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208" r:id="rId1"/>
    <p:sldMasterId id="2147486220" r:id="rId2"/>
  </p:sldMasterIdLst>
  <p:notesMasterIdLst>
    <p:notesMasterId r:id="rId40"/>
  </p:notesMasterIdLst>
  <p:handoutMasterIdLst>
    <p:handoutMasterId r:id="rId41"/>
  </p:handoutMasterIdLst>
  <p:sldIdLst>
    <p:sldId id="427" r:id="rId3"/>
    <p:sldId id="477" r:id="rId4"/>
    <p:sldId id="428" r:id="rId5"/>
    <p:sldId id="460" r:id="rId6"/>
    <p:sldId id="459" r:id="rId7"/>
    <p:sldId id="407" r:id="rId8"/>
    <p:sldId id="480" r:id="rId9"/>
    <p:sldId id="364" r:id="rId10"/>
    <p:sldId id="419" r:id="rId11"/>
    <p:sldId id="420" r:id="rId12"/>
    <p:sldId id="463" r:id="rId13"/>
    <p:sldId id="452" r:id="rId14"/>
    <p:sldId id="453" r:id="rId15"/>
    <p:sldId id="454" r:id="rId16"/>
    <p:sldId id="464" r:id="rId17"/>
    <p:sldId id="404" r:id="rId18"/>
    <p:sldId id="417" r:id="rId19"/>
    <p:sldId id="465" r:id="rId20"/>
    <p:sldId id="466" r:id="rId21"/>
    <p:sldId id="467" r:id="rId22"/>
    <p:sldId id="478" r:id="rId23"/>
    <p:sldId id="426" r:id="rId24"/>
    <p:sldId id="457" r:id="rId25"/>
    <p:sldId id="386" r:id="rId26"/>
    <p:sldId id="461" r:id="rId27"/>
    <p:sldId id="456" r:id="rId28"/>
    <p:sldId id="435" r:id="rId29"/>
    <p:sldId id="436" r:id="rId30"/>
    <p:sldId id="468" r:id="rId31"/>
    <p:sldId id="469" r:id="rId32"/>
    <p:sldId id="470" r:id="rId33"/>
    <p:sldId id="471" r:id="rId34"/>
    <p:sldId id="472" r:id="rId35"/>
    <p:sldId id="473" r:id="rId36"/>
    <p:sldId id="474" r:id="rId37"/>
    <p:sldId id="475" r:id="rId38"/>
    <p:sldId id="476" r:id="rId39"/>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2A1AFA"/>
    <a:srgbClr val="2705F1"/>
    <a:srgbClr val="FF00FF"/>
    <a:srgbClr val="24F838"/>
    <a:srgbClr val="00FF00"/>
    <a:srgbClr val="F2F2F2"/>
    <a:srgbClr val="000000"/>
    <a:srgbClr val="FFFFFF"/>
    <a:srgbClr val="FB3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72" autoAdjust="0"/>
    <p:restoredTop sz="93909" autoAdjust="0"/>
  </p:normalViewPr>
  <p:slideViewPr>
    <p:cSldViewPr snapToGrid="0">
      <p:cViewPr varScale="1">
        <p:scale>
          <a:sx n="72" d="100"/>
          <a:sy n="72" d="100"/>
        </p:scale>
        <p:origin x="948" y="54"/>
      </p:cViewPr>
      <p:guideLst>
        <p:guide orient="horz" pos="2160"/>
        <p:guide pos="2880"/>
      </p:guideLst>
    </p:cSldViewPr>
  </p:slideViewPr>
  <p:notesTextViewPr>
    <p:cViewPr>
      <p:scale>
        <a:sx n="100" d="100"/>
        <a:sy n="100" d="100"/>
      </p:scale>
      <p:origin x="0" y="0"/>
    </p:cViewPr>
  </p:notesTextViewPr>
  <p:sorterViewPr>
    <p:cViewPr>
      <p:scale>
        <a:sx n="56" d="100"/>
        <a:sy n="5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dtarb\Dave\Projects\EPA_Hawkins_Climate_Change\ESAMinneapolis\FigureMaterial\fullma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966322507162"/>
          <c:y val="3.4684987423828403E-2"/>
          <c:w val="0.80670907938829794"/>
          <c:h val="0.72775213706890696"/>
        </c:manualLayout>
      </c:layout>
      <c:scatterChart>
        <c:scatterStyle val="smoothMarker"/>
        <c:varyColors val="0"/>
        <c:ser>
          <c:idx val="0"/>
          <c:order val="0"/>
          <c:marker>
            <c:symbol val="none"/>
          </c:marker>
          <c:xVal>
            <c:numRef>
              <c:f>fullmat!$B$1:$EB$1</c:f>
              <c:numCache>
                <c:formatCode>General</c:formatCode>
                <c:ptCount val="131"/>
                <c:pt idx="0">
                  <c:v>1880</c:v>
                </c:pt>
                <c:pt idx="1">
                  <c:v>1881</c:v>
                </c:pt>
                <c:pt idx="2">
                  <c:v>1882</c:v>
                </c:pt>
                <c:pt idx="3">
                  <c:v>1883</c:v>
                </c:pt>
                <c:pt idx="4">
                  <c:v>1884</c:v>
                </c:pt>
                <c:pt idx="5">
                  <c:v>1885</c:v>
                </c:pt>
                <c:pt idx="6">
                  <c:v>1886</c:v>
                </c:pt>
                <c:pt idx="7">
                  <c:v>1887</c:v>
                </c:pt>
                <c:pt idx="8">
                  <c:v>1888</c:v>
                </c:pt>
                <c:pt idx="9">
                  <c:v>1889</c:v>
                </c:pt>
                <c:pt idx="10">
                  <c:v>1890</c:v>
                </c:pt>
                <c:pt idx="11">
                  <c:v>1891</c:v>
                </c:pt>
                <c:pt idx="12">
                  <c:v>1892</c:v>
                </c:pt>
                <c:pt idx="13">
                  <c:v>1893</c:v>
                </c:pt>
                <c:pt idx="14">
                  <c:v>1894</c:v>
                </c:pt>
                <c:pt idx="15">
                  <c:v>1895</c:v>
                </c:pt>
                <c:pt idx="16">
                  <c:v>1896</c:v>
                </c:pt>
                <c:pt idx="17">
                  <c:v>1897</c:v>
                </c:pt>
                <c:pt idx="18">
                  <c:v>1898</c:v>
                </c:pt>
                <c:pt idx="19">
                  <c:v>1899</c:v>
                </c:pt>
                <c:pt idx="20">
                  <c:v>1900</c:v>
                </c:pt>
                <c:pt idx="21">
                  <c:v>1901</c:v>
                </c:pt>
                <c:pt idx="22">
                  <c:v>1902</c:v>
                </c:pt>
                <c:pt idx="23">
                  <c:v>1903</c:v>
                </c:pt>
                <c:pt idx="24">
                  <c:v>1904</c:v>
                </c:pt>
                <c:pt idx="25">
                  <c:v>1905</c:v>
                </c:pt>
                <c:pt idx="26">
                  <c:v>1906</c:v>
                </c:pt>
                <c:pt idx="27">
                  <c:v>1907</c:v>
                </c:pt>
                <c:pt idx="28">
                  <c:v>1908</c:v>
                </c:pt>
                <c:pt idx="29">
                  <c:v>1909</c:v>
                </c:pt>
                <c:pt idx="30">
                  <c:v>1910</c:v>
                </c:pt>
                <c:pt idx="31">
                  <c:v>1911</c:v>
                </c:pt>
                <c:pt idx="32">
                  <c:v>1912</c:v>
                </c:pt>
                <c:pt idx="33">
                  <c:v>1913</c:v>
                </c:pt>
                <c:pt idx="34">
                  <c:v>1914</c:v>
                </c:pt>
                <c:pt idx="35">
                  <c:v>1915</c:v>
                </c:pt>
                <c:pt idx="36">
                  <c:v>1916</c:v>
                </c:pt>
                <c:pt idx="37">
                  <c:v>1917</c:v>
                </c:pt>
                <c:pt idx="38">
                  <c:v>1918</c:v>
                </c:pt>
                <c:pt idx="39">
                  <c:v>1919</c:v>
                </c:pt>
                <c:pt idx="40">
                  <c:v>1920</c:v>
                </c:pt>
                <c:pt idx="41">
                  <c:v>1921</c:v>
                </c:pt>
                <c:pt idx="42">
                  <c:v>1922</c:v>
                </c:pt>
                <c:pt idx="43">
                  <c:v>1923</c:v>
                </c:pt>
                <c:pt idx="44">
                  <c:v>1924</c:v>
                </c:pt>
                <c:pt idx="45">
                  <c:v>1925</c:v>
                </c:pt>
                <c:pt idx="46">
                  <c:v>1926</c:v>
                </c:pt>
                <c:pt idx="47">
                  <c:v>1927</c:v>
                </c:pt>
                <c:pt idx="48">
                  <c:v>1928</c:v>
                </c:pt>
                <c:pt idx="49">
                  <c:v>1929</c:v>
                </c:pt>
                <c:pt idx="50">
                  <c:v>1930</c:v>
                </c:pt>
                <c:pt idx="51">
                  <c:v>1931</c:v>
                </c:pt>
                <c:pt idx="52">
                  <c:v>1932</c:v>
                </c:pt>
                <c:pt idx="53">
                  <c:v>1933</c:v>
                </c:pt>
                <c:pt idx="54">
                  <c:v>1934</c:v>
                </c:pt>
                <c:pt idx="55">
                  <c:v>1935</c:v>
                </c:pt>
                <c:pt idx="56">
                  <c:v>1936</c:v>
                </c:pt>
                <c:pt idx="57">
                  <c:v>1937</c:v>
                </c:pt>
                <c:pt idx="58">
                  <c:v>1938</c:v>
                </c:pt>
                <c:pt idx="59">
                  <c:v>1939</c:v>
                </c:pt>
                <c:pt idx="60">
                  <c:v>1940</c:v>
                </c:pt>
                <c:pt idx="61">
                  <c:v>1941</c:v>
                </c:pt>
                <c:pt idx="62">
                  <c:v>1942</c:v>
                </c:pt>
                <c:pt idx="63">
                  <c:v>1943</c:v>
                </c:pt>
                <c:pt idx="64">
                  <c:v>1944</c:v>
                </c:pt>
                <c:pt idx="65">
                  <c:v>1945</c:v>
                </c:pt>
                <c:pt idx="66">
                  <c:v>1946</c:v>
                </c:pt>
                <c:pt idx="67">
                  <c:v>1947</c:v>
                </c:pt>
                <c:pt idx="68">
                  <c:v>1948</c:v>
                </c:pt>
                <c:pt idx="69">
                  <c:v>1949</c:v>
                </c:pt>
                <c:pt idx="70">
                  <c:v>1950</c:v>
                </c:pt>
                <c:pt idx="71">
                  <c:v>1951</c:v>
                </c:pt>
                <c:pt idx="72">
                  <c:v>1952</c:v>
                </c:pt>
                <c:pt idx="73">
                  <c:v>1953</c:v>
                </c:pt>
                <c:pt idx="74">
                  <c:v>1954</c:v>
                </c:pt>
                <c:pt idx="75">
                  <c:v>1955</c:v>
                </c:pt>
                <c:pt idx="76">
                  <c:v>1956</c:v>
                </c:pt>
                <c:pt idx="77">
                  <c:v>1957</c:v>
                </c:pt>
                <c:pt idx="78">
                  <c:v>1958</c:v>
                </c:pt>
                <c:pt idx="79">
                  <c:v>1959</c:v>
                </c:pt>
                <c:pt idx="80">
                  <c:v>1960</c:v>
                </c:pt>
                <c:pt idx="81">
                  <c:v>1961</c:v>
                </c:pt>
                <c:pt idx="82">
                  <c:v>1962</c:v>
                </c:pt>
                <c:pt idx="83">
                  <c:v>1963</c:v>
                </c:pt>
                <c:pt idx="84">
                  <c:v>1964</c:v>
                </c:pt>
                <c:pt idx="85">
                  <c:v>1965</c:v>
                </c:pt>
                <c:pt idx="86">
                  <c:v>1966</c:v>
                </c:pt>
                <c:pt idx="87">
                  <c:v>1967</c:v>
                </c:pt>
                <c:pt idx="88">
                  <c:v>1968</c:v>
                </c:pt>
                <c:pt idx="89">
                  <c:v>1969</c:v>
                </c:pt>
                <c:pt idx="90">
                  <c:v>1970</c:v>
                </c:pt>
                <c:pt idx="91">
                  <c:v>1971</c:v>
                </c:pt>
                <c:pt idx="92">
                  <c:v>1972</c:v>
                </c:pt>
                <c:pt idx="93">
                  <c:v>1973</c:v>
                </c:pt>
                <c:pt idx="94">
                  <c:v>1974</c:v>
                </c:pt>
                <c:pt idx="95">
                  <c:v>1975</c:v>
                </c:pt>
                <c:pt idx="96">
                  <c:v>1976</c:v>
                </c:pt>
                <c:pt idx="97">
                  <c:v>1977</c:v>
                </c:pt>
                <c:pt idx="98">
                  <c:v>1978</c:v>
                </c:pt>
                <c:pt idx="99">
                  <c:v>1979</c:v>
                </c:pt>
                <c:pt idx="100">
                  <c:v>1980</c:v>
                </c:pt>
                <c:pt idx="101">
                  <c:v>1981</c:v>
                </c:pt>
                <c:pt idx="102">
                  <c:v>1982</c:v>
                </c:pt>
                <c:pt idx="103">
                  <c:v>1983</c:v>
                </c:pt>
                <c:pt idx="104">
                  <c:v>1984</c:v>
                </c:pt>
                <c:pt idx="105">
                  <c:v>1985</c:v>
                </c:pt>
                <c:pt idx="106">
                  <c:v>1986</c:v>
                </c:pt>
                <c:pt idx="107">
                  <c:v>1987</c:v>
                </c:pt>
                <c:pt idx="108">
                  <c:v>1988</c:v>
                </c:pt>
                <c:pt idx="109">
                  <c:v>1989</c:v>
                </c:pt>
                <c:pt idx="110">
                  <c:v>1990</c:v>
                </c:pt>
                <c:pt idx="111">
                  <c:v>1991</c:v>
                </c:pt>
                <c:pt idx="112">
                  <c:v>1992</c:v>
                </c:pt>
                <c:pt idx="113">
                  <c:v>1993</c:v>
                </c:pt>
                <c:pt idx="114">
                  <c:v>1994</c:v>
                </c:pt>
                <c:pt idx="115">
                  <c:v>1995</c:v>
                </c:pt>
                <c:pt idx="116">
                  <c:v>1996</c:v>
                </c:pt>
                <c:pt idx="117">
                  <c:v>1997</c:v>
                </c:pt>
                <c:pt idx="118">
                  <c:v>1998</c:v>
                </c:pt>
                <c:pt idx="119">
                  <c:v>1999</c:v>
                </c:pt>
                <c:pt idx="120">
                  <c:v>2000</c:v>
                </c:pt>
                <c:pt idx="121">
                  <c:v>2001</c:v>
                </c:pt>
                <c:pt idx="122">
                  <c:v>2002</c:v>
                </c:pt>
                <c:pt idx="123">
                  <c:v>2003</c:v>
                </c:pt>
                <c:pt idx="124">
                  <c:v>2004</c:v>
                </c:pt>
                <c:pt idx="125">
                  <c:v>2005</c:v>
                </c:pt>
                <c:pt idx="126">
                  <c:v>2006</c:v>
                </c:pt>
                <c:pt idx="127">
                  <c:v>2007</c:v>
                </c:pt>
                <c:pt idx="128">
                  <c:v>2008</c:v>
                </c:pt>
                <c:pt idx="129">
                  <c:v>2009</c:v>
                </c:pt>
                <c:pt idx="130">
                  <c:v>2010</c:v>
                </c:pt>
              </c:numCache>
            </c:numRef>
          </c:xVal>
          <c:yVal>
            <c:numRef>
              <c:f>fullmat!$B$1496:$EB$1496</c:f>
              <c:numCache>
                <c:formatCode>General</c:formatCode>
                <c:ptCount val="131"/>
                <c:pt idx="0">
                  <c:v>0</c:v>
                </c:pt>
                <c:pt idx="1">
                  <c:v>0</c:v>
                </c:pt>
                <c:pt idx="2">
                  <c:v>0</c:v>
                </c:pt>
                <c:pt idx="3">
                  <c:v>0</c:v>
                </c:pt>
                <c:pt idx="4">
                  <c:v>0</c:v>
                </c:pt>
                <c:pt idx="5">
                  <c:v>0</c:v>
                </c:pt>
                <c:pt idx="6">
                  <c:v>0</c:v>
                </c:pt>
                <c:pt idx="7">
                  <c:v>0</c:v>
                </c:pt>
                <c:pt idx="8">
                  <c:v>0</c:v>
                </c:pt>
                <c:pt idx="9">
                  <c:v>0</c:v>
                </c:pt>
                <c:pt idx="10">
                  <c:v>2</c:v>
                </c:pt>
                <c:pt idx="11">
                  <c:v>2</c:v>
                </c:pt>
                <c:pt idx="12">
                  <c:v>2</c:v>
                </c:pt>
                <c:pt idx="13">
                  <c:v>2</c:v>
                </c:pt>
                <c:pt idx="14">
                  <c:v>1</c:v>
                </c:pt>
                <c:pt idx="15">
                  <c:v>0</c:v>
                </c:pt>
                <c:pt idx="16">
                  <c:v>0</c:v>
                </c:pt>
                <c:pt idx="17">
                  <c:v>0</c:v>
                </c:pt>
                <c:pt idx="18">
                  <c:v>1</c:v>
                </c:pt>
                <c:pt idx="19">
                  <c:v>1</c:v>
                </c:pt>
                <c:pt idx="20">
                  <c:v>2</c:v>
                </c:pt>
                <c:pt idx="21">
                  <c:v>1</c:v>
                </c:pt>
                <c:pt idx="22">
                  <c:v>1</c:v>
                </c:pt>
                <c:pt idx="23">
                  <c:v>1</c:v>
                </c:pt>
                <c:pt idx="24">
                  <c:v>5</c:v>
                </c:pt>
                <c:pt idx="25">
                  <c:v>5</c:v>
                </c:pt>
                <c:pt idx="26">
                  <c:v>10</c:v>
                </c:pt>
                <c:pt idx="27">
                  <c:v>9</c:v>
                </c:pt>
                <c:pt idx="28">
                  <c:v>13</c:v>
                </c:pt>
                <c:pt idx="29">
                  <c:v>12</c:v>
                </c:pt>
                <c:pt idx="30">
                  <c:v>20</c:v>
                </c:pt>
                <c:pt idx="31">
                  <c:v>30</c:v>
                </c:pt>
                <c:pt idx="32">
                  <c:v>42</c:v>
                </c:pt>
                <c:pt idx="33">
                  <c:v>39</c:v>
                </c:pt>
                <c:pt idx="34">
                  <c:v>47</c:v>
                </c:pt>
                <c:pt idx="35">
                  <c:v>52</c:v>
                </c:pt>
                <c:pt idx="36">
                  <c:v>49</c:v>
                </c:pt>
                <c:pt idx="37">
                  <c:v>51</c:v>
                </c:pt>
                <c:pt idx="38">
                  <c:v>51</c:v>
                </c:pt>
                <c:pt idx="39">
                  <c:v>50</c:v>
                </c:pt>
                <c:pt idx="40">
                  <c:v>49</c:v>
                </c:pt>
                <c:pt idx="41">
                  <c:v>60</c:v>
                </c:pt>
                <c:pt idx="42">
                  <c:v>77</c:v>
                </c:pt>
                <c:pt idx="43">
                  <c:v>81</c:v>
                </c:pt>
                <c:pt idx="44">
                  <c:v>94</c:v>
                </c:pt>
                <c:pt idx="45">
                  <c:v>101</c:v>
                </c:pt>
                <c:pt idx="46">
                  <c:v>108</c:v>
                </c:pt>
                <c:pt idx="47">
                  <c:v>114</c:v>
                </c:pt>
                <c:pt idx="48">
                  <c:v>117</c:v>
                </c:pt>
                <c:pt idx="49">
                  <c:v>143</c:v>
                </c:pt>
                <c:pt idx="50">
                  <c:v>180</c:v>
                </c:pt>
                <c:pt idx="51">
                  <c:v>202</c:v>
                </c:pt>
                <c:pt idx="52">
                  <c:v>214</c:v>
                </c:pt>
                <c:pt idx="53">
                  <c:v>218</c:v>
                </c:pt>
                <c:pt idx="54">
                  <c:v>220</c:v>
                </c:pt>
                <c:pt idx="55">
                  <c:v>238</c:v>
                </c:pt>
                <c:pt idx="56">
                  <c:v>250</c:v>
                </c:pt>
                <c:pt idx="57">
                  <c:v>261</c:v>
                </c:pt>
                <c:pt idx="58">
                  <c:v>291</c:v>
                </c:pt>
                <c:pt idx="59">
                  <c:v>327</c:v>
                </c:pt>
                <c:pt idx="60">
                  <c:v>381</c:v>
                </c:pt>
                <c:pt idx="61">
                  <c:v>418</c:v>
                </c:pt>
                <c:pt idx="62">
                  <c:v>428</c:v>
                </c:pt>
                <c:pt idx="63">
                  <c:v>465</c:v>
                </c:pt>
                <c:pt idx="64">
                  <c:v>487</c:v>
                </c:pt>
                <c:pt idx="65">
                  <c:v>511</c:v>
                </c:pt>
                <c:pt idx="66">
                  <c:v>546</c:v>
                </c:pt>
                <c:pt idx="67">
                  <c:v>570</c:v>
                </c:pt>
                <c:pt idx="68">
                  <c:v>589</c:v>
                </c:pt>
                <c:pt idx="69">
                  <c:v>622</c:v>
                </c:pt>
                <c:pt idx="70">
                  <c:v>651</c:v>
                </c:pt>
                <c:pt idx="71">
                  <c:v>709</c:v>
                </c:pt>
                <c:pt idx="72">
                  <c:v>743</c:v>
                </c:pt>
                <c:pt idx="73">
                  <c:v>769</c:v>
                </c:pt>
                <c:pt idx="74">
                  <c:v>788</c:v>
                </c:pt>
                <c:pt idx="75">
                  <c:v>812</c:v>
                </c:pt>
                <c:pt idx="76">
                  <c:v>827</c:v>
                </c:pt>
                <c:pt idx="77">
                  <c:v>851</c:v>
                </c:pt>
                <c:pt idx="78">
                  <c:v>894</c:v>
                </c:pt>
                <c:pt idx="79">
                  <c:v>929</c:v>
                </c:pt>
                <c:pt idx="80">
                  <c:v>961</c:v>
                </c:pt>
                <c:pt idx="81">
                  <c:v>1003</c:v>
                </c:pt>
                <c:pt idx="82">
                  <c:v>1041</c:v>
                </c:pt>
                <c:pt idx="83">
                  <c:v>1069</c:v>
                </c:pt>
                <c:pt idx="84">
                  <c:v>1107</c:v>
                </c:pt>
                <c:pt idx="85">
                  <c:v>1156</c:v>
                </c:pt>
                <c:pt idx="86">
                  <c:v>1201</c:v>
                </c:pt>
                <c:pt idx="87">
                  <c:v>1235</c:v>
                </c:pt>
                <c:pt idx="88">
                  <c:v>1263</c:v>
                </c:pt>
                <c:pt idx="89">
                  <c:v>1270</c:v>
                </c:pt>
                <c:pt idx="90">
                  <c:v>1264</c:v>
                </c:pt>
                <c:pt idx="91">
                  <c:v>1226</c:v>
                </c:pt>
                <c:pt idx="92">
                  <c:v>1174</c:v>
                </c:pt>
                <c:pt idx="93">
                  <c:v>1171</c:v>
                </c:pt>
                <c:pt idx="94">
                  <c:v>1162</c:v>
                </c:pt>
                <c:pt idx="95">
                  <c:v>1184</c:v>
                </c:pt>
                <c:pt idx="96">
                  <c:v>1167</c:v>
                </c:pt>
                <c:pt idx="97">
                  <c:v>1170</c:v>
                </c:pt>
                <c:pt idx="98">
                  <c:v>1160</c:v>
                </c:pt>
                <c:pt idx="99">
                  <c:v>1145</c:v>
                </c:pt>
                <c:pt idx="100">
                  <c:v>1131</c:v>
                </c:pt>
                <c:pt idx="101">
                  <c:v>1120</c:v>
                </c:pt>
                <c:pt idx="102">
                  <c:v>1079</c:v>
                </c:pt>
                <c:pt idx="103">
                  <c:v>1048</c:v>
                </c:pt>
                <c:pt idx="104">
                  <c:v>1044</c:v>
                </c:pt>
                <c:pt idx="105">
                  <c:v>1042</c:v>
                </c:pt>
                <c:pt idx="106">
                  <c:v>1051</c:v>
                </c:pt>
                <c:pt idx="107">
                  <c:v>1022</c:v>
                </c:pt>
                <c:pt idx="108">
                  <c:v>1012</c:v>
                </c:pt>
                <c:pt idx="109">
                  <c:v>1016</c:v>
                </c:pt>
                <c:pt idx="110">
                  <c:v>1004</c:v>
                </c:pt>
                <c:pt idx="111">
                  <c:v>1002</c:v>
                </c:pt>
                <c:pt idx="112">
                  <c:v>983</c:v>
                </c:pt>
                <c:pt idx="113">
                  <c:v>961</c:v>
                </c:pt>
                <c:pt idx="114">
                  <c:v>950</c:v>
                </c:pt>
                <c:pt idx="115">
                  <c:v>917</c:v>
                </c:pt>
                <c:pt idx="116">
                  <c:v>902</c:v>
                </c:pt>
                <c:pt idx="117">
                  <c:v>879</c:v>
                </c:pt>
                <c:pt idx="118">
                  <c:v>879</c:v>
                </c:pt>
                <c:pt idx="119">
                  <c:v>878</c:v>
                </c:pt>
                <c:pt idx="120">
                  <c:v>881</c:v>
                </c:pt>
                <c:pt idx="121">
                  <c:v>888</c:v>
                </c:pt>
                <c:pt idx="122">
                  <c:v>911</c:v>
                </c:pt>
                <c:pt idx="123">
                  <c:v>919</c:v>
                </c:pt>
                <c:pt idx="124">
                  <c:v>907</c:v>
                </c:pt>
                <c:pt idx="125">
                  <c:v>890</c:v>
                </c:pt>
                <c:pt idx="126">
                  <c:v>881</c:v>
                </c:pt>
                <c:pt idx="127">
                  <c:v>881</c:v>
                </c:pt>
                <c:pt idx="128">
                  <c:v>888</c:v>
                </c:pt>
                <c:pt idx="129">
                  <c:v>875</c:v>
                </c:pt>
                <c:pt idx="130">
                  <c:v>867</c:v>
                </c:pt>
              </c:numCache>
            </c:numRef>
          </c:yVal>
          <c:smooth val="1"/>
        </c:ser>
        <c:ser>
          <c:idx val="1"/>
          <c:order val="1"/>
          <c:spPr>
            <a:ln>
              <a:prstDash val="dash"/>
            </a:ln>
          </c:spPr>
          <c:marker>
            <c:symbol val="square"/>
            <c:size val="2"/>
            <c:spPr>
              <a:ln>
                <a:prstDash val="dash"/>
              </a:ln>
            </c:spPr>
          </c:marker>
          <c:xVal>
            <c:numRef>
              <c:f>fullmat!$DE$1500:$DE$1501</c:f>
              <c:numCache>
                <c:formatCode>General</c:formatCode>
                <c:ptCount val="2"/>
                <c:pt idx="0">
                  <c:v>1965</c:v>
                </c:pt>
                <c:pt idx="1">
                  <c:v>1965</c:v>
                </c:pt>
              </c:numCache>
            </c:numRef>
          </c:xVal>
          <c:yVal>
            <c:numRef>
              <c:f>fullmat!$DF$1500:$DF$1501</c:f>
              <c:numCache>
                <c:formatCode>General</c:formatCode>
                <c:ptCount val="2"/>
                <c:pt idx="0">
                  <c:v>0</c:v>
                </c:pt>
                <c:pt idx="1">
                  <c:v>1156</c:v>
                </c:pt>
              </c:numCache>
            </c:numRef>
          </c:yVal>
          <c:smooth val="1"/>
        </c:ser>
        <c:ser>
          <c:idx val="2"/>
          <c:order val="2"/>
          <c:spPr>
            <a:ln>
              <a:solidFill>
                <a:schemeClr val="accent2"/>
              </a:solidFill>
              <a:prstDash val="dash"/>
            </a:ln>
          </c:spPr>
          <c:marker>
            <c:symbol val="square"/>
            <c:size val="2"/>
            <c:spPr>
              <a:ln>
                <a:solidFill>
                  <a:schemeClr val="accent2"/>
                </a:solidFill>
                <a:prstDash val="dash"/>
              </a:ln>
            </c:spPr>
          </c:marker>
          <c:xVal>
            <c:numRef>
              <c:f>fullmat!$DE$1504:$DE$1505</c:f>
              <c:numCache>
                <c:formatCode>General</c:formatCode>
                <c:ptCount val="2"/>
                <c:pt idx="0">
                  <c:v>2010</c:v>
                </c:pt>
                <c:pt idx="1">
                  <c:v>2010</c:v>
                </c:pt>
              </c:numCache>
            </c:numRef>
          </c:xVal>
          <c:yVal>
            <c:numRef>
              <c:f>fullmat!$DF$1504:$DF$1505</c:f>
              <c:numCache>
                <c:formatCode>General</c:formatCode>
                <c:ptCount val="2"/>
                <c:pt idx="0">
                  <c:v>0</c:v>
                </c:pt>
                <c:pt idx="1">
                  <c:v>867</c:v>
                </c:pt>
              </c:numCache>
            </c:numRef>
          </c:yVal>
          <c:smooth val="1"/>
        </c:ser>
        <c:dLbls>
          <c:showLegendKey val="0"/>
          <c:showVal val="0"/>
          <c:showCatName val="0"/>
          <c:showSerName val="0"/>
          <c:showPercent val="0"/>
          <c:showBubbleSize val="0"/>
        </c:dLbls>
        <c:axId val="232645408"/>
        <c:axId val="232977344"/>
      </c:scatterChart>
      <c:valAx>
        <c:axId val="232645408"/>
        <c:scaling>
          <c:orientation val="minMax"/>
          <c:max val="2010.1"/>
          <c:min val="1880"/>
        </c:scaling>
        <c:delete val="0"/>
        <c:axPos val="b"/>
        <c:majorGridlines/>
        <c:numFmt formatCode="General" sourceLinked="1"/>
        <c:majorTickMark val="out"/>
        <c:minorTickMark val="none"/>
        <c:tickLblPos val="nextTo"/>
        <c:txPr>
          <a:bodyPr/>
          <a:lstStyle/>
          <a:p>
            <a:pPr>
              <a:defRPr sz="1800"/>
            </a:pPr>
            <a:endParaRPr lang="en-US"/>
          </a:p>
        </c:txPr>
        <c:crossAx val="232977344"/>
        <c:crosses val="autoZero"/>
        <c:crossBetween val="midCat"/>
        <c:majorUnit val="20"/>
      </c:valAx>
      <c:valAx>
        <c:axId val="232977344"/>
        <c:scaling>
          <c:orientation val="minMax"/>
          <c:min val="0"/>
        </c:scaling>
        <c:delete val="0"/>
        <c:axPos val="l"/>
        <c:majorGridlines/>
        <c:numFmt formatCode="General" sourceLinked="1"/>
        <c:majorTickMark val="out"/>
        <c:minorTickMark val="none"/>
        <c:tickLblPos val="nextTo"/>
        <c:txPr>
          <a:bodyPr/>
          <a:lstStyle/>
          <a:p>
            <a:pPr>
              <a:defRPr sz="1800"/>
            </a:pPr>
            <a:endParaRPr lang="en-US"/>
          </a:p>
        </c:txPr>
        <c:crossAx val="232645408"/>
        <c:crosses val="autoZero"/>
        <c:crossBetween val="midCat"/>
      </c:valAx>
      <c:spPr>
        <a:ln>
          <a:solidFill>
            <a:schemeClr val="tx1"/>
          </a:solidFill>
        </a:ln>
      </c:spPr>
    </c:plotArea>
    <c:plotVisOnly val="1"/>
    <c:dispBlanksAs val="gap"/>
    <c:showDLblsOverMax val="0"/>
  </c:chart>
  <c:txPr>
    <a:bodyPr/>
    <a:lstStyle/>
    <a:p>
      <a:pPr>
        <a:defRPr sz="16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0.65205</cdr:x>
      <cdr:y>0.50052</cdr:y>
    </cdr:from>
    <cdr:to>
      <cdr:x>0.92477</cdr:x>
      <cdr:y>0.50052</cdr:y>
    </cdr:to>
    <cdr:cxnSp macro="">
      <cdr:nvCxnSpPr>
        <cdr:cNvPr id="3" name="Straight Arrow Connector 2"/>
        <cdr:cNvCxnSpPr/>
      </cdr:nvCxnSpPr>
      <cdr:spPr>
        <a:xfrm xmlns:a="http://schemas.openxmlformats.org/drawingml/2006/main">
          <a:off x="3302236" y="2295848"/>
          <a:ext cx="1381125" cy="0"/>
        </a:xfrm>
        <a:prstGeom xmlns:a="http://schemas.openxmlformats.org/drawingml/2006/main" prst="straightConnector1">
          <a:avLst/>
        </a:prstGeom>
        <a:ln xmlns:a="http://schemas.openxmlformats.org/drawingml/2006/main" w="28575">
          <a:headEnd type="arrow" w="med" len="med"/>
          <a:tailEnd type="arrow"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2273" cy="464681"/>
          </a:xfrm>
          <a:prstGeom prst="rect">
            <a:avLst/>
          </a:prstGeom>
        </p:spPr>
        <p:txBody>
          <a:bodyPr vert="horz" lIns="93268" tIns="46634" rIns="93268" bIns="46634" rtlCol="0"/>
          <a:lstStyle>
            <a:lvl1pPr algn="l">
              <a:defRPr sz="1300"/>
            </a:lvl1pPr>
          </a:lstStyle>
          <a:p>
            <a:pPr>
              <a:defRPr/>
            </a:pPr>
            <a:endParaRPr lang="en-US"/>
          </a:p>
        </p:txBody>
      </p:sp>
      <p:sp>
        <p:nvSpPr>
          <p:cNvPr id="3" name="Date Placeholder 2"/>
          <p:cNvSpPr>
            <a:spLocks noGrp="1"/>
          </p:cNvSpPr>
          <p:nvPr>
            <p:ph type="dt" sz="quarter" idx="1"/>
          </p:nvPr>
        </p:nvSpPr>
        <p:spPr>
          <a:xfrm>
            <a:off x="3976130" y="1"/>
            <a:ext cx="3042273" cy="464681"/>
          </a:xfrm>
          <a:prstGeom prst="rect">
            <a:avLst/>
          </a:prstGeom>
        </p:spPr>
        <p:txBody>
          <a:bodyPr vert="horz" lIns="93268" tIns="46634" rIns="93268" bIns="46634" rtlCol="0"/>
          <a:lstStyle>
            <a:lvl1pPr algn="r">
              <a:defRPr sz="1300"/>
            </a:lvl1pPr>
          </a:lstStyle>
          <a:p>
            <a:pPr>
              <a:defRPr/>
            </a:pPr>
            <a:fld id="{271AA86F-3BE4-4791-80BB-8547D537C030}" type="datetimeFigureOut">
              <a:rPr lang="en-US"/>
              <a:pPr>
                <a:defRPr/>
              </a:pPr>
              <a:t>8/5/2013</a:t>
            </a:fld>
            <a:endParaRPr lang="en-US"/>
          </a:p>
        </p:txBody>
      </p:sp>
      <p:sp>
        <p:nvSpPr>
          <p:cNvPr id="4" name="Footer Placeholder 3"/>
          <p:cNvSpPr>
            <a:spLocks noGrp="1"/>
          </p:cNvSpPr>
          <p:nvPr>
            <p:ph type="ftr" sz="quarter" idx="2"/>
          </p:nvPr>
        </p:nvSpPr>
        <p:spPr>
          <a:xfrm>
            <a:off x="1" y="8839707"/>
            <a:ext cx="3042273" cy="464681"/>
          </a:xfrm>
          <a:prstGeom prst="rect">
            <a:avLst/>
          </a:prstGeom>
        </p:spPr>
        <p:txBody>
          <a:bodyPr vert="horz" lIns="93268" tIns="46634" rIns="93268" bIns="46634"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3976130" y="8839707"/>
            <a:ext cx="3042273" cy="464681"/>
          </a:xfrm>
          <a:prstGeom prst="rect">
            <a:avLst/>
          </a:prstGeom>
        </p:spPr>
        <p:txBody>
          <a:bodyPr vert="horz" lIns="93268" tIns="46634" rIns="93268" bIns="46634" rtlCol="0" anchor="b"/>
          <a:lstStyle>
            <a:lvl1pPr algn="r">
              <a:defRPr sz="1300"/>
            </a:lvl1pPr>
          </a:lstStyle>
          <a:p>
            <a:pPr>
              <a:defRPr/>
            </a:pPr>
            <a:fld id="{EEDA0CE5-01B5-426E-84E5-C9D316FF4F97}" type="slidenum">
              <a:rPr lang="en-US"/>
              <a:pPr>
                <a:defRPr/>
              </a:pPr>
              <a:t>‹#›</a:t>
            </a:fld>
            <a:endParaRPr lang="en-US"/>
          </a:p>
        </p:txBody>
      </p:sp>
    </p:spTree>
    <p:extLst>
      <p:ext uri="{BB962C8B-B14F-4D97-AF65-F5344CB8AC3E}">
        <p14:creationId xmlns:p14="http://schemas.microsoft.com/office/powerpoint/2010/main" val="70809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2273" cy="464681"/>
          </a:xfrm>
          <a:prstGeom prst="rect">
            <a:avLst/>
          </a:prstGeom>
        </p:spPr>
        <p:txBody>
          <a:bodyPr vert="horz" lIns="93268" tIns="46634" rIns="93268" bIns="46634"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3976130" y="1"/>
            <a:ext cx="3042273" cy="464681"/>
          </a:xfrm>
          <a:prstGeom prst="rect">
            <a:avLst/>
          </a:prstGeom>
        </p:spPr>
        <p:txBody>
          <a:bodyPr vert="horz" lIns="93268" tIns="46634" rIns="93268" bIns="46634" rtlCol="0"/>
          <a:lstStyle>
            <a:lvl1pPr algn="r" fontAlgn="auto">
              <a:spcBef>
                <a:spcPts val="0"/>
              </a:spcBef>
              <a:spcAft>
                <a:spcPts val="0"/>
              </a:spcAft>
              <a:defRPr sz="1300">
                <a:latin typeface="+mn-lt"/>
              </a:defRPr>
            </a:lvl1pPr>
          </a:lstStyle>
          <a:p>
            <a:pPr>
              <a:defRPr/>
            </a:pPr>
            <a:fld id="{FD75ADC8-B8CC-44F6-AA45-6DB787DA903A}" type="datetimeFigureOut">
              <a:rPr lang="en-US"/>
              <a:pPr>
                <a:defRPr/>
              </a:pPr>
              <a:t>8/5/2013</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68" tIns="46634" rIns="93268" bIns="46634" rtlCol="0" anchor="ctr"/>
          <a:lstStyle/>
          <a:p>
            <a:pPr lvl="0"/>
            <a:endParaRPr lang="en-US" noProof="0" smtClean="0"/>
          </a:p>
        </p:txBody>
      </p:sp>
      <p:sp>
        <p:nvSpPr>
          <p:cNvPr id="5" name="Notes Placeholder 4"/>
          <p:cNvSpPr>
            <a:spLocks noGrp="1"/>
          </p:cNvSpPr>
          <p:nvPr>
            <p:ph type="body" sz="quarter" idx="3"/>
          </p:nvPr>
        </p:nvSpPr>
        <p:spPr>
          <a:xfrm>
            <a:off x="702298" y="4420624"/>
            <a:ext cx="5615331" cy="4186743"/>
          </a:xfrm>
          <a:prstGeom prst="rect">
            <a:avLst/>
          </a:prstGeom>
        </p:spPr>
        <p:txBody>
          <a:bodyPr vert="horz" lIns="93268" tIns="46634" rIns="93268" bIns="4663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39707"/>
            <a:ext cx="3042273" cy="464681"/>
          </a:xfrm>
          <a:prstGeom prst="rect">
            <a:avLst/>
          </a:prstGeom>
        </p:spPr>
        <p:txBody>
          <a:bodyPr vert="horz" lIns="93268" tIns="46634" rIns="93268" bIns="46634"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3976130" y="8839707"/>
            <a:ext cx="3042273" cy="464681"/>
          </a:xfrm>
          <a:prstGeom prst="rect">
            <a:avLst/>
          </a:prstGeom>
        </p:spPr>
        <p:txBody>
          <a:bodyPr vert="horz" lIns="93268" tIns="46634" rIns="93268" bIns="46634" rtlCol="0" anchor="b"/>
          <a:lstStyle>
            <a:lvl1pPr algn="r" fontAlgn="auto">
              <a:spcBef>
                <a:spcPts val="0"/>
              </a:spcBef>
              <a:spcAft>
                <a:spcPts val="0"/>
              </a:spcAft>
              <a:defRPr sz="1300">
                <a:latin typeface="+mn-lt"/>
              </a:defRPr>
            </a:lvl1pPr>
          </a:lstStyle>
          <a:p>
            <a:pPr>
              <a:defRPr/>
            </a:pPr>
            <a:fld id="{3DD83C40-1500-4898-AAA7-970BBF516E0E}" type="slidenum">
              <a:rPr lang="en-US"/>
              <a:pPr>
                <a:defRPr/>
              </a:pPr>
              <a:t>‹#›</a:t>
            </a:fld>
            <a:endParaRPr lang="en-US"/>
          </a:p>
        </p:txBody>
      </p:sp>
    </p:spTree>
    <p:extLst>
      <p:ext uri="{BB962C8B-B14F-4D97-AF65-F5344CB8AC3E}">
        <p14:creationId xmlns:p14="http://schemas.microsoft.com/office/powerpoint/2010/main" val="726249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specific objectives were …</a:t>
            </a:r>
            <a:endParaRPr lang="en-US" dirty="0"/>
          </a:p>
        </p:txBody>
      </p:sp>
      <p:sp>
        <p:nvSpPr>
          <p:cNvPr id="4" name="Slide Number Placeholder 3"/>
          <p:cNvSpPr>
            <a:spLocks noGrp="1"/>
          </p:cNvSpPr>
          <p:nvPr>
            <p:ph type="sldNum" sz="quarter" idx="10"/>
          </p:nvPr>
        </p:nvSpPr>
        <p:spPr/>
        <p:txBody>
          <a:bodyPr/>
          <a:lstStyle/>
          <a:p>
            <a:pPr>
              <a:defRPr/>
            </a:pPr>
            <a:fld id="{3DD83C40-1500-4898-AAA7-970BBF516E0E}" type="slidenum">
              <a:rPr lang="en-US" smtClean="0"/>
              <a:pPr>
                <a:defRPr/>
              </a:pPr>
              <a:t>2</a:t>
            </a:fld>
            <a:endParaRPr lang="en-US"/>
          </a:p>
        </p:txBody>
      </p:sp>
    </p:spTree>
    <p:extLst>
      <p:ext uri="{BB962C8B-B14F-4D97-AF65-F5344CB8AC3E}">
        <p14:creationId xmlns:p14="http://schemas.microsoft.com/office/powerpoint/2010/main" val="725807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78F9FE-0F2F-4A13-93E6-E9E3A48A7ECD}" type="slidenum">
              <a:rPr lang="en-US" smtClean="0"/>
              <a:t>4</a:t>
            </a:fld>
            <a:endParaRPr lang="en-US"/>
          </a:p>
        </p:txBody>
      </p:sp>
    </p:spTree>
    <p:extLst>
      <p:ext uri="{BB962C8B-B14F-4D97-AF65-F5344CB8AC3E}">
        <p14:creationId xmlns:p14="http://schemas.microsoft.com/office/powerpoint/2010/main" val="640392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aseline="0" dirty="0" smtClean="0"/>
              <a:t>GAGES – Geospatial Attributes of Gages for Evaluating Streamflow</a:t>
            </a:r>
          </a:p>
          <a:p>
            <a:endParaRPr lang="en-US" baseline="0" dirty="0" smtClean="0"/>
          </a:p>
          <a:p>
            <a:r>
              <a:rPr lang="en-US" baseline="0" dirty="0" smtClean="0"/>
              <a:t>There are 6875 sites in this dataset which lists 1512 of its sites as reference quality sites not affected by humans.</a:t>
            </a:r>
          </a:p>
          <a:p>
            <a:endParaRPr lang="en-US" baseline="0" dirty="0" smtClean="0"/>
          </a:p>
          <a:p>
            <a:r>
              <a:rPr lang="en-US" dirty="0"/>
              <a:t>Based on quantitative index of anthropogenic modification (calculated using GIS based variables), Visual inspection of site from high resolution imagery and information acquired from Annual water data reports, 1512 reference quality stream gage stations were chosen from the 6785 stations. </a:t>
            </a:r>
          </a:p>
          <a:p>
            <a:endParaRPr lang="en-US" dirty="0"/>
          </a:p>
          <a:p>
            <a:r>
              <a:rPr lang="en-US" dirty="0"/>
              <a:t>This is an index of anthropogenic modification (disturbance) calculated based on 6 variables:</a:t>
            </a:r>
          </a:p>
          <a:p>
            <a:pPr lvl="0"/>
            <a:endParaRPr lang="en-US" dirty="0"/>
          </a:p>
          <a:p>
            <a:pPr lvl="0"/>
            <a:r>
              <a:rPr lang="en-US" dirty="0"/>
              <a:t>1 Freshwater withdrawal  (cubic meters per year per sq. km, from 1995-2000 county level estimates)</a:t>
            </a:r>
          </a:p>
          <a:p>
            <a:pPr lvl="0"/>
            <a:endParaRPr lang="en-US" dirty="0"/>
          </a:p>
          <a:p>
            <a:pPr lvl="0"/>
            <a:r>
              <a:rPr lang="en-US" dirty="0"/>
              <a:t>2 Major dam density (number per 100 km </a:t>
            </a:r>
            <a:r>
              <a:rPr lang="en-US" dirty="0" err="1"/>
              <a:t>sq</a:t>
            </a:r>
            <a:r>
              <a:rPr lang="en-US" dirty="0"/>
              <a:t>). </a:t>
            </a:r>
          </a:p>
          <a:p>
            <a:pPr lvl="0"/>
            <a:endParaRPr lang="en-US" dirty="0"/>
          </a:p>
          <a:p>
            <a:pPr lvl="0"/>
            <a:r>
              <a:rPr lang="en-US" dirty="0"/>
              <a:t>3 Change in dam (reservoir) storage, 1950 to 2006 (</a:t>
            </a:r>
            <a:r>
              <a:rPr lang="en-US" dirty="0" err="1"/>
              <a:t>megalitres</a:t>
            </a:r>
            <a:r>
              <a:rPr lang="en-US" dirty="0"/>
              <a:t>/</a:t>
            </a:r>
            <a:r>
              <a:rPr lang="en-US" dirty="0" err="1"/>
              <a:t>sqkm</a:t>
            </a:r>
            <a:r>
              <a:rPr lang="en-US" dirty="0"/>
              <a:t>)</a:t>
            </a:r>
          </a:p>
          <a:p>
            <a:pPr lvl="0"/>
            <a:endParaRPr lang="en-US" dirty="0"/>
          </a:p>
          <a:p>
            <a:pPr lvl="0"/>
            <a:r>
              <a:rPr lang="en-US" dirty="0"/>
              <a:t>4 Percentage of stream kilometers coded as “Canal”, ”Ditch”, ”Pipeline” or “Artificial Path” in </a:t>
            </a:r>
            <a:r>
              <a:rPr lang="en-US" dirty="0" err="1"/>
              <a:t>NHDplus</a:t>
            </a:r>
            <a:endParaRPr lang="en-US" dirty="0"/>
          </a:p>
          <a:p>
            <a:pPr lvl="0"/>
            <a:endParaRPr lang="en-US" dirty="0"/>
          </a:p>
          <a:p>
            <a:pPr lvl="0"/>
            <a:r>
              <a:rPr lang="en-US" dirty="0"/>
              <a:t>5 Distance to the nearest major NPDES (National Pollutant Discharge Elimination System) site. These major NPDES sites are permitted for large discharges into the stream.</a:t>
            </a:r>
          </a:p>
          <a:p>
            <a:pPr lvl="0"/>
            <a:endParaRPr lang="en-US" dirty="0"/>
          </a:p>
          <a:p>
            <a:pPr lvl="0"/>
            <a:r>
              <a:rPr lang="en-US" dirty="0"/>
              <a:t>6 Road Density (km/</a:t>
            </a:r>
            <a:r>
              <a:rPr lang="en-US" dirty="0" err="1"/>
              <a:t>sqkm</a:t>
            </a:r>
            <a:r>
              <a:rPr lang="en-US" dirty="0"/>
              <a:t>) from 2000 census (used as a Urbanization Proxy)</a:t>
            </a:r>
          </a:p>
          <a:p>
            <a:pPr lvl="0"/>
            <a:endParaRPr lang="en-US" dirty="0"/>
          </a:p>
          <a:p>
            <a:pPr lvl="0"/>
            <a:r>
              <a:rPr lang="en-US" dirty="0"/>
              <a:t>7 Fragmentation Index of “undeveloped” land in watershed. High Values indicate “how </a:t>
            </a:r>
            <a:r>
              <a:rPr lang="en-US" dirty="0" err="1"/>
              <a:t>anthropogenically</a:t>
            </a:r>
            <a:r>
              <a:rPr lang="en-US" dirty="0"/>
              <a:t> disturbed” the natural land cover is in the basin).</a:t>
            </a:r>
          </a:p>
          <a:p>
            <a:endParaRPr lang="en-US" dirty="0"/>
          </a:p>
        </p:txBody>
      </p:sp>
      <p:sp>
        <p:nvSpPr>
          <p:cNvPr id="4" name="Slide Number Placeholder 3"/>
          <p:cNvSpPr>
            <a:spLocks noGrp="1"/>
          </p:cNvSpPr>
          <p:nvPr>
            <p:ph type="sldNum" sz="quarter" idx="10"/>
          </p:nvPr>
        </p:nvSpPr>
        <p:spPr/>
        <p:txBody>
          <a:bodyPr/>
          <a:lstStyle/>
          <a:p>
            <a:fld id="{BC78F9FE-0F2F-4A13-93E6-E9E3A48A7EC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825312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D83C40-1500-4898-AAA7-970BBF516E0E}" type="slidenum">
              <a:rPr lang="en-US" smtClean="0"/>
              <a:pPr>
                <a:defRPr/>
              </a:pPr>
              <a:t>15</a:t>
            </a:fld>
            <a:endParaRPr lang="en-US"/>
          </a:p>
        </p:txBody>
      </p:sp>
    </p:spTree>
    <p:extLst>
      <p:ext uri="{BB962C8B-B14F-4D97-AF65-F5344CB8AC3E}">
        <p14:creationId xmlns:p14="http://schemas.microsoft.com/office/powerpoint/2010/main" val="3231106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r>
              <a:rPr lang="en-US" b="1" u="sng" dirty="0" smtClean="0">
                <a:solidFill>
                  <a:schemeClr val="bg1"/>
                </a:solidFill>
              </a:rPr>
              <a:t>Necessity:</a:t>
            </a:r>
            <a:r>
              <a:rPr lang="en-US" dirty="0" smtClean="0">
                <a:solidFill>
                  <a:schemeClr val="bg1"/>
                </a:solidFill>
              </a:rPr>
              <a:t> For calculation of many statistical metrics, normality of the variable can be a problem when the variable is highly skewed. In this case, we found that as many stations had no zero flow days, ZD was highly skewed. Also, for a large portion of stations with positive ZD, BFI was zero and hence BFI was also highly skewed. Hence, BFI and ZD were combined for a new metric which was called Steadiness Index (SI). </a:t>
            </a:r>
          </a:p>
          <a:p>
            <a:endParaRPr lang="en-US" dirty="0"/>
          </a:p>
        </p:txBody>
      </p:sp>
      <p:sp>
        <p:nvSpPr>
          <p:cNvPr id="4" name="Slide Number Placeholder 3"/>
          <p:cNvSpPr>
            <a:spLocks noGrp="1"/>
          </p:cNvSpPr>
          <p:nvPr>
            <p:ph type="sldNum" sz="quarter" idx="10"/>
          </p:nvPr>
        </p:nvSpPr>
        <p:spPr/>
        <p:txBody>
          <a:bodyPr/>
          <a:lstStyle/>
          <a:p>
            <a:pPr>
              <a:defRPr/>
            </a:pPr>
            <a:fld id="{3DD83C40-1500-4898-AAA7-970BBF516E0E}" type="slidenum">
              <a:rPr lang="en-US" smtClean="0"/>
              <a:pPr>
                <a:defRPr/>
              </a:pPr>
              <a:t>24</a:t>
            </a:fld>
            <a:endParaRPr lang="en-US"/>
          </a:p>
        </p:txBody>
      </p:sp>
    </p:spTree>
    <p:extLst>
      <p:ext uri="{BB962C8B-B14F-4D97-AF65-F5344CB8AC3E}">
        <p14:creationId xmlns:p14="http://schemas.microsoft.com/office/powerpoint/2010/main" val="317631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Entropy Plots</a:t>
            </a:r>
          </a:p>
          <a:p>
            <a:r>
              <a:rPr lang="en-US" dirty="0" smtClean="0"/>
              <a:t>x=(0:50)/50*2*pi</a:t>
            </a:r>
          </a:p>
          <a:p>
            <a:r>
              <a:rPr lang="en-US" dirty="0" smtClean="0"/>
              <a:t>y=sin(x)</a:t>
            </a:r>
          </a:p>
          <a:p>
            <a:r>
              <a:rPr lang="en-US" dirty="0" smtClean="0"/>
              <a:t>windows(width=4,height=3)</a:t>
            </a:r>
          </a:p>
          <a:p>
            <a:r>
              <a:rPr lang="en-US" dirty="0" smtClean="0"/>
              <a:t>plot(</a:t>
            </a:r>
            <a:r>
              <a:rPr lang="en-US" dirty="0" err="1" smtClean="0"/>
              <a:t>x,y,type</a:t>
            </a:r>
            <a:r>
              <a:rPr lang="en-US" dirty="0" smtClean="0"/>
              <a:t>="l",</a:t>
            </a:r>
            <a:r>
              <a:rPr lang="en-US" dirty="0" err="1" smtClean="0"/>
              <a:t>xaxt</a:t>
            </a:r>
            <a:r>
              <a:rPr lang="en-US" dirty="0" smtClean="0"/>
              <a:t>="n",</a:t>
            </a:r>
            <a:r>
              <a:rPr lang="en-US" dirty="0" err="1" smtClean="0"/>
              <a:t>yaxt</a:t>
            </a:r>
            <a:r>
              <a:rPr lang="en-US" dirty="0" smtClean="0"/>
              <a:t>="n",</a:t>
            </a:r>
            <a:r>
              <a:rPr lang="en-US" dirty="0" err="1" smtClean="0"/>
              <a:t>lwd</a:t>
            </a:r>
            <a:r>
              <a:rPr lang="en-US" dirty="0" smtClean="0"/>
              <a:t>=3,xlab="",</a:t>
            </a:r>
            <a:r>
              <a:rPr lang="en-US" dirty="0" err="1" smtClean="0"/>
              <a:t>ylab</a:t>
            </a:r>
            <a:r>
              <a:rPr lang="en-US" dirty="0" smtClean="0"/>
              <a:t>="")</a:t>
            </a:r>
          </a:p>
          <a:p>
            <a:r>
              <a:rPr lang="en-US" dirty="0" smtClean="0"/>
              <a:t>lines(</a:t>
            </a:r>
            <a:r>
              <a:rPr lang="en-US" dirty="0" err="1" smtClean="0"/>
              <a:t>x,rep</a:t>
            </a:r>
            <a:r>
              <a:rPr lang="en-US" dirty="0" smtClean="0"/>
              <a:t>(0,length(x)))</a:t>
            </a:r>
          </a:p>
          <a:p>
            <a:endParaRPr lang="en-US" dirty="0" smtClean="0"/>
          </a:p>
          <a:p>
            <a:endParaRPr lang="en-US" dirty="0" smtClean="0"/>
          </a:p>
          <a:p>
            <a:r>
              <a:rPr lang="en-US" dirty="0" smtClean="0"/>
              <a:t>plot(</a:t>
            </a:r>
            <a:r>
              <a:rPr lang="en-US" dirty="0" err="1" smtClean="0"/>
              <a:t>x,rep</a:t>
            </a:r>
            <a:r>
              <a:rPr lang="en-US" dirty="0" smtClean="0"/>
              <a:t>(0,length(x)),type="l",</a:t>
            </a:r>
            <a:r>
              <a:rPr lang="en-US" dirty="0" err="1" smtClean="0"/>
              <a:t>xaxt</a:t>
            </a:r>
            <a:r>
              <a:rPr lang="en-US" dirty="0" smtClean="0"/>
              <a:t>="n",</a:t>
            </a:r>
            <a:r>
              <a:rPr lang="en-US" dirty="0" err="1" smtClean="0"/>
              <a:t>yaxt</a:t>
            </a:r>
            <a:r>
              <a:rPr lang="en-US" dirty="0" smtClean="0"/>
              <a:t>="n",</a:t>
            </a:r>
            <a:r>
              <a:rPr lang="en-US" dirty="0" err="1" smtClean="0"/>
              <a:t>lwd</a:t>
            </a:r>
            <a:r>
              <a:rPr lang="en-US" dirty="0" smtClean="0"/>
              <a:t>=3,xlab="",</a:t>
            </a:r>
            <a:r>
              <a:rPr lang="en-US" dirty="0" err="1" smtClean="0"/>
              <a:t>ylab</a:t>
            </a:r>
            <a:r>
              <a:rPr lang="en-US" dirty="0" smtClean="0"/>
              <a:t>="",</a:t>
            </a:r>
            <a:r>
              <a:rPr lang="en-US" dirty="0" err="1" smtClean="0"/>
              <a:t>ylim</a:t>
            </a:r>
            <a:r>
              <a:rPr lang="en-US" dirty="0" smtClean="0"/>
              <a:t>=c(-1,1))</a:t>
            </a:r>
          </a:p>
          <a:p>
            <a:endParaRPr lang="en-US" dirty="0" smtClean="0"/>
          </a:p>
          <a:p>
            <a:r>
              <a:rPr lang="en-US" dirty="0" smtClean="0"/>
              <a:t>plot(</a:t>
            </a:r>
            <a:r>
              <a:rPr lang="en-US" dirty="0" err="1" smtClean="0"/>
              <a:t>x,rep</a:t>
            </a:r>
            <a:r>
              <a:rPr lang="en-US" dirty="0" smtClean="0"/>
              <a:t>(0,length(x)),type="l",</a:t>
            </a:r>
            <a:r>
              <a:rPr lang="en-US" dirty="0" err="1" smtClean="0"/>
              <a:t>xaxt</a:t>
            </a:r>
            <a:r>
              <a:rPr lang="en-US" dirty="0" smtClean="0"/>
              <a:t>="n",</a:t>
            </a:r>
            <a:r>
              <a:rPr lang="en-US" dirty="0" err="1" smtClean="0"/>
              <a:t>yaxt</a:t>
            </a:r>
            <a:r>
              <a:rPr lang="en-US" dirty="0" smtClean="0"/>
              <a:t>="n",</a:t>
            </a:r>
            <a:r>
              <a:rPr lang="en-US" dirty="0" err="1" smtClean="0"/>
              <a:t>lwd</a:t>
            </a:r>
            <a:r>
              <a:rPr lang="en-US" dirty="0" smtClean="0"/>
              <a:t>=75,xlab="",</a:t>
            </a:r>
            <a:r>
              <a:rPr lang="en-US" dirty="0" err="1" smtClean="0"/>
              <a:t>ylab</a:t>
            </a:r>
            <a:r>
              <a:rPr lang="en-US" dirty="0" smtClean="0"/>
              <a:t>="",</a:t>
            </a:r>
            <a:r>
              <a:rPr lang="en-US" dirty="0" err="1" smtClean="0"/>
              <a:t>ylim</a:t>
            </a:r>
            <a:r>
              <a:rPr lang="en-US" dirty="0" smtClean="0"/>
              <a:t>=c(-1,1),col="gray")</a:t>
            </a:r>
          </a:p>
          <a:p>
            <a:r>
              <a:rPr lang="en-US" dirty="0" smtClean="0"/>
              <a:t>lines(</a:t>
            </a:r>
            <a:r>
              <a:rPr lang="en-US" dirty="0" err="1" smtClean="0"/>
              <a:t>x,rep</a:t>
            </a:r>
            <a:r>
              <a:rPr lang="en-US" dirty="0" smtClean="0"/>
              <a:t>(0,length(x)))</a:t>
            </a:r>
          </a:p>
          <a:p>
            <a:endParaRPr lang="en-US" dirty="0" smtClean="0"/>
          </a:p>
          <a:p>
            <a:r>
              <a:rPr lang="en-US" dirty="0" smtClean="0"/>
              <a:t>lines(</a:t>
            </a:r>
            <a:r>
              <a:rPr lang="en-US" dirty="0" err="1" smtClean="0"/>
              <a:t>x,rep</a:t>
            </a:r>
            <a:r>
              <a:rPr lang="en-US" dirty="0" smtClean="0"/>
              <a:t>(0,length(x)))</a:t>
            </a:r>
          </a:p>
          <a:p>
            <a:endParaRPr lang="en-US" dirty="0"/>
          </a:p>
        </p:txBody>
      </p:sp>
      <p:sp>
        <p:nvSpPr>
          <p:cNvPr id="4" name="Slide Number Placeholder 3"/>
          <p:cNvSpPr>
            <a:spLocks noGrp="1"/>
          </p:cNvSpPr>
          <p:nvPr>
            <p:ph type="sldNum" sz="quarter" idx="10"/>
          </p:nvPr>
        </p:nvSpPr>
        <p:spPr/>
        <p:txBody>
          <a:bodyPr/>
          <a:lstStyle/>
          <a:p>
            <a:pPr>
              <a:defRPr/>
            </a:pPr>
            <a:fld id="{3DD83C40-1500-4898-AAA7-970BBF516E0E}" type="slidenum">
              <a:rPr lang="en-US" smtClean="0"/>
              <a:pPr>
                <a:defRPr/>
              </a:pPr>
              <a:t>26</a:t>
            </a:fld>
            <a:endParaRPr lang="en-US"/>
          </a:p>
        </p:txBody>
      </p:sp>
    </p:spTree>
    <p:extLst>
      <p:ext uri="{BB962C8B-B14F-4D97-AF65-F5344CB8AC3E}">
        <p14:creationId xmlns:p14="http://schemas.microsoft.com/office/powerpoint/2010/main" val="1911364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DD83C40-1500-4898-AAA7-970BBF516E0E}" type="slidenum">
              <a:rPr lang="en-US" smtClean="0"/>
              <a:pPr>
                <a:defRPr/>
              </a:pPr>
              <a:t>28</a:t>
            </a:fld>
            <a:endParaRPr lang="en-US"/>
          </a:p>
        </p:txBody>
      </p:sp>
    </p:spTree>
    <p:extLst>
      <p:ext uri="{BB962C8B-B14F-4D97-AF65-F5344CB8AC3E}">
        <p14:creationId xmlns:p14="http://schemas.microsoft.com/office/powerpoint/2010/main" val="398260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51A6EB-C93C-4DA2-B775-D865CF729AA0}" type="datetimeFigureOut">
              <a:rPr lang="en-US" smtClean="0">
                <a:solidFill>
                  <a:prstClr val="black">
                    <a:tint val="75000"/>
                  </a:prstClr>
                </a:solidFill>
              </a:rPr>
              <a:pPr/>
              <a:t>8/5/2013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13A0C1-62A9-4ECC-81D0-6625774549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49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51A6EB-C93C-4DA2-B775-D865CF729AA0}" type="datetimeFigureOut">
              <a:rPr lang="en-US" smtClean="0">
                <a:solidFill>
                  <a:prstClr val="black">
                    <a:tint val="75000"/>
                  </a:prstClr>
                </a:solidFill>
              </a:rPr>
              <a:pPr/>
              <a:t>8/5/2013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13A0C1-62A9-4ECC-81D0-6625774549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98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51A6EB-C93C-4DA2-B775-D865CF729AA0}" type="datetimeFigureOut">
              <a:rPr lang="en-US" smtClean="0">
                <a:solidFill>
                  <a:prstClr val="black">
                    <a:tint val="75000"/>
                  </a:prstClr>
                </a:solidFill>
              </a:rPr>
              <a:pPr/>
              <a:t>8/5/2013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13A0C1-62A9-4ECC-81D0-6625774549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8857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DBF646-A867-412E-96FF-7F22C11C388C}" type="datetimeFigureOut">
              <a:rPr lang="en-US" smtClean="0"/>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9270B-719C-4A2A-B021-C3FE287B1B2B}" type="slidenum">
              <a:rPr lang="en-US" smtClean="0"/>
              <a:t>‹#›</a:t>
            </a:fld>
            <a:endParaRPr lang="en-US"/>
          </a:p>
        </p:txBody>
      </p:sp>
    </p:spTree>
    <p:extLst>
      <p:ext uri="{BB962C8B-B14F-4D97-AF65-F5344CB8AC3E}">
        <p14:creationId xmlns:p14="http://schemas.microsoft.com/office/powerpoint/2010/main" val="2755347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DBF646-A867-412E-96FF-7F22C11C388C}" type="datetimeFigureOut">
              <a:rPr lang="en-US" smtClean="0"/>
              <a:t>8/5/2013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9270B-719C-4A2A-B021-C3FE287B1B2B}" type="slidenum">
              <a:rPr lang="en-US" smtClean="0"/>
              <a:t>‹#›</a:t>
            </a:fld>
            <a:endParaRPr lang="en-US"/>
          </a:p>
        </p:txBody>
      </p:sp>
    </p:spTree>
    <p:extLst>
      <p:ext uri="{BB962C8B-B14F-4D97-AF65-F5344CB8AC3E}">
        <p14:creationId xmlns:p14="http://schemas.microsoft.com/office/powerpoint/2010/main" val="837382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BC9270B-719C-4A2A-B021-C3FE287B1B2B}" type="slidenum">
              <a:rPr lang="en-US" smtClean="0"/>
              <a:t>‹#›</a:t>
            </a:fld>
            <a:endParaRPr lang="en-US"/>
          </a:p>
        </p:txBody>
      </p:sp>
    </p:spTree>
    <p:extLst>
      <p:ext uri="{BB962C8B-B14F-4D97-AF65-F5344CB8AC3E}">
        <p14:creationId xmlns:p14="http://schemas.microsoft.com/office/powerpoint/2010/main" val="2377796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BC9270B-719C-4A2A-B021-C3FE287B1B2B}" type="slidenum">
              <a:rPr lang="en-US" smtClean="0"/>
              <a:t>‹#›</a:t>
            </a:fld>
            <a:endParaRPr lang="en-US"/>
          </a:p>
        </p:txBody>
      </p:sp>
    </p:spTree>
    <p:extLst>
      <p:ext uri="{BB962C8B-B14F-4D97-AF65-F5344CB8AC3E}">
        <p14:creationId xmlns:p14="http://schemas.microsoft.com/office/powerpoint/2010/main" val="1275995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3BC9270B-719C-4A2A-B021-C3FE287B1B2B}" type="slidenum">
              <a:rPr lang="en-US" smtClean="0"/>
              <a:t>‹#›</a:t>
            </a:fld>
            <a:endParaRPr lang="en-US"/>
          </a:p>
        </p:txBody>
      </p:sp>
    </p:spTree>
    <p:extLst>
      <p:ext uri="{BB962C8B-B14F-4D97-AF65-F5344CB8AC3E}">
        <p14:creationId xmlns:p14="http://schemas.microsoft.com/office/powerpoint/2010/main" val="1682825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3BC9270B-719C-4A2A-B021-C3FE287B1B2B}" type="slidenum">
              <a:rPr lang="en-US" smtClean="0"/>
              <a:t>‹#›</a:t>
            </a:fld>
            <a:endParaRPr lang="en-US"/>
          </a:p>
        </p:txBody>
      </p:sp>
    </p:spTree>
    <p:extLst>
      <p:ext uri="{BB962C8B-B14F-4D97-AF65-F5344CB8AC3E}">
        <p14:creationId xmlns:p14="http://schemas.microsoft.com/office/powerpoint/2010/main" val="646420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3BC9270B-719C-4A2A-B021-C3FE287B1B2B}" type="slidenum">
              <a:rPr lang="en-US" smtClean="0"/>
              <a:t>‹#›</a:t>
            </a:fld>
            <a:endParaRPr lang="en-US"/>
          </a:p>
        </p:txBody>
      </p:sp>
    </p:spTree>
    <p:extLst>
      <p:ext uri="{BB962C8B-B14F-4D97-AF65-F5344CB8AC3E}">
        <p14:creationId xmlns:p14="http://schemas.microsoft.com/office/powerpoint/2010/main" val="87849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9AF495C-C99F-4AF9-B2BC-9D9D6D9FF5D1}" type="slidenum">
              <a:rPr lang="en-US" smtClean="0"/>
              <a:pPr>
                <a:defRPr/>
              </a:pPr>
              <a:t>‹#›</a:t>
            </a:fld>
            <a:endParaRPr lang="en-US"/>
          </a:p>
        </p:txBody>
      </p:sp>
    </p:spTree>
    <p:extLst>
      <p:ext uri="{BB962C8B-B14F-4D97-AF65-F5344CB8AC3E}">
        <p14:creationId xmlns:p14="http://schemas.microsoft.com/office/powerpoint/2010/main" val="65933468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51A6EB-C93C-4DA2-B775-D865CF729AA0}" type="datetimeFigureOut">
              <a:rPr lang="en-US" smtClean="0">
                <a:solidFill>
                  <a:prstClr val="black">
                    <a:tint val="75000"/>
                  </a:prstClr>
                </a:solidFill>
              </a:rPr>
              <a:pPr/>
              <a:t>8/5/2013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13A0C1-62A9-4ECC-81D0-6625774549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543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9AF495C-C99F-4AF9-B2BC-9D9D6D9FF5D1}" type="slidenum">
              <a:rPr lang="en-US" smtClean="0"/>
              <a:pPr>
                <a:defRPr/>
              </a:pPr>
              <a:t>‹#›</a:t>
            </a:fld>
            <a:endParaRPr lang="en-US"/>
          </a:p>
        </p:txBody>
      </p:sp>
    </p:spTree>
    <p:extLst>
      <p:ext uri="{BB962C8B-B14F-4D97-AF65-F5344CB8AC3E}">
        <p14:creationId xmlns:p14="http://schemas.microsoft.com/office/powerpoint/2010/main" val="78255666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9AF495C-C99F-4AF9-B2BC-9D9D6D9FF5D1}" type="slidenum">
              <a:rPr lang="en-US" smtClean="0"/>
              <a:pPr>
                <a:defRPr/>
              </a:pPr>
              <a:t>‹#›</a:t>
            </a:fld>
            <a:endParaRPr lang="en-US"/>
          </a:p>
        </p:txBody>
      </p:sp>
    </p:spTree>
    <p:extLst>
      <p:ext uri="{BB962C8B-B14F-4D97-AF65-F5344CB8AC3E}">
        <p14:creationId xmlns:p14="http://schemas.microsoft.com/office/powerpoint/2010/main" val="19025691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9AF495C-C99F-4AF9-B2BC-9D9D6D9FF5D1}" type="slidenum">
              <a:rPr lang="en-US" smtClean="0"/>
              <a:pPr>
                <a:defRPr/>
              </a:pPr>
              <a:t>‹#›</a:t>
            </a:fld>
            <a:endParaRPr lang="en-US"/>
          </a:p>
        </p:txBody>
      </p:sp>
    </p:spTree>
    <p:extLst>
      <p:ext uri="{BB962C8B-B14F-4D97-AF65-F5344CB8AC3E}">
        <p14:creationId xmlns:p14="http://schemas.microsoft.com/office/powerpoint/2010/main" val="27066133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51A6EB-C93C-4DA2-B775-D865CF729AA0}" type="datetimeFigureOut">
              <a:rPr lang="en-US" smtClean="0">
                <a:solidFill>
                  <a:prstClr val="black">
                    <a:tint val="75000"/>
                  </a:prstClr>
                </a:solidFill>
              </a:rPr>
              <a:pPr/>
              <a:t>8/5/2013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13A0C1-62A9-4ECC-81D0-6625774549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95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51A6EB-C93C-4DA2-B775-D865CF729AA0}" type="datetimeFigureOut">
              <a:rPr lang="en-US" smtClean="0">
                <a:solidFill>
                  <a:prstClr val="black">
                    <a:tint val="75000"/>
                  </a:prstClr>
                </a:solidFill>
              </a:rPr>
              <a:pPr/>
              <a:t>8/5/2013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13A0C1-62A9-4ECC-81D0-6625774549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2362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51A6EB-C93C-4DA2-B775-D865CF729AA0}" type="datetimeFigureOut">
              <a:rPr lang="en-US" smtClean="0">
                <a:solidFill>
                  <a:prstClr val="black">
                    <a:tint val="75000"/>
                  </a:prstClr>
                </a:solidFill>
              </a:rPr>
              <a:pPr/>
              <a:t>8/5/2013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13A0C1-62A9-4ECC-81D0-6625774549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489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51A6EB-C93C-4DA2-B775-D865CF729AA0}" type="datetimeFigureOut">
              <a:rPr lang="en-US" smtClean="0">
                <a:solidFill>
                  <a:prstClr val="black">
                    <a:tint val="75000"/>
                  </a:prstClr>
                </a:solidFill>
              </a:rPr>
              <a:pPr/>
              <a:t>8/5/2013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13A0C1-62A9-4ECC-81D0-6625774549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9655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1A6EB-C93C-4DA2-B775-D865CF729AA0}" type="datetimeFigureOut">
              <a:rPr lang="en-US" smtClean="0">
                <a:solidFill>
                  <a:prstClr val="black">
                    <a:tint val="75000"/>
                  </a:prstClr>
                </a:solidFill>
              </a:rPr>
              <a:pPr/>
              <a:t>8/5/2013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13A0C1-62A9-4ECC-81D0-6625774549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5626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51A6EB-C93C-4DA2-B775-D865CF729AA0}" type="datetimeFigureOut">
              <a:rPr lang="en-US" smtClean="0">
                <a:solidFill>
                  <a:prstClr val="black">
                    <a:tint val="75000"/>
                  </a:prstClr>
                </a:solidFill>
              </a:rPr>
              <a:pPr/>
              <a:t>8/5/2013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13A0C1-62A9-4ECC-81D0-6625774549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667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51A6EB-C93C-4DA2-B775-D865CF729AA0}" type="datetimeFigureOut">
              <a:rPr lang="en-US" smtClean="0">
                <a:solidFill>
                  <a:prstClr val="black">
                    <a:tint val="75000"/>
                  </a:prstClr>
                </a:solidFill>
              </a:rPr>
              <a:pPr/>
              <a:t>8/5/2013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13A0C1-62A9-4ECC-81D0-6625774549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569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551A6EB-C93C-4DA2-B775-D865CF729AA0}" type="datetimeFigureOut">
              <a:rPr lang="en-US" smtClean="0">
                <a:solidFill>
                  <a:prstClr val="black">
                    <a:tint val="75000"/>
                  </a:prstClr>
                </a:solidFill>
                <a:latin typeface="Calibri"/>
              </a:rPr>
              <a:pPr fontAlgn="auto">
                <a:spcBef>
                  <a:spcPts val="0"/>
                </a:spcBef>
                <a:spcAft>
                  <a:spcPts val="0"/>
                </a:spcAft>
              </a:pPr>
              <a:t>8/5/2013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913A0C1-62A9-4ECC-81D0-662577454947}"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36035342"/>
      </p:ext>
    </p:extLst>
  </p:cSld>
  <p:clrMap bg1="lt1" tx1="dk1" bg2="lt2" tx2="dk2" accent1="accent1" accent2="accent2" accent3="accent3" accent4="accent4" accent5="accent5" accent6="accent6" hlink="hlink" folHlink="folHlink"/>
  <p:sldLayoutIdLst>
    <p:sldLayoutId id="2147486209" r:id="rId1"/>
    <p:sldLayoutId id="2147486210" r:id="rId2"/>
    <p:sldLayoutId id="2147486211" r:id="rId3"/>
    <p:sldLayoutId id="2147486212" r:id="rId4"/>
    <p:sldLayoutId id="2147486213" r:id="rId5"/>
    <p:sldLayoutId id="2147486214" r:id="rId6"/>
    <p:sldLayoutId id="2147486215" r:id="rId7"/>
    <p:sldLayoutId id="2147486216" r:id="rId8"/>
    <p:sldLayoutId id="2147486217" r:id="rId9"/>
    <p:sldLayoutId id="2147486218" r:id="rId10"/>
    <p:sldLayoutId id="21474862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9AF495C-C99F-4AF9-B2BC-9D9D6D9FF5D1}" type="slidenum">
              <a:rPr lang="en-US" smtClean="0"/>
              <a:pPr>
                <a:defRPr/>
              </a:pPr>
              <a:t>‹#›</a:t>
            </a:fld>
            <a:endParaRPr lang="en-US"/>
          </a:p>
        </p:txBody>
      </p:sp>
    </p:spTree>
    <p:extLst>
      <p:ext uri="{BB962C8B-B14F-4D97-AF65-F5344CB8AC3E}">
        <p14:creationId xmlns:p14="http://schemas.microsoft.com/office/powerpoint/2010/main" val="4160958262"/>
      </p:ext>
    </p:extLst>
  </p:cSld>
  <p:clrMap bg1="lt1" tx1="dk1" bg2="lt2" tx2="dk2" accent1="accent1" accent2="accent2" accent3="accent3" accent4="accent4" accent5="accent5" accent6="accent6" hlink="hlink" folHlink="folHlink"/>
  <p:sldLayoutIdLst>
    <p:sldLayoutId id="2147486221" r:id="rId1"/>
    <p:sldLayoutId id="2147486222" r:id="rId2"/>
    <p:sldLayoutId id="2147486223" r:id="rId3"/>
    <p:sldLayoutId id="2147486224" r:id="rId4"/>
    <p:sldLayoutId id="2147486225" r:id="rId5"/>
    <p:sldLayoutId id="2147486226" r:id="rId6"/>
    <p:sldLayoutId id="2147486227" r:id="rId7"/>
    <p:sldLayoutId id="2147486228" r:id="rId8"/>
    <p:sldLayoutId id="2147486229" r:id="rId9"/>
    <p:sldLayoutId id="2147486230" r:id="rId10"/>
    <p:sldLayoutId id="21474862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9.emf"/><Relationship Id="rId7" Type="http://schemas.openxmlformats.org/officeDocument/2006/relationships/image" Target="../media/image23.png"/><Relationship Id="rId2" Type="http://schemas.openxmlformats.org/officeDocument/2006/relationships/image" Target="../media/image18.emf"/><Relationship Id="rId1" Type="http://schemas.openxmlformats.org/officeDocument/2006/relationships/slideLayout" Target="../slideLayouts/slideLayout1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9.emf"/><Relationship Id="rId7" Type="http://schemas.openxmlformats.org/officeDocument/2006/relationships/image" Target="../media/image33.png"/><Relationship Id="rId2" Type="http://schemas.openxmlformats.org/officeDocument/2006/relationships/image" Target="../media/image28.emf"/><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emf"/></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5.emf"/><Relationship Id="rId7" Type="http://schemas.openxmlformats.org/officeDocument/2006/relationships/image" Target="../media/image39.png"/><Relationship Id="rId2" Type="http://schemas.openxmlformats.org/officeDocument/2006/relationships/image" Target="../media/image34.emf"/><Relationship Id="rId1" Type="http://schemas.openxmlformats.org/officeDocument/2006/relationships/slideLayout" Target="../slideLayouts/slideLayout1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emf"/></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1.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2.jpeg"/><Relationship Id="rId7" Type="http://schemas.openxmlformats.org/officeDocument/2006/relationships/image" Target="../media/image54.jpe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53.jpe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9.emf"/><Relationship Id="rId7" Type="http://schemas.openxmlformats.org/officeDocument/2006/relationships/image" Target="../media/image23.png"/><Relationship Id="rId2" Type="http://schemas.openxmlformats.org/officeDocument/2006/relationships/image" Target="../media/image18.emf"/><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emf"/></Relationships>
</file>

<file path=ppt/slides/_rels/slide3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7.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9.emf"/><Relationship Id="rId7" Type="http://schemas.openxmlformats.org/officeDocument/2006/relationships/image" Target="../media/image33.png"/><Relationship Id="rId2" Type="http://schemas.openxmlformats.org/officeDocument/2006/relationships/image" Target="../media/image28.emf"/><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emf"/></Relationships>
</file>

<file path=ppt/slides/_rels/slide3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5.emf"/><Relationship Id="rId7" Type="http://schemas.openxmlformats.org/officeDocument/2006/relationships/image" Target="../media/image39.png"/><Relationship Id="rId2" Type="http://schemas.openxmlformats.org/officeDocument/2006/relationships/image" Target="../media/image34.emf"/><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2272" y="852131"/>
            <a:ext cx="8334007" cy="1879600"/>
          </a:xfrm>
        </p:spPr>
        <p:txBody>
          <a:bodyPr>
            <a:noAutofit/>
          </a:bodyPr>
          <a:lstStyle/>
          <a:p>
            <a:r>
              <a:rPr lang="en-US" sz="4800" dirty="0"/>
              <a:t>Response of stream ecosystems to climate change (III): </a:t>
            </a:r>
            <a:r>
              <a:rPr lang="en-US" sz="4800" dirty="0" smtClean="0"/>
              <a:t>characterizing and </a:t>
            </a:r>
            <a:r>
              <a:rPr lang="en-US" sz="4800" dirty="0"/>
              <a:t>predicting flow regimes</a:t>
            </a:r>
          </a:p>
        </p:txBody>
      </p:sp>
      <p:sp>
        <p:nvSpPr>
          <p:cNvPr id="3" name="Subtitle 2"/>
          <p:cNvSpPr>
            <a:spLocks noGrp="1"/>
          </p:cNvSpPr>
          <p:nvPr>
            <p:ph type="subTitle" idx="1"/>
          </p:nvPr>
        </p:nvSpPr>
        <p:spPr>
          <a:xfrm>
            <a:off x="500597" y="4042693"/>
            <a:ext cx="8046627" cy="685800"/>
          </a:xfrm>
        </p:spPr>
        <p:txBody>
          <a:bodyPr>
            <a:noAutofit/>
          </a:bodyPr>
          <a:lstStyle/>
          <a:p>
            <a:r>
              <a:rPr lang="en-US" sz="2600" dirty="0">
                <a:solidFill>
                  <a:schemeClr val="tx1"/>
                </a:solidFill>
              </a:rPr>
              <a:t>David </a:t>
            </a:r>
            <a:r>
              <a:rPr lang="en-US" sz="2600" dirty="0" smtClean="0">
                <a:solidFill>
                  <a:schemeClr val="tx1"/>
                </a:solidFill>
              </a:rPr>
              <a:t>Tarboton, </a:t>
            </a:r>
            <a:r>
              <a:rPr lang="en-US" sz="2600" dirty="0">
                <a:solidFill>
                  <a:schemeClr val="tx1"/>
                </a:solidFill>
              </a:rPr>
              <a:t>Sulochan </a:t>
            </a:r>
            <a:r>
              <a:rPr lang="en-US" sz="2600" dirty="0" smtClean="0">
                <a:solidFill>
                  <a:schemeClr val="tx1"/>
                </a:solidFill>
              </a:rPr>
              <a:t>Dhungel, </a:t>
            </a:r>
            <a:r>
              <a:rPr lang="en-US" sz="2600" dirty="0">
                <a:solidFill>
                  <a:schemeClr val="tx1"/>
                </a:solidFill>
              </a:rPr>
              <a:t>Charles P. </a:t>
            </a:r>
            <a:r>
              <a:rPr lang="en-US" sz="2600" dirty="0" smtClean="0">
                <a:solidFill>
                  <a:schemeClr val="tx1"/>
                </a:solidFill>
              </a:rPr>
              <a:t>Hawkins, </a:t>
            </a:r>
            <a:r>
              <a:rPr lang="en-US" sz="2600" dirty="0">
                <a:solidFill>
                  <a:schemeClr val="tx1"/>
                </a:solidFill>
              </a:rPr>
              <a:t>Jacob J. Vander </a:t>
            </a:r>
            <a:r>
              <a:rPr lang="en-US" sz="2600" dirty="0" err="1" smtClean="0">
                <a:solidFill>
                  <a:schemeClr val="tx1"/>
                </a:solidFill>
              </a:rPr>
              <a:t>Laan</a:t>
            </a:r>
            <a:r>
              <a:rPr lang="en-US" sz="2600" dirty="0" smtClean="0">
                <a:solidFill>
                  <a:schemeClr val="tx1"/>
                </a:solidFill>
              </a:rPr>
              <a:t>, </a:t>
            </a:r>
            <a:r>
              <a:rPr lang="en-US" sz="2600" dirty="0">
                <a:solidFill>
                  <a:schemeClr val="tx1"/>
                </a:solidFill>
              </a:rPr>
              <a:t>Ryan A. </a:t>
            </a:r>
            <a:r>
              <a:rPr lang="en-US" sz="2600" dirty="0" smtClean="0">
                <a:solidFill>
                  <a:schemeClr val="tx1"/>
                </a:solidFill>
              </a:rPr>
              <a:t>Hill </a:t>
            </a:r>
            <a:r>
              <a:rPr lang="en-US" sz="2600" dirty="0">
                <a:solidFill>
                  <a:schemeClr val="tx1"/>
                </a:solidFill>
              </a:rPr>
              <a:t>and </a:t>
            </a:r>
            <a:r>
              <a:rPr lang="en-US" sz="2600" dirty="0" err="1">
                <a:solidFill>
                  <a:schemeClr val="tx1"/>
                </a:solidFill>
              </a:rPr>
              <a:t>Jiming</a:t>
            </a:r>
            <a:r>
              <a:rPr lang="en-US" sz="2600" dirty="0">
                <a:solidFill>
                  <a:schemeClr val="tx1"/>
                </a:solidFill>
              </a:rPr>
              <a:t> </a:t>
            </a:r>
            <a:r>
              <a:rPr lang="en-US" sz="2600" dirty="0" smtClean="0">
                <a:solidFill>
                  <a:schemeClr val="tx1"/>
                </a:solidFill>
              </a:rPr>
              <a:t>Jin</a:t>
            </a:r>
          </a:p>
          <a:p>
            <a:endParaRPr lang="en-US" sz="2600" dirty="0">
              <a:solidFill>
                <a:schemeClr val="tx1"/>
              </a:solidFill>
            </a:endParaRPr>
          </a:p>
        </p:txBody>
      </p:sp>
      <p:pic>
        <p:nvPicPr>
          <p:cNvPr id="4" name="Picture 2" descr="http://cnr.usu.edu/wats/files/uploads/grad_prog/watershed_sciences_horizontal_stacked_blue_transparent%20.gif"/>
          <p:cNvPicPr>
            <a:picLocks noChangeAspect="1" noChangeArrowheads="1"/>
          </p:cNvPicPr>
          <p:nvPr/>
        </p:nvPicPr>
        <p:blipFill rotWithShape="1">
          <a:blip r:embed="rId2" cstate="screen"/>
          <a:srcRect l="3945" t="7639" r="3461" b="21287"/>
          <a:stretch/>
        </p:blipFill>
        <p:spPr bwMode="auto">
          <a:xfrm>
            <a:off x="421143" y="5619261"/>
            <a:ext cx="2532529" cy="914400"/>
          </a:xfrm>
          <a:prstGeom prst="rect">
            <a:avLst/>
          </a:prstGeom>
          <a:noFill/>
        </p:spPr>
      </p:pic>
      <p:pic>
        <p:nvPicPr>
          <p:cNvPr id="6" name="Picture 5" descr="C:\Users\Ryan\Desktop\epa.JPG"/>
          <p:cNvPicPr>
            <a:picLocks noChangeAspect="1" noChangeArrowheads="1"/>
          </p:cNvPicPr>
          <p:nvPr/>
        </p:nvPicPr>
        <p:blipFill>
          <a:blip r:embed="rId3" cstate="print"/>
          <a:srcRect/>
          <a:stretch>
            <a:fillRect/>
          </a:stretch>
        </p:blipFill>
        <p:spPr bwMode="auto">
          <a:xfrm>
            <a:off x="3622276" y="5674935"/>
            <a:ext cx="1899449" cy="891540"/>
          </a:xfrm>
          <a:prstGeom prst="rect">
            <a:avLst/>
          </a:prstGeom>
          <a:noFill/>
        </p:spPr>
      </p:pic>
      <p:pic>
        <p:nvPicPr>
          <p:cNvPr id="7" name="Picture 2" descr="C:\Ryan\Nabstract2008\Presentation\logo.png"/>
          <p:cNvPicPr>
            <a:picLocks noChangeAspect="1" noChangeArrowheads="1"/>
          </p:cNvPicPr>
          <p:nvPr/>
        </p:nvPicPr>
        <p:blipFill>
          <a:blip r:embed="rId4" cstate="print"/>
          <a:srcRect/>
          <a:stretch>
            <a:fillRect/>
          </a:stretch>
        </p:blipFill>
        <p:spPr bwMode="auto">
          <a:xfrm>
            <a:off x="7493718" y="5368633"/>
            <a:ext cx="1229139" cy="1330363"/>
          </a:xfrm>
          <a:prstGeom prst="rect">
            <a:avLst/>
          </a:prstGeom>
          <a:noFill/>
          <a:ln>
            <a:solidFill>
              <a:schemeClr val="tx1"/>
            </a:solidFill>
          </a:ln>
        </p:spPr>
      </p:pic>
    </p:spTree>
    <p:extLst>
      <p:ext uri="{BB962C8B-B14F-4D97-AF65-F5344CB8AC3E}">
        <p14:creationId xmlns:p14="http://schemas.microsoft.com/office/powerpoint/2010/main" val="3847746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6189" y="133350"/>
            <a:ext cx="9143999" cy="524318"/>
          </a:xfrm>
          <a:prstGeom prst="rect">
            <a:avLst/>
          </a:prstGeom>
          <a:ln>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Ward’s Hierarchical Cluster Analysis</a:t>
            </a:r>
          </a:p>
          <a:p>
            <a:r>
              <a:rPr lang="en-US" sz="3600" dirty="0" smtClean="0"/>
              <a:t>(Euclidean Distance on Rotated PCAs)</a:t>
            </a:r>
            <a:endParaRPr lang="en-US" sz="3600" dirty="0"/>
          </a:p>
        </p:txBody>
      </p:sp>
      <p:grpSp>
        <p:nvGrpSpPr>
          <p:cNvPr id="3" name="Group 2"/>
          <p:cNvGrpSpPr/>
          <p:nvPr/>
        </p:nvGrpSpPr>
        <p:grpSpPr>
          <a:xfrm>
            <a:off x="1658954" y="1560839"/>
            <a:ext cx="5826092" cy="4892362"/>
            <a:chOff x="214839" y="886031"/>
            <a:chExt cx="5826092" cy="4892362"/>
          </a:xfrm>
        </p:grpSpPr>
        <p:pic>
          <p:nvPicPr>
            <p:cNvPr id="28" name="Picture 27"/>
            <p:cNvPicPr>
              <a:picLocks noChangeAspect="1"/>
            </p:cNvPicPr>
            <p:nvPr/>
          </p:nvPicPr>
          <p:blipFill rotWithShape="1">
            <a:blip r:embed="rId2"/>
            <a:srcRect l="8090" t="8699" r="6255"/>
            <a:stretch/>
          </p:blipFill>
          <p:spPr>
            <a:xfrm>
              <a:off x="864555" y="1097856"/>
              <a:ext cx="5176376" cy="4680537"/>
            </a:xfrm>
            <a:prstGeom prst="rect">
              <a:avLst/>
            </a:prstGeom>
            <a:noFill/>
          </p:spPr>
        </p:pic>
        <p:sp>
          <p:nvSpPr>
            <p:cNvPr id="8" name="TextBox 7"/>
            <p:cNvSpPr txBox="1"/>
            <p:nvPr/>
          </p:nvSpPr>
          <p:spPr>
            <a:xfrm>
              <a:off x="845281" y="3753885"/>
              <a:ext cx="479619" cy="369332"/>
            </a:xfrm>
            <a:prstGeom prst="rect">
              <a:avLst/>
            </a:prstGeom>
            <a:noFill/>
          </p:spPr>
          <p:txBody>
            <a:bodyPr wrap="none" rtlCol="0">
              <a:spAutoFit/>
            </a:bodyPr>
            <a:lstStyle/>
            <a:p>
              <a:r>
                <a:rPr lang="en-US" b="1" dirty="0" smtClean="0">
                  <a:solidFill>
                    <a:srgbClr val="2A1AFA"/>
                  </a:solidFill>
                </a:rPr>
                <a:t>A1</a:t>
              </a:r>
              <a:endParaRPr lang="en-US" b="1" dirty="0">
                <a:solidFill>
                  <a:srgbClr val="2A1AFA"/>
                </a:solidFill>
              </a:endParaRPr>
            </a:p>
          </p:txBody>
        </p:sp>
        <p:sp>
          <p:nvSpPr>
            <p:cNvPr id="9" name="TextBox 8"/>
            <p:cNvSpPr txBox="1"/>
            <p:nvPr/>
          </p:nvSpPr>
          <p:spPr>
            <a:xfrm>
              <a:off x="1456768" y="3742002"/>
              <a:ext cx="479619" cy="369332"/>
            </a:xfrm>
            <a:prstGeom prst="rect">
              <a:avLst/>
            </a:prstGeom>
            <a:noFill/>
          </p:spPr>
          <p:txBody>
            <a:bodyPr wrap="none" rtlCol="0">
              <a:spAutoFit/>
            </a:bodyPr>
            <a:lstStyle/>
            <a:p>
              <a:r>
                <a:rPr lang="en-US" b="1" dirty="0" smtClean="0">
                  <a:solidFill>
                    <a:srgbClr val="2A1AFA"/>
                  </a:solidFill>
                </a:rPr>
                <a:t>A2</a:t>
              </a:r>
              <a:endParaRPr lang="en-US" b="1" dirty="0">
                <a:solidFill>
                  <a:srgbClr val="2A1AFA"/>
                </a:solidFill>
              </a:endParaRPr>
            </a:p>
          </p:txBody>
        </p:sp>
        <p:sp>
          <p:nvSpPr>
            <p:cNvPr id="10" name="TextBox 9"/>
            <p:cNvSpPr txBox="1"/>
            <p:nvPr/>
          </p:nvSpPr>
          <p:spPr>
            <a:xfrm>
              <a:off x="1750310" y="3021858"/>
              <a:ext cx="479619" cy="369332"/>
            </a:xfrm>
            <a:prstGeom prst="rect">
              <a:avLst/>
            </a:prstGeom>
            <a:noFill/>
          </p:spPr>
          <p:txBody>
            <a:bodyPr wrap="none" rtlCol="0">
              <a:spAutoFit/>
            </a:bodyPr>
            <a:lstStyle/>
            <a:p>
              <a:r>
                <a:rPr lang="en-US" b="1" dirty="0">
                  <a:solidFill>
                    <a:schemeClr val="bg1">
                      <a:lumMod val="50000"/>
                    </a:schemeClr>
                  </a:solidFill>
                </a:rPr>
                <a:t>B</a:t>
              </a:r>
              <a:r>
                <a:rPr lang="en-US" b="1" dirty="0" smtClean="0">
                  <a:solidFill>
                    <a:schemeClr val="bg1">
                      <a:lumMod val="50000"/>
                    </a:schemeClr>
                  </a:solidFill>
                </a:rPr>
                <a:t>1</a:t>
              </a:r>
              <a:endParaRPr lang="en-US" b="1" dirty="0">
                <a:solidFill>
                  <a:schemeClr val="bg1">
                    <a:lumMod val="50000"/>
                  </a:schemeClr>
                </a:solidFill>
              </a:endParaRPr>
            </a:p>
          </p:txBody>
        </p:sp>
        <p:sp>
          <p:nvSpPr>
            <p:cNvPr id="11" name="TextBox 10"/>
            <p:cNvSpPr txBox="1"/>
            <p:nvPr/>
          </p:nvSpPr>
          <p:spPr>
            <a:xfrm>
              <a:off x="2086314" y="3783069"/>
              <a:ext cx="607859" cy="369332"/>
            </a:xfrm>
            <a:prstGeom prst="rect">
              <a:avLst/>
            </a:prstGeom>
            <a:noFill/>
          </p:spPr>
          <p:txBody>
            <a:bodyPr wrap="none" rtlCol="0">
              <a:spAutoFit/>
            </a:bodyPr>
            <a:lstStyle/>
            <a:p>
              <a:r>
                <a:rPr lang="en-US" b="1" dirty="0" smtClean="0">
                  <a:solidFill>
                    <a:schemeClr val="bg1">
                      <a:lumMod val="50000"/>
                    </a:schemeClr>
                  </a:solidFill>
                </a:rPr>
                <a:t>B21</a:t>
              </a:r>
              <a:endParaRPr lang="en-US" b="1" dirty="0">
                <a:solidFill>
                  <a:schemeClr val="bg1">
                    <a:lumMod val="50000"/>
                  </a:schemeClr>
                </a:solidFill>
              </a:endParaRPr>
            </a:p>
          </p:txBody>
        </p:sp>
        <p:sp>
          <p:nvSpPr>
            <p:cNvPr id="12" name="TextBox 11"/>
            <p:cNvSpPr txBox="1"/>
            <p:nvPr/>
          </p:nvSpPr>
          <p:spPr>
            <a:xfrm>
              <a:off x="2657249" y="3783069"/>
              <a:ext cx="607859" cy="369332"/>
            </a:xfrm>
            <a:prstGeom prst="rect">
              <a:avLst/>
            </a:prstGeom>
            <a:noFill/>
          </p:spPr>
          <p:txBody>
            <a:bodyPr wrap="none" rtlCol="0">
              <a:spAutoFit/>
            </a:bodyPr>
            <a:lstStyle/>
            <a:p>
              <a:r>
                <a:rPr lang="en-US" b="1" dirty="0" smtClean="0">
                  <a:solidFill>
                    <a:schemeClr val="bg1">
                      <a:lumMod val="50000"/>
                    </a:schemeClr>
                  </a:solidFill>
                </a:rPr>
                <a:t>B22</a:t>
              </a:r>
              <a:endParaRPr lang="en-US" b="1" dirty="0">
                <a:solidFill>
                  <a:schemeClr val="bg1">
                    <a:lumMod val="50000"/>
                  </a:schemeClr>
                </a:solidFill>
              </a:endParaRPr>
            </a:p>
          </p:txBody>
        </p:sp>
        <p:sp>
          <p:nvSpPr>
            <p:cNvPr id="13" name="TextBox 12"/>
            <p:cNvSpPr txBox="1"/>
            <p:nvPr/>
          </p:nvSpPr>
          <p:spPr>
            <a:xfrm>
              <a:off x="2893286" y="2406062"/>
              <a:ext cx="479619" cy="369332"/>
            </a:xfrm>
            <a:prstGeom prst="rect">
              <a:avLst/>
            </a:prstGeom>
            <a:noFill/>
          </p:spPr>
          <p:txBody>
            <a:bodyPr wrap="none" rtlCol="0">
              <a:spAutoFit/>
            </a:bodyPr>
            <a:lstStyle/>
            <a:p>
              <a:r>
                <a:rPr lang="en-US" b="1" dirty="0" smtClean="0">
                  <a:solidFill>
                    <a:srgbClr val="FF0000"/>
                  </a:solidFill>
                </a:rPr>
                <a:t>C1</a:t>
              </a:r>
              <a:endParaRPr lang="en-US" b="1" dirty="0">
                <a:solidFill>
                  <a:srgbClr val="FF0000"/>
                </a:solidFill>
              </a:endParaRPr>
            </a:p>
          </p:txBody>
        </p:sp>
        <p:sp>
          <p:nvSpPr>
            <p:cNvPr id="14" name="TextBox 13"/>
            <p:cNvSpPr txBox="1"/>
            <p:nvPr/>
          </p:nvSpPr>
          <p:spPr>
            <a:xfrm>
              <a:off x="3502909" y="2953070"/>
              <a:ext cx="607859" cy="369332"/>
            </a:xfrm>
            <a:prstGeom prst="rect">
              <a:avLst/>
            </a:prstGeom>
            <a:noFill/>
          </p:spPr>
          <p:txBody>
            <a:bodyPr wrap="none" rtlCol="0">
              <a:spAutoFit/>
            </a:bodyPr>
            <a:lstStyle/>
            <a:p>
              <a:r>
                <a:rPr lang="en-US" b="1" dirty="0" smtClean="0">
                  <a:solidFill>
                    <a:srgbClr val="FF0000"/>
                  </a:solidFill>
                </a:rPr>
                <a:t>C21</a:t>
              </a:r>
              <a:endParaRPr lang="en-US" b="1" dirty="0">
                <a:solidFill>
                  <a:srgbClr val="FF0000"/>
                </a:solidFill>
              </a:endParaRPr>
            </a:p>
          </p:txBody>
        </p:sp>
        <p:sp>
          <p:nvSpPr>
            <p:cNvPr id="15" name="TextBox 14"/>
            <p:cNvSpPr txBox="1"/>
            <p:nvPr/>
          </p:nvSpPr>
          <p:spPr>
            <a:xfrm>
              <a:off x="5061899" y="2954438"/>
              <a:ext cx="607859" cy="369332"/>
            </a:xfrm>
            <a:prstGeom prst="rect">
              <a:avLst/>
            </a:prstGeom>
            <a:noFill/>
          </p:spPr>
          <p:txBody>
            <a:bodyPr wrap="none" rtlCol="0">
              <a:spAutoFit/>
            </a:bodyPr>
            <a:lstStyle/>
            <a:p>
              <a:r>
                <a:rPr lang="en-US" b="1" dirty="0" smtClean="0">
                  <a:solidFill>
                    <a:srgbClr val="FF0000"/>
                  </a:solidFill>
                </a:rPr>
                <a:t>C22</a:t>
              </a:r>
              <a:endParaRPr lang="en-US" b="1" dirty="0">
                <a:solidFill>
                  <a:srgbClr val="FF0000"/>
                </a:solidFill>
              </a:endParaRPr>
            </a:p>
          </p:txBody>
        </p:sp>
        <p:cxnSp>
          <p:nvCxnSpPr>
            <p:cNvPr id="17" name="Straight Connector 16"/>
            <p:cNvCxnSpPr/>
            <p:nvPr/>
          </p:nvCxnSpPr>
          <p:spPr>
            <a:xfrm>
              <a:off x="1103635" y="2228103"/>
              <a:ext cx="3961044"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20101" y="1789670"/>
              <a:ext cx="444352" cy="523220"/>
            </a:xfrm>
            <a:prstGeom prst="rect">
              <a:avLst/>
            </a:prstGeom>
            <a:noFill/>
          </p:spPr>
          <p:txBody>
            <a:bodyPr wrap="none" rtlCol="0">
              <a:spAutoFit/>
            </a:bodyPr>
            <a:lstStyle/>
            <a:p>
              <a:r>
                <a:rPr lang="en-US" sz="2800" b="1" dirty="0" smtClean="0">
                  <a:solidFill>
                    <a:srgbClr val="2A1AFA"/>
                  </a:solidFill>
                </a:rPr>
                <a:t>A</a:t>
              </a:r>
              <a:endParaRPr lang="en-US" sz="2800" b="1" dirty="0">
                <a:solidFill>
                  <a:srgbClr val="2A1AFA"/>
                </a:solidFill>
              </a:endParaRPr>
            </a:p>
          </p:txBody>
        </p:sp>
        <p:sp>
          <p:nvSpPr>
            <p:cNvPr id="20" name="TextBox 19"/>
            <p:cNvSpPr txBox="1"/>
            <p:nvPr/>
          </p:nvSpPr>
          <p:spPr>
            <a:xfrm>
              <a:off x="1918484" y="1818247"/>
              <a:ext cx="444352" cy="523220"/>
            </a:xfrm>
            <a:prstGeom prst="rect">
              <a:avLst/>
            </a:prstGeom>
            <a:noFill/>
          </p:spPr>
          <p:txBody>
            <a:bodyPr wrap="none" rtlCol="0">
              <a:spAutoFit/>
            </a:bodyPr>
            <a:lstStyle/>
            <a:p>
              <a:r>
                <a:rPr lang="en-US" sz="2800" b="1" dirty="0" smtClean="0">
                  <a:solidFill>
                    <a:schemeClr val="bg1">
                      <a:lumMod val="50000"/>
                    </a:schemeClr>
                  </a:solidFill>
                </a:rPr>
                <a:t>B</a:t>
              </a:r>
              <a:endParaRPr lang="en-US" sz="2800" b="1" dirty="0">
                <a:solidFill>
                  <a:schemeClr val="bg1">
                    <a:lumMod val="50000"/>
                  </a:schemeClr>
                </a:solidFill>
              </a:endParaRPr>
            </a:p>
          </p:txBody>
        </p:sp>
        <p:sp>
          <p:nvSpPr>
            <p:cNvPr id="21" name="TextBox 20"/>
            <p:cNvSpPr txBox="1"/>
            <p:nvPr/>
          </p:nvSpPr>
          <p:spPr>
            <a:xfrm>
              <a:off x="3801894" y="1817993"/>
              <a:ext cx="444352" cy="523220"/>
            </a:xfrm>
            <a:prstGeom prst="rect">
              <a:avLst/>
            </a:prstGeom>
            <a:noFill/>
          </p:spPr>
          <p:txBody>
            <a:bodyPr wrap="none" rtlCol="0">
              <a:spAutoFit/>
            </a:bodyPr>
            <a:lstStyle/>
            <a:p>
              <a:r>
                <a:rPr lang="en-US" sz="2800" b="1" dirty="0" smtClean="0">
                  <a:solidFill>
                    <a:srgbClr val="FF0000"/>
                  </a:solidFill>
                </a:rPr>
                <a:t>C</a:t>
              </a:r>
              <a:endParaRPr lang="en-US" sz="2800" b="1" dirty="0">
                <a:solidFill>
                  <a:srgbClr val="FF0000"/>
                </a:solidFill>
              </a:endParaRPr>
            </a:p>
          </p:txBody>
        </p:sp>
        <p:cxnSp>
          <p:nvCxnSpPr>
            <p:cNvPr id="25" name="Straight Connector 24"/>
            <p:cNvCxnSpPr/>
            <p:nvPr/>
          </p:nvCxnSpPr>
          <p:spPr>
            <a:xfrm flipH="1">
              <a:off x="427184" y="5114372"/>
              <a:ext cx="6151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665325" y="886031"/>
              <a:ext cx="0" cy="422834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473983" y="1332693"/>
              <a:ext cx="935986"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rot="16200000">
              <a:off x="-176775" y="2843708"/>
              <a:ext cx="1183337" cy="400110"/>
            </a:xfrm>
            <a:prstGeom prst="rect">
              <a:avLst/>
            </a:prstGeom>
            <a:noFill/>
          </p:spPr>
          <p:txBody>
            <a:bodyPr wrap="none" rtlCol="0">
              <a:spAutoFit/>
            </a:bodyPr>
            <a:lstStyle/>
            <a:p>
              <a:r>
                <a:rPr lang="en-US" sz="2000" dirty="0" smtClean="0"/>
                <a:t>Distance</a:t>
              </a:r>
              <a:endParaRPr lang="en-US" sz="2000" dirty="0"/>
            </a:p>
          </p:txBody>
        </p:sp>
      </p:grpSp>
    </p:spTree>
    <p:extLst>
      <p:ext uri="{BB962C8B-B14F-4D97-AF65-F5344CB8AC3E}">
        <p14:creationId xmlns:p14="http://schemas.microsoft.com/office/powerpoint/2010/main" val="3254280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5008" y="0"/>
            <a:ext cx="8721833" cy="524318"/>
          </a:xfrm>
          <a:prstGeom prst="rect">
            <a:avLst/>
          </a:prstGeom>
          <a:ln>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Characteristics of 3 Coarse Stream Classes</a:t>
            </a:r>
            <a:endParaRPr lang="en-US" sz="3600" dirty="0"/>
          </a:p>
        </p:txBody>
      </p:sp>
      <p:sp>
        <p:nvSpPr>
          <p:cNvPr id="20" name="TextBox 19"/>
          <p:cNvSpPr txBox="1"/>
          <p:nvPr/>
        </p:nvSpPr>
        <p:spPr>
          <a:xfrm>
            <a:off x="121853" y="6234137"/>
            <a:ext cx="8888886" cy="369332"/>
          </a:xfrm>
          <a:prstGeom prst="rect">
            <a:avLst/>
          </a:prstGeom>
          <a:noFill/>
        </p:spPr>
        <p:txBody>
          <a:bodyPr wrap="square" rtlCol="0">
            <a:spAutoFit/>
          </a:bodyPr>
          <a:lstStyle/>
          <a:p>
            <a:r>
              <a:rPr lang="en-US" b="1" dirty="0" smtClean="0"/>
              <a:t>L = Low Flow     F = Flashiness     M = Magnitude     T = Timing     C = Constancy</a:t>
            </a:r>
            <a:endParaRPr lang="en-US" b="1" dirty="0"/>
          </a:p>
        </p:txBody>
      </p:sp>
      <p:sp>
        <p:nvSpPr>
          <p:cNvPr id="9" name="TextBox 8"/>
          <p:cNvSpPr txBox="1"/>
          <p:nvPr/>
        </p:nvSpPr>
        <p:spPr>
          <a:xfrm>
            <a:off x="3366230" y="4971070"/>
            <a:ext cx="2599335" cy="923330"/>
          </a:xfrm>
          <a:prstGeom prst="rect">
            <a:avLst/>
          </a:prstGeom>
          <a:noFill/>
        </p:spPr>
        <p:txBody>
          <a:bodyPr wrap="square" rtlCol="0">
            <a:spAutoFit/>
          </a:bodyPr>
          <a:lstStyle>
            <a:defPPr>
              <a:defRPr lang="en-US"/>
            </a:defPPr>
            <a:lvl1pPr marL="290513" indent="-290513">
              <a:defRPr sz="2000"/>
            </a:lvl1pPr>
          </a:lstStyle>
          <a:p>
            <a:r>
              <a:rPr lang="en-US" sz="1800" b="1" dirty="0" smtClean="0"/>
              <a:t>B. </a:t>
            </a:r>
            <a:r>
              <a:rPr lang="en-US" sz="1800" dirty="0" smtClean="0"/>
              <a:t>Intermittent (low </a:t>
            </a:r>
          </a:p>
          <a:p>
            <a:r>
              <a:rPr lang="en-US" sz="1800" dirty="0" smtClean="0"/>
              <a:t>low flow factor and</a:t>
            </a:r>
          </a:p>
          <a:p>
            <a:r>
              <a:rPr lang="en-US" sz="1800" dirty="0" smtClean="0"/>
              <a:t>higher flashiness)</a:t>
            </a:r>
            <a:endParaRPr lang="en-US" sz="1800" dirty="0"/>
          </a:p>
        </p:txBody>
      </p:sp>
      <p:sp>
        <p:nvSpPr>
          <p:cNvPr id="12" name="Rectangle 11"/>
          <p:cNvSpPr/>
          <p:nvPr/>
        </p:nvSpPr>
        <p:spPr>
          <a:xfrm>
            <a:off x="3135814" y="673770"/>
            <a:ext cx="2863516" cy="535555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stretch>
            <a:fillRect/>
          </a:stretch>
        </p:blipFill>
        <p:spPr>
          <a:xfrm>
            <a:off x="3163242" y="855669"/>
            <a:ext cx="2808660" cy="1683521"/>
          </a:xfrm>
          <a:prstGeom prst="rect">
            <a:avLst/>
          </a:prstGeom>
        </p:spPr>
      </p:pic>
      <p:sp>
        <p:nvSpPr>
          <p:cNvPr id="10" name="TextBox 9"/>
          <p:cNvSpPr txBox="1"/>
          <p:nvPr/>
        </p:nvSpPr>
        <p:spPr>
          <a:xfrm>
            <a:off x="6121318" y="4982169"/>
            <a:ext cx="3003632" cy="923330"/>
          </a:xfrm>
          <a:prstGeom prst="rect">
            <a:avLst/>
          </a:prstGeom>
          <a:noFill/>
        </p:spPr>
        <p:txBody>
          <a:bodyPr wrap="square" rtlCol="0">
            <a:spAutoFit/>
          </a:bodyPr>
          <a:lstStyle/>
          <a:p>
            <a:pPr marL="290513" indent="-290513"/>
            <a:r>
              <a:rPr lang="en-US" b="1" dirty="0" smtClean="0"/>
              <a:t>C.</a:t>
            </a:r>
            <a:r>
              <a:rPr lang="en-US" dirty="0" smtClean="0"/>
              <a:t> Perennial </a:t>
            </a:r>
            <a:r>
              <a:rPr lang="en-US" dirty="0"/>
              <a:t>with </a:t>
            </a:r>
            <a:r>
              <a:rPr lang="en-US" dirty="0" smtClean="0"/>
              <a:t>higher</a:t>
            </a:r>
          </a:p>
          <a:p>
            <a:pPr marL="290513" indent="-290513"/>
            <a:r>
              <a:rPr lang="en-US" dirty="0" smtClean="0"/>
              <a:t>flashiness and intermediate</a:t>
            </a:r>
          </a:p>
          <a:p>
            <a:pPr marL="290513" indent="-290513"/>
            <a:r>
              <a:rPr lang="en-US" dirty="0" smtClean="0"/>
              <a:t>low-flow factor (rain fed)</a:t>
            </a:r>
            <a:endParaRPr lang="en-US" dirty="0"/>
          </a:p>
        </p:txBody>
      </p:sp>
      <p:sp>
        <p:nvSpPr>
          <p:cNvPr id="13" name="Rectangle 12"/>
          <p:cNvSpPr/>
          <p:nvPr/>
        </p:nvSpPr>
        <p:spPr>
          <a:xfrm>
            <a:off x="6140368" y="673770"/>
            <a:ext cx="2863516" cy="535555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a:stretch>
            <a:fillRect/>
          </a:stretch>
        </p:blipFill>
        <p:spPr>
          <a:xfrm>
            <a:off x="6167796" y="855669"/>
            <a:ext cx="2808660" cy="1683521"/>
          </a:xfrm>
          <a:prstGeom prst="rect">
            <a:avLst/>
          </a:prstGeom>
        </p:spPr>
      </p:pic>
      <p:sp>
        <p:nvSpPr>
          <p:cNvPr id="8" name="TextBox 7"/>
          <p:cNvSpPr txBox="1"/>
          <p:nvPr/>
        </p:nvSpPr>
        <p:spPr>
          <a:xfrm>
            <a:off x="158686" y="4994153"/>
            <a:ext cx="2808661" cy="923330"/>
          </a:xfrm>
          <a:prstGeom prst="rect">
            <a:avLst/>
          </a:prstGeom>
          <a:noFill/>
        </p:spPr>
        <p:txBody>
          <a:bodyPr wrap="square" rtlCol="0">
            <a:spAutoFit/>
          </a:bodyPr>
          <a:lstStyle>
            <a:defPPr>
              <a:defRPr lang="en-US"/>
            </a:defPPr>
            <a:lvl1pPr marL="290513" indent="-290513">
              <a:defRPr sz="2000"/>
            </a:lvl1pPr>
          </a:lstStyle>
          <a:p>
            <a:pPr marL="0" indent="0"/>
            <a:r>
              <a:rPr lang="en-US" sz="1800" b="1" dirty="0" smtClean="0"/>
              <a:t>A.</a:t>
            </a:r>
            <a:r>
              <a:rPr lang="en-US" sz="1800" dirty="0" smtClean="0"/>
              <a:t> Perennial with low </a:t>
            </a:r>
            <a:r>
              <a:rPr lang="en-US" sz="1800" dirty="0"/>
              <a:t>flashiness and high </a:t>
            </a:r>
            <a:r>
              <a:rPr lang="en-US" sz="1800" dirty="0" smtClean="0"/>
              <a:t>low-flow </a:t>
            </a:r>
            <a:r>
              <a:rPr lang="en-US" sz="1800" dirty="0"/>
              <a:t>factor </a:t>
            </a:r>
            <a:r>
              <a:rPr lang="en-US" sz="1800" dirty="0" smtClean="0"/>
              <a:t>(snow </a:t>
            </a:r>
            <a:r>
              <a:rPr lang="en-US" sz="1800" dirty="0"/>
              <a:t>fed) </a:t>
            </a:r>
          </a:p>
        </p:txBody>
      </p:sp>
      <p:sp>
        <p:nvSpPr>
          <p:cNvPr id="5" name="Rectangle 4"/>
          <p:cNvSpPr/>
          <p:nvPr/>
        </p:nvSpPr>
        <p:spPr>
          <a:xfrm>
            <a:off x="131259" y="673770"/>
            <a:ext cx="2863516" cy="535555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stretch>
            <a:fillRect/>
          </a:stretch>
        </p:blipFill>
        <p:spPr>
          <a:xfrm>
            <a:off x="158687" y="855669"/>
            <a:ext cx="2808660" cy="1683521"/>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7205" y="2510614"/>
            <a:ext cx="2746807" cy="2422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82292" y="2529664"/>
            <a:ext cx="2783274" cy="2403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16200000">
            <a:off x="3181909" y="2672812"/>
            <a:ext cx="582211" cy="307777"/>
          </a:xfrm>
          <a:prstGeom prst="rect">
            <a:avLst/>
          </a:prstGeom>
          <a:solidFill>
            <a:schemeClr val="bg1"/>
          </a:solidFill>
        </p:spPr>
        <p:txBody>
          <a:bodyPr wrap="none" rtlCol="0">
            <a:spAutoFit/>
          </a:bodyPr>
          <a:lstStyle/>
          <a:p>
            <a:r>
              <a:rPr lang="en-US" sz="1400" dirty="0" smtClean="0"/>
              <a:t>2000</a:t>
            </a:r>
            <a:endParaRPr lang="en-US" sz="1400" dirty="0"/>
          </a:p>
        </p:txBody>
      </p:sp>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8685" y="2529663"/>
            <a:ext cx="2808661" cy="2426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5938" t="18112" r="37634" b="59540"/>
          <a:stretch/>
        </p:blipFill>
        <p:spPr bwMode="auto">
          <a:xfrm>
            <a:off x="773350" y="2637293"/>
            <a:ext cx="1144515" cy="48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5291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5008" y="0"/>
            <a:ext cx="8721833" cy="524318"/>
          </a:xfrm>
          <a:prstGeom prst="rect">
            <a:avLst/>
          </a:prstGeom>
          <a:ln>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Characteristics of A-Type Streams</a:t>
            </a:r>
            <a:endParaRPr lang="en-US" sz="3600" dirty="0"/>
          </a:p>
        </p:txBody>
      </p:sp>
      <p:sp>
        <p:nvSpPr>
          <p:cNvPr id="20" name="TextBox 19"/>
          <p:cNvSpPr txBox="1"/>
          <p:nvPr/>
        </p:nvSpPr>
        <p:spPr>
          <a:xfrm>
            <a:off x="75503" y="6234137"/>
            <a:ext cx="8907426" cy="369332"/>
          </a:xfrm>
          <a:prstGeom prst="rect">
            <a:avLst/>
          </a:prstGeom>
          <a:noFill/>
        </p:spPr>
        <p:txBody>
          <a:bodyPr wrap="square" rtlCol="0">
            <a:spAutoFit/>
          </a:bodyPr>
          <a:lstStyle/>
          <a:p>
            <a:r>
              <a:rPr lang="en-US" b="1" dirty="0" smtClean="0"/>
              <a:t>L = Low Flow     F = Flashiness     M = Magnitude     T = Timing     C = Constancy</a:t>
            </a:r>
            <a:endParaRPr lang="en-US" b="1" dirty="0"/>
          </a:p>
        </p:txBody>
      </p:sp>
      <p:sp>
        <p:nvSpPr>
          <p:cNvPr id="5" name="Rectangle 4"/>
          <p:cNvSpPr/>
          <p:nvPr/>
        </p:nvSpPr>
        <p:spPr>
          <a:xfrm>
            <a:off x="1495490" y="722410"/>
            <a:ext cx="2863516" cy="535555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510592" y="770301"/>
            <a:ext cx="2833313" cy="1698298"/>
          </a:xfrm>
          <a:prstGeom prst="rect">
            <a:avLst/>
          </a:prstGeom>
        </p:spPr>
      </p:pic>
      <p:sp>
        <p:nvSpPr>
          <p:cNvPr id="15" name="TextBox 14"/>
          <p:cNvSpPr txBox="1"/>
          <p:nvPr/>
        </p:nvSpPr>
        <p:spPr>
          <a:xfrm>
            <a:off x="1601368" y="4727819"/>
            <a:ext cx="2651760" cy="1323439"/>
          </a:xfrm>
          <a:prstGeom prst="rect">
            <a:avLst/>
          </a:prstGeom>
          <a:noFill/>
        </p:spPr>
        <p:txBody>
          <a:bodyPr wrap="square" rtlCol="0">
            <a:spAutoFit/>
          </a:bodyPr>
          <a:lstStyle>
            <a:defPPr>
              <a:defRPr lang="en-US"/>
            </a:defPPr>
            <a:lvl1pPr marL="290513" indent="-290513">
              <a:defRPr sz="2000"/>
            </a:lvl1pPr>
          </a:lstStyle>
          <a:p>
            <a:pPr marL="0" indent="0"/>
            <a:r>
              <a:rPr lang="en-US" dirty="0" smtClean="0"/>
              <a:t>A1. Small perennial with low </a:t>
            </a:r>
            <a:r>
              <a:rPr lang="en-US" dirty="0"/>
              <a:t>flashiness and high </a:t>
            </a:r>
            <a:r>
              <a:rPr lang="en-US" dirty="0" smtClean="0"/>
              <a:t>low-flow factor (snow </a:t>
            </a:r>
            <a:r>
              <a:rPr lang="en-US" dirty="0"/>
              <a:t>fed) </a:t>
            </a:r>
          </a:p>
        </p:txBody>
      </p:sp>
      <p:sp>
        <p:nvSpPr>
          <p:cNvPr id="12" name="Rectangle 11"/>
          <p:cNvSpPr/>
          <p:nvPr/>
        </p:nvSpPr>
        <p:spPr>
          <a:xfrm>
            <a:off x="4733744" y="722410"/>
            <a:ext cx="2863516" cy="535555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4761172" y="777690"/>
            <a:ext cx="2808660" cy="1683521"/>
          </a:xfrm>
          <a:prstGeom prst="rect">
            <a:avLst/>
          </a:prstGeom>
        </p:spPr>
      </p:pic>
      <p:sp>
        <p:nvSpPr>
          <p:cNvPr id="16" name="TextBox 15"/>
          <p:cNvSpPr txBox="1"/>
          <p:nvPr/>
        </p:nvSpPr>
        <p:spPr>
          <a:xfrm>
            <a:off x="4839622" y="4691325"/>
            <a:ext cx="2651760" cy="1323439"/>
          </a:xfrm>
          <a:prstGeom prst="rect">
            <a:avLst/>
          </a:prstGeom>
          <a:noFill/>
        </p:spPr>
        <p:txBody>
          <a:bodyPr wrap="square" rtlCol="0">
            <a:spAutoFit/>
          </a:bodyPr>
          <a:lstStyle>
            <a:defPPr>
              <a:defRPr lang="en-US"/>
            </a:defPPr>
            <a:lvl1pPr marL="290513" indent="-290513">
              <a:defRPr sz="2000"/>
            </a:lvl1pPr>
          </a:lstStyle>
          <a:p>
            <a:pPr marL="0" indent="0"/>
            <a:r>
              <a:rPr lang="en-US" dirty="0" smtClean="0"/>
              <a:t>A2. Large perennial with low </a:t>
            </a:r>
            <a:r>
              <a:rPr lang="en-US" dirty="0"/>
              <a:t>flashiness and high </a:t>
            </a:r>
            <a:r>
              <a:rPr lang="en-US" dirty="0" smtClean="0"/>
              <a:t>low-flow </a:t>
            </a:r>
            <a:r>
              <a:rPr lang="en-US" dirty="0"/>
              <a:t>factor </a:t>
            </a:r>
            <a:r>
              <a:rPr lang="en-US" dirty="0" smtClean="0"/>
              <a:t>(snow </a:t>
            </a:r>
            <a:r>
              <a:rPr lang="en-US" dirty="0"/>
              <a:t>fed) </a:t>
            </a:r>
          </a:p>
        </p:txBody>
      </p:sp>
      <p:pic>
        <p:nvPicPr>
          <p:cNvPr id="1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902"/>
          <a:stretch/>
        </p:blipFill>
        <p:spPr bwMode="auto">
          <a:xfrm>
            <a:off x="1692433" y="2490934"/>
            <a:ext cx="2560695" cy="2281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a:grpSpLocks noChangeAspect="1"/>
          </p:cNvGrpSpPr>
          <p:nvPr/>
        </p:nvGrpSpPr>
        <p:grpSpPr>
          <a:xfrm>
            <a:off x="4883663" y="2461211"/>
            <a:ext cx="2607719" cy="2335978"/>
            <a:chOff x="119063" y="928048"/>
            <a:chExt cx="8905875" cy="7977827"/>
          </a:xfrm>
        </p:grpSpPr>
        <p:pic>
          <p:nvPicPr>
            <p:cNvPr id="614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420"/>
            <a:stretch/>
          </p:blipFill>
          <p:spPr bwMode="auto">
            <a:xfrm>
              <a:off x="119063" y="928048"/>
              <a:ext cx="8905875" cy="7977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41445" y="928048"/>
              <a:ext cx="854045" cy="996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938" t="18112" r="37634" b="59540"/>
          <a:stretch/>
        </p:blipFill>
        <p:spPr bwMode="auto">
          <a:xfrm>
            <a:off x="2144950" y="2607071"/>
            <a:ext cx="1144515" cy="48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1601368" y="2490934"/>
            <a:ext cx="732399" cy="22368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938" t="18112" r="37634" b="59540"/>
          <a:stretch/>
        </p:blipFill>
        <p:spPr bwMode="auto">
          <a:xfrm>
            <a:off x="5369818" y="2593216"/>
            <a:ext cx="1125985" cy="48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Oval 18"/>
          <p:cNvSpPr/>
          <p:nvPr/>
        </p:nvSpPr>
        <p:spPr>
          <a:xfrm>
            <a:off x="4839622" y="2415903"/>
            <a:ext cx="732399" cy="22368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15145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5008" y="0"/>
            <a:ext cx="8721833" cy="524318"/>
          </a:xfrm>
          <a:prstGeom prst="rect">
            <a:avLst/>
          </a:prstGeom>
          <a:ln>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Characteristics of B-Type Streams</a:t>
            </a:r>
            <a:endParaRPr lang="en-US" sz="3600" dirty="0"/>
          </a:p>
        </p:txBody>
      </p:sp>
      <p:sp>
        <p:nvSpPr>
          <p:cNvPr id="20" name="TextBox 19"/>
          <p:cNvSpPr txBox="1"/>
          <p:nvPr/>
        </p:nvSpPr>
        <p:spPr>
          <a:xfrm>
            <a:off x="75502" y="6234137"/>
            <a:ext cx="8935237" cy="369332"/>
          </a:xfrm>
          <a:prstGeom prst="rect">
            <a:avLst/>
          </a:prstGeom>
          <a:noFill/>
        </p:spPr>
        <p:txBody>
          <a:bodyPr wrap="square" rtlCol="0">
            <a:spAutoFit/>
          </a:bodyPr>
          <a:lstStyle/>
          <a:p>
            <a:r>
              <a:rPr lang="en-US" b="1" dirty="0" smtClean="0"/>
              <a:t>L = Low Flow     F = Flashiness     M = Magnitude     T = Timing     C = Constancy</a:t>
            </a:r>
            <a:endParaRPr lang="en-US" b="1" dirty="0"/>
          </a:p>
        </p:txBody>
      </p:sp>
      <p:sp>
        <p:nvSpPr>
          <p:cNvPr id="5" name="Rectangle 4"/>
          <p:cNvSpPr/>
          <p:nvPr/>
        </p:nvSpPr>
        <p:spPr>
          <a:xfrm>
            <a:off x="60512" y="673770"/>
            <a:ext cx="2863516" cy="535555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87940" y="853946"/>
            <a:ext cx="2808660" cy="1683521"/>
          </a:xfrm>
          <a:prstGeom prst="rect">
            <a:avLst/>
          </a:prstGeom>
        </p:spPr>
      </p:pic>
      <p:sp>
        <p:nvSpPr>
          <p:cNvPr id="14" name="TextBox 13"/>
          <p:cNvSpPr txBox="1"/>
          <p:nvPr/>
        </p:nvSpPr>
        <p:spPr>
          <a:xfrm>
            <a:off x="166390" y="5032891"/>
            <a:ext cx="2651760" cy="707886"/>
          </a:xfrm>
          <a:prstGeom prst="rect">
            <a:avLst/>
          </a:prstGeom>
          <a:noFill/>
        </p:spPr>
        <p:txBody>
          <a:bodyPr wrap="square" rtlCol="0">
            <a:spAutoFit/>
          </a:bodyPr>
          <a:lstStyle>
            <a:defPPr>
              <a:defRPr lang="en-US"/>
            </a:defPPr>
            <a:lvl1pPr marL="290513" indent="-290513">
              <a:defRPr sz="2000"/>
            </a:lvl1pPr>
          </a:lstStyle>
          <a:p>
            <a:pPr marL="0" indent="0"/>
            <a:r>
              <a:rPr lang="en-US" dirty="0" smtClean="0"/>
              <a:t>B1. Intermittent with low flashiness </a:t>
            </a:r>
            <a:endParaRPr lang="en-US" dirty="0"/>
          </a:p>
        </p:txBody>
      </p:sp>
      <p:sp>
        <p:nvSpPr>
          <p:cNvPr id="12" name="Rectangle 11"/>
          <p:cNvSpPr/>
          <p:nvPr/>
        </p:nvSpPr>
        <p:spPr>
          <a:xfrm>
            <a:off x="3123754" y="673770"/>
            <a:ext cx="2863516" cy="535555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3151182" y="853946"/>
            <a:ext cx="2808660" cy="1683521"/>
          </a:xfrm>
          <a:prstGeom prst="rect">
            <a:avLst/>
          </a:prstGeom>
        </p:spPr>
      </p:pic>
      <p:sp>
        <p:nvSpPr>
          <p:cNvPr id="15" name="TextBox 14"/>
          <p:cNvSpPr txBox="1"/>
          <p:nvPr/>
        </p:nvSpPr>
        <p:spPr>
          <a:xfrm>
            <a:off x="3217240" y="4962432"/>
            <a:ext cx="2651760" cy="1015663"/>
          </a:xfrm>
          <a:prstGeom prst="rect">
            <a:avLst/>
          </a:prstGeom>
          <a:noFill/>
        </p:spPr>
        <p:txBody>
          <a:bodyPr wrap="square" rtlCol="0">
            <a:spAutoFit/>
          </a:bodyPr>
          <a:lstStyle>
            <a:defPPr>
              <a:defRPr lang="en-US"/>
            </a:defPPr>
            <a:lvl1pPr marL="290513" indent="-290513">
              <a:defRPr sz="2000"/>
            </a:lvl1pPr>
          </a:lstStyle>
          <a:p>
            <a:pPr marL="0" indent="0"/>
            <a:r>
              <a:rPr lang="en-US" dirty="0" smtClean="0"/>
              <a:t>B21. Intermittent with higher flashiness and early timing</a:t>
            </a:r>
            <a:endParaRPr lang="en-US" dirty="0"/>
          </a:p>
        </p:txBody>
      </p:sp>
      <p:sp>
        <p:nvSpPr>
          <p:cNvPr id="13" name="Rectangle 12"/>
          <p:cNvSpPr/>
          <p:nvPr/>
        </p:nvSpPr>
        <p:spPr>
          <a:xfrm>
            <a:off x="6186997" y="673770"/>
            <a:ext cx="2863516" cy="535555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6214425" y="853946"/>
            <a:ext cx="2808660" cy="1683521"/>
          </a:xfrm>
          <a:prstGeom prst="rect">
            <a:avLst/>
          </a:prstGeom>
        </p:spPr>
      </p:pic>
      <p:sp>
        <p:nvSpPr>
          <p:cNvPr id="16" name="TextBox 15"/>
          <p:cNvSpPr txBox="1"/>
          <p:nvPr/>
        </p:nvSpPr>
        <p:spPr>
          <a:xfrm>
            <a:off x="6276082" y="5001864"/>
            <a:ext cx="2651760" cy="1015663"/>
          </a:xfrm>
          <a:prstGeom prst="rect">
            <a:avLst/>
          </a:prstGeom>
          <a:noFill/>
        </p:spPr>
        <p:txBody>
          <a:bodyPr wrap="square" rtlCol="0">
            <a:spAutoFit/>
          </a:bodyPr>
          <a:lstStyle>
            <a:defPPr>
              <a:defRPr lang="en-US"/>
            </a:defPPr>
            <a:lvl1pPr marL="290513" indent="-290513">
              <a:defRPr sz="2000"/>
            </a:lvl1pPr>
          </a:lstStyle>
          <a:p>
            <a:pPr marL="0" indent="0"/>
            <a:r>
              <a:rPr lang="en-US" dirty="0" smtClean="0"/>
              <a:t>B22. Intermittent with higher flashiness and later timing</a:t>
            </a:r>
            <a:endParaRPr lang="en-US" dirty="0"/>
          </a:p>
        </p:txBody>
      </p:sp>
      <p:pic>
        <p:nvPicPr>
          <p:cNvPr id="717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727" r="4502"/>
          <a:stretch/>
        </p:blipFill>
        <p:spPr bwMode="auto">
          <a:xfrm>
            <a:off x="166390" y="2553993"/>
            <a:ext cx="2651760" cy="2478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668" r="4664"/>
          <a:stretch/>
        </p:blipFill>
        <p:spPr bwMode="auto">
          <a:xfrm>
            <a:off x="3217240" y="2553993"/>
            <a:ext cx="2651760" cy="2484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0164" r="4397"/>
          <a:stretch/>
        </p:blipFill>
        <p:spPr bwMode="auto">
          <a:xfrm>
            <a:off x="6291116" y="2537467"/>
            <a:ext cx="2655277" cy="2495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5938" t="18112" r="37634" b="59540"/>
          <a:stretch/>
        </p:blipFill>
        <p:spPr bwMode="auto">
          <a:xfrm>
            <a:off x="679064" y="2676341"/>
            <a:ext cx="1090357" cy="48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1562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5008" y="0"/>
            <a:ext cx="8721833" cy="524318"/>
          </a:xfrm>
          <a:prstGeom prst="rect">
            <a:avLst/>
          </a:prstGeom>
          <a:ln>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Characteristics of C-Type Streams</a:t>
            </a:r>
            <a:endParaRPr lang="en-US" sz="3600" dirty="0"/>
          </a:p>
        </p:txBody>
      </p:sp>
      <p:sp>
        <p:nvSpPr>
          <p:cNvPr id="20" name="TextBox 19"/>
          <p:cNvSpPr txBox="1"/>
          <p:nvPr/>
        </p:nvSpPr>
        <p:spPr>
          <a:xfrm>
            <a:off x="75503" y="6234137"/>
            <a:ext cx="8898156" cy="369332"/>
          </a:xfrm>
          <a:prstGeom prst="rect">
            <a:avLst/>
          </a:prstGeom>
          <a:noFill/>
        </p:spPr>
        <p:txBody>
          <a:bodyPr wrap="square" rtlCol="0">
            <a:spAutoFit/>
          </a:bodyPr>
          <a:lstStyle/>
          <a:p>
            <a:r>
              <a:rPr lang="en-US" b="1" dirty="0" smtClean="0"/>
              <a:t>L = Low Flow     F = Flashiness     M = Magnitude     T = Timing     C = Constancy</a:t>
            </a:r>
            <a:endParaRPr lang="en-US" b="1" dirty="0"/>
          </a:p>
        </p:txBody>
      </p:sp>
      <p:sp>
        <p:nvSpPr>
          <p:cNvPr id="5" name="Rectangle 4"/>
          <p:cNvSpPr/>
          <p:nvPr/>
        </p:nvSpPr>
        <p:spPr>
          <a:xfrm>
            <a:off x="59301" y="673770"/>
            <a:ext cx="2863516" cy="535555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86729" y="853946"/>
            <a:ext cx="2808660" cy="1683521"/>
          </a:xfrm>
          <a:prstGeom prst="rect">
            <a:avLst/>
          </a:prstGeom>
        </p:spPr>
      </p:pic>
      <p:sp>
        <p:nvSpPr>
          <p:cNvPr id="14" name="TextBox 13"/>
          <p:cNvSpPr txBox="1"/>
          <p:nvPr/>
        </p:nvSpPr>
        <p:spPr>
          <a:xfrm>
            <a:off x="165179" y="5299043"/>
            <a:ext cx="2651760" cy="707886"/>
          </a:xfrm>
          <a:prstGeom prst="rect">
            <a:avLst/>
          </a:prstGeom>
          <a:noFill/>
        </p:spPr>
        <p:txBody>
          <a:bodyPr wrap="square" rtlCol="0">
            <a:spAutoFit/>
          </a:bodyPr>
          <a:lstStyle>
            <a:defPPr>
              <a:defRPr lang="en-US"/>
            </a:defPPr>
            <a:lvl1pPr marL="290513" indent="-290513">
              <a:defRPr sz="2000"/>
            </a:lvl1pPr>
          </a:lstStyle>
          <a:p>
            <a:pPr marL="0" indent="0"/>
            <a:r>
              <a:rPr lang="en-US" dirty="0" smtClean="0"/>
              <a:t>C1. Perennial with early flow</a:t>
            </a:r>
            <a:endParaRPr lang="en-US" dirty="0"/>
          </a:p>
        </p:txBody>
      </p:sp>
      <p:sp>
        <p:nvSpPr>
          <p:cNvPr id="12" name="Rectangle 11"/>
          <p:cNvSpPr/>
          <p:nvPr/>
        </p:nvSpPr>
        <p:spPr>
          <a:xfrm>
            <a:off x="3114616" y="673770"/>
            <a:ext cx="2863516" cy="535555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3142044" y="853946"/>
            <a:ext cx="2808660" cy="1683521"/>
          </a:xfrm>
          <a:prstGeom prst="rect">
            <a:avLst/>
          </a:prstGeom>
        </p:spPr>
      </p:pic>
      <p:sp>
        <p:nvSpPr>
          <p:cNvPr id="15" name="TextBox 14"/>
          <p:cNvSpPr txBox="1"/>
          <p:nvPr/>
        </p:nvSpPr>
        <p:spPr>
          <a:xfrm>
            <a:off x="3220494" y="5052051"/>
            <a:ext cx="2651760" cy="1015663"/>
          </a:xfrm>
          <a:prstGeom prst="rect">
            <a:avLst/>
          </a:prstGeom>
          <a:noFill/>
        </p:spPr>
        <p:txBody>
          <a:bodyPr wrap="square" rtlCol="0">
            <a:spAutoFit/>
          </a:bodyPr>
          <a:lstStyle>
            <a:defPPr>
              <a:defRPr lang="en-US"/>
            </a:defPPr>
            <a:lvl1pPr marL="290513" indent="-290513">
              <a:defRPr sz="2000"/>
            </a:lvl1pPr>
          </a:lstStyle>
          <a:p>
            <a:pPr marL="0" indent="0"/>
            <a:r>
              <a:rPr lang="en-US" dirty="0" smtClean="0"/>
              <a:t>C21. Smaller perennial with later, more flashy flow</a:t>
            </a:r>
            <a:endParaRPr lang="en-US" dirty="0"/>
          </a:p>
        </p:txBody>
      </p:sp>
      <p:sp>
        <p:nvSpPr>
          <p:cNvPr id="13" name="Rectangle 12"/>
          <p:cNvSpPr/>
          <p:nvPr/>
        </p:nvSpPr>
        <p:spPr>
          <a:xfrm>
            <a:off x="6169932" y="673770"/>
            <a:ext cx="2863516" cy="535555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6197360" y="853946"/>
            <a:ext cx="2808660" cy="1683521"/>
          </a:xfrm>
          <a:prstGeom prst="rect">
            <a:avLst/>
          </a:prstGeom>
        </p:spPr>
      </p:pic>
      <p:sp>
        <p:nvSpPr>
          <p:cNvPr id="16" name="TextBox 15"/>
          <p:cNvSpPr txBox="1"/>
          <p:nvPr/>
        </p:nvSpPr>
        <p:spPr>
          <a:xfrm>
            <a:off x="6275810" y="5063926"/>
            <a:ext cx="2651760" cy="1015663"/>
          </a:xfrm>
          <a:prstGeom prst="rect">
            <a:avLst/>
          </a:prstGeom>
          <a:noFill/>
        </p:spPr>
        <p:txBody>
          <a:bodyPr wrap="square" rtlCol="0">
            <a:spAutoFit/>
          </a:bodyPr>
          <a:lstStyle>
            <a:defPPr>
              <a:defRPr lang="en-US"/>
            </a:defPPr>
            <a:lvl1pPr marL="290513" indent="-290513">
              <a:defRPr sz="2000"/>
            </a:lvl1pPr>
          </a:lstStyle>
          <a:p>
            <a:pPr marL="0" indent="0"/>
            <a:r>
              <a:rPr lang="en-US" dirty="0" smtClean="0"/>
              <a:t>C22. Larger perennial with later, less-flashy flow</a:t>
            </a:r>
            <a:endParaRPr lang="en-US" dirty="0"/>
          </a:p>
        </p:txBody>
      </p:sp>
      <p:pic>
        <p:nvPicPr>
          <p:cNvPr id="819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534" r="4797"/>
          <a:stretch/>
        </p:blipFill>
        <p:spPr bwMode="auto">
          <a:xfrm>
            <a:off x="110480" y="2537467"/>
            <a:ext cx="2730209" cy="2565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431" r="4531"/>
          <a:stretch/>
        </p:blipFill>
        <p:spPr bwMode="auto">
          <a:xfrm>
            <a:off x="3184869" y="2490580"/>
            <a:ext cx="2730210" cy="2561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0030" r="5197"/>
          <a:stretch/>
        </p:blipFill>
        <p:spPr bwMode="auto">
          <a:xfrm>
            <a:off x="6228482" y="2490580"/>
            <a:ext cx="2752927" cy="2612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5938" t="18112" r="37634" b="59540"/>
          <a:stretch/>
        </p:blipFill>
        <p:spPr bwMode="auto">
          <a:xfrm>
            <a:off x="1617215" y="2676341"/>
            <a:ext cx="1090357" cy="48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3444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173"/>
          <a:stretch/>
        </p:blipFill>
        <p:spPr bwMode="auto">
          <a:xfrm>
            <a:off x="-1" y="524318"/>
            <a:ext cx="9134280" cy="6211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4600575" y="4544669"/>
            <a:ext cx="2967209" cy="2141213"/>
            <a:chOff x="76096" y="4702331"/>
            <a:chExt cx="3077649" cy="2169667"/>
          </a:xfrm>
        </p:grpSpPr>
        <p:pic>
          <p:nvPicPr>
            <p:cNvPr id="9" name="Picture 8"/>
            <p:cNvPicPr>
              <a:picLocks noChangeAspect="1"/>
            </p:cNvPicPr>
            <p:nvPr/>
          </p:nvPicPr>
          <p:blipFill rotWithShape="1">
            <a:blip r:embed="rId4"/>
            <a:srcRect l="8090" t="8699" r="6255"/>
            <a:stretch/>
          </p:blipFill>
          <p:spPr>
            <a:xfrm>
              <a:off x="83974" y="4702331"/>
              <a:ext cx="3069771" cy="2169667"/>
            </a:xfrm>
            <a:prstGeom prst="rect">
              <a:avLst/>
            </a:prstGeom>
            <a:noFill/>
          </p:spPr>
        </p:pic>
        <p:sp>
          <p:nvSpPr>
            <p:cNvPr id="23" name="TextBox 22"/>
            <p:cNvSpPr txBox="1"/>
            <p:nvPr/>
          </p:nvSpPr>
          <p:spPr>
            <a:xfrm>
              <a:off x="1288259" y="5215142"/>
              <a:ext cx="365806" cy="261610"/>
            </a:xfrm>
            <a:prstGeom prst="rect">
              <a:avLst/>
            </a:prstGeom>
            <a:noFill/>
          </p:spPr>
          <p:txBody>
            <a:bodyPr wrap="none" rtlCol="0">
              <a:spAutoFit/>
            </a:bodyPr>
            <a:lstStyle/>
            <a:p>
              <a:r>
                <a:rPr lang="en-US" sz="1100" dirty="0" smtClean="0"/>
                <a:t>C1</a:t>
              </a:r>
              <a:endParaRPr lang="en-US" sz="1100" dirty="0"/>
            </a:p>
          </p:txBody>
        </p:sp>
        <p:sp>
          <p:nvSpPr>
            <p:cNvPr id="25" name="TextBox 24"/>
            <p:cNvSpPr txBox="1"/>
            <p:nvPr/>
          </p:nvSpPr>
          <p:spPr>
            <a:xfrm>
              <a:off x="1661698" y="5478716"/>
              <a:ext cx="444352" cy="261610"/>
            </a:xfrm>
            <a:prstGeom prst="rect">
              <a:avLst/>
            </a:prstGeom>
            <a:noFill/>
          </p:spPr>
          <p:txBody>
            <a:bodyPr wrap="none" rtlCol="0">
              <a:spAutoFit/>
            </a:bodyPr>
            <a:lstStyle/>
            <a:p>
              <a:r>
                <a:rPr lang="en-US" sz="1100" dirty="0" smtClean="0"/>
                <a:t>C21</a:t>
              </a:r>
              <a:endParaRPr lang="en-US" sz="1100" dirty="0"/>
            </a:p>
          </p:txBody>
        </p:sp>
        <p:sp>
          <p:nvSpPr>
            <p:cNvPr id="26" name="TextBox 25"/>
            <p:cNvSpPr txBox="1"/>
            <p:nvPr/>
          </p:nvSpPr>
          <p:spPr>
            <a:xfrm>
              <a:off x="2463977" y="5473669"/>
              <a:ext cx="444352" cy="261610"/>
            </a:xfrm>
            <a:prstGeom prst="rect">
              <a:avLst/>
            </a:prstGeom>
            <a:noFill/>
          </p:spPr>
          <p:txBody>
            <a:bodyPr wrap="none" rtlCol="0">
              <a:spAutoFit/>
            </a:bodyPr>
            <a:lstStyle/>
            <a:p>
              <a:r>
                <a:rPr lang="en-US" sz="1100" dirty="0" smtClean="0"/>
                <a:t>C22</a:t>
              </a:r>
              <a:endParaRPr lang="en-US" sz="1100" dirty="0"/>
            </a:p>
          </p:txBody>
        </p:sp>
        <p:sp>
          <p:nvSpPr>
            <p:cNvPr id="27" name="TextBox 26"/>
            <p:cNvSpPr txBox="1"/>
            <p:nvPr/>
          </p:nvSpPr>
          <p:spPr>
            <a:xfrm>
              <a:off x="76096" y="5877786"/>
              <a:ext cx="365806" cy="261610"/>
            </a:xfrm>
            <a:prstGeom prst="rect">
              <a:avLst/>
            </a:prstGeom>
            <a:noFill/>
          </p:spPr>
          <p:txBody>
            <a:bodyPr wrap="none" rtlCol="0">
              <a:spAutoFit/>
            </a:bodyPr>
            <a:lstStyle/>
            <a:p>
              <a:r>
                <a:rPr lang="en-US" sz="1100" dirty="0" smtClean="0"/>
                <a:t>A1</a:t>
              </a:r>
              <a:endParaRPr lang="en-US" sz="1100" dirty="0"/>
            </a:p>
          </p:txBody>
        </p:sp>
        <p:sp>
          <p:nvSpPr>
            <p:cNvPr id="28" name="TextBox 27"/>
            <p:cNvSpPr txBox="1"/>
            <p:nvPr/>
          </p:nvSpPr>
          <p:spPr>
            <a:xfrm>
              <a:off x="427452" y="5879781"/>
              <a:ext cx="357790" cy="261610"/>
            </a:xfrm>
            <a:prstGeom prst="rect">
              <a:avLst/>
            </a:prstGeom>
            <a:noFill/>
          </p:spPr>
          <p:txBody>
            <a:bodyPr wrap="none" rtlCol="0">
              <a:spAutoFit/>
            </a:bodyPr>
            <a:lstStyle/>
            <a:p>
              <a:r>
                <a:rPr lang="en-US" sz="1100" dirty="0" smtClean="0"/>
                <a:t>A2</a:t>
              </a:r>
              <a:endParaRPr lang="en-US" sz="1100" dirty="0"/>
            </a:p>
          </p:txBody>
        </p:sp>
        <p:sp>
          <p:nvSpPr>
            <p:cNvPr id="29" name="TextBox 28"/>
            <p:cNvSpPr txBox="1"/>
            <p:nvPr/>
          </p:nvSpPr>
          <p:spPr>
            <a:xfrm>
              <a:off x="588147" y="5527390"/>
              <a:ext cx="357790" cy="261610"/>
            </a:xfrm>
            <a:prstGeom prst="rect">
              <a:avLst/>
            </a:prstGeom>
            <a:noFill/>
          </p:spPr>
          <p:txBody>
            <a:bodyPr wrap="none" rtlCol="0">
              <a:spAutoFit/>
            </a:bodyPr>
            <a:lstStyle/>
            <a:p>
              <a:r>
                <a:rPr lang="en-US" sz="1100" dirty="0" smtClean="0"/>
                <a:t>B1</a:t>
              </a:r>
              <a:endParaRPr lang="en-US" sz="1100" dirty="0"/>
            </a:p>
          </p:txBody>
        </p:sp>
        <p:sp>
          <p:nvSpPr>
            <p:cNvPr id="30" name="TextBox 29"/>
            <p:cNvSpPr txBox="1"/>
            <p:nvPr/>
          </p:nvSpPr>
          <p:spPr>
            <a:xfrm>
              <a:off x="722941" y="5877786"/>
              <a:ext cx="436338" cy="261610"/>
            </a:xfrm>
            <a:prstGeom prst="rect">
              <a:avLst/>
            </a:prstGeom>
            <a:noFill/>
          </p:spPr>
          <p:txBody>
            <a:bodyPr wrap="none" rtlCol="0">
              <a:spAutoFit/>
            </a:bodyPr>
            <a:lstStyle/>
            <a:p>
              <a:r>
                <a:rPr lang="en-US" sz="1100" dirty="0" smtClean="0"/>
                <a:t>B21</a:t>
              </a:r>
              <a:endParaRPr lang="en-US" sz="1100" dirty="0"/>
            </a:p>
          </p:txBody>
        </p:sp>
        <p:sp>
          <p:nvSpPr>
            <p:cNvPr id="31" name="TextBox 30"/>
            <p:cNvSpPr txBox="1"/>
            <p:nvPr/>
          </p:nvSpPr>
          <p:spPr>
            <a:xfrm>
              <a:off x="1099733" y="5877786"/>
              <a:ext cx="436338" cy="261610"/>
            </a:xfrm>
            <a:prstGeom prst="rect">
              <a:avLst/>
            </a:prstGeom>
            <a:noFill/>
          </p:spPr>
          <p:txBody>
            <a:bodyPr wrap="none" rtlCol="0">
              <a:spAutoFit/>
            </a:bodyPr>
            <a:lstStyle/>
            <a:p>
              <a:pPr algn="ctr"/>
              <a:r>
                <a:rPr lang="en-US" sz="1100" dirty="0" smtClean="0"/>
                <a:t>B22</a:t>
              </a:r>
              <a:endParaRPr lang="en-US" sz="1100" dirty="0"/>
            </a:p>
          </p:txBody>
        </p:sp>
      </p:grpSp>
      <p:sp>
        <p:nvSpPr>
          <p:cNvPr id="11" name="Title 1"/>
          <p:cNvSpPr txBox="1">
            <a:spLocks/>
          </p:cNvSpPr>
          <p:nvPr/>
        </p:nvSpPr>
        <p:spPr>
          <a:xfrm>
            <a:off x="485775" y="0"/>
            <a:ext cx="8229600" cy="524318"/>
          </a:xfrm>
          <a:prstGeom prst="rect">
            <a:avLst/>
          </a:prstGeom>
          <a:ln>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Geography of Stream Regime Classes</a:t>
            </a:r>
            <a:endParaRPr lang="en-US" sz="3200" dirty="0"/>
          </a:p>
        </p:txBody>
      </p:sp>
      <p:sp>
        <p:nvSpPr>
          <p:cNvPr id="3" name="TextBox 2"/>
          <p:cNvSpPr txBox="1"/>
          <p:nvPr/>
        </p:nvSpPr>
        <p:spPr>
          <a:xfrm>
            <a:off x="-1" y="3870159"/>
            <a:ext cx="407484" cy="461665"/>
          </a:xfrm>
          <a:prstGeom prst="rect">
            <a:avLst/>
          </a:prstGeom>
          <a:noFill/>
        </p:spPr>
        <p:txBody>
          <a:bodyPr wrap="none" rtlCol="0">
            <a:spAutoFit/>
          </a:bodyPr>
          <a:lstStyle/>
          <a:p>
            <a:r>
              <a:rPr lang="en-US" sz="2400" b="1" dirty="0" smtClean="0">
                <a:solidFill>
                  <a:srgbClr val="2705F1"/>
                </a:solidFill>
              </a:rPr>
              <a:t>A</a:t>
            </a:r>
            <a:endParaRPr lang="en-US" sz="2400" b="1" dirty="0">
              <a:solidFill>
                <a:srgbClr val="2705F1"/>
              </a:solidFill>
            </a:endParaRPr>
          </a:p>
        </p:txBody>
      </p:sp>
      <p:sp>
        <p:nvSpPr>
          <p:cNvPr id="15" name="TextBox 14"/>
          <p:cNvSpPr txBox="1"/>
          <p:nvPr/>
        </p:nvSpPr>
        <p:spPr>
          <a:xfrm>
            <a:off x="-1" y="4588152"/>
            <a:ext cx="407484" cy="461665"/>
          </a:xfrm>
          <a:prstGeom prst="rect">
            <a:avLst/>
          </a:prstGeom>
          <a:noFill/>
        </p:spPr>
        <p:txBody>
          <a:bodyPr wrap="none" rtlCol="0">
            <a:spAutoFit/>
          </a:bodyPr>
          <a:lstStyle/>
          <a:p>
            <a:r>
              <a:rPr lang="en-US" sz="2400" b="1" dirty="0" smtClean="0">
                <a:solidFill>
                  <a:schemeClr val="bg1">
                    <a:lumMod val="50000"/>
                  </a:schemeClr>
                </a:solidFill>
              </a:rPr>
              <a:t>B</a:t>
            </a:r>
            <a:endParaRPr lang="en-US" sz="2400" b="1" dirty="0">
              <a:solidFill>
                <a:schemeClr val="bg1">
                  <a:lumMod val="50000"/>
                </a:schemeClr>
              </a:solidFill>
            </a:endParaRPr>
          </a:p>
        </p:txBody>
      </p:sp>
      <p:sp>
        <p:nvSpPr>
          <p:cNvPr id="16" name="TextBox 15"/>
          <p:cNvSpPr txBox="1"/>
          <p:nvPr/>
        </p:nvSpPr>
        <p:spPr>
          <a:xfrm>
            <a:off x="0" y="5264076"/>
            <a:ext cx="407484" cy="461665"/>
          </a:xfrm>
          <a:prstGeom prst="rect">
            <a:avLst/>
          </a:prstGeom>
          <a:noFill/>
        </p:spPr>
        <p:txBody>
          <a:bodyPr wrap="none" rtlCol="0">
            <a:spAutoFit/>
          </a:bodyPr>
          <a:lstStyle/>
          <a:p>
            <a:r>
              <a:rPr lang="en-US" sz="2400" b="1" dirty="0" smtClean="0">
                <a:solidFill>
                  <a:srgbClr val="FF0000"/>
                </a:solidFill>
              </a:rPr>
              <a:t>C</a:t>
            </a:r>
            <a:endParaRPr lang="en-US" sz="2400" b="1" dirty="0">
              <a:solidFill>
                <a:srgbClr val="FF0000"/>
              </a:solidFill>
            </a:endParaRPr>
          </a:p>
        </p:txBody>
      </p:sp>
    </p:spTree>
    <p:extLst>
      <p:ext uri="{BB962C8B-B14F-4D97-AF65-F5344CB8AC3E}">
        <p14:creationId xmlns:p14="http://schemas.microsoft.com/office/powerpoint/2010/main" val="348458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7168" y="90722"/>
            <a:ext cx="7929664" cy="646331"/>
          </a:xfrm>
          <a:prstGeom prst="rect">
            <a:avLst/>
          </a:prstGeom>
          <a:noFill/>
        </p:spPr>
        <p:txBody>
          <a:bodyPr wrap="square" rtlCol="0">
            <a:spAutoFit/>
          </a:bodyPr>
          <a:lstStyle/>
          <a:p>
            <a:pPr algn="ctr"/>
            <a:r>
              <a:rPr lang="en-US" sz="3600" dirty="0" smtClean="0">
                <a:latin typeface="+mn-lt"/>
              </a:rPr>
              <a:t>Random Forest Model Performance</a:t>
            </a:r>
            <a:endParaRPr lang="en-US" sz="2400" b="1" dirty="0">
              <a:latin typeface="+mn-lt"/>
            </a:endParaRPr>
          </a:p>
        </p:txBody>
      </p:sp>
      <p:sp>
        <p:nvSpPr>
          <p:cNvPr id="19" name="TextBox 18"/>
          <p:cNvSpPr txBox="1"/>
          <p:nvPr/>
        </p:nvSpPr>
        <p:spPr>
          <a:xfrm>
            <a:off x="4608401" y="996515"/>
            <a:ext cx="3239495" cy="461665"/>
          </a:xfrm>
          <a:prstGeom prst="rect">
            <a:avLst/>
          </a:prstGeom>
          <a:noFill/>
        </p:spPr>
        <p:txBody>
          <a:bodyPr wrap="square" rtlCol="0">
            <a:spAutoFit/>
          </a:bodyPr>
          <a:lstStyle/>
          <a:p>
            <a:r>
              <a:rPr lang="en-US" sz="2400" dirty="0" smtClean="0"/>
              <a:t>Classification error</a:t>
            </a:r>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1385671807"/>
              </p:ext>
            </p:extLst>
          </p:nvPr>
        </p:nvGraphicFramePr>
        <p:xfrm>
          <a:off x="2789512" y="1692271"/>
          <a:ext cx="6148012" cy="4066660"/>
        </p:xfrm>
        <a:graphic>
          <a:graphicData uri="http://schemas.openxmlformats.org/drawingml/2006/table">
            <a:tbl>
              <a:tblPr firstRow="1" firstCol="1" bandRow="1"/>
              <a:tblGrid>
                <a:gridCol w="461712"/>
                <a:gridCol w="631811"/>
                <a:gridCol w="546422"/>
                <a:gridCol w="546422"/>
                <a:gridCol w="546422"/>
                <a:gridCol w="546422"/>
                <a:gridCol w="546422"/>
                <a:gridCol w="546422"/>
                <a:gridCol w="546422"/>
                <a:gridCol w="546422"/>
                <a:gridCol w="683113"/>
              </a:tblGrid>
              <a:tr h="406666">
                <a:tc rowSpan="2" gridSpan="2">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 </a:t>
                      </a:r>
                      <a:endParaRPr lang="en-US" sz="20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8">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Predicted</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Class Error</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06666">
                <a:tc gridSpan="2"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0"/>
                        </a:spcAft>
                      </a:pPr>
                      <a:r>
                        <a:rPr lang="en-US" sz="2000" b="1" dirty="0">
                          <a:solidFill>
                            <a:srgbClr val="2A1AFA"/>
                          </a:solidFill>
                          <a:effectLst/>
                          <a:latin typeface="Calibri"/>
                          <a:ea typeface="Times New Roman"/>
                          <a:cs typeface="Times New Roman"/>
                        </a:rPr>
                        <a:t>A1</a:t>
                      </a:r>
                      <a:endParaRPr lang="en-US" sz="2000" dirty="0">
                        <a:solidFill>
                          <a:srgbClr val="2A1AFA"/>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2A1AFA"/>
                          </a:solidFill>
                          <a:effectLst/>
                          <a:latin typeface="Calibri"/>
                          <a:ea typeface="Times New Roman"/>
                          <a:cs typeface="Times New Roman"/>
                        </a:rPr>
                        <a:t>A2</a:t>
                      </a:r>
                      <a:endParaRPr lang="en-US" sz="2000" dirty="0">
                        <a:solidFill>
                          <a:srgbClr val="2A1AFA"/>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chemeClr val="bg1">
                              <a:lumMod val="50000"/>
                            </a:schemeClr>
                          </a:solidFill>
                          <a:effectLst/>
                          <a:latin typeface="Calibri"/>
                          <a:ea typeface="Times New Roman"/>
                          <a:cs typeface="Times New Roman"/>
                        </a:rPr>
                        <a:t>B1</a:t>
                      </a:r>
                      <a:endParaRPr lang="en-US" sz="2000" dirty="0">
                        <a:solidFill>
                          <a:schemeClr val="bg1">
                            <a:lumMod val="50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chemeClr val="bg1">
                              <a:lumMod val="50000"/>
                            </a:schemeClr>
                          </a:solidFill>
                          <a:effectLst/>
                          <a:latin typeface="Calibri"/>
                          <a:ea typeface="Times New Roman"/>
                          <a:cs typeface="Times New Roman"/>
                        </a:rPr>
                        <a:t>B21</a:t>
                      </a:r>
                      <a:endParaRPr lang="en-US" sz="2000" dirty="0">
                        <a:solidFill>
                          <a:schemeClr val="bg1">
                            <a:lumMod val="50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chemeClr val="bg1">
                              <a:lumMod val="50000"/>
                            </a:schemeClr>
                          </a:solidFill>
                          <a:effectLst/>
                          <a:latin typeface="Calibri"/>
                          <a:ea typeface="Times New Roman"/>
                          <a:cs typeface="Times New Roman"/>
                        </a:rPr>
                        <a:t>B22</a:t>
                      </a:r>
                      <a:endParaRPr lang="en-US" sz="2000" dirty="0">
                        <a:solidFill>
                          <a:schemeClr val="bg1">
                            <a:lumMod val="50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FF0000"/>
                          </a:solidFill>
                          <a:effectLst/>
                          <a:latin typeface="Calibri"/>
                          <a:ea typeface="Times New Roman"/>
                          <a:cs typeface="Times New Roman"/>
                        </a:rPr>
                        <a:t>C1</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FF0000"/>
                          </a:solidFill>
                          <a:effectLst/>
                          <a:latin typeface="Calibri"/>
                          <a:ea typeface="Times New Roman"/>
                          <a:cs typeface="Times New Roman"/>
                        </a:rPr>
                        <a:t>C21</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FF0000"/>
                          </a:solidFill>
                          <a:effectLst/>
                          <a:latin typeface="Calibri"/>
                          <a:ea typeface="Times New Roman"/>
                          <a:cs typeface="Times New Roman"/>
                        </a:rPr>
                        <a:t>C22</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tr>
              <a:tr h="406666">
                <a:tc rowSpan="8">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Original</a:t>
                      </a:r>
                      <a:endParaRPr lang="en-US" sz="2000" dirty="0">
                        <a:effectLst/>
                        <a:latin typeface="Calibri"/>
                        <a:ea typeface="Calibri"/>
                        <a:cs typeface="Times New Roman"/>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solidFill>
                            <a:srgbClr val="2A1AFA"/>
                          </a:solidFill>
                          <a:effectLst/>
                          <a:latin typeface="Calibri"/>
                          <a:ea typeface="Times New Roman"/>
                          <a:cs typeface="Times New Roman"/>
                        </a:rPr>
                        <a:t>A1</a:t>
                      </a:r>
                      <a:endParaRPr lang="en-US" sz="2000" dirty="0">
                        <a:solidFill>
                          <a:srgbClr val="2A1AFA"/>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Calibri"/>
                        </a:rPr>
                        <a:t>54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b"/>
                      <a:endParaRPr lang="en-US" sz="20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20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20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06666">
                <a:tc vMerge="1">
                  <a:txBody>
                    <a:bodyPr/>
                    <a:lstStyle/>
                    <a:p>
                      <a:endParaRPr lang="en-US"/>
                    </a:p>
                  </a:txBody>
                  <a:tcPr/>
                </a:tc>
                <a:tc>
                  <a:txBody>
                    <a:bodyPr/>
                    <a:lstStyle/>
                    <a:p>
                      <a:pPr marL="0" marR="0" algn="ctr">
                        <a:lnSpc>
                          <a:spcPct val="115000"/>
                        </a:lnSpc>
                        <a:spcBef>
                          <a:spcPts val="0"/>
                        </a:spcBef>
                        <a:spcAft>
                          <a:spcPts val="0"/>
                        </a:spcAft>
                      </a:pPr>
                      <a:r>
                        <a:rPr lang="en-US" sz="2000" b="1" dirty="0">
                          <a:solidFill>
                            <a:srgbClr val="2A1AFA"/>
                          </a:solidFill>
                          <a:effectLst/>
                          <a:latin typeface="Calibri"/>
                          <a:ea typeface="Times New Roman"/>
                          <a:cs typeface="Times New Roman"/>
                        </a:rPr>
                        <a:t>A2</a:t>
                      </a:r>
                      <a:endParaRPr lang="en-US" sz="2000" dirty="0">
                        <a:solidFill>
                          <a:srgbClr val="2A1AFA"/>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Calibri"/>
                        </a:rPr>
                        <a:t>28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b"/>
                      <a:endParaRPr lang="en-US" sz="20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20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20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20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20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06666">
                <a:tc vMerge="1">
                  <a:txBody>
                    <a:bodyPr/>
                    <a:lstStyle/>
                    <a:p>
                      <a:endParaRPr lang="en-US"/>
                    </a:p>
                  </a:txBody>
                  <a:tcPr/>
                </a:tc>
                <a:tc>
                  <a:txBody>
                    <a:bodyPr/>
                    <a:lstStyle/>
                    <a:p>
                      <a:pPr marL="0" marR="0" algn="ctr">
                        <a:lnSpc>
                          <a:spcPct val="115000"/>
                        </a:lnSpc>
                        <a:spcBef>
                          <a:spcPts val="0"/>
                        </a:spcBef>
                        <a:spcAft>
                          <a:spcPts val="0"/>
                        </a:spcAft>
                      </a:pPr>
                      <a:r>
                        <a:rPr lang="en-US" sz="2000" b="1" dirty="0">
                          <a:solidFill>
                            <a:schemeClr val="bg1">
                              <a:lumMod val="50000"/>
                            </a:schemeClr>
                          </a:solidFill>
                          <a:effectLst/>
                          <a:latin typeface="Calibri"/>
                          <a:ea typeface="Times New Roman"/>
                          <a:cs typeface="Times New Roman"/>
                        </a:rPr>
                        <a:t>B1</a:t>
                      </a:r>
                      <a:endParaRPr lang="en-US" sz="2000" dirty="0">
                        <a:solidFill>
                          <a:schemeClr val="bg1">
                            <a:lumMod val="50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20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Calibri"/>
                        </a:rPr>
                        <a:t>36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2000" b="0" i="0" u="none" strike="noStrike">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42%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06666">
                <a:tc vMerge="1">
                  <a:txBody>
                    <a:bodyPr/>
                    <a:lstStyle/>
                    <a:p>
                      <a:endParaRPr lang="en-US"/>
                    </a:p>
                  </a:txBody>
                  <a:tcPr/>
                </a:tc>
                <a:tc>
                  <a:txBody>
                    <a:bodyPr/>
                    <a:lstStyle/>
                    <a:p>
                      <a:pPr marL="0" marR="0" algn="ctr">
                        <a:lnSpc>
                          <a:spcPct val="115000"/>
                        </a:lnSpc>
                        <a:spcBef>
                          <a:spcPts val="0"/>
                        </a:spcBef>
                        <a:spcAft>
                          <a:spcPts val="0"/>
                        </a:spcAft>
                      </a:pPr>
                      <a:r>
                        <a:rPr lang="en-US" sz="2000" b="1" dirty="0">
                          <a:solidFill>
                            <a:schemeClr val="bg1">
                              <a:lumMod val="50000"/>
                            </a:schemeClr>
                          </a:solidFill>
                          <a:effectLst/>
                          <a:latin typeface="Calibri"/>
                          <a:ea typeface="Times New Roman"/>
                          <a:cs typeface="Times New Roman"/>
                        </a:rPr>
                        <a:t>B21</a:t>
                      </a:r>
                      <a:endParaRPr lang="en-US" sz="2000" dirty="0">
                        <a:solidFill>
                          <a:schemeClr val="bg1">
                            <a:lumMod val="50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20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20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Calibri"/>
                        </a:rPr>
                        <a:t>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2000" b="0" i="0" u="none" strike="noStrike">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11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43%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06666">
                <a:tc vMerge="1">
                  <a:txBody>
                    <a:bodyPr/>
                    <a:lstStyle/>
                    <a:p>
                      <a:endParaRPr lang="en-US"/>
                    </a:p>
                  </a:txBody>
                  <a:tcPr/>
                </a:tc>
                <a:tc>
                  <a:txBody>
                    <a:bodyPr/>
                    <a:lstStyle/>
                    <a:p>
                      <a:pPr marL="0" marR="0" algn="ctr">
                        <a:lnSpc>
                          <a:spcPct val="115000"/>
                        </a:lnSpc>
                        <a:spcBef>
                          <a:spcPts val="0"/>
                        </a:spcBef>
                        <a:spcAft>
                          <a:spcPts val="0"/>
                        </a:spcAft>
                      </a:pPr>
                      <a:r>
                        <a:rPr lang="en-US" sz="2000" b="1" dirty="0">
                          <a:solidFill>
                            <a:schemeClr val="bg1">
                              <a:lumMod val="50000"/>
                            </a:schemeClr>
                          </a:solidFill>
                          <a:effectLst/>
                          <a:latin typeface="Calibri"/>
                          <a:ea typeface="Times New Roman"/>
                          <a:cs typeface="Times New Roman"/>
                        </a:rPr>
                        <a:t>B22</a:t>
                      </a:r>
                      <a:endParaRPr lang="en-US" sz="2000" dirty="0">
                        <a:solidFill>
                          <a:schemeClr val="bg1">
                            <a:lumMod val="50000"/>
                          </a:schemeClr>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20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20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Calibri"/>
                        </a:rPr>
                        <a:t>33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b"/>
                      <a:endParaRPr lang="en-US" sz="20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06666">
                <a:tc vMerge="1">
                  <a:txBody>
                    <a:bodyPr/>
                    <a:lstStyle/>
                    <a:p>
                      <a:endParaRPr lang="en-US"/>
                    </a:p>
                  </a:txBody>
                  <a:tcPr/>
                </a:tc>
                <a:tc>
                  <a:txBody>
                    <a:bodyPr/>
                    <a:lstStyle/>
                    <a:p>
                      <a:pPr marL="0" marR="0" algn="ctr">
                        <a:lnSpc>
                          <a:spcPct val="115000"/>
                        </a:lnSpc>
                        <a:spcBef>
                          <a:spcPts val="0"/>
                        </a:spcBef>
                        <a:spcAft>
                          <a:spcPts val="0"/>
                        </a:spcAft>
                      </a:pPr>
                      <a:r>
                        <a:rPr lang="en-US" sz="2000" b="1" dirty="0">
                          <a:solidFill>
                            <a:srgbClr val="FF0000"/>
                          </a:solidFill>
                          <a:effectLst/>
                          <a:latin typeface="Calibri"/>
                          <a:ea typeface="Times New Roman"/>
                          <a:cs typeface="Times New Roman"/>
                        </a:rPr>
                        <a:t>C1</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20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20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20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Calibri"/>
                        </a:rPr>
                        <a:t>54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2000" b="0" i="0" u="none" strike="noStrike" dirty="0">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22%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06666">
                <a:tc vMerge="1">
                  <a:txBody>
                    <a:bodyPr/>
                    <a:lstStyle/>
                    <a:p>
                      <a:endParaRPr lang="en-US"/>
                    </a:p>
                  </a:txBody>
                  <a:tcPr/>
                </a:tc>
                <a:tc>
                  <a:txBody>
                    <a:bodyPr/>
                    <a:lstStyle/>
                    <a:p>
                      <a:pPr marL="0" marR="0" algn="ctr">
                        <a:lnSpc>
                          <a:spcPct val="115000"/>
                        </a:lnSpc>
                        <a:spcBef>
                          <a:spcPts val="0"/>
                        </a:spcBef>
                        <a:spcAft>
                          <a:spcPts val="0"/>
                        </a:spcAft>
                      </a:pPr>
                      <a:r>
                        <a:rPr lang="en-US" sz="2000" b="1" dirty="0">
                          <a:solidFill>
                            <a:srgbClr val="FF0000"/>
                          </a:solidFill>
                          <a:effectLst/>
                          <a:latin typeface="Calibri"/>
                          <a:ea typeface="Times New Roman"/>
                          <a:cs typeface="Times New Roman"/>
                        </a:rPr>
                        <a:t>C21</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20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20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Calibri"/>
                        </a:rPr>
                        <a:t>151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2000" b="0" i="0" u="none" strike="noStrike" dirty="0">
                          <a:solidFill>
                            <a:srgbClr val="000000"/>
                          </a:solidFill>
                          <a:effectLst/>
                          <a:latin typeface="Calibri"/>
                        </a:rPr>
                        <a:t>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06666">
                <a:tc vMerge="1">
                  <a:txBody>
                    <a:bodyPr/>
                    <a:lstStyle/>
                    <a:p>
                      <a:endParaRPr lang="en-US"/>
                    </a:p>
                  </a:txBody>
                  <a:tcPr/>
                </a:tc>
                <a:tc>
                  <a:txBody>
                    <a:bodyPr/>
                    <a:lstStyle/>
                    <a:p>
                      <a:pPr marL="0" marR="0" algn="ctr">
                        <a:lnSpc>
                          <a:spcPct val="115000"/>
                        </a:lnSpc>
                        <a:spcBef>
                          <a:spcPts val="0"/>
                        </a:spcBef>
                        <a:spcAft>
                          <a:spcPts val="0"/>
                        </a:spcAft>
                      </a:pPr>
                      <a:r>
                        <a:rPr lang="en-US" sz="2000" b="1" dirty="0">
                          <a:solidFill>
                            <a:srgbClr val="FF0000"/>
                          </a:solidFill>
                          <a:effectLst/>
                          <a:latin typeface="Calibri"/>
                          <a:ea typeface="Times New Roman"/>
                          <a:cs typeface="Times New Roman"/>
                        </a:rPr>
                        <a:t>C22</a:t>
                      </a:r>
                      <a:endParaRPr lang="en-US" sz="2000" dirty="0">
                        <a:solidFill>
                          <a:srgbClr val="FF000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a:rPr>
                        <a:t>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Calibri"/>
                        </a:rPr>
                        <a:t>70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2000" b="0" i="0" u="none" strike="noStrike" dirty="0">
                          <a:solidFill>
                            <a:srgbClr val="000000"/>
                          </a:solidFill>
                          <a:effectLst/>
                          <a:latin typeface="Calibri"/>
                        </a:rPr>
                        <a:t>34%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3" name="TextBox 2"/>
          <p:cNvSpPr txBox="1"/>
          <p:nvPr/>
        </p:nvSpPr>
        <p:spPr>
          <a:xfrm>
            <a:off x="400880" y="984436"/>
            <a:ext cx="2951922" cy="461665"/>
          </a:xfrm>
          <a:prstGeom prst="rect">
            <a:avLst/>
          </a:prstGeom>
          <a:noFill/>
        </p:spPr>
        <p:txBody>
          <a:bodyPr wrap="square" rtlCol="0">
            <a:spAutoFit/>
          </a:bodyPr>
          <a:lstStyle/>
          <a:p>
            <a:r>
              <a:rPr lang="en-US" sz="2400" dirty="0" smtClean="0"/>
              <a:t>Variable Importance</a:t>
            </a:r>
            <a:endParaRPr lang="en-US" sz="2400" dirty="0"/>
          </a:p>
        </p:txBody>
      </p:sp>
      <p:grpSp>
        <p:nvGrpSpPr>
          <p:cNvPr id="6" name="Group 5"/>
          <p:cNvGrpSpPr/>
          <p:nvPr/>
        </p:nvGrpSpPr>
        <p:grpSpPr>
          <a:xfrm>
            <a:off x="14909" y="1595498"/>
            <a:ext cx="3008460" cy="5114531"/>
            <a:chOff x="14909" y="1595498"/>
            <a:chExt cx="3008460" cy="5114531"/>
          </a:xfrm>
        </p:grpSpPr>
        <p:pic>
          <p:nvPicPr>
            <p:cNvPr id="30" name="Picture 29"/>
            <p:cNvPicPr/>
            <p:nvPr/>
          </p:nvPicPr>
          <p:blipFill rotWithShape="1">
            <a:blip r:embed="rId2">
              <a:extLst>
                <a:ext uri="{28A0092B-C50C-407E-A947-70E740481C1C}">
                  <a14:useLocalDpi xmlns:a14="http://schemas.microsoft.com/office/drawing/2010/main" val="0"/>
                </a:ext>
              </a:extLst>
            </a:blip>
            <a:srcRect l="50856"/>
            <a:stretch/>
          </p:blipFill>
          <p:spPr bwMode="auto">
            <a:xfrm>
              <a:off x="222486" y="1595498"/>
              <a:ext cx="2512255" cy="5060864"/>
            </a:xfrm>
            <a:prstGeom prst="rect">
              <a:avLst/>
            </a:prstGeom>
            <a:noFill/>
          </p:spPr>
        </p:pic>
        <p:sp>
          <p:nvSpPr>
            <p:cNvPr id="4" name="Oval 3"/>
            <p:cNvSpPr/>
            <p:nvPr/>
          </p:nvSpPr>
          <p:spPr>
            <a:xfrm>
              <a:off x="2426881" y="2126511"/>
              <a:ext cx="101665" cy="873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417461" y="2645734"/>
              <a:ext cx="101665" cy="873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03938" y="3159641"/>
              <a:ext cx="101665" cy="873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376048" y="3665573"/>
              <a:ext cx="101665" cy="873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143018" y="4182138"/>
              <a:ext cx="101665" cy="873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143017" y="4693387"/>
              <a:ext cx="101665" cy="873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016293" y="5204636"/>
              <a:ext cx="101665" cy="873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9634" y="1684826"/>
              <a:ext cx="1321905" cy="584775"/>
            </a:xfrm>
            <a:prstGeom prst="rect">
              <a:avLst/>
            </a:prstGeom>
            <a:solidFill>
              <a:schemeClr val="bg1"/>
            </a:solidFill>
          </p:spPr>
          <p:txBody>
            <a:bodyPr wrap="square" rtlCol="0">
              <a:spAutoFit/>
            </a:bodyPr>
            <a:lstStyle/>
            <a:p>
              <a:pPr algn="r"/>
              <a:r>
                <a:rPr lang="en-US" sz="1600" dirty="0" smtClean="0"/>
                <a:t>June Precipitation</a:t>
              </a:r>
              <a:endParaRPr lang="en-US" sz="1600" dirty="0"/>
            </a:p>
          </p:txBody>
        </p:sp>
        <p:sp>
          <p:nvSpPr>
            <p:cNvPr id="15" name="TextBox 14"/>
            <p:cNvSpPr txBox="1"/>
            <p:nvPr/>
          </p:nvSpPr>
          <p:spPr>
            <a:xfrm>
              <a:off x="720587" y="2441507"/>
              <a:ext cx="660952" cy="338554"/>
            </a:xfrm>
            <a:prstGeom prst="rect">
              <a:avLst/>
            </a:prstGeom>
            <a:solidFill>
              <a:schemeClr val="bg1"/>
            </a:solidFill>
          </p:spPr>
          <p:txBody>
            <a:bodyPr wrap="square" rtlCol="0">
              <a:spAutoFit/>
            </a:bodyPr>
            <a:lstStyle/>
            <a:p>
              <a:pPr algn="r"/>
              <a:r>
                <a:rPr lang="en-US" sz="1600" dirty="0" smtClean="0"/>
                <a:t>Area</a:t>
              </a:r>
              <a:endParaRPr lang="en-US" sz="1600" dirty="0"/>
            </a:p>
          </p:txBody>
        </p:sp>
        <p:sp>
          <p:nvSpPr>
            <p:cNvPr id="16" name="TextBox 15"/>
            <p:cNvSpPr txBox="1"/>
            <p:nvPr/>
          </p:nvSpPr>
          <p:spPr>
            <a:xfrm>
              <a:off x="333840" y="2821401"/>
              <a:ext cx="1037760" cy="584775"/>
            </a:xfrm>
            <a:prstGeom prst="rect">
              <a:avLst/>
            </a:prstGeom>
            <a:solidFill>
              <a:schemeClr val="bg1"/>
            </a:solidFill>
          </p:spPr>
          <p:txBody>
            <a:bodyPr wrap="square" rtlCol="0">
              <a:spAutoFit/>
            </a:bodyPr>
            <a:lstStyle/>
            <a:p>
              <a:pPr algn="r"/>
              <a:r>
                <a:rPr lang="en-US" sz="1600" dirty="0" smtClean="0"/>
                <a:t>Mean Elevation</a:t>
              </a:r>
              <a:endParaRPr lang="en-US" sz="1600" dirty="0"/>
            </a:p>
          </p:txBody>
        </p:sp>
        <p:sp>
          <p:nvSpPr>
            <p:cNvPr id="17" name="TextBox 16"/>
            <p:cNvSpPr txBox="1"/>
            <p:nvPr/>
          </p:nvSpPr>
          <p:spPr>
            <a:xfrm>
              <a:off x="29817" y="3485688"/>
              <a:ext cx="1351722" cy="584775"/>
            </a:xfrm>
            <a:prstGeom prst="rect">
              <a:avLst/>
            </a:prstGeom>
            <a:solidFill>
              <a:schemeClr val="bg1"/>
            </a:solidFill>
          </p:spPr>
          <p:txBody>
            <a:bodyPr wrap="square" rtlCol="0">
              <a:spAutoFit/>
            </a:bodyPr>
            <a:lstStyle/>
            <a:p>
              <a:pPr algn="r"/>
              <a:r>
                <a:rPr lang="en-US" sz="1600" dirty="0" smtClean="0"/>
                <a:t>Precipitation Range</a:t>
              </a:r>
              <a:endParaRPr lang="en-US" sz="1600" dirty="0"/>
            </a:p>
          </p:txBody>
        </p:sp>
        <p:sp>
          <p:nvSpPr>
            <p:cNvPr id="18" name="TextBox 17"/>
            <p:cNvSpPr txBox="1"/>
            <p:nvPr/>
          </p:nvSpPr>
          <p:spPr>
            <a:xfrm>
              <a:off x="19878" y="4076235"/>
              <a:ext cx="1351722" cy="338554"/>
            </a:xfrm>
            <a:prstGeom prst="rect">
              <a:avLst/>
            </a:prstGeom>
            <a:solidFill>
              <a:schemeClr val="bg1"/>
            </a:solidFill>
          </p:spPr>
          <p:txBody>
            <a:bodyPr wrap="square" rtlCol="0">
              <a:spAutoFit/>
            </a:bodyPr>
            <a:lstStyle/>
            <a:p>
              <a:pPr algn="r"/>
              <a:r>
                <a:rPr lang="en-US" sz="1600" dirty="0" smtClean="0"/>
                <a:t>Total Snow</a:t>
              </a:r>
              <a:endParaRPr lang="en-US" sz="1600" dirty="0"/>
            </a:p>
          </p:txBody>
        </p:sp>
        <p:sp>
          <p:nvSpPr>
            <p:cNvPr id="20" name="TextBox 19"/>
            <p:cNvSpPr txBox="1"/>
            <p:nvPr/>
          </p:nvSpPr>
          <p:spPr>
            <a:xfrm>
              <a:off x="14909" y="4468456"/>
              <a:ext cx="1351722" cy="584775"/>
            </a:xfrm>
            <a:prstGeom prst="rect">
              <a:avLst/>
            </a:prstGeom>
            <a:solidFill>
              <a:schemeClr val="bg1"/>
            </a:solidFill>
          </p:spPr>
          <p:txBody>
            <a:bodyPr wrap="square" rtlCol="0">
              <a:spAutoFit/>
            </a:bodyPr>
            <a:lstStyle/>
            <a:p>
              <a:pPr algn="r"/>
              <a:r>
                <a:rPr lang="en-US" sz="1600" dirty="0" smtClean="0"/>
                <a:t>Soil Permeability</a:t>
              </a:r>
              <a:endParaRPr lang="en-US" sz="1600" dirty="0"/>
            </a:p>
          </p:txBody>
        </p:sp>
        <p:sp>
          <p:nvSpPr>
            <p:cNvPr id="21" name="TextBox 20"/>
            <p:cNvSpPr txBox="1"/>
            <p:nvPr/>
          </p:nvSpPr>
          <p:spPr>
            <a:xfrm>
              <a:off x="19878" y="5136058"/>
              <a:ext cx="1351722" cy="584775"/>
            </a:xfrm>
            <a:prstGeom prst="rect">
              <a:avLst/>
            </a:prstGeom>
            <a:solidFill>
              <a:schemeClr val="bg1"/>
            </a:solidFill>
          </p:spPr>
          <p:txBody>
            <a:bodyPr wrap="square" rtlCol="0">
              <a:spAutoFit/>
            </a:bodyPr>
            <a:lstStyle/>
            <a:p>
              <a:pPr algn="r"/>
              <a:r>
                <a:rPr lang="en-US" sz="1600" dirty="0" smtClean="0"/>
                <a:t>October Precipitation</a:t>
              </a:r>
              <a:endParaRPr lang="en-US" sz="1600" dirty="0"/>
            </a:p>
          </p:txBody>
        </p:sp>
        <p:sp>
          <p:nvSpPr>
            <p:cNvPr id="22" name="TextBox 21"/>
            <p:cNvSpPr txBox="1"/>
            <p:nvPr/>
          </p:nvSpPr>
          <p:spPr>
            <a:xfrm>
              <a:off x="1009216" y="6063698"/>
              <a:ext cx="2014153" cy="646331"/>
            </a:xfrm>
            <a:prstGeom prst="rect">
              <a:avLst/>
            </a:prstGeom>
            <a:solidFill>
              <a:schemeClr val="bg1"/>
            </a:solidFill>
          </p:spPr>
          <p:txBody>
            <a:bodyPr wrap="square" rtlCol="0">
              <a:spAutoFit/>
            </a:bodyPr>
            <a:lstStyle/>
            <a:p>
              <a:pPr algn="ctr"/>
              <a:r>
                <a:rPr lang="en-US" dirty="0" smtClean="0"/>
                <a:t>Mean Decrease in </a:t>
              </a:r>
              <a:r>
                <a:rPr lang="en-US" dirty="0" err="1" smtClean="0"/>
                <a:t>Gini</a:t>
              </a:r>
              <a:r>
                <a:rPr lang="en-US" dirty="0" smtClean="0"/>
                <a:t> Index</a:t>
              </a:r>
              <a:endParaRPr lang="en-US" dirty="0"/>
            </a:p>
          </p:txBody>
        </p:sp>
      </p:grpSp>
    </p:spTree>
    <p:extLst>
      <p:ext uri="{BB962C8B-B14F-4D97-AF65-F5344CB8AC3E}">
        <p14:creationId xmlns:p14="http://schemas.microsoft.com/office/powerpoint/2010/main" val="2923012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0879"/>
            <a:ext cx="9144000" cy="461665"/>
          </a:xfrm>
          <a:prstGeom prst="rect">
            <a:avLst/>
          </a:prstGeom>
          <a:noFill/>
        </p:spPr>
        <p:txBody>
          <a:bodyPr wrap="square" rtlCol="0">
            <a:spAutoFit/>
          </a:bodyPr>
          <a:lstStyle/>
          <a:p>
            <a:pPr algn="ctr"/>
            <a:r>
              <a:rPr lang="en-US" sz="2400" dirty="0" smtClean="0">
                <a:latin typeface="+mn-lt"/>
              </a:rPr>
              <a:t>Predicted Climate-Driven Changes in Stream Classes (present to 2090s)</a:t>
            </a:r>
            <a:endParaRPr lang="en-US" sz="2400" dirty="0">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1726525697"/>
              </p:ext>
            </p:extLst>
          </p:nvPr>
        </p:nvGraphicFramePr>
        <p:xfrm>
          <a:off x="319729" y="819356"/>
          <a:ext cx="8174913" cy="2874264"/>
        </p:xfrm>
        <a:graphic>
          <a:graphicData uri="http://schemas.openxmlformats.org/drawingml/2006/table">
            <a:tbl>
              <a:tblPr firstRow="1" firstCol="1" bandRow="1"/>
              <a:tblGrid>
                <a:gridCol w="1038086"/>
                <a:gridCol w="1038086"/>
                <a:gridCol w="621688"/>
                <a:gridCol w="621688"/>
                <a:gridCol w="621688"/>
                <a:gridCol w="621688"/>
                <a:gridCol w="621688"/>
                <a:gridCol w="621688"/>
                <a:gridCol w="621688"/>
                <a:gridCol w="621688"/>
                <a:gridCol w="1125237"/>
              </a:tblGrid>
              <a:tr h="247823">
                <a:tc rowSpan="2" gridSpan="2">
                  <a:txBody>
                    <a:bodyPr/>
                    <a:lstStyle/>
                    <a:p>
                      <a:pPr marL="0" marR="0" algn="ctr">
                        <a:lnSpc>
                          <a:spcPct val="115000"/>
                        </a:lnSpc>
                        <a:spcBef>
                          <a:spcPts val="0"/>
                        </a:spcBef>
                        <a:spcAft>
                          <a:spcPts val="0"/>
                        </a:spcAft>
                      </a:pPr>
                      <a:r>
                        <a:rPr lang="en-US" sz="1800" dirty="0" smtClean="0">
                          <a:solidFill>
                            <a:srgbClr val="000000"/>
                          </a:solidFill>
                          <a:effectLst/>
                          <a:latin typeface="Calibri"/>
                          <a:ea typeface="Times New Roman"/>
                          <a:cs typeface="Times New Roman"/>
                        </a:rPr>
                        <a:t>Confusion Matrix (2090-2099)</a:t>
                      </a:r>
                      <a:endParaRPr lang="en-US" sz="1400" dirty="0">
                        <a:effectLst/>
                        <a:latin typeface="Calibri"/>
                        <a:ea typeface="Calibri"/>
                        <a:cs typeface="Times New Roman"/>
                      </a:endParaRPr>
                    </a:p>
                  </a:txBody>
                  <a:tcPr marL="97605" marR="97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8">
                  <a:txBody>
                    <a:bodyPr/>
                    <a:lstStyle/>
                    <a:p>
                      <a:pPr marL="0" marR="0" algn="ctr">
                        <a:lnSpc>
                          <a:spcPct val="115000"/>
                        </a:lnSpc>
                        <a:spcBef>
                          <a:spcPts val="0"/>
                        </a:spcBef>
                        <a:spcAft>
                          <a:spcPts val="0"/>
                        </a:spcAft>
                      </a:pPr>
                      <a:r>
                        <a:rPr lang="en-US" sz="1800">
                          <a:solidFill>
                            <a:srgbClr val="000000"/>
                          </a:solidFill>
                          <a:effectLst/>
                          <a:latin typeface="Calibri"/>
                          <a:ea typeface="Times New Roman"/>
                          <a:cs typeface="Times New Roman"/>
                        </a:rPr>
                        <a:t>Predicted (</a:t>
                      </a:r>
                      <a:r>
                        <a:rPr lang="en-US" sz="1800" smtClean="0">
                          <a:solidFill>
                            <a:srgbClr val="000000"/>
                          </a:solidFill>
                          <a:effectLst/>
                          <a:latin typeface="Calibri"/>
                          <a:ea typeface="Times New Roman"/>
                          <a:cs typeface="Times New Roman"/>
                        </a:rPr>
                        <a:t>2090</a:t>
                      </a:r>
                      <a:r>
                        <a:rPr lang="en-US" sz="1800" baseline="0" smtClean="0">
                          <a:solidFill>
                            <a:srgbClr val="000000"/>
                          </a:solidFill>
                          <a:effectLst/>
                          <a:latin typeface="Calibri"/>
                          <a:ea typeface="Times New Roman"/>
                          <a:cs typeface="Times New Roman"/>
                        </a:rPr>
                        <a:t> -</a:t>
                      </a:r>
                      <a:r>
                        <a:rPr lang="en-US" sz="1800" smtClean="0">
                          <a:solidFill>
                            <a:srgbClr val="000000"/>
                          </a:solidFill>
                          <a:effectLst/>
                          <a:latin typeface="Calibri"/>
                          <a:ea typeface="Times New Roman"/>
                          <a:cs typeface="Times New Roman"/>
                        </a:rPr>
                        <a:t>2099</a:t>
                      </a:r>
                      <a:r>
                        <a:rPr lang="en-US" sz="1800">
                          <a:solidFill>
                            <a:srgbClr val="000000"/>
                          </a:solidFill>
                          <a:effectLst/>
                          <a:latin typeface="Calibri"/>
                          <a:ea typeface="Times New Roman"/>
                          <a:cs typeface="Times New Roman"/>
                        </a:rPr>
                        <a:t>)</a:t>
                      </a:r>
                      <a:endParaRPr lang="en-US" sz="1400">
                        <a:effectLst/>
                        <a:latin typeface="Calibri"/>
                        <a:ea typeface="Calibri"/>
                        <a:cs typeface="Times New Roman"/>
                      </a:endParaRPr>
                    </a:p>
                  </a:txBody>
                  <a:tcPr marL="97605" marR="97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800">
                          <a:solidFill>
                            <a:srgbClr val="000000"/>
                          </a:solidFill>
                          <a:effectLst/>
                          <a:latin typeface="Calibri"/>
                          <a:ea typeface="Times New Roman"/>
                          <a:cs typeface="Times New Roman"/>
                        </a:rPr>
                        <a:t>Change %</a:t>
                      </a:r>
                      <a:endParaRPr lang="en-US" sz="1400">
                        <a:effectLst/>
                        <a:latin typeface="Calibri"/>
                        <a:ea typeface="Calibri"/>
                        <a:cs typeface="Times New Roman"/>
                      </a:endParaRPr>
                    </a:p>
                  </a:txBody>
                  <a:tcPr marL="97605" marR="97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63277">
                <a:tc gridSpan="2"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0"/>
                        </a:spcAft>
                      </a:pPr>
                      <a:r>
                        <a:rPr lang="en-US" sz="1800" b="1" dirty="0">
                          <a:solidFill>
                            <a:srgbClr val="2A1AFA"/>
                          </a:solidFill>
                          <a:effectLst/>
                          <a:latin typeface="Calibri"/>
                          <a:ea typeface="Times New Roman"/>
                          <a:cs typeface="Times New Roman"/>
                        </a:rPr>
                        <a:t>A1</a:t>
                      </a:r>
                      <a:endParaRPr lang="en-US" sz="1400" dirty="0">
                        <a:solidFill>
                          <a:srgbClr val="2A1AFA"/>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2A1AFA"/>
                          </a:solidFill>
                          <a:effectLst/>
                          <a:latin typeface="Calibri"/>
                          <a:ea typeface="Times New Roman"/>
                          <a:cs typeface="Times New Roman"/>
                        </a:rPr>
                        <a:t>A2</a:t>
                      </a:r>
                      <a:endParaRPr lang="en-US" sz="1400" dirty="0">
                        <a:solidFill>
                          <a:srgbClr val="2A1AFA"/>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bg1">
                              <a:lumMod val="50000"/>
                            </a:schemeClr>
                          </a:solidFill>
                          <a:effectLst/>
                          <a:latin typeface="Calibri"/>
                          <a:ea typeface="Times New Roman"/>
                          <a:cs typeface="Times New Roman"/>
                        </a:rPr>
                        <a:t>B1</a:t>
                      </a:r>
                      <a:endParaRPr lang="en-US" sz="14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bg1">
                              <a:lumMod val="50000"/>
                            </a:schemeClr>
                          </a:solidFill>
                          <a:effectLst/>
                          <a:latin typeface="Calibri"/>
                          <a:ea typeface="Times New Roman"/>
                          <a:cs typeface="Times New Roman"/>
                        </a:rPr>
                        <a:t>B21</a:t>
                      </a:r>
                      <a:endParaRPr lang="en-US" sz="14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chemeClr val="bg1">
                              <a:lumMod val="50000"/>
                            </a:schemeClr>
                          </a:solidFill>
                          <a:effectLst/>
                          <a:latin typeface="Calibri"/>
                          <a:ea typeface="Times New Roman"/>
                          <a:cs typeface="Times New Roman"/>
                        </a:rPr>
                        <a:t>B22</a:t>
                      </a:r>
                      <a:endParaRPr lang="en-US" sz="14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FF0000"/>
                          </a:solidFill>
                          <a:effectLst/>
                          <a:latin typeface="Calibri"/>
                          <a:ea typeface="Times New Roman"/>
                          <a:cs typeface="Times New Roman"/>
                        </a:rPr>
                        <a:t>C1</a:t>
                      </a:r>
                      <a:endParaRPr lang="en-US" sz="14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FF0000"/>
                          </a:solidFill>
                          <a:effectLst/>
                          <a:latin typeface="Calibri"/>
                          <a:ea typeface="Times New Roman"/>
                          <a:cs typeface="Times New Roman"/>
                        </a:rPr>
                        <a:t>C21</a:t>
                      </a:r>
                      <a:endParaRPr lang="en-US" sz="14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solidFill>
                            <a:srgbClr val="FF0000"/>
                          </a:solidFill>
                          <a:effectLst/>
                          <a:latin typeface="Calibri"/>
                          <a:ea typeface="Times New Roman"/>
                          <a:cs typeface="Times New Roman"/>
                        </a:rPr>
                        <a:t>C22</a:t>
                      </a:r>
                      <a:endParaRPr lang="en-US" sz="1400" dirty="0">
                        <a:solidFill>
                          <a:srgbClr val="FF0000"/>
                        </a:solidFill>
                        <a:effectLst/>
                        <a:latin typeface="Calibri"/>
                        <a:ea typeface="Calibri"/>
                        <a:cs typeface="Times New Roman"/>
                      </a:endParaRPr>
                    </a:p>
                  </a:txBody>
                  <a:tcPr marL="97605" marR="97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r>
              <a:tr h="247823">
                <a:tc rowSpan="8">
                  <a:txBody>
                    <a:bodyPr/>
                    <a:lstStyle/>
                    <a:p>
                      <a:pPr marL="0" marR="0" algn="ctr">
                        <a:lnSpc>
                          <a:spcPct val="115000"/>
                        </a:lnSpc>
                        <a:spcBef>
                          <a:spcPts val="0"/>
                        </a:spcBef>
                        <a:spcAft>
                          <a:spcPts val="0"/>
                        </a:spcAft>
                      </a:pPr>
                      <a:r>
                        <a:rPr lang="en-US" sz="1800" dirty="0" smtClean="0">
                          <a:solidFill>
                            <a:srgbClr val="000000"/>
                          </a:solidFill>
                          <a:effectLst/>
                          <a:latin typeface="Calibri"/>
                          <a:ea typeface="Times New Roman"/>
                          <a:cs typeface="Times New Roman"/>
                        </a:rPr>
                        <a:t>Model </a:t>
                      </a:r>
                      <a:r>
                        <a:rPr lang="en-US" sz="1800" dirty="0">
                          <a:solidFill>
                            <a:srgbClr val="000000"/>
                          </a:solidFill>
                          <a:effectLst/>
                          <a:latin typeface="Calibri"/>
                          <a:ea typeface="Times New Roman"/>
                          <a:cs typeface="Times New Roman"/>
                        </a:rPr>
                        <a:t>2001 - </a:t>
                      </a:r>
                      <a:r>
                        <a:rPr lang="en-US" sz="1800" dirty="0" smtClean="0">
                          <a:solidFill>
                            <a:srgbClr val="000000"/>
                          </a:solidFill>
                          <a:effectLst/>
                          <a:latin typeface="Calibri"/>
                          <a:ea typeface="Times New Roman"/>
                          <a:cs typeface="Times New Roman"/>
                        </a:rPr>
                        <a:t>2010</a:t>
                      </a:r>
                      <a:endParaRPr lang="en-US" sz="1400" dirty="0">
                        <a:effectLst/>
                        <a:latin typeface="Calibri"/>
                        <a:ea typeface="Calibri"/>
                        <a:cs typeface="Times New Roman"/>
                      </a:endParaRPr>
                    </a:p>
                  </a:txBody>
                  <a:tcPr marL="97605" marR="9760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2A1AFA"/>
                          </a:solidFill>
                          <a:effectLst/>
                          <a:latin typeface="Calibri"/>
                          <a:ea typeface="Times New Roman"/>
                          <a:cs typeface="Times New Roman"/>
                        </a:rPr>
                        <a:t>A1</a:t>
                      </a:r>
                      <a:endParaRPr lang="en-US" sz="1200" dirty="0">
                        <a:solidFill>
                          <a:srgbClr val="2A1AFA"/>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56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6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600" b="1" dirty="0">
                          <a:solidFill>
                            <a:srgbClr val="2A1AFA"/>
                          </a:solidFill>
                          <a:effectLst/>
                          <a:latin typeface="Calibri"/>
                          <a:ea typeface="Times New Roman"/>
                          <a:cs typeface="Times New Roman"/>
                        </a:rPr>
                        <a:t>A2</a:t>
                      </a:r>
                      <a:endParaRPr lang="en-US" sz="1200" dirty="0">
                        <a:solidFill>
                          <a:srgbClr val="2A1AFA"/>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endParaRPr lang="en-US"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600" b="1" dirty="0">
                          <a:solidFill>
                            <a:schemeClr val="bg1">
                              <a:lumMod val="50000"/>
                            </a:schemeClr>
                          </a:solidFill>
                          <a:effectLst/>
                          <a:latin typeface="Calibri"/>
                          <a:ea typeface="Times New Roman"/>
                          <a:cs typeface="Times New Roman"/>
                        </a:rPr>
                        <a:t>B1</a:t>
                      </a:r>
                      <a:endParaRPr lang="en-US" sz="12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45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endParaRPr lang="en-US"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600" b="1" dirty="0">
                          <a:solidFill>
                            <a:schemeClr val="bg1">
                              <a:lumMod val="50000"/>
                            </a:schemeClr>
                          </a:solidFill>
                          <a:effectLst/>
                          <a:latin typeface="Calibri"/>
                          <a:ea typeface="Times New Roman"/>
                          <a:cs typeface="Times New Roman"/>
                        </a:rPr>
                        <a:t>B21</a:t>
                      </a:r>
                      <a:endParaRPr lang="en-US" sz="12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600" b="0" i="0" u="none" strike="noStrike" dirty="0">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70%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600" b="1" dirty="0">
                          <a:solidFill>
                            <a:schemeClr val="bg1">
                              <a:lumMod val="50000"/>
                            </a:schemeClr>
                          </a:solidFill>
                          <a:effectLst/>
                          <a:latin typeface="Calibri"/>
                          <a:ea typeface="Times New Roman"/>
                          <a:cs typeface="Times New Roman"/>
                        </a:rPr>
                        <a:t>B22</a:t>
                      </a:r>
                      <a:endParaRPr lang="en-US" sz="12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22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600" b="0" i="0" u="none" strike="noStrike" dirty="0">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58%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600" b="1" dirty="0">
                          <a:solidFill>
                            <a:srgbClr val="FF0000"/>
                          </a:solidFill>
                          <a:effectLst/>
                          <a:latin typeface="Calibri"/>
                          <a:ea typeface="Times New Roman"/>
                          <a:cs typeface="Times New Roman"/>
                        </a:rPr>
                        <a:t>C1</a:t>
                      </a:r>
                      <a:endParaRPr lang="en-US" sz="12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75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600" b="0" i="0" u="none" strike="noStrike" dirty="0">
                          <a:solidFill>
                            <a:srgbClr val="000000"/>
                          </a:solidFill>
                          <a:effectLst/>
                          <a:latin typeface="Calibri"/>
                        </a:rPr>
                        <a:t>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600" b="1" dirty="0">
                          <a:solidFill>
                            <a:srgbClr val="FF0000"/>
                          </a:solidFill>
                          <a:effectLst/>
                          <a:latin typeface="Calibri"/>
                          <a:ea typeface="Times New Roman"/>
                          <a:cs typeface="Times New Roman"/>
                        </a:rPr>
                        <a:t>C21</a:t>
                      </a:r>
                      <a:endParaRPr lang="en-US" sz="12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35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104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600" b="0" i="0" u="none" strike="noStrike" dirty="0">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600" b="1" dirty="0">
                          <a:solidFill>
                            <a:srgbClr val="FF0000"/>
                          </a:solidFill>
                          <a:effectLst/>
                          <a:latin typeface="Calibri"/>
                          <a:ea typeface="Times New Roman"/>
                          <a:cs typeface="Times New Roman"/>
                        </a:rPr>
                        <a:t>C22</a:t>
                      </a:r>
                      <a:endParaRPr lang="en-US" sz="12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6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90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600" b="0" i="0" u="none" strike="noStrike" dirty="0">
                          <a:solidFill>
                            <a:srgbClr val="000000"/>
                          </a:solidFill>
                          <a:effectLst/>
                          <a:latin typeface="Calibri"/>
                        </a:rPr>
                        <a:t>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21" name="TextBox 20"/>
          <p:cNvSpPr txBox="1"/>
          <p:nvPr/>
        </p:nvSpPr>
        <p:spPr>
          <a:xfrm>
            <a:off x="6486967" y="4977495"/>
            <a:ext cx="1781713" cy="923330"/>
          </a:xfrm>
          <a:prstGeom prst="rect">
            <a:avLst/>
          </a:prstGeom>
          <a:noFill/>
        </p:spPr>
        <p:txBody>
          <a:bodyPr wrap="square" rtlCol="0">
            <a:spAutoFit/>
          </a:bodyPr>
          <a:lstStyle/>
          <a:p>
            <a:r>
              <a:rPr lang="en-US" dirty="0" smtClean="0"/>
              <a:t>172/601 = 29% of the sites change class</a:t>
            </a:r>
            <a:endParaRPr lang="en-US" dirty="0"/>
          </a:p>
        </p:txBody>
      </p:sp>
      <p:pic>
        <p:nvPicPr>
          <p:cNvPr id="5" name="Picture 4"/>
          <p:cNvPicPr>
            <a:picLocks noChangeAspect="1"/>
          </p:cNvPicPr>
          <p:nvPr/>
        </p:nvPicPr>
        <p:blipFill rotWithShape="1">
          <a:blip r:embed="rId2"/>
          <a:srcRect t="13565" b="23171"/>
          <a:stretch/>
        </p:blipFill>
        <p:spPr>
          <a:xfrm>
            <a:off x="875320" y="3710890"/>
            <a:ext cx="6644526" cy="3147110"/>
          </a:xfrm>
          <a:prstGeom prst="rect">
            <a:avLst/>
          </a:prstGeom>
        </p:spPr>
      </p:pic>
    </p:spTree>
    <p:extLst>
      <p:ext uri="{BB962C8B-B14F-4D97-AF65-F5344CB8AC3E}">
        <p14:creationId xmlns:p14="http://schemas.microsoft.com/office/powerpoint/2010/main" val="1001869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857250"/>
            <a:ext cx="91395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1402872213"/>
              </p:ext>
            </p:extLst>
          </p:nvPr>
        </p:nvGraphicFramePr>
        <p:xfrm>
          <a:off x="2723750" y="4221810"/>
          <a:ext cx="6325373" cy="2543416"/>
        </p:xfrm>
        <a:graphic>
          <a:graphicData uri="http://schemas.openxmlformats.org/drawingml/2006/table">
            <a:tbl>
              <a:tblPr firstRow="1" firstCol="1" bandRow="1"/>
              <a:tblGrid>
                <a:gridCol w="573931"/>
                <a:gridCol w="671209"/>
                <a:gridCol w="526197"/>
                <a:gridCol w="526197"/>
                <a:gridCol w="526197"/>
                <a:gridCol w="526197"/>
                <a:gridCol w="526197"/>
                <a:gridCol w="526197"/>
                <a:gridCol w="526197"/>
                <a:gridCol w="526197"/>
                <a:gridCol w="870657"/>
              </a:tblGrid>
              <a:tr h="120224">
                <a:tc rowSpan="2" gridSpan="2">
                  <a:txBody>
                    <a:bodyPr/>
                    <a:lstStyle/>
                    <a:p>
                      <a:pPr marL="0" marR="0" algn="ctr">
                        <a:lnSpc>
                          <a:spcPct val="115000"/>
                        </a:lnSpc>
                        <a:spcBef>
                          <a:spcPts val="0"/>
                        </a:spcBef>
                        <a:spcAft>
                          <a:spcPts val="0"/>
                        </a:spcAft>
                      </a:pPr>
                      <a:r>
                        <a:rPr lang="en-US" sz="1600" dirty="0">
                          <a:solidFill>
                            <a:srgbClr val="000000"/>
                          </a:solidFill>
                          <a:effectLst/>
                          <a:latin typeface="Calibri"/>
                          <a:ea typeface="Times New Roman"/>
                          <a:cs typeface="Times New Roman"/>
                        </a:rPr>
                        <a:t>Confusion </a:t>
                      </a:r>
                      <a:r>
                        <a:rPr lang="en-US" sz="1600" dirty="0" smtClean="0">
                          <a:solidFill>
                            <a:srgbClr val="000000"/>
                          </a:solidFill>
                          <a:effectLst/>
                          <a:latin typeface="Calibri"/>
                          <a:ea typeface="Times New Roman"/>
                          <a:cs typeface="Times New Roman"/>
                        </a:rPr>
                        <a:t>Matrix</a:t>
                      </a:r>
                      <a:endParaRPr lang="en-US" sz="1200" dirty="0">
                        <a:effectLst/>
                        <a:latin typeface="Calibri"/>
                        <a:ea typeface="Calibri"/>
                        <a:cs typeface="Times New Roman"/>
                      </a:endParaRPr>
                    </a:p>
                  </a:txBody>
                  <a:tcPr marL="97605" marR="97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8">
                  <a:txBody>
                    <a:bodyPr/>
                    <a:lstStyle/>
                    <a:p>
                      <a:pPr marL="0" marR="0" algn="ctr">
                        <a:lnSpc>
                          <a:spcPct val="115000"/>
                        </a:lnSpc>
                        <a:spcBef>
                          <a:spcPts val="0"/>
                        </a:spcBef>
                        <a:spcAft>
                          <a:spcPts val="0"/>
                        </a:spcAft>
                      </a:pPr>
                      <a:r>
                        <a:rPr lang="en-US" sz="1600">
                          <a:solidFill>
                            <a:srgbClr val="000000"/>
                          </a:solidFill>
                          <a:effectLst/>
                          <a:latin typeface="Calibri"/>
                          <a:ea typeface="Times New Roman"/>
                          <a:cs typeface="Times New Roman"/>
                        </a:rPr>
                        <a:t>Predicted (2090_2099)</a:t>
                      </a:r>
                      <a:endParaRPr lang="en-US" sz="1200">
                        <a:effectLst/>
                        <a:latin typeface="Calibri"/>
                        <a:ea typeface="Calibri"/>
                        <a:cs typeface="Times New Roman"/>
                      </a:endParaRPr>
                    </a:p>
                  </a:txBody>
                  <a:tcPr marL="97605" marR="97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600" dirty="0">
                          <a:solidFill>
                            <a:srgbClr val="000000"/>
                          </a:solidFill>
                          <a:effectLst/>
                          <a:latin typeface="Calibri"/>
                          <a:ea typeface="Times New Roman"/>
                          <a:cs typeface="Times New Roman"/>
                        </a:rPr>
                        <a:t>Change %</a:t>
                      </a:r>
                      <a:endParaRPr lang="en-US" sz="1200" dirty="0">
                        <a:effectLst/>
                        <a:latin typeface="Calibri"/>
                        <a:ea typeface="Calibri"/>
                        <a:cs typeface="Times New Roman"/>
                      </a:endParaRPr>
                    </a:p>
                  </a:txBody>
                  <a:tcPr marL="97605" marR="97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63277">
                <a:tc gridSpan="2"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0"/>
                        </a:spcAft>
                      </a:pPr>
                      <a:r>
                        <a:rPr lang="en-US" sz="1600" b="1" dirty="0">
                          <a:solidFill>
                            <a:srgbClr val="2A1AFA"/>
                          </a:solidFill>
                          <a:effectLst/>
                          <a:latin typeface="Calibri"/>
                          <a:ea typeface="Times New Roman"/>
                          <a:cs typeface="Times New Roman"/>
                        </a:rPr>
                        <a:t>A1</a:t>
                      </a:r>
                      <a:endParaRPr lang="en-US" sz="1200" dirty="0">
                        <a:solidFill>
                          <a:srgbClr val="2A1AFA"/>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2A1AFA"/>
                          </a:solidFill>
                          <a:effectLst/>
                          <a:latin typeface="Calibri"/>
                          <a:ea typeface="Times New Roman"/>
                          <a:cs typeface="Times New Roman"/>
                        </a:rPr>
                        <a:t>A2</a:t>
                      </a:r>
                      <a:endParaRPr lang="en-US" sz="1200" dirty="0">
                        <a:solidFill>
                          <a:srgbClr val="2A1AFA"/>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bg1">
                              <a:lumMod val="50000"/>
                            </a:schemeClr>
                          </a:solidFill>
                          <a:effectLst/>
                          <a:latin typeface="Calibri"/>
                          <a:ea typeface="Times New Roman"/>
                          <a:cs typeface="Times New Roman"/>
                        </a:rPr>
                        <a:t>B1</a:t>
                      </a:r>
                      <a:endParaRPr lang="en-US" sz="12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bg1">
                              <a:lumMod val="50000"/>
                            </a:schemeClr>
                          </a:solidFill>
                          <a:effectLst/>
                          <a:latin typeface="Calibri"/>
                          <a:ea typeface="Times New Roman"/>
                          <a:cs typeface="Times New Roman"/>
                        </a:rPr>
                        <a:t>B21</a:t>
                      </a:r>
                      <a:endParaRPr lang="en-US" sz="12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bg1">
                              <a:lumMod val="50000"/>
                            </a:schemeClr>
                          </a:solidFill>
                          <a:effectLst/>
                          <a:latin typeface="Calibri"/>
                          <a:ea typeface="Times New Roman"/>
                          <a:cs typeface="Times New Roman"/>
                        </a:rPr>
                        <a:t>B22</a:t>
                      </a:r>
                      <a:endParaRPr lang="en-US" sz="12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effectLst/>
                          <a:latin typeface="Calibri"/>
                          <a:ea typeface="Times New Roman"/>
                          <a:cs typeface="Times New Roman"/>
                        </a:rPr>
                        <a:t>C1</a:t>
                      </a:r>
                      <a:endParaRPr lang="en-US" sz="12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effectLst/>
                          <a:latin typeface="Calibri"/>
                          <a:ea typeface="Times New Roman"/>
                          <a:cs typeface="Times New Roman"/>
                        </a:rPr>
                        <a:t>C21</a:t>
                      </a:r>
                      <a:endParaRPr lang="en-US" sz="12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effectLst/>
                          <a:latin typeface="Calibri"/>
                          <a:ea typeface="Times New Roman"/>
                          <a:cs typeface="Times New Roman"/>
                        </a:rPr>
                        <a:t>C22</a:t>
                      </a:r>
                      <a:endParaRPr lang="en-US" sz="1200" dirty="0">
                        <a:solidFill>
                          <a:srgbClr val="FF0000"/>
                        </a:solidFill>
                        <a:effectLst/>
                        <a:latin typeface="Calibri"/>
                        <a:ea typeface="Calibri"/>
                        <a:cs typeface="Times New Roman"/>
                      </a:endParaRPr>
                    </a:p>
                  </a:txBody>
                  <a:tcPr marL="97605" marR="97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r>
              <a:tr h="247823">
                <a:tc rowSpan="8">
                  <a:txBody>
                    <a:bodyPr/>
                    <a:lstStyle/>
                    <a:p>
                      <a:pPr marL="0" marR="0" algn="ctr">
                        <a:lnSpc>
                          <a:spcPct val="115000"/>
                        </a:lnSpc>
                        <a:spcBef>
                          <a:spcPts val="0"/>
                        </a:spcBef>
                        <a:spcAft>
                          <a:spcPts val="0"/>
                        </a:spcAft>
                      </a:pPr>
                      <a:r>
                        <a:rPr lang="en-US" sz="1600" dirty="0">
                          <a:solidFill>
                            <a:srgbClr val="000000"/>
                          </a:solidFill>
                          <a:effectLst/>
                          <a:latin typeface="Calibri"/>
                          <a:ea typeface="Times New Roman"/>
                          <a:cs typeface="Times New Roman"/>
                        </a:rPr>
                        <a:t>Original (Model prediction 2001 - 2010)</a:t>
                      </a:r>
                      <a:endParaRPr lang="en-US" sz="1200" dirty="0">
                        <a:effectLst/>
                        <a:latin typeface="Calibri"/>
                        <a:ea typeface="Calibri"/>
                        <a:cs typeface="Times New Roman"/>
                      </a:endParaRPr>
                    </a:p>
                  </a:txBody>
                  <a:tcPr marL="97605" marR="9760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2A1AFA"/>
                          </a:solidFill>
                          <a:effectLst/>
                          <a:latin typeface="Calibri"/>
                          <a:ea typeface="Times New Roman"/>
                          <a:cs typeface="Times New Roman"/>
                        </a:rPr>
                        <a:t>A1</a:t>
                      </a:r>
                      <a:endParaRPr lang="en-US" sz="1100" dirty="0">
                        <a:solidFill>
                          <a:srgbClr val="2A1AFA"/>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56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2A1AFA"/>
                          </a:solidFill>
                          <a:effectLst/>
                          <a:latin typeface="Calibri"/>
                          <a:ea typeface="Times New Roman"/>
                          <a:cs typeface="Times New Roman"/>
                        </a:rPr>
                        <a:t>A2</a:t>
                      </a:r>
                      <a:endParaRPr lang="en-US" sz="1100" dirty="0">
                        <a:solidFill>
                          <a:srgbClr val="2A1AFA"/>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chemeClr val="bg1">
                              <a:lumMod val="50000"/>
                            </a:schemeClr>
                          </a:solidFill>
                          <a:effectLst/>
                          <a:latin typeface="Calibri"/>
                          <a:ea typeface="Times New Roman"/>
                          <a:cs typeface="Times New Roman"/>
                        </a:rPr>
                        <a:t>B1</a:t>
                      </a:r>
                      <a:endParaRPr lang="en-US" sz="11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45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chemeClr val="bg1">
                              <a:lumMod val="50000"/>
                            </a:schemeClr>
                          </a:solidFill>
                          <a:effectLst/>
                          <a:latin typeface="Calibri"/>
                          <a:ea typeface="Times New Roman"/>
                          <a:cs typeface="Times New Roman"/>
                        </a:rPr>
                        <a:t>B21</a:t>
                      </a:r>
                      <a:endParaRPr lang="en-US" sz="11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70%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chemeClr val="bg1">
                              <a:lumMod val="50000"/>
                            </a:schemeClr>
                          </a:solidFill>
                          <a:effectLst/>
                          <a:latin typeface="Calibri"/>
                          <a:ea typeface="Times New Roman"/>
                          <a:cs typeface="Times New Roman"/>
                        </a:rPr>
                        <a:t>B22</a:t>
                      </a:r>
                      <a:endParaRPr lang="en-US" sz="11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22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58%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FF0000"/>
                          </a:solidFill>
                          <a:effectLst/>
                          <a:latin typeface="Calibri"/>
                          <a:ea typeface="Times New Roman"/>
                          <a:cs typeface="Times New Roman"/>
                        </a:rPr>
                        <a:t>C1</a:t>
                      </a:r>
                      <a:endParaRPr lang="en-US" sz="11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75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FF0000"/>
                          </a:solidFill>
                          <a:effectLst/>
                          <a:latin typeface="Calibri"/>
                          <a:ea typeface="Times New Roman"/>
                          <a:cs typeface="Times New Roman"/>
                        </a:rPr>
                        <a:t>C21</a:t>
                      </a:r>
                      <a:endParaRPr lang="en-US" sz="11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104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FF0000"/>
                          </a:solidFill>
                          <a:effectLst/>
                          <a:latin typeface="Calibri"/>
                          <a:ea typeface="Times New Roman"/>
                          <a:cs typeface="Times New Roman"/>
                        </a:rPr>
                        <a:t>C22</a:t>
                      </a:r>
                      <a:endParaRPr lang="en-US" sz="11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90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5" name="Rectangle 4"/>
          <p:cNvSpPr/>
          <p:nvPr/>
        </p:nvSpPr>
        <p:spPr>
          <a:xfrm>
            <a:off x="3938954" y="5497414"/>
            <a:ext cx="4270550" cy="3014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61782" y="2885006"/>
            <a:ext cx="2288618" cy="923330"/>
          </a:xfrm>
          <a:prstGeom prst="rect">
            <a:avLst/>
          </a:prstGeom>
          <a:noFill/>
        </p:spPr>
        <p:txBody>
          <a:bodyPr wrap="square" rtlCol="0">
            <a:spAutoFit/>
          </a:bodyPr>
          <a:lstStyle/>
          <a:p>
            <a:r>
              <a:rPr lang="en-US" dirty="0" smtClean="0"/>
              <a:t>Projected Changes to B21 Intermittent Early</a:t>
            </a:r>
            <a:endParaRPr lang="en-US" dirty="0"/>
          </a:p>
        </p:txBody>
      </p:sp>
      <p:sp>
        <p:nvSpPr>
          <p:cNvPr id="7" name="TextBox 6"/>
          <p:cNvSpPr txBox="1"/>
          <p:nvPr/>
        </p:nvSpPr>
        <p:spPr>
          <a:xfrm>
            <a:off x="210737" y="5166578"/>
            <a:ext cx="2288618" cy="1569660"/>
          </a:xfrm>
          <a:prstGeom prst="rect">
            <a:avLst/>
          </a:prstGeom>
          <a:noFill/>
        </p:spPr>
        <p:txBody>
          <a:bodyPr wrap="square" rtlCol="0">
            <a:spAutoFit/>
          </a:bodyPr>
          <a:lstStyle/>
          <a:p>
            <a:pPr algn="ctr"/>
            <a:r>
              <a:rPr lang="en-US" sz="2400" dirty="0" smtClean="0">
                <a:solidFill>
                  <a:srgbClr val="7030A0"/>
                </a:solidFill>
              </a:rPr>
              <a:t>Changing to perennial, rain-fed streams with later flow</a:t>
            </a:r>
            <a:endParaRPr lang="en-US" sz="2400" dirty="0">
              <a:solidFill>
                <a:srgbClr val="7030A0"/>
              </a:solidFill>
            </a:endParaRPr>
          </a:p>
        </p:txBody>
      </p:sp>
    </p:spTree>
    <p:extLst>
      <p:ext uri="{BB962C8B-B14F-4D97-AF65-F5344CB8AC3E}">
        <p14:creationId xmlns:p14="http://schemas.microsoft.com/office/powerpoint/2010/main" val="3151303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3" y="-857250"/>
            <a:ext cx="91467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4113926523"/>
              </p:ext>
            </p:extLst>
          </p:nvPr>
        </p:nvGraphicFramePr>
        <p:xfrm>
          <a:off x="2723750" y="4221810"/>
          <a:ext cx="6325373" cy="2543416"/>
        </p:xfrm>
        <a:graphic>
          <a:graphicData uri="http://schemas.openxmlformats.org/drawingml/2006/table">
            <a:tbl>
              <a:tblPr firstRow="1" firstCol="1" bandRow="1"/>
              <a:tblGrid>
                <a:gridCol w="573931"/>
                <a:gridCol w="671209"/>
                <a:gridCol w="526197"/>
                <a:gridCol w="526197"/>
                <a:gridCol w="526197"/>
                <a:gridCol w="526197"/>
                <a:gridCol w="526197"/>
                <a:gridCol w="526197"/>
                <a:gridCol w="526197"/>
                <a:gridCol w="526197"/>
                <a:gridCol w="870657"/>
              </a:tblGrid>
              <a:tr h="120224">
                <a:tc rowSpan="2" gridSpan="2">
                  <a:txBody>
                    <a:bodyPr/>
                    <a:lstStyle/>
                    <a:p>
                      <a:pPr marL="0" marR="0" algn="ctr">
                        <a:lnSpc>
                          <a:spcPct val="115000"/>
                        </a:lnSpc>
                        <a:spcBef>
                          <a:spcPts val="0"/>
                        </a:spcBef>
                        <a:spcAft>
                          <a:spcPts val="0"/>
                        </a:spcAft>
                      </a:pPr>
                      <a:r>
                        <a:rPr lang="en-US" sz="1600" dirty="0">
                          <a:solidFill>
                            <a:srgbClr val="000000"/>
                          </a:solidFill>
                          <a:effectLst/>
                          <a:latin typeface="Calibri"/>
                          <a:ea typeface="Times New Roman"/>
                          <a:cs typeface="Times New Roman"/>
                        </a:rPr>
                        <a:t>Confusion </a:t>
                      </a:r>
                      <a:r>
                        <a:rPr lang="en-US" sz="1600" dirty="0" smtClean="0">
                          <a:solidFill>
                            <a:srgbClr val="000000"/>
                          </a:solidFill>
                          <a:effectLst/>
                          <a:latin typeface="Calibri"/>
                          <a:ea typeface="Times New Roman"/>
                          <a:cs typeface="Times New Roman"/>
                        </a:rPr>
                        <a:t>Matrix</a:t>
                      </a:r>
                      <a:endParaRPr lang="en-US" sz="1200" dirty="0">
                        <a:effectLst/>
                        <a:latin typeface="Calibri"/>
                        <a:ea typeface="Calibri"/>
                        <a:cs typeface="Times New Roman"/>
                      </a:endParaRPr>
                    </a:p>
                  </a:txBody>
                  <a:tcPr marL="97605" marR="97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8">
                  <a:txBody>
                    <a:bodyPr/>
                    <a:lstStyle/>
                    <a:p>
                      <a:pPr marL="0" marR="0" algn="ctr">
                        <a:lnSpc>
                          <a:spcPct val="115000"/>
                        </a:lnSpc>
                        <a:spcBef>
                          <a:spcPts val="0"/>
                        </a:spcBef>
                        <a:spcAft>
                          <a:spcPts val="0"/>
                        </a:spcAft>
                      </a:pPr>
                      <a:r>
                        <a:rPr lang="en-US" sz="1600">
                          <a:solidFill>
                            <a:srgbClr val="000000"/>
                          </a:solidFill>
                          <a:effectLst/>
                          <a:latin typeface="Calibri"/>
                          <a:ea typeface="Times New Roman"/>
                          <a:cs typeface="Times New Roman"/>
                        </a:rPr>
                        <a:t>Predicted (2090_2099)</a:t>
                      </a:r>
                      <a:endParaRPr lang="en-US" sz="1200">
                        <a:effectLst/>
                        <a:latin typeface="Calibri"/>
                        <a:ea typeface="Calibri"/>
                        <a:cs typeface="Times New Roman"/>
                      </a:endParaRPr>
                    </a:p>
                  </a:txBody>
                  <a:tcPr marL="97605" marR="97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600" dirty="0">
                          <a:solidFill>
                            <a:srgbClr val="000000"/>
                          </a:solidFill>
                          <a:effectLst/>
                          <a:latin typeface="Calibri"/>
                          <a:ea typeface="Times New Roman"/>
                          <a:cs typeface="Times New Roman"/>
                        </a:rPr>
                        <a:t>Change %</a:t>
                      </a:r>
                      <a:endParaRPr lang="en-US" sz="1200" dirty="0">
                        <a:effectLst/>
                        <a:latin typeface="Calibri"/>
                        <a:ea typeface="Calibri"/>
                        <a:cs typeface="Times New Roman"/>
                      </a:endParaRPr>
                    </a:p>
                  </a:txBody>
                  <a:tcPr marL="97605" marR="97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63277">
                <a:tc gridSpan="2"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0"/>
                        </a:spcAft>
                      </a:pPr>
                      <a:r>
                        <a:rPr lang="en-US" sz="1600" b="1" dirty="0">
                          <a:solidFill>
                            <a:srgbClr val="2A1AFA"/>
                          </a:solidFill>
                          <a:effectLst/>
                          <a:latin typeface="Calibri"/>
                          <a:ea typeface="Times New Roman"/>
                          <a:cs typeface="Times New Roman"/>
                        </a:rPr>
                        <a:t>A1</a:t>
                      </a:r>
                      <a:endParaRPr lang="en-US" sz="1200" dirty="0">
                        <a:solidFill>
                          <a:srgbClr val="2A1AFA"/>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2A1AFA"/>
                          </a:solidFill>
                          <a:effectLst/>
                          <a:latin typeface="Calibri"/>
                          <a:ea typeface="Times New Roman"/>
                          <a:cs typeface="Times New Roman"/>
                        </a:rPr>
                        <a:t>A2</a:t>
                      </a:r>
                      <a:endParaRPr lang="en-US" sz="1200" dirty="0">
                        <a:solidFill>
                          <a:srgbClr val="2A1AFA"/>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bg1">
                              <a:lumMod val="50000"/>
                            </a:schemeClr>
                          </a:solidFill>
                          <a:effectLst/>
                          <a:latin typeface="Calibri"/>
                          <a:ea typeface="Times New Roman"/>
                          <a:cs typeface="Times New Roman"/>
                        </a:rPr>
                        <a:t>B1</a:t>
                      </a:r>
                      <a:endParaRPr lang="en-US" sz="12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bg1">
                              <a:lumMod val="50000"/>
                            </a:schemeClr>
                          </a:solidFill>
                          <a:effectLst/>
                          <a:latin typeface="Calibri"/>
                          <a:ea typeface="Times New Roman"/>
                          <a:cs typeface="Times New Roman"/>
                        </a:rPr>
                        <a:t>B21</a:t>
                      </a:r>
                      <a:endParaRPr lang="en-US" sz="12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bg1">
                              <a:lumMod val="50000"/>
                            </a:schemeClr>
                          </a:solidFill>
                          <a:effectLst/>
                          <a:latin typeface="Calibri"/>
                          <a:ea typeface="Times New Roman"/>
                          <a:cs typeface="Times New Roman"/>
                        </a:rPr>
                        <a:t>B22</a:t>
                      </a:r>
                      <a:endParaRPr lang="en-US" sz="12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effectLst/>
                          <a:latin typeface="Calibri"/>
                          <a:ea typeface="Times New Roman"/>
                          <a:cs typeface="Times New Roman"/>
                        </a:rPr>
                        <a:t>C1</a:t>
                      </a:r>
                      <a:endParaRPr lang="en-US" sz="12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effectLst/>
                          <a:latin typeface="Calibri"/>
                          <a:ea typeface="Times New Roman"/>
                          <a:cs typeface="Times New Roman"/>
                        </a:rPr>
                        <a:t>C21</a:t>
                      </a:r>
                      <a:endParaRPr lang="en-US" sz="12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effectLst/>
                          <a:latin typeface="Calibri"/>
                          <a:ea typeface="Times New Roman"/>
                          <a:cs typeface="Times New Roman"/>
                        </a:rPr>
                        <a:t>C22</a:t>
                      </a:r>
                      <a:endParaRPr lang="en-US" sz="1200" dirty="0">
                        <a:solidFill>
                          <a:srgbClr val="FF0000"/>
                        </a:solidFill>
                        <a:effectLst/>
                        <a:latin typeface="Calibri"/>
                        <a:ea typeface="Calibri"/>
                        <a:cs typeface="Times New Roman"/>
                      </a:endParaRPr>
                    </a:p>
                  </a:txBody>
                  <a:tcPr marL="97605" marR="97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r>
              <a:tr h="247823">
                <a:tc rowSpan="8">
                  <a:txBody>
                    <a:bodyPr/>
                    <a:lstStyle/>
                    <a:p>
                      <a:pPr marL="0" marR="0" algn="ctr">
                        <a:lnSpc>
                          <a:spcPct val="115000"/>
                        </a:lnSpc>
                        <a:spcBef>
                          <a:spcPts val="0"/>
                        </a:spcBef>
                        <a:spcAft>
                          <a:spcPts val="0"/>
                        </a:spcAft>
                      </a:pPr>
                      <a:r>
                        <a:rPr lang="en-US" sz="1600" dirty="0">
                          <a:solidFill>
                            <a:srgbClr val="000000"/>
                          </a:solidFill>
                          <a:effectLst/>
                          <a:latin typeface="Calibri"/>
                          <a:ea typeface="Times New Roman"/>
                          <a:cs typeface="Times New Roman"/>
                        </a:rPr>
                        <a:t>Original (Model prediction 2001 - 2010)</a:t>
                      </a:r>
                      <a:endParaRPr lang="en-US" sz="1200" dirty="0">
                        <a:effectLst/>
                        <a:latin typeface="Calibri"/>
                        <a:ea typeface="Calibri"/>
                        <a:cs typeface="Times New Roman"/>
                      </a:endParaRPr>
                    </a:p>
                  </a:txBody>
                  <a:tcPr marL="97605" marR="9760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2A1AFA"/>
                          </a:solidFill>
                          <a:effectLst/>
                          <a:latin typeface="Calibri"/>
                          <a:ea typeface="Times New Roman"/>
                          <a:cs typeface="Times New Roman"/>
                        </a:rPr>
                        <a:t>A1</a:t>
                      </a:r>
                      <a:endParaRPr lang="en-US" sz="1100" dirty="0">
                        <a:solidFill>
                          <a:srgbClr val="2A1AFA"/>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56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2A1AFA"/>
                          </a:solidFill>
                          <a:effectLst/>
                          <a:latin typeface="Calibri"/>
                          <a:ea typeface="Times New Roman"/>
                          <a:cs typeface="Times New Roman"/>
                        </a:rPr>
                        <a:t>A2</a:t>
                      </a:r>
                      <a:endParaRPr lang="en-US" sz="1100" dirty="0">
                        <a:solidFill>
                          <a:srgbClr val="2A1AFA"/>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chemeClr val="bg1">
                              <a:lumMod val="50000"/>
                            </a:schemeClr>
                          </a:solidFill>
                          <a:effectLst/>
                          <a:latin typeface="Calibri"/>
                          <a:ea typeface="Times New Roman"/>
                          <a:cs typeface="Times New Roman"/>
                        </a:rPr>
                        <a:t>B1</a:t>
                      </a:r>
                      <a:endParaRPr lang="en-US" sz="11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45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chemeClr val="bg1">
                              <a:lumMod val="50000"/>
                            </a:schemeClr>
                          </a:solidFill>
                          <a:effectLst/>
                          <a:latin typeface="Calibri"/>
                          <a:ea typeface="Times New Roman"/>
                          <a:cs typeface="Times New Roman"/>
                        </a:rPr>
                        <a:t>B21</a:t>
                      </a:r>
                      <a:endParaRPr lang="en-US" sz="11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70%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chemeClr val="bg1">
                              <a:lumMod val="50000"/>
                            </a:schemeClr>
                          </a:solidFill>
                          <a:effectLst/>
                          <a:latin typeface="Calibri"/>
                          <a:ea typeface="Times New Roman"/>
                          <a:cs typeface="Times New Roman"/>
                        </a:rPr>
                        <a:t>B22</a:t>
                      </a:r>
                      <a:endParaRPr lang="en-US" sz="11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22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58%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FF0000"/>
                          </a:solidFill>
                          <a:effectLst/>
                          <a:latin typeface="Calibri"/>
                          <a:ea typeface="Times New Roman"/>
                          <a:cs typeface="Times New Roman"/>
                        </a:rPr>
                        <a:t>C1</a:t>
                      </a:r>
                      <a:endParaRPr lang="en-US" sz="11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75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FF0000"/>
                          </a:solidFill>
                          <a:effectLst/>
                          <a:latin typeface="Calibri"/>
                          <a:ea typeface="Times New Roman"/>
                          <a:cs typeface="Times New Roman"/>
                        </a:rPr>
                        <a:t>C21</a:t>
                      </a:r>
                      <a:endParaRPr lang="en-US" sz="11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104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FF0000"/>
                          </a:solidFill>
                          <a:effectLst/>
                          <a:latin typeface="Calibri"/>
                          <a:ea typeface="Times New Roman"/>
                          <a:cs typeface="Times New Roman"/>
                        </a:rPr>
                        <a:t>C22</a:t>
                      </a:r>
                      <a:endParaRPr lang="en-US" sz="11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90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5" name="Rectangle 4"/>
          <p:cNvSpPr/>
          <p:nvPr/>
        </p:nvSpPr>
        <p:spPr>
          <a:xfrm>
            <a:off x="3938954" y="5738576"/>
            <a:ext cx="4270550" cy="3014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61782" y="2885006"/>
            <a:ext cx="2288618" cy="923330"/>
          </a:xfrm>
          <a:prstGeom prst="rect">
            <a:avLst/>
          </a:prstGeom>
          <a:noFill/>
        </p:spPr>
        <p:txBody>
          <a:bodyPr wrap="square" rtlCol="0">
            <a:spAutoFit/>
          </a:bodyPr>
          <a:lstStyle/>
          <a:p>
            <a:r>
              <a:rPr lang="en-US" dirty="0" smtClean="0"/>
              <a:t>Projected Changes to B22 Intermittent Late</a:t>
            </a:r>
            <a:endParaRPr lang="en-US" dirty="0"/>
          </a:p>
        </p:txBody>
      </p:sp>
      <p:sp>
        <p:nvSpPr>
          <p:cNvPr id="7" name="TextBox 6"/>
          <p:cNvSpPr txBox="1"/>
          <p:nvPr/>
        </p:nvSpPr>
        <p:spPr>
          <a:xfrm>
            <a:off x="220008" y="5444698"/>
            <a:ext cx="2288618" cy="1200329"/>
          </a:xfrm>
          <a:prstGeom prst="rect">
            <a:avLst/>
          </a:prstGeom>
          <a:noFill/>
        </p:spPr>
        <p:txBody>
          <a:bodyPr wrap="square" rtlCol="0">
            <a:spAutoFit/>
          </a:bodyPr>
          <a:lstStyle/>
          <a:p>
            <a:pPr algn="ctr"/>
            <a:r>
              <a:rPr lang="en-US" sz="2400" dirty="0" smtClean="0">
                <a:solidFill>
                  <a:srgbClr val="7030A0"/>
                </a:solidFill>
              </a:rPr>
              <a:t>Changing to perennial rain-fed streams</a:t>
            </a:r>
            <a:endParaRPr lang="en-US" sz="2400" dirty="0">
              <a:solidFill>
                <a:srgbClr val="7030A0"/>
              </a:solidFill>
            </a:endParaRPr>
          </a:p>
        </p:txBody>
      </p:sp>
    </p:spTree>
    <p:extLst>
      <p:ext uri="{BB962C8B-B14F-4D97-AF65-F5344CB8AC3E}">
        <p14:creationId xmlns:p14="http://schemas.microsoft.com/office/powerpoint/2010/main" val="2932802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720" y="197245"/>
            <a:ext cx="8229600" cy="819397"/>
          </a:xfrm>
        </p:spPr>
        <p:txBody>
          <a:bodyPr>
            <a:noAutofit/>
          </a:bodyPr>
          <a:lstStyle/>
          <a:p>
            <a:r>
              <a:rPr lang="en-US" sz="5400" dirty="0" smtClean="0"/>
              <a:t>Objectives</a:t>
            </a:r>
            <a:endParaRPr lang="en-US" sz="5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5577" y="1137218"/>
            <a:ext cx="3369907" cy="2527430"/>
          </a:xfrm>
          <a:prstGeom prst="rect">
            <a:avLst/>
          </a:prstGeom>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95577" y="3962399"/>
            <a:ext cx="3369907" cy="2710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idx="1"/>
          </p:nvPr>
        </p:nvSpPr>
        <p:spPr>
          <a:xfrm>
            <a:off x="142875" y="1142281"/>
            <a:ext cx="5397500" cy="5118265"/>
          </a:xfrm>
        </p:spPr>
        <p:txBody>
          <a:bodyPr>
            <a:noAutofit/>
          </a:bodyPr>
          <a:lstStyle/>
          <a:p>
            <a:pPr>
              <a:spcBef>
                <a:spcPts val="0"/>
              </a:spcBef>
            </a:pPr>
            <a:r>
              <a:rPr lang="en-US" dirty="0" smtClean="0"/>
              <a:t>Characterize current spatial patterns in ecologically important </a:t>
            </a:r>
            <a:r>
              <a:rPr lang="en-US" dirty="0" err="1" smtClean="0"/>
              <a:t>streamflow</a:t>
            </a:r>
            <a:r>
              <a:rPr lang="en-US" dirty="0" smtClean="0"/>
              <a:t> properties across the USA</a:t>
            </a:r>
          </a:p>
          <a:p>
            <a:pPr marL="0" indent="0">
              <a:spcBef>
                <a:spcPts val="0"/>
              </a:spcBef>
              <a:buNone/>
            </a:pPr>
            <a:endParaRPr lang="en-US" dirty="0" smtClean="0"/>
          </a:p>
          <a:p>
            <a:pPr>
              <a:spcBef>
                <a:spcPts val="0"/>
              </a:spcBef>
            </a:pPr>
            <a:r>
              <a:rPr lang="en-US" dirty="0"/>
              <a:t>A</a:t>
            </a:r>
            <a:r>
              <a:rPr lang="en-US" dirty="0" smtClean="0"/>
              <a:t>ssess likely effects of climate change on </a:t>
            </a:r>
            <a:r>
              <a:rPr lang="en-US" dirty="0" err="1" smtClean="0"/>
              <a:t>streamflow</a:t>
            </a:r>
            <a:r>
              <a:rPr lang="en-US" dirty="0" smtClean="0"/>
              <a:t> regimes</a:t>
            </a:r>
          </a:p>
          <a:p>
            <a:pPr>
              <a:spcBef>
                <a:spcPts val="0"/>
              </a:spcBef>
            </a:pPr>
            <a:endParaRPr lang="en-US" dirty="0" smtClean="0"/>
          </a:p>
          <a:p>
            <a:pPr>
              <a:spcBef>
                <a:spcPts val="0"/>
              </a:spcBef>
            </a:pPr>
            <a:r>
              <a:rPr lang="en-US" dirty="0"/>
              <a:t>S</a:t>
            </a:r>
            <a:r>
              <a:rPr lang="en-US" dirty="0" smtClean="0"/>
              <a:t>upport stream biodiversity modeling </a:t>
            </a:r>
            <a:endParaRPr lang="en-US" dirty="0"/>
          </a:p>
        </p:txBody>
      </p:sp>
    </p:spTree>
    <p:extLst>
      <p:ext uri="{BB962C8B-B14F-4D97-AF65-F5344CB8AC3E}">
        <p14:creationId xmlns:p14="http://schemas.microsoft.com/office/powerpoint/2010/main" val="64508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857250"/>
            <a:ext cx="91467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2528077123"/>
              </p:ext>
            </p:extLst>
          </p:nvPr>
        </p:nvGraphicFramePr>
        <p:xfrm>
          <a:off x="2723750" y="4221810"/>
          <a:ext cx="6325373" cy="2543416"/>
        </p:xfrm>
        <a:graphic>
          <a:graphicData uri="http://schemas.openxmlformats.org/drawingml/2006/table">
            <a:tbl>
              <a:tblPr firstRow="1" firstCol="1" bandRow="1"/>
              <a:tblGrid>
                <a:gridCol w="573931"/>
                <a:gridCol w="671209"/>
                <a:gridCol w="526197"/>
                <a:gridCol w="526197"/>
                <a:gridCol w="526197"/>
                <a:gridCol w="526197"/>
                <a:gridCol w="526197"/>
                <a:gridCol w="526197"/>
                <a:gridCol w="526197"/>
                <a:gridCol w="526197"/>
                <a:gridCol w="870657"/>
              </a:tblGrid>
              <a:tr h="120224">
                <a:tc rowSpan="2" gridSpan="2">
                  <a:txBody>
                    <a:bodyPr/>
                    <a:lstStyle/>
                    <a:p>
                      <a:pPr marL="0" marR="0" algn="ctr">
                        <a:lnSpc>
                          <a:spcPct val="115000"/>
                        </a:lnSpc>
                        <a:spcBef>
                          <a:spcPts val="0"/>
                        </a:spcBef>
                        <a:spcAft>
                          <a:spcPts val="0"/>
                        </a:spcAft>
                      </a:pPr>
                      <a:r>
                        <a:rPr lang="en-US" sz="1600" dirty="0">
                          <a:solidFill>
                            <a:srgbClr val="000000"/>
                          </a:solidFill>
                          <a:effectLst/>
                          <a:latin typeface="Calibri"/>
                          <a:ea typeface="Times New Roman"/>
                          <a:cs typeface="Times New Roman"/>
                        </a:rPr>
                        <a:t>Confusion </a:t>
                      </a:r>
                      <a:r>
                        <a:rPr lang="en-US" sz="1600" dirty="0" smtClean="0">
                          <a:solidFill>
                            <a:srgbClr val="000000"/>
                          </a:solidFill>
                          <a:effectLst/>
                          <a:latin typeface="Calibri"/>
                          <a:ea typeface="Times New Roman"/>
                          <a:cs typeface="Times New Roman"/>
                        </a:rPr>
                        <a:t>Matrix</a:t>
                      </a:r>
                      <a:endParaRPr lang="en-US" sz="1200" dirty="0">
                        <a:effectLst/>
                        <a:latin typeface="Calibri"/>
                        <a:ea typeface="Calibri"/>
                        <a:cs typeface="Times New Roman"/>
                      </a:endParaRPr>
                    </a:p>
                  </a:txBody>
                  <a:tcPr marL="97605" marR="97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8">
                  <a:txBody>
                    <a:bodyPr/>
                    <a:lstStyle/>
                    <a:p>
                      <a:pPr marL="0" marR="0" algn="ctr">
                        <a:lnSpc>
                          <a:spcPct val="115000"/>
                        </a:lnSpc>
                        <a:spcBef>
                          <a:spcPts val="0"/>
                        </a:spcBef>
                        <a:spcAft>
                          <a:spcPts val="0"/>
                        </a:spcAft>
                      </a:pPr>
                      <a:r>
                        <a:rPr lang="en-US" sz="1600">
                          <a:solidFill>
                            <a:srgbClr val="000000"/>
                          </a:solidFill>
                          <a:effectLst/>
                          <a:latin typeface="Calibri"/>
                          <a:ea typeface="Times New Roman"/>
                          <a:cs typeface="Times New Roman"/>
                        </a:rPr>
                        <a:t>Predicted (2090_2099)</a:t>
                      </a:r>
                      <a:endParaRPr lang="en-US" sz="1200">
                        <a:effectLst/>
                        <a:latin typeface="Calibri"/>
                        <a:ea typeface="Calibri"/>
                        <a:cs typeface="Times New Roman"/>
                      </a:endParaRPr>
                    </a:p>
                  </a:txBody>
                  <a:tcPr marL="97605" marR="97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600" dirty="0">
                          <a:solidFill>
                            <a:srgbClr val="000000"/>
                          </a:solidFill>
                          <a:effectLst/>
                          <a:latin typeface="Calibri"/>
                          <a:ea typeface="Times New Roman"/>
                          <a:cs typeface="Times New Roman"/>
                        </a:rPr>
                        <a:t>Change %</a:t>
                      </a:r>
                      <a:endParaRPr lang="en-US" sz="1200" dirty="0">
                        <a:effectLst/>
                        <a:latin typeface="Calibri"/>
                        <a:ea typeface="Calibri"/>
                        <a:cs typeface="Times New Roman"/>
                      </a:endParaRPr>
                    </a:p>
                  </a:txBody>
                  <a:tcPr marL="97605" marR="97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63277">
                <a:tc gridSpan="2"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0"/>
                        </a:spcAft>
                      </a:pPr>
                      <a:r>
                        <a:rPr lang="en-US" sz="1600" b="1" dirty="0">
                          <a:solidFill>
                            <a:srgbClr val="2A1AFA"/>
                          </a:solidFill>
                          <a:effectLst/>
                          <a:latin typeface="Calibri"/>
                          <a:ea typeface="Times New Roman"/>
                          <a:cs typeface="Times New Roman"/>
                        </a:rPr>
                        <a:t>A1</a:t>
                      </a:r>
                      <a:endParaRPr lang="en-US" sz="1200" dirty="0">
                        <a:solidFill>
                          <a:srgbClr val="2A1AFA"/>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2A1AFA"/>
                          </a:solidFill>
                          <a:effectLst/>
                          <a:latin typeface="Calibri"/>
                          <a:ea typeface="Times New Roman"/>
                          <a:cs typeface="Times New Roman"/>
                        </a:rPr>
                        <a:t>A2</a:t>
                      </a:r>
                      <a:endParaRPr lang="en-US" sz="1200" dirty="0">
                        <a:solidFill>
                          <a:srgbClr val="2A1AFA"/>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bg1">
                              <a:lumMod val="50000"/>
                            </a:schemeClr>
                          </a:solidFill>
                          <a:effectLst/>
                          <a:latin typeface="Calibri"/>
                          <a:ea typeface="Times New Roman"/>
                          <a:cs typeface="Times New Roman"/>
                        </a:rPr>
                        <a:t>B1</a:t>
                      </a:r>
                      <a:endParaRPr lang="en-US" sz="12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bg1">
                              <a:lumMod val="50000"/>
                            </a:schemeClr>
                          </a:solidFill>
                          <a:effectLst/>
                          <a:latin typeface="Calibri"/>
                          <a:ea typeface="Times New Roman"/>
                          <a:cs typeface="Times New Roman"/>
                        </a:rPr>
                        <a:t>B21</a:t>
                      </a:r>
                      <a:endParaRPr lang="en-US" sz="12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bg1">
                              <a:lumMod val="50000"/>
                            </a:schemeClr>
                          </a:solidFill>
                          <a:effectLst/>
                          <a:latin typeface="Calibri"/>
                          <a:ea typeface="Times New Roman"/>
                          <a:cs typeface="Times New Roman"/>
                        </a:rPr>
                        <a:t>B22</a:t>
                      </a:r>
                      <a:endParaRPr lang="en-US" sz="12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effectLst/>
                          <a:latin typeface="Calibri"/>
                          <a:ea typeface="Times New Roman"/>
                          <a:cs typeface="Times New Roman"/>
                        </a:rPr>
                        <a:t>C1</a:t>
                      </a:r>
                      <a:endParaRPr lang="en-US" sz="12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effectLst/>
                          <a:latin typeface="Calibri"/>
                          <a:ea typeface="Times New Roman"/>
                          <a:cs typeface="Times New Roman"/>
                        </a:rPr>
                        <a:t>C21</a:t>
                      </a:r>
                      <a:endParaRPr lang="en-US" sz="12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effectLst/>
                          <a:latin typeface="Calibri"/>
                          <a:ea typeface="Times New Roman"/>
                          <a:cs typeface="Times New Roman"/>
                        </a:rPr>
                        <a:t>C22</a:t>
                      </a:r>
                      <a:endParaRPr lang="en-US" sz="1200" dirty="0">
                        <a:solidFill>
                          <a:srgbClr val="FF0000"/>
                        </a:solidFill>
                        <a:effectLst/>
                        <a:latin typeface="Calibri"/>
                        <a:ea typeface="Calibri"/>
                        <a:cs typeface="Times New Roman"/>
                      </a:endParaRPr>
                    </a:p>
                  </a:txBody>
                  <a:tcPr marL="97605" marR="97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r>
              <a:tr h="247823">
                <a:tc rowSpan="8">
                  <a:txBody>
                    <a:bodyPr/>
                    <a:lstStyle/>
                    <a:p>
                      <a:pPr marL="0" marR="0" algn="ctr">
                        <a:lnSpc>
                          <a:spcPct val="115000"/>
                        </a:lnSpc>
                        <a:spcBef>
                          <a:spcPts val="0"/>
                        </a:spcBef>
                        <a:spcAft>
                          <a:spcPts val="0"/>
                        </a:spcAft>
                      </a:pPr>
                      <a:r>
                        <a:rPr lang="en-US" sz="1600">
                          <a:solidFill>
                            <a:srgbClr val="000000"/>
                          </a:solidFill>
                          <a:effectLst/>
                          <a:latin typeface="Calibri"/>
                          <a:ea typeface="Times New Roman"/>
                          <a:cs typeface="Times New Roman"/>
                        </a:rPr>
                        <a:t>Original (Model prediction 2001 - 2010)</a:t>
                      </a:r>
                      <a:endParaRPr lang="en-US" sz="1200">
                        <a:effectLst/>
                        <a:latin typeface="Calibri"/>
                        <a:ea typeface="Calibri"/>
                        <a:cs typeface="Times New Roman"/>
                      </a:endParaRPr>
                    </a:p>
                  </a:txBody>
                  <a:tcPr marL="97605" marR="9760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2A1AFA"/>
                          </a:solidFill>
                          <a:effectLst/>
                          <a:latin typeface="Calibri"/>
                          <a:ea typeface="Times New Roman"/>
                          <a:cs typeface="Times New Roman"/>
                        </a:rPr>
                        <a:t>A1</a:t>
                      </a:r>
                      <a:endParaRPr lang="en-US" sz="1100" dirty="0">
                        <a:solidFill>
                          <a:srgbClr val="2A1AFA"/>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56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2A1AFA"/>
                          </a:solidFill>
                          <a:effectLst/>
                          <a:latin typeface="Calibri"/>
                          <a:ea typeface="Times New Roman"/>
                          <a:cs typeface="Times New Roman"/>
                        </a:rPr>
                        <a:t>A2</a:t>
                      </a:r>
                      <a:endParaRPr lang="en-US" sz="1100" dirty="0">
                        <a:solidFill>
                          <a:srgbClr val="2A1AFA"/>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chemeClr val="bg1">
                              <a:lumMod val="50000"/>
                            </a:schemeClr>
                          </a:solidFill>
                          <a:effectLst/>
                          <a:latin typeface="Calibri"/>
                          <a:ea typeface="Times New Roman"/>
                          <a:cs typeface="Times New Roman"/>
                        </a:rPr>
                        <a:t>B1</a:t>
                      </a:r>
                      <a:endParaRPr lang="en-US" sz="11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45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chemeClr val="bg1">
                              <a:lumMod val="50000"/>
                            </a:schemeClr>
                          </a:solidFill>
                          <a:effectLst/>
                          <a:latin typeface="Calibri"/>
                          <a:ea typeface="Times New Roman"/>
                          <a:cs typeface="Times New Roman"/>
                        </a:rPr>
                        <a:t>B21</a:t>
                      </a:r>
                      <a:endParaRPr lang="en-US" sz="11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70%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chemeClr val="bg1">
                              <a:lumMod val="50000"/>
                            </a:schemeClr>
                          </a:solidFill>
                          <a:effectLst/>
                          <a:latin typeface="Calibri"/>
                          <a:ea typeface="Times New Roman"/>
                          <a:cs typeface="Times New Roman"/>
                        </a:rPr>
                        <a:t>B22</a:t>
                      </a:r>
                      <a:endParaRPr lang="en-US" sz="11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22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58%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FF0000"/>
                          </a:solidFill>
                          <a:effectLst/>
                          <a:latin typeface="Calibri"/>
                          <a:ea typeface="Times New Roman"/>
                          <a:cs typeface="Times New Roman"/>
                        </a:rPr>
                        <a:t>C1</a:t>
                      </a:r>
                      <a:endParaRPr lang="en-US" sz="11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75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FF0000"/>
                          </a:solidFill>
                          <a:effectLst/>
                          <a:latin typeface="Calibri"/>
                          <a:ea typeface="Times New Roman"/>
                          <a:cs typeface="Times New Roman"/>
                        </a:rPr>
                        <a:t>C21</a:t>
                      </a:r>
                      <a:endParaRPr lang="en-US" sz="11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104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FF0000"/>
                          </a:solidFill>
                          <a:effectLst/>
                          <a:latin typeface="Calibri"/>
                          <a:ea typeface="Times New Roman"/>
                          <a:cs typeface="Times New Roman"/>
                        </a:rPr>
                        <a:t>C22</a:t>
                      </a:r>
                      <a:endParaRPr lang="en-US" sz="11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90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5" name="Rectangle 4"/>
          <p:cNvSpPr/>
          <p:nvPr/>
        </p:nvSpPr>
        <p:spPr>
          <a:xfrm>
            <a:off x="3938954" y="6240984"/>
            <a:ext cx="4270550" cy="3014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61782" y="2925198"/>
            <a:ext cx="2288618" cy="923330"/>
          </a:xfrm>
          <a:prstGeom prst="rect">
            <a:avLst/>
          </a:prstGeom>
          <a:noFill/>
        </p:spPr>
        <p:txBody>
          <a:bodyPr wrap="square" rtlCol="0">
            <a:spAutoFit/>
          </a:bodyPr>
          <a:lstStyle/>
          <a:p>
            <a:r>
              <a:rPr lang="en-US" dirty="0" smtClean="0"/>
              <a:t>Projected Changes to C21 Small Perennial </a:t>
            </a:r>
            <a:r>
              <a:rPr lang="en-US" dirty="0"/>
              <a:t>Flashy</a:t>
            </a:r>
          </a:p>
        </p:txBody>
      </p:sp>
      <p:sp>
        <p:nvSpPr>
          <p:cNvPr id="7" name="TextBox 6"/>
          <p:cNvSpPr txBox="1"/>
          <p:nvPr/>
        </p:nvSpPr>
        <p:spPr>
          <a:xfrm>
            <a:off x="210738" y="5257862"/>
            <a:ext cx="2288618" cy="1569660"/>
          </a:xfrm>
          <a:prstGeom prst="rect">
            <a:avLst/>
          </a:prstGeom>
          <a:noFill/>
        </p:spPr>
        <p:txBody>
          <a:bodyPr wrap="square" rtlCol="0">
            <a:spAutoFit/>
          </a:bodyPr>
          <a:lstStyle/>
          <a:p>
            <a:pPr algn="ctr"/>
            <a:r>
              <a:rPr lang="en-US" sz="2400" dirty="0" smtClean="0">
                <a:solidFill>
                  <a:srgbClr val="7030A0"/>
                </a:solidFill>
              </a:rPr>
              <a:t>Change to earlier and increased intermittency</a:t>
            </a:r>
            <a:endParaRPr lang="en-US" sz="2400" dirty="0">
              <a:solidFill>
                <a:srgbClr val="7030A0"/>
              </a:solidFill>
            </a:endParaRPr>
          </a:p>
        </p:txBody>
      </p:sp>
    </p:spTree>
    <p:extLst>
      <p:ext uri="{BB962C8B-B14F-4D97-AF65-F5344CB8AC3E}">
        <p14:creationId xmlns:p14="http://schemas.microsoft.com/office/powerpoint/2010/main" val="28489726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25" y="368300"/>
            <a:ext cx="8229600" cy="760021"/>
          </a:xfrm>
        </p:spPr>
        <p:txBody>
          <a:bodyPr>
            <a:noAutofit/>
          </a:bodyPr>
          <a:lstStyle/>
          <a:p>
            <a:r>
              <a:rPr lang="en-US" sz="4800" dirty="0" smtClean="0"/>
              <a:t>Concluding Remarks</a:t>
            </a:r>
            <a:endParaRPr lang="en-US" sz="4800" dirty="0"/>
          </a:p>
        </p:txBody>
      </p:sp>
      <p:sp>
        <p:nvSpPr>
          <p:cNvPr id="3" name="Rectangle 2"/>
          <p:cNvSpPr/>
          <p:nvPr/>
        </p:nvSpPr>
        <p:spPr>
          <a:xfrm>
            <a:off x="358218" y="1311378"/>
            <a:ext cx="8569881" cy="4832092"/>
          </a:xfrm>
          <a:prstGeom prst="rect">
            <a:avLst/>
          </a:prstGeom>
        </p:spPr>
        <p:txBody>
          <a:bodyPr wrap="square">
            <a:spAutoFit/>
          </a:bodyPr>
          <a:lstStyle/>
          <a:p>
            <a:pPr marL="292100" indent="-292100">
              <a:spcAft>
                <a:spcPts val="1200"/>
              </a:spcAft>
              <a:buFont typeface="Arial" pitchFamily="34" charset="0"/>
              <a:buChar char="•"/>
            </a:pPr>
            <a:r>
              <a:rPr lang="en-US" sz="3200" dirty="0" smtClean="0"/>
              <a:t>Did we adequately characterize ecological important aspects of flow? </a:t>
            </a:r>
            <a:endParaRPr lang="en-US" sz="3200" dirty="0"/>
          </a:p>
          <a:p>
            <a:pPr marL="292100" indent="-292100">
              <a:spcAft>
                <a:spcPts val="1200"/>
              </a:spcAft>
              <a:buFont typeface="Arial" pitchFamily="34" charset="0"/>
              <a:buChar char="•"/>
            </a:pPr>
            <a:r>
              <a:rPr lang="en-US" sz="3200" dirty="0" smtClean="0"/>
              <a:t>Prediction to ungauged (or future) streams is a critical challenge. Low-flow is most problematic.</a:t>
            </a:r>
          </a:p>
          <a:p>
            <a:pPr marL="292100" indent="-292100">
              <a:spcAft>
                <a:spcPts val="1200"/>
              </a:spcAft>
              <a:buFont typeface="Arial" pitchFamily="34" charset="0"/>
              <a:buChar char="•"/>
            </a:pPr>
            <a:r>
              <a:rPr lang="en-US" sz="3200" dirty="0" smtClean="0"/>
              <a:t>Will streams switch between perennial and intermittent? These types of changes have very different implications for stream biodiversity. </a:t>
            </a:r>
            <a:endParaRPr lang="en-US" sz="3200" dirty="0">
              <a:solidFill>
                <a:srgbClr val="FF0000"/>
              </a:solidFill>
            </a:endParaRPr>
          </a:p>
        </p:txBody>
      </p:sp>
    </p:spTree>
    <p:extLst>
      <p:ext uri="{BB962C8B-B14F-4D97-AF65-F5344CB8AC3E}">
        <p14:creationId xmlns:p14="http://schemas.microsoft.com/office/powerpoint/2010/main" val="1123254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9701" y="2569779"/>
            <a:ext cx="8229600" cy="111935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6600" dirty="0" smtClean="0"/>
              <a:t>Questions?</a:t>
            </a:r>
            <a:endParaRPr lang="en-US" sz="6600" dirty="0"/>
          </a:p>
        </p:txBody>
      </p:sp>
    </p:spTree>
    <p:extLst>
      <p:ext uri="{BB962C8B-B14F-4D97-AF65-F5344CB8AC3E}">
        <p14:creationId xmlns:p14="http://schemas.microsoft.com/office/powerpoint/2010/main" val="970053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9701" y="2569779"/>
            <a:ext cx="8229600" cy="111935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6600" dirty="0" smtClean="0"/>
              <a:t>Extra slides</a:t>
            </a:r>
            <a:endParaRPr lang="en-US" sz="6600" dirty="0"/>
          </a:p>
        </p:txBody>
      </p:sp>
    </p:spTree>
    <p:extLst>
      <p:ext uri="{BB962C8B-B14F-4D97-AF65-F5344CB8AC3E}">
        <p14:creationId xmlns:p14="http://schemas.microsoft.com/office/powerpoint/2010/main" val="2322554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868" y="1367850"/>
            <a:ext cx="7305002" cy="632544"/>
          </a:xfrm>
        </p:spPr>
        <p:txBody>
          <a:bodyPr>
            <a:noAutofit/>
          </a:bodyPr>
          <a:lstStyle/>
          <a:p>
            <a:r>
              <a:rPr lang="en-US" sz="2400" dirty="0" smtClean="0"/>
              <a:t>Combined Fraction of Zero Flow Days (ZFD) </a:t>
            </a:r>
            <a:r>
              <a:rPr lang="en-US" sz="2400" dirty="0"/>
              <a:t>and </a:t>
            </a:r>
            <a:r>
              <a:rPr lang="en-US" sz="2400" dirty="0" err="1"/>
              <a:t>Baseflow</a:t>
            </a:r>
            <a:r>
              <a:rPr lang="en-US" sz="2400" dirty="0"/>
              <a:t> Index (BFI) </a:t>
            </a:r>
            <a:r>
              <a:rPr lang="en-US" sz="2400" dirty="0" smtClean="0"/>
              <a:t>to characterize low flow </a:t>
            </a:r>
            <a:endParaRPr lang="en-US" sz="2400" dirty="0"/>
          </a:p>
        </p:txBody>
      </p:sp>
      <p:sp>
        <p:nvSpPr>
          <p:cNvPr id="25" name="Title 1"/>
          <p:cNvSpPr txBox="1">
            <a:spLocks/>
          </p:cNvSpPr>
          <p:nvPr/>
        </p:nvSpPr>
        <p:spPr>
          <a:xfrm>
            <a:off x="108287" y="147363"/>
            <a:ext cx="8954497" cy="10014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800" dirty="0"/>
              <a:t>Extended Low Flow Index (ELFI)</a:t>
            </a:r>
          </a:p>
        </p:txBody>
      </p:sp>
      <p:sp>
        <p:nvSpPr>
          <p:cNvPr id="4" name="TextBox 3"/>
          <p:cNvSpPr txBox="1"/>
          <p:nvPr/>
        </p:nvSpPr>
        <p:spPr>
          <a:xfrm rot="16200000">
            <a:off x="217369" y="3749871"/>
            <a:ext cx="2738250" cy="400110"/>
          </a:xfrm>
          <a:prstGeom prst="rect">
            <a:avLst/>
          </a:prstGeom>
          <a:noFill/>
        </p:spPr>
        <p:txBody>
          <a:bodyPr wrap="none" rtlCol="0">
            <a:spAutoFit/>
          </a:bodyPr>
          <a:lstStyle/>
          <a:p>
            <a:r>
              <a:rPr lang="en-US" sz="2000" dirty="0" smtClean="0"/>
              <a:t>Cumulative Probability</a:t>
            </a:r>
            <a:endParaRPr lang="en-US" sz="2000" dirty="0"/>
          </a:p>
        </p:txBody>
      </p:sp>
      <p:grpSp>
        <p:nvGrpSpPr>
          <p:cNvPr id="24" name="Group 23"/>
          <p:cNvGrpSpPr/>
          <p:nvPr/>
        </p:nvGrpSpPr>
        <p:grpSpPr>
          <a:xfrm>
            <a:off x="1841439" y="2372231"/>
            <a:ext cx="5716384" cy="3201851"/>
            <a:chOff x="1764713" y="1538118"/>
            <a:chExt cx="5298439" cy="2902770"/>
          </a:xfrm>
        </p:grpSpPr>
        <p:cxnSp>
          <p:nvCxnSpPr>
            <p:cNvPr id="26" name="Straight Arrow Connector 25"/>
            <p:cNvCxnSpPr/>
            <p:nvPr/>
          </p:nvCxnSpPr>
          <p:spPr bwMode="auto">
            <a:xfrm>
              <a:off x="4412909" y="4042527"/>
              <a:ext cx="2650243" cy="0"/>
            </a:xfrm>
            <a:prstGeom prst="straightConnector1">
              <a:avLst/>
            </a:prstGeom>
            <a:solidFill>
              <a:srgbClr val="FF9966"/>
            </a:solidFill>
            <a:ln w="19050" cap="flat" cmpd="sng" algn="ctr">
              <a:solidFill>
                <a:sysClr val="windowText" lastClr="000000"/>
              </a:solidFill>
              <a:prstDash val="solid"/>
              <a:round/>
              <a:headEnd type="none" w="med" len="med"/>
              <a:tailEnd type="arrow"/>
            </a:ln>
            <a:effectLst/>
          </p:spPr>
        </p:cxnSp>
        <p:cxnSp>
          <p:nvCxnSpPr>
            <p:cNvPr id="27" name="Straight Arrow Connector 26"/>
            <p:cNvCxnSpPr/>
            <p:nvPr/>
          </p:nvCxnSpPr>
          <p:spPr bwMode="auto">
            <a:xfrm flipV="1">
              <a:off x="4412909" y="1633815"/>
              <a:ext cx="0" cy="2408712"/>
            </a:xfrm>
            <a:prstGeom prst="straightConnector1">
              <a:avLst/>
            </a:prstGeom>
            <a:solidFill>
              <a:srgbClr val="FF9966"/>
            </a:solidFill>
            <a:ln w="19050" cap="flat" cmpd="sng" algn="ctr">
              <a:solidFill>
                <a:sysClr val="windowText" lastClr="000000"/>
              </a:solidFill>
              <a:prstDash val="solid"/>
              <a:round/>
              <a:headEnd type="none" w="med" len="med"/>
              <a:tailEnd type="arrow"/>
            </a:ln>
            <a:effectLst/>
          </p:spPr>
        </p:cxnSp>
        <p:sp>
          <p:nvSpPr>
            <p:cNvPr id="28" name="Freeform 27"/>
            <p:cNvSpPr/>
            <p:nvPr/>
          </p:nvSpPr>
          <p:spPr bwMode="auto">
            <a:xfrm>
              <a:off x="4404301" y="1809966"/>
              <a:ext cx="2394433" cy="1652258"/>
            </a:xfrm>
            <a:custGeom>
              <a:avLst/>
              <a:gdLst>
                <a:gd name="connsiteX0" fmla="*/ 28534 w 2177968"/>
                <a:gd name="connsiteY0" fmla="*/ 2256311 h 2256311"/>
                <a:gd name="connsiteX1" fmla="*/ 4784 w 2177968"/>
                <a:gd name="connsiteY1" fmla="*/ 1686296 h 2256311"/>
                <a:gd name="connsiteX2" fmla="*/ 111662 w 2177968"/>
                <a:gd name="connsiteY2" fmla="*/ 1080654 h 2256311"/>
                <a:gd name="connsiteX3" fmla="*/ 361043 w 2177968"/>
                <a:gd name="connsiteY3" fmla="*/ 534389 h 2256311"/>
                <a:gd name="connsiteX4" fmla="*/ 776680 w 2177968"/>
                <a:gd name="connsiteY4" fmla="*/ 201880 h 2256311"/>
                <a:gd name="connsiteX5" fmla="*/ 1382321 w 2177968"/>
                <a:gd name="connsiteY5" fmla="*/ 59376 h 2256311"/>
                <a:gd name="connsiteX6" fmla="*/ 2177968 w 2177968"/>
                <a:gd name="connsiteY6" fmla="*/ 0 h 2256311"/>
                <a:gd name="connsiteX0" fmla="*/ 23750 w 2173184"/>
                <a:gd name="connsiteY0" fmla="*/ 2256311 h 2256311"/>
                <a:gd name="connsiteX1" fmla="*/ 0 w 2173184"/>
                <a:gd name="connsiteY1" fmla="*/ 1686296 h 2256311"/>
                <a:gd name="connsiteX2" fmla="*/ 106878 w 2173184"/>
                <a:gd name="connsiteY2" fmla="*/ 1080654 h 2256311"/>
                <a:gd name="connsiteX3" fmla="*/ 356259 w 2173184"/>
                <a:gd name="connsiteY3" fmla="*/ 534389 h 2256311"/>
                <a:gd name="connsiteX4" fmla="*/ 771896 w 2173184"/>
                <a:gd name="connsiteY4" fmla="*/ 201880 h 2256311"/>
                <a:gd name="connsiteX5" fmla="*/ 1377537 w 2173184"/>
                <a:gd name="connsiteY5" fmla="*/ 59376 h 2256311"/>
                <a:gd name="connsiteX6" fmla="*/ 2173184 w 2173184"/>
                <a:gd name="connsiteY6" fmla="*/ 0 h 2256311"/>
                <a:gd name="connsiteX0" fmla="*/ 11874 w 2161308"/>
                <a:gd name="connsiteY0" fmla="*/ 2256311 h 2256311"/>
                <a:gd name="connsiteX1" fmla="*/ 0 w 2161308"/>
                <a:gd name="connsiteY1" fmla="*/ 1686296 h 2256311"/>
                <a:gd name="connsiteX2" fmla="*/ 95002 w 2161308"/>
                <a:gd name="connsiteY2" fmla="*/ 1080654 h 2256311"/>
                <a:gd name="connsiteX3" fmla="*/ 344383 w 2161308"/>
                <a:gd name="connsiteY3" fmla="*/ 534389 h 2256311"/>
                <a:gd name="connsiteX4" fmla="*/ 760020 w 2161308"/>
                <a:gd name="connsiteY4" fmla="*/ 201880 h 2256311"/>
                <a:gd name="connsiteX5" fmla="*/ 1365661 w 2161308"/>
                <a:gd name="connsiteY5" fmla="*/ 59376 h 2256311"/>
                <a:gd name="connsiteX6" fmla="*/ 2161308 w 2161308"/>
                <a:gd name="connsiteY6" fmla="*/ 0 h 2256311"/>
                <a:gd name="connsiteX0" fmla="*/ 24903 w 2174337"/>
                <a:gd name="connsiteY0" fmla="*/ 2256311 h 2256311"/>
                <a:gd name="connsiteX1" fmla="*/ 13029 w 2174337"/>
                <a:gd name="connsiteY1" fmla="*/ 1686296 h 2256311"/>
                <a:gd name="connsiteX2" fmla="*/ 226468 w 2174337"/>
                <a:gd name="connsiteY2" fmla="*/ 1104404 h 2256311"/>
                <a:gd name="connsiteX3" fmla="*/ 357412 w 2174337"/>
                <a:gd name="connsiteY3" fmla="*/ 534389 h 2256311"/>
                <a:gd name="connsiteX4" fmla="*/ 773049 w 2174337"/>
                <a:gd name="connsiteY4" fmla="*/ 201880 h 2256311"/>
                <a:gd name="connsiteX5" fmla="*/ 1378690 w 2174337"/>
                <a:gd name="connsiteY5" fmla="*/ 59376 h 2256311"/>
                <a:gd name="connsiteX6" fmla="*/ 2174337 w 2174337"/>
                <a:gd name="connsiteY6" fmla="*/ 0 h 2256311"/>
                <a:gd name="connsiteX0" fmla="*/ 24903 w 2174337"/>
                <a:gd name="connsiteY0" fmla="*/ 2256311 h 2256311"/>
                <a:gd name="connsiteX1" fmla="*/ 13029 w 2174337"/>
                <a:gd name="connsiteY1" fmla="*/ 1686296 h 2256311"/>
                <a:gd name="connsiteX2" fmla="*/ 226468 w 2174337"/>
                <a:gd name="connsiteY2" fmla="*/ 1104404 h 2256311"/>
                <a:gd name="connsiteX3" fmla="*/ 454315 w 2174337"/>
                <a:gd name="connsiteY3" fmla="*/ 593765 h 2256311"/>
                <a:gd name="connsiteX4" fmla="*/ 773049 w 2174337"/>
                <a:gd name="connsiteY4" fmla="*/ 201880 h 2256311"/>
                <a:gd name="connsiteX5" fmla="*/ 1378690 w 2174337"/>
                <a:gd name="connsiteY5" fmla="*/ 59376 h 2256311"/>
                <a:gd name="connsiteX6" fmla="*/ 2174337 w 2174337"/>
                <a:gd name="connsiteY6" fmla="*/ 0 h 2256311"/>
                <a:gd name="connsiteX0" fmla="*/ 24903 w 2174337"/>
                <a:gd name="connsiteY0" fmla="*/ 2256311 h 2256311"/>
                <a:gd name="connsiteX1" fmla="*/ 13029 w 2174337"/>
                <a:gd name="connsiteY1" fmla="*/ 1686296 h 2256311"/>
                <a:gd name="connsiteX2" fmla="*/ 226468 w 2174337"/>
                <a:gd name="connsiteY2" fmla="*/ 1104404 h 2256311"/>
                <a:gd name="connsiteX3" fmla="*/ 454315 w 2174337"/>
                <a:gd name="connsiteY3" fmla="*/ 593765 h 2256311"/>
                <a:gd name="connsiteX4" fmla="*/ 945321 w 2174337"/>
                <a:gd name="connsiteY4" fmla="*/ 273132 h 2256311"/>
                <a:gd name="connsiteX5" fmla="*/ 1378690 w 2174337"/>
                <a:gd name="connsiteY5" fmla="*/ 59376 h 2256311"/>
                <a:gd name="connsiteX6" fmla="*/ 2174337 w 2174337"/>
                <a:gd name="connsiteY6" fmla="*/ 0 h 2256311"/>
                <a:gd name="connsiteX0" fmla="*/ 24903 w 2174337"/>
                <a:gd name="connsiteY0" fmla="*/ 2256311 h 2256311"/>
                <a:gd name="connsiteX1" fmla="*/ 13029 w 2174337"/>
                <a:gd name="connsiteY1" fmla="*/ 1686296 h 2256311"/>
                <a:gd name="connsiteX2" fmla="*/ 226468 w 2174337"/>
                <a:gd name="connsiteY2" fmla="*/ 1104404 h 2256311"/>
                <a:gd name="connsiteX3" fmla="*/ 486616 w 2174337"/>
                <a:gd name="connsiteY3" fmla="*/ 665017 h 2256311"/>
                <a:gd name="connsiteX4" fmla="*/ 945321 w 2174337"/>
                <a:gd name="connsiteY4" fmla="*/ 273132 h 2256311"/>
                <a:gd name="connsiteX5" fmla="*/ 1378690 w 2174337"/>
                <a:gd name="connsiteY5" fmla="*/ 59376 h 2256311"/>
                <a:gd name="connsiteX6" fmla="*/ 2174337 w 2174337"/>
                <a:gd name="connsiteY6" fmla="*/ 0 h 2256311"/>
                <a:gd name="connsiteX0" fmla="*/ 24903 w 2174337"/>
                <a:gd name="connsiteY0" fmla="*/ 2256311 h 2256311"/>
                <a:gd name="connsiteX1" fmla="*/ 13029 w 2174337"/>
                <a:gd name="connsiteY1" fmla="*/ 1686296 h 2256311"/>
                <a:gd name="connsiteX2" fmla="*/ 226468 w 2174337"/>
                <a:gd name="connsiteY2" fmla="*/ 1104404 h 2256311"/>
                <a:gd name="connsiteX3" fmla="*/ 486616 w 2174337"/>
                <a:gd name="connsiteY3" fmla="*/ 665017 h 2256311"/>
                <a:gd name="connsiteX4" fmla="*/ 945321 w 2174337"/>
                <a:gd name="connsiteY4" fmla="*/ 273132 h 2256311"/>
                <a:gd name="connsiteX5" fmla="*/ 1443293 w 2174337"/>
                <a:gd name="connsiteY5" fmla="*/ 130628 h 2256311"/>
                <a:gd name="connsiteX6" fmla="*/ 2174337 w 2174337"/>
                <a:gd name="connsiteY6" fmla="*/ 0 h 2256311"/>
                <a:gd name="connsiteX0" fmla="*/ 11874 w 2161308"/>
                <a:gd name="connsiteY0" fmla="*/ 2256311 h 2256311"/>
                <a:gd name="connsiteX1" fmla="*/ 0 w 2161308"/>
                <a:gd name="connsiteY1" fmla="*/ 1686296 h 2256311"/>
                <a:gd name="connsiteX2" fmla="*/ 213439 w 2161308"/>
                <a:gd name="connsiteY2" fmla="*/ 1104404 h 2256311"/>
                <a:gd name="connsiteX3" fmla="*/ 473587 w 2161308"/>
                <a:gd name="connsiteY3" fmla="*/ 665017 h 2256311"/>
                <a:gd name="connsiteX4" fmla="*/ 932292 w 2161308"/>
                <a:gd name="connsiteY4" fmla="*/ 273132 h 2256311"/>
                <a:gd name="connsiteX5" fmla="*/ 1430264 w 2161308"/>
                <a:gd name="connsiteY5" fmla="*/ 130628 h 2256311"/>
                <a:gd name="connsiteX6" fmla="*/ 2161308 w 2161308"/>
                <a:gd name="connsiteY6" fmla="*/ 0 h 2256311"/>
                <a:gd name="connsiteX0" fmla="*/ 8895 w 2179864"/>
                <a:gd name="connsiteY0" fmla="*/ 1911926 h 1911926"/>
                <a:gd name="connsiteX1" fmla="*/ 18556 w 2179864"/>
                <a:gd name="connsiteY1" fmla="*/ 1686296 h 1911926"/>
                <a:gd name="connsiteX2" fmla="*/ 231995 w 2179864"/>
                <a:gd name="connsiteY2" fmla="*/ 1104404 h 1911926"/>
                <a:gd name="connsiteX3" fmla="*/ 492143 w 2179864"/>
                <a:gd name="connsiteY3" fmla="*/ 665017 h 1911926"/>
                <a:gd name="connsiteX4" fmla="*/ 950848 w 2179864"/>
                <a:gd name="connsiteY4" fmla="*/ 273132 h 1911926"/>
                <a:gd name="connsiteX5" fmla="*/ 1448820 w 2179864"/>
                <a:gd name="connsiteY5" fmla="*/ 130628 h 1911926"/>
                <a:gd name="connsiteX6" fmla="*/ 2179864 w 2179864"/>
                <a:gd name="connsiteY6" fmla="*/ 0 h 1911926"/>
                <a:gd name="connsiteX0" fmla="*/ 8895 w 2179864"/>
                <a:gd name="connsiteY0" fmla="*/ 1911926 h 1911926"/>
                <a:gd name="connsiteX1" fmla="*/ 18556 w 2179864"/>
                <a:gd name="connsiteY1" fmla="*/ 1686296 h 1911926"/>
                <a:gd name="connsiteX2" fmla="*/ 231995 w 2179864"/>
                <a:gd name="connsiteY2" fmla="*/ 1104404 h 1911926"/>
                <a:gd name="connsiteX3" fmla="*/ 492143 w 2179864"/>
                <a:gd name="connsiteY3" fmla="*/ 665017 h 1911926"/>
                <a:gd name="connsiteX4" fmla="*/ 950848 w 2179864"/>
                <a:gd name="connsiteY4" fmla="*/ 273132 h 1911926"/>
                <a:gd name="connsiteX5" fmla="*/ 1448820 w 2179864"/>
                <a:gd name="connsiteY5" fmla="*/ 130628 h 1911926"/>
                <a:gd name="connsiteX6" fmla="*/ 2179864 w 2179864"/>
                <a:gd name="connsiteY6" fmla="*/ 0 h 1911926"/>
                <a:gd name="connsiteX0" fmla="*/ 0 w 2170969"/>
                <a:gd name="connsiteY0" fmla="*/ 1911926 h 1911926"/>
                <a:gd name="connsiteX1" fmla="*/ 569547 w 2170969"/>
                <a:gd name="connsiteY1" fmla="*/ 1638795 h 1911926"/>
                <a:gd name="connsiteX2" fmla="*/ 223100 w 2170969"/>
                <a:gd name="connsiteY2" fmla="*/ 1104404 h 1911926"/>
                <a:gd name="connsiteX3" fmla="*/ 483248 w 2170969"/>
                <a:gd name="connsiteY3" fmla="*/ 665017 h 1911926"/>
                <a:gd name="connsiteX4" fmla="*/ 941953 w 2170969"/>
                <a:gd name="connsiteY4" fmla="*/ 273132 h 1911926"/>
                <a:gd name="connsiteX5" fmla="*/ 1439925 w 2170969"/>
                <a:gd name="connsiteY5" fmla="*/ 130628 h 1911926"/>
                <a:gd name="connsiteX6" fmla="*/ 2170969 w 2170969"/>
                <a:gd name="connsiteY6" fmla="*/ 0 h 1911926"/>
                <a:gd name="connsiteX0" fmla="*/ 0 w 2170969"/>
                <a:gd name="connsiteY0" fmla="*/ 1733796 h 1733796"/>
                <a:gd name="connsiteX1" fmla="*/ 569547 w 2170969"/>
                <a:gd name="connsiteY1" fmla="*/ 1638795 h 1733796"/>
                <a:gd name="connsiteX2" fmla="*/ 223100 w 2170969"/>
                <a:gd name="connsiteY2" fmla="*/ 1104404 h 1733796"/>
                <a:gd name="connsiteX3" fmla="*/ 483248 w 2170969"/>
                <a:gd name="connsiteY3" fmla="*/ 665017 h 1733796"/>
                <a:gd name="connsiteX4" fmla="*/ 941953 w 2170969"/>
                <a:gd name="connsiteY4" fmla="*/ 273132 h 1733796"/>
                <a:gd name="connsiteX5" fmla="*/ 1439925 w 2170969"/>
                <a:gd name="connsiteY5" fmla="*/ 130628 h 1733796"/>
                <a:gd name="connsiteX6" fmla="*/ 2170969 w 2170969"/>
                <a:gd name="connsiteY6" fmla="*/ 0 h 1733796"/>
                <a:gd name="connsiteX0" fmla="*/ 0 w 2170969"/>
                <a:gd name="connsiteY0" fmla="*/ 1733796 h 1733796"/>
                <a:gd name="connsiteX1" fmla="*/ 63496 w 2170969"/>
                <a:gd name="connsiteY1" fmla="*/ 1448790 h 1733796"/>
                <a:gd name="connsiteX2" fmla="*/ 223100 w 2170969"/>
                <a:gd name="connsiteY2" fmla="*/ 1104404 h 1733796"/>
                <a:gd name="connsiteX3" fmla="*/ 483248 w 2170969"/>
                <a:gd name="connsiteY3" fmla="*/ 665017 h 1733796"/>
                <a:gd name="connsiteX4" fmla="*/ 941953 w 2170969"/>
                <a:gd name="connsiteY4" fmla="*/ 273132 h 1733796"/>
                <a:gd name="connsiteX5" fmla="*/ 1439925 w 2170969"/>
                <a:gd name="connsiteY5" fmla="*/ 130628 h 1733796"/>
                <a:gd name="connsiteX6" fmla="*/ 2170969 w 2170969"/>
                <a:gd name="connsiteY6" fmla="*/ 0 h 173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0969" h="1733796">
                  <a:moveTo>
                    <a:pt x="0" y="1733796"/>
                  </a:moveTo>
                  <a:cubicBezTo>
                    <a:pt x="3220" y="1658586"/>
                    <a:pt x="26313" y="1553689"/>
                    <a:pt x="63496" y="1448790"/>
                  </a:cubicBezTo>
                  <a:cubicBezTo>
                    <a:pt x="100679" y="1343891"/>
                    <a:pt x="153141" y="1235033"/>
                    <a:pt x="223100" y="1104404"/>
                  </a:cubicBezTo>
                  <a:cubicBezTo>
                    <a:pt x="293059" y="973775"/>
                    <a:pt x="363439" y="803562"/>
                    <a:pt x="483248" y="665017"/>
                  </a:cubicBezTo>
                  <a:cubicBezTo>
                    <a:pt x="603057" y="526472"/>
                    <a:pt x="782507" y="362197"/>
                    <a:pt x="941953" y="273132"/>
                  </a:cubicBezTo>
                  <a:cubicBezTo>
                    <a:pt x="1101399" y="184067"/>
                    <a:pt x="1235089" y="176150"/>
                    <a:pt x="1439925" y="130628"/>
                  </a:cubicBezTo>
                  <a:cubicBezTo>
                    <a:pt x="1644761" y="85106"/>
                    <a:pt x="1889919" y="12864"/>
                    <a:pt x="2170969" y="0"/>
                  </a:cubicBezTo>
                </a:path>
              </a:pathLst>
            </a:custGeom>
            <a:noFill/>
            <a:ln w="5715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2400" b="0" i="0" u="none" strike="noStrike" kern="0" cap="none" spc="0" normalizeH="0" baseline="0" noProof="0" smtClean="0">
                <a:ln>
                  <a:noFill/>
                </a:ln>
                <a:solidFill>
                  <a:srgbClr val="EEECE1"/>
                </a:solidFill>
                <a:effectLst/>
                <a:uLnTx/>
                <a:uFillTx/>
                <a:latin typeface="Times New Roman" pitchFamily="18" charset="0"/>
              </a:endParaRPr>
            </a:p>
          </p:txBody>
        </p:sp>
        <p:sp>
          <p:nvSpPr>
            <p:cNvPr id="32" name="TextBox 31"/>
            <p:cNvSpPr txBox="1"/>
            <p:nvPr/>
          </p:nvSpPr>
          <p:spPr>
            <a:xfrm>
              <a:off x="4258503" y="4078152"/>
              <a:ext cx="303401" cy="362736"/>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rPr>
                <a:t>0</a:t>
              </a:r>
              <a:endParaRPr kumimoji="0" lang="en-US" sz="2000" b="0" i="0" u="none" strike="noStrike" kern="0" cap="none" spc="0" normalizeH="0" baseline="0" noProof="0" dirty="0">
                <a:ln>
                  <a:noFill/>
                </a:ln>
                <a:solidFill>
                  <a:sysClr val="windowText" lastClr="000000"/>
                </a:solidFill>
                <a:effectLst/>
                <a:uLnTx/>
                <a:uFillTx/>
              </a:endParaRPr>
            </a:p>
          </p:txBody>
        </p:sp>
        <p:sp>
          <p:nvSpPr>
            <p:cNvPr id="33" name="TextBox 32"/>
            <p:cNvSpPr txBox="1"/>
            <p:nvPr/>
          </p:nvSpPr>
          <p:spPr>
            <a:xfrm>
              <a:off x="6654654" y="4078152"/>
              <a:ext cx="303401" cy="362736"/>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rPr>
                <a:t>1</a:t>
              </a:r>
              <a:endParaRPr kumimoji="0" lang="en-US" sz="2000" b="0" i="0" u="none" strike="noStrike" kern="0" cap="none" spc="0" normalizeH="0" baseline="0" noProof="0" dirty="0">
                <a:ln>
                  <a:noFill/>
                </a:ln>
                <a:solidFill>
                  <a:sysClr val="windowText" lastClr="000000"/>
                </a:solidFill>
                <a:effectLst/>
                <a:uLnTx/>
                <a:uFillTx/>
              </a:endParaRPr>
            </a:p>
          </p:txBody>
        </p:sp>
        <p:sp>
          <p:nvSpPr>
            <p:cNvPr id="34" name="TextBox 33"/>
            <p:cNvSpPr txBox="1"/>
            <p:nvPr/>
          </p:nvSpPr>
          <p:spPr>
            <a:xfrm>
              <a:off x="4032939" y="1538118"/>
              <a:ext cx="303401" cy="362736"/>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rPr>
                <a:t>1</a:t>
              </a:r>
              <a:endParaRPr kumimoji="0" lang="en-US" sz="2000" b="0" i="0" u="none" strike="noStrike" kern="0" cap="none" spc="0" normalizeH="0" baseline="0" noProof="0" dirty="0">
                <a:ln>
                  <a:noFill/>
                </a:ln>
                <a:solidFill>
                  <a:sysClr val="windowText" lastClr="000000"/>
                </a:solidFill>
                <a:effectLst/>
                <a:uLnTx/>
                <a:uFillTx/>
              </a:endParaRPr>
            </a:p>
          </p:txBody>
        </p:sp>
        <p:cxnSp>
          <p:nvCxnSpPr>
            <p:cNvPr id="35" name="Straight Connector 34"/>
            <p:cNvCxnSpPr/>
            <p:nvPr/>
          </p:nvCxnSpPr>
          <p:spPr bwMode="auto">
            <a:xfrm flipH="1">
              <a:off x="4414956" y="1818481"/>
              <a:ext cx="2383778" cy="0"/>
            </a:xfrm>
            <a:prstGeom prst="line">
              <a:avLst/>
            </a:prstGeom>
            <a:solidFill>
              <a:srgbClr val="FF9966"/>
            </a:solidFill>
            <a:ln w="19050" cap="flat" cmpd="sng" algn="ctr">
              <a:solidFill>
                <a:sysClr val="windowText" lastClr="000000"/>
              </a:solidFill>
              <a:prstDash val="solid"/>
              <a:round/>
              <a:headEnd type="none" w="med" len="med"/>
              <a:tailEnd type="none" w="med" len="med"/>
            </a:ln>
            <a:effectLst/>
          </p:spPr>
        </p:cxnSp>
        <p:cxnSp>
          <p:nvCxnSpPr>
            <p:cNvPr id="42" name="Straight Connector 41"/>
            <p:cNvCxnSpPr>
              <a:stCxn id="28" idx="6"/>
            </p:cNvCxnSpPr>
            <p:nvPr/>
          </p:nvCxnSpPr>
          <p:spPr bwMode="auto">
            <a:xfrm>
              <a:off x="6798734" y="1809966"/>
              <a:ext cx="0" cy="2232561"/>
            </a:xfrm>
            <a:prstGeom prst="line">
              <a:avLst/>
            </a:prstGeom>
            <a:solidFill>
              <a:srgbClr val="FF9966"/>
            </a:solidFill>
            <a:ln w="19050" cap="flat" cmpd="sng" algn="ctr">
              <a:solidFill>
                <a:sysClr val="windowText" lastClr="000000"/>
              </a:solidFill>
              <a:prstDash val="solid"/>
              <a:round/>
              <a:headEnd type="none" w="med" len="med"/>
              <a:tailEnd type="none" w="med" len="med"/>
            </a:ln>
            <a:effectLst/>
          </p:spPr>
        </p:cxnSp>
        <p:sp>
          <p:nvSpPr>
            <p:cNvPr id="44" name="TextBox 43"/>
            <p:cNvSpPr txBox="1"/>
            <p:nvPr/>
          </p:nvSpPr>
          <p:spPr>
            <a:xfrm>
              <a:off x="1927431" y="4067382"/>
              <a:ext cx="382148" cy="362736"/>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rPr>
                <a:t>-1</a:t>
              </a:r>
              <a:endParaRPr kumimoji="0" lang="en-US" sz="2000" b="0" i="0" u="none" strike="noStrike" kern="0" cap="none" spc="0" normalizeH="0" baseline="0" noProof="0" dirty="0">
                <a:ln>
                  <a:noFill/>
                </a:ln>
                <a:solidFill>
                  <a:sysClr val="windowText" lastClr="000000"/>
                </a:solidFill>
                <a:effectLst/>
                <a:uLnTx/>
                <a:uFillTx/>
              </a:endParaRPr>
            </a:p>
          </p:txBody>
        </p:sp>
        <p:cxnSp>
          <p:nvCxnSpPr>
            <p:cNvPr id="45" name="Straight Arrow Connector 44"/>
            <p:cNvCxnSpPr/>
            <p:nvPr/>
          </p:nvCxnSpPr>
          <p:spPr bwMode="auto">
            <a:xfrm flipH="1">
              <a:off x="1764713" y="4042527"/>
              <a:ext cx="2650243" cy="0"/>
            </a:xfrm>
            <a:prstGeom prst="straightConnector1">
              <a:avLst/>
            </a:prstGeom>
            <a:solidFill>
              <a:srgbClr val="FF9966"/>
            </a:solidFill>
            <a:ln w="19050" cap="flat" cmpd="sng" algn="ctr">
              <a:solidFill>
                <a:sysClr val="windowText" lastClr="000000"/>
              </a:solidFill>
              <a:prstDash val="solid"/>
              <a:round/>
              <a:headEnd type="none" w="med" len="med"/>
              <a:tailEnd type="arrow"/>
            </a:ln>
            <a:effectLst/>
          </p:spPr>
        </p:cxnSp>
        <p:cxnSp>
          <p:nvCxnSpPr>
            <p:cNvPr id="47" name="Straight Connector 46"/>
            <p:cNvCxnSpPr/>
            <p:nvPr/>
          </p:nvCxnSpPr>
          <p:spPr bwMode="auto">
            <a:xfrm flipV="1">
              <a:off x="2031178" y="3975445"/>
              <a:ext cx="1" cy="67084"/>
            </a:xfrm>
            <a:prstGeom prst="line">
              <a:avLst/>
            </a:prstGeom>
            <a:solidFill>
              <a:srgbClr val="FF9966"/>
            </a:solidFill>
            <a:ln w="9525" cap="flat" cmpd="sng" algn="ctr">
              <a:solidFill>
                <a:sysClr val="windowText" lastClr="000000"/>
              </a:solidFill>
              <a:prstDash val="solid"/>
              <a:round/>
              <a:headEnd type="none" w="med" len="med"/>
              <a:tailEnd type="none" w="med" len="med"/>
            </a:ln>
            <a:effectLst/>
          </p:spPr>
        </p:cxnSp>
        <p:sp>
          <p:nvSpPr>
            <p:cNvPr id="48" name="Freeform 47"/>
            <p:cNvSpPr/>
            <p:nvPr/>
          </p:nvSpPr>
          <p:spPr bwMode="auto">
            <a:xfrm flipH="1" flipV="1">
              <a:off x="2034014" y="3462224"/>
              <a:ext cx="2389710" cy="546761"/>
            </a:xfrm>
            <a:custGeom>
              <a:avLst/>
              <a:gdLst>
                <a:gd name="connsiteX0" fmla="*/ 28534 w 2177968"/>
                <a:gd name="connsiteY0" fmla="*/ 2256311 h 2256311"/>
                <a:gd name="connsiteX1" fmla="*/ 4784 w 2177968"/>
                <a:gd name="connsiteY1" fmla="*/ 1686296 h 2256311"/>
                <a:gd name="connsiteX2" fmla="*/ 111662 w 2177968"/>
                <a:gd name="connsiteY2" fmla="*/ 1080654 h 2256311"/>
                <a:gd name="connsiteX3" fmla="*/ 361043 w 2177968"/>
                <a:gd name="connsiteY3" fmla="*/ 534389 h 2256311"/>
                <a:gd name="connsiteX4" fmla="*/ 776680 w 2177968"/>
                <a:gd name="connsiteY4" fmla="*/ 201880 h 2256311"/>
                <a:gd name="connsiteX5" fmla="*/ 1382321 w 2177968"/>
                <a:gd name="connsiteY5" fmla="*/ 59376 h 2256311"/>
                <a:gd name="connsiteX6" fmla="*/ 2177968 w 2177968"/>
                <a:gd name="connsiteY6" fmla="*/ 0 h 2256311"/>
                <a:gd name="connsiteX0" fmla="*/ 23750 w 2173184"/>
                <a:gd name="connsiteY0" fmla="*/ 2256311 h 2256311"/>
                <a:gd name="connsiteX1" fmla="*/ 0 w 2173184"/>
                <a:gd name="connsiteY1" fmla="*/ 1686296 h 2256311"/>
                <a:gd name="connsiteX2" fmla="*/ 106878 w 2173184"/>
                <a:gd name="connsiteY2" fmla="*/ 1080654 h 2256311"/>
                <a:gd name="connsiteX3" fmla="*/ 356259 w 2173184"/>
                <a:gd name="connsiteY3" fmla="*/ 534389 h 2256311"/>
                <a:gd name="connsiteX4" fmla="*/ 771896 w 2173184"/>
                <a:gd name="connsiteY4" fmla="*/ 201880 h 2256311"/>
                <a:gd name="connsiteX5" fmla="*/ 1377537 w 2173184"/>
                <a:gd name="connsiteY5" fmla="*/ 59376 h 2256311"/>
                <a:gd name="connsiteX6" fmla="*/ 2173184 w 2173184"/>
                <a:gd name="connsiteY6" fmla="*/ 0 h 2256311"/>
                <a:gd name="connsiteX0" fmla="*/ 11874 w 2161308"/>
                <a:gd name="connsiteY0" fmla="*/ 2256311 h 2256311"/>
                <a:gd name="connsiteX1" fmla="*/ 0 w 2161308"/>
                <a:gd name="connsiteY1" fmla="*/ 1686296 h 2256311"/>
                <a:gd name="connsiteX2" fmla="*/ 95002 w 2161308"/>
                <a:gd name="connsiteY2" fmla="*/ 1080654 h 2256311"/>
                <a:gd name="connsiteX3" fmla="*/ 344383 w 2161308"/>
                <a:gd name="connsiteY3" fmla="*/ 534389 h 2256311"/>
                <a:gd name="connsiteX4" fmla="*/ 760020 w 2161308"/>
                <a:gd name="connsiteY4" fmla="*/ 201880 h 2256311"/>
                <a:gd name="connsiteX5" fmla="*/ 1365661 w 2161308"/>
                <a:gd name="connsiteY5" fmla="*/ 59376 h 2256311"/>
                <a:gd name="connsiteX6" fmla="*/ 2161308 w 2161308"/>
                <a:gd name="connsiteY6" fmla="*/ 0 h 2256311"/>
                <a:gd name="connsiteX0" fmla="*/ 24903 w 2174337"/>
                <a:gd name="connsiteY0" fmla="*/ 2256311 h 2256311"/>
                <a:gd name="connsiteX1" fmla="*/ 13029 w 2174337"/>
                <a:gd name="connsiteY1" fmla="*/ 1686296 h 2256311"/>
                <a:gd name="connsiteX2" fmla="*/ 226468 w 2174337"/>
                <a:gd name="connsiteY2" fmla="*/ 1104404 h 2256311"/>
                <a:gd name="connsiteX3" fmla="*/ 357412 w 2174337"/>
                <a:gd name="connsiteY3" fmla="*/ 534389 h 2256311"/>
                <a:gd name="connsiteX4" fmla="*/ 773049 w 2174337"/>
                <a:gd name="connsiteY4" fmla="*/ 201880 h 2256311"/>
                <a:gd name="connsiteX5" fmla="*/ 1378690 w 2174337"/>
                <a:gd name="connsiteY5" fmla="*/ 59376 h 2256311"/>
                <a:gd name="connsiteX6" fmla="*/ 2174337 w 2174337"/>
                <a:gd name="connsiteY6" fmla="*/ 0 h 2256311"/>
                <a:gd name="connsiteX0" fmla="*/ 24903 w 2174337"/>
                <a:gd name="connsiteY0" fmla="*/ 2256311 h 2256311"/>
                <a:gd name="connsiteX1" fmla="*/ 13029 w 2174337"/>
                <a:gd name="connsiteY1" fmla="*/ 1686296 h 2256311"/>
                <a:gd name="connsiteX2" fmla="*/ 226468 w 2174337"/>
                <a:gd name="connsiteY2" fmla="*/ 1104404 h 2256311"/>
                <a:gd name="connsiteX3" fmla="*/ 454315 w 2174337"/>
                <a:gd name="connsiteY3" fmla="*/ 593765 h 2256311"/>
                <a:gd name="connsiteX4" fmla="*/ 773049 w 2174337"/>
                <a:gd name="connsiteY4" fmla="*/ 201880 h 2256311"/>
                <a:gd name="connsiteX5" fmla="*/ 1378690 w 2174337"/>
                <a:gd name="connsiteY5" fmla="*/ 59376 h 2256311"/>
                <a:gd name="connsiteX6" fmla="*/ 2174337 w 2174337"/>
                <a:gd name="connsiteY6" fmla="*/ 0 h 2256311"/>
                <a:gd name="connsiteX0" fmla="*/ 24903 w 2174337"/>
                <a:gd name="connsiteY0" fmla="*/ 2256311 h 2256311"/>
                <a:gd name="connsiteX1" fmla="*/ 13029 w 2174337"/>
                <a:gd name="connsiteY1" fmla="*/ 1686296 h 2256311"/>
                <a:gd name="connsiteX2" fmla="*/ 226468 w 2174337"/>
                <a:gd name="connsiteY2" fmla="*/ 1104404 h 2256311"/>
                <a:gd name="connsiteX3" fmla="*/ 454315 w 2174337"/>
                <a:gd name="connsiteY3" fmla="*/ 593765 h 2256311"/>
                <a:gd name="connsiteX4" fmla="*/ 945321 w 2174337"/>
                <a:gd name="connsiteY4" fmla="*/ 273132 h 2256311"/>
                <a:gd name="connsiteX5" fmla="*/ 1378690 w 2174337"/>
                <a:gd name="connsiteY5" fmla="*/ 59376 h 2256311"/>
                <a:gd name="connsiteX6" fmla="*/ 2174337 w 2174337"/>
                <a:gd name="connsiteY6" fmla="*/ 0 h 2256311"/>
                <a:gd name="connsiteX0" fmla="*/ 24903 w 2174337"/>
                <a:gd name="connsiteY0" fmla="*/ 2256311 h 2256311"/>
                <a:gd name="connsiteX1" fmla="*/ 13029 w 2174337"/>
                <a:gd name="connsiteY1" fmla="*/ 1686296 h 2256311"/>
                <a:gd name="connsiteX2" fmla="*/ 226468 w 2174337"/>
                <a:gd name="connsiteY2" fmla="*/ 1104404 h 2256311"/>
                <a:gd name="connsiteX3" fmla="*/ 486616 w 2174337"/>
                <a:gd name="connsiteY3" fmla="*/ 665017 h 2256311"/>
                <a:gd name="connsiteX4" fmla="*/ 945321 w 2174337"/>
                <a:gd name="connsiteY4" fmla="*/ 273132 h 2256311"/>
                <a:gd name="connsiteX5" fmla="*/ 1378690 w 2174337"/>
                <a:gd name="connsiteY5" fmla="*/ 59376 h 2256311"/>
                <a:gd name="connsiteX6" fmla="*/ 2174337 w 2174337"/>
                <a:gd name="connsiteY6" fmla="*/ 0 h 2256311"/>
                <a:gd name="connsiteX0" fmla="*/ 24903 w 2174337"/>
                <a:gd name="connsiteY0" fmla="*/ 2256311 h 2256311"/>
                <a:gd name="connsiteX1" fmla="*/ 13029 w 2174337"/>
                <a:gd name="connsiteY1" fmla="*/ 1686296 h 2256311"/>
                <a:gd name="connsiteX2" fmla="*/ 226468 w 2174337"/>
                <a:gd name="connsiteY2" fmla="*/ 1104404 h 2256311"/>
                <a:gd name="connsiteX3" fmla="*/ 486616 w 2174337"/>
                <a:gd name="connsiteY3" fmla="*/ 665017 h 2256311"/>
                <a:gd name="connsiteX4" fmla="*/ 945321 w 2174337"/>
                <a:gd name="connsiteY4" fmla="*/ 273132 h 2256311"/>
                <a:gd name="connsiteX5" fmla="*/ 1443293 w 2174337"/>
                <a:gd name="connsiteY5" fmla="*/ 130628 h 2256311"/>
                <a:gd name="connsiteX6" fmla="*/ 2174337 w 2174337"/>
                <a:gd name="connsiteY6" fmla="*/ 0 h 2256311"/>
                <a:gd name="connsiteX0" fmla="*/ 11874 w 2161308"/>
                <a:gd name="connsiteY0" fmla="*/ 2256311 h 2256311"/>
                <a:gd name="connsiteX1" fmla="*/ 0 w 2161308"/>
                <a:gd name="connsiteY1" fmla="*/ 1686296 h 2256311"/>
                <a:gd name="connsiteX2" fmla="*/ 213439 w 2161308"/>
                <a:gd name="connsiteY2" fmla="*/ 1104404 h 2256311"/>
                <a:gd name="connsiteX3" fmla="*/ 473587 w 2161308"/>
                <a:gd name="connsiteY3" fmla="*/ 665017 h 2256311"/>
                <a:gd name="connsiteX4" fmla="*/ 932292 w 2161308"/>
                <a:gd name="connsiteY4" fmla="*/ 273132 h 2256311"/>
                <a:gd name="connsiteX5" fmla="*/ 1430264 w 2161308"/>
                <a:gd name="connsiteY5" fmla="*/ 130628 h 2256311"/>
                <a:gd name="connsiteX6" fmla="*/ 2161308 w 2161308"/>
                <a:gd name="connsiteY6" fmla="*/ 0 h 2256311"/>
                <a:gd name="connsiteX0" fmla="*/ 16632 w 2176834"/>
                <a:gd name="connsiteY0" fmla="*/ 6273334 h 6273334"/>
                <a:gd name="connsiteX1" fmla="*/ 15526 w 2176834"/>
                <a:gd name="connsiteY1" fmla="*/ 1686296 h 6273334"/>
                <a:gd name="connsiteX2" fmla="*/ 228965 w 2176834"/>
                <a:gd name="connsiteY2" fmla="*/ 1104404 h 6273334"/>
                <a:gd name="connsiteX3" fmla="*/ 489113 w 2176834"/>
                <a:gd name="connsiteY3" fmla="*/ 665017 h 6273334"/>
                <a:gd name="connsiteX4" fmla="*/ 947818 w 2176834"/>
                <a:gd name="connsiteY4" fmla="*/ 273132 h 6273334"/>
                <a:gd name="connsiteX5" fmla="*/ 1445790 w 2176834"/>
                <a:gd name="connsiteY5" fmla="*/ 130628 h 6273334"/>
                <a:gd name="connsiteX6" fmla="*/ 2176834 w 2176834"/>
                <a:gd name="connsiteY6" fmla="*/ 0 h 6273334"/>
                <a:gd name="connsiteX0" fmla="*/ 1106 w 2161308"/>
                <a:gd name="connsiteY0" fmla="*/ 6273334 h 6273334"/>
                <a:gd name="connsiteX1" fmla="*/ 0 w 2161308"/>
                <a:gd name="connsiteY1" fmla="*/ 1686296 h 6273334"/>
                <a:gd name="connsiteX2" fmla="*/ 213439 w 2161308"/>
                <a:gd name="connsiteY2" fmla="*/ 1104404 h 6273334"/>
                <a:gd name="connsiteX3" fmla="*/ 473587 w 2161308"/>
                <a:gd name="connsiteY3" fmla="*/ 665017 h 6273334"/>
                <a:gd name="connsiteX4" fmla="*/ 932292 w 2161308"/>
                <a:gd name="connsiteY4" fmla="*/ 273132 h 6273334"/>
                <a:gd name="connsiteX5" fmla="*/ 1430264 w 2161308"/>
                <a:gd name="connsiteY5" fmla="*/ 130628 h 6273334"/>
                <a:gd name="connsiteX6" fmla="*/ 2161308 w 2161308"/>
                <a:gd name="connsiteY6" fmla="*/ 0 h 6273334"/>
                <a:gd name="connsiteX0" fmla="*/ 1106 w 2161308"/>
                <a:gd name="connsiteY0" fmla="*/ 6273334 h 6273334"/>
                <a:gd name="connsiteX1" fmla="*/ 0 w 2161308"/>
                <a:gd name="connsiteY1" fmla="*/ 1686296 h 6273334"/>
                <a:gd name="connsiteX2" fmla="*/ 213439 w 2161308"/>
                <a:gd name="connsiteY2" fmla="*/ 1104404 h 6273334"/>
                <a:gd name="connsiteX3" fmla="*/ 473587 w 2161308"/>
                <a:gd name="connsiteY3" fmla="*/ 665017 h 6273334"/>
                <a:gd name="connsiteX4" fmla="*/ 932292 w 2161308"/>
                <a:gd name="connsiteY4" fmla="*/ 273132 h 6273334"/>
                <a:gd name="connsiteX5" fmla="*/ 1430264 w 2161308"/>
                <a:gd name="connsiteY5" fmla="*/ 130628 h 6273334"/>
                <a:gd name="connsiteX6" fmla="*/ 2161308 w 2161308"/>
                <a:gd name="connsiteY6" fmla="*/ 0 h 6273334"/>
                <a:gd name="connsiteX0" fmla="*/ 1106 w 2161308"/>
                <a:gd name="connsiteY0" fmla="*/ 6273334 h 6273334"/>
                <a:gd name="connsiteX1" fmla="*/ 0 w 2161308"/>
                <a:gd name="connsiteY1" fmla="*/ 1686296 h 6273334"/>
                <a:gd name="connsiteX2" fmla="*/ 213439 w 2161308"/>
                <a:gd name="connsiteY2" fmla="*/ 1104404 h 6273334"/>
                <a:gd name="connsiteX3" fmla="*/ 667625 w 2161308"/>
                <a:gd name="connsiteY3" fmla="*/ 465906 h 6273334"/>
                <a:gd name="connsiteX4" fmla="*/ 932292 w 2161308"/>
                <a:gd name="connsiteY4" fmla="*/ 273132 h 6273334"/>
                <a:gd name="connsiteX5" fmla="*/ 1430264 w 2161308"/>
                <a:gd name="connsiteY5" fmla="*/ 130628 h 6273334"/>
                <a:gd name="connsiteX6" fmla="*/ 2161308 w 2161308"/>
                <a:gd name="connsiteY6" fmla="*/ 0 h 6273334"/>
                <a:gd name="connsiteX0" fmla="*/ 25415 w 2185617"/>
                <a:gd name="connsiteY0" fmla="*/ 6273334 h 6273334"/>
                <a:gd name="connsiteX1" fmla="*/ 24309 w 2185617"/>
                <a:gd name="connsiteY1" fmla="*/ 1686296 h 6273334"/>
                <a:gd name="connsiteX2" fmla="*/ 356326 w 2185617"/>
                <a:gd name="connsiteY2" fmla="*/ 872109 h 6273334"/>
                <a:gd name="connsiteX3" fmla="*/ 691934 w 2185617"/>
                <a:gd name="connsiteY3" fmla="*/ 465906 h 6273334"/>
                <a:gd name="connsiteX4" fmla="*/ 956601 w 2185617"/>
                <a:gd name="connsiteY4" fmla="*/ 273132 h 6273334"/>
                <a:gd name="connsiteX5" fmla="*/ 1454573 w 2185617"/>
                <a:gd name="connsiteY5" fmla="*/ 130628 h 6273334"/>
                <a:gd name="connsiteX6" fmla="*/ 2185617 w 2185617"/>
                <a:gd name="connsiteY6" fmla="*/ 0 h 6273334"/>
                <a:gd name="connsiteX0" fmla="*/ 2 w 2160204"/>
                <a:gd name="connsiteY0" fmla="*/ 6273334 h 6273334"/>
                <a:gd name="connsiteX1" fmla="*/ 128254 w 2160204"/>
                <a:gd name="connsiteY1" fmla="*/ 1321260 h 6273334"/>
                <a:gd name="connsiteX2" fmla="*/ 330913 w 2160204"/>
                <a:gd name="connsiteY2" fmla="*/ 872109 h 6273334"/>
                <a:gd name="connsiteX3" fmla="*/ 666521 w 2160204"/>
                <a:gd name="connsiteY3" fmla="*/ 465906 h 6273334"/>
                <a:gd name="connsiteX4" fmla="*/ 931188 w 2160204"/>
                <a:gd name="connsiteY4" fmla="*/ 273132 h 6273334"/>
                <a:gd name="connsiteX5" fmla="*/ 1429160 w 2160204"/>
                <a:gd name="connsiteY5" fmla="*/ 130628 h 6273334"/>
                <a:gd name="connsiteX6" fmla="*/ 2160204 w 2160204"/>
                <a:gd name="connsiteY6" fmla="*/ 0 h 6273334"/>
                <a:gd name="connsiteX0" fmla="*/ 1 w 2181762"/>
                <a:gd name="connsiteY0" fmla="*/ 2257960 h 2257960"/>
                <a:gd name="connsiteX1" fmla="*/ 149812 w 2181762"/>
                <a:gd name="connsiteY1" fmla="*/ 1321260 h 2257960"/>
                <a:gd name="connsiteX2" fmla="*/ 352471 w 2181762"/>
                <a:gd name="connsiteY2" fmla="*/ 872109 h 2257960"/>
                <a:gd name="connsiteX3" fmla="*/ 688079 w 2181762"/>
                <a:gd name="connsiteY3" fmla="*/ 465906 h 2257960"/>
                <a:gd name="connsiteX4" fmla="*/ 952746 w 2181762"/>
                <a:gd name="connsiteY4" fmla="*/ 273132 h 2257960"/>
                <a:gd name="connsiteX5" fmla="*/ 1450718 w 2181762"/>
                <a:gd name="connsiteY5" fmla="*/ 130628 h 2257960"/>
                <a:gd name="connsiteX6" fmla="*/ 2181762 w 2181762"/>
                <a:gd name="connsiteY6" fmla="*/ 0 h 2257960"/>
                <a:gd name="connsiteX0" fmla="*/ 0 w 2181761"/>
                <a:gd name="connsiteY0" fmla="*/ 2257960 h 2257960"/>
                <a:gd name="connsiteX1" fmla="*/ 149811 w 2181761"/>
                <a:gd name="connsiteY1" fmla="*/ 1321260 h 2257960"/>
                <a:gd name="connsiteX2" fmla="*/ 352470 w 2181761"/>
                <a:gd name="connsiteY2" fmla="*/ 872109 h 2257960"/>
                <a:gd name="connsiteX3" fmla="*/ 688078 w 2181761"/>
                <a:gd name="connsiteY3" fmla="*/ 465906 h 2257960"/>
                <a:gd name="connsiteX4" fmla="*/ 952745 w 2181761"/>
                <a:gd name="connsiteY4" fmla="*/ 273132 h 2257960"/>
                <a:gd name="connsiteX5" fmla="*/ 1450717 w 2181761"/>
                <a:gd name="connsiteY5" fmla="*/ 130628 h 2257960"/>
                <a:gd name="connsiteX6" fmla="*/ 2181761 w 2181761"/>
                <a:gd name="connsiteY6" fmla="*/ 0 h 2257960"/>
                <a:gd name="connsiteX0" fmla="*/ 0 w 2214101"/>
                <a:gd name="connsiteY0" fmla="*/ 1527892 h 1527892"/>
                <a:gd name="connsiteX1" fmla="*/ 182151 w 2214101"/>
                <a:gd name="connsiteY1" fmla="*/ 1321260 h 1527892"/>
                <a:gd name="connsiteX2" fmla="*/ 384810 w 2214101"/>
                <a:gd name="connsiteY2" fmla="*/ 872109 h 1527892"/>
                <a:gd name="connsiteX3" fmla="*/ 720418 w 2214101"/>
                <a:gd name="connsiteY3" fmla="*/ 465906 h 1527892"/>
                <a:gd name="connsiteX4" fmla="*/ 985085 w 2214101"/>
                <a:gd name="connsiteY4" fmla="*/ 273132 h 1527892"/>
                <a:gd name="connsiteX5" fmla="*/ 1483057 w 2214101"/>
                <a:gd name="connsiteY5" fmla="*/ 130628 h 1527892"/>
                <a:gd name="connsiteX6" fmla="*/ 2214101 w 2214101"/>
                <a:gd name="connsiteY6" fmla="*/ 0 h 1527892"/>
                <a:gd name="connsiteX0" fmla="*/ 0 w 2214101"/>
                <a:gd name="connsiteY0" fmla="*/ 1527892 h 1527892"/>
                <a:gd name="connsiteX1" fmla="*/ 182151 w 2214101"/>
                <a:gd name="connsiteY1" fmla="*/ 923041 h 1527892"/>
                <a:gd name="connsiteX2" fmla="*/ 384810 w 2214101"/>
                <a:gd name="connsiteY2" fmla="*/ 872109 h 1527892"/>
                <a:gd name="connsiteX3" fmla="*/ 720418 w 2214101"/>
                <a:gd name="connsiteY3" fmla="*/ 465906 h 1527892"/>
                <a:gd name="connsiteX4" fmla="*/ 985085 w 2214101"/>
                <a:gd name="connsiteY4" fmla="*/ 273132 h 1527892"/>
                <a:gd name="connsiteX5" fmla="*/ 1483057 w 2214101"/>
                <a:gd name="connsiteY5" fmla="*/ 130628 h 1527892"/>
                <a:gd name="connsiteX6" fmla="*/ 2214101 w 2214101"/>
                <a:gd name="connsiteY6" fmla="*/ 0 h 1527892"/>
                <a:gd name="connsiteX0" fmla="*/ 0 w 2214101"/>
                <a:gd name="connsiteY0" fmla="*/ 1527892 h 1527892"/>
                <a:gd name="connsiteX1" fmla="*/ 182151 w 2214101"/>
                <a:gd name="connsiteY1" fmla="*/ 923041 h 1527892"/>
                <a:gd name="connsiteX2" fmla="*/ 395590 w 2214101"/>
                <a:gd name="connsiteY2" fmla="*/ 673002 h 1527892"/>
                <a:gd name="connsiteX3" fmla="*/ 720418 w 2214101"/>
                <a:gd name="connsiteY3" fmla="*/ 465906 h 1527892"/>
                <a:gd name="connsiteX4" fmla="*/ 985085 w 2214101"/>
                <a:gd name="connsiteY4" fmla="*/ 273132 h 1527892"/>
                <a:gd name="connsiteX5" fmla="*/ 1483057 w 2214101"/>
                <a:gd name="connsiteY5" fmla="*/ 130628 h 1527892"/>
                <a:gd name="connsiteX6" fmla="*/ 2214101 w 2214101"/>
                <a:gd name="connsiteY6" fmla="*/ 0 h 152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4101" h="1527892">
                  <a:moveTo>
                    <a:pt x="0" y="1527892"/>
                  </a:moveTo>
                  <a:cubicBezTo>
                    <a:pt x="60717" y="1459015"/>
                    <a:pt x="116219" y="1065523"/>
                    <a:pt x="182151" y="923041"/>
                  </a:cubicBezTo>
                  <a:cubicBezTo>
                    <a:pt x="248083" y="780559"/>
                    <a:pt x="305879" y="749191"/>
                    <a:pt x="395590" y="673002"/>
                  </a:cubicBezTo>
                  <a:cubicBezTo>
                    <a:pt x="485301" y="596813"/>
                    <a:pt x="622169" y="532551"/>
                    <a:pt x="720418" y="465906"/>
                  </a:cubicBezTo>
                  <a:cubicBezTo>
                    <a:pt x="818667" y="399261"/>
                    <a:pt x="857979" y="329012"/>
                    <a:pt x="985085" y="273132"/>
                  </a:cubicBezTo>
                  <a:cubicBezTo>
                    <a:pt x="1112191" y="217252"/>
                    <a:pt x="1278221" y="176150"/>
                    <a:pt x="1483057" y="130628"/>
                  </a:cubicBezTo>
                  <a:cubicBezTo>
                    <a:pt x="1687893" y="85106"/>
                    <a:pt x="1933051" y="12864"/>
                    <a:pt x="2214101" y="0"/>
                  </a:cubicBezTo>
                </a:path>
              </a:pathLst>
            </a:custGeom>
            <a:noFill/>
            <a:ln w="5715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2400" b="0" i="0" u="none" strike="noStrike" kern="0" cap="none" spc="0" normalizeH="0" baseline="0" noProof="0" smtClean="0">
                <a:ln>
                  <a:noFill/>
                </a:ln>
                <a:solidFill>
                  <a:srgbClr val="EEECE1"/>
                </a:solidFill>
                <a:effectLst/>
                <a:uLnTx/>
                <a:uFillTx/>
                <a:latin typeface="Times New Roman" pitchFamily="18" charset="0"/>
              </a:endParaRPr>
            </a:p>
          </p:txBody>
        </p:sp>
        <p:sp>
          <p:nvSpPr>
            <p:cNvPr id="49" name="TextBox 48"/>
            <p:cNvSpPr txBox="1"/>
            <p:nvPr/>
          </p:nvSpPr>
          <p:spPr>
            <a:xfrm>
              <a:off x="4930497" y="2567769"/>
              <a:ext cx="1591266" cy="362736"/>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ysClr val="windowText" lastClr="000000"/>
                  </a:solidFill>
                  <a:effectLst/>
                  <a:uLnTx/>
                  <a:uFillTx/>
                </a:rPr>
                <a:t>Prob</a:t>
              </a:r>
              <a:r>
                <a:rPr kumimoji="0" lang="en-US" sz="2000" b="0" i="0" u="none" strike="noStrike" kern="0" cap="none" spc="0" normalizeH="0" baseline="0" noProof="0" dirty="0" smtClean="0">
                  <a:ln>
                    <a:noFill/>
                  </a:ln>
                  <a:solidFill>
                    <a:sysClr val="windowText" lastClr="000000"/>
                  </a:solidFill>
                  <a:effectLst/>
                  <a:uLnTx/>
                  <a:uFillTx/>
                </a:rPr>
                <a:t>(BFI &lt; x)</a:t>
              </a:r>
              <a:endParaRPr kumimoji="0" lang="en-US" sz="2000" b="0" i="0" u="none" strike="noStrike" kern="0" cap="none" spc="0" normalizeH="0" baseline="0" noProof="0" dirty="0">
                <a:ln>
                  <a:noFill/>
                </a:ln>
                <a:solidFill>
                  <a:sysClr val="windowText" lastClr="000000"/>
                </a:solidFill>
                <a:effectLst/>
                <a:uLnTx/>
                <a:uFillTx/>
              </a:endParaRPr>
            </a:p>
          </p:txBody>
        </p:sp>
        <p:cxnSp>
          <p:nvCxnSpPr>
            <p:cNvPr id="50" name="Straight Connector 49"/>
            <p:cNvCxnSpPr/>
            <p:nvPr/>
          </p:nvCxnSpPr>
          <p:spPr bwMode="auto">
            <a:xfrm>
              <a:off x="2036830" y="1784941"/>
              <a:ext cx="2409324" cy="33540"/>
            </a:xfrm>
            <a:prstGeom prst="line">
              <a:avLst/>
            </a:prstGeom>
            <a:solidFill>
              <a:srgbClr val="FF9966"/>
            </a:solidFill>
            <a:ln w="19050" cap="flat" cmpd="sng" algn="ctr">
              <a:solidFill>
                <a:sysClr val="windowText" lastClr="000000"/>
              </a:solidFill>
              <a:prstDash val="solid"/>
              <a:round/>
              <a:headEnd type="none" w="med" len="med"/>
              <a:tailEnd type="none" w="med" len="med"/>
            </a:ln>
            <a:effectLst/>
          </p:spPr>
        </p:cxnSp>
        <p:cxnSp>
          <p:nvCxnSpPr>
            <p:cNvPr id="52" name="Straight Connector 51"/>
            <p:cNvCxnSpPr/>
            <p:nvPr/>
          </p:nvCxnSpPr>
          <p:spPr bwMode="auto">
            <a:xfrm>
              <a:off x="2036830" y="1776426"/>
              <a:ext cx="0" cy="2232561"/>
            </a:xfrm>
            <a:prstGeom prst="line">
              <a:avLst/>
            </a:prstGeom>
            <a:solidFill>
              <a:srgbClr val="FF9966"/>
            </a:solidFill>
            <a:ln w="19050" cap="flat" cmpd="sng" algn="ctr">
              <a:solidFill>
                <a:sysClr val="windowText" lastClr="000000"/>
              </a:solidFill>
              <a:prstDash val="solid"/>
              <a:round/>
              <a:headEnd type="none" w="med" len="med"/>
              <a:tailEnd type="none" w="med" len="med"/>
            </a:ln>
            <a:effectLst/>
          </p:spPr>
        </p:cxnSp>
      </p:grpSp>
      <p:sp>
        <p:nvSpPr>
          <p:cNvPr id="5" name="Rectangle 4"/>
          <p:cNvSpPr/>
          <p:nvPr/>
        </p:nvSpPr>
        <p:spPr>
          <a:xfrm>
            <a:off x="4288584" y="2372231"/>
            <a:ext cx="243357" cy="2722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804313" y="4803468"/>
            <a:ext cx="312906" cy="369332"/>
          </a:xfrm>
          <a:prstGeom prst="rect">
            <a:avLst/>
          </a:prstGeom>
          <a:noFill/>
        </p:spPr>
        <p:txBody>
          <a:bodyPr wrap="none" rtlCol="0">
            <a:spAutoFit/>
          </a:bodyPr>
          <a:lstStyle/>
          <a:p>
            <a:r>
              <a:rPr lang="en-US" dirty="0" smtClean="0"/>
              <a:t>0</a:t>
            </a:r>
            <a:endParaRPr lang="en-US" dirty="0"/>
          </a:p>
        </p:txBody>
      </p:sp>
      <p:sp>
        <p:nvSpPr>
          <p:cNvPr id="30" name="TextBox 29"/>
          <p:cNvSpPr txBox="1"/>
          <p:nvPr/>
        </p:nvSpPr>
        <p:spPr>
          <a:xfrm>
            <a:off x="1771732" y="2496815"/>
            <a:ext cx="312906" cy="369332"/>
          </a:xfrm>
          <a:prstGeom prst="rect">
            <a:avLst/>
          </a:prstGeom>
          <a:noFill/>
        </p:spPr>
        <p:txBody>
          <a:bodyPr wrap="none" rtlCol="0">
            <a:spAutoFit/>
          </a:bodyPr>
          <a:lstStyle/>
          <a:p>
            <a:r>
              <a:rPr lang="en-US" dirty="0" smtClean="0"/>
              <a:t>1</a:t>
            </a:r>
            <a:endParaRPr lang="en-US" dirty="0"/>
          </a:p>
        </p:txBody>
      </p:sp>
      <p:sp>
        <p:nvSpPr>
          <p:cNvPr id="29" name="TextBox 28"/>
          <p:cNvSpPr txBox="1"/>
          <p:nvPr/>
        </p:nvSpPr>
        <p:spPr>
          <a:xfrm>
            <a:off x="2580818" y="3888535"/>
            <a:ext cx="1901758" cy="400110"/>
          </a:xfrm>
          <a:prstGeom prst="rect">
            <a:avLst/>
          </a:prstGeom>
          <a:no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ysClr val="windowText" lastClr="000000"/>
                </a:solidFill>
                <a:effectLst/>
                <a:uLnTx/>
                <a:uFillTx/>
              </a:rPr>
              <a:t>Prob</a:t>
            </a:r>
            <a:r>
              <a:rPr kumimoji="0" lang="en-US" sz="2000" b="0" i="0" u="none" strike="noStrike" kern="0" cap="none" spc="0" normalizeH="0" baseline="0" noProof="0" dirty="0" smtClean="0">
                <a:ln>
                  <a:noFill/>
                </a:ln>
                <a:solidFill>
                  <a:sysClr val="windowText" lastClr="000000"/>
                </a:solidFill>
                <a:effectLst/>
                <a:uLnTx/>
                <a:uFillTx/>
              </a:rPr>
              <a:t>(ZFD &gt; -x)</a:t>
            </a:r>
            <a:endParaRPr kumimoji="0" lang="en-US" sz="20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3633961" y="5655126"/>
            <a:ext cx="2144087" cy="400110"/>
          </a:xfrm>
          <a:prstGeom prst="rect">
            <a:avLst/>
          </a:prstGeom>
          <a:noFill/>
        </p:spPr>
        <p:txBody>
          <a:bodyPr wrap="none" rtlCol="0">
            <a:spAutoFit/>
          </a:bodyPr>
          <a:lstStyle/>
          <a:p>
            <a:r>
              <a:rPr lang="en-US" sz="2000" dirty="0" smtClean="0"/>
              <a:t>ELFI = BFI - ZFD</a:t>
            </a:r>
            <a:endParaRPr lang="en-US" sz="2000" dirty="0"/>
          </a:p>
        </p:txBody>
      </p:sp>
    </p:spTree>
    <p:extLst>
      <p:ext uri="{BB962C8B-B14F-4D97-AF65-F5344CB8AC3E}">
        <p14:creationId xmlns:p14="http://schemas.microsoft.com/office/powerpoint/2010/main" val="2385539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1822" y="1585708"/>
            <a:ext cx="4463713" cy="3659671"/>
            <a:chOff x="108287" y="1585708"/>
            <a:chExt cx="4463713" cy="3659671"/>
          </a:xfrm>
        </p:grpSpPr>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9111" r="2435"/>
            <a:stretch/>
          </p:blipFill>
          <p:spPr bwMode="auto">
            <a:xfrm>
              <a:off x="108287" y="1585708"/>
              <a:ext cx="4463713" cy="3659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62595" y="1775012"/>
              <a:ext cx="1722810" cy="213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450520" y="1775013"/>
              <a:ext cx="2000129" cy="213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8980" r="2549"/>
          <a:stretch/>
        </p:blipFill>
        <p:spPr bwMode="auto">
          <a:xfrm>
            <a:off x="4670379" y="1585708"/>
            <a:ext cx="4477248" cy="3636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300497" y="1061870"/>
            <a:ext cx="2418569" cy="461665"/>
          </a:xfrm>
          <a:prstGeom prst="rect">
            <a:avLst/>
          </a:prstGeom>
          <a:noFill/>
          <a:ln>
            <a:noFill/>
          </a:ln>
        </p:spPr>
        <p:txBody>
          <a:bodyPr wrap="square" rtlCol="0">
            <a:spAutoFit/>
          </a:bodyPr>
          <a:lstStyle/>
          <a:p>
            <a:pPr algn="ctr"/>
            <a:r>
              <a:rPr lang="en-US" sz="2400" dirty="0" smtClean="0">
                <a:solidFill>
                  <a:sysClr val="windowText" lastClr="000000"/>
                </a:solidFill>
              </a:rPr>
              <a:t>Time of Peak</a:t>
            </a:r>
            <a:endParaRPr lang="en-US" sz="2400" dirty="0">
              <a:solidFill>
                <a:sysClr val="windowText" lastClr="000000"/>
              </a:solidFill>
            </a:endParaRPr>
          </a:p>
        </p:txBody>
      </p:sp>
      <p:sp>
        <p:nvSpPr>
          <p:cNvPr id="11" name="TextBox 10"/>
          <p:cNvSpPr txBox="1"/>
          <p:nvPr/>
        </p:nvSpPr>
        <p:spPr>
          <a:xfrm>
            <a:off x="5562235" y="1048991"/>
            <a:ext cx="2250831" cy="461665"/>
          </a:xfrm>
          <a:prstGeom prst="rect">
            <a:avLst/>
          </a:prstGeom>
          <a:noFill/>
          <a:ln>
            <a:noFill/>
          </a:ln>
        </p:spPr>
        <p:txBody>
          <a:bodyPr wrap="square" rtlCol="0">
            <a:spAutoFit/>
          </a:bodyPr>
          <a:lstStyle/>
          <a:p>
            <a:r>
              <a:rPr lang="en-US" sz="2400" dirty="0">
                <a:solidFill>
                  <a:sysClr val="windowText" lastClr="000000"/>
                </a:solidFill>
              </a:rPr>
              <a:t>50% Flow date</a:t>
            </a:r>
          </a:p>
        </p:txBody>
      </p:sp>
      <p:sp>
        <p:nvSpPr>
          <p:cNvPr id="13" name="Title 1"/>
          <p:cNvSpPr txBox="1">
            <a:spLocks/>
          </p:cNvSpPr>
          <p:nvPr/>
        </p:nvSpPr>
        <p:spPr>
          <a:xfrm>
            <a:off x="108287" y="147363"/>
            <a:ext cx="8954497" cy="79354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800" dirty="0" smtClean="0"/>
              <a:t>Timing variables</a:t>
            </a:r>
            <a:endParaRPr lang="en-US" sz="4800" dirty="0"/>
          </a:p>
        </p:txBody>
      </p:sp>
      <p:sp>
        <p:nvSpPr>
          <p:cNvPr id="14" name="Rectangle 13"/>
          <p:cNvSpPr/>
          <p:nvPr/>
        </p:nvSpPr>
        <p:spPr>
          <a:xfrm>
            <a:off x="4758240" y="5203907"/>
            <a:ext cx="4350226" cy="707886"/>
          </a:xfrm>
          <a:prstGeom prst="rect">
            <a:avLst/>
          </a:prstGeom>
          <a:noFill/>
        </p:spPr>
        <p:txBody>
          <a:bodyPr wrap="square">
            <a:spAutoFit/>
          </a:bodyPr>
          <a:lstStyle/>
          <a:p>
            <a:pPr algn="ctr"/>
            <a:r>
              <a:rPr lang="en-US" sz="2000" dirty="0"/>
              <a:t>The day of w</a:t>
            </a:r>
            <a:r>
              <a:rPr lang="en-US" sz="2000" dirty="0" smtClean="0"/>
              <a:t>ater year </a:t>
            </a:r>
            <a:r>
              <a:rPr lang="en-US" sz="2000" dirty="0"/>
              <a:t>by which </a:t>
            </a:r>
          </a:p>
          <a:p>
            <a:pPr algn="ctr"/>
            <a:r>
              <a:rPr lang="en-US" sz="2000" dirty="0"/>
              <a:t>50% of total flow has </a:t>
            </a:r>
            <a:r>
              <a:rPr lang="en-US" sz="2000" dirty="0" smtClean="0"/>
              <a:t>occurred</a:t>
            </a:r>
            <a:endParaRPr lang="en-US" sz="2000" dirty="0"/>
          </a:p>
        </p:txBody>
      </p:sp>
      <p:sp>
        <p:nvSpPr>
          <p:cNvPr id="4" name="TextBox 3"/>
          <p:cNvSpPr txBox="1"/>
          <p:nvPr/>
        </p:nvSpPr>
        <p:spPr>
          <a:xfrm>
            <a:off x="515238" y="6200775"/>
            <a:ext cx="8113524" cy="369332"/>
          </a:xfrm>
          <a:prstGeom prst="rect">
            <a:avLst/>
          </a:prstGeom>
          <a:noFill/>
          <a:ln>
            <a:solidFill>
              <a:schemeClr val="bg1">
                <a:lumMod val="65000"/>
              </a:schemeClr>
            </a:solidFill>
          </a:ln>
        </p:spPr>
        <p:txBody>
          <a:bodyPr wrap="square" rtlCol="0">
            <a:spAutoFit/>
          </a:bodyPr>
          <a:lstStyle/>
          <a:p>
            <a:pPr algn="ctr"/>
            <a:r>
              <a:rPr lang="en-US" i="1" dirty="0" smtClean="0"/>
              <a:t>All the streamflow variables were calculated based on water year (Oct – Sep)</a:t>
            </a:r>
            <a:endParaRPr lang="en-US" i="1" dirty="0"/>
          </a:p>
        </p:txBody>
      </p:sp>
      <p:sp>
        <p:nvSpPr>
          <p:cNvPr id="16" name="TextBox 15"/>
          <p:cNvSpPr txBox="1"/>
          <p:nvPr/>
        </p:nvSpPr>
        <p:spPr>
          <a:xfrm rot="16200000">
            <a:off x="3526843" y="3013036"/>
            <a:ext cx="2418569" cy="369332"/>
          </a:xfrm>
          <a:prstGeom prst="rect">
            <a:avLst/>
          </a:prstGeom>
          <a:noFill/>
          <a:ln>
            <a:noFill/>
          </a:ln>
        </p:spPr>
        <p:txBody>
          <a:bodyPr wrap="square" rtlCol="0">
            <a:spAutoFit/>
          </a:bodyPr>
          <a:lstStyle/>
          <a:p>
            <a:pPr algn="ctr"/>
            <a:r>
              <a:rPr lang="en-US" dirty="0" smtClean="0">
                <a:solidFill>
                  <a:sysClr val="windowText" lastClr="000000"/>
                </a:solidFill>
              </a:rPr>
              <a:t>Flow (</a:t>
            </a:r>
            <a:r>
              <a:rPr lang="en-US" dirty="0" err="1" smtClean="0">
                <a:solidFill>
                  <a:sysClr val="windowText" lastClr="000000"/>
                </a:solidFill>
              </a:rPr>
              <a:t>cfs</a:t>
            </a:r>
            <a:r>
              <a:rPr lang="en-US" dirty="0" smtClean="0">
                <a:solidFill>
                  <a:sysClr val="windowText" lastClr="000000"/>
                </a:solidFill>
              </a:rPr>
              <a:t>)</a:t>
            </a:r>
            <a:endParaRPr lang="en-US" dirty="0">
              <a:solidFill>
                <a:sysClr val="windowText" lastClr="000000"/>
              </a:solidFill>
            </a:endParaRPr>
          </a:p>
        </p:txBody>
      </p:sp>
      <p:sp>
        <p:nvSpPr>
          <p:cNvPr id="18" name="TextBox 17"/>
          <p:cNvSpPr txBox="1"/>
          <p:nvPr/>
        </p:nvSpPr>
        <p:spPr>
          <a:xfrm rot="16200000">
            <a:off x="-1025620" y="2936836"/>
            <a:ext cx="2418569" cy="369332"/>
          </a:xfrm>
          <a:prstGeom prst="rect">
            <a:avLst/>
          </a:prstGeom>
          <a:noFill/>
          <a:ln>
            <a:noFill/>
          </a:ln>
        </p:spPr>
        <p:txBody>
          <a:bodyPr wrap="square" rtlCol="0">
            <a:spAutoFit/>
          </a:bodyPr>
          <a:lstStyle/>
          <a:p>
            <a:pPr algn="ctr"/>
            <a:r>
              <a:rPr lang="en-US" dirty="0" smtClean="0">
                <a:solidFill>
                  <a:sysClr val="windowText" lastClr="000000"/>
                </a:solidFill>
              </a:rPr>
              <a:t>Flow (</a:t>
            </a:r>
            <a:r>
              <a:rPr lang="en-US" dirty="0" err="1" smtClean="0">
                <a:solidFill>
                  <a:sysClr val="windowText" lastClr="000000"/>
                </a:solidFill>
              </a:rPr>
              <a:t>cfs</a:t>
            </a:r>
            <a:r>
              <a:rPr lang="en-US" dirty="0" smtClean="0">
                <a:solidFill>
                  <a:sysClr val="windowText" lastClr="000000"/>
                </a:solidFill>
              </a:rPr>
              <a:t>)</a:t>
            </a:r>
            <a:endParaRPr lang="en-US" dirty="0">
              <a:solidFill>
                <a:sysClr val="windowText" lastClr="000000"/>
              </a:solidFill>
            </a:endParaRPr>
          </a:p>
        </p:txBody>
      </p:sp>
      <p:sp>
        <p:nvSpPr>
          <p:cNvPr id="9" name="Rectangle 8"/>
          <p:cNvSpPr/>
          <p:nvPr/>
        </p:nvSpPr>
        <p:spPr>
          <a:xfrm>
            <a:off x="1094814" y="5137131"/>
            <a:ext cx="2516133" cy="707886"/>
          </a:xfrm>
          <a:prstGeom prst="rect">
            <a:avLst/>
          </a:prstGeom>
          <a:noFill/>
        </p:spPr>
        <p:txBody>
          <a:bodyPr wrap="square">
            <a:spAutoFit/>
          </a:bodyPr>
          <a:lstStyle/>
          <a:p>
            <a:pPr algn="ctr"/>
            <a:r>
              <a:rPr lang="en-US" sz="2000" dirty="0" smtClean="0"/>
              <a:t>Average day of peak in water year</a:t>
            </a:r>
            <a:endParaRPr lang="en-US" sz="2000" u="sng" dirty="0"/>
          </a:p>
        </p:txBody>
      </p:sp>
    </p:spTree>
    <p:extLst>
      <p:ext uri="{BB962C8B-B14F-4D97-AF65-F5344CB8AC3E}">
        <p14:creationId xmlns:p14="http://schemas.microsoft.com/office/powerpoint/2010/main" val="4054409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ulochan\Desktop\High_M.JPG"/>
          <p:cNvPicPr>
            <a:picLocks noChangeAspect="1" noChangeArrowheads="1"/>
          </p:cNvPicPr>
          <p:nvPr/>
        </p:nvPicPr>
        <p:blipFill rotWithShape="1">
          <a:blip r:embed="rId3">
            <a:extLst>
              <a:ext uri="{28A0092B-C50C-407E-A947-70E740481C1C}">
                <a14:useLocalDpi xmlns:a14="http://schemas.microsoft.com/office/drawing/2010/main" val="0"/>
              </a:ext>
            </a:extLst>
          </a:blip>
          <a:srcRect l="6731" r="7976" b="17864"/>
          <a:stretch/>
        </p:blipFill>
        <p:spPr bwMode="auto">
          <a:xfrm>
            <a:off x="370812" y="1688683"/>
            <a:ext cx="4514342" cy="339766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1" y="265308"/>
            <a:ext cx="9143999" cy="751729"/>
          </a:xfrm>
          <a:prstGeom prst="rect">
            <a:avLst/>
          </a:prstGeom>
        </p:spPr>
        <p:txBody>
          <a:bodyP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err="1" smtClean="0"/>
              <a:t>Streamflow</a:t>
            </a:r>
            <a:r>
              <a:rPr lang="en-US" dirty="0" smtClean="0"/>
              <a:t> Predictability (P), Constancy (C) and Contingency (M)</a:t>
            </a:r>
          </a:p>
          <a:p>
            <a:pPr fontAlgn="auto">
              <a:spcAft>
                <a:spcPts val="0"/>
              </a:spcAft>
            </a:pPr>
            <a:r>
              <a:rPr lang="en-US" dirty="0" smtClean="0"/>
              <a:t>Colwell (Ecology 1974, 55:1148-1153)</a:t>
            </a:r>
            <a:endParaRPr lang="en-US" dirty="0"/>
          </a:p>
        </p:txBody>
      </p:sp>
      <p:sp>
        <p:nvSpPr>
          <p:cNvPr id="2" name="TextBox 1"/>
          <p:cNvSpPr txBox="1"/>
          <p:nvPr/>
        </p:nvSpPr>
        <p:spPr>
          <a:xfrm>
            <a:off x="2351315" y="1017037"/>
            <a:ext cx="1082348" cy="369332"/>
          </a:xfrm>
          <a:prstGeom prst="rect">
            <a:avLst/>
          </a:prstGeom>
          <a:noFill/>
        </p:spPr>
        <p:txBody>
          <a:bodyPr wrap="none" rtlCol="0">
            <a:spAutoFit/>
          </a:bodyPr>
          <a:lstStyle/>
          <a:p>
            <a:r>
              <a:rPr lang="en-US" dirty="0" smtClean="0"/>
              <a:t>Periods j</a:t>
            </a:r>
            <a:endParaRPr lang="en-US" dirty="0"/>
          </a:p>
        </p:txBody>
      </p:sp>
      <p:cxnSp>
        <p:nvCxnSpPr>
          <p:cNvPr id="5" name="Straight Arrow Connector 4"/>
          <p:cNvCxnSpPr>
            <a:stCxn id="2" idx="2"/>
          </p:cNvCxnSpPr>
          <p:nvPr/>
        </p:nvCxnSpPr>
        <p:spPr>
          <a:xfrm flipH="1">
            <a:off x="1054361" y="1386369"/>
            <a:ext cx="1838128" cy="6943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2" idx="2"/>
          </p:cNvCxnSpPr>
          <p:nvPr/>
        </p:nvCxnSpPr>
        <p:spPr>
          <a:xfrm flipH="1">
            <a:off x="1315617" y="1386369"/>
            <a:ext cx="1576872" cy="751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 idx="2"/>
          </p:cNvCxnSpPr>
          <p:nvPr/>
        </p:nvCxnSpPr>
        <p:spPr>
          <a:xfrm flipH="1">
            <a:off x="1642189" y="1386369"/>
            <a:ext cx="1250300" cy="751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 idx="2"/>
          </p:cNvCxnSpPr>
          <p:nvPr/>
        </p:nvCxnSpPr>
        <p:spPr>
          <a:xfrm>
            <a:off x="2892489" y="1386369"/>
            <a:ext cx="1576874" cy="7517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 idx="2"/>
          </p:cNvCxnSpPr>
          <p:nvPr/>
        </p:nvCxnSpPr>
        <p:spPr>
          <a:xfrm flipH="1">
            <a:off x="1944571" y="1386369"/>
            <a:ext cx="947918" cy="811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2" idx="2"/>
          </p:cNvCxnSpPr>
          <p:nvPr/>
        </p:nvCxnSpPr>
        <p:spPr>
          <a:xfrm flipH="1">
            <a:off x="2238485" y="1386369"/>
            <a:ext cx="654004" cy="823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 idx="2"/>
          </p:cNvCxnSpPr>
          <p:nvPr/>
        </p:nvCxnSpPr>
        <p:spPr>
          <a:xfrm>
            <a:off x="2892489" y="1386369"/>
            <a:ext cx="425757" cy="811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 idx="2"/>
          </p:cNvCxnSpPr>
          <p:nvPr/>
        </p:nvCxnSpPr>
        <p:spPr>
          <a:xfrm>
            <a:off x="2892489" y="1386369"/>
            <a:ext cx="677683" cy="811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 idx="2"/>
          </p:cNvCxnSpPr>
          <p:nvPr/>
        </p:nvCxnSpPr>
        <p:spPr>
          <a:xfrm>
            <a:off x="2892489" y="1386369"/>
            <a:ext cx="977991" cy="811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2"/>
          </p:cNvCxnSpPr>
          <p:nvPr/>
        </p:nvCxnSpPr>
        <p:spPr>
          <a:xfrm>
            <a:off x="2892489" y="1386369"/>
            <a:ext cx="1299895" cy="811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 idx="2"/>
          </p:cNvCxnSpPr>
          <p:nvPr/>
        </p:nvCxnSpPr>
        <p:spPr>
          <a:xfrm flipH="1">
            <a:off x="2565918" y="1386369"/>
            <a:ext cx="326571" cy="823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 idx="2"/>
          </p:cNvCxnSpPr>
          <p:nvPr/>
        </p:nvCxnSpPr>
        <p:spPr>
          <a:xfrm>
            <a:off x="2892489" y="1386369"/>
            <a:ext cx="38276" cy="823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rot="16200000">
            <a:off x="4859501" y="3244103"/>
            <a:ext cx="1032587" cy="369332"/>
          </a:xfrm>
          <a:prstGeom prst="rect">
            <a:avLst/>
          </a:prstGeom>
          <a:noFill/>
        </p:spPr>
        <p:txBody>
          <a:bodyPr wrap="square" rtlCol="0">
            <a:spAutoFit/>
          </a:bodyPr>
          <a:lstStyle/>
          <a:p>
            <a:r>
              <a:rPr lang="en-US" dirty="0" smtClean="0"/>
              <a:t>States </a:t>
            </a:r>
            <a:r>
              <a:rPr lang="en-US" dirty="0" err="1" smtClean="0"/>
              <a:t>i</a:t>
            </a:r>
            <a:endParaRPr lang="en-US" dirty="0"/>
          </a:p>
        </p:txBody>
      </p:sp>
      <p:cxnSp>
        <p:nvCxnSpPr>
          <p:cNvPr id="41" name="Straight Arrow Connector 40"/>
          <p:cNvCxnSpPr>
            <a:stCxn id="40" idx="0"/>
          </p:cNvCxnSpPr>
          <p:nvPr/>
        </p:nvCxnSpPr>
        <p:spPr>
          <a:xfrm flipH="1" flipV="1">
            <a:off x="4861250" y="2532871"/>
            <a:ext cx="329879" cy="8958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0" idx="0"/>
          </p:cNvCxnSpPr>
          <p:nvPr/>
        </p:nvCxnSpPr>
        <p:spPr>
          <a:xfrm flipH="1" flipV="1">
            <a:off x="4878318" y="2912476"/>
            <a:ext cx="312811" cy="5162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0" idx="0"/>
          </p:cNvCxnSpPr>
          <p:nvPr/>
        </p:nvCxnSpPr>
        <p:spPr>
          <a:xfrm flipH="1">
            <a:off x="4883803" y="3428769"/>
            <a:ext cx="307326" cy="675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0" idx="0"/>
          </p:cNvCxnSpPr>
          <p:nvPr/>
        </p:nvCxnSpPr>
        <p:spPr>
          <a:xfrm flipH="1" flipV="1">
            <a:off x="4858960" y="3147072"/>
            <a:ext cx="332169" cy="281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0" idx="0"/>
          </p:cNvCxnSpPr>
          <p:nvPr/>
        </p:nvCxnSpPr>
        <p:spPr>
          <a:xfrm flipH="1">
            <a:off x="4861250" y="3428769"/>
            <a:ext cx="329879" cy="160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40" idx="0"/>
          </p:cNvCxnSpPr>
          <p:nvPr/>
        </p:nvCxnSpPr>
        <p:spPr>
          <a:xfrm flipH="1" flipV="1">
            <a:off x="4858960" y="3268454"/>
            <a:ext cx="332169" cy="160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641805" y="991332"/>
            <a:ext cx="1688120" cy="369332"/>
          </a:xfrm>
          <a:prstGeom prst="rect">
            <a:avLst/>
          </a:prstGeom>
          <a:noFill/>
        </p:spPr>
        <p:txBody>
          <a:bodyPr wrap="none" rtlCol="0">
            <a:spAutoFit/>
          </a:bodyPr>
          <a:lstStyle/>
          <a:p>
            <a:r>
              <a:rPr lang="en-US" dirty="0" err="1" smtClean="0"/>
              <a:t>p</a:t>
            </a:r>
            <a:r>
              <a:rPr lang="en-US" baseline="-25000" dirty="0" err="1" smtClean="0"/>
              <a:t>ij</a:t>
            </a:r>
            <a:r>
              <a:rPr lang="en-US" baseline="-25000" dirty="0" smtClean="0"/>
              <a:t> </a:t>
            </a:r>
            <a:r>
              <a:rPr lang="en-US" dirty="0" smtClean="0"/>
              <a:t>= proportion</a:t>
            </a:r>
            <a:endParaRPr lang="en-US" dirty="0"/>
          </a:p>
        </p:txBody>
      </p:sp>
      <p:cxnSp>
        <p:nvCxnSpPr>
          <p:cNvPr id="49" name="Straight Arrow Connector 48"/>
          <p:cNvCxnSpPr/>
          <p:nvPr/>
        </p:nvCxnSpPr>
        <p:spPr>
          <a:xfrm flipH="1">
            <a:off x="4189444" y="1319351"/>
            <a:ext cx="873369" cy="1890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5590977" y="1457303"/>
            <a:ext cx="3390672" cy="369332"/>
          </a:xfrm>
          <a:prstGeom prst="rect">
            <a:avLst/>
          </a:prstGeom>
          <a:noFill/>
        </p:spPr>
        <p:txBody>
          <a:bodyPr wrap="none" rtlCol="0">
            <a:spAutoFit/>
          </a:bodyPr>
          <a:lstStyle/>
          <a:p>
            <a:r>
              <a:rPr lang="en-US" dirty="0" smtClean="0"/>
              <a:t>Entropy measure of uncertainty</a:t>
            </a:r>
            <a:endParaRPr lang="en-US" dirty="0"/>
          </a:p>
        </p:txBody>
      </p:sp>
      <mc:AlternateContent xmlns:mc="http://schemas.openxmlformats.org/markup-compatibility/2006" xmlns:a14="http://schemas.microsoft.com/office/drawing/2010/main">
        <mc:Choice Requires="a14">
          <p:sp>
            <p:nvSpPr>
              <p:cNvPr id="53" name="Rectangle 52"/>
              <p:cNvSpPr/>
              <p:nvPr/>
            </p:nvSpPr>
            <p:spPr>
              <a:xfrm>
                <a:off x="6262379" y="1830222"/>
                <a:ext cx="2047868" cy="7630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m:t>
                      </m:r>
                      <m:r>
                        <a:rPr lang="en-US" b="0" i="1" smtClean="0">
                          <a:latin typeface="Cambria Math" panose="02040503050406030204" pitchFamily="18" charset="0"/>
                        </a:rPr>
                        <m:t>=−</m:t>
                      </m:r>
                      <m:nary>
                        <m:naryPr>
                          <m:chr m:val="∑"/>
                          <m:subHide m:val="on"/>
                          <m:supHide m:val="on"/>
                          <m:ctrlPr>
                            <a:rPr lang="en-US" b="0" i="1" smtClean="0">
                              <a:latin typeface="Cambria Math" panose="02040503050406030204" pitchFamily="18" charset="0"/>
                            </a:rPr>
                          </m:ctrlPr>
                        </m:naryPr>
                        <m:sub/>
                        <m:sup/>
                        <m:e>
                          <m:r>
                            <a:rPr lang="en-US" i="1">
                              <a:latin typeface="Cambria Math" panose="02040503050406030204" pitchFamily="18" charset="0"/>
                            </a:rPr>
                            <m:t>𝑝</m:t>
                          </m:r>
                          <m:r>
                            <a:rPr lang="en-US" i="1">
                              <a:latin typeface="Cambria Math" panose="02040503050406030204" pitchFamily="18" charset="0"/>
                            </a:rPr>
                            <m:t> </m:t>
                          </m:r>
                          <m:r>
                            <a:rPr lang="en-US" i="1">
                              <a:latin typeface="Cambria Math" panose="02040503050406030204" pitchFamily="18" charset="0"/>
                            </a:rPr>
                            <m:t>𝑙𝑜𝑔</m:t>
                          </m:r>
                          <m:r>
                            <a:rPr lang="en-US" i="1">
                              <a:latin typeface="Cambria Math" panose="02040503050406030204" pitchFamily="18" charset="0"/>
                            </a:rPr>
                            <m:t> </m:t>
                          </m:r>
                          <m:r>
                            <a:rPr lang="en-US" i="1">
                              <a:latin typeface="Cambria Math" panose="02040503050406030204" pitchFamily="18" charset="0"/>
                            </a:rPr>
                            <m:t>𝑝</m:t>
                          </m:r>
                          <m:r>
                            <m:rPr>
                              <m:nor/>
                            </m:rPr>
                            <a:rPr lang="en-US" dirty="0"/>
                            <m:t> </m:t>
                          </m:r>
                        </m:e>
                      </m:nary>
                    </m:oMath>
                  </m:oMathPara>
                </a14:m>
                <a:endParaRPr lang="en-US" dirty="0"/>
              </a:p>
            </p:txBody>
          </p:sp>
        </mc:Choice>
        <mc:Fallback xmlns="">
          <p:sp>
            <p:nvSpPr>
              <p:cNvPr id="53" name="Rectangle 52"/>
              <p:cNvSpPr>
                <a:spLocks noRot="1" noChangeAspect="1" noMove="1" noResize="1" noEditPoints="1" noAdjustHandles="1" noChangeArrowheads="1" noChangeShapeType="1" noTextEdit="1"/>
              </p:cNvSpPr>
              <p:nvPr/>
            </p:nvSpPr>
            <p:spPr>
              <a:xfrm>
                <a:off x="6262379" y="1830222"/>
                <a:ext cx="2047868" cy="763094"/>
              </a:xfrm>
              <a:prstGeom prst="rect">
                <a:avLst/>
              </a:prstGeom>
              <a:blipFill rotWithShape="0">
                <a:blip r:embed="rId4"/>
                <a:stretch>
                  <a:fillRect/>
                </a:stretch>
              </a:blipFill>
            </p:spPr>
            <p:txBody>
              <a:bodyPr/>
              <a:lstStyle/>
              <a:p>
                <a:r>
                  <a:rPr lang="en-US">
                    <a:noFill/>
                  </a:rPr>
                  <a:t> </a:t>
                </a:r>
              </a:p>
            </p:txBody>
          </p:sp>
        </mc:Fallback>
      </mc:AlternateContent>
      <p:sp>
        <p:nvSpPr>
          <p:cNvPr id="92" name="TextBox 91"/>
          <p:cNvSpPr txBox="1"/>
          <p:nvPr/>
        </p:nvSpPr>
        <p:spPr>
          <a:xfrm>
            <a:off x="5558701" y="2593315"/>
            <a:ext cx="3455224" cy="372409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smtClean="0"/>
              <a:t>Predictability (P) is entropy measure of uncertainty scaled from 0 (uncertain) to 1 (certain)</a:t>
            </a:r>
          </a:p>
          <a:p>
            <a:pPr marL="285750" indent="-285750">
              <a:spcAft>
                <a:spcPts val="1200"/>
              </a:spcAft>
              <a:buFont typeface="Arial" panose="020B0604020202020204" pitchFamily="34" charset="0"/>
              <a:buChar char="•"/>
            </a:pPr>
            <a:r>
              <a:rPr lang="en-US" dirty="0" smtClean="0"/>
              <a:t>Constancy (C) is entropy measure of uncertainty scaled from 0 to 1 without regard for period</a:t>
            </a:r>
          </a:p>
          <a:p>
            <a:pPr marL="285750" indent="-285750">
              <a:spcAft>
                <a:spcPts val="1200"/>
              </a:spcAft>
              <a:buFont typeface="Arial" panose="020B0604020202020204" pitchFamily="34" charset="0"/>
              <a:buChar char="•"/>
            </a:pPr>
            <a:r>
              <a:rPr lang="en-US" dirty="0" smtClean="0"/>
              <a:t>Contingency (M=P-C) scales the mutual information of time and state from 0 (unrelated) to 1 (dependent)</a:t>
            </a:r>
            <a:endParaRPr lang="en-US" dirty="0"/>
          </a:p>
        </p:txBody>
      </p:sp>
      <p:cxnSp>
        <p:nvCxnSpPr>
          <p:cNvPr id="115" name="Straight Arrow Connector 114"/>
          <p:cNvCxnSpPr>
            <a:stCxn id="40" idx="0"/>
          </p:cNvCxnSpPr>
          <p:nvPr/>
        </p:nvCxnSpPr>
        <p:spPr>
          <a:xfrm flipH="1" flipV="1">
            <a:off x="4876215" y="3015118"/>
            <a:ext cx="314914" cy="4136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4" name="Picture 83"/>
          <p:cNvPicPr>
            <a:picLocks/>
          </p:cNvPicPr>
          <p:nvPr/>
        </p:nvPicPr>
        <p:blipFill>
          <a:blip r:embed="rId5"/>
          <a:stretch>
            <a:fillRect/>
          </a:stretch>
        </p:blipFill>
        <p:spPr>
          <a:xfrm flipV="1">
            <a:off x="476896" y="4680077"/>
            <a:ext cx="1467675" cy="1619078"/>
          </a:xfrm>
          <a:prstGeom prst="rect">
            <a:avLst/>
          </a:prstGeom>
        </p:spPr>
      </p:pic>
      <p:grpSp>
        <p:nvGrpSpPr>
          <p:cNvPr id="89" name="Group 88"/>
          <p:cNvGrpSpPr/>
          <p:nvPr/>
        </p:nvGrpSpPr>
        <p:grpSpPr>
          <a:xfrm>
            <a:off x="1955280" y="4803581"/>
            <a:ext cx="1467675" cy="1938600"/>
            <a:chOff x="1913809" y="4803581"/>
            <a:chExt cx="1467675" cy="1938600"/>
          </a:xfrm>
        </p:grpSpPr>
        <p:pic>
          <p:nvPicPr>
            <p:cNvPr id="85" name="Picture 84"/>
            <p:cNvPicPr>
              <a:picLocks/>
            </p:cNvPicPr>
            <p:nvPr/>
          </p:nvPicPr>
          <p:blipFill>
            <a:blip r:embed="rId6"/>
            <a:stretch>
              <a:fillRect/>
            </a:stretch>
          </p:blipFill>
          <p:spPr>
            <a:xfrm>
              <a:off x="1913809" y="4803581"/>
              <a:ext cx="1467675" cy="1613116"/>
            </a:xfrm>
            <a:prstGeom prst="rect">
              <a:avLst/>
            </a:prstGeom>
          </p:spPr>
        </p:pic>
        <p:sp>
          <p:nvSpPr>
            <p:cNvPr id="123" name="TextBox 122"/>
            <p:cNvSpPr txBox="1"/>
            <p:nvPr/>
          </p:nvSpPr>
          <p:spPr>
            <a:xfrm>
              <a:off x="2426696" y="5911184"/>
              <a:ext cx="590226" cy="830997"/>
            </a:xfrm>
            <a:prstGeom prst="rect">
              <a:avLst/>
            </a:prstGeom>
            <a:noFill/>
          </p:spPr>
          <p:txBody>
            <a:bodyPr wrap="none" rtlCol="0">
              <a:spAutoFit/>
            </a:bodyPr>
            <a:lstStyle/>
            <a:p>
              <a:r>
                <a:rPr lang="en-US" sz="1600" dirty="0" smtClean="0"/>
                <a:t>C=1</a:t>
              </a:r>
            </a:p>
            <a:p>
              <a:r>
                <a:rPr lang="en-US" sz="1600" dirty="0" smtClean="0"/>
                <a:t>P=1</a:t>
              </a:r>
            </a:p>
            <a:p>
              <a:r>
                <a:rPr lang="en-US" sz="1600" dirty="0" smtClean="0"/>
                <a:t>M=0</a:t>
              </a:r>
              <a:endParaRPr lang="en-US" sz="1600" dirty="0"/>
            </a:p>
          </p:txBody>
        </p:sp>
      </p:grpSp>
      <p:grpSp>
        <p:nvGrpSpPr>
          <p:cNvPr id="87" name="Group 86"/>
          <p:cNvGrpSpPr/>
          <p:nvPr/>
        </p:nvGrpSpPr>
        <p:grpSpPr>
          <a:xfrm>
            <a:off x="3433663" y="4778702"/>
            <a:ext cx="1467675" cy="1963479"/>
            <a:chOff x="3433663" y="4778702"/>
            <a:chExt cx="1467675" cy="1963479"/>
          </a:xfrm>
        </p:grpSpPr>
        <p:pic>
          <p:nvPicPr>
            <p:cNvPr id="86" name="Picture 85"/>
            <p:cNvPicPr>
              <a:picLocks/>
            </p:cNvPicPr>
            <p:nvPr/>
          </p:nvPicPr>
          <p:blipFill>
            <a:blip r:embed="rId7"/>
            <a:stretch>
              <a:fillRect/>
            </a:stretch>
          </p:blipFill>
          <p:spPr>
            <a:xfrm>
              <a:off x="3433663" y="4778702"/>
              <a:ext cx="1467675" cy="1613116"/>
            </a:xfrm>
            <a:prstGeom prst="rect">
              <a:avLst/>
            </a:prstGeom>
          </p:spPr>
        </p:pic>
        <p:sp>
          <p:nvSpPr>
            <p:cNvPr id="124" name="TextBox 123"/>
            <p:cNvSpPr txBox="1"/>
            <p:nvPr/>
          </p:nvSpPr>
          <p:spPr>
            <a:xfrm>
              <a:off x="3937279" y="5911184"/>
              <a:ext cx="590226" cy="830997"/>
            </a:xfrm>
            <a:prstGeom prst="rect">
              <a:avLst/>
            </a:prstGeom>
            <a:noFill/>
          </p:spPr>
          <p:txBody>
            <a:bodyPr wrap="none" rtlCol="0">
              <a:spAutoFit/>
            </a:bodyPr>
            <a:lstStyle/>
            <a:p>
              <a:r>
                <a:rPr lang="en-US" sz="1600" dirty="0" smtClean="0"/>
                <a:t>C=0</a:t>
              </a:r>
            </a:p>
            <a:p>
              <a:r>
                <a:rPr lang="en-US" sz="1600" dirty="0" smtClean="0"/>
                <a:t>P=0</a:t>
              </a:r>
            </a:p>
            <a:p>
              <a:r>
                <a:rPr lang="en-US" sz="1600" dirty="0" smtClean="0"/>
                <a:t>M=0</a:t>
              </a:r>
              <a:endParaRPr lang="en-US" sz="1600" dirty="0"/>
            </a:p>
          </p:txBody>
        </p:sp>
      </p:grpSp>
      <p:sp>
        <p:nvSpPr>
          <p:cNvPr id="4" name="TextBox 3"/>
          <p:cNvSpPr txBox="1"/>
          <p:nvPr/>
        </p:nvSpPr>
        <p:spPr>
          <a:xfrm rot="16200000">
            <a:off x="-630382" y="3337452"/>
            <a:ext cx="1813905" cy="369332"/>
          </a:xfrm>
          <a:prstGeom prst="rect">
            <a:avLst/>
          </a:prstGeom>
          <a:noFill/>
        </p:spPr>
        <p:txBody>
          <a:bodyPr wrap="none" rtlCol="0">
            <a:spAutoFit/>
          </a:bodyPr>
          <a:lstStyle/>
          <a:p>
            <a:r>
              <a:rPr lang="en-US" dirty="0" smtClean="0"/>
              <a:t>Log of flow (</a:t>
            </a:r>
            <a:r>
              <a:rPr lang="en-US" dirty="0" err="1" smtClean="0"/>
              <a:t>cfs</a:t>
            </a:r>
            <a:r>
              <a:rPr lang="en-US" dirty="0" smtClean="0"/>
              <a:t>)</a:t>
            </a:r>
            <a:endParaRPr lang="en-US" dirty="0"/>
          </a:p>
        </p:txBody>
      </p:sp>
      <p:sp>
        <p:nvSpPr>
          <p:cNvPr id="42" name="TextBox 41"/>
          <p:cNvSpPr txBox="1"/>
          <p:nvPr/>
        </p:nvSpPr>
        <p:spPr>
          <a:xfrm>
            <a:off x="943431" y="5901913"/>
            <a:ext cx="590226" cy="830997"/>
          </a:xfrm>
          <a:prstGeom prst="rect">
            <a:avLst/>
          </a:prstGeom>
          <a:noFill/>
        </p:spPr>
        <p:txBody>
          <a:bodyPr wrap="none" rtlCol="0">
            <a:spAutoFit/>
          </a:bodyPr>
          <a:lstStyle/>
          <a:p>
            <a:r>
              <a:rPr lang="en-US" sz="1600" dirty="0" smtClean="0"/>
              <a:t>C=0</a:t>
            </a:r>
          </a:p>
          <a:p>
            <a:r>
              <a:rPr lang="en-US" sz="1600" dirty="0" smtClean="0"/>
              <a:t>P=1</a:t>
            </a:r>
          </a:p>
          <a:p>
            <a:r>
              <a:rPr lang="en-US" sz="1600" dirty="0" smtClean="0"/>
              <a:t>M=1</a:t>
            </a:r>
            <a:endParaRPr lang="en-US" sz="1600" dirty="0"/>
          </a:p>
        </p:txBody>
      </p:sp>
    </p:spTree>
    <p:extLst>
      <p:ext uri="{BB962C8B-B14F-4D97-AF65-F5344CB8AC3E}">
        <p14:creationId xmlns:p14="http://schemas.microsoft.com/office/powerpoint/2010/main" val="1075270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9143999" cy="1143000"/>
          </a:xfrm>
        </p:spPr>
        <p:txBody>
          <a:bodyPr>
            <a:normAutofit fontScale="90000"/>
          </a:bodyPr>
          <a:lstStyle/>
          <a:p>
            <a:r>
              <a:rPr lang="en-US" dirty="0" smtClean="0"/>
              <a:t>Colwell’s Predictability (P), Constancy (C) and Contingency (M)</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60117776"/>
              </p:ext>
            </p:extLst>
          </p:nvPr>
        </p:nvGraphicFramePr>
        <p:xfrm>
          <a:off x="380985" y="1887279"/>
          <a:ext cx="5506165" cy="2081490"/>
        </p:xfrm>
        <a:graphic>
          <a:graphicData uri="http://schemas.openxmlformats.org/drawingml/2006/table">
            <a:tbl>
              <a:tblPr>
                <a:tableStyleId>{5C22544A-7EE6-4342-B048-85BDC9FD1C3A}</a:tableStyleId>
              </a:tblPr>
              <a:tblGrid>
                <a:gridCol w="2579929"/>
                <a:gridCol w="495099"/>
                <a:gridCol w="495099"/>
                <a:gridCol w="495099"/>
                <a:gridCol w="495099"/>
                <a:gridCol w="945840"/>
              </a:tblGrid>
              <a:tr h="416298">
                <a:tc>
                  <a:txBody>
                    <a:bodyPr/>
                    <a:lstStyle/>
                    <a:p>
                      <a:pPr algn="ctr" fontAlgn="ctr"/>
                      <a:r>
                        <a:rPr lang="en-US" sz="1900" u="none" strike="noStrike" dirty="0" smtClean="0">
                          <a:effectLst/>
                        </a:rPr>
                        <a:t>Periods / </a:t>
                      </a:r>
                      <a:r>
                        <a:rPr lang="en-US" sz="1900" u="none" strike="noStrike" dirty="0">
                          <a:effectLst/>
                        </a:rPr>
                        <a:t>States</a:t>
                      </a: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900" u="none" strike="noStrike" dirty="0">
                          <a:effectLst/>
                        </a:rPr>
                        <a:t>1</a:t>
                      </a: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900" u="none" strike="noStrike" dirty="0">
                          <a:effectLst/>
                        </a:rPr>
                        <a:t>2</a:t>
                      </a: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900" u="none" strike="noStrike">
                          <a:effectLst/>
                        </a:rPr>
                        <a:t>3</a:t>
                      </a:r>
                      <a:endParaRPr lang="en-US" sz="1900" b="0" i="0" u="none" strike="noStrike">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900" u="none" strike="noStrike">
                          <a:effectLst/>
                        </a:rPr>
                        <a:t>4</a:t>
                      </a:r>
                      <a:endParaRPr lang="en-US" sz="1900" b="0" i="0" u="none" strike="noStrike">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900" u="none" strike="noStrike" dirty="0">
                          <a:effectLst/>
                        </a:rPr>
                        <a:t>Total</a:t>
                      </a: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298">
                <a:tc>
                  <a:txBody>
                    <a:bodyPr/>
                    <a:lstStyle/>
                    <a:p>
                      <a:pPr algn="ctr" fontAlgn="ctr"/>
                      <a:r>
                        <a:rPr lang="en-US" sz="1900" u="none" strike="noStrike" dirty="0">
                          <a:effectLst/>
                        </a:rPr>
                        <a:t>&gt; 3 * </a:t>
                      </a:r>
                      <a:r>
                        <a:rPr lang="en-US" sz="1900" u="none" strike="noStrike" dirty="0" err="1">
                          <a:effectLst/>
                        </a:rPr>
                        <a:t>Qmean</a:t>
                      </a: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900" u="none" strike="noStrike" dirty="0">
                          <a:effectLst/>
                        </a:rPr>
                        <a:t>50</a:t>
                      </a: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900" u="none" strike="noStrike" dirty="0">
                          <a:effectLst/>
                        </a:rPr>
                        <a:t> </a:t>
                      </a: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900" u="none" strike="noStrike">
                          <a:effectLst/>
                        </a:rPr>
                        <a:t>50</a:t>
                      </a:r>
                      <a:endParaRPr lang="en-US" sz="1900" b="0" i="0" u="none" strike="noStrike">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298">
                <a:tc>
                  <a:txBody>
                    <a:bodyPr/>
                    <a:lstStyle/>
                    <a:p>
                      <a:pPr algn="ctr" fontAlgn="ctr"/>
                      <a:r>
                        <a:rPr lang="en-US" sz="1900" u="none" strike="noStrike" dirty="0">
                          <a:effectLst/>
                        </a:rPr>
                        <a:t>2 - 3 * </a:t>
                      </a:r>
                      <a:r>
                        <a:rPr lang="en-US" sz="1900" u="none" strike="noStrike" dirty="0" err="1">
                          <a:effectLst/>
                        </a:rPr>
                        <a:t>Qmean</a:t>
                      </a: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900" u="none" strike="noStrike" dirty="0">
                          <a:effectLst/>
                        </a:rPr>
                        <a:t>50</a:t>
                      </a: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900" u="none" strike="noStrike">
                          <a:effectLst/>
                        </a:rPr>
                        <a:t> </a:t>
                      </a:r>
                      <a:endParaRPr lang="en-US" sz="1900" b="0" i="0" u="none" strike="noStrike">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900" u="none" strike="noStrike">
                          <a:effectLst/>
                        </a:rPr>
                        <a:t>50</a:t>
                      </a:r>
                      <a:endParaRPr lang="en-US" sz="1900" b="0" i="0" u="none" strike="noStrike">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298">
                <a:tc>
                  <a:txBody>
                    <a:bodyPr/>
                    <a:lstStyle/>
                    <a:p>
                      <a:pPr algn="ctr" fontAlgn="ctr"/>
                      <a:r>
                        <a:rPr lang="en-US" sz="1900" u="none" strike="noStrike">
                          <a:effectLst/>
                        </a:rPr>
                        <a:t>1 - 2 * Qmean</a:t>
                      </a:r>
                      <a:endParaRPr lang="en-US" sz="1900" b="0" i="0" u="none" strike="noStrike">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900" u="none" strike="noStrike" dirty="0">
                          <a:effectLst/>
                        </a:rPr>
                        <a:t>50</a:t>
                      </a: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900" u="none" strike="noStrike" dirty="0">
                          <a:effectLst/>
                        </a:rPr>
                        <a:t> </a:t>
                      </a: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900" u="none" strike="noStrike">
                          <a:effectLst/>
                        </a:rPr>
                        <a:t>50</a:t>
                      </a:r>
                      <a:endParaRPr lang="en-US" sz="1900" b="0" i="0" u="none" strike="noStrike">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298">
                <a:tc>
                  <a:txBody>
                    <a:bodyPr/>
                    <a:lstStyle/>
                    <a:p>
                      <a:pPr algn="ctr" fontAlgn="ctr"/>
                      <a:r>
                        <a:rPr lang="en-US" sz="1900" u="none" strike="noStrike" dirty="0">
                          <a:effectLst/>
                        </a:rPr>
                        <a:t>&lt; </a:t>
                      </a:r>
                      <a:r>
                        <a:rPr lang="en-US" sz="1900" u="none" strike="noStrike" dirty="0" err="1">
                          <a:effectLst/>
                        </a:rPr>
                        <a:t>Qmean</a:t>
                      </a: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900" u="none" strike="noStrike">
                          <a:effectLst/>
                        </a:rPr>
                        <a:t> </a:t>
                      </a:r>
                      <a:endParaRPr lang="en-US" sz="1900" b="0" i="0" u="none" strike="noStrike">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900" u="none" strike="noStrike">
                          <a:effectLst/>
                        </a:rPr>
                        <a:t> </a:t>
                      </a:r>
                      <a:endParaRPr lang="en-US" sz="1900" b="0" i="0" u="none" strike="noStrike">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900" u="none" strike="noStrike" dirty="0">
                          <a:effectLst/>
                        </a:rPr>
                        <a:t> </a:t>
                      </a: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900" u="none" strike="noStrike" dirty="0" smtClean="0">
                          <a:effectLst/>
                        </a:rPr>
                        <a:t>50</a:t>
                      </a: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900" u="none" strike="noStrike" dirty="0">
                          <a:effectLst/>
                        </a:rPr>
                        <a:t>50</a:t>
                      </a: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35677984"/>
              </p:ext>
            </p:extLst>
          </p:nvPr>
        </p:nvGraphicFramePr>
        <p:xfrm>
          <a:off x="380985" y="4312743"/>
          <a:ext cx="5506167" cy="2069190"/>
        </p:xfrm>
        <a:graphic>
          <a:graphicData uri="http://schemas.openxmlformats.org/drawingml/2006/table">
            <a:tbl>
              <a:tblPr>
                <a:tableStyleId>{5C22544A-7EE6-4342-B048-85BDC9FD1C3A}</a:tableStyleId>
              </a:tblPr>
              <a:tblGrid>
                <a:gridCol w="2585499"/>
                <a:gridCol w="491756"/>
                <a:gridCol w="491756"/>
                <a:gridCol w="491756"/>
                <a:gridCol w="491756"/>
                <a:gridCol w="953644"/>
              </a:tblGrid>
              <a:tr h="413838">
                <a:tc>
                  <a:txBody>
                    <a:bodyPr/>
                    <a:lstStyle/>
                    <a:p>
                      <a:pPr algn="ctr" fontAlgn="ctr"/>
                      <a:r>
                        <a:rPr lang="en-US" sz="1900" u="none" strike="noStrike" dirty="0" smtClean="0">
                          <a:effectLst/>
                        </a:rPr>
                        <a:t>Periods / </a:t>
                      </a:r>
                      <a:r>
                        <a:rPr lang="en-US" sz="1900" u="none" strike="noStrike" dirty="0">
                          <a:effectLst/>
                        </a:rPr>
                        <a:t>States</a:t>
                      </a: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900" u="none" strike="noStrike" dirty="0">
                          <a:effectLst/>
                        </a:rPr>
                        <a:t>1</a:t>
                      </a: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900" u="none" strike="noStrike">
                          <a:effectLst/>
                        </a:rPr>
                        <a:t>2</a:t>
                      </a:r>
                      <a:endParaRPr lang="en-US" sz="1900" b="0" i="0" u="none" strike="noStrike">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900" u="none" strike="noStrike" dirty="0">
                          <a:effectLst/>
                        </a:rPr>
                        <a:t>3</a:t>
                      </a: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900" u="none" strike="noStrike">
                          <a:effectLst/>
                        </a:rPr>
                        <a:t>4</a:t>
                      </a:r>
                      <a:endParaRPr lang="en-US" sz="1900" b="0" i="0" u="none" strike="noStrike">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900" u="none" strike="noStrike" dirty="0">
                          <a:effectLst/>
                        </a:rPr>
                        <a:t>Total</a:t>
                      </a: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838">
                <a:tc>
                  <a:txBody>
                    <a:bodyPr/>
                    <a:lstStyle/>
                    <a:p>
                      <a:pPr algn="ctr" fontAlgn="ctr"/>
                      <a:r>
                        <a:rPr lang="en-US" sz="1900" u="none" strike="noStrike" dirty="0">
                          <a:effectLst/>
                        </a:rPr>
                        <a:t>&gt; 3 * </a:t>
                      </a:r>
                      <a:r>
                        <a:rPr lang="en-US" sz="1900" u="none" strike="noStrike" dirty="0" err="1">
                          <a:effectLst/>
                        </a:rPr>
                        <a:t>Qmean</a:t>
                      </a: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900" u="none" strike="noStrike" dirty="0">
                          <a:effectLst/>
                        </a:rPr>
                        <a:t> </a:t>
                      </a: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838">
                <a:tc>
                  <a:txBody>
                    <a:bodyPr/>
                    <a:lstStyle/>
                    <a:p>
                      <a:pPr algn="ctr" fontAlgn="ctr"/>
                      <a:r>
                        <a:rPr lang="en-US" sz="1900" u="none" strike="noStrike" dirty="0">
                          <a:effectLst/>
                        </a:rPr>
                        <a:t>2 - 3 * </a:t>
                      </a:r>
                      <a:r>
                        <a:rPr lang="en-US" sz="1900" u="none" strike="noStrike" dirty="0" err="1">
                          <a:effectLst/>
                        </a:rPr>
                        <a:t>Qmean</a:t>
                      </a: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838">
                <a:tc>
                  <a:txBody>
                    <a:bodyPr/>
                    <a:lstStyle/>
                    <a:p>
                      <a:pPr algn="ctr" fontAlgn="ctr"/>
                      <a:r>
                        <a:rPr lang="en-US" sz="1900" u="none" strike="noStrike">
                          <a:effectLst/>
                        </a:rPr>
                        <a:t>1 - 2 * Qmean</a:t>
                      </a:r>
                      <a:endParaRPr lang="en-US" sz="1900" b="0" i="0" u="none" strike="noStrike">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900" b="0" i="0" u="none" strike="noStrike" dirty="0" smtClean="0">
                          <a:solidFill>
                            <a:srgbClr val="000000"/>
                          </a:solidFill>
                          <a:effectLst/>
                          <a:latin typeface="Calibri"/>
                        </a:rPr>
                        <a:t>50</a:t>
                      </a: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900" b="0" i="0" u="none" strike="noStrike" dirty="0" smtClean="0">
                          <a:solidFill>
                            <a:srgbClr val="000000"/>
                          </a:solidFill>
                          <a:effectLst/>
                          <a:latin typeface="Calibri"/>
                        </a:rPr>
                        <a:t>50</a:t>
                      </a: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900" b="0" i="0" u="none" strike="noStrike" dirty="0" smtClean="0">
                          <a:solidFill>
                            <a:srgbClr val="000000"/>
                          </a:solidFill>
                          <a:effectLst/>
                          <a:latin typeface="Calibri"/>
                        </a:rPr>
                        <a:t>50</a:t>
                      </a: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900" u="none" strike="noStrike" dirty="0" smtClean="0">
                          <a:effectLst/>
                        </a:rPr>
                        <a:t>50</a:t>
                      </a:r>
                      <a:r>
                        <a:rPr lang="en-US" sz="1900" u="none" strike="noStrike" dirty="0">
                          <a:effectLst/>
                        </a:rPr>
                        <a:t> </a:t>
                      </a: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900" b="0" i="0" u="none" strike="noStrike" dirty="0" smtClean="0">
                          <a:solidFill>
                            <a:srgbClr val="000000"/>
                          </a:solidFill>
                          <a:effectLst/>
                          <a:latin typeface="Calibri"/>
                        </a:rPr>
                        <a:t>200</a:t>
                      </a: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3838">
                <a:tc>
                  <a:txBody>
                    <a:bodyPr/>
                    <a:lstStyle/>
                    <a:p>
                      <a:pPr algn="ctr" fontAlgn="ctr"/>
                      <a:r>
                        <a:rPr lang="en-US" sz="1900" u="none" strike="noStrike">
                          <a:effectLst/>
                        </a:rPr>
                        <a:t>&lt; Qmean</a:t>
                      </a:r>
                      <a:endParaRPr lang="en-US" sz="1900" b="0" i="0" u="none" strike="noStrike">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900" u="none" strike="noStrike">
                          <a:effectLst/>
                        </a:rPr>
                        <a:t> </a:t>
                      </a:r>
                      <a:endParaRPr lang="en-US" sz="1900" b="0" i="0" u="none" strike="noStrike">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900" u="none" strike="noStrike">
                          <a:effectLst/>
                        </a:rPr>
                        <a:t> </a:t>
                      </a:r>
                      <a:endParaRPr lang="en-US" sz="1900" b="0" i="0" u="none" strike="noStrike">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900" u="none" strike="noStrike" dirty="0">
                          <a:effectLst/>
                        </a:rPr>
                        <a:t> </a:t>
                      </a: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n-US" sz="1900" b="0" i="0" u="none" strike="noStrike" dirty="0">
                        <a:solidFill>
                          <a:srgbClr val="000000"/>
                        </a:solidFill>
                        <a:effectLst/>
                        <a:latin typeface="Calibri"/>
                      </a:endParaRPr>
                    </a:p>
                  </a:txBody>
                  <a:tcPr marL="9525" marR="9525" marT="7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5982844" y="2738332"/>
            <a:ext cx="2874077" cy="523220"/>
          </a:xfrm>
          <a:prstGeom prst="rect">
            <a:avLst/>
          </a:prstGeom>
          <a:noFill/>
        </p:spPr>
        <p:txBody>
          <a:bodyPr wrap="square" rtlCol="0">
            <a:spAutoFit/>
          </a:bodyPr>
          <a:lstStyle/>
          <a:p>
            <a:r>
              <a:rPr lang="en-US" sz="2800" dirty="0" smtClean="0"/>
              <a:t>P=1, C=0, M=1</a:t>
            </a:r>
            <a:endParaRPr lang="en-US" sz="2800" dirty="0"/>
          </a:p>
        </p:txBody>
      </p:sp>
      <p:sp>
        <p:nvSpPr>
          <p:cNvPr id="7" name="TextBox 6"/>
          <p:cNvSpPr txBox="1"/>
          <p:nvPr/>
        </p:nvSpPr>
        <p:spPr>
          <a:xfrm>
            <a:off x="5982844" y="5105467"/>
            <a:ext cx="2699601" cy="523220"/>
          </a:xfrm>
          <a:prstGeom prst="rect">
            <a:avLst/>
          </a:prstGeom>
          <a:noFill/>
        </p:spPr>
        <p:txBody>
          <a:bodyPr wrap="square" rtlCol="0">
            <a:spAutoFit/>
          </a:bodyPr>
          <a:lstStyle/>
          <a:p>
            <a:r>
              <a:rPr lang="en-US" sz="2800" dirty="0" smtClean="0"/>
              <a:t>P=1, C=1, M=0</a:t>
            </a:r>
            <a:endParaRPr lang="en-US" sz="2800" dirty="0"/>
          </a:p>
        </p:txBody>
      </p:sp>
      <p:sp>
        <p:nvSpPr>
          <p:cNvPr id="8" name="TextBox 7"/>
          <p:cNvSpPr txBox="1"/>
          <p:nvPr/>
        </p:nvSpPr>
        <p:spPr>
          <a:xfrm>
            <a:off x="5982844" y="3921899"/>
            <a:ext cx="2874077" cy="523220"/>
          </a:xfrm>
          <a:prstGeom prst="rect">
            <a:avLst/>
          </a:prstGeom>
          <a:noFill/>
        </p:spPr>
        <p:txBody>
          <a:bodyPr wrap="square" rtlCol="0">
            <a:spAutoFit/>
          </a:bodyPr>
          <a:lstStyle/>
          <a:p>
            <a:r>
              <a:rPr lang="en-US" sz="2800" dirty="0" smtClean="0"/>
              <a:t>P=C+M</a:t>
            </a:r>
            <a:endParaRPr lang="en-US" sz="2800" dirty="0"/>
          </a:p>
        </p:txBody>
      </p:sp>
    </p:spTree>
    <p:extLst>
      <p:ext uri="{BB962C8B-B14F-4D97-AF65-F5344CB8AC3E}">
        <p14:creationId xmlns:p14="http://schemas.microsoft.com/office/powerpoint/2010/main" val="3673023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Users\Sulochan\Sulochan\Sulochan_Backup\SFS 2013\ann_mean.JPG"/>
          <p:cNvPicPr>
            <a:picLocks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7040765" y="1863691"/>
            <a:ext cx="1894055" cy="1032441"/>
          </a:xfrm>
          <a:prstGeom prst="rect">
            <a:avLst/>
          </a:prstGeom>
          <a:noFill/>
          <a:scene3d>
            <a:camera prst="orthographicFront">
              <a:rot lat="18828000" lon="19860000" rev="942000"/>
            </a:camera>
            <a:lightRig rig="threePt" dir="t"/>
          </a:scene3d>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957920069"/>
              </p:ext>
            </p:extLst>
          </p:nvPr>
        </p:nvGraphicFramePr>
        <p:xfrm>
          <a:off x="118319" y="691032"/>
          <a:ext cx="3707232" cy="5967827"/>
        </p:xfrm>
        <a:graphic>
          <a:graphicData uri="http://schemas.openxmlformats.org/drawingml/2006/table">
            <a:tbl>
              <a:tblPr>
                <a:tableStyleId>{5C22544A-7EE6-4342-B048-85BDC9FD1C3A}</a:tableStyleId>
              </a:tblPr>
              <a:tblGrid>
                <a:gridCol w="3707232"/>
              </a:tblGrid>
              <a:tr h="246888">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1" u="none" strike="noStrike" dirty="0" smtClean="0">
                          <a:effectLst/>
                        </a:rPr>
                        <a:t>Climate</a:t>
                      </a:r>
                      <a:endParaRPr lang="en-US" sz="1600" b="1" i="0" u="none" strike="noStrike" dirty="0" smtClean="0">
                        <a:solidFill>
                          <a:srgbClr val="000000"/>
                        </a:solidFill>
                        <a:effectLst/>
                        <a:latin typeface="+mn-lt"/>
                      </a:endParaRPr>
                    </a:p>
                  </a:txBody>
                  <a:tcPr marL="5029" marR="5029" marT="5029" marB="0" anchor="b"/>
                </a:tc>
              </a:tr>
              <a:tr h="246888">
                <a:tc>
                  <a:txBody>
                    <a:bodyPr/>
                    <a:lstStyle/>
                    <a:p>
                      <a:pPr algn="l" fontAlgn="b"/>
                      <a:r>
                        <a:rPr lang="en-US" sz="1600" u="none" strike="noStrike" dirty="0" smtClean="0">
                          <a:effectLst/>
                        </a:rPr>
                        <a:t>Minimum Temp</a:t>
                      </a:r>
                    </a:p>
                    <a:p>
                      <a:pPr algn="l" fontAlgn="b"/>
                      <a:r>
                        <a:rPr lang="en-US" sz="1600" u="none" strike="noStrike" dirty="0" smtClean="0">
                          <a:effectLst/>
                        </a:rPr>
                        <a:t>Maximum Temp</a:t>
                      </a:r>
                      <a:endParaRPr lang="en-US" sz="1600" b="0" i="0" u="none" strike="noStrike" dirty="0">
                        <a:solidFill>
                          <a:srgbClr val="000000"/>
                        </a:solidFill>
                        <a:effectLst/>
                        <a:latin typeface="Calibri"/>
                      </a:endParaRPr>
                    </a:p>
                  </a:txBody>
                  <a:tcPr marL="5029" marR="5029" marT="5029" marB="0" anchor="b"/>
                </a:tc>
              </a:tr>
              <a:tr h="246888">
                <a:tc>
                  <a:txBody>
                    <a:bodyPr/>
                    <a:lstStyle/>
                    <a:p>
                      <a:pPr algn="l" fontAlgn="b"/>
                      <a:r>
                        <a:rPr lang="en-US" sz="1600" u="none" strike="noStrike" dirty="0" smtClean="0">
                          <a:effectLst/>
                        </a:rPr>
                        <a:t>Diff in Temp</a:t>
                      </a:r>
                      <a:endParaRPr lang="en-US" sz="1600" b="0" i="0" u="none" strike="noStrike" dirty="0">
                        <a:solidFill>
                          <a:srgbClr val="000000"/>
                        </a:solidFill>
                        <a:effectLst/>
                        <a:latin typeface="Calibri"/>
                      </a:endParaRPr>
                    </a:p>
                  </a:txBody>
                  <a:tcPr marL="5029" marR="5029" marT="5029" marB="0" anchor="b"/>
                </a:tc>
              </a:tr>
              <a:tr h="246888">
                <a:tc>
                  <a:txBody>
                    <a:bodyPr/>
                    <a:lstStyle/>
                    <a:p>
                      <a:pPr algn="l" fontAlgn="b"/>
                      <a:r>
                        <a:rPr lang="en-US" sz="1600" u="none" strike="noStrike" dirty="0" smtClean="0">
                          <a:effectLst/>
                        </a:rPr>
                        <a:t>Amplitude of</a:t>
                      </a:r>
                      <a:r>
                        <a:rPr lang="en-US" sz="1600" u="none" strike="noStrike" baseline="0" dirty="0" smtClean="0">
                          <a:effectLst/>
                        </a:rPr>
                        <a:t> Temp</a:t>
                      </a:r>
                      <a:endParaRPr lang="en-US" sz="1600" b="0" i="0" u="none" strike="noStrike" dirty="0">
                        <a:solidFill>
                          <a:srgbClr val="000000"/>
                        </a:solidFill>
                        <a:effectLst/>
                        <a:latin typeface="Calibri"/>
                      </a:endParaRPr>
                    </a:p>
                  </a:txBody>
                  <a:tcPr marL="5029" marR="5029" marT="5029" marB="0" anchor="b"/>
                </a:tc>
              </a:tr>
              <a:tr h="246888">
                <a:tc>
                  <a:txBody>
                    <a:bodyPr/>
                    <a:lstStyle/>
                    <a:p>
                      <a:pPr algn="l" fontAlgn="b"/>
                      <a:r>
                        <a:rPr lang="en-US" sz="1600" u="none" strike="noStrike" dirty="0" smtClean="0">
                          <a:effectLst/>
                        </a:rPr>
                        <a:t>Standard</a:t>
                      </a:r>
                      <a:r>
                        <a:rPr lang="en-US" sz="1600" u="none" strike="noStrike" baseline="0" dirty="0" smtClean="0">
                          <a:effectLst/>
                        </a:rPr>
                        <a:t> Deviation of Max Temp</a:t>
                      </a:r>
                      <a:endParaRPr lang="en-US" sz="1600" b="0" i="0" u="none" strike="noStrike" dirty="0">
                        <a:solidFill>
                          <a:srgbClr val="000000"/>
                        </a:solidFill>
                        <a:effectLst/>
                        <a:latin typeface="Calibri"/>
                      </a:endParaRPr>
                    </a:p>
                  </a:txBody>
                  <a:tcPr marL="5029" marR="5029" marT="5029" marB="0" anchor="b"/>
                </a:tc>
              </a:tr>
              <a:tr h="246888">
                <a:tc>
                  <a:txBody>
                    <a:bodyPr/>
                    <a:lstStyle/>
                    <a:p>
                      <a:pPr algn="l" fontAlgn="b"/>
                      <a:r>
                        <a:rPr lang="en-US" sz="1600" u="none" strike="noStrike" dirty="0" smtClean="0">
                          <a:effectLst/>
                        </a:rPr>
                        <a:t>Standard Deviation of Min Temp</a:t>
                      </a:r>
                    </a:p>
                  </a:txBody>
                  <a:tcPr marL="5029" marR="5029" marT="5029" marB="0" anchor="b"/>
                </a:tc>
              </a:tr>
              <a:tr h="246888">
                <a:tc>
                  <a:txBody>
                    <a:bodyPr/>
                    <a:lstStyle/>
                    <a:p>
                      <a:pPr algn="l" fontAlgn="b"/>
                      <a:r>
                        <a:rPr lang="en-US" sz="1600" b="0" i="0" u="none" strike="noStrike" dirty="0" smtClean="0">
                          <a:solidFill>
                            <a:schemeClr val="dk1"/>
                          </a:solidFill>
                          <a:effectLst/>
                          <a:latin typeface="+mn-lt"/>
                        </a:rPr>
                        <a:t>Potential</a:t>
                      </a:r>
                      <a:r>
                        <a:rPr lang="en-US" sz="1600" b="0" i="0" u="none" strike="noStrike" baseline="0" dirty="0" smtClean="0">
                          <a:solidFill>
                            <a:schemeClr val="dk1"/>
                          </a:solidFill>
                          <a:effectLst/>
                          <a:latin typeface="+mn-lt"/>
                        </a:rPr>
                        <a:t> Evapotranspiration</a:t>
                      </a:r>
                      <a:endParaRPr lang="en-US" sz="1600" b="0" i="0" u="none" strike="noStrike" dirty="0">
                        <a:solidFill>
                          <a:srgbClr val="000000"/>
                        </a:solidFill>
                        <a:effectLst/>
                        <a:latin typeface="Calibri"/>
                      </a:endParaRPr>
                    </a:p>
                  </a:txBody>
                  <a:tcPr marL="5029" marR="5029" marT="5029" marB="0" anchor="b"/>
                </a:tc>
              </a:tr>
              <a:tr h="246888">
                <a:tc>
                  <a:txBody>
                    <a:bodyPr/>
                    <a:lstStyle/>
                    <a:p>
                      <a:pPr algn="l" fontAlgn="b"/>
                      <a:r>
                        <a:rPr lang="en-US" sz="1600" u="none" strike="noStrike" dirty="0" smtClean="0">
                          <a:effectLst/>
                        </a:rPr>
                        <a:t>Dryness Index</a:t>
                      </a:r>
                      <a:endParaRPr lang="en-US" sz="1600" b="0" i="0" u="none" strike="noStrike" dirty="0">
                        <a:solidFill>
                          <a:srgbClr val="000000"/>
                        </a:solidFill>
                        <a:effectLst/>
                        <a:latin typeface="Calibri"/>
                      </a:endParaRPr>
                    </a:p>
                  </a:txBody>
                  <a:tcPr marL="5029" marR="5029" marT="5029" marB="0" anchor="b"/>
                </a:tc>
              </a:tr>
              <a:tr h="246888">
                <a:tc>
                  <a:txBody>
                    <a:bodyPr/>
                    <a:lstStyle/>
                    <a:p>
                      <a:pPr algn="l" fontAlgn="b"/>
                      <a:r>
                        <a:rPr lang="en-US" sz="1600" b="0" i="0" u="none" strike="noStrike" dirty="0" smtClean="0">
                          <a:solidFill>
                            <a:schemeClr val="dk1"/>
                          </a:solidFill>
                          <a:effectLst/>
                          <a:latin typeface="+mn-lt"/>
                        </a:rPr>
                        <a:t>Potential</a:t>
                      </a:r>
                      <a:r>
                        <a:rPr lang="en-US" sz="1600" b="0" i="0" u="none" strike="noStrike" baseline="0" dirty="0" smtClean="0">
                          <a:solidFill>
                            <a:schemeClr val="dk1"/>
                          </a:solidFill>
                          <a:effectLst/>
                          <a:latin typeface="+mn-lt"/>
                        </a:rPr>
                        <a:t> Evapotranspiration Amplitude</a:t>
                      </a:r>
                      <a:endParaRPr lang="en-US" sz="1600" b="0" i="0" u="none" strike="noStrike" dirty="0">
                        <a:solidFill>
                          <a:srgbClr val="000000"/>
                        </a:solidFill>
                        <a:effectLst/>
                        <a:latin typeface="+mn-lt"/>
                      </a:endParaRPr>
                    </a:p>
                  </a:txBody>
                  <a:tcPr marL="5029" marR="5029" marT="5029" marB="0" anchor="b"/>
                </a:tc>
              </a:tr>
              <a:tr h="246888">
                <a:tc>
                  <a:txBody>
                    <a:bodyPr/>
                    <a:lstStyle/>
                    <a:p>
                      <a:pPr algn="l" fontAlgn="b"/>
                      <a:r>
                        <a:rPr lang="en-US" sz="1600" u="none" strike="noStrike" dirty="0" smtClean="0">
                          <a:effectLst/>
                        </a:rPr>
                        <a:t>Seasonality</a:t>
                      </a:r>
                      <a:endParaRPr lang="en-US" sz="1600" b="0" i="0" u="none" strike="noStrike" dirty="0">
                        <a:solidFill>
                          <a:srgbClr val="000000"/>
                        </a:solidFill>
                        <a:effectLst/>
                        <a:latin typeface="Calibri"/>
                      </a:endParaRPr>
                    </a:p>
                  </a:txBody>
                  <a:tcPr marL="5029" marR="5029" marT="5029" marB="0" anchor="b"/>
                </a:tc>
              </a:tr>
              <a:tr h="246888">
                <a:tc>
                  <a:txBody>
                    <a:bodyPr/>
                    <a:lstStyle/>
                    <a:p>
                      <a:pPr algn="l" fontAlgn="b"/>
                      <a:r>
                        <a:rPr lang="en-US" sz="1600" u="none" strike="noStrike" dirty="0" smtClean="0">
                          <a:effectLst/>
                        </a:rPr>
                        <a:t>Total Snow (Mean T)</a:t>
                      </a:r>
                    </a:p>
                  </a:txBody>
                  <a:tcPr marL="5029" marR="5029" marT="5029" marB="0" anchor="b"/>
                </a:tc>
              </a:tr>
              <a:tr h="246888">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chemeClr val="dk1"/>
                          </a:solidFill>
                          <a:effectLst/>
                          <a:latin typeface="+mn-lt"/>
                        </a:rPr>
                        <a:t>Mean</a:t>
                      </a:r>
                      <a:r>
                        <a:rPr lang="en-US" sz="1600" b="0" i="0" u="none" strike="noStrike" baseline="0" dirty="0" smtClean="0">
                          <a:solidFill>
                            <a:schemeClr val="dk1"/>
                          </a:solidFill>
                          <a:effectLst/>
                          <a:latin typeface="+mn-lt"/>
                        </a:rPr>
                        <a:t> Temp</a:t>
                      </a:r>
                      <a:endParaRPr lang="en-US" sz="1600" b="0" i="0" u="none" strike="noStrike" dirty="0" smtClean="0">
                        <a:solidFill>
                          <a:srgbClr val="000000"/>
                        </a:solidFill>
                        <a:effectLst/>
                        <a:latin typeface="+mn-lt"/>
                      </a:endParaRPr>
                    </a:p>
                  </a:txBody>
                  <a:tcPr marL="5029" marR="5029" marT="5029" marB="0" anchor="b"/>
                </a:tc>
              </a:tr>
              <a:tr h="246888">
                <a:tc>
                  <a:txBody>
                    <a:bodyPr/>
                    <a:lstStyle/>
                    <a:p>
                      <a:pPr algn="l" fontAlgn="b"/>
                      <a:r>
                        <a:rPr lang="en-US" sz="1600" u="none" strike="noStrike" dirty="0" smtClean="0">
                          <a:effectLst/>
                        </a:rPr>
                        <a:t>Mean Precipitation</a:t>
                      </a:r>
                      <a:endParaRPr lang="en-US" sz="1600" b="0" i="0" u="none" strike="noStrike" dirty="0">
                        <a:solidFill>
                          <a:srgbClr val="000000"/>
                        </a:solidFill>
                        <a:effectLst/>
                        <a:latin typeface="Calibri"/>
                      </a:endParaRPr>
                    </a:p>
                  </a:txBody>
                  <a:tcPr marL="5029" marR="5029" marT="5029" marB="0" anchor="b"/>
                </a:tc>
              </a:tr>
              <a:tr h="246888">
                <a:tc>
                  <a:txBody>
                    <a:bodyPr/>
                    <a:lstStyle/>
                    <a:p>
                      <a:pPr algn="l" fontAlgn="b"/>
                      <a:r>
                        <a:rPr lang="en-US" sz="1600" u="none" strike="noStrike" dirty="0" smtClean="0">
                          <a:effectLst/>
                        </a:rPr>
                        <a:t>Minimum Precipitation</a:t>
                      </a:r>
                      <a:endParaRPr lang="en-US" sz="1600" b="0" i="0" u="none" strike="noStrike" dirty="0">
                        <a:solidFill>
                          <a:srgbClr val="000000"/>
                        </a:solidFill>
                        <a:effectLst/>
                        <a:latin typeface="Calibri"/>
                      </a:endParaRPr>
                    </a:p>
                  </a:txBody>
                  <a:tcPr marL="5029" marR="5029" marT="5029" marB="0" anchor="b"/>
                </a:tc>
              </a:tr>
              <a:tr h="246888">
                <a:tc>
                  <a:txBody>
                    <a:bodyPr/>
                    <a:lstStyle/>
                    <a:p>
                      <a:pPr algn="l" fontAlgn="b"/>
                      <a:r>
                        <a:rPr lang="en-US" sz="1600" u="none" strike="noStrike" dirty="0" smtClean="0">
                          <a:effectLst/>
                        </a:rPr>
                        <a:t>Maximum</a:t>
                      </a:r>
                      <a:r>
                        <a:rPr lang="en-US" sz="1600" u="none" strike="noStrike" baseline="0" dirty="0" smtClean="0">
                          <a:effectLst/>
                        </a:rPr>
                        <a:t> Precipitation</a:t>
                      </a:r>
                      <a:endParaRPr lang="en-US" sz="1600" b="0" i="0" u="none" strike="noStrike" dirty="0">
                        <a:solidFill>
                          <a:srgbClr val="000000"/>
                        </a:solidFill>
                        <a:effectLst/>
                        <a:latin typeface="Calibri"/>
                      </a:endParaRPr>
                    </a:p>
                  </a:txBody>
                  <a:tcPr marL="5029" marR="5029" marT="5029" marB="0" anchor="b"/>
                </a:tc>
              </a:tr>
              <a:tr h="246888">
                <a:tc>
                  <a:txBody>
                    <a:bodyPr/>
                    <a:lstStyle/>
                    <a:p>
                      <a:pPr algn="l" fontAlgn="b"/>
                      <a:r>
                        <a:rPr lang="en-US" sz="1600" u="none" strike="noStrike" baseline="0" dirty="0" smtClean="0">
                          <a:effectLst/>
                        </a:rPr>
                        <a:t>Precipitation Range</a:t>
                      </a:r>
                      <a:endParaRPr lang="en-US" sz="1600" b="0" i="0" u="none" strike="noStrike" dirty="0">
                        <a:solidFill>
                          <a:srgbClr val="000000"/>
                        </a:solidFill>
                        <a:effectLst/>
                        <a:latin typeface="Calibri"/>
                      </a:endParaRPr>
                    </a:p>
                  </a:txBody>
                  <a:tcPr marL="5029" marR="5029" marT="5029" marB="0" anchor="b"/>
                </a:tc>
              </a:tr>
              <a:tr h="246888">
                <a:tc>
                  <a:txBody>
                    <a:bodyPr/>
                    <a:lstStyle/>
                    <a:p>
                      <a:pPr algn="l" fontAlgn="b"/>
                      <a:r>
                        <a:rPr lang="en-US" sz="1600" u="none" strike="noStrike" dirty="0" smtClean="0">
                          <a:effectLst/>
                        </a:rPr>
                        <a:t>Amplitude of Precipitation</a:t>
                      </a:r>
                      <a:endParaRPr lang="en-US" sz="1600" b="0" i="0" u="none" strike="noStrike" dirty="0">
                        <a:solidFill>
                          <a:srgbClr val="000000"/>
                        </a:solidFill>
                        <a:effectLst/>
                        <a:latin typeface="Calibri"/>
                      </a:endParaRPr>
                    </a:p>
                  </a:txBody>
                  <a:tcPr marL="5029" marR="5029" marT="5029" marB="0" anchor="b"/>
                </a:tc>
              </a:tr>
              <a:tr h="246888">
                <a:tc>
                  <a:txBody>
                    <a:bodyPr/>
                    <a:lstStyle/>
                    <a:p>
                      <a:pPr algn="l" fontAlgn="b"/>
                      <a:r>
                        <a:rPr lang="en-US" sz="1600" u="none" strike="noStrike" dirty="0" smtClean="0">
                          <a:effectLst/>
                        </a:rPr>
                        <a:t>Timing of 50% Precipitation</a:t>
                      </a:r>
                      <a:endParaRPr lang="en-US" sz="1600" b="0" i="0" u="none" strike="noStrike" dirty="0">
                        <a:solidFill>
                          <a:srgbClr val="000000"/>
                        </a:solidFill>
                        <a:effectLst/>
                        <a:latin typeface="Calibri"/>
                      </a:endParaRPr>
                    </a:p>
                  </a:txBody>
                  <a:tcPr marL="5029" marR="5029" marT="5029" marB="0" anchor="b"/>
                </a:tc>
              </a:tr>
              <a:tr h="246888">
                <a:tc>
                  <a:txBody>
                    <a:bodyPr/>
                    <a:lstStyle/>
                    <a:p>
                      <a:pPr algn="l" fontAlgn="b"/>
                      <a:r>
                        <a:rPr lang="en-US" sz="1600" u="none" strike="noStrike" dirty="0" smtClean="0">
                          <a:effectLst/>
                        </a:rPr>
                        <a:t>Relative Humidity</a:t>
                      </a:r>
                      <a:endParaRPr lang="en-US" sz="1600" b="0" i="0" u="none" strike="noStrike" dirty="0">
                        <a:solidFill>
                          <a:srgbClr val="000000"/>
                        </a:solidFill>
                        <a:effectLst/>
                        <a:latin typeface="Calibri"/>
                      </a:endParaRPr>
                    </a:p>
                  </a:txBody>
                  <a:tcPr marL="5029" marR="5029" marT="5029" marB="0" anchor="b"/>
                </a:tc>
              </a:tr>
              <a:tr h="246888">
                <a:tc>
                  <a:txBody>
                    <a:bodyPr/>
                    <a:lstStyle/>
                    <a:p>
                      <a:pPr algn="l" fontAlgn="b"/>
                      <a:r>
                        <a:rPr lang="en-US" sz="1600" u="none" strike="noStrike" dirty="0" smtClean="0">
                          <a:effectLst/>
                        </a:rPr>
                        <a:t>Monthly scaled</a:t>
                      </a:r>
                      <a:r>
                        <a:rPr lang="en-US" sz="1600" u="none" strike="noStrike" baseline="0" dirty="0" smtClean="0">
                          <a:effectLst/>
                        </a:rPr>
                        <a:t> Precipitation (12 months)</a:t>
                      </a:r>
                      <a:endParaRPr lang="en-US" sz="1600" b="0" i="0" u="none" strike="noStrike" dirty="0">
                        <a:solidFill>
                          <a:srgbClr val="000000"/>
                        </a:solidFill>
                        <a:effectLst/>
                        <a:latin typeface="Calibri"/>
                      </a:endParaRPr>
                    </a:p>
                  </a:txBody>
                  <a:tcPr marL="5029" marR="5029" marT="5029" marB="0" anchor="b"/>
                </a:tc>
              </a:tr>
              <a:tr h="246888">
                <a:tc>
                  <a:txBody>
                    <a:bodyPr/>
                    <a:lstStyle/>
                    <a:p>
                      <a:pPr algn="l" fontAlgn="b"/>
                      <a:r>
                        <a:rPr lang="en-US" sz="1600" u="none" strike="noStrike" dirty="0" smtClean="0">
                          <a:effectLst/>
                        </a:rPr>
                        <a:t>Percent</a:t>
                      </a:r>
                      <a:r>
                        <a:rPr lang="en-US" sz="1600" u="none" strike="noStrike" baseline="0" dirty="0" smtClean="0">
                          <a:effectLst/>
                        </a:rPr>
                        <a:t> of Snow</a:t>
                      </a:r>
                      <a:endParaRPr lang="en-US" sz="1600" b="0" i="0" u="none" strike="noStrike" dirty="0">
                        <a:solidFill>
                          <a:srgbClr val="000000"/>
                        </a:solidFill>
                        <a:effectLst/>
                        <a:latin typeface="Calibri"/>
                      </a:endParaRPr>
                    </a:p>
                  </a:txBody>
                  <a:tcPr marL="5029" marR="5029" marT="5029" marB="0" anchor="b"/>
                </a:tc>
              </a:tr>
              <a:tr h="246888">
                <a:tc>
                  <a:txBody>
                    <a:bodyPr/>
                    <a:lstStyle/>
                    <a:p>
                      <a:pPr algn="l" fontAlgn="b"/>
                      <a:r>
                        <a:rPr lang="en-US" sz="1600" u="none" strike="noStrike" dirty="0" smtClean="0">
                          <a:effectLst/>
                        </a:rPr>
                        <a:t>Total</a:t>
                      </a:r>
                      <a:r>
                        <a:rPr lang="en-US" sz="1600" u="none" strike="noStrike" baseline="0" dirty="0" smtClean="0">
                          <a:effectLst/>
                        </a:rPr>
                        <a:t> Snow</a:t>
                      </a:r>
                      <a:endParaRPr lang="en-US" sz="1600" b="0" i="0" u="none" strike="noStrike" dirty="0">
                        <a:solidFill>
                          <a:srgbClr val="000000"/>
                        </a:solidFill>
                        <a:effectLst/>
                        <a:latin typeface="Calibri"/>
                      </a:endParaRPr>
                    </a:p>
                  </a:txBody>
                  <a:tcPr marL="5029" marR="5029" marT="5029" marB="0" anchor="b"/>
                </a:tc>
              </a:tr>
              <a:tr h="246888">
                <a:tc>
                  <a:txBody>
                    <a:bodyPr/>
                    <a:lstStyle/>
                    <a:p>
                      <a:pPr algn="l" fontAlgn="b"/>
                      <a:r>
                        <a:rPr lang="en-US" sz="1600" u="none" strike="noStrike" dirty="0" smtClean="0">
                          <a:effectLst/>
                        </a:rPr>
                        <a:t>Percent</a:t>
                      </a:r>
                      <a:r>
                        <a:rPr lang="en-US" sz="1600" u="none" strike="noStrike" baseline="0" dirty="0" smtClean="0">
                          <a:effectLst/>
                        </a:rPr>
                        <a:t> Snow (Mean T)</a:t>
                      </a:r>
                      <a:endParaRPr lang="en-US" sz="1600" b="0" i="0" u="none" strike="noStrike" dirty="0">
                        <a:solidFill>
                          <a:srgbClr val="000000"/>
                        </a:solidFill>
                        <a:effectLst/>
                        <a:latin typeface="Calibri"/>
                      </a:endParaRPr>
                    </a:p>
                  </a:txBody>
                  <a:tcPr marL="5029" marR="5029" marT="5029" marB="0" anchor="b"/>
                </a:tc>
              </a:tr>
            </a:tbl>
          </a:graphicData>
        </a:graphic>
      </p:graphicFrame>
      <p:sp>
        <p:nvSpPr>
          <p:cNvPr id="2" name="TextBox 1"/>
          <p:cNvSpPr txBox="1"/>
          <p:nvPr/>
        </p:nvSpPr>
        <p:spPr>
          <a:xfrm>
            <a:off x="104582" y="191368"/>
            <a:ext cx="8972549" cy="400110"/>
          </a:xfrm>
          <a:prstGeom prst="rect">
            <a:avLst/>
          </a:prstGeom>
          <a:noFill/>
        </p:spPr>
        <p:txBody>
          <a:bodyPr wrap="square" rtlCol="0">
            <a:spAutoFit/>
          </a:bodyPr>
          <a:lstStyle/>
          <a:p>
            <a:pPr algn="ctr"/>
            <a:r>
              <a:rPr lang="en-US" sz="2000" dirty="0" smtClean="0">
                <a:latin typeface="+mn-lt"/>
              </a:rPr>
              <a:t>Climate, Soil and Geomorphological Properties Evaluated for each Watershed</a:t>
            </a:r>
            <a:endParaRPr lang="en-US" sz="20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074465357"/>
              </p:ext>
            </p:extLst>
          </p:nvPr>
        </p:nvGraphicFramePr>
        <p:xfrm>
          <a:off x="4164461" y="691032"/>
          <a:ext cx="2732830" cy="1990952"/>
        </p:xfrm>
        <a:graphic>
          <a:graphicData uri="http://schemas.openxmlformats.org/drawingml/2006/table">
            <a:tbl>
              <a:tblPr>
                <a:tableStyleId>{5C22544A-7EE6-4342-B048-85BDC9FD1C3A}</a:tableStyleId>
              </a:tblPr>
              <a:tblGrid>
                <a:gridCol w="2732830"/>
              </a:tblGrid>
              <a:tr h="246888">
                <a:tc>
                  <a:txBody>
                    <a:bodyPr/>
                    <a:lstStyle/>
                    <a:p>
                      <a:pPr algn="l" fontAlgn="b"/>
                      <a:r>
                        <a:rPr lang="en-US" sz="1600" b="1" u="none" strike="noStrike" dirty="0" smtClean="0">
                          <a:effectLst/>
                        </a:rPr>
                        <a:t>Soil</a:t>
                      </a:r>
                      <a:endParaRPr lang="en-US" sz="1600" b="1" i="0" u="none" strike="noStrike" dirty="0">
                        <a:solidFill>
                          <a:srgbClr val="000000"/>
                        </a:solidFill>
                        <a:effectLst/>
                        <a:latin typeface="Calibri"/>
                      </a:endParaRPr>
                    </a:p>
                  </a:txBody>
                  <a:tcPr marL="5029" marR="5029" marT="5029" marB="0" anchor="b"/>
                </a:tc>
              </a:tr>
              <a:tr h="246888">
                <a:tc>
                  <a:txBody>
                    <a:bodyPr/>
                    <a:lstStyle/>
                    <a:p>
                      <a:pPr algn="l" fontAlgn="b"/>
                      <a:r>
                        <a:rPr lang="en-US" sz="1600" u="none" strike="noStrike" dirty="0" smtClean="0">
                          <a:effectLst/>
                        </a:rPr>
                        <a:t>Available water capacity of soil</a:t>
                      </a:r>
                      <a:endParaRPr lang="en-US" sz="1600" b="0" i="0" u="none" strike="noStrike" dirty="0">
                        <a:solidFill>
                          <a:srgbClr val="000000"/>
                        </a:solidFill>
                        <a:effectLst/>
                        <a:latin typeface="Calibri"/>
                      </a:endParaRPr>
                    </a:p>
                  </a:txBody>
                  <a:tcPr marL="5029" marR="5029" marT="5029" marB="0" anchor="b"/>
                </a:tc>
              </a:tr>
              <a:tr h="246888">
                <a:tc>
                  <a:txBody>
                    <a:bodyPr/>
                    <a:lstStyle/>
                    <a:p>
                      <a:pPr algn="l" fontAlgn="b"/>
                      <a:r>
                        <a:rPr lang="en-US" sz="1600" u="none" strike="noStrike" dirty="0" smtClean="0">
                          <a:effectLst/>
                        </a:rPr>
                        <a:t>Soil Bulk Density</a:t>
                      </a:r>
                      <a:endParaRPr lang="en-US" sz="1600" b="0" i="0" u="none" strike="noStrike" dirty="0">
                        <a:solidFill>
                          <a:srgbClr val="000000"/>
                        </a:solidFill>
                        <a:effectLst/>
                        <a:latin typeface="Calibri"/>
                      </a:endParaRPr>
                    </a:p>
                  </a:txBody>
                  <a:tcPr marL="5029" marR="5029" marT="5029" marB="0" anchor="b"/>
                </a:tc>
              </a:tr>
              <a:tr h="246888">
                <a:tc>
                  <a:txBody>
                    <a:bodyPr/>
                    <a:lstStyle/>
                    <a:p>
                      <a:pPr algn="l" fontAlgn="b"/>
                      <a:r>
                        <a:rPr lang="en-US" sz="1600" u="none" strike="noStrike" dirty="0" smtClean="0">
                          <a:effectLst/>
                        </a:rPr>
                        <a:t>Soil organic</a:t>
                      </a:r>
                      <a:r>
                        <a:rPr lang="en-US" sz="1600" u="none" strike="noStrike" baseline="0" dirty="0" smtClean="0">
                          <a:effectLst/>
                        </a:rPr>
                        <a:t> matter content</a:t>
                      </a:r>
                      <a:endParaRPr lang="en-US" sz="1600" b="0" i="0" u="none" strike="noStrike" dirty="0">
                        <a:solidFill>
                          <a:srgbClr val="000000"/>
                        </a:solidFill>
                        <a:effectLst/>
                        <a:latin typeface="Calibri"/>
                      </a:endParaRPr>
                    </a:p>
                  </a:txBody>
                  <a:tcPr marL="5029" marR="5029" marT="5029" marB="0" anchor="b"/>
                </a:tc>
              </a:tr>
              <a:tr h="246888">
                <a:tc>
                  <a:txBody>
                    <a:bodyPr/>
                    <a:lstStyle/>
                    <a:p>
                      <a:pPr algn="l" fontAlgn="b"/>
                      <a:r>
                        <a:rPr lang="en-US" sz="1600" b="0" i="0" u="none" strike="noStrike" dirty="0" smtClean="0">
                          <a:solidFill>
                            <a:schemeClr val="dk1"/>
                          </a:solidFill>
                          <a:effectLst/>
                          <a:latin typeface="+mn-lt"/>
                        </a:rPr>
                        <a:t>Soil</a:t>
                      </a:r>
                      <a:r>
                        <a:rPr lang="en-US" sz="1600" b="0" i="0" u="none" strike="noStrike" baseline="0" dirty="0" smtClean="0">
                          <a:solidFill>
                            <a:schemeClr val="dk1"/>
                          </a:solidFill>
                          <a:effectLst/>
                          <a:latin typeface="+mn-lt"/>
                        </a:rPr>
                        <a:t> Permeability</a:t>
                      </a:r>
                      <a:endParaRPr lang="en-US" sz="1600" b="0" i="0" u="none" strike="noStrike" dirty="0">
                        <a:solidFill>
                          <a:srgbClr val="000000"/>
                        </a:solidFill>
                        <a:effectLst/>
                        <a:latin typeface="Calibri"/>
                      </a:endParaRPr>
                    </a:p>
                  </a:txBody>
                  <a:tcPr marL="5029" marR="5029" marT="5029" marB="0" anchor="b"/>
                </a:tc>
              </a:tr>
              <a:tr h="246888">
                <a:tc>
                  <a:txBody>
                    <a:bodyPr/>
                    <a:lstStyle/>
                    <a:p>
                      <a:pPr algn="l" fontAlgn="b"/>
                      <a:r>
                        <a:rPr lang="en-US" sz="1600" b="0" i="0" u="none" strike="noStrike" dirty="0" smtClean="0">
                          <a:solidFill>
                            <a:srgbClr val="000000"/>
                          </a:solidFill>
                          <a:effectLst/>
                          <a:latin typeface="Calibri"/>
                        </a:rPr>
                        <a:t>Average Water table</a:t>
                      </a:r>
                      <a:r>
                        <a:rPr lang="en-US" sz="1600" b="0" i="0" u="none" strike="noStrike" baseline="0" dirty="0" smtClean="0">
                          <a:solidFill>
                            <a:srgbClr val="000000"/>
                          </a:solidFill>
                          <a:effectLst/>
                          <a:latin typeface="Calibri"/>
                        </a:rPr>
                        <a:t> height</a:t>
                      </a:r>
                      <a:endParaRPr lang="en-US" sz="1600" b="0" i="0" u="none" strike="noStrike" dirty="0">
                        <a:solidFill>
                          <a:srgbClr val="000000"/>
                        </a:solidFill>
                        <a:effectLst/>
                        <a:latin typeface="Calibri"/>
                      </a:endParaRPr>
                    </a:p>
                  </a:txBody>
                  <a:tcPr marL="5029" marR="5029" marT="5029" marB="0" anchor="b"/>
                </a:tc>
              </a:tr>
              <a:tr h="246888">
                <a:tc>
                  <a:txBody>
                    <a:bodyPr/>
                    <a:lstStyle/>
                    <a:p>
                      <a:pPr algn="l" fontAlgn="b"/>
                      <a:r>
                        <a:rPr lang="en-US" sz="1600" u="none" strike="noStrike" dirty="0" smtClean="0">
                          <a:effectLst/>
                        </a:rPr>
                        <a:t>Depth to</a:t>
                      </a:r>
                      <a:r>
                        <a:rPr lang="en-US" sz="1600" u="none" strike="noStrike" baseline="0" dirty="0" smtClean="0">
                          <a:effectLst/>
                        </a:rPr>
                        <a:t> bedrock</a:t>
                      </a:r>
                      <a:endParaRPr lang="en-US" sz="1600" b="0" i="0" u="none" strike="noStrike" dirty="0">
                        <a:solidFill>
                          <a:srgbClr val="000000"/>
                        </a:solidFill>
                        <a:effectLst/>
                        <a:latin typeface="Calibri"/>
                      </a:endParaRPr>
                    </a:p>
                  </a:txBody>
                  <a:tcPr marL="5029" marR="5029" marT="5029" marB="0" anchor="b"/>
                </a:tc>
              </a:tr>
              <a:tr h="246888">
                <a:tc>
                  <a:txBody>
                    <a:bodyPr/>
                    <a:lstStyle/>
                    <a:p>
                      <a:pPr algn="l" fontAlgn="b"/>
                      <a:r>
                        <a:rPr lang="en-US" sz="1600" u="none" strike="noStrike" dirty="0" smtClean="0">
                          <a:effectLst/>
                        </a:rPr>
                        <a:t>Gleeson Permeability</a:t>
                      </a:r>
                      <a:endParaRPr lang="en-US" sz="1600" b="0" i="0" u="none" strike="noStrike" dirty="0">
                        <a:solidFill>
                          <a:srgbClr val="000000"/>
                        </a:solidFill>
                        <a:effectLst/>
                        <a:latin typeface="Calibri"/>
                      </a:endParaRPr>
                    </a:p>
                  </a:txBody>
                  <a:tcPr marL="5029" marR="5029" marT="5029" marB="0" anchor="b"/>
                </a:tc>
              </a:tr>
            </a:tbl>
          </a:graphicData>
        </a:graphic>
      </p:graphicFrame>
      <p:pic>
        <p:nvPicPr>
          <p:cNvPr id="9" name="Picture 2" descr="C:\Users\Sulochan\Sulochan\Sulochan_Backup\SFS 2013\tmin_ws.JPG"/>
          <p:cNvPicPr>
            <a:picLocks noChangeArrowheads="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7040765" y="1452199"/>
            <a:ext cx="1894055" cy="1032441"/>
          </a:xfrm>
          <a:prstGeom prst="rect">
            <a:avLst/>
          </a:prstGeom>
          <a:noFill/>
          <a:scene3d>
            <a:camera prst="orthographicFront">
              <a:rot lat="18828000" lon="19860000" rev="942000"/>
            </a:camera>
            <a:lightRig rig="threePt" dir="t"/>
          </a:scene3d>
          <a:extLst>
            <a:ext uri="{909E8E84-426E-40DD-AFC4-6F175D3DCCD1}">
              <a14:hiddenFill xmlns:a14="http://schemas.microsoft.com/office/drawing/2010/main">
                <a:solidFill>
                  <a:srgbClr val="FFFFFF"/>
                </a:solidFill>
              </a14:hiddenFill>
            </a:ext>
          </a:extLst>
        </p:spPr>
      </p:pic>
      <p:pic>
        <p:nvPicPr>
          <p:cNvPr id="10" name="Picture 4" descr="C:\Users\Sulochan\Sulochan\Sulochan_Backup\SFS 2013\pctsnw.JPG"/>
          <p:cNvPicPr>
            <a:picLocks noChangeArrowheads="1"/>
          </p:cNvPicPr>
          <p:nvPr/>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7040765" y="1028239"/>
            <a:ext cx="1894055" cy="1044910"/>
          </a:xfrm>
          <a:prstGeom prst="rect">
            <a:avLst/>
          </a:prstGeom>
          <a:noFill/>
          <a:scene3d>
            <a:camera prst="isometricOffAxis2Top">
              <a:rot lat="18830732" lon="19858612" rev="944312"/>
            </a:camera>
            <a:lightRig rig="threePt" dir="t"/>
          </a:scene3d>
          <a:extLst>
            <a:ext uri="{909E8E84-426E-40DD-AFC4-6F175D3DCCD1}">
              <a14:hiddenFill xmlns:a14="http://schemas.microsoft.com/office/drawing/2010/main">
                <a:solidFill>
                  <a:srgbClr val="FFFFFF"/>
                </a:solidFill>
              </a14:hiddenFill>
            </a:ext>
          </a:extLst>
        </p:spPr>
      </p:pic>
      <p:pic>
        <p:nvPicPr>
          <p:cNvPr id="16" name="Picture 15" descr="C:\Users\Sulochan\Sulochan\Sulochan_Backup\SFS 2013\ann_mean.JPG"/>
          <p:cNvPicPr>
            <a:picLocks noChangeArrowheads="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7040765" y="616748"/>
            <a:ext cx="1894055" cy="1032441"/>
          </a:xfrm>
          <a:prstGeom prst="rect">
            <a:avLst/>
          </a:prstGeom>
          <a:noFill/>
          <a:scene3d>
            <a:camera prst="orthographicFront">
              <a:rot lat="18828000" lon="19860000" rev="942000"/>
            </a:camera>
            <a:lightRig rig="threePt" dir="t"/>
          </a:scene3d>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869809" y="2734675"/>
            <a:ext cx="895350" cy="526747"/>
          </a:xfrm>
          <a:prstGeom prst="rect">
            <a:avLst/>
          </a:prstGeom>
          <a:noFill/>
        </p:spPr>
        <p:txBody>
          <a:bodyPr wrap="square" rtlCol="0">
            <a:spAutoFit/>
          </a:bodyPr>
          <a:lstStyle/>
          <a:p>
            <a:pPr>
              <a:lnSpc>
                <a:spcPts val="1000"/>
              </a:lnSpc>
            </a:pPr>
            <a:r>
              <a:rPr lang="en-US" sz="2800" dirty="0" smtClean="0"/>
              <a:t>.</a:t>
            </a:r>
          </a:p>
          <a:p>
            <a:pPr>
              <a:lnSpc>
                <a:spcPts val="1000"/>
              </a:lnSpc>
            </a:pPr>
            <a:r>
              <a:rPr lang="en-US" sz="2800" dirty="0" smtClean="0"/>
              <a:t>.</a:t>
            </a:r>
          </a:p>
          <a:p>
            <a:pPr>
              <a:lnSpc>
                <a:spcPts val="1000"/>
              </a:lnSpc>
            </a:pPr>
            <a:r>
              <a:rPr lang="en-US" sz="2800" dirty="0"/>
              <a:t>.</a:t>
            </a:r>
          </a:p>
        </p:txBody>
      </p:sp>
      <p:graphicFrame>
        <p:nvGraphicFramePr>
          <p:cNvPr id="12" name="Table 11"/>
          <p:cNvGraphicFramePr>
            <a:graphicFrameLocks noGrp="1"/>
          </p:cNvGraphicFramePr>
          <p:nvPr>
            <p:extLst>
              <p:ext uri="{D42A27DB-BD31-4B8C-83A1-F6EECF244321}">
                <p14:modId xmlns:p14="http://schemas.microsoft.com/office/powerpoint/2010/main" val="1291525938"/>
              </p:ext>
            </p:extLst>
          </p:nvPr>
        </p:nvGraphicFramePr>
        <p:xfrm>
          <a:off x="4170741" y="2896132"/>
          <a:ext cx="2732830" cy="2737559"/>
        </p:xfrm>
        <a:graphic>
          <a:graphicData uri="http://schemas.openxmlformats.org/drawingml/2006/table">
            <a:tbl>
              <a:tblPr>
                <a:tableStyleId>{5C22544A-7EE6-4342-B048-85BDC9FD1C3A}</a:tableStyleId>
              </a:tblPr>
              <a:tblGrid>
                <a:gridCol w="2732830"/>
              </a:tblGrid>
              <a:tr h="246888">
                <a:tc>
                  <a:txBody>
                    <a:bodyPr/>
                    <a:lstStyle/>
                    <a:p>
                      <a:pPr algn="l" fontAlgn="b"/>
                      <a:r>
                        <a:rPr lang="en-US" sz="1600" b="1" u="none" strike="noStrike" dirty="0" smtClean="0">
                          <a:effectLst/>
                        </a:rPr>
                        <a:t>Geomorphology</a:t>
                      </a:r>
                      <a:endParaRPr lang="en-US" sz="1600" b="1" i="0" u="none" strike="noStrike" dirty="0">
                        <a:solidFill>
                          <a:srgbClr val="000000"/>
                        </a:solidFill>
                        <a:effectLst/>
                        <a:latin typeface="Calibri"/>
                      </a:endParaRPr>
                    </a:p>
                  </a:txBody>
                  <a:tcPr marL="5029" marR="5029" marT="5029" marB="0" anchor="b"/>
                </a:tc>
              </a:tr>
              <a:tr h="246888">
                <a:tc>
                  <a:txBody>
                    <a:bodyPr/>
                    <a:lstStyle/>
                    <a:p>
                      <a:pPr algn="l" fontAlgn="b"/>
                      <a:r>
                        <a:rPr lang="en-US" sz="1600" u="none" strike="noStrike" dirty="0" smtClean="0">
                          <a:effectLst/>
                        </a:rPr>
                        <a:t>Minimum Elevation</a:t>
                      </a:r>
                      <a:endParaRPr lang="en-US" sz="1600" b="0" i="0" u="none" strike="noStrike" dirty="0">
                        <a:solidFill>
                          <a:srgbClr val="000000"/>
                        </a:solidFill>
                        <a:effectLst/>
                        <a:latin typeface="Calibri"/>
                      </a:endParaRPr>
                    </a:p>
                  </a:txBody>
                  <a:tcPr marL="5029" marR="5029" marT="5029" marB="0" anchor="b"/>
                </a:tc>
              </a:tr>
              <a:tr h="246888">
                <a:tc>
                  <a:txBody>
                    <a:bodyPr/>
                    <a:lstStyle/>
                    <a:p>
                      <a:pPr algn="l" fontAlgn="b"/>
                      <a:r>
                        <a:rPr lang="en-US" sz="1600" u="none" strike="noStrike" dirty="0" smtClean="0">
                          <a:effectLst/>
                        </a:rPr>
                        <a:t>Maximum</a:t>
                      </a:r>
                      <a:r>
                        <a:rPr lang="en-US" sz="1600" u="none" strike="noStrike" baseline="0" dirty="0" smtClean="0">
                          <a:effectLst/>
                        </a:rPr>
                        <a:t> Elevation</a:t>
                      </a:r>
                      <a:endParaRPr lang="en-US" sz="1600" b="0" i="0" u="none" strike="noStrike" dirty="0">
                        <a:solidFill>
                          <a:srgbClr val="000000"/>
                        </a:solidFill>
                        <a:effectLst/>
                        <a:latin typeface="Calibri"/>
                      </a:endParaRPr>
                    </a:p>
                  </a:txBody>
                  <a:tcPr marL="5029" marR="5029" marT="5029" marB="0" anchor="b"/>
                </a:tc>
              </a:tr>
              <a:tr h="246888">
                <a:tc>
                  <a:txBody>
                    <a:bodyPr/>
                    <a:lstStyle/>
                    <a:p>
                      <a:pPr algn="l" fontAlgn="b"/>
                      <a:r>
                        <a:rPr lang="en-US" sz="1600" u="none" strike="noStrike" baseline="0" dirty="0" smtClean="0">
                          <a:effectLst/>
                        </a:rPr>
                        <a:t>Elevation Range</a:t>
                      </a:r>
                      <a:endParaRPr lang="en-US" sz="1600" b="0" i="0" u="none" strike="noStrike" dirty="0">
                        <a:solidFill>
                          <a:srgbClr val="000000"/>
                        </a:solidFill>
                        <a:effectLst/>
                        <a:latin typeface="Calibri"/>
                      </a:endParaRPr>
                    </a:p>
                  </a:txBody>
                  <a:tcPr marL="5029" marR="5029" marT="5029" marB="0" anchor="b"/>
                </a:tc>
              </a:tr>
              <a:tr h="246888">
                <a:tc>
                  <a:txBody>
                    <a:bodyPr/>
                    <a:lstStyle/>
                    <a:p>
                      <a:pPr algn="l" fontAlgn="b"/>
                      <a:r>
                        <a:rPr lang="en-US" sz="1600" u="none" strike="noStrike" dirty="0" smtClean="0">
                          <a:effectLst/>
                        </a:rPr>
                        <a:t>Standard Deviation of Elevation</a:t>
                      </a:r>
                      <a:endParaRPr lang="en-US" sz="1600" b="0" i="0" u="none" strike="noStrike" dirty="0">
                        <a:solidFill>
                          <a:srgbClr val="000000"/>
                        </a:solidFill>
                        <a:effectLst/>
                        <a:latin typeface="Calibri"/>
                      </a:endParaRPr>
                    </a:p>
                  </a:txBody>
                  <a:tcPr marL="5029" marR="5029" marT="5029" marB="0" anchor="b"/>
                </a:tc>
              </a:tr>
              <a:tr h="246888">
                <a:tc>
                  <a:txBody>
                    <a:bodyPr/>
                    <a:lstStyle/>
                    <a:p>
                      <a:pPr algn="l" fontAlgn="b"/>
                      <a:r>
                        <a:rPr lang="en-US" sz="1600" u="none" strike="noStrike" dirty="0">
                          <a:effectLst/>
                        </a:rPr>
                        <a:t>Hypsometric </a:t>
                      </a:r>
                      <a:r>
                        <a:rPr lang="en-US" sz="1600" u="none" strike="noStrike" dirty="0" smtClean="0">
                          <a:effectLst/>
                        </a:rPr>
                        <a:t>Convexity</a:t>
                      </a:r>
                      <a:endParaRPr lang="en-US" sz="1600" b="0" i="0" u="none" strike="noStrike" dirty="0">
                        <a:solidFill>
                          <a:srgbClr val="000000"/>
                        </a:solidFill>
                        <a:effectLst/>
                        <a:latin typeface="Calibri"/>
                      </a:endParaRPr>
                    </a:p>
                  </a:txBody>
                  <a:tcPr marL="5029" marR="5029" marT="5029" marB="0" anchor="b"/>
                </a:tc>
              </a:tr>
              <a:tr h="246888">
                <a:tc>
                  <a:txBody>
                    <a:bodyPr/>
                    <a:lstStyle/>
                    <a:p>
                      <a:pPr algn="l" fontAlgn="b"/>
                      <a:r>
                        <a:rPr lang="en-US" sz="1600" u="none" strike="noStrike" dirty="0" smtClean="0">
                          <a:effectLst/>
                        </a:rPr>
                        <a:t>Mean Slope</a:t>
                      </a:r>
                      <a:endParaRPr lang="en-US" sz="1600" b="0" i="0" u="none" strike="noStrike" dirty="0">
                        <a:solidFill>
                          <a:srgbClr val="000000"/>
                        </a:solidFill>
                        <a:effectLst/>
                        <a:latin typeface="Calibri"/>
                      </a:endParaRPr>
                    </a:p>
                  </a:txBody>
                  <a:tcPr marL="5029" marR="5029" marT="5029" marB="0" anchor="b"/>
                </a:tc>
              </a:tr>
              <a:tr h="246888">
                <a:tc>
                  <a:txBody>
                    <a:bodyPr/>
                    <a:lstStyle/>
                    <a:p>
                      <a:pPr algn="l" fontAlgn="b"/>
                      <a:r>
                        <a:rPr lang="en-US" sz="1600" u="none" strike="noStrike" dirty="0" smtClean="0">
                          <a:effectLst/>
                        </a:rPr>
                        <a:t>Standard Deviation of Slope</a:t>
                      </a:r>
                      <a:endParaRPr lang="en-US" sz="1600" b="0" i="0" u="none" strike="noStrike" dirty="0">
                        <a:solidFill>
                          <a:srgbClr val="000000"/>
                        </a:solidFill>
                        <a:effectLst/>
                        <a:latin typeface="Calibri"/>
                      </a:endParaRPr>
                    </a:p>
                  </a:txBody>
                  <a:tcPr marL="5029" marR="5029" marT="5029" marB="0" anchor="b"/>
                </a:tc>
              </a:tr>
              <a:tr h="246888">
                <a:tc>
                  <a:txBody>
                    <a:bodyPr/>
                    <a:lstStyle/>
                    <a:p>
                      <a:pPr algn="l" fontAlgn="b"/>
                      <a:r>
                        <a:rPr lang="en-US" sz="1600" u="none" strike="noStrike" dirty="0" smtClean="0">
                          <a:effectLst/>
                        </a:rPr>
                        <a:t>Area</a:t>
                      </a:r>
                      <a:endParaRPr lang="en-US" sz="1600" b="0" i="0" u="none" strike="noStrike" dirty="0">
                        <a:solidFill>
                          <a:srgbClr val="000000"/>
                        </a:solidFill>
                        <a:effectLst/>
                        <a:latin typeface="Calibri"/>
                      </a:endParaRPr>
                    </a:p>
                  </a:txBody>
                  <a:tcPr marL="5029" marR="5029" marT="5029" marB="0" anchor="b"/>
                </a:tc>
              </a:tr>
              <a:tr h="246888">
                <a:tc>
                  <a:txBody>
                    <a:bodyPr/>
                    <a:lstStyle/>
                    <a:p>
                      <a:pPr algn="l" fontAlgn="b"/>
                      <a:r>
                        <a:rPr lang="en-US" sz="1600" u="none" strike="noStrike" dirty="0" smtClean="0">
                          <a:effectLst/>
                        </a:rPr>
                        <a:t>Shape</a:t>
                      </a:r>
                      <a:endParaRPr lang="en-US" sz="1600" b="0" i="0" u="none" strike="noStrike" dirty="0">
                        <a:solidFill>
                          <a:srgbClr val="000000"/>
                        </a:solidFill>
                        <a:effectLst/>
                        <a:latin typeface="Calibri"/>
                      </a:endParaRPr>
                    </a:p>
                  </a:txBody>
                  <a:tcPr marL="5029" marR="5029" marT="5029" marB="0" anchor="b"/>
                </a:tc>
              </a:tr>
              <a:tr h="246888">
                <a:tc>
                  <a:txBody>
                    <a:bodyPr/>
                    <a:lstStyle/>
                    <a:p>
                      <a:pPr algn="l" fontAlgn="b"/>
                      <a:r>
                        <a:rPr lang="en-US" sz="1600" u="none" strike="noStrike" dirty="0" smtClean="0">
                          <a:effectLst/>
                        </a:rPr>
                        <a:t>Mean Elevation</a:t>
                      </a:r>
                      <a:endParaRPr lang="en-US" sz="1600" b="0" i="0" u="none" strike="noStrike" dirty="0">
                        <a:solidFill>
                          <a:srgbClr val="000000"/>
                        </a:solidFill>
                        <a:effectLst/>
                        <a:latin typeface="Calibri"/>
                      </a:endParaRPr>
                    </a:p>
                  </a:txBody>
                  <a:tcPr marL="5029" marR="5029" marT="5029" marB="0" anchor="b"/>
                </a:tc>
              </a:tr>
            </a:tbl>
          </a:graphicData>
        </a:graphic>
      </p:graphicFrame>
    </p:spTree>
    <p:extLst>
      <p:ext uri="{BB962C8B-B14F-4D97-AF65-F5344CB8AC3E}">
        <p14:creationId xmlns:p14="http://schemas.microsoft.com/office/powerpoint/2010/main" val="3644940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8" y="-866775"/>
            <a:ext cx="91467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nvPr>
        </p:nvGraphicFramePr>
        <p:xfrm>
          <a:off x="2723750" y="4221810"/>
          <a:ext cx="6325373" cy="2543416"/>
        </p:xfrm>
        <a:graphic>
          <a:graphicData uri="http://schemas.openxmlformats.org/drawingml/2006/table">
            <a:tbl>
              <a:tblPr firstRow="1" firstCol="1" bandRow="1"/>
              <a:tblGrid>
                <a:gridCol w="573931"/>
                <a:gridCol w="671209"/>
                <a:gridCol w="526197"/>
                <a:gridCol w="526197"/>
                <a:gridCol w="526197"/>
                <a:gridCol w="526197"/>
                <a:gridCol w="526197"/>
                <a:gridCol w="526197"/>
                <a:gridCol w="526197"/>
                <a:gridCol w="526197"/>
                <a:gridCol w="870657"/>
              </a:tblGrid>
              <a:tr h="120224">
                <a:tc rowSpan="2" gridSpan="2">
                  <a:txBody>
                    <a:bodyPr/>
                    <a:lstStyle/>
                    <a:p>
                      <a:pPr marL="0" marR="0" algn="ctr">
                        <a:lnSpc>
                          <a:spcPct val="115000"/>
                        </a:lnSpc>
                        <a:spcBef>
                          <a:spcPts val="0"/>
                        </a:spcBef>
                        <a:spcAft>
                          <a:spcPts val="0"/>
                        </a:spcAft>
                      </a:pPr>
                      <a:r>
                        <a:rPr lang="en-US" sz="1600" dirty="0">
                          <a:solidFill>
                            <a:srgbClr val="000000"/>
                          </a:solidFill>
                          <a:effectLst/>
                          <a:latin typeface="Calibri"/>
                          <a:ea typeface="Times New Roman"/>
                          <a:cs typeface="Times New Roman"/>
                        </a:rPr>
                        <a:t>Confusion </a:t>
                      </a:r>
                      <a:r>
                        <a:rPr lang="en-US" sz="1600" dirty="0" smtClean="0">
                          <a:solidFill>
                            <a:srgbClr val="000000"/>
                          </a:solidFill>
                          <a:effectLst/>
                          <a:latin typeface="Calibri"/>
                          <a:ea typeface="Times New Roman"/>
                          <a:cs typeface="Times New Roman"/>
                        </a:rPr>
                        <a:t>Matrix</a:t>
                      </a:r>
                      <a:endParaRPr lang="en-US" sz="1200" dirty="0">
                        <a:effectLst/>
                        <a:latin typeface="Calibri"/>
                        <a:ea typeface="Calibri"/>
                        <a:cs typeface="Times New Roman"/>
                      </a:endParaRPr>
                    </a:p>
                  </a:txBody>
                  <a:tcPr marL="97605" marR="97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8">
                  <a:txBody>
                    <a:bodyPr/>
                    <a:lstStyle/>
                    <a:p>
                      <a:pPr marL="0" marR="0" algn="ctr">
                        <a:lnSpc>
                          <a:spcPct val="115000"/>
                        </a:lnSpc>
                        <a:spcBef>
                          <a:spcPts val="0"/>
                        </a:spcBef>
                        <a:spcAft>
                          <a:spcPts val="0"/>
                        </a:spcAft>
                      </a:pPr>
                      <a:r>
                        <a:rPr lang="en-US" sz="1600">
                          <a:solidFill>
                            <a:srgbClr val="000000"/>
                          </a:solidFill>
                          <a:effectLst/>
                          <a:latin typeface="Calibri"/>
                          <a:ea typeface="Times New Roman"/>
                          <a:cs typeface="Times New Roman"/>
                        </a:rPr>
                        <a:t>Predicted (2090_2099)</a:t>
                      </a:r>
                      <a:endParaRPr lang="en-US" sz="1200">
                        <a:effectLst/>
                        <a:latin typeface="Calibri"/>
                        <a:ea typeface="Calibri"/>
                        <a:cs typeface="Times New Roman"/>
                      </a:endParaRPr>
                    </a:p>
                  </a:txBody>
                  <a:tcPr marL="97605" marR="97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600" dirty="0">
                          <a:solidFill>
                            <a:srgbClr val="000000"/>
                          </a:solidFill>
                          <a:effectLst/>
                          <a:latin typeface="Calibri"/>
                          <a:ea typeface="Times New Roman"/>
                          <a:cs typeface="Times New Roman"/>
                        </a:rPr>
                        <a:t>Change %</a:t>
                      </a:r>
                      <a:endParaRPr lang="en-US" sz="1200" dirty="0">
                        <a:effectLst/>
                        <a:latin typeface="Calibri"/>
                        <a:ea typeface="Calibri"/>
                        <a:cs typeface="Times New Roman"/>
                      </a:endParaRPr>
                    </a:p>
                  </a:txBody>
                  <a:tcPr marL="97605" marR="97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63277">
                <a:tc gridSpan="2"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0"/>
                        </a:spcAft>
                      </a:pPr>
                      <a:r>
                        <a:rPr lang="en-US" sz="1600" b="1" dirty="0">
                          <a:solidFill>
                            <a:srgbClr val="2A1AFA"/>
                          </a:solidFill>
                          <a:effectLst/>
                          <a:latin typeface="Calibri"/>
                          <a:ea typeface="Times New Roman"/>
                          <a:cs typeface="Times New Roman"/>
                        </a:rPr>
                        <a:t>A1</a:t>
                      </a:r>
                      <a:endParaRPr lang="en-US" sz="1200" dirty="0">
                        <a:solidFill>
                          <a:srgbClr val="2A1AFA"/>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2A1AFA"/>
                          </a:solidFill>
                          <a:effectLst/>
                          <a:latin typeface="Calibri"/>
                          <a:ea typeface="Times New Roman"/>
                          <a:cs typeface="Times New Roman"/>
                        </a:rPr>
                        <a:t>A2</a:t>
                      </a:r>
                      <a:endParaRPr lang="en-US" sz="1200" dirty="0">
                        <a:solidFill>
                          <a:srgbClr val="2A1AFA"/>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bg1">
                              <a:lumMod val="50000"/>
                            </a:schemeClr>
                          </a:solidFill>
                          <a:effectLst/>
                          <a:latin typeface="Calibri"/>
                          <a:ea typeface="Times New Roman"/>
                          <a:cs typeface="Times New Roman"/>
                        </a:rPr>
                        <a:t>B1</a:t>
                      </a:r>
                      <a:endParaRPr lang="en-US" sz="12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bg1">
                              <a:lumMod val="50000"/>
                            </a:schemeClr>
                          </a:solidFill>
                          <a:effectLst/>
                          <a:latin typeface="Calibri"/>
                          <a:ea typeface="Times New Roman"/>
                          <a:cs typeface="Times New Roman"/>
                        </a:rPr>
                        <a:t>B21</a:t>
                      </a:r>
                      <a:endParaRPr lang="en-US" sz="12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bg1">
                              <a:lumMod val="50000"/>
                            </a:schemeClr>
                          </a:solidFill>
                          <a:effectLst/>
                          <a:latin typeface="Calibri"/>
                          <a:ea typeface="Times New Roman"/>
                          <a:cs typeface="Times New Roman"/>
                        </a:rPr>
                        <a:t>B22</a:t>
                      </a:r>
                      <a:endParaRPr lang="en-US" sz="12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effectLst/>
                          <a:latin typeface="Calibri"/>
                          <a:ea typeface="Times New Roman"/>
                          <a:cs typeface="Times New Roman"/>
                        </a:rPr>
                        <a:t>C1</a:t>
                      </a:r>
                      <a:endParaRPr lang="en-US" sz="12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effectLst/>
                          <a:latin typeface="Calibri"/>
                          <a:ea typeface="Times New Roman"/>
                          <a:cs typeface="Times New Roman"/>
                        </a:rPr>
                        <a:t>C21</a:t>
                      </a:r>
                      <a:endParaRPr lang="en-US" sz="12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effectLst/>
                          <a:latin typeface="Calibri"/>
                          <a:ea typeface="Times New Roman"/>
                          <a:cs typeface="Times New Roman"/>
                        </a:rPr>
                        <a:t>C22</a:t>
                      </a:r>
                      <a:endParaRPr lang="en-US" sz="1200" dirty="0">
                        <a:solidFill>
                          <a:srgbClr val="FF0000"/>
                        </a:solidFill>
                        <a:effectLst/>
                        <a:latin typeface="Calibri"/>
                        <a:ea typeface="Calibri"/>
                        <a:cs typeface="Times New Roman"/>
                      </a:endParaRPr>
                    </a:p>
                  </a:txBody>
                  <a:tcPr marL="97605" marR="97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r>
              <a:tr h="247823">
                <a:tc rowSpan="8">
                  <a:txBody>
                    <a:bodyPr/>
                    <a:lstStyle/>
                    <a:p>
                      <a:pPr marL="0" marR="0" algn="ctr">
                        <a:lnSpc>
                          <a:spcPct val="115000"/>
                        </a:lnSpc>
                        <a:spcBef>
                          <a:spcPts val="0"/>
                        </a:spcBef>
                        <a:spcAft>
                          <a:spcPts val="0"/>
                        </a:spcAft>
                      </a:pPr>
                      <a:r>
                        <a:rPr lang="en-US" sz="1600">
                          <a:solidFill>
                            <a:srgbClr val="000000"/>
                          </a:solidFill>
                          <a:effectLst/>
                          <a:latin typeface="Calibri"/>
                          <a:ea typeface="Times New Roman"/>
                          <a:cs typeface="Times New Roman"/>
                        </a:rPr>
                        <a:t>Original (Model prediction 2001 - 2010)</a:t>
                      </a:r>
                      <a:endParaRPr lang="en-US" sz="1200">
                        <a:effectLst/>
                        <a:latin typeface="Calibri"/>
                        <a:ea typeface="Calibri"/>
                        <a:cs typeface="Times New Roman"/>
                      </a:endParaRPr>
                    </a:p>
                  </a:txBody>
                  <a:tcPr marL="97605" marR="9760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2A1AFA"/>
                          </a:solidFill>
                          <a:effectLst/>
                          <a:latin typeface="Calibri"/>
                          <a:ea typeface="Times New Roman"/>
                          <a:cs typeface="Times New Roman"/>
                        </a:rPr>
                        <a:t>A1</a:t>
                      </a:r>
                      <a:endParaRPr lang="en-US" sz="1100" dirty="0">
                        <a:solidFill>
                          <a:srgbClr val="2A1AFA"/>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56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2A1AFA"/>
                          </a:solidFill>
                          <a:effectLst/>
                          <a:latin typeface="Calibri"/>
                          <a:ea typeface="Times New Roman"/>
                          <a:cs typeface="Times New Roman"/>
                        </a:rPr>
                        <a:t>A2</a:t>
                      </a:r>
                      <a:endParaRPr lang="en-US" sz="1100" dirty="0">
                        <a:solidFill>
                          <a:srgbClr val="2A1AFA"/>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chemeClr val="bg1">
                              <a:lumMod val="50000"/>
                            </a:schemeClr>
                          </a:solidFill>
                          <a:effectLst/>
                          <a:latin typeface="Calibri"/>
                          <a:ea typeface="Times New Roman"/>
                          <a:cs typeface="Times New Roman"/>
                        </a:rPr>
                        <a:t>B1</a:t>
                      </a:r>
                      <a:endParaRPr lang="en-US" sz="11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45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chemeClr val="bg1">
                              <a:lumMod val="50000"/>
                            </a:schemeClr>
                          </a:solidFill>
                          <a:effectLst/>
                          <a:latin typeface="Calibri"/>
                          <a:ea typeface="Times New Roman"/>
                          <a:cs typeface="Times New Roman"/>
                        </a:rPr>
                        <a:t>B21</a:t>
                      </a:r>
                      <a:endParaRPr lang="en-US" sz="11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70%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chemeClr val="bg1">
                              <a:lumMod val="50000"/>
                            </a:schemeClr>
                          </a:solidFill>
                          <a:effectLst/>
                          <a:latin typeface="Calibri"/>
                          <a:ea typeface="Times New Roman"/>
                          <a:cs typeface="Times New Roman"/>
                        </a:rPr>
                        <a:t>B22</a:t>
                      </a:r>
                      <a:endParaRPr lang="en-US" sz="11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22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FF0000"/>
                          </a:solidFill>
                          <a:effectLst/>
                          <a:latin typeface="Calibri"/>
                          <a:ea typeface="Times New Roman"/>
                          <a:cs typeface="Times New Roman"/>
                        </a:rPr>
                        <a:t>C1</a:t>
                      </a:r>
                      <a:endParaRPr lang="en-US" sz="11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75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FF0000"/>
                          </a:solidFill>
                          <a:effectLst/>
                          <a:latin typeface="Calibri"/>
                          <a:ea typeface="Times New Roman"/>
                          <a:cs typeface="Times New Roman"/>
                        </a:rPr>
                        <a:t>C21</a:t>
                      </a:r>
                      <a:endParaRPr lang="en-US" sz="11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104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FF0000"/>
                          </a:solidFill>
                          <a:effectLst/>
                          <a:latin typeface="Calibri"/>
                          <a:ea typeface="Times New Roman"/>
                          <a:cs typeface="Times New Roman"/>
                        </a:rPr>
                        <a:t>C22</a:t>
                      </a:r>
                      <a:endParaRPr lang="en-US" sz="11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90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5" name="Rectangle 4"/>
          <p:cNvSpPr/>
          <p:nvPr/>
        </p:nvSpPr>
        <p:spPr>
          <a:xfrm>
            <a:off x="3928906" y="4732774"/>
            <a:ext cx="4270550" cy="3014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61782" y="2885006"/>
            <a:ext cx="2288618" cy="923330"/>
          </a:xfrm>
          <a:prstGeom prst="rect">
            <a:avLst/>
          </a:prstGeom>
          <a:noFill/>
        </p:spPr>
        <p:txBody>
          <a:bodyPr wrap="square" rtlCol="0">
            <a:spAutoFit/>
          </a:bodyPr>
          <a:lstStyle/>
          <a:p>
            <a:r>
              <a:rPr lang="en-US" dirty="0" smtClean="0"/>
              <a:t>Projected Changes to A1 Perennial Steady Small</a:t>
            </a:r>
            <a:endParaRPr lang="en-US" dirty="0"/>
          </a:p>
        </p:txBody>
      </p:sp>
    </p:spTree>
    <p:extLst>
      <p:ext uri="{BB962C8B-B14F-4D97-AF65-F5344CB8AC3E}">
        <p14:creationId xmlns:p14="http://schemas.microsoft.com/office/powerpoint/2010/main" val="2143059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912"/>
            <a:ext cx="8229600" cy="1143000"/>
          </a:xfrm>
          <a:ln>
            <a:noFill/>
            <a:prstDash val="dash"/>
          </a:ln>
        </p:spPr>
        <p:txBody>
          <a:bodyPr>
            <a:normAutofit/>
          </a:bodyPr>
          <a:lstStyle/>
          <a:p>
            <a:r>
              <a:rPr lang="en-US" sz="5400" dirty="0" smtClean="0"/>
              <a:t>Outline</a:t>
            </a:r>
            <a:endParaRPr lang="en-US" sz="5400" dirty="0"/>
          </a:p>
        </p:txBody>
      </p:sp>
      <p:sp>
        <p:nvSpPr>
          <p:cNvPr id="3" name="Content Placeholder 2"/>
          <p:cNvSpPr>
            <a:spLocks noGrp="1"/>
          </p:cNvSpPr>
          <p:nvPr>
            <p:ph idx="1"/>
          </p:nvPr>
        </p:nvSpPr>
        <p:spPr>
          <a:xfrm>
            <a:off x="291334" y="1241646"/>
            <a:ext cx="4324390" cy="5145902"/>
          </a:xfrm>
        </p:spPr>
        <p:txBody>
          <a:bodyPr>
            <a:noAutofit/>
          </a:bodyPr>
          <a:lstStyle/>
          <a:p>
            <a:r>
              <a:rPr lang="en-US" sz="2800" dirty="0" smtClean="0"/>
              <a:t>Selection of ecologically relevant streamflow properties (streamflow regime)</a:t>
            </a:r>
          </a:p>
          <a:p>
            <a:r>
              <a:rPr lang="en-US" sz="2800" dirty="0" smtClean="0"/>
              <a:t>Data (USGS GAGES, Catchment Features, Climate) </a:t>
            </a:r>
          </a:p>
          <a:p>
            <a:r>
              <a:rPr lang="en-US" sz="2800" dirty="0" smtClean="0"/>
              <a:t>Flow regime classification and prediction</a:t>
            </a:r>
          </a:p>
          <a:p>
            <a:r>
              <a:rPr lang="en-US" sz="2800" dirty="0" smtClean="0"/>
              <a:t>Predicted climate-driven changes in flow regimes</a:t>
            </a:r>
            <a:endParaRPr lang="en-US" sz="2800" dirty="0"/>
          </a:p>
        </p:txBody>
      </p:sp>
      <p:grpSp>
        <p:nvGrpSpPr>
          <p:cNvPr id="20" name="Group 19"/>
          <p:cNvGrpSpPr/>
          <p:nvPr/>
        </p:nvGrpSpPr>
        <p:grpSpPr>
          <a:xfrm>
            <a:off x="4615725" y="1407324"/>
            <a:ext cx="4306949" cy="4260597"/>
            <a:chOff x="4346713" y="1407324"/>
            <a:chExt cx="4567641" cy="4260597"/>
          </a:xfrm>
        </p:grpSpPr>
        <p:sp>
          <p:nvSpPr>
            <p:cNvPr id="4" name="TextBox 3"/>
            <p:cNvSpPr txBox="1"/>
            <p:nvPr/>
          </p:nvSpPr>
          <p:spPr>
            <a:xfrm>
              <a:off x="4346713" y="1407324"/>
              <a:ext cx="2120320" cy="830997"/>
            </a:xfrm>
            <a:prstGeom prst="rect">
              <a:avLst/>
            </a:prstGeom>
            <a:solidFill>
              <a:srgbClr val="FFFF66"/>
            </a:solidFill>
            <a:ln w="76200">
              <a:solidFill>
                <a:schemeClr val="accent2">
                  <a:lumMod val="75000"/>
                </a:schemeClr>
              </a:solidFill>
            </a:ln>
          </p:spPr>
          <p:txBody>
            <a:bodyPr wrap="square" rtlCol="0">
              <a:noAutofit/>
            </a:bodyPr>
            <a:lstStyle/>
            <a:p>
              <a:pPr algn="ctr"/>
              <a:r>
                <a:rPr lang="en-US" sz="2400" dirty="0" smtClean="0">
                  <a:latin typeface="Calibri"/>
                </a:rPr>
                <a:t>Climate</a:t>
              </a:r>
            </a:p>
          </p:txBody>
        </p:sp>
        <p:sp>
          <p:nvSpPr>
            <p:cNvPr id="5" name="TextBox 4"/>
            <p:cNvSpPr txBox="1"/>
            <p:nvPr/>
          </p:nvSpPr>
          <p:spPr>
            <a:xfrm>
              <a:off x="4346713" y="3122124"/>
              <a:ext cx="2120320" cy="830997"/>
            </a:xfrm>
            <a:prstGeom prst="rect">
              <a:avLst/>
            </a:prstGeom>
            <a:noFill/>
            <a:ln w="76200">
              <a:solidFill>
                <a:schemeClr val="accent6">
                  <a:lumMod val="50000"/>
                </a:schemeClr>
              </a:solidFill>
            </a:ln>
          </p:spPr>
          <p:txBody>
            <a:bodyPr wrap="square" rtlCol="0">
              <a:spAutoFit/>
            </a:bodyPr>
            <a:lstStyle/>
            <a:p>
              <a:pPr algn="ctr"/>
              <a:r>
                <a:rPr lang="en-US" sz="2400" dirty="0" smtClean="0">
                  <a:latin typeface="Calibri"/>
                </a:rPr>
                <a:t>Stream</a:t>
              </a:r>
            </a:p>
            <a:p>
              <a:pPr algn="ctr"/>
              <a:r>
                <a:rPr lang="en-US" sz="2400" dirty="0" smtClean="0">
                  <a:latin typeface="Calibri"/>
                </a:rPr>
                <a:t>Temperature</a:t>
              </a:r>
              <a:endParaRPr lang="en-US" sz="2000" dirty="0"/>
            </a:p>
          </p:txBody>
        </p:sp>
        <p:cxnSp>
          <p:nvCxnSpPr>
            <p:cNvPr id="6" name="Straight Arrow Connector 5"/>
            <p:cNvCxnSpPr>
              <a:stCxn id="4" idx="2"/>
              <a:endCxn id="5" idx="0"/>
            </p:cNvCxnSpPr>
            <p:nvPr/>
          </p:nvCxnSpPr>
          <p:spPr>
            <a:xfrm>
              <a:off x="5406873" y="2238321"/>
              <a:ext cx="0" cy="883803"/>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794034" y="1407324"/>
              <a:ext cx="2120318" cy="830997"/>
            </a:xfrm>
            <a:prstGeom prst="rect">
              <a:avLst/>
            </a:prstGeom>
            <a:solidFill>
              <a:srgbClr val="FFFF66"/>
            </a:solidFill>
            <a:ln w="76200">
              <a:solidFill>
                <a:srgbClr val="008000"/>
              </a:solidFill>
            </a:ln>
          </p:spPr>
          <p:txBody>
            <a:bodyPr wrap="square" rtlCol="0">
              <a:spAutoFit/>
            </a:bodyPr>
            <a:lstStyle/>
            <a:p>
              <a:pPr algn="ctr"/>
              <a:r>
                <a:rPr lang="en-US" sz="2400" dirty="0" smtClean="0">
                  <a:latin typeface="Calibri"/>
                </a:rPr>
                <a:t>Catchment</a:t>
              </a:r>
            </a:p>
            <a:p>
              <a:pPr algn="ctr"/>
              <a:r>
                <a:rPr lang="en-US" sz="2400" dirty="0" smtClean="0">
                  <a:latin typeface="Calibri"/>
                </a:rPr>
                <a:t>Features</a:t>
              </a:r>
              <a:endParaRPr lang="en-US" sz="2400" dirty="0">
                <a:latin typeface="Calibri"/>
              </a:endParaRPr>
            </a:p>
          </p:txBody>
        </p:sp>
        <p:cxnSp>
          <p:nvCxnSpPr>
            <p:cNvPr id="8" name="Straight Arrow Connector 7"/>
            <p:cNvCxnSpPr>
              <a:stCxn id="7" idx="2"/>
              <a:endCxn id="5" idx="0"/>
            </p:cNvCxnSpPr>
            <p:nvPr/>
          </p:nvCxnSpPr>
          <p:spPr>
            <a:xfrm flipH="1">
              <a:off x="5406873" y="2238321"/>
              <a:ext cx="2447320" cy="883803"/>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06872" y="4836924"/>
              <a:ext cx="2447321" cy="830997"/>
            </a:xfrm>
            <a:prstGeom prst="rect">
              <a:avLst/>
            </a:prstGeom>
            <a:noFill/>
            <a:ln w="76200">
              <a:solidFill>
                <a:schemeClr val="accent6">
                  <a:lumMod val="50000"/>
                </a:schemeClr>
              </a:solidFill>
            </a:ln>
          </p:spPr>
          <p:txBody>
            <a:bodyPr wrap="square" rtlCol="0">
              <a:spAutoFit/>
            </a:bodyPr>
            <a:lstStyle/>
            <a:p>
              <a:pPr algn="ctr"/>
              <a:r>
                <a:rPr lang="en-US" sz="2400" dirty="0" smtClean="0">
                  <a:latin typeface="Calibri"/>
                </a:rPr>
                <a:t>Species Distributions</a:t>
              </a:r>
              <a:endParaRPr lang="en-US" sz="2000" dirty="0"/>
            </a:p>
          </p:txBody>
        </p:sp>
        <p:sp>
          <p:nvSpPr>
            <p:cNvPr id="11" name="TextBox 10"/>
            <p:cNvSpPr txBox="1"/>
            <p:nvPr/>
          </p:nvSpPr>
          <p:spPr>
            <a:xfrm>
              <a:off x="6794034" y="3122124"/>
              <a:ext cx="2120320" cy="830997"/>
            </a:xfrm>
            <a:prstGeom prst="rect">
              <a:avLst/>
            </a:prstGeom>
            <a:solidFill>
              <a:srgbClr val="FFFF00"/>
            </a:solidFill>
            <a:ln w="76200">
              <a:solidFill>
                <a:schemeClr val="accent6">
                  <a:lumMod val="50000"/>
                </a:schemeClr>
              </a:solidFill>
            </a:ln>
          </p:spPr>
          <p:txBody>
            <a:bodyPr wrap="square" rtlCol="0">
              <a:spAutoFit/>
            </a:bodyPr>
            <a:lstStyle/>
            <a:p>
              <a:pPr algn="ctr"/>
              <a:r>
                <a:rPr lang="en-US" sz="2400" dirty="0" smtClean="0">
                  <a:latin typeface="Calibri"/>
                </a:rPr>
                <a:t>Streamflow Regime</a:t>
              </a:r>
              <a:endParaRPr lang="en-US" sz="2000" dirty="0"/>
            </a:p>
          </p:txBody>
        </p:sp>
        <p:cxnSp>
          <p:nvCxnSpPr>
            <p:cNvPr id="12" name="Straight Arrow Connector 11"/>
            <p:cNvCxnSpPr>
              <a:stCxn id="4" idx="2"/>
              <a:endCxn id="11" idx="0"/>
            </p:cNvCxnSpPr>
            <p:nvPr/>
          </p:nvCxnSpPr>
          <p:spPr>
            <a:xfrm>
              <a:off x="5406873" y="2238321"/>
              <a:ext cx="2447321" cy="883803"/>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2"/>
              <a:endCxn id="11" idx="0"/>
            </p:cNvCxnSpPr>
            <p:nvPr/>
          </p:nvCxnSpPr>
          <p:spPr>
            <a:xfrm>
              <a:off x="7854193" y="2238321"/>
              <a:ext cx="1" cy="883803"/>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1" idx="2"/>
              <a:endCxn id="10" idx="0"/>
            </p:cNvCxnSpPr>
            <p:nvPr/>
          </p:nvCxnSpPr>
          <p:spPr>
            <a:xfrm flipH="1">
              <a:off x="6630533" y="3953121"/>
              <a:ext cx="1223661" cy="883803"/>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2"/>
              <a:endCxn id="10" idx="0"/>
            </p:cNvCxnSpPr>
            <p:nvPr/>
          </p:nvCxnSpPr>
          <p:spPr>
            <a:xfrm>
              <a:off x="5406873" y="3953121"/>
              <a:ext cx="1223660" cy="883803"/>
            </a:xfrm>
            <a:prstGeom prst="straightConnector1">
              <a:avLst/>
            </a:prstGeom>
            <a:ln w="381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pSp>
      <p:cxnSp>
        <p:nvCxnSpPr>
          <p:cNvPr id="19" name="Elbow Connector 18"/>
          <p:cNvCxnSpPr>
            <a:stCxn id="7" idx="2"/>
            <a:endCxn id="10" idx="0"/>
          </p:cNvCxnSpPr>
          <p:nvPr/>
        </p:nvCxnSpPr>
        <p:spPr>
          <a:xfrm rot="5400000">
            <a:off x="6046809" y="2960712"/>
            <a:ext cx="2598603" cy="1153821"/>
          </a:xfrm>
          <a:prstGeom prst="bentConnector3">
            <a:avLst>
              <a:gd name="adj1" fmla="val 21952"/>
            </a:avLst>
          </a:prstGeom>
          <a:ln w="38100">
            <a:solidFill>
              <a:srgbClr val="2A1AF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7996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8" y="-876300"/>
            <a:ext cx="91467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nvPr>
        </p:nvGraphicFramePr>
        <p:xfrm>
          <a:off x="2723750" y="4221810"/>
          <a:ext cx="6325373" cy="2543416"/>
        </p:xfrm>
        <a:graphic>
          <a:graphicData uri="http://schemas.openxmlformats.org/drawingml/2006/table">
            <a:tbl>
              <a:tblPr firstRow="1" firstCol="1" bandRow="1"/>
              <a:tblGrid>
                <a:gridCol w="573931"/>
                <a:gridCol w="671209"/>
                <a:gridCol w="526197"/>
                <a:gridCol w="526197"/>
                <a:gridCol w="526197"/>
                <a:gridCol w="526197"/>
                <a:gridCol w="526197"/>
                <a:gridCol w="526197"/>
                <a:gridCol w="526197"/>
                <a:gridCol w="526197"/>
                <a:gridCol w="870657"/>
              </a:tblGrid>
              <a:tr h="120224">
                <a:tc rowSpan="2" gridSpan="2">
                  <a:txBody>
                    <a:bodyPr/>
                    <a:lstStyle/>
                    <a:p>
                      <a:pPr marL="0" marR="0" algn="ctr">
                        <a:lnSpc>
                          <a:spcPct val="115000"/>
                        </a:lnSpc>
                        <a:spcBef>
                          <a:spcPts val="0"/>
                        </a:spcBef>
                        <a:spcAft>
                          <a:spcPts val="0"/>
                        </a:spcAft>
                      </a:pPr>
                      <a:r>
                        <a:rPr lang="en-US" sz="1600" dirty="0">
                          <a:solidFill>
                            <a:srgbClr val="000000"/>
                          </a:solidFill>
                          <a:effectLst/>
                          <a:latin typeface="Calibri"/>
                          <a:ea typeface="Times New Roman"/>
                          <a:cs typeface="Times New Roman"/>
                        </a:rPr>
                        <a:t>Confusion </a:t>
                      </a:r>
                      <a:r>
                        <a:rPr lang="en-US" sz="1600" dirty="0" smtClean="0">
                          <a:solidFill>
                            <a:srgbClr val="000000"/>
                          </a:solidFill>
                          <a:effectLst/>
                          <a:latin typeface="Calibri"/>
                          <a:ea typeface="Times New Roman"/>
                          <a:cs typeface="Times New Roman"/>
                        </a:rPr>
                        <a:t>Matrix</a:t>
                      </a:r>
                      <a:endParaRPr lang="en-US" sz="1200" dirty="0">
                        <a:effectLst/>
                        <a:latin typeface="Calibri"/>
                        <a:ea typeface="Calibri"/>
                        <a:cs typeface="Times New Roman"/>
                      </a:endParaRPr>
                    </a:p>
                  </a:txBody>
                  <a:tcPr marL="97605" marR="97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8">
                  <a:txBody>
                    <a:bodyPr/>
                    <a:lstStyle/>
                    <a:p>
                      <a:pPr marL="0" marR="0" algn="ctr">
                        <a:lnSpc>
                          <a:spcPct val="115000"/>
                        </a:lnSpc>
                        <a:spcBef>
                          <a:spcPts val="0"/>
                        </a:spcBef>
                        <a:spcAft>
                          <a:spcPts val="0"/>
                        </a:spcAft>
                      </a:pPr>
                      <a:r>
                        <a:rPr lang="en-US" sz="1600">
                          <a:solidFill>
                            <a:srgbClr val="000000"/>
                          </a:solidFill>
                          <a:effectLst/>
                          <a:latin typeface="Calibri"/>
                          <a:ea typeface="Times New Roman"/>
                          <a:cs typeface="Times New Roman"/>
                        </a:rPr>
                        <a:t>Predicted (2090_2099)</a:t>
                      </a:r>
                      <a:endParaRPr lang="en-US" sz="1200">
                        <a:effectLst/>
                        <a:latin typeface="Calibri"/>
                        <a:ea typeface="Calibri"/>
                        <a:cs typeface="Times New Roman"/>
                      </a:endParaRPr>
                    </a:p>
                  </a:txBody>
                  <a:tcPr marL="97605" marR="97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600" dirty="0">
                          <a:solidFill>
                            <a:srgbClr val="000000"/>
                          </a:solidFill>
                          <a:effectLst/>
                          <a:latin typeface="Calibri"/>
                          <a:ea typeface="Times New Roman"/>
                          <a:cs typeface="Times New Roman"/>
                        </a:rPr>
                        <a:t>Change %</a:t>
                      </a:r>
                      <a:endParaRPr lang="en-US" sz="1200" dirty="0">
                        <a:effectLst/>
                        <a:latin typeface="Calibri"/>
                        <a:ea typeface="Calibri"/>
                        <a:cs typeface="Times New Roman"/>
                      </a:endParaRPr>
                    </a:p>
                  </a:txBody>
                  <a:tcPr marL="97605" marR="97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63277">
                <a:tc gridSpan="2"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0"/>
                        </a:spcAft>
                      </a:pPr>
                      <a:r>
                        <a:rPr lang="en-US" sz="1600" b="1" dirty="0">
                          <a:solidFill>
                            <a:srgbClr val="2A1AFA"/>
                          </a:solidFill>
                          <a:effectLst/>
                          <a:latin typeface="Calibri"/>
                          <a:ea typeface="Times New Roman"/>
                          <a:cs typeface="Times New Roman"/>
                        </a:rPr>
                        <a:t>A1</a:t>
                      </a:r>
                      <a:endParaRPr lang="en-US" sz="1200" dirty="0">
                        <a:solidFill>
                          <a:srgbClr val="2A1AFA"/>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2A1AFA"/>
                          </a:solidFill>
                          <a:effectLst/>
                          <a:latin typeface="Calibri"/>
                          <a:ea typeface="Times New Roman"/>
                          <a:cs typeface="Times New Roman"/>
                        </a:rPr>
                        <a:t>A2</a:t>
                      </a:r>
                      <a:endParaRPr lang="en-US" sz="1200" dirty="0">
                        <a:solidFill>
                          <a:srgbClr val="2A1AFA"/>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bg1">
                              <a:lumMod val="50000"/>
                            </a:schemeClr>
                          </a:solidFill>
                          <a:effectLst/>
                          <a:latin typeface="Calibri"/>
                          <a:ea typeface="Times New Roman"/>
                          <a:cs typeface="Times New Roman"/>
                        </a:rPr>
                        <a:t>B1</a:t>
                      </a:r>
                      <a:endParaRPr lang="en-US" sz="12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bg1">
                              <a:lumMod val="50000"/>
                            </a:schemeClr>
                          </a:solidFill>
                          <a:effectLst/>
                          <a:latin typeface="Calibri"/>
                          <a:ea typeface="Times New Roman"/>
                          <a:cs typeface="Times New Roman"/>
                        </a:rPr>
                        <a:t>B21</a:t>
                      </a:r>
                      <a:endParaRPr lang="en-US" sz="12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bg1">
                              <a:lumMod val="50000"/>
                            </a:schemeClr>
                          </a:solidFill>
                          <a:effectLst/>
                          <a:latin typeface="Calibri"/>
                          <a:ea typeface="Times New Roman"/>
                          <a:cs typeface="Times New Roman"/>
                        </a:rPr>
                        <a:t>B22</a:t>
                      </a:r>
                      <a:endParaRPr lang="en-US" sz="12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effectLst/>
                          <a:latin typeface="Calibri"/>
                          <a:ea typeface="Times New Roman"/>
                          <a:cs typeface="Times New Roman"/>
                        </a:rPr>
                        <a:t>C1</a:t>
                      </a:r>
                      <a:endParaRPr lang="en-US" sz="12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effectLst/>
                          <a:latin typeface="Calibri"/>
                          <a:ea typeface="Times New Roman"/>
                          <a:cs typeface="Times New Roman"/>
                        </a:rPr>
                        <a:t>C21</a:t>
                      </a:r>
                      <a:endParaRPr lang="en-US" sz="12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effectLst/>
                          <a:latin typeface="Calibri"/>
                          <a:ea typeface="Times New Roman"/>
                          <a:cs typeface="Times New Roman"/>
                        </a:rPr>
                        <a:t>C22</a:t>
                      </a:r>
                      <a:endParaRPr lang="en-US" sz="1200" dirty="0">
                        <a:solidFill>
                          <a:srgbClr val="FF0000"/>
                        </a:solidFill>
                        <a:effectLst/>
                        <a:latin typeface="Calibri"/>
                        <a:ea typeface="Calibri"/>
                        <a:cs typeface="Times New Roman"/>
                      </a:endParaRPr>
                    </a:p>
                  </a:txBody>
                  <a:tcPr marL="97605" marR="97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r>
              <a:tr h="247823">
                <a:tc rowSpan="8">
                  <a:txBody>
                    <a:bodyPr/>
                    <a:lstStyle/>
                    <a:p>
                      <a:pPr marL="0" marR="0" algn="ctr">
                        <a:lnSpc>
                          <a:spcPct val="115000"/>
                        </a:lnSpc>
                        <a:spcBef>
                          <a:spcPts val="0"/>
                        </a:spcBef>
                        <a:spcAft>
                          <a:spcPts val="0"/>
                        </a:spcAft>
                      </a:pPr>
                      <a:r>
                        <a:rPr lang="en-US" sz="1600">
                          <a:solidFill>
                            <a:srgbClr val="000000"/>
                          </a:solidFill>
                          <a:effectLst/>
                          <a:latin typeface="Calibri"/>
                          <a:ea typeface="Times New Roman"/>
                          <a:cs typeface="Times New Roman"/>
                        </a:rPr>
                        <a:t>Original (Model prediction 2001 - 2010)</a:t>
                      </a:r>
                      <a:endParaRPr lang="en-US" sz="1200">
                        <a:effectLst/>
                        <a:latin typeface="Calibri"/>
                        <a:ea typeface="Calibri"/>
                        <a:cs typeface="Times New Roman"/>
                      </a:endParaRPr>
                    </a:p>
                  </a:txBody>
                  <a:tcPr marL="97605" marR="9760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2A1AFA"/>
                          </a:solidFill>
                          <a:effectLst/>
                          <a:latin typeface="Calibri"/>
                          <a:ea typeface="Times New Roman"/>
                          <a:cs typeface="Times New Roman"/>
                        </a:rPr>
                        <a:t>A1</a:t>
                      </a:r>
                      <a:endParaRPr lang="en-US" sz="1100" dirty="0">
                        <a:solidFill>
                          <a:srgbClr val="2A1AFA"/>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56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2A1AFA"/>
                          </a:solidFill>
                          <a:effectLst/>
                          <a:latin typeface="Calibri"/>
                          <a:ea typeface="Times New Roman"/>
                          <a:cs typeface="Times New Roman"/>
                        </a:rPr>
                        <a:t>A2</a:t>
                      </a:r>
                      <a:endParaRPr lang="en-US" sz="1100" dirty="0">
                        <a:solidFill>
                          <a:srgbClr val="2A1AFA"/>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chemeClr val="bg1">
                              <a:lumMod val="50000"/>
                            </a:schemeClr>
                          </a:solidFill>
                          <a:effectLst/>
                          <a:latin typeface="Calibri"/>
                          <a:ea typeface="Times New Roman"/>
                          <a:cs typeface="Times New Roman"/>
                        </a:rPr>
                        <a:t>B1</a:t>
                      </a:r>
                      <a:endParaRPr lang="en-US" sz="11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45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chemeClr val="bg1">
                              <a:lumMod val="50000"/>
                            </a:schemeClr>
                          </a:solidFill>
                          <a:effectLst/>
                          <a:latin typeface="Calibri"/>
                          <a:ea typeface="Times New Roman"/>
                          <a:cs typeface="Times New Roman"/>
                        </a:rPr>
                        <a:t>B21</a:t>
                      </a:r>
                      <a:endParaRPr lang="en-US" sz="11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70%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chemeClr val="bg1">
                              <a:lumMod val="50000"/>
                            </a:schemeClr>
                          </a:solidFill>
                          <a:effectLst/>
                          <a:latin typeface="Calibri"/>
                          <a:ea typeface="Times New Roman"/>
                          <a:cs typeface="Times New Roman"/>
                        </a:rPr>
                        <a:t>B22</a:t>
                      </a:r>
                      <a:endParaRPr lang="en-US" sz="11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22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FF0000"/>
                          </a:solidFill>
                          <a:effectLst/>
                          <a:latin typeface="Calibri"/>
                          <a:ea typeface="Times New Roman"/>
                          <a:cs typeface="Times New Roman"/>
                        </a:rPr>
                        <a:t>C1</a:t>
                      </a:r>
                      <a:endParaRPr lang="en-US" sz="11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75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FF0000"/>
                          </a:solidFill>
                          <a:effectLst/>
                          <a:latin typeface="Calibri"/>
                          <a:ea typeface="Times New Roman"/>
                          <a:cs typeface="Times New Roman"/>
                        </a:rPr>
                        <a:t>C21</a:t>
                      </a:r>
                      <a:endParaRPr lang="en-US" sz="11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104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FF0000"/>
                          </a:solidFill>
                          <a:effectLst/>
                          <a:latin typeface="Calibri"/>
                          <a:ea typeface="Times New Roman"/>
                          <a:cs typeface="Times New Roman"/>
                        </a:rPr>
                        <a:t>C22</a:t>
                      </a:r>
                      <a:endParaRPr lang="en-US" sz="11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90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5" name="Rectangle 4"/>
          <p:cNvSpPr/>
          <p:nvPr/>
        </p:nvSpPr>
        <p:spPr>
          <a:xfrm>
            <a:off x="3928906" y="4994032"/>
            <a:ext cx="4270550" cy="3014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61782" y="2885006"/>
            <a:ext cx="2288618" cy="923330"/>
          </a:xfrm>
          <a:prstGeom prst="rect">
            <a:avLst/>
          </a:prstGeom>
          <a:noFill/>
        </p:spPr>
        <p:txBody>
          <a:bodyPr wrap="square" rtlCol="0">
            <a:spAutoFit/>
          </a:bodyPr>
          <a:lstStyle/>
          <a:p>
            <a:r>
              <a:rPr lang="en-US" dirty="0" smtClean="0"/>
              <a:t>Projected Changes to A2 Large Perennial not Flashy</a:t>
            </a:r>
            <a:endParaRPr lang="en-US" dirty="0"/>
          </a:p>
        </p:txBody>
      </p:sp>
    </p:spTree>
    <p:extLst>
      <p:ext uri="{BB962C8B-B14F-4D97-AF65-F5344CB8AC3E}">
        <p14:creationId xmlns:p14="http://schemas.microsoft.com/office/powerpoint/2010/main" val="22076692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838200"/>
            <a:ext cx="91467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nvPr>
        </p:nvGraphicFramePr>
        <p:xfrm>
          <a:off x="2723750" y="4221810"/>
          <a:ext cx="6325373" cy="2543416"/>
        </p:xfrm>
        <a:graphic>
          <a:graphicData uri="http://schemas.openxmlformats.org/drawingml/2006/table">
            <a:tbl>
              <a:tblPr firstRow="1" firstCol="1" bandRow="1"/>
              <a:tblGrid>
                <a:gridCol w="573931"/>
                <a:gridCol w="671209"/>
                <a:gridCol w="526197"/>
                <a:gridCol w="526197"/>
                <a:gridCol w="526197"/>
                <a:gridCol w="526197"/>
                <a:gridCol w="526197"/>
                <a:gridCol w="526197"/>
                <a:gridCol w="526197"/>
                <a:gridCol w="526197"/>
                <a:gridCol w="870657"/>
              </a:tblGrid>
              <a:tr h="120224">
                <a:tc rowSpan="2" gridSpan="2">
                  <a:txBody>
                    <a:bodyPr/>
                    <a:lstStyle/>
                    <a:p>
                      <a:pPr marL="0" marR="0" algn="ctr">
                        <a:lnSpc>
                          <a:spcPct val="115000"/>
                        </a:lnSpc>
                        <a:spcBef>
                          <a:spcPts val="0"/>
                        </a:spcBef>
                        <a:spcAft>
                          <a:spcPts val="0"/>
                        </a:spcAft>
                      </a:pPr>
                      <a:r>
                        <a:rPr lang="en-US" sz="1600" dirty="0">
                          <a:solidFill>
                            <a:srgbClr val="000000"/>
                          </a:solidFill>
                          <a:effectLst/>
                          <a:latin typeface="Calibri"/>
                          <a:ea typeface="Times New Roman"/>
                          <a:cs typeface="Times New Roman"/>
                        </a:rPr>
                        <a:t>Confusion </a:t>
                      </a:r>
                      <a:r>
                        <a:rPr lang="en-US" sz="1600" dirty="0" smtClean="0">
                          <a:solidFill>
                            <a:srgbClr val="000000"/>
                          </a:solidFill>
                          <a:effectLst/>
                          <a:latin typeface="Calibri"/>
                          <a:ea typeface="Times New Roman"/>
                          <a:cs typeface="Times New Roman"/>
                        </a:rPr>
                        <a:t>Matrix</a:t>
                      </a:r>
                      <a:endParaRPr lang="en-US" sz="1200" dirty="0">
                        <a:effectLst/>
                        <a:latin typeface="Calibri"/>
                        <a:ea typeface="Calibri"/>
                        <a:cs typeface="Times New Roman"/>
                      </a:endParaRPr>
                    </a:p>
                  </a:txBody>
                  <a:tcPr marL="97605" marR="97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8">
                  <a:txBody>
                    <a:bodyPr/>
                    <a:lstStyle/>
                    <a:p>
                      <a:pPr marL="0" marR="0" algn="ctr">
                        <a:lnSpc>
                          <a:spcPct val="115000"/>
                        </a:lnSpc>
                        <a:spcBef>
                          <a:spcPts val="0"/>
                        </a:spcBef>
                        <a:spcAft>
                          <a:spcPts val="0"/>
                        </a:spcAft>
                      </a:pPr>
                      <a:r>
                        <a:rPr lang="en-US" sz="1600">
                          <a:solidFill>
                            <a:srgbClr val="000000"/>
                          </a:solidFill>
                          <a:effectLst/>
                          <a:latin typeface="Calibri"/>
                          <a:ea typeface="Times New Roman"/>
                          <a:cs typeface="Times New Roman"/>
                        </a:rPr>
                        <a:t>Predicted (2090_2099)</a:t>
                      </a:r>
                      <a:endParaRPr lang="en-US" sz="1200">
                        <a:effectLst/>
                        <a:latin typeface="Calibri"/>
                        <a:ea typeface="Calibri"/>
                        <a:cs typeface="Times New Roman"/>
                      </a:endParaRPr>
                    </a:p>
                  </a:txBody>
                  <a:tcPr marL="97605" marR="97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600" dirty="0">
                          <a:solidFill>
                            <a:srgbClr val="000000"/>
                          </a:solidFill>
                          <a:effectLst/>
                          <a:latin typeface="Calibri"/>
                          <a:ea typeface="Times New Roman"/>
                          <a:cs typeface="Times New Roman"/>
                        </a:rPr>
                        <a:t>Change %</a:t>
                      </a:r>
                      <a:endParaRPr lang="en-US" sz="1200" dirty="0">
                        <a:effectLst/>
                        <a:latin typeface="Calibri"/>
                        <a:ea typeface="Calibri"/>
                        <a:cs typeface="Times New Roman"/>
                      </a:endParaRPr>
                    </a:p>
                  </a:txBody>
                  <a:tcPr marL="97605" marR="97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63277">
                <a:tc gridSpan="2"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0"/>
                        </a:spcAft>
                      </a:pPr>
                      <a:r>
                        <a:rPr lang="en-US" sz="1600" b="1" dirty="0">
                          <a:solidFill>
                            <a:srgbClr val="2A1AFA"/>
                          </a:solidFill>
                          <a:effectLst/>
                          <a:latin typeface="Calibri"/>
                          <a:ea typeface="Times New Roman"/>
                          <a:cs typeface="Times New Roman"/>
                        </a:rPr>
                        <a:t>A1</a:t>
                      </a:r>
                      <a:endParaRPr lang="en-US" sz="1200" dirty="0">
                        <a:solidFill>
                          <a:srgbClr val="2A1AFA"/>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2A1AFA"/>
                          </a:solidFill>
                          <a:effectLst/>
                          <a:latin typeface="Calibri"/>
                          <a:ea typeface="Times New Roman"/>
                          <a:cs typeface="Times New Roman"/>
                        </a:rPr>
                        <a:t>A2</a:t>
                      </a:r>
                      <a:endParaRPr lang="en-US" sz="1200" dirty="0">
                        <a:solidFill>
                          <a:srgbClr val="2A1AFA"/>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bg1">
                              <a:lumMod val="50000"/>
                            </a:schemeClr>
                          </a:solidFill>
                          <a:effectLst/>
                          <a:latin typeface="Calibri"/>
                          <a:ea typeface="Times New Roman"/>
                          <a:cs typeface="Times New Roman"/>
                        </a:rPr>
                        <a:t>B1</a:t>
                      </a:r>
                      <a:endParaRPr lang="en-US" sz="12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bg1">
                              <a:lumMod val="50000"/>
                            </a:schemeClr>
                          </a:solidFill>
                          <a:effectLst/>
                          <a:latin typeface="Calibri"/>
                          <a:ea typeface="Times New Roman"/>
                          <a:cs typeface="Times New Roman"/>
                        </a:rPr>
                        <a:t>B21</a:t>
                      </a:r>
                      <a:endParaRPr lang="en-US" sz="12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bg1">
                              <a:lumMod val="50000"/>
                            </a:schemeClr>
                          </a:solidFill>
                          <a:effectLst/>
                          <a:latin typeface="Calibri"/>
                          <a:ea typeface="Times New Roman"/>
                          <a:cs typeface="Times New Roman"/>
                        </a:rPr>
                        <a:t>B22</a:t>
                      </a:r>
                      <a:endParaRPr lang="en-US" sz="12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effectLst/>
                          <a:latin typeface="Calibri"/>
                          <a:ea typeface="Times New Roman"/>
                          <a:cs typeface="Times New Roman"/>
                        </a:rPr>
                        <a:t>C1</a:t>
                      </a:r>
                      <a:endParaRPr lang="en-US" sz="12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effectLst/>
                          <a:latin typeface="Calibri"/>
                          <a:ea typeface="Times New Roman"/>
                          <a:cs typeface="Times New Roman"/>
                        </a:rPr>
                        <a:t>C21</a:t>
                      </a:r>
                      <a:endParaRPr lang="en-US" sz="12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effectLst/>
                          <a:latin typeface="Calibri"/>
                          <a:ea typeface="Times New Roman"/>
                          <a:cs typeface="Times New Roman"/>
                        </a:rPr>
                        <a:t>C22</a:t>
                      </a:r>
                      <a:endParaRPr lang="en-US" sz="1200" dirty="0">
                        <a:solidFill>
                          <a:srgbClr val="FF0000"/>
                        </a:solidFill>
                        <a:effectLst/>
                        <a:latin typeface="Calibri"/>
                        <a:ea typeface="Calibri"/>
                        <a:cs typeface="Times New Roman"/>
                      </a:endParaRPr>
                    </a:p>
                  </a:txBody>
                  <a:tcPr marL="97605" marR="97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r>
              <a:tr h="247823">
                <a:tc rowSpan="8">
                  <a:txBody>
                    <a:bodyPr/>
                    <a:lstStyle/>
                    <a:p>
                      <a:pPr marL="0" marR="0" algn="ctr">
                        <a:lnSpc>
                          <a:spcPct val="115000"/>
                        </a:lnSpc>
                        <a:spcBef>
                          <a:spcPts val="0"/>
                        </a:spcBef>
                        <a:spcAft>
                          <a:spcPts val="0"/>
                        </a:spcAft>
                      </a:pPr>
                      <a:r>
                        <a:rPr lang="en-US" sz="1600">
                          <a:solidFill>
                            <a:srgbClr val="000000"/>
                          </a:solidFill>
                          <a:effectLst/>
                          <a:latin typeface="Calibri"/>
                          <a:ea typeface="Times New Roman"/>
                          <a:cs typeface="Times New Roman"/>
                        </a:rPr>
                        <a:t>Original (Model prediction 2001 - 2010)</a:t>
                      </a:r>
                      <a:endParaRPr lang="en-US" sz="1200">
                        <a:effectLst/>
                        <a:latin typeface="Calibri"/>
                        <a:ea typeface="Calibri"/>
                        <a:cs typeface="Times New Roman"/>
                      </a:endParaRPr>
                    </a:p>
                  </a:txBody>
                  <a:tcPr marL="97605" marR="9760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2A1AFA"/>
                          </a:solidFill>
                          <a:effectLst/>
                          <a:latin typeface="Calibri"/>
                          <a:ea typeface="Times New Roman"/>
                          <a:cs typeface="Times New Roman"/>
                        </a:rPr>
                        <a:t>A1</a:t>
                      </a:r>
                      <a:endParaRPr lang="en-US" sz="1100" dirty="0">
                        <a:solidFill>
                          <a:srgbClr val="2A1AFA"/>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56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2A1AFA"/>
                          </a:solidFill>
                          <a:effectLst/>
                          <a:latin typeface="Calibri"/>
                          <a:ea typeface="Times New Roman"/>
                          <a:cs typeface="Times New Roman"/>
                        </a:rPr>
                        <a:t>A2</a:t>
                      </a:r>
                      <a:endParaRPr lang="en-US" sz="1100" dirty="0">
                        <a:solidFill>
                          <a:srgbClr val="2A1AFA"/>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chemeClr val="bg1">
                              <a:lumMod val="50000"/>
                            </a:schemeClr>
                          </a:solidFill>
                          <a:effectLst/>
                          <a:latin typeface="Calibri"/>
                          <a:ea typeface="Times New Roman"/>
                          <a:cs typeface="Times New Roman"/>
                        </a:rPr>
                        <a:t>B1</a:t>
                      </a:r>
                      <a:endParaRPr lang="en-US" sz="11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45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chemeClr val="bg1">
                              <a:lumMod val="50000"/>
                            </a:schemeClr>
                          </a:solidFill>
                          <a:effectLst/>
                          <a:latin typeface="Calibri"/>
                          <a:ea typeface="Times New Roman"/>
                          <a:cs typeface="Times New Roman"/>
                        </a:rPr>
                        <a:t>B21</a:t>
                      </a:r>
                      <a:endParaRPr lang="en-US" sz="11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70%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chemeClr val="bg1">
                              <a:lumMod val="50000"/>
                            </a:schemeClr>
                          </a:solidFill>
                          <a:effectLst/>
                          <a:latin typeface="Calibri"/>
                          <a:ea typeface="Times New Roman"/>
                          <a:cs typeface="Times New Roman"/>
                        </a:rPr>
                        <a:t>B22</a:t>
                      </a:r>
                      <a:endParaRPr lang="en-US" sz="11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22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FF0000"/>
                          </a:solidFill>
                          <a:effectLst/>
                          <a:latin typeface="Calibri"/>
                          <a:ea typeface="Times New Roman"/>
                          <a:cs typeface="Times New Roman"/>
                        </a:rPr>
                        <a:t>C1</a:t>
                      </a:r>
                      <a:endParaRPr lang="en-US" sz="11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75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FF0000"/>
                          </a:solidFill>
                          <a:effectLst/>
                          <a:latin typeface="Calibri"/>
                          <a:ea typeface="Times New Roman"/>
                          <a:cs typeface="Times New Roman"/>
                        </a:rPr>
                        <a:t>C21</a:t>
                      </a:r>
                      <a:endParaRPr lang="en-US" sz="11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104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FF0000"/>
                          </a:solidFill>
                          <a:effectLst/>
                          <a:latin typeface="Calibri"/>
                          <a:ea typeface="Times New Roman"/>
                          <a:cs typeface="Times New Roman"/>
                        </a:rPr>
                        <a:t>C22</a:t>
                      </a:r>
                      <a:endParaRPr lang="en-US" sz="11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90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5" name="Rectangle 4"/>
          <p:cNvSpPr/>
          <p:nvPr/>
        </p:nvSpPr>
        <p:spPr>
          <a:xfrm>
            <a:off x="3928906" y="5245233"/>
            <a:ext cx="4270550" cy="3014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61782" y="2885006"/>
            <a:ext cx="2288618" cy="923330"/>
          </a:xfrm>
          <a:prstGeom prst="rect">
            <a:avLst/>
          </a:prstGeom>
          <a:noFill/>
        </p:spPr>
        <p:txBody>
          <a:bodyPr wrap="square" rtlCol="0">
            <a:spAutoFit/>
          </a:bodyPr>
          <a:lstStyle/>
          <a:p>
            <a:r>
              <a:rPr lang="en-US" dirty="0" smtClean="0"/>
              <a:t>Projected Changes to B1 Intermittent Not Flashy</a:t>
            </a:r>
            <a:endParaRPr lang="en-US" dirty="0"/>
          </a:p>
        </p:txBody>
      </p:sp>
      <p:sp>
        <p:nvSpPr>
          <p:cNvPr id="7" name="TextBox 6"/>
          <p:cNvSpPr txBox="1"/>
          <p:nvPr/>
        </p:nvSpPr>
        <p:spPr>
          <a:xfrm>
            <a:off x="321981" y="5546676"/>
            <a:ext cx="2288618" cy="584775"/>
          </a:xfrm>
          <a:prstGeom prst="rect">
            <a:avLst/>
          </a:prstGeom>
          <a:noFill/>
        </p:spPr>
        <p:txBody>
          <a:bodyPr wrap="square" rtlCol="0">
            <a:spAutoFit/>
          </a:bodyPr>
          <a:lstStyle/>
          <a:p>
            <a:pPr algn="ctr"/>
            <a:r>
              <a:rPr lang="en-US" sz="1600" dirty="0" smtClean="0">
                <a:solidFill>
                  <a:srgbClr val="7030A0"/>
                </a:solidFill>
              </a:rPr>
              <a:t>Moving to </a:t>
            </a:r>
            <a:r>
              <a:rPr lang="en-US" sz="1600" dirty="0" err="1" smtClean="0">
                <a:solidFill>
                  <a:srgbClr val="7030A0"/>
                </a:solidFill>
              </a:rPr>
              <a:t>Perrenial</a:t>
            </a:r>
            <a:r>
              <a:rPr lang="en-US" sz="1600" dirty="0" smtClean="0">
                <a:solidFill>
                  <a:srgbClr val="7030A0"/>
                </a:solidFill>
              </a:rPr>
              <a:t> rain fed</a:t>
            </a:r>
            <a:endParaRPr lang="en-US" sz="1600" dirty="0">
              <a:solidFill>
                <a:srgbClr val="7030A0"/>
              </a:solidFill>
            </a:endParaRPr>
          </a:p>
        </p:txBody>
      </p:sp>
    </p:spTree>
    <p:extLst>
      <p:ext uri="{BB962C8B-B14F-4D97-AF65-F5344CB8AC3E}">
        <p14:creationId xmlns:p14="http://schemas.microsoft.com/office/powerpoint/2010/main" val="30430391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885825"/>
            <a:ext cx="91467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nvPr>
        </p:nvGraphicFramePr>
        <p:xfrm>
          <a:off x="2723750" y="4221810"/>
          <a:ext cx="6325373" cy="2543416"/>
        </p:xfrm>
        <a:graphic>
          <a:graphicData uri="http://schemas.openxmlformats.org/drawingml/2006/table">
            <a:tbl>
              <a:tblPr firstRow="1" firstCol="1" bandRow="1"/>
              <a:tblGrid>
                <a:gridCol w="573931"/>
                <a:gridCol w="671209"/>
                <a:gridCol w="526197"/>
                <a:gridCol w="526197"/>
                <a:gridCol w="526197"/>
                <a:gridCol w="526197"/>
                <a:gridCol w="526197"/>
                <a:gridCol w="526197"/>
                <a:gridCol w="526197"/>
                <a:gridCol w="526197"/>
                <a:gridCol w="870657"/>
              </a:tblGrid>
              <a:tr h="120224">
                <a:tc rowSpan="2" gridSpan="2">
                  <a:txBody>
                    <a:bodyPr/>
                    <a:lstStyle/>
                    <a:p>
                      <a:pPr marL="0" marR="0" algn="ctr">
                        <a:lnSpc>
                          <a:spcPct val="115000"/>
                        </a:lnSpc>
                        <a:spcBef>
                          <a:spcPts val="0"/>
                        </a:spcBef>
                        <a:spcAft>
                          <a:spcPts val="0"/>
                        </a:spcAft>
                      </a:pPr>
                      <a:r>
                        <a:rPr lang="en-US" sz="1600" dirty="0">
                          <a:solidFill>
                            <a:srgbClr val="000000"/>
                          </a:solidFill>
                          <a:effectLst/>
                          <a:latin typeface="Calibri"/>
                          <a:ea typeface="Times New Roman"/>
                          <a:cs typeface="Times New Roman"/>
                        </a:rPr>
                        <a:t>Confusion </a:t>
                      </a:r>
                      <a:r>
                        <a:rPr lang="en-US" sz="1600" dirty="0" smtClean="0">
                          <a:solidFill>
                            <a:srgbClr val="000000"/>
                          </a:solidFill>
                          <a:effectLst/>
                          <a:latin typeface="Calibri"/>
                          <a:ea typeface="Times New Roman"/>
                          <a:cs typeface="Times New Roman"/>
                        </a:rPr>
                        <a:t>Matrix</a:t>
                      </a:r>
                      <a:endParaRPr lang="en-US" sz="1200" dirty="0">
                        <a:effectLst/>
                        <a:latin typeface="Calibri"/>
                        <a:ea typeface="Calibri"/>
                        <a:cs typeface="Times New Roman"/>
                      </a:endParaRPr>
                    </a:p>
                  </a:txBody>
                  <a:tcPr marL="97605" marR="97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8">
                  <a:txBody>
                    <a:bodyPr/>
                    <a:lstStyle/>
                    <a:p>
                      <a:pPr marL="0" marR="0" algn="ctr">
                        <a:lnSpc>
                          <a:spcPct val="115000"/>
                        </a:lnSpc>
                        <a:spcBef>
                          <a:spcPts val="0"/>
                        </a:spcBef>
                        <a:spcAft>
                          <a:spcPts val="0"/>
                        </a:spcAft>
                      </a:pPr>
                      <a:r>
                        <a:rPr lang="en-US" sz="1600">
                          <a:solidFill>
                            <a:srgbClr val="000000"/>
                          </a:solidFill>
                          <a:effectLst/>
                          <a:latin typeface="Calibri"/>
                          <a:ea typeface="Times New Roman"/>
                          <a:cs typeface="Times New Roman"/>
                        </a:rPr>
                        <a:t>Predicted (2090_2099)</a:t>
                      </a:r>
                      <a:endParaRPr lang="en-US" sz="1200">
                        <a:effectLst/>
                        <a:latin typeface="Calibri"/>
                        <a:ea typeface="Calibri"/>
                        <a:cs typeface="Times New Roman"/>
                      </a:endParaRPr>
                    </a:p>
                  </a:txBody>
                  <a:tcPr marL="97605" marR="97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600" dirty="0">
                          <a:solidFill>
                            <a:srgbClr val="000000"/>
                          </a:solidFill>
                          <a:effectLst/>
                          <a:latin typeface="Calibri"/>
                          <a:ea typeface="Times New Roman"/>
                          <a:cs typeface="Times New Roman"/>
                        </a:rPr>
                        <a:t>Change %</a:t>
                      </a:r>
                      <a:endParaRPr lang="en-US" sz="1200" dirty="0">
                        <a:effectLst/>
                        <a:latin typeface="Calibri"/>
                        <a:ea typeface="Calibri"/>
                        <a:cs typeface="Times New Roman"/>
                      </a:endParaRPr>
                    </a:p>
                  </a:txBody>
                  <a:tcPr marL="97605" marR="97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63277">
                <a:tc gridSpan="2"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0"/>
                        </a:spcAft>
                      </a:pPr>
                      <a:r>
                        <a:rPr lang="en-US" sz="1600" b="1" dirty="0">
                          <a:solidFill>
                            <a:srgbClr val="2A1AFA"/>
                          </a:solidFill>
                          <a:effectLst/>
                          <a:latin typeface="Calibri"/>
                          <a:ea typeface="Times New Roman"/>
                          <a:cs typeface="Times New Roman"/>
                        </a:rPr>
                        <a:t>A1</a:t>
                      </a:r>
                      <a:endParaRPr lang="en-US" sz="1200" dirty="0">
                        <a:solidFill>
                          <a:srgbClr val="2A1AFA"/>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2A1AFA"/>
                          </a:solidFill>
                          <a:effectLst/>
                          <a:latin typeface="Calibri"/>
                          <a:ea typeface="Times New Roman"/>
                          <a:cs typeface="Times New Roman"/>
                        </a:rPr>
                        <a:t>A2</a:t>
                      </a:r>
                      <a:endParaRPr lang="en-US" sz="1200" dirty="0">
                        <a:solidFill>
                          <a:srgbClr val="2A1AFA"/>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bg1">
                              <a:lumMod val="50000"/>
                            </a:schemeClr>
                          </a:solidFill>
                          <a:effectLst/>
                          <a:latin typeface="Calibri"/>
                          <a:ea typeface="Times New Roman"/>
                          <a:cs typeface="Times New Roman"/>
                        </a:rPr>
                        <a:t>B1</a:t>
                      </a:r>
                      <a:endParaRPr lang="en-US" sz="12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bg1">
                              <a:lumMod val="50000"/>
                            </a:schemeClr>
                          </a:solidFill>
                          <a:effectLst/>
                          <a:latin typeface="Calibri"/>
                          <a:ea typeface="Times New Roman"/>
                          <a:cs typeface="Times New Roman"/>
                        </a:rPr>
                        <a:t>B21</a:t>
                      </a:r>
                      <a:endParaRPr lang="en-US" sz="12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bg1">
                              <a:lumMod val="50000"/>
                            </a:schemeClr>
                          </a:solidFill>
                          <a:effectLst/>
                          <a:latin typeface="Calibri"/>
                          <a:ea typeface="Times New Roman"/>
                          <a:cs typeface="Times New Roman"/>
                        </a:rPr>
                        <a:t>B22</a:t>
                      </a:r>
                      <a:endParaRPr lang="en-US" sz="12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effectLst/>
                          <a:latin typeface="Calibri"/>
                          <a:ea typeface="Times New Roman"/>
                          <a:cs typeface="Times New Roman"/>
                        </a:rPr>
                        <a:t>C1</a:t>
                      </a:r>
                      <a:endParaRPr lang="en-US" sz="12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effectLst/>
                          <a:latin typeface="Calibri"/>
                          <a:ea typeface="Times New Roman"/>
                          <a:cs typeface="Times New Roman"/>
                        </a:rPr>
                        <a:t>C21</a:t>
                      </a:r>
                      <a:endParaRPr lang="en-US" sz="12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effectLst/>
                          <a:latin typeface="Calibri"/>
                          <a:ea typeface="Times New Roman"/>
                          <a:cs typeface="Times New Roman"/>
                        </a:rPr>
                        <a:t>C22</a:t>
                      </a:r>
                      <a:endParaRPr lang="en-US" sz="1200" dirty="0">
                        <a:solidFill>
                          <a:srgbClr val="FF0000"/>
                        </a:solidFill>
                        <a:effectLst/>
                        <a:latin typeface="Calibri"/>
                        <a:ea typeface="Calibri"/>
                        <a:cs typeface="Times New Roman"/>
                      </a:endParaRPr>
                    </a:p>
                  </a:txBody>
                  <a:tcPr marL="97605" marR="97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r>
              <a:tr h="247823">
                <a:tc rowSpan="8">
                  <a:txBody>
                    <a:bodyPr/>
                    <a:lstStyle/>
                    <a:p>
                      <a:pPr marL="0" marR="0" algn="ctr">
                        <a:lnSpc>
                          <a:spcPct val="115000"/>
                        </a:lnSpc>
                        <a:spcBef>
                          <a:spcPts val="0"/>
                        </a:spcBef>
                        <a:spcAft>
                          <a:spcPts val="0"/>
                        </a:spcAft>
                      </a:pPr>
                      <a:r>
                        <a:rPr lang="en-US" sz="1600">
                          <a:solidFill>
                            <a:srgbClr val="000000"/>
                          </a:solidFill>
                          <a:effectLst/>
                          <a:latin typeface="Calibri"/>
                          <a:ea typeface="Times New Roman"/>
                          <a:cs typeface="Times New Roman"/>
                        </a:rPr>
                        <a:t>Original (Model prediction 2001 - 2010)</a:t>
                      </a:r>
                      <a:endParaRPr lang="en-US" sz="1200">
                        <a:effectLst/>
                        <a:latin typeface="Calibri"/>
                        <a:ea typeface="Calibri"/>
                        <a:cs typeface="Times New Roman"/>
                      </a:endParaRPr>
                    </a:p>
                  </a:txBody>
                  <a:tcPr marL="97605" marR="9760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2A1AFA"/>
                          </a:solidFill>
                          <a:effectLst/>
                          <a:latin typeface="Calibri"/>
                          <a:ea typeface="Times New Roman"/>
                          <a:cs typeface="Times New Roman"/>
                        </a:rPr>
                        <a:t>A1</a:t>
                      </a:r>
                      <a:endParaRPr lang="en-US" sz="1100" dirty="0">
                        <a:solidFill>
                          <a:srgbClr val="2A1AFA"/>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56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2A1AFA"/>
                          </a:solidFill>
                          <a:effectLst/>
                          <a:latin typeface="Calibri"/>
                          <a:ea typeface="Times New Roman"/>
                          <a:cs typeface="Times New Roman"/>
                        </a:rPr>
                        <a:t>A2</a:t>
                      </a:r>
                      <a:endParaRPr lang="en-US" sz="1100" dirty="0">
                        <a:solidFill>
                          <a:srgbClr val="2A1AFA"/>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chemeClr val="bg1">
                              <a:lumMod val="50000"/>
                            </a:schemeClr>
                          </a:solidFill>
                          <a:effectLst/>
                          <a:latin typeface="Calibri"/>
                          <a:ea typeface="Times New Roman"/>
                          <a:cs typeface="Times New Roman"/>
                        </a:rPr>
                        <a:t>B1</a:t>
                      </a:r>
                      <a:endParaRPr lang="en-US" sz="11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45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chemeClr val="bg1">
                              <a:lumMod val="50000"/>
                            </a:schemeClr>
                          </a:solidFill>
                          <a:effectLst/>
                          <a:latin typeface="Calibri"/>
                          <a:ea typeface="Times New Roman"/>
                          <a:cs typeface="Times New Roman"/>
                        </a:rPr>
                        <a:t>B21</a:t>
                      </a:r>
                      <a:endParaRPr lang="en-US" sz="11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70%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chemeClr val="bg1">
                              <a:lumMod val="50000"/>
                            </a:schemeClr>
                          </a:solidFill>
                          <a:effectLst/>
                          <a:latin typeface="Calibri"/>
                          <a:ea typeface="Times New Roman"/>
                          <a:cs typeface="Times New Roman"/>
                        </a:rPr>
                        <a:t>B22</a:t>
                      </a:r>
                      <a:endParaRPr lang="en-US" sz="11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22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FF0000"/>
                          </a:solidFill>
                          <a:effectLst/>
                          <a:latin typeface="Calibri"/>
                          <a:ea typeface="Times New Roman"/>
                          <a:cs typeface="Times New Roman"/>
                        </a:rPr>
                        <a:t>C1</a:t>
                      </a:r>
                      <a:endParaRPr lang="en-US" sz="11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75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FF0000"/>
                          </a:solidFill>
                          <a:effectLst/>
                          <a:latin typeface="Calibri"/>
                          <a:ea typeface="Times New Roman"/>
                          <a:cs typeface="Times New Roman"/>
                        </a:rPr>
                        <a:t>C21</a:t>
                      </a:r>
                      <a:endParaRPr lang="en-US" sz="11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104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FF0000"/>
                          </a:solidFill>
                          <a:effectLst/>
                          <a:latin typeface="Calibri"/>
                          <a:ea typeface="Times New Roman"/>
                          <a:cs typeface="Times New Roman"/>
                        </a:rPr>
                        <a:t>C22</a:t>
                      </a:r>
                      <a:endParaRPr lang="en-US" sz="11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90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5" name="Rectangle 4"/>
          <p:cNvSpPr/>
          <p:nvPr/>
        </p:nvSpPr>
        <p:spPr>
          <a:xfrm>
            <a:off x="3938954" y="5989780"/>
            <a:ext cx="4270550" cy="3014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61782" y="2885006"/>
            <a:ext cx="2288618" cy="923330"/>
          </a:xfrm>
          <a:prstGeom prst="rect">
            <a:avLst/>
          </a:prstGeom>
          <a:noFill/>
        </p:spPr>
        <p:txBody>
          <a:bodyPr wrap="square" rtlCol="0">
            <a:spAutoFit/>
          </a:bodyPr>
          <a:lstStyle/>
          <a:p>
            <a:r>
              <a:rPr lang="en-US" dirty="0" smtClean="0"/>
              <a:t>Projected Changes to C1 </a:t>
            </a:r>
            <a:r>
              <a:rPr lang="en-US" dirty="0" err="1" smtClean="0"/>
              <a:t>Perrenial</a:t>
            </a:r>
            <a:r>
              <a:rPr lang="en-US" dirty="0" smtClean="0"/>
              <a:t> Early</a:t>
            </a:r>
            <a:endParaRPr lang="en-US" dirty="0"/>
          </a:p>
        </p:txBody>
      </p:sp>
      <p:sp>
        <p:nvSpPr>
          <p:cNvPr id="7" name="TextBox 6"/>
          <p:cNvSpPr txBox="1"/>
          <p:nvPr/>
        </p:nvSpPr>
        <p:spPr>
          <a:xfrm>
            <a:off x="321981" y="5546676"/>
            <a:ext cx="2288618" cy="338554"/>
          </a:xfrm>
          <a:prstGeom prst="rect">
            <a:avLst/>
          </a:prstGeom>
          <a:noFill/>
        </p:spPr>
        <p:txBody>
          <a:bodyPr wrap="square" rtlCol="0">
            <a:spAutoFit/>
          </a:bodyPr>
          <a:lstStyle/>
          <a:p>
            <a:pPr algn="ctr"/>
            <a:r>
              <a:rPr lang="en-US" sz="1600" dirty="0" smtClean="0">
                <a:solidFill>
                  <a:srgbClr val="7030A0"/>
                </a:solidFill>
              </a:rPr>
              <a:t>Little change</a:t>
            </a:r>
            <a:endParaRPr lang="en-US" sz="1600" dirty="0">
              <a:solidFill>
                <a:srgbClr val="7030A0"/>
              </a:solidFill>
            </a:endParaRPr>
          </a:p>
        </p:txBody>
      </p:sp>
    </p:spTree>
    <p:extLst>
      <p:ext uri="{BB962C8B-B14F-4D97-AF65-F5344CB8AC3E}">
        <p14:creationId xmlns:p14="http://schemas.microsoft.com/office/powerpoint/2010/main" val="13678326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3" y="-838200"/>
            <a:ext cx="91467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nvPr>
        </p:nvGraphicFramePr>
        <p:xfrm>
          <a:off x="2723750" y="4221810"/>
          <a:ext cx="6325373" cy="2543416"/>
        </p:xfrm>
        <a:graphic>
          <a:graphicData uri="http://schemas.openxmlformats.org/drawingml/2006/table">
            <a:tbl>
              <a:tblPr firstRow="1" firstCol="1" bandRow="1"/>
              <a:tblGrid>
                <a:gridCol w="573931"/>
                <a:gridCol w="671209"/>
                <a:gridCol w="526197"/>
                <a:gridCol w="526197"/>
                <a:gridCol w="526197"/>
                <a:gridCol w="526197"/>
                <a:gridCol w="526197"/>
                <a:gridCol w="526197"/>
                <a:gridCol w="526197"/>
                <a:gridCol w="526197"/>
                <a:gridCol w="870657"/>
              </a:tblGrid>
              <a:tr h="120224">
                <a:tc rowSpan="2" gridSpan="2">
                  <a:txBody>
                    <a:bodyPr/>
                    <a:lstStyle/>
                    <a:p>
                      <a:pPr marL="0" marR="0" algn="ctr">
                        <a:lnSpc>
                          <a:spcPct val="115000"/>
                        </a:lnSpc>
                        <a:spcBef>
                          <a:spcPts val="0"/>
                        </a:spcBef>
                        <a:spcAft>
                          <a:spcPts val="0"/>
                        </a:spcAft>
                      </a:pPr>
                      <a:r>
                        <a:rPr lang="en-US" sz="1600" dirty="0">
                          <a:solidFill>
                            <a:srgbClr val="000000"/>
                          </a:solidFill>
                          <a:effectLst/>
                          <a:latin typeface="Calibri"/>
                          <a:ea typeface="Times New Roman"/>
                          <a:cs typeface="Times New Roman"/>
                        </a:rPr>
                        <a:t>Confusion </a:t>
                      </a:r>
                      <a:r>
                        <a:rPr lang="en-US" sz="1600" dirty="0" smtClean="0">
                          <a:solidFill>
                            <a:srgbClr val="000000"/>
                          </a:solidFill>
                          <a:effectLst/>
                          <a:latin typeface="Calibri"/>
                          <a:ea typeface="Times New Roman"/>
                          <a:cs typeface="Times New Roman"/>
                        </a:rPr>
                        <a:t>Matrix</a:t>
                      </a:r>
                      <a:endParaRPr lang="en-US" sz="1200" dirty="0">
                        <a:effectLst/>
                        <a:latin typeface="Calibri"/>
                        <a:ea typeface="Calibri"/>
                        <a:cs typeface="Times New Roman"/>
                      </a:endParaRPr>
                    </a:p>
                  </a:txBody>
                  <a:tcPr marL="97605" marR="97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8">
                  <a:txBody>
                    <a:bodyPr/>
                    <a:lstStyle/>
                    <a:p>
                      <a:pPr marL="0" marR="0" algn="ctr">
                        <a:lnSpc>
                          <a:spcPct val="115000"/>
                        </a:lnSpc>
                        <a:spcBef>
                          <a:spcPts val="0"/>
                        </a:spcBef>
                        <a:spcAft>
                          <a:spcPts val="0"/>
                        </a:spcAft>
                      </a:pPr>
                      <a:r>
                        <a:rPr lang="en-US" sz="1600">
                          <a:solidFill>
                            <a:srgbClr val="000000"/>
                          </a:solidFill>
                          <a:effectLst/>
                          <a:latin typeface="Calibri"/>
                          <a:ea typeface="Times New Roman"/>
                          <a:cs typeface="Times New Roman"/>
                        </a:rPr>
                        <a:t>Predicted (2090_2099)</a:t>
                      </a:r>
                      <a:endParaRPr lang="en-US" sz="1200">
                        <a:effectLst/>
                        <a:latin typeface="Calibri"/>
                        <a:ea typeface="Calibri"/>
                        <a:cs typeface="Times New Roman"/>
                      </a:endParaRPr>
                    </a:p>
                  </a:txBody>
                  <a:tcPr marL="97605" marR="97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lnSpc>
                          <a:spcPct val="115000"/>
                        </a:lnSpc>
                        <a:spcBef>
                          <a:spcPts val="0"/>
                        </a:spcBef>
                        <a:spcAft>
                          <a:spcPts val="0"/>
                        </a:spcAft>
                      </a:pPr>
                      <a:r>
                        <a:rPr lang="en-US" sz="1600" dirty="0">
                          <a:solidFill>
                            <a:srgbClr val="000000"/>
                          </a:solidFill>
                          <a:effectLst/>
                          <a:latin typeface="Calibri"/>
                          <a:ea typeface="Times New Roman"/>
                          <a:cs typeface="Times New Roman"/>
                        </a:rPr>
                        <a:t>Change %</a:t>
                      </a:r>
                      <a:endParaRPr lang="en-US" sz="1200" dirty="0">
                        <a:effectLst/>
                        <a:latin typeface="Calibri"/>
                        <a:ea typeface="Calibri"/>
                        <a:cs typeface="Times New Roman"/>
                      </a:endParaRPr>
                    </a:p>
                  </a:txBody>
                  <a:tcPr marL="97605" marR="9760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63277">
                <a:tc gridSpan="2"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0"/>
                        </a:spcAft>
                      </a:pPr>
                      <a:r>
                        <a:rPr lang="en-US" sz="1600" b="1" dirty="0">
                          <a:solidFill>
                            <a:srgbClr val="2A1AFA"/>
                          </a:solidFill>
                          <a:effectLst/>
                          <a:latin typeface="Calibri"/>
                          <a:ea typeface="Times New Roman"/>
                          <a:cs typeface="Times New Roman"/>
                        </a:rPr>
                        <a:t>A1</a:t>
                      </a:r>
                      <a:endParaRPr lang="en-US" sz="1200" dirty="0">
                        <a:solidFill>
                          <a:srgbClr val="2A1AFA"/>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2A1AFA"/>
                          </a:solidFill>
                          <a:effectLst/>
                          <a:latin typeface="Calibri"/>
                          <a:ea typeface="Times New Roman"/>
                          <a:cs typeface="Times New Roman"/>
                        </a:rPr>
                        <a:t>A2</a:t>
                      </a:r>
                      <a:endParaRPr lang="en-US" sz="1200" dirty="0">
                        <a:solidFill>
                          <a:srgbClr val="2A1AFA"/>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bg1">
                              <a:lumMod val="50000"/>
                            </a:schemeClr>
                          </a:solidFill>
                          <a:effectLst/>
                          <a:latin typeface="Calibri"/>
                          <a:ea typeface="Times New Roman"/>
                          <a:cs typeface="Times New Roman"/>
                        </a:rPr>
                        <a:t>B1</a:t>
                      </a:r>
                      <a:endParaRPr lang="en-US" sz="12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bg1">
                              <a:lumMod val="50000"/>
                            </a:schemeClr>
                          </a:solidFill>
                          <a:effectLst/>
                          <a:latin typeface="Calibri"/>
                          <a:ea typeface="Times New Roman"/>
                          <a:cs typeface="Times New Roman"/>
                        </a:rPr>
                        <a:t>B21</a:t>
                      </a:r>
                      <a:endParaRPr lang="en-US" sz="12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chemeClr val="bg1">
                              <a:lumMod val="50000"/>
                            </a:schemeClr>
                          </a:solidFill>
                          <a:effectLst/>
                          <a:latin typeface="Calibri"/>
                          <a:ea typeface="Times New Roman"/>
                          <a:cs typeface="Times New Roman"/>
                        </a:rPr>
                        <a:t>B22</a:t>
                      </a:r>
                      <a:endParaRPr lang="en-US" sz="12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effectLst/>
                          <a:latin typeface="Calibri"/>
                          <a:ea typeface="Times New Roman"/>
                          <a:cs typeface="Times New Roman"/>
                        </a:rPr>
                        <a:t>C1</a:t>
                      </a:r>
                      <a:endParaRPr lang="en-US" sz="12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effectLst/>
                          <a:latin typeface="Calibri"/>
                          <a:ea typeface="Times New Roman"/>
                          <a:cs typeface="Times New Roman"/>
                        </a:rPr>
                        <a:t>C21</a:t>
                      </a:r>
                      <a:endParaRPr lang="en-US" sz="12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FF0000"/>
                          </a:solidFill>
                          <a:effectLst/>
                          <a:latin typeface="Calibri"/>
                          <a:ea typeface="Times New Roman"/>
                          <a:cs typeface="Times New Roman"/>
                        </a:rPr>
                        <a:t>C22</a:t>
                      </a:r>
                      <a:endParaRPr lang="en-US" sz="1200" dirty="0">
                        <a:solidFill>
                          <a:srgbClr val="FF0000"/>
                        </a:solidFill>
                        <a:effectLst/>
                        <a:latin typeface="Calibri"/>
                        <a:ea typeface="Calibri"/>
                        <a:cs typeface="Times New Roman"/>
                      </a:endParaRPr>
                    </a:p>
                  </a:txBody>
                  <a:tcPr marL="97605" marR="976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r>
              <a:tr h="247823">
                <a:tc rowSpan="8">
                  <a:txBody>
                    <a:bodyPr/>
                    <a:lstStyle/>
                    <a:p>
                      <a:pPr marL="0" marR="0" algn="ctr">
                        <a:lnSpc>
                          <a:spcPct val="115000"/>
                        </a:lnSpc>
                        <a:spcBef>
                          <a:spcPts val="0"/>
                        </a:spcBef>
                        <a:spcAft>
                          <a:spcPts val="0"/>
                        </a:spcAft>
                      </a:pPr>
                      <a:r>
                        <a:rPr lang="en-US" sz="1600">
                          <a:solidFill>
                            <a:srgbClr val="000000"/>
                          </a:solidFill>
                          <a:effectLst/>
                          <a:latin typeface="Calibri"/>
                          <a:ea typeface="Times New Roman"/>
                          <a:cs typeface="Times New Roman"/>
                        </a:rPr>
                        <a:t>Original (Model prediction 2001 - 2010)</a:t>
                      </a:r>
                      <a:endParaRPr lang="en-US" sz="1200">
                        <a:effectLst/>
                        <a:latin typeface="Calibri"/>
                        <a:ea typeface="Calibri"/>
                        <a:cs typeface="Times New Roman"/>
                      </a:endParaRPr>
                    </a:p>
                  </a:txBody>
                  <a:tcPr marL="97605" marR="9760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solidFill>
                            <a:srgbClr val="2A1AFA"/>
                          </a:solidFill>
                          <a:effectLst/>
                          <a:latin typeface="Calibri"/>
                          <a:ea typeface="Times New Roman"/>
                          <a:cs typeface="Times New Roman"/>
                        </a:rPr>
                        <a:t>A1</a:t>
                      </a:r>
                      <a:endParaRPr lang="en-US" sz="1100" dirty="0">
                        <a:solidFill>
                          <a:srgbClr val="2A1AFA"/>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56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2A1AFA"/>
                          </a:solidFill>
                          <a:effectLst/>
                          <a:latin typeface="Calibri"/>
                          <a:ea typeface="Times New Roman"/>
                          <a:cs typeface="Times New Roman"/>
                        </a:rPr>
                        <a:t>A2</a:t>
                      </a:r>
                      <a:endParaRPr lang="en-US" sz="1100" dirty="0">
                        <a:solidFill>
                          <a:srgbClr val="2A1AFA"/>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chemeClr val="bg1">
                              <a:lumMod val="50000"/>
                            </a:schemeClr>
                          </a:solidFill>
                          <a:effectLst/>
                          <a:latin typeface="Calibri"/>
                          <a:ea typeface="Times New Roman"/>
                          <a:cs typeface="Times New Roman"/>
                        </a:rPr>
                        <a:t>B1</a:t>
                      </a:r>
                      <a:endParaRPr lang="en-US" sz="11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45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chemeClr val="bg1">
                              <a:lumMod val="50000"/>
                            </a:schemeClr>
                          </a:solidFill>
                          <a:effectLst/>
                          <a:latin typeface="Calibri"/>
                          <a:ea typeface="Times New Roman"/>
                          <a:cs typeface="Times New Roman"/>
                        </a:rPr>
                        <a:t>B21</a:t>
                      </a:r>
                      <a:endParaRPr lang="en-US" sz="11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70%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chemeClr val="bg1">
                              <a:lumMod val="50000"/>
                            </a:schemeClr>
                          </a:solidFill>
                          <a:effectLst/>
                          <a:latin typeface="Calibri"/>
                          <a:ea typeface="Times New Roman"/>
                          <a:cs typeface="Times New Roman"/>
                        </a:rPr>
                        <a:t>B22</a:t>
                      </a:r>
                      <a:endParaRPr lang="en-US" sz="1100" dirty="0">
                        <a:solidFill>
                          <a:schemeClr val="bg1">
                            <a:lumMod val="50000"/>
                          </a:schemeClr>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22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FF0000"/>
                          </a:solidFill>
                          <a:effectLst/>
                          <a:latin typeface="Calibri"/>
                          <a:ea typeface="Times New Roman"/>
                          <a:cs typeface="Times New Roman"/>
                        </a:rPr>
                        <a:t>C1</a:t>
                      </a:r>
                      <a:endParaRPr lang="en-US" sz="11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75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FF0000"/>
                          </a:solidFill>
                          <a:effectLst/>
                          <a:latin typeface="Calibri"/>
                          <a:ea typeface="Times New Roman"/>
                          <a:cs typeface="Times New Roman"/>
                        </a:rPr>
                        <a:t>C21</a:t>
                      </a:r>
                      <a:endParaRPr lang="en-US" sz="11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104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47823">
                <a:tc vMerge="1">
                  <a:txBody>
                    <a:bodyPr/>
                    <a:lstStyle/>
                    <a:p>
                      <a:endParaRPr lang="en-US"/>
                    </a:p>
                  </a:txBody>
                  <a:tcPr/>
                </a:tc>
                <a:tc>
                  <a:txBody>
                    <a:bodyPr/>
                    <a:lstStyle/>
                    <a:p>
                      <a:pPr marL="0" marR="0" algn="ctr">
                        <a:lnSpc>
                          <a:spcPct val="115000"/>
                        </a:lnSpc>
                        <a:spcBef>
                          <a:spcPts val="0"/>
                        </a:spcBef>
                        <a:spcAft>
                          <a:spcPts val="0"/>
                        </a:spcAft>
                      </a:pPr>
                      <a:r>
                        <a:rPr lang="en-US" sz="1400" b="1" dirty="0">
                          <a:solidFill>
                            <a:srgbClr val="FF0000"/>
                          </a:solidFill>
                          <a:effectLst/>
                          <a:latin typeface="Calibri"/>
                          <a:ea typeface="Times New Roman"/>
                          <a:cs typeface="Times New Roman"/>
                        </a:rPr>
                        <a:t>C22</a:t>
                      </a:r>
                      <a:endParaRPr lang="en-US" sz="1100" dirty="0">
                        <a:solidFill>
                          <a:srgbClr val="FF0000"/>
                        </a:solidFill>
                        <a:effectLst/>
                        <a:latin typeface="Calibri"/>
                        <a:ea typeface="Calibri"/>
                        <a:cs typeface="Times New Roman"/>
                      </a:endParaRPr>
                    </a:p>
                  </a:txBody>
                  <a:tcPr marL="97605" marR="976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a:rPr>
                        <a:t>90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fontAlgn="b"/>
                      <a:r>
                        <a:rPr lang="en-US" sz="1400" b="0" i="0" u="none" strike="noStrike" dirty="0">
                          <a:solidFill>
                            <a:srgbClr val="000000"/>
                          </a:solidFill>
                          <a:effectLst/>
                          <a:latin typeface="Calibri"/>
                        </a:rPr>
                        <a:t>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5" name="Rectangle 4"/>
          <p:cNvSpPr/>
          <p:nvPr/>
        </p:nvSpPr>
        <p:spPr>
          <a:xfrm>
            <a:off x="3938954" y="6482149"/>
            <a:ext cx="4270550" cy="3014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61782" y="2885006"/>
            <a:ext cx="2288618" cy="1200329"/>
          </a:xfrm>
          <a:prstGeom prst="rect">
            <a:avLst/>
          </a:prstGeom>
          <a:noFill/>
        </p:spPr>
        <p:txBody>
          <a:bodyPr wrap="square" rtlCol="0">
            <a:spAutoFit/>
          </a:bodyPr>
          <a:lstStyle/>
          <a:p>
            <a:r>
              <a:rPr lang="en-US" dirty="0" smtClean="0"/>
              <a:t>Projected Changes to C22 Large Perennial Less Flashy </a:t>
            </a:r>
            <a:endParaRPr lang="en-US" dirty="0"/>
          </a:p>
        </p:txBody>
      </p:sp>
      <p:sp>
        <p:nvSpPr>
          <p:cNvPr id="7" name="TextBox 6"/>
          <p:cNvSpPr txBox="1"/>
          <p:nvPr/>
        </p:nvSpPr>
        <p:spPr>
          <a:xfrm>
            <a:off x="321981" y="5546676"/>
            <a:ext cx="2288618" cy="338554"/>
          </a:xfrm>
          <a:prstGeom prst="rect">
            <a:avLst/>
          </a:prstGeom>
          <a:noFill/>
        </p:spPr>
        <p:txBody>
          <a:bodyPr wrap="square" rtlCol="0">
            <a:spAutoFit/>
          </a:bodyPr>
          <a:lstStyle/>
          <a:p>
            <a:pPr algn="ctr"/>
            <a:r>
              <a:rPr lang="en-US" sz="1600" dirty="0" smtClean="0">
                <a:solidFill>
                  <a:srgbClr val="7030A0"/>
                </a:solidFill>
              </a:rPr>
              <a:t>Some </a:t>
            </a:r>
            <a:r>
              <a:rPr lang="en-US" sz="1600" smtClean="0">
                <a:solidFill>
                  <a:srgbClr val="7030A0"/>
                </a:solidFill>
              </a:rPr>
              <a:t>moving earlier</a:t>
            </a:r>
            <a:endParaRPr lang="en-US" sz="1600" dirty="0">
              <a:solidFill>
                <a:srgbClr val="7030A0"/>
              </a:solidFill>
            </a:endParaRPr>
          </a:p>
        </p:txBody>
      </p:sp>
    </p:spTree>
    <p:extLst>
      <p:ext uri="{BB962C8B-B14F-4D97-AF65-F5344CB8AC3E}">
        <p14:creationId xmlns:p14="http://schemas.microsoft.com/office/powerpoint/2010/main" val="22424960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5008" y="0"/>
            <a:ext cx="8721833" cy="524318"/>
          </a:xfrm>
          <a:prstGeom prst="rect">
            <a:avLst/>
          </a:prstGeom>
          <a:ln>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Characteristics of 3 Coarse Stream Classes</a:t>
            </a:r>
            <a:endParaRPr lang="en-US" sz="3600" dirty="0"/>
          </a:p>
        </p:txBody>
      </p:sp>
      <p:sp>
        <p:nvSpPr>
          <p:cNvPr id="20" name="TextBox 19"/>
          <p:cNvSpPr txBox="1"/>
          <p:nvPr/>
        </p:nvSpPr>
        <p:spPr>
          <a:xfrm>
            <a:off x="121853" y="6234137"/>
            <a:ext cx="8888886" cy="369332"/>
          </a:xfrm>
          <a:prstGeom prst="rect">
            <a:avLst/>
          </a:prstGeom>
          <a:noFill/>
        </p:spPr>
        <p:txBody>
          <a:bodyPr wrap="square" rtlCol="0">
            <a:spAutoFit/>
          </a:bodyPr>
          <a:lstStyle/>
          <a:p>
            <a:r>
              <a:rPr lang="en-US" b="1" dirty="0" smtClean="0"/>
              <a:t>L = Low Flow     F = Flashiness     M = Magnitude     T = Timing     C = Constancy</a:t>
            </a:r>
            <a:endParaRPr lang="en-US" b="1" dirty="0"/>
          </a:p>
        </p:txBody>
      </p:sp>
      <p:sp>
        <p:nvSpPr>
          <p:cNvPr id="9" name="TextBox 8"/>
          <p:cNvSpPr txBox="1"/>
          <p:nvPr/>
        </p:nvSpPr>
        <p:spPr>
          <a:xfrm>
            <a:off x="3366230" y="5101695"/>
            <a:ext cx="2599335" cy="923330"/>
          </a:xfrm>
          <a:prstGeom prst="rect">
            <a:avLst/>
          </a:prstGeom>
          <a:noFill/>
        </p:spPr>
        <p:txBody>
          <a:bodyPr wrap="square" rtlCol="0">
            <a:spAutoFit/>
          </a:bodyPr>
          <a:lstStyle>
            <a:defPPr>
              <a:defRPr lang="en-US"/>
            </a:defPPr>
            <a:lvl1pPr marL="290513" indent="-290513">
              <a:defRPr sz="2000"/>
            </a:lvl1pPr>
          </a:lstStyle>
          <a:p>
            <a:r>
              <a:rPr lang="en-US" sz="1800" b="1" dirty="0" smtClean="0"/>
              <a:t>B. </a:t>
            </a:r>
            <a:r>
              <a:rPr lang="en-US" sz="1800" dirty="0" smtClean="0"/>
              <a:t>Intermittent (low </a:t>
            </a:r>
          </a:p>
          <a:p>
            <a:r>
              <a:rPr lang="en-US" sz="1800" dirty="0" smtClean="0"/>
              <a:t>low flow factor and</a:t>
            </a:r>
          </a:p>
          <a:p>
            <a:r>
              <a:rPr lang="en-US" sz="1800" dirty="0" smtClean="0"/>
              <a:t>higher flashiness)</a:t>
            </a:r>
            <a:endParaRPr lang="en-US" sz="1800" dirty="0"/>
          </a:p>
        </p:txBody>
      </p:sp>
      <p:sp>
        <p:nvSpPr>
          <p:cNvPr id="12" name="Rectangle 11"/>
          <p:cNvSpPr/>
          <p:nvPr/>
        </p:nvSpPr>
        <p:spPr>
          <a:xfrm>
            <a:off x="3135814" y="673770"/>
            <a:ext cx="2863516" cy="535555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stretch>
            <a:fillRect/>
          </a:stretch>
        </p:blipFill>
        <p:spPr>
          <a:xfrm>
            <a:off x="3163242" y="855669"/>
            <a:ext cx="2808660" cy="1683521"/>
          </a:xfrm>
          <a:prstGeom prst="rect">
            <a:avLst/>
          </a:prstGeom>
        </p:spPr>
      </p:pic>
      <p:sp>
        <p:nvSpPr>
          <p:cNvPr id="10" name="TextBox 9"/>
          <p:cNvSpPr txBox="1"/>
          <p:nvPr/>
        </p:nvSpPr>
        <p:spPr>
          <a:xfrm>
            <a:off x="6121318" y="5100919"/>
            <a:ext cx="3003632" cy="923330"/>
          </a:xfrm>
          <a:prstGeom prst="rect">
            <a:avLst/>
          </a:prstGeom>
          <a:noFill/>
        </p:spPr>
        <p:txBody>
          <a:bodyPr wrap="square" rtlCol="0">
            <a:spAutoFit/>
          </a:bodyPr>
          <a:lstStyle/>
          <a:p>
            <a:pPr marL="290513" indent="-290513"/>
            <a:r>
              <a:rPr lang="en-US" b="1" dirty="0" smtClean="0"/>
              <a:t>C.</a:t>
            </a:r>
            <a:r>
              <a:rPr lang="en-US" dirty="0" smtClean="0"/>
              <a:t> Perennial </a:t>
            </a:r>
            <a:r>
              <a:rPr lang="en-US" dirty="0"/>
              <a:t>with </a:t>
            </a:r>
            <a:r>
              <a:rPr lang="en-US" dirty="0" smtClean="0"/>
              <a:t>higher</a:t>
            </a:r>
          </a:p>
          <a:p>
            <a:pPr marL="290513" indent="-290513"/>
            <a:r>
              <a:rPr lang="en-US" dirty="0" smtClean="0"/>
              <a:t>flashiness and intermediate</a:t>
            </a:r>
          </a:p>
          <a:p>
            <a:pPr marL="290513" indent="-290513"/>
            <a:r>
              <a:rPr lang="en-US" dirty="0" smtClean="0"/>
              <a:t>low-flow actor (rain fed)</a:t>
            </a:r>
            <a:endParaRPr lang="en-US" dirty="0"/>
          </a:p>
        </p:txBody>
      </p:sp>
      <p:sp>
        <p:nvSpPr>
          <p:cNvPr id="13" name="Rectangle 12"/>
          <p:cNvSpPr/>
          <p:nvPr/>
        </p:nvSpPr>
        <p:spPr>
          <a:xfrm>
            <a:off x="6140368" y="673770"/>
            <a:ext cx="2863516" cy="535555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a:stretch>
            <a:fillRect/>
          </a:stretch>
        </p:blipFill>
        <p:spPr>
          <a:xfrm>
            <a:off x="6167796" y="855669"/>
            <a:ext cx="2808660" cy="1683521"/>
          </a:xfrm>
          <a:prstGeom prst="rect">
            <a:avLst/>
          </a:prstGeom>
        </p:spPr>
      </p:pic>
      <p:sp>
        <p:nvSpPr>
          <p:cNvPr id="8" name="TextBox 7"/>
          <p:cNvSpPr txBox="1"/>
          <p:nvPr/>
        </p:nvSpPr>
        <p:spPr>
          <a:xfrm>
            <a:off x="158686" y="5101028"/>
            <a:ext cx="2808661" cy="923330"/>
          </a:xfrm>
          <a:prstGeom prst="rect">
            <a:avLst/>
          </a:prstGeom>
          <a:noFill/>
        </p:spPr>
        <p:txBody>
          <a:bodyPr wrap="square" rtlCol="0">
            <a:spAutoFit/>
          </a:bodyPr>
          <a:lstStyle>
            <a:defPPr>
              <a:defRPr lang="en-US"/>
            </a:defPPr>
            <a:lvl1pPr marL="290513" indent="-290513">
              <a:defRPr sz="2000"/>
            </a:lvl1pPr>
          </a:lstStyle>
          <a:p>
            <a:pPr marL="0" indent="0"/>
            <a:r>
              <a:rPr lang="en-US" sz="1800" b="1" dirty="0" smtClean="0"/>
              <a:t>A.</a:t>
            </a:r>
            <a:r>
              <a:rPr lang="en-US" sz="1800" dirty="0" smtClean="0"/>
              <a:t> Perennial with low </a:t>
            </a:r>
            <a:r>
              <a:rPr lang="en-US" sz="1800" dirty="0"/>
              <a:t>flashiness and high </a:t>
            </a:r>
            <a:r>
              <a:rPr lang="en-US" sz="1800" dirty="0" smtClean="0"/>
              <a:t>low-flow </a:t>
            </a:r>
            <a:r>
              <a:rPr lang="en-US" sz="1800" dirty="0"/>
              <a:t>factor </a:t>
            </a:r>
            <a:r>
              <a:rPr lang="en-US" sz="1800" dirty="0" smtClean="0"/>
              <a:t>(snow </a:t>
            </a:r>
            <a:r>
              <a:rPr lang="en-US" sz="1800" dirty="0"/>
              <a:t>fed) </a:t>
            </a:r>
          </a:p>
        </p:txBody>
      </p:sp>
      <p:sp>
        <p:nvSpPr>
          <p:cNvPr id="5" name="Rectangle 4"/>
          <p:cNvSpPr/>
          <p:nvPr/>
        </p:nvSpPr>
        <p:spPr>
          <a:xfrm>
            <a:off x="131259" y="673770"/>
            <a:ext cx="2863516" cy="535555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stretch>
            <a:fillRect/>
          </a:stretch>
        </p:blipFill>
        <p:spPr>
          <a:xfrm>
            <a:off x="158687" y="855669"/>
            <a:ext cx="2808660" cy="1683521"/>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7205" y="2510614"/>
            <a:ext cx="2746807" cy="2422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82292" y="2529664"/>
            <a:ext cx="2783274" cy="2403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rot="16200000">
            <a:off x="3181909" y="2672812"/>
            <a:ext cx="582211" cy="307777"/>
          </a:xfrm>
          <a:prstGeom prst="rect">
            <a:avLst/>
          </a:prstGeom>
          <a:solidFill>
            <a:schemeClr val="bg1"/>
          </a:solidFill>
        </p:spPr>
        <p:txBody>
          <a:bodyPr wrap="none" rtlCol="0">
            <a:spAutoFit/>
          </a:bodyPr>
          <a:lstStyle/>
          <a:p>
            <a:r>
              <a:rPr lang="en-US" sz="1400" dirty="0" smtClean="0"/>
              <a:t>2000</a:t>
            </a:r>
            <a:endParaRPr lang="en-US" sz="1400" dirty="0"/>
          </a:p>
        </p:txBody>
      </p:sp>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6143" y="2539190"/>
            <a:ext cx="2808661" cy="2426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5938" t="18112" r="37634" b="59540"/>
          <a:stretch/>
        </p:blipFill>
        <p:spPr bwMode="auto">
          <a:xfrm>
            <a:off x="773350" y="2637293"/>
            <a:ext cx="1144515" cy="48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1679446" y="4909220"/>
            <a:ext cx="1406154" cy="261610"/>
          </a:xfrm>
          <a:prstGeom prst="rect">
            <a:avLst/>
          </a:prstGeom>
          <a:noFill/>
          <a:ln>
            <a:noFill/>
          </a:ln>
        </p:spPr>
        <p:txBody>
          <a:bodyPr wrap="none" rtlCol="0">
            <a:spAutoFit/>
          </a:bodyPr>
          <a:lstStyle/>
          <a:p>
            <a:r>
              <a:rPr lang="en-US" sz="1050" b="1" dirty="0" smtClean="0"/>
              <a:t>GAGEID - 6431500</a:t>
            </a:r>
            <a:endParaRPr lang="en-US" sz="1050" b="1" dirty="0"/>
          </a:p>
        </p:txBody>
      </p:sp>
      <p:sp>
        <p:nvSpPr>
          <p:cNvPr id="22" name="TextBox 21"/>
          <p:cNvSpPr txBox="1"/>
          <p:nvPr/>
        </p:nvSpPr>
        <p:spPr>
          <a:xfrm>
            <a:off x="4731998" y="4888555"/>
            <a:ext cx="1361270" cy="253916"/>
          </a:xfrm>
          <a:prstGeom prst="rect">
            <a:avLst/>
          </a:prstGeom>
          <a:noFill/>
          <a:ln>
            <a:noFill/>
          </a:ln>
        </p:spPr>
        <p:txBody>
          <a:bodyPr wrap="none" rtlCol="0">
            <a:spAutoFit/>
          </a:bodyPr>
          <a:lstStyle/>
          <a:p>
            <a:r>
              <a:rPr lang="en-US" sz="1050" b="1" dirty="0" smtClean="0"/>
              <a:t>GAGEID - 7180500</a:t>
            </a:r>
            <a:endParaRPr lang="en-US" sz="1050" b="1" dirty="0"/>
          </a:p>
        </p:txBody>
      </p:sp>
      <p:sp>
        <p:nvSpPr>
          <p:cNvPr id="23" name="TextBox 22"/>
          <p:cNvSpPr txBox="1"/>
          <p:nvPr/>
        </p:nvSpPr>
        <p:spPr>
          <a:xfrm>
            <a:off x="7758472" y="4900430"/>
            <a:ext cx="1361270" cy="253916"/>
          </a:xfrm>
          <a:prstGeom prst="rect">
            <a:avLst/>
          </a:prstGeom>
          <a:noFill/>
          <a:ln>
            <a:noFill/>
          </a:ln>
        </p:spPr>
        <p:txBody>
          <a:bodyPr wrap="none" rtlCol="0">
            <a:spAutoFit/>
          </a:bodyPr>
          <a:lstStyle/>
          <a:p>
            <a:r>
              <a:rPr lang="en-US" sz="1050" b="1" dirty="0" smtClean="0"/>
              <a:t>GAGEID - 3488000</a:t>
            </a:r>
            <a:endParaRPr lang="en-US" sz="1050" b="1" dirty="0"/>
          </a:p>
        </p:txBody>
      </p:sp>
    </p:spTree>
    <p:extLst>
      <p:ext uri="{BB962C8B-B14F-4D97-AF65-F5344CB8AC3E}">
        <p14:creationId xmlns:p14="http://schemas.microsoft.com/office/powerpoint/2010/main" val="7046802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5008" y="0"/>
            <a:ext cx="8721833" cy="524318"/>
          </a:xfrm>
          <a:prstGeom prst="rect">
            <a:avLst/>
          </a:prstGeom>
          <a:ln>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Characteristics of A-Type Streams</a:t>
            </a:r>
            <a:endParaRPr lang="en-US" sz="3600" dirty="0"/>
          </a:p>
        </p:txBody>
      </p:sp>
      <p:sp>
        <p:nvSpPr>
          <p:cNvPr id="20" name="TextBox 19"/>
          <p:cNvSpPr txBox="1"/>
          <p:nvPr/>
        </p:nvSpPr>
        <p:spPr>
          <a:xfrm>
            <a:off x="75503" y="6234137"/>
            <a:ext cx="8907426" cy="369332"/>
          </a:xfrm>
          <a:prstGeom prst="rect">
            <a:avLst/>
          </a:prstGeom>
          <a:noFill/>
        </p:spPr>
        <p:txBody>
          <a:bodyPr wrap="square" rtlCol="0">
            <a:spAutoFit/>
          </a:bodyPr>
          <a:lstStyle/>
          <a:p>
            <a:r>
              <a:rPr lang="en-US" b="1" dirty="0" smtClean="0"/>
              <a:t>L = Low Flow     F = Flashiness     M = Magnitude     T = Timing     C = Constancy</a:t>
            </a:r>
            <a:endParaRPr lang="en-US" b="1" dirty="0"/>
          </a:p>
        </p:txBody>
      </p:sp>
      <p:sp>
        <p:nvSpPr>
          <p:cNvPr id="5" name="Rectangle 4"/>
          <p:cNvSpPr/>
          <p:nvPr/>
        </p:nvSpPr>
        <p:spPr>
          <a:xfrm>
            <a:off x="1495490" y="722410"/>
            <a:ext cx="2863516" cy="535555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510592" y="770301"/>
            <a:ext cx="2833313" cy="1698298"/>
          </a:xfrm>
          <a:prstGeom prst="rect">
            <a:avLst/>
          </a:prstGeom>
        </p:spPr>
      </p:pic>
      <p:sp>
        <p:nvSpPr>
          <p:cNvPr id="15" name="TextBox 14"/>
          <p:cNvSpPr txBox="1"/>
          <p:nvPr/>
        </p:nvSpPr>
        <p:spPr>
          <a:xfrm>
            <a:off x="1601368" y="5023483"/>
            <a:ext cx="2651760" cy="1015663"/>
          </a:xfrm>
          <a:prstGeom prst="rect">
            <a:avLst/>
          </a:prstGeom>
          <a:noFill/>
        </p:spPr>
        <p:txBody>
          <a:bodyPr wrap="square" rtlCol="0">
            <a:spAutoFit/>
          </a:bodyPr>
          <a:lstStyle>
            <a:defPPr>
              <a:defRPr lang="en-US"/>
            </a:defPPr>
            <a:lvl1pPr marL="290513" indent="-290513">
              <a:defRPr sz="2000"/>
            </a:lvl1pPr>
          </a:lstStyle>
          <a:p>
            <a:pPr marL="0" indent="0"/>
            <a:r>
              <a:rPr lang="en-US" b="1" dirty="0" smtClean="0"/>
              <a:t>A1. </a:t>
            </a:r>
            <a:r>
              <a:rPr lang="en-US" dirty="0" smtClean="0"/>
              <a:t>Small perennial with Not Flashy (snow </a:t>
            </a:r>
            <a:r>
              <a:rPr lang="en-US" dirty="0"/>
              <a:t>fed) </a:t>
            </a:r>
          </a:p>
        </p:txBody>
      </p:sp>
      <p:sp>
        <p:nvSpPr>
          <p:cNvPr id="12" name="Rectangle 11"/>
          <p:cNvSpPr/>
          <p:nvPr/>
        </p:nvSpPr>
        <p:spPr>
          <a:xfrm>
            <a:off x="4733744" y="722410"/>
            <a:ext cx="2863516" cy="535555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4761172" y="777690"/>
            <a:ext cx="2808660" cy="1683521"/>
          </a:xfrm>
          <a:prstGeom prst="rect">
            <a:avLst/>
          </a:prstGeom>
        </p:spPr>
      </p:pic>
      <p:sp>
        <p:nvSpPr>
          <p:cNvPr id="16" name="TextBox 15"/>
          <p:cNvSpPr txBox="1"/>
          <p:nvPr/>
        </p:nvSpPr>
        <p:spPr>
          <a:xfrm>
            <a:off x="4839622" y="5043549"/>
            <a:ext cx="2651760" cy="707886"/>
          </a:xfrm>
          <a:prstGeom prst="rect">
            <a:avLst/>
          </a:prstGeom>
          <a:noFill/>
        </p:spPr>
        <p:txBody>
          <a:bodyPr wrap="square" rtlCol="0">
            <a:spAutoFit/>
          </a:bodyPr>
          <a:lstStyle>
            <a:defPPr>
              <a:defRPr lang="en-US"/>
            </a:defPPr>
            <a:lvl1pPr marL="290513" indent="-290513">
              <a:defRPr sz="2000"/>
            </a:lvl1pPr>
          </a:lstStyle>
          <a:p>
            <a:pPr marL="0" indent="0"/>
            <a:r>
              <a:rPr lang="en-US" b="1" dirty="0" smtClean="0"/>
              <a:t>A2. </a:t>
            </a:r>
            <a:r>
              <a:rPr lang="en-US" dirty="0" smtClean="0"/>
              <a:t>Large perennial Not Flashy (snow </a:t>
            </a:r>
            <a:r>
              <a:rPr lang="en-US" dirty="0"/>
              <a:t>fed) </a:t>
            </a:r>
          </a:p>
        </p:txBody>
      </p:sp>
      <p:pic>
        <p:nvPicPr>
          <p:cNvPr id="1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030"/>
          <a:stretch/>
        </p:blipFill>
        <p:spPr bwMode="auto">
          <a:xfrm>
            <a:off x="1692433" y="2468600"/>
            <a:ext cx="2560695" cy="2303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a:grpSpLocks noChangeAspect="1"/>
          </p:cNvGrpSpPr>
          <p:nvPr/>
        </p:nvGrpSpPr>
        <p:grpSpPr>
          <a:xfrm>
            <a:off x="4883663" y="2461211"/>
            <a:ext cx="2607719" cy="2335978"/>
            <a:chOff x="119063" y="928048"/>
            <a:chExt cx="8905873" cy="7977828"/>
          </a:xfrm>
        </p:grpSpPr>
        <p:pic>
          <p:nvPicPr>
            <p:cNvPr id="614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420"/>
            <a:stretch/>
          </p:blipFill>
          <p:spPr bwMode="auto">
            <a:xfrm>
              <a:off x="119063" y="928048"/>
              <a:ext cx="8905873" cy="7977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41445" y="928048"/>
              <a:ext cx="854045" cy="9962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938" t="18112" r="37634" b="59540"/>
          <a:stretch/>
        </p:blipFill>
        <p:spPr bwMode="auto">
          <a:xfrm>
            <a:off x="2144950" y="2607071"/>
            <a:ext cx="1144515" cy="48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1601368" y="2490934"/>
            <a:ext cx="732399" cy="22368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938" t="18112" r="37634" b="59540"/>
          <a:stretch/>
        </p:blipFill>
        <p:spPr bwMode="auto">
          <a:xfrm>
            <a:off x="5369818" y="2593216"/>
            <a:ext cx="1125985" cy="48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Oval 18"/>
          <p:cNvSpPr/>
          <p:nvPr/>
        </p:nvSpPr>
        <p:spPr>
          <a:xfrm>
            <a:off x="4839622" y="2415903"/>
            <a:ext cx="732399" cy="22368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846974" y="4597014"/>
            <a:ext cx="1436612" cy="253916"/>
          </a:xfrm>
          <a:prstGeom prst="rect">
            <a:avLst/>
          </a:prstGeom>
          <a:solidFill>
            <a:schemeClr val="bg1"/>
          </a:solidFill>
          <a:ln>
            <a:noFill/>
          </a:ln>
        </p:spPr>
        <p:txBody>
          <a:bodyPr wrap="none" rtlCol="0">
            <a:spAutoFit/>
          </a:bodyPr>
          <a:lstStyle/>
          <a:p>
            <a:r>
              <a:rPr lang="en-US" sz="1050" b="1" dirty="0" smtClean="0"/>
              <a:t>GAGEID - 10249300</a:t>
            </a:r>
            <a:endParaRPr lang="en-US" sz="1050" b="1" dirty="0"/>
          </a:p>
        </p:txBody>
      </p:sp>
      <p:sp>
        <p:nvSpPr>
          <p:cNvPr id="23" name="TextBox 22"/>
          <p:cNvSpPr txBox="1"/>
          <p:nvPr/>
        </p:nvSpPr>
        <p:spPr>
          <a:xfrm>
            <a:off x="5992185" y="4582716"/>
            <a:ext cx="1436612" cy="253916"/>
          </a:xfrm>
          <a:prstGeom prst="rect">
            <a:avLst/>
          </a:prstGeom>
          <a:solidFill>
            <a:schemeClr val="bg1"/>
          </a:solidFill>
          <a:ln>
            <a:noFill/>
          </a:ln>
        </p:spPr>
        <p:txBody>
          <a:bodyPr wrap="none" rtlCol="0">
            <a:spAutoFit/>
          </a:bodyPr>
          <a:lstStyle/>
          <a:p>
            <a:r>
              <a:rPr lang="en-US" sz="1050" b="1" dirty="0" smtClean="0"/>
              <a:t>GAGEID - 11266500</a:t>
            </a:r>
            <a:endParaRPr lang="en-US" sz="1050" b="1" dirty="0"/>
          </a:p>
        </p:txBody>
      </p:sp>
    </p:spTree>
    <p:extLst>
      <p:ext uri="{BB962C8B-B14F-4D97-AF65-F5344CB8AC3E}">
        <p14:creationId xmlns:p14="http://schemas.microsoft.com/office/powerpoint/2010/main" val="23936783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5008" y="0"/>
            <a:ext cx="8721833" cy="524318"/>
          </a:xfrm>
          <a:prstGeom prst="rect">
            <a:avLst/>
          </a:prstGeom>
          <a:ln>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Characteristics of B-Type Streams</a:t>
            </a:r>
            <a:endParaRPr lang="en-US" sz="3600" dirty="0"/>
          </a:p>
        </p:txBody>
      </p:sp>
      <p:sp>
        <p:nvSpPr>
          <p:cNvPr id="20" name="TextBox 19"/>
          <p:cNvSpPr txBox="1"/>
          <p:nvPr/>
        </p:nvSpPr>
        <p:spPr>
          <a:xfrm>
            <a:off x="75502" y="6234137"/>
            <a:ext cx="8935237" cy="369332"/>
          </a:xfrm>
          <a:prstGeom prst="rect">
            <a:avLst/>
          </a:prstGeom>
          <a:noFill/>
        </p:spPr>
        <p:txBody>
          <a:bodyPr wrap="square" rtlCol="0">
            <a:spAutoFit/>
          </a:bodyPr>
          <a:lstStyle/>
          <a:p>
            <a:r>
              <a:rPr lang="en-US" b="1" dirty="0" smtClean="0"/>
              <a:t>L = Low Flow     F = Flashiness     M = Magnitude     T = Timing     C = Constancy</a:t>
            </a:r>
            <a:endParaRPr lang="en-US" b="1" dirty="0"/>
          </a:p>
        </p:txBody>
      </p:sp>
      <p:sp>
        <p:nvSpPr>
          <p:cNvPr id="5" name="Rectangle 4"/>
          <p:cNvSpPr/>
          <p:nvPr/>
        </p:nvSpPr>
        <p:spPr>
          <a:xfrm>
            <a:off x="60512" y="673770"/>
            <a:ext cx="2863516" cy="535555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stretch>
            <a:fillRect/>
          </a:stretch>
        </p:blipFill>
        <p:spPr>
          <a:xfrm>
            <a:off x="87940" y="853946"/>
            <a:ext cx="2808660" cy="1683521"/>
          </a:xfrm>
          <a:prstGeom prst="rect">
            <a:avLst/>
          </a:prstGeom>
        </p:spPr>
      </p:pic>
      <p:sp>
        <p:nvSpPr>
          <p:cNvPr id="14" name="TextBox 13"/>
          <p:cNvSpPr txBox="1"/>
          <p:nvPr/>
        </p:nvSpPr>
        <p:spPr>
          <a:xfrm>
            <a:off x="33084" y="5239860"/>
            <a:ext cx="2863516" cy="707886"/>
          </a:xfrm>
          <a:prstGeom prst="rect">
            <a:avLst/>
          </a:prstGeom>
          <a:noFill/>
        </p:spPr>
        <p:txBody>
          <a:bodyPr wrap="square" rtlCol="0">
            <a:spAutoFit/>
          </a:bodyPr>
          <a:lstStyle>
            <a:defPPr>
              <a:defRPr lang="en-US"/>
            </a:defPPr>
            <a:lvl1pPr marL="290513" indent="-290513">
              <a:defRPr sz="2000"/>
            </a:lvl1pPr>
          </a:lstStyle>
          <a:p>
            <a:pPr marL="0" indent="0"/>
            <a:r>
              <a:rPr lang="en-US" dirty="0" smtClean="0"/>
              <a:t>B1. Intermittent Not Flashy</a:t>
            </a:r>
            <a:endParaRPr lang="en-US" dirty="0"/>
          </a:p>
        </p:txBody>
      </p:sp>
      <p:sp>
        <p:nvSpPr>
          <p:cNvPr id="12" name="Rectangle 11"/>
          <p:cNvSpPr/>
          <p:nvPr/>
        </p:nvSpPr>
        <p:spPr>
          <a:xfrm>
            <a:off x="3123754" y="673770"/>
            <a:ext cx="2863516" cy="535555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3151182" y="853946"/>
            <a:ext cx="2808660" cy="1683521"/>
          </a:xfrm>
          <a:prstGeom prst="rect">
            <a:avLst/>
          </a:prstGeom>
        </p:spPr>
      </p:pic>
      <p:sp>
        <p:nvSpPr>
          <p:cNvPr id="15" name="TextBox 14"/>
          <p:cNvSpPr txBox="1"/>
          <p:nvPr/>
        </p:nvSpPr>
        <p:spPr>
          <a:xfrm>
            <a:off x="3217240" y="5162487"/>
            <a:ext cx="2770030" cy="400110"/>
          </a:xfrm>
          <a:prstGeom prst="rect">
            <a:avLst/>
          </a:prstGeom>
          <a:noFill/>
        </p:spPr>
        <p:txBody>
          <a:bodyPr wrap="square" rtlCol="0">
            <a:spAutoFit/>
          </a:bodyPr>
          <a:lstStyle>
            <a:defPPr>
              <a:defRPr lang="en-US"/>
            </a:defPPr>
            <a:lvl1pPr marL="290513" indent="-290513">
              <a:defRPr sz="2000"/>
            </a:lvl1pPr>
          </a:lstStyle>
          <a:p>
            <a:pPr marL="0" indent="0"/>
            <a:r>
              <a:rPr lang="en-US" dirty="0" smtClean="0"/>
              <a:t>B21. Intermittent early</a:t>
            </a:r>
            <a:endParaRPr lang="en-US" dirty="0"/>
          </a:p>
        </p:txBody>
      </p:sp>
      <p:sp>
        <p:nvSpPr>
          <p:cNvPr id="13" name="Rectangle 12"/>
          <p:cNvSpPr/>
          <p:nvPr/>
        </p:nvSpPr>
        <p:spPr>
          <a:xfrm>
            <a:off x="6186997" y="673770"/>
            <a:ext cx="2863516" cy="535555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6214425" y="853946"/>
            <a:ext cx="2808660" cy="1683521"/>
          </a:xfrm>
          <a:prstGeom prst="rect">
            <a:avLst/>
          </a:prstGeom>
        </p:spPr>
      </p:pic>
      <p:sp>
        <p:nvSpPr>
          <p:cNvPr id="16" name="TextBox 15"/>
          <p:cNvSpPr txBox="1"/>
          <p:nvPr/>
        </p:nvSpPr>
        <p:spPr>
          <a:xfrm>
            <a:off x="6276082" y="5193693"/>
            <a:ext cx="2651760" cy="400110"/>
          </a:xfrm>
          <a:prstGeom prst="rect">
            <a:avLst/>
          </a:prstGeom>
          <a:noFill/>
        </p:spPr>
        <p:txBody>
          <a:bodyPr wrap="square" rtlCol="0">
            <a:spAutoFit/>
          </a:bodyPr>
          <a:lstStyle>
            <a:defPPr>
              <a:defRPr lang="en-US"/>
            </a:defPPr>
            <a:lvl1pPr marL="290513" indent="-290513">
              <a:defRPr sz="2000"/>
            </a:lvl1pPr>
          </a:lstStyle>
          <a:p>
            <a:pPr marL="0" indent="0"/>
            <a:r>
              <a:rPr lang="en-US" dirty="0" smtClean="0"/>
              <a:t>B22. Intermittent  late</a:t>
            </a:r>
            <a:endParaRPr lang="en-US" dirty="0"/>
          </a:p>
        </p:txBody>
      </p:sp>
      <p:pic>
        <p:nvPicPr>
          <p:cNvPr id="717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727" r="4502"/>
          <a:stretch/>
        </p:blipFill>
        <p:spPr bwMode="auto">
          <a:xfrm>
            <a:off x="166390" y="2667384"/>
            <a:ext cx="2651760" cy="2478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668" r="4664"/>
          <a:stretch/>
        </p:blipFill>
        <p:spPr bwMode="auto">
          <a:xfrm>
            <a:off x="3217240" y="2708930"/>
            <a:ext cx="2651760" cy="2484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0164" r="4397"/>
          <a:stretch/>
        </p:blipFill>
        <p:spPr bwMode="auto">
          <a:xfrm>
            <a:off x="6291116" y="2667384"/>
            <a:ext cx="2655277" cy="2495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5938" t="18112" r="37634" b="59540"/>
          <a:stretch/>
        </p:blipFill>
        <p:spPr bwMode="auto">
          <a:xfrm>
            <a:off x="660014" y="2752541"/>
            <a:ext cx="1090357" cy="48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1381538" y="4939777"/>
            <a:ext cx="1361270" cy="253916"/>
          </a:xfrm>
          <a:prstGeom prst="rect">
            <a:avLst/>
          </a:prstGeom>
          <a:solidFill>
            <a:schemeClr val="bg1"/>
          </a:solidFill>
          <a:ln>
            <a:noFill/>
          </a:ln>
        </p:spPr>
        <p:txBody>
          <a:bodyPr wrap="none" rtlCol="0">
            <a:spAutoFit/>
          </a:bodyPr>
          <a:lstStyle/>
          <a:p>
            <a:r>
              <a:rPr lang="en-US" sz="1050" b="1" dirty="0" smtClean="0"/>
              <a:t>GAGEID - 5057200</a:t>
            </a:r>
            <a:endParaRPr lang="en-US" sz="1050" b="1" dirty="0"/>
          </a:p>
        </p:txBody>
      </p:sp>
      <p:sp>
        <p:nvSpPr>
          <p:cNvPr id="22" name="TextBox 21"/>
          <p:cNvSpPr txBox="1"/>
          <p:nvPr/>
        </p:nvSpPr>
        <p:spPr>
          <a:xfrm>
            <a:off x="4397481" y="4971990"/>
            <a:ext cx="1361270" cy="253916"/>
          </a:xfrm>
          <a:prstGeom prst="rect">
            <a:avLst/>
          </a:prstGeom>
          <a:solidFill>
            <a:schemeClr val="bg1"/>
          </a:solidFill>
          <a:ln>
            <a:noFill/>
          </a:ln>
        </p:spPr>
        <p:txBody>
          <a:bodyPr wrap="none" rtlCol="0">
            <a:spAutoFit/>
          </a:bodyPr>
          <a:lstStyle/>
          <a:p>
            <a:r>
              <a:rPr lang="en-US" sz="1050" b="1" dirty="0" smtClean="0"/>
              <a:t>GAGEID - 3291780</a:t>
            </a:r>
            <a:endParaRPr lang="en-US" sz="1050" b="1" dirty="0"/>
          </a:p>
        </p:txBody>
      </p:sp>
      <p:sp>
        <p:nvSpPr>
          <p:cNvPr id="23" name="TextBox 22"/>
          <p:cNvSpPr txBox="1"/>
          <p:nvPr/>
        </p:nvSpPr>
        <p:spPr>
          <a:xfrm>
            <a:off x="7528954" y="4944043"/>
            <a:ext cx="1476814" cy="253916"/>
          </a:xfrm>
          <a:prstGeom prst="rect">
            <a:avLst/>
          </a:prstGeom>
          <a:solidFill>
            <a:schemeClr val="bg1"/>
          </a:solidFill>
          <a:ln>
            <a:noFill/>
          </a:ln>
        </p:spPr>
        <p:txBody>
          <a:bodyPr wrap="square" rtlCol="0">
            <a:spAutoFit/>
          </a:bodyPr>
          <a:lstStyle/>
          <a:p>
            <a:r>
              <a:rPr lang="en-US" sz="1050" b="1" dirty="0" smtClean="0"/>
              <a:t>GAGEID - 2299950</a:t>
            </a:r>
            <a:endParaRPr lang="en-US" sz="1050" b="1" dirty="0"/>
          </a:p>
        </p:txBody>
      </p:sp>
    </p:spTree>
    <p:extLst>
      <p:ext uri="{BB962C8B-B14F-4D97-AF65-F5344CB8AC3E}">
        <p14:creationId xmlns:p14="http://schemas.microsoft.com/office/powerpoint/2010/main" val="6532176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5008" y="0"/>
            <a:ext cx="8721833" cy="524318"/>
          </a:xfrm>
          <a:prstGeom prst="rect">
            <a:avLst/>
          </a:prstGeom>
          <a:ln>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Characteristics of C-Type Streams</a:t>
            </a:r>
            <a:endParaRPr lang="en-US" sz="3600" dirty="0"/>
          </a:p>
        </p:txBody>
      </p:sp>
      <p:sp>
        <p:nvSpPr>
          <p:cNvPr id="20" name="TextBox 19"/>
          <p:cNvSpPr txBox="1"/>
          <p:nvPr/>
        </p:nvSpPr>
        <p:spPr>
          <a:xfrm>
            <a:off x="75503" y="6234137"/>
            <a:ext cx="8898156" cy="369332"/>
          </a:xfrm>
          <a:prstGeom prst="rect">
            <a:avLst/>
          </a:prstGeom>
          <a:noFill/>
        </p:spPr>
        <p:txBody>
          <a:bodyPr wrap="square" rtlCol="0">
            <a:spAutoFit/>
          </a:bodyPr>
          <a:lstStyle/>
          <a:p>
            <a:r>
              <a:rPr lang="en-US" b="1" dirty="0" smtClean="0"/>
              <a:t>L = Low Flow     F = Flashiness     M = Magnitude     T = Timing     C = Constancy</a:t>
            </a:r>
            <a:endParaRPr lang="en-US" b="1" dirty="0"/>
          </a:p>
        </p:txBody>
      </p:sp>
      <p:sp>
        <p:nvSpPr>
          <p:cNvPr id="5" name="Rectangle 4"/>
          <p:cNvSpPr/>
          <p:nvPr/>
        </p:nvSpPr>
        <p:spPr>
          <a:xfrm>
            <a:off x="59301" y="673770"/>
            <a:ext cx="2863516" cy="5355556"/>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86729" y="853946"/>
            <a:ext cx="2808660" cy="1683521"/>
          </a:xfrm>
          <a:prstGeom prst="rect">
            <a:avLst/>
          </a:prstGeom>
        </p:spPr>
      </p:pic>
      <p:sp>
        <p:nvSpPr>
          <p:cNvPr id="14" name="TextBox 13"/>
          <p:cNvSpPr txBox="1"/>
          <p:nvPr/>
        </p:nvSpPr>
        <p:spPr>
          <a:xfrm>
            <a:off x="165179" y="5359827"/>
            <a:ext cx="2651760" cy="400110"/>
          </a:xfrm>
          <a:prstGeom prst="rect">
            <a:avLst/>
          </a:prstGeom>
          <a:noFill/>
        </p:spPr>
        <p:txBody>
          <a:bodyPr wrap="square" rtlCol="0">
            <a:spAutoFit/>
          </a:bodyPr>
          <a:lstStyle>
            <a:defPPr>
              <a:defRPr lang="en-US"/>
            </a:defPPr>
            <a:lvl1pPr marL="290513" indent="-290513">
              <a:defRPr sz="2000"/>
            </a:lvl1pPr>
          </a:lstStyle>
          <a:p>
            <a:pPr marL="0" indent="0"/>
            <a:r>
              <a:rPr lang="en-US" dirty="0" smtClean="0"/>
              <a:t>C1. Perennial Early</a:t>
            </a:r>
            <a:endParaRPr lang="en-US" dirty="0"/>
          </a:p>
        </p:txBody>
      </p:sp>
      <p:sp>
        <p:nvSpPr>
          <p:cNvPr id="12" name="Rectangle 11"/>
          <p:cNvSpPr/>
          <p:nvPr/>
        </p:nvSpPr>
        <p:spPr>
          <a:xfrm>
            <a:off x="3114616" y="673770"/>
            <a:ext cx="2863516" cy="535555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3142044" y="853946"/>
            <a:ext cx="2808660" cy="1683521"/>
          </a:xfrm>
          <a:prstGeom prst="rect">
            <a:avLst/>
          </a:prstGeom>
        </p:spPr>
      </p:pic>
      <p:sp>
        <p:nvSpPr>
          <p:cNvPr id="15" name="TextBox 14"/>
          <p:cNvSpPr txBox="1"/>
          <p:nvPr/>
        </p:nvSpPr>
        <p:spPr>
          <a:xfrm>
            <a:off x="3220494" y="5193726"/>
            <a:ext cx="2651760" cy="707886"/>
          </a:xfrm>
          <a:prstGeom prst="rect">
            <a:avLst/>
          </a:prstGeom>
          <a:noFill/>
        </p:spPr>
        <p:txBody>
          <a:bodyPr wrap="square" rtlCol="0">
            <a:spAutoFit/>
          </a:bodyPr>
          <a:lstStyle>
            <a:defPPr>
              <a:defRPr lang="en-US"/>
            </a:defPPr>
            <a:lvl1pPr marL="290513" indent="-290513">
              <a:defRPr sz="2000"/>
            </a:lvl1pPr>
          </a:lstStyle>
          <a:p>
            <a:pPr marL="0" indent="0"/>
            <a:r>
              <a:rPr lang="en-US" dirty="0" smtClean="0"/>
              <a:t>C21. Small perennial Flashy</a:t>
            </a:r>
            <a:endParaRPr lang="en-US" dirty="0"/>
          </a:p>
        </p:txBody>
      </p:sp>
      <p:sp>
        <p:nvSpPr>
          <p:cNvPr id="13" name="Rectangle 12"/>
          <p:cNvSpPr/>
          <p:nvPr/>
        </p:nvSpPr>
        <p:spPr>
          <a:xfrm>
            <a:off x="6169932" y="673770"/>
            <a:ext cx="2863516" cy="535555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6197360" y="853946"/>
            <a:ext cx="2808660" cy="1683521"/>
          </a:xfrm>
          <a:prstGeom prst="rect">
            <a:avLst/>
          </a:prstGeom>
        </p:spPr>
      </p:pic>
      <p:sp>
        <p:nvSpPr>
          <p:cNvPr id="16" name="TextBox 15"/>
          <p:cNvSpPr txBox="1"/>
          <p:nvPr/>
        </p:nvSpPr>
        <p:spPr>
          <a:xfrm>
            <a:off x="6275810" y="5205939"/>
            <a:ext cx="2651760" cy="707886"/>
          </a:xfrm>
          <a:prstGeom prst="rect">
            <a:avLst/>
          </a:prstGeom>
          <a:noFill/>
        </p:spPr>
        <p:txBody>
          <a:bodyPr wrap="square" rtlCol="0">
            <a:spAutoFit/>
          </a:bodyPr>
          <a:lstStyle>
            <a:defPPr>
              <a:defRPr lang="en-US"/>
            </a:defPPr>
            <a:lvl1pPr marL="290513" indent="-290513">
              <a:defRPr sz="2000"/>
            </a:lvl1pPr>
          </a:lstStyle>
          <a:p>
            <a:pPr marL="0" indent="0"/>
            <a:r>
              <a:rPr lang="en-US" dirty="0" smtClean="0"/>
              <a:t>C22. Large perennial Less Flashy</a:t>
            </a:r>
            <a:endParaRPr lang="en-US" dirty="0"/>
          </a:p>
        </p:txBody>
      </p:sp>
      <p:pic>
        <p:nvPicPr>
          <p:cNvPr id="819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534" r="4797"/>
          <a:stretch/>
        </p:blipFill>
        <p:spPr bwMode="auto">
          <a:xfrm>
            <a:off x="110480" y="2537467"/>
            <a:ext cx="2730209" cy="2565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0431" r="4531"/>
          <a:stretch/>
        </p:blipFill>
        <p:spPr bwMode="auto">
          <a:xfrm>
            <a:off x="3184869" y="2490580"/>
            <a:ext cx="2730210" cy="2561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0030" r="5197"/>
          <a:stretch/>
        </p:blipFill>
        <p:spPr bwMode="auto">
          <a:xfrm>
            <a:off x="6228482" y="2490580"/>
            <a:ext cx="2752927" cy="2612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5938" t="18112" r="37634" b="59540"/>
          <a:stretch/>
        </p:blipFill>
        <p:spPr bwMode="auto">
          <a:xfrm>
            <a:off x="1617215" y="2676341"/>
            <a:ext cx="1090357" cy="48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1381538" y="4892277"/>
            <a:ext cx="1436612" cy="253916"/>
          </a:xfrm>
          <a:prstGeom prst="rect">
            <a:avLst/>
          </a:prstGeom>
          <a:solidFill>
            <a:schemeClr val="bg1"/>
          </a:solidFill>
          <a:ln>
            <a:noFill/>
          </a:ln>
        </p:spPr>
        <p:txBody>
          <a:bodyPr wrap="none" rtlCol="0">
            <a:spAutoFit/>
          </a:bodyPr>
          <a:lstStyle/>
          <a:p>
            <a:r>
              <a:rPr lang="en-US" sz="1050" b="1" dirty="0" smtClean="0"/>
              <a:t>GAGEID - 12083000</a:t>
            </a:r>
            <a:endParaRPr lang="en-US" sz="1050" b="1" dirty="0"/>
          </a:p>
        </p:txBody>
      </p:sp>
      <p:sp>
        <p:nvSpPr>
          <p:cNvPr id="22" name="TextBox 21"/>
          <p:cNvSpPr txBox="1"/>
          <p:nvPr/>
        </p:nvSpPr>
        <p:spPr>
          <a:xfrm>
            <a:off x="4388142" y="4821886"/>
            <a:ext cx="1361270" cy="253916"/>
          </a:xfrm>
          <a:prstGeom prst="rect">
            <a:avLst/>
          </a:prstGeom>
          <a:solidFill>
            <a:schemeClr val="bg1"/>
          </a:solidFill>
          <a:ln>
            <a:noFill/>
          </a:ln>
        </p:spPr>
        <p:txBody>
          <a:bodyPr wrap="none" rtlCol="0">
            <a:spAutoFit/>
          </a:bodyPr>
          <a:lstStyle/>
          <a:p>
            <a:r>
              <a:rPr lang="en-US" sz="1050" b="1" dirty="0" smtClean="0"/>
              <a:t>GAGEID - 4161580</a:t>
            </a:r>
            <a:endParaRPr lang="en-US" sz="1050" b="1" dirty="0"/>
          </a:p>
        </p:txBody>
      </p:sp>
      <p:sp>
        <p:nvSpPr>
          <p:cNvPr id="23" name="TextBox 22"/>
          <p:cNvSpPr txBox="1"/>
          <p:nvPr/>
        </p:nvSpPr>
        <p:spPr>
          <a:xfrm>
            <a:off x="7540829" y="4883461"/>
            <a:ext cx="1386740" cy="253916"/>
          </a:xfrm>
          <a:prstGeom prst="rect">
            <a:avLst/>
          </a:prstGeom>
          <a:solidFill>
            <a:schemeClr val="bg1"/>
          </a:solidFill>
          <a:ln>
            <a:noFill/>
          </a:ln>
        </p:spPr>
        <p:txBody>
          <a:bodyPr wrap="square" rtlCol="0">
            <a:spAutoFit/>
          </a:bodyPr>
          <a:lstStyle/>
          <a:p>
            <a:r>
              <a:rPr lang="en-US" sz="1050" b="1" dirty="0" smtClean="0"/>
              <a:t>GAGEID - 7014500</a:t>
            </a:r>
            <a:endParaRPr lang="en-US" sz="1050" b="1" dirty="0"/>
          </a:p>
        </p:txBody>
      </p:sp>
    </p:spTree>
    <p:extLst>
      <p:ext uri="{BB962C8B-B14F-4D97-AF65-F5344CB8AC3E}">
        <p14:creationId xmlns:p14="http://schemas.microsoft.com/office/powerpoint/2010/main" val="2741256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494907" y="3767248"/>
            <a:ext cx="8154186" cy="3090752"/>
            <a:chOff x="494907" y="3767248"/>
            <a:chExt cx="8154186" cy="3090752"/>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3200"/>
            <a:stretch/>
          </p:blipFill>
          <p:spPr bwMode="auto">
            <a:xfrm>
              <a:off x="494907" y="3767248"/>
              <a:ext cx="8154186" cy="3090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46922" y="3853214"/>
              <a:ext cx="1205948" cy="19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02451" y="4429948"/>
              <a:ext cx="1190411" cy="221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323487" y="5936975"/>
              <a:ext cx="531325" cy="206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46922" y="5891273"/>
              <a:ext cx="1099930" cy="238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502451" y="5271947"/>
              <a:ext cx="805580" cy="185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265394" y="4433670"/>
              <a:ext cx="531325" cy="206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349375" y="111967"/>
            <a:ext cx="8445251" cy="757459"/>
          </a:xfrm>
        </p:spPr>
        <p:txBody>
          <a:bodyPr>
            <a:noAutofit/>
          </a:bodyPr>
          <a:lstStyle/>
          <a:p>
            <a:r>
              <a:rPr lang="en-US" sz="3200" dirty="0" smtClean="0"/>
              <a:t>16 variables used to characterize 5 ecologically important aspects of </a:t>
            </a:r>
            <a:r>
              <a:rPr lang="en-US" sz="3200" dirty="0" err="1" smtClean="0"/>
              <a:t>streamflow</a:t>
            </a:r>
            <a:endParaRPr lang="en-US" sz="3200" dirty="0"/>
          </a:p>
        </p:txBody>
      </p:sp>
      <p:sp>
        <p:nvSpPr>
          <p:cNvPr id="6" name="Rectangle 5"/>
          <p:cNvSpPr/>
          <p:nvPr/>
        </p:nvSpPr>
        <p:spPr>
          <a:xfrm>
            <a:off x="73256" y="1212703"/>
            <a:ext cx="5282374" cy="2554545"/>
          </a:xfrm>
          <a:prstGeom prst="rect">
            <a:avLst/>
          </a:prstGeom>
          <a:noFill/>
        </p:spPr>
        <p:txBody>
          <a:bodyPr wrap="square">
            <a:spAutoFit/>
          </a:bodyPr>
          <a:lstStyle/>
          <a:p>
            <a:pPr marL="457200" indent="-457200">
              <a:buFont typeface="+mj-lt"/>
              <a:buAutoNum type="arabicPeriod"/>
            </a:pPr>
            <a:r>
              <a:rPr lang="en-US" sz="2000" dirty="0" smtClean="0">
                <a:latin typeface="+mn-lt"/>
              </a:rPr>
              <a:t>Extended Low Flow Index </a:t>
            </a:r>
            <a:endParaRPr lang="en-US" sz="2000" dirty="0">
              <a:latin typeface="+mn-lt"/>
            </a:endParaRPr>
          </a:p>
          <a:p>
            <a:pPr marL="457200" indent="-457200">
              <a:buFont typeface="+mj-lt"/>
              <a:buAutoNum type="arabicPeriod"/>
            </a:pPr>
            <a:r>
              <a:rPr lang="en-US" sz="2000" dirty="0">
                <a:latin typeface="+mn-lt"/>
              </a:rPr>
              <a:t>Coefficient of </a:t>
            </a:r>
            <a:r>
              <a:rPr lang="en-US" sz="2000" dirty="0" smtClean="0">
                <a:latin typeface="+mn-lt"/>
              </a:rPr>
              <a:t>Variation</a:t>
            </a:r>
            <a:endParaRPr lang="en-US" sz="2000" dirty="0">
              <a:latin typeface="+mn-lt"/>
            </a:endParaRPr>
          </a:p>
          <a:p>
            <a:pPr marL="457200" indent="-457200">
              <a:buFont typeface="+mj-lt"/>
              <a:buAutoNum type="arabicPeriod"/>
            </a:pPr>
            <a:r>
              <a:rPr lang="en-US" sz="2000" dirty="0">
                <a:latin typeface="+mn-lt"/>
              </a:rPr>
              <a:t>Mean Daily </a:t>
            </a:r>
            <a:r>
              <a:rPr lang="en-US" sz="2000" dirty="0" smtClean="0">
                <a:latin typeface="+mn-lt"/>
              </a:rPr>
              <a:t>Discharge </a:t>
            </a:r>
          </a:p>
          <a:p>
            <a:pPr marL="457200" indent="-457200">
              <a:buFont typeface="+mj-lt"/>
              <a:buAutoNum type="arabicPeriod"/>
            </a:pPr>
            <a:r>
              <a:rPr lang="en-US" sz="2000" dirty="0" smtClean="0">
                <a:latin typeface="+mn-lt"/>
              </a:rPr>
              <a:t>7 Day Minimum</a:t>
            </a:r>
            <a:endParaRPr lang="en-US" sz="2000" dirty="0">
              <a:latin typeface="+mn-lt"/>
            </a:endParaRPr>
          </a:p>
          <a:p>
            <a:pPr marL="457200" indent="-457200">
              <a:buFont typeface="+mj-lt"/>
              <a:buAutoNum type="arabicPeriod"/>
            </a:pPr>
            <a:r>
              <a:rPr lang="en-US" sz="2000" dirty="0" smtClean="0">
                <a:latin typeface="+mn-lt"/>
              </a:rPr>
              <a:t>7 Day Maximum</a:t>
            </a:r>
            <a:endParaRPr lang="en-US" sz="2000" dirty="0">
              <a:latin typeface="+mn-lt"/>
            </a:endParaRPr>
          </a:p>
          <a:p>
            <a:pPr marL="457200" indent="-457200">
              <a:buFont typeface="+mj-lt"/>
              <a:buAutoNum type="arabicPeriod"/>
            </a:pPr>
            <a:r>
              <a:rPr lang="en-US" sz="2000" dirty="0">
                <a:latin typeface="+mn-lt"/>
              </a:rPr>
              <a:t>Bank Full Flow </a:t>
            </a:r>
            <a:r>
              <a:rPr lang="en-US" sz="2000" dirty="0" smtClean="0">
                <a:latin typeface="+mn-lt"/>
              </a:rPr>
              <a:t>(Q167</a:t>
            </a:r>
            <a:r>
              <a:rPr lang="en-US" sz="2000" dirty="0">
                <a:latin typeface="+mn-lt"/>
              </a:rPr>
              <a:t>)</a:t>
            </a:r>
          </a:p>
          <a:p>
            <a:pPr marL="457200" indent="-457200">
              <a:buFont typeface="+mj-lt"/>
              <a:buAutoNum type="arabicPeriod"/>
            </a:pPr>
            <a:r>
              <a:rPr lang="en-US" sz="2000" dirty="0">
                <a:latin typeface="+mn-lt"/>
              </a:rPr>
              <a:t>Flood </a:t>
            </a:r>
            <a:r>
              <a:rPr lang="en-US" sz="2000" dirty="0" smtClean="0">
                <a:latin typeface="+mn-lt"/>
              </a:rPr>
              <a:t>Duration (Days &gt; Q167) </a:t>
            </a:r>
          </a:p>
          <a:p>
            <a:pPr marL="457200" indent="-457200">
              <a:buFont typeface="+mj-lt"/>
              <a:buAutoNum type="arabicPeriod"/>
            </a:pPr>
            <a:r>
              <a:rPr lang="en-US" sz="2000" dirty="0">
                <a:latin typeface="+mn-lt"/>
              </a:rPr>
              <a:t>Colwell’s Index of </a:t>
            </a:r>
            <a:r>
              <a:rPr lang="en-US" sz="2000" dirty="0" smtClean="0">
                <a:latin typeface="+mn-lt"/>
              </a:rPr>
              <a:t>Predictability</a:t>
            </a:r>
          </a:p>
        </p:txBody>
      </p:sp>
      <p:sp>
        <p:nvSpPr>
          <p:cNvPr id="8" name="TextBox 7"/>
          <p:cNvSpPr txBox="1"/>
          <p:nvPr/>
        </p:nvSpPr>
        <p:spPr>
          <a:xfrm>
            <a:off x="1451139" y="929337"/>
            <a:ext cx="6241723" cy="369332"/>
          </a:xfrm>
          <a:prstGeom prst="rect">
            <a:avLst/>
          </a:prstGeom>
          <a:noFill/>
        </p:spPr>
        <p:txBody>
          <a:bodyPr wrap="square" rtlCol="0">
            <a:spAutoFit/>
          </a:bodyPr>
          <a:lstStyle/>
          <a:p>
            <a:pPr algn="ctr"/>
            <a:r>
              <a:rPr lang="en-US" dirty="0" smtClean="0">
                <a:solidFill>
                  <a:srgbClr val="7030A0"/>
                </a:solidFill>
              </a:rPr>
              <a:t>(Magnitude, Timing, Rate of Change, Duration, Frequency)</a:t>
            </a:r>
            <a:endParaRPr lang="en-US" dirty="0">
              <a:solidFill>
                <a:srgbClr val="7030A0"/>
              </a:solidFill>
            </a:endParaRPr>
          </a:p>
        </p:txBody>
      </p:sp>
      <p:sp>
        <p:nvSpPr>
          <p:cNvPr id="3" name="Rectangle 2"/>
          <p:cNvSpPr/>
          <p:nvPr/>
        </p:nvSpPr>
        <p:spPr>
          <a:xfrm>
            <a:off x="4323487" y="1212703"/>
            <a:ext cx="4572000" cy="2554545"/>
          </a:xfrm>
          <a:prstGeom prst="rect">
            <a:avLst/>
          </a:prstGeom>
          <a:noFill/>
        </p:spPr>
        <p:txBody>
          <a:bodyPr wrap="square">
            <a:spAutoFit/>
          </a:bodyPr>
          <a:lstStyle/>
          <a:p>
            <a:pPr marL="457200" indent="-457200">
              <a:buFont typeface="+mj-lt"/>
              <a:buAutoNum type="arabicPeriod" startAt="9"/>
            </a:pPr>
            <a:r>
              <a:rPr lang="en-US" sz="2000" dirty="0">
                <a:latin typeface="+mn-lt"/>
              </a:rPr>
              <a:t>Colwell’s Index of Constancy</a:t>
            </a:r>
          </a:p>
          <a:p>
            <a:pPr marL="457200" indent="-457200">
              <a:buFont typeface="+mj-lt"/>
              <a:buAutoNum type="arabicPeriod" startAt="9"/>
            </a:pPr>
            <a:r>
              <a:rPr lang="en-US" sz="2000" dirty="0">
                <a:latin typeface="+mn-lt"/>
              </a:rPr>
              <a:t>Colwell’s Index of Contingency</a:t>
            </a:r>
          </a:p>
          <a:p>
            <a:pPr marL="457200" indent="-457200">
              <a:buFont typeface="+mj-lt"/>
              <a:buAutoNum type="arabicPeriod" startAt="9"/>
            </a:pPr>
            <a:r>
              <a:rPr lang="en-US" sz="2000" dirty="0">
                <a:latin typeface="+mn-lt"/>
              </a:rPr>
              <a:t>Flow Reversals Per Year </a:t>
            </a:r>
          </a:p>
          <a:p>
            <a:pPr marL="457200" indent="-457200">
              <a:buFont typeface="+mj-lt"/>
              <a:buAutoNum type="arabicPeriod" startAt="9"/>
            </a:pPr>
            <a:r>
              <a:rPr lang="en-US" sz="2000" dirty="0">
                <a:latin typeface="+mn-lt"/>
              </a:rPr>
              <a:t>50% Flow Date </a:t>
            </a:r>
          </a:p>
          <a:p>
            <a:pPr marL="457200" indent="-457200">
              <a:buFont typeface="+mj-lt"/>
              <a:buAutoNum type="arabicPeriod" startAt="9"/>
            </a:pPr>
            <a:r>
              <a:rPr lang="en-US" sz="2000" dirty="0">
                <a:latin typeface="+mn-lt"/>
              </a:rPr>
              <a:t>Time of Peak</a:t>
            </a:r>
          </a:p>
          <a:p>
            <a:pPr marL="457200" indent="-457200">
              <a:buFont typeface="+mj-lt"/>
              <a:buAutoNum type="arabicPeriod" startAt="9"/>
            </a:pPr>
            <a:r>
              <a:rPr lang="en-US" sz="2000" dirty="0">
                <a:latin typeface="+mn-lt"/>
              </a:rPr>
              <a:t>Number of High Flow Events (&gt;Q95) </a:t>
            </a:r>
          </a:p>
          <a:p>
            <a:pPr marL="457200" indent="-457200">
              <a:buFont typeface="+mj-lt"/>
              <a:buAutoNum type="arabicPeriod" startAt="9"/>
            </a:pPr>
            <a:r>
              <a:rPr lang="en-US" sz="2000" dirty="0">
                <a:latin typeface="+mn-lt"/>
              </a:rPr>
              <a:t>Number of Low Flow Events (&lt;Q5)</a:t>
            </a:r>
          </a:p>
          <a:p>
            <a:pPr marL="457200" indent="-457200">
              <a:buFont typeface="+mj-lt"/>
              <a:buAutoNum type="arabicPeriod" startAt="9"/>
            </a:pPr>
            <a:r>
              <a:rPr lang="en-US" sz="2000" dirty="0">
                <a:latin typeface="+mn-lt"/>
              </a:rPr>
              <a:t>Number of Zero Flow Events </a:t>
            </a:r>
          </a:p>
        </p:txBody>
      </p:sp>
      <p:sp>
        <p:nvSpPr>
          <p:cNvPr id="9" name="TextBox 8"/>
          <p:cNvSpPr txBox="1"/>
          <p:nvPr/>
        </p:nvSpPr>
        <p:spPr>
          <a:xfrm>
            <a:off x="983939" y="3833526"/>
            <a:ext cx="1875835" cy="276999"/>
          </a:xfrm>
          <a:prstGeom prst="rect">
            <a:avLst/>
          </a:prstGeom>
          <a:noFill/>
        </p:spPr>
        <p:txBody>
          <a:bodyPr wrap="none" rtlCol="0">
            <a:spAutoFit/>
          </a:bodyPr>
          <a:lstStyle/>
          <a:p>
            <a:r>
              <a:rPr lang="en-US" sz="1200" b="1" dirty="0" smtClean="0"/>
              <a:t>High flow events &gt; Q95</a:t>
            </a:r>
            <a:endParaRPr lang="en-US" sz="1200" b="1" dirty="0"/>
          </a:p>
        </p:txBody>
      </p:sp>
      <p:sp>
        <p:nvSpPr>
          <p:cNvPr id="12" name="TextBox 11"/>
          <p:cNvSpPr txBox="1"/>
          <p:nvPr/>
        </p:nvSpPr>
        <p:spPr>
          <a:xfrm>
            <a:off x="6384961" y="4427439"/>
            <a:ext cx="1425390" cy="276999"/>
          </a:xfrm>
          <a:prstGeom prst="rect">
            <a:avLst/>
          </a:prstGeom>
          <a:noFill/>
        </p:spPr>
        <p:txBody>
          <a:bodyPr wrap="none" rtlCol="0">
            <a:spAutoFit/>
          </a:bodyPr>
          <a:lstStyle/>
          <a:p>
            <a:r>
              <a:rPr lang="en-US" sz="1200" b="1" dirty="0" smtClean="0">
                <a:solidFill>
                  <a:srgbClr val="FF0000"/>
                </a:solidFill>
              </a:rPr>
              <a:t>7 Day Mean Flow</a:t>
            </a:r>
            <a:endParaRPr lang="en-US" sz="1200" b="1" dirty="0">
              <a:solidFill>
                <a:srgbClr val="FF0000"/>
              </a:solidFill>
            </a:endParaRPr>
          </a:p>
        </p:txBody>
      </p:sp>
      <p:sp>
        <p:nvSpPr>
          <p:cNvPr id="15" name="TextBox 14"/>
          <p:cNvSpPr txBox="1"/>
          <p:nvPr/>
        </p:nvSpPr>
        <p:spPr>
          <a:xfrm>
            <a:off x="1138345" y="4398214"/>
            <a:ext cx="1345240" cy="276999"/>
          </a:xfrm>
          <a:prstGeom prst="rect">
            <a:avLst/>
          </a:prstGeom>
          <a:noFill/>
        </p:spPr>
        <p:txBody>
          <a:bodyPr wrap="none" rtlCol="0">
            <a:spAutoFit/>
          </a:bodyPr>
          <a:lstStyle/>
          <a:p>
            <a:r>
              <a:rPr lang="en-US" sz="1200" b="1" dirty="0" smtClean="0">
                <a:solidFill>
                  <a:srgbClr val="FF0000"/>
                </a:solidFill>
              </a:rPr>
              <a:t>7 Day Maximum</a:t>
            </a:r>
            <a:endParaRPr lang="en-US" sz="1200" b="1" dirty="0">
              <a:solidFill>
                <a:srgbClr val="FF0000"/>
              </a:solidFill>
            </a:endParaRPr>
          </a:p>
        </p:txBody>
      </p:sp>
      <p:sp>
        <p:nvSpPr>
          <p:cNvPr id="22" name="TextBox 21"/>
          <p:cNvSpPr txBox="1"/>
          <p:nvPr/>
        </p:nvSpPr>
        <p:spPr>
          <a:xfrm>
            <a:off x="4698823" y="4152949"/>
            <a:ext cx="3124573" cy="276999"/>
          </a:xfrm>
          <a:prstGeom prst="rect">
            <a:avLst/>
          </a:prstGeom>
          <a:solidFill>
            <a:schemeClr val="bg1"/>
          </a:solidFill>
        </p:spPr>
        <p:txBody>
          <a:bodyPr wrap="none" rtlCol="0">
            <a:spAutoFit/>
          </a:bodyPr>
          <a:lstStyle/>
          <a:p>
            <a:r>
              <a:rPr lang="en-US" sz="1200" b="1" dirty="0" smtClean="0"/>
              <a:t>Coefficient of Variation = </a:t>
            </a:r>
            <a:r>
              <a:rPr lang="en-US" sz="1200" b="1" dirty="0" err="1" smtClean="0"/>
              <a:t>Std</a:t>
            </a:r>
            <a:r>
              <a:rPr lang="en-US" sz="1200" b="1" dirty="0" smtClean="0"/>
              <a:t> </a:t>
            </a:r>
            <a:r>
              <a:rPr lang="en-US" sz="1200" b="1" dirty="0" err="1" smtClean="0"/>
              <a:t>Dev</a:t>
            </a:r>
            <a:r>
              <a:rPr lang="en-US" sz="1200" b="1" dirty="0" smtClean="0"/>
              <a:t> / Mean</a:t>
            </a:r>
            <a:endParaRPr lang="en-US" sz="1200" b="1" dirty="0"/>
          </a:p>
        </p:txBody>
      </p:sp>
      <p:sp>
        <p:nvSpPr>
          <p:cNvPr id="23" name="TextBox 22"/>
          <p:cNvSpPr txBox="1"/>
          <p:nvPr/>
        </p:nvSpPr>
        <p:spPr>
          <a:xfrm>
            <a:off x="904513" y="5851517"/>
            <a:ext cx="1757212" cy="276999"/>
          </a:xfrm>
          <a:prstGeom prst="rect">
            <a:avLst/>
          </a:prstGeom>
          <a:noFill/>
        </p:spPr>
        <p:txBody>
          <a:bodyPr wrap="none" rtlCol="0">
            <a:spAutoFit/>
          </a:bodyPr>
          <a:lstStyle/>
          <a:p>
            <a:r>
              <a:rPr lang="en-US" sz="1200" b="1" dirty="0" smtClean="0"/>
              <a:t>Low flow events </a:t>
            </a:r>
            <a:r>
              <a:rPr lang="en-US" sz="1200" b="1" dirty="0"/>
              <a:t>&lt;</a:t>
            </a:r>
            <a:r>
              <a:rPr lang="en-US" sz="1200" b="1" dirty="0" smtClean="0"/>
              <a:t> Q5</a:t>
            </a:r>
            <a:endParaRPr lang="en-US" sz="1200" b="1" dirty="0"/>
          </a:p>
        </p:txBody>
      </p:sp>
      <p:sp>
        <p:nvSpPr>
          <p:cNvPr id="24" name="TextBox 23"/>
          <p:cNvSpPr txBox="1"/>
          <p:nvPr/>
        </p:nvSpPr>
        <p:spPr>
          <a:xfrm>
            <a:off x="2952325" y="5939052"/>
            <a:ext cx="1313180" cy="276999"/>
          </a:xfrm>
          <a:prstGeom prst="rect">
            <a:avLst/>
          </a:prstGeom>
          <a:noFill/>
        </p:spPr>
        <p:txBody>
          <a:bodyPr wrap="none" rtlCol="0">
            <a:spAutoFit/>
          </a:bodyPr>
          <a:lstStyle/>
          <a:p>
            <a:r>
              <a:rPr lang="en-US" sz="1200" b="1" dirty="0" smtClean="0">
                <a:solidFill>
                  <a:srgbClr val="FF0000"/>
                </a:solidFill>
              </a:rPr>
              <a:t>7 Day Minimum</a:t>
            </a:r>
            <a:endParaRPr lang="en-US" sz="1200" b="1" dirty="0">
              <a:solidFill>
                <a:srgbClr val="FF0000"/>
              </a:solidFill>
            </a:endParaRPr>
          </a:p>
        </p:txBody>
      </p:sp>
      <p:sp>
        <p:nvSpPr>
          <p:cNvPr id="25" name="TextBox 24"/>
          <p:cNvSpPr txBox="1"/>
          <p:nvPr/>
        </p:nvSpPr>
        <p:spPr>
          <a:xfrm>
            <a:off x="6320786" y="5226170"/>
            <a:ext cx="577402" cy="276999"/>
          </a:xfrm>
          <a:prstGeom prst="rect">
            <a:avLst/>
          </a:prstGeom>
          <a:noFill/>
        </p:spPr>
        <p:txBody>
          <a:bodyPr wrap="none" rtlCol="0">
            <a:spAutoFit/>
          </a:bodyPr>
          <a:lstStyle/>
          <a:p>
            <a:r>
              <a:rPr lang="en-US" sz="1200" b="1" dirty="0" smtClean="0">
                <a:solidFill>
                  <a:srgbClr val="2705F1"/>
                </a:solidFill>
              </a:rPr>
              <a:t>Mean</a:t>
            </a:r>
            <a:endParaRPr lang="en-US" sz="1200" b="1" dirty="0">
              <a:solidFill>
                <a:srgbClr val="2705F1"/>
              </a:solidFill>
            </a:endParaRPr>
          </a:p>
        </p:txBody>
      </p:sp>
    </p:spTree>
    <p:extLst>
      <p:ext uri="{BB962C8B-B14F-4D97-AF65-F5344CB8AC3E}">
        <p14:creationId xmlns:p14="http://schemas.microsoft.com/office/powerpoint/2010/main" val="131593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nvPr>
        </p:nvGraphicFramePr>
        <p:xfrm>
          <a:off x="4079639" y="966569"/>
          <a:ext cx="5064361" cy="507642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27219" y="0"/>
            <a:ext cx="8229600" cy="756720"/>
          </a:xfrm>
        </p:spPr>
        <p:txBody>
          <a:bodyPr>
            <a:normAutofit fontScale="90000"/>
          </a:bodyPr>
          <a:lstStyle/>
          <a:p>
            <a:r>
              <a:rPr lang="en-US" dirty="0" smtClean="0"/>
              <a:t>Data</a:t>
            </a:r>
            <a:endParaRPr lang="en-US" dirty="0"/>
          </a:p>
        </p:txBody>
      </p:sp>
      <p:sp>
        <p:nvSpPr>
          <p:cNvPr id="8" name="TextBox 7"/>
          <p:cNvSpPr txBox="1"/>
          <p:nvPr/>
        </p:nvSpPr>
        <p:spPr>
          <a:xfrm>
            <a:off x="119920" y="5462783"/>
            <a:ext cx="8900089" cy="1384995"/>
          </a:xfrm>
          <a:prstGeom prst="rect">
            <a:avLst/>
          </a:prstGeom>
          <a:noFill/>
        </p:spPr>
        <p:txBody>
          <a:bodyPr wrap="square" rtlCol="0">
            <a:spAutoFit/>
          </a:bodyPr>
          <a:lstStyle/>
          <a:p>
            <a:r>
              <a:rPr lang="en-US" sz="1400" dirty="0" smtClean="0"/>
              <a:t>James </a:t>
            </a:r>
            <a:r>
              <a:rPr lang="en-US" sz="1400" dirty="0"/>
              <a:t>A. Falcone, Daren M. Carlisle, David M. </a:t>
            </a:r>
            <a:r>
              <a:rPr lang="en-US" sz="1400" dirty="0" err="1"/>
              <a:t>Wolock</a:t>
            </a:r>
            <a:r>
              <a:rPr lang="en-US" sz="1400" dirty="0"/>
              <a:t>, and Michael R. Meador. 2010. GAGES: A stream gage database for evaluating natural and altered flow conditions in the conterminous United States. </a:t>
            </a:r>
            <a:r>
              <a:rPr lang="en-US" sz="1400" i="1" dirty="0"/>
              <a:t>Ecology</a:t>
            </a:r>
            <a:r>
              <a:rPr lang="en-US" sz="1400" dirty="0"/>
              <a:t> 91:621</a:t>
            </a:r>
            <a:r>
              <a:rPr lang="en-US" sz="1400" dirty="0" smtClean="0"/>
              <a:t>.</a:t>
            </a:r>
          </a:p>
          <a:p>
            <a:endParaRPr lang="en-US" sz="1400" dirty="0" smtClean="0"/>
          </a:p>
          <a:p>
            <a:r>
              <a:rPr lang="en-US" sz="1400" dirty="0"/>
              <a:t>Daly, C., M. </a:t>
            </a:r>
            <a:r>
              <a:rPr lang="en-US" sz="1400" dirty="0" err="1"/>
              <a:t>Halbleib</a:t>
            </a:r>
            <a:r>
              <a:rPr lang="en-US" sz="1400" dirty="0"/>
              <a:t>, J. I. Smith, W. P. Gibson, M. K. Doggett, G. H. Taylor, J. Curtis and P. P. </a:t>
            </a:r>
            <a:r>
              <a:rPr lang="en-US" sz="1400" dirty="0" err="1" smtClean="0"/>
              <a:t>Pasteris</a:t>
            </a:r>
            <a:r>
              <a:rPr lang="en-US" sz="1400" dirty="0" smtClean="0"/>
              <a:t>. 2008. </a:t>
            </a:r>
            <a:r>
              <a:rPr lang="en-US" sz="1400" dirty="0" err="1" smtClean="0"/>
              <a:t>Physiographically</a:t>
            </a:r>
            <a:r>
              <a:rPr lang="en-US" sz="1400" dirty="0" smtClean="0"/>
              <a:t> </a:t>
            </a:r>
            <a:r>
              <a:rPr lang="en-US" sz="1400" dirty="0"/>
              <a:t>sensitive mapping of climatological temperature and precipitation across the conterminous United </a:t>
            </a:r>
            <a:r>
              <a:rPr lang="en-US" sz="1400" dirty="0" smtClean="0"/>
              <a:t>States. </a:t>
            </a:r>
            <a:r>
              <a:rPr lang="en-US" sz="1400" i="1" dirty="0"/>
              <a:t>International Journal of </a:t>
            </a:r>
            <a:r>
              <a:rPr lang="en-US" sz="1400" i="1" dirty="0" smtClean="0"/>
              <a:t>Climatology </a:t>
            </a:r>
            <a:r>
              <a:rPr lang="en-US" sz="1400" dirty="0" smtClean="0"/>
              <a:t>28: </a:t>
            </a:r>
            <a:r>
              <a:rPr lang="en-US" sz="1400" dirty="0"/>
              <a:t>2031-</a:t>
            </a:r>
            <a:r>
              <a:rPr lang="en-US" sz="1400" dirty="0" smtClean="0"/>
              <a:t>2064.</a:t>
            </a:r>
            <a:endParaRPr lang="en-US" sz="1400" dirty="0"/>
          </a:p>
        </p:txBody>
      </p:sp>
      <p:sp>
        <p:nvSpPr>
          <p:cNvPr id="9" name="Rectangle 8"/>
          <p:cNvSpPr/>
          <p:nvPr/>
        </p:nvSpPr>
        <p:spPr>
          <a:xfrm>
            <a:off x="119920" y="756720"/>
            <a:ext cx="3826928" cy="4401205"/>
          </a:xfrm>
          <a:prstGeom prst="rect">
            <a:avLst/>
          </a:prstGeom>
          <a:noFill/>
        </p:spPr>
        <p:txBody>
          <a:bodyPr wrap="square">
            <a:spAutoFit/>
          </a:bodyPr>
          <a:lstStyle/>
          <a:p>
            <a:pPr marL="336550" indent="-336550">
              <a:spcBef>
                <a:spcPts val="600"/>
              </a:spcBef>
              <a:buFont typeface="Arial" pitchFamily="34" charset="0"/>
              <a:buChar char="•"/>
            </a:pPr>
            <a:r>
              <a:rPr lang="en-US" sz="2000" dirty="0" smtClean="0"/>
              <a:t>Daily streamflow USGS </a:t>
            </a:r>
            <a:r>
              <a:rPr lang="en-US" sz="2000" dirty="0"/>
              <a:t>GAGES </a:t>
            </a:r>
            <a:r>
              <a:rPr lang="en-US" sz="2000" dirty="0" smtClean="0"/>
              <a:t>reference stations (Falcone et. al., 2010)</a:t>
            </a:r>
          </a:p>
          <a:p>
            <a:pPr marL="336550" indent="-336550">
              <a:spcBef>
                <a:spcPts val="600"/>
              </a:spcBef>
              <a:buFont typeface="Arial" pitchFamily="34" charset="0"/>
              <a:buChar char="•"/>
            </a:pPr>
            <a:endParaRPr lang="en-US" sz="2000" dirty="0" smtClean="0"/>
          </a:p>
          <a:p>
            <a:pPr marL="336550" indent="-336550">
              <a:spcBef>
                <a:spcPts val="600"/>
              </a:spcBef>
              <a:buFont typeface="Arial" pitchFamily="34" charset="0"/>
              <a:buChar char="•"/>
            </a:pPr>
            <a:r>
              <a:rPr lang="en-US" sz="2000" dirty="0" smtClean="0"/>
              <a:t>PRISM precipitation and temperature (Daly et al., 2008)</a:t>
            </a:r>
          </a:p>
          <a:p>
            <a:pPr marL="336550" indent="-336550">
              <a:spcBef>
                <a:spcPts val="600"/>
              </a:spcBef>
              <a:buFont typeface="Arial" pitchFamily="34" charset="0"/>
              <a:buChar char="•"/>
            </a:pPr>
            <a:endParaRPr lang="en-US" sz="2000" dirty="0" smtClean="0"/>
          </a:p>
          <a:p>
            <a:pPr marL="336550" indent="-336550">
              <a:spcBef>
                <a:spcPts val="600"/>
              </a:spcBef>
              <a:buFont typeface="Arial" pitchFamily="34" charset="0"/>
              <a:buChar char="•"/>
            </a:pPr>
            <a:r>
              <a:rPr lang="en-US" sz="2000" dirty="0" smtClean="0"/>
              <a:t>Downscaled Climate forecasts.  CCSM A2 scenario -&gt; WRF at 50 km scale downscaled statistically to 4 km based on PRISM</a:t>
            </a:r>
          </a:p>
        </p:txBody>
      </p:sp>
      <p:sp>
        <p:nvSpPr>
          <p:cNvPr id="3" name="Rectangle 2"/>
          <p:cNvSpPr/>
          <p:nvPr/>
        </p:nvSpPr>
        <p:spPr>
          <a:xfrm>
            <a:off x="4806164" y="1183691"/>
            <a:ext cx="2045617" cy="1354217"/>
          </a:xfrm>
          <a:prstGeom prst="rect">
            <a:avLst/>
          </a:prstGeom>
          <a:solidFill>
            <a:schemeClr val="bg1"/>
          </a:solidFill>
        </p:spPr>
        <p:txBody>
          <a:bodyPr wrap="square">
            <a:spAutoFit/>
          </a:bodyPr>
          <a:lstStyle/>
          <a:p>
            <a:pPr marL="285750" indent="-285750">
              <a:spcBef>
                <a:spcPts val="600"/>
              </a:spcBef>
              <a:buFont typeface="Arial" pitchFamily="34" charset="0"/>
              <a:buChar char="•"/>
            </a:pPr>
            <a:r>
              <a:rPr lang="en-US" dirty="0" smtClean="0"/>
              <a:t>601 sites </a:t>
            </a:r>
          </a:p>
          <a:p>
            <a:pPr marL="285750" indent="-285750">
              <a:spcBef>
                <a:spcPts val="600"/>
              </a:spcBef>
              <a:buFont typeface="Arial" pitchFamily="34" charset="0"/>
              <a:buChar char="•"/>
            </a:pPr>
            <a:r>
              <a:rPr lang="en-US" dirty="0" smtClean="0"/>
              <a:t>90% complete record</a:t>
            </a:r>
          </a:p>
          <a:p>
            <a:pPr marL="285750" indent="-285750">
              <a:spcBef>
                <a:spcPts val="600"/>
              </a:spcBef>
              <a:buFont typeface="Arial" pitchFamily="34" charset="0"/>
              <a:buChar char="•"/>
            </a:pPr>
            <a:r>
              <a:rPr lang="en-US" dirty="0" smtClean="0"/>
              <a:t>1965-2010</a:t>
            </a:r>
            <a:endParaRPr lang="en-US" dirty="0"/>
          </a:p>
        </p:txBody>
      </p:sp>
      <p:sp>
        <p:nvSpPr>
          <p:cNvPr id="4" name="TextBox 3"/>
          <p:cNvSpPr txBox="1"/>
          <p:nvPr/>
        </p:nvSpPr>
        <p:spPr>
          <a:xfrm>
            <a:off x="4542019" y="679575"/>
            <a:ext cx="4288353" cy="369332"/>
          </a:xfrm>
          <a:prstGeom prst="rect">
            <a:avLst/>
          </a:prstGeom>
          <a:noFill/>
        </p:spPr>
        <p:txBody>
          <a:bodyPr wrap="none" rtlCol="0">
            <a:spAutoFit/>
          </a:bodyPr>
          <a:lstStyle/>
          <a:p>
            <a:r>
              <a:rPr lang="en-US" dirty="0" smtClean="0"/>
              <a:t>Active USGS GAGES reference stations</a:t>
            </a:r>
            <a:endParaRPr lang="en-US" dirty="0"/>
          </a:p>
        </p:txBody>
      </p:sp>
      <p:sp>
        <p:nvSpPr>
          <p:cNvPr id="10" name="TextBox 9"/>
          <p:cNvSpPr txBox="1"/>
          <p:nvPr/>
        </p:nvSpPr>
        <p:spPr>
          <a:xfrm rot="16200000">
            <a:off x="3457805" y="2741928"/>
            <a:ext cx="1005403" cy="369332"/>
          </a:xfrm>
          <a:prstGeom prst="rect">
            <a:avLst/>
          </a:prstGeom>
          <a:noFill/>
        </p:spPr>
        <p:txBody>
          <a:bodyPr wrap="none" rtlCol="0">
            <a:spAutoFit/>
          </a:bodyPr>
          <a:lstStyle/>
          <a:p>
            <a:r>
              <a:rPr lang="en-US" dirty="0" smtClean="0"/>
              <a:t>Number</a:t>
            </a:r>
            <a:endParaRPr lang="en-US" dirty="0"/>
          </a:p>
        </p:txBody>
      </p:sp>
      <p:sp>
        <p:nvSpPr>
          <p:cNvPr id="13" name="TextBox 12"/>
          <p:cNvSpPr txBox="1"/>
          <p:nvPr/>
        </p:nvSpPr>
        <p:spPr>
          <a:xfrm>
            <a:off x="7501872" y="3224515"/>
            <a:ext cx="1039067" cy="307777"/>
          </a:xfrm>
          <a:prstGeom prst="rect">
            <a:avLst/>
          </a:prstGeom>
          <a:noFill/>
        </p:spPr>
        <p:txBody>
          <a:bodyPr wrap="none" rtlCol="0">
            <a:spAutoFit/>
          </a:bodyPr>
          <a:lstStyle/>
          <a:p>
            <a:r>
              <a:rPr lang="en-US" sz="1400" dirty="0" smtClean="0"/>
              <a:t>1965-2010</a:t>
            </a:r>
            <a:endParaRPr lang="en-US" sz="1400" dirty="0"/>
          </a:p>
        </p:txBody>
      </p:sp>
    </p:spTree>
    <p:extLst>
      <p:ext uri="{BB962C8B-B14F-4D97-AF65-F5344CB8AC3E}">
        <p14:creationId xmlns:p14="http://schemas.microsoft.com/office/powerpoint/2010/main" val="2320502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002" y="8233052"/>
            <a:ext cx="4036170"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rPr>
              <a:t>1. Freshwater Withdrawal (1995 to 2000)</a:t>
            </a:r>
          </a:p>
        </p:txBody>
      </p:sp>
      <p:sp>
        <p:nvSpPr>
          <p:cNvPr id="7" name="TextBox 6"/>
          <p:cNvSpPr txBox="1"/>
          <p:nvPr/>
        </p:nvSpPr>
        <p:spPr>
          <a:xfrm>
            <a:off x="31002" y="8565591"/>
            <a:ext cx="2223686"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rPr>
              <a:t>2. Major Dam Density</a:t>
            </a:r>
          </a:p>
        </p:txBody>
      </p:sp>
      <p:sp>
        <p:nvSpPr>
          <p:cNvPr id="8" name="TextBox 7"/>
          <p:cNvSpPr txBox="1"/>
          <p:nvPr/>
        </p:nvSpPr>
        <p:spPr>
          <a:xfrm>
            <a:off x="31002" y="8898130"/>
            <a:ext cx="4476080" cy="369332"/>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rPr>
              <a:t>3. Change in reservoir storage ( 1950 to 2006)</a:t>
            </a:r>
          </a:p>
        </p:txBody>
      </p:sp>
      <p:sp>
        <p:nvSpPr>
          <p:cNvPr id="9" name="TextBox 8"/>
          <p:cNvSpPr txBox="1"/>
          <p:nvPr/>
        </p:nvSpPr>
        <p:spPr>
          <a:xfrm>
            <a:off x="31002" y="9230669"/>
            <a:ext cx="3682448" cy="646331"/>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rPr>
              <a:t>4. Percent of stream as “Canal”, ”Pipeline”, “Ditch” or “Artificial Path”</a:t>
            </a:r>
          </a:p>
        </p:txBody>
      </p:sp>
      <p:sp>
        <p:nvSpPr>
          <p:cNvPr id="10" name="TextBox 9"/>
          <p:cNvSpPr txBox="1"/>
          <p:nvPr/>
        </p:nvSpPr>
        <p:spPr>
          <a:xfrm>
            <a:off x="4720110" y="8896796"/>
            <a:ext cx="3738089" cy="646331"/>
          </a:xfrm>
          <a:prstGeom prst="rect">
            <a:avLst/>
          </a:prstGeom>
          <a:noFill/>
        </p:spPr>
        <p:txBody>
          <a:bodyPr wrap="square" rtlCol="0">
            <a:spAutoFit/>
          </a:bodyPr>
          <a:lstStyle/>
          <a:p>
            <a:pPr fontAlgn="auto">
              <a:spcBef>
                <a:spcPts val="0"/>
              </a:spcBef>
              <a:spcAft>
                <a:spcPts val="0"/>
              </a:spcAft>
            </a:pPr>
            <a:r>
              <a:rPr lang="en-US" dirty="0">
                <a:solidFill>
                  <a:prstClr val="black"/>
                </a:solidFill>
                <a:latin typeface="Calibri"/>
              </a:rPr>
              <a:t>7. Fragmentation Index of “undeveloped” land in watershed</a:t>
            </a:r>
          </a:p>
        </p:txBody>
      </p:sp>
      <p:sp>
        <p:nvSpPr>
          <p:cNvPr id="11" name="TextBox 10"/>
          <p:cNvSpPr txBox="1"/>
          <p:nvPr/>
        </p:nvSpPr>
        <p:spPr>
          <a:xfrm>
            <a:off x="4720110" y="8565591"/>
            <a:ext cx="2305503"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rPr>
              <a:t>6. Road Density (2000)</a:t>
            </a:r>
          </a:p>
        </p:txBody>
      </p:sp>
      <p:sp>
        <p:nvSpPr>
          <p:cNvPr id="12" name="TextBox 11"/>
          <p:cNvSpPr txBox="1"/>
          <p:nvPr/>
        </p:nvSpPr>
        <p:spPr>
          <a:xfrm>
            <a:off x="4720110" y="8242348"/>
            <a:ext cx="3890489" cy="369332"/>
          </a:xfrm>
          <a:prstGeom prst="rect">
            <a:avLst/>
          </a:prstGeom>
          <a:noFill/>
        </p:spPr>
        <p:txBody>
          <a:bodyPr wrap="none" rtlCol="0">
            <a:spAutoFit/>
          </a:bodyPr>
          <a:lstStyle/>
          <a:p>
            <a:pPr fontAlgn="auto">
              <a:spcBef>
                <a:spcPts val="0"/>
              </a:spcBef>
              <a:spcAft>
                <a:spcPts val="0"/>
              </a:spcAft>
            </a:pPr>
            <a:r>
              <a:rPr lang="en-US" dirty="0">
                <a:solidFill>
                  <a:prstClr val="black"/>
                </a:solidFill>
                <a:latin typeface="Calibri"/>
              </a:rPr>
              <a:t>5. Distance to nearest major NPDES site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604" y="1009368"/>
            <a:ext cx="8384706" cy="5241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91385" y="74648"/>
            <a:ext cx="8561231" cy="833881"/>
          </a:xfrm>
        </p:spPr>
        <p:txBody>
          <a:bodyPr>
            <a:normAutofit fontScale="90000"/>
          </a:bodyPr>
          <a:lstStyle/>
          <a:p>
            <a:r>
              <a:rPr lang="en-US" dirty="0" smtClean="0"/>
              <a:t>Reference-quality USGS GAGES Stations</a:t>
            </a:r>
            <a:endParaRPr lang="en-US" dirty="0"/>
          </a:p>
        </p:txBody>
      </p:sp>
      <p:sp>
        <p:nvSpPr>
          <p:cNvPr id="13" name="TextBox 12"/>
          <p:cNvSpPr txBox="1"/>
          <p:nvPr/>
        </p:nvSpPr>
        <p:spPr>
          <a:xfrm>
            <a:off x="0" y="6309327"/>
            <a:ext cx="9144000" cy="369332"/>
          </a:xfrm>
          <a:prstGeom prst="rect">
            <a:avLst/>
          </a:prstGeom>
          <a:noFill/>
        </p:spPr>
        <p:txBody>
          <a:bodyPr wrap="square" rtlCol="0">
            <a:spAutoFit/>
          </a:bodyPr>
          <a:lstStyle/>
          <a:p>
            <a:pPr algn="ctr"/>
            <a:r>
              <a:rPr lang="en-US" dirty="0" smtClean="0"/>
              <a:t>Characterized each catchment with 34 climate, 7 soil, and 10 geomorphology variables</a:t>
            </a:r>
            <a:endParaRPr lang="en-US" dirty="0"/>
          </a:p>
        </p:txBody>
      </p:sp>
    </p:spTree>
    <p:extLst>
      <p:ext uri="{BB962C8B-B14F-4D97-AF65-F5344CB8AC3E}">
        <p14:creationId xmlns:p14="http://schemas.microsoft.com/office/powerpoint/2010/main" val="1006101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a:srcRect l="53431" b="61196"/>
          <a:stretch/>
        </p:blipFill>
        <p:spPr>
          <a:xfrm>
            <a:off x="4958064" y="923771"/>
            <a:ext cx="3987227" cy="2335659"/>
          </a:xfrm>
          <a:prstGeom prst="rect">
            <a:avLst/>
          </a:prstGeom>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2856"/>
          <a:stretch/>
        </p:blipFill>
        <p:spPr bwMode="auto">
          <a:xfrm>
            <a:off x="269214" y="4314414"/>
            <a:ext cx="4124273" cy="2349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TextBox 35"/>
          <p:cNvSpPr txBox="1"/>
          <p:nvPr/>
        </p:nvSpPr>
        <p:spPr>
          <a:xfrm>
            <a:off x="4232353" y="4494494"/>
            <a:ext cx="320922" cy="276999"/>
          </a:xfrm>
          <a:prstGeom prst="rect">
            <a:avLst/>
          </a:prstGeom>
          <a:noFill/>
        </p:spPr>
        <p:txBody>
          <a:bodyPr wrap="none" rtlCol="0">
            <a:spAutoFit/>
          </a:bodyPr>
          <a:lstStyle/>
          <a:p>
            <a:r>
              <a:rPr lang="en-US" sz="1200" dirty="0" smtClean="0"/>
              <a:t>%</a:t>
            </a:r>
            <a:endParaRPr lang="en-US" sz="1200" dirty="0"/>
          </a:p>
        </p:txBody>
      </p:sp>
      <p:sp>
        <p:nvSpPr>
          <p:cNvPr id="49" name="TextBox 48"/>
          <p:cNvSpPr txBox="1"/>
          <p:nvPr/>
        </p:nvSpPr>
        <p:spPr>
          <a:xfrm>
            <a:off x="4232353" y="4907357"/>
            <a:ext cx="320922" cy="276999"/>
          </a:xfrm>
          <a:prstGeom prst="rect">
            <a:avLst/>
          </a:prstGeom>
          <a:noFill/>
        </p:spPr>
        <p:txBody>
          <a:bodyPr wrap="none" rtlCol="0">
            <a:spAutoFit/>
          </a:bodyPr>
          <a:lstStyle/>
          <a:p>
            <a:r>
              <a:rPr lang="en-US" sz="1200" dirty="0" smtClean="0"/>
              <a:t>%</a:t>
            </a:r>
            <a:endParaRPr lang="en-US" sz="1200" dirty="0"/>
          </a:p>
        </p:txBody>
      </p:sp>
      <p:sp>
        <p:nvSpPr>
          <p:cNvPr id="50" name="TextBox 49"/>
          <p:cNvSpPr txBox="1"/>
          <p:nvPr/>
        </p:nvSpPr>
        <p:spPr>
          <a:xfrm>
            <a:off x="4166093" y="5342774"/>
            <a:ext cx="320922" cy="276999"/>
          </a:xfrm>
          <a:prstGeom prst="rect">
            <a:avLst/>
          </a:prstGeom>
          <a:noFill/>
        </p:spPr>
        <p:txBody>
          <a:bodyPr wrap="none" rtlCol="0">
            <a:spAutoFit/>
          </a:bodyPr>
          <a:lstStyle/>
          <a:p>
            <a:r>
              <a:rPr lang="en-US" sz="1200" dirty="0" smtClean="0"/>
              <a:t>%</a:t>
            </a:r>
            <a:endParaRPr lang="en-US" sz="1200" dirty="0"/>
          </a:p>
        </p:txBody>
      </p:sp>
      <p:sp>
        <p:nvSpPr>
          <p:cNvPr id="51" name="TextBox 50"/>
          <p:cNvSpPr txBox="1"/>
          <p:nvPr/>
        </p:nvSpPr>
        <p:spPr>
          <a:xfrm>
            <a:off x="4285361" y="5754507"/>
            <a:ext cx="320922" cy="276999"/>
          </a:xfrm>
          <a:prstGeom prst="rect">
            <a:avLst/>
          </a:prstGeom>
          <a:noFill/>
        </p:spPr>
        <p:txBody>
          <a:bodyPr wrap="none" rtlCol="0">
            <a:spAutoFit/>
          </a:bodyPr>
          <a:lstStyle/>
          <a:p>
            <a:r>
              <a:rPr lang="en-US" sz="1200" dirty="0" smtClean="0"/>
              <a:t>%</a:t>
            </a:r>
            <a:endParaRPr lang="en-US" sz="1200" dirty="0"/>
          </a:p>
        </p:txBody>
      </p:sp>
      <p:sp>
        <p:nvSpPr>
          <p:cNvPr id="52" name="TextBox 51"/>
          <p:cNvSpPr txBox="1"/>
          <p:nvPr/>
        </p:nvSpPr>
        <p:spPr>
          <a:xfrm>
            <a:off x="4285361" y="6187368"/>
            <a:ext cx="320922" cy="276999"/>
          </a:xfrm>
          <a:prstGeom prst="rect">
            <a:avLst/>
          </a:prstGeom>
          <a:noFill/>
        </p:spPr>
        <p:txBody>
          <a:bodyPr wrap="none" rtlCol="0">
            <a:spAutoFit/>
          </a:bodyPr>
          <a:lstStyle/>
          <a:p>
            <a:r>
              <a:rPr lang="en-US" sz="1200" dirty="0" smtClean="0"/>
              <a:t>%</a:t>
            </a:r>
            <a:endParaRPr lang="en-US" sz="1200" dirty="0"/>
          </a:p>
        </p:txBody>
      </p:sp>
      <p:pic>
        <p:nvPicPr>
          <p:cNvPr id="410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53453"/>
          <a:stretch/>
        </p:blipFill>
        <p:spPr bwMode="auto">
          <a:xfrm>
            <a:off x="297619" y="860551"/>
            <a:ext cx="4183761" cy="243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42700" y="553535"/>
            <a:ext cx="3912543" cy="369332"/>
          </a:xfrm>
          <a:prstGeom prst="rect">
            <a:avLst/>
          </a:prstGeom>
          <a:solidFill>
            <a:schemeClr val="bg1"/>
          </a:solidFill>
        </p:spPr>
        <p:txBody>
          <a:bodyPr wrap="square" rtlCol="0">
            <a:spAutoFit/>
          </a:bodyPr>
          <a:lstStyle/>
          <a:p>
            <a:r>
              <a:rPr lang="en-US" dirty="0" smtClean="0"/>
              <a:t>Precipitation 2001-2010</a:t>
            </a:r>
            <a:endParaRPr lang="en-US" dirty="0"/>
          </a:p>
        </p:txBody>
      </p:sp>
      <p:sp>
        <p:nvSpPr>
          <p:cNvPr id="8" name="Rectangle 7"/>
          <p:cNvSpPr/>
          <p:nvPr/>
        </p:nvSpPr>
        <p:spPr>
          <a:xfrm>
            <a:off x="242700" y="3005192"/>
            <a:ext cx="3989558" cy="338554"/>
          </a:xfrm>
          <a:prstGeom prst="rect">
            <a:avLst/>
          </a:prstGeom>
        </p:spPr>
        <p:txBody>
          <a:bodyPr wrap="square">
            <a:spAutoFit/>
          </a:bodyPr>
          <a:lstStyle/>
          <a:p>
            <a:r>
              <a:rPr lang="en-US" sz="1600" dirty="0"/>
              <a:t>Mean </a:t>
            </a:r>
            <a:r>
              <a:rPr lang="en-US" sz="1600" dirty="0" smtClean="0"/>
              <a:t>= 829 mm/</a:t>
            </a:r>
            <a:r>
              <a:rPr lang="en-US" sz="1600" dirty="0" err="1" smtClean="0"/>
              <a:t>yr</a:t>
            </a:r>
            <a:r>
              <a:rPr lang="en-US" sz="1600" dirty="0" smtClean="0"/>
              <a:t>  </a:t>
            </a:r>
          </a:p>
        </p:txBody>
      </p:sp>
      <p:sp>
        <p:nvSpPr>
          <p:cNvPr id="10" name="Rectangle 9"/>
          <p:cNvSpPr/>
          <p:nvPr/>
        </p:nvSpPr>
        <p:spPr>
          <a:xfrm>
            <a:off x="242700" y="6391047"/>
            <a:ext cx="2020105" cy="338554"/>
          </a:xfrm>
          <a:prstGeom prst="rect">
            <a:avLst/>
          </a:prstGeom>
        </p:spPr>
        <p:txBody>
          <a:bodyPr wrap="none">
            <a:spAutoFit/>
          </a:bodyPr>
          <a:lstStyle/>
          <a:p>
            <a:r>
              <a:rPr lang="en-US" sz="1600" dirty="0"/>
              <a:t>Mean </a:t>
            </a:r>
            <a:r>
              <a:rPr lang="en-US" sz="1600" dirty="0" smtClean="0"/>
              <a:t>= 830 mm/</a:t>
            </a:r>
            <a:r>
              <a:rPr lang="en-US" sz="1600" dirty="0" err="1" smtClean="0"/>
              <a:t>yr</a:t>
            </a:r>
            <a:r>
              <a:rPr lang="en-US" sz="1600" dirty="0" smtClean="0"/>
              <a:t>  </a:t>
            </a:r>
            <a:endParaRPr lang="en-US" sz="1600" dirty="0"/>
          </a:p>
        </p:txBody>
      </p:sp>
      <p:sp>
        <p:nvSpPr>
          <p:cNvPr id="25" name="Rectangle 24"/>
          <p:cNvSpPr/>
          <p:nvPr/>
        </p:nvSpPr>
        <p:spPr>
          <a:xfrm>
            <a:off x="123534" y="509004"/>
            <a:ext cx="4499048" cy="297774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23534" y="3608319"/>
            <a:ext cx="4499048" cy="317646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42700" y="3607815"/>
            <a:ext cx="3701654" cy="646331"/>
          </a:xfrm>
          <a:prstGeom prst="rect">
            <a:avLst/>
          </a:prstGeom>
          <a:noFill/>
        </p:spPr>
        <p:txBody>
          <a:bodyPr wrap="square" rtlCol="0">
            <a:spAutoFit/>
          </a:bodyPr>
          <a:lstStyle/>
          <a:p>
            <a:r>
              <a:rPr lang="en-US" dirty="0" smtClean="0"/>
              <a:t>Precipitation Percent Change  from 2000-2010 to 2090-2099</a:t>
            </a:r>
            <a:endParaRPr lang="en-US" dirty="0"/>
          </a:p>
        </p:txBody>
      </p:sp>
      <p:pic>
        <p:nvPicPr>
          <p:cNvPr id="29" name="Picture 28"/>
          <p:cNvPicPr>
            <a:picLocks noChangeAspect="1"/>
          </p:cNvPicPr>
          <p:nvPr/>
        </p:nvPicPr>
        <p:blipFill rotWithShape="1">
          <a:blip r:embed="rId2"/>
          <a:srcRect l="53431" t="61023"/>
          <a:stretch/>
        </p:blipFill>
        <p:spPr>
          <a:xfrm>
            <a:off x="4933979" y="4293705"/>
            <a:ext cx="3987227" cy="2346108"/>
          </a:xfrm>
          <a:prstGeom prst="rect">
            <a:avLst/>
          </a:prstGeom>
        </p:spPr>
      </p:pic>
      <p:sp>
        <p:nvSpPr>
          <p:cNvPr id="30" name="TextBox 29"/>
          <p:cNvSpPr txBox="1"/>
          <p:nvPr/>
        </p:nvSpPr>
        <p:spPr>
          <a:xfrm>
            <a:off x="4834521" y="3005192"/>
            <a:ext cx="4073433" cy="338554"/>
          </a:xfrm>
          <a:prstGeom prst="rect">
            <a:avLst/>
          </a:prstGeom>
          <a:noFill/>
        </p:spPr>
        <p:txBody>
          <a:bodyPr wrap="square" rtlCol="0">
            <a:spAutoFit/>
          </a:bodyPr>
          <a:lstStyle/>
          <a:p>
            <a:r>
              <a:rPr lang="en-US" sz="1600" dirty="0" smtClean="0"/>
              <a:t>Mean = 11.4 </a:t>
            </a:r>
            <a:r>
              <a:rPr lang="en-US" sz="1600" baseline="30000" dirty="0" err="1" smtClean="0"/>
              <a:t>o</a:t>
            </a:r>
            <a:r>
              <a:rPr lang="en-US" sz="1600" dirty="0" err="1" smtClean="0"/>
              <a:t>C</a:t>
            </a:r>
            <a:endParaRPr lang="en-US" sz="1600" dirty="0" smtClean="0"/>
          </a:p>
        </p:txBody>
      </p:sp>
      <p:sp>
        <p:nvSpPr>
          <p:cNvPr id="31" name="Rectangle 30"/>
          <p:cNvSpPr/>
          <p:nvPr/>
        </p:nvSpPr>
        <p:spPr>
          <a:xfrm>
            <a:off x="4834521" y="6391047"/>
            <a:ext cx="1670650" cy="338554"/>
          </a:xfrm>
          <a:prstGeom prst="rect">
            <a:avLst/>
          </a:prstGeom>
        </p:spPr>
        <p:txBody>
          <a:bodyPr wrap="none">
            <a:spAutoFit/>
          </a:bodyPr>
          <a:lstStyle/>
          <a:p>
            <a:r>
              <a:rPr lang="en-US" sz="1600" dirty="0"/>
              <a:t>Mean </a:t>
            </a:r>
            <a:r>
              <a:rPr lang="en-US" sz="1600" dirty="0" smtClean="0"/>
              <a:t>= 14.2 </a:t>
            </a:r>
            <a:r>
              <a:rPr lang="en-US" sz="1600" baseline="30000" dirty="0" err="1" smtClean="0"/>
              <a:t>o</a:t>
            </a:r>
            <a:r>
              <a:rPr lang="en-US" sz="1600" dirty="0" err="1" smtClean="0"/>
              <a:t>C</a:t>
            </a:r>
            <a:r>
              <a:rPr lang="en-US" sz="1600" dirty="0" smtClean="0"/>
              <a:t> </a:t>
            </a:r>
            <a:endParaRPr lang="en-US" sz="1600" dirty="0"/>
          </a:p>
        </p:txBody>
      </p:sp>
      <p:sp>
        <p:nvSpPr>
          <p:cNvPr id="32" name="TextBox 31"/>
          <p:cNvSpPr txBox="1"/>
          <p:nvPr/>
        </p:nvSpPr>
        <p:spPr>
          <a:xfrm>
            <a:off x="4834521" y="3607815"/>
            <a:ext cx="3941750" cy="646331"/>
          </a:xfrm>
          <a:prstGeom prst="rect">
            <a:avLst/>
          </a:prstGeom>
          <a:solidFill>
            <a:schemeClr val="bg1"/>
          </a:solidFill>
        </p:spPr>
        <p:txBody>
          <a:bodyPr wrap="square" rtlCol="0">
            <a:spAutoFit/>
          </a:bodyPr>
          <a:lstStyle/>
          <a:p>
            <a:r>
              <a:rPr lang="en-US" dirty="0" smtClean="0"/>
              <a:t>Temperature </a:t>
            </a:r>
            <a:r>
              <a:rPr lang="en-US" dirty="0"/>
              <a:t>Change from 2000-2010 to 2090-2099</a:t>
            </a:r>
          </a:p>
        </p:txBody>
      </p:sp>
      <p:sp>
        <p:nvSpPr>
          <p:cNvPr id="33" name="TextBox 32"/>
          <p:cNvSpPr txBox="1"/>
          <p:nvPr/>
        </p:nvSpPr>
        <p:spPr>
          <a:xfrm>
            <a:off x="4834521" y="553535"/>
            <a:ext cx="4073433" cy="369332"/>
          </a:xfrm>
          <a:prstGeom prst="rect">
            <a:avLst/>
          </a:prstGeom>
          <a:solidFill>
            <a:schemeClr val="bg1"/>
          </a:solidFill>
        </p:spPr>
        <p:txBody>
          <a:bodyPr wrap="square" rtlCol="0">
            <a:spAutoFit/>
          </a:bodyPr>
          <a:lstStyle/>
          <a:p>
            <a:r>
              <a:rPr lang="en-US" dirty="0" smtClean="0"/>
              <a:t>Temperature 2001-2010</a:t>
            </a:r>
            <a:endParaRPr lang="en-US" dirty="0"/>
          </a:p>
        </p:txBody>
      </p:sp>
      <p:sp>
        <p:nvSpPr>
          <p:cNvPr id="37" name="Rectangle 36"/>
          <p:cNvSpPr/>
          <p:nvPr/>
        </p:nvSpPr>
        <p:spPr>
          <a:xfrm>
            <a:off x="4752975" y="509004"/>
            <a:ext cx="4294098" cy="297774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748449" y="3607815"/>
            <a:ext cx="4298624" cy="317605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3891"/>
            <a:ext cx="8229600" cy="485310"/>
          </a:xfrm>
        </p:spPr>
        <p:txBody>
          <a:bodyPr>
            <a:noAutofit/>
          </a:bodyPr>
          <a:lstStyle/>
          <a:p>
            <a:r>
              <a:rPr lang="en-US" sz="2800" dirty="0" smtClean="0"/>
              <a:t>Climate Projections CCSM A2 + WRF</a:t>
            </a:r>
            <a:endParaRPr lang="en-US" sz="2800" dirty="0"/>
          </a:p>
        </p:txBody>
      </p:sp>
    </p:spTree>
    <p:extLst>
      <p:ext uri="{BB962C8B-B14F-4D97-AF65-F5344CB8AC3E}">
        <p14:creationId xmlns:p14="http://schemas.microsoft.com/office/powerpoint/2010/main" val="3816871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568" y="0"/>
            <a:ext cx="8229600" cy="714190"/>
          </a:xfrm>
        </p:spPr>
        <p:txBody>
          <a:bodyPr>
            <a:noAutofit/>
          </a:bodyPr>
          <a:lstStyle/>
          <a:p>
            <a:r>
              <a:rPr lang="en-US" sz="5400" dirty="0" smtClean="0"/>
              <a:t>Analysis Steps</a:t>
            </a:r>
            <a:endParaRPr lang="en-US" sz="5400" dirty="0"/>
          </a:p>
        </p:txBody>
      </p:sp>
      <p:grpSp>
        <p:nvGrpSpPr>
          <p:cNvPr id="33" name="Group 32"/>
          <p:cNvGrpSpPr>
            <a:grpSpLocks noChangeAspect="1"/>
          </p:cNvGrpSpPr>
          <p:nvPr/>
        </p:nvGrpSpPr>
        <p:grpSpPr>
          <a:xfrm>
            <a:off x="6373397" y="706392"/>
            <a:ext cx="2544639" cy="2360689"/>
            <a:chOff x="550845" y="3182018"/>
            <a:chExt cx="3352800" cy="3110429"/>
          </a:xfrm>
        </p:grpSpPr>
        <p:cxnSp>
          <p:nvCxnSpPr>
            <p:cNvPr id="34" name="Straight Connector 33"/>
            <p:cNvCxnSpPr/>
            <p:nvPr/>
          </p:nvCxnSpPr>
          <p:spPr>
            <a:xfrm flipV="1">
              <a:off x="1066800" y="4010025"/>
              <a:ext cx="1828800" cy="1704975"/>
            </a:xfrm>
            <a:prstGeom prst="line">
              <a:avLst/>
            </a:prstGeom>
          </p:spPr>
          <p:style>
            <a:lnRef idx="1">
              <a:schemeClr val="accent1"/>
            </a:lnRef>
            <a:fillRef idx="0">
              <a:schemeClr val="accent1"/>
            </a:fillRef>
            <a:effectRef idx="0">
              <a:schemeClr val="accent1"/>
            </a:effectRef>
            <a:fontRef idx="minor">
              <a:schemeClr val="tx1"/>
            </a:fontRef>
          </p:style>
        </p:cxnSp>
        <p:pic>
          <p:nvPicPr>
            <p:cNvPr id="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45" y="3182018"/>
              <a:ext cx="3352800" cy="3110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6" name="Straight Connector 35"/>
            <p:cNvCxnSpPr/>
            <p:nvPr/>
          </p:nvCxnSpPr>
          <p:spPr>
            <a:xfrm>
              <a:off x="1084245" y="5315618"/>
              <a:ext cx="1524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236645" y="3915443"/>
              <a:ext cx="1828800" cy="1704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913045" y="3610643"/>
              <a:ext cx="1524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1846245" y="4096418"/>
              <a:ext cx="304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1762121" y="4553618"/>
              <a:ext cx="388924"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151045" y="4553618"/>
              <a:ext cx="360345" cy="5969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379645" y="4596808"/>
              <a:ext cx="293670" cy="261610"/>
            </a:xfrm>
            <a:prstGeom prst="rect">
              <a:avLst/>
            </a:prstGeom>
            <a:noFill/>
          </p:spPr>
          <p:txBody>
            <a:bodyPr wrap="none" rtlCol="0">
              <a:spAutoFit/>
            </a:bodyPr>
            <a:lstStyle/>
            <a:p>
              <a:r>
                <a:rPr lang="en-US" sz="1100" dirty="0" smtClean="0"/>
                <a:t>x</a:t>
              </a:r>
              <a:r>
                <a:rPr lang="en-US" sz="1100" baseline="-25000" dirty="0" smtClean="0"/>
                <a:t>1</a:t>
              </a:r>
              <a:endParaRPr lang="en-US" sz="1100" dirty="0"/>
            </a:p>
          </p:txBody>
        </p:sp>
        <p:sp>
          <p:nvSpPr>
            <p:cNvPr id="43" name="TextBox 42"/>
            <p:cNvSpPr txBox="1"/>
            <p:nvPr/>
          </p:nvSpPr>
          <p:spPr>
            <a:xfrm>
              <a:off x="1549369" y="4749208"/>
              <a:ext cx="296876" cy="261610"/>
            </a:xfrm>
            <a:prstGeom prst="rect">
              <a:avLst/>
            </a:prstGeom>
            <a:noFill/>
          </p:spPr>
          <p:txBody>
            <a:bodyPr wrap="none" rtlCol="0">
              <a:spAutoFit/>
            </a:bodyPr>
            <a:lstStyle/>
            <a:p>
              <a:r>
                <a:rPr lang="en-US" sz="1100" dirty="0"/>
                <a:t>y</a:t>
              </a:r>
              <a:r>
                <a:rPr lang="en-US" sz="1100" baseline="-25000" dirty="0" smtClean="0"/>
                <a:t>1</a:t>
              </a:r>
              <a:endParaRPr lang="en-US" sz="1100" dirty="0"/>
            </a:p>
          </p:txBody>
        </p:sp>
        <p:sp>
          <p:nvSpPr>
            <p:cNvPr id="44" name="TextBox 43"/>
            <p:cNvSpPr txBox="1"/>
            <p:nvPr/>
          </p:nvSpPr>
          <p:spPr>
            <a:xfrm>
              <a:off x="1709783" y="3834808"/>
              <a:ext cx="288862" cy="261610"/>
            </a:xfrm>
            <a:prstGeom prst="rect">
              <a:avLst/>
            </a:prstGeom>
            <a:noFill/>
          </p:spPr>
          <p:txBody>
            <a:bodyPr wrap="none" rtlCol="0">
              <a:spAutoFit/>
            </a:bodyPr>
            <a:lstStyle/>
            <a:p>
              <a:r>
                <a:rPr lang="en-US" sz="1100" dirty="0"/>
                <a:t>z</a:t>
              </a:r>
              <a:r>
                <a:rPr lang="en-US" sz="1100" baseline="-25000" dirty="0" smtClean="0"/>
                <a:t>1</a:t>
              </a:r>
              <a:endParaRPr lang="en-US" sz="1100" dirty="0"/>
            </a:p>
          </p:txBody>
        </p:sp>
        <p:cxnSp>
          <p:nvCxnSpPr>
            <p:cNvPr id="45" name="Straight Connector 44"/>
            <p:cNvCxnSpPr/>
            <p:nvPr/>
          </p:nvCxnSpPr>
          <p:spPr>
            <a:xfrm flipV="1">
              <a:off x="1084245" y="3610643"/>
              <a:ext cx="1828800" cy="1704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076325" y="5210175"/>
              <a:ext cx="1524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1228725" y="3810000"/>
              <a:ext cx="1828800" cy="1704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905125" y="3505200"/>
              <a:ext cx="1524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1076325" y="3505200"/>
              <a:ext cx="1828800" cy="1704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228725" y="5514975"/>
              <a:ext cx="7920" cy="105443"/>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084245" y="5222605"/>
              <a:ext cx="7920" cy="105443"/>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901165" y="3516772"/>
              <a:ext cx="7920" cy="105443"/>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049605" y="3798161"/>
              <a:ext cx="7920" cy="105443"/>
            </a:xfrm>
            <a:prstGeom prst="line">
              <a:avLst/>
            </a:prstGeom>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2178619" y="1442201"/>
            <a:ext cx="1264720" cy="369332"/>
          </a:xfrm>
          <a:prstGeom prst="rect">
            <a:avLst/>
          </a:prstGeom>
          <a:noFill/>
        </p:spPr>
        <p:txBody>
          <a:bodyPr wrap="square" rtlCol="0">
            <a:spAutoFit/>
          </a:bodyPr>
          <a:lstStyle/>
          <a:p>
            <a:r>
              <a:rPr lang="en-US" dirty="0" smtClean="0"/>
              <a:t>Normalize</a:t>
            </a:r>
            <a:endParaRPr lang="en-US" dirty="0"/>
          </a:p>
        </p:txBody>
      </p:sp>
      <p:sp>
        <p:nvSpPr>
          <p:cNvPr id="60" name="TextBox 59"/>
          <p:cNvSpPr txBox="1"/>
          <p:nvPr/>
        </p:nvSpPr>
        <p:spPr>
          <a:xfrm>
            <a:off x="5741518" y="1340420"/>
            <a:ext cx="672982" cy="369332"/>
          </a:xfrm>
          <a:prstGeom prst="rect">
            <a:avLst/>
          </a:prstGeom>
          <a:noFill/>
        </p:spPr>
        <p:txBody>
          <a:bodyPr wrap="square" rtlCol="0">
            <a:spAutoFit/>
          </a:bodyPr>
          <a:lstStyle/>
          <a:p>
            <a:r>
              <a:rPr lang="en-US" dirty="0" smtClean="0"/>
              <a:t>PCA</a:t>
            </a:r>
            <a:endParaRPr lang="en-US" dirty="0"/>
          </a:p>
        </p:txBody>
      </p:sp>
      <p:sp>
        <p:nvSpPr>
          <p:cNvPr id="61" name="TextBox 60"/>
          <p:cNvSpPr txBox="1"/>
          <p:nvPr/>
        </p:nvSpPr>
        <p:spPr>
          <a:xfrm>
            <a:off x="6381234" y="3170176"/>
            <a:ext cx="1164798" cy="646331"/>
          </a:xfrm>
          <a:prstGeom prst="rect">
            <a:avLst/>
          </a:prstGeom>
          <a:noFill/>
        </p:spPr>
        <p:txBody>
          <a:bodyPr wrap="square" rtlCol="0">
            <a:spAutoFit/>
          </a:bodyPr>
          <a:lstStyle/>
          <a:p>
            <a:pPr algn="ctr"/>
            <a:r>
              <a:rPr lang="en-US" dirty="0" smtClean="0"/>
              <a:t>Varimax Rotation</a:t>
            </a:r>
            <a:endParaRPr lang="en-US" dirty="0"/>
          </a:p>
        </p:txBody>
      </p:sp>
      <p:pic>
        <p:nvPicPr>
          <p:cNvPr id="64" name="Picture 63"/>
          <p:cNvPicPr>
            <a:picLocks noChangeAspect="1"/>
          </p:cNvPicPr>
          <p:nvPr/>
        </p:nvPicPr>
        <p:blipFill rotWithShape="1">
          <a:blip r:embed="rId3"/>
          <a:srcRect l="8090" t="8699" r="6255"/>
          <a:stretch/>
        </p:blipFill>
        <p:spPr>
          <a:xfrm>
            <a:off x="3297534" y="3838821"/>
            <a:ext cx="1875297" cy="1325431"/>
          </a:xfrm>
          <a:prstGeom prst="rect">
            <a:avLst/>
          </a:prstGeom>
          <a:solidFill>
            <a:schemeClr val="bg1"/>
          </a:solidFill>
        </p:spPr>
      </p:pic>
      <p:pic>
        <p:nvPicPr>
          <p:cNvPr id="6" name="Picture 5"/>
          <p:cNvPicPr>
            <a:picLocks noChangeAspect="1"/>
          </p:cNvPicPr>
          <p:nvPr/>
        </p:nvPicPr>
        <p:blipFill rotWithShape="1">
          <a:blip r:embed="rId4"/>
          <a:srcRect t="9422" b="19660"/>
          <a:stretch/>
        </p:blipFill>
        <p:spPr>
          <a:xfrm>
            <a:off x="2997005" y="5358465"/>
            <a:ext cx="2565746" cy="1362792"/>
          </a:xfrm>
          <a:prstGeom prst="rect">
            <a:avLst/>
          </a:prstGeom>
        </p:spPr>
      </p:pic>
      <p:pic>
        <p:nvPicPr>
          <p:cNvPr id="8" name="Picture 7"/>
          <p:cNvPicPr>
            <a:picLocks noChangeAspect="1"/>
          </p:cNvPicPr>
          <p:nvPr/>
        </p:nvPicPr>
        <p:blipFill rotWithShape="1">
          <a:blip r:embed="rId5"/>
          <a:srcRect t="10690" b="19716"/>
          <a:stretch/>
        </p:blipFill>
        <p:spPr>
          <a:xfrm>
            <a:off x="104403" y="3962930"/>
            <a:ext cx="2695230" cy="1404805"/>
          </a:xfrm>
          <a:prstGeom prst="rect">
            <a:avLst/>
          </a:prstGeom>
        </p:spPr>
      </p:pic>
      <p:cxnSp>
        <p:nvCxnSpPr>
          <p:cNvPr id="10" name="Straight Arrow Connector 9"/>
          <p:cNvCxnSpPr/>
          <p:nvPr/>
        </p:nvCxnSpPr>
        <p:spPr>
          <a:xfrm flipV="1">
            <a:off x="2201118" y="1993201"/>
            <a:ext cx="1205140" cy="9270"/>
          </a:xfrm>
          <a:prstGeom prst="straightConnector1">
            <a:avLst/>
          </a:prstGeom>
          <a:ln w="60325">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V="1">
            <a:off x="5807289" y="1909764"/>
            <a:ext cx="579954" cy="4068"/>
          </a:xfrm>
          <a:prstGeom prst="straightConnector1">
            <a:avLst/>
          </a:prstGeom>
          <a:ln w="60325">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rot="5400000" flipV="1">
            <a:off x="7123673" y="3526935"/>
            <a:ext cx="1205140" cy="9270"/>
          </a:xfrm>
          <a:prstGeom prst="straightConnector1">
            <a:avLst/>
          </a:prstGeom>
          <a:ln w="60325">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flipH="1">
            <a:off x="5627077" y="4969095"/>
            <a:ext cx="936302" cy="9271"/>
          </a:xfrm>
          <a:prstGeom prst="straightConnector1">
            <a:avLst/>
          </a:prstGeom>
          <a:ln w="60325">
            <a:tailEnd type="arrow"/>
          </a:ln>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5076746" y="4393815"/>
            <a:ext cx="1607114" cy="369332"/>
          </a:xfrm>
          <a:prstGeom prst="rect">
            <a:avLst/>
          </a:prstGeom>
          <a:noFill/>
        </p:spPr>
        <p:txBody>
          <a:bodyPr wrap="square" rtlCol="0">
            <a:spAutoFit/>
          </a:bodyPr>
          <a:lstStyle/>
          <a:p>
            <a:r>
              <a:rPr lang="en-US" dirty="0" smtClean="0"/>
              <a:t>Classification</a:t>
            </a:r>
            <a:endParaRPr lang="en-US" dirty="0"/>
          </a:p>
        </p:txBody>
      </p:sp>
      <p:cxnSp>
        <p:nvCxnSpPr>
          <p:cNvPr id="67" name="Straight Arrow Connector 66"/>
          <p:cNvCxnSpPr/>
          <p:nvPr/>
        </p:nvCxnSpPr>
        <p:spPr>
          <a:xfrm flipH="1" flipV="1">
            <a:off x="2303112" y="4880457"/>
            <a:ext cx="709738" cy="505819"/>
          </a:xfrm>
          <a:prstGeom prst="straightConnector1">
            <a:avLst/>
          </a:prstGeom>
          <a:ln w="60325">
            <a:tailEnd type="arrow"/>
          </a:ln>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3449247" y="3266858"/>
            <a:ext cx="1607114" cy="646331"/>
          </a:xfrm>
          <a:prstGeom prst="rect">
            <a:avLst/>
          </a:prstGeom>
          <a:noFill/>
        </p:spPr>
        <p:txBody>
          <a:bodyPr wrap="square" rtlCol="0">
            <a:spAutoFit/>
          </a:bodyPr>
          <a:lstStyle/>
          <a:p>
            <a:pPr algn="ctr"/>
            <a:r>
              <a:rPr lang="en-US" dirty="0" smtClean="0"/>
              <a:t>Ward’s Clusters</a:t>
            </a:r>
            <a:endParaRPr lang="en-US" dirty="0"/>
          </a:p>
        </p:txBody>
      </p:sp>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61737" y="935205"/>
            <a:ext cx="2238221" cy="2011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501" y="1007237"/>
            <a:ext cx="2138578" cy="192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73921" y="4172771"/>
            <a:ext cx="2467209" cy="246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036126" y="4637358"/>
            <a:ext cx="330019" cy="461665"/>
          </a:xfrm>
          <a:prstGeom prst="rect">
            <a:avLst/>
          </a:prstGeom>
          <a:noFill/>
        </p:spPr>
        <p:txBody>
          <a:bodyPr wrap="square" rtlCol="0">
            <a:spAutoFit/>
          </a:bodyPr>
          <a:lstStyle/>
          <a:p>
            <a:r>
              <a:rPr lang="en-US" sz="2400" b="1" dirty="0" smtClean="0"/>
              <a:t>x</a:t>
            </a:r>
            <a:endParaRPr lang="en-US" sz="2400" b="1" dirty="0"/>
          </a:p>
        </p:txBody>
      </p:sp>
      <p:sp>
        <p:nvSpPr>
          <p:cNvPr id="57" name="TextBox 56"/>
          <p:cNvSpPr txBox="1"/>
          <p:nvPr/>
        </p:nvSpPr>
        <p:spPr>
          <a:xfrm>
            <a:off x="8281876" y="4665179"/>
            <a:ext cx="356188" cy="461665"/>
          </a:xfrm>
          <a:prstGeom prst="rect">
            <a:avLst/>
          </a:prstGeom>
          <a:noFill/>
        </p:spPr>
        <p:txBody>
          <a:bodyPr wrap="none" rtlCol="0">
            <a:spAutoFit/>
          </a:bodyPr>
          <a:lstStyle/>
          <a:p>
            <a:r>
              <a:rPr lang="en-US" sz="2400" b="1" dirty="0" smtClean="0"/>
              <a:t>y</a:t>
            </a:r>
            <a:endParaRPr lang="en-US" sz="2400" b="1" dirty="0"/>
          </a:p>
        </p:txBody>
      </p:sp>
      <p:sp>
        <p:nvSpPr>
          <p:cNvPr id="59" name="TextBox 58"/>
          <p:cNvSpPr txBox="1"/>
          <p:nvPr/>
        </p:nvSpPr>
        <p:spPr>
          <a:xfrm>
            <a:off x="6244108" y="5204675"/>
            <a:ext cx="478037" cy="369332"/>
          </a:xfrm>
          <a:prstGeom prst="rect">
            <a:avLst/>
          </a:prstGeom>
          <a:solidFill>
            <a:schemeClr val="bg1"/>
          </a:solidFill>
        </p:spPr>
        <p:txBody>
          <a:bodyPr wrap="square" rtlCol="0">
            <a:spAutoFit/>
          </a:bodyPr>
          <a:lstStyle/>
          <a:p>
            <a:r>
              <a:rPr lang="en-US" b="1" dirty="0" smtClean="0"/>
              <a:t>x1</a:t>
            </a:r>
            <a:endParaRPr lang="en-US" b="1" dirty="0"/>
          </a:p>
        </p:txBody>
      </p:sp>
      <p:sp>
        <p:nvSpPr>
          <p:cNvPr id="69" name="TextBox 68"/>
          <p:cNvSpPr txBox="1"/>
          <p:nvPr/>
        </p:nvSpPr>
        <p:spPr>
          <a:xfrm>
            <a:off x="7698202" y="6454355"/>
            <a:ext cx="525841" cy="369332"/>
          </a:xfrm>
          <a:prstGeom prst="rect">
            <a:avLst/>
          </a:prstGeom>
          <a:solidFill>
            <a:schemeClr val="bg1"/>
          </a:solidFill>
        </p:spPr>
        <p:txBody>
          <a:bodyPr wrap="square" rtlCol="0">
            <a:spAutoFit/>
          </a:bodyPr>
          <a:lstStyle/>
          <a:p>
            <a:r>
              <a:rPr lang="en-US" b="1" dirty="0" smtClean="0"/>
              <a:t>y1</a:t>
            </a:r>
            <a:endParaRPr lang="en-US" b="1" dirty="0"/>
          </a:p>
        </p:txBody>
      </p:sp>
      <p:sp>
        <p:nvSpPr>
          <p:cNvPr id="54" name="TextBox 53"/>
          <p:cNvSpPr txBox="1"/>
          <p:nvPr/>
        </p:nvSpPr>
        <p:spPr>
          <a:xfrm>
            <a:off x="952501" y="5504088"/>
            <a:ext cx="1942620" cy="923330"/>
          </a:xfrm>
          <a:prstGeom prst="rect">
            <a:avLst/>
          </a:prstGeom>
          <a:noFill/>
        </p:spPr>
        <p:txBody>
          <a:bodyPr wrap="square" rtlCol="0">
            <a:spAutoFit/>
          </a:bodyPr>
          <a:lstStyle/>
          <a:p>
            <a:pPr algn="ctr"/>
            <a:r>
              <a:rPr lang="en-US" dirty="0" smtClean="0"/>
              <a:t>Regime Class Change Due to Climate Change</a:t>
            </a:r>
            <a:endParaRPr lang="en-US" dirty="0"/>
          </a:p>
        </p:txBody>
      </p:sp>
    </p:spTree>
    <p:extLst>
      <p:ext uri="{BB962C8B-B14F-4D97-AF65-F5344CB8AC3E}">
        <p14:creationId xmlns:p14="http://schemas.microsoft.com/office/powerpoint/2010/main" val="2898543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60" y="0"/>
            <a:ext cx="8229600" cy="634482"/>
          </a:xfrm>
        </p:spPr>
        <p:txBody>
          <a:bodyPr>
            <a:normAutofit fontScale="90000"/>
          </a:bodyPr>
          <a:lstStyle/>
          <a:p>
            <a:r>
              <a:rPr lang="en-US" dirty="0" smtClean="0"/>
              <a:t>PCA (Loadings)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133752863"/>
              </p:ext>
            </p:extLst>
          </p:nvPr>
        </p:nvGraphicFramePr>
        <p:xfrm>
          <a:off x="80354" y="606904"/>
          <a:ext cx="8921158" cy="5855256"/>
        </p:xfrm>
        <a:graphic>
          <a:graphicData uri="http://schemas.openxmlformats.org/drawingml/2006/table">
            <a:tbl>
              <a:tblPr/>
              <a:tblGrid>
                <a:gridCol w="3605238"/>
                <a:gridCol w="1063184"/>
                <a:gridCol w="1063184"/>
                <a:gridCol w="1063184"/>
                <a:gridCol w="1063184"/>
                <a:gridCol w="1063184"/>
              </a:tblGrid>
              <a:tr h="212794">
                <a:tc>
                  <a:txBody>
                    <a:bodyPr/>
                    <a:lstStyle/>
                    <a:p>
                      <a:pPr algn="l" rtl="0" fontAlgn="b"/>
                      <a:r>
                        <a:rPr lang="en-US" sz="1400" b="0" i="0" u="none" strike="noStrike" dirty="0">
                          <a:solidFill>
                            <a:srgbClr val="000000"/>
                          </a:solidFill>
                          <a:effectLst/>
                          <a:latin typeface="Calibri"/>
                        </a:rPr>
                        <a:t> </a:t>
                      </a:r>
                    </a:p>
                  </a:txBody>
                  <a:tcPr marL="8184" marR="8184" marT="818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dirty="0">
                          <a:solidFill>
                            <a:srgbClr val="000000"/>
                          </a:solidFill>
                          <a:effectLst/>
                          <a:latin typeface="Calibri"/>
                        </a:rPr>
                        <a:t>PC1</a:t>
                      </a:r>
                    </a:p>
                  </a:txBody>
                  <a:tcPr marL="8184" marR="8184" marT="8184"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PC2</a:t>
                      </a:r>
                    </a:p>
                  </a:txBody>
                  <a:tcPr marL="8184" marR="8184" marT="8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PC3</a:t>
                      </a:r>
                    </a:p>
                  </a:txBody>
                  <a:tcPr marL="8184" marR="8184" marT="8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PC4</a:t>
                      </a:r>
                    </a:p>
                  </a:txBody>
                  <a:tcPr marL="8184" marR="8184" marT="81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1400" b="0" i="0" u="none" strike="noStrike">
                          <a:solidFill>
                            <a:srgbClr val="000000"/>
                          </a:solidFill>
                          <a:effectLst/>
                          <a:latin typeface="Calibri"/>
                        </a:rPr>
                        <a:t>PC5</a:t>
                      </a:r>
                    </a:p>
                  </a:txBody>
                  <a:tcPr marL="8184" marR="8184" marT="8184"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algn="l" rtl="0" fontAlgn="ctr"/>
                      <a:r>
                        <a:rPr lang="en-US" sz="1400" b="0" i="0" u="none" strike="noStrike" dirty="0">
                          <a:solidFill>
                            <a:srgbClr val="000000"/>
                          </a:solidFill>
                          <a:effectLst/>
                          <a:latin typeface="Calibri"/>
                        </a:rPr>
                        <a:t>Extended Low Flow Index (ELFI)</a:t>
                      </a:r>
                    </a:p>
                  </a:txBody>
                  <a:tcPr marL="73659" marR="8184" marT="81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9C0006"/>
                          </a:solidFill>
                          <a:effectLst/>
                          <a:latin typeface="Calibri"/>
                        </a:rPr>
                        <a:t>0.83</a:t>
                      </a:r>
                    </a:p>
                  </a:txBody>
                  <a:tcPr marL="8184" marR="8184" marT="81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en-US" sz="1800" b="0" i="0" u="none" strike="noStrike">
                          <a:solidFill>
                            <a:srgbClr val="A6A6A6"/>
                          </a:solidFill>
                          <a:effectLst/>
                          <a:latin typeface="Calibri"/>
                        </a:rPr>
                        <a:t>0.05</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a:solidFill>
                            <a:srgbClr val="A6A6A6"/>
                          </a:solidFill>
                          <a:effectLst/>
                          <a:latin typeface="Calibri"/>
                        </a:rPr>
                        <a:t>0.05</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a:solidFill>
                            <a:srgbClr val="A6A6A6"/>
                          </a:solidFill>
                          <a:effectLst/>
                          <a:latin typeface="Calibri"/>
                        </a:rPr>
                        <a:t>0.15</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a:solidFill>
                            <a:srgbClr val="A6A6A6"/>
                          </a:solidFill>
                          <a:effectLst/>
                          <a:latin typeface="Calibri"/>
                        </a:rPr>
                        <a:t>-0.14</a:t>
                      </a:r>
                    </a:p>
                  </a:txBody>
                  <a:tcPr marL="8184" marR="8184" marT="81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rtl="0" fontAlgn="ctr"/>
                      <a:r>
                        <a:rPr lang="en-US" sz="1400" b="0" i="0" u="none" strike="noStrike" dirty="0">
                          <a:solidFill>
                            <a:srgbClr val="000000"/>
                          </a:solidFill>
                          <a:effectLst/>
                          <a:latin typeface="Calibri"/>
                        </a:rPr>
                        <a:t>Coefficient of Variation of Daily Flows (DAYCV)</a:t>
                      </a:r>
                    </a:p>
                  </a:txBody>
                  <a:tcPr marL="73659" marR="8184" marT="81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9C0006"/>
                          </a:solidFill>
                          <a:effectLst/>
                          <a:latin typeface="Calibri"/>
                        </a:rPr>
                        <a:t>-0.82</a:t>
                      </a:r>
                    </a:p>
                  </a:txBody>
                  <a:tcPr marL="8184" marR="8184" marT="81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en-US" sz="1800" b="0" i="0" u="none" strike="noStrike" dirty="0">
                          <a:solidFill>
                            <a:srgbClr val="A6A6A6"/>
                          </a:solidFill>
                          <a:effectLst/>
                          <a:latin typeface="Calibri"/>
                        </a:rPr>
                        <a:t>-0.07</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a:solidFill>
                            <a:srgbClr val="A6A6A6"/>
                          </a:solidFill>
                          <a:effectLst/>
                          <a:latin typeface="Calibri"/>
                        </a:rPr>
                        <a:t>0.07</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a:solidFill>
                            <a:srgbClr val="A6A6A6"/>
                          </a:solidFill>
                          <a:effectLst/>
                          <a:latin typeface="Calibri"/>
                        </a:rPr>
                        <a:t>0.04</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a:solidFill>
                            <a:srgbClr val="A6A6A6"/>
                          </a:solidFill>
                          <a:effectLst/>
                          <a:latin typeface="Calibri"/>
                        </a:rPr>
                        <a:t>0.36</a:t>
                      </a:r>
                    </a:p>
                  </a:txBody>
                  <a:tcPr marL="8184" marR="8184" marT="81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rtl="0" fontAlgn="ctr"/>
                      <a:r>
                        <a:rPr lang="en-US" sz="1400" b="0" i="0" u="none" strike="noStrike" dirty="0">
                          <a:solidFill>
                            <a:srgbClr val="000000"/>
                          </a:solidFill>
                          <a:effectLst/>
                          <a:latin typeface="Calibri"/>
                        </a:rPr>
                        <a:t>Contingency (M)</a:t>
                      </a:r>
                    </a:p>
                  </a:txBody>
                  <a:tcPr marL="73659" marR="8184" marT="81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9C0006"/>
                          </a:solidFill>
                          <a:effectLst/>
                          <a:latin typeface="Calibri"/>
                        </a:rPr>
                        <a:t>0.67</a:t>
                      </a:r>
                    </a:p>
                  </a:txBody>
                  <a:tcPr marL="8184" marR="8184" marT="81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en-US" sz="1800" b="0" i="0" u="none" strike="noStrike" dirty="0">
                          <a:solidFill>
                            <a:srgbClr val="A6A6A6"/>
                          </a:solidFill>
                          <a:effectLst/>
                          <a:latin typeface="Calibri"/>
                        </a:rPr>
                        <a:t>-0.01</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a:solidFill>
                            <a:srgbClr val="A6A6A6"/>
                          </a:solidFill>
                          <a:effectLst/>
                          <a:latin typeface="Calibri"/>
                        </a:rPr>
                        <a:t>-0.44</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a:solidFill>
                            <a:srgbClr val="A6A6A6"/>
                          </a:solidFill>
                          <a:effectLst/>
                          <a:latin typeface="Calibri"/>
                        </a:rPr>
                        <a:t>-0.23</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a:solidFill>
                            <a:srgbClr val="A6A6A6"/>
                          </a:solidFill>
                          <a:effectLst/>
                          <a:latin typeface="Calibri"/>
                        </a:rPr>
                        <a:t>0.1</a:t>
                      </a:r>
                    </a:p>
                  </a:txBody>
                  <a:tcPr marL="8184" marR="8184" marT="81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rtl="0" fontAlgn="ctr"/>
                      <a:r>
                        <a:rPr lang="en-US" sz="1400" b="0" i="0" u="none" strike="noStrike" dirty="0">
                          <a:solidFill>
                            <a:srgbClr val="000000"/>
                          </a:solidFill>
                          <a:effectLst/>
                          <a:latin typeface="Calibri"/>
                        </a:rPr>
                        <a:t>Low Flow Event (LFE)</a:t>
                      </a:r>
                    </a:p>
                  </a:txBody>
                  <a:tcPr marL="73659" marR="8184" marT="81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a:solidFill>
                            <a:srgbClr val="9C0006"/>
                          </a:solidFill>
                          <a:effectLst/>
                          <a:latin typeface="Calibri"/>
                        </a:rPr>
                        <a:t>0.84</a:t>
                      </a:r>
                    </a:p>
                  </a:txBody>
                  <a:tcPr marL="8184" marR="8184" marT="81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en-US" sz="1800" b="0" i="0" u="none" strike="noStrike" dirty="0">
                          <a:solidFill>
                            <a:srgbClr val="A6A6A6"/>
                          </a:solidFill>
                          <a:effectLst/>
                          <a:latin typeface="Calibri"/>
                        </a:rPr>
                        <a:t>0.13</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A6A6A6"/>
                          </a:solidFill>
                          <a:effectLst/>
                          <a:latin typeface="Calibri"/>
                        </a:rPr>
                        <a:t>0.29</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a:solidFill>
                            <a:srgbClr val="A6A6A6"/>
                          </a:solidFill>
                          <a:effectLst/>
                          <a:latin typeface="Calibri"/>
                        </a:rPr>
                        <a:t>0.02</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a:solidFill>
                            <a:srgbClr val="A6A6A6"/>
                          </a:solidFill>
                          <a:effectLst/>
                          <a:latin typeface="Calibri"/>
                        </a:rPr>
                        <a:t>-0.05</a:t>
                      </a:r>
                    </a:p>
                  </a:txBody>
                  <a:tcPr marL="8184" marR="8184" marT="81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rtl="0" fontAlgn="ctr"/>
                      <a:r>
                        <a:rPr lang="en-US" sz="1400" b="0" i="0" u="none" strike="noStrike" dirty="0">
                          <a:solidFill>
                            <a:srgbClr val="000000"/>
                          </a:solidFill>
                          <a:effectLst/>
                          <a:latin typeface="Calibri"/>
                        </a:rPr>
                        <a:t>Zero Flow Event (ZFE)</a:t>
                      </a:r>
                    </a:p>
                  </a:txBody>
                  <a:tcPr marL="73659" marR="8184" marT="81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a:solidFill>
                            <a:srgbClr val="9C0006"/>
                          </a:solidFill>
                          <a:effectLst/>
                          <a:latin typeface="Calibri"/>
                        </a:rPr>
                        <a:t>-0.85</a:t>
                      </a:r>
                    </a:p>
                  </a:txBody>
                  <a:tcPr marL="8184" marR="8184" marT="81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en-US" sz="1800" b="0" i="0" u="none" strike="noStrike" dirty="0">
                          <a:solidFill>
                            <a:srgbClr val="A6A6A6"/>
                          </a:solidFill>
                          <a:effectLst/>
                          <a:latin typeface="Calibri"/>
                        </a:rPr>
                        <a:t>-0.17</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A6A6A6"/>
                          </a:solidFill>
                          <a:effectLst/>
                          <a:latin typeface="Calibri"/>
                        </a:rPr>
                        <a:t>-0.01</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a:solidFill>
                            <a:srgbClr val="A6A6A6"/>
                          </a:solidFill>
                          <a:effectLst/>
                          <a:latin typeface="Calibri"/>
                        </a:rPr>
                        <a:t>0.05</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a:solidFill>
                            <a:srgbClr val="A6A6A6"/>
                          </a:solidFill>
                          <a:effectLst/>
                          <a:latin typeface="Calibri"/>
                        </a:rPr>
                        <a:t>0.22</a:t>
                      </a:r>
                    </a:p>
                  </a:txBody>
                  <a:tcPr marL="8184" marR="8184" marT="81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rtl="0" fontAlgn="ctr"/>
                      <a:r>
                        <a:rPr lang="en-US" sz="1400" b="0" i="0" u="none" strike="noStrike" dirty="0">
                          <a:solidFill>
                            <a:srgbClr val="000000"/>
                          </a:solidFill>
                          <a:effectLst/>
                          <a:latin typeface="Calibri"/>
                        </a:rPr>
                        <a:t>Average 7 day Minimum Flow (Qmin7)</a:t>
                      </a:r>
                    </a:p>
                  </a:txBody>
                  <a:tcPr marL="73659" marR="8184" marT="81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a:solidFill>
                            <a:srgbClr val="9C0006"/>
                          </a:solidFill>
                          <a:effectLst/>
                          <a:latin typeface="Calibri"/>
                        </a:rPr>
                        <a:t>0.71</a:t>
                      </a:r>
                    </a:p>
                  </a:txBody>
                  <a:tcPr marL="8184" marR="8184" marT="81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en-US" sz="1800" b="0" i="0" u="none" strike="noStrike" dirty="0">
                          <a:solidFill>
                            <a:srgbClr val="A6A6A6"/>
                          </a:solidFill>
                          <a:effectLst/>
                          <a:latin typeface="Calibri"/>
                        </a:rPr>
                        <a:t>0.58</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A6A6A6"/>
                          </a:solidFill>
                          <a:effectLst/>
                          <a:latin typeface="Calibri"/>
                        </a:rPr>
                        <a:t>0.01</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a:solidFill>
                            <a:srgbClr val="A6A6A6"/>
                          </a:solidFill>
                          <a:effectLst/>
                          <a:latin typeface="Calibri"/>
                        </a:rPr>
                        <a:t>0.07</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a:solidFill>
                            <a:srgbClr val="A6A6A6"/>
                          </a:solidFill>
                          <a:effectLst/>
                          <a:latin typeface="Calibri"/>
                        </a:rPr>
                        <a:t>-0.25</a:t>
                      </a:r>
                    </a:p>
                  </a:txBody>
                  <a:tcPr marL="8184" marR="8184" marT="81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rtl="0" fontAlgn="ctr"/>
                      <a:r>
                        <a:rPr lang="en-US" sz="1400" b="0" i="0" u="none" strike="noStrike" dirty="0">
                          <a:solidFill>
                            <a:srgbClr val="000000"/>
                          </a:solidFill>
                          <a:effectLst/>
                          <a:latin typeface="Calibri"/>
                        </a:rPr>
                        <a:t>Mean daily discharge (QMEAN)</a:t>
                      </a:r>
                    </a:p>
                  </a:txBody>
                  <a:tcPr marL="73659" marR="8184" marT="81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a:solidFill>
                            <a:srgbClr val="A6A6A6"/>
                          </a:solidFill>
                          <a:effectLst/>
                          <a:latin typeface="Calibri"/>
                        </a:rPr>
                        <a:t>0.31</a:t>
                      </a:r>
                    </a:p>
                  </a:txBody>
                  <a:tcPr marL="8184" marR="8184" marT="81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9C0006"/>
                          </a:solidFill>
                          <a:effectLst/>
                          <a:latin typeface="Calibri"/>
                        </a:rPr>
                        <a:t>0.93</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en-US" sz="1800" b="0" i="0" u="none" strike="noStrike" dirty="0">
                          <a:solidFill>
                            <a:srgbClr val="A6A6A6"/>
                          </a:solidFill>
                          <a:effectLst/>
                          <a:latin typeface="Calibri"/>
                        </a:rPr>
                        <a:t>0.03</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a:solidFill>
                            <a:srgbClr val="A6A6A6"/>
                          </a:solidFill>
                          <a:effectLst/>
                          <a:latin typeface="Calibri"/>
                        </a:rPr>
                        <a:t>-0.08</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a:solidFill>
                            <a:srgbClr val="A6A6A6"/>
                          </a:solidFill>
                          <a:effectLst/>
                          <a:latin typeface="Calibri"/>
                        </a:rPr>
                        <a:t>-0.14</a:t>
                      </a:r>
                    </a:p>
                  </a:txBody>
                  <a:tcPr marL="8184" marR="8184" marT="81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rtl="0" fontAlgn="ctr"/>
                      <a:r>
                        <a:rPr lang="en-US" sz="1400" b="0" i="0" u="none" strike="noStrike" dirty="0">
                          <a:solidFill>
                            <a:srgbClr val="000000"/>
                          </a:solidFill>
                          <a:effectLst/>
                          <a:latin typeface="Calibri"/>
                        </a:rPr>
                        <a:t>Bank Full Flow (Q167)</a:t>
                      </a:r>
                    </a:p>
                  </a:txBody>
                  <a:tcPr marL="73659" marR="8184" marT="81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A6A6A6"/>
                          </a:solidFill>
                          <a:effectLst/>
                          <a:latin typeface="Calibri"/>
                        </a:rPr>
                        <a:t>0.01</a:t>
                      </a:r>
                    </a:p>
                  </a:txBody>
                  <a:tcPr marL="8184" marR="8184" marT="81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a:solidFill>
                            <a:srgbClr val="9C0006"/>
                          </a:solidFill>
                          <a:effectLst/>
                          <a:latin typeface="Calibri"/>
                        </a:rPr>
                        <a:t>0.97</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en-US" sz="1800" b="0" i="0" u="none" strike="noStrike" dirty="0">
                          <a:solidFill>
                            <a:srgbClr val="A6A6A6"/>
                          </a:solidFill>
                          <a:effectLst/>
                          <a:latin typeface="Calibri"/>
                        </a:rPr>
                        <a:t>0.21</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A6A6A6"/>
                          </a:solidFill>
                          <a:effectLst/>
                          <a:latin typeface="Calibri"/>
                        </a:rPr>
                        <a:t>-0.12</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a:solidFill>
                            <a:srgbClr val="A6A6A6"/>
                          </a:solidFill>
                          <a:effectLst/>
                          <a:latin typeface="Calibri"/>
                        </a:rPr>
                        <a:t>0</a:t>
                      </a:r>
                    </a:p>
                  </a:txBody>
                  <a:tcPr marL="8184" marR="8184" marT="81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rtl="0" fontAlgn="ctr"/>
                      <a:r>
                        <a:rPr lang="en-US" sz="1400" b="0" i="0" u="none" strike="noStrike" dirty="0">
                          <a:solidFill>
                            <a:srgbClr val="000000"/>
                          </a:solidFill>
                          <a:effectLst/>
                          <a:latin typeface="Calibri"/>
                        </a:rPr>
                        <a:t>Average 7 day Maximum Flow (Qmax7)</a:t>
                      </a:r>
                    </a:p>
                  </a:txBody>
                  <a:tcPr marL="73659" marR="8184" marT="81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A6A6A6"/>
                          </a:solidFill>
                          <a:effectLst/>
                          <a:latin typeface="Calibri"/>
                        </a:rPr>
                        <a:t>0.08</a:t>
                      </a:r>
                    </a:p>
                  </a:txBody>
                  <a:tcPr marL="8184" marR="8184" marT="81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9C0006"/>
                          </a:solidFill>
                          <a:effectLst/>
                          <a:latin typeface="Calibri"/>
                        </a:rPr>
                        <a:t>0.99</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en-US" sz="1800" b="0" i="0" u="none" strike="noStrike" dirty="0">
                          <a:solidFill>
                            <a:srgbClr val="A6A6A6"/>
                          </a:solidFill>
                          <a:effectLst/>
                          <a:latin typeface="Calibri"/>
                        </a:rPr>
                        <a:t>0.03</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A6A6A6"/>
                          </a:solidFill>
                          <a:effectLst/>
                          <a:latin typeface="Calibri"/>
                        </a:rPr>
                        <a:t>-0.07</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a:solidFill>
                            <a:srgbClr val="A6A6A6"/>
                          </a:solidFill>
                          <a:effectLst/>
                          <a:latin typeface="Calibri"/>
                        </a:rPr>
                        <a:t>-0.01</a:t>
                      </a:r>
                    </a:p>
                  </a:txBody>
                  <a:tcPr marL="8184" marR="8184" marT="81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rtl="0" fontAlgn="ctr"/>
                      <a:r>
                        <a:rPr lang="en-US" sz="1400" b="0" i="0" u="none" strike="noStrike">
                          <a:solidFill>
                            <a:srgbClr val="000000"/>
                          </a:solidFill>
                          <a:effectLst/>
                          <a:latin typeface="Calibri"/>
                        </a:rPr>
                        <a:t>Flow Reversal(R)</a:t>
                      </a:r>
                    </a:p>
                  </a:txBody>
                  <a:tcPr marL="73659" marR="8184" marT="81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A6A6A6"/>
                          </a:solidFill>
                          <a:effectLst/>
                          <a:latin typeface="Calibri"/>
                        </a:rPr>
                        <a:t>0.54</a:t>
                      </a:r>
                    </a:p>
                  </a:txBody>
                  <a:tcPr marL="8184" marR="8184" marT="81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a:solidFill>
                            <a:srgbClr val="A6A6A6"/>
                          </a:solidFill>
                          <a:effectLst/>
                          <a:latin typeface="Calibri"/>
                        </a:rPr>
                        <a:t>0.12</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9C0006"/>
                          </a:solidFill>
                          <a:effectLst/>
                          <a:latin typeface="Calibri"/>
                        </a:rPr>
                        <a:t>0.68</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en-US" sz="1800" b="0" i="0" u="none" strike="noStrike" dirty="0">
                          <a:solidFill>
                            <a:srgbClr val="A6A6A6"/>
                          </a:solidFill>
                          <a:effectLst/>
                          <a:latin typeface="Calibri"/>
                        </a:rPr>
                        <a:t>0</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a:solidFill>
                            <a:srgbClr val="A6A6A6"/>
                          </a:solidFill>
                          <a:effectLst/>
                          <a:latin typeface="Calibri"/>
                        </a:rPr>
                        <a:t>-0.14</a:t>
                      </a:r>
                    </a:p>
                  </a:txBody>
                  <a:tcPr marL="8184" marR="8184" marT="81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rtl="0" fontAlgn="ctr"/>
                      <a:r>
                        <a:rPr lang="en-US" sz="1400" b="0" i="0" u="none" strike="noStrike">
                          <a:solidFill>
                            <a:srgbClr val="000000"/>
                          </a:solidFill>
                          <a:effectLst/>
                          <a:latin typeface="Calibri"/>
                        </a:rPr>
                        <a:t>Flood Duration (FLDDUR)</a:t>
                      </a:r>
                    </a:p>
                  </a:txBody>
                  <a:tcPr marL="73659" marR="8184" marT="81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A6A6A6"/>
                          </a:solidFill>
                          <a:effectLst/>
                          <a:latin typeface="Calibri"/>
                        </a:rPr>
                        <a:t>0.09</a:t>
                      </a:r>
                    </a:p>
                  </a:txBody>
                  <a:tcPr marL="8184" marR="8184" marT="81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a:solidFill>
                            <a:srgbClr val="A6A6A6"/>
                          </a:solidFill>
                          <a:effectLst/>
                          <a:latin typeface="Calibri"/>
                        </a:rPr>
                        <a:t>-0.07</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9C0006"/>
                          </a:solidFill>
                          <a:effectLst/>
                          <a:latin typeface="Calibri"/>
                        </a:rPr>
                        <a:t>-0.84</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en-US" sz="1800" b="0" i="0" u="none" strike="noStrike" dirty="0">
                          <a:solidFill>
                            <a:srgbClr val="A6A6A6"/>
                          </a:solidFill>
                          <a:effectLst/>
                          <a:latin typeface="Calibri"/>
                        </a:rPr>
                        <a:t>0.2</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a:solidFill>
                            <a:srgbClr val="A6A6A6"/>
                          </a:solidFill>
                          <a:effectLst/>
                          <a:latin typeface="Calibri"/>
                        </a:rPr>
                        <a:t>0.18</a:t>
                      </a:r>
                    </a:p>
                  </a:txBody>
                  <a:tcPr marL="8184" marR="8184" marT="81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rtl="0" fontAlgn="ctr"/>
                      <a:r>
                        <a:rPr lang="en-US" sz="1400" b="0" i="0" u="none" strike="noStrike">
                          <a:solidFill>
                            <a:srgbClr val="000000"/>
                          </a:solidFill>
                          <a:effectLst/>
                          <a:latin typeface="Calibri"/>
                        </a:rPr>
                        <a:t>High Flow Event (HFE)</a:t>
                      </a:r>
                    </a:p>
                  </a:txBody>
                  <a:tcPr marL="73659" marR="8184" marT="81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A6A6A6"/>
                          </a:solidFill>
                          <a:effectLst/>
                          <a:latin typeface="Calibri"/>
                        </a:rPr>
                        <a:t>0.02</a:t>
                      </a:r>
                    </a:p>
                  </a:txBody>
                  <a:tcPr marL="8184" marR="8184" marT="81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A6A6A6"/>
                          </a:solidFill>
                          <a:effectLst/>
                          <a:latin typeface="Calibri"/>
                        </a:rPr>
                        <a:t>0.1</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9C0006"/>
                          </a:solidFill>
                          <a:effectLst/>
                          <a:latin typeface="Calibri"/>
                        </a:rPr>
                        <a:t>0.91</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en-US" sz="1800" b="0" i="0" u="none" strike="noStrike" dirty="0">
                          <a:solidFill>
                            <a:srgbClr val="A6A6A6"/>
                          </a:solidFill>
                          <a:effectLst/>
                          <a:latin typeface="Calibri"/>
                        </a:rPr>
                        <a:t>-0.22</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A6A6A6"/>
                          </a:solidFill>
                          <a:effectLst/>
                          <a:latin typeface="Calibri"/>
                        </a:rPr>
                        <a:t>-0.07</a:t>
                      </a:r>
                    </a:p>
                  </a:txBody>
                  <a:tcPr marL="8184" marR="8184" marT="81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rtl="0" fontAlgn="ctr"/>
                      <a:r>
                        <a:rPr lang="en-US" sz="1400" b="0" i="0" u="none" strike="noStrike">
                          <a:solidFill>
                            <a:srgbClr val="000000"/>
                          </a:solidFill>
                          <a:effectLst/>
                          <a:latin typeface="Calibri"/>
                        </a:rPr>
                        <a:t>50% timing of flow (T50)</a:t>
                      </a:r>
                    </a:p>
                  </a:txBody>
                  <a:tcPr marL="73659" marR="8184" marT="81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A6A6A6"/>
                          </a:solidFill>
                          <a:effectLst/>
                          <a:latin typeface="Calibri"/>
                        </a:rPr>
                        <a:t>0.04</a:t>
                      </a:r>
                    </a:p>
                  </a:txBody>
                  <a:tcPr marL="8184" marR="8184" marT="81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A6A6A6"/>
                          </a:solidFill>
                          <a:effectLst/>
                          <a:latin typeface="Calibri"/>
                        </a:rPr>
                        <a:t>-0.11</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a:solidFill>
                            <a:srgbClr val="A6A6A6"/>
                          </a:solidFill>
                          <a:effectLst/>
                          <a:latin typeface="Calibri"/>
                        </a:rPr>
                        <a:t>-0.36</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9C0006"/>
                          </a:solidFill>
                          <a:effectLst/>
                          <a:latin typeface="Calibri"/>
                        </a:rPr>
                        <a:t>0.79</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en-US" sz="1800" b="0" i="0" u="none" strike="noStrike" dirty="0">
                          <a:solidFill>
                            <a:srgbClr val="A6A6A6"/>
                          </a:solidFill>
                          <a:effectLst/>
                          <a:latin typeface="Calibri"/>
                        </a:rPr>
                        <a:t>0.2</a:t>
                      </a:r>
                    </a:p>
                  </a:txBody>
                  <a:tcPr marL="8184" marR="8184" marT="81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rtl="0" fontAlgn="ctr"/>
                      <a:r>
                        <a:rPr lang="en-US" sz="1400" b="0" i="0" u="none" strike="noStrike">
                          <a:solidFill>
                            <a:srgbClr val="000000"/>
                          </a:solidFill>
                          <a:effectLst/>
                          <a:latin typeface="Calibri"/>
                        </a:rPr>
                        <a:t>Time of Peak (Tp)</a:t>
                      </a:r>
                    </a:p>
                  </a:txBody>
                  <a:tcPr marL="73659" marR="8184" marT="81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a:solidFill>
                            <a:srgbClr val="A6A6A6"/>
                          </a:solidFill>
                          <a:effectLst/>
                          <a:latin typeface="Calibri"/>
                        </a:rPr>
                        <a:t>-0.02</a:t>
                      </a:r>
                    </a:p>
                  </a:txBody>
                  <a:tcPr marL="8184" marR="8184" marT="81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A6A6A6"/>
                          </a:solidFill>
                          <a:effectLst/>
                          <a:latin typeface="Calibri"/>
                        </a:rPr>
                        <a:t>-0.09</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a:solidFill>
                            <a:srgbClr val="A6A6A6"/>
                          </a:solidFill>
                          <a:effectLst/>
                          <a:latin typeface="Calibri"/>
                        </a:rPr>
                        <a:t>-0.08</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9C0006"/>
                          </a:solidFill>
                          <a:effectLst/>
                          <a:latin typeface="Calibri"/>
                        </a:rPr>
                        <a:t>0.89</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rtl="0" fontAlgn="ctr"/>
                      <a:r>
                        <a:rPr lang="en-US" sz="1800" b="0" i="0" u="none" strike="noStrike" dirty="0">
                          <a:solidFill>
                            <a:srgbClr val="A6A6A6"/>
                          </a:solidFill>
                          <a:effectLst/>
                          <a:latin typeface="Calibri"/>
                        </a:rPr>
                        <a:t>-0.01</a:t>
                      </a:r>
                    </a:p>
                  </a:txBody>
                  <a:tcPr marL="8184" marR="8184" marT="81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880">
                <a:tc>
                  <a:txBody>
                    <a:bodyPr/>
                    <a:lstStyle/>
                    <a:p>
                      <a:pPr algn="l" rtl="0" fontAlgn="ctr"/>
                      <a:r>
                        <a:rPr lang="en-US" sz="1400" b="0" i="0" u="none" strike="noStrike">
                          <a:solidFill>
                            <a:srgbClr val="000000"/>
                          </a:solidFill>
                          <a:effectLst/>
                          <a:latin typeface="Calibri"/>
                        </a:rPr>
                        <a:t>Predictability (P)</a:t>
                      </a:r>
                    </a:p>
                  </a:txBody>
                  <a:tcPr marL="73659" marR="8184" marT="81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a:solidFill>
                            <a:srgbClr val="A6A6A6"/>
                          </a:solidFill>
                          <a:effectLst/>
                          <a:latin typeface="Calibri"/>
                        </a:rPr>
                        <a:t>-0.3</a:t>
                      </a:r>
                    </a:p>
                  </a:txBody>
                  <a:tcPr marL="8184" marR="8184" marT="81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A6A6A6"/>
                          </a:solidFill>
                          <a:effectLst/>
                          <a:latin typeface="Calibri"/>
                        </a:rPr>
                        <a:t>-0.08</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A6A6A6"/>
                          </a:solidFill>
                          <a:effectLst/>
                          <a:latin typeface="Calibri"/>
                        </a:rPr>
                        <a:t>-0.36</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A6A6A6"/>
                          </a:solidFill>
                          <a:effectLst/>
                          <a:latin typeface="Calibri"/>
                        </a:rPr>
                        <a:t>0.05</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9C0006"/>
                          </a:solidFill>
                          <a:effectLst/>
                          <a:latin typeface="Calibri"/>
                        </a:rPr>
                        <a:t>0.86</a:t>
                      </a:r>
                    </a:p>
                  </a:txBody>
                  <a:tcPr marL="8184" marR="8184" marT="81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r>
              <a:tr h="182880">
                <a:tc>
                  <a:txBody>
                    <a:bodyPr/>
                    <a:lstStyle/>
                    <a:p>
                      <a:pPr algn="l" rtl="0" fontAlgn="ctr"/>
                      <a:r>
                        <a:rPr lang="en-US" sz="1400" b="0" i="0" u="none" strike="noStrike">
                          <a:solidFill>
                            <a:srgbClr val="000000"/>
                          </a:solidFill>
                          <a:effectLst/>
                          <a:latin typeface="Calibri"/>
                        </a:rPr>
                        <a:t>Constancy (C)</a:t>
                      </a:r>
                    </a:p>
                  </a:txBody>
                  <a:tcPr marL="73659" marR="8184" marT="81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a:solidFill>
                            <a:srgbClr val="A6A6A6"/>
                          </a:solidFill>
                          <a:effectLst/>
                          <a:latin typeface="Calibri"/>
                        </a:rPr>
                        <a:t>-0.56</a:t>
                      </a:r>
                    </a:p>
                  </a:txBody>
                  <a:tcPr marL="8184" marR="8184" marT="81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A6A6A6"/>
                          </a:solidFill>
                          <a:effectLst/>
                          <a:latin typeface="Calibri"/>
                        </a:rPr>
                        <a:t>-0.11</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A6A6A6"/>
                          </a:solidFill>
                          <a:effectLst/>
                          <a:latin typeface="Calibri"/>
                        </a:rPr>
                        <a:t>-0.1</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A6A6A6"/>
                          </a:solidFill>
                          <a:effectLst/>
                          <a:latin typeface="Calibri"/>
                        </a:rPr>
                        <a:t>0.2</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800" b="0" i="0" u="none" strike="noStrike" dirty="0">
                          <a:solidFill>
                            <a:srgbClr val="9C0006"/>
                          </a:solidFill>
                          <a:effectLst/>
                          <a:latin typeface="Calibri"/>
                        </a:rPr>
                        <a:t>0.73</a:t>
                      </a:r>
                    </a:p>
                  </a:txBody>
                  <a:tcPr marL="8184" marR="8184" marT="81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7CE"/>
                    </a:solidFill>
                  </a:tcPr>
                </a:tc>
              </a:tr>
              <a:tr h="409219">
                <a:tc>
                  <a:txBody>
                    <a:bodyPr/>
                    <a:lstStyle/>
                    <a:p>
                      <a:pPr algn="l" rtl="0" fontAlgn="ctr"/>
                      <a:r>
                        <a:rPr lang="en-US" sz="1800" b="1" i="0" u="none" strike="noStrike" dirty="0">
                          <a:solidFill>
                            <a:srgbClr val="000000"/>
                          </a:solidFill>
                          <a:effectLst/>
                          <a:latin typeface="Calibri"/>
                        </a:rPr>
                        <a:t>Proportion of variance explained (cumulative)</a:t>
                      </a:r>
                    </a:p>
                  </a:txBody>
                  <a:tcPr marL="73659" marR="8184" marT="81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en-US" sz="1800" b="1" i="0" u="none" strike="noStrike" dirty="0">
                          <a:solidFill>
                            <a:srgbClr val="000000"/>
                          </a:solidFill>
                          <a:effectLst/>
                          <a:latin typeface="Calibri"/>
                        </a:rPr>
                        <a:t>0.28</a:t>
                      </a:r>
                    </a:p>
                  </a:txBody>
                  <a:tcPr marL="8184" marR="8184" marT="81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en-US" sz="1800" b="1" i="0" u="none" strike="noStrike" dirty="0">
                          <a:solidFill>
                            <a:srgbClr val="000000"/>
                          </a:solidFill>
                          <a:effectLst/>
                          <a:latin typeface="Calibri"/>
                        </a:rPr>
                        <a:t>0.21 (0.49)</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en-US" sz="1800" b="1" i="0" u="none" strike="noStrike" dirty="0">
                          <a:solidFill>
                            <a:srgbClr val="000000"/>
                          </a:solidFill>
                          <a:effectLst/>
                          <a:latin typeface="Calibri"/>
                        </a:rPr>
                        <a:t>0.16 (0.65)</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en-US" sz="1800" b="1" i="0" u="none" strike="noStrike" dirty="0">
                          <a:solidFill>
                            <a:srgbClr val="000000"/>
                          </a:solidFill>
                          <a:effectLst/>
                          <a:latin typeface="Calibri"/>
                        </a:rPr>
                        <a:t>0.1 (0.75)</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c>
                  <a:txBody>
                    <a:bodyPr/>
                    <a:lstStyle/>
                    <a:p>
                      <a:pPr algn="ctr" rtl="0" fontAlgn="ctr"/>
                      <a:r>
                        <a:rPr lang="en-US" sz="1800" b="1" i="0" u="none" strike="noStrike" dirty="0">
                          <a:solidFill>
                            <a:srgbClr val="000000"/>
                          </a:solidFill>
                          <a:effectLst/>
                          <a:latin typeface="Calibri"/>
                        </a:rPr>
                        <a:t>0.11 (0.86)</a:t>
                      </a:r>
                    </a:p>
                  </a:txBody>
                  <a:tcPr marL="8184" marR="8184" marT="81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9CDE5"/>
                    </a:solidFill>
                  </a:tcPr>
                </a:tc>
              </a:tr>
              <a:tr h="417403">
                <a:tc>
                  <a:txBody>
                    <a:bodyPr/>
                    <a:lstStyle/>
                    <a:p>
                      <a:pPr algn="l" rtl="0" fontAlgn="ctr"/>
                      <a:r>
                        <a:rPr lang="en-US" sz="1800" b="1" i="0" u="none" strike="noStrike" dirty="0">
                          <a:solidFill>
                            <a:srgbClr val="000000"/>
                          </a:solidFill>
                          <a:effectLst/>
                          <a:latin typeface="Calibri"/>
                        </a:rPr>
                        <a:t>Interpretation</a:t>
                      </a:r>
                    </a:p>
                  </a:txBody>
                  <a:tcPr marL="73659" marR="8184" marT="81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69B"/>
                    </a:solidFill>
                  </a:tcPr>
                </a:tc>
                <a:tc>
                  <a:txBody>
                    <a:bodyPr/>
                    <a:lstStyle/>
                    <a:p>
                      <a:pPr algn="ctr" rtl="0" fontAlgn="ctr"/>
                      <a:r>
                        <a:rPr lang="en-US" sz="1800" b="1" i="0" u="none" strike="noStrike" dirty="0">
                          <a:solidFill>
                            <a:srgbClr val="000000"/>
                          </a:solidFill>
                          <a:effectLst/>
                          <a:latin typeface="Calibri"/>
                        </a:rPr>
                        <a:t>Low Flow </a:t>
                      </a:r>
                      <a:endParaRPr lang="en-US" sz="1800" b="1" i="0" u="none" strike="noStrike" dirty="0" smtClean="0">
                        <a:solidFill>
                          <a:srgbClr val="000000"/>
                        </a:solidFill>
                        <a:effectLst/>
                        <a:latin typeface="Calibri"/>
                      </a:endParaRPr>
                    </a:p>
                    <a:p>
                      <a:pPr algn="ctr" rtl="0" fontAlgn="ctr"/>
                      <a:r>
                        <a:rPr lang="en-US" sz="1800" b="1" i="0" u="none" strike="noStrike" dirty="0" smtClean="0">
                          <a:solidFill>
                            <a:srgbClr val="000000"/>
                          </a:solidFill>
                          <a:effectLst/>
                          <a:latin typeface="Calibri"/>
                        </a:rPr>
                        <a:t>(</a:t>
                      </a:r>
                      <a:r>
                        <a:rPr lang="en-US" sz="1800" b="1" i="0" u="none" strike="noStrike" dirty="0">
                          <a:solidFill>
                            <a:srgbClr val="000000"/>
                          </a:solidFill>
                          <a:effectLst/>
                          <a:latin typeface="Calibri"/>
                        </a:rPr>
                        <a:t>L)</a:t>
                      </a:r>
                    </a:p>
                  </a:txBody>
                  <a:tcPr marL="8184" marR="8184" marT="81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69B"/>
                    </a:solidFill>
                  </a:tcPr>
                </a:tc>
                <a:tc>
                  <a:txBody>
                    <a:bodyPr/>
                    <a:lstStyle/>
                    <a:p>
                      <a:pPr algn="ctr" rtl="0" fontAlgn="ctr"/>
                      <a:r>
                        <a:rPr lang="en-US" sz="1800" b="1" i="0" u="none" strike="noStrike" dirty="0">
                          <a:solidFill>
                            <a:srgbClr val="000000"/>
                          </a:solidFill>
                          <a:effectLst/>
                          <a:latin typeface="Calibri"/>
                        </a:rPr>
                        <a:t>Magnitude (M)</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69B"/>
                    </a:solidFill>
                  </a:tcPr>
                </a:tc>
                <a:tc>
                  <a:txBody>
                    <a:bodyPr/>
                    <a:lstStyle/>
                    <a:p>
                      <a:pPr algn="ctr" rtl="0" fontAlgn="ctr"/>
                      <a:r>
                        <a:rPr lang="en-US" sz="1800" b="1" i="0" u="none" strike="noStrike" dirty="0">
                          <a:solidFill>
                            <a:srgbClr val="000000"/>
                          </a:solidFill>
                          <a:effectLst/>
                          <a:latin typeface="Calibri"/>
                        </a:rPr>
                        <a:t>Flashiness (F)</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69B"/>
                    </a:solidFill>
                  </a:tcPr>
                </a:tc>
                <a:tc>
                  <a:txBody>
                    <a:bodyPr/>
                    <a:lstStyle/>
                    <a:p>
                      <a:pPr algn="ctr" rtl="0" fontAlgn="ctr"/>
                      <a:r>
                        <a:rPr lang="en-US" sz="1800" b="1" i="0" u="none" strike="noStrike" dirty="0" smtClean="0">
                          <a:solidFill>
                            <a:srgbClr val="000000"/>
                          </a:solidFill>
                          <a:effectLst/>
                          <a:latin typeface="Calibri"/>
                        </a:rPr>
                        <a:t>Timing</a:t>
                      </a:r>
                    </a:p>
                    <a:p>
                      <a:pPr algn="ctr" rtl="0" fontAlgn="ctr"/>
                      <a:r>
                        <a:rPr lang="en-US" sz="1800" b="1" i="0" u="none" strike="noStrike" dirty="0" smtClean="0">
                          <a:solidFill>
                            <a:srgbClr val="000000"/>
                          </a:solidFill>
                          <a:effectLst/>
                          <a:latin typeface="Calibri"/>
                        </a:rPr>
                        <a:t> </a:t>
                      </a:r>
                      <a:r>
                        <a:rPr lang="en-US" sz="1800" b="1" i="0" u="none" strike="noStrike" dirty="0">
                          <a:solidFill>
                            <a:srgbClr val="000000"/>
                          </a:solidFill>
                          <a:effectLst/>
                          <a:latin typeface="Calibri"/>
                        </a:rPr>
                        <a:t>(T)</a:t>
                      </a:r>
                    </a:p>
                  </a:txBody>
                  <a:tcPr marL="8184" marR="8184" marT="81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69B"/>
                    </a:solidFill>
                  </a:tcPr>
                </a:tc>
                <a:tc>
                  <a:txBody>
                    <a:bodyPr/>
                    <a:lstStyle/>
                    <a:p>
                      <a:pPr algn="ctr" rtl="0" fontAlgn="ctr"/>
                      <a:r>
                        <a:rPr lang="en-US" sz="1800" b="1" i="0" u="none" strike="noStrike" dirty="0">
                          <a:solidFill>
                            <a:srgbClr val="000000"/>
                          </a:solidFill>
                          <a:effectLst/>
                          <a:latin typeface="Calibri"/>
                        </a:rPr>
                        <a:t>Constancy </a:t>
                      </a:r>
                      <a:endParaRPr lang="en-US" sz="1800" b="1" i="0" u="none" strike="noStrike" dirty="0" smtClean="0">
                        <a:solidFill>
                          <a:srgbClr val="000000"/>
                        </a:solidFill>
                        <a:effectLst/>
                        <a:latin typeface="Calibri"/>
                      </a:endParaRPr>
                    </a:p>
                    <a:p>
                      <a:pPr algn="ctr" rtl="0" fontAlgn="ctr"/>
                      <a:r>
                        <a:rPr lang="en-US" sz="1800" b="1" i="0" u="none" strike="noStrike" dirty="0" smtClean="0">
                          <a:solidFill>
                            <a:srgbClr val="000000"/>
                          </a:solidFill>
                          <a:effectLst/>
                          <a:latin typeface="Calibri"/>
                        </a:rPr>
                        <a:t>(</a:t>
                      </a:r>
                      <a:r>
                        <a:rPr lang="en-US" sz="1800" b="1" i="0" u="none" strike="noStrike" dirty="0">
                          <a:solidFill>
                            <a:srgbClr val="000000"/>
                          </a:solidFill>
                          <a:effectLst/>
                          <a:latin typeface="Calibri"/>
                        </a:rPr>
                        <a:t>C)</a:t>
                      </a:r>
                    </a:p>
                  </a:txBody>
                  <a:tcPr marL="8184" marR="8184" marT="818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69B"/>
                    </a:solidFill>
                  </a:tcPr>
                </a:tc>
              </a:tr>
            </a:tbl>
          </a:graphicData>
        </a:graphic>
      </p:graphicFrame>
      <p:sp>
        <p:nvSpPr>
          <p:cNvPr id="4" name="TextBox 3"/>
          <p:cNvSpPr txBox="1"/>
          <p:nvPr/>
        </p:nvSpPr>
        <p:spPr>
          <a:xfrm>
            <a:off x="1250303" y="6488668"/>
            <a:ext cx="6135077" cy="369332"/>
          </a:xfrm>
          <a:prstGeom prst="rect">
            <a:avLst/>
          </a:prstGeom>
          <a:noFill/>
        </p:spPr>
        <p:txBody>
          <a:bodyPr wrap="none" rtlCol="0">
            <a:spAutoFit/>
          </a:bodyPr>
          <a:lstStyle/>
          <a:p>
            <a:r>
              <a:rPr lang="en-US" dirty="0" smtClean="0">
                <a:solidFill>
                  <a:srgbClr val="000000"/>
                </a:solidFill>
              </a:rPr>
              <a:t>(Magnitude, Timing, Rate of Change, Duration, Frequency)</a:t>
            </a:r>
            <a:endParaRPr lang="en-US" dirty="0">
              <a:solidFill>
                <a:srgbClr val="000000"/>
              </a:solidFill>
            </a:endParaRPr>
          </a:p>
        </p:txBody>
      </p:sp>
    </p:spTree>
    <p:extLst>
      <p:ext uri="{BB962C8B-B14F-4D97-AF65-F5344CB8AC3E}">
        <p14:creationId xmlns:p14="http://schemas.microsoft.com/office/powerpoint/2010/main" val="4131080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44246</TotalTime>
  <Words>3127</Words>
  <Application>Microsoft Office PowerPoint</Application>
  <PresentationFormat>On-screen Show (4:3)</PresentationFormat>
  <Paragraphs>1207</Paragraphs>
  <Slides>37</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Arial</vt:lpstr>
      <vt:lpstr>Calibri</vt:lpstr>
      <vt:lpstr>Cambria Math</vt:lpstr>
      <vt:lpstr>Times New Roman</vt:lpstr>
      <vt:lpstr>Office Theme</vt:lpstr>
      <vt:lpstr>1_Office Theme</vt:lpstr>
      <vt:lpstr>Response of stream ecosystems to climate change (III): characterizing and predicting flow regimes</vt:lpstr>
      <vt:lpstr>Objectives</vt:lpstr>
      <vt:lpstr>Outline</vt:lpstr>
      <vt:lpstr>16 variables used to characterize 5 ecologically important aspects of streamflow</vt:lpstr>
      <vt:lpstr>Data</vt:lpstr>
      <vt:lpstr>Reference-quality USGS GAGES Stations</vt:lpstr>
      <vt:lpstr>Climate Projections CCSM A2 + WRF</vt:lpstr>
      <vt:lpstr>Analysis Steps</vt:lpstr>
      <vt:lpstr>PCA (Loadings)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Concluding Remarks</vt:lpstr>
      <vt:lpstr>PowerPoint Presentation</vt:lpstr>
      <vt:lpstr>PowerPoint Presentation</vt:lpstr>
      <vt:lpstr>Combined Fraction of Zero Flow Days (ZFD) and Baseflow Index (BFI) to characterize low flow </vt:lpstr>
      <vt:lpstr>PowerPoint Presentation</vt:lpstr>
      <vt:lpstr>PowerPoint Presentation</vt:lpstr>
      <vt:lpstr>Colwell’s Predictability (P), Constancy (C) and Contingency (M)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Utah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random journey in hydrology</dc:title>
  <dc:creator>David Tarboton</dc:creator>
  <cp:lastModifiedBy>dtarb</cp:lastModifiedBy>
  <cp:revision>611</cp:revision>
  <cp:lastPrinted>2013-07-28T04:37:53Z</cp:lastPrinted>
  <dcterms:created xsi:type="dcterms:W3CDTF">2009-01-18T14:30:47Z</dcterms:created>
  <dcterms:modified xsi:type="dcterms:W3CDTF">2013-08-05T21:52:44Z</dcterms:modified>
</cp:coreProperties>
</file>