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4"/>
  </p:handoutMasterIdLst>
  <p:sldIdLst>
    <p:sldId id="256" r:id="rId2"/>
    <p:sldId id="258" r:id="rId3"/>
  </p:sldIdLst>
  <p:sldSz cx="32918400" cy="43891200"/>
  <p:notesSz cx="32461200" cy="4343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p:normalViewPr>
  <p:slideViewPr>
    <p:cSldViewPr>
      <p:cViewPr varScale="1">
        <p:scale>
          <a:sx n="18" d="100"/>
          <a:sy n="18" d="100"/>
        </p:scale>
        <p:origin x="5532" y="78"/>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image" Target="../media/image2.wmf"/><Relationship Id="rId16" Type="http://schemas.openxmlformats.org/officeDocument/2006/relationships/image" Target="../media/image16.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6.wmf"/><Relationship Id="rId3" Type="http://schemas.openxmlformats.org/officeDocument/2006/relationships/image" Target="../media/image26.wmf"/><Relationship Id="rId7" Type="http://schemas.openxmlformats.org/officeDocument/2006/relationships/image" Target="../media/image30.wmf"/><Relationship Id="rId12" Type="http://schemas.openxmlformats.org/officeDocument/2006/relationships/image" Target="../media/image35.wmf"/><Relationship Id="rId2" Type="http://schemas.openxmlformats.org/officeDocument/2006/relationships/image" Target="../media/image25.wmf"/><Relationship Id="rId16" Type="http://schemas.openxmlformats.org/officeDocument/2006/relationships/image" Target="../media/image39.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5" Type="http://schemas.openxmlformats.org/officeDocument/2006/relationships/image" Target="../media/image3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 Id="rId14"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B1E45293-115A-493B-A903-DE3C97D54725}"/>
              </a:ext>
            </a:extLst>
          </p:cNvPr>
          <p:cNvSpPr>
            <a:spLocks noGrp="1" noChangeArrowheads="1"/>
          </p:cNvSpPr>
          <p:nvPr>
            <p:ph type="hdr" sz="quarter"/>
          </p:nvPr>
        </p:nvSpPr>
        <p:spPr bwMode="auto">
          <a:xfrm>
            <a:off x="0" y="0"/>
            <a:ext cx="1406525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623" tIns="216312" rIns="432623" bIns="216312" numCol="1" anchor="t" anchorCtr="0" compatLnSpc="1">
            <a:prstTxWarp prst="textNoShape">
              <a:avLst/>
            </a:prstTxWarp>
          </a:bodyPr>
          <a:lstStyle>
            <a:lvl1pPr defTabSz="4330700">
              <a:defRPr sz="6100"/>
            </a:lvl1pPr>
          </a:lstStyle>
          <a:p>
            <a:endParaRPr lang="en-US" altLang="en-US"/>
          </a:p>
        </p:txBody>
      </p:sp>
      <p:sp>
        <p:nvSpPr>
          <p:cNvPr id="4099" name="Rectangle 1027">
            <a:extLst>
              <a:ext uri="{FF2B5EF4-FFF2-40B4-BE49-F238E27FC236}">
                <a16:creationId xmlns:a16="http://schemas.microsoft.com/office/drawing/2014/main" id="{F9320567-E89F-4DC2-99B1-1197F295B759}"/>
              </a:ext>
            </a:extLst>
          </p:cNvPr>
          <p:cNvSpPr>
            <a:spLocks noGrp="1" noChangeArrowheads="1"/>
          </p:cNvSpPr>
          <p:nvPr>
            <p:ph type="dt" sz="quarter" idx="1"/>
          </p:nvPr>
        </p:nvSpPr>
        <p:spPr bwMode="auto">
          <a:xfrm>
            <a:off x="18395950" y="0"/>
            <a:ext cx="1406525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623" tIns="216312" rIns="432623" bIns="216312" numCol="1" anchor="t" anchorCtr="0" compatLnSpc="1">
            <a:prstTxWarp prst="textNoShape">
              <a:avLst/>
            </a:prstTxWarp>
          </a:bodyPr>
          <a:lstStyle>
            <a:lvl1pPr algn="r" defTabSz="4330700">
              <a:defRPr sz="6100"/>
            </a:lvl1pPr>
          </a:lstStyle>
          <a:p>
            <a:endParaRPr lang="en-US" altLang="en-US"/>
          </a:p>
        </p:txBody>
      </p:sp>
      <p:sp>
        <p:nvSpPr>
          <p:cNvPr id="4100" name="Rectangle 1028">
            <a:extLst>
              <a:ext uri="{FF2B5EF4-FFF2-40B4-BE49-F238E27FC236}">
                <a16:creationId xmlns:a16="http://schemas.microsoft.com/office/drawing/2014/main" id="{820D5AF5-763C-440C-AD43-627A8048D825}"/>
              </a:ext>
            </a:extLst>
          </p:cNvPr>
          <p:cNvSpPr>
            <a:spLocks noGrp="1" noChangeArrowheads="1"/>
          </p:cNvSpPr>
          <p:nvPr>
            <p:ph type="ftr" sz="quarter" idx="2"/>
          </p:nvPr>
        </p:nvSpPr>
        <p:spPr bwMode="auto">
          <a:xfrm>
            <a:off x="0" y="41263888"/>
            <a:ext cx="1406525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623" tIns="216312" rIns="432623" bIns="216312" numCol="1" anchor="b" anchorCtr="0" compatLnSpc="1">
            <a:prstTxWarp prst="textNoShape">
              <a:avLst/>
            </a:prstTxWarp>
          </a:bodyPr>
          <a:lstStyle>
            <a:lvl1pPr defTabSz="4330700">
              <a:defRPr sz="6100"/>
            </a:lvl1pPr>
          </a:lstStyle>
          <a:p>
            <a:endParaRPr lang="en-US" altLang="en-US"/>
          </a:p>
        </p:txBody>
      </p:sp>
      <p:sp>
        <p:nvSpPr>
          <p:cNvPr id="4101" name="Rectangle 1029">
            <a:extLst>
              <a:ext uri="{FF2B5EF4-FFF2-40B4-BE49-F238E27FC236}">
                <a16:creationId xmlns:a16="http://schemas.microsoft.com/office/drawing/2014/main" id="{EF2E7153-3562-49AC-A97F-3582F0A3E4E7}"/>
              </a:ext>
            </a:extLst>
          </p:cNvPr>
          <p:cNvSpPr>
            <a:spLocks noGrp="1" noChangeArrowheads="1"/>
          </p:cNvSpPr>
          <p:nvPr>
            <p:ph type="sldNum" sz="quarter" idx="3"/>
          </p:nvPr>
        </p:nvSpPr>
        <p:spPr bwMode="auto">
          <a:xfrm>
            <a:off x="18395950" y="41263888"/>
            <a:ext cx="1406525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623" tIns="216312" rIns="432623" bIns="216312" numCol="1" anchor="b" anchorCtr="0" compatLnSpc="1">
            <a:prstTxWarp prst="textNoShape">
              <a:avLst/>
            </a:prstTxWarp>
          </a:bodyPr>
          <a:lstStyle>
            <a:lvl1pPr algn="r" defTabSz="4330700">
              <a:defRPr sz="6100"/>
            </a:lvl1pPr>
          </a:lstStyle>
          <a:p>
            <a:fld id="{9C0E14BD-5A55-4135-BACE-1878D9BA2B6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7B72-7F71-4A1E-A466-7DB3CF40FEB7}"/>
              </a:ext>
            </a:extLst>
          </p:cNvPr>
          <p:cNvSpPr>
            <a:spLocks noGrp="1"/>
          </p:cNvSpPr>
          <p:nvPr>
            <p:ph type="ctrTitle"/>
          </p:nvPr>
        </p:nvSpPr>
        <p:spPr>
          <a:xfrm>
            <a:off x="4114800" y="7183438"/>
            <a:ext cx="24688800" cy="152796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325AE6-ECD2-45D8-B0A3-0844FCA59E24}"/>
              </a:ext>
            </a:extLst>
          </p:cNvPr>
          <p:cNvSpPr>
            <a:spLocks noGrp="1"/>
          </p:cNvSpPr>
          <p:nvPr>
            <p:ph type="subTitle" idx="1"/>
          </p:nvPr>
        </p:nvSpPr>
        <p:spPr>
          <a:xfrm>
            <a:off x="4114800" y="23053675"/>
            <a:ext cx="24688800" cy="105965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F0CFCD-39A7-4910-BE4E-5CBAB4929E5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87E083-D705-42C7-88B8-2A6D7CEE0FF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8BE7F43-1798-4466-A43D-68AAA401C7EF}"/>
              </a:ext>
            </a:extLst>
          </p:cNvPr>
          <p:cNvSpPr>
            <a:spLocks noGrp="1"/>
          </p:cNvSpPr>
          <p:nvPr>
            <p:ph type="sldNum" sz="quarter" idx="12"/>
          </p:nvPr>
        </p:nvSpPr>
        <p:spPr/>
        <p:txBody>
          <a:bodyPr/>
          <a:lstStyle>
            <a:lvl1pPr>
              <a:defRPr/>
            </a:lvl1pPr>
          </a:lstStyle>
          <a:p>
            <a:fld id="{031EA856-A716-4FA4-A52D-D699540D497F}" type="slidenum">
              <a:rPr lang="en-US" altLang="en-US"/>
              <a:pPr/>
              <a:t>‹#›</a:t>
            </a:fld>
            <a:endParaRPr lang="en-US" altLang="en-US"/>
          </a:p>
        </p:txBody>
      </p:sp>
    </p:spTree>
    <p:extLst>
      <p:ext uri="{BB962C8B-B14F-4D97-AF65-F5344CB8AC3E}">
        <p14:creationId xmlns:p14="http://schemas.microsoft.com/office/powerpoint/2010/main" val="347244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211C-EF52-4720-89F4-C8E660D608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1BE255-5F10-4EF1-ADB4-21F4B1A496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414CE-124D-4553-B212-4C5A69A68D1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CF9DF6F-A78B-4639-83A9-6F13DDED641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40C0D-4641-4012-8FFB-23DE0F50D45B}"/>
              </a:ext>
            </a:extLst>
          </p:cNvPr>
          <p:cNvSpPr>
            <a:spLocks noGrp="1"/>
          </p:cNvSpPr>
          <p:nvPr>
            <p:ph type="sldNum" sz="quarter" idx="12"/>
          </p:nvPr>
        </p:nvSpPr>
        <p:spPr/>
        <p:txBody>
          <a:bodyPr/>
          <a:lstStyle>
            <a:lvl1pPr>
              <a:defRPr/>
            </a:lvl1pPr>
          </a:lstStyle>
          <a:p>
            <a:fld id="{F784381F-0F03-4D05-AACB-10C46781CCB2}" type="slidenum">
              <a:rPr lang="en-US" altLang="en-US"/>
              <a:pPr/>
              <a:t>‹#›</a:t>
            </a:fld>
            <a:endParaRPr lang="en-US" altLang="en-US"/>
          </a:p>
        </p:txBody>
      </p:sp>
    </p:spTree>
    <p:extLst>
      <p:ext uri="{BB962C8B-B14F-4D97-AF65-F5344CB8AC3E}">
        <p14:creationId xmlns:p14="http://schemas.microsoft.com/office/powerpoint/2010/main" val="191350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4B43F0-EA84-413B-864A-1F6E5B77249F}"/>
              </a:ext>
            </a:extLst>
          </p:cNvPr>
          <p:cNvSpPr>
            <a:spLocks noGrp="1"/>
          </p:cNvSpPr>
          <p:nvPr>
            <p:ph type="title" orient="vert"/>
          </p:nvPr>
        </p:nvSpPr>
        <p:spPr>
          <a:xfrm>
            <a:off x="23455313" y="3902075"/>
            <a:ext cx="6994525" cy="351123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4BE7B5-1D84-4B0C-8F22-4D2B975BFD59}"/>
              </a:ext>
            </a:extLst>
          </p:cNvPr>
          <p:cNvSpPr>
            <a:spLocks noGrp="1"/>
          </p:cNvSpPr>
          <p:nvPr>
            <p:ph type="body" orient="vert" idx="1"/>
          </p:nvPr>
        </p:nvSpPr>
        <p:spPr>
          <a:xfrm>
            <a:off x="2468563" y="3902075"/>
            <a:ext cx="20834350" cy="35112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BB384-BA4F-4751-BECA-9A22AE8669E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7C24EAA-3BD2-47E2-B7FB-F1309CF36D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EAB0DA-F3EC-4FCC-8911-F2E71A1A2431}"/>
              </a:ext>
            </a:extLst>
          </p:cNvPr>
          <p:cNvSpPr>
            <a:spLocks noGrp="1"/>
          </p:cNvSpPr>
          <p:nvPr>
            <p:ph type="sldNum" sz="quarter" idx="12"/>
          </p:nvPr>
        </p:nvSpPr>
        <p:spPr/>
        <p:txBody>
          <a:bodyPr/>
          <a:lstStyle>
            <a:lvl1pPr>
              <a:defRPr/>
            </a:lvl1pPr>
          </a:lstStyle>
          <a:p>
            <a:fld id="{B39537D1-7378-4777-A343-3CE052154062}" type="slidenum">
              <a:rPr lang="en-US" altLang="en-US"/>
              <a:pPr/>
              <a:t>‹#›</a:t>
            </a:fld>
            <a:endParaRPr lang="en-US" altLang="en-US"/>
          </a:p>
        </p:txBody>
      </p:sp>
    </p:spTree>
    <p:extLst>
      <p:ext uri="{BB962C8B-B14F-4D97-AF65-F5344CB8AC3E}">
        <p14:creationId xmlns:p14="http://schemas.microsoft.com/office/powerpoint/2010/main" val="283636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9A7E-8E8B-4818-AC17-8321F3735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2CBCD-91CE-4511-87A4-5E79FD0C8F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022BE-3675-49BD-B9E7-266F5CD8625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1E5F37-C403-410C-9EB2-583D0638879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5C4FDB-88F5-456D-A136-DF76F6913951}"/>
              </a:ext>
            </a:extLst>
          </p:cNvPr>
          <p:cNvSpPr>
            <a:spLocks noGrp="1"/>
          </p:cNvSpPr>
          <p:nvPr>
            <p:ph type="sldNum" sz="quarter" idx="12"/>
          </p:nvPr>
        </p:nvSpPr>
        <p:spPr/>
        <p:txBody>
          <a:bodyPr/>
          <a:lstStyle>
            <a:lvl1pPr>
              <a:defRPr/>
            </a:lvl1pPr>
          </a:lstStyle>
          <a:p>
            <a:fld id="{0B0AA5DF-1166-4C24-895A-47B1EE42537A}" type="slidenum">
              <a:rPr lang="en-US" altLang="en-US"/>
              <a:pPr/>
              <a:t>‹#›</a:t>
            </a:fld>
            <a:endParaRPr lang="en-US" altLang="en-US"/>
          </a:p>
        </p:txBody>
      </p:sp>
    </p:spTree>
    <p:extLst>
      <p:ext uri="{BB962C8B-B14F-4D97-AF65-F5344CB8AC3E}">
        <p14:creationId xmlns:p14="http://schemas.microsoft.com/office/powerpoint/2010/main" val="356449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0366-B27E-4D36-80CF-9C4A283D4E37}"/>
              </a:ext>
            </a:extLst>
          </p:cNvPr>
          <p:cNvSpPr>
            <a:spLocks noGrp="1"/>
          </p:cNvSpPr>
          <p:nvPr>
            <p:ph type="title"/>
          </p:nvPr>
        </p:nvSpPr>
        <p:spPr>
          <a:xfrm>
            <a:off x="2246313" y="10942638"/>
            <a:ext cx="28392437" cy="18257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BE6DD-9A70-4804-9980-FFBD82F56388}"/>
              </a:ext>
            </a:extLst>
          </p:cNvPr>
          <p:cNvSpPr>
            <a:spLocks noGrp="1"/>
          </p:cNvSpPr>
          <p:nvPr>
            <p:ph type="body" idx="1"/>
          </p:nvPr>
        </p:nvSpPr>
        <p:spPr>
          <a:xfrm>
            <a:off x="2246313" y="29371925"/>
            <a:ext cx="28392437" cy="96012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827D6CC-53E5-434A-A175-B058F12004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26176D6-9650-40B5-BE7E-B8C3878E2BF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45983B-0BD8-41FC-8599-06DC63AB8582}"/>
              </a:ext>
            </a:extLst>
          </p:cNvPr>
          <p:cNvSpPr>
            <a:spLocks noGrp="1"/>
          </p:cNvSpPr>
          <p:nvPr>
            <p:ph type="sldNum" sz="quarter" idx="12"/>
          </p:nvPr>
        </p:nvSpPr>
        <p:spPr/>
        <p:txBody>
          <a:bodyPr/>
          <a:lstStyle>
            <a:lvl1pPr>
              <a:defRPr/>
            </a:lvl1pPr>
          </a:lstStyle>
          <a:p>
            <a:fld id="{655BA30E-A0FE-4D77-9E94-1059388DE9D0}" type="slidenum">
              <a:rPr lang="en-US" altLang="en-US"/>
              <a:pPr/>
              <a:t>‹#›</a:t>
            </a:fld>
            <a:endParaRPr lang="en-US" altLang="en-US"/>
          </a:p>
        </p:txBody>
      </p:sp>
    </p:spTree>
    <p:extLst>
      <p:ext uri="{BB962C8B-B14F-4D97-AF65-F5344CB8AC3E}">
        <p14:creationId xmlns:p14="http://schemas.microsoft.com/office/powerpoint/2010/main" val="10890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B97-6682-4139-AF64-DE1E87D85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265641-DAE9-4CEF-8A61-FF2F986783A5}"/>
              </a:ext>
            </a:extLst>
          </p:cNvPr>
          <p:cNvSpPr>
            <a:spLocks noGrp="1"/>
          </p:cNvSpPr>
          <p:nvPr>
            <p:ph sz="half" idx="1"/>
          </p:nvPr>
        </p:nvSpPr>
        <p:spPr>
          <a:xfrm>
            <a:off x="2468563" y="12679363"/>
            <a:ext cx="13914437" cy="263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EDE1D-6B52-4C27-98CD-4A2F0B08FBCF}"/>
              </a:ext>
            </a:extLst>
          </p:cNvPr>
          <p:cNvSpPr>
            <a:spLocks noGrp="1"/>
          </p:cNvSpPr>
          <p:nvPr>
            <p:ph sz="half" idx="2"/>
          </p:nvPr>
        </p:nvSpPr>
        <p:spPr>
          <a:xfrm>
            <a:off x="16535400" y="12679363"/>
            <a:ext cx="13914438" cy="263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9254AF-43DC-4494-AEDF-6600ADF2951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97ABB4F-99C4-4061-B2B6-2E22604F8C3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75656D5-E7EE-4B1F-94FC-12AAB6602F1B}"/>
              </a:ext>
            </a:extLst>
          </p:cNvPr>
          <p:cNvSpPr>
            <a:spLocks noGrp="1"/>
          </p:cNvSpPr>
          <p:nvPr>
            <p:ph type="sldNum" sz="quarter" idx="12"/>
          </p:nvPr>
        </p:nvSpPr>
        <p:spPr/>
        <p:txBody>
          <a:bodyPr/>
          <a:lstStyle>
            <a:lvl1pPr>
              <a:defRPr/>
            </a:lvl1pPr>
          </a:lstStyle>
          <a:p>
            <a:fld id="{7B9737C8-6CAD-44C8-BEE3-760672C0AC98}" type="slidenum">
              <a:rPr lang="en-US" altLang="en-US"/>
              <a:pPr/>
              <a:t>‹#›</a:t>
            </a:fld>
            <a:endParaRPr lang="en-US" altLang="en-US"/>
          </a:p>
        </p:txBody>
      </p:sp>
    </p:spTree>
    <p:extLst>
      <p:ext uri="{BB962C8B-B14F-4D97-AF65-F5344CB8AC3E}">
        <p14:creationId xmlns:p14="http://schemas.microsoft.com/office/powerpoint/2010/main" val="169269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898C-316B-4C05-BCDA-893C90F1542D}"/>
              </a:ext>
            </a:extLst>
          </p:cNvPr>
          <p:cNvSpPr>
            <a:spLocks noGrp="1"/>
          </p:cNvSpPr>
          <p:nvPr>
            <p:ph type="title"/>
          </p:nvPr>
        </p:nvSpPr>
        <p:spPr>
          <a:xfrm>
            <a:off x="2266950" y="2336800"/>
            <a:ext cx="28392438" cy="8483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AFA7E3-9C7A-41DC-BCDD-4DF5FE486881}"/>
              </a:ext>
            </a:extLst>
          </p:cNvPr>
          <p:cNvSpPr>
            <a:spLocks noGrp="1"/>
          </p:cNvSpPr>
          <p:nvPr>
            <p:ph type="body" idx="1"/>
          </p:nvPr>
        </p:nvSpPr>
        <p:spPr>
          <a:xfrm>
            <a:off x="2266950" y="10760075"/>
            <a:ext cx="13927138" cy="527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AEB0DB-103D-42AB-A547-5FF492CB608E}"/>
              </a:ext>
            </a:extLst>
          </p:cNvPr>
          <p:cNvSpPr>
            <a:spLocks noGrp="1"/>
          </p:cNvSpPr>
          <p:nvPr>
            <p:ph sz="half" idx="2"/>
          </p:nvPr>
        </p:nvSpPr>
        <p:spPr>
          <a:xfrm>
            <a:off x="2266950" y="16032163"/>
            <a:ext cx="13927138" cy="2358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EAA28B-B37D-4505-BC4F-A45736F4E6DD}"/>
              </a:ext>
            </a:extLst>
          </p:cNvPr>
          <p:cNvSpPr>
            <a:spLocks noGrp="1"/>
          </p:cNvSpPr>
          <p:nvPr>
            <p:ph type="body" sz="quarter" idx="3"/>
          </p:nvPr>
        </p:nvSpPr>
        <p:spPr>
          <a:xfrm>
            <a:off x="16665575" y="10760075"/>
            <a:ext cx="13993813" cy="527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47E6F8-ACF5-4E45-82E9-5C8CFF8EB619}"/>
              </a:ext>
            </a:extLst>
          </p:cNvPr>
          <p:cNvSpPr>
            <a:spLocks noGrp="1"/>
          </p:cNvSpPr>
          <p:nvPr>
            <p:ph sz="quarter" idx="4"/>
          </p:nvPr>
        </p:nvSpPr>
        <p:spPr>
          <a:xfrm>
            <a:off x="16665575" y="16032163"/>
            <a:ext cx="13993813" cy="2358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BF9B4B-982E-4BA6-BCFD-19FB6CA4E68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D08B32D-4CDE-434F-9EB0-DC3FDB30539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81405EB-249B-440E-8788-BB554EB661DD}"/>
              </a:ext>
            </a:extLst>
          </p:cNvPr>
          <p:cNvSpPr>
            <a:spLocks noGrp="1"/>
          </p:cNvSpPr>
          <p:nvPr>
            <p:ph type="sldNum" sz="quarter" idx="12"/>
          </p:nvPr>
        </p:nvSpPr>
        <p:spPr/>
        <p:txBody>
          <a:bodyPr/>
          <a:lstStyle>
            <a:lvl1pPr>
              <a:defRPr/>
            </a:lvl1pPr>
          </a:lstStyle>
          <a:p>
            <a:fld id="{13E59F16-1B2F-48A3-9120-3B2C0901BC10}" type="slidenum">
              <a:rPr lang="en-US" altLang="en-US"/>
              <a:pPr/>
              <a:t>‹#›</a:t>
            </a:fld>
            <a:endParaRPr lang="en-US" altLang="en-US"/>
          </a:p>
        </p:txBody>
      </p:sp>
    </p:spTree>
    <p:extLst>
      <p:ext uri="{BB962C8B-B14F-4D97-AF65-F5344CB8AC3E}">
        <p14:creationId xmlns:p14="http://schemas.microsoft.com/office/powerpoint/2010/main" val="36968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B5CB-815E-475D-8515-6427A42593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68A4CF-9C33-42DB-B881-EF815000EEA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951A292-EB4B-47D2-A2B7-F9F4B6F9A5E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D31A7CA-220F-4A0E-99C6-FDA279FA1D17}"/>
              </a:ext>
            </a:extLst>
          </p:cNvPr>
          <p:cNvSpPr>
            <a:spLocks noGrp="1"/>
          </p:cNvSpPr>
          <p:nvPr>
            <p:ph type="sldNum" sz="quarter" idx="12"/>
          </p:nvPr>
        </p:nvSpPr>
        <p:spPr/>
        <p:txBody>
          <a:bodyPr/>
          <a:lstStyle>
            <a:lvl1pPr>
              <a:defRPr/>
            </a:lvl1pPr>
          </a:lstStyle>
          <a:p>
            <a:fld id="{ED6D4388-7E18-45DD-9206-B3BE114979CE}" type="slidenum">
              <a:rPr lang="en-US" altLang="en-US"/>
              <a:pPr/>
              <a:t>‹#›</a:t>
            </a:fld>
            <a:endParaRPr lang="en-US" altLang="en-US"/>
          </a:p>
        </p:txBody>
      </p:sp>
    </p:spTree>
    <p:extLst>
      <p:ext uri="{BB962C8B-B14F-4D97-AF65-F5344CB8AC3E}">
        <p14:creationId xmlns:p14="http://schemas.microsoft.com/office/powerpoint/2010/main" val="244259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D78E1-3875-43F9-9A37-F305063E619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9CD030A-D9B2-4582-B2CF-493C6B55943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C6C01E6-4120-4E0F-9769-E22DB4DD1CAA}"/>
              </a:ext>
            </a:extLst>
          </p:cNvPr>
          <p:cNvSpPr>
            <a:spLocks noGrp="1"/>
          </p:cNvSpPr>
          <p:nvPr>
            <p:ph type="sldNum" sz="quarter" idx="12"/>
          </p:nvPr>
        </p:nvSpPr>
        <p:spPr/>
        <p:txBody>
          <a:bodyPr/>
          <a:lstStyle>
            <a:lvl1pPr>
              <a:defRPr/>
            </a:lvl1pPr>
          </a:lstStyle>
          <a:p>
            <a:fld id="{AAB96DDC-202D-4133-9F5B-94724740AD74}" type="slidenum">
              <a:rPr lang="en-US" altLang="en-US"/>
              <a:pPr/>
              <a:t>‹#›</a:t>
            </a:fld>
            <a:endParaRPr lang="en-US" altLang="en-US"/>
          </a:p>
        </p:txBody>
      </p:sp>
    </p:spTree>
    <p:extLst>
      <p:ext uri="{BB962C8B-B14F-4D97-AF65-F5344CB8AC3E}">
        <p14:creationId xmlns:p14="http://schemas.microsoft.com/office/powerpoint/2010/main" val="52061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83B3-48E9-48CA-B3AE-E8C175ECBC7F}"/>
              </a:ext>
            </a:extLst>
          </p:cNvPr>
          <p:cNvSpPr>
            <a:spLocks noGrp="1"/>
          </p:cNvSpPr>
          <p:nvPr>
            <p:ph type="title"/>
          </p:nvPr>
        </p:nvSpPr>
        <p:spPr>
          <a:xfrm>
            <a:off x="2266950" y="2925763"/>
            <a:ext cx="10617200" cy="102409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CB999B-C332-4ABC-8635-F77A853EE545}"/>
              </a:ext>
            </a:extLst>
          </p:cNvPr>
          <p:cNvSpPr>
            <a:spLocks noGrp="1"/>
          </p:cNvSpPr>
          <p:nvPr>
            <p:ph idx="1"/>
          </p:nvPr>
        </p:nvSpPr>
        <p:spPr>
          <a:xfrm>
            <a:off x="13995400" y="6319838"/>
            <a:ext cx="16663988" cy="311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F76ED4-E123-41F9-A533-C59FBE54963B}"/>
              </a:ext>
            </a:extLst>
          </p:cNvPr>
          <p:cNvSpPr>
            <a:spLocks noGrp="1"/>
          </p:cNvSpPr>
          <p:nvPr>
            <p:ph type="body" sz="half" idx="2"/>
          </p:nvPr>
        </p:nvSpPr>
        <p:spPr>
          <a:xfrm>
            <a:off x="2266950" y="13166725"/>
            <a:ext cx="10617200" cy="243951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EEF1A7-3AC3-4B1C-B861-1392A42AA53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C3807B5-C964-4971-8D95-7CE5CD6560C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EEF9ACB-349F-4F78-B693-BAD793DA7161}"/>
              </a:ext>
            </a:extLst>
          </p:cNvPr>
          <p:cNvSpPr>
            <a:spLocks noGrp="1"/>
          </p:cNvSpPr>
          <p:nvPr>
            <p:ph type="sldNum" sz="quarter" idx="12"/>
          </p:nvPr>
        </p:nvSpPr>
        <p:spPr/>
        <p:txBody>
          <a:bodyPr/>
          <a:lstStyle>
            <a:lvl1pPr>
              <a:defRPr/>
            </a:lvl1pPr>
          </a:lstStyle>
          <a:p>
            <a:fld id="{678EEB70-F294-4751-930B-C235FAE16F47}" type="slidenum">
              <a:rPr lang="en-US" altLang="en-US"/>
              <a:pPr/>
              <a:t>‹#›</a:t>
            </a:fld>
            <a:endParaRPr lang="en-US" altLang="en-US"/>
          </a:p>
        </p:txBody>
      </p:sp>
    </p:spTree>
    <p:extLst>
      <p:ext uri="{BB962C8B-B14F-4D97-AF65-F5344CB8AC3E}">
        <p14:creationId xmlns:p14="http://schemas.microsoft.com/office/powerpoint/2010/main" val="317684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63BE-C583-4708-B4AD-C777F13C7BFD}"/>
              </a:ext>
            </a:extLst>
          </p:cNvPr>
          <p:cNvSpPr>
            <a:spLocks noGrp="1"/>
          </p:cNvSpPr>
          <p:nvPr>
            <p:ph type="title"/>
          </p:nvPr>
        </p:nvSpPr>
        <p:spPr>
          <a:xfrm>
            <a:off x="2266950" y="2925763"/>
            <a:ext cx="10617200" cy="102409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41BC8C-39A7-4198-BE53-CB90D12D7966}"/>
              </a:ext>
            </a:extLst>
          </p:cNvPr>
          <p:cNvSpPr>
            <a:spLocks noGrp="1"/>
          </p:cNvSpPr>
          <p:nvPr>
            <p:ph type="pic" idx="1"/>
          </p:nvPr>
        </p:nvSpPr>
        <p:spPr>
          <a:xfrm>
            <a:off x="13995400" y="6319838"/>
            <a:ext cx="16663988" cy="31191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E76FDB-603A-4C4E-8F0A-38C7FC84FC61}"/>
              </a:ext>
            </a:extLst>
          </p:cNvPr>
          <p:cNvSpPr>
            <a:spLocks noGrp="1"/>
          </p:cNvSpPr>
          <p:nvPr>
            <p:ph type="body" sz="half" idx="2"/>
          </p:nvPr>
        </p:nvSpPr>
        <p:spPr>
          <a:xfrm>
            <a:off x="2266950" y="13166725"/>
            <a:ext cx="10617200" cy="243951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97D3DA-00F9-4982-9137-B4DE823F78B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BFDDB3-DAC5-4494-A9A0-36EF231E40E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43A6AB7-B278-41B9-9D87-22C32D58C2C0}"/>
              </a:ext>
            </a:extLst>
          </p:cNvPr>
          <p:cNvSpPr>
            <a:spLocks noGrp="1"/>
          </p:cNvSpPr>
          <p:nvPr>
            <p:ph type="sldNum" sz="quarter" idx="12"/>
          </p:nvPr>
        </p:nvSpPr>
        <p:spPr/>
        <p:txBody>
          <a:bodyPr/>
          <a:lstStyle>
            <a:lvl1pPr>
              <a:defRPr/>
            </a:lvl1pPr>
          </a:lstStyle>
          <a:p>
            <a:fld id="{C6503590-62BD-49E1-9F8A-4B00AD12802B}" type="slidenum">
              <a:rPr lang="en-US" altLang="en-US"/>
              <a:pPr/>
              <a:t>‹#›</a:t>
            </a:fld>
            <a:endParaRPr lang="en-US" altLang="en-US"/>
          </a:p>
        </p:txBody>
      </p:sp>
    </p:spTree>
    <p:extLst>
      <p:ext uri="{BB962C8B-B14F-4D97-AF65-F5344CB8AC3E}">
        <p14:creationId xmlns:p14="http://schemas.microsoft.com/office/powerpoint/2010/main" val="394100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511EFA-EFF9-4501-8804-7BE9E611DF66}"/>
              </a:ext>
            </a:extLst>
          </p:cNvPr>
          <p:cNvSpPr>
            <a:spLocks noGrp="1" noChangeArrowheads="1"/>
          </p:cNvSpPr>
          <p:nvPr>
            <p:ph type="title"/>
          </p:nvPr>
        </p:nvSpPr>
        <p:spPr bwMode="auto">
          <a:xfrm>
            <a:off x="2468563" y="3902075"/>
            <a:ext cx="27981275"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BABCCB5-0CA7-4A46-B321-A77FBCD0DEC5}"/>
              </a:ext>
            </a:extLst>
          </p:cNvPr>
          <p:cNvSpPr>
            <a:spLocks noGrp="1" noChangeArrowheads="1"/>
          </p:cNvSpPr>
          <p:nvPr>
            <p:ph type="body" idx="1"/>
          </p:nvPr>
        </p:nvSpPr>
        <p:spPr bwMode="auto">
          <a:xfrm>
            <a:off x="2468563" y="12679363"/>
            <a:ext cx="27981275" cy="263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E5A72A2-42C3-4BBE-BCAA-8E047B438433}"/>
              </a:ext>
            </a:extLst>
          </p:cNvPr>
          <p:cNvSpPr>
            <a:spLocks noGrp="1" noChangeArrowheads="1"/>
          </p:cNvSpPr>
          <p:nvPr>
            <p:ph type="dt" sz="half" idx="2"/>
          </p:nvPr>
        </p:nvSpPr>
        <p:spPr bwMode="auto">
          <a:xfrm>
            <a:off x="2468563" y="39989125"/>
            <a:ext cx="68580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ltLang="en-US"/>
          </a:p>
        </p:txBody>
      </p:sp>
      <p:sp>
        <p:nvSpPr>
          <p:cNvPr id="1029" name="Rectangle 5">
            <a:extLst>
              <a:ext uri="{FF2B5EF4-FFF2-40B4-BE49-F238E27FC236}">
                <a16:creationId xmlns:a16="http://schemas.microsoft.com/office/drawing/2014/main" id="{E45DDB25-8E50-48B6-A298-5A362AB41301}"/>
              </a:ext>
            </a:extLst>
          </p:cNvPr>
          <p:cNvSpPr>
            <a:spLocks noGrp="1" noChangeArrowheads="1"/>
          </p:cNvSpPr>
          <p:nvPr>
            <p:ph type="ftr" sz="quarter" idx="3"/>
          </p:nvPr>
        </p:nvSpPr>
        <p:spPr bwMode="auto">
          <a:xfrm>
            <a:off x="11247438" y="39989125"/>
            <a:ext cx="1042352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ltLang="en-US"/>
          </a:p>
        </p:txBody>
      </p:sp>
      <p:sp>
        <p:nvSpPr>
          <p:cNvPr id="1030" name="Rectangle 6">
            <a:extLst>
              <a:ext uri="{FF2B5EF4-FFF2-40B4-BE49-F238E27FC236}">
                <a16:creationId xmlns:a16="http://schemas.microsoft.com/office/drawing/2014/main" id="{29B8B337-DB8A-422F-9566-0406F92F2B6F}"/>
              </a:ext>
            </a:extLst>
          </p:cNvPr>
          <p:cNvSpPr>
            <a:spLocks noGrp="1" noChangeArrowheads="1"/>
          </p:cNvSpPr>
          <p:nvPr>
            <p:ph type="sldNum" sz="quarter" idx="4"/>
          </p:nvPr>
        </p:nvSpPr>
        <p:spPr bwMode="auto">
          <a:xfrm>
            <a:off x="23591838" y="39989125"/>
            <a:ext cx="68580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r" defTabSz="4389438">
              <a:defRPr sz="6700"/>
            </a:lvl1pPr>
          </a:lstStyle>
          <a:p>
            <a:fld id="{C3F2CE11-AB0B-42AB-8552-031938DE2EB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kern="12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anose="02020603050405020304" pitchFamily="18" charset="0"/>
        </a:defRPr>
      </a:lvl2pPr>
      <a:lvl3pPr algn="ctr" defTabSz="4389438" rtl="0" eaLnBrk="0" fontAlgn="base" hangingPunct="0">
        <a:spcBef>
          <a:spcPct val="0"/>
        </a:spcBef>
        <a:spcAft>
          <a:spcPct val="0"/>
        </a:spcAft>
        <a:defRPr sz="21100">
          <a:solidFill>
            <a:schemeClr val="tx2"/>
          </a:solidFill>
          <a:latin typeface="Times New Roman" panose="02020603050405020304" pitchFamily="18" charset="0"/>
        </a:defRPr>
      </a:lvl3pPr>
      <a:lvl4pPr algn="ctr" defTabSz="4389438" rtl="0" eaLnBrk="0" fontAlgn="base" hangingPunct="0">
        <a:spcBef>
          <a:spcPct val="0"/>
        </a:spcBef>
        <a:spcAft>
          <a:spcPct val="0"/>
        </a:spcAft>
        <a:defRPr sz="21100">
          <a:solidFill>
            <a:schemeClr val="tx2"/>
          </a:solidFill>
          <a:latin typeface="Times New Roman" panose="02020603050405020304" pitchFamily="18" charset="0"/>
        </a:defRPr>
      </a:lvl4pPr>
      <a:lvl5pPr algn="ctr" defTabSz="4389438" rtl="0" eaLnBrk="0" fontAlgn="base" hangingPunct="0">
        <a:spcBef>
          <a:spcPct val="0"/>
        </a:spcBef>
        <a:spcAft>
          <a:spcPct val="0"/>
        </a:spcAft>
        <a:defRPr sz="21100">
          <a:solidFill>
            <a:schemeClr val="tx2"/>
          </a:solidFill>
          <a:latin typeface="Times New Roman" panose="02020603050405020304" pitchFamily="18" charset="0"/>
        </a:defRPr>
      </a:lvl5pPr>
      <a:lvl6pPr marL="457200" algn="ctr" defTabSz="4389438" rtl="0"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rtl="0"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rtl="0"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rtl="0" eaLnBrk="0" fontAlgn="base" hangingPunct="0">
        <a:spcBef>
          <a:spcPct val="0"/>
        </a:spcBef>
        <a:spcAft>
          <a:spcPct val="0"/>
        </a:spcAft>
        <a:defRPr sz="21100">
          <a:solidFill>
            <a:schemeClr val="tx2"/>
          </a:solidFill>
          <a:latin typeface="Times New Roman" panose="02020603050405020304" pitchFamily="18" charset="0"/>
        </a:defRPr>
      </a:lvl9pPr>
    </p:titleStyle>
    <p:bodyStyle>
      <a:lvl1pPr marL="1646238" indent="-1646238" algn="l" defTabSz="4389438" rtl="0" eaLnBrk="0" fontAlgn="base" hangingPunct="0">
        <a:spcBef>
          <a:spcPct val="20000"/>
        </a:spcBef>
        <a:spcAft>
          <a:spcPct val="0"/>
        </a:spcAft>
        <a:buChar char="•"/>
        <a:defRPr sz="15400" kern="12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kern="1200">
          <a:solidFill>
            <a:schemeClr val="tx1"/>
          </a:solidFill>
          <a:latin typeface="+mn-lt"/>
          <a:ea typeface="+mn-ea"/>
          <a:cs typeface="+mn-cs"/>
        </a:defRPr>
      </a:lvl2pPr>
      <a:lvl3pPr marL="5486400" indent="-1096963" algn="l" defTabSz="4389438" rtl="0" eaLnBrk="0" fontAlgn="base" hangingPunct="0">
        <a:spcBef>
          <a:spcPct val="20000"/>
        </a:spcBef>
        <a:spcAft>
          <a:spcPct val="0"/>
        </a:spcAft>
        <a:buChar char="•"/>
        <a:defRPr sz="11500" kern="1200">
          <a:solidFill>
            <a:schemeClr val="tx1"/>
          </a:solidFill>
          <a:latin typeface="+mn-lt"/>
          <a:ea typeface="+mn-ea"/>
          <a:cs typeface="+mn-cs"/>
        </a:defRPr>
      </a:lvl3pPr>
      <a:lvl4pPr marL="7680325"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4pPr>
      <a:lvl5pPr marL="9875838"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4.bin"/><Relationship Id="rId18" Type="http://schemas.openxmlformats.org/officeDocument/2006/relationships/image" Target="../media/image19.png"/><Relationship Id="rId26" Type="http://schemas.openxmlformats.org/officeDocument/2006/relationships/image" Target="../media/image10.wmf"/><Relationship Id="rId39" Type="http://schemas.openxmlformats.org/officeDocument/2006/relationships/oleObject" Target="../embeddings/oleObject15.bin"/><Relationship Id="rId21" Type="http://schemas.openxmlformats.org/officeDocument/2006/relationships/oleObject" Target="../embeddings/oleObject7.bin"/><Relationship Id="rId34" Type="http://schemas.openxmlformats.org/officeDocument/2006/relationships/image" Target="../media/image13.wmf"/><Relationship Id="rId42" Type="http://schemas.openxmlformats.org/officeDocument/2006/relationships/image" Target="../media/image23.wmf"/><Relationship Id="rId7" Type="http://schemas.openxmlformats.org/officeDocument/2006/relationships/oleObject" Target="../embeddings/Microsoft_Word_97_-_2003_Document.doc"/><Relationship Id="rId2" Type="http://schemas.openxmlformats.org/officeDocument/2006/relationships/vmlDrawing" Target="../drawings/vmlDrawing1.vml"/><Relationship Id="rId16" Type="http://schemas.openxmlformats.org/officeDocument/2006/relationships/image" Target="../media/image6.wmf"/><Relationship Id="rId20" Type="http://schemas.openxmlformats.org/officeDocument/2006/relationships/image" Target="../media/image7.wmf"/><Relationship Id="rId29" Type="http://schemas.openxmlformats.org/officeDocument/2006/relationships/oleObject" Target="../embeddings/oleObject11.bin"/><Relationship Id="rId41" Type="http://schemas.openxmlformats.org/officeDocument/2006/relationships/image" Target="../media/image22.wmf"/><Relationship Id="rId1" Type="http://schemas.openxmlformats.org/officeDocument/2006/relationships/themeOverride" Target="../theme/themeOverride1.xml"/><Relationship Id="rId6" Type="http://schemas.openxmlformats.org/officeDocument/2006/relationships/image" Target="../media/image17.jpeg"/><Relationship Id="rId11" Type="http://schemas.openxmlformats.org/officeDocument/2006/relationships/oleObject" Target="../embeddings/oleObject3.bin"/><Relationship Id="rId24" Type="http://schemas.openxmlformats.org/officeDocument/2006/relationships/image" Target="../media/image9.wmf"/><Relationship Id="rId32" Type="http://schemas.openxmlformats.org/officeDocument/2006/relationships/image" Target="../media/image21.jpeg"/><Relationship Id="rId37" Type="http://schemas.openxmlformats.org/officeDocument/2006/relationships/oleObject" Target="../embeddings/oleObject14.bin"/><Relationship Id="rId40" Type="http://schemas.openxmlformats.org/officeDocument/2006/relationships/image" Target="../media/image16.wmf"/><Relationship Id="rId5" Type="http://schemas.openxmlformats.org/officeDocument/2006/relationships/image" Target="../media/image1.wmf"/><Relationship Id="rId15" Type="http://schemas.openxmlformats.org/officeDocument/2006/relationships/oleObject" Target="../embeddings/oleObject5.bin"/><Relationship Id="rId23" Type="http://schemas.openxmlformats.org/officeDocument/2006/relationships/oleObject" Target="../embeddings/oleObject8.bin"/><Relationship Id="rId28" Type="http://schemas.openxmlformats.org/officeDocument/2006/relationships/image" Target="../media/image11.wmf"/><Relationship Id="rId36" Type="http://schemas.openxmlformats.org/officeDocument/2006/relationships/image" Target="../media/image14.wmf"/><Relationship Id="rId10" Type="http://schemas.openxmlformats.org/officeDocument/2006/relationships/image" Target="../media/image3.wmf"/><Relationship Id="rId19" Type="http://schemas.openxmlformats.org/officeDocument/2006/relationships/oleObject" Target="../embeddings/oleObject6.bin"/><Relationship Id="rId31" Type="http://schemas.openxmlformats.org/officeDocument/2006/relationships/image" Target="../media/image20.jpeg"/><Relationship Id="rId4" Type="http://schemas.openxmlformats.org/officeDocument/2006/relationships/oleObject" Target="../embeddings/oleObject1.bin"/><Relationship Id="rId9" Type="http://schemas.openxmlformats.org/officeDocument/2006/relationships/oleObject" Target="../embeddings/oleObject2.bin"/><Relationship Id="rId14" Type="http://schemas.openxmlformats.org/officeDocument/2006/relationships/image" Target="../media/image5.wmf"/><Relationship Id="rId22" Type="http://schemas.openxmlformats.org/officeDocument/2006/relationships/image" Target="../media/image8.wmf"/><Relationship Id="rId27" Type="http://schemas.openxmlformats.org/officeDocument/2006/relationships/oleObject" Target="../embeddings/oleObject10.bin"/><Relationship Id="rId30" Type="http://schemas.openxmlformats.org/officeDocument/2006/relationships/image" Target="../media/image12.wmf"/><Relationship Id="rId35" Type="http://schemas.openxmlformats.org/officeDocument/2006/relationships/oleObject" Target="../embeddings/oleObject13.bin"/><Relationship Id="rId8" Type="http://schemas.openxmlformats.org/officeDocument/2006/relationships/image" Target="../media/image2.wmf"/><Relationship Id="rId3" Type="http://schemas.openxmlformats.org/officeDocument/2006/relationships/slideLayout" Target="../slideLayouts/slideLayout7.xml"/><Relationship Id="rId12" Type="http://schemas.openxmlformats.org/officeDocument/2006/relationships/image" Target="../media/image4.wmf"/><Relationship Id="rId17" Type="http://schemas.openxmlformats.org/officeDocument/2006/relationships/image" Target="../media/image18.wmf"/><Relationship Id="rId25" Type="http://schemas.openxmlformats.org/officeDocument/2006/relationships/oleObject" Target="../embeddings/oleObject9.bin"/><Relationship Id="rId33" Type="http://schemas.openxmlformats.org/officeDocument/2006/relationships/oleObject" Target="../embeddings/oleObject12.bin"/><Relationship Id="rId38" Type="http://schemas.openxmlformats.org/officeDocument/2006/relationships/image" Target="../media/image15.wmf"/></Relationships>
</file>

<file path=ppt/slides/_rels/slide2.xml.rels><?xml version="1.0" encoding="UTF-8" standalone="yes"?>
<Relationships xmlns="http://schemas.openxmlformats.org/package/2006/relationships"><Relationship Id="rId13" Type="http://schemas.openxmlformats.org/officeDocument/2006/relationships/image" Target="../media/image28.wmf"/><Relationship Id="rId18" Type="http://schemas.openxmlformats.org/officeDocument/2006/relationships/oleObject" Target="../embeddings/oleObject23.bin"/><Relationship Id="rId26" Type="http://schemas.openxmlformats.org/officeDocument/2006/relationships/oleObject" Target="../embeddings/oleObject27.bin"/><Relationship Id="rId39" Type="http://schemas.openxmlformats.org/officeDocument/2006/relationships/image" Target="../media/image43.wmf"/><Relationship Id="rId21" Type="http://schemas.openxmlformats.org/officeDocument/2006/relationships/image" Target="../media/image32.wmf"/><Relationship Id="rId34" Type="http://schemas.openxmlformats.org/officeDocument/2006/relationships/oleObject" Target="../embeddings/oleObject31.bin"/><Relationship Id="rId42" Type="http://schemas.openxmlformats.org/officeDocument/2006/relationships/image" Target="../media/image46.wmf"/><Relationship Id="rId7" Type="http://schemas.openxmlformats.org/officeDocument/2006/relationships/image" Target="../media/image25.wmf"/><Relationship Id="rId2" Type="http://schemas.openxmlformats.org/officeDocument/2006/relationships/vmlDrawing" Target="../drawings/vmlDrawing2.vml"/><Relationship Id="rId16" Type="http://schemas.openxmlformats.org/officeDocument/2006/relationships/oleObject" Target="../embeddings/oleObject22.bin"/><Relationship Id="rId20" Type="http://schemas.openxmlformats.org/officeDocument/2006/relationships/oleObject" Target="../embeddings/oleObject24.bin"/><Relationship Id="rId29" Type="http://schemas.openxmlformats.org/officeDocument/2006/relationships/image" Target="../media/image36.wmf"/><Relationship Id="rId41" Type="http://schemas.openxmlformats.org/officeDocument/2006/relationships/image" Target="../media/image45.jpeg"/><Relationship Id="rId1" Type="http://schemas.openxmlformats.org/officeDocument/2006/relationships/themeOverride" Target="../theme/themeOverride2.xml"/><Relationship Id="rId6" Type="http://schemas.openxmlformats.org/officeDocument/2006/relationships/oleObject" Target="../embeddings/oleObject17.bin"/><Relationship Id="rId11" Type="http://schemas.openxmlformats.org/officeDocument/2006/relationships/image" Target="../media/image27.wmf"/><Relationship Id="rId24" Type="http://schemas.openxmlformats.org/officeDocument/2006/relationships/oleObject" Target="../embeddings/oleObject26.bin"/><Relationship Id="rId32" Type="http://schemas.openxmlformats.org/officeDocument/2006/relationships/oleObject" Target="../embeddings/oleObject30.bin"/><Relationship Id="rId37" Type="http://schemas.openxmlformats.org/officeDocument/2006/relationships/image" Target="../media/image41.wmf"/><Relationship Id="rId40" Type="http://schemas.openxmlformats.org/officeDocument/2006/relationships/image" Target="../media/image44.wmf"/><Relationship Id="rId5" Type="http://schemas.openxmlformats.org/officeDocument/2006/relationships/image" Target="../media/image24.wmf"/><Relationship Id="rId15" Type="http://schemas.openxmlformats.org/officeDocument/2006/relationships/image" Target="../media/image29.wmf"/><Relationship Id="rId23" Type="http://schemas.openxmlformats.org/officeDocument/2006/relationships/image" Target="../media/image33.wmf"/><Relationship Id="rId28" Type="http://schemas.openxmlformats.org/officeDocument/2006/relationships/oleObject" Target="../embeddings/oleObject28.bin"/><Relationship Id="rId36" Type="http://schemas.openxmlformats.org/officeDocument/2006/relationships/image" Target="../media/image40.wmf"/><Relationship Id="rId10" Type="http://schemas.openxmlformats.org/officeDocument/2006/relationships/oleObject" Target="../embeddings/oleObject19.bin"/><Relationship Id="rId19" Type="http://schemas.openxmlformats.org/officeDocument/2006/relationships/image" Target="../media/image31.wmf"/><Relationship Id="rId31" Type="http://schemas.openxmlformats.org/officeDocument/2006/relationships/image" Target="../media/image37.wmf"/><Relationship Id="rId4" Type="http://schemas.openxmlformats.org/officeDocument/2006/relationships/oleObject" Target="../embeddings/oleObject16.bin"/><Relationship Id="rId9" Type="http://schemas.openxmlformats.org/officeDocument/2006/relationships/image" Target="../media/image26.wmf"/><Relationship Id="rId14" Type="http://schemas.openxmlformats.org/officeDocument/2006/relationships/oleObject" Target="../embeddings/oleObject21.bin"/><Relationship Id="rId22" Type="http://schemas.openxmlformats.org/officeDocument/2006/relationships/oleObject" Target="../embeddings/oleObject25.bin"/><Relationship Id="rId27" Type="http://schemas.openxmlformats.org/officeDocument/2006/relationships/image" Target="../media/image35.wmf"/><Relationship Id="rId30" Type="http://schemas.openxmlformats.org/officeDocument/2006/relationships/oleObject" Target="../embeddings/oleObject29.bin"/><Relationship Id="rId35" Type="http://schemas.openxmlformats.org/officeDocument/2006/relationships/image" Target="../media/image39.wmf"/><Relationship Id="rId43" Type="http://schemas.openxmlformats.org/officeDocument/2006/relationships/image" Target="../media/image47.png"/><Relationship Id="rId8" Type="http://schemas.openxmlformats.org/officeDocument/2006/relationships/oleObject" Target="../embeddings/oleObject18.bin"/><Relationship Id="rId3" Type="http://schemas.openxmlformats.org/officeDocument/2006/relationships/slideLayout" Target="../slideLayouts/slideLayout7.xml"/><Relationship Id="rId12" Type="http://schemas.openxmlformats.org/officeDocument/2006/relationships/oleObject" Target="../embeddings/oleObject20.bin"/><Relationship Id="rId17" Type="http://schemas.openxmlformats.org/officeDocument/2006/relationships/image" Target="../media/image30.wmf"/><Relationship Id="rId25" Type="http://schemas.openxmlformats.org/officeDocument/2006/relationships/image" Target="../media/image34.wmf"/><Relationship Id="rId33" Type="http://schemas.openxmlformats.org/officeDocument/2006/relationships/image" Target="../media/image38.wmf"/><Relationship Id="rId38" Type="http://schemas.openxmlformats.org/officeDocument/2006/relationships/image" Target="../media/image42.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5AE48517-DEC9-44D0-ACE8-921F8BAFAD69}"/>
              </a:ext>
            </a:extLst>
          </p:cNvPr>
          <p:cNvSpPr txBox="1">
            <a:spLocks noChangeArrowheads="1"/>
          </p:cNvSpPr>
          <p:nvPr/>
        </p:nvSpPr>
        <p:spPr bwMode="auto">
          <a:xfrm>
            <a:off x="0" y="974725"/>
            <a:ext cx="32918400" cy="65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defTabSz="4389438">
              <a:defRPr sz="2400">
                <a:solidFill>
                  <a:schemeClr val="tx1"/>
                </a:solidFill>
                <a:latin typeface="Times New Roman" panose="02020603050405020304" pitchFamily="18" charset="0"/>
              </a:defRPr>
            </a:lvl1pPr>
            <a:lvl2pPr marL="2193925" defTabSz="4389438">
              <a:defRPr sz="2400">
                <a:solidFill>
                  <a:schemeClr val="tx1"/>
                </a:solidFill>
                <a:latin typeface="Times New Roman" panose="02020603050405020304" pitchFamily="18" charset="0"/>
              </a:defRPr>
            </a:lvl2pPr>
            <a:lvl3pPr marL="4389438" defTabSz="4389438">
              <a:defRPr sz="2400">
                <a:solidFill>
                  <a:schemeClr val="tx1"/>
                </a:solidFill>
                <a:latin typeface="Times New Roman" panose="02020603050405020304" pitchFamily="18" charset="0"/>
              </a:defRPr>
            </a:lvl3pPr>
            <a:lvl4pPr marL="6583363" defTabSz="4389438">
              <a:defRPr sz="2400">
                <a:solidFill>
                  <a:schemeClr val="tx1"/>
                </a:solidFill>
                <a:latin typeface="Times New Roman" panose="02020603050405020304" pitchFamily="18" charset="0"/>
              </a:defRPr>
            </a:lvl4pPr>
            <a:lvl5pPr marL="8778875" defTabSz="4389438">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1500">
                <a:latin typeface="Korinna BT" pitchFamily="18" charset="0"/>
              </a:rPr>
              <a:t>  </a:t>
            </a:r>
            <a:r>
              <a:rPr lang="en-US" altLang="en-US" sz="10000" b="1">
                <a:effectLst>
                  <a:outerShdw blurRad="38100" dist="38100" dir="2700000" algn="tl">
                    <a:srgbClr val="C0C0C0"/>
                  </a:outerShdw>
                </a:effectLst>
                <a:latin typeface="Korinna BT" pitchFamily="18" charset="0"/>
                <a:cs typeface="Times New Roman" panose="02020603050405020304" pitchFamily="18" charset="0"/>
              </a:rPr>
              <a:t>A Sediment Transport Model for Incising Gullies On Steep Topography</a:t>
            </a:r>
            <a:r>
              <a:rPr lang="en-US" altLang="en-US" sz="11500" b="1">
                <a:effectLst>
                  <a:outerShdw blurRad="38100" dist="38100" dir="2700000" algn="tl">
                    <a:srgbClr val="C0C0C0"/>
                  </a:outerShdw>
                </a:effectLst>
                <a:latin typeface="Korinna BT" pitchFamily="18" charset="0"/>
                <a:cs typeface="Times New Roman" panose="02020603050405020304" pitchFamily="18" charset="0"/>
              </a:rPr>
              <a:t> </a:t>
            </a:r>
            <a:endParaRPr lang="en-US" altLang="en-US" sz="5800" b="1">
              <a:effectLst>
                <a:outerShdw blurRad="38100" dist="38100" dir="2700000" algn="tl">
                  <a:srgbClr val="C0C0C0"/>
                </a:outerShdw>
              </a:effectLst>
              <a:latin typeface="Korinna BT" pitchFamily="18" charset="0"/>
            </a:endParaRPr>
          </a:p>
          <a:p>
            <a:pPr algn="ctr">
              <a:lnSpc>
                <a:spcPct val="190000"/>
              </a:lnSpc>
            </a:pPr>
            <a:r>
              <a:rPr lang="en-US" altLang="en-US" sz="5800">
                <a:effectLst>
                  <a:outerShdw blurRad="38100" dist="38100" dir="2700000" algn="tl">
                    <a:srgbClr val="C0C0C0"/>
                  </a:outerShdw>
                </a:effectLst>
                <a:latin typeface="Korinna BT" pitchFamily="18" charset="0"/>
              </a:rPr>
              <a:t>Erkan Istanbulluoglu,  David G. Tarboton,  Robert T. Pack</a:t>
            </a:r>
          </a:p>
          <a:p>
            <a:pPr algn="ctr">
              <a:lnSpc>
                <a:spcPct val="110000"/>
              </a:lnSpc>
            </a:pPr>
            <a:r>
              <a:rPr lang="en-US" altLang="en-US" sz="5800">
                <a:effectLst>
                  <a:outerShdw blurRad="38100" dist="38100" dir="2700000" algn="tl">
                    <a:srgbClr val="C0C0C0"/>
                  </a:outerShdw>
                </a:effectLst>
                <a:latin typeface="Korinna BT" pitchFamily="18" charset="0"/>
              </a:rPr>
              <a:t>Utah State University, Civil &amp; Environmental Engineering Department, 84322, Logan, UT</a:t>
            </a:r>
          </a:p>
        </p:txBody>
      </p:sp>
      <p:sp>
        <p:nvSpPr>
          <p:cNvPr id="2060" name="Text Box 12">
            <a:extLst>
              <a:ext uri="{FF2B5EF4-FFF2-40B4-BE49-F238E27FC236}">
                <a16:creationId xmlns:a16="http://schemas.microsoft.com/office/drawing/2014/main" id="{B827674C-6C5C-49C7-B665-579A5A91E98F}"/>
              </a:ext>
            </a:extLst>
          </p:cNvPr>
          <p:cNvSpPr txBox="1">
            <a:spLocks noChangeArrowheads="1"/>
          </p:cNvSpPr>
          <p:nvPr/>
        </p:nvSpPr>
        <p:spPr bwMode="auto">
          <a:xfrm>
            <a:off x="1143000" y="14554200"/>
            <a:ext cx="145542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defTabSz="4389438">
              <a:defRPr sz="2400">
                <a:solidFill>
                  <a:schemeClr val="tx1"/>
                </a:solidFill>
                <a:latin typeface="Times New Roman" panose="02020603050405020304" pitchFamily="18" charset="0"/>
              </a:defRPr>
            </a:lvl1pPr>
            <a:lvl2pPr marL="2193925" defTabSz="4389438">
              <a:defRPr sz="2400">
                <a:solidFill>
                  <a:schemeClr val="tx1"/>
                </a:solidFill>
                <a:latin typeface="Times New Roman" panose="02020603050405020304" pitchFamily="18" charset="0"/>
              </a:defRPr>
            </a:lvl2pPr>
            <a:lvl3pPr marL="4389438" defTabSz="4389438">
              <a:defRPr sz="2400">
                <a:solidFill>
                  <a:schemeClr val="tx1"/>
                </a:solidFill>
                <a:latin typeface="Times New Roman" panose="02020603050405020304" pitchFamily="18" charset="0"/>
              </a:defRPr>
            </a:lvl3pPr>
            <a:lvl4pPr marL="6583363" defTabSz="4389438">
              <a:defRPr sz="2400">
                <a:solidFill>
                  <a:schemeClr val="tx1"/>
                </a:solidFill>
                <a:latin typeface="Times New Roman" panose="02020603050405020304" pitchFamily="18" charset="0"/>
              </a:defRPr>
            </a:lvl4pPr>
            <a:lvl5pPr marL="8778875" defTabSz="4389438">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b="1" u="sng">
                <a:effectLst>
                  <a:outerShdw blurRad="38100" dist="38100" dir="2700000" algn="tl">
                    <a:srgbClr val="C0C0C0"/>
                  </a:outerShdw>
                </a:effectLst>
                <a:latin typeface="Korinna BT" pitchFamily="18" charset="0"/>
              </a:rPr>
              <a:t>Study Site</a:t>
            </a:r>
            <a:endParaRPr lang="en-US" altLang="en-US" sz="4000">
              <a:effectLst>
                <a:outerShdw blurRad="38100" dist="38100" dir="2700000" algn="tl">
                  <a:srgbClr val="C0C0C0"/>
                </a:outerShdw>
              </a:effectLst>
            </a:endParaRPr>
          </a:p>
        </p:txBody>
      </p:sp>
      <p:sp>
        <p:nvSpPr>
          <p:cNvPr id="2061" name="Text Box 13">
            <a:extLst>
              <a:ext uri="{FF2B5EF4-FFF2-40B4-BE49-F238E27FC236}">
                <a16:creationId xmlns:a16="http://schemas.microsoft.com/office/drawing/2014/main" id="{7B5BF3B2-99A4-41C3-BCAE-3C15591A6401}"/>
              </a:ext>
            </a:extLst>
          </p:cNvPr>
          <p:cNvSpPr txBox="1">
            <a:spLocks noChangeArrowheads="1"/>
          </p:cNvSpPr>
          <p:nvPr/>
        </p:nvSpPr>
        <p:spPr bwMode="auto">
          <a:xfrm>
            <a:off x="5761038" y="20481925"/>
            <a:ext cx="35655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defTabSz="4389438">
              <a:defRPr sz="2400">
                <a:solidFill>
                  <a:schemeClr val="tx1"/>
                </a:solidFill>
                <a:latin typeface="Times New Roman" panose="02020603050405020304" pitchFamily="18" charset="0"/>
              </a:defRPr>
            </a:lvl1pPr>
            <a:lvl2pPr marL="2193925" defTabSz="4389438">
              <a:defRPr sz="2400">
                <a:solidFill>
                  <a:schemeClr val="tx1"/>
                </a:solidFill>
                <a:latin typeface="Times New Roman" panose="02020603050405020304" pitchFamily="18" charset="0"/>
              </a:defRPr>
            </a:lvl2pPr>
            <a:lvl3pPr marL="4389438" defTabSz="4389438">
              <a:defRPr sz="2400">
                <a:solidFill>
                  <a:schemeClr val="tx1"/>
                </a:solidFill>
                <a:latin typeface="Times New Roman" panose="02020603050405020304" pitchFamily="18" charset="0"/>
              </a:defRPr>
            </a:lvl3pPr>
            <a:lvl4pPr marL="6583363" defTabSz="4389438">
              <a:defRPr sz="2400">
                <a:solidFill>
                  <a:schemeClr val="tx1"/>
                </a:solidFill>
                <a:latin typeface="Times New Roman" panose="02020603050405020304" pitchFamily="18" charset="0"/>
              </a:defRPr>
            </a:lvl4pPr>
            <a:lvl5pPr marL="8778875" defTabSz="4389438">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1500"/>
          </a:p>
        </p:txBody>
      </p:sp>
      <p:sp>
        <p:nvSpPr>
          <p:cNvPr id="2065" name="Text Box 17">
            <a:extLst>
              <a:ext uri="{FF2B5EF4-FFF2-40B4-BE49-F238E27FC236}">
                <a16:creationId xmlns:a16="http://schemas.microsoft.com/office/drawing/2014/main" id="{BE5F8274-34E9-4A70-A05E-CD6382AF35D3}"/>
              </a:ext>
            </a:extLst>
          </p:cNvPr>
          <p:cNvSpPr txBox="1">
            <a:spLocks noChangeArrowheads="1"/>
          </p:cNvSpPr>
          <p:nvPr/>
        </p:nvSpPr>
        <p:spPr bwMode="auto">
          <a:xfrm>
            <a:off x="12893675" y="19994563"/>
            <a:ext cx="43878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defTabSz="4389438">
              <a:defRPr sz="2400">
                <a:solidFill>
                  <a:schemeClr val="tx1"/>
                </a:solidFill>
                <a:latin typeface="Times New Roman" panose="02020603050405020304" pitchFamily="18" charset="0"/>
              </a:defRPr>
            </a:lvl1pPr>
            <a:lvl2pPr marL="2193925" defTabSz="4389438">
              <a:defRPr sz="2400">
                <a:solidFill>
                  <a:schemeClr val="tx1"/>
                </a:solidFill>
                <a:latin typeface="Times New Roman" panose="02020603050405020304" pitchFamily="18" charset="0"/>
              </a:defRPr>
            </a:lvl2pPr>
            <a:lvl3pPr marL="4389438" defTabSz="4389438">
              <a:defRPr sz="2400">
                <a:solidFill>
                  <a:schemeClr val="tx1"/>
                </a:solidFill>
                <a:latin typeface="Times New Roman" panose="02020603050405020304" pitchFamily="18" charset="0"/>
              </a:defRPr>
            </a:lvl3pPr>
            <a:lvl4pPr marL="6583363" defTabSz="4389438">
              <a:defRPr sz="2400">
                <a:solidFill>
                  <a:schemeClr val="tx1"/>
                </a:solidFill>
                <a:latin typeface="Times New Roman" panose="02020603050405020304" pitchFamily="18" charset="0"/>
              </a:defRPr>
            </a:lvl4pPr>
            <a:lvl5pPr marL="8778875" defTabSz="4389438">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1500"/>
          </a:p>
        </p:txBody>
      </p:sp>
      <p:sp>
        <p:nvSpPr>
          <p:cNvPr id="2099" name="Line 51">
            <a:extLst>
              <a:ext uri="{FF2B5EF4-FFF2-40B4-BE49-F238E27FC236}">
                <a16:creationId xmlns:a16="http://schemas.microsoft.com/office/drawing/2014/main" id="{0E727B78-91E9-4A1E-AC4F-1256F3CBDCEF}"/>
              </a:ext>
            </a:extLst>
          </p:cNvPr>
          <p:cNvSpPr>
            <a:spLocks noChangeShapeType="1"/>
          </p:cNvSpPr>
          <p:nvPr/>
        </p:nvSpPr>
        <p:spPr bwMode="auto">
          <a:xfrm>
            <a:off x="1600200" y="7696200"/>
            <a:ext cx="29625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 name="Text Box 54">
            <a:extLst>
              <a:ext uri="{FF2B5EF4-FFF2-40B4-BE49-F238E27FC236}">
                <a16:creationId xmlns:a16="http://schemas.microsoft.com/office/drawing/2014/main" id="{A56B7173-C560-4DDB-9529-D5C1EF68028A}"/>
              </a:ext>
            </a:extLst>
          </p:cNvPr>
          <p:cNvSpPr txBox="1">
            <a:spLocks noChangeArrowheads="1"/>
          </p:cNvSpPr>
          <p:nvPr/>
        </p:nvSpPr>
        <p:spPr bwMode="auto">
          <a:xfrm>
            <a:off x="1295400" y="7467600"/>
            <a:ext cx="29641800" cy="69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0352" tIns="310896" rIns="530352" bIns="310896">
            <a:spAutoFit/>
          </a:bodyPr>
          <a:lstStyle>
            <a:lvl1pPr defTabSz="4389438">
              <a:defRPr sz="2400">
                <a:solidFill>
                  <a:schemeClr val="tx1"/>
                </a:solidFill>
                <a:latin typeface="Times New Roman" panose="02020603050405020304" pitchFamily="18" charset="0"/>
              </a:defRPr>
            </a:lvl1pPr>
            <a:lvl2pPr marL="2193925" defTabSz="4389438">
              <a:defRPr sz="2400">
                <a:solidFill>
                  <a:schemeClr val="tx1"/>
                </a:solidFill>
                <a:latin typeface="Times New Roman" panose="02020603050405020304" pitchFamily="18" charset="0"/>
              </a:defRPr>
            </a:lvl2pPr>
            <a:lvl3pPr marL="4389438" defTabSz="4389438">
              <a:defRPr sz="2400">
                <a:solidFill>
                  <a:schemeClr val="tx1"/>
                </a:solidFill>
                <a:latin typeface="Times New Roman" panose="02020603050405020304" pitchFamily="18" charset="0"/>
              </a:defRPr>
            </a:lvl3pPr>
            <a:lvl4pPr marL="6583363" defTabSz="4389438">
              <a:defRPr sz="2400">
                <a:solidFill>
                  <a:schemeClr val="tx1"/>
                </a:solidFill>
                <a:latin typeface="Times New Roman" panose="02020603050405020304" pitchFamily="18" charset="0"/>
              </a:defRPr>
            </a:lvl4pPr>
            <a:lvl5pPr marL="8778875" defTabSz="4389438">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0000"/>
              </a:lnSpc>
            </a:pPr>
            <a:r>
              <a:rPr lang="en-US" altLang="en-US" sz="3600" b="1" u="sng">
                <a:effectLst>
                  <a:outerShdw blurRad="38100" dist="38100" dir="2700000" algn="tl">
                    <a:srgbClr val="C0C0C0"/>
                  </a:outerShdw>
                </a:effectLst>
                <a:latin typeface="Korinna BT" pitchFamily="18" charset="0"/>
              </a:rPr>
              <a:t>Abstract</a:t>
            </a:r>
          </a:p>
          <a:p>
            <a:pPr>
              <a:lnSpc>
                <a:spcPct val="110000"/>
              </a:lnSpc>
            </a:pPr>
            <a:endParaRPr lang="en-US" altLang="en-US" sz="3600" b="1" u="sng">
              <a:effectLst>
                <a:outerShdw blurRad="38100" dist="38100" dir="2700000" algn="tl">
                  <a:srgbClr val="C0C0C0"/>
                </a:outerShdw>
              </a:effectLst>
              <a:latin typeface="Korinna BT" pitchFamily="18" charset="0"/>
            </a:endParaRPr>
          </a:p>
          <a:p>
            <a:pPr algn="just">
              <a:lnSpc>
                <a:spcPct val="120000"/>
              </a:lnSpc>
            </a:pPr>
            <a:r>
              <a:rPr lang="en-US" altLang="en-US" sz="2800" b="1" i="1">
                <a:latin typeface="Korinna BT" pitchFamily="18" charset="0"/>
                <a:cs typeface="Times New Roman" panose="02020603050405020304" pitchFamily="18" charset="0"/>
              </a:rPr>
              <a:t>We have conducted surveys of the gullies that developed in a small steep watershed in the Idaho Batholith after a severe wildfire followed by intense precipitation. We measured gully extent and cross sections and used these to estimate the volumes of sediment loss due to gully formation.  These volume estimates are assumed to provide an estimate of sediment transport capacity at each survey cross section from the single gully forming thunderstorm.  Sediment transport models commonly relate transport capacity to overland flow shear stress, which is related to runoff rates, slope and drainage area.  We have estimated the runoff rates and duration associated with the gully forming event and in this paper used the sediment volume measurements to calibrate a general physically based sediment transport equation in this steep high shear stress environment. We find that a shear stress exponent of 3 which corresponds to drainage area and slope exponents of 2.1 and 2.25 match our data.  This shear stress exponent of 3 is approximately two times higher than the exponents used for sediment transport in alluvial rivers, but in the range of shear stress exponents observed in flume experiments on steep slopes. In this poster we also coupled the calibrated sediment transport equation with the probabilistic approach for channel initiation (PCI) Istanbulluoglu et al. [2001] to show its use to predict expected sediment transport capacity over the terrain and sediment delivery to streams. Our results, although somewhat preliminary due to the uncertainty associated with the sediment volume estimates, suggest that for steep hillslopes such as those in our study area, a greater nonlinearity in the sediment transport function exist than that assumed in existing hillslope erosion models.</a:t>
            </a:r>
            <a:r>
              <a:rPr lang="en-US" altLang="en-US" sz="2800" b="1" i="1">
                <a:latin typeface="Korinna BT" pitchFamily="18" charset="0"/>
              </a:rPr>
              <a:t> </a:t>
            </a:r>
          </a:p>
        </p:txBody>
      </p:sp>
      <p:graphicFrame>
        <p:nvGraphicFramePr>
          <p:cNvPr id="2186" name="Object 138">
            <a:extLst>
              <a:ext uri="{FF2B5EF4-FFF2-40B4-BE49-F238E27FC236}">
                <a16:creationId xmlns:a16="http://schemas.microsoft.com/office/drawing/2014/main" id="{655DFF6B-C40B-4100-BDA7-5DE39AEC1C46}"/>
              </a:ext>
            </a:extLst>
          </p:cNvPr>
          <p:cNvGraphicFramePr>
            <a:graphicFrameLocks noChangeAspect="1"/>
          </p:cNvGraphicFramePr>
          <p:nvPr/>
        </p:nvGraphicFramePr>
        <p:xfrm>
          <a:off x="0" y="16078200"/>
          <a:ext cx="6577013" cy="6583363"/>
        </p:xfrm>
        <a:graphic>
          <a:graphicData uri="http://schemas.openxmlformats.org/presentationml/2006/ole">
            <mc:AlternateContent xmlns:mc="http://schemas.openxmlformats.org/markup-compatibility/2006">
              <mc:Choice xmlns:v="urn:schemas-microsoft-com:vml" Requires="v">
                <p:oleObj spid="_x0000_s18432" name="Picture" r:id="rId4" imgW="5303520" imgH="2691000" progId="Word.Picture.8">
                  <p:embed/>
                </p:oleObj>
              </mc:Choice>
              <mc:Fallback>
                <p:oleObj name="Picture" r:id="rId4" imgW="5303520" imgH="2691000" progId="Word.Picture.8">
                  <p:embed/>
                  <p:pic>
                    <p:nvPicPr>
                      <p:cNvPr id="0" name="Object 138"/>
                      <p:cNvPicPr>
                        <a:picLocks noChangeAspect="1" noChangeArrowheads="1"/>
                      </p:cNvPicPr>
                      <p:nvPr/>
                    </p:nvPicPr>
                    <p:blipFill>
                      <a:blip r:embed="rId5">
                        <a:extLst>
                          <a:ext uri="{28A0092B-C50C-407E-A947-70E740481C1C}">
                            <a14:useLocalDpi xmlns:a14="http://schemas.microsoft.com/office/drawing/2010/main" val="0"/>
                          </a:ext>
                        </a:extLst>
                      </a:blip>
                      <a:srcRect l="3276" r="56725" b="35339"/>
                      <a:stretch>
                        <a:fillRect/>
                      </a:stretch>
                    </p:blipFill>
                    <p:spPr bwMode="auto">
                      <a:xfrm>
                        <a:off x="0" y="16078200"/>
                        <a:ext cx="6577013" cy="658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92" name="Rectangle 144">
            <a:extLst>
              <a:ext uri="{FF2B5EF4-FFF2-40B4-BE49-F238E27FC236}">
                <a16:creationId xmlns:a16="http://schemas.microsoft.com/office/drawing/2014/main" id="{A3480F47-1B24-45A0-8341-66FF9B9E2341}"/>
              </a:ext>
            </a:extLst>
          </p:cNvPr>
          <p:cNvSpPr>
            <a:spLocks noChangeArrowheads="1"/>
          </p:cNvSpPr>
          <p:nvPr/>
        </p:nvSpPr>
        <p:spPr bwMode="auto">
          <a:xfrm>
            <a:off x="14620875" y="2020728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93" name="Line 145">
            <a:extLst>
              <a:ext uri="{FF2B5EF4-FFF2-40B4-BE49-F238E27FC236}">
                <a16:creationId xmlns:a16="http://schemas.microsoft.com/office/drawing/2014/main" id="{34527724-8495-4396-A3F8-C2C20910B563}"/>
              </a:ext>
            </a:extLst>
          </p:cNvPr>
          <p:cNvSpPr>
            <a:spLocks noChangeShapeType="1"/>
          </p:cNvSpPr>
          <p:nvPr/>
        </p:nvSpPr>
        <p:spPr bwMode="auto">
          <a:xfrm flipH="1">
            <a:off x="914400" y="18364200"/>
            <a:ext cx="2590800" cy="54102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4" name="Line 146">
            <a:extLst>
              <a:ext uri="{FF2B5EF4-FFF2-40B4-BE49-F238E27FC236}">
                <a16:creationId xmlns:a16="http://schemas.microsoft.com/office/drawing/2014/main" id="{6B1CA40B-C2B2-477B-99ED-E6CA05EBCE93}"/>
              </a:ext>
            </a:extLst>
          </p:cNvPr>
          <p:cNvSpPr>
            <a:spLocks noChangeShapeType="1"/>
          </p:cNvSpPr>
          <p:nvPr/>
        </p:nvSpPr>
        <p:spPr bwMode="auto">
          <a:xfrm flipV="1">
            <a:off x="3581400" y="16154400"/>
            <a:ext cx="6019800" cy="22098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6" name="Rectangle 148">
            <a:extLst>
              <a:ext uri="{FF2B5EF4-FFF2-40B4-BE49-F238E27FC236}">
                <a16:creationId xmlns:a16="http://schemas.microsoft.com/office/drawing/2014/main" id="{EA5FBF90-8E9F-4394-8376-C0CCA5479892}"/>
              </a:ext>
            </a:extLst>
          </p:cNvPr>
          <p:cNvSpPr>
            <a:spLocks noChangeArrowheads="1"/>
          </p:cNvSpPr>
          <p:nvPr/>
        </p:nvSpPr>
        <p:spPr bwMode="auto">
          <a:xfrm>
            <a:off x="13816013" y="2016918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98" name="Rectangle 150">
            <a:extLst>
              <a:ext uri="{FF2B5EF4-FFF2-40B4-BE49-F238E27FC236}">
                <a16:creationId xmlns:a16="http://schemas.microsoft.com/office/drawing/2014/main" id="{CD2943F7-4B35-4D6A-818D-7EFAE770B2DF}"/>
              </a:ext>
            </a:extLst>
          </p:cNvPr>
          <p:cNvSpPr>
            <a:spLocks noChangeArrowheads="1"/>
          </p:cNvSpPr>
          <p:nvPr/>
        </p:nvSpPr>
        <p:spPr bwMode="auto">
          <a:xfrm>
            <a:off x="14168438" y="2034063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01" name="Text Box 153">
            <a:extLst>
              <a:ext uri="{FF2B5EF4-FFF2-40B4-BE49-F238E27FC236}">
                <a16:creationId xmlns:a16="http://schemas.microsoft.com/office/drawing/2014/main" id="{C6545BB3-C726-4273-8BDC-18B779AE15BB}"/>
              </a:ext>
            </a:extLst>
          </p:cNvPr>
          <p:cNvSpPr txBox="1">
            <a:spLocks noChangeArrowheads="1"/>
          </p:cNvSpPr>
          <p:nvPr/>
        </p:nvSpPr>
        <p:spPr bwMode="auto">
          <a:xfrm>
            <a:off x="1371600" y="34137600"/>
            <a:ext cx="1234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202" name="Text Box 154">
            <a:extLst>
              <a:ext uri="{FF2B5EF4-FFF2-40B4-BE49-F238E27FC236}">
                <a16:creationId xmlns:a16="http://schemas.microsoft.com/office/drawing/2014/main" id="{9FB6E34B-765E-48EE-A84F-3597FB3FD836}"/>
              </a:ext>
            </a:extLst>
          </p:cNvPr>
          <p:cNvSpPr txBox="1">
            <a:spLocks noChangeArrowheads="1"/>
          </p:cNvSpPr>
          <p:nvPr/>
        </p:nvSpPr>
        <p:spPr bwMode="auto">
          <a:xfrm>
            <a:off x="838200" y="35509200"/>
            <a:ext cx="22021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defTabSz="4389438">
              <a:defRPr sz="2400">
                <a:solidFill>
                  <a:schemeClr val="tx1"/>
                </a:solidFill>
                <a:latin typeface="Times New Roman" panose="02020603050405020304" pitchFamily="18" charset="0"/>
              </a:defRPr>
            </a:lvl1pPr>
            <a:lvl2pPr marL="2193925" defTabSz="4389438">
              <a:defRPr sz="2400">
                <a:solidFill>
                  <a:schemeClr val="tx1"/>
                </a:solidFill>
                <a:latin typeface="Times New Roman" panose="02020603050405020304" pitchFamily="18" charset="0"/>
              </a:defRPr>
            </a:lvl2pPr>
            <a:lvl3pPr marL="4389438" defTabSz="4389438">
              <a:defRPr sz="2400">
                <a:solidFill>
                  <a:schemeClr val="tx1"/>
                </a:solidFill>
                <a:latin typeface="Times New Roman" panose="02020603050405020304" pitchFamily="18" charset="0"/>
              </a:defRPr>
            </a:lvl3pPr>
            <a:lvl4pPr marL="6583363" defTabSz="4389438">
              <a:defRPr sz="2400">
                <a:solidFill>
                  <a:schemeClr val="tx1"/>
                </a:solidFill>
                <a:latin typeface="Times New Roman" panose="02020603050405020304" pitchFamily="18" charset="0"/>
              </a:defRPr>
            </a:lvl4pPr>
            <a:lvl5pPr marL="8778875" defTabSz="4389438">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a:p>
            <a:endParaRPr lang="en-US" altLang="en-US">
              <a:latin typeface="Korinna BT" pitchFamily="18" charset="0"/>
            </a:endParaRPr>
          </a:p>
        </p:txBody>
      </p:sp>
      <p:sp>
        <p:nvSpPr>
          <p:cNvPr id="2204" name="Text Box 156">
            <a:extLst>
              <a:ext uri="{FF2B5EF4-FFF2-40B4-BE49-F238E27FC236}">
                <a16:creationId xmlns:a16="http://schemas.microsoft.com/office/drawing/2014/main" id="{D758C5E2-7D0D-445C-A0CC-0AB9BE0626FB}"/>
              </a:ext>
            </a:extLst>
          </p:cNvPr>
          <p:cNvSpPr txBox="1">
            <a:spLocks noChangeArrowheads="1"/>
          </p:cNvSpPr>
          <p:nvPr/>
        </p:nvSpPr>
        <p:spPr bwMode="auto">
          <a:xfrm>
            <a:off x="1219200" y="32461200"/>
            <a:ext cx="944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206" name="Text Box 158">
            <a:extLst>
              <a:ext uri="{FF2B5EF4-FFF2-40B4-BE49-F238E27FC236}">
                <a16:creationId xmlns:a16="http://schemas.microsoft.com/office/drawing/2014/main" id="{02C4B0AF-2F6C-43D7-86D5-F3A3F20E6CF9}"/>
              </a:ext>
            </a:extLst>
          </p:cNvPr>
          <p:cNvSpPr txBox="1">
            <a:spLocks noChangeArrowheads="1"/>
          </p:cNvSpPr>
          <p:nvPr/>
        </p:nvSpPr>
        <p:spPr bwMode="auto">
          <a:xfrm>
            <a:off x="1524000" y="15468600"/>
            <a:ext cx="148590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latin typeface="Korinna BT" pitchFamily="18" charset="0"/>
              </a:rPr>
              <a:t>The study watershed is Trapper Creek located on the North Fork of the Boise River in the Idaho Batholith.</a:t>
            </a:r>
            <a:endParaRPr lang="en-US" altLang="en-US" sz="2600" b="1">
              <a:latin typeface="Korinna BT" pitchFamily="18" charset="0"/>
            </a:endParaRPr>
          </a:p>
          <a:p>
            <a:pPr algn="ctr">
              <a:spcBef>
                <a:spcPct val="50000"/>
              </a:spcBef>
            </a:pPr>
            <a:endParaRPr lang="en-US" altLang="en-US" sz="2600" b="1">
              <a:latin typeface="Korinna BT" pitchFamily="18" charset="0"/>
            </a:endParaRPr>
          </a:p>
        </p:txBody>
      </p:sp>
      <p:sp>
        <p:nvSpPr>
          <p:cNvPr id="2208" name="Text Box 160">
            <a:extLst>
              <a:ext uri="{FF2B5EF4-FFF2-40B4-BE49-F238E27FC236}">
                <a16:creationId xmlns:a16="http://schemas.microsoft.com/office/drawing/2014/main" id="{AC6421F6-075F-481C-A583-8FDAFB25DDC8}"/>
              </a:ext>
            </a:extLst>
          </p:cNvPr>
          <p:cNvSpPr txBox="1">
            <a:spLocks noChangeArrowheads="1"/>
          </p:cNvSpPr>
          <p:nvPr/>
        </p:nvSpPr>
        <p:spPr bwMode="auto">
          <a:xfrm>
            <a:off x="9982200" y="31318200"/>
            <a:ext cx="6477000" cy="1092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outerShdw blurRad="38100" dist="38100" dir="2700000" algn="tl">
                    <a:srgbClr val="C0C0C0"/>
                  </a:outerShdw>
                </a:effectLst>
                <a:latin typeface="Korinna BT" pitchFamily="18" charset="0"/>
              </a:rPr>
              <a:t>Geology/Climate</a:t>
            </a:r>
            <a:r>
              <a:rPr lang="en-US" altLang="en-US" sz="2800">
                <a:effectLst>
                  <a:outerShdw blurRad="38100" dist="38100" dir="2700000" algn="tl">
                    <a:srgbClr val="C0C0C0"/>
                  </a:outerShdw>
                </a:effectLst>
                <a:latin typeface="Korinna BT" pitchFamily="18" charset="0"/>
              </a:rPr>
              <a:t>;</a:t>
            </a:r>
          </a:p>
          <a:p>
            <a:pPr>
              <a:spcBef>
                <a:spcPct val="50000"/>
              </a:spcBef>
              <a:buFontTx/>
              <a:buChar char="•"/>
            </a:pPr>
            <a:r>
              <a:rPr lang="en-US" altLang="en-US"/>
              <a:t>  </a:t>
            </a:r>
            <a:r>
              <a:rPr lang="en-US" altLang="en-US">
                <a:latin typeface="Korinna BT" pitchFamily="18" charset="0"/>
              </a:rPr>
              <a:t>Granitic bedrock.</a:t>
            </a:r>
          </a:p>
          <a:p>
            <a:pPr>
              <a:spcBef>
                <a:spcPct val="50000"/>
              </a:spcBef>
              <a:buFontTx/>
              <a:buChar char="•"/>
            </a:pPr>
            <a:r>
              <a:rPr lang="en-US" altLang="en-US">
                <a:latin typeface="Korinna BT" pitchFamily="18" charset="0"/>
              </a:rPr>
              <a:t>  Mostly forested</a:t>
            </a:r>
          </a:p>
          <a:p>
            <a:pPr>
              <a:spcBef>
                <a:spcPct val="50000"/>
              </a:spcBef>
              <a:buFontTx/>
              <a:buChar char="•"/>
            </a:pPr>
            <a:r>
              <a:rPr lang="en-US" altLang="en-US">
                <a:latin typeface="Korinna BT" pitchFamily="18" charset="0"/>
              </a:rPr>
              <a:t>  Extremely erodible coarse textured soils.</a:t>
            </a:r>
          </a:p>
          <a:p>
            <a:pPr>
              <a:spcBef>
                <a:spcPct val="50000"/>
              </a:spcBef>
              <a:buFontTx/>
              <a:buChar char="•"/>
            </a:pPr>
            <a:r>
              <a:rPr lang="en-US" altLang="en-US">
                <a:latin typeface="Korinna BT" pitchFamily="18" charset="0"/>
              </a:rPr>
              <a:t>  Steep gradients often exceed 60%.</a:t>
            </a:r>
          </a:p>
          <a:p>
            <a:pPr>
              <a:spcBef>
                <a:spcPct val="50000"/>
              </a:spcBef>
              <a:buFontTx/>
              <a:buChar char="•"/>
            </a:pPr>
            <a:r>
              <a:rPr lang="en-US" altLang="en-US">
                <a:latin typeface="Korinna BT" pitchFamily="18" charset="0"/>
              </a:rPr>
              <a:t>  Narrow and V shaped valleys.</a:t>
            </a:r>
          </a:p>
          <a:p>
            <a:pPr>
              <a:spcBef>
                <a:spcPct val="50000"/>
              </a:spcBef>
              <a:buFontTx/>
              <a:buChar char="•"/>
            </a:pPr>
            <a:r>
              <a:rPr lang="en-US" altLang="en-US">
                <a:latin typeface="Korinna BT" pitchFamily="18" charset="0"/>
              </a:rPr>
              <a:t>  Episodic hollow evacuation.</a:t>
            </a:r>
          </a:p>
          <a:p>
            <a:pPr>
              <a:spcBef>
                <a:spcPct val="50000"/>
              </a:spcBef>
              <a:buFontTx/>
              <a:buChar char="•"/>
            </a:pPr>
            <a:r>
              <a:rPr lang="en-US" altLang="en-US">
                <a:latin typeface="Korinna BT" pitchFamily="18" charset="0"/>
              </a:rPr>
              <a:t>  Localized high intensity thunderstorms </a:t>
            </a:r>
          </a:p>
          <a:p>
            <a:pPr>
              <a:spcBef>
                <a:spcPct val="50000"/>
              </a:spcBef>
            </a:pPr>
            <a:r>
              <a:rPr lang="en-US" altLang="en-US">
                <a:latin typeface="Korinna BT" pitchFamily="18" charset="0"/>
              </a:rPr>
              <a:t>   during the summer and widespread storms</a:t>
            </a:r>
          </a:p>
          <a:p>
            <a:pPr>
              <a:spcBef>
                <a:spcPct val="50000"/>
              </a:spcBef>
            </a:pPr>
            <a:r>
              <a:rPr lang="en-US" altLang="en-US">
                <a:latin typeface="Korinna BT" pitchFamily="18" charset="0"/>
              </a:rPr>
              <a:t>   often conjunction with snowmelt at other times.</a:t>
            </a:r>
          </a:p>
          <a:p>
            <a:pPr>
              <a:spcBef>
                <a:spcPct val="50000"/>
              </a:spcBef>
            </a:pPr>
            <a:endParaRPr lang="en-US" altLang="en-US" b="1">
              <a:latin typeface="Korinna BT" pitchFamily="18" charset="0"/>
            </a:endParaRPr>
          </a:p>
          <a:p>
            <a:pPr>
              <a:spcBef>
                <a:spcPct val="50000"/>
              </a:spcBef>
            </a:pPr>
            <a:endParaRPr lang="en-US" altLang="en-US">
              <a:latin typeface="Korinna BT" pitchFamily="18" charset="0"/>
            </a:endParaRPr>
          </a:p>
          <a:p>
            <a:pPr>
              <a:spcBef>
                <a:spcPct val="50000"/>
              </a:spcBef>
            </a:pPr>
            <a:endParaRPr lang="en-US" altLang="en-US">
              <a:latin typeface="Korinna BT" pitchFamily="18" charset="0"/>
            </a:endParaRPr>
          </a:p>
          <a:p>
            <a:pPr>
              <a:spcBef>
                <a:spcPct val="50000"/>
              </a:spcBef>
            </a:pPr>
            <a:endParaRPr lang="en-US" altLang="en-US">
              <a:latin typeface="Korinna BT" pitchFamily="18" charset="0"/>
            </a:endParaRPr>
          </a:p>
          <a:p>
            <a:pPr>
              <a:spcBef>
                <a:spcPct val="50000"/>
              </a:spcBef>
              <a:buFontTx/>
              <a:buChar char="•"/>
            </a:pPr>
            <a:endParaRPr lang="en-US" altLang="en-US">
              <a:latin typeface="Korinna BT" pitchFamily="18" charset="0"/>
            </a:endParaRPr>
          </a:p>
          <a:p>
            <a:pPr>
              <a:spcBef>
                <a:spcPct val="50000"/>
              </a:spcBef>
            </a:pPr>
            <a:endParaRPr lang="en-US" altLang="en-US" b="1"/>
          </a:p>
          <a:p>
            <a:pPr>
              <a:spcBef>
                <a:spcPct val="50000"/>
              </a:spcBef>
            </a:pPr>
            <a:endParaRPr lang="en-US" altLang="en-US"/>
          </a:p>
          <a:p>
            <a:pPr>
              <a:spcBef>
                <a:spcPct val="50000"/>
              </a:spcBef>
            </a:pPr>
            <a:endParaRPr lang="en-US" altLang="en-US"/>
          </a:p>
          <a:p>
            <a:pPr>
              <a:spcBef>
                <a:spcPct val="50000"/>
              </a:spcBef>
              <a:buFontTx/>
              <a:buChar char="•"/>
            </a:pPr>
            <a:endParaRPr lang="en-US" altLang="en-US"/>
          </a:p>
          <a:p>
            <a:pPr>
              <a:spcBef>
                <a:spcPct val="50000"/>
              </a:spcBef>
            </a:pPr>
            <a:endParaRPr lang="en-US" altLang="en-US"/>
          </a:p>
        </p:txBody>
      </p:sp>
      <p:sp>
        <p:nvSpPr>
          <p:cNvPr id="2209" name="Text Box 161">
            <a:extLst>
              <a:ext uri="{FF2B5EF4-FFF2-40B4-BE49-F238E27FC236}">
                <a16:creationId xmlns:a16="http://schemas.microsoft.com/office/drawing/2014/main" id="{47767F8C-7D32-4ABC-8702-3DF85C49B3A6}"/>
              </a:ext>
            </a:extLst>
          </p:cNvPr>
          <p:cNvSpPr txBox="1">
            <a:spLocks noChangeArrowheads="1"/>
          </p:cNvSpPr>
          <p:nvPr/>
        </p:nvSpPr>
        <p:spPr bwMode="auto">
          <a:xfrm>
            <a:off x="1371600" y="38023800"/>
            <a:ext cx="100584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outerShdw blurRad="38100" dist="38100" dir="2700000" algn="tl">
                    <a:srgbClr val="C0C0C0"/>
                  </a:outerShdw>
                </a:effectLst>
                <a:latin typeface="Korinna BT" pitchFamily="18" charset="0"/>
              </a:rPr>
              <a:t>Field Observations;</a:t>
            </a:r>
          </a:p>
          <a:p>
            <a:pPr>
              <a:spcBef>
                <a:spcPct val="50000"/>
              </a:spcBef>
              <a:buFontTx/>
              <a:buChar char="•"/>
            </a:pPr>
            <a:r>
              <a:rPr lang="en-US" altLang="en-US"/>
              <a:t> </a:t>
            </a:r>
            <a:r>
              <a:rPr lang="en-US" altLang="en-US">
                <a:latin typeface="Korinna BT" pitchFamily="18" charset="0"/>
              </a:rPr>
              <a:t>Upslope extent of gully incisions.</a:t>
            </a:r>
          </a:p>
          <a:p>
            <a:pPr>
              <a:spcBef>
                <a:spcPct val="50000"/>
              </a:spcBef>
              <a:buFontTx/>
              <a:buChar char="•"/>
            </a:pPr>
            <a:r>
              <a:rPr lang="en-US" altLang="en-US">
                <a:latin typeface="Korinna BT" pitchFamily="18" charset="0"/>
              </a:rPr>
              <a:t> Volume of eroded material from gully  cross-sections </a:t>
            </a:r>
          </a:p>
          <a:p>
            <a:pPr>
              <a:spcBef>
                <a:spcPct val="50000"/>
              </a:spcBef>
            </a:pPr>
            <a:r>
              <a:rPr lang="en-US" altLang="en-US">
                <a:latin typeface="Korinna BT" pitchFamily="18" charset="0"/>
              </a:rPr>
              <a:t>  in 20-30 m intervals starting from the channel heads.</a:t>
            </a:r>
          </a:p>
          <a:p>
            <a:pPr>
              <a:spcBef>
                <a:spcPct val="50000"/>
              </a:spcBef>
              <a:buFontTx/>
              <a:buChar char="•"/>
            </a:pPr>
            <a:r>
              <a:rPr lang="en-US" altLang="en-US">
                <a:latin typeface="Korinna BT" pitchFamily="18" charset="0"/>
              </a:rPr>
              <a:t> Local slope at each cross-section.</a:t>
            </a:r>
          </a:p>
          <a:p>
            <a:pPr>
              <a:spcBef>
                <a:spcPct val="50000"/>
              </a:spcBef>
              <a:buFontTx/>
              <a:buChar char="•"/>
            </a:pPr>
            <a:r>
              <a:rPr lang="en-US" altLang="en-US">
                <a:latin typeface="Korinna BT" pitchFamily="18" charset="0"/>
              </a:rPr>
              <a:t> Sediment size.</a:t>
            </a:r>
          </a:p>
          <a:p>
            <a:pPr>
              <a:spcBef>
                <a:spcPct val="50000"/>
              </a:spcBef>
              <a:buFontTx/>
              <a:buChar char="•"/>
            </a:pPr>
            <a:endParaRPr lang="en-US" altLang="en-US">
              <a:latin typeface="Korinna BT" pitchFamily="18" charset="0"/>
            </a:endParaRPr>
          </a:p>
          <a:p>
            <a:pPr>
              <a:spcBef>
                <a:spcPct val="50000"/>
              </a:spcBef>
            </a:pPr>
            <a:endParaRPr lang="en-US" altLang="en-US" b="1"/>
          </a:p>
        </p:txBody>
      </p:sp>
      <p:sp>
        <p:nvSpPr>
          <p:cNvPr id="2210" name="Text Box 162">
            <a:extLst>
              <a:ext uri="{FF2B5EF4-FFF2-40B4-BE49-F238E27FC236}">
                <a16:creationId xmlns:a16="http://schemas.microsoft.com/office/drawing/2014/main" id="{A2040EE0-0AD6-4132-9569-206BB281EB97}"/>
              </a:ext>
            </a:extLst>
          </p:cNvPr>
          <p:cNvSpPr txBox="1">
            <a:spLocks noChangeArrowheads="1"/>
          </p:cNvSpPr>
          <p:nvPr/>
        </p:nvSpPr>
        <p:spPr bwMode="auto">
          <a:xfrm>
            <a:off x="16840200" y="14630400"/>
            <a:ext cx="1287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u="sng">
                <a:effectLst>
                  <a:outerShdw blurRad="38100" dist="38100" dir="2700000" algn="tl">
                    <a:srgbClr val="C0C0C0"/>
                  </a:outerShdw>
                </a:effectLst>
              </a:rPr>
              <a:t>Theoretical Analysis</a:t>
            </a:r>
          </a:p>
        </p:txBody>
      </p:sp>
      <p:sp>
        <p:nvSpPr>
          <p:cNvPr id="2211" name="Text Box 163">
            <a:extLst>
              <a:ext uri="{FF2B5EF4-FFF2-40B4-BE49-F238E27FC236}">
                <a16:creationId xmlns:a16="http://schemas.microsoft.com/office/drawing/2014/main" id="{6FDCD832-6659-4F60-B9F7-63F7DCE21F1B}"/>
              </a:ext>
            </a:extLst>
          </p:cNvPr>
          <p:cNvSpPr txBox="1">
            <a:spLocks noChangeArrowheads="1"/>
          </p:cNvSpPr>
          <p:nvPr/>
        </p:nvSpPr>
        <p:spPr bwMode="auto">
          <a:xfrm>
            <a:off x="16764000" y="16840200"/>
            <a:ext cx="1386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a:latin typeface="Korinna BT" pitchFamily="18" charset="0"/>
                <a:cs typeface="Times New Roman" panose="02020603050405020304" pitchFamily="18" charset="0"/>
              </a:rPr>
              <a:t>Many bedload sediment transport equations can be written in a dimensionless form; </a:t>
            </a:r>
            <a:endParaRPr lang="en-US" altLang="en-US">
              <a:latin typeface="Korinna BT" pitchFamily="18" charset="0"/>
            </a:endParaRPr>
          </a:p>
        </p:txBody>
      </p:sp>
      <p:sp>
        <p:nvSpPr>
          <p:cNvPr id="2213" name="Rectangle 165">
            <a:extLst>
              <a:ext uri="{FF2B5EF4-FFF2-40B4-BE49-F238E27FC236}">
                <a16:creationId xmlns:a16="http://schemas.microsoft.com/office/drawing/2014/main" id="{11F52302-10B7-4CF4-B443-18FFA8E80A47}"/>
              </a:ext>
            </a:extLst>
          </p:cNvPr>
          <p:cNvSpPr>
            <a:spLocks noChangeArrowheads="1"/>
          </p:cNvSpPr>
          <p:nvPr/>
        </p:nvSpPr>
        <p:spPr bwMode="auto">
          <a:xfrm>
            <a:off x="14630400" y="205930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12" name="Picture 164" descr="viewer1">
            <a:extLst>
              <a:ext uri="{FF2B5EF4-FFF2-40B4-BE49-F238E27FC236}">
                <a16:creationId xmlns:a16="http://schemas.microsoft.com/office/drawing/2014/main" id="{AFE31AD1-A337-4F34-8FD4-2DEE31FEB1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001" t="11194" r="11200" b="6554"/>
          <a:stretch>
            <a:fillRect/>
          </a:stretch>
        </p:blipFill>
        <p:spPr bwMode="auto">
          <a:xfrm>
            <a:off x="0" y="22479000"/>
            <a:ext cx="11658600" cy="8688388"/>
          </a:xfrm>
          <a:prstGeom prst="rect">
            <a:avLst/>
          </a:prstGeom>
          <a:noFill/>
          <a:extLst>
            <a:ext uri="{909E8E84-426E-40DD-AFC4-6F175D3DCCD1}">
              <a14:hiddenFill xmlns:a14="http://schemas.microsoft.com/office/drawing/2010/main">
                <a:solidFill>
                  <a:srgbClr val="FFFFFF"/>
                </a:solidFill>
              </a14:hiddenFill>
            </a:ext>
          </a:extLst>
        </p:spPr>
      </p:pic>
      <p:sp>
        <p:nvSpPr>
          <p:cNvPr id="2215" name="Text Box 167">
            <a:extLst>
              <a:ext uri="{FF2B5EF4-FFF2-40B4-BE49-F238E27FC236}">
                <a16:creationId xmlns:a16="http://schemas.microsoft.com/office/drawing/2014/main" id="{43A3233F-8FDB-44E5-B14B-CE465D865BAA}"/>
              </a:ext>
            </a:extLst>
          </p:cNvPr>
          <p:cNvSpPr txBox="1">
            <a:spLocks noChangeArrowheads="1"/>
          </p:cNvSpPr>
          <p:nvPr/>
        </p:nvSpPr>
        <p:spPr bwMode="auto">
          <a:xfrm>
            <a:off x="914400" y="29184600"/>
            <a:ext cx="7696200" cy="709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outerShdw blurRad="38100" dist="38100" dir="2700000" algn="tl">
                    <a:srgbClr val="C0C0C0"/>
                  </a:outerShdw>
                </a:effectLst>
                <a:latin typeface="Korinna BT" pitchFamily="18" charset="0"/>
              </a:rPr>
              <a:t>Gullying;</a:t>
            </a:r>
          </a:p>
          <a:p>
            <a:pPr>
              <a:spcBef>
                <a:spcPct val="50000"/>
              </a:spcBef>
              <a:buFontTx/>
              <a:buChar char="•"/>
            </a:pPr>
            <a:r>
              <a:rPr lang="en-US" altLang="en-US">
                <a:latin typeface="Korinna BT" pitchFamily="18" charset="0"/>
              </a:rPr>
              <a:t> Trapper was intensely burned by a wildfire in 1994.</a:t>
            </a:r>
          </a:p>
          <a:p>
            <a:pPr>
              <a:spcBef>
                <a:spcPct val="50000"/>
              </a:spcBef>
              <a:buFontTx/>
              <a:buChar char="•"/>
            </a:pPr>
            <a:r>
              <a:rPr lang="en-US" altLang="en-US">
                <a:latin typeface="Korinna BT" pitchFamily="18" charset="0"/>
              </a:rPr>
              <a:t> Extreme gullying was initiated by a convective</a:t>
            </a:r>
          </a:p>
          <a:p>
            <a:pPr>
              <a:spcBef>
                <a:spcPct val="50000"/>
              </a:spcBef>
            </a:pPr>
            <a:r>
              <a:rPr lang="en-US" altLang="en-US">
                <a:latin typeface="Korinna BT" pitchFamily="18" charset="0"/>
              </a:rPr>
              <a:t>   summer storm in 1995. Gully incisions started  close</a:t>
            </a:r>
          </a:p>
          <a:p>
            <a:pPr>
              <a:spcBef>
                <a:spcPct val="50000"/>
              </a:spcBef>
            </a:pPr>
            <a:r>
              <a:rPr lang="en-US" altLang="en-US">
                <a:latin typeface="Korinna BT" pitchFamily="18" charset="0"/>
              </a:rPr>
              <a:t>   to the ridge tops. On the average gullies were 2-3m</a:t>
            </a:r>
          </a:p>
          <a:p>
            <a:pPr>
              <a:spcBef>
                <a:spcPct val="50000"/>
              </a:spcBef>
            </a:pPr>
            <a:r>
              <a:rPr lang="en-US" altLang="en-US">
                <a:latin typeface="Korinna BT" pitchFamily="18" charset="0"/>
              </a:rPr>
              <a:t>  deep and 3-4m  wide.</a:t>
            </a:r>
          </a:p>
          <a:p>
            <a:pPr>
              <a:spcBef>
                <a:spcPct val="50000"/>
              </a:spcBef>
              <a:buFontTx/>
              <a:buChar char="•"/>
            </a:pPr>
            <a:r>
              <a:rPr lang="en-US" altLang="en-US">
                <a:latin typeface="Korinna BT" pitchFamily="18" charset="0"/>
              </a:rPr>
              <a:t> Our study of gullies focused on the west part of the</a:t>
            </a:r>
          </a:p>
          <a:p>
            <a:pPr>
              <a:spcBef>
                <a:spcPct val="50000"/>
              </a:spcBef>
            </a:pPr>
            <a:r>
              <a:rPr lang="en-US" altLang="en-US">
                <a:latin typeface="Korinna BT" pitchFamily="18" charset="0"/>
              </a:rPr>
              <a:t>   watershed where the geology was relatively</a:t>
            </a:r>
          </a:p>
          <a:p>
            <a:pPr>
              <a:spcBef>
                <a:spcPct val="50000"/>
              </a:spcBef>
            </a:pPr>
            <a:r>
              <a:rPr lang="en-US" altLang="en-US">
                <a:latin typeface="Korinna BT" pitchFamily="18" charset="0"/>
              </a:rPr>
              <a:t>   homogeneous.</a:t>
            </a:r>
          </a:p>
          <a:p>
            <a:pPr>
              <a:spcBef>
                <a:spcPct val="50000"/>
              </a:spcBef>
            </a:pPr>
            <a:endParaRPr lang="en-US" altLang="en-US">
              <a:latin typeface="Korinna BT" pitchFamily="18" charset="0"/>
            </a:endParaRPr>
          </a:p>
          <a:p>
            <a:pPr>
              <a:spcBef>
                <a:spcPct val="50000"/>
              </a:spcBef>
            </a:pPr>
            <a:endParaRPr lang="en-US" altLang="en-US">
              <a:latin typeface="Korinna BT" pitchFamily="18" charset="0"/>
            </a:endParaRPr>
          </a:p>
          <a:p>
            <a:pPr>
              <a:spcBef>
                <a:spcPct val="50000"/>
              </a:spcBef>
            </a:pPr>
            <a:endParaRPr lang="en-US" altLang="en-US">
              <a:latin typeface="Korinna BT" pitchFamily="18" charset="0"/>
            </a:endParaRPr>
          </a:p>
          <a:p>
            <a:pPr>
              <a:spcBef>
                <a:spcPct val="50000"/>
              </a:spcBef>
            </a:pPr>
            <a:endParaRPr lang="en-US" altLang="en-US"/>
          </a:p>
        </p:txBody>
      </p:sp>
      <p:sp>
        <p:nvSpPr>
          <p:cNvPr id="2220" name="Text Box 172">
            <a:extLst>
              <a:ext uri="{FF2B5EF4-FFF2-40B4-BE49-F238E27FC236}">
                <a16:creationId xmlns:a16="http://schemas.microsoft.com/office/drawing/2014/main" id="{DA5E0350-8D6C-42E7-87B4-096CBA22E195}"/>
              </a:ext>
            </a:extLst>
          </p:cNvPr>
          <p:cNvSpPr txBox="1">
            <a:spLocks noChangeArrowheads="1"/>
          </p:cNvSpPr>
          <p:nvPr/>
        </p:nvSpPr>
        <p:spPr bwMode="auto">
          <a:xfrm>
            <a:off x="8763000" y="266700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aphicFrame>
        <p:nvGraphicFramePr>
          <p:cNvPr id="2221" name="Object 173">
            <a:extLst>
              <a:ext uri="{FF2B5EF4-FFF2-40B4-BE49-F238E27FC236}">
                <a16:creationId xmlns:a16="http://schemas.microsoft.com/office/drawing/2014/main" id="{0BA19371-24DA-4C03-8F2A-815DB6D66418}"/>
              </a:ext>
            </a:extLst>
          </p:cNvPr>
          <p:cNvGraphicFramePr>
            <a:graphicFrameLocks noChangeAspect="1"/>
          </p:cNvGraphicFramePr>
          <p:nvPr/>
        </p:nvGraphicFramePr>
        <p:xfrm>
          <a:off x="10896600" y="23850600"/>
          <a:ext cx="4464050" cy="5181600"/>
        </p:xfrm>
        <a:graphic>
          <a:graphicData uri="http://schemas.openxmlformats.org/presentationml/2006/ole">
            <mc:AlternateContent xmlns:mc="http://schemas.openxmlformats.org/markup-compatibility/2006">
              <mc:Choice xmlns:v="urn:schemas-microsoft-com:vml" Requires="v">
                <p:oleObj spid="_x0000_s18433" name="Document" r:id="rId7" imgW="1915200" imgH="2297520" progId="Word.Document.8">
                  <p:embed/>
                </p:oleObj>
              </mc:Choice>
              <mc:Fallback>
                <p:oleObj name="Document" r:id="rId7" imgW="1915200" imgH="2297520" progId="Word.Document.8">
                  <p:embed/>
                  <p:pic>
                    <p:nvPicPr>
                      <p:cNvPr id="0" name="Object 1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96600" y="23850600"/>
                        <a:ext cx="44640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23" name="Rectangle 175">
            <a:extLst>
              <a:ext uri="{FF2B5EF4-FFF2-40B4-BE49-F238E27FC236}">
                <a16:creationId xmlns:a16="http://schemas.microsoft.com/office/drawing/2014/main" id="{0327CA0B-D55F-4D4C-9813-9C0D43FDD3C1}"/>
              </a:ext>
            </a:extLst>
          </p:cNvPr>
          <p:cNvSpPr>
            <a:spLocks noChangeArrowheads="1"/>
          </p:cNvSpPr>
          <p:nvPr/>
        </p:nvSpPr>
        <p:spPr bwMode="auto">
          <a:xfrm>
            <a:off x="16130588" y="2182653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222" name="Object 174">
            <a:extLst>
              <a:ext uri="{FF2B5EF4-FFF2-40B4-BE49-F238E27FC236}">
                <a16:creationId xmlns:a16="http://schemas.microsoft.com/office/drawing/2014/main" id="{AEC07EC6-9241-4C95-BD6E-A0AC025E6AC4}"/>
              </a:ext>
            </a:extLst>
          </p:cNvPr>
          <p:cNvGraphicFramePr>
            <a:graphicFrameLocks noChangeAspect="1"/>
          </p:cNvGraphicFramePr>
          <p:nvPr/>
        </p:nvGraphicFramePr>
        <p:xfrm>
          <a:off x="18059400" y="17830800"/>
          <a:ext cx="2778125" cy="1008063"/>
        </p:xfrm>
        <a:graphic>
          <a:graphicData uri="http://schemas.openxmlformats.org/presentationml/2006/ole">
            <mc:AlternateContent xmlns:mc="http://schemas.openxmlformats.org/markup-compatibility/2006">
              <mc:Choice xmlns:v="urn:schemas-microsoft-com:vml" Requires="v">
                <p:oleObj spid="_x0000_s18434" r:id="rId9" imgW="660113" imgH="241195" progId="Equation.3">
                  <p:embed/>
                </p:oleObj>
              </mc:Choice>
              <mc:Fallback>
                <p:oleObj r:id="rId9" imgW="660113" imgH="241195" progId="Equation.3">
                  <p:embed/>
                  <p:pic>
                    <p:nvPicPr>
                      <p:cNvPr id="0" name="Object 1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59400" y="17830800"/>
                        <a:ext cx="2778125" cy="1008063"/>
                      </a:xfrm>
                      <a:prstGeom prst="rect">
                        <a:avLst/>
                      </a:prstGeom>
                      <a:noFill/>
                      <a:extLst>
                        <a:ext uri="{909E8E84-426E-40DD-AFC4-6F175D3DCCD1}">
                          <a14:hiddenFill xmlns:a14="http://schemas.microsoft.com/office/drawing/2010/main">
                            <a:solidFill>
                              <a:srgbClr val="CCFFFF"/>
                            </a:solidFill>
                          </a14:hiddenFill>
                        </a:ext>
                      </a:extLst>
                    </p:spPr>
                  </p:pic>
                </p:oleObj>
              </mc:Fallback>
            </mc:AlternateContent>
          </a:graphicData>
        </a:graphic>
      </p:graphicFrame>
      <p:sp>
        <p:nvSpPr>
          <p:cNvPr id="2225" name="Rectangle 177">
            <a:extLst>
              <a:ext uri="{FF2B5EF4-FFF2-40B4-BE49-F238E27FC236}">
                <a16:creationId xmlns:a16="http://schemas.microsoft.com/office/drawing/2014/main" id="{12398F1C-1508-4258-A556-9ECDA0DBEF84}"/>
              </a:ext>
            </a:extLst>
          </p:cNvPr>
          <p:cNvSpPr>
            <a:spLocks noChangeArrowheads="1"/>
          </p:cNvSpPr>
          <p:nvPr/>
        </p:nvSpPr>
        <p:spPr bwMode="auto">
          <a:xfrm>
            <a:off x="15882938" y="21702713"/>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224" name="Object 176">
            <a:extLst>
              <a:ext uri="{FF2B5EF4-FFF2-40B4-BE49-F238E27FC236}">
                <a16:creationId xmlns:a16="http://schemas.microsoft.com/office/drawing/2014/main" id="{F40D31D1-D885-4EB8-94C8-7FFF5EE83A35}"/>
              </a:ext>
            </a:extLst>
          </p:cNvPr>
          <p:cNvGraphicFramePr>
            <a:graphicFrameLocks noChangeAspect="1"/>
          </p:cNvGraphicFramePr>
          <p:nvPr/>
        </p:nvGraphicFramePr>
        <p:xfrm>
          <a:off x="17526000" y="19431000"/>
          <a:ext cx="3198813" cy="1349375"/>
        </p:xfrm>
        <a:graphic>
          <a:graphicData uri="http://schemas.openxmlformats.org/presentationml/2006/ole">
            <mc:AlternateContent xmlns:mc="http://schemas.openxmlformats.org/markup-compatibility/2006">
              <mc:Choice xmlns:v="urn:schemas-microsoft-com:vml" Requires="v">
                <p:oleObj spid="_x0000_s18435" r:id="rId11" imgW="1155700" imgH="482600" progId="Equation.3">
                  <p:embed/>
                </p:oleObj>
              </mc:Choice>
              <mc:Fallback>
                <p:oleObj r:id="rId11" imgW="1155700" imgH="482600" progId="Equation.3">
                  <p:embed/>
                  <p:pic>
                    <p:nvPicPr>
                      <p:cNvPr id="0" name="Object 17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0" y="19431000"/>
                        <a:ext cx="3198813"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7" name="Rectangle 179">
            <a:extLst>
              <a:ext uri="{FF2B5EF4-FFF2-40B4-BE49-F238E27FC236}">
                <a16:creationId xmlns:a16="http://schemas.microsoft.com/office/drawing/2014/main" id="{CB0829D8-1124-422D-AEAF-6E71C3C597BE}"/>
              </a:ext>
            </a:extLst>
          </p:cNvPr>
          <p:cNvSpPr>
            <a:spLocks noChangeArrowheads="1"/>
          </p:cNvSpPr>
          <p:nvPr/>
        </p:nvSpPr>
        <p:spPr bwMode="auto">
          <a:xfrm>
            <a:off x="15959138" y="217170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226" name="Object 178">
            <a:extLst>
              <a:ext uri="{FF2B5EF4-FFF2-40B4-BE49-F238E27FC236}">
                <a16:creationId xmlns:a16="http://schemas.microsoft.com/office/drawing/2014/main" id="{8CBB6DF0-530B-4972-BB88-90AD43F3C426}"/>
              </a:ext>
            </a:extLst>
          </p:cNvPr>
          <p:cNvGraphicFramePr>
            <a:graphicFrameLocks noChangeAspect="1"/>
          </p:cNvGraphicFramePr>
          <p:nvPr/>
        </p:nvGraphicFramePr>
        <p:xfrm>
          <a:off x="17526000" y="21183600"/>
          <a:ext cx="2787650" cy="1274763"/>
        </p:xfrm>
        <a:graphic>
          <a:graphicData uri="http://schemas.openxmlformats.org/presentationml/2006/ole">
            <mc:AlternateContent xmlns:mc="http://schemas.openxmlformats.org/markup-compatibility/2006">
              <mc:Choice xmlns:v="urn:schemas-microsoft-com:vml" Requires="v">
                <p:oleObj spid="_x0000_s18436" r:id="rId13" imgW="1002865" imgH="457002" progId="Equation.3">
                  <p:embed/>
                </p:oleObj>
              </mc:Choice>
              <mc:Fallback>
                <p:oleObj r:id="rId13" imgW="1002865" imgH="457002" progId="Equation.3">
                  <p:embed/>
                  <p:pic>
                    <p:nvPicPr>
                      <p:cNvPr id="0" name="Object 1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26000" y="21183600"/>
                        <a:ext cx="2787650" cy="127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9" name="Rectangle 181">
            <a:extLst>
              <a:ext uri="{FF2B5EF4-FFF2-40B4-BE49-F238E27FC236}">
                <a16:creationId xmlns:a16="http://schemas.microsoft.com/office/drawing/2014/main" id="{E238E9B9-56F4-4D8C-BBD1-3F560DD9BE11}"/>
              </a:ext>
            </a:extLst>
          </p:cNvPr>
          <p:cNvSpPr>
            <a:spLocks noChangeArrowheads="1"/>
          </p:cNvSpPr>
          <p:nvPr/>
        </p:nvSpPr>
        <p:spPr bwMode="auto">
          <a:xfrm>
            <a:off x="16021050" y="2173128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228" name="Object 180">
            <a:extLst>
              <a:ext uri="{FF2B5EF4-FFF2-40B4-BE49-F238E27FC236}">
                <a16:creationId xmlns:a16="http://schemas.microsoft.com/office/drawing/2014/main" id="{51B20909-9282-4440-BAE5-B778B52D1523}"/>
              </a:ext>
            </a:extLst>
          </p:cNvPr>
          <p:cNvGraphicFramePr>
            <a:graphicFrameLocks noChangeAspect="1"/>
          </p:cNvGraphicFramePr>
          <p:nvPr/>
        </p:nvGraphicFramePr>
        <p:xfrm>
          <a:off x="17678400" y="22707600"/>
          <a:ext cx="2459038" cy="1203325"/>
        </p:xfrm>
        <a:graphic>
          <a:graphicData uri="http://schemas.openxmlformats.org/presentationml/2006/ole">
            <mc:AlternateContent xmlns:mc="http://schemas.openxmlformats.org/markup-compatibility/2006">
              <mc:Choice xmlns:v="urn:schemas-microsoft-com:vml" Requires="v">
                <p:oleObj spid="_x0000_s18437" r:id="rId15" imgW="876300" imgH="431800" progId="Equation.3">
                  <p:embed/>
                </p:oleObj>
              </mc:Choice>
              <mc:Fallback>
                <p:oleObj r:id="rId15" imgW="876300" imgH="431800" progId="Equation.3">
                  <p:embed/>
                  <p:pic>
                    <p:nvPicPr>
                      <p:cNvPr id="0" name="Object 1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78400" y="22707600"/>
                        <a:ext cx="2459038" cy="120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1" name="Text Box 183">
            <a:extLst>
              <a:ext uri="{FF2B5EF4-FFF2-40B4-BE49-F238E27FC236}">
                <a16:creationId xmlns:a16="http://schemas.microsoft.com/office/drawing/2014/main" id="{E514EF46-7FF2-433C-8FB1-726F6E107DE8}"/>
              </a:ext>
            </a:extLst>
          </p:cNvPr>
          <p:cNvSpPr txBox="1">
            <a:spLocks noChangeArrowheads="1"/>
          </p:cNvSpPr>
          <p:nvPr/>
        </p:nvSpPr>
        <p:spPr bwMode="auto">
          <a:xfrm>
            <a:off x="16611600" y="22631400"/>
            <a:ext cx="14935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endParaRPr lang="en-US" altLang="en-US">
              <a:latin typeface="Korinna BT" pitchFamily="18" charset="0"/>
              <a:cs typeface="Times New Roman" panose="02020603050405020304" pitchFamily="18" charset="0"/>
            </a:endParaRPr>
          </a:p>
          <a:p>
            <a:pPr algn="just">
              <a:spcBef>
                <a:spcPct val="50000"/>
              </a:spcBef>
            </a:pPr>
            <a:endParaRPr lang="en-US" altLang="en-US">
              <a:latin typeface="Korinna BT" pitchFamily="18" charset="0"/>
              <a:cs typeface="Times New Roman" panose="02020603050405020304" pitchFamily="18" charset="0"/>
            </a:endParaRPr>
          </a:p>
          <a:p>
            <a:pPr algn="just">
              <a:spcBef>
                <a:spcPct val="50000"/>
              </a:spcBef>
            </a:pPr>
            <a:endParaRPr lang="en-US" altLang="en-US">
              <a:latin typeface="Korinna BT" pitchFamily="18" charset="0"/>
              <a:cs typeface="Times New Roman" panose="02020603050405020304" pitchFamily="18" charset="0"/>
            </a:endParaRPr>
          </a:p>
          <a:p>
            <a:pPr algn="just">
              <a:spcBef>
                <a:spcPct val="50000"/>
              </a:spcBef>
            </a:pPr>
            <a:r>
              <a:rPr lang="en-US" altLang="en-US" i="1">
                <a:latin typeface="Korinna BT" pitchFamily="18" charset="0"/>
                <a:cs typeface="Times New Roman" panose="02020603050405020304" pitchFamily="18" charset="0"/>
              </a:rPr>
              <a:t>Yalin</a:t>
            </a:r>
            <a:r>
              <a:rPr lang="en-US" altLang="en-US">
                <a:latin typeface="Korinna BT" pitchFamily="18" charset="0"/>
                <a:cs typeface="Times New Roman" panose="02020603050405020304" pitchFamily="18" charset="0"/>
              </a:rPr>
              <a:t> [1977] showed that </a:t>
            </a:r>
            <a:r>
              <a:rPr lang="en-US" altLang="en-US">
                <a:latin typeface="Symbol" panose="05050102010706020507" pitchFamily="18" charset="2"/>
                <a:cs typeface="Times New Roman" panose="02020603050405020304" pitchFamily="18" charset="0"/>
              </a:rPr>
              <a:t>k</a:t>
            </a:r>
            <a:r>
              <a:rPr lang="en-US" altLang="en-US">
                <a:latin typeface="Korinna BT" pitchFamily="18" charset="0"/>
                <a:cs typeface="Times New Roman" panose="02020603050405020304" pitchFamily="18" charset="0"/>
              </a:rPr>
              <a:t> would be 17 at high values of </a:t>
            </a:r>
            <a:r>
              <a:rPr lang="en-US" altLang="en-US">
                <a:latin typeface="Symbol" panose="05050102010706020507" pitchFamily="18" charset="2"/>
                <a:cs typeface="Times New Roman" panose="02020603050405020304" pitchFamily="18" charset="0"/>
              </a:rPr>
              <a:t>t</a:t>
            </a:r>
            <a:r>
              <a:rPr lang="en-US" altLang="en-US" baseline="-30000">
                <a:latin typeface="Korinna BT" pitchFamily="18" charset="0"/>
                <a:cs typeface="Times New Roman" panose="02020603050405020304" pitchFamily="18" charset="0"/>
              </a:rPr>
              <a:t>*</a:t>
            </a:r>
            <a:r>
              <a:rPr lang="en-US" altLang="en-US">
                <a:latin typeface="Korinna BT" pitchFamily="18" charset="0"/>
                <a:cs typeface="Times New Roman" panose="02020603050405020304" pitchFamily="18" charset="0"/>
              </a:rPr>
              <a:t>. Many </a:t>
            </a:r>
            <a:r>
              <a:rPr lang="en-US" altLang="en-US" b="1" u="sng">
                <a:latin typeface="Symbol" panose="05050102010706020507" pitchFamily="18" charset="2"/>
                <a:cs typeface="Times New Roman" panose="02020603050405020304" pitchFamily="18" charset="0"/>
              </a:rPr>
              <a:t>k</a:t>
            </a:r>
            <a:r>
              <a:rPr lang="en-US" altLang="en-US" b="1" u="sng">
                <a:latin typeface="Korinna BT" pitchFamily="18" charset="0"/>
                <a:cs typeface="Times New Roman" panose="02020603050405020304" pitchFamily="18" charset="0"/>
              </a:rPr>
              <a:t> values</a:t>
            </a:r>
            <a:r>
              <a:rPr lang="en-US" altLang="en-US">
                <a:latin typeface="Korinna BT" pitchFamily="18" charset="0"/>
                <a:cs typeface="Times New Roman" panose="02020603050405020304" pitchFamily="18" charset="0"/>
              </a:rPr>
              <a:t> were reported in the range of </a:t>
            </a:r>
            <a:r>
              <a:rPr lang="en-US" altLang="en-US" b="1" u="sng">
                <a:latin typeface="Korinna BT" pitchFamily="18" charset="0"/>
                <a:cs typeface="Times New Roman" panose="02020603050405020304" pitchFamily="18" charset="0"/>
              </a:rPr>
              <a:t>4-40</a:t>
            </a:r>
            <a:r>
              <a:rPr lang="en-US" altLang="en-US">
                <a:latin typeface="Korinna BT" pitchFamily="18" charset="0"/>
                <a:cs typeface="Times New Roman" panose="02020603050405020304" pitchFamily="18" charset="0"/>
              </a:rPr>
              <a:t> in different equations [</a:t>
            </a:r>
            <a:r>
              <a:rPr lang="en-US" altLang="en-US" i="1">
                <a:latin typeface="Korinna BT" pitchFamily="18" charset="0"/>
                <a:cs typeface="Times New Roman" panose="02020603050405020304" pitchFamily="18" charset="0"/>
              </a:rPr>
              <a:t>Yalin</a:t>
            </a:r>
            <a:r>
              <a:rPr lang="en-US" altLang="en-US">
                <a:latin typeface="Korinna BT" pitchFamily="18" charset="0"/>
                <a:cs typeface="Times New Roman" panose="02020603050405020304" pitchFamily="18" charset="0"/>
              </a:rPr>
              <a:t>, 1977; </a:t>
            </a:r>
            <a:r>
              <a:rPr lang="en-US" altLang="en-US" i="1">
                <a:latin typeface="Korinna BT" pitchFamily="18" charset="0"/>
                <a:cs typeface="Times New Roman" panose="02020603050405020304" pitchFamily="18" charset="0"/>
              </a:rPr>
              <a:t>Simon and Senturk</a:t>
            </a:r>
            <a:r>
              <a:rPr lang="en-US" altLang="en-US">
                <a:latin typeface="Korinna BT" pitchFamily="18" charset="0"/>
                <a:cs typeface="Times New Roman" panose="02020603050405020304" pitchFamily="18" charset="0"/>
              </a:rPr>
              <a:t>; 1977]. Bedload equations for </a:t>
            </a:r>
            <a:r>
              <a:rPr lang="en-US" altLang="en-US" b="1" u="sng">
                <a:latin typeface="Korinna BT" pitchFamily="18" charset="0"/>
                <a:cs typeface="Times New Roman" panose="02020603050405020304" pitchFamily="18" charset="0"/>
              </a:rPr>
              <a:t>rivers</a:t>
            </a:r>
            <a:r>
              <a:rPr lang="en-US" altLang="en-US">
                <a:latin typeface="Korinna BT" pitchFamily="18" charset="0"/>
                <a:cs typeface="Times New Roman" panose="02020603050405020304" pitchFamily="18" charset="0"/>
              </a:rPr>
              <a:t> often use </a:t>
            </a:r>
            <a:r>
              <a:rPr lang="en-US" altLang="en-US" b="1" u="sng">
                <a:latin typeface="Korinna BT" pitchFamily="18" charset="0"/>
                <a:cs typeface="Times New Roman" panose="02020603050405020304" pitchFamily="18" charset="0"/>
              </a:rPr>
              <a:t>p</a:t>
            </a:r>
            <a:r>
              <a:rPr lang="en-US" altLang="en-US" b="1" u="sng" baseline="-30000">
                <a:latin typeface="Korinna BT" pitchFamily="18" charset="0"/>
                <a:cs typeface="Times New Roman" panose="02020603050405020304" pitchFamily="18" charset="0"/>
              </a:rPr>
              <a:t>2</a:t>
            </a:r>
            <a:r>
              <a:rPr lang="en-US" altLang="en-US" b="1" u="sng">
                <a:latin typeface="Korinna BT" pitchFamily="18" charset="0"/>
                <a:cs typeface="Times New Roman" panose="02020603050405020304" pitchFamily="18" charset="0"/>
              </a:rPr>
              <a:t>=1.5</a:t>
            </a:r>
            <a:r>
              <a:rPr lang="en-US" altLang="en-US">
                <a:latin typeface="Korinna BT" pitchFamily="18" charset="0"/>
                <a:cs typeface="Times New Roman" panose="02020603050405020304" pitchFamily="18" charset="0"/>
              </a:rPr>
              <a:t> [</a:t>
            </a:r>
            <a:r>
              <a:rPr lang="en-US" altLang="en-US" i="1">
                <a:latin typeface="Korinna BT" pitchFamily="18" charset="0"/>
                <a:cs typeface="Times New Roman" panose="02020603050405020304" pitchFamily="18" charset="0"/>
              </a:rPr>
              <a:t>Yalin</a:t>
            </a:r>
            <a:r>
              <a:rPr lang="en-US" altLang="en-US">
                <a:latin typeface="Korinna BT" pitchFamily="18" charset="0"/>
                <a:cs typeface="Times New Roman" panose="02020603050405020304" pitchFamily="18" charset="0"/>
              </a:rPr>
              <a:t>, 1977], </a:t>
            </a:r>
            <a:r>
              <a:rPr lang="en-US" altLang="en-US" b="1" u="sng">
                <a:latin typeface="Korinna BT" pitchFamily="18" charset="0"/>
                <a:cs typeface="Times New Roman" panose="02020603050405020304" pitchFamily="18" charset="0"/>
              </a:rPr>
              <a:t>p</a:t>
            </a:r>
            <a:r>
              <a:rPr lang="en-US" altLang="en-US" b="1" u="sng" baseline="-30000">
                <a:latin typeface="Korinna BT" pitchFamily="18" charset="0"/>
                <a:cs typeface="Times New Roman" panose="02020603050405020304" pitchFamily="18" charset="0"/>
              </a:rPr>
              <a:t>2</a:t>
            </a:r>
            <a:r>
              <a:rPr lang="en-US" altLang="en-US" b="1" u="sng">
                <a:latin typeface="Korinna BT" pitchFamily="18" charset="0"/>
                <a:cs typeface="Times New Roman" panose="02020603050405020304" pitchFamily="18" charset="0"/>
                <a:sym typeface="Symbol" panose="05050102010706020507" pitchFamily="18" charset="2"/>
              </a:rPr>
              <a:t></a:t>
            </a:r>
            <a:r>
              <a:rPr lang="en-US" altLang="en-US" b="1" u="sng">
                <a:latin typeface="Korinna BT" pitchFamily="18" charset="0"/>
                <a:cs typeface="Times New Roman" panose="02020603050405020304" pitchFamily="18" charset="0"/>
              </a:rPr>
              <a:t>2.5</a:t>
            </a:r>
            <a:r>
              <a:rPr lang="en-US" altLang="en-US">
                <a:latin typeface="Korinna BT" pitchFamily="18" charset="0"/>
                <a:cs typeface="Times New Roman" panose="02020603050405020304" pitchFamily="18" charset="0"/>
              </a:rPr>
              <a:t> for sediment transport on </a:t>
            </a:r>
            <a:r>
              <a:rPr lang="en-US" altLang="en-US" b="1" u="sng">
                <a:latin typeface="Korinna BT" pitchFamily="18" charset="0"/>
                <a:cs typeface="Times New Roman" panose="02020603050405020304" pitchFamily="18" charset="0"/>
              </a:rPr>
              <a:t>steep slopes</a:t>
            </a:r>
            <a:r>
              <a:rPr lang="en-US" altLang="en-US">
                <a:latin typeface="Korinna BT" pitchFamily="18" charset="0"/>
                <a:cs typeface="Times New Roman" panose="02020603050405020304" pitchFamily="18" charset="0"/>
              </a:rPr>
              <a:t> [</a:t>
            </a:r>
            <a:r>
              <a:rPr lang="en-US" altLang="en-US" i="1">
                <a:latin typeface="Korinna BT" pitchFamily="18" charset="0"/>
                <a:cs typeface="Times New Roman" panose="02020603050405020304" pitchFamily="18" charset="0"/>
              </a:rPr>
              <a:t>Govers</a:t>
            </a:r>
            <a:r>
              <a:rPr lang="en-US" altLang="en-US">
                <a:latin typeface="Korinna BT" pitchFamily="18" charset="0"/>
                <a:cs typeface="Times New Roman" panose="02020603050405020304" pitchFamily="18" charset="0"/>
              </a:rPr>
              <a:t>, 1992; </a:t>
            </a:r>
            <a:r>
              <a:rPr lang="en-US" altLang="en-US" i="1">
                <a:latin typeface="Korinna BT" pitchFamily="18" charset="0"/>
                <a:cs typeface="Times New Roman" panose="02020603050405020304" pitchFamily="18" charset="0"/>
              </a:rPr>
              <a:t>Rickenmann</a:t>
            </a:r>
            <a:r>
              <a:rPr lang="en-US" altLang="en-US">
                <a:latin typeface="Korinna BT" pitchFamily="18" charset="0"/>
                <a:cs typeface="Times New Roman" panose="02020603050405020304" pitchFamily="18" charset="0"/>
              </a:rPr>
              <a:t>, 1991.   </a:t>
            </a:r>
          </a:p>
          <a:p>
            <a:pPr>
              <a:spcBef>
                <a:spcPct val="50000"/>
              </a:spcBef>
            </a:pPr>
            <a:endParaRPr lang="en-US" altLang="en-US">
              <a:latin typeface="Korinna BT" pitchFamily="18" charset="0"/>
            </a:endParaRPr>
          </a:p>
        </p:txBody>
      </p:sp>
      <p:sp>
        <p:nvSpPr>
          <p:cNvPr id="2232" name="Text Box 184">
            <a:extLst>
              <a:ext uri="{FF2B5EF4-FFF2-40B4-BE49-F238E27FC236}">
                <a16:creationId xmlns:a16="http://schemas.microsoft.com/office/drawing/2014/main" id="{67BD2236-7328-454E-9925-B48CB33812D8}"/>
              </a:ext>
            </a:extLst>
          </p:cNvPr>
          <p:cNvSpPr txBox="1">
            <a:spLocks noChangeArrowheads="1"/>
          </p:cNvSpPr>
          <p:nvPr/>
        </p:nvSpPr>
        <p:spPr bwMode="auto">
          <a:xfrm>
            <a:off x="9296400" y="17068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2233" name="Picture 185" descr="trapper2">
            <a:extLst>
              <a:ext uri="{FF2B5EF4-FFF2-40B4-BE49-F238E27FC236}">
                <a16:creationId xmlns:a16="http://schemas.microsoft.com/office/drawing/2014/main" id="{6A362898-EEFE-4816-8361-5ED5D56DC7D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11765" t="5460" r="29411" b="45497"/>
          <a:stretch>
            <a:fillRect/>
          </a:stretch>
        </p:blipFill>
        <p:spPr bwMode="auto">
          <a:xfrm>
            <a:off x="8610600" y="15925800"/>
            <a:ext cx="7151688" cy="7710488"/>
          </a:xfrm>
          <a:prstGeom prst="rect">
            <a:avLst/>
          </a:prstGeom>
          <a:noFill/>
          <a:extLst>
            <a:ext uri="{909E8E84-426E-40DD-AFC4-6F175D3DCCD1}">
              <a14:hiddenFill xmlns:a14="http://schemas.microsoft.com/office/drawing/2010/main">
                <a:solidFill>
                  <a:srgbClr val="FFFFFF"/>
                </a:solidFill>
              </a14:hiddenFill>
            </a:ext>
          </a:extLst>
        </p:spPr>
      </p:pic>
      <p:sp>
        <p:nvSpPr>
          <p:cNvPr id="2234" name="Line 186">
            <a:extLst>
              <a:ext uri="{FF2B5EF4-FFF2-40B4-BE49-F238E27FC236}">
                <a16:creationId xmlns:a16="http://schemas.microsoft.com/office/drawing/2014/main" id="{B5A87175-3D1A-42D5-A9B8-4848BFB381E6}"/>
              </a:ext>
            </a:extLst>
          </p:cNvPr>
          <p:cNvSpPr>
            <a:spLocks noChangeShapeType="1"/>
          </p:cNvSpPr>
          <p:nvPr/>
        </p:nvSpPr>
        <p:spPr bwMode="auto">
          <a:xfrm>
            <a:off x="1676400" y="14173200"/>
            <a:ext cx="2964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7" name="Text Box 189">
            <a:extLst>
              <a:ext uri="{FF2B5EF4-FFF2-40B4-BE49-F238E27FC236}">
                <a16:creationId xmlns:a16="http://schemas.microsoft.com/office/drawing/2014/main" id="{DDFAE70D-8724-4D98-92BF-DFAA0C4D111F}"/>
              </a:ext>
            </a:extLst>
          </p:cNvPr>
          <p:cNvSpPr txBox="1">
            <a:spLocks noChangeArrowheads="1"/>
          </p:cNvSpPr>
          <p:nvPr/>
        </p:nvSpPr>
        <p:spPr bwMode="auto">
          <a:xfrm>
            <a:off x="8077200" y="37795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2238" name="Picture 190">
            <a:extLst>
              <a:ext uri="{FF2B5EF4-FFF2-40B4-BE49-F238E27FC236}">
                <a16:creationId xmlns:a16="http://schemas.microsoft.com/office/drawing/2014/main" id="{7398AB7B-8909-4D49-89D9-4BDF4C836B7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287000" y="37490400"/>
            <a:ext cx="5943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9" name="Text Box 191">
            <a:extLst>
              <a:ext uri="{FF2B5EF4-FFF2-40B4-BE49-F238E27FC236}">
                <a16:creationId xmlns:a16="http://schemas.microsoft.com/office/drawing/2014/main" id="{6FA49F21-9C77-47CD-B3F9-FCBE223D1B98}"/>
              </a:ext>
            </a:extLst>
          </p:cNvPr>
          <p:cNvSpPr txBox="1">
            <a:spLocks noChangeArrowheads="1"/>
          </p:cNvSpPr>
          <p:nvPr/>
        </p:nvSpPr>
        <p:spPr bwMode="auto">
          <a:xfrm>
            <a:off x="16840200" y="15544800"/>
            <a:ext cx="1325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latin typeface="Korinna BT" pitchFamily="18" charset="0"/>
              </a:rPr>
              <a:t>Past Work on Sediment Transport In Rivers and Flumes</a:t>
            </a:r>
          </a:p>
        </p:txBody>
      </p:sp>
      <p:sp>
        <p:nvSpPr>
          <p:cNvPr id="2240" name="Text Box 192">
            <a:extLst>
              <a:ext uri="{FF2B5EF4-FFF2-40B4-BE49-F238E27FC236}">
                <a16:creationId xmlns:a16="http://schemas.microsoft.com/office/drawing/2014/main" id="{2154CB8B-3C1F-40D9-BB71-8E81B48EEF22}"/>
              </a:ext>
            </a:extLst>
          </p:cNvPr>
          <p:cNvSpPr txBox="1">
            <a:spLocks noChangeArrowheads="1"/>
          </p:cNvSpPr>
          <p:nvPr/>
        </p:nvSpPr>
        <p:spPr bwMode="auto">
          <a:xfrm>
            <a:off x="16611600" y="25831800"/>
            <a:ext cx="1417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latin typeface="Korinna BT" pitchFamily="18" charset="0"/>
              </a:rPr>
              <a:t>Adaptation of the Sediment Transport Model to Incising Gullies </a:t>
            </a:r>
          </a:p>
        </p:txBody>
      </p:sp>
      <p:sp>
        <p:nvSpPr>
          <p:cNvPr id="2253" name="Text Box 205">
            <a:extLst>
              <a:ext uri="{FF2B5EF4-FFF2-40B4-BE49-F238E27FC236}">
                <a16:creationId xmlns:a16="http://schemas.microsoft.com/office/drawing/2014/main" id="{7115E380-E8B2-46C1-99AA-E9204A402611}"/>
              </a:ext>
            </a:extLst>
          </p:cNvPr>
          <p:cNvSpPr txBox="1">
            <a:spLocks noChangeArrowheads="1"/>
          </p:cNvSpPr>
          <p:nvPr/>
        </p:nvSpPr>
        <p:spPr bwMode="auto">
          <a:xfrm>
            <a:off x="16840200" y="16306800"/>
            <a:ext cx="960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u="sng"/>
              <a:t>A general dimensionless sediment transport equation;</a:t>
            </a:r>
          </a:p>
        </p:txBody>
      </p:sp>
      <p:sp>
        <p:nvSpPr>
          <p:cNvPr id="2254" name="Text Box 206">
            <a:extLst>
              <a:ext uri="{FF2B5EF4-FFF2-40B4-BE49-F238E27FC236}">
                <a16:creationId xmlns:a16="http://schemas.microsoft.com/office/drawing/2014/main" id="{EAE76A45-09A1-48D3-AFF3-8E155BB0EF8D}"/>
              </a:ext>
            </a:extLst>
          </p:cNvPr>
          <p:cNvSpPr txBox="1">
            <a:spLocks noChangeArrowheads="1"/>
          </p:cNvSpPr>
          <p:nvPr/>
        </p:nvSpPr>
        <p:spPr bwMode="auto">
          <a:xfrm>
            <a:off x="17068800" y="28117800"/>
            <a:ext cx="1318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u="sng"/>
              <a:t>Adaptation of the dimensionless sediment transport equation to incising gullies</a:t>
            </a:r>
          </a:p>
        </p:txBody>
      </p:sp>
      <p:sp>
        <p:nvSpPr>
          <p:cNvPr id="2255" name="Text Box 207">
            <a:extLst>
              <a:ext uri="{FF2B5EF4-FFF2-40B4-BE49-F238E27FC236}">
                <a16:creationId xmlns:a16="http://schemas.microsoft.com/office/drawing/2014/main" id="{4F404054-F595-4264-BA97-8D049F6AA019}"/>
              </a:ext>
            </a:extLst>
          </p:cNvPr>
          <p:cNvSpPr txBox="1">
            <a:spLocks noChangeArrowheads="1"/>
          </p:cNvSpPr>
          <p:nvPr/>
        </p:nvSpPr>
        <p:spPr bwMode="auto">
          <a:xfrm>
            <a:off x="16611600" y="26517600"/>
            <a:ext cx="13335000"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a:latin typeface="Korinna BT" pitchFamily="18" charset="0"/>
              </a:rPr>
              <a:t>Physical modeling of sediment transport in incising gullies requires; </a:t>
            </a:r>
          </a:p>
          <a:p>
            <a:pPr>
              <a:lnSpc>
                <a:spcPct val="90000"/>
              </a:lnSpc>
              <a:spcBef>
                <a:spcPct val="50000"/>
              </a:spcBef>
              <a:buFontTx/>
              <a:buChar char="•"/>
            </a:pPr>
            <a:r>
              <a:rPr lang="en-US" altLang="en-US">
                <a:latin typeface="Korinna BT" pitchFamily="18" charset="0"/>
              </a:rPr>
              <a:t>Adoption of the dimensionless sediment transport equation for natural terrain.</a:t>
            </a:r>
          </a:p>
          <a:p>
            <a:pPr>
              <a:lnSpc>
                <a:spcPct val="90000"/>
              </a:lnSpc>
              <a:spcBef>
                <a:spcPct val="50000"/>
              </a:spcBef>
              <a:buFontTx/>
              <a:buChar char="•"/>
            </a:pPr>
            <a:r>
              <a:rPr lang="en-US" altLang="en-US">
                <a:latin typeface="Korinna BT" pitchFamily="18" charset="0"/>
              </a:rPr>
              <a:t>Calibration of </a:t>
            </a:r>
            <a:r>
              <a:rPr lang="en-US" altLang="en-US">
                <a:latin typeface="Symbol" panose="05050102010706020507" pitchFamily="18" charset="2"/>
              </a:rPr>
              <a:t>k, </a:t>
            </a:r>
            <a:r>
              <a:rPr lang="en-US" altLang="en-US">
                <a:latin typeface="Korinna BT" pitchFamily="18" charset="0"/>
              </a:rPr>
              <a:t>p</a:t>
            </a:r>
            <a:r>
              <a:rPr lang="en-US" altLang="en-US" baseline="-25000">
                <a:latin typeface="Korinna BT" pitchFamily="18" charset="0"/>
              </a:rPr>
              <a:t>2</a:t>
            </a:r>
            <a:r>
              <a:rPr lang="en-US" altLang="en-US">
                <a:latin typeface="Korinna BT" pitchFamily="18" charset="0"/>
              </a:rPr>
              <a:t> and p</a:t>
            </a:r>
            <a:r>
              <a:rPr lang="en-US" altLang="en-US" baseline="-25000">
                <a:latin typeface="Korinna BT" pitchFamily="18" charset="0"/>
              </a:rPr>
              <a:t>3</a:t>
            </a:r>
            <a:r>
              <a:rPr lang="en-US" altLang="en-US">
                <a:latin typeface="Symbol" panose="05050102010706020507" pitchFamily="18" charset="2"/>
              </a:rPr>
              <a:t> </a:t>
            </a:r>
            <a:r>
              <a:rPr lang="en-US" altLang="en-US">
                <a:latin typeface="Korinna BT" pitchFamily="18" charset="0"/>
              </a:rPr>
              <a:t>using field data for gully sediment transport.</a:t>
            </a:r>
          </a:p>
        </p:txBody>
      </p:sp>
      <p:sp>
        <p:nvSpPr>
          <p:cNvPr id="2256" name="Text Box 208">
            <a:extLst>
              <a:ext uri="{FF2B5EF4-FFF2-40B4-BE49-F238E27FC236}">
                <a16:creationId xmlns:a16="http://schemas.microsoft.com/office/drawing/2014/main" id="{DA4123F8-0975-4AA8-B67E-8F4E8FE7495F}"/>
              </a:ext>
            </a:extLst>
          </p:cNvPr>
          <p:cNvSpPr txBox="1">
            <a:spLocks noChangeArrowheads="1"/>
          </p:cNvSpPr>
          <p:nvPr/>
        </p:nvSpPr>
        <p:spPr bwMode="auto">
          <a:xfrm>
            <a:off x="16611600" y="28803600"/>
            <a:ext cx="1455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Flow rate and flow hydraulic characteristics along gullies are described in terms of contributing area </a:t>
            </a:r>
            <a:r>
              <a:rPr lang="en-US" altLang="en-US" b="1"/>
              <a:t>A</a:t>
            </a:r>
            <a:r>
              <a:rPr lang="en-US" altLang="en-US"/>
              <a:t> and slope </a:t>
            </a:r>
            <a:r>
              <a:rPr lang="en-US" altLang="en-US" b="1">
                <a:latin typeface="Korinna BT" pitchFamily="18" charset="0"/>
              </a:rPr>
              <a:t>S</a:t>
            </a:r>
            <a:r>
              <a:rPr lang="en-US" altLang="en-US"/>
              <a:t>. </a:t>
            </a:r>
          </a:p>
        </p:txBody>
      </p:sp>
      <p:sp>
        <p:nvSpPr>
          <p:cNvPr id="2258" name="Rectangle 210">
            <a:extLst>
              <a:ext uri="{FF2B5EF4-FFF2-40B4-BE49-F238E27FC236}">
                <a16:creationId xmlns:a16="http://schemas.microsoft.com/office/drawing/2014/main" id="{363C103F-AE7B-4BFB-967D-189A133B5316}"/>
              </a:ext>
            </a:extLst>
          </p:cNvPr>
          <p:cNvSpPr>
            <a:spLocks noChangeArrowheads="1"/>
          </p:cNvSpPr>
          <p:nvPr/>
        </p:nvSpPr>
        <p:spPr bwMode="auto">
          <a:xfrm>
            <a:off x="16225838" y="2184558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257" name="Object 209">
            <a:extLst>
              <a:ext uri="{FF2B5EF4-FFF2-40B4-BE49-F238E27FC236}">
                <a16:creationId xmlns:a16="http://schemas.microsoft.com/office/drawing/2014/main" id="{3C1CAB46-39B7-4352-9EC7-18346C4B5244}"/>
              </a:ext>
            </a:extLst>
          </p:cNvPr>
          <p:cNvGraphicFramePr>
            <a:graphicFrameLocks noChangeAspect="1"/>
          </p:cNvGraphicFramePr>
          <p:nvPr/>
        </p:nvGraphicFramePr>
        <p:xfrm>
          <a:off x="23469600" y="30327600"/>
          <a:ext cx="1462088" cy="625475"/>
        </p:xfrm>
        <a:graphic>
          <a:graphicData uri="http://schemas.openxmlformats.org/presentationml/2006/ole">
            <mc:AlternateContent xmlns:mc="http://schemas.openxmlformats.org/markup-compatibility/2006">
              <mc:Choice xmlns:v="urn:schemas-microsoft-com:vml" Requires="v">
                <p:oleObj spid="_x0000_s18438" r:id="rId19" imgW="469696" imgH="203112" progId="Equation.3">
                  <p:embed/>
                </p:oleObj>
              </mc:Choice>
              <mc:Fallback>
                <p:oleObj r:id="rId19" imgW="469696" imgH="203112" progId="Equation.3">
                  <p:embed/>
                  <p:pic>
                    <p:nvPicPr>
                      <p:cNvPr id="0" name="Object 20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469600" y="30327600"/>
                        <a:ext cx="1462088"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9" name="Text Box 211">
            <a:extLst>
              <a:ext uri="{FF2B5EF4-FFF2-40B4-BE49-F238E27FC236}">
                <a16:creationId xmlns:a16="http://schemas.microsoft.com/office/drawing/2014/main" id="{79395D67-DF80-4076-BB5C-6CC6128CEAAF}"/>
              </a:ext>
            </a:extLst>
          </p:cNvPr>
          <p:cNvSpPr txBox="1">
            <a:spLocks noChangeArrowheads="1"/>
          </p:cNvSpPr>
          <p:nvPr/>
        </p:nvSpPr>
        <p:spPr bwMode="auto">
          <a:xfrm>
            <a:off x="16535400" y="29337000"/>
            <a:ext cx="1173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Korinna BT" pitchFamily="18" charset="0"/>
              </a:rPr>
              <a:t> Discharge at a point on the gully network is assumed  proportional to A,</a:t>
            </a:r>
          </a:p>
        </p:txBody>
      </p:sp>
      <p:sp>
        <p:nvSpPr>
          <p:cNvPr id="2260" name="Text Box 212">
            <a:extLst>
              <a:ext uri="{FF2B5EF4-FFF2-40B4-BE49-F238E27FC236}">
                <a16:creationId xmlns:a16="http://schemas.microsoft.com/office/drawing/2014/main" id="{593C2D4E-6538-4148-B225-9B87B103FB90}"/>
              </a:ext>
            </a:extLst>
          </p:cNvPr>
          <p:cNvSpPr txBox="1">
            <a:spLocks noChangeArrowheads="1"/>
          </p:cNvSpPr>
          <p:nvPr/>
        </p:nvSpPr>
        <p:spPr bwMode="auto">
          <a:xfrm>
            <a:off x="16764000" y="31089600"/>
            <a:ext cx="1508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Korinna BT" pitchFamily="18" charset="0"/>
              </a:rPr>
              <a:t>where r is runoff rate. Hydraulic radius is described as a function of flow cross-sectional area, A</a:t>
            </a:r>
            <a:r>
              <a:rPr lang="en-US" altLang="en-US" baseline="-25000">
                <a:latin typeface="Korinna BT" pitchFamily="18" charset="0"/>
              </a:rPr>
              <a:t>f </a:t>
            </a:r>
            <a:r>
              <a:rPr lang="en-US" altLang="en-US">
                <a:latin typeface="Korinna BT" pitchFamily="18" charset="0"/>
              </a:rPr>
              <a:t>and a shape constant, C assuming top width to depth ratio of the flow is always constant (uniform enlargement of the flow cross-sectional area) </a:t>
            </a:r>
            <a:r>
              <a:rPr lang="en-US" altLang="en-US">
                <a:latin typeface="Korinna BT" pitchFamily="18" charset="0"/>
                <a:cs typeface="Times New Roman" panose="02020603050405020304" pitchFamily="18" charset="0"/>
              </a:rPr>
              <a:t>[</a:t>
            </a:r>
            <a:r>
              <a:rPr lang="en-US" altLang="en-US" i="1">
                <a:latin typeface="Korinna BT" pitchFamily="18" charset="0"/>
                <a:cs typeface="Times New Roman" panose="02020603050405020304" pitchFamily="18" charset="0"/>
              </a:rPr>
              <a:t>Foster et al , 1984</a:t>
            </a:r>
            <a:r>
              <a:rPr lang="en-US" altLang="en-US">
                <a:latin typeface="Korinna BT" pitchFamily="18" charset="0"/>
                <a:cs typeface="Times New Roman" panose="02020603050405020304" pitchFamily="18" charset="0"/>
              </a:rPr>
              <a:t>; </a:t>
            </a:r>
            <a:r>
              <a:rPr lang="en-US" altLang="en-US" i="1">
                <a:latin typeface="Korinna BT" pitchFamily="18" charset="0"/>
                <a:cs typeface="Times New Roman" panose="02020603050405020304" pitchFamily="18" charset="0"/>
              </a:rPr>
              <a:t>Moore and Burch</a:t>
            </a:r>
            <a:r>
              <a:rPr lang="en-US" altLang="en-US">
                <a:latin typeface="Korinna BT" pitchFamily="18" charset="0"/>
                <a:cs typeface="Times New Roman" panose="02020603050405020304" pitchFamily="18" charset="0"/>
              </a:rPr>
              <a:t>, 1986], </a:t>
            </a:r>
            <a:endParaRPr lang="en-US" altLang="en-US">
              <a:latin typeface="Korinna BT" pitchFamily="18" charset="0"/>
            </a:endParaRPr>
          </a:p>
        </p:txBody>
      </p:sp>
      <p:sp>
        <p:nvSpPr>
          <p:cNvPr id="2262" name="Rectangle 214">
            <a:extLst>
              <a:ext uri="{FF2B5EF4-FFF2-40B4-BE49-F238E27FC236}">
                <a16:creationId xmlns:a16="http://schemas.microsoft.com/office/drawing/2014/main" id="{8430C83A-2676-4DB7-906E-9E123F3393CD}"/>
              </a:ext>
            </a:extLst>
          </p:cNvPr>
          <p:cNvSpPr>
            <a:spLocks noChangeArrowheads="1"/>
          </p:cNvSpPr>
          <p:nvPr/>
        </p:nvSpPr>
        <p:spPr bwMode="auto">
          <a:xfrm>
            <a:off x="16116300" y="21817013"/>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261" name="Object 213">
            <a:extLst>
              <a:ext uri="{FF2B5EF4-FFF2-40B4-BE49-F238E27FC236}">
                <a16:creationId xmlns:a16="http://schemas.microsoft.com/office/drawing/2014/main" id="{F2471185-128D-4E86-A935-094117DB49FC}"/>
              </a:ext>
            </a:extLst>
          </p:cNvPr>
          <p:cNvGraphicFramePr>
            <a:graphicFrameLocks noChangeAspect="1"/>
          </p:cNvGraphicFramePr>
          <p:nvPr/>
        </p:nvGraphicFramePr>
        <p:xfrm>
          <a:off x="23393400" y="32004000"/>
          <a:ext cx="1873250" cy="790575"/>
        </p:xfrm>
        <a:graphic>
          <a:graphicData uri="http://schemas.openxmlformats.org/presentationml/2006/ole">
            <mc:AlternateContent xmlns:mc="http://schemas.openxmlformats.org/markup-compatibility/2006">
              <mc:Choice xmlns:v="urn:schemas-microsoft-com:vml" Requires="v">
                <p:oleObj spid="_x0000_s18439" name="Equation" r:id="rId21" imgW="609480" imgH="253800" progId="Equation.3">
                  <p:embed/>
                </p:oleObj>
              </mc:Choice>
              <mc:Fallback>
                <p:oleObj name="Equation" r:id="rId21" imgW="609480" imgH="253800" progId="Equation.3">
                  <p:embed/>
                  <p:pic>
                    <p:nvPicPr>
                      <p:cNvPr id="0" name="Object 2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393400" y="32004000"/>
                        <a:ext cx="187325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5" name="Text Box 217">
            <a:extLst>
              <a:ext uri="{FF2B5EF4-FFF2-40B4-BE49-F238E27FC236}">
                <a16:creationId xmlns:a16="http://schemas.microsoft.com/office/drawing/2014/main" id="{8D5D028C-B034-42B9-A36E-D4104433A0B6}"/>
              </a:ext>
            </a:extLst>
          </p:cNvPr>
          <p:cNvSpPr txBox="1">
            <a:spLocks noChangeArrowheads="1"/>
          </p:cNvSpPr>
          <p:nvPr/>
        </p:nvSpPr>
        <p:spPr bwMode="auto">
          <a:xfrm>
            <a:off x="16764000" y="32842200"/>
            <a:ext cx="14554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Here, A</a:t>
            </a:r>
            <a:r>
              <a:rPr lang="en-US" altLang="en-US" baseline="-25000"/>
              <a:t>f</a:t>
            </a:r>
            <a:r>
              <a:rPr lang="en-US" altLang="en-US"/>
              <a:t>=Q/V, and can be written proportional to A and S, using </a:t>
            </a:r>
            <a:r>
              <a:rPr lang="en-US" altLang="en-US">
                <a:latin typeface="Korinna BT" pitchFamily="18" charset="0"/>
              </a:rPr>
              <a:t>Manning’s equation for V by implementing at-a-station hydraulic roughness,</a:t>
            </a:r>
            <a:r>
              <a:rPr lang="en-US" altLang="en-US"/>
              <a:t> </a:t>
            </a:r>
            <a:r>
              <a:rPr lang="en-US" altLang="en-US" b="1" i="1"/>
              <a:t>n=k</a:t>
            </a:r>
            <a:r>
              <a:rPr lang="en-US" altLang="en-US" b="1" i="1" baseline="-25000"/>
              <a:t>n</a:t>
            </a:r>
            <a:r>
              <a:rPr lang="en-US" altLang="en-US" b="1" i="1"/>
              <a:t>Q</a:t>
            </a:r>
            <a:r>
              <a:rPr lang="en-US" altLang="en-US" b="1" i="1" baseline="30000"/>
              <a:t>-m</a:t>
            </a:r>
            <a:r>
              <a:rPr lang="en-US" altLang="en-US" sz="2000" b="1" i="1" baseline="30000"/>
              <a:t>n</a:t>
            </a:r>
            <a:r>
              <a:rPr lang="en-US" altLang="en-US" baseline="30000"/>
              <a:t>   </a:t>
            </a:r>
            <a:r>
              <a:rPr lang="en-US" altLang="en-US"/>
              <a:t>[</a:t>
            </a:r>
            <a:r>
              <a:rPr lang="en-US" altLang="en-US" i="1"/>
              <a:t>Knighton</a:t>
            </a:r>
            <a:r>
              <a:rPr lang="en-US" altLang="en-US"/>
              <a:t>, 1998] where k</a:t>
            </a:r>
            <a:r>
              <a:rPr lang="en-US" altLang="en-US" baseline="-25000"/>
              <a:t>n </a:t>
            </a:r>
            <a:r>
              <a:rPr lang="en-US" altLang="en-US"/>
              <a:t>and m</a:t>
            </a:r>
            <a:r>
              <a:rPr lang="en-US" altLang="en-US" baseline="-25000"/>
              <a:t>n</a:t>
            </a:r>
            <a:r>
              <a:rPr lang="en-US" altLang="en-US"/>
              <a:t> are empirical parameters. We wrote flow cross-sectional area, hydraulic radius, effective shear stress (shear stress acting on grains) and flow width in terms of A and S in a general form as,</a:t>
            </a:r>
          </a:p>
          <a:p>
            <a:pPr>
              <a:spcBef>
                <a:spcPct val="50000"/>
              </a:spcBef>
            </a:pPr>
            <a:endParaRPr lang="en-US" altLang="en-US"/>
          </a:p>
        </p:txBody>
      </p:sp>
      <p:sp>
        <p:nvSpPr>
          <p:cNvPr id="2268" name="Rectangle 220">
            <a:extLst>
              <a:ext uri="{FF2B5EF4-FFF2-40B4-BE49-F238E27FC236}">
                <a16:creationId xmlns:a16="http://schemas.microsoft.com/office/drawing/2014/main" id="{09150E1B-35E3-4F2C-87D9-875AFC73B968}"/>
              </a:ext>
            </a:extLst>
          </p:cNvPr>
          <p:cNvSpPr>
            <a:spLocks noChangeArrowheads="1"/>
          </p:cNvSpPr>
          <p:nvPr/>
        </p:nvSpPr>
        <p:spPr bwMode="auto">
          <a:xfrm>
            <a:off x="15559088" y="21817013"/>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78" name="Rectangle 230">
            <a:extLst>
              <a:ext uri="{FF2B5EF4-FFF2-40B4-BE49-F238E27FC236}">
                <a16:creationId xmlns:a16="http://schemas.microsoft.com/office/drawing/2014/main" id="{50B66DCB-A6A7-4A77-9661-ECDFFD08FFB1}"/>
              </a:ext>
            </a:extLst>
          </p:cNvPr>
          <p:cNvSpPr>
            <a:spLocks noChangeArrowheads="1"/>
          </p:cNvSpPr>
          <p:nvPr/>
        </p:nvSpPr>
        <p:spPr bwMode="auto">
          <a:xfrm>
            <a:off x="15963900" y="218313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277" name="Object 229">
            <a:extLst>
              <a:ext uri="{FF2B5EF4-FFF2-40B4-BE49-F238E27FC236}">
                <a16:creationId xmlns:a16="http://schemas.microsoft.com/office/drawing/2014/main" id="{4BFC7486-C49C-4933-A5ED-7E643268D424}"/>
              </a:ext>
            </a:extLst>
          </p:cNvPr>
          <p:cNvGraphicFramePr>
            <a:graphicFrameLocks noChangeAspect="1"/>
          </p:cNvGraphicFramePr>
          <p:nvPr/>
        </p:nvGraphicFramePr>
        <p:xfrm>
          <a:off x="22783800" y="34594800"/>
          <a:ext cx="3556000" cy="711200"/>
        </p:xfrm>
        <a:graphic>
          <a:graphicData uri="http://schemas.openxmlformats.org/presentationml/2006/ole">
            <mc:AlternateContent xmlns:mc="http://schemas.openxmlformats.org/markup-compatibility/2006">
              <mc:Choice xmlns:v="urn:schemas-microsoft-com:vml" Requires="v">
                <p:oleObj spid="_x0000_s18440" name="Equation" r:id="rId23" imgW="1143000" imgH="228600" progId="Equation.3">
                  <p:embed/>
                </p:oleObj>
              </mc:Choice>
              <mc:Fallback>
                <p:oleObj name="Equation" r:id="rId23" imgW="1143000" imgH="228600" progId="Equation.3">
                  <p:embed/>
                  <p:pic>
                    <p:nvPicPr>
                      <p:cNvPr id="0" name="Object 2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783800" y="34594800"/>
                        <a:ext cx="35560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81" name="Text Box 633">
            <a:extLst>
              <a:ext uri="{FF2B5EF4-FFF2-40B4-BE49-F238E27FC236}">
                <a16:creationId xmlns:a16="http://schemas.microsoft.com/office/drawing/2014/main" id="{9ED9415E-BEC4-4EE9-BAF7-E0DBC9606E8C}"/>
              </a:ext>
            </a:extLst>
          </p:cNvPr>
          <p:cNvSpPr txBox="1">
            <a:spLocks noChangeArrowheads="1"/>
          </p:cNvSpPr>
          <p:nvPr/>
        </p:nvSpPr>
        <p:spPr bwMode="auto">
          <a:xfrm>
            <a:off x="16687800" y="39014400"/>
            <a:ext cx="150114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flow width is obtained from the flow cross-sectional area by assuming a specific cross-section geometry.  The parameter k</a:t>
            </a:r>
            <a:r>
              <a:rPr lang="en-US" altLang="en-US" baseline="-25000"/>
              <a:t>s</a:t>
            </a:r>
            <a:r>
              <a:rPr lang="en-US" altLang="en-US"/>
              <a:t>is obtained from the cross-section geometry and is </a:t>
            </a:r>
            <a:r>
              <a:rPr lang="en-US" altLang="en-US">
                <a:cs typeface="Times New Roman" panose="02020603050405020304" pitchFamily="18" charset="0"/>
              </a:rPr>
              <a:t>z</a:t>
            </a:r>
            <a:r>
              <a:rPr lang="en-US" altLang="en-US" baseline="-25000">
                <a:cs typeface="Times New Roman" panose="02020603050405020304" pitchFamily="18" charset="0"/>
              </a:rPr>
              <a:t>1</a:t>
            </a:r>
            <a:r>
              <a:rPr lang="en-US" altLang="en-US">
                <a:cs typeface="Times New Roman" panose="02020603050405020304" pitchFamily="18" charset="0"/>
              </a:rPr>
              <a:t>/(z</a:t>
            </a:r>
            <a:r>
              <a:rPr lang="en-US" altLang="en-US" baseline="-25000">
                <a:cs typeface="Times New Roman" panose="02020603050405020304" pitchFamily="18" charset="0"/>
              </a:rPr>
              <a:t>1</a:t>
            </a:r>
            <a:r>
              <a:rPr lang="en-US" altLang="en-US">
                <a:cs typeface="Times New Roman" panose="02020603050405020304" pitchFamily="18" charset="0"/>
              </a:rPr>
              <a:t>-z</a:t>
            </a:r>
            <a:r>
              <a:rPr lang="en-US" altLang="en-US" baseline="-25000">
                <a:cs typeface="Times New Roman" panose="02020603050405020304" pitchFamily="18" charset="0"/>
              </a:rPr>
              <a:t>2</a:t>
            </a:r>
            <a:r>
              <a:rPr lang="en-US" altLang="en-US">
                <a:cs typeface="Times New Roman" panose="02020603050405020304" pitchFamily="18" charset="0"/>
              </a:rPr>
              <a:t>) for trapezoidal channels, 2z</a:t>
            </a:r>
            <a:r>
              <a:rPr lang="en-US" altLang="en-US" baseline="-25000">
                <a:cs typeface="Times New Roman" panose="02020603050405020304" pitchFamily="18" charset="0"/>
              </a:rPr>
              <a:t>2</a:t>
            </a:r>
            <a:r>
              <a:rPr lang="en-US" altLang="en-US" baseline="30000">
                <a:cs typeface="Times New Roman" panose="02020603050405020304" pitchFamily="18" charset="0"/>
              </a:rPr>
              <a:t>0.5</a:t>
            </a:r>
            <a:r>
              <a:rPr lang="en-US" altLang="en-US">
                <a:cs typeface="Times New Roman" panose="02020603050405020304" pitchFamily="18" charset="0"/>
              </a:rPr>
              <a:t> for triangular channels and  (1.5z</a:t>
            </a:r>
            <a:r>
              <a:rPr lang="en-US" altLang="en-US" baseline="-25000">
                <a:cs typeface="Times New Roman" panose="02020603050405020304" pitchFamily="18" charset="0"/>
              </a:rPr>
              <a:t>1</a:t>
            </a:r>
            <a:r>
              <a:rPr lang="en-US" altLang="en-US">
                <a:cs typeface="Times New Roman" panose="02020603050405020304" pitchFamily="18" charset="0"/>
              </a:rPr>
              <a:t>)</a:t>
            </a:r>
            <a:r>
              <a:rPr lang="en-US" altLang="en-US" baseline="30000">
                <a:cs typeface="Times New Roman" panose="02020603050405020304" pitchFamily="18" charset="0"/>
              </a:rPr>
              <a:t>0.5</a:t>
            </a:r>
            <a:r>
              <a:rPr lang="en-US" altLang="en-US">
                <a:cs typeface="Times New Roman" panose="02020603050405020304" pitchFamily="18" charset="0"/>
              </a:rPr>
              <a:t> for parabolic channels, where z</a:t>
            </a:r>
            <a:r>
              <a:rPr lang="en-US" altLang="en-US" baseline="-25000">
                <a:cs typeface="Times New Roman" panose="02020603050405020304" pitchFamily="18" charset="0"/>
              </a:rPr>
              <a:t>1</a:t>
            </a:r>
            <a:r>
              <a:rPr lang="en-US" altLang="en-US">
                <a:cs typeface="Times New Roman" panose="02020603050405020304" pitchFamily="18" charset="0"/>
              </a:rPr>
              <a:t> is the width/depth ratio and z</a:t>
            </a:r>
            <a:r>
              <a:rPr lang="en-US" altLang="en-US" baseline="-25000">
                <a:cs typeface="Times New Roman" panose="02020603050405020304" pitchFamily="18" charset="0"/>
              </a:rPr>
              <a:t>2</a:t>
            </a:r>
            <a:r>
              <a:rPr lang="en-US" altLang="en-US">
                <a:cs typeface="Times New Roman" panose="02020603050405020304" pitchFamily="18" charset="0"/>
              </a:rPr>
              <a:t> the side slope.  The effective shear stress is obtained by using the grain roughness n</a:t>
            </a:r>
            <a:r>
              <a:rPr lang="en-US" altLang="en-US" baseline="-25000">
                <a:cs typeface="Times New Roman" panose="02020603050405020304" pitchFamily="18" charset="0"/>
              </a:rPr>
              <a:t>gc</a:t>
            </a:r>
            <a:r>
              <a:rPr lang="en-US" altLang="en-US">
                <a:cs typeface="Times New Roman" panose="02020603050405020304" pitchFamily="18" charset="0"/>
              </a:rPr>
              <a:t> in Manning’s equation to obtain an effective grain hydraulic radius R</a:t>
            </a:r>
            <a:r>
              <a:rPr lang="en-US" altLang="en-US" baseline="-25000">
                <a:cs typeface="Times New Roman" panose="02020603050405020304" pitchFamily="18" charset="0"/>
              </a:rPr>
              <a:t>gc</a:t>
            </a:r>
            <a:r>
              <a:rPr lang="en-US" altLang="en-US">
                <a:cs typeface="Times New Roman" panose="02020603050405020304" pitchFamily="18" charset="0"/>
              </a:rPr>
              <a:t>.  The effective shear stress is assumed to be the fraction R</a:t>
            </a:r>
            <a:r>
              <a:rPr lang="en-US" altLang="en-US" baseline="-25000">
                <a:cs typeface="Times New Roman" panose="02020603050405020304" pitchFamily="18" charset="0"/>
              </a:rPr>
              <a:t>gc</a:t>
            </a:r>
            <a:r>
              <a:rPr lang="en-US" altLang="en-US">
                <a:cs typeface="Times New Roman" panose="02020603050405020304" pitchFamily="18" charset="0"/>
              </a:rPr>
              <a:t>/R of the total shear stress [</a:t>
            </a:r>
            <a:r>
              <a:rPr lang="en-US" altLang="en-US" i="1">
                <a:cs typeface="Times New Roman" panose="02020603050405020304" pitchFamily="18" charset="0"/>
              </a:rPr>
              <a:t>Laursen</a:t>
            </a:r>
            <a:r>
              <a:rPr lang="en-US" altLang="en-US">
                <a:cs typeface="Times New Roman" panose="02020603050405020304" pitchFamily="18" charset="0"/>
              </a:rPr>
              <a:t>, 1958; </a:t>
            </a:r>
            <a:r>
              <a:rPr lang="en-US" altLang="en-US" i="1">
                <a:latin typeface="Korinna BT" pitchFamily="18" charset="0"/>
              </a:rPr>
              <a:t>Tiscareno-Lopez</a:t>
            </a:r>
            <a:r>
              <a:rPr lang="en-US" altLang="en-US">
                <a:latin typeface="Korinna BT" pitchFamily="18" charset="0"/>
              </a:rPr>
              <a:t> </a:t>
            </a:r>
            <a:r>
              <a:rPr lang="en-US" altLang="en-US" i="1">
                <a:latin typeface="Korinna BT" pitchFamily="18" charset="0"/>
              </a:rPr>
              <a:t>et al</a:t>
            </a:r>
            <a:r>
              <a:rPr lang="en-US" altLang="en-US">
                <a:latin typeface="Korinna BT" pitchFamily="18" charset="0"/>
              </a:rPr>
              <a:t>., 1994</a:t>
            </a:r>
            <a:r>
              <a:rPr lang="en-US" altLang="en-US">
                <a:cs typeface="Times New Roman" panose="02020603050405020304" pitchFamily="18" charset="0"/>
              </a:rPr>
              <a:t>]. </a:t>
            </a:r>
          </a:p>
          <a:p>
            <a:pPr>
              <a:spcBef>
                <a:spcPct val="50000"/>
              </a:spcBef>
            </a:pPr>
            <a:r>
              <a:rPr lang="en-US" altLang="en-US">
                <a:cs typeface="Times New Roman" panose="02020603050405020304" pitchFamily="18" charset="0"/>
              </a:rPr>
              <a:t>  </a:t>
            </a:r>
            <a:r>
              <a:rPr lang="en-US" altLang="en-US"/>
              <a:t> </a:t>
            </a:r>
          </a:p>
        </p:txBody>
      </p:sp>
      <p:sp>
        <p:nvSpPr>
          <p:cNvPr id="2693" name="Text Box 645">
            <a:extLst>
              <a:ext uri="{FF2B5EF4-FFF2-40B4-BE49-F238E27FC236}">
                <a16:creationId xmlns:a16="http://schemas.microsoft.com/office/drawing/2014/main" id="{0E86034F-CC72-42BD-9ED3-A44CD4686155}"/>
              </a:ext>
            </a:extLst>
          </p:cNvPr>
          <p:cNvSpPr txBox="1">
            <a:spLocks noChangeArrowheads="1"/>
          </p:cNvSpPr>
          <p:nvPr/>
        </p:nvSpPr>
        <p:spPr bwMode="auto">
          <a:xfrm>
            <a:off x="8763000" y="177546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Tr.19</a:t>
            </a:r>
          </a:p>
        </p:txBody>
      </p:sp>
      <p:sp>
        <p:nvSpPr>
          <p:cNvPr id="2694" name="Text Box 646">
            <a:extLst>
              <a:ext uri="{FF2B5EF4-FFF2-40B4-BE49-F238E27FC236}">
                <a16:creationId xmlns:a16="http://schemas.microsoft.com/office/drawing/2014/main" id="{9FD6BFE2-B638-4889-A41F-A1861D3D3130}"/>
              </a:ext>
            </a:extLst>
          </p:cNvPr>
          <p:cNvSpPr txBox="1">
            <a:spLocks noChangeArrowheads="1"/>
          </p:cNvSpPr>
          <p:nvPr/>
        </p:nvSpPr>
        <p:spPr bwMode="auto">
          <a:xfrm>
            <a:off x="8991600" y="271272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Tr.19</a:t>
            </a:r>
          </a:p>
        </p:txBody>
      </p:sp>
      <p:sp>
        <p:nvSpPr>
          <p:cNvPr id="2695" name="Text Box 647">
            <a:extLst>
              <a:ext uri="{FF2B5EF4-FFF2-40B4-BE49-F238E27FC236}">
                <a16:creationId xmlns:a16="http://schemas.microsoft.com/office/drawing/2014/main" id="{210F2F13-B67D-402E-9895-4EFF50A8A217}"/>
              </a:ext>
            </a:extLst>
          </p:cNvPr>
          <p:cNvSpPr txBox="1">
            <a:spLocks noChangeArrowheads="1"/>
          </p:cNvSpPr>
          <p:nvPr/>
        </p:nvSpPr>
        <p:spPr bwMode="auto">
          <a:xfrm>
            <a:off x="8686800" y="188214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Tr.5</a:t>
            </a:r>
          </a:p>
        </p:txBody>
      </p:sp>
      <p:sp>
        <p:nvSpPr>
          <p:cNvPr id="2696" name="Text Box 648">
            <a:extLst>
              <a:ext uri="{FF2B5EF4-FFF2-40B4-BE49-F238E27FC236}">
                <a16:creationId xmlns:a16="http://schemas.microsoft.com/office/drawing/2014/main" id="{6197FD77-F2D5-4842-8101-6EBABF15B5C2}"/>
              </a:ext>
            </a:extLst>
          </p:cNvPr>
          <p:cNvSpPr txBox="1">
            <a:spLocks noChangeArrowheads="1"/>
          </p:cNvSpPr>
          <p:nvPr/>
        </p:nvSpPr>
        <p:spPr bwMode="auto">
          <a:xfrm>
            <a:off x="8382000" y="254508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Tr.5</a:t>
            </a:r>
          </a:p>
        </p:txBody>
      </p:sp>
      <p:sp>
        <p:nvSpPr>
          <p:cNvPr id="2697" name="Text Box 649">
            <a:extLst>
              <a:ext uri="{FF2B5EF4-FFF2-40B4-BE49-F238E27FC236}">
                <a16:creationId xmlns:a16="http://schemas.microsoft.com/office/drawing/2014/main" id="{CF34F37E-C665-4E97-9C1F-4B4FF9A3C5DE}"/>
              </a:ext>
            </a:extLst>
          </p:cNvPr>
          <p:cNvSpPr txBox="1">
            <a:spLocks noChangeArrowheads="1"/>
          </p:cNvSpPr>
          <p:nvPr/>
        </p:nvSpPr>
        <p:spPr bwMode="auto">
          <a:xfrm>
            <a:off x="9067800" y="216408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Tr.15</a:t>
            </a:r>
          </a:p>
        </p:txBody>
      </p:sp>
      <p:sp>
        <p:nvSpPr>
          <p:cNvPr id="2698" name="Text Box 650">
            <a:extLst>
              <a:ext uri="{FF2B5EF4-FFF2-40B4-BE49-F238E27FC236}">
                <a16:creationId xmlns:a16="http://schemas.microsoft.com/office/drawing/2014/main" id="{43109805-DE52-4428-B3BF-4D7D22B82A7C}"/>
              </a:ext>
            </a:extLst>
          </p:cNvPr>
          <p:cNvSpPr txBox="1">
            <a:spLocks noChangeArrowheads="1"/>
          </p:cNvSpPr>
          <p:nvPr/>
        </p:nvSpPr>
        <p:spPr bwMode="auto">
          <a:xfrm>
            <a:off x="7086600" y="226314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Tr.15</a:t>
            </a:r>
          </a:p>
        </p:txBody>
      </p:sp>
      <p:sp>
        <p:nvSpPr>
          <p:cNvPr id="2699" name="Text Box 651">
            <a:extLst>
              <a:ext uri="{FF2B5EF4-FFF2-40B4-BE49-F238E27FC236}">
                <a16:creationId xmlns:a16="http://schemas.microsoft.com/office/drawing/2014/main" id="{CDD2B9CC-7ED6-4603-8C6E-15B48B91A676}"/>
              </a:ext>
            </a:extLst>
          </p:cNvPr>
          <p:cNvSpPr txBox="1">
            <a:spLocks noChangeArrowheads="1"/>
          </p:cNvSpPr>
          <p:nvPr/>
        </p:nvSpPr>
        <p:spPr bwMode="auto">
          <a:xfrm>
            <a:off x="11125200" y="220218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Tr.18</a:t>
            </a:r>
          </a:p>
        </p:txBody>
      </p:sp>
      <p:sp>
        <p:nvSpPr>
          <p:cNvPr id="2700" name="Text Box 652">
            <a:extLst>
              <a:ext uri="{FF2B5EF4-FFF2-40B4-BE49-F238E27FC236}">
                <a16:creationId xmlns:a16="http://schemas.microsoft.com/office/drawing/2014/main" id="{36A29603-334C-4C44-BE8C-DE8DF7433D4C}"/>
              </a:ext>
            </a:extLst>
          </p:cNvPr>
          <p:cNvSpPr txBox="1">
            <a:spLocks noChangeArrowheads="1"/>
          </p:cNvSpPr>
          <p:nvPr/>
        </p:nvSpPr>
        <p:spPr bwMode="auto">
          <a:xfrm>
            <a:off x="4572000" y="226314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Tr.18</a:t>
            </a:r>
          </a:p>
        </p:txBody>
      </p:sp>
      <p:graphicFrame>
        <p:nvGraphicFramePr>
          <p:cNvPr id="2707" name="Object 659">
            <a:extLst>
              <a:ext uri="{FF2B5EF4-FFF2-40B4-BE49-F238E27FC236}">
                <a16:creationId xmlns:a16="http://schemas.microsoft.com/office/drawing/2014/main" id="{31A98791-38EF-43D8-A961-418AD7F61131}"/>
              </a:ext>
            </a:extLst>
          </p:cNvPr>
          <p:cNvGraphicFramePr>
            <a:graphicFrameLocks noChangeAspect="1"/>
          </p:cNvGraphicFramePr>
          <p:nvPr/>
        </p:nvGraphicFramePr>
        <p:xfrm>
          <a:off x="21869400" y="18059400"/>
          <a:ext cx="685800" cy="681038"/>
        </p:xfrm>
        <a:graphic>
          <a:graphicData uri="http://schemas.openxmlformats.org/presentationml/2006/ole">
            <mc:AlternateContent xmlns:mc="http://schemas.openxmlformats.org/markup-compatibility/2006">
              <mc:Choice xmlns:v="urn:schemas-microsoft-com:vml" Requires="v">
                <p:oleObj spid="_x0000_s18441" name="Equation" r:id="rId25" imgW="203040" imgH="203040" progId="Equation.3">
                  <p:embed/>
                </p:oleObj>
              </mc:Choice>
              <mc:Fallback>
                <p:oleObj name="Equation" r:id="rId25" imgW="203040" imgH="203040" progId="Equation.3">
                  <p:embed/>
                  <p:pic>
                    <p:nvPicPr>
                      <p:cNvPr id="0" name="Object 65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869400" y="18059400"/>
                        <a:ext cx="6858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8" name="Object 660">
            <a:extLst>
              <a:ext uri="{FF2B5EF4-FFF2-40B4-BE49-F238E27FC236}">
                <a16:creationId xmlns:a16="http://schemas.microsoft.com/office/drawing/2014/main" id="{243BDF90-9FB5-49AA-B6C2-641D91EA64FA}"/>
              </a:ext>
            </a:extLst>
          </p:cNvPr>
          <p:cNvGraphicFramePr>
            <a:graphicFrameLocks noChangeAspect="1"/>
          </p:cNvGraphicFramePr>
          <p:nvPr/>
        </p:nvGraphicFramePr>
        <p:xfrm>
          <a:off x="30784800" y="30251400"/>
          <a:ext cx="576263" cy="508000"/>
        </p:xfrm>
        <a:graphic>
          <a:graphicData uri="http://schemas.openxmlformats.org/presentationml/2006/ole">
            <mc:AlternateContent xmlns:mc="http://schemas.openxmlformats.org/markup-compatibility/2006">
              <mc:Choice xmlns:v="urn:schemas-microsoft-com:vml" Requires="v">
                <p:oleObj spid="_x0000_s18442" name="Equation" r:id="rId27" imgW="228600" imgH="203040" progId="Equation.3">
                  <p:embed/>
                </p:oleObj>
              </mc:Choice>
              <mc:Fallback>
                <p:oleObj name="Equation" r:id="rId27" imgW="228600" imgH="203040" progId="Equation.3">
                  <p:embed/>
                  <p:pic>
                    <p:nvPicPr>
                      <p:cNvPr id="0" name="Object 66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784800" y="30251400"/>
                        <a:ext cx="57626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9" name="Object 661">
            <a:extLst>
              <a:ext uri="{FF2B5EF4-FFF2-40B4-BE49-F238E27FC236}">
                <a16:creationId xmlns:a16="http://schemas.microsoft.com/office/drawing/2014/main" id="{3E48F5EB-88D5-450F-9766-4E529E54740E}"/>
              </a:ext>
            </a:extLst>
          </p:cNvPr>
          <p:cNvGraphicFramePr>
            <a:graphicFrameLocks noChangeAspect="1"/>
          </p:cNvGraphicFramePr>
          <p:nvPr/>
        </p:nvGraphicFramePr>
        <p:xfrm>
          <a:off x="30861000" y="32080200"/>
          <a:ext cx="544513" cy="508000"/>
        </p:xfrm>
        <a:graphic>
          <a:graphicData uri="http://schemas.openxmlformats.org/presentationml/2006/ole">
            <mc:AlternateContent xmlns:mc="http://schemas.openxmlformats.org/markup-compatibility/2006">
              <mc:Choice xmlns:v="urn:schemas-microsoft-com:vml" Requires="v">
                <p:oleObj spid="_x0000_s18443" name="Equation" r:id="rId29" imgW="215640" imgH="203040" progId="Equation.3">
                  <p:embed/>
                </p:oleObj>
              </mc:Choice>
              <mc:Fallback>
                <p:oleObj name="Equation" r:id="rId29" imgW="215640" imgH="203040" progId="Equation.3">
                  <p:embed/>
                  <p:pic>
                    <p:nvPicPr>
                      <p:cNvPr id="0" name="Object 66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861000" y="32080200"/>
                        <a:ext cx="54451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12" name="Picture 664" descr="goodone">
            <a:extLst>
              <a:ext uri="{FF2B5EF4-FFF2-40B4-BE49-F238E27FC236}">
                <a16:creationId xmlns:a16="http://schemas.microsoft.com/office/drawing/2014/main" id="{1ECA04B7-484E-4A52-98CD-2BA1825A728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219200" y="34213800"/>
            <a:ext cx="51054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2713" name="Picture 665" descr="littlegully">
            <a:extLst>
              <a:ext uri="{FF2B5EF4-FFF2-40B4-BE49-F238E27FC236}">
                <a16:creationId xmlns:a16="http://schemas.microsoft.com/office/drawing/2014/main" id="{8613E84C-B62C-4337-BE04-2D49C796AE8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66800" y="25298400"/>
            <a:ext cx="2387600" cy="358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22" name="Object 674">
            <a:extLst>
              <a:ext uri="{FF2B5EF4-FFF2-40B4-BE49-F238E27FC236}">
                <a16:creationId xmlns:a16="http://schemas.microsoft.com/office/drawing/2014/main" id="{625838DF-208E-444D-B130-41554B1150A1}"/>
              </a:ext>
            </a:extLst>
          </p:cNvPr>
          <p:cNvGraphicFramePr>
            <a:graphicFrameLocks noChangeAspect="1"/>
          </p:cNvGraphicFramePr>
          <p:nvPr/>
        </p:nvGraphicFramePr>
        <p:xfrm>
          <a:off x="30708600" y="34442400"/>
          <a:ext cx="576263" cy="508000"/>
        </p:xfrm>
        <a:graphic>
          <a:graphicData uri="http://schemas.openxmlformats.org/presentationml/2006/ole">
            <mc:AlternateContent xmlns:mc="http://schemas.openxmlformats.org/markup-compatibility/2006">
              <mc:Choice xmlns:v="urn:schemas-microsoft-com:vml" Requires="v">
                <p:oleObj spid="_x0000_s18444" name="Equation" r:id="rId33" imgW="228600" imgH="203040" progId="Equation.3">
                  <p:embed/>
                </p:oleObj>
              </mc:Choice>
              <mc:Fallback>
                <p:oleObj name="Equation" r:id="rId33" imgW="228600" imgH="203040" progId="Equation.3">
                  <p:embed/>
                  <p:pic>
                    <p:nvPicPr>
                      <p:cNvPr id="0" name="Object 67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708600" y="34442400"/>
                        <a:ext cx="57626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1" name="Object 683">
            <a:extLst>
              <a:ext uri="{FF2B5EF4-FFF2-40B4-BE49-F238E27FC236}">
                <a16:creationId xmlns:a16="http://schemas.microsoft.com/office/drawing/2014/main" id="{3183BC82-6882-4A20-B583-C4DA93B93880}"/>
              </a:ext>
            </a:extLst>
          </p:cNvPr>
          <p:cNvGraphicFramePr>
            <a:graphicFrameLocks noChangeAspect="1"/>
          </p:cNvGraphicFramePr>
          <p:nvPr/>
        </p:nvGraphicFramePr>
        <p:xfrm>
          <a:off x="21907500" y="19659600"/>
          <a:ext cx="838200" cy="604838"/>
        </p:xfrm>
        <a:graphic>
          <a:graphicData uri="http://schemas.openxmlformats.org/presentationml/2006/ole">
            <mc:AlternateContent xmlns:mc="http://schemas.openxmlformats.org/markup-compatibility/2006">
              <mc:Choice xmlns:v="urn:schemas-microsoft-com:vml" Requires="v">
                <p:oleObj spid="_x0000_s18445" name="Equation" r:id="rId35" imgW="279360" imgH="203040" progId="Equation.3">
                  <p:embed/>
                </p:oleObj>
              </mc:Choice>
              <mc:Fallback>
                <p:oleObj name="Equation" r:id="rId35" imgW="279360" imgH="203040" progId="Equation.3">
                  <p:embed/>
                  <p:pic>
                    <p:nvPicPr>
                      <p:cNvPr id="0" name="Object 68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1907500" y="19659600"/>
                        <a:ext cx="838200"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2" name="Object 684">
            <a:extLst>
              <a:ext uri="{FF2B5EF4-FFF2-40B4-BE49-F238E27FC236}">
                <a16:creationId xmlns:a16="http://schemas.microsoft.com/office/drawing/2014/main" id="{EBD33073-57FA-4A4C-9167-F7590B6699F3}"/>
              </a:ext>
            </a:extLst>
          </p:cNvPr>
          <p:cNvGraphicFramePr>
            <a:graphicFrameLocks noChangeAspect="1"/>
          </p:cNvGraphicFramePr>
          <p:nvPr/>
        </p:nvGraphicFramePr>
        <p:xfrm>
          <a:off x="21945600" y="21259800"/>
          <a:ext cx="838200" cy="609600"/>
        </p:xfrm>
        <a:graphic>
          <a:graphicData uri="http://schemas.openxmlformats.org/presentationml/2006/ole">
            <mc:AlternateContent xmlns:mc="http://schemas.openxmlformats.org/markup-compatibility/2006">
              <mc:Choice xmlns:v="urn:schemas-microsoft-com:vml" Requires="v">
                <p:oleObj spid="_x0000_s18446" name="Equation" r:id="rId37" imgW="279360" imgH="203040" progId="Equation.3">
                  <p:embed/>
                </p:oleObj>
              </mc:Choice>
              <mc:Fallback>
                <p:oleObj name="Equation" r:id="rId37" imgW="279360" imgH="203040" progId="Equation.3">
                  <p:embed/>
                  <p:pic>
                    <p:nvPicPr>
                      <p:cNvPr id="0" name="Object 68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945600" y="21259800"/>
                        <a:ext cx="838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3" name="Object 685">
            <a:extLst>
              <a:ext uri="{FF2B5EF4-FFF2-40B4-BE49-F238E27FC236}">
                <a16:creationId xmlns:a16="http://schemas.microsoft.com/office/drawing/2014/main" id="{4549BDE7-CC20-484F-8C71-6AB693E19A2C}"/>
              </a:ext>
            </a:extLst>
          </p:cNvPr>
          <p:cNvGraphicFramePr>
            <a:graphicFrameLocks noChangeAspect="1"/>
          </p:cNvGraphicFramePr>
          <p:nvPr/>
        </p:nvGraphicFramePr>
        <p:xfrm>
          <a:off x="21945600" y="22860000"/>
          <a:ext cx="800100" cy="609600"/>
        </p:xfrm>
        <a:graphic>
          <a:graphicData uri="http://schemas.openxmlformats.org/presentationml/2006/ole">
            <mc:AlternateContent xmlns:mc="http://schemas.openxmlformats.org/markup-compatibility/2006">
              <mc:Choice xmlns:v="urn:schemas-microsoft-com:vml" Requires="v">
                <p:oleObj spid="_x0000_s18447" name="Equation" r:id="rId39" imgW="266400" imgH="203040" progId="Equation.3">
                  <p:embed/>
                </p:oleObj>
              </mc:Choice>
              <mc:Fallback>
                <p:oleObj name="Equation" r:id="rId39" imgW="266400" imgH="203040" progId="Equation.3">
                  <p:embed/>
                  <p:pic>
                    <p:nvPicPr>
                      <p:cNvPr id="0" name="Object 68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1945600" y="22860000"/>
                        <a:ext cx="8001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34" name="Text Box 686">
            <a:extLst>
              <a:ext uri="{FF2B5EF4-FFF2-40B4-BE49-F238E27FC236}">
                <a16:creationId xmlns:a16="http://schemas.microsoft.com/office/drawing/2014/main" id="{65842975-E444-4883-AC2B-11F40047462B}"/>
              </a:ext>
            </a:extLst>
          </p:cNvPr>
          <p:cNvSpPr txBox="1">
            <a:spLocks noChangeArrowheads="1"/>
          </p:cNvSpPr>
          <p:nvPr/>
        </p:nvSpPr>
        <p:spPr bwMode="auto">
          <a:xfrm>
            <a:off x="16840200" y="19050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Where,</a:t>
            </a:r>
          </a:p>
        </p:txBody>
      </p:sp>
      <p:pic>
        <p:nvPicPr>
          <p:cNvPr id="2738" name="Picture 690">
            <a:extLst>
              <a:ext uri="{FF2B5EF4-FFF2-40B4-BE49-F238E27FC236}">
                <a16:creationId xmlns:a16="http://schemas.microsoft.com/office/drawing/2014/main" id="{66D57370-80BF-4A62-AF83-7C2FB6C4B3A8}"/>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r="41667"/>
          <a:stretch>
            <a:fillRect/>
          </a:stretch>
        </p:blipFill>
        <p:spPr bwMode="auto">
          <a:xfrm>
            <a:off x="23926800" y="18135600"/>
            <a:ext cx="6477000" cy="5211763"/>
          </a:xfrm>
          <a:prstGeom prst="rect">
            <a:avLst/>
          </a:prstGeom>
          <a:gradFill rotWithShape="0">
            <a:gsLst>
              <a:gs pos="0">
                <a:srgbClr val="99CCFF"/>
              </a:gs>
              <a:gs pos="50000">
                <a:srgbClr val="99CCFF">
                  <a:gamma/>
                  <a:tint val="0"/>
                  <a:invGamma/>
                </a:srgbClr>
              </a:gs>
              <a:gs pos="100000">
                <a:srgbClr val="99CCFF"/>
              </a:gs>
            </a:gsLst>
            <a:lin ang="5400000" scaled="1"/>
          </a:gradFill>
          <a:ln w="9525">
            <a:solidFill>
              <a:srgbClr val="000000"/>
            </a:solidFill>
            <a:miter lim="800000"/>
            <a:headEnd/>
            <a:tailEnd/>
          </a:ln>
        </p:spPr>
      </p:pic>
      <p:sp>
        <p:nvSpPr>
          <p:cNvPr id="2740" name="Line 692">
            <a:extLst>
              <a:ext uri="{FF2B5EF4-FFF2-40B4-BE49-F238E27FC236}">
                <a16:creationId xmlns:a16="http://schemas.microsoft.com/office/drawing/2014/main" id="{C19138BC-F150-42FC-9C41-548784029109}"/>
              </a:ext>
            </a:extLst>
          </p:cNvPr>
          <p:cNvSpPr>
            <a:spLocks noChangeShapeType="1"/>
          </p:cNvSpPr>
          <p:nvPr/>
        </p:nvSpPr>
        <p:spPr bwMode="auto">
          <a:xfrm>
            <a:off x="19812000" y="36195000"/>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41" name="Picture 693">
            <a:extLst>
              <a:ext uri="{FF2B5EF4-FFF2-40B4-BE49-F238E27FC236}">
                <a16:creationId xmlns:a16="http://schemas.microsoft.com/office/drawing/2014/main" id="{C67F8B51-3E9C-4F78-A6A4-B5CD40A809A4}"/>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9812000" y="35433000"/>
            <a:ext cx="95250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9EB81902-AADD-4C6E-AA6B-CC15837081AB}"/>
              </a:ext>
            </a:extLst>
          </p:cNvPr>
          <p:cNvSpPr txBox="1">
            <a:spLocks noChangeArrowheads="1"/>
          </p:cNvSpPr>
          <p:nvPr/>
        </p:nvSpPr>
        <p:spPr bwMode="auto">
          <a:xfrm>
            <a:off x="1066800" y="1676400"/>
            <a:ext cx="1417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Korinna BT" pitchFamily="18" charset="0"/>
              </a:rPr>
              <a:t>Total sediment transport capacity of the flow is the flow width times the unit sediment transport rate.</a:t>
            </a:r>
          </a:p>
        </p:txBody>
      </p:sp>
      <p:graphicFrame>
        <p:nvGraphicFramePr>
          <p:cNvPr id="17411" name="Object 3">
            <a:extLst>
              <a:ext uri="{FF2B5EF4-FFF2-40B4-BE49-F238E27FC236}">
                <a16:creationId xmlns:a16="http://schemas.microsoft.com/office/drawing/2014/main" id="{CE82363B-B78E-4EB8-9EC9-06CFF10F5740}"/>
              </a:ext>
            </a:extLst>
          </p:cNvPr>
          <p:cNvGraphicFramePr>
            <a:graphicFrameLocks noChangeAspect="1"/>
          </p:cNvGraphicFramePr>
          <p:nvPr/>
        </p:nvGraphicFramePr>
        <p:xfrm>
          <a:off x="6313488" y="2438400"/>
          <a:ext cx="1736725" cy="611188"/>
        </p:xfrm>
        <a:graphic>
          <a:graphicData uri="http://schemas.openxmlformats.org/presentationml/2006/ole">
            <mc:AlternateContent xmlns:mc="http://schemas.openxmlformats.org/markup-compatibility/2006">
              <mc:Choice xmlns:v="urn:schemas-microsoft-com:vml" Requires="v">
                <p:oleObj spid="_x0000_s17473" name="Equation" r:id="rId4" imgW="571320" imgH="203040" progId="Equation.3">
                  <p:embed/>
                </p:oleObj>
              </mc:Choice>
              <mc:Fallback>
                <p:oleObj name="Equation" r:id="rId4" imgW="571320" imgH="2030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2438400"/>
                        <a:ext cx="173672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Text Box 4">
            <a:extLst>
              <a:ext uri="{FF2B5EF4-FFF2-40B4-BE49-F238E27FC236}">
                <a16:creationId xmlns:a16="http://schemas.microsoft.com/office/drawing/2014/main" id="{039B408D-2E01-44BC-AC3D-0AE374071B60}"/>
              </a:ext>
            </a:extLst>
          </p:cNvPr>
          <p:cNvSpPr txBox="1">
            <a:spLocks noChangeArrowheads="1"/>
          </p:cNvSpPr>
          <p:nvPr/>
        </p:nvSpPr>
        <p:spPr bwMode="auto">
          <a:xfrm>
            <a:off x="1066800" y="3124200"/>
            <a:ext cx="14249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Korinna BT" pitchFamily="18" charset="0"/>
              </a:rPr>
              <a:t>This is obtained by substituting the effective stress in the form of (4) in Table 1 into the dimensionless sediment transport capacity equations (1) and solving (1) for q</a:t>
            </a:r>
            <a:r>
              <a:rPr lang="en-US" altLang="en-US" baseline="-25000">
                <a:latin typeface="Korinna BT" pitchFamily="18" charset="0"/>
              </a:rPr>
              <a:t>s</a:t>
            </a:r>
            <a:r>
              <a:rPr lang="en-US" altLang="en-US">
                <a:latin typeface="Korinna BT" pitchFamily="18" charset="0"/>
              </a:rPr>
              <a:t> and substituting both the expression obtained for q</a:t>
            </a:r>
            <a:r>
              <a:rPr lang="en-US" altLang="en-US" baseline="-25000">
                <a:latin typeface="Korinna BT" pitchFamily="18" charset="0"/>
              </a:rPr>
              <a:t>s </a:t>
            </a:r>
            <a:r>
              <a:rPr lang="en-US" altLang="en-US">
                <a:latin typeface="Korinna BT" pitchFamily="18" charset="0"/>
              </a:rPr>
              <a:t>and flow width in Table 1 into (5),</a:t>
            </a:r>
          </a:p>
        </p:txBody>
      </p:sp>
      <p:graphicFrame>
        <p:nvGraphicFramePr>
          <p:cNvPr id="17413" name="Object 5">
            <a:extLst>
              <a:ext uri="{FF2B5EF4-FFF2-40B4-BE49-F238E27FC236}">
                <a16:creationId xmlns:a16="http://schemas.microsoft.com/office/drawing/2014/main" id="{EEB08A66-44CC-43A4-BD44-D667D14746DB}"/>
              </a:ext>
            </a:extLst>
          </p:cNvPr>
          <p:cNvGraphicFramePr>
            <a:graphicFrameLocks noChangeAspect="1"/>
          </p:cNvGraphicFramePr>
          <p:nvPr/>
        </p:nvGraphicFramePr>
        <p:xfrm>
          <a:off x="14112875" y="2514600"/>
          <a:ext cx="544513" cy="508000"/>
        </p:xfrm>
        <a:graphic>
          <a:graphicData uri="http://schemas.openxmlformats.org/presentationml/2006/ole">
            <mc:AlternateContent xmlns:mc="http://schemas.openxmlformats.org/markup-compatibility/2006">
              <mc:Choice xmlns:v="urn:schemas-microsoft-com:vml" Requires="v">
                <p:oleObj spid="_x0000_s17474" name="Equation" r:id="rId6" imgW="215640" imgH="203040" progId="Equation.3">
                  <p:embed/>
                </p:oleObj>
              </mc:Choice>
              <mc:Fallback>
                <p:oleObj name="Equation" r:id="rId6" imgW="215640" imgH="203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12875" y="2514600"/>
                        <a:ext cx="54451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Rectangle 6">
            <a:extLst>
              <a:ext uri="{FF2B5EF4-FFF2-40B4-BE49-F238E27FC236}">
                <a16:creationId xmlns:a16="http://schemas.microsoft.com/office/drawing/2014/main" id="{BB772E6D-7CBE-430A-91A0-8F66AF58B4CD}"/>
              </a:ext>
            </a:extLst>
          </p:cNvPr>
          <p:cNvSpPr>
            <a:spLocks noChangeArrowheads="1"/>
          </p:cNvSpPr>
          <p:nvPr/>
        </p:nvSpPr>
        <p:spPr bwMode="auto">
          <a:xfrm>
            <a:off x="14754225" y="22502813"/>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15" name="Rectangle 7">
            <a:extLst>
              <a:ext uri="{FF2B5EF4-FFF2-40B4-BE49-F238E27FC236}">
                <a16:creationId xmlns:a16="http://schemas.microsoft.com/office/drawing/2014/main" id="{5ED0E84C-04F1-446A-A288-F97E6FD952F9}"/>
              </a:ext>
            </a:extLst>
          </p:cNvPr>
          <p:cNvSpPr>
            <a:spLocks noChangeArrowheads="1"/>
          </p:cNvSpPr>
          <p:nvPr/>
        </p:nvSpPr>
        <p:spPr bwMode="auto">
          <a:xfrm>
            <a:off x="14549438" y="22502813"/>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7416" name="Object 8">
            <a:extLst>
              <a:ext uri="{FF2B5EF4-FFF2-40B4-BE49-F238E27FC236}">
                <a16:creationId xmlns:a16="http://schemas.microsoft.com/office/drawing/2014/main" id="{59F384FE-6F64-4BFB-B4BF-E0D883C77746}"/>
              </a:ext>
            </a:extLst>
          </p:cNvPr>
          <p:cNvGraphicFramePr>
            <a:graphicFrameLocks noChangeAspect="1"/>
          </p:cNvGraphicFramePr>
          <p:nvPr/>
        </p:nvGraphicFramePr>
        <p:xfrm>
          <a:off x="2286000" y="4648200"/>
          <a:ext cx="10777538" cy="725488"/>
        </p:xfrm>
        <a:graphic>
          <a:graphicData uri="http://schemas.openxmlformats.org/presentationml/2006/ole">
            <mc:AlternateContent xmlns:mc="http://schemas.openxmlformats.org/markup-compatibility/2006">
              <mc:Choice xmlns:v="urn:schemas-microsoft-com:vml" Requires="v">
                <p:oleObj spid="_x0000_s17475" r:id="rId8" imgW="3556000" imgH="241300" progId="Equation.3">
                  <p:embed/>
                </p:oleObj>
              </mc:Choice>
              <mc:Fallback>
                <p:oleObj r:id="rId8" imgW="3556000" imgH="2413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648200"/>
                        <a:ext cx="10777538"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7" name="Object 9">
            <a:extLst>
              <a:ext uri="{FF2B5EF4-FFF2-40B4-BE49-F238E27FC236}">
                <a16:creationId xmlns:a16="http://schemas.microsoft.com/office/drawing/2014/main" id="{7E99CC4F-F00C-4079-8236-FD887C28E6D2}"/>
              </a:ext>
            </a:extLst>
          </p:cNvPr>
          <p:cNvGraphicFramePr>
            <a:graphicFrameLocks noChangeAspect="1"/>
          </p:cNvGraphicFramePr>
          <p:nvPr/>
        </p:nvGraphicFramePr>
        <p:xfrm>
          <a:off x="14097000" y="4648200"/>
          <a:ext cx="576263" cy="508000"/>
        </p:xfrm>
        <a:graphic>
          <a:graphicData uri="http://schemas.openxmlformats.org/presentationml/2006/ole">
            <mc:AlternateContent xmlns:mc="http://schemas.openxmlformats.org/markup-compatibility/2006">
              <mc:Choice xmlns:v="urn:schemas-microsoft-com:vml" Requires="v">
                <p:oleObj spid="_x0000_s17476" name="Equation" r:id="rId10" imgW="228600" imgH="203040" progId="Equation.3">
                  <p:embed/>
                </p:oleObj>
              </mc:Choice>
              <mc:Fallback>
                <p:oleObj name="Equation" r:id="rId10" imgW="228600" imgH="20304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97000" y="4648200"/>
                        <a:ext cx="57626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8" name="Rectangle 10">
            <a:extLst>
              <a:ext uri="{FF2B5EF4-FFF2-40B4-BE49-F238E27FC236}">
                <a16:creationId xmlns:a16="http://schemas.microsoft.com/office/drawing/2014/main" id="{503A0A6B-20AD-47FE-A4EE-8A7690558B5D}"/>
              </a:ext>
            </a:extLst>
          </p:cNvPr>
          <p:cNvSpPr>
            <a:spLocks noChangeArrowheads="1"/>
          </p:cNvSpPr>
          <p:nvPr/>
        </p:nvSpPr>
        <p:spPr bwMode="auto">
          <a:xfrm>
            <a:off x="15740063" y="2251233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7419" name="Object 11">
            <a:extLst>
              <a:ext uri="{FF2B5EF4-FFF2-40B4-BE49-F238E27FC236}">
                <a16:creationId xmlns:a16="http://schemas.microsoft.com/office/drawing/2014/main" id="{EAA1ED74-9168-42AC-8160-8138B24026B1}"/>
              </a:ext>
            </a:extLst>
          </p:cNvPr>
          <p:cNvGraphicFramePr>
            <a:graphicFrameLocks noChangeAspect="1"/>
          </p:cNvGraphicFramePr>
          <p:nvPr/>
        </p:nvGraphicFramePr>
        <p:xfrm>
          <a:off x="2133600" y="5867400"/>
          <a:ext cx="3638550" cy="601663"/>
        </p:xfrm>
        <a:graphic>
          <a:graphicData uri="http://schemas.openxmlformats.org/presentationml/2006/ole">
            <mc:AlternateContent xmlns:mc="http://schemas.openxmlformats.org/markup-compatibility/2006">
              <mc:Choice xmlns:v="urn:schemas-microsoft-com:vml" Requires="v">
                <p:oleObj spid="_x0000_s17477" r:id="rId12" imgW="1435100" imgH="241300" progId="Equation.3">
                  <p:embed/>
                </p:oleObj>
              </mc:Choice>
              <mc:Fallback>
                <p:oleObj r:id="rId12" imgW="1435100" imgH="24130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3600" y="5867400"/>
                        <a:ext cx="3638550"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0" name="Rectangle 12">
            <a:extLst>
              <a:ext uri="{FF2B5EF4-FFF2-40B4-BE49-F238E27FC236}">
                <a16:creationId xmlns:a16="http://schemas.microsoft.com/office/drawing/2014/main" id="{37FBBD84-4B0C-4446-A05C-4D67D6E74757}"/>
              </a:ext>
            </a:extLst>
          </p:cNvPr>
          <p:cNvSpPr>
            <a:spLocks noChangeArrowheads="1"/>
          </p:cNvSpPr>
          <p:nvPr/>
        </p:nvSpPr>
        <p:spPr bwMode="auto">
          <a:xfrm>
            <a:off x="15949613" y="225171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7421" name="Object 13">
            <a:extLst>
              <a:ext uri="{FF2B5EF4-FFF2-40B4-BE49-F238E27FC236}">
                <a16:creationId xmlns:a16="http://schemas.microsoft.com/office/drawing/2014/main" id="{E828DC03-0132-467A-9160-7455BEDDBF35}"/>
              </a:ext>
            </a:extLst>
          </p:cNvPr>
          <p:cNvGraphicFramePr>
            <a:graphicFrameLocks noChangeAspect="1"/>
          </p:cNvGraphicFramePr>
          <p:nvPr/>
        </p:nvGraphicFramePr>
        <p:xfrm>
          <a:off x="8915400" y="5943600"/>
          <a:ext cx="2559050" cy="574675"/>
        </p:xfrm>
        <a:graphic>
          <a:graphicData uri="http://schemas.openxmlformats.org/presentationml/2006/ole">
            <mc:AlternateContent xmlns:mc="http://schemas.openxmlformats.org/markup-compatibility/2006">
              <mc:Choice xmlns:v="urn:schemas-microsoft-com:vml" Requires="v">
                <p:oleObj spid="_x0000_s17478" r:id="rId14" imgW="1016000" imgH="228600" progId="Equation.3">
                  <p:embed/>
                </p:oleObj>
              </mc:Choice>
              <mc:Fallback>
                <p:oleObj r:id="rId14" imgW="1016000" imgH="228600" progId="Equation.3">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15400" y="5943600"/>
                        <a:ext cx="255905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2" name="Rectangle 14">
            <a:extLst>
              <a:ext uri="{FF2B5EF4-FFF2-40B4-BE49-F238E27FC236}">
                <a16:creationId xmlns:a16="http://schemas.microsoft.com/office/drawing/2014/main" id="{84698D69-A761-4311-BA38-81A56B9A543D}"/>
              </a:ext>
            </a:extLst>
          </p:cNvPr>
          <p:cNvSpPr>
            <a:spLocks noChangeArrowheads="1"/>
          </p:cNvSpPr>
          <p:nvPr/>
        </p:nvSpPr>
        <p:spPr bwMode="auto">
          <a:xfrm>
            <a:off x="15997238" y="225171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7423" name="Object 15">
            <a:extLst>
              <a:ext uri="{FF2B5EF4-FFF2-40B4-BE49-F238E27FC236}">
                <a16:creationId xmlns:a16="http://schemas.microsoft.com/office/drawing/2014/main" id="{97431793-8246-4437-8A3E-004CF8430EF1}"/>
              </a:ext>
            </a:extLst>
          </p:cNvPr>
          <p:cNvGraphicFramePr>
            <a:graphicFrameLocks noChangeAspect="1"/>
          </p:cNvGraphicFramePr>
          <p:nvPr/>
        </p:nvGraphicFramePr>
        <p:xfrm>
          <a:off x="6172200" y="5943600"/>
          <a:ext cx="2330450" cy="576263"/>
        </p:xfrm>
        <a:graphic>
          <a:graphicData uri="http://schemas.openxmlformats.org/presentationml/2006/ole">
            <mc:AlternateContent xmlns:mc="http://schemas.openxmlformats.org/markup-compatibility/2006">
              <mc:Choice xmlns:v="urn:schemas-microsoft-com:vml" Requires="v">
                <p:oleObj spid="_x0000_s17479" r:id="rId16" imgW="927100" imgH="228600" progId="Equation.3">
                  <p:embed/>
                </p:oleObj>
              </mc:Choice>
              <mc:Fallback>
                <p:oleObj r:id="rId16" imgW="927100" imgH="228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72200" y="5943600"/>
                        <a:ext cx="23304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4" name="Text Box 16">
            <a:extLst>
              <a:ext uri="{FF2B5EF4-FFF2-40B4-BE49-F238E27FC236}">
                <a16:creationId xmlns:a16="http://schemas.microsoft.com/office/drawing/2014/main" id="{67FB3C62-6759-4A28-A2CF-D6FB631FA78D}"/>
              </a:ext>
            </a:extLst>
          </p:cNvPr>
          <p:cNvSpPr txBox="1">
            <a:spLocks noChangeArrowheads="1"/>
          </p:cNvSpPr>
          <p:nvPr/>
        </p:nvSpPr>
        <p:spPr bwMode="auto">
          <a:xfrm>
            <a:off x="1066800" y="5943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where,</a:t>
            </a:r>
          </a:p>
        </p:txBody>
      </p:sp>
      <p:sp>
        <p:nvSpPr>
          <p:cNvPr id="17425" name="Text Box 17">
            <a:extLst>
              <a:ext uri="{FF2B5EF4-FFF2-40B4-BE49-F238E27FC236}">
                <a16:creationId xmlns:a16="http://schemas.microsoft.com/office/drawing/2014/main" id="{29F283B7-590D-451F-8C74-2E0429209122}"/>
              </a:ext>
            </a:extLst>
          </p:cNvPr>
          <p:cNvSpPr txBox="1">
            <a:spLocks noChangeArrowheads="1"/>
          </p:cNvSpPr>
          <p:nvPr/>
        </p:nvSpPr>
        <p:spPr bwMode="auto">
          <a:xfrm>
            <a:off x="1066800" y="65532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anose="02020603050405020304" pitchFamily="18" charset="0"/>
              </a:rPr>
              <a:t>When </a:t>
            </a:r>
            <a:r>
              <a:rPr lang="el-GR" altLang="en-US" i="1">
                <a:cs typeface="Times New Roman" panose="02020603050405020304" pitchFamily="18" charset="0"/>
              </a:rPr>
              <a:t>τ</a:t>
            </a:r>
            <a:r>
              <a:rPr lang="en-US" altLang="en-US" i="1" baseline="-25000">
                <a:cs typeface="Times New Roman" panose="02020603050405020304" pitchFamily="18" charset="0"/>
              </a:rPr>
              <a:t>c</a:t>
            </a:r>
            <a:r>
              <a:rPr lang="en-US" altLang="en-US">
                <a:cs typeface="Times New Roman" panose="02020603050405020304" pitchFamily="18" charset="0"/>
              </a:rPr>
              <a:t> = 0, equation (6) predicts that, </a:t>
            </a:r>
            <a:r>
              <a:rPr lang="en-US" altLang="en-US"/>
              <a:t> </a:t>
            </a:r>
          </a:p>
        </p:txBody>
      </p:sp>
      <p:sp>
        <p:nvSpPr>
          <p:cNvPr id="17426" name="Rectangle 18">
            <a:extLst>
              <a:ext uri="{FF2B5EF4-FFF2-40B4-BE49-F238E27FC236}">
                <a16:creationId xmlns:a16="http://schemas.microsoft.com/office/drawing/2014/main" id="{BAE3CC7D-5951-4C09-AEB8-89884B4942A8}"/>
              </a:ext>
            </a:extLst>
          </p:cNvPr>
          <p:cNvSpPr>
            <a:spLocks noChangeArrowheads="1"/>
          </p:cNvSpPr>
          <p:nvPr/>
        </p:nvSpPr>
        <p:spPr bwMode="auto">
          <a:xfrm>
            <a:off x="16073438" y="2251233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7427" name="Object 19">
            <a:extLst>
              <a:ext uri="{FF2B5EF4-FFF2-40B4-BE49-F238E27FC236}">
                <a16:creationId xmlns:a16="http://schemas.microsoft.com/office/drawing/2014/main" id="{65E8EB7E-DD7E-4008-9DCE-64D048C885E9}"/>
              </a:ext>
            </a:extLst>
          </p:cNvPr>
          <p:cNvGraphicFramePr>
            <a:graphicFrameLocks noChangeAspect="1"/>
          </p:cNvGraphicFramePr>
          <p:nvPr/>
        </p:nvGraphicFramePr>
        <p:xfrm>
          <a:off x="6400800" y="7010400"/>
          <a:ext cx="2330450" cy="719138"/>
        </p:xfrm>
        <a:graphic>
          <a:graphicData uri="http://schemas.openxmlformats.org/presentationml/2006/ole">
            <mc:AlternateContent xmlns:mc="http://schemas.openxmlformats.org/markup-compatibility/2006">
              <mc:Choice xmlns:v="urn:schemas-microsoft-com:vml" Requires="v">
                <p:oleObj spid="_x0000_s17480" r:id="rId18" imgW="774364" imgH="241195" progId="Equation.3">
                  <p:embed/>
                </p:oleObj>
              </mc:Choice>
              <mc:Fallback>
                <p:oleObj r:id="rId18" imgW="774364" imgH="241195" progId="Equation.3">
                  <p:embed/>
                  <p:pic>
                    <p:nvPicPr>
                      <p:cNvPr id="0"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00800" y="7010400"/>
                        <a:ext cx="233045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28" name="Object 20">
            <a:extLst>
              <a:ext uri="{FF2B5EF4-FFF2-40B4-BE49-F238E27FC236}">
                <a16:creationId xmlns:a16="http://schemas.microsoft.com/office/drawing/2014/main" id="{0456C66D-2F48-4DEA-9D91-30C705C22C0C}"/>
              </a:ext>
            </a:extLst>
          </p:cNvPr>
          <p:cNvGraphicFramePr>
            <a:graphicFrameLocks noChangeAspect="1"/>
          </p:cNvGraphicFramePr>
          <p:nvPr/>
        </p:nvGraphicFramePr>
        <p:xfrm>
          <a:off x="14081125" y="7162800"/>
          <a:ext cx="577850" cy="508000"/>
        </p:xfrm>
        <a:graphic>
          <a:graphicData uri="http://schemas.openxmlformats.org/presentationml/2006/ole">
            <mc:AlternateContent xmlns:mc="http://schemas.openxmlformats.org/markup-compatibility/2006">
              <mc:Choice xmlns:v="urn:schemas-microsoft-com:vml" Requires="v">
                <p:oleObj spid="_x0000_s17481" name="Equation" r:id="rId20" imgW="228600" imgH="203040" progId="Equation.3">
                  <p:embed/>
                </p:oleObj>
              </mc:Choice>
              <mc:Fallback>
                <p:oleObj name="Equation" r:id="rId20" imgW="228600" imgH="203040" progId="Equation.3">
                  <p:embed/>
                  <p:pic>
                    <p:nvPicPr>
                      <p:cNvPr id="0"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081125" y="7162800"/>
                        <a:ext cx="57785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9" name="Text Box 21">
            <a:extLst>
              <a:ext uri="{FF2B5EF4-FFF2-40B4-BE49-F238E27FC236}">
                <a16:creationId xmlns:a16="http://schemas.microsoft.com/office/drawing/2014/main" id="{A0449F16-AE68-4A82-91DC-2D056EB39341}"/>
              </a:ext>
            </a:extLst>
          </p:cNvPr>
          <p:cNvSpPr txBox="1">
            <a:spLocks noChangeArrowheads="1"/>
          </p:cNvSpPr>
          <p:nvPr/>
        </p:nvSpPr>
        <p:spPr bwMode="auto">
          <a:xfrm>
            <a:off x="1066800" y="9144000"/>
            <a:ext cx="140208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anose="02020603050405020304" pitchFamily="18" charset="0"/>
              </a:rPr>
              <a:t>Here we developed a procedure to obtain the required calibration parameters </a:t>
            </a:r>
            <a:r>
              <a:rPr lang="en-US" altLang="en-US">
                <a:latin typeface="Symbol" panose="05050102010706020507" pitchFamily="18" charset="2"/>
              </a:rPr>
              <a:t>k, </a:t>
            </a:r>
            <a:r>
              <a:rPr lang="en-US" altLang="en-US">
                <a:latin typeface="Korinna BT" pitchFamily="18" charset="0"/>
              </a:rPr>
              <a:t>and p</a:t>
            </a:r>
            <a:r>
              <a:rPr lang="en-US" altLang="en-US" baseline="-25000">
                <a:latin typeface="Korinna BT" pitchFamily="18" charset="0"/>
              </a:rPr>
              <a:t>2</a:t>
            </a:r>
            <a:r>
              <a:rPr lang="en-US" altLang="en-US">
                <a:cs typeface="Times New Roman" panose="02020603050405020304" pitchFamily="18" charset="0"/>
              </a:rPr>
              <a:t> from field observations. We assume that once a gully is incised, the sediment transport rate is at its transport capacity for the duration of the gullying event. Based on this assumption, the average steady-state unit sediment discharge of a point in the gully is the total volume of sediment passing that point V</a:t>
            </a:r>
            <a:r>
              <a:rPr lang="en-US" altLang="en-US" baseline="-30000">
                <a:cs typeface="Times New Roman" panose="02020603050405020304" pitchFamily="18" charset="0"/>
              </a:rPr>
              <a:t>s</a:t>
            </a:r>
            <a:r>
              <a:rPr lang="en-US" altLang="en-US">
                <a:cs typeface="Times New Roman" panose="02020603050405020304" pitchFamily="18" charset="0"/>
              </a:rPr>
              <a:t> divided by the total erosion duration T, and flow width W</a:t>
            </a:r>
            <a:r>
              <a:rPr lang="en-US" altLang="en-US" baseline="-30000">
                <a:cs typeface="Times New Roman" panose="02020603050405020304" pitchFamily="18" charset="0"/>
              </a:rPr>
              <a:t>f</a:t>
            </a:r>
            <a:r>
              <a:rPr lang="en-US" altLang="en-US">
                <a:cs typeface="Times New Roman" panose="02020603050405020304" pitchFamily="18" charset="0"/>
              </a:rPr>
              <a:t>, which is written in a dimensionless form as,</a:t>
            </a:r>
          </a:p>
          <a:p>
            <a:pPr>
              <a:spcBef>
                <a:spcPct val="50000"/>
              </a:spcBef>
            </a:pPr>
            <a:endParaRPr lang="en-US" altLang="en-US">
              <a:cs typeface="Times New Roman" panose="02020603050405020304" pitchFamily="18" charset="0"/>
            </a:endParaRPr>
          </a:p>
        </p:txBody>
      </p:sp>
      <p:sp>
        <p:nvSpPr>
          <p:cNvPr id="17430" name="Text Box 22">
            <a:extLst>
              <a:ext uri="{FF2B5EF4-FFF2-40B4-BE49-F238E27FC236}">
                <a16:creationId xmlns:a16="http://schemas.microsoft.com/office/drawing/2014/main" id="{B435FACC-5BED-4BB7-A060-6E81FDC3E9DF}"/>
              </a:ext>
            </a:extLst>
          </p:cNvPr>
          <p:cNvSpPr txBox="1">
            <a:spLocks noChangeArrowheads="1"/>
          </p:cNvSpPr>
          <p:nvPr/>
        </p:nvSpPr>
        <p:spPr bwMode="auto">
          <a:xfrm>
            <a:off x="1752600" y="8458200"/>
            <a:ext cx="1432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u="sng"/>
              <a:t>Procedure for calibrating the sediment transport equation for incising gullies</a:t>
            </a:r>
          </a:p>
        </p:txBody>
      </p:sp>
      <p:graphicFrame>
        <p:nvGraphicFramePr>
          <p:cNvPr id="17431" name="Object 23">
            <a:extLst>
              <a:ext uri="{FF2B5EF4-FFF2-40B4-BE49-F238E27FC236}">
                <a16:creationId xmlns:a16="http://schemas.microsoft.com/office/drawing/2014/main" id="{A7F83AAB-E782-41FE-B1CF-FBD51BA06D63}"/>
              </a:ext>
            </a:extLst>
          </p:cNvPr>
          <p:cNvGraphicFramePr>
            <a:graphicFrameLocks noChangeAspect="1"/>
          </p:cNvGraphicFramePr>
          <p:nvPr/>
        </p:nvGraphicFramePr>
        <p:xfrm>
          <a:off x="4953000" y="11049000"/>
          <a:ext cx="6326188" cy="1408113"/>
        </p:xfrm>
        <a:graphic>
          <a:graphicData uri="http://schemas.openxmlformats.org/presentationml/2006/ole">
            <mc:AlternateContent xmlns:mc="http://schemas.openxmlformats.org/markup-compatibility/2006">
              <mc:Choice xmlns:v="urn:schemas-microsoft-com:vml" Requires="v">
                <p:oleObj spid="_x0000_s17482" r:id="rId22" imgW="2095500" imgH="469900" progId="Equation.3">
                  <p:embed/>
                </p:oleObj>
              </mc:Choice>
              <mc:Fallback>
                <p:oleObj r:id="rId22" imgW="2095500" imgH="469900" progId="Equation.3">
                  <p:embed/>
                  <p:pic>
                    <p:nvPicPr>
                      <p:cNvPr id="0" name="Object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3000" y="11049000"/>
                        <a:ext cx="6326188" cy="140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32" name="Object 24">
            <a:extLst>
              <a:ext uri="{FF2B5EF4-FFF2-40B4-BE49-F238E27FC236}">
                <a16:creationId xmlns:a16="http://schemas.microsoft.com/office/drawing/2014/main" id="{4511C3A8-9233-48AD-9ED8-8DE6968CF46C}"/>
              </a:ext>
            </a:extLst>
          </p:cNvPr>
          <p:cNvGraphicFramePr>
            <a:graphicFrameLocks noChangeAspect="1"/>
          </p:cNvGraphicFramePr>
          <p:nvPr/>
        </p:nvGraphicFramePr>
        <p:xfrm>
          <a:off x="14112875" y="11506200"/>
          <a:ext cx="544513" cy="508000"/>
        </p:xfrm>
        <a:graphic>
          <a:graphicData uri="http://schemas.openxmlformats.org/presentationml/2006/ole">
            <mc:AlternateContent xmlns:mc="http://schemas.openxmlformats.org/markup-compatibility/2006">
              <mc:Choice xmlns:v="urn:schemas-microsoft-com:vml" Requires="v">
                <p:oleObj spid="_x0000_s17483" name="Equation" r:id="rId24" imgW="215640" imgH="203040" progId="Equation.3">
                  <p:embed/>
                </p:oleObj>
              </mc:Choice>
              <mc:Fallback>
                <p:oleObj name="Equation" r:id="rId24" imgW="215640" imgH="203040" progId="Equation.3">
                  <p:embed/>
                  <p:pic>
                    <p:nvPicPr>
                      <p:cNvPr id="0" name="Object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112875" y="11506200"/>
                        <a:ext cx="54451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33" name="Object 25">
            <a:extLst>
              <a:ext uri="{FF2B5EF4-FFF2-40B4-BE49-F238E27FC236}">
                <a16:creationId xmlns:a16="http://schemas.microsoft.com/office/drawing/2014/main" id="{8781D2DC-3FC5-4E66-9476-328541E6F675}"/>
              </a:ext>
            </a:extLst>
          </p:cNvPr>
          <p:cNvGraphicFramePr>
            <a:graphicFrameLocks noChangeAspect="1"/>
          </p:cNvGraphicFramePr>
          <p:nvPr/>
        </p:nvGraphicFramePr>
        <p:xfrm>
          <a:off x="6019800" y="13335000"/>
          <a:ext cx="3400425" cy="1371600"/>
        </p:xfrm>
        <a:graphic>
          <a:graphicData uri="http://schemas.openxmlformats.org/presentationml/2006/ole">
            <mc:AlternateContent xmlns:mc="http://schemas.openxmlformats.org/markup-compatibility/2006">
              <mc:Choice xmlns:v="urn:schemas-microsoft-com:vml" Requires="v">
                <p:oleObj spid="_x0000_s17484" r:id="rId26" imgW="1130300" imgH="457200" progId="Equation.3">
                  <p:embed/>
                </p:oleObj>
              </mc:Choice>
              <mc:Fallback>
                <p:oleObj r:id="rId26" imgW="1130300" imgH="457200" progId="Equation.3">
                  <p:embed/>
                  <p:pic>
                    <p:nvPicPr>
                      <p:cNvPr id="0" name="Object 2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19800" y="13335000"/>
                        <a:ext cx="3400425"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34" name="Object 26">
            <a:extLst>
              <a:ext uri="{FF2B5EF4-FFF2-40B4-BE49-F238E27FC236}">
                <a16:creationId xmlns:a16="http://schemas.microsoft.com/office/drawing/2014/main" id="{232FD736-B67C-4C80-8637-9BF407173FF8}"/>
              </a:ext>
            </a:extLst>
          </p:cNvPr>
          <p:cNvGraphicFramePr>
            <a:graphicFrameLocks noChangeAspect="1"/>
          </p:cNvGraphicFramePr>
          <p:nvPr/>
        </p:nvGraphicFramePr>
        <p:xfrm>
          <a:off x="13947775" y="13411200"/>
          <a:ext cx="576263" cy="508000"/>
        </p:xfrm>
        <a:graphic>
          <a:graphicData uri="http://schemas.openxmlformats.org/presentationml/2006/ole">
            <mc:AlternateContent xmlns:mc="http://schemas.openxmlformats.org/markup-compatibility/2006">
              <mc:Choice xmlns:v="urn:schemas-microsoft-com:vml" Requires="v">
                <p:oleObj spid="_x0000_s17485" name="Equation" r:id="rId28" imgW="228600" imgH="203040" progId="Equation.3">
                  <p:embed/>
                </p:oleObj>
              </mc:Choice>
              <mc:Fallback>
                <p:oleObj name="Equation" r:id="rId28" imgW="228600" imgH="203040" progId="Equation.3">
                  <p:embed/>
                  <p:pic>
                    <p:nvPicPr>
                      <p:cNvPr id="0" name="Object 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947775" y="13411200"/>
                        <a:ext cx="57626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5" name="Text Box 27">
            <a:extLst>
              <a:ext uri="{FF2B5EF4-FFF2-40B4-BE49-F238E27FC236}">
                <a16:creationId xmlns:a16="http://schemas.microsoft.com/office/drawing/2014/main" id="{C1197B22-AF7B-4CBB-864F-7D2A28EB9058}"/>
              </a:ext>
            </a:extLst>
          </p:cNvPr>
          <p:cNvSpPr txBox="1">
            <a:spLocks noChangeArrowheads="1"/>
          </p:cNvSpPr>
          <p:nvPr/>
        </p:nvSpPr>
        <p:spPr bwMode="auto">
          <a:xfrm>
            <a:off x="1143000" y="12649200"/>
            <a:ext cx="1348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We use the effective shear stress equation from Table 1 and substitute into Equation (1c) to write the dimensionless shear stress as,</a:t>
            </a:r>
          </a:p>
        </p:txBody>
      </p:sp>
      <p:sp>
        <p:nvSpPr>
          <p:cNvPr id="17436" name="Text Box 28">
            <a:extLst>
              <a:ext uri="{FF2B5EF4-FFF2-40B4-BE49-F238E27FC236}">
                <a16:creationId xmlns:a16="http://schemas.microsoft.com/office/drawing/2014/main" id="{C724E059-BAF7-489E-8190-1C83EAB971A2}"/>
              </a:ext>
            </a:extLst>
          </p:cNvPr>
          <p:cNvSpPr txBox="1">
            <a:spLocks noChangeArrowheads="1"/>
          </p:cNvSpPr>
          <p:nvPr/>
        </p:nvSpPr>
        <p:spPr bwMode="auto">
          <a:xfrm>
            <a:off x="1143000" y="14859000"/>
            <a:ext cx="13868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anose="02020603050405020304" pitchFamily="18" charset="0"/>
              </a:rPr>
              <a:t>Now plotting the        obtained from observed V</a:t>
            </a:r>
            <a:r>
              <a:rPr lang="en-US" altLang="en-US" baseline="-25000">
                <a:cs typeface="Times New Roman" panose="02020603050405020304" pitchFamily="18" charset="0"/>
              </a:rPr>
              <a:t>s</a:t>
            </a:r>
            <a:r>
              <a:rPr lang="en-US" altLang="en-US">
                <a:cs typeface="Times New Roman" panose="02020603050405020304" pitchFamily="18" charset="0"/>
              </a:rPr>
              <a:t>, A and S versus                            we may obtain the empirical parameters </a:t>
            </a:r>
            <a:r>
              <a:rPr lang="en-US" altLang="en-US">
                <a:cs typeface="Times New Roman" panose="02020603050405020304" pitchFamily="18" charset="0"/>
                <a:sym typeface="Symbol" panose="05050102010706020507" pitchFamily="18" charset="2"/>
              </a:rPr>
              <a:t></a:t>
            </a:r>
            <a:r>
              <a:rPr lang="en-US" altLang="en-US">
                <a:cs typeface="Times New Roman" panose="02020603050405020304" pitchFamily="18" charset="0"/>
              </a:rPr>
              <a:t> and p</a:t>
            </a:r>
            <a:r>
              <a:rPr lang="en-US" altLang="en-US" baseline="-30000">
                <a:cs typeface="Times New Roman" panose="02020603050405020304" pitchFamily="18" charset="0"/>
              </a:rPr>
              <a:t>2</a:t>
            </a:r>
            <a:r>
              <a:rPr lang="en-US" altLang="en-US">
                <a:cs typeface="Times New Roman" panose="02020603050405020304" pitchFamily="18" charset="0"/>
              </a:rPr>
              <a:t> in equation (1) by fitting a power function to the data. Here p</a:t>
            </a:r>
            <a:r>
              <a:rPr lang="en-US" altLang="en-US" baseline="-25000">
                <a:cs typeface="Times New Roman" panose="02020603050405020304" pitchFamily="18" charset="0"/>
              </a:rPr>
              <a:t>3 </a:t>
            </a:r>
            <a:r>
              <a:rPr lang="en-US" altLang="en-US">
                <a:cs typeface="Times New Roman" panose="02020603050405020304" pitchFamily="18" charset="0"/>
              </a:rPr>
              <a:t>assumed equal to p</a:t>
            </a:r>
            <a:r>
              <a:rPr lang="en-US" altLang="en-US" baseline="-25000">
                <a:cs typeface="Times New Roman" panose="02020603050405020304" pitchFamily="18" charset="0"/>
              </a:rPr>
              <a:t>2 </a:t>
            </a:r>
            <a:r>
              <a:rPr lang="en-US" altLang="en-US"/>
              <a:t>. Note that                                   in the remainder of the poster.</a:t>
            </a:r>
          </a:p>
        </p:txBody>
      </p:sp>
      <p:sp>
        <p:nvSpPr>
          <p:cNvPr id="17437" name="Rectangle 29">
            <a:extLst>
              <a:ext uri="{FF2B5EF4-FFF2-40B4-BE49-F238E27FC236}">
                <a16:creationId xmlns:a16="http://schemas.microsoft.com/office/drawing/2014/main" id="{1CB8B34F-AC01-4939-964A-A114F583B527}"/>
              </a:ext>
            </a:extLst>
          </p:cNvPr>
          <p:cNvSpPr>
            <a:spLocks noChangeArrowheads="1"/>
          </p:cNvSpPr>
          <p:nvPr/>
        </p:nvSpPr>
        <p:spPr bwMode="auto">
          <a:xfrm>
            <a:off x="16325850" y="225171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7438" name="Object 30">
            <a:extLst>
              <a:ext uri="{FF2B5EF4-FFF2-40B4-BE49-F238E27FC236}">
                <a16:creationId xmlns:a16="http://schemas.microsoft.com/office/drawing/2014/main" id="{310E8A18-794B-429D-AB05-662961D8B4E5}"/>
              </a:ext>
            </a:extLst>
          </p:cNvPr>
          <p:cNvGraphicFramePr>
            <a:graphicFrameLocks noChangeAspect="1"/>
          </p:cNvGraphicFramePr>
          <p:nvPr/>
        </p:nvGraphicFramePr>
        <p:xfrm>
          <a:off x="3352800" y="14782800"/>
          <a:ext cx="593725" cy="533400"/>
        </p:xfrm>
        <a:graphic>
          <a:graphicData uri="http://schemas.openxmlformats.org/presentationml/2006/ole">
            <mc:AlternateContent xmlns:mc="http://schemas.openxmlformats.org/markup-compatibility/2006">
              <mc:Choice xmlns:v="urn:schemas-microsoft-com:vml" Requires="v">
                <p:oleObj spid="_x0000_s17486" name="Equation" r:id="rId30" imgW="253800" imgH="228600" progId="Equation.3">
                  <p:embed/>
                </p:oleObj>
              </mc:Choice>
              <mc:Fallback>
                <p:oleObj name="Equation" r:id="rId30" imgW="253800" imgH="228600" progId="Equation.3">
                  <p:embed/>
                  <p:pic>
                    <p:nvPicPr>
                      <p:cNvPr id="0" name="Object 3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352800" y="14782800"/>
                        <a:ext cx="593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9" name="Rectangle 31">
            <a:extLst>
              <a:ext uri="{FF2B5EF4-FFF2-40B4-BE49-F238E27FC236}">
                <a16:creationId xmlns:a16="http://schemas.microsoft.com/office/drawing/2014/main" id="{5095F781-6968-4F61-810C-081E815014DB}"/>
              </a:ext>
            </a:extLst>
          </p:cNvPr>
          <p:cNvSpPr>
            <a:spLocks noChangeArrowheads="1"/>
          </p:cNvSpPr>
          <p:nvPr/>
        </p:nvSpPr>
        <p:spPr bwMode="auto">
          <a:xfrm>
            <a:off x="16035338" y="225171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7440" name="Object 32">
            <a:extLst>
              <a:ext uri="{FF2B5EF4-FFF2-40B4-BE49-F238E27FC236}">
                <a16:creationId xmlns:a16="http://schemas.microsoft.com/office/drawing/2014/main" id="{EA37EE19-ECB9-4071-A906-02130407B487}"/>
              </a:ext>
            </a:extLst>
          </p:cNvPr>
          <p:cNvGraphicFramePr>
            <a:graphicFrameLocks noChangeAspect="1"/>
          </p:cNvGraphicFramePr>
          <p:nvPr/>
        </p:nvGraphicFramePr>
        <p:xfrm>
          <a:off x="9220200" y="14859000"/>
          <a:ext cx="1944688" cy="531813"/>
        </p:xfrm>
        <a:graphic>
          <a:graphicData uri="http://schemas.openxmlformats.org/presentationml/2006/ole">
            <mc:AlternateContent xmlns:mc="http://schemas.openxmlformats.org/markup-compatibility/2006">
              <mc:Choice xmlns:v="urn:schemas-microsoft-com:vml" Requires="v">
                <p:oleObj spid="_x0000_s17487" name="Equation" r:id="rId32" imgW="838080" imgH="228600" progId="Equation.3">
                  <p:embed/>
                </p:oleObj>
              </mc:Choice>
              <mc:Fallback>
                <p:oleObj name="Equation" r:id="rId32" imgW="838080" imgH="228600" progId="Equation.3">
                  <p:embed/>
                  <p:pic>
                    <p:nvPicPr>
                      <p:cNvPr id="0" name="Object 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220200" y="14859000"/>
                        <a:ext cx="1944688"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1" name="Object 33">
            <a:extLst>
              <a:ext uri="{FF2B5EF4-FFF2-40B4-BE49-F238E27FC236}">
                <a16:creationId xmlns:a16="http://schemas.microsoft.com/office/drawing/2014/main" id="{07787B51-2D93-45FE-8A11-8FA844B465EF}"/>
              </a:ext>
            </a:extLst>
          </p:cNvPr>
          <p:cNvGraphicFramePr>
            <a:graphicFrameLocks noChangeAspect="1"/>
          </p:cNvGraphicFramePr>
          <p:nvPr/>
        </p:nvGraphicFramePr>
        <p:xfrm>
          <a:off x="1752600" y="15544800"/>
          <a:ext cx="2549525" cy="550863"/>
        </p:xfrm>
        <a:graphic>
          <a:graphicData uri="http://schemas.openxmlformats.org/presentationml/2006/ole">
            <mc:AlternateContent xmlns:mc="http://schemas.openxmlformats.org/markup-compatibility/2006">
              <mc:Choice xmlns:v="urn:schemas-microsoft-com:vml" Requires="v">
                <p:oleObj spid="_x0000_s17488" name="Equation" r:id="rId34" imgW="1104840" imgH="241200" progId="Equation.3">
                  <p:embed/>
                </p:oleObj>
              </mc:Choice>
              <mc:Fallback>
                <p:oleObj name="Equation" r:id="rId34" imgW="1104840" imgH="241200" progId="Equation.3">
                  <p:embed/>
                  <p:pic>
                    <p:nvPicPr>
                      <p:cNvPr id="0" name="Object 3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52600" y="15544800"/>
                        <a:ext cx="2549525"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42" name="Text Box 34">
            <a:extLst>
              <a:ext uri="{FF2B5EF4-FFF2-40B4-BE49-F238E27FC236}">
                <a16:creationId xmlns:a16="http://schemas.microsoft.com/office/drawing/2014/main" id="{EEEFACE0-2DD3-4D56-B52A-BCAC8D64724D}"/>
              </a:ext>
            </a:extLst>
          </p:cNvPr>
          <p:cNvSpPr txBox="1">
            <a:spLocks noChangeArrowheads="1"/>
          </p:cNvSpPr>
          <p:nvPr/>
        </p:nvSpPr>
        <p:spPr bwMode="auto">
          <a:xfrm>
            <a:off x="1828800" y="316992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7443" name="Text Box 35">
            <a:extLst>
              <a:ext uri="{FF2B5EF4-FFF2-40B4-BE49-F238E27FC236}">
                <a16:creationId xmlns:a16="http://schemas.microsoft.com/office/drawing/2014/main" id="{EB0CFE1F-4C80-4D32-81FD-ACAEE015B932}"/>
              </a:ext>
            </a:extLst>
          </p:cNvPr>
          <p:cNvSpPr txBox="1">
            <a:spLocks noChangeArrowheads="1"/>
          </p:cNvSpPr>
          <p:nvPr/>
        </p:nvSpPr>
        <p:spPr bwMode="auto">
          <a:xfrm>
            <a:off x="1143000" y="7772400"/>
            <a:ext cx="982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This equation expresses sediment transport in terms of topographic variables.</a:t>
            </a:r>
          </a:p>
        </p:txBody>
      </p:sp>
      <p:pic>
        <p:nvPicPr>
          <p:cNvPr id="17444" name="Picture 36">
            <a:extLst>
              <a:ext uri="{FF2B5EF4-FFF2-40B4-BE49-F238E27FC236}">
                <a16:creationId xmlns:a16="http://schemas.microsoft.com/office/drawing/2014/main" id="{596DD5D5-5843-4EBC-8443-254FD6C8537B}"/>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221200" y="12268200"/>
            <a:ext cx="11353800" cy="32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45" name="Text Box 37">
            <a:extLst>
              <a:ext uri="{FF2B5EF4-FFF2-40B4-BE49-F238E27FC236}">
                <a16:creationId xmlns:a16="http://schemas.microsoft.com/office/drawing/2014/main" id="{2C52FE0F-3DE3-4118-ACDB-38F523E1BAD1}"/>
              </a:ext>
            </a:extLst>
          </p:cNvPr>
          <p:cNvSpPr txBox="1">
            <a:spLocks noChangeArrowheads="1"/>
          </p:cNvSpPr>
          <p:nvPr/>
        </p:nvSpPr>
        <p:spPr bwMode="auto">
          <a:xfrm>
            <a:off x="16078200" y="11125200"/>
            <a:ext cx="617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u="sng">
                <a:effectLst>
                  <a:outerShdw blurRad="38100" dist="38100" dir="2700000" algn="tl">
                    <a:srgbClr val="C0C0C0"/>
                  </a:outerShdw>
                </a:effectLst>
                <a:latin typeface="Korinna BT" pitchFamily="18" charset="0"/>
              </a:rPr>
              <a:t>Parameter Inputs</a:t>
            </a:r>
          </a:p>
        </p:txBody>
      </p:sp>
      <p:sp>
        <p:nvSpPr>
          <p:cNvPr id="17446" name="Text Box 38">
            <a:extLst>
              <a:ext uri="{FF2B5EF4-FFF2-40B4-BE49-F238E27FC236}">
                <a16:creationId xmlns:a16="http://schemas.microsoft.com/office/drawing/2014/main" id="{7568598D-6928-4AA5-912F-D06964AF0743}"/>
              </a:ext>
            </a:extLst>
          </p:cNvPr>
          <p:cNvSpPr txBox="1">
            <a:spLocks noChangeArrowheads="1"/>
          </p:cNvSpPr>
          <p:nvPr/>
        </p:nvSpPr>
        <p:spPr bwMode="auto">
          <a:xfrm>
            <a:off x="16230600" y="14478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u="sng">
                <a:effectLst>
                  <a:outerShdw blurRad="38100" dist="38100" dir="2700000" algn="tl">
                    <a:srgbClr val="C0C0C0"/>
                  </a:outerShdw>
                </a:effectLst>
                <a:latin typeface="Korinna BT" pitchFamily="18" charset="0"/>
              </a:rPr>
              <a:t>Field Data</a:t>
            </a:r>
          </a:p>
        </p:txBody>
      </p:sp>
      <p:pic>
        <p:nvPicPr>
          <p:cNvPr id="17447" name="Picture 39">
            <a:extLst>
              <a:ext uri="{FF2B5EF4-FFF2-40B4-BE49-F238E27FC236}">
                <a16:creationId xmlns:a16="http://schemas.microsoft.com/office/drawing/2014/main" id="{2F8F769E-DAF4-43CF-BA0F-55C24AA215DB}"/>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6992600" y="2133600"/>
            <a:ext cx="11734800" cy="894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48" name="Line 40">
            <a:extLst>
              <a:ext uri="{FF2B5EF4-FFF2-40B4-BE49-F238E27FC236}">
                <a16:creationId xmlns:a16="http://schemas.microsoft.com/office/drawing/2014/main" id="{C5DDD6F3-D6A3-41CE-9D48-B79B40E84ED8}"/>
              </a:ext>
            </a:extLst>
          </p:cNvPr>
          <p:cNvSpPr>
            <a:spLocks noChangeShapeType="1"/>
          </p:cNvSpPr>
          <p:nvPr/>
        </p:nvSpPr>
        <p:spPr bwMode="auto">
          <a:xfrm flipV="1">
            <a:off x="1219200" y="16306800"/>
            <a:ext cx="3025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Text Box 41">
            <a:extLst>
              <a:ext uri="{FF2B5EF4-FFF2-40B4-BE49-F238E27FC236}">
                <a16:creationId xmlns:a16="http://schemas.microsoft.com/office/drawing/2014/main" id="{DFED81FE-47F1-47EC-82FA-B1996257E2F5}"/>
              </a:ext>
            </a:extLst>
          </p:cNvPr>
          <p:cNvSpPr txBox="1">
            <a:spLocks noChangeArrowheads="1"/>
          </p:cNvSpPr>
          <p:nvPr/>
        </p:nvSpPr>
        <p:spPr bwMode="auto">
          <a:xfrm>
            <a:off x="1524000" y="25831800"/>
            <a:ext cx="1539240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87150" algn="l"/>
              </a:tabLst>
              <a:defRPr sz="2400">
                <a:solidFill>
                  <a:schemeClr val="tx1"/>
                </a:solidFill>
                <a:latin typeface="Times New Roman" panose="02020603050405020304" pitchFamily="18" charset="0"/>
              </a:defRPr>
            </a:lvl1pPr>
            <a:lvl2pPr>
              <a:tabLst>
                <a:tab pos="11487150" algn="l"/>
              </a:tabLst>
              <a:defRPr sz="2400">
                <a:solidFill>
                  <a:schemeClr val="tx1"/>
                </a:solidFill>
                <a:latin typeface="Times New Roman" panose="02020603050405020304" pitchFamily="18" charset="0"/>
              </a:defRPr>
            </a:lvl2pPr>
            <a:lvl3pPr>
              <a:tabLst>
                <a:tab pos="11487150" algn="l"/>
              </a:tabLst>
              <a:defRPr sz="2400">
                <a:solidFill>
                  <a:schemeClr val="tx1"/>
                </a:solidFill>
                <a:latin typeface="Times New Roman" panose="02020603050405020304" pitchFamily="18" charset="0"/>
              </a:defRPr>
            </a:lvl3pPr>
            <a:lvl4pPr>
              <a:tabLst>
                <a:tab pos="11487150" algn="l"/>
              </a:tabLst>
              <a:defRPr sz="2400">
                <a:solidFill>
                  <a:schemeClr val="tx1"/>
                </a:solidFill>
                <a:latin typeface="Times New Roman" panose="02020603050405020304" pitchFamily="18" charset="0"/>
              </a:defRPr>
            </a:lvl4pPr>
            <a:lvl5pPr>
              <a:tabLst>
                <a:tab pos="1148715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148715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148715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148715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1487150" algn="l"/>
              </a:tabLst>
              <a:defRPr sz="2400">
                <a:solidFill>
                  <a:schemeClr val="tx1"/>
                </a:solidFill>
                <a:latin typeface="Times New Roman" panose="02020603050405020304" pitchFamily="18" charset="0"/>
              </a:defRPr>
            </a:lvl9pPr>
          </a:lstStyle>
          <a:p>
            <a:pPr>
              <a:spcBef>
                <a:spcPct val="50000"/>
              </a:spcBef>
            </a:pPr>
            <a:r>
              <a:rPr lang="en-US" altLang="en-US">
                <a:cs typeface="Times New Roman" panose="02020603050405020304" pitchFamily="18" charset="0"/>
              </a:rPr>
              <a:t>The figure also compares the dimensionless forms of several sediment transport equations against the field data.                                                           Parameters for the equations are;</a:t>
            </a:r>
          </a:p>
          <a:p>
            <a:pPr>
              <a:spcBef>
                <a:spcPct val="50000"/>
              </a:spcBef>
            </a:pPr>
            <a:r>
              <a:rPr lang="en-US" altLang="en-US" sz="2000">
                <a:cs typeface="Times New Roman" panose="02020603050405020304" pitchFamily="18" charset="0"/>
              </a:rPr>
              <a:t>-Meyer-Peter and Muller [1948]; </a:t>
            </a:r>
            <a:r>
              <a:rPr lang="en-US" altLang="en-US" sz="2000">
                <a:latin typeface="Symbol" panose="05050102010706020507" pitchFamily="18" charset="2"/>
              </a:rPr>
              <a:t>k</a:t>
            </a:r>
            <a:r>
              <a:rPr lang="en-US" altLang="en-US" sz="2000"/>
              <a:t>=8, p</a:t>
            </a:r>
            <a:r>
              <a:rPr lang="en-US" altLang="en-US" sz="2000" baseline="-25000"/>
              <a:t>2</a:t>
            </a:r>
            <a:r>
              <a:rPr lang="en-US" altLang="en-US" sz="2000"/>
              <a:t>=1.5    (Reported for alluvial rivers).</a:t>
            </a:r>
          </a:p>
          <a:p>
            <a:pPr>
              <a:spcBef>
                <a:spcPct val="50000"/>
              </a:spcBef>
            </a:pPr>
            <a:r>
              <a:rPr lang="en-US" altLang="en-US" sz="2000"/>
              <a:t>-Suszka [1991]; </a:t>
            </a:r>
            <a:r>
              <a:rPr lang="en-US" altLang="en-US" sz="2000">
                <a:latin typeface="Symbol" panose="05050102010706020507" pitchFamily="18" charset="2"/>
              </a:rPr>
              <a:t>k</a:t>
            </a:r>
            <a:r>
              <a:rPr lang="en-US" altLang="en-US" sz="2000"/>
              <a:t>=10.4, p</a:t>
            </a:r>
            <a:r>
              <a:rPr lang="en-US" altLang="en-US" sz="2000" baseline="-25000"/>
              <a:t>2</a:t>
            </a:r>
            <a:r>
              <a:rPr lang="en-US" altLang="en-US" sz="2000"/>
              <a:t>=2.5                          (Reported for sediment transport under high shear stresses).</a:t>
            </a:r>
          </a:p>
          <a:p>
            <a:pPr>
              <a:spcBef>
                <a:spcPct val="50000"/>
              </a:spcBef>
            </a:pPr>
            <a:r>
              <a:rPr lang="en-US" altLang="en-US" sz="2000"/>
              <a:t>-Govers [1992]; </a:t>
            </a:r>
            <a:r>
              <a:rPr lang="en-US" altLang="en-US" sz="2000">
                <a:latin typeface="Symbol" panose="05050102010706020507" pitchFamily="18" charset="2"/>
                <a:cs typeface="Times New Roman" panose="02020603050405020304" pitchFamily="18" charset="0"/>
              </a:rPr>
              <a:t>k</a:t>
            </a:r>
            <a:r>
              <a:rPr lang="en-US" altLang="en-US" sz="2000">
                <a:cs typeface="Times New Roman" panose="02020603050405020304" pitchFamily="18" charset="0"/>
              </a:rPr>
              <a:t>=34.7(s-1)</a:t>
            </a:r>
            <a:r>
              <a:rPr lang="en-US" altLang="en-US" sz="2000" baseline="30000">
                <a:cs typeface="Times New Roman" panose="02020603050405020304" pitchFamily="18" charset="0"/>
              </a:rPr>
              <a:t>1.957</a:t>
            </a:r>
            <a:r>
              <a:rPr lang="en-US" altLang="en-US" sz="2000">
                <a:cs typeface="Times New Roman" panose="02020603050405020304" pitchFamily="18" charset="0"/>
              </a:rPr>
              <a:t>d</a:t>
            </a:r>
            <a:r>
              <a:rPr lang="en-US" altLang="en-US" sz="2000" baseline="30000">
                <a:cs typeface="Times New Roman" panose="02020603050405020304" pitchFamily="18" charset="0"/>
              </a:rPr>
              <a:t>0.146</a:t>
            </a:r>
            <a:r>
              <a:rPr lang="en-US" altLang="en-US" sz="2000">
                <a:cs typeface="Times New Roman" panose="02020603050405020304" pitchFamily="18" charset="0"/>
              </a:rPr>
              <a:t>,</a:t>
            </a:r>
            <a:r>
              <a:rPr lang="en-US" altLang="en-US" sz="2000" baseline="30000">
                <a:cs typeface="Times New Roman" panose="02020603050405020304" pitchFamily="18" charset="0"/>
              </a:rPr>
              <a:t> </a:t>
            </a:r>
            <a:r>
              <a:rPr lang="en-US" altLang="en-US" sz="2000"/>
              <a:t> p</a:t>
            </a:r>
            <a:r>
              <a:rPr lang="en-US" altLang="en-US" sz="2000" baseline="-25000"/>
              <a:t>2</a:t>
            </a:r>
            <a:r>
              <a:rPr lang="en-US" altLang="en-US" sz="2000"/>
              <a:t>=2.5    (</a:t>
            </a:r>
            <a:r>
              <a:rPr lang="en-US" altLang="en-US" sz="2000">
                <a:latin typeface="Korinna BT" pitchFamily="18" charset="0"/>
              </a:rPr>
              <a:t>Reported for overland flow on steep slopes</a:t>
            </a:r>
            <a:r>
              <a:rPr lang="en-US" altLang="en-US" sz="2000"/>
              <a:t>. This equation is non-dimensionalized  in the form of (1) 					      for the analysis.) </a:t>
            </a:r>
          </a:p>
        </p:txBody>
      </p:sp>
      <p:sp>
        <p:nvSpPr>
          <p:cNvPr id="17450" name="Text Box 42">
            <a:extLst>
              <a:ext uri="{FF2B5EF4-FFF2-40B4-BE49-F238E27FC236}">
                <a16:creationId xmlns:a16="http://schemas.microsoft.com/office/drawing/2014/main" id="{F6733A30-A469-48DF-B022-24103B7C091F}"/>
              </a:ext>
            </a:extLst>
          </p:cNvPr>
          <p:cNvSpPr txBox="1">
            <a:spLocks noChangeArrowheads="1"/>
          </p:cNvSpPr>
          <p:nvPr/>
        </p:nvSpPr>
        <p:spPr bwMode="auto">
          <a:xfrm>
            <a:off x="1828800" y="17145000"/>
            <a:ext cx="1287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u="sng"/>
              <a:t>Calibration of the dimensionless sediment transport equation for incising gullies </a:t>
            </a:r>
          </a:p>
        </p:txBody>
      </p:sp>
      <p:sp>
        <p:nvSpPr>
          <p:cNvPr id="17451" name="Text Box 43">
            <a:extLst>
              <a:ext uri="{FF2B5EF4-FFF2-40B4-BE49-F238E27FC236}">
                <a16:creationId xmlns:a16="http://schemas.microsoft.com/office/drawing/2014/main" id="{9B8C83A5-61C6-40E0-97E7-335F93FA9520}"/>
              </a:ext>
            </a:extLst>
          </p:cNvPr>
          <p:cNvSpPr txBox="1">
            <a:spLocks noChangeArrowheads="1"/>
          </p:cNvSpPr>
          <p:nvPr/>
        </p:nvSpPr>
        <p:spPr bwMode="auto">
          <a:xfrm>
            <a:off x="1143000" y="163068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u="sng">
                <a:effectLst>
                  <a:outerShdw blurRad="38100" dist="38100" dir="2700000" algn="tl">
                    <a:srgbClr val="C0C0C0"/>
                  </a:outerShdw>
                </a:effectLst>
                <a:latin typeface="Korinna BT" pitchFamily="18" charset="0"/>
              </a:rPr>
              <a:t>Results</a:t>
            </a:r>
          </a:p>
        </p:txBody>
      </p:sp>
      <p:sp>
        <p:nvSpPr>
          <p:cNvPr id="17452" name="Text Box 44">
            <a:extLst>
              <a:ext uri="{FF2B5EF4-FFF2-40B4-BE49-F238E27FC236}">
                <a16:creationId xmlns:a16="http://schemas.microsoft.com/office/drawing/2014/main" id="{E879314D-58FF-43E2-BCAE-D9E9E590836C}"/>
              </a:ext>
            </a:extLst>
          </p:cNvPr>
          <p:cNvSpPr txBox="1">
            <a:spLocks noChangeArrowheads="1"/>
          </p:cNvSpPr>
          <p:nvPr/>
        </p:nvSpPr>
        <p:spPr bwMode="auto">
          <a:xfrm>
            <a:off x="12801600" y="18211800"/>
            <a:ext cx="4343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cs typeface="Times New Roman" panose="02020603050405020304" pitchFamily="18" charset="0"/>
              </a:rPr>
              <a:t>Relationship between q</a:t>
            </a:r>
            <a:r>
              <a:rPr lang="en-US" altLang="en-US" baseline="-30000">
                <a:cs typeface="Times New Roman" panose="02020603050405020304" pitchFamily="18" charset="0"/>
              </a:rPr>
              <a:t>s*</a:t>
            </a:r>
            <a:r>
              <a:rPr lang="en-US" altLang="en-US">
                <a:cs typeface="Times New Roman" panose="02020603050405020304" pitchFamily="18" charset="0"/>
              </a:rPr>
              <a:t> as a function of </a:t>
            </a:r>
            <a:r>
              <a:rPr lang="en-US" altLang="en-US" sz="2600">
                <a:latin typeface="Symbol" panose="05050102010706020507" pitchFamily="18" charset="2"/>
                <a:cs typeface="Times New Roman" panose="02020603050405020304" pitchFamily="18" charset="0"/>
              </a:rPr>
              <a:t>t</a:t>
            </a:r>
            <a:r>
              <a:rPr lang="en-US" altLang="en-US" sz="2600" baseline="-25000">
                <a:latin typeface="Symbol" panose="05050102010706020507" pitchFamily="18" charset="2"/>
                <a:cs typeface="Times New Roman" panose="02020603050405020304" pitchFamily="18" charset="0"/>
              </a:rPr>
              <a:t>*</a:t>
            </a:r>
            <a:r>
              <a:rPr lang="en-US" altLang="en-US" sz="2600" baseline="26000">
                <a:cs typeface="Times New Roman" panose="02020603050405020304" pitchFamily="18" charset="0"/>
              </a:rPr>
              <a:t>’</a:t>
            </a:r>
            <a:r>
              <a:rPr lang="en-US" altLang="en-US">
                <a:cs typeface="Times New Roman" panose="02020603050405020304" pitchFamily="18" charset="0"/>
              </a:rPr>
              <a:t> is obtained using the field observations. The fitted relationship in the form of equation (1) has </a:t>
            </a:r>
            <a:r>
              <a:rPr lang="en-US" altLang="en-US" sz="2600">
                <a:latin typeface="Symbol" panose="05050102010706020507" pitchFamily="18" charset="2"/>
                <a:cs typeface="Times New Roman" panose="02020603050405020304" pitchFamily="18" charset="0"/>
              </a:rPr>
              <a:t>k</a:t>
            </a:r>
            <a:r>
              <a:rPr lang="en-US" altLang="en-US">
                <a:cs typeface="Times New Roman" panose="02020603050405020304" pitchFamily="18" charset="0"/>
              </a:rPr>
              <a:t>=20, p</a:t>
            </a:r>
            <a:r>
              <a:rPr lang="en-US" altLang="en-US" baseline="-25000">
                <a:cs typeface="Times New Roman" panose="02020603050405020304" pitchFamily="18" charset="0"/>
              </a:rPr>
              <a:t>2</a:t>
            </a:r>
            <a:r>
              <a:rPr lang="en-US" altLang="en-US">
                <a:cs typeface="Times New Roman" panose="02020603050405020304" pitchFamily="18" charset="0"/>
              </a:rPr>
              <a:t>=3. </a:t>
            </a:r>
          </a:p>
        </p:txBody>
      </p:sp>
      <p:sp>
        <p:nvSpPr>
          <p:cNvPr id="17453" name="Text Box 45">
            <a:extLst>
              <a:ext uri="{FF2B5EF4-FFF2-40B4-BE49-F238E27FC236}">
                <a16:creationId xmlns:a16="http://schemas.microsoft.com/office/drawing/2014/main" id="{47C6D35C-C2F5-4016-9A54-8FA67A8805D3}"/>
              </a:ext>
            </a:extLst>
          </p:cNvPr>
          <p:cNvSpPr txBox="1">
            <a:spLocks noChangeArrowheads="1"/>
          </p:cNvSpPr>
          <p:nvPr/>
        </p:nvSpPr>
        <p:spPr bwMode="auto">
          <a:xfrm>
            <a:off x="12877800" y="20574000"/>
            <a:ext cx="4343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Dashed lines highlight the sediment supply conditions in Tr.18, where sediment transport was initially supply limited due to discontinuities in the gully. Sediment transport rate reached its capacity following subsequent gully side wall collapses downslope.   </a:t>
            </a:r>
          </a:p>
        </p:txBody>
      </p:sp>
      <p:pic>
        <p:nvPicPr>
          <p:cNvPr id="17454" name="Picture 46">
            <a:extLst>
              <a:ext uri="{FF2B5EF4-FFF2-40B4-BE49-F238E27FC236}">
                <a16:creationId xmlns:a16="http://schemas.microsoft.com/office/drawing/2014/main" id="{B95255EC-647A-4F2C-85DE-E71AD6314C2A}"/>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85800" y="17907000"/>
            <a:ext cx="12192000" cy="786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55" name="Text Box 47">
            <a:extLst>
              <a:ext uri="{FF2B5EF4-FFF2-40B4-BE49-F238E27FC236}">
                <a16:creationId xmlns:a16="http://schemas.microsoft.com/office/drawing/2014/main" id="{89A1E52F-259B-4DC2-BE2B-0D253C23124E}"/>
              </a:ext>
            </a:extLst>
          </p:cNvPr>
          <p:cNvSpPr txBox="1">
            <a:spLocks noChangeArrowheads="1"/>
          </p:cNvSpPr>
          <p:nvPr/>
        </p:nvSpPr>
        <p:spPr bwMode="auto">
          <a:xfrm>
            <a:off x="27279600" y="16611600"/>
            <a:ext cx="46482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anose="02020603050405020304" pitchFamily="18" charset="0"/>
              </a:rPr>
              <a:t>Estimated sediment transport in the field reveals strong linear relationships with A</a:t>
            </a:r>
            <a:r>
              <a:rPr lang="en-US" altLang="en-US" baseline="30000">
                <a:cs typeface="Times New Roman" panose="02020603050405020304" pitchFamily="18" charset="0"/>
              </a:rPr>
              <a:t>M</a:t>
            </a:r>
            <a:r>
              <a:rPr lang="en-US" altLang="en-US">
                <a:cs typeface="Times New Roman" panose="02020603050405020304" pitchFamily="18" charset="0"/>
              </a:rPr>
              <a:t>S</a:t>
            </a:r>
            <a:r>
              <a:rPr lang="en-US" altLang="en-US" baseline="30000">
                <a:cs typeface="Times New Roman" panose="02020603050405020304" pitchFamily="18" charset="0"/>
              </a:rPr>
              <a:t>N</a:t>
            </a:r>
            <a:r>
              <a:rPr lang="en-US" altLang="en-US">
                <a:cs typeface="Times New Roman" panose="02020603050405020304" pitchFamily="18" charset="0"/>
              </a:rPr>
              <a:t> at surveyed gully segments. The derived exponents are M=2.1 and N=2.25 (based on calibrated p</a:t>
            </a:r>
            <a:r>
              <a:rPr lang="en-US" altLang="en-US" baseline="-30000">
                <a:cs typeface="Times New Roman" panose="02020603050405020304" pitchFamily="18" charset="0"/>
              </a:rPr>
              <a:t>2</a:t>
            </a:r>
            <a:r>
              <a:rPr lang="en-US" altLang="en-US">
                <a:cs typeface="Times New Roman" panose="02020603050405020304" pitchFamily="18" charset="0"/>
              </a:rPr>
              <a:t>=3)</a:t>
            </a:r>
          </a:p>
          <a:p>
            <a:pPr>
              <a:spcBef>
                <a:spcPct val="50000"/>
              </a:spcBef>
            </a:pPr>
            <a:r>
              <a:rPr lang="en-US" altLang="en-US">
                <a:cs typeface="Times New Roman" panose="02020603050405020304" pitchFamily="18" charset="0"/>
              </a:rPr>
              <a:t>The lines plot equation (6) for relatively low (Tr.5;15;18) and high (Tr.19) roughness conditions observed in the gullies. A parabolic cross section that has k</a:t>
            </a:r>
            <a:r>
              <a:rPr lang="en-US" altLang="en-US" baseline="-25000">
                <a:cs typeface="Times New Roman" panose="02020603050405020304" pitchFamily="18" charset="0"/>
              </a:rPr>
              <a:t>s</a:t>
            </a:r>
            <a:r>
              <a:rPr lang="en-US" altLang="en-US">
                <a:cs typeface="Times New Roman" panose="02020603050405020304" pitchFamily="18" charset="0"/>
              </a:rPr>
              <a:t>=(1.5z</a:t>
            </a:r>
            <a:r>
              <a:rPr lang="en-US" altLang="en-US" baseline="-25000">
                <a:cs typeface="Times New Roman" panose="02020603050405020304" pitchFamily="18" charset="0"/>
              </a:rPr>
              <a:t>1</a:t>
            </a:r>
            <a:r>
              <a:rPr lang="en-US" altLang="en-US">
                <a:cs typeface="Times New Roman" panose="02020603050405020304" pitchFamily="18" charset="0"/>
              </a:rPr>
              <a:t>)</a:t>
            </a:r>
            <a:r>
              <a:rPr lang="en-US" altLang="en-US" baseline="30000">
                <a:cs typeface="Times New Roman" panose="02020603050405020304" pitchFamily="18" charset="0"/>
              </a:rPr>
              <a:t>0.5 </a:t>
            </a:r>
            <a:r>
              <a:rPr lang="en-US" altLang="en-US">
                <a:cs typeface="Times New Roman" panose="02020603050405020304" pitchFamily="18" charset="0"/>
              </a:rPr>
              <a:t> with z</a:t>
            </a:r>
            <a:r>
              <a:rPr lang="en-US" altLang="en-US" baseline="-25000">
                <a:cs typeface="Times New Roman" panose="02020603050405020304" pitchFamily="18" charset="0"/>
              </a:rPr>
              <a:t>1</a:t>
            </a:r>
            <a:r>
              <a:rPr lang="en-US" altLang="en-US">
                <a:cs typeface="Times New Roman" panose="02020603050405020304" pitchFamily="18" charset="0"/>
              </a:rPr>
              <a:t>=3, was assumed.</a:t>
            </a:r>
            <a:endParaRPr lang="en-US" altLang="en-US"/>
          </a:p>
        </p:txBody>
      </p:sp>
      <p:pic>
        <p:nvPicPr>
          <p:cNvPr id="17456" name="Picture 48">
            <a:extLst>
              <a:ext uri="{FF2B5EF4-FFF2-40B4-BE49-F238E27FC236}">
                <a16:creationId xmlns:a16="http://schemas.microsoft.com/office/drawing/2014/main" id="{426D9E0D-E144-4165-A134-76D45C128109}"/>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297400" y="16459200"/>
            <a:ext cx="10134600" cy="627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57" name="Text Box 49">
            <a:extLst>
              <a:ext uri="{FF2B5EF4-FFF2-40B4-BE49-F238E27FC236}">
                <a16:creationId xmlns:a16="http://schemas.microsoft.com/office/drawing/2014/main" id="{EBEEBA2C-2B86-418F-B61F-CBAB55E7ABCE}"/>
              </a:ext>
            </a:extLst>
          </p:cNvPr>
          <p:cNvSpPr txBox="1">
            <a:spLocks noChangeArrowheads="1"/>
          </p:cNvSpPr>
          <p:nvPr/>
        </p:nvSpPr>
        <p:spPr bwMode="auto">
          <a:xfrm>
            <a:off x="27584400" y="22860000"/>
            <a:ext cx="41148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imes New Roman" panose="02020603050405020304" pitchFamily="18" charset="0"/>
              </a:rPr>
              <a:t>This figure plots the total sediment transport volumes calculated from equation (6) against field estimates of sediment transport.</a:t>
            </a:r>
          </a:p>
          <a:p>
            <a:pPr>
              <a:spcBef>
                <a:spcPct val="50000"/>
              </a:spcBef>
            </a:pPr>
            <a:r>
              <a:rPr lang="en-US" altLang="en-US">
                <a:cs typeface="Times New Roman" panose="02020603050405020304" pitchFamily="18" charset="0"/>
              </a:rPr>
              <a:t>For the combined data of  Tr.05, Tr.15 and Tr.18 both R</a:t>
            </a:r>
            <a:r>
              <a:rPr lang="en-US" altLang="en-US" baseline="30000">
                <a:cs typeface="Times New Roman" panose="02020603050405020304" pitchFamily="18" charset="0"/>
              </a:rPr>
              <a:t>2 </a:t>
            </a:r>
            <a:r>
              <a:rPr lang="en-US" altLang="en-US">
                <a:cs typeface="Times New Roman" panose="02020603050405020304" pitchFamily="18" charset="0"/>
              </a:rPr>
              <a:t>and Nash-Sutchlift error measure (NS) are 0.81. For the Tr.19 data  R</a:t>
            </a:r>
            <a:r>
              <a:rPr lang="en-US" altLang="en-US" baseline="30000">
                <a:cs typeface="Times New Roman" panose="02020603050405020304" pitchFamily="18" charset="0"/>
              </a:rPr>
              <a:t>2</a:t>
            </a:r>
            <a:r>
              <a:rPr lang="en-US" altLang="en-US">
                <a:cs typeface="Times New Roman" panose="02020603050405020304" pitchFamily="18" charset="0"/>
              </a:rPr>
              <a:t>=0.5 and NS=0.44. Tr.19.</a:t>
            </a:r>
          </a:p>
        </p:txBody>
      </p:sp>
      <p:pic>
        <p:nvPicPr>
          <p:cNvPr id="17458" name="Picture 50">
            <a:extLst>
              <a:ext uri="{FF2B5EF4-FFF2-40B4-BE49-F238E27FC236}">
                <a16:creationId xmlns:a16="http://schemas.microsoft.com/office/drawing/2014/main" id="{51C1DDA5-24A2-4D96-8B0F-7B4EB5C55422}"/>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7373600" y="22707600"/>
            <a:ext cx="1013460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59" name="Text Box 51">
            <a:extLst>
              <a:ext uri="{FF2B5EF4-FFF2-40B4-BE49-F238E27FC236}">
                <a16:creationId xmlns:a16="http://schemas.microsoft.com/office/drawing/2014/main" id="{3E0A843B-F84B-4ECA-B375-CF1A3019839E}"/>
              </a:ext>
            </a:extLst>
          </p:cNvPr>
          <p:cNvSpPr txBox="1">
            <a:spLocks noChangeArrowheads="1"/>
          </p:cNvSpPr>
          <p:nvPr/>
        </p:nvSpPr>
        <p:spPr bwMode="auto">
          <a:xfrm>
            <a:off x="16992600" y="28879800"/>
            <a:ext cx="14097000" cy="8196263"/>
          </a:xfrm>
          <a:prstGeom prst="rect">
            <a:avLst/>
          </a:prstGeom>
          <a:gradFill rotWithShape="0">
            <a:gsLst>
              <a:gs pos="0">
                <a:srgbClr val="99CCFF">
                  <a:gamma/>
                  <a:tint val="0"/>
                  <a:invGamma/>
                </a:srgbClr>
              </a:gs>
              <a:gs pos="50000">
                <a:srgbClr val="99CCFF"/>
              </a:gs>
              <a:gs pos="100000">
                <a:srgbClr val="99CCFF">
                  <a:gamma/>
                  <a:tint val="0"/>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cs typeface="Times New Roman" panose="02020603050405020304" pitchFamily="18" charset="0"/>
              </a:rPr>
              <a:t> </a:t>
            </a:r>
            <a:r>
              <a:rPr lang="en-US" altLang="en-US" sz="4000" b="1" u="sng">
                <a:effectLst>
                  <a:outerShdw blurRad="38100" dist="38100" dir="2700000" algn="tl">
                    <a:srgbClr val="FFFFFF"/>
                  </a:outerShdw>
                </a:effectLst>
                <a:latin typeface="Korinna BT" pitchFamily="18" charset="0"/>
              </a:rPr>
              <a:t>Conclusions</a:t>
            </a:r>
          </a:p>
          <a:p>
            <a:pPr>
              <a:spcBef>
                <a:spcPct val="50000"/>
              </a:spcBef>
              <a:buFontTx/>
              <a:buChar char="•"/>
            </a:pPr>
            <a:r>
              <a:rPr lang="en-US" altLang="en-US" b="1">
                <a:cs typeface="Times New Roman" panose="02020603050405020304" pitchFamily="18" charset="0"/>
              </a:rPr>
              <a:t>Sediment transport in gullies on steep topography is found to be a nonlinear function of shear stress with   an exponent of 3. This exponent is two times higher than the exponents used for sediment transport in alluvial rivers but consistent with steep flume experiments for shallow flows [Govers, 1992] . </a:t>
            </a:r>
          </a:p>
          <a:p>
            <a:pPr>
              <a:spcBef>
                <a:spcPct val="50000"/>
              </a:spcBef>
              <a:buFontTx/>
              <a:buChar char="•"/>
            </a:pPr>
            <a:r>
              <a:rPr lang="en-US" altLang="en-US" b="1">
                <a:cs typeface="Times New Roman" panose="02020603050405020304" pitchFamily="18" charset="0"/>
              </a:rPr>
              <a:t>A shear stress exponent of 3 is required to best fit the observed contributing area, local slope, and erosion field data regardless of the other input parameters used.  </a:t>
            </a:r>
          </a:p>
          <a:p>
            <a:pPr>
              <a:spcBef>
                <a:spcPct val="50000"/>
              </a:spcBef>
              <a:buFontTx/>
              <a:buChar char="•"/>
            </a:pPr>
            <a:r>
              <a:rPr lang="en-US" altLang="en-US" b="1">
                <a:cs typeface="Times New Roman" panose="02020603050405020304" pitchFamily="18" charset="0"/>
              </a:rPr>
              <a:t>A shear stress exponent of 3 theoretically corresponds to drainage area and slope exponents of 2.1 and 2.25 in the model.  The tight relationship between the field estimates of sediment transport and A</a:t>
            </a:r>
            <a:r>
              <a:rPr lang="en-US" altLang="en-US" b="1" baseline="30000">
                <a:cs typeface="Times New Roman" panose="02020603050405020304" pitchFamily="18" charset="0"/>
              </a:rPr>
              <a:t>2.1</a:t>
            </a:r>
            <a:r>
              <a:rPr lang="en-US" altLang="en-US" b="1">
                <a:cs typeface="Times New Roman" panose="02020603050405020304" pitchFamily="18" charset="0"/>
              </a:rPr>
              <a:t>S</a:t>
            </a:r>
            <a:r>
              <a:rPr lang="en-US" altLang="en-US" b="1" baseline="30000">
                <a:cs typeface="Times New Roman" panose="02020603050405020304" pitchFamily="18" charset="0"/>
              </a:rPr>
              <a:t>2.25</a:t>
            </a:r>
            <a:r>
              <a:rPr lang="en-US" altLang="en-US" b="1">
                <a:cs typeface="Times New Roman" panose="02020603050405020304" pitchFamily="18" charset="0"/>
              </a:rPr>
              <a:t> of measurement locations shows the importance of topography on sediment transport. The lack of scatter in the plots may suggest that possible spatial variations in the other model parameters along gullies do not significantly effect the transport rates. </a:t>
            </a:r>
          </a:p>
          <a:p>
            <a:pPr>
              <a:spcBef>
                <a:spcPct val="50000"/>
              </a:spcBef>
              <a:buFontTx/>
              <a:buChar char="•"/>
            </a:pPr>
            <a:r>
              <a:rPr lang="en-US" altLang="en-US" b="1">
                <a:cs typeface="Times New Roman" panose="02020603050405020304" pitchFamily="18" charset="0"/>
              </a:rPr>
              <a:t> For the case of Tr.05, Tr.15 and Tr.18,  80% of the spatial variability of the sediment transport rates can be represented by the model whereas only 44% of the variability of the sediment transport rates in Tr 19 is explained. The reason for a significantly lower model performance in Tr.19 is we believe due to local non-transportable obstructions inside the gully which might violate the assumption of constant model parameters in the model. These obstructions reduce the sediment transport rates as well.    </a:t>
            </a:r>
          </a:p>
          <a:p>
            <a:pPr>
              <a:spcBef>
                <a:spcPct val="50000"/>
              </a:spcBef>
              <a:buFontTx/>
              <a:buChar char="•"/>
            </a:pPr>
            <a:r>
              <a:rPr lang="en-US" altLang="en-US" b="1">
                <a:cs typeface="Times New Roman" panose="02020603050405020304" pitchFamily="18" charset="0"/>
              </a:rPr>
              <a:t> Hillslope erosion models often use sediment transport equations developed for alluvial rivers with exponent 1.5. Here we suggest that there is a greater non-linearity in the sediment transport function  than assumed in these existing models.  </a:t>
            </a:r>
            <a:r>
              <a:rPr lang="en-US" altLang="en-US" b="1"/>
              <a:t> </a:t>
            </a:r>
          </a:p>
        </p:txBody>
      </p:sp>
      <p:sp>
        <p:nvSpPr>
          <p:cNvPr id="17460" name="Text Box 52">
            <a:extLst>
              <a:ext uri="{FF2B5EF4-FFF2-40B4-BE49-F238E27FC236}">
                <a16:creationId xmlns:a16="http://schemas.microsoft.com/office/drawing/2014/main" id="{413A4887-FF94-47D3-B085-330941FC1F67}"/>
              </a:ext>
            </a:extLst>
          </p:cNvPr>
          <p:cNvSpPr txBox="1">
            <a:spLocks noChangeArrowheads="1"/>
          </p:cNvSpPr>
          <p:nvPr/>
        </p:nvSpPr>
        <p:spPr bwMode="auto">
          <a:xfrm>
            <a:off x="16992600" y="37566600"/>
            <a:ext cx="14097000" cy="54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b="1">
                <a:cs typeface="Times New Roman" panose="02020603050405020304" pitchFamily="18" charset="0"/>
              </a:rPr>
              <a:t>References</a:t>
            </a:r>
          </a:p>
          <a:p>
            <a:pPr algn="just">
              <a:spcBef>
                <a:spcPct val="50000"/>
              </a:spcBef>
            </a:pPr>
            <a:r>
              <a:rPr lang="en-US" altLang="en-US" sz="1400">
                <a:cs typeface="Times New Roman" panose="02020603050405020304" pitchFamily="18" charset="0"/>
              </a:rPr>
              <a:t>Arcement, G. J. J. and V. R. Schneider, "Guide for selecting Manning's roughness coefficients for natural channels and floodplains," Report no: RHWA-TS- 84-204, U.S. Geological Survey. 1984. </a:t>
            </a:r>
          </a:p>
          <a:p>
            <a:pPr algn="just">
              <a:spcBef>
                <a:spcPct val="50000"/>
              </a:spcBef>
            </a:pPr>
            <a:r>
              <a:rPr lang="en-US" altLang="en-US" sz="1400">
                <a:cs typeface="Times New Roman" panose="02020603050405020304" pitchFamily="18" charset="0"/>
              </a:rPr>
              <a:t>Foster, G. R., L.F. Huggins and L.D. Meyer, "A labaratory study of rill hydraulics: I. Velocity relationships," </a:t>
            </a:r>
            <a:r>
              <a:rPr lang="en-US" altLang="en-US" sz="1400" u="sng">
                <a:cs typeface="Times New Roman" panose="02020603050405020304" pitchFamily="18" charset="0"/>
              </a:rPr>
              <a:t>Transactions of the ASCE</a:t>
            </a:r>
            <a:r>
              <a:rPr lang="en-US" altLang="en-US" sz="1400">
                <a:cs typeface="Times New Roman" panose="02020603050405020304" pitchFamily="18" charset="0"/>
              </a:rPr>
              <a:t>, 27(3): 790-796. 1984.</a:t>
            </a:r>
          </a:p>
          <a:p>
            <a:pPr algn="just">
              <a:spcBef>
                <a:spcPct val="50000"/>
              </a:spcBef>
            </a:pPr>
            <a:r>
              <a:rPr lang="en-US" altLang="en-US" sz="1400">
                <a:cs typeface="Times New Roman" panose="02020603050405020304" pitchFamily="18" charset="0"/>
              </a:rPr>
              <a:t>Govers, G., "Evaluation of transporting capacity formulae for overland flow," in </a:t>
            </a:r>
            <a:r>
              <a:rPr lang="en-US" altLang="en-US" sz="1400" u="sng">
                <a:cs typeface="Times New Roman" panose="02020603050405020304" pitchFamily="18" charset="0"/>
              </a:rPr>
              <a:t>Overland flow hydraulics and erosion mechanics</a:t>
            </a:r>
            <a:r>
              <a:rPr lang="en-US" altLang="en-US" sz="1400">
                <a:cs typeface="Times New Roman" panose="02020603050405020304" pitchFamily="18" charset="0"/>
              </a:rPr>
              <a:t>, Edited by A. J. Parsons and A. D. Abrahams, Chapman &amp; Hall, NY, p.243-273. 1992a.</a:t>
            </a:r>
          </a:p>
          <a:p>
            <a:pPr algn="just">
              <a:spcBef>
                <a:spcPct val="50000"/>
              </a:spcBef>
            </a:pPr>
            <a:r>
              <a:rPr lang="en-US" altLang="en-US" sz="1400">
                <a:cs typeface="Times New Roman" panose="02020603050405020304" pitchFamily="18" charset="0"/>
              </a:rPr>
              <a:t>Istanbulluoglu, E., D. G. Tarboton, R. T. Pack and C. Luse, "A probabilistic approach for channel initiation," </a:t>
            </a:r>
            <a:r>
              <a:rPr lang="en-US" altLang="en-US" sz="1400" u="sng">
                <a:cs typeface="Times New Roman" panose="02020603050405020304" pitchFamily="18" charset="0"/>
              </a:rPr>
              <a:t>Submitted to Water Resources Research</a:t>
            </a:r>
            <a:r>
              <a:rPr lang="en-US" altLang="en-US" sz="1400">
                <a:cs typeface="Times New Roman" panose="02020603050405020304" pitchFamily="18" charset="0"/>
              </a:rPr>
              <a:t>. 2001. </a:t>
            </a:r>
          </a:p>
          <a:p>
            <a:pPr algn="just">
              <a:spcBef>
                <a:spcPct val="50000"/>
              </a:spcBef>
            </a:pPr>
            <a:r>
              <a:rPr lang="en-US" altLang="en-US" sz="1400">
                <a:cs typeface="Times New Roman" panose="02020603050405020304" pitchFamily="18" charset="0"/>
              </a:rPr>
              <a:t>Available from http://www.engineering.usu.edu/cee/faculty/dtarb/</a:t>
            </a:r>
          </a:p>
          <a:p>
            <a:pPr algn="just">
              <a:spcBef>
                <a:spcPct val="50000"/>
              </a:spcBef>
            </a:pPr>
            <a:r>
              <a:rPr lang="en-US" altLang="en-US" sz="1400">
                <a:cs typeface="Times New Roman" panose="02020603050405020304" pitchFamily="18" charset="0"/>
              </a:rPr>
              <a:t>Knighton, D.,  </a:t>
            </a:r>
            <a:r>
              <a:rPr lang="en-US" altLang="en-US" sz="1400" u="sng">
                <a:cs typeface="Times New Roman" panose="02020603050405020304" pitchFamily="18" charset="0"/>
              </a:rPr>
              <a:t>Fluvial Forms and Processes</a:t>
            </a:r>
            <a:r>
              <a:rPr lang="en-US" altLang="en-US" sz="1400">
                <a:cs typeface="Times New Roman" panose="02020603050405020304" pitchFamily="18" charset="0"/>
              </a:rPr>
              <a:t>, Arnold, London, 383 p. 1998.</a:t>
            </a:r>
          </a:p>
          <a:p>
            <a:pPr algn="just">
              <a:spcBef>
                <a:spcPct val="50000"/>
              </a:spcBef>
            </a:pPr>
            <a:r>
              <a:rPr lang="en-US" altLang="en-US" sz="1400">
                <a:cs typeface="Times New Roman" panose="02020603050405020304" pitchFamily="18" charset="0"/>
              </a:rPr>
              <a:t>Laursen, E. M., "The total sediment load of streams," </a:t>
            </a:r>
            <a:r>
              <a:rPr lang="en-US" altLang="en-US" sz="1400" u="sng">
                <a:cs typeface="Times New Roman" panose="02020603050405020304" pitchFamily="18" charset="0"/>
              </a:rPr>
              <a:t>Proceedings of the American Society of Civil Engineers, Journal of the Hydraulics Division</a:t>
            </a:r>
            <a:r>
              <a:rPr lang="en-US" altLang="en-US" sz="1400">
                <a:cs typeface="Times New Roman" panose="02020603050405020304" pitchFamily="18" charset="0"/>
              </a:rPr>
              <a:t>, 84(1530):  1-6. 1958.</a:t>
            </a:r>
          </a:p>
          <a:p>
            <a:pPr algn="just">
              <a:spcBef>
                <a:spcPct val="50000"/>
              </a:spcBef>
            </a:pPr>
            <a:r>
              <a:rPr lang="en-US" altLang="en-US" sz="1400">
                <a:cs typeface="Times New Roman" panose="02020603050405020304" pitchFamily="18" charset="0"/>
              </a:rPr>
              <a:t>Meyer-Peter, E. and R. Muller, "Formulas for bedload transport," in </a:t>
            </a:r>
            <a:r>
              <a:rPr lang="en-US" altLang="en-US" sz="1400" u="sng">
                <a:cs typeface="Times New Roman" panose="02020603050405020304" pitchFamily="18" charset="0"/>
              </a:rPr>
              <a:t>Third Conference, Int. Assoc. Hydraul. Res.</a:t>
            </a:r>
            <a:r>
              <a:rPr lang="en-US" altLang="en-US" sz="1400">
                <a:cs typeface="Times New Roman" panose="02020603050405020304" pitchFamily="18" charset="0"/>
              </a:rPr>
              <a:t>, Stockholm. 1948.</a:t>
            </a:r>
          </a:p>
          <a:p>
            <a:pPr algn="just">
              <a:spcBef>
                <a:spcPct val="50000"/>
              </a:spcBef>
            </a:pPr>
            <a:r>
              <a:rPr lang="en-US" altLang="en-US" sz="1400">
                <a:cs typeface="Times New Roman" panose="02020603050405020304" pitchFamily="18" charset="0"/>
              </a:rPr>
              <a:t>Moore, I. D. and G. J. Burch, "Physical Basis of the Length-Slope Factor in the Universal Soil Loss Equation," </a:t>
            </a:r>
            <a:r>
              <a:rPr lang="en-US" altLang="en-US" sz="1400" u="sng">
                <a:cs typeface="Times New Roman" panose="02020603050405020304" pitchFamily="18" charset="0"/>
              </a:rPr>
              <a:t>Soil Science Society of America Journal</a:t>
            </a:r>
            <a:r>
              <a:rPr lang="en-US" altLang="en-US" sz="1400">
                <a:cs typeface="Times New Roman" panose="02020603050405020304" pitchFamily="18" charset="0"/>
              </a:rPr>
              <a:t>, 50(5): 1294-1298. 1986.</a:t>
            </a:r>
          </a:p>
          <a:p>
            <a:pPr algn="just">
              <a:spcBef>
                <a:spcPct val="50000"/>
              </a:spcBef>
            </a:pPr>
            <a:r>
              <a:rPr lang="en-US" altLang="en-US" sz="1400">
                <a:cs typeface="Times New Roman" panose="02020603050405020304" pitchFamily="18" charset="0"/>
              </a:rPr>
              <a:t>Rickenmann, D., "Bedload transport and hyperconcentrated flow at steep slopes," in </a:t>
            </a:r>
            <a:r>
              <a:rPr lang="en-US" altLang="en-US" sz="1400" u="sng">
                <a:cs typeface="Times New Roman" panose="02020603050405020304" pitchFamily="18" charset="0"/>
              </a:rPr>
              <a:t>Fluvial Hydraulics of Mountain Regions</a:t>
            </a:r>
            <a:r>
              <a:rPr lang="en-US" altLang="en-US" sz="1400">
                <a:cs typeface="Times New Roman" panose="02020603050405020304" pitchFamily="18" charset="0"/>
              </a:rPr>
              <a:t>, Edited by A. Armanini and G. D. Silvio, Springer-Verlag, p.429-441. 1991. Simons, D. B. and F. Senturk,  </a:t>
            </a:r>
            <a:r>
              <a:rPr lang="en-US" altLang="en-US" sz="1400" u="sng">
                <a:cs typeface="Times New Roman" panose="02020603050405020304" pitchFamily="18" charset="0"/>
              </a:rPr>
              <a:t>Sediment Transport Technology</a:t>
            </a:r>
            <a:r>
              <a:rPr lang="en-US" altLang="en-US" sz="1400">
                <a:cs typeface="Times New Roman" panose="02020603050405020304" pitchFamily="18" charset="0"/>
              </a:rPr>
              <a:t>, Water Resources Publications, Fort Collins, Colorado, 807 p. 1977.</a:t>
            </a:r>
          </a:p>
          <a:p>
            <a:pPr algn="just">
              <a:spcBef>
                <a:spcPct val="50000"/>
              </a:spcBef>
            </a:pPr>
            <a:r>
              <a:rPr lang="en-US" altLang="en-US" sz="1400">
                <a:cs typeface="Times New Roman" panose="02020603050405020304" pitchFamily="18" charset="0"/>
              </a:rPr>
              <a:t>Suszka, L., "Modification of transport rate formula for steep channels," in </a:t>
            </a:r>
            <a:r>
              <a:rPr lang="en-US" altLang="en-US" sz="1400" u="sng">
                <a:cs typeface="Times New Roman" panose="02020603050405020304" pitchFamily="18" charset="0"/>
              </a:rPr>
              <a:t>Fluvial Hydraulics of Mountain Regions</a:t>
            </a:r>
            <a:r>
              <a:rPr lang="en-US" altLang="en-US" sz="1400">
                <a:cs typeface="Times New Roman" panose="02020603050405020304" pitchFamily="18" charset="0"/>
              </a:rPr>
              <a:t>, Edited by A. Armani and G. G. Silvio,  Springer-Verlag, p.59-70. 1991.</a:t>
            </a:r>
          </a:p>
          <a:p>
            <a:pPr algn="just">
              <a:spcBef>
                <a:spcPct val="50000"/>
              </a:spcBef>
            </a:pPr>
            <a:r>
              <a:rPr lang="en-US" altLang="en-US" sz="1400">
                <a:cs typeface="Times New Roman" panose="02020603050405020304" pitchFamily="18" charset="0"/>
              </a:rPr>
              <a:t>Tiscareno-Lopez, M., V.L. Lopes, J. L. Stone and L. J. Lane, "Sensitivity analysis of the WEPP watershed model for rangeland applications II. channel 	processes," </a:t>
            </a:r>
            <a:r>
              <a:rPr lang="en-US" altLang="en-US" sz="1400" u="sng">
                <a:cs typeface="Times New Roman" panose="02020603050405020304" pitchFamily="18" charset="0"/>
              </a:rPr>
              <a:t>Transactions of the ASAE</a:t>
            </a:r>
            <a:r>
              <a:rPr lang="en-US" altLang="en-US" sz="1400">
                <a:cs typeface="Times New Roman" panose="02020603050405020304" pitchFamily="18" charset="0"/>
              </a:rPr>
              <a:t>, 37(1): 151-158. 1994.</a:t>
            </a:r>
          </a:p>
          <a:p>
            <a:pPr>
              <a:spcBef>
                <a:spcPct val="50000"/>
              </a:spcBef>
            </a:pPr>
            <a:r>
              <a:rPr lang="en-US" altLang="en-US" sz="1400">
                <a:cs typeface="Times New Roman" panose="02020603050405020304" pitchFamily="18" charset="0"/>
              </a:rPr>
              <a:t>Yalin, M. S.,  </a:t>
            </a:r>
            <a:r>
              <a:rPr lang="en-US" altLang="en-US" sz="1400" u="sng">
                <a:cs typeface="Times New Roman" panose="02020603050405020304" pitchFamily="18" charset="0"/>
              </a:rPr>
              <a:t>Mechanics of sediment transport</a:t>
            </a:r>
            <a:r>
              <a:rPr lang="en-US" altLang="en-US" sz="1400">
                <a:cs typeface="Times New Roman" panose="02020603050405020304" pitchFamily="18" charset="0"/>
              </a:rPr>
              <a:t>, 2nd. edition, Pergamon Press, Oxford. 1977.</a:t>
            </a:r>
            <a:r>
              <a:rPr lang="en-US" altLang="en-US" sz="1400"/>
              <a:t> </a:t>
            </a:r>
          </a:p>
        </p:txBody>
      </p:sp>
      <p:pic>
        <p:nvPicPr>
          <p:cNvPr id="17461" name="Picture 53" descr="viewer1">
            <a:extLst>
              <a:ext uri="{FF2B5EF4-FFF2-40B4-BE49-F238E27FC236}">
                <a16:creationId xmlns:a16="http://schemas.microsoft.com/office/drawing/2014/main" id="{57DFC627-3341-4E05-9AEB-4ABBBF98302B}"/>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t="33868" r="33463" b="26862"/>
          <a:stretch>
            <a:fillRect/>
          </a:stretch>
        </p:blipFill>
        <p:spPr bwMode="auto">
          <a:xfrm>
            <a:off x="1752600" y="37642800"/>
            <a:ext cx="11887200" cy="4675188"/>
          </a:xfrm>
          <a:prstGeom prst="rect">
            <a:avLst/>
          </a:prstGeom>
          <a:noFill/>
          <a:extLst>
            <a:ext uri="{909E8E84-426E-40DD-AFC4-6F175D3DCCD1}">
              <a14:hiddenFill xmlns:a14="http://schemas.microsoft.com/office/drawing/2010/main">
                <a:solidFill>
                  <a:srgbClr val="FFFFFF"/>
                </a:solidFill>
              </a14:hiddenFill>
            </a:ext>
          </a:extLst>
        </p:spPr>
      </p:pic>
      <p:sp>
        <p:nvSpPr>
          <p:cNvPr id="17462" name="Text Box 54">
            <a:extLst>
              <a:ext uri="{FF2B5EF4-FFF2-40B4-BE49-F238E27FC236}">
                <a16:creationId xmlns:a16="http://schemas.microsoft.com/office/drawing/2014/main" id="{9FD270B1-57D7-4D08-9248-2D837E322319}"/>
              </a:ext>
            </a:extLst>
          </p:cNvPr>
          <p:cNvSpPr txBox="1">
            <a:spLocks noChangeArrowheads="1"/>
          </p:cNvSpPr>
          <p:nvPr/>
        </p:nvSpPr>
        <p:spPr bwMode="auto">
          <a:xfrm>
            <a:off x="1676400" y="28879800"/>
            <a:ext cx="1287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u="sng"/>
              <a:t>Modeling sediment transport on the watershed scale</a:t>
            </a:r>
          </a:p>
        </p:txBody>
      </p:sp>
      <p:pic>
        <p:nvPicPr>
          <p:cNvPr id="17463" name="Picture 55">
            <a:extLst>
              <a:ext uri="{FF2B5EF4-FFF2-40B4-BE49-F238E27FC236}">
                <a16:creationId xmlns:a16="http://schemas.microsoft.com/office/drawing/2014/main" id="{FAF6BABE-0B99-4F30-A31D-DA731D7C1772}"/>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467600" y="31553150"/>
            <a:ext cx="8458200"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64" name="Picture 56" descr="agu1">
            <a:extLst>
              <a:ext uri="{FF2B5EF4-FFF2-40B4-BE49-F238E27FC236}">
                <a16:creationId xmlns:a16="http://schemas.microsoft.com/office/drawing/2014/main" id="{8C0897AD-8C5D-4756-BED4-135179A3F404}"/>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l="37505" t="18753" r="6563"/>
          <a:stretch>
            <a:fillRect/>
          </a:stretch>
        </p:blipFill>
        <p:spPr bwMode="auto">
          <a:xfrm>
            <a:off x="1143000" y="31019750"/>
            <a:ext cx="5453063" cy="5943600"/>
          </a:xfrm>
          <a:prstGeom prst="rect">
            <a:avLst/>
          </a:prstGeom>
          <a:noFill/>
          <a:extLst>
            <a:ext uri="{909E8E84-426E-40DD-AFC4-6F175D3DCCD1}">
              <a14:hiddenFill xmlns:a14="http://schemas.microsoft.com/office/drawing/2010/main">
                <a:solidFill>
                  <a:srgbClr val="FFFFFF"/>
                </a:solidFill>
              </a14:hiddenFill>
            </a:ext>
          </a:extLst>
        </p:spPr>
      </p:pic>
      <p:sp>
        <p:nvSpPr>
          <p:cNvPr id="17465" name="Line 57">
            <a:extLst>
              <a:ext uri="{FF2B5EF4-FFF2-40B4-BE49-F238E27FC236}">
                <a16:creationId xmlns:a16="http://schemas.microsoft.com/office/drawing/2014/main" id="{8D37D96E-A6F2-4B4C-A891-4DE561A2819B}"/>
              </a:ext>
            </a:extLst>
          </p:cNvPr>
          <p:cNvSpPr>
            <a:spLocks noChangeShapeType="1"/>
          </p:cNvSpPr>
          <p:nvPr/>
        </p:nvSpPr>
        <p:spPr bwMode="auto">
          <a:xfrm>
            <a:off x="1371600" y="31095950"/>
            <a:ext cx="6629400" cy="609600"/>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6" name="Line 58">
            <a:extLst>
              <a:ext uri="{FF2B5EF4-FFF2-40B4-BE49-F238E27FC236}">
                <a16:creationId xmlns:a16="http://schemas.microsoft.com/office/drawing/2014/main" id="{12BF61CF-7EF4-4C4E-8AD2-AE9AEDA244B7}"/>
              </a:ext>
            </a:extLst>
          </p:cNvPr>
          <p:cNvSpPr>
            <a:spLocks noChangeShapeType="1"/>
          </p:cNvSpPr>
          <p:nvPr/>
        </p:nvSpPr>
        <p:spPr bwMode="auto">
          <a:xfrm flipV="1">
            <a:off x="4343400" y="36048950"/>
            <a:ext cx="3886200" cy="228600"/>
          </a:xfrm>
          <a:prstGeom prst="line">
            <a:avLst/>
          </a:prstGeom>
          <a:noFill/>
          <a:ln w="3175">
            <a:solidFill>
              <a:schemeClr val="bg2"/>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7" name="Line 59">
            <a:extLst>
              <a:ext uri="{FF2B5EF4-FFF2-40B4-BE49-F238E27FC236}">
                <a16:creationId xmlns:a16="http://schemas.microsoft.com/office/drawing/2014/main" id="{72B91CC0-8572-4C48-8E2F-4D11F72ED37F}"/>
              </a:ext>
            </a:extLst>
          </p:cNvPr>
          <p:cNvSpPr>
            <a:spLocks noChangeShapeType="1"/>
          </p:cNvSpPr>
          <p:nvPr/>
        </p:nvSpPr>
        <p:spPr bwMode="auto">
          <a:xfrm>
            <a:off x="5562600" y="35515550"/>
            <a:ext cx="4267200" cy="2057400"/>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8" name="Line 60">
            <a:extLst>
              <a:ext uri="{FF2B5EF4-FFF2-40B4-BE49-F238E27FC236}">
                <a16:creationId xmlns:a16="http://schemas.microsoft.com/office/drawing/2014/main" id="{77CC50DE-46F6-4A4F-897F-AC58A6F7D5B5}"/>
              </a:ext>
            </a:extLst>
          </p:cNvPr>
          <p:cNvSpPr>
            <a:spLocks noChangeShapeType="1"/>
          </p:cNvSpPr>
          <p:nvPr/>
        </p:nvSpPr>
        <p:spPr bwMode="auto">
          <a:xfrm flipH="1">
            <a:off x="1752600" y="35820350"/>
            <a:ext cx="228600" cy="2438400"/>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9" name="Text Box 61">
            <a:extLst>
              <a:ext uri="{FF2B5EF4-FFF2-40B4-BE49-F238E27FC236}">
                <a16:creationId xmlns:a16="http://schemas.microsoft.com/office/drawing/2014/main" id="{52BAFB55-1E95-422A-9F71-084F559A702C}"/>
              </a:ext>
            </a:extLst>
          </p:cNvPr>
          <p:cNvSpPr txBox="1">
            <a:spLocks noChangeArrowheads="1"/>
          </p:cNvSpPr>
          <p:nvPr/>
        </p:nvSpPr>
        <p:spPr bwMode="auto">
          <a:xfrm>
            <a:off x="3657600" y="42291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Korinna BT" pitchFamily="18" charset="0"/>
              </a:rPr>
              <a:t>Expected sediment transport capacity over the terrain</a:t>
            </a:r>
          </a:p>
        </p:txBody>
      </p:sp>
      <p:sp>
        <p:nvSpPr>
          <p:cNvPr id="17470" name="Text Box 62">
            <a:extLst>
              <a:ext uri="{FF2B5EF4-FFF2-40B4-BE49-F238E27FC236}">
                <a16:creationId xmlns:a16="http://schemas.microsoft.com/office/drawing/2014/main" id="{09056A99-6DAB-429D-9C3E-42DB8D0A2C27}"/>
              </a:ext>
            </a:extLst>
          </p:cNvPr>
          <p:cNvSpPr txBox="1">
            <a:spLocks noChangeArrowheads="1"/>
          </p:cNvSpPr>
          <p:nvPr/>
        </p:nvSpPr>
        <p:spPr bwMode="auto">
          <a:xfrm>
            <a:off x="1905000" y="29641800"/>
            <a:ext cx="15011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Equation (6) is used to map gully sediment transport capacity over the terrain. Gully initiation is represented using a probabilistic channel initiation (PCI) approach  [Istanbulluoglu et al., 2001]. The map here shows expected sediment transport calculated as the product of sediment transport capacity and PCI.  Expected sediment input along the main channel from upland gullies is also shown. </a:t>
            </a:r>
          </a:p>
        </p:txBody>
      </p:sp>
      <p:sp>
        <p:nvSpPr>
          <p:cNvPr id="17471" name="Text Box 63">
            <a:extLst>
              <a:ext uri="{FF2B5EF4-FFF2-40B4-BE49-F238E27FC236}">
                <a16:creationId xmlns:a16="http://schemas.microsoft.com/office/drawing/2014/main" id="{33ED4D00-12BB-413D-A159-492B0E663D30}"/>
              </a:ext>
            </a:extLst>
          </p:cNvPr>
          <p:cNvSpPr txBox="1">
            <a:spLocks noChangeArrowheads="1"/>
          </p:cNvSpPr>
          <p:nvPr/>
        </p:nvSpPr>
        <p:spPr bwMode="auto">
          <a:xfrm>
            <a:off x="23088600" y="1005840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See watershed map under the study site section for locations of the four gullies listed above.</a:t>
            </a:r>
          </a:p>
        </p:txBody>
      </p:sp>
      <p:sp>
        <p:nvSpPr>
          <p:cNvPr id="17472" name="Text Box 64">
            <a:extLst>
              <a:ext uri="{FF2B5EF4-FFF2-40B4-BE49-F238E27FC236}">
                <a16:creationId xmlns:a16="http://schemas.microsoft.com/office/drawing/2014/main" id="{6A2F01C0-C96E-439C-8C99-85569D3A4903}"/>
              </a:ext>
            </a:extLst>
          </p:cNvPr>
          <p:cNvSpPr txBox="1">
            <a:spLocks noChangeArrowheads="1"/>
          </p:cNvSpPr>
          <p:nvPr/>
        </p:nvSpPr>
        <p:spPr bwMode="auto">
          <a:xfrm>
            <a:off x="16459200" y="15621000"/>
            <a:ext cx="1516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These parameters are inserted into Equation (1) to obtain the sediment transport model parameters</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2.xml><?xml version="1.0" encoding="utf-8"?>
<a:themeOverride xmlns:a="http://schemas.openxmlformats.org/drawingml/2006/main">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docProps/app.xml><?xml version="1.0" encoding="utf-8"?>
<Properties xmlns="http://schemas.openxmlformats.org/officeDocument/2006/extended-properties" xmlns:vt="http://schemas.openxmlformats.org/officeDocument/2006/docPropsVTypes">
  <TotalTime>3931</TotalTime>
  <Words>2516</Words>
  <Application>Microsoft Office PowerPoint</Application>
  <PresentationFormat>Custom</PresentationFormat>
  <Paragraphs>131</Paragraphs>
  <Slides>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vt:i4>
      </vt:variant>
    </vt:vector>
  </HeadingPairs>
  <TitlesOfParts>
    <vt:vector size="9" baseType="lpstr">
      <vt:lpstr>Times New Roman</vt:lpstr>
      <vt:lpstr>Korinna BT</vt:lpstr>
      <vt:lpstr>Symbol</vt:lpstr>
      <vt:lpstr>Default Design</vt:lpstr>
      <vt:lpstr>Microsoft Word Picture</vt:lpstr>
      <vt:lpstr>Microsoft Word 97 - 2003 Document</vt:lpstr>
      <vt:lpstr>Microsoft Equation 3.0</vt:lpstr>
      <vt:lpstr>PowerPoint Presentation</vt:lpstr>
      <vt:lpstr>PowerPoint Presentation</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 Tarboton</dc:creator>
  <cp:lastModifiedBy>Levi Sanchez</cp:lastModifiedBy>
  <cp:revision>77</cp:revision>
  <dcterms:created xsi:type="dcterms:W3CDTF">2001-05-17T03:56:39Z</dcterms:created>
  <dcterms:modified xsi:type="dcterms:W3CDTF">2023-03-11T00:46:46Z</dcterms:modified>
</cp:coreProperties>
</file>