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57" r:id="rId2"/>
    <p:sldId id="309" r:id="rId3"/>
    <p:sldId id="262" r:id="rId4"/>
    <p:sldId id="310" r:id="rId5"/>
    <p:sldId id="311" r:id="rId6"/>
    <p:sldId id="307" r:id="rId7"/>
    <p:sldId id="258" r:id="rId8"/>
    <p:sldId id="256" r:id="rId9"/>
    <p:sldId id="259" r:id="rId10"/>
    <p:sldId id="312" r:id="rId11"/>
    <p:sldId id="267" r:id="rId12"/>
    <p:sldId id="308" r:id="rId13"/>
    <p:sldId id="261" r:id="rId14"/>
    <p:sldId id="313" r:id="rId15"/>
    <p:sldId id="278" r:id="rId16"/>
    <p:sldId id="280" r:id="rId17"/>
    <p:sldId id="281" r:id="rId18"/>
    <p:sldId id="282" r:id="rId19"/>
    <p:sldId id="305" r:id="rId20"/>
    <p:sldId id="314" r:id="rId21"/>
  </p:sldIdLst>
  <p:sldSz cx="9144000" cy="6858000" type="letter"/>
  <p:notesSz cx="6994525" cy="9278938"/>
  <p:defaultTextStyle>
    <a:defPPr>
      <a:defRPr lang="en-US"/>
    </a:defPPr>
    <a:lvl1pPr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3" autoAdjust="0"/>
    <p:restoredTop sz="90709" autoAdjust="0"/>
  </p:normalViewPr>
  <p:slideViewPr>
    <p:cSldViewPr>
      <p:cViewPr varScale="1">
        <p:scale>
          <a:sx n="102" d="100"/>
          <a:sy n="102" d="100"/>
        </p:scale>
        <p:origin x="34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1358EB64-61A2-4CE9-BA48-AC244D3B53F6}"/>
              </a:ext>
            </a:extLst>
          </p:cNvPr>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17763" name="Rectangle 3">
            <a:extLst>
              <a:ext uri="{FF2B5EF4-FFF2-40B4-BE49-F238E27FC236}">
                <a16:creationId xmlns:a16="http://schemas.microsoft.com/office/drawing/2014/main" id="{1B8A9863-68D4-4D1E-83EF-E9F11E5F1A06}"/>
              </a:ext>
            </a:extLst>
          </p:cNvPr>
          <p:cNvSpPr>
            <a:spLocks noGrp="1" noChangeArrowheads="1"/>
          </p:cNvSpPr>
          <p:nvPr>
            <p:ph type="dt" sz="quarter" idx="1"/>
          </p:nvPr>
        </p:nvSpPr>
        <p:spPr bwMode="auto">
          <a:xfrm>
            <a:off x="3963988"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17764" name="Rectangle 4">
            <a:extLst>
              <a:ext uri="{FF2B5EF4-FFF2-40B4-BE49-F238E27FC236}">
                <a16:creationId xmlns:a16="http://schemas.microsoft.com/office/drawing/2014/main" id="{D6C24C25-553D-4850-8F98-D5CB24BC315B}"/>
              </a:ext>
            </a:extLst>
          </p:cNvPr>
          <p:cNvSpPr>
            <a:spLocks noGrp="1" noChangeArrowheads="1"/>
          </p:cNvSpPr>
          <p:nvPr>
            <p:ph type="ftr" sz="quarter" idx="2"/>
          </p:nvPr>
        </p:nvSpPr>
        <p:spPr bwMode="auto">
          <a:xfrm>
            <a:off x="0" y="8815388"/>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n-US"/>
          </a:p>
        </p:txBody>
      </p:sp>
      <p:sp>
        <p:nvSpPr>
          <p:cNvPr id="117765" name="Rectangle 5">
            <a:extLst>
              <a:ext uri="{FF2B5EF4-FFF2-40B4-BE49-F238E27FC236}">
                <a16:creationId xmlns:a16="http://schemas.microsoft.com/office/drawing/2014/main" id="{AEF8B66A-5654-4505-9D9A-D65A7091BF12}"/>
              </a:ext>
            </a:extLst>
          </p:cNvPr>
          <p:cNvSpPr>
            <a:spLocks noGrp="1" noChangeArrowheads="1"/>
          </p:cNvSpPr>
          <p:nvPr>
            <p:ph type="sldNum" sz="quarter" idx="3"/>
          </p:nvPr>
        </p:nvSpPr>
        <p:spPr bwMode="auto">
          <a:xfrm>
            <a:off x="3963988" y="8815388"/>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F2FB266-245E-4AB4-868F-435FA346D9F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E82E01-CA20-4B70-A954-5827C99CBDC3}"/>
              </a:ext>
            </a:extLst>
          </p:cNvPr>
          <p:cNvSpPr>
            <a:spLocks noGrp="1" noChangeArrowheads="1"/>
          </p:cNvSpPr>
          <p:nvPr>
            <p:ph type="hdr" sz="quarter"/>
          </p:nvPr>
        </p:nvSpPr>
        <p:spPr bwMode="auto">
          <a:xfrm>
            <a:off x="0" y="0"/>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ltLang="en-US"/>
          </a:p>
        </p:txBody>
      </p:sp>
      <p:sp>
        <p:nvSpPr>
          <p:cNvPr id="4099" name="Rectangle 3">
            <a:extLst>
              <a:ext uri="{FF2B5EF4-FFF2-40B4-BE49-F238E27FC236}">
                <a16:creationId xmlns:a16="http://schemas.microsoft.com/office/drawing/2014/main" id="{BA7773D9-9040-4B34-A755-4A8E9134AF16}"/>
              </a:ext>
            </a:extLst>
          </p:cNvPr>
          <p:cNvSpPr>
            <a:spLocks noGrp="1" noChangeArrowheads="1"/>
          </p:cNvSpPr>
          <p:nvPr>
            <p:ph type="dt" idx="1"/>
          </p:nvPr>
        </p:nvSpPr>
        <p:spPr bwMode="auto">
          <a:xfrm>
            <a:off x="3963988" y="0"/>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ltLang="en-US"/>
          </a:p>
        </p:txBody>
      </p:sp>
      <p:sp>
        <p:nvSpPr>
          <p:cNvPr id="4100" name="Rectangle 4">
            <a:extLst>
              <a:ext uri="{FF2B5EF4-FFF2-40B4-BE49-F238E27FC236}">
                <a16:creationId xmlns:a16="http://schemas.microsoft.com/office/drawing/2014/main" id="{216FA3B7-5883-43C9-93D1-72F0079514FB}"/>
              </a:ext>
            </a:extLst>
          </p:cNvPr>
          <p:cNvSpPr>
            <a:spLocks noChangeArrowheads="1" noTextEdit="1"/>
          </p:cNvSpPr>
          <p:nvPr>
            <p:ph type="sldImg" idx="2"/>
          </p:nvPr>
        </p:nvSpPr>
        <p:spPr bwMode="auto">
          <a:xfrm>
            <a:off x="1176338" y="695325"/>
            <a:ext cx="4641850" cy="34798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F84B22BC-48D5-4274-A44D-F19B46F1BF6E}"/>
              </a:ext>
            </a:extLst>
          </p:cNvPr>
          <p:cNvSpPr>
            <a:spLocks noGrp="1" noChangeArrowheads="1"/>
          </p:cNvSpPr>
          <p:nvPr>
            <p:ph type="body" sz="quarter" idx="3"/>
          </p:nvPr>
        </p:nvSpPr>
        <p:spPr bwMode="auto">
          <a:xfrm>
            <a:off x="931863" y="4408488"/>
            <a:ext cx="5130800"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2" name="Rectangle 6">
            <a:extLst>
              <a:ext uri="{FF2B5EF4-FFF2-40B4-BE49-F238E27FC236}">
                <a16:creationId xmlns:a16="http://schemas.microsoft.com/office/drawing/2014/main" id="{90D9CBA5-1DFC-40C2-8A6A-1482D9612B9A}"/>
              </a:ext>
            </a:extLst>
          </p:cNvPr>
          <p:cNvSpPr>
            <a:spLocks noGrp="1" noChangeArrowheads="1"/>
          </p:cNvSpPr>
          <p:nvPr>
            <p:ph type="ftr" sz="quarter" idx="4"/>
          </p:nvPr>
        </p:nvSpPr>
        <p:spPr bwMode="auto">
          <a:xfrm>
            <a:off x="0" y="8815388"/>
            <a:ext cx="30305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ltLang="en-US"/>
          </a:p>
        </p:txBody>
      </p:sp>
      <p:sp>
        <p:nvSpPr>
          <p:cNvPr id="4103" name="Rectangle 7">
            <a:extLst>
              <a:ext uri="{FF2B5EF4-FFF2-40B4-BE49-F238E27FC236}">
                <a16:creationId xmlns:a16="http://schemas.microsoft.com/office/drawing/2014/main" id="{A85AC1F2-4800-4222-B34B-942EE6AD757D}"/>
              </a:ext>
            </a:extLst>
          </p:cNvPr>
          <p:cNvSpPr>
            <a:spLocks noGrp="1" noChangeArrowheads="1"/>
          </p:cNvSpPr>
          <p:nvPr>
            <p:ph type="sldNum" sz="quarter" idx="5"/>
          </p:nvPr>
        </p:nvSpPr>
        <p:spPr bwMode="auto">
          <a:xfrm>
            <a:off x="3963988" y="8815388"/>
            <a:ext cx="3030537"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D2CB5500-B6F7-41EA-83FA-F95D64837F4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FCCE60-357E-48D8-887A-D3B544FB5E8A}"/>
              </a:ext>
            </a:extLst>
          </p:cNvPr>
          <p:cNvSpPr>
            <a:spLocks noGrp="1" noChangeArrowheads="1"/>
          </p:cNvSpPr>
          <p:nvPr>
            <p:ph type="sldNum" sz="quarter" idx="5"/>
          </p:nvPr>
        </p:nvSpPr>
        <p:spPr>
          <a:ln/>
        </p:spPr>
        <p:txBody>
          <a:bodyPr/>
          <a:lstStyle/>
          <a:p>
            <a:fld id="{76B190A7-ECAA-4A10-B35B-FDC33A498360}" type="slidenum">
              <a:rPr lang="en-US" altLang="en-US"/>
              <a:pPr/>
              <a:t>1</a:t>
            </a:fld>
            <a:endParaRPr lang="en-US" altLang="en-US"/>
          </a:p>
        </p:txBody>
      </p:sp>
      <p:sp>
        <p:nvSpPr>
          <p:cNvPr id="5122" name="Rectangle 2">
            <a:extLst>
              <a:ext uri="{FF2B5EF4-FFF2-40B4-BE49-F238E27FC236}">
                <a16:creationId xmlns:a16="http://schemas.microsoft.com/office/drawing/2014/main" id="{48B321F3-4E57-47B1-A757-594B5A0F1EB6}"/>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5123" name="Rectangle 3">
            <a:extLst>
              <a:ext uri="{FF2B5EF4-FFF2-40B4-BE49-F238E27FC236}">
                <a16:creationId xmlns:a16="http://schemas.microsoft.com/office/drawing/2014/main" id="{E81B7A6E-87A3-4F19-84DD-FD03575DF329}"/>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D86CAE-7318-47B1-9D89-F3B43E8DC8DD}"/>
              </a:ext>
            </a:extLst>
          </p:cNvPr>
          <p:cNvSpPr>
            <a:spLocks noGrp="1" noChangeArrowheads="1"/>
          </p:cNvSpPr>
          <p:nvPr>
            <p:ph type="sldNum" sz="quarter" idx="5"/>
          </p:nvPr>
        </p:nvSpPr>
        <p:spPr>
          <a:ln/>
        </p:spPr>
        <p:txBody>
          <a:bodyPr/>
          <a:lstStyle/>
          <a:p>
            <a:fld id="{B8F221C7-32FF-4960-B27D-8200F89ECE53}" type="slidenum">
              <a:rPr lang="en-US" altLang="en-US"/>
              <a:pPr/>
              <a:t>11</a:t>
            </a:fld>
            <a:endParaRPr lang="en-US" altLang="en-US"/>
          </a:p>
        </p:txBody>
      </p:sp>
      <p:sp>
        <p:nvSpPr>
          <p:cNvPr id="22530" name="Rectangle 2">
            <a:extLst>
              <a:ext uri="{FF2B5EF4-FFF2-40B4-BE49-F238E27FC236}">
                <a16:creationId xmlns:a16="http://schemas.microsoft.com/office/drawing/2014/main" id="{FF0AA109-71FE-4D88-A02D-C682DA08D259}"/>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22531" name="Rectangle 3">
            <a:extLst>
              <a:ext uri="{FF2B5EF4-FFF2-40B4-BE49-F238E27FC236}">
                <a16:creationId xmlns:a16="http://schemas.microsoft.com/office/drawing/2014/main" id="{675999BF-0CB0-419D-931C-A2C6BA02E029}"/>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The heart of the parameterization is a relationship between the area average snow water equivalence and the fractional snow covered area, a so-called “depletion curve.”</a:t>
            </a:r>
          </a:p>
          <a:p>
            <a:endParaRPr lang="en-US" altLang="en-US"/>
          </a:p>
          <a:p>
            <a:r>
              <a:rPr lang="en-US" altLang="en-US"/>
              <a:t>The relationship shows hysteresis.  Area increases rapidly with initial snowfall, but a more gradual decay with melt.</a:t>
            </a:r>
          </a:p>
          <a:p>
            <a:endParaRPr lang="en-US" altLang="en-US"/>
          </a:p>
          <a:p>
            <a:r>
              <a:rPr lang="en-US" altLang="en-US"/>
              <a:t>With this relationship, we can use the area average snow water equivalence state variable and basin average energy inputs to model the evolution of the snowpack with time by noting that the basin average inputs only melt snow in the snow covered areas.</a:t>
            </a:r>
          </a:p>
          <a:p>
            <a:endParaRPr lang="en-US" altLang="en-US"/>
          </a:p>
          <a:p>
            <a:r>
              <a:rPr lang="en-US" altLang="en-US"/>
              <a:t>I will demonstrate that all that is needed to derive this curve is the pdf of snow water equivalence spatially sampled at peak accumulation.  By peak accumulation, most of the variability caused by differential accumulation is complete.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8EF36A-A9A6-421A-A3BB-6B59844BDA92}"/>
              </a:ext>
            </a:extLst>
          </p:cNvPr>
          <p:cNvSpPr>
            <a:spLocks noGrp="1" noChangeArrowheads="1"/>
          </p:cNvSpPr>
          <p:nvPr>
            <p:ph type="sldNum" sz="quarter" idx="5"/>
          </p:nvPr>
        </p:nvSpPr>
        <p:spPr>
          <a:ln/>
        </p:spPr>
        <p:txBody>
          <a:bodyPr/>
          <a:lstStyle/>
          <a:p>
            <a:fld id="{7698F973-35C8-4DA9-B1BB-814D00FB7B90}" type="slidenum">
              <a:rPr lang="en-US" altLang="en-US"/>
              <a:pPr/>
              <a:t>12</a:t>
            </a:fld>
            <a:endParaRPr lang="en-US" altLang="en-US"/>
          </a:p>
        </p:txBody>
      </p:sp>
      <p:sp>
        <p:nvSpPr>
          <p:cNvPr id="108546" name="Rectangle 2">
            <a:extLst>
              <a:ext uri="{FF2B5EF4-FFF2-40B4-BE49-F238E27FC236}">
                <a16:creationId xmlns:a16="http://schemas.microsoft.com/office/drawing/2014/main" id="{5C577C70-23DB-49F0-A3B9-F275C02C9252}"/>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08547" name="Rectangle 3">
            <a:extLst>
              <a:ext uri="{FF2B5EF4-FFF2-40B4-BE49-F238E27FC236}">
                <a16:creationId xmlns:a16="http://schemas.microsoft.com/office/drawing/2014/main" id="{AFA3C2A3-CDA1-4870-A456-7EFF318DF048}"/>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To describe within element variability, we must understand the sources of variability.</a:t>
            </a:r>
          </a:p>
          <a:p>
            <a:endParaRPr lang="en-US" altLang="en-US"/>
          </a:p>
          <a:p>
            <a:r>
              <a:rPr lang="en-US" altLang="en-US"/>
              <a:t>Variability in snow water equivalence comes about through both differential accumulation and differential melt.</a:t>
            </a:r>
          </a:p>
          <a:p>
            <a:endParaRPr lang="en-US" altLang="en-US"/>
          </a:p>
          <a:p>
            <a:r>
              <a:rPr lang="en-US" altLang="en-US"/>
              <a:t>These two cartoons show two simplified cases:</a:t>
            </a:r>
          </a:p>
          <a:p>
            <a:r>
              <a:rPr lang="en-US" altLang="en-US"/>
              <a:t>One with differential accumulation with uniform melt: During accumulation, the mean and variance increase, and during melt the mean decreases.</a:t>
            </a:r>
          </a:p>
          <a:p>
            <a:endParaRPr lang="en-US" altLang="en-US"/>
          </a:p>
          <a:p>
            <a:r>
              <a:rPr lang="en-US" altLang="en-US"/>
              <a:t>The other depicts uniform accumulation and differential melt, showing an increase in variance as the mean decreases.</a:t>
            </a:r>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E8571B-733E-4FB7-9955-D830BA9C668B}"/>
              </a:ext>
            </a:extLst>
          </p:cNvPr>
          <p:cNvSpPr>
            <a:spLocks noGrp="1" noChangeArrowheads="1"/>
          </p:cNvSpPr>
          <p:nvPr>
            <p:ph type="sldNum" sz="quarter" idx="5"/>
          </p:nvPr>
        </p:nvSpPr>
        <p:spPr>
          <a:ln/>
        </p:spPr>
        <p:txBody>
          <a:bodyPr/>
          <a:lstStyle/>
          <a:p>
            <a:fld id="{311B0A92-41EA-4488-91B7-FF33657C45FC}" type="slidenum">
              <a:rPr lang="en-US" altLang="en-US"/>
              <a:pPr/>
              <a:t>13</a:t>
            </a:fld>
            <a:endParaRPr lang="en-US" altLang="en-US"/>
          </a:p>
        </p:txBody>
      </p:sp>
      <p:sp>
        <p:nvSpPr>
          <p:cNvPr id="13314" name="Rectangle 2">
            <a:extLst>
              <a:ext uri="{FF2B5EF4-FFF2-40B4-BE49-F238E27FC236}">
                <a16:creationId xmlns:a16="http://schemas.microsoft.com/office/drawing/2014/main" id="{0E96E4A5-A34C-4550-87EA-7F05D4C2F63F}"/>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3315" name="Rectangle 3">
            <a:extLst>
              <a:ext uri="{FF2B5EF4-FFF2-40B4-BE49-F238E27FC236}">
                <a16:creationId xmlns:a16="http://schemas.microsoft.com/office/drawing/2014/main" id="{E851A8FA-9949-4F95-8376-9590850436F1}"/>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We can describe this mathematically using a perturbation approach.</a:t>
            </a:r>
          </a:p>
          <a:p>
            <a:endParaRPr lang="en-US" altLang="en-US"/>
          </a:p>
          <a:p>
            <a:r>
              <a:rPr lang="en-US" altLang="en-US"/>
              <a:t>Begin by decomposing the spatially distributed snow water equivalance into a spatial average (denoted by angular brackets) and the residual (denoted as w prime).</a:t>
            </a:r>
          </a:p>
          <a:p>
            <a:endParaRPr lang="en-US" altLang="en-US"/>
          </a:p>
          <a:p>
            <a:r>
              <a:rPr lang="en-US" altLang="en-US"/>
              <a:t>On the left, is a simple derivative</a:t>
            </a:r>
          </a:p>
          <a:p>
            <a:endParaRPr lang="en-US" altLang="en-US"/>
          </a:p>
          <a:p>
            <a:r>
              <a:rPr lang="en-US" altLang="en-US"/>
              <a:t>And it can be shown that the spatial average of that derivative is as it appears on the right.</a:t>
            </a:r>
          </a:p>
          <a:p>
            <a:endParaRPr lang="en-US" altLang="en-US"/>
          </a:p>
          <a:p>
            <a:r>
              <a:rPr lang="en-US" altLang="en-US"/>
              <a:t>Recognizing the definition of variance and covariance and that dw’/dt is melt or precipitation (ignoring evaporation for simplicity).</a:t>
            </a:r>
          </a:p>
          <a:p>
            <a:endParaRPr lang="en-US" altLang="en-US"/>
          </a:p>
          <a:p>
            <a:r>
              <a:rPr lang="en-US" altLang="en-US"/>
              <a:t>Gives us the same answer, variability increases when areas with deep snow preferentially get more snow or when areas with shallow snow melt more quickly than the average.  So if your shallowest accumulations are on south facing slopes and your deep drifts are on north facing slopes, variance will increase with melt.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714DA9-3D65-4176-A845-6C765E72237B}"/>
              </a:ext>
            </a:extLst>
          </p:cNvPr>
          <p:cNvSpPr>
            <a:spLocks noGrp="1" noChangeArrowheads="1"/>
          </p:cNvSpPr>
          <p:nvPr>
            <p:ph type="sldNum" sz="quarter" idx="5"/>
          </p:nvPr>
        </p:nvSpPr>
        <p:spPr>
          <a:ln/>
        </p:spPr>
        <p:txBody>
          <a:bodyPr/>
          <a:lstStyle/>
          <a:p>
            <a:fld id="{18758BB6-2CAA-4360-866D-7802568E76DB}" type="slidenum">
              <a:rPr lang="en-US" altLang="en-US"/>
              <a:pPr/>
              <a:t>15</a:t>
            </a:fld>
            <a:endParaRPr lang="en-US" altLang="en-US"/>
          </a:p>
        </p:txBody>
      </p:sp>
      <p:sp>
        <p:nvSpPr>
          <p:cNvPr id="45058" name="Rectangle 2">
            <a:extLst>
              <a:ext uri="{FF2B5EF4-FFF2-40B4-BE49-F238E27FC236}">
                <a16:creationId xmlns:a16="http://schemas.microsoft.com/office/drawing/2014/main" id="{B311EB12-7FB5-4869-B6EF-EF0BA26BA52B}"/>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45059" name="Rectangle 3">
            <a:extLst>
              <a:ext uri="{FF2B5EF4-FFF2-40B4-BE49-F238E27FC236}">
                <a16:creationId xmlns:a16="http://schemas.microsoft.com/office/drawing/2014/main" id="{37EFD0BB-834D-4D0E-9877-1C25F426F28B}"/>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We begin by normalizing the snow water equivalence at each point by the amount of energy available for melt at that point relative to the average energy over the basin.</a:t>
            </a:r>
          </a:p>
          <a:p>
            <a:endParaRPr lang="en-US" altLang="en-US"/>
          </a:p>
          <a:p>
            <a:r>
              <a:rPr lang="en-US" altLang="en-US"/>
              <a:t>Thus, snow on a north facing slope would be effectively deeper than snow on a south facing slope when considering melt based on basin average energy inputs.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165C46-39CE-4F03-B348-8C482FFBBBBF}"/>
              </a:ext>
            </a:extLst>
          </p:cNvPr>
          <p:cNvSpPr>
            <a:spLocks noGrp="1" noChangeArrowheads="1"/>
          </p:cNvSpPr>
          <p:nvPr>
            <p:ph type="sldNum" sz="quarter" idx="5"/>
          </p:nvPr>
        </p:nvSpPr>
        <p:spPr>
          <a:ln/>
        </p:spPr>
        <p:txBody>
          <a:bodyPr/>
          <a:lstStyle/>
          <a:p>
            <a:fld id="{2B8A4BF1-3664-4347-94A8-70BC6A421409}" type="slidenum">
              <a:rPr lang="en-US" altLang="en-US"/>
              <a:pPr/>
              <a:t>16</a:t>
            </a:fld>
            <a:endParaRPr lang="en-US" altLang="en-US"/>
          </a:p>
        </p:txBody>
      </p:sp>
      <p:sp>
        <p:nvSpPr>
          <p:cNvPr id="49154" name="Rectangle 2">
            <a:extLst>
              <a:ext uri="{FF2B5EF4-FFF2-40B4-BE49-F238E27FC236}">
                <a16:creationId xmlns:a16="http://schemas.microsoft.com/office/drawing/2014/main" id="{240290E8-06E1-475C-A151-364CAAD02F70}"/>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49155" name="Rectangle 3">
            <a:extLst>
              <a:ext uri="{FF2B5EF4-FFF2-40B4-BE49-F238E27FC236}">
                <a16:creationId xmlns:a16="http://schemas.microsoft.com/office/drawing/2014/main" id="{53599AFF-15EE-4745-B220-337DF53765F8}"/>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Using the snow water equivalence normalized by solar radiation, we can calculate a depletion curve, Area vs. area average snow water equivalence. </a:t>
            </a:r>
          </a:p>
          <a:p>
            <a:endParaRPr lang="en-US" altLang="en-US"/>
          </a:p>
          <a:p>
            <a:r>
              <a:rPr lang="en-US" altLang="en-US"/>
              <a:t>Note that this depletion curve more closely follows the observations and the depletion curve from the distributed model.</a:t>
            </a:r>
          </a:p>
          <a:p>
            <a:r>
              <a:rPr lang="en-US" altLang="en-US"/>
              <a:t>Spatial variability in solar radiation is now accounted for in both the parameterization and the distributed model.</a:t>
            </a:r>
          </a:p>
          <a:p>
            <a:r>
              <a:rPr lang="en-US" altLang="en-US"/>
              <a:t>Neither accounts form spatial variability in exposure to turbulent fluxes nor lateral wind transport of snow.</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2349B6-AE3A-4624-8FE3-38EFC82CFEFE}"/>
              </a:ext>
            </a:extLst>
          </p:cNvPr>
          <p:cNvSpPr>
            <a:spLocks noGrp="1" noChangeArrowheads="1"/>
          </p:cNvSpPr>
          <p:nvPr>
            <p:ph type="sldNum" sz="quarter" idx="5"/>
          </p:nvPr>
        </p:nvSpPr>
        <p:spPr>
          <a:ln/>
        </p:spPr>
        <p:txBody>
          <a:bodyPr/>
          <a:lstStyle/>
          <a:p>
            <a:fld id="{07E8118F-A9D7-4FF6-A89D-1B47B53EBF1B}" type="slidenum">
              <a:rPr lang="en-US" altLang="en-US"/>
              <a:pPr/>
              <a:t>17</a:t>
            </a:fld>
            <a:endParaRPr lang="en-US" altLang="en-US"/>
          </a:p>
        </p:txBody>
      </p:sp>
      <p:sp>
        <p:nvSpPr>
          <p:cNvPr id="51202" name="Rectangle 2">
            <a:extLst>
              <a:ext uri="{FF2B5EF4-FFF2-40B4-BE49-F238E27FC236}">
                <a16:creationId xmlns:a16="http://schemas.microsoft.com/office/drawing/2014/main" id="{08E55244-24DD-4985-95BF-9AC5CA5F2E37}"/>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51203" name="Rectangle 3">
            <a:extLst>
              <a:ext uri="{FF2B5EF4-FFF2-40B4-BE49-F238E27FC236}">
                <a16:creationId xmlns:a16="http://schemas.microsoft.com/office/drawing/2014/main" id="{1D252DEC-9EAF-445D-82D1-FEE1DD523543}"/>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Once we recognize that differential melt exists we become more interested in the fact that the fractional area remaining does not receive the “basin average energy flux” but receives the “snow covered area energy flux”</a:t>
            </a:r>
          </a:p>
          <a:p>
            <a:endParaRPr lang="en-US" altLang="en-US"/>
          </a:p>
          <a:p>
            <a:r>
              <a:rPr lang="en-US" altLang="en-US"/>
              <a:t>So we define Sf as the ratio between total inputs over the snow covered area to the total inputs over the basin.</a:t>
            </a:r>
          </a:p>
          <a:p>
            <a:endParaRPr lang="en-US" altLang="en-US"/>
          </a:p>
          <a:p>
            <a:r>
              <a:rPr lang="en-US" altLang="en-US"/>
              <a:t>Sf is identical to Af if the energy inputs are uniform.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C9BFA5-913D-44ED-8DD8-32F419F89472}"/>
              </a:ext>
            </a:extLst>
          </p:cNvPr>
          <p:cNvSpPr>
            <a:spLocks noGrp="1" noChangeArrowheads="1"/>
          </p:cNvSpPr>
          <p:nvPr>
            <p:ph type="sldNum" sz="quarter" idx="5"/>
          </p:nvPr>
        </p:nvSpPr>
        <p:spPr>
          <a:ln/>
        </p:spPr>
        <p:txBody>
          <a:bodyPr/>
          <a:lstStyle/>
          <a:p>
            <a:fld id="{B725948B-75A2-4ED2-8031-166C4CE4AC94}" type="slidenum">
              <a:rPr lang="en-US" altLang="en-US"/>
              <a:pPr/>
              <a:t>18</a:t>
            </a:fld>
            <a:endParaRPr lang="en-US" altLang="en-US"/>
          </a:p>
        </p:txBody>
      </p:sp>
      <p:sp>
        <p:nvSpPr>
          <p:cNvPr id="53250" name="Rectangle 2">
            <a:extLst>
              <a:ext uri="{FF2B5EF4-FFF2-40B4-BE49-F238E27FC236}">
                <a16:creationId xmlns:a16="http://schemas.microsoft.com/office/drawing/2014/main" id="{0DF5D230-2050-4ECE-A1F7-E6F631599D89}"/>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53251" name="Rectangle 3">
            <a:extLst>
              <a:ext uri="{FF2B5EF4-FFF2-40B4-BE49-F238E27FC236}">
                <a16:creationId xmlns:a16="http://schemas.microsoft.com/office/drawing/2014/main" id="{0E4624E1-5D36-4BCF-9E6E-6F1C229C4E5B}"/>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In a basin with topography the story is different.</a:t>
            </a:r>
          </a:p>
          <a:p>
            <a:endParaRPr lang="en-US" altLang="en-US"/>
          </a:p>
          <a:p>
            <a:r>
              <a:rPr lang="en-US" altLang="en-US"/>
              <a:t>When the basin is snow covered, Sf is the same as Af.</a:t>
            </a:r>
          </a:p>
          <a:p>
            <a:r>
              <a:rPr lang="en-US" altLang="en-US"/>
              <a:t>As the snow cover recedes, the deeper, less sunlit, north-facing drifts remain and Sf can be as low as 80% of Af.</a:t>
            </a:r>
          </a:p>
          <a:p>
            <a:r>
              <a:rPr lang="en-US" altLang="en-US"/>
              <a:t>Note that this basin has relatively low relief, with the steeper slopes being around 30%.  Easy spring telemarking.</a:t>
            </a:r>
          </a:p>
          <a:p>
            <a:endParaRPr lang="en-US" altLang="en-US"/>
          </a:p>
          <a:p>
            <a:r>
              <a:rPr lang="en-US" altLang="en-US"/>
              <a:t>If estimated heat fluxes to the snowpack are based on fractional snow covered area, there may be a substantial overestimate of melt.</a:t>
            </a:r>
          </a:p>
          <a:p>
            <a:endParaRPr lang="en-US" altLang="en-US"/>
          </a:p>
          <a:p>
            <a:r>
              <a:rPr lang="en-US" altLang="en-US"/>
              <a:t>This relationship may also be important when interpreting remote sensing images.  In this case, snow covered areas receive less radiation relative to soil and vegetation as the snow melt.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3D91BF-38AD-4B21-BB43-66248BA90882}"/>
              </a:ext>
            </a:extLst>
          </p:cNvPr>
          <p:cNvSpPr>
            <a:spLocks noGrp="1" noChangeArrowheads="1"/>
          </p:cNvSpPr>
          <p:nvPr>
            <p:ph type="sldNum" sz="quarter" idx="5"/>
          </p:nvPr>
        </p:nvSpPr>
        <p:spPr>
          <a:ln/>
        </p:spPr>
        <p:txBody>
          <a:bodyPr/>
          <a:lstStyle/>
          <a:p>
            <a:fld id="{9B854EDF-DD80-4A22-AF08-76F4121829CA}" type="slidenum">
              <a:rPr lang="en-US" altLang="en-US"/>
              <a:pPr/>
              <a:t>2</a:t>
            </a:fld>
            <a:endParaRPr lang="en-US" altLang="en-US"/>
          </a:p>
        </p:txBody>
      </p:sp>
      <p:sp>
        <p:nvSpPr>
          <p:cNvPr id="110594" name="Rectangle 2">
            <a:extLst>
              <a:ext uri="{FF2B5EF4-FFF2-40B4-BE49-F238E27FC236}">
                <a16:creationId xmlns:a16="http://schemas.microsoft.com/office/drawing/2014/main" id="{88B686C8-8878-4B37-AF67-6A4AB999CBBD}"/>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10595" name="Rectangle 3">
            <a:extLst>
              <a:ext uri="{FF2B5EF4-FFF2-40B4-BE49-F238E27FC236}">
                <a16:creationId xmlns:a16="http://schemas.microsoft.com/office/drawing/2014/main" id="{28AD9496-2F55-495F-8808-AB00C93F9405}"/>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If process fluxes have a linear dependence on parameters and states, one can use the “effective parameters” approach.</a:t>
            </a:r>
          </a:p>
          <a:p>
            <a:r>
              <a:rPr lang="en-US" altLang="en-US"/>
              <a:t>We tested the idea on this heterogeneous basin.  The snow depth at peak accumulation varied from 0 to 3 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DF543E-6FDC-4AB4-81DB-113C0E0211DA}"/>
              </a:ext>
            </a:extLst>
          </p:cNvPr>
          <p:cNvSpPr>
            <a:spLocks noGrp="1" noChangeArrowheads="1"/>
          </p:cNvSpPr>
          <p:nvPr>
            <p:ph type="sldNum" sz="quarter" idx="5"/>
          </p:nvPr>
        </p:nvSpPr>
        <p:spPr>
          <a:ln/>
        </p:spPr>
        <p:txBody>
          <a:bodyPr/>
          <a:lstStyle/>
          <a:p>
            <a:fld id="{716AF0E5-A98B-4227-8289-FB84BFFBE2A2}" type="slidenum">
              <a:rPr lang="en-US" altLang="en-US"/>
              <a:pPr/>
              <a:t>3</a:t>
            </a:fld>
            <a:endParaRPr lang="en-US" altLang="en-US"/>
          </a:p>
        </p:txBody>
      </p:sp>
      <p:sp>
        <p:nvSpPr>
          <p:cNvPr id="95234" name="Rectangle 2">
            <a:extLst>
              <a:ext uri="{FF2B5EF4-FFF2-40B4-BE49-F238E27FC236}">
                <a16:creationId xmlns:a16="http://schemas.microsoft.com/office/drawing/2014/main" id="{B0DA6FE1-2774-48ED-B398-3AB2F77710DA}"/>
              </a:ext>
            </a:extLst>
          </p:cNvPr>
          <p:cNvSpPr>
            <a:spLocks noChangeArrowheads="1" noTextEdit="1"/>
          </p:cNvSpPr>
          <p:nvPr>
            <p:ph type="sldImg"/>
          </p:nvPr>
        </p:nvSpPr>
        <p:spPr>
          <a:xfrm>
            <a:off x="1177925" y="695325"/>
            <a:ext cx="4638675" cy="3479800"/>
          </a:xfrm>
          <a:ln/>
        </p:spPr>
      </p:sp>
      <p:sp>
        <p:nvSpPr>
          <p:cNvPr id="95235" name="Rectangle 3">
            <a:extLst>
              <a:ext uri="{FF2B5EF4-FFF2-40B4-BE49-F238E27FC236}">
                <a16:creationId xmlns:a16="http://schemas.microsoft.com/office/drawing/2014/main" id="{E4D75B59-342D-4996-A7FE-B443EC04DEAF}"/>
              </a:ext>
            </a:extLst>
          </p:cNvPr>
          <p:cNvSpPr>
            <a:spLocks noGrp="1" noChangeArrowheads="1"/>
          </p:cNvSpPr>
          <p:nvPr>
            <p:ph type="body" idx="1"/>
          </p:nvPr>
        </p:nvSpPr>
        <p:spPr/>
        <p:txBody>
          <a:bodyPr/>
          <a:lstStyle/>
          <a:p>
            <a:r>
              <a:rPr lang="en-US" altLang="en-US"/>
              <a:t>Here we see that the effective parameter approach cannot remotely approach providing the appropriate snowpack evolution.  The snow melts too fast in the model.  The basin’s snowmelt extends over a two month period.  The only way for a 1-D model to simulate such a long melt is to give it a deep snowpack.</a:t>
            </a:r>
          </a:p>
          <a:p>
            <a:endParaRPr lang="en-US" altLang="en-US"/>
          </a:p>
          <a:p>
            <a:r>
              <a:rPr lang="en-US" altLang="en-US"/>
              <a:t>Snow energy fluxes nearly linear with respect to snow surface temperature state variable, some non-linearity for the slope-aspect, but relatively minor, there briefly existing nonlinearity on snow water equivalence as meltwater is stored in the snowpack, but the whopper is that once an area is clear of snow, there is no further melt.  </a:t>
            </a:r>
          </a:p>
          <a:p>
            <a:endParaRPr lang="en-US" altLang="en-US"/>
          </a:p>
          <a:p>
            <a:r>
              <a:rPr lang="en-US" altLang="en-US"/>
              <a:t>The basin has many places that accumulate a little snow and a few places that accumulate a lot of snow.  Once the shallow accumulation sites have melted they no longer contribute to the decline in the basin average melt.  So as a first cut we might guess that snow covered area would be an important state variable to track in a model depicting a heterogeneous area.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B4D544-A5FC-41A4-A1D6-CE2FBEAB174C}"/>
              </a:ext>
            </a:extLst>
          </p:cNvPr>
          <p:cNvSpPr>
            <a:spLocks noGrp="1" noChangeArrowheads="1"/>
          </p:cNvSpPr>
          <p:nvPr>
            <p:ph type="sldNum" sz="quarter" idx="5"/>
          </p:nvPr>
        </p:nvSpPr>
        <p:spPr>
          <a:ln/>
        </p:spPr>
        <p:txBody>
          <a:bodyPr/>
          <a:lstStyle/>
          <a:p>
            <a:fld id="{53DB4E7A-C57D-45D1-AD03-0322AC9119D5}" type="slidenum">
              <a:rPr lang="en-US" altLang="en-US"/>
              <a:pPr/>
              <a:t>4</a:t>
            </a:fld>
            <a:endParaRPr lang="en-US" altLang="en-US"/>
          </a:p>
        </p:txBody>
      </p:sp>
      <p:sp>
        <p:nvSpPr>
          <p:cNvPr id="112642" name="Rectangle 2">
            <a:extLst>
              <a:ext uri="{FF2B5EF4-FFF2-40B4-BE49-F238E27FC236}">
                <a16:creationId xmlns:a16="http://schemas.microsoft.com/office/drawing/2014/main" id="{38F0A9B7-D0BB-481A-B71D-3B26AD61424C}"/>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12643" name="Rectangle 3">
            <a:extLst>
              <a:ext uri="{FF2B5EF4-FFF2-40B4-BE49-F238E27FC236}">
                <a16:creationId xmlns:a16="http://schemas.microsoft.com/office/drawing/2014/main" id="{F8361DDE-628A-463D-AAF2-7CA545D6CE58}"/>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For larger support areas, Af is required as a state variable.  As snow accumulates and melts the snow covered area changes.  Patches become snow free as snow melts.  This is handy since for climate modeling the amount of snowcover is important for partitioning incoming solar radiation.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E41F31-138D-4684-B43C-64665BA232FB}"/>
              </a:ext>
            </a:extLst>
          </p:cNvPr>
          <p:cNvSpPr>
            <a:spLocks noGrp="1" noChangeArrowheads="1"/>
          </p:cNvSpPr>
          <p:nvPr>
            <p:ph type="sldNum" sz="quarter" idx="5"/>
          </p:nvPr>
        </p:nvSpPr>
        <p:spPr>
          <a:ln/>
        </p:spPr>
        <p:txBody>
          <a:bodyPr/>
          <a:lstStyle/>
          <a:p>
            <a:fld id="{A7948BA0-07B6-42E0-B994-8FA594E01969}" type="slidenum">
              <a:rPr lang="en-US" altLang="en-US"/>
              <a:pPr/>
              <a:t>6</a:t>
            </a:fld>
            <a:endParaRPr lang="en-US" altLang="en-US"/>
          </a:p>
        </p:txBody>
      </p:sp>
      <p:sp>
        <p:nvSpPr>
          <p:cNvPr id="106498" name="Rectangle 2050">
            <a:extLst>
              <a:ext uri="{FF2B5EF4-FFF2-40B4-BE49-F238E27FC236}">
                <a16:creationId xmlns:a16="http://schemas.microsoft.com/office/drawing/2014/main" id="{1DE93AF2-815C-4AB4-877B-9F1E811E633F}"/>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06499" name="Rectangle 2051">
            <a:extLst>
              <a:ext uri="{FF2B5EF4-FFF2-40B4-BE49-F238E27FC236}">
                <a16:creationId xmlns:a16="http://schemas.microsoft.com/office/drawing/2014/main" id="{0D551D80-2A79-44A7-93C1-6FABE806B1B0}"/>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This set of observations from many sample dates show that for drifting processes, the relationship is surprisingly consistent from year to year in spite of significantly varying peak accumulations.</a:t>
            </a:r>
          </a:p>
          <a:p>
            <a:endParaRPr lang="en-US" altLang="en-US"/>
          </a:p>
          <a:p>
            <a:r>
              <a:rPr lang="en-US" altLang="en-US"/>
              <a:t>The variation in the far right of the graph is from shallowly covered areas.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5200EF1-79C5-48E9-A563-10F96CAC03AA}"/>
              </a:ext>
            </a:extLst>
          </p:cNvPr>
          <p:cNvSpPr>
            <a:spLocks noGrp="1" noChangeArrowheads="1"/>
          </p:cNvSpPr>
          <p:nvPr>
            <p:ph type="sldNum" sz="quarter" idx="5"/>
          </p:nvPr>
        </p:nvSpPr>
        <p:spPr>
          <a:ln/>
        </p:spPr>
        <p:txBody>
          <a:bodyPr/>
          <a:lstStyle/>
          <a:p>
            <a:fld id="{ABBB0EA1-40CA-433D-BC9F-D9EA34EE4A54}" type="slidenum">
              <a:rPr lang="en-US" altLang="en-US"/>
              <a:pPr/>
              <a:t>7</a:t>
            </a:fld>
            <a:endParaRPr lang="en-US" altLang="en-US"/>
          </a:p>
        </p:txBody>
      </p:sp>
      <p:sp>
        <p:nvSpPr>
          <p:cNvPr id="7170" name="Rectangle 2">
            <a:extLst>
              <a:ext uri="{FF2B5EF4-FFF2-40B4-BE49-F238E27FC236}">
                <a16:creationId xmlns:a16="http://schemas.microsoft.com/office/drawing/2014/main" id="{8A190DFF-8806-4110-89DB-429472A34C9D}"/>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7171" name="Rectangle 3">
            <a:extLst>
              <a:ext uri="{FF2B5EF4-FFF2-40B4-BE49-F238E27FC236}">
                <a16:creationId xmlns:a16="http://schemas.microsoft.com/office/drawing/2014/main" id="{88EAE116-EAD2-4A46-A045-F087821F8467}"/>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As the upshot to the methods I will present today, this figure shows the performance of a parameterization allowing substitution of a single ¼ sq. km element for 255 square elements 30-m on a side.</a:t>
            </a:r>
          </a:p>
          <a:p>
            <a:endParaRPr lang="en-US" altLang="en-US"/>
          </a:p>
          <a:p>
            <a:r>
              <a:rPr lang="en-US" altLang="en-US"/>
              <a:t>The area is not uniform, but has strong drifting, with snow water equivalence ranging from 10 cm to 3 m at peak accumulation.</a:t>
            </a:r>
          </a:p>
          <a:p>
            <a:endParaRPr lang="en-US" altLang="en-US"/>
          </a:p>
          <a:p>
            <a:r>
              <a:rPr lang="en-US" altLang="en-US"/>
              <a:t>Simplification is achieved by describing the area based only on the pdf of snow accumulation, not on the spatially explicit distribution of snow.</a:t>
            </a:r>
          </a:p>
          <a:p>
            <a:endParaRPr lang="en-US" altLang="en-US"/>
          </a:p>
          <a:p>
            <a:r>
              <a:rPr lang="en-US" altLang="en-US"/>
              <a:t>The parameterization has successfully described within-element variability based on area average inputs and state variables.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8FFA78-5121-47F0-8980-E9F8572AF418}"/>
              </a:ext>
            </a:extLst>
          </p:cNvPr>
          <p:cNvSpPr>
            <a:spLocks noGrp="1" noChangeArrowheads="1"/>
          </p:cNvSpPr>
          <p:nvPr>
            <p:ph type="sldNum" sz="quarter" idx="5"/>
          </p:nvPr>
        </p:nvSpPr>
        <p:spPr>
          <a:ln/>
        </p:spPr>
        <p:txBody>
          <a:bodyPr/>
          <a:lstStyle/>
          <a:p>
            <a:fld id="{F1E45A2B-32A6-4567-AB06-10B937E46A07}" type="slidenum">
              <a:rPr lang="en-US" altLang="en-US"/>
              <a:pPr/>
              <a:t>8</a:t>
            </a:fld>
            <a:endParaRPr lang="en-US" altLang="en-US"/>
          </a:p>
        </p:txBody>
      </p:sp>
      <p:sp>
        <p:nvSpPr>
          <p:cNvPr id="99330" name="Rectangle 2050">
            <a:extLst>
              <a:ext uri="{FF2B5EF4-FFF2-40B4-BE49-F238E27FC236}">
                <a16:creationId xmlns:a16="http://schemas.microsoft.com/office/drawing/2014/main" id="{3772FC4A-FEB5-45D0-BFBF-A51FAD9F7E91}"/>
              </a:ext>
            </a:extLst>
          </p:cNvPr>
          <p:cNvSpPr>
            <a:spLocks noChangeArrowheads="1" noTextEdit="1"/>
          </p:cNvSpPr>
          <p:nvPr>
            <p:ph type="sldImg"/>
          </p:nvPr>
        </p:nvSpPr>
        <p:spPr>
          <a:xfrm>
            <a:off x="1177925" y="695325"/>
            <a:ext cx="4638675" cy="3479800"/>
          </a:xfrm>
          <a:ln/>
        </p:spPr>
      </p:sp>
      <p:sp>
        <p:nvSpPr>
          <p:cNvPr id="99331" name="Rectangle 2051">
            <a:extLst>
              <a:ext uri="{FF2B5EF4-FFF2-40B4-BE49-F238E27FC236}">
                <a16:creationId xmlns:a16="http://schemas.microsoft.com/office/drawing/2014/main" id="{23AEE9FF-6CB2-45F6-BBC2-CAC7F0C859D6}"/>
              </a:ext>
            </a:extLst>
          </p:cNvPr>
          <p:cNvSpPr>
            <a:spLocks noGrp="1" noChangeArrowheads="1"/>
          </p:cNvSpPr>
          <p:nvPr>
            <p:ph type="body" idx="1"/>
          </p:nvPr>
        </p:nvSpPr>
        <p:spPr/>
        <p:txBody>
          <a:bodyPr/>
          <a:lstStyle/>
          <a:p>
            <a:r>
              <a:rPr lang="en-US" altLang="en-US"/>
              <a:t>To describe within element variability, we must understand the sources of variability.</a:t>
            </a:r>
          </a:p>
          <a:p>
            <a:endParaRPr lang="en-US" altLang="en-US"/>
          </a:p>
          <a:p>
            <a:r>
              <a:rPr lang="en-US" altLang="en-US"/>
              <a:t>Variability in snow water equivalence comes about through both differential accumulation and differential melt.</a:t>
            </a:r>
          </a:p>
          <a:p>
            <a:endParaRPr lang="en-US" altLang="en-US"/>
          </a:p>
          <a:p>
            <a:r>
              <a:rPr lang="en-US" altLang="en-US"/>
              <a:t>These two cartoons show two simplified cases:</a:t>
            </a:r>
          </a:p>
          <a:p>
            <a:r>
              <a:rPr lang="en-US" altLang="en-US"/>
              <a:t>One with differential accumulation with uniform melt: During accumulation, the mean and variance increase, and during melt the mean decreases.</a:t>
            </a:r>
          </a:p>
          <a:p>
            <a:endParaRPr lang="en-US" altLang="en-US"/>
          </a:p>
          <a:p>
            <a:r>
              <a:rPr lang="en-US" altLang="en-US"/>
              <a:t>The other depicts uniform accumulation and differential melt, showing an increase in variance as the mean decreases.</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196D20A-0924-4929-81D0-AC279D0C0B98}"/>
              </a:ext>
            </a:extLst>
          </p:cNvPr>
          <p:cNvSpPr>
            <a:spLocks noGrp="1" noChangeArrowheads="1"/>
          </p:cNvSpPr>
          <p:nvPr>
            <p:ph type="sldNum" sz="quarter" idx="5"/>
          </p:nvPr>
        </p:nvSpPr>
        <p:spPr>
          <a:ln/>
        </p:spPr>
        <p:txBody>
          <a:bodyPr/>
          <a:lstStyle/>
          <a:p>
            <a:fld id="{11D9693C-200D-4CDE-BE74-FEC2F06622B6}" type="slidenum">
              <a:rPr lang="en-US" altLang="en-US"/>
              <a:pPr/>
              <a:t>9</a:t>
            </a:fld>
            <a:endParaRPr lang="en-US" altLang="en-US"/>
          </a:p>
        </p:txBody>
      </p:sp>
      <p:sp>
        <p:nvSpPr>
          <p:cNvPr id="9218" name="Rectangle 2">
            <a:extLst>
              <a:ext uri="{FF2B5EF4-FFF2-40B4-BE49-F238E27FC236}">
                <a16:creationId xmlns:a16="http://schemas.microsoft.com/office/drawing/2014/main" id="{24931137-7C07-498F-83A6-576E4944B20E}"/>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9219" name="Rectangle 3">
            <a:extLst>
              <a:ext uri="{FF2B5EF4-FFF2-40B4-BE49-F238E27FC236}">
                <a16:creationId xmlns:a16="http://schemas.microsoft.com/office/drawing/2014/main" id="{E3DD89FD-A80C-4223-8B6C-FE74365431AA}"/>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To describe within element variability, we must understand the sources of variability.</a:t>
            </a:r>
          </a:p>
          <a:p>
            <a:endParaRPr lang="en-US" altLang="en-US"/>
          </a:p>
          <a:p>
            <a:r>
              <a:rPr lang="en-US" altLang="en-US"/>
              <a:t>Variability in snow water equivalence comes about through both differential accumulation and differential melt.</a:t>
            </a:r>
          </a:p>
          <a:p>
            <a:endParaRPr lang="en-US" altLang="en-US"/>
          </a:p>
          <a:p>
            <a:r>
              <a:rPr lang="en-US" altLang="en-US"/>
              <a:t>These two cartoons show two simplified cases:</a:t>
            </a:r>
          </a:p>
          <a:p>
            <a:r>
              <a:rPr lang="en-US" altLang="en-US"/>
              <a:t>One with differential accumulation with uniform melt: During accumulation, the mean and variance increase, and during melt the mean decreases.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E76A3DA-D1C4-4637-AE74-40ED33533DA1}"/>
              </a:ext>
            </a:extLst>
          </p:cNvPr>
          <p:cNvSpPr>
            <a:spLocks noGrp="1" noChangeArrowheads="1"/>
          </p:cNvSpPr>
          <p:nvPr>
            <p:ph type="sldNum" sz="quarter" idx="5"/>
          </p:nvPr>
        </p:nvSpPr>
        <p:spPr>
          <a:ln/>
        </p:spPr>
        <p:txBody>
          <a:bodyPr/>
          <a:lstStyle/>
          <a:p>
            <a:fld id="{0857FD94-1E87-4F52-BF4D-188461016F42}" type="slidenum">
              <a:rPr lang="en-US" altLang="en-US"/>
              <a:pPr/>
              <a:t>10</a:t>
            </a:fld>
            <a:endParaRPr lang="en-US" altLang="en-US"/>
          </a:p>
        </p:txBody>
      </p:sp>
      <p:sp>
        <p:nvSpPr>
          <p:cNvPr id="115714" name="Rectangle 2">
            <a:extLst>
              <a:ext uri="{FF2B5EF4-FFF2-40B4-BE49-F238E27FC236}">
                <a16:creationId xmlns:a16="http://schemas.microsoft.com/office/drawing/2014/main" id="{D1F707E1-A03B-4185-B217-8AD6A75EEF3E}"/>
              </a:ext>
            </a:extLst>
          </p:cNvPr>
          <p:cNvSpPr>
            <a:spLocks noChangeArrowheads="1" noTextEdit="1"/>
          </p:cNvSpPr>
          <p:nvPr>
            <p:ph type="sldImg"/>
          </p:nvPr>
        </p:nvSpPr>
        <p:spPr bwMode="auto">
          <a:xfrm>
            <a:off x="1177925" y="695325"/>
            <a:ext cx="4638675" cy="3479800"/>
          </a:xfrm>
          <a:prstGeom prst="rect">
            <a:avLst/>
          </a:prstGeom>
          <a:solidFill>
            <a:srgbClr val="FFFFFF"/>
          </a:solidFill>
          <a:ln>
            <a:solidFill>
              <a:srgbClr val="000000"/>
            </a:solidFill>
            <a:miter lim="800000"/>
            <a:headEnd/>
            <a:tailEnd/>
          </a:ln>
        </p:spPr>
      </p:sp>
      <p:sp>
        <p:nvSpPr>
          <p:cNvPr id="115715" name="Rectangle 3">
            <a:extLst>
              <a:ext uri="{FF2B5EF4-FFF2-40B4-BE49-F238E27FC236}">
                <a16:creationId xmlns:a16="http://schemas.microsoft.com/office/drawing/2014/main" id="{906C2CF4-3EA9-4C56-AAE8-4DA08D2C3B65}"/>
              </a:ext>
            </a:extLst>
          </p:cNvPr>
          <p:cNvSpPr>
            <a:spLocks noChangeArrowheads="1"/>
          </p:cNvSpPr>
          <p:nvPr>
            <p:ph type="body" idx="1"/>
          </p:nvPr>
        </p:nvSpPr>
        <p:spPr bwMode="auto">
          <a:xfrm>
            <a:off x="931863" y="4408488"/>
            <a:ext cx="5130800" cy="4175125"/>
          </a:xfrm>
          <a:prstGeom prst="rect">
            <a:avLst/>
          </a:prstGeom>
          <a:solidFill>
            <a:srgbClr val="FFFFFF"/>
          </a:solidFill>
          <a:ln>
            <a:solidFill>
              <a:srgbClr val="000000"/>
            </a:solidFill>
            <a:miter lim="800000"/>
            <a:headEnd/>
            <a:tailEnd/>
          </a:ln>
        </p:spPr>
        <p:txBody>
          <a:bodyPr/>
          <a:lstStyle/>
          <a:p>
            <a:r>
              <a:rPr lang="en-US" altLang="en-US"/>
              <a:t>top figure shows a generic pdf of spatially sampled snow water equivalence at peak accumulation.</a:t>
            </a:r>
          </a:p>
          <a:p>
            <a:endParaRPr lang="en-US" altLang="en-US"/>
          </a:p>
          <a:p>
            <a:r>
              <a:rPr lang="en-US" altLang="en-US"/>
              <a:t>When melt of depth M occurs, areas with less snow than M will become snow free and the basin average snow water equivalence decreases.</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6BAA9CF-E541-4F75-A6AD-1BFFA7CE5024}"/>
              </a:ext>
            </a:extLst>
          </p:cNvPr>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US" altLang="en-US" noProof="0"/>
              <a:t>Click to edit Master title style</a:t>
            </a:r>
          </a:p>
        </p:txBody>
      </p:sp>
      <p:sp>
        <p:nvSpPr>
          <p:cNvPr id="21507" name="Rectangle 3">
            <a:extLst>
              <a:ext uri="{FF2B5EF4-FFF2-40B4-BE49-F238E27FC236}">
                <a16:creationId xmlns:a16="http://schemas.microsoft.com/office/drawing/2014/main" id="{5EBCA9D7-5542-4FE8-A5E2-9966F48AA737}"/>
              </a:ext>
            </a:extLst>
          </p:cNvPr>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US" altLang="en-US" noProof="0"/>
              <a:t>Click to edit Master subtitle style</a:t>
            </a:r>
          </a:p>
        </p:txBody>
      </p:sp>
      <p:sp>
        <p:nvSpPr>
          <p:cNvPr id="21508" name="Rectangle 4">
            <a:extLst>
              <a:ext uri="{FF2B5EF4-FFF2-40B4-BE49-F238E27FC236}">
                <a16:creationId xmlns:a16="http://schemas.microsoft.com/office/drawing/2014/main" id="{A4A647FF-A1C4-40E8-8FB7-CA644D57F590}"/>
              </a:ext>
            </a:extLst>
          </p:cNvPr>
          <p:cNvSpPr>
            <a:spLocks noGrp="1" noChangeArrowheads="1"/>
          </p:cNvSpPr>
          <p:nvPr>
            <p:ph type="dt" sz="half" idx="2"/>
          </p:nvPr>
        </p:nvSpPr>
        <p:spPr>
          <a:xfrm>
            <a:off x="914400" y="6400800"/>
            <a:ext cx="1905000" cy="457200"/>
          </a:xfrm>
        </p:spPr>
        <p:txBody>
          <a:bodyPr anchorCtr="0"/>
          <a:lstStyle>
            <a:lvl1pPr>
              <a:defRPr/>
            </a:lvl1pPr>
          </a:lstStyle>
          <a:p>
            <a:endParaRPr lang="en-US" altLang="en-US"/>
          </a:p>
        </p:txBody>
      </p:sp>
      <p:sp>
        <p:nvSpPr>
          <p:cNvPr id="21509" name="Rectangle 5">
            <a:extLst>
              <a:ext uri="{FF2B5EF4-FFF2-40B4-BE49-F238E27FC236}">
                <a16:creationId xmlns:a16="http://schemas.microsoft.com/office/drawing/2014/main" id="{F96EA31E-A23B-46C2-A1D8-EAF3BD75CB63}"/>
              </a:ext>
            </a:extLst>
          </p:cNvPr>
          <p:cNvSpPr>
            <a:spLocks noGrp="1" noChangeArrowheads="1"/>
          </p:cNvSpPr>
          <p:nvPr>
            <p:ph type="ftr" sz="quarter" idx="3"/>
          </p:nvPr>
        </p:nvSpPr>
        <p:spPr>
          <a:xfrm>
            <a:off x="3505200" y="6400800"/>
            <a:ext cx="2895600" cy="457200"/>
          </a:xfrm>
        </p:spPr>
        <p:txBody>
          <a:bodyPr anchorCtr="0"/>
          <a:lstStyle>
            <a:lvl1pPr>
              <a:defRPr/>
            </a:lvl1pPr>
          </a:lstStyle>
          <a:p>
            <a:endParaRPr lang="en-US" altLang="en-US"/>
          </a:p>
        </p:txBody>
      </p:sp>
      <p:sp>
        <p:nvSpPr>
          <p:cNvPr id="21510" name="Rectangle 6">
            <a:extLst>
              <a:ext uri="{FF2B5EF4-FFF2-40B4-BE49-F238E27FC236}">
                <a16:creationId xmlns:a16="http://schemas.microsoft.com/office/drawing/2014/main" id="{F7E7D54C-9871-4712-96C4-96136BCB4169}"/>
              </a:ext>
            </a:extLst>
          </p:cNvPr>
          <p:cNvSpPr>
            <a:spLocks noGrp="1" noChangeArrowheads="1"/>
          </p:cNvSpPr>
          <p:nvPr>
            <p:ph type="sldNum" sz="quarter" idx="4"/>
          </p:nvPr>
        </p:nvSpPr>
        <p:spPr/>
        <p:txBody>
          <a:bodyPr anchorCtr="0"/>
          <a:lstStyle>
            <a:lvl1pPr>
              <a:defRPr/>
            </a:lvl1pPr>
          </a:lstStyle>
          <a:p>
            <a:fld id="{51884AD2-E59E-4778-A3E0-5FF66FB4F60F}" type="slidenum">
              <a:rPr lang="en-US" altLang="en-US"/>
              <a:pPr/>
              <a:t>‹#›</a:t>
            </a:fld>
            <a:endParaRPr lang="en-US" altLang="en-US"/>
          </a:p>
        </p:txBody>
      </p:sp>
      <p:grpSp>
        <p:nvGrpSpPr>
          <p:cNvPr id="21511" name="Group 7">
            <a:extLst>
              <a:ext uri="{FF2B5EF4-FFF2-40B4-BE49-F238E27FC236}">
                <a16:creationId xmlns:a16="http://schemas.microsoft.com/office/drawing/2014/main" id="{C9AFD0D7-F393-45E5-9670-ED786725E20A}"/>
              </a:ext>
            </a:extLst>
          </p:cNvPr>
          <p:cNvGrpSpPr>
            <a:grpSpLocks/>
          </p:cNvGrpSpPr>
          <p:nvPr/>
        </p:nvGrpSpPr>
        <p:grpSpPr bwMode="auto">
          <a:xfrm>
            <a:off x="0" y="0"/>
            <a:ext cx="6362700" cy="6858000"/>
            <a:chOff x="0" y="0"/>
            <a:chExt cx="4008" cy="4320"/>
          </a:xfrm>
        </p:grpSpPr>
        <p:pic>
          <p:nvPicPr>
            <p:cNvPr id="21512" name="Picture 8" descr="C:\My Documents\bits\Expbanna.png">
              <a:extLst>
                <a:ext uri="{FF2B5EF4-FFF2-40B4-BE49-F238E27FC236}">
                  <a16:creationId xmlns:a16="http://schemas.microsoft.com/office/drawing/2014/main" id="{A244CAE6-0B8C-4CA9-8B9E-31D52742B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D:\FRONTPAGE THEMES\EXPEDITN\EXPHORSA.PNG">
              <a:extLst>
                <a:ext uri="{FF2B5EF4-FFF2-40B4-BE49-F238E27FC236}">
                  <a16:creationId xmlns:a16="http://schemas.microsoft.com/office/drawing/2014/main" id="{8091855F-0552-4D1F-A4DF-D431FEE30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21514" name="Picture 10" descr="P:\!Themes\Expedition\EXPHORSA.GIF">
            <a:extLst>
              <a:ext uri="{FF2B5EF4-FFF2-40B4-BE49-F238E27FC236}">
                <a16:creationId xmlns:a16="http://schemas.microsoft.com/office/drawing/2014/main" id="{927E7BAC-D8BF-4A03-A671-30FDCE699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E349-E830-4DAA-8916-B971DFBCE2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6DE793-5177-4033-969A-4680F7D892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A7B280-D5EB-4966-80F0-F12E4653706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7E97FBD-D5CF-4D06-A66E-2B1CAA17AC3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6889945-03AE-4788-814C-BC2A51687597}"/>
              </a:ext>
            </a:extLst>
          </p:cNvPr>
          <p:cNvSpPr>
            <a:spLocks noGrp="1"/>
          </p:cNvSpPr>
          <p:nvPr>
            <p:ph type="sldNum" sz="quarter" idx="12"/>
          </p:nvPr>
        </p:nvSpPr>
        <p:spPr/>
        <p:txBody>
          <a:bodyPr/>
          <a:lstStyle>
            <a:lvl1pPr>
              <a:defRPr/>
            </a:lvl1pPr>
          </a:lstStyle>
          <a:p>
            <a:fld id="{00F24B14-08B7-448B-AC30-76FCEA05FECB}" type="slidenum">
              <a:rPr lang="en-US" altLang="en-US"/>
              <a:pPr/>
              <a:t>‹#›</a:t>
            </a:fld>
            <a:endParaRPr lang="en-US" altLang="en-US"/>
          </a:p>
        </p:txBody>
      </p:sp>
    </p:spTree>
    <p:extLst>
      <p:ext uri="{BB962C8B-B14F-4D97-AF65-F5344CB8AC3E}">
        <p14:creationId xmlns:p14="http://schemas.microsoft.com/office/powerpoint/2010/main" val="361664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9E3748-F158-409F-BC4A-B21BD53B9C11}"/>
              </a:ext>
            </a:extLst>
          </p:cNvPr>
          <p:cNvSpPr>
            <a:spLocks noGrp="1"/>
          </p:cNvSpPr>
          <p:nvPr>
            <p:ph type="title" orient="vert"/>
          </p:nvPr>
        </p:nvSpPr>
        <p:spPr>
          <a:xfrm>
            <a:off x="6896100" y="381000"/>
            <a:ext cx="1943100" cy="54991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0DF54-46BD-4E43-B603-087FE960412D}"/>
              </a:ext>
            </a:extLst>
          </p:cNvPr>
          <p:cNvSpPr>
            <a:spLocks noGrp="1"/>
          </p:cNvSpPr>
          <p:nvPr>
            <p:ph type="body" orient="vert" idx="1"/>
          </p:nvPr>
        </p:nvSpPr>
        <p:spPr>
          <a:xfrm>
            <a:off x="1062038" y="381000"/>
            <a:ext cx="5681662" cy="54991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60348-745F-4A02-A49C-DCBB20B7E9F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A1F999-D1E0-4E3F-941C-05155F1B0B4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8F314BA-1B00-4742-927C-53E0A5C4A5C1}"/>
              </a:ext>
            </a:extLst>
          </p:cNvPr>
          <p:cNvSpPr>
            <a:spLocks noGrp="1"/>
          </p:cNvSpPr>
          <p:nvPr>
            <p:ph type="sldNum" sz="quarter" idx="12"/>
          </p:nvPr>
        </p:nvSpPr>
        <p:spPr/>
        <p:txBody>
          <a:bodyPr/>
          <a:lstStyle>
            <a:lvl1pPr>
              <a:defRPr/>
            </a:lvl1pPr>
          </a:lstStyle>
          <a:p>
            <a:fld id="{736FC1C4-299A-4319-BEEB-BDC891DC343E}" type="slidenum">
              <a:rPr lang="en-US" altLang="en-US"/>
              <a:pPr/>
              <a:t>‹#›</a:t>
            </a:fld>
            <a:endParaRPr lang="en-US" altLang="en-US"/>
          </a:p>
        </p:txBody>
      </p:sp>
    </p:spTree>
    <p:extLst>
      <p:ext uri="{BB962C8B-B14F-4D97-AF65-F5344CB8AC3E}">
        <p14:creationId xmlns:p14="http://schemas.microsoft.com/office/powerpoint/2010/main" val="147640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680F-1D05-4846-B18E-87F929E2C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F2F7A1-08DA-420C-ABAC-6542351F95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8533C6-19B8-4A35-963C-E0AB28BDDD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7FB9C32-3972-4565-95B4-AA84E733F0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52E51EA-419F-4495-BC2A-7A3FD977243A}"/>
              </a:ext>
            </a:extLst>
          </p:cNvPr>
          <p:cNvSpPr>
            <a:spLocks noGrp="1"/>
          </p:cNvSpPr>
          <p:nvPr>
            <p:ph type="sldNum" sz="quarter" idx="12"/>
          </p:nvPr>
        </p:nvSpPr>
        <p:spPr/>
        <p:txBody>
          <a:bodyPr/>
          <a:lstStyle>
            <a:lvl1pPr>
              <a:defRPr/>
            </a:lvl1pPr>
          </a:lstStyle>
          <a:p>
            <a:fld id="{67A18734-9858-4B1B-A3FC-AE0B8CFFEF36}" type="slidenum">
              <a:rPr lang="en-US" altLang="en-US"/>
              <a:pPr/>
              <a:t>‹#›</a:t>
            </a:fld>
            <a:endParaRPr lang="en-US" altLang="en-US"/>
          </a:p>
        </p:txBody>
      </p:sp>
    </p:spTree>
    <p:extLst>
      <p:ext uri="{BB962C8B-B14F-4D97-AF65-F5344CB8AC3E}">
        <p14:creationId xmlns:p14="http://schemas.microsoft.com/office/powerpoint/2010/main" val="1726403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E7829-E3C3-4A10-B2CA-8837EA098A46}"/>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4D93AC-1FF7-4BC3-BC56-CFB12A520E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56488B5C-519C-4EDB-B627-8602E0ECA3A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BD4604-64A2-40D2-A032-757A5EC0061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371A2C-B72D-4F30-8B15-457275BA2CFE}"/>
              </a:ext>
            </a:extLst>
          </p:cNvPr>
          <p:cNvSpPr>
            <a:spLocks noGrp="1"/>
          </p:cNvSpPr>
          <p:nvPr>
            <p:ph type="sldNum" sz="quarter" idx="12"/>
          </p:nvPr>
        </p:nvSpPr>
        <p:spPr/>
        <p:txBody>
          <a:bodyPr/>
          <a:lstStyle>
            <a:lvl1pPr>
              <a:defRPr/>
            </a:lvl1pPr>
          </a:lstStyle>
          <a:p>
            <a:fld id="{A4C6BDAE-36D6-4A3C-AD75-AEDBFF190208}" type="slidenum">
              <a:rPr lang="en-US" altLang="en-US"/>
              <a:pPr/>
              <a:t>‹#›</a:t>
            </a:fld>
            <a:endParaRPr lang="en-US" altLang="en-US"/>
          </a:p>
        </p:txBody>
      </p:sp>
    </p:spTree>
    <p:extLst>
      <p:ext uri="{BB962C8B-B14F-4D97-AF65-F5344CB8AC3E}">
        <p14:creationId xmlns:p14="http://schemas.microsoft.com/office/powerpoint/2010/main" val="1709928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87CC-E948-4369-A528-4BB4B7607D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18B5B1-8E72-4BA7-86B2-88D95349C8B1}"/>
              </a:ext>
            </a:extLst>
          </p:cNvPr>
          <p:cNvSpPr>
            <a:spLocks noGrp="1"/>
          </p:cNvSpPr>
          <p:nvPr>
            <p:ph sz="half" idx="1"/>
          </p:nvPr>
        </p:nvSpPr>
        <p:spPr>
          <a:xfrm>
            <a:off x="1062038" y="1766888"/>
            <a:ext cx="3808412"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A1DDD9-2263-4A37-ACAE-BFB8FDACBB13}"/>
              </a:ext>
            </a:extLst>
          </p:cNvPr>
          <p:cNvSpPr>
            <a:spLocks noGrp="1"/>
          </p:cNvSpPr>
          <p:nvPr>
            <p:ph sz="half" idx="2"/>
          </p:nvPr>
        </p:nvSpPr>
        <p:spPr>
          <a:xfrm>
            <a:off x="5022850" y="1766888"/>
            <a:ext cx="3808413" cy="411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EE5088-3145-4D6F-82E4-F84756CD48A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43DB64-03CE-4580-B643-43BA1FF9DF6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9B8A0571-B27D-4210-A6DA-EAD4F80B4202}"/>
              </a:ext>
            </a:extLst>
          </p:cNvPr>
          <p:cNvSpPr>
            <a:spLocks noGrp="1"/>
          </p:cNvSpPr>
          <p:nvPr>
            <p:ph type="sldNum" sz="quarter" idx="12"/>
          </p:nvPr>
        </p:nvSpPr>
        <p:spPr/>
        <p:txBody>
          <a:bodyPr/>
          <a:lstStyle>
            <a:lvl1pPr>
              <a:defRPr/>
            </a:lvl1pPr>
          </a:lstStyle>
          <a:p>
            <a:fld id="{416AF32D-2CE7-4CBB-B780-BDA30B54F3F4}" type="slidenum">
              <a:rPr lang="en-US" altLang="en-US"/>
              <a:pPr/>
              <a:t>‹#›</a:t>
            </a:fld>
            <a:endParaRPr lang="en-US" altLang="en-US"/>
          </a:p>
        </p:txBody>
      </p:sp>
    </p:spTree>
    <p:extLst>
      <p:ext uri="{BB962C8B-B14F-4D97-AF65-F5344CB8AC3E}">
        <p14:creationId xmlns:p14="http://schemas.microsoft.com/office/powerpoint/2010/main" val="3075949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7543B-1E2B-4CA3-B4F8-FDB3834FF33B}"/>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E972DC-C09B-45B6-B833-6060986CDC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112BFA-FD76-467F-80A0-5FFFCADB42C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2732BD-B405-4D4A-B22B-DD8F782D571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36913D-1335-4C77-B97E-7ABC10C6F404}"/>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DA0C4-0764-4E6C-AB74-177348BD1C9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D158D490-D610-4A6F-AD94-89B923E48D8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3608518-E72F-475A-A1AC-977430E3B865}"/>
              </a:ext>
            </a:extLst>
          </p:cNvPr>
          <p:cNvSpPr>
            <a:spLocks noGrp="1"/>
          </p:cNvSpPr>
          <p:nvPr>
            <p:ph type="sldNum" sz="quarter" idx="12"/>
          </p:nvPr>
        </p:nvSpPr>
        <p:spPr/>
        <p:txBody>
          <a:bodyPr/>
          <a:lstStyle>
            <a:lvl1pPr>
              <a:defRPr/>
            </a:lvl1pPr>
          </a:lstStyle>
          <a:p>
            <a:fld id="{DBAB85A3-ABB5-4724-B8F6-0744D8DCABF8}" type="slidenum">
              <a:rPr lang="en-US" altLang="en-US"/>
              <a:pPr/>
              <a:t>‹#›</a:t>
            </a:fld>
            <a:endParaRPr lang="en-US" altLang="en-US"/>
          </a:p>
        </p:txBody>
      </p:sp>
    </p:spTree>
    <p:extLst>
      <p:ext uri="{BB962C8B-B14F-4D97-AF65-F5344CB8AC3E}">
        <p14:creationId xmlns:p14="http://schemas.microsoft.com/office/powerpoint/2010/main" val="165813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5655E-BDE6-471D-9BBD-1F9EB2A955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4A731-67F2-4CD8-A716-5B67C991B5B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6FBE7EB-C861-4451-8DB2-A829D6FF7EF2}"/>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876F37B2-C30D-487A-9630-FA0AF7A1874F}"/>
              </a:ext>
            </a:extLst>
          </p:cNvPr>
          <p:cNvSpPr>
            <a:spLocks noGrp="1"/>
          </p:cNvSpPr>
          <p:nvPr>
            <p:ph type="sldNum" sz="quarter" idx="12"/>
          </p:nvPr>
        </p:nvSpPr>
        <p:spPr/>
        <p:txBody>
          <a:bodyPr/>
          <a:lstStyle>
            <a:lvl1pPr>
              <a:defRPr/>
            </a:lvl1pPr>
          </a:lstStyle>
          <a:p>
            <a:fld id="{7694EE1D-277E-4291-96AF-B62596BEFE63}" type="slidenum">
              <a:rPr lang="en-US" altLang="en-US"/>
              <a:pPr/>
              <a:t>‹#›</a:t>
            </a:fld>
            <a:endParaRPr lang="en-US" altLang="en-US"/>
          </a:p>
        </p:txBody>
      </p:sp>
    </p:spTree>
    <p:extLst>
      <p:ext uri="{BB962C8B-B14F-4D97-AF65-F5344CB8AC3E}">
        <p14:creationId xmlns:p14="http://schemas.microsoft.com/office/powerpoint/2010/main" val="231999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E4ABB4-1B10-4E98-A0D7-3BD46A7CDEAA}"/>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94615B0C-5F46-41D8-B89F-B5AA2FEA68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06DF8D15-DD95-4573-A73E-027A7E6733E2}"/>
              </a:ext>
            </a:extLst>
          </p:cNvPr>
          <p:cNvSpPr>
            <a:spLocks noGrp="1"/>
          </p:cNvSpPr>
          <p:nvPr>
            <p:ph type="sldNum" sz="quarter" idx="12"/>
          </p:nvPr>
        </p:nvSpPr>
        <p:spPr/>
        <p:txBody>
          <a:bodyPr/>
          <a:lstStyle>
            <a:lvl1pPr>
              <a:defRPr/>
            </a:lvl1pPr>
          </a:lstStyle>
          <a:p>
            <a:fld id="{05A05F24-4795-48E3-ACD7-7A65848B6830}" type="slidenum">
              <a:rPr lang="en-US" altLang="en-US"/>
              <a:pPr/>
              <a:t>‹#›</a:t>
            </a:fld>
            <a:endParaRPr lang="en-US" altLang="en-US"/>
          </a:p>
        </p:txBody>
      </p:sp>
    </p:spTree>
    <p:extLst>
      <p:ext uri="{BB962C8B-B14F-4D97-AF65-F5344CB8AC3E}">
        <p14:creationId xmlns:p14="http://schemas.microsoft.com/office/powerpoint/2010/main" val="3333804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DAB-0B8F-4E34-A20C-6B9DCA808B58}"/>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19D871-09CD-4D29-9D64-4695143C90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894F7-5981-409D-8266-D6E74C0C4F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5566E5-3A32-4EAF-AACE-EF873617708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80ADD7D-7F26-4DF5-9699-A3CD596254C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CCB7066-87F3-4A93-94C8-288AAB0AEFD7}"/>
              </a:ext>
            </a:extLst>
          </p:cNvPr>
          <p:cNvSpPr>
            <a:spLocks noGrp="1"/>
          </p:cNvSpPr>
          <p:nvPr>
            <p:ph type="sldNum" sz="quarter" idx="12"/>
          </p:nvPr>
        </p:nvSpPr>
        <p:spPr/>
        <p:txBody>
          <a:bodyPr/>
          <a:lstStyle>
            <a:lvl1pPr>
              <a:defRPr/>
            </a:lvl1pPr>
          </a:lstStyle>
          <a:p>
            <a:fld id="{FA0BD3E8-2D12-4BC3-BE0C-3373CFA19EA7}" type="slidenum">
              <a:rPr lang="en-US" altLang="en-US"/>
              <a:pPr/>
              <a:t>‹#›</a:t>
            </a:fld>
            <a:endParaRPr lang="en-US" altLang="en-US"/>
          </a:p>
        </p:txBody>
      </p:sp>
    </p:spTree>
    <p:extLst>
      <p:ext uri="{BB962C8B-B14F-4D97-AF65-F5344CB8AC3E}">
        <p14:creationId xmlns:p14="http://schemas.microsoft.com/office/powerpoint/2010/main" val="377131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EB261-A014-425D-B111-E851E543F5E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E560D0-B927-434D-9102-3724990710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16B770-36C4-4C32-8889-5D3592A08DF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D6598C-BF10-4E33-BF5A-7B0DC1AD3E9B}"/>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AEF1DA3-9D6B-4EBF-B96E-17F00056618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8212E66-538D-492A-ADBE-DC3293AC0F17}"/>
              </a:ext>
            </a:extLst>
          </p:cNvPr>
          <p:cNvSpPr>
            <a:spLocks noGrp="1"/>
          </p:cNvSpPr>
          <p:nvPr>
            <p:ph type="sldNum" sz="quarter" idx="12"/>
          </p:nvPr>
        </p:nvSpPr>
        <p:spPr/>
        <p:txBody>
          <a:bodyPr/>
          <a:lstStyle>
            <a:lvl1pPr>
              <a:defRPr/>
            </a:lvl1pPr>
          </a:lstStyle>
          <a:p>
            <a:fld id="{B8F95A99-0884-4436-8C52-0E2EE5FDDC4F}" type="slidenum">
              <a:rPr lang="en-US" altLang="en-US"/>
              <a:pPr/>
              <a:t>‹#›</a:t>
            </a:fld>
            <a:endParaRPr lang="en-US" altLang="en-US"/>
          </a:p>
        </p:txBody>
      </p:sp>
    </p:spTree>
    <p:extLst>
      <p:ext uri="{BB962C8B-B14F-4D97-AF65-F5344CB8AC3E}">
        <p14:creationId xmlns:p14="http://schemas.microsoft.com/office/powerpoint/2010/main" val="242789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B08FED8C-0A61-4484-946E-E3FDC3B03C1A}"/>
              </a:ext>
            </a:extLst>
          </p:cNvPr>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20484" name="Rectangle 4">
            <a:extLst>
              <a:ext uri="{FF2B5EF4-FFF2-40B4-BE49-F238E27FC236}">
                <a16:creationId xmlns:a16="http://schemas.microsoft.com/office/drawing/2014/main" id="{CAD8A301-34C6-48DF-9218-4381C3A54A59}"/>
              </a:ext>
            </a:extLst>
          </p:cNvPr>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anose="020B0604020202020204" pitchFamily="34" charset="0"/>
              </a:defRPr>
            </a:lvl1pPr>
          </a:lstStyle>
          <a:p>
            <a:endParaRPr lang="en-US" altLang="en-US"/>
          </a:p>
        </p:txBody>
      </p:sp>
      <p:sp>
        <p:nvSpPr>
          <p:cNvPr id="20485" name="Rectangle 5">
            <a:extLst>
              <a:ext uri="{FF2B5EF4-FFF2-40B4-BE49-F238E27FC236}">
                <a16:creationId xmlns:a16="http://schemas.microsoft.com/office/drawing/2014/main" id="{40A24C8D-D2F9-4028-837B-901DFEAF4FB1}"/>
              </a:ext>
            </a:extLst>
          </p:cNvPr>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anose="020B0604020202020204" pitchFamily="34" charset="0"/>
              </a:defRPr>
            </a:lvl1pPr>
          </a:lstStyle>
          <a:p>
            <a:endParaRPr lang="en-US" altLang="en-US"/>
          </a:p>
        </p:txBody>
      </p:sp>
      <p:sp>
        <p:nvSpPr>
          <p:cNvPr id="20486" name="Rectangle 6">
            <a:extLst>
              <a:ext uri="{FF2B5EF4-FFF2-40B4-BE49-F238E27FC236}">
                <a16:creationId xmlns:a16="http://schemas.microsoft.com/office/drawing/2014/main" id="{993C2B08-69C4-4A42-A484-FE5F7F9C0629}"/>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anose="020B0604020202020204" pitchFamily="34" charset="0"/>
              </a:defRPr>
            </a:lvl1pPr>
          </a:lstStyle>
          <a:p>
            <a:fld id="{39B0A311-8DDA-4742-9E84-E902314CD22C}" type="slidenum">
              <a:rPr lang="en-US" altLang="en-US"/>
              <a:pPr/>
              <a:t>‹#›</a:t>
            </a:fld>
            <a:endParaRPr lang="en-US" altLang="en-US"/>
          </a:p>
        </p:txBody>
      </p:sp>
      <p:sp>
        <p:nvSpPr>
          <p:cNvPr id="20488" name="Rectangle 8">
            <a:extLst>
              <a:ext uri="{FF2B5EF4-FFF2-40B4-BE49-F238E27FC236}">
                <a16:creationId xmlns:a16="http://schemas.microsoft.com/office/drawing/2014/main" id="{65F55B2B-7D77-4A5C-B91D-8EF47D94A9A7}"/>
              </a:ext>
            </a:extLst>
          </p:cNvPr>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3"/>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14"/>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9.xml"/><Relationship Id="rId7" Type="http://schemas.openxmlformats.org/officeDocument/2006/relationships/oleObject" Target="../embeddings/oleObject5.bin"/><Relationship Id="rId12"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34.wmf"/><Relationship Id="rId4" Type="http://schemas.openxmlformats.org/officeDocument/2006/relationships/image" Target="../media/image36.wmf"/><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2.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40.wmf"/></Relationships>
</file>

<file path=ppt/slides/_rels/slide1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44.wmf"/><Relationship Id="rId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bin"/><Relationship Id="rId7" Type="http://schemas.openxmlformats.org/officeDocument/2006/relationships/oleObject" Target="../embeddings/Microsoft_Word_97_-_2003_Document.doc"/><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3.bin"/><Relationship Id="rId4" Type="http://schemas.openxmlformats.org/officeDocument/2006/relationships/image" Target="../media/image26.wmf"/></Relationships>
</file>

<file path=ppt/slides/_rels/slide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2166F4-51F1-4D94-B2A1-76EFA335C7B0}"/>
              </a:ext>
            </a:extLst>
          </p:cNvPr>
          <p:cNvSpPr>
            <a:spLocks noGrp="1" noChangeArrowheads="1"/>
          </p:cNvSpPr>
          <p:nvPr>
            <p:ph type="ctrTitle"/>
          </p:nvPr>
        </p:nvSpPr>
        <p:spPr>
          <a:xfrm>
            <a:off x="203200" y="628650"/>
            <a:ext cx="8737600" cy="2095500"/>
          </a:xfrm>
        </p:spPr>
        <p:txBody>
          <a:bodyPr/>
          <a:lstStyle/>
          <a:p>
            <a:r>
              <a:rPr lang="en-US" altLang="en-US">
                <a:solidFill>
                  <a:schemeClr val="tx1"/>
                </a:solidFill>
              </a:rPr>
              <a:t>The Parameterization of Subgrid Variability in Snowpack Accumulation and Melt Models</a:t>
            </a:r>
          </a:p>
        </p:txBody>
      </p:sp>
      <p:sp>
        <p:nvSpPr>
          <p:cNvPr id="3075" name="Rectangle 3">
            <a:extLst>
              <a:ext uri="{FF2B5EF4-FFF2-40B4-BE49-F238E27FC236}">
                <a16:creationId xmlns:a16="http://schemas.microsoft.com/office/drawing/2014/main" id="{96A844F2-10DB-480C-A06C-2DFD4403A750}"/>
              </a:ext>
            </a:extLst>
          </p:cNvPr>
          <p:cNvSpPr>
            <a:spLocks noGrp="1" noChangeArrowheads="1"/>
          </p:cNvSpPr>
          <p:nvPr>
            <p:ph type="subTitle" idx="1"/>
          </p:nvPr>
        </p:nvSpPr>
        <p:spPr>
          <a:xfrm>
            <a:off x="711200" y="3314700"/>
            <a:ext cx="7620000" cy="2628900"/>
          </a:xfrm>
        </p:spPr>
        <p:txBody>
          <a:bodyPr/>
          <a:lstStyle/>
          <a:p>
            <a:pPr>
              <a:lnSpc>
                <a:spcPct val="90000"/>
              </a:lnSpc>
            </a:pPr>
            <a:r>
              <a:rPr lang="en-US" altLang="en-US"/>
              <a:t>Charles H. Luce</a:t>
            </a:r>
          </a:p>
          <a:p>
            <a:pPr>
              <a:lnSpc>
                <a:spcPct val="80000"/>
              </a:lnSpc>
              <a:spcBef>
                <a:spcPct val="0"/>
              </a:spcBef>
            </a:pPr>
            <a:r>
              <a:rPr lang="en-US" altLang="en-US" sz="2800" i="1"/>
              <a:t>USFS Rocky Mtn. Res. Sta., Boise, ID</a:t>
            </a:r>
          </a:p>
          <a:p>
            <a:pPr>
              <a:lnSpc>
                <a:spcPct val="90000"/>
              </a:lnSpc>
            </a:pPr>
            <a:r>
              <a:rPr lang="en-US" altLang="en-US"/>
              <a:t>David G. Tarboton</a:t>
            </a:r>
          </a:p>
          <a:p>
            <a:pPr>
              <a:lnSpc>
                <a:spcPct val="80000"/>
              </a:lnSpc>
              <a:spcBef>
                <a:spcPct val="0"/>
              </a:spcBef>
            </a:pPr>
            <a:r>
              <a:rPr lang="en-US" altLang="en-US" sz="2800" i="1"/>
              <a:t>Utah State University, Logan, UT</a:t>
            </a:r>
          </a:p>
          <a:p>
            <a:pPr>
              <a:lnSpc>
                <a:spcPct val="80000"/>
              </a:lnSpc>
              <a:spcBef>
                <a:spcPct val="0"/>
              </a:spcBef>
            </a:pPr>
            <a:endParaRPr lang="en-US" altLang="en-US" sz="2800" i="1"/>
          </a:p>
          <a:p>
            <a:pPr>
              <a:lnSpc>
                <a:spcPct val="80000"/>
              </a:lnSpc>
              <a:spcBef>
                <a:spcPct val="0"/>
              </a:spcBef>
            </a:pPr>
            <a:endParaRPr lang="en-US" altLang="en-US" sz="2800" i="1"/>
          </a:p>
          <a:p>
            <a:pPr>
              <a:lnSpc>
                <a:spcPct val="80000"/>
              </a:lnSpc>
              <a:spcBef>
                <a:spcPct val="0"/>
              </a:spcBef>
            </a:pPr>
            <a:endParaRPr lang="en-US" altLang="en-US" sz="2800" i="1"/>
          </a:p>
          <a:p>
            <a:pPr>
              <a:lnSpc>
                <a:spcPct val="80000"/>
              </a:lnSpc>
              <a:spcBef>
                <a:spcPct val="0"/>
              </a:spcBef>
            </a:pPr>
            <a:r>
              <a:rPr lang="en-US" altLang="en-US" sz="2800"/>
              <a:t>http://www.engineering.usu.edu/dtarb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a:extLst>
              <a:ext uri="{FF2B5EF4-FFF2-40B4-BE49-F238E27FC236}">
                <a16:creationId xmlns:a16="http://schemas.microsoft.com/office/drawing/2014/main" id="{CC4B2ABA-49D3-48D9-AF34-04C5B9BBE0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76200"/>
            <a:ext cx="7532688" cy="43608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4693" name="Object 5">
            <a:extLst>
              <a:ext uri="{FF2B5EF4-FFF2-40B4-BE49-F238E27FC236}">
                <a16:creationId xmlns:a16="http://schemas.microsoft.com/office/drawing/2014/main" id="{B1F33BED-2108-4637-8B84-156CCDB9B16C}"/>
              </a:ext>
            </a:extLst>
          </p:cNvPr>
          <p:cNvGraphicFramePr>
            <a:graphicFrameLocks noChangeAspect="1"/>
          </p:cNvGraphicFramePr>
          <p:nvPr/>
        </p:nvGraphicFramePr>
        <p:xfrm>
          <a:off x="7065963" y="5068888"/>
          <a:ext cx="1773237" cy="569912"/>
        </p:xfrm>
        <a:graphic>
          <a:graphicData uri="http://schemas.openxmlformats.org/presentationml/2006/ole">
            <mc:AlternateContent xmlns:mc="http://schemas.openxmlformats.org/markup-compatibility/2006">
              <mc:Choice xmlns:v="urn:schemas-microsoft-com:vml" Requires="v">
                <p:oleObj spid="_x0000_s114697" name="Equation" r:id="rId5" imgW="711000" imgH="228600" progId="Equation.3">
                  <p:embed/>
                </p:oleObj>
              </mc:Choice>
              <mc:Fallback>
                <p:oleObj name="Equation" r:id="rId5" imgW="711000" imgH="228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5963" y="5068888"/>
                        <a:ext cx="1773237" cy="569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94" name="Object 6">
            <a:extLst>
              <a:ext uri="{FF2B5EF4-FFF2-40B4-BE49-F238E27FC236}">
                <a16:creationId xmlns:a16="http://schemas.microsoft.com/office/drawing/2014/main" id="{93CB74EA-06A6-4898-93B0-0A7E7B98E2D4}"/>
              </a:ext>
            </a:extLst>
          </p:cNvPr>
          <p:cNvGraphicFramePr>
            <a:graphicFrameLocks noChangeAspect="1"/>
          </p:cNvGraphicFramePr>
          <p:nvPr/>
        </p:nvGraphicFramePr>
        <p:xfrm>
          <a:off x="6553200" y="4703763"/>
          <a:ext cx="658813" cy="1316037"/>
        </p:xfrm>
        <a:graphic>
          <a:graphicData uri="http://schemas.openxmlformats.org/presentationml/2006/ole">
            <mc:AlternateContent xmlns:mc="http://schemas.openxmlformats.org/markup-compatibility/2006">
              <mc:Choice xmlns:v="urn:schemas-microsoft-com:vml" Requires="v">
                <p:oleObj spid="_x0000_s114698" name="Equation" r:id="rId7" imgW="101520" imgH="203040" progId="Equation.3">
                  <p:embed/>
                </p:oleObj>
              </mc:Choice>
              <mc:Fallback>
                <p:oleObj name="Equation" r:id="rId7" imgW="101520" imgH="203040" progId="Equation.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4703763"/>
                        <a:ext cx="658813" cy="131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695" name="Object 7">
            <a:extLst>
              <a:ext uri="{FF2B5EF4-FFF2-40B4-BE49-F238E27FC236}">
                <a16:creationId xmlns:a16="http://schemas.microsoft.com/office/drawing/2014/main" id="{758FF754-BA43-41D3-97AB-7F00DA6159B0}"/>
              </a:ext>
            </a:extLst>
          </p:cNvPr>
          <p:cNvGraphicFramePr>
            <a:graphicFrameLocks noChangeAspect="1"/>
          </p:cNvGraphicFramePr>
          <p:nvPr/>
        </p:nvGraphicFramePr>
        <p:xfrm>
          <a:off x="152400" y="4311650"/>
          <a:ext cx="4892675" cy="1174750"/>
        </p:xfrm>
        <a:graphic>
          <a:graphicData uri="http://schemas.openxmlformats.org/presentationml/2006/ole">
            <mc:AlternateContent xmlns:mc="http://schemas.openxmlformats.org/markup-compatibility/2006">
              <mc:Choice xmlns:v="urn:schemas-microsoft-com:vml" Requires="v">
                <p:oleObj spid="_x0000_s114699" name="Equation" r:id="rId9" imgW="1968480" imgH="469800" progId="Equation.3">
                  <p:embed/>
                </p:oleObj>
              </mc:Choice>
              <mc:Fallback>
                <p:oleObj name="Equation" r:id="rId9" imgW="1968480" imgH="4698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4311650"/>
                        <a:ext cx="4892675" cy="1174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4696" name="Object 8">
            <a:extLst>
              <a:ext uri="{FF2B5EF4-FFF2-40B4-BE49-F238E27FC236}">
                <a16:creationId xmlns:a16="http://schemas.microsoft.com/office/drawing/2014/main" id="{1BBF424C-2D6F-4E62-9C71-7F3C5E140F74}"/>
              </a:ext>
            </a:extLst>
          </p:cNvPr>
          <p:cNvGraphicFramePr>
            <a:graphicFrameLocks noChangeAspect="1"/>
          </p:cNvGraphicFramePr>
          <p:nvPr/>
        </p:nvGraphicFramePr>
        <p:xfrm>
          <a:off x="152400" y="5373688"/>
          <a:ext cx="6605588" cy="1179512"/>
        </p:xfrm>
        <a:graphic>
          <a:graphicData uri="http://schemas.openxmlformats.org/presentationml/2006/ole">
            <mc:AlternateContent xmlns:mc="http://schemas.openxmlformats.org/markup-compatibility/2006">
              <mc:Choice xmlns:v="urn:schemas-microsoft-com:vml" Requires="v">
                <p:oleObj spid="_x0000_s114700" name="Equation" r:id="rId11" imgW="2628720" imgH="469800" progId="Equation.3">
                  <p:embed/>
                </p:oleObj>
              </mc:Choice>
              <mc:Fallback>
                <p:oleObj name="Equation" r:id="rId11" imgW="2628720" imgH="469800"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5373688"/>
                        <a:ext cx="6605588" cy="1179512"/>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AF2B9C7-4544-47F3-B9B0-53AFD17B684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8" y="-152400"/>
            <a:ext cx="8666162" cy="59324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8" name="Text Box 4">
            <a:extLst>
              <a:ext uri="{FF2B5EF4-FFF2-40B4-BE49-F238E27FC236}">
                <a16:creationId xmlns:a16="http://schemas.microsoft.com/office/drawing/2014/main" id="{D5D3E0F9-CB61-4759-8380-D3C349A467F4}"/>
              </a:ext>
            </a:extLst>
          </p:cNvPr>
          <p:cNvSpPr txBox="1">
            <a:spLocks noChangeArrowheads="1"/>
          </p:cNvSpPr>
          <p:nvPr/>
        </p:nvSpPr>
        <p:spPr bwMode="auto">
          <a:xfrm>
            <a:off x="457200" y="5638800"/>
            <a:ext cx="8331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t>Lumped Model output using depletion curve for Upper Sheep Creek, 1993 derived from PDF of snow water equivalent on Mar 3 compared to distributed model and observations.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EAA25627-7695-48D3-92DC-BEE2B20B5C8A}"/>
              </a:ext>
            </a:extLst>
          </p:cNvPr>
          <p:cNvSpPr>
            <a:spLocks noGrp="1" noChangeArrowheads="1"/>
          </p:cNvSpPr>
          <p:nvPr>
            <p:ph type="title"/>
          </p:nvPr>
        </p:nvSpPr>
        <p:spPr>
          <a:xfrm>
            <a:off x="1016000" y="514350"/>
            <a:ext cx="7772400" cy="1257300"/>
          </a:xfrm>
          <a:ln/>
        </p:spPr>
        <p:txBody>
          <a:bodyPr/>
          <a:lstStyle/>
          <a:p>
            <a:r>
              <a:rPr lang="en-US" altLang="en-US" sz="3200">
                <a:solidFill>
                  <a:schemeClr val="tx1"/>
                </a:solidFill>
              </a:rPr>
              <a:t>But – Now for the Fun stuff.</a:t>
            </a:r>
            <a:br>
              <a:rPr lang="en-US" altLang="en-US" sz="3200">
                <a:solidFill>
                  <a:schemeClr val="tx1"/>
                </a:solidFill>
              </a:rPr>
            </a:br>
            <a:r>
              <a:rPr lang="en-US" altLang="en-US" sz="3200">
                <a:solidFill>
                  <a:schemeClr val="tx1"/>
                </a:solidFill>
              </a:rPr>
              <a:t>There is variability due to accumulation AND melt</a:t>
            </a:r>
          </a:p>
        </p:txBody>
      </p:sp>
      <p:grpSp>
        <p:nvGrpSpPr>
          <p:cNvPr id="107551" name="Group 31">
            <a:extLst>
              <a:ext uri="{FF2B5EF4-FFF2-40B4-BE49-F238E27FC236}">
                <a16:creationId xmlns:a16="http://schemas.microsoft.com/office/drawing/2014/main" id="{BB273667-94A0-495B-839A-7FAE18E0516D}"/>
              </a:ext>
            </a:extLst>
          </p:cNvPr>
          <p:cNvGrpSpPr>
            <a:grpSpLocks/>
          </p:cNvGrpSpPr>
          <p:nvPr/>
        </p:nvGrpSpPr>
        <p:grpSpPr bwMode="auto">
          <a:xfrm>
            <a:off x="1228725" y="1939925"/>
            <a:ext cx="6696075" cy="4841875"/>
            <a:chOff x="774" y="1152"/>
            <a:chExt cx="4218" cy="3050"/>
          </a:xfrm>
        </p:grpSpPr>
        <p:grpSp>
          <p:nvGrpSpPr>
            <p:cNvPr id="107552" name="Group 32">
              <a:extLst>
                <a:ext uri="{FF2B5EF4-FFF2-40B4-BE49-F238E27FC236}">
                  <a16:creationId xmlns:a16="http://schemas.microsoft.com/office/drawing/2014/main" id="{72E6BF8C-087B-470B-BB9F-2510BA7CD157}"/>
                </a:ext>
              </a:extLst>
            </p:cNvPr>
            <p:cNvGrpSpPr>
              <a:grpSpLocks/>
            </p:cNvGrpSpPr>
            <p:nvPr/>
          </p:nvGrpSpPr>
          <p:grpSpPr bwMode="auto">
            <a:xfrm>
              <a:off x="1153" y="1152"/>
              <a:ext cx="3839" cy="2784"/>
              <a:chOff x="1296" y="1152"/>
              <a:chExt cx="3696" cy="2496"/>
            </a:xfrm>
          </p:grpSpPr>
          <p:sp>
            <p:nvSpPr>
              <p:cNvPr id="107553" name="Line 33">
                <a:extLst>
                  <a:ext uri="{FF2B5EF4-FFF2-40B4-BE49-F238E27FC236}">
                    <a16:creationId xmlns:a16="http://schemas.microsoft.com/office/drawing/2014/main" id="{0DA599D8-2B9A-4BA5-BA48-5397893CA53D}"/>
                  </a:ext>
                </a:extLst>
              </p:cNvPr>
              <p:cNvSpPr>
                <a:spLocks noChangeShapeType="1"/>
              </p:cNvSpPr>
              <p:nvPr/>
            </p:nvSpPr>
            <p:spPr bwMode="auto">
              <a:xfrm>
                <a:off x="1296" y="1152"/>
                <a:ext cx="0" cy="24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54" name="Line 34">
                <a:extLst>
                  <a:ext uri="{FF2B5EF4-FFF2-40B4-BE49-F238E27FC236}">
                    <a16:creationId xmlns:a16="http://schemas.microsoft.com/office/drawing/2014/main" id="{896B67BE-E5B7-4417-88BD-1196AC15C746}"/>
                  </a:ext>
                </a:extLst>
              </p:cNvPr>
              <p:cNvSpPr>
                <a:spLocks noChangeShapeType="1"/>
              </p:cNvSpPr>
              <p:nvPr/>
            </p:nvSpPr>
            <p:spPr bwMode="auto">
              <a:xfrm>
                <a:off x="1296" y="3648"/>
                <a:ext cx="36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7555" name="Group 35">
              <a:extLst>
                <a:ext uri="{FF2B5EF4-FFF2-40B4-BE49-F238E27FC236}">
                  <a16:creationId xmlns:a16="http://schemas.microsoft.com/office/drawing/2014/main" id="{B8CF3276-0875-479F-A4BF-9080D45D8515}"/>
                </a:ext>
              </a:extLst>
            </p:cNvPr>
            <p:cNvGrpSpPr>
              <a:grpSpLocks/>
            </p:cNvGrpSpPr>
            <p:nvPr/>
          </p:nvGrpSpPr>
          <p:grpSpPr bwMode="auto">
            <a:xfrm>
              <a:off x="1303" y="1252"/>
              <a:ext cx="598" cy="2684"/>
              <a:chOff x="1778" y="2082"/>
              <a:chExt cx="2686" cy="1566"/>
            </a:xfrm>
          </p:grpSpPr>
          <p:sp>
            <p:nvSpPr>
              <p:cNvPr id="107556" name="Freeform 36">
                <a:extLst>
                  <a:ext uri="{FF2B5EF4-FFF2-40B4-BE49-F238E27FC236}">
                    <a16:creationId xmlns:a16="http://schemas.microsoft.com/office/drawing/2014/main" id="{50F4D6A3-476A-45C4-BC80-D88E47DF5022}"/>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57" name="Freeform 37">
                <a:extLst>
                  <a:ext uri="{FF2B5EF4-FFF2-40B4-BE49-F238E27FC236}">
                    <a16:creationId xmlns:a16="http://schemas.microsoft.com/office/drawing/2014/main" id="{2C979672-A909-419C-BF66-3A3E564B4473}"/>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7558" name="Group 38">
              <a:extLst>
                <a:ext uri="{FF2B5EF4-FFF2-40B4-BE49-F238E27FC236}">
                  <a16:creationId xmlns:a16="http://schemas.microsoft.com/office/drawing/2014/main" id="{036A6371-4742-461F-8BD5-2E379BF782CF}"/>
                </a:ext>
              </a:extLst>
            </p:cNvPr>
            <p:cNvGrpSpPr>
              <a:grpSpLocks/>
            </p:cNvGrpSpPr>
            <p:nvPr/>
          </p:nvGrpSpPr>
          <p:grpSpPr bwMode="auto">
            <a:xfrm>
              <a:off x="2300" y="2147"/>
              <a:ext cx="897" cy="1789"/>
              <a:chOff x="1778" y="2082"/>
              <a:chExt cx="2686" cy="1566"/>
            </a:xfrm>
          </p:grpSpPr>
          <p:sp>
            <p:nvSpPr>
              <p:cNvPr id="107559" name="Freeform 39">
                <a:extLst>
                  <a:ext uri="{FF2B5EF4-FFF2-40B4-BE49-F238E27FC236}">
                    <a16:creationId xmlns:a16="http://schemas.microsoft.com/office/drawing/2014/main" id="{D2264A88-6EC2-483C-8D71-A2C866C66D16}"/>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60" name="Freeform 40">
                <a:extLst>
                  <a:ext uri="{FF2B5EF4-FFF2-40B4-BE49-F238E27FC236}">
                    <a16:creationId xmlns:a16="http://schemas.microsoft.com/office/drawing/2014/main" id="{56905315-C48B-404F-A77E-3DD680E16D12}"/>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7561" name="Group 41">
              <a:extLst>
                <a:ext uri="{FF2B5EF4-FFF2-40B4-BE49-F238E27FC236}">
                  <a16:creationId xmlns:a16="http://schemas.microsoft.com/office/drawing/2014/main" id="{C6368057-2BA1-4642-99B4-867F66925AA9}"/>
                </a:ext>
              </a:extLst>
            </p:cNvPr>
            <p:cNvGrpSpPr>
              <a:grpSpLocks/>
            </p:cNvGrpSpPr>
            <p:nvPr/>
          </p:nvGrpSpPr>
          <p:grpSpPr bwMode="auto">
            <a:xfrm>
              <a:off x="3646" y="2594"/>
              <a:ext cx="1196" cy="1342"/>
              <a:chOff x="1778" y="2082"/>
              <a:chExt cx="2686" cy="1566"/>
            </a:xfrm>
          </p:grpSpPr>
          <p:sp>
            <p:nvSpPr>
              <p:cNvPr id="107562" name="Freeform 42">
                <a:extLst>
                  <a:ext uri="{FF2B5EF4-FFF2-40B4-BE49-F238E27FC236}">
                    <a16:creationId xmlns:a16="http://schemas.microsoft.com/office/drawing/2014/main" id="{B7D61C04-08C7-439A-842D-D66DE28DEBA9}"/>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63" name="Freeform 43">
                <a:extLst>
                  <a:ext uri="{FF2B5EF4-FFF2-40B4-BE49-F238E27FC236}">
                    <a16:creationId xmlns:a16="http://schemas.microsoft.com/office/drawing/2014/main" id="{8D4F56D3-2EE0-42EF-B05B-E22189784BE1}"/>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7564" name="Group 44">
              <a:extLst>
                <a:ext uri="{FF2B5EF4-FFF2-40B4-BE49-F238E27FC236}">
                  <a16:creationId xmlns:a16="http://schemas.microsoft.com/office/drawing/2014/main" id="{C5C74367-2F8D-44D5-830A-B02E2F2D1F79}"/>
                </a:ext>
              </a:extLst>
            </p:cNvPr>
            <p:cNvGrpSpPr>
              <a:grpSpLocks/>
            </p:cNvGrpSpPr>
            <p:nvPr/>
          </p:nvGrpSpPr>
          <p:grpSpPr bwMode="auto">
            <a:xfrm>
              <a:off x="2748" y="2863"/>
              <a:ext cx="1496" cy="1073"/>
              <a:chOff x="1778" y="2082"/>
              <a:chExt cx="2686" cy="1566"/>
            </a:xfrm>
          </p:grpSpPr>
          <p:sp>
            <p:nvSpPr>
              <p:cNvPr id="107565" name="Freeform 45">
                <a:extLst>
                  <a:ext uri="{FF2B5EF4-FFF2-40B4-BE49-F238E27FC236}">
                    <a16:creationId xmlns:a16="http://schemas.microsoft.com/office/drawing/2014/main" id="{8A882D81-3584-42C8-8E60-4B7F787E95C3}"/>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66" name="Freeform 46">
                <a:extLst>
                  <a:ext uri="{FF2B5EF4-FFF2-40B4-BE49-F238E27FC236}">
                    <a16:creationId xmlns:a16="http://schemas.microsoft.com/office/drawing/2014/main" id="{705AF2A5-1FFB-44C8-985C-C657BACF2D91}"/>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107567" name="Group 47">
              <a:extLst>
                <a:ext uri="{FF2B5EF4-FFF2-40B4-BE49-F238E27FC236}">
                  <a16:creationId xmlns:a16="http://schemas.microsoft.com/office/drawing/2014/main" id="{BC9CEA33-6D50-46EA-AC1B-9735E85643AD}"/>
                </a:ext>
              </a:extLst>
            </p:cNvPr>
            <p:cNvGrpSpPr>
              <a:grpSpLocks/>
            </p:cNvGrpSpPr>
            <p:nvPr/>
          </p:nvGrpSpPr>
          <p:grpSpPr bwMode="auto">
            <a:xfrm>
              <a:off x="1552" y="3041"/>
              <a:ext cx="1794" cy="895"/>
              <a:chOff x="1778" y="2082"/>
              <a:chExt cx="2686" cy="1566"/>
            </a:xfrm>
          </p:grpSpPr>
          <p:sp>
            <p:nvSpPr>
              <p:cNvPr id="107568" name="Freeform 48">
                <a:extLst>
                  <a:ext uri="{FF2B5EF4-FFF2-40B4-BE49-F238E27FC236}">
                    <a16:creationId xmlns:a16="http://schemas.microsoft.com/office/drawing/2014/main" id="{FF228AA7-1A9F-411E-BEA2-3A8385CCC5AD}"/>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69" name="Freeform 49">
                <a:extLst>
                  <a:ext uri="{FF2B5EF4-FFF2-40B4-BE49-F238E27FC236}">
                    <a16:creationId xmlns:a16="http://schemas.microsoft.com/office/drawing/2014/main" id="{67561C5F-42EF-4B6E-B839-339F53ADABF1}"/>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7570" name="Freeform 50">
              <a:extLst>
                <a:ext uri="{FF2B5EF4-FFF2-40B4-BE49-F238E27FC236}">
                  <a16:creationId xmlns:a16="http://schemas.microsoft.com/office/drawing/2014/main" id="{C0D457ED-3849-46BD-BF1B-CF8C65718A16}"/>
                </a:ext>
              </a:extLst>
            </p:cNvPr>
            <p:cNvSpPr>
              <a:spLocks/>
            </p:cNvSpPr>
            <p:nvPr/>
          </p:nvSpPr>
          <p:spPr bwMode="auto">
            <a:xfrm>
              <a:off x="1152" y="3213"/>
              <a:ext cx="1308" cy="723"/>
            </a:xfrm>
            <a:custGeom>
              <a:avLst/>
              <a:gdLst>
                <a:gd name="T0" fmla="*/ 1259 w 1259"/>
                <a:gd name="T1" fmla="*/ 698 h 698"/>
                <a:gd name="T2" fmla="*/ 849 w 1259"/>
                <a:gd name="T3" fmla="*/ 627 h 698"/>
                <a:gd name="T4" fmla="*/ 544 w 1259"/>
                <a:gd name="T5" fmla="*/ 534 h 698"/>
                <a:gd name="T6" fmla="*/ 319 w 1259"/>
                <a:gd name="T7" fmla="*/ 383 h 698"/>
                <a:gd name="T8" fmla="*/ 213 w 1259"/>
                <a:gd name="T9" fmla="*/ 186 h 698"/>
                <a:gd name="T10" fmla="*/ 111 w 1259"/>
                <a:gd name="T11" fmla="*/ 63 h 698"/>
                <a:gd name="T12" fmla="*/ 0 w 1259"/>
                <a:gd name="T13" fmla="*/ 0 h 698"/>
              </a:gdLst>
              <a:ahLst/>
              <a:cxnLst>
                <a:cxn ang="0">
                  <a:pos x="T0" y="T1"/>
                </a:cxn>
                <a:cxn ang="0">
                  <a:pos x="T2" y="T3"/>
                </a:cxn>
                <a:cxn ang="0">
                  <a:pos x="T4" y="T5"/>
                </a:cxn>
                <a:cxn ang="0">
                  <a:pos x="T6" y="T7"/>
                </a:cxn>
                <a:cxn ang="0">
                  <a:pos x="T8" y="T9"/>
                </a:cxn>
                <a:cxn ang="0">
                  <a:pos x="T10" y="T11"/>
                </a:cxn>
                <a:cxn ang="0">
                  <a:pos x="T12" y="T13"/>
                </a:cxn>
              </a:cxnLst>
              <a:rect l="0" t="0" r="r" b="b"/>
              <a:pathLst>
                <a:path w="1259" h="698">
                  <a:moveTo>
                    <a:pt x="1259" y="698"/>
                  </a:moveTo>
                  <a:cubicBezTo>
                    <a:pt x="1190" y="686"/>
                    <a:pt x="969" y="654"/>
                    <a:pt x="849" y="627"/>
                  </a:cubicBezTo>
                  <a:cubicBezTo>
                    <a:pt x="730" y="600"/>
                    <a:pt x="631" y="575"/>
                    <a:pt x="544" y="534"/>
                  </a:cubicBezTo>
                  <a:cubicBezTo>
                    <a:pt x="456" y="493"/>
                    <a:pt x="373" y="441"/>
                    <a:pt x="319" y="383"/>
                  </a:cubicBezTo>
                  <a:cubicBezTo>
                    <a:pt x="264" y="325"/>
                    <a:pt x="248" y="239"/>
                    <a:pt x="213" y="186"/>
                  </a:cubicBezTo>
                  <a:cubicBezTo>
                    <a:pt x="178" y="132"/>
                    <a:pt x="146" y="93"/>
                    <a:pt x="111" y="63"/>
                  </a:cubicBezTo>
                  <a:cubicBezTo>
                    <a:pt x="76" y="32"/>
                    <a:pt x="18" y="10"/>
                    <a:pt x="0"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71" name="Line 51">
              <a:extLst>
                <a:ext uri="{FF2B5EF4-FFF2-40B4-BE49-F238E27FC236}">
                  <a16:creationId xmlns:a16="http://schemas.microsoft.com/office/drawing/2014/main" id="{CA1DE90F-783E-49F3-96F0-D759E67A8223}"/>
                </a:ext>
              </a:extLst>
            </p:cNvPr>
            <p:cNvSpPr>
              <a:spLocks noChangeShapeType="1"/>
            </p:cNvSpPr>
            <p:nvPr/>
          </p:nvSpPr>
          <p:spPr bwMode="auto">
            <a:xfrm flipV="1">
              <a:off x="1153" y="1749"/>
              <a:ext cx="0" cy="2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7572" name="AutoShape 52">
              <a:extLst>
                <a:ext uri="{FF2B5EF4-FFF2-40B4-BE49-F238E27FC236}">
                  <a16:creationId xmlns:a16="http://schemas.microsoft.com/office/drawing/2014/main" id="{487AEAA6-98AD-4131-A7E0-AC0A406B418A}"/>
                </a:ext>
              </a:extLst>
            </p:cNvPr>
            <p:cNvSpPr>
              <a:spLocks noChangeArrowheads="1"/>
            </p:cNvSpPr>
            <p:nvPr/>
          </p:nvSpPr>
          <p:spPr bwMode="auto">
            <a:xfrm rot="2074402">
              <a:off x="1776" y="1632"/>
              <a:ext cx="624" cy="240"/>
            </a:xfrm>
            <a:prstGeom prst="rightArrow">
              <a:avLst>
                <a:gd name="adj1" fmla="val 50000"/>
                <a:gd name="adj2" fmla="val 65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3" name="AutoShape 53">
              <a:extLst>
                <a:ext uri="{FF2B5EF4-FFF2-40B4-BE49-F238E27FC236}">
                  <a16:creationId xmlns:a16="http://schemas.microsoft.com/office/drawing/2014/main" id="{AECEC71F-8A31-42F6-8DCF-BCD801BE9049}"/>
                </a:ext>
              </a:extLst>
            </p:cNvPr>
            <p:cNvSpPr>
              <a:spLocks noChangeArrowheads="1"/>
            </p:cNvSpPr>
            <p:nvPr/>
          </p:nvSpPr>
          <p:spPr bwMode="auto">
            <a:xfrm rot="973869">
              <a:off x="3072" y="2208"/>
              <a:ext cx="624" cy="240"/>
            </a:xfrm>
            <a:prstGeom prst="rightArrow">
              <a:avLst>
                <a:gd name="adj1" fmla="val 50000"/>
                <a:gd name="adj2" fmla="val 6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4" name="AutoShape 54">
              <a:extLst>
                <a:ext uri="{FF2B5EF4-FFF2-40B4-BE49-F238E27FC236}">
                  <a16:creationId xmlns:a16="http://schemas.microsoft.com/office/drawing/2014/main" id="{4116EE87-1B95-4DBA-92BE-FAEA65CD769F}"/>
                </a:ext>
              </a:extLst>
            </p:cNvPr>
            <p:cNvSpPr>
              <a:spLocks noChangeArrowheads="1"/>
            </p:cNvSpPr>
            <p:nvPr/>
          </p:nvSpPr>
          <p:spPr bwMode="auto">
            <a:xfrm rot="10564381">
              <a:off x="1248" y="2976"/>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5" name="AutoShape 55">
              <a:extLst>
                <a:ext uri="{FF2B5EF4-FFF2-40B4-BE49-F238E27FC236}">
                  <a16:creationId xmlns:a16="http://schemas.microsoft.com/office/drawing/2014/main" id="{0E007EE7-2E4C-472C-B40C-F5A37504E78F}"/>
                </a:ext>
              </a:extLst>
            </p:cNvPr>
            <p:cNvSpPr>
              <a:spLocks noChangeArrowheads="1"/>
            </p:cNvSpPr>
            <p:nvPr/>
          </p:nvSpPr>
          <p:spPr bwMode="auto">
            <a:xfrm rot="10380927">
              <a:off x="2400" y="2832"/>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6" name="AutoShape 56">
              <a:extLst>
                <a:ext uri="{FF2B5EF4-FFF2-40B4-BE49-F238E27FC236}">
                  <a16:creationId xmlns:a16="http://schemas.microsoft.com/office/drawing/2014/main" id="{9B5F3A67-303F-46AE-8C1D-FABCB8A22752}"/>
                </a:ext>
              </a:extLst>
            </p:cNvPr>
            <p:cNvSpPr>
              <a:spLocks noChangeArrowheads="1"/>
            </p:cNvSpPr>
            <p:nvPr/>
          </p:nvSpPr>
          <p:spPr bwMode="auto">
            <a:xfrm rot="10043701">
              <a:off x="3264" y="2640"/>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77" name="Text Box 57">
              <a:extLst>
                <a:ext uri="{FF2B5EF4-FFF2-40B4-BE49-F238E27FC236}">
                  <a16:creationId xmlns:a16="http://schemas.microsoft.com/office/drawing/2014/main" id="{83B40D4D-007D-4604-BB48-7BCC567634DD}"/>
                </a:ext>
              </a:extLst>
            </p:cNvPr>
            <p:cNvSpPr txBox="1">
              <a:spLocks noChangeArrowheads="1"/>
            </p:cNvSpPr>
            <p:nvPr/>
          </p:nvSpPr>
          <p:spPr bwMode="auto">
            <a:xfrm>
              <a:off x="2684" y="3914"/>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a:t>
              </a:r>
            </a:p>
          </p:txBody>
        </p:sp>
        <p:sp>
          <p:nvSpPr>
            <p:cNvPr id="107578" name="Text Box 58">
              <a:extLst>
                <a:ext uri="{FF2B5EF4-FFF2-40B4-BE49-F238E27FC236}">
                  <a16:creationId xmlns:a16="http://schemas.microsoft.com/office/drawing/2014/main" id="{19F16404-9C0A-4174-A32A-D09254E77E98}"/>
                </a:ext>
              </a:extLst>
            </p:cNvPr>
            <p:cNvSpPr txBox="1">
              <a:spLocks noChangeArrowheads="1"/>
            </p:cNvSpPr>
            <p:nvPr/>
          </p:nvSpPr>
          <p:spPr bwMode="auto">
            <a:xfrm>
              <a:off x="774" y="2378"/>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EC0C682-C8AD-4A0D-BB70-F12F2ED9E33C}"/>
              </a:ext>
            </a:extLst>
          </p:cNvPr>
          <p:cNvSpPr>
            <a:spLocks noGrp="1" noChangeArrowheads="1"/>
          </p:cNvSpPr>
          <p:nvPr>
            <p:ph type="title" idx="4294967295"/>
          </p:nvPr>
        </p:nvSpPr>
        <p:spPr>
          <a:xfrm>
            <a:off x="914400" y="228600"/>
            <a:ext cx="6934200" cy="590550"/>
          </a:xfrm>
        </p:spPr>
        <p:txBody>
          <a:bodyPr/>
          <a:lstStyle/>
          <a:p>
            <a:pPr algn="ctr"/>
            <a:r>
              <a:rPr lang="en-US" altLang="en-US" sz="3600">
                <a:solidFill>
                  <a:schemeClr val="tx1"/>
                </a:solidFill>
              </a:rPr>
              <a:t>Perturbation Analysis</a:t>
            </a:r>
          </a:p>
        </p:txBody>
      </p:sp>
      <p:graphicFrame>
        <p:nvGraphicFramePr>
          <p:cNvPr id="12291" name="Object 3">
            <a:extLst>
              <a:ext uri="{FF2B5EF4-FFF2-40B4-BE49-F238E27FC236}">
                <a16:creationId xmlns:a16="http://schemas.microsoft.com/office/drawing/2014/main" id="{0D6F8A4D-9154-4990-B65C-F5831B3EA49E}"/>
              </a:ext>
            </a:extLst>
          </p:cNvPr>
          <p:cNvGraphicFramePr>
            <a:graphicFrameLocks noChangeAspect="1"/>
          </p:cNvGraphicFramePr>
          <p:nvPr/>
        </p:nvGraphicFramePr>
        <p:xfrm>
          <a:off x="2968625" y="941388"/>
          <a:ext cx="1831975" cy="887412"/>
        </p:xfrm>
        <a:graphic>
          <a:graphicData uri="http://schemas.openxmlformats.org/presentationml/2006/ole">
            <mc:AlternateContent xmlns:mc="http://schemas.openxmlformats.org/markup-compatibility/2006">
              <mc:Choice xmlns:v="urn:schemas-microsoft-com:vml" Requires="v">
                <p:oleObj spid="_x0000_s12301" name="Equation" r:id="rId4" imgW="812520" imgH="393480" progId="Equation.3">
                  <p:embed/>
                </p:oleObj>
              </mc:Choice>
              <mc:Fallback>
                <p:oleObj name="Equation" r:id="rId4" imgW="81252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8625" y="941388"/>
                        <a:ext cx="1831975" cy="887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3" name="Object 5">
            <a:extLst>
              <a:ext uri="{FF2B5EF4-FFF2-40B4-BE49-F238E27FC236}">
                <a16:creationId xmlns:a16="http://schemas.microsoft.com/office/drawing/2014/main" id="{DFCB9140-5EBE-4111-A201-353F08C46EC1}"/>
              </a:ext>
            </a:extLst>
          </p:cNvPr>
          <p:cNvGraphicFramePr>
            <a:graphicFrameLocks noChangeAspect="1"/>
          </p:cNvGraphicFramePr>
          <p:nvPr/>
        </p:nvGraphicFramePr>
        <p:xfrm>
          <a:off x="939800" y="4038600"/>
          <a:ext cx="7213600" cy="887413"/>
        </p:xfrm>
        <a:graphic>
          <a:graphicData uri="http://schemas.openxmlformats.org/presentationml/2006/ole">
            <mc:AlternateContent xmlns:mc="http://schemas.openxmlformats.org/markup-compatibility/2006">
              <mc:Choice xmlns:v="urn:schemas-microsoft-com:vml" Requires="v">
                <p:oleObj spid="_x0000_s12302" name="Equation" r:id="rId6" imgW="3200400" imgH="393480" progId="Equation.3">
                  <p:embed/>
                </p:oleObj>
              </mc:Choice>
              <mc:Fallback>
                <p:oleObj name="Equation" r:id="rId6" imgW="3200400" imgH="39348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9800" y="4038600"/>
                        <a:ext cx="721360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4" name="Object 6">
            <a:extLst>
              <a:ext uri="{FF2B5EF4-FFF2-40B4-BE49-F238E27FC236}">
                <a16:creationId xmlns:a16="http://schemas.microsoft.com/office/drawing/2014/main" id="{82EC14AF-D125-4143-B528-1F8C2AE6C12C}"/>
              </a:ext>
            </a:extLst>
          </p:cNvPr>
          <p:cNvGraphicFramePr>
            <a:graphicFrameLocks noChangeAspect="1"/>
          </p:cNvGraphicFramePr>
          <p:nvPr/>
        </p:nvGraphicFramePr>
        <p:xfrm>
          <a:off x="2286000" y="2001838"/>
          <a:ext cx="3048000" cy="512762"/>
        </p:xfrm>
        <a:graphic>
          <a:graphicData uri="http://schemas.openxmlformats.org/presentationml/2006/ole">
            <mc:AlternateContent xmlns:mc="http://schemas.openxmlformats.org/markup-compatibility/2006">
              <mc:Choice xmlns:v="urn:schemas-microsoft-com:vml" Requires="v">
                <p:oleObj spid="_x0000_s12303" name="Equation" r:id="rId8" imgW="1358640" imgH="228600" progId="Equation.3">
                  <p:embed/>
                </p:oleObj>
              </mc:Choice>
              <mc:Fallback>
                <p:oleObj name="Equation" r:id="rId8" imgW="1358640" imgH="2286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2001838"/>
                        <a:ext cx="3048000"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6" name="Text Box 8">
            <a:extLst>
              <a:ext uri="{FF2B5EF4-FFF2-40B4-BE49-F238E27FC236}">
                <a16:creationId xmlns:a16="http://schemas.microsoft.com/office/drawing/2014/main" id="{F167B4DE-8AC2-47C7-AE74-103D632F8ADD}"/>
              </a:ext>
            </a:extLst>
          </p:cNvPr>
          <p:cNvSpPr txBox="1">
            <a:spLocks noChangeArrowheads="1"/>
          </p:cNvSpPr>
          <p:nvPr/>
        </p:nvSpPr>
        <p:spPr bwMode="auto">
          <a:xfrm>
            <a:off x="2743200" y="5105400"/>
            <a:ext cx="19081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Accumulation</a:t>
            </a:r>
          </a:p>
          <a:p>
            <a:r>
              <a:rPr lang="en-US" altLang="en-US"/>
              <a:t>dependence</a:t>
            </a:r>
          </a:p>
        </p:txBody>
      </p:sp>
      <p:sp>
        <p:nvSpPr>
          <p:cNvPr id="12297" name="Text Box 9">
            <a:extLst>
              <a:ext uri="{FF2B5EF4-FFF2-40B4-BE49-F238E27FC236}">
                <a16:creationId xmlns:a16="http://schemas.microsoft.com/office/drawing/2014/main" id="{EAAAD5BD-25EF-4F4A-B60D-729DBF2A7D38}"/>
              </a:ext>
            </a:extLst>
          </p:cNvPr>
          <p:cNvSpPr txBox="1">
            <a:spLocks noChangeArrowheads="1"/>
          </p:cNvSpPr>
          <p:nvPr/>
        </p:nvSpPr>
        <p:spPr bwMode="auto">
          <a:xfrm>
            <a:off x="4876800" y="5105400"/>
            <a:ext cx="162083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Melt</a:t>
            </a:r>
          </a:p>
          <a:p>
            <a:r>
              <a:rPr lang="en-US" altLang="en-US"/>
              <a:t>dependence</a:t>
            </a:r>
          </a:p>
        </p:txBody>
      </p:sp>
      <p:sp>
        <p:nvSpPr>
          <p:cNvPr id="12298" name="Text Box 10">
            <a:extLst>
              <a:ext uri="{FF2B5EF4-FFF2-40B4-BE49-F238E27FC236}">
                <a16:creationId xmlns:a16="http://schemas.microsoft.com/office/drawing/2014/main" id="{2072AC23-D12A-4ABE-AD07-51A4B4B8182F}"/>
              </a:ext>
            </a:extLst>
          </p:cNvPr>
          <p:cNvSpPr txBox="1">
            <a:spLocks noChangeArrowheads="1"/>
          </p:cNvSpPr>
          <p:nvPr/>
        </p:nvSpPr>
        <p:spPr bwMode="auto">
          <a:xfrm>
            <a:off x="825500" y="5048250"/>
            <a:ext cx="16129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Change</a:t>
            </a:r>
          </a:p>
          <a:p>
            <a:r>
              <a:rPr lang="en-US" altLang="en-US"/>
              <a:t>In Variance</a:t>
            </a:r>
          </a:p>
        </p:txBody>
      </p:sp>
      <p:graphicFrame>
        <p:nvGraphicFramePr>
          <p:cNvPr id="12299" name="Object 11">
            <a:extLst>
              <a:ext uri="{FF2B5EF4-FFF2-40B4-BE49-F238E27FC236}">
                <a16:creationId xmlns:a16="http://schemas.microsoft.com/office/drawing/2014/main" id="{DD3C13AC-F783-4401-B48D-2C4F02AEB67E}"/>
              </a:ext>
            </a:extLst>
          </p:cNvPr>
          <p:cNvGraphicFramePr>
            <a:graphicFrameLocks noChangeAspect="1"/>
          </p:cNvGraphicFramePr>
          <p:nvPr/>
        </p:nvGraphicFramePr>
        <p:xfrm>
          <a:off x="1090613" y="2722563"/>
          <a:ext cx="6453187" cy="998537"/>
        </p:xfrm>
        <a:graphic>
          <a:graphicData uri="http://schemas.openxmlformats.org/presentationml/2006/ole">
            <mc:AlternateContent xmlns:mc="http://schemas.openxmlformats.org/markup-compatibility/2006">
              <mc:Choice xmlns:v="urn:schemas-microsoft-com:vml" Requires="v">
                <p:oleObj spid="_x0000_s12304" name="Equation" r:id="rId10" imgW="2869920" imgH="444240" progId="Equation.3">
                  <p:embed/>
                </p:oleObj>
              </mc:Choice>
              <mc:Fallback>
                <p:oleObj name="Equation" r:id="rId10" imgW="2869920" imgH="444240" progId="Equation.3">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90613" y="2722563"/>
                        <a:ext cx="6453187" cy="99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00" name="Text Box 12">
            <a:extLst>
              <a:ext uri="{FF2B5EF4-FFF2-40B4-BE49-F238E27FC236}">
                <a16:creationId xmlns:a16="http://schemas.microsoft.com/office/drawing/2014/main" id="{041CF79E-9301-44BB-82F2-C4D75AF25445}"/>
              </a:ext>
            </a:extLst>
          </p:cNvPr>
          <p:cNvSpPr txBox="1">
            <a:spLocks noChangeArrowheads="1"/>
          </p:cNvSpPr>
          <p:nvPr/>
        </p:nvSpPr>
        <p:spPr bwMode="auto">
          <a:xfrm>
            <a:off x="6705600" y="5105400"/>
            <a:ext cx="168910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Independent</a:t>
            </a:r>
          </a:p>
          <a:p>
            <a:r>
              <a:rPr lang="en-US" altLang="en-US"/>
              <a:t>innovations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BA9BCB15-AFB9-41E5-A6C4-C2CFF95E8EB2}"/>
              </a:ext>
            </a:extLst>
          </p:cNvPr>
          <p:cNvSpPr>
            <a:spLocks noGrp="1" noChangeArrowheads="1"/>
          </p:cNvSpPr>
          <p:nvPr>
            <p:ph type="title"/>
          </p:nvPr>
        </p:nvSpPr>
        <p:spPr>
          <a:xfrm>
            <a:off x="508000" y="285750"/>
            <a:ext cx="7772400" cy="857250"/>
          </a:xfrm>
        </p:spPr>
        <p:txBody>
          <a:bodyPr/>
          <a:lstStyle/>
          <a:p>
            <a:pPr algn="ctr"/>
            <a:r>
              <a:rPr lang="en-US" altLang="en-US" sz="3600"/>
              <a:t>Relative Direct Beam Radiation Exposure</a:t>
            </a:r>
          </a:p>
        </p:txBody>
      </p:sp>
      <p:pic>
        <p:nvPicPr>
          <p:cNvPr id="118787" name="Picture 3">
            <a:extLst>
              <a:ext uri="{FF2B5EF4-FFF2-40B4-BE49-F238E27FC236}">
                <a16:creationId xmlns:a16="http://schemas.microsoft.com/office/drawing/2014/main" id="{8E0C1355-F3A5-40DA-A0E2-7A676EEB987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210175" cy="35290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88" name="Rectangle 4">
            <a:extLst>
              <a:ext uri="{FF2B5EF4-FFF2-40B4-BE49-F238E27FC236}">
                <a16:creationId xmlns:a16="http://schemas.microsoft.com/office/drawing/2014/main" id="{4C16812E-4B52-40B2-825F-F5465E735512}"/>
              </a:ext>
            </a:extLst>
          </p:cNvPr>
          <p:cNvSpPr>
            <a:spLocks noChangeArrowheads="1"/>
          </p:cNvSpPr>
          <p:nvPr/>
        </p:nvSpPr>
        <p:spPr bwMode="auto">
          <a:xfrm>
            <a:off x="609600" y="4833938"/>
            <a:ext cx="8534400" cy="158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0"/>
              </a:spcBef>
              <a:spcAft>
                <a:spcPct val="25000"/>
              </a:spcAft>
            </a:pPr>
            <a:r>
              <a:rPr lang="en-US" altLang="en-US" sz="2800">
                <a:cs typeface="Times New Roman" panose="02020603050405020304" pitchFamily="18" charset="0"/>
              </a:rPr>
              <a:t>E</a:t>
            </a:r>
            <a:r>
              <a:rPr lang="en-US" altLang="en-US" sz="2800" baseline="-30000">
                <a:cs typeface="Times New Roman" panose="02020603050405020304" pitchFamily="18" charset="0"/>
              </a:rPr>
              <a:t>r</a:t>
            </a:r>
            <a:r>
              <a:rPr lang="en-US" altLang="en-US" sz="2800">
                <a:cs typeface="Times New Roman" panose="02020603050405020304" pitchFamily="18" charset="0"/>
              </a:rPr>
              <a:t> = E</a:t>
            </a:r>
            <a:r>
              <a:rPr lang="en-US" altLang="en-US" sz="2800" baseline="-30000">
                <a:cs typeface="Times New Roman" panose="02020603050405020304" pitchFamily="18" charset="0"/>
              </a:rPr>
              <a:t>l</a:t>
            </a:r>
            <a:r>
              <a:rPr lang="en-US" altLang="en-US" sz="2800">
                <a:cs typeface="Times New Roman" panose="02020603050405020304" pitchFamily="18" charset="0"/>
              </a:rPr>
              <a:t>/E</a:t>
            </a:r>
            <a:r>
              <a:rPr lang="en-US" altLang="en-US" sz="2800" baseline="-30000">
                <a:cs typeface="Times New Roman" panose="02020603050405020304" pitchFamily="18" charset="0"/>
              </a:rPr>
              <a:t>ba</a:t>
            </a:r>
            <a:r>
              <a:rPr lang="en-US" altLang="en-US" sz="2800">
                <a:cs typeface="Times New Roman" panose="02020603050405020304" pitchFamily="18" charset="0"/>
              </a:rPr>
              <a:t> where</a:t>
            </a:r>
            <a:endParaRPr lang="en-US" altLang="en-US" sz="2800" baseline="-30000">
              <a:cs typeface="Times New Roman" panose="02020603050405020304" pitchFamily="18" charset="0"/>
            </a:endParaRPr>
          </a:p>
          <a:p>
            <a:pPr algn="l" eaLnBrk="0" hangingPunct="0">
              <a:spcBef>
                <a:spcPct val="0"/>
              </a:spcBef>
              <a:spcAft>
                <a:spcPct val="25000"/>
              </a:spcAft>
            </a:pPr>
            <a:r>
              <a:rPr lang="en-US" altLang="en-US" sz="2800">
                <a:cs typeface="Times New Roman" panose="02020603050405020304" pitchFamily="18" charset="0"/>
              </a:rPr>
              <a:t>E</a:t>
            </a:r>
            <a:r>
              <a:rPr lang="en-US" altLang="en-US" sz="2800" baseline="-25000">
                <a:cs typeface="Times New Roman" panose="02020603050405020304" pitchFamily="18" charset="0"/>
              </a:rPr>
              <a:t>l</a:t>
            </a:r>
            <a:r>
              <a:rPr lang="en-US" altLang="en-US" sz="2800">
                <a:cs typeface="Times New Roman" panose="02020603050405020304" pitchFamily="18" charset="0"/>
              </a:rPr>
              <a:t>  is the local solar radiation exposure</a:t>
            </a:r>
          </a:p>
          <a:p>
            <a:pPr algn="l" eaLnBrk="0" hangingPunct="0">
              <a:spcBef>
                <a:spcPct val="0"/>
              </a:spcBef>
              <a:spcAft>
                <a:spcPct val="25000"/>
              </a:spcAft>
            </a:pPr>
            <a:r>
              <a:rPr lang="en-US" altLang="en-US" sz="2800">
                <a:cs typeface="Times New Roman" panose="02020603050405020304" pitchFamily="18" charset="0"/>
              </a:rPr>
              <a:t>E</a:t>
            </a:r>
            <a:r>
              <a:rPr lang="en-US" altLang="en-US" sz="2800" baseline="-25000">
                <a:cs typeface="Times New Roman" panose="02020603050405020304" pitchFamily="18" charset="0"/>
              </a:rPr>
              <a:t>ba</a:t>
            </a:r>
            <a:r>
              <a:rPr lang="en-US" altLang="en-US" sz="2800">
                <a:cs typeface="Times New Roman" panose="02020603050405020304" pitchFamily="18" charset="0"/>
              </a:rPr>
              <a:t> is the basin average solar radiation exposure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DA946FA-217A-40F7-BF6D-2321EA826C9F}"/>
              </a:ext>
            </a:extLst>
          </p:cNvPr>
          <p:cNvSpPr>
            <a:spLocks noGrp="1" noChangeArrowheads="1"/>
          </p:cNvSpPr>
          <p:nvPr>
            <p:ph type="title"/>
          </p:nvPr>
        </p:nvSpPr>
        <p:spPr>
          <a:xfrm>
            <a:off x="609600" y="533400"/>
            <a:ext cx="8229600" cy="1143000"/>
          </a:xfrm>
        </p:spPr>
        <p:txBody>
          <a:bodyPr/>
          <a:lstStyle/>
          <a:p>
            <a:pPr algn="ctr"/>
            <a:r>
              <a:rPr lang="en-US" altLang="en-US">
                <a:solidFill>
                  <a:schemeClr val="tx1"/>
                </a:solidFill>
              </a:rPr>
              <a:t>Derivation of depletion curve adjusting for radiation exposure</a:t>
            </a:r>
          </a:p>
        </p:txBody>
      </p:sp>
      <p:sp>
        <p:nvSpPr>
          <p:cNvPr id="44035" name="Rectangle 3">
            <a:extLst>
              <a:ext uri="{FF2B5EF4-FFF2-40B4-BE49-F238E27FC236}">
                <a16:creationId xmlns:a16="http://schemas.microsoft.com/office/drawing/2014/main" id="{1751B878-0C79-4150-88EA-83381348B3AD}"/>
              </a:ext>
            </a:extLst>
          </p:cNvPr>
          <p:cNvSpPr>
            <a:spLocks noChangeArrowheads="1"/>
          </p:cNvSpPr>
          <p:nvPr/>
        </p:nvSpPr>
        <p:spPr bwMode="auto">
          <a:xfrm>
            <a:off x="533400" y="2133600"/>
            <a:ext cx="78486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spcBef>
                <a:spcPct val="0"/>
              </a:spcBef>
              <a:defRPr sz="2400">
                <a:solidFill>
                  <a:schemeClr val="tx1"/>
                </a:solidFill>
                <a:latin typeface="Times New Roman" panose="02020603050405020304" pitchFamily="18" charset="0"/>
              </a:defRPr>
            </a:lvl1pPr>
            <a:lvl2pPr marL="571500" algn="l">
              <a:spcBef>
                <a:spcPct val="0"/>
              </a:spcBef>
              <a:defRPr sz="2400">
                <a:solidFill>
                  <a:schemeClr val="tx1"/>
                </a:solidFill>
                <a:latin typeface="Times New Roman" panose="02020603050405020304" pitchFamily="18" charset="0"/>
              </a:defRPr>
            </a:lvl2pPr>
            <a:lvl3pPr algn="l">
              <a:spcBef>
                <a:spcPct val="0"/>
              </a:spcBef>
              <a:defRPr sz="2400">
                <a:solidFill>
                  <a:schemeClr val="tx1"/>
                </a:solidFill>
                <a:latin typeface="Times New Roman" panose="02020603050405020304" pitchFamily="18" charset="0"/>
              </a:defRPr>
            </a:lvl3pPr>
            <a:lvl4pPr algn="l">
              <a:spcBef>
                <a:spcPct val="0"/>
              </a:spcBef>
              <a:defRPr sz="2400">
                <a:solidFill>
                  <a:schemeClr val="tx1"/>
                </a:solidFill>
                <a:latin typeface="Times New Roman" panose="02020603050405020304" pitchFamily="18" charset="0"/>
              </a:defRPr>
            </a:lvl4pPr>
            <a:lvl5pPr algn="l">
              <a:spcBef>
                <a:spcPct val="0"/>
              </a:spcBef>
              <a:defRPr sz="2400">
                <a:solidFill>
                  <a:schemeClr val="tx1"/>
                </a:solidFill>
                <a:latin typeface="Times New Roman" panose="02020603050405020304" pitchFamily="18" charset="0"/>
              </a:defRPr>
            </a:lvl5pPr>
            <a:lvl6pPr fontAlgn="base">
              <a:spcBef>
                <a:spcPct val="0"/>
              </a:spcBef>
              <a:spcAft>
                <a:spcPct val="0"/>
              </a:spcAft>
              <a:defRPr sz="2400">
                <a:solidFill>
                  <a:schemeClr val="tx1"/>
                </a:solidFill>
                <a:latin typeface="Times New Roman" panose="02020603050405020304" pitchFamily="18" charset="0"/>
              </a:defRPr>
            </a:lvl6pPr>
            <a:lvl7pPr fontAlgn="base">
              <a:spcBef>
                <a:spcPct val="0"/>
              </a:spcBef>
              <a:spcAft>
                <a:spcPct val="0"/>
              </a:spcAft>
              <a:defRPr sz="2400">
                <a:solidFill>
                  <a:schemeClr val="tx1"/>
                </a:solidFill>
                <a:latin typeface="Times New Roman" panose="02020603050405020304" pitchFamily="18" charset="0"/>
              </a:defRPr>
            </a:lvl7pPr>
            <a:lvl8pPr fontAlgn="base">
              <a:spcBef>
                <a:spcPct val="0"/>
              </a:spcBef>
              <a:spcAft>
                <a:spcPct val="0"/>
              </a:spcAft>
              <a:defRPr sz="2400">
                <a:solidFill>
                  <a:schemeClr val="tx1"/>
                </a:solidFill>
                <a:latin typeface="Times New Roman" panose="02020603050405020304" pitchFamily="18" charset="0"/>
              </a:defRPr>
            </a:lvl8pPr>
            <a:lvl9pPr fontAlgn="base">
              <a:spcBef>
                <a:spcPct val="0"/>
              </a:spcBef>
              <a:spcAft>
                <a:spcPct val="0"/>
              </a:spcAft>
              <a:defRPr sz="2400">
                <a:solidFill>
                  <a:schemeClr val="tx1"/>
                </a:solidFill>
                <a:latin typeface="Times New Roman" panose="02020603050405020304" pitchFamily="18" charset="0"/>
              </a:defRPr>
            </a:lvl9pPr>
          </a:lstStyle>
          <a:p>
            <a:pPr eaLnBrk="0" hangingPunct="0">
              <a:spcBef>
                <a:spcPct val="50000"/>
              </a:spcBef>
              <a:spcAft>
                <a:spcPct val="40000"/>
              </a:spcAft>
              <a:buFontTx/>
              <a:buChar char="•"/>
            </a:pPr>
            <a:r>
              <a:rPr lang="en-US" altLang="en-US" sz="3600"/>
              <a:t>Define radiation/energy adusted snow water equivalence at each point </a:t>
            </a:r>
          </a:p>
          <a:p>
            <a:pPr eaLnBrk="0" hangingPunct="0">
              <a:spcAft>
                <a:spcPct val="40000"/>
              </a:spcAft>
            </a:pPr>
            <a:r>
              <a:rPr lang="en-US" altLang="en-US" sz="3600"/>
              <a:t>		W</a:t>
            </a:r>
            <a:r>
              <a:rPr lang="en-US" altLang="en-US" sz="3600" baseline="-25000"/>
              <a:t>e</a:t>
            </a:r>
            <a:r>
              <a:rPr lang="en-US" altLang="en-US" sz="3600"/>
              <a:t> = W/E</a:t>
            </a:r>
            <a:r>
              <a:rPr lang="en-US" altLang="en-US" sz="3600" baseline="-25000"/>
              <a:t>r</a:t>
            </a:r>
            <a:endParaRPr lang="en-US" altLang="en-US" sz="3600"/>
          </a:p>
          <a:p>
            <a:pPr eaLnBrk="0" hangingPunct="0">
              <a:spcBef>
                <a:spcPct val="50000"/>
              </a:spcBef>
              <a:spcAft>
                <a:spcPct val="40000"/>
              </a:spcAft>
              <a:buFontTx/>
              <a:buChar char="•"/>
            </a:pPr>
            <a:r>
              <a:rPr lang="en-US" altLang="en-US" sz="3600"/>
              <a:t>Use the spatial distribution of this in the procedure to derive a depletion curve</a:t>
            </a:r>
            <a:endParaRPr lang="en-US" altLang="en-US" sz="3600" baseline="-25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7B55AD5F-A4DB-4477-856E-29E293DD2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374"/>
          <a:stretch>
            <a:fillRect/>
          </a:stretch>
        </p:blipFill>
        <p:spPr bwMode="auto">
          <a:xfrm>
            <a:off x="0" y="228600"/>
            <a:ext cx="9144000" cy="6470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0056C01-1E73-4E65-8C39-0AAD9760B4E6}"/>
              </a:ext>
            </a:extLst>
          </p:cNvPr>
          <p:cNvSpPr>
            <a:spLocks noGrp="1" noChangeArrowheads="1"/>
          </p:cNvSpPr>
          <p:nvPr>
            <p:ph type="title"/>
          </p:nvPr>
        </p:nvSpPr>
        <p:spPr/>
        <p:txBody>
          <a:bodyPr/>
          <a:lstStyle/>
          <a:p>
            <a:r>
              <a:rPr lang="en-US" altLang="en-US">
                <a:solidFill>
                  <a:schemeClr val="tx1"/>
                </a:solidFill>
              </a:rPr>
              <a:t>Fractional Solar Radiation</a:t>
            </a:r>
          </a:p>
        </p:txBody>
      </p:sp>
      <p:graphicFrame>
        <p:nvGraphicFramePr>
          <p:cNvPr id="50179" name="Object 3">
            <a:extLst>
              <a:ext uri="{FF2B5EF4-FFF2-40B4-BE49-F238E27FC236}">
                <a16:creationId xmlns:a16="http://schemas.microsoft.com/office/drawing/2014/main" id="{4DF654CF-D7F0-409B-BD02-E54F1B5D257D}"/>
              </a:ext>
            </a:extLst>
          </p:cNvPr>
          <p:cNvGraphicFramePr>
            <a:graphicFrameLocks noChangeAspect="1"/>
          </p:cNvGraphicFramePr>
          <p:nvPr/>
        </p:nvGraphicFramePr>
        <p:xfrm>
          <a:off x="2378075" y="2590800"/>
          <a:ext cx="3627438" cy="3116263"/>
        </p:xfrm>
        <a:graphic>
          <a:graphicData uri="http://schemas.openxmlformats.org/presentationml/2006/ole">
            <mc:AlternateContent xmlns:mc="http://schemas.openxmlformats.org/markup-compatibility/2006">
              <mc:Choice xmlns:v="urn:schemas-microsoft-com:vml" Requires="v">
                <p:oleObj spid="_x0000_s50180" name="Equation" r:id="rId4" imgW="901440" imgH="774360" progId="Equation.3">
                  <p:embed/>
                </p:oleObj>
              </mc:Choice>
              <mc:Fallback>
                <p:oleObj name="Equation" r:id="rId4" imgW="901440" imgH="77436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075" y="2590800"/>
                        <a:ext cx="3627438" cy="311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2">
            <a:extLst>
              <a:ext uri="{FF2B5EF4-FFF2-40B4-BE49-F238E27FC236}">
                <a16:creationId xmlns:a16="http://schemas.microsoft.com/office/drawing/2014/main" id="{E964A03F-F458-4480-AF23-46CA92FDB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530"/>
          <a:stretch>
            <a:fillRect/>
          </a:stretch>
        </p:blipFill>
        <p:spPr bwMode="auto">
          <a:xfrm>
            <a:off x="69850" y="-228600"/>
            <a:ext cx="8464550" cy="5937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8" name="Text Box 4">
            <a:extLst>
              <a:ext uri="{FF2B5EF4-FFF2-40B4-BE49-F238E27FC236}">
                <a16:creationId xmlns:a16="http://schemas.microsoft.com/office/drawing/2014/main" id="{A31ECE06-DB7F-4A4E-A154-1DB551E1CB26}"/>
              </a:ext>
            </a:extLst>
          </p:cNvPr>
          <p:cNvSpPr txBox="1">
            <a:spLocks noChangeArrowheads="1"/>
          </p:cNvSpPr>
          <p:nvPr/>
        </p:nvSpPr>
        <p:spPr bwMode="auto">
          <a:xfrm>
            <a:off x="381000" y="55626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Hiding Function:  Relative direct radiation exposure of remaining snow used to adjust energy inputs to lumped model as a function of A</a:t>
            </a:r>
            <a:r>
              <a:rPr lang="en-US" altLang="en-US" baseline="-25000"/>
              <a:t>f</a:t>
            </a:r>
            <a:r>
              <a:rPr lang="en-US" altLang="en-US" baseline="30000"/>
              <a:t>*</a:t>
            </a:r>
            <a:r>
              <a:rPr lang="en-US" altLang="en-US"/>
              <a:t>(W/W</a:t>
            </a:r>
            <a:r>
              <a:rPr lang="en-US" altLang="en-US" baseline="-25000"/>
              <a:t>max</a:t>
            </a:r>
            <a:r>
              <a:rPr lang="en-US" altLang="en-US"/>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E9A05B0-AF19-4E6D-A0A1-6E93A8D563FE}"/>
              </a:ext>
            </a:extLst>
          </p:cNvPr>
          <p:cNvSpPr>
            <a:spLocks noGrp="1" noChangeArrowheads="1"/>
          </p:cNvSpPr>
          <p:nvPr>
            <p:ph type="title"/>
          </p:nvPr>
        </p:nvSpPr>
        <p:spPr>
          <a:xfrm>
            <a:off x="990600" y="0"/>
            <a:ext cx="7772400" cy="914400"/>
          </a:xfrm>
        </p:spPr>
        <p:txBody>
          <a:bodyPr/>
          <a:lstStyle/>
          <a:p>
            <a:r>
              <a:rPr lang="en-US" altLang="en-US">
                <a:solidFill>
                  <a:schemeClr val="tx1"/>
                </a:solidFill>
              </a:rPr>
              <a:t>Conclusions</a:t>
            </a:r>
          </a:p>
        </p:txBody>
      </p:sp>
      <p:sp>
        <p:nvSpPr>
          <p:cNvPr id="96259" name="Rectangle 3">
            <a:extLst>
              <a:ext uri="{FF2B5EF4-FFF2-40B4-BE49-F238E27FC236}">
                <a16:creationId xmlns:a16="http://schemas.microsoft.com/office/drawing/2014/main" id="{04FF1AC6-EC54-4D4F-8AFA-807475E6936E}"/>
              </a:ext>
            </a:extLst>
          </p:cNvPr>
          <p:cNvSpPr>
            <a:spLocks noGrp="1" noChangeArrowheads="1"/>
          </p:cNvSpPr>
          <p:nvPr>
            <p:ph type="body" idx="1"/>
          </p:nvPr>
        </p:nvSpPr>
        <p:spPr>
          <a:xfrm>
            <a:off x="304800" y="990600"/>
            <a:ext cx="8839200" cy="5410200"/>
          </a:xfrm>
        </p:spPr>
        <p:txBody>
          <a:bodyPr/>
          <a:lstStyle/>
          <a:p>
            <a:r>
              <a:rPr lang="en-US" altLang="en-US"/>
              <a:t>Snow covered area depletion curves are used as a parameterization of subgrid variability in the lumped modeling of watershed snow accumulation and melt</a:t>
            </a:r>
          </a:p>
          <a:p>
            <a:r>
              <a:rPr lang="en-US" altLang="en-US"/>
              <a:t>Fractional snow covered area depletion curve derived from snow distribution function</a:t>
            </a:r>
          </a:p>
          <a:p>
            <a:r>
              <a:rPr lang="en-US" altLang="en-US"/>
              <a:t>Consistency in depletion curves over years attributable to causative processes being related to topography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9570" name="Picture 2" descr="K:\agusnow98\sheepdrift2.jpg">
            <a:extLst>
              <a:ext uri="{FF2B5EF4-FFF2-40B4-BE49-F238E27FC236}">
                <a16:creationId xmlns:a16="http://schemas.microsoft.com/office/drawing/2014/main" id="{0D81977D-50FE-41D6-8FBB-D2B81268D5A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0"/>
            <a:ext cx="4927600" cy="3409950"/>
          </a:xfrm>
          <a:prstGeom prst="rect">
            <a:avLst/>
          </a:prstGeom>
          <a:noFill/>
          <a:extLst>
            <a:ext uri="{909E8E84-426E-40DD-AFC4-6F175D3DCCD1}">
              <a14:hiddenFill xmlns:a14="http://schemas.microsoft.com/office/drawing/2010/main">
                <a:solidFill>
                  <a:srgbClr val="FFFFFF"/>
                </a:solidFill>
              </a14:hiddenFill>
            </a:ext>
          </a:extLst>
        </p:spPr>
      </p:pic>
      <p:grpSp>
        <p:nvGrpSpPr>
          <p:cNvPr id="109894" name="Group 326">
            <a:extLst>
              <a:ext uri="{FF2B5EF4-FFF2-40B4-BE49-F238E27FC236}">
                <a16:creationId xmlns:a16="http://schemas.microsoft.com/office/drawing/2014/main" id="{A8C3CD76-7469-43B1-AB1E-2D5C6B677307}"/>
              </a:ext>
            </a:extLst>
          </p:cNvPr>
          <p:cNvGrpSpPr>
            <a:grpSpLocks noChangeAspect="1"/>
          </p:cNvGrpSpPr>
          <p:nvPr/>
        </p:nvGrpSpPr>
        <p:grpSpPr bwMode="auto">
          <a:xfrm>
            <a:off x="2178050" y="3538538"/>
            <a:ext cx="4679950" cy="3319462"/>
            <a:chOff x="655" y="3249"/>
            <a:chExt cx="3100" cy="2199"/>
          </a:xfrm>
        </p:grpSpPr>
        <p:grpSp>
          <p:nvGrpSpPr>
            <p:cNvPr id="109895" name="Group 327">
              <a:extLst>
                <a:ext uri="{FF2B5EF4-FFF2-40B4-BE49-F238E27FC236}">
                  <a16:creationId xmlns:a16="http://schemas.microsoft.com/office/drawing/2014/main" id="{AEB5C180-6490-485B-99DB-BFAEEB46E5E8}"/>
                </a:ext>
              </a:extLst>
            </p:cNvPr>
            <p:cNvGrpSpPr>
              <a:grpSpLocks noChangeAspect="1"/>
            </p:cNvGrpSpPr>
            <p:nvPr/>
          </p:nvGrpSpPr>
          <p:grpSpPr bwMode="auto">
            <a:xfrm>
              <a:off x="679" y="3249"/>
              <a:ext cx="3076" cy="980"/>
              <a:chOff x="679" y="3249"/>
              <a:chExt cx="3076" cy="980"/>
            </a:xfrm>
          </p:grpSpPr>
          <p:pic>
            <p:nvPicPr>
              <p:cNvPr id="109896" name="Picture 328">
                <a:extLst>
                  <a:ext uri="{FF2B5EF4-FFF2-40B4-BE49-F238E27FC236}">
                    <a16:creationId xmlns:a16="http://schemas.microsoft.com/office/drawing/2014/main" id="{A138FA41-6B14-4538-9A54-A6ECA66FD5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75000" r="80600" b="18750"/>
              <a:stretch>
                <a:fillRect/>
              </a:stretch>
            </p:blipFill>
            <p:spPr bwMode="auto">
              <a:xfrm>
                <a:off x="1009" y="3249"/>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97" name="Picture 329">
                <a:extLst>
                  <a:ext uri="{FF2B5EF4-FFF2-40B4-BE49-F238E27FC236}">
                    <a16:creationId xmlns:a16="http://schemas.microsoft.com/office/drawing/2014/main" id="{8F5F3510-20EE-4327-B9A3-00BCBC2CBC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75000" r="48325" b="18750"/>
              <a:stretch>
                <a:fillRect/>
              </a:stretch>
            </p:blipFill>
            <p:spPr bwMode="auto">
              <a:xfrm>
                <a:off x="2217" y="3249"/>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98" name="Picture 330">
                <a:extLst>
                  <a:ext uri="{FF2B5EF4-FFF2-40B4-BE49-F238E27FC236}">
                    <a16:creationId xmlns:a16="http://schemas.microsoft.com/office/drawing/2014/main" id="{59E066FC-4DF6-4B32-80F1-34650301D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68750" r="80600" b="25000"/>
              <a:stretch>
                <a:fillRect/>
              </a:stretch>
            </p:blipFill>
            <p:spPr bwMode="auto">
              <a:xfrm>
                <a:off x="1009" y="3255"/>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899" name="Picture 331">
                <a:extLst>
                  <a:ext uri="{FF2B5EF4-FFF2-40B4-BE49-F238E27FC236}">
                    <a16:creationId xmlns:a16="http://schemas.microsoft.com/office/drawing/2014/main" id="{641FFF7D-D494-4249-9191-48CFC9D04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68750" r="48325" b="25000"/>
              <a:stretch>
                <a:fillRect/>
              </a:stretch>
            </p:blipFill>
            <p:spPr bwMode="auto">
              <a:xfrm>
                <a:off x="2217" y="3255"/>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0" name="Picture 332">
                <a:extLst>
                  <a:ext uri="{FF2B5EF4-FFF2-40B4-BE49-F238E27FC236}">
                    <a16:creationId xmlns:a16="http://schemas.microsoft.com/office/drawing/2014/main" id="{E15DDB6A-7656-4145-9F77-2A9ADF8C9D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62500" r="80600" b="31250"/>
              <a:stretch>
                <a:fillRect/>
              </a:stretch>
            </p:blipFill>
            <p:spPr bwMode="auto">
              <a:xfrm>
                <a:off x="1009" y="3261"/>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1" name="Picture 333">
                <a:extLst>
                  <a:ext uri="{FF2B5EF4-FFF2-40B4-BE49-F238E27FC236}">
                    <a16:creationId xmlns:a16="http://schemas.microsoft.com/office/drawing/2014/main" id="{8B4852F5-5926-45A2-B7AC-C6D3C7DC25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62500" r="48325" b="31250"/>
              <a:stretch>
                <a:fillRect/>
              </a:stretch>
            </p:blipFill>
            <p:spPr bwMode="auto">
              <a:xfrm>
                <a:off x="2217" y="3261"/>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2" name="Picture 334">
                <a:extLst>
                  <a:ext uri="{FF2B5EF4-FFF2-40B4-BE49-F238E27FC236}">
                    <a16:creationId xmlns:a16="http://schemas.microsoft.com/office/drawing/2014/main" id="{859FB827-6B61-4E23-A0A9-FA01AD76FD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56250" r="80600" b="37500"/>
              <a:stretch>
                <a:fillRect/>
              </a:stretch>
            </p:blipFill>
            <p:spPr bwMode="auto">
              <a:xfrm>
                <a:off x="1009" y="3267"/>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3" name="Picture 335">
                <a:extLst>
                  <a:ext uri="{FF2B5EF4-FFF2-40B4-BE49-F238E27FC236}">
                    <a16:creationId xmlns:a16="http://schemas.microsoft.com/office/drawing/2014/main" id="{40B93087-7874-4858-95DA-96A51B7EE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56250" r="48325" b="37500"/>
              <a:stretch>
                <a:fillRect/>
              </a:stretch>
            </p:blipFill>
            <p:spPr bwMode="auto">
              <a:xfrm>
                <a:off x="2217" y="3267"/>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4" name="Picture 336">
                <a:extLst>
                  <a:ext uri="{FF2B5EF4-FFF2-40B4-BE49-F238E27FC236}">
                    <a16:creationId xmlns:a16="http://schemas.microsoft.com/office/drawing/2014/main" id="{22663EAA-75D0-4088-8A2C-836F841AB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50000" r="80600" b="43750"/>
              <a:stretch>
                <a:fillRect/>
              </a:stretch>
            </p:blipFill>
            <p:spPr bwMode="auto">
              <a:xfrm>
                <a:off x="1009" y="3273"/>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5" name="Picture 337">
                <a:extLst>
                  <a:ext uri="{FF2B5EF4-FFF2-40B4-BE49-F238E27FC236}">
                    <a16:creationId xmlns:a16="http://schemas.microsoft.com/office/drawing/2014/main" id="{558998AF-18CA-4C43-B68D-3D41A0CCC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50000" r="48325" b="43750"/>
              <a:stretch>
                <a:fillRect/>
              </a:stretch>
            </p:blipFill>
            <p:spPr bwMode="auto">
              <a:xfrm>
                <a:off x="2217" y="3273"/>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6" name="Picture 338">
                <a:extLst>
                  <a:ext uri="{FF2B5EF4-FFF2-40B4-BE49-F238E27FC236}">
                    <a16:creationId xmlns:a16="http://schemas.microsoft.com/office/drawing/2014/main" id="{CD94BA17-CB7E-47B4-853F-1DD47AD48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43750" r="80600" b="50000"/>
              <a:stretch>
                <a:fillRect/>
              </a:stretch>
            </p:blipFill>
            <p:spPr bwMode="auto">
              <a:xfrm>
                <a:off x="1009" y="3279"/>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7" name="Picture 339">
                <a:extLst>
                  <a:ext uri="{FF2B5EF4-FFF2-40B4-BE49-F238E27FC236}">
                    <a16:creationId xmlns:a16="http://schemas.microsoft.com/office/drawing/2014/main" id="{121724C8-B017-4DDF-AE01-0EEB8FCFE9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43750" r="48325" b="50000"/>
              <a:stretch>
                <a:fillRect/>
              </a:stretch>
            </p:blipFill>
            <p:spPr bwMode="auto">
              <a:xfrm>
                <a:off x="2217" y="3279"/>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8" name="Picture 340">
                <a:extLst>
                  <a:ext uri="{FF2B5EF4-FFF2-40B4-BE49-F238E27FC236}">
                    <a16:creationId xmlns:a16="http://schemas.microsoft.com/office/drawing/2014/main" id="{EB077DB3-3220-4E8C-8B1D-798C6B3102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37500" r="80600" b="56250"/>
              <a:stretch>
                <a:fillRect/>
              </a:stretch>
            </p:blipFill>
            <p:spPr bwMode="auto">
              <a:xfrm>
                <a:off x="1009" y="3285"/>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09" name="Picture 341">
                <a:extLst>
                  <a:ext uri="{FF2B5EF4-FFF2-40B4-BE49-F238E27FC236}">
                    <a16:creationId xmlns:a16="http://schemas.microsoft.com/office/drawing/2014/main" id="{490C7352-61CB-4465-86F3-B0C5475A4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37500" r="48325" b="56250"/>
              <a:stretch>
                <a:fillRect/>
              </a:stretch>
            </p:blipFill>
            <p:spPr bwMode="auto">
              <a:xfrm>
                <a:off x="2217" y="3285"/>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0" name="Picture 342">
                <a:extLst>
                  <a:ext uri="{FF2B5EF4-FFF2-40B4-BE49-F238E27FC236}">
                    <a16:creationId xmlns:a16="http://schemas.microsoft.com/office/drawing/2014/main" id="{488A2ED0-728B-44BF-B1EC-805CD5D96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31250" r="80600" b="62500"/>
              <a:stretch>
                <a:fillRect/>
              </a:stretch>
            </p:blipFill>
            <p:spPr bwMode="auto">
              <a:xfrm>
                <a:off x="1009" y="3291"/>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1" name="Picture 343">
                <a:extLst>
                  <a:ext uri="{FF2B5EF4-FFF2-40B4-BE49-F238E27FC236}">
                    <a16:creationId xmlns:a16="http://schemas.microsoft.com/office/drawing/2014/main" id="{0EC7F513-4137-433D-BFBB-41189C84A2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31250" r="48325" b="62500"/>
              <a:stretch>
                <a:fillRect/>
              </a:stretch>
            </p:blipFill>
            <p:spPr bwMode="auto">
              <a:xfrm>
                <a:off x="2217" y="3291"/>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2" name="Picture 344">
                <a:extLst>
                  <a:ext uri="{FF2B5EF4-FFF2-40B4-BE49-F238E27FC236}">
                    <a16:creationId xmlns:a16="http://schemas.microsoft.com/office/drawing/2014/main" id="{90F399FB-4153-4BE7-81F7-4D9D0F64D5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25000" r="80600" b="68750"/>
              <a:stretch>
                <a:fillRect/>
              </a:stretch>
            </p:blipFill>
            <p:spPr bwMode="auto">
              <a:xfrm>
                <a:off x="1009" y="3297"/>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3" name="Picture 345">
                <a:extLst>
                  <a:ext uri="{FF2B5EF4-FFF2-40B4-BE49-F238E27FC236}">
                    <a16:creationId xmlns:a16="http://schemas.microsoft.com/office/drawing/2014/main" id="{044FCA2F-70B0-4293-9241-D19677F40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25000" r="48325" b="68750"/>
              <a:stretch>
                <a:fillRect/>
              </a:stretch>
            </p:blipFill>
            <p:spPr bwMode="auto">
              <a:xfrm>
                <a:off x="2217" y="3297"/>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4" name="Picture 346">
                <a:extLst>
                  <a:ext uri="{FF2B5EF4-FFF2-40B4-BE49-F238E27FC236}">
                    <a16:creationId xmlns:a16="http://schemas.microsoft.com/office/drawing/2014/main" id="{954C0638-EC32-4C1A-B6A1-2CE95F08A3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18750" r="80600" b="75000"/>
              <a:stretch>
                <a:fillRect/>
              </a:stretch>
            </p:blipFill>
            <p:spPr bwMode="auto">
              <a:xfrm>
                <a:off x="1009" y="3303"/>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5" name="Picture 347">
                <a:extLst>
                  <a:ext uri="{FF2B5EF4-FFF2-40B4-BE49-F238E27FC236}">
                    <a16:creationId xmlns:a16="http://schemas.microsoft.com/office/drawing/2014/main" id="{B471D20D-574A-4946-8F04-C2E1A7DC3C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18750" r="48325" b="75000"/>
              <a:stretch>
                <a:fillRect/>
              </a:stretch>
            </p:blipFill>
            <p:spPr bwMode="auto">
              <a:xfrm>
                <a:off x="2217" y="3303"/>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6" name="Picture 348">
                <a:extLst>
                  <a:ext uri="{FF2B5EF4-FFF2-40B4-BE49-F238E27FC236}">
                    <a16:creationId xmlns:a16="http://schemas.microsoft.com/office/drawing/2014/main" id="{58E9880A-0FC1-4473-AB43-394E02D97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12500" r="80600" b="81250"/>
              <a:stretch>
                <a:fillRect/>
              </a:stretch>
            </p:blipFill>
            <p:spPr bwMode="auto">
              <a:xfrm>
                <a:off x="1009" y="3309"/>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7" name="Picture 349">
                <a:extLst>
                  <a:ext uri="{FF2B5EF4-FFF2-40B4-BE49-F238E27FC236}">
                    <a16:creationId xmlns:a16="http://schemas.microsoft.com/office/drawing/2014/main" id="{2EE12E03-9AF1-4F56-BB66-5DA7AEF3F4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12500" r="48325" b="81250"/>
              <a:stretch>
                <a:fillRect/>
              </a:stretch>
            </p:blipFill>
            <p:spPr bwMode="auto">
              <a:xfrm>
                <a:off x="2217" y="3309"/>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8" name="Picture 350">
                <a:extLst>
                  <a:ext uri="{FF2B5EF4-FFF2-40B4-BE49-F238E27FC236}">
                    <a16:creationId xmlns:a16="http://schemas.microsoft.com/office/drawing/2014/main" id="{1C11EDD2-4E87-4B7C-8612-583D5FFB0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t="6250" r="80600" b="87500"/>
              <a:stretch>
                <a:fillRect/>
              </a:stretch>
            </p:blipFill>
            <p:spPr bwMode="auto">
              <a:xfrm>
                <a:off x="1009" y="3315"/>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19" name="Picture 351">
                <a:extLst>
                  <a:ext uri="{FF2B5EF4-FFF2-40B4-BE49-F238E27FC236}">
                    <a16:creationId xmlns:a16="http://schemas.microsoft.com/office/drawing/2014/main" id="{57B96666-6ADF-4687-BCA3-D22D719F11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t="6250" r="48325" b="87500"/>
              <a:stretch>
                <a:fillRect/>
              </a:stretch>
            </p:blipFill>
            <p:spPr bwMode="auto">
              <a:xfrm>
                <a:off x="2217" y="3315"/>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0" name="Picture 352">
                <a:extLst>
                  <a:ext uri="{FF2B5EF4-FFF2-40B4-BE49-F238E27FC236}">
                    <a16:creationId xmlns:a16="http://schemas.microsoft.com/office/drawing/2014/main" id="{C190A970-3247-42F2-B242-6D55AC06E6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051" r="80600" b="93750"/>
              <a:stretch>
                <a:fillRect/>
              </a:stretch>
            </p:blipFill>
            <p:spPr bwMode="auto">
              <a:xfrm>
                <a:off x="1009" y="3321"/>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1" name="Picture 353">
                <a:extLst>
                  <a:ext uri="{FF2B5EF4-FFF2-40B4-BE49-F238E27FC236}">
                    <a16:creationId xmlns:a16="http://schemas.microsoft.com/office/drawing/2014/main" id="{F289BBDC-5FED-4319-8C9A-7FC8409A9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8502" r="48325" b="93750"/>
              <a:stretch>
                <a:fillRect/>
              </a:stretch>
            </p:blipFill>
            <p:spPr bwMode="auto">
              <a:xfrm>
                <a:off x="2217" y="3321"/>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2" name="Picture 354">
                <a:extLst>
                  <a:ext uri="{FF2B5EF4-FFF2-40B4-BE49-F238E27FC236}">
                    <a16:creationId xmlns:a16="http://schemas.microsoft.com/office/drawing/2014/main" id="{EF5B45EE-1CA5-42B3-BBC5-75F4F36AD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1" t="93750" r="80600"/>
              <a:stretch>
                <a:fillRect/>
              </a:stretch>
            </p:blipFill>
            <p:spPr bwMode="auto">
              <a:xfrm>
                <a:off x="1009" y="3327"/>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3" name="Picture 355">
                <a:extLst>
                  <a:ext uri="{FF2B5EF4-FFF2-40B4-BE49-F238E27FC236}">
                    <a16:creationId xmlns:a16="http://schemas.microsoft.com/office/drawing/2014/main" id="{55D3ED79-70C7-4342-9963-64F97DB3D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02" t="93750" r="48325"/>
              <a:stretch>
                <a:fillRect/>
              </a:stretch>
            </p:blipFill>
            <p:spPr bwMode="auto">
              <a:xfrm>
                <a:off x="2217" y="3327"/>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4" name="Picture 356">
                <a:extLst>
                  <a:ext uri="{FF2B5EF4-FFF2-40B4-BE49-F238E27FC236}">
                    <a16:creationId xmlns:a16="http://schemas.microsoft.com/office/drawing/2014/main" id="{F1D45013-1496-487B-B85D-9E83DEEE7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1" t="87500" r="80600" b="6250"/>
              <a:stretch>
                <a:fillRect/>
              </a:stretch>
            </p:blipFill>
            <p:spPr bwMode="auto">
              <a:xfrm>
                <a:off x="1009" y="3333"/>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5" name="Picture 357">
                <a:extLst>
                  <a:ext uri="{FF2B5EF4-FFF2-40B4-BE49-F238E27FC236}">
                    <a16:creationId xmlns:a16="http://schemas.microsoft.com/office/drawing/2014/main" id="{AF44F3AE-6AAC-4371-983E-8C7AD2AC3A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02" t="87500" r="48325" b="6250"/>
              <a:stretch>
                <a:fillRect/>
              </a:stretch>
            </p:blipFill>
            <p:spPr bwMode="auto">
              <a:xfrm>
                <a:off x="2217" y="3333"/>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6" name="Picture 358">
                <a:extLst>
                  <a:ext uri="{FF2B5EF4-FFF2-40B4-BE49-F238E27FC236}">
                    <a16:creationId xmlns:a16="http://schemas.microsoft.com/office/drawing/2014/main" id="{ED543105-DB5B-45D7-BBB0-960CEFBCD8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1" t="81250" r="80600" b="12500"/>
              <a:stretch>
                <a:fillRect/>
              </a:stretch>
            </p:blipFill>
            <p:spPr bwMode="auto">
              <a:xfrm>
                <a:off x="1009" y="3339"/>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7" name="Picture 359">
                <a:extLst>
                  <a:ext uri="{FF2B5EF4-FFF2-40B4-BE49-F238E27FC236}">
                    <a16:creationId xmlns:a16="http://schemas.microsoft.com/office/drawing/2014/main" id="{15140E5F-85FA-4451-882F-C9A779DB4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02" t="81250" r="48325" b="12500"/>
              <a:stretch>
                <a:fillRect/>
              </a:stretch>
            </p:blipFill>
            <p:spPr bwMode="auto">
              <a:xfrm>
                <a:off x="2217" y="3339"/>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8" name="Picture 360">
                <a:extLst>
                  <a:ext uri="{FF2B5EF4-FFF2-40B4-BE49-F238E27FC236}">
                    <a16:creationId xmlns:a16="http://schemas.microsoft.com/office/drawing/2014/main" id="{3E7A940B-1F7F-4FD6-AB09-DBD65F84A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1" t="75000" r="80600" b="18750"/>
              <a:stretch>
                <a:fillRect/>
              </a:stretch>
            </p:blipFill>
            <p:spPr bwMode="auto">
              <a:xfrm>
                <a:off x="1009" y="3345"/>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29" name="Picture 361">
                <a:extLst>
                  <a:ext uri="{FF2B5EF4-FFF2-40B4-BE49-F238E27FC236}">
                    <a16:creationId xmlns:a16="http://schemas.microsoft.com/office/drawing/2014/main" id="{0F71CB49-76C6-41D6-AE1C-0496AA5E1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02" t="75000" r="48325" b="18750"/>
              <a:stretch>
                <a:fillRect/>
              </a:stretch>
            </p:blipFill>
            <p:spPr bwMode="auto">
              <a:xfrm>
                <a:off x="2217" y="3345"/>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0" name="Picture 362">
                <a:extLst>
                  <a:ext uri="{FF2B5EF4-FFF2-40B4-BE49-F238E27FC236}">
                    <a16:creationId xmlns:a16="http://schemas.microsoft.com/office/drawing/2014/main" id="{55BB7C23-BC6C-43A4-94D2-680A81440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051" t="68750" r="80600" b="25000"/>
              <a:stretch>
                <a:fillRect/>
              </a:stretch>
            </p:blipFill>
            <p:spPr bwMode="auto">
              <a:xfrm>
                <a:off x="1009" y="3351"/>
                <a:ext cx="2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1" name="Picture 363">
                <a:extLst>
                  <a:ext uri="{FF2B5EF4-FFF2-40B4-BE49-F238E27FC236}">
                    <a16:creationId xmlns:a16="http://schemas.microsoft.com/office/drawing/2014/main" id="{42E968F9-765D-44FC-8FC5-CB98A82C73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8502" t="68750" r="48325" b="25000"/>
              <a:stretch>
                <a:fillRect/>
              </a:stretch>
            </p:blipFill>
            <p:spPr bwMode="auto">
              <a:xfrm>
                <a:off x="2217" y="3351"/>
                <a:ext cx="10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2" name="Picture 364">
                <a:extLst>
                  <a:ext uri="{FF2B5EF4-FFF2-40B4-BE49-F238E27FC236}">
                    <a16:creationId xmlns:a16="http://schemas.microsoft.com/office/drawing/2014/main" id="{909A378A-B358-47BB-B9E9-4D6420E36A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62500" r="70900" b="31250"/>
              <a:stretch>
                <a:fillRect/>
              </a:stretch>
            </p:blipFill>
            <p:spPr bwMode="auto">
              <a:xfrm>
                <a:off x="787" y="3357"/>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3" name="Picture 365">
                <a:extLst>
                  <a:ext uri="{FF2B5EF4-FFF2-40B4-BE49-F238E27FC236}">
                    <a16:creationId xmlns:a16="http://schemas.microsoft.com/office/drawing/2014/main" id="{42964B98-AB7C-425B-817C-48672239B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62500" r="22575" b="31250"/>
              <a:stretch>
                <a:fillRect/>
              </a:stretch>
            </p:blipFill>
            <p:spPr bwMode="auto">
              <a:xfrm>
                <a:off x="1886" y="3357"/>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4" name="Picture 366">
                <a:extLst>
                  <a:ext uri="{FF2B5EF4-FFF2-40B4-BE49-F238E27FC236}">
                    <a16:creationId xmlns:a16="http://schemas.microsoft.com/office/drawing/2014/main" id="{BFF052EF-9FA8-494A-AB23-832AD141A1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56250" r="70900" b="37500"/>
              <a:stretch>
                <a:fillRect/>
              </a:stretch>
            </p:blipFill>
            <p:spPr bwMode="auto">
              <a:xfrm>
                <a:off x="787" y="3363"/>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5" name="Picture 367">
                <a:extLst>
                  <a:ext uri="{FF2B5EF4-FFF2-40B4-BE49-F238E27FC236}">
                    <a16:creationId xmlns:a16="http://schemas.microsoft.com/office/drawing/2014/main" id="{B288F63A-0388-4770-98D6-2FD84F75A9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56250" r="22575" b="37500"/>
              <a:stretch>
                <a:fillRect/>
              </a:stretch>
            </p:blipFill>
            <p:spPr bwMode="auto">
              <a:xfrm>
                <a:off x="1886" y="3363"/>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6" name="Picture 368">
                <a:extLst>
                  <a:ext uri="{FF2B5EF4-FFF2-40B4-BE49-F238E27FC236}">
                    <a16:creationId xmlns:a16="http://schemas.microsoft.com/office/drawing/2014/main" id="{259EA48A-3687-432C-A2E7-3EA5A8F16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50000" r="70900" b="43750"/>
              <a:stretch>
                <a:fillRect/>
              </a:stretch>
            </p:blipFill>
            <p:spPr bwMode="auto">
              <a:xfrm>
                <a:off x="787" y="3369"/>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7" name="Picture 369">
                <a:extLst>
                  <a:ext uri="{FF2B5EF4-FFF2-40B4-BE49-F238E27FC236}">
                    <a16:creationId xmlns:a16="http://schemas.microsoft.com/office/drawing/2014/main" id="{82DA6616-CDAD-46D6-9544-7BCBFF3E92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50000" r="22575" b="43750"/>
              <a:stretch>
                <a:fillRect/>
              </a:stretch>
            </p:blipFill>
            <p:spPr bwMode="auto">
              <a:xfrm>
                <a:off x="1886" y="3369"/>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8" name="Picture 370">
                <a:extLst>
                  <a:ext uri="{FF2B5EF4-FFF2-40B4-BE49-F238E27FC236}">
                    <a16:creationId xmlns:a16="http://schemas.microsoft.com/office/drawing/2014/main" id="{F639D2FA-1693-48F1-9CA4-53DC073574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43750" r="70900" b="50000"/>
              <a:stretch>
                <a:fillRect/>
              </a:stretch>
            </p:blipFill>
            <p:spPr bwMode="auto">
              <a:xfrm>
                <a:off x="787" y="3375"/>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39" name="Picture 371">
                <a:extLst>
                  <a:ext uri="{FF2B5EF4-FFF2-40B4-BE49-F238E27FC236}">
                    <a16:creationId xmlns:a16="http://schemas.microsoft.com/office/drawing/2014/main" id="{84004E3B-C210-4EAD-B4E9-A519927D36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43750" r="22575" b="50000"/>
              <a:stretch>
                <a:fillRect/>
              </a:stretch>
            </p:blipFill>
            <p:spPr bwMode="auto">
              <a:xfrm>
                <a:off x="1886" y="3375"/>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0" name="Picture 372">
                <a:extLst>
                  <a:ext uri="{FF2B5EF4-FFF2-40B4-BE49-F238E27FC236}">
                    <a16:creationId xmlns:a16="http://schemas.microsoft.com/office/drawing/2014/main" id="{B78082DF-0400-4DED-9347-2FF1CCABA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37500" r="70900" b="56250"/>
              <a:stretch>
                <a:fillRect/>
              </a:stretch>
            </p:blipFill>
            <p:spPr bwMode="auto">
              <a:xfrm>
                <a:off x="787" y="3381"/>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1" name="Picture 373">
                <a:extLst>
                  <a:ext uri="{FF2B5EF4-FFF2-40B4-BE49-F238E27FC236}">
                    <a16:creationId xmlns:a16="http://schemas.microsoft.com/office/drawing/2014/main" id="{0DC22936-21AC-49E5-B202-3F2016DBF0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37500" r="22575" b="56250"/>
              <a:stretch>
                <a:fillRect/>
              </a:stretch>
            </p:blipFill>
            <p:spPr bwMode="auto">
              <a:xfrm>
                <a:off x="1886" y="3381"/>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2" name="Picture 374">
                <a:extLst>
                  <a:ext uri="{FF2B5EF4-FFF2-40B4-BE49-F238E27FC236}">
                    <a16:creationId xmlns:a16="http://schemas.microsoft.com/office/drawing/2014/main" id="{BE47938A-ED3B-42A0-9368-1689C23CE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31250" r="70900" b="62500"/>
              <a:stretch>
                <a:fillRect/>
              </a:stretch>
            </p:blipFill>
            <p:spPr bwMode="auto">
              <a:xfrm>
                <a:off x="787" y="3387"/>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3" name="Picture 375">
                <a:extLst>
                  <a:ext uri="{FF2B5EF4-FFF2-40B4-BE49-F238E27FC236}">
                    <a16:creationId xmlns:a16="http://schemas.microsoft.com/office/drawing/2014/main" id="{E24938C3-C908-456E-B696-65F52346E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31250" r="22575" b="62500"/>
              <a:stretch>
                <a:fillRect/>
              </a:stretch>
            </p:blipFill>
            <p:spPr bwMode="auto">
              <a:xfrm>
                <a:off x="1886" y="3387"/>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4" name="Picture 376">
                <a:extLst>
                  <a:ext uri="{FF2B5EF4-FFF2-40B4-BE49-F238E27FC236}">
                    <a16:creationId xmlns:a16="http://schemas.microsoft.com/office/drawing/2014/main" id="{5972F657-7EDD-4453-9C24-D0064F44E1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25000" r="70900" b="68750"/>
              <a:stretch>
                <a:fillRect/>
              </a:stretch>
            </p:blipFill>
            <p:spPr bwMode="auto">
              <a:xfrm>
                <a:off x="787" y="3393"/>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5" name="Picture 377">
                <a:extLst>
                  <a:ext uri="{FF2B5EF4-FFF2-40B4-BE49-F238E27FC236}">
                    <a16:creationId xmlns:a16="http://schemas.microsoft.com/office/drawing/2014/main" id="{F891B16B-FC9A-4576-9DF5-2327DA1525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25000" r="22575" b="68750"/>
              <a:stretch>
                <a:fillRect/>
              </a:stretch>
            </p:blipFill>
            <p:spPr bwMode="auto">
              <a:xfrm>
                <a:off x="1886" y="3393"/>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6" name="Picture 378">
                <a:extLst>
                  <a:ext uri="{FF2B5EF4-FFF2-40B4-BE49-F238E27FC236}">
                    <a16:creationId xmlns:a16="http://schemas.microsoft.com/office/drawing/2014/main" id="{B3DBA8F1-D2CF-44C0-AD25-745FE819B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18750" r="70900" b="75000"/>
              <a:stretch>
                <a:fillRect/>
              </a:stretch>
            </p:blipFill>
            <p:spPr bwMode="auto">
              <a:xfrm>
                <a:off x="787" y="3399"/>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7" name="Picture 379">
                <a:extLst>
                  <a:ext uri="{FF2B5EF4-FFF2-40B4-BE49-F238E27FC236}">
                    <a16:creationId xmlns:a16="http://schemas.microsoft.com/office/drawing/2014/main" id="{F0735B9F-9D4B-4285-BC60-2EB0BD767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18750" r="22575" b="75000"/>
              <a:stretch>
                <a:fillRect/>
              </a:stretch>
            </p:blipFill>
            <p:spPr bwMode="auto">
              <a:xfrm>
                <a:off x="1886" y="3399"/>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8" name="Picture 380">
                <a:extLst>
                  <a:ext uri="{FF2B5EF4-FFF2-40B4-BE49-F238E27FC236}">
                    <a16:creationId xmlns:a16="http://schemas.microsoft.com/office/drawing/2014/main" id="{3331B116-233A-4EAA-BCFC-E9BFBD012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12500" r="70900" b="81250"/>
              <a:stretch>
                <a:fillRect/>
              </a:stretch>
            </p:blipFill>
            <p:spPr bwMode="auto">
              <a:xfrm>
                <a:off x="787" y="3405"/>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49" name="Picture 381">
                <a:extLst>
                  <a:ext uri="{FF2B5EF4-FFF2-40B4-BE49-F238E27FC236}">
                    <a16:creationId xmlns:a16="http://schemas.microsoft.com/office/drawing/2014/main" id="{AFFB24D8-CDAC-4D41-A90B-172305EB2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12500" r="22575" b="81250"/>
              <a:stretch>
                <a:fillRect/>
              </a:stretch>
            </p:blipFill>
            <p:spPr bwMode="auto">
              <a:xfrm>
                <a:off x="1886" y="3405"/>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0" name="Picture 382">
                <a:extLst>
                  <a:ext uri="{FF2B5EF4-FFF2-40B4-BE49-F238E27FC236}">
                    <a16:creationId xmlns:a16="http://schemas.microsoft.com/office/drawing/2014/main" id="{BDFC06BA-26EE-4B62-AF80-6879F4B81C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t="6250" r="70900" b="87500"/>
              <a:stretch>
                <a:fillRect/>
              </a:stretch>
            </p:blipFill>
            <p:spPr bwMode="auto">
              <a:xfrm>
                <a:off x="787" y="3411"/>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1" name="Picture 383">
                <a:extLst>
                  <a:ext uri="{FF2B5EF4-FFF2-40B4-BE49-F238E27FC236}">
                    <a16:creationId xmlns:a16="http://schemas.microsoft.com/office/drawing/2014/main" id="{9A170AA4-2D3E-4EA4-94CE-0AFBAA19E1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t="6250" r="22575" b="87500"/>
              <a:stretch>
                <a:fillRect/>
              </a:stretch>
            </p:blipFill>
            <p:spPr bwMode="auto">
              <a:xfrm>
                <a:off x="1886" y="3411"/>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2" name="Picture 384">
                <a:extLst>
                  <a:ext uri="{FF2B5EF4-FFF2-40B4-BE49-F238E27FC236}">
                    <a16:creationId xmlns:a16="http://schemas.microsoft.com/office/drawing/2014/main" id="{D482AD4D-850F-4B1F-919D-38A6E1763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526" r="70900" b="93750"/>
              <a:stretch>
                <a:fillRect/>
              </a:stretch>
            </p:blipFill>
            <p:spPr bwMode="auto">
              <a:xfrm>
                <a:off x="787" y="3417"/>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3" name="Picture 385">
                <a:extLst>
                  <a:ext uri="{FF2B5EF4-FFF2-40B4-BE49-F238E27FC236}">
                    <a16:creationId xmlns:a16="http://schemas.microsoft.com/office/drawing/2014/main" id="{6E34FB2A-BE88-41DA-BF00-0DE10F81B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38800" r="22575" b="93750"/>
              <a:stretch>
                <a:fillRect/>
              </a:stretch>
            </p:blipFill>
            <p:spPr bwMode="auto">
              <a:xfrm>
                <a:off x="1886" y="3417"/>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4" name="Picture 386">
                <a:extLst>
                  <a:ext uri="{FF2B5EF4-FFF2-40B4-BE49-F238E27FC236}">
                    <a16:creationId xmlns:a16="http://schemas.microsoft.com/office/drawing/2014/main" id="{B07AAA5F-D484-431E-9EDB-52860E9F32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93750" r="70900"/>
              <a:stretch>
                <a:fillRect/>
              </a:stretch>
            </p:blipFill>
            <p:spPr bwMode="auto">
              <a:xfrm>
                <a:off x="787" y="3423"/>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5" name="Picture 387">
                <a:extLst>
                  <a:ext uri="{FF2B5EF4-FFF2-40B4-BE49-F238E27FC236}">
                    <a16:creationId xmlns:a16="http://schemas.microsoft.com/office/drawing/2014/main" id="{655AC1D0-042C-4949-B81A-4AC9F1BE6E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93750" r="22575"/>
              <a:stretch>
                <a:fillRect/>
              </a:stretch>
            </p:blipFill>
            <p:spPr bwMode="auto">
              <a:xfrm>
                <a:off x="1886" y="3423"/>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6" name="Picture 388">
                <a:extLst>
                  <a:ext uri="{FF2B5EF4-FFF2-40B4-BE49-F238E27FC236}">
                    <a16:creationId xmlns:a16="http://schemas.microsoft.com/office/drawing/2014/main" id="{2056D3AA-CC58-4C12-9A19-3E822EB634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87500" r="70900" b="6250"/>
              <a:stretch>
                <a:fillRect/>
              </a:stretch>
            </p:blipFill>
            <p:spPr bwMode="auto">
              <a:xfrm>
                <a:off x="787" y="3429"/>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7" name="Picture 389">
                <a:extLst>
                  <a:ext uri="{FF2B5EF4-FFF2-40B4-BE49-F238E27FC236}">
                    <a16:creationId xmlns:a16="http://schemas.microsoft.com/office/drawing/2014/main" id="{BBD443C8-F40D-435C-8702-8A90483C5C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87500" r="22575" b="6250"/>
              <a:stretch>
                <a:fillRect/>
              </a:stretch>
            </p:blipFill>
            <p:spPr bwMode="auto">
              <a:xfrm>
                <a:off x="1886" y="3429"/>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8" name="Picture 390">
                <a:extLst>
                  <a:ext uri="{FF2B5EF4-FFF2-40B4-BE49-F238E27FC236}">
                    <a16:creationId xmlns:a16="http://schemas.microsoft.com/office/drawing/2014/main" id="{4D649178-24DD-45F4-982F-2C87F5764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81250" r="70900" b="12500"/>
              <a:stretch>
                <a:fillRect/>
              </a:stretch>
            </p:blipFill>
            <p:spPr bwMode="auto">
              <a:xfrm>
                <a:off x="787" y="3435"/>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59" name="Picture 391">
                <a:extLst>
                  <a:ext uri="{FF2B5EF4-FFF2-40B4-BE49-F238E27FC236}">
                    <a16:creationId xmlns:a16="http://schemas.microsoft.com/office/drawing/2014/main" id="{8A403E28-458B-491B-A583-6F39598A0E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81250" r="22575" b="12500"/>
              <a:stretch>
                <a:fillRect/>
              </a:stretch>
            </p:blipFill>
            <p:spPr bwMode="auto">
              <a:xfrm>
                <a:off x="1886" y="3435"/>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0" name="Picture 392">
                <a:extLst>
                  <a:ext uri="{FF2B5EF4-FFF2-40B4-BE49-F238E27FC236}">
                    <a16:creationId xmlns:a16="http://schemas.microsoft.com/office/drawing/2014/main" id="{FB0ADE69-4405-4D38-BD41-9255D20722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75000" r="70900" b="18750"/>
              <a:stretch>
                <a:fillRect/>
              </a:stretch>
            </p:blipFill>
            <p:spPr bwMode="auto">
              <a:xfrm>
                <a:off x="787" y="3441"/>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1" name="Picture 393">
                <a:extLst>
                  <a:ext uri="{FF2B5EF4-FFF2-40B4-BE49-F238E27FC236}">
                    <a16:creationId xmlns:a16="http://schemas.microsoft.com/office/drawing/2014/main" id="{331FB761-17F3-4462-85CC-8CDD3F4E08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75000" r="22575" b="18750"/>
              <a:stretch>
                <a:fillRect/>
              </a:stretch>
            </p:blipFill>
            <p:spPr bwMode="auto">
              <a:xfrm>
                <a:off x="1886" y="3441"/>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2" name="Picture 394">
                <a:extLst>
                  <a:ext uri="{FF2B5EF4-FFF2-40B4-BE49-F238E27FC236}">
                    <a16:creationId xmlns:a16="http://schemas.microsoft.com/office/drawing/2014/main" id="{F0E619D8-4E1B-4744-931E-1E1F38DEC5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68750" r="70900" b="25000"/>
              <a:stretch>
                <a:fillRect/>
              </a:stretch>
            </p:blipFill>
            <p:spPr bwMode="auto">
              <a:xfrm>
                <a:off x="787" y="3447"/>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3" name="Picture 395">
                <a:extLst>
                  <a:ext uri="{FF2B5EF4-FFF2-40B4-BE49-F238E27FC236}">
                    <a16:creationId xmlns:a16="http://schemas.microsoft.com/office/drawing/2014/main" id="{8E1A07B3-AA9B-4DD5-A224-AE5038D57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68750" r="22575" b="25000"/>
              <a:stretch>
                <a:fillRect/>
              </a:stretch>
            </p:blipFill>
            <p:spPr bwMode="auto">
              <a:xfrm>
                <a:off x="1886" y="3447"/>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4" name="Picture 396">
                <a:extLst>
                  <a:ext uri="{FF2B5EF4-FFF2-40B4-BE49-F238E27FC236}">
                    <a16:creationId xmlns:a16="http://schemas.microsoft.com/office/drawing/2014/main" id="{A04EB530-25FE-4F4E-A006-85982B4A98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62500" r="70900" b="31250"/>
              <a:stretch>
                <a:fillRect/>
              </a:stretch>
            </p:blipFill>
            <p:spPr bwMode="auto">
              <a:xfrm>
                <a:off x="787" y="3453"/>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5" name="Picture 397">
                <a:extLst>
                  <a:ext uri="{FF2B5EF4-FFF2-40B4-BE49-F238E27FC236}">
                    <a16:creationId xmlns:a16="http://schemas.microsoft.com/office/drawing/2014/main" id="{82606AAF-1D7B-4300-B131-FD8E5286DA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62500" r="22575" b="31250"/>
              <a:stretch>
                <a:fillRect/>
              </a:stretch>
            </p:blipFill>
            <p:spPr bwMode="auto">
              <a:xfrm>
                <a:off x="1886" y="3453"/>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6" name="Picture 398">
                <a:extLst>
                  <a:ext uri="{FF2B5EF4-FFF2-40B4-BE49-F238E27FC236}">
                    <a16:creationId xmlns:a16="http://schemas.microsoft.com/office/drawing/2014/main" id="{8128E680-2C05-4314-B5BB-04205FA2DC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56250" r="70900" b="37500"/>
              <a:stretch>
                <a:fillRect/>
              </a:stretch>
            </p:blipFill>
            <p:spPr bwMode="auto">
              <a:xfrm>
                <a:off x="787" y="3459"/>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7" name="Picture 399">
                <a:extLst>
                  <a:ext uri="{FF2B5EF4-FFF2-40B4-BE49-F238E27FC236}">
                    <a16:creationId xmlns:a16="http://schemas.microsoft.com/office/drawing/2014/main" id="{C28A4DEE-5C5B-4424-A13B-54C33DCE8A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56250" r="22575" b="37500"/>
              <a:stretch>
                <a:fillRect/>
              </a:stretch>
            </p:blipFill>
            <p:spPr bwMode="auto">
              <a:xfrm>
                <a:off x="1886" y="3459"/>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8" name="Picture 400">
                <a:extLst>
                  <a:ext uri="{FF2B5EF4-FFF2-40B4-BE49-F238E27FC236}">
                    <a16:creationId xmlns:a16="http://schemas.microsoft.com/office/drawing/2014/main" id="{423BC2DF-2F75-4C33-8F19-414C4BCA07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50000" r="70900" b="43750"/>
              <a:stretch>
                <a:fillRect/>
              </a:stretch>
            </p:blipFill>
            <p:spPr bwMode="auto">
              <a:xfrm>
                <a:off x="787" y="3465"/>
                <a:ext cx="76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69" name="Picture 401">
                <a:extLst>
                  <a:ext uri="{FF2B5EF4-FFF2-40B4-BE49-F238E27FC236}">
                    <a16:creationId xmlns:a16="http://schemas.microsoft.com/office/drawing/2014/main" id="{F681D754-FDB3-4A54-AF08-8593044A61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800" t="50000" r="22575" b="43750"/>
              <a:stretch>
                <a:fillRect/>
              </a:stretch>
            </p:blipFill>
            <p:spPr bwMode="auto">
              <a:xfrm>
                <a:off x="1886" y="3465"/>
                <a:ext cx="1316"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0" name="Picture 402">
                <a:extLst>
                  <a:ext uri="{FF2B5EF4-FFF2-40B4-BE49-F238E27FC236}">
                    <a16:creationId xmlns:a16="http://schemas.microsoft.com/office/drawing/2014/main" id="{4369D145-FFCB-4357-A64E-E2EE019411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43750" r="16049" b="50000"/>
              <a:stretch>
                <a:fillRect/>
              </a:stretch>
            </p:blipFill>
            <p:spPr bwMode="auto">
              <a:xfrm>
                <a:off x="787" y="3471"/>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1" name="Picture 403">
                <a:extLst>
                  <a:ext uri="{FF2B5EF4-FFF2-40B4-BE49-F238E27FC236}">
                    <a16:creationId xmlns:a16="http://schemas.microsoft.com/office/drawing/2014/main" id="{AD196F65-2D12-42CD-BCE9-DB8C609622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37500" r="16049" b="56250"/>
              <a:stretch>
                <a:fillRect/>
              </a:stretch>
            </p:blipFill>
            <p:spPr bwMode="auto">
              <a:xfrm>
                <a:off x="787" y="3477"/>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2" name="Picture 404">
                <a:extLst>
                  <a:ext uri="{FF2B5EF4-FFF2-40B4-BE49-F238E27FC236}">
                    <a16:creationId xmlns:a16="http://schemas.microsoft.com/office/drawing/2014/main" id="{F5A4BB34-7A4E-4ADB-A5CC-15AD2967D4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31250" r="16049" b="62500"/>
              <a:stretch>
                <a:fillRect/>
              </a:stretch>
            </p:blipFill>
            <p:spPr bwMode="auto">
              <a:xfrm>
                <a:off x="787" y="3483"/>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3" name="Picture 405">
                <a:extLst>
                  <a:ext uri="{FF2B5EF4-FFF2-40B4-BE49-F238E27FC236}">
                    <a16:creationId xmlns:a16="http://schemas.microsoft.com/office/drawing/2014/main" id="{C7D931E4-71A9-4823-B528-2E2C9AFD0E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25000" r="16049" b="68750"/>
              <a:stretch>
                <a:fillRect/>
              </a:stretch>
            </p:blipFill>
            <p:spPr bwMode="auto">
              <a:xfrm>
                <a:off x="787" y="3489"/>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4" name="Picture 406">
                <a:extLst>
                  <a:ext uri="{FF2B5EF4-FFF2-40B4-BE49-F238E27FC236}">
                    <a16:creationId xmlns:a16="http://schemas.microsoft.com/office/drawing/2014/main" id="{10806650-39DE-4FD5-B169-576B7AB343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18750" r="16049" b="75000"/>
              <a:stretch>
                <a:fillRect/>
              </a:stretch>
            </p:blipFill>
            <p:spPr bwMode="auto">
              <a:xfrm>
                <a:off x="787" y="3495"/>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5" name="Picture 407">
                <a:extLst>
                  <a:ext uri="{FF2B5EF4-FFF2-40B4-BE49-F238E27FC236}">
                    <a16:creationId xmlns:a16="http://schemas.microsoft.com/office/drawing/2014/main" id="{ADE94EE9-8BF1-425F-BFC4-EEC18D456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12500" r="16049" b="81250"/>
              <a:stretch>
                <a:fillRect/>
              </a:stretch>
            </p:blipFill>
            <p:spPr bwMode="auto">
              <a:xfrm>
                <a:off x="787" y="3501"/>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6" name="Picture 408">
                <a:extLst>
                  <a:ext uri="{FF2B5EF4-FFF2-40B4-BE49-F238E27FC236}">
                    <a16:creationId xmlns:a16="http://schemas.microsoft.com/office/drawing/2014/main" id="{A7C6C089-2162-4C21-9D76-22040CB44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t="6250" r="16049" b="87500"/>
              <a:stretch>
                <a:fillRect/>
              </a:stretch>
            </p:blipFill>
            <p:spPr bwMode="auto">
              <a:xfrm>
                <a:off x="787" y="3507"/>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7" name="Picture 409">
                <a:extLst>
                  <a:ext uri="{FF2B5EF4-FFF2-40B4-BE49-F238E27FC236}">
                    <a16:creationId xmlns:a16="http://schemas.microsoft.com/office/drawing/2014/main" id="{6413AA28-2A95-41EB-8335-561EBBBB63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526" r="16049" b="93750"/>
              <a:stretch>
                <a:fillRect/>
              </a:stretch>
            </p:blipFill>
            <p:spPr bwMode="auto">
              <a:xfrm>
                <a:off x="787" y="3513"/>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8" name="Picture 410">
                <a:extLst>
                  <a:ext uri="{FF2B5EF4-FFF2-40B4-BE49-F238E27FC236}">
                    <a16:creationId xmlns:a16="http://schemas.microsoft.com/office/drawing/2014/main" id="{02094738-EEB8-4551-A310-1DD92FE75E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93750" r="16049"/>
              <a:stretch>
                <a:fillRect/>
              </a:stretch>
            </p:blipFill>
            <p:spPr bwMode="auto">
              <a:xfrm>
                <a:off x="787" y="3519"/>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79" name="Picture 411">
                <a:extLst>
                  <a:ext uri="{FF2B5EF4-FFF2-40B4-BE49-F238E27FC236}">
                    <a16:creationId xmlns:a16="http://schemas.microsoft.com/office/drawing/2014/main" id="{E12E1444-A1C5-4EF6-802A-3BBE3388E4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87500" r="16049" b="6250"/>
              <a:stretch>
                <a:fillRect/>
              </a:stretch>
            </p:blipFill>
            <p:spPr bwMode="auto">
              <a:xfrm>
                <a:off x="787" y="3525"/>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0" name="Picture 412">
                <a:extLst>
                  <a:ext uri="{FF2B5EF4-FFF2-40B4-BE49-F238E27FC236}">
                    <a16:creationId xmlns:a16="http://schemas.microsoft.com/office/drawing/2014/main" id="{A4CA4A80-CE8E-4D85-97AE-264CCB76C6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81250" r="16049" b="12500"/>
              <a:stretch>
                <a:fillRect/>
              </a:stretch>
            </p:blipFill>
            <p:spPr bwMode="auto">
              <a:xfrm>
                <a:off x="787" y="3531"/>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1" name="Picture 413">
                <a:extLst>
                  <a:ext uri="{FF2B5EF4-FFF2-40B4-BE49-F238E27FC236}">
                    <a16:creationId xmlns:a16="http://schemas.microsoft.com/office/drawing/2014/main" id="{8D94607E-39FF-46C4-959A-8835E97CD1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75000" r="16049" b="18750"/>
              <a:stretch>
                <a:fillRect/>
              </a:stretch>
            </p:blipFill>
            <p:spPr bwMode="auto">
              <a:xfrm>
                <a:off x="787" y="3537"/>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2" name="Picture 414">
                <a:extLst>
                  <a:ext uri="{FF2B5EF4-FFF2-40B4-BE49-F238E27FC236}">
                    <a16:creationId xmlns:a16="http://schemas.microsoft.com/office/drawing/2014/main" id="{07EF85C7-FDB9-4371-8EC7-E0C13AF27B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68750" r="16049" b="25000"/>
              <a:stretch>
                <a:fillRect/>
              </a:stretch>
            </p:blipFill>
            <p:spPr bwMode="auto">
              <a:xfrm>
                <a:off x="787" y="3543"/>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3" name="Picture 415">
                <a:extLst>
                  <a:ext uri="{FF2B5EF4-FFF2-40B4-BE49-F238E27FC236}">
                    <a16:creationId xmlns:a16="http://schemas.microsoft.com/office/drawing/2014/main" id="{D03590D7-B229-4B92-BB87-142102407AC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62500" r="16049" b="31250"/>
              <a:stretch>
                <a:fillRect/>
              </a:stretch>
            </p:blipFill>
            <p:spPr bwMode="auto">
              <a:xfrm>
                <a:off x="787" y="3549"/>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4" name="Picture 416">
                <a:extLst>
                  <a:ext uri="{FF2B5EF4-FFF2-40B4-BE49-F238E27FC236}">
                    <a16:creationId xmlns:a16="http://schemas.microsoft.com/office/drawing/2014/main" id="{DFC5B956-BC9B-4C23-85CD-18A193C6F9E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56250" r="16049" b="37500"/>
              <a:stretch>
                <a:fillRect/>
              </a:stretch>
            </p:blipFill>
            <p:spPr bwMode="auto">
              <a:xfrm>
                <a:off x="787" y="3555"/>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5" name="Picture 417">
                <a:extLst>
                  <a:ext uri="{FF2B5EF4-FFF2-40B4-BE49-F238E27FC236}">
                    <a16:creationId xmlns:a16="http://schemas.microsoft.com/office/drawing/2014/main" id="{D2C480E5-F878-4A91-BB2F-61A24539A02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50000" r="16049" b="43750"/>
              <a:stretch>
                <a:fillRect/>
              </a:stretch>
            </p:blipFill>
            <p:spPr bwMode="auto">
              <a:xfrm>
                <a:off x="787" y="3561"/>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6" name="Picture 418">
                <a:extLst>
                  <a:ext uri="{FF2B5EF4-FFF2-40B4-BE49-F238E27FC236}">
                    <a16:creationId xmlns:a16="http://schemas.microsoft.com/office/drawing/2014/main" id="{FBBE9F78-5B68-4496-A3C4-3164813DBF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43750" r="16049" b="50000"/>
              <a:stretch>
                <a:fillRect/>
              </a:stretch>
            </p:blipFill>
            <p:spPr bwMode="auto">
              <a:xfrm>
                <a:off x="787" y="3567"/>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7" name="Picture 419">
                <a:extLst>
                  <a:ext uri="{FF2B5EF4-FFF2-40B4-BE49-F238E27FC236}">
                    <a16:creationId xmlns:a16="http://schemas.microsoft.com/office/drawing/2014/main" id="{C42FCA2B-D4B5-4AD6-B5BB-D4CE9238F8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6526" t="37500" r="16049" b="56250"/>
              <a:stretch>
                <a:fillRect/>
              </a:stretch>
            </p:blipFill>
            <p:spPr bwMode="auto">
              <a:xfrm>
                <a:off x="787" y="3573"/>
                <a:ext cx="263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8" name="Picture 420">
                <a:extLst>
                  <a:ext uri="{FF2B5EF4-FFF2-40B4-BE49-F238E27FC236}">
                    <a16:creationId xmlns:a16="http://schemas.microsoft.com/office/drawing/2014/main" id="{D3F26FA1-3ED9-437B-BAFE-3CE2F78E1D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t="31250" r="16049" b="62500"/>
              <a:stretch>
                <a:fillRect/>
              </a:stretch>
            </p:blipFill>
            <p:spPr bwMode="auto">
              <a:xfrm>
                <a:off x="679" y="3579"/>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89" name="Picture 421">
                <a:extLst>
                  <a:ext uri="{FF2B5EF4-FFF2-40B4-BE49-F238E27FC236}">
                    <a16:creationId xmlns:a16="http://schemas.microsoft.com/office/drawing/2014/main" id="{33203237-9374-41EA-9C06-A70020B47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t="25000" r="16049" b="68750"/>
              <a:stretch>
                <a:fillRect/>
              </a:stretch>
            </p:blipFill>
            <p:spPr bwMode="auto">
              <a:xfrm>
                <a:off x="679" y="3585"/>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0" name="Picture 422">
                <a:extLst>
                  <a:ext uri="{FF2B5EF4-FFF2-40B4-BE49-F238E27FC236}">
                    <a16:creationId xmlns:a16="http://schemas.microsoft.com/office/drawing/2014/main" id="{5CD91C75-5F3B-4013-B533-0BA5F837D1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t="18750" r="16049" b="75000"/>
              <a:stretch>
                <a:fillRect/>
              </a:stretch>
            </p:blipFill>
            <p:spPr bwMode="auto">
              <a:xfrm>
                <a:off x="679" y="3591"/>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1" name="Picture 423">
                <a:extLst>
                  <a:ext uri="{FF2B5EF4-FFF2-40B4-BE49-F238E27FC236}">
                    <a16:creationId xmlns:a16="http://schemas.microsoft.com/office/drawing/2014/main" id="{C2593035-916D-456A-8F2D-B9481536FB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t="12500" r="16049" b="81250"/>
              <a:stretch>
                <a:fillRect/>
              </a:stretch>
            </p:blipFill>
            <p:spPr bwMode="auto">
              <a:xfrm>
                <a:off x="679" y="3597"/>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2" name="Picture 424">
                <a:extLst>
                  <a:ext uri="{FF2B5EF4-FFF2-40B4-BE49-F238E27FC236}">
                    <a16:creationId xmlns:a16="http://schemas.microsoft.com/office/drawing/2014/main" id="{3B9D7A80-E5BF-4ABD-80E5-244A6625ED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t="6250" r="16049" b="87500"/>
              <a:stretch>
                <a:fillRect/>
              </a:stretch>
            </p:blipFill>
            <p:spPr bwMode="auto">
              <a:xfrm>
                <a:off x="679" y="3603"/>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3" name="Picture 425">
                <a:extLst>
                  <a:ext uri="{FF2B5EF4-FFF2-40B4-BE49-F238E27FC236}">
                    <a16:creationId xmlns:a16="http://schemas.microsoft.com/office/drawing/2014/main" id="{D194D8A5-F233-4DD5-A6FB-D888B0961E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351" r="16049" b="93750"/>
              <a:stretch>
                <a:fillRect/>
              </a:stretch>
            </p:blipFill>
            <p:spPr bwMode="auto">
              <a:xfrm>
                <a:off x="679" y="3609"/>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4" name="Picture 426">
                <a:extLst>
                  <a:ext uri="{FF2B5EF4-FFF2-40B4-BE49-F238E27FC236}">
                    <a16:creationId xmlns:a16="http://schemas.microsoft.com/office/drawing/2014/main" id="{1320BC65-4390-4D49-ADBD-3A1D180C9F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93750" r="16049"/>
              <a:stretch>
                <a:fillRect/>
              </a:stretch>
            </p:blipFill>
            <p:spPr bwMode="auto">
              <a:xfrm>
                <a:off x="679" y="3615"/>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5" name="Picture 427">
                <a:extLst>
                  <a:ext uri="{FF2B5EF4-FFF2-40B4-BE49-F238E27FC236}">
                    <a16:creationId xmlns:a16="http://schemas.microsoft.com/office/drawing/2014/main" id="{C07E9AF6-FFCB-4345-988B-DCC2E666696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87500" r="16049" b="6250"/>
              <a:stretch>
                <a:fillRect/>
              </a:stretch>
            </p:blipFill>
            <p:spPr bwMode="auto">
              <a:xfrm>
                <a:off x="679" y="3621"/>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6" name="Picture 428">
                <a:extLst>
                  <a:ext uri="{FF2B5EF4-FFF2-40B4-BE49-F238E27FC236}">
                    <a16:creationId xmlns:a16="http://schemas.microsoft.com/office/drawing/2014/main" id="{3365E35A-040A-43DF-A643-CB391FF726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81250" r="16049" b="12500"/>
              <a:stretch>
                <a:fillRect/>
              </a:stretch>
            </p:blipFill>
            <p:spPr bwMode="auto">
              <a:xfrm>
                <a:off x="679" y="3627"/>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7" name="Picture 429">
                <a:extLst>
                  <a:ext uri="{FF2B5EF4-FFF2-40B4-BE49-F238E27FC236}">
                    <a16:creationId xmlns:a16="http://schemas.microsoft.com/office/drawing/2014/main" id="{E9923806-4581-4CAE-A749-CEEECC02F4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75000" r="16049" b="18750"/>
              <a:stretch>
                <a:fillRect/>
              </a:stretch>
            </p:blipFill>
            <p:spPr bwMode="auto">
              <a:xfrm>
                <a:off x="679" y="3633"/>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8" name="Picture 430">
                <a:extLst>
                  <a:ext uri="{FF2B5EF4-FFF2-40B4-BE49-F238E27FC236}">
                    <a16:creationId xmlns:a16="http://schemas.microsoft.com/office/drawing/2014/main" id="{4CD67096-2380-4833-A07E-D73BB9D06F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68750" r="16049" b="25000"/>
              <a:stretch>
                <a:fillRect/>
              </a:stretch>
            </p:blipFill>
            <p:spPr bwMode="auto">
              <a:xfrm>
                <a:off x="679" y="3639"/>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999" name="Picture 431">
                <a:extLst>
                  <a:ext uri="{FF2B5EF4-FFF2-40B4-BE49-F238E27FC236}">
                    <a16:creationId xmlns:a16="http://schemas.microsoft.com/office/drawing/2014/main" id="{AF136896-2C65-48BA-9F3F-C8D8539CB1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62500" r="16049" b="31250"/>
              <a:stretch>
                <a:fillRect/>
              </a:stretch>
            </p:blipFill>
            <p:spPr bwMode="auto">
              <a:xfrm>
                <a:off x="679" y="3645"/>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0" name="Picture 432">
                <a:extLst>
                  <a:ext uri="{FF2B5EF4-FFF2-40B4-BE49-F238E27FC236}">
                    <a16:creationId xmlns:a16="http://schemas.microsoft.com/office/drawing/2014/main" id="{84263E7C-D512-40AD-930C-EB2FD4EB32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56250" r="16049" b="37500"/>
              <a:stretch>
                <a:fillRect/>
              </a:stretch>
            </p:blipFill>
            <p:spPr bwMode="auto">
              <a:xfrm>
                <a:off x="679" y="3651"/>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1" name="Picture 433">
                <a:extLst>
                  <a:ext uri="{FF2B5EF4-FFF2-40B4-BE49-F238E27FC236}">
                    <a16:creationId xmlns:a16="http://schemas.microsoft.com/office/drawing/2014/main" id="{0CA27B2F-93CF-48F5-BC63-815604C7778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50000" r="16049" b="43750"/>
              <a:stretch>
                <a:fillRect/>
              </a:stretch>
            </p:blipFill>
            <p:spPr bwMode="auto">
              <a:xfrm>
                <a:off x="679" y="3657"/>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2" name="Picture 434">
                <a:extLst>
                  <a:ext uri="{FF2B5EF4-FFF2-40B4-BE49-F238E27FC236}">
                    <a16:creationId xmlns:a16="http://schemas.microsoft.com/office/drawing/2014/main" id="{997B6467-2EA9-4BC1-9E37-BF04CAE278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43750" r="16049" b="50000"/>
              <a:stretch>
                <a:fillRect/>
              </a:stretch>
            </p:blipFill>
            <p:spPr bwMode="auto">
              <a:xfrm>
                <a:off x="679" y="3663"/>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3" name="Picture 435">
                <a:extLst>
                  <a:ext uri="{FF2B5EF4-FFF2-40B4-BE49-F238E27FC236}">
                    <a16:creationId xmlns:a16="http://schemas.microsoft.com/office/drawing/2014/main" id="{94D7EC72-7B87-499D-AECA-CC7FDE7C59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37500" r="16049" b="56250"/>
              <a:stretch>
                <a:fillRect/>
              </a:stretch>
            </p:blipFill>
            <p:spPr bwMode="auto">
              <a:xfrm>
                <a:off x="679" y="3669"/>
                <a:ext cx="274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4" name="Picture 436">
                <a:extLst>
                  <a:ext uri="{FF2B5EF4-FFF2-40B4-BE49-F238E27FC236}">
                    <a16:creationId xmlns:a16="http://schemas.microsoft.com/office/drawing/2014/main" id="{E71F5709-E532-47F4-A582-E9B0F0B2ECF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31250" r="16049" b="62500"/>
              <a:stretch>
                <a:fillRect/>
              </a:stretch>
            </p:blipFill>
            <p:spPr bwMode="auto">
              <a:xfrm>
                <a:off x="679" y="3676"/>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5" name="Picture 437">
                <a:extLst>
                  <a:ext uri="{FF2B5EF4-FFF2-40B4-BE49-F238E27FC236}">
                    <a16:creationId xmlns:a16="http://schemas.microsoft.com/office/drawing/2014/main" id="{74CE24F2-8284-49E7-BD46-57C9BB3337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25000" r="16049" b="68750"/>
              <a:stretch>
                <a:fillRect/>
              </a:stretch>
            </p:blipFill>
            <p:spPr bwMode="auto">
              <a:xfrm>
                <a:off x="679" y="3682"/>
                <a:ext cx="2745"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6" name="Picture 438">
                <a:extLst>
                  <a:ext uri="{FF2B5EF4-FFF2-40B4-BE49-F238E27FC236}">
                    <a16:creationId xmlns:a16="http://schemas.microsoft.com/office/drawing/2014/main" id="{37A10E1D-3F32-4458-8C09-480635BBA5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18750" r="12875" b="75000"/>
              <a:stretch>
                <a:fillRect/>
              </a:stretch>
            </p:blipFill>
            <p:spPr bwMode="auto">
              <a:xfrm>
                <a:off x="679" y="3688"/>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7" name="Picture 439">
                <a:extLst>
                  <a:ext uri="{FF2B5EF4-FFF2-40B4-BE49-F238E27FC236}">
                    <a16:creationId xmlns:a16="http://schemas.microsoft.com/office/drawing/2014/main" id="{D47886FC-12A6-4206-804B-33EDE407B5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12500" r="12875" b="81250"/>
              <a:stretch>
                <a:fillRect/>
              </a:stretch>
            </p:blipFill>
            <p:spPr bwMode="auto">
              <a:xfrm>
                <a:off x="679" y="3694"/>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8" name="Picture 440">
                <a:extLst>
                  <a:ext uri="{FF2B5EF4-FFF2-40B4-BE49-F238E27FC236}">
                    <a16:creationId xmlns:a16="http://schemas.microsoft.com/office/drawing/2014/main" id="{CBF63F1C-9155-419A-979F-184D4D4066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t="6250" r="12875" b="87500"/>
              <a:stretch>
                <a:fillRect/>
              </a:stretch>
            </p:blipFill>
            <p:spPr bwMode="auto">
              <a:xfrm>
                <a:off x="679" y="3700"/>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09" name="Picture 441">
                <a:extLst>
                  <a:ext uri="{FF2B5EF4-FFF2-40B4-BE49-F238E27FC236}">
                    <a16:creationId xmlns:a16="http://schemas.microsoft.com/office/drawing/2014/main" id="{03EE91FE-A089-4A1F-A5C1-D4D4D921C3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3351" r="12875" b="93750"/>
              <a:stretch>
                <a:fillRect/>
              </a:stretch>
            </p:blipFill>
            <p:spPr bwMode="auto">
              <a:xfrm>
                <a:off x="679" y="3706"/>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0" name="Picture 442">
                <a:extLst>
                  <a:ext uri="{FF2B5EF4-FFF2-40B4-BE49-F238E27FC236}">
                    <a16:creationId xmlns:a16="http://schemas.microsoft.com/office/drawing/2014/main" id="{D0635351-15F1-4D28-9B2F-0337C841D47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93750" r="12875"/>
              <a:stretch>
                <a:fillRect/>
              </a:stretch>
            </p:blipFill>
            <p:spPr bwMode="auto">
              <a:xfrm>
                <a:off x="679" y="3712"/>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1" name="Picture 443">
                <a:extLst>
                  <a:ext uri="{FF2B5EF4-FFF2-40B4-BE49-F238E27FC236}">
                    <a16:creationId xmlns:a16="http://schemas.microsoft.com/office/drawing/2014/main" id="{FD58216A-6392-4380-A7B6-8A0AD0826E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87500" r="12875" b="6250"/>
              <a:stretch>
                <a:fillRect/>
              </a:stretch>
            </p:blipFill>
            <p:spPr bwMode="auto">
              <a:xfrm>
                <a:off x="679" y="3718"/>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2" name="Picture 444">
                <a:extLst>
                  <a:ext uri="{FF2B5EF4-FFF2-40B4-BE49-F238E27FC236}">
                    <a16:creationId xmlns:a16="http://schemas.microsoft.com/office/drawing/2014/main" id="{CEDCB3A3-0C4D-4371-B64D-0E70E3F1CA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81250" r="12875" b="12500"/>
              <a:stretch>
                <a:fillRect/>
              </a:stretch>
            </p:blipFill>
            <p:spPr bwMode="auto">
              <a:xfrm>
                <a:off x="679" y="3724"/>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3" name="Picture 445">
                <a:extLst>
                  <a:ext uri="{FF2B5EF4-FFF2-40B4-BE49-F238E27FC236}">
                    <a16:creationId xmlns:a16="http://schemas.microsoft.com/office/drawing/2014/main" id="{91B2B2A3-C6D7-4799-BDFE-57F253D04A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75000" r="12875" b="18750"/>
              <a:stretch>
                <a:fillRect/>
              </a:stretch>
            </p:blipFill>
            <p:spPr bwMode="auto">
              <a:xfrm>
                <a:off x="679" y="3730"/>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4" name="Picture 446">
                <a:extLst>
                  <a:ext uri="{FF2B5EF4-FFF2-40B4-BE49-F238E27FC236}">
                    <a16:creationId xmlns:a16="http://schemas.microsoft.com/office/drawing/2014/main" id="{7D5032BE-0543-485A-A56A-6AA2BB11B5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68750" r="12875" b="25000"/>
              <a:stretch>
                <a:fillRect/>
              </a:stretch>
            </p:blipFill>
            <p:spPr bwMode="auto">
              <a:xfrm>
                <a:off x="679" y="3736"/>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5" name="Picture 447">
                <a:extLst>
                  <a:ext uri="{FF2B5EF4-FFF2-40B4-BE49-F238E27FC236}">
                    <a16:creationId xmlns:a16="http://schemas.microsoft.com/office/drawing/2014/main" id="{C0F252E4-1CC5-405F-84E2-BB454524571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62500" r="12875" b="31250"/>
              <a:stretch>
                <a:fillRect/>
              </a:stretch>
            </p:blipFill>
            <p:spPr bwMode="auto">
              <a:xfrm>
                <a:off x="679" y="3742"/>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6" name="Picture 448">
                <a:extLst>
                  <a:ext uri="{FF2B5EF4-FFF2-40B4-BE49-F238E27FC236}">
                    <a16:creationId xmlns:a16="http://schemas.microsoft.com/office/drawing/2014/main" id="{0FA19DE7-C66A-465E-B3A2-27983A2E2C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56250" r="12875" b="37500"/>
              <a:stretch>
                <a:fillRect/>
              </a:stretch>
            </p:blipFill>
            <p:spPr bwMode="auto">
              <a:xfrm>
                <a:off x="679" y="3748"/>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7" name="Picture 449">
                <a:extLst>
                  <a:ext uri="{FF2B5EF4-FFF2-40B4-BE49-F238E27FC236}">
                    <a16:creationId xmlns:a16="http://schemas.microsoft.com/office/drawing/2014/main" id="{75F03EC6-2D62-4487-BE40-C829523280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50000" r="12875" b="43750"/>
              <a:stretch>
                <a:fillRect/>
              </a:stretch>
            </p:blipFill>
            <p:spPr bwMode="auto">
              <a:xfrm>
                <a:off x="679" y="3754"/>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8" name="Picture 450">
                <a:extLst>
                  <a:ext uri="{FF2B5EF4-FFF2-40B4-BE49-F238E27FC236}">
                    <a16:creationId xmlns:a16="http://schemas.microsoft.com/office/drawing/2014/main" id="{C47D11F4-AC2F-46FA-A252-70DAC7965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43750" r="12875" b="50000"/>
              <a:stretch>
                <a:fillRect/>
              </a:stretch>
            </p:blipFill>
            <p:spPr bwMode="auto">
              <a:xfrm>
                <a:off x="679" y="3760"/>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19" name="Picture 451">
                <a:extLst>
                  <a:ext uri="{FF2B5EF4-FFF2-40B4-BE49-F238E27FC236}">
                    <a16:creationId xmlns:a16="http://schemas.microsoft.com/office/drawing/2014/main" id="{9129A61E-7D91-4FE6-9B1F-EAFEB692A0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37500" r="12875" b="56250"/>
              <a:stretch>
                <a:fillRect/>
              </a:stretch>
            </p:blipFill>
            <p:spPr bwMode="auto">
              <a:xfrm>
                <a:off x="679" y="3766"/>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0" name="Picture 452">
                <a:extLst>
                  <a:ext uri="{FF2B5EF4-FFF2-40B4-BE49-F238E27FC236}">
                    <a16:creationId xmlns:a16="http://schemas.microsoft.com/office/drawing/2014/main" id="{0DF8261D-BFD6-4E70-8061-FD431EC512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31250" r="12875" b="62500"/>
              <a:stretch>
                <a:fillRect/>
              </a:stretch>
            </p:blipFill>
            <p:spPr bwMode="auto">
              <a:xfrm>
                <a:off x="679" y="3772"/>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1" name="Picture 453">
                <a:extLst>
                  <a:ext uri="{FF2B5EF4-FFF2-40B4-BE49-F238E27FC236}">
                    <a16:creationId xmlns:a16="http://schemas.microsoft.com/office/drawing/2014/main" id="{AE11E7A7-D207-4A96-8D7B-F423D781FF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25000" r="12875" b="68750"/>
              <a:stretch>
                <a:fillRect/>
              </a:stretch>
            </p:blipFill>
            <p:spPr bwMode="auto">
              <a:xfrm>
                <a:off x="679" y="3778"/>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2" name="Picture 454">
                <a:extLst>
                  <a:ext uri="{FF2B5EF4-FFF2-40B4-BE49-F238E27FC236}">
                    <a16:creationId xmlns:a16="http://schemas.microsoft.com/office/drawing/2014/main" id="{59979485-C1F8-445C-A2A6-8FA85C18B4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18750" r="12875" b="75000"/>
              <a:stretch>
                <a:fillRect/>
              </a:stretch>
            </p:blipFill>
            <p:spPr bwMode="auto">
              <a:xfrm>
                <a:off x="679" y="3784"/>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3" name="Picture 455">
                <a:extLst>
                  <a:ext uri="{FF2B5EF4-FFF2-40B4-BE49-F238E27FC236}">
                    <a16:creationId xmlns:a16="http://schemas.microsoft.com/office/drawing/2014/main" id="{FF332D79-C7A3-4BCE-AF38-805FE192D1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12500" r="12875" b="81250"/>
              <a:stretch>
                <a:fillRect/>
              </a:stretch>
            </p:blipFill>
            <p:spPr bwMode="auto">
              <a:xfrm>
                <a:off x="679" y="3790"/>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4" name="Picture 456">
                <a:extLst>
                  <a:ext uri="{FF2B5EF4-FFF2-40B4-BE49-F238E27FC236}">
                    <a16:creationId xmlns:a16="http://schemas.microsoft.com/office/drawing/2014/main" id="{8CC98543-995C-44AE-AD1F-D5298B3218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t="6250" r="12875" b="87500"/>
              <a:stretch>
                <a:fillRect/>
              </a:stretch>
            </p:blipFill>
            <p:spPr bwMode="auto">
              <a:xfrm>
                <a:off x="679" y="3796"/>
                <a:ext cx="285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5" name="Picture 457">
                <a:extLst>
                  <a:ext uri="{FF2B5EF4-FFF2-40B4-BE49-F238E27FC236}">
                    <a16:creationId xmlns:a16="http://schemas.microsoft.com/office/drawing/2014/main" id="{F56B75CC-F58E-4D9D-8C7B-A601DB7E9F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3351" r="9525" b="93750"/>
              <a:stretch>
                <a:fillRect/>
              </a:stretch>
            </p:blipFill>
            <p:spPr bwMode="auto">
              <a:xfrm>
                <a:off x="679" y="3802"/>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6" name="Picture 458">
                <a:extLst>
                  <a:ext uri="{FF2B5EF4-FFF2-40B4-BE49-F238E27FC236}">
                    <a16:creationId xmlns:a16="http://schemas.microsoft.com/office/drawing/2014/main" id="{4159AF72-BFAB-43CB-AC2E-25C6603AC6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93750" r="9525"/>
              <a:stretch>
                <a:fillRect/>
              </a:stretch>
            </p:blipFill>
            <p:spPr bwMode="auto">
              <a:xfrm>
                <a:off x="679" y="3808"/>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7" name="Picture 459">
                <a:extLst>
                  <a:ext uri="{FF2B5EF4-FFF2-40B4-BE49-F238E27FC236}">
                    <a16:creationId xmlns:a16="http://schemas.microsoft.com/office/drawing/2014/main" id="{D1AB9848-E114-48D4-8C21-776818953F0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87500" r="9525" b="6250"/>
              <a:stretch>
                <a:fillRect/>
              </a:stretch>
            </p:blipFill>
            <p:spPr bwMode="auto">
              <a:xfrm>
                <a:off x="679" y="3814"/>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8" name="Picture 460">
                <a:extLst>
                  <a:ext uri="{FF2B5EF4-FFF2-40B4-BE49-F238E27FC236}">
                    <a16:creationId xmlns:a16="http://schemas.microsoft.com/office/drawing/2014/main" id="{A943B55A-95A8-41E4-80D5-571F34EF91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81250" r="9525" b="12500"/>
              <a:stretch>
                <a:fillRect/>
              </a:stretch>
            </p:blipFill>
            <p:spPr bwMode="auto">
              <a:xfrm>
                <a:off x="679" y="3820"/>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29" name="Picture 461">
                <a:extLst>
                  <a:ext uri="{FF2B5EF4-FFF2-40B4-BE49-F238E27FC236}">
                    <a16:creationId xmlns:a16="http://schemas.microsoft.com/office/drawing/2014/main" id="{89898D77-2A15-44A9-88E6-0BA2E2280F0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75000" r="9525" b="18750"/>
              <a:stretch>
                <a:fillRect/>
              </a:stretch>
            </p:blipFill>
            <p:spPr bwMode="auto">
              <a:xfrm>
                <a:off x="679" y="3826"/>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0" name="Picture 462">
                <a:extLst>
                  <a:ext uri="{FF2B5EF4-FFF2-40B4-BE49-F238E27FC236}">
                    <a16:creationId xmlns:a16="http://schemas.microsoft.com/office/drawing/2014/main" id="{7A7D074F-2CB3-4B24-8350-4D77638F96C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68750" r="9525" b="25000"/>
              <a:stretch>
                <a:fillRect/>
              </a:stretch>
            </p:blipFill>
            <p:spPr bwMode="auto">
              <a:xfrm>
                <a:off x="679" y="3832"/>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1" name="Picture 463">
                <a:extLst>
                  <a:ext uri="{FF2B5EF4-FFF2-40B4-BE49-F238E27FC236}">
                    <a16:creationId xmlns:a16="http://schemas.microsoft.com/office/drawing/2014/main" id="{08B6B233-D7A8-41B7-BA87-F8A3CF1000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62500" r="9525" b="31250"/>
              <a:stretch>
                <a:fillRect/>
              </a:stretch>
            </p:blipFill>
            <p:spPr bwMode="auto">
              <a:xfrm>
                <a:off x="679" y="3838"/>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2" name="Picture 464">
                <a:extLst>
                  <a:ext uri="{FF2B5EF4-FFF2-40B4-BE49-F238E27FC236}">
                    <a16:creationId xmlns:a16="http://schemas.microsoft.com/office/drawing/2014/main" id="{6FD4016E-737F-46BF-8912-30CF378A6D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56250" r="9525" b="37500"/>
              <a:stretch>
                <a:fillRect/>
              </a:stretch>
            </p:blipFill>
            <p:spPr bwMode="auto">
              <a:xfrm>
                <a:off x="679" y="3844"/>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3" name="Picture 465">
                <a:extLst>
                  <a:ext uri="{FF2B5EF4-FFF2-40B4-BE49-F238E27FC236}">
                    <a16:creationId xmlns:a16="http://schemas.microsoft.com/office/drawing/2014/main" id="{188F2B92-D3D4-4705-B806-6CC4033664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50000" r="9525" b="43750"/>
              <a:stretch>
                <a:fillRect/>
              </a:stretch>
            </p:blipFill>
            <p:spPr bwMode="auto">
              <a:xfrm>
                <a:off x="679" y="3850"/>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4" name="Picture 466">
                <a:extLst>
                  <a:ext uri="{FF2B5EF4-FFF2-40B4-BE49-F238E27FC236}">
                    <a16:creationId xmlns:a16="http://schemas.microsoft.com/office/drawing/2014/main" id="{8BA85EA2-EBD2-47D2-853D-87F8D418C8B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43750" r="9525" b="50000"/>
              <a:stretch>
                <a:fillRect/>
              </a:stretch>
            </p:blipFill>
            <p:spPr bwMode="auto">
              <a:xfrm>
                <a:off x="679" y="3856"/>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5" name="Picture 467">
                <a:extLst>
                  <a:ext uri="{FF2B5EF4-FFF2-40B4-BE49-F238E27FC236}">
                    <a16:creationId xmlns:a16="http://schemas.microsoft.com/office/drawing/2014/main" id="{93CEAB93-FFCA-4BE1-BEDD-1CB9B5D2BD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37500" r="9525" b="56250"/>
              <a:stretch>
                <a:fillRect/>
              </a:stretch>
            </p:blipFill>
            <p:spPr bwMode="auto">
              <a:xfrm>
                <a:off x="679" y="3862"/>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6" name="Picture 468">
                <a:extLst>
                  <a:ext uri="{FF2B5EF4-FFF2-40B4-BE49-F238E27FC236}">
                    <a16:creationId xmlns:a16="http://schemas.microsoft.com/office/drawing/2014/main" id="{E8F2EB81-A0B3-403F-B196-5E93540A9B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31250" r="9525" b="62500"/>
              <a:stretch>
                <a:fillRect/>
              </a:stretch>
            </p:blipFill>
            <p:spPr bwMode="auto">
              <a:xfrm>
                <a:off x="679" y="3868"/>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7" name="Picture 469">
                <a:extLst>
                  <a:ext uri="{FF2B5EF4-FFF2-40B4-BE49-F238E27FC236}">
                    <a16:creationId xmlns:a16="http://schemas.microsoft.com/office/drawing/2014/main" id="{9FA78AC7-A3F4-4B59-8790-CA8B21A853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25000" r="9525" b="68750"/>
              <a:stretch>
                <a:fillRect/>
              </a:stretch>
            </p:blipFill>
            <p:spPr bwMode="auto">
              <a:xfrm>
                <a:off x="679" y="3874"/>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8" name="Picture 470">
                <a:extLst>
                  <a:ext uri="{FF2B5EF4-FFF2-40B4-BE49-F238E27FC236}">
                    <a16:creationId xmlns:a16="http://schemas.microsoft.com/office/drawing/2014/main" id="{C1D494D1-2623-434B-A36E-2F96787114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18750" r="9525" b="75000"/>
              <a:stretch>
                <a:fillRect/>
              </a:stretch>
            </p:blipFill>
            <p:spPr bwMode="auto">
              <a:xfrm>
                <a:off x="679" y="3880"/>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39" name="Picture 471">
                <a:extLst>
                  <a:ext uri="{FF2B5EF4-FFF2-40B4-BE49-F238E27FC236}">
                    <a16:creationId xmlns:a16="http://schemas.microsoft.com/office/drawing/2014/main" id="{1EB17263-9D09-45DB-9833-AB586243458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12500" r="9525" b="81250"/>
              <a:stretch>
                <a:fillRect/>
              </a:stretch>
            </p:blipFill>
            <p:spPr bwMode="auto">
              <a:xfrm>
                <a:off x="679" y="3886"/>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0" name="Picture 472">
                <a:extLst>
                  <a:ext uri="{FF2B5EF4-FFF2-40B4-BE49-F238E27FC236}">
                    <a16:creationId xmlns:a16="http://schemas.microsoft.com/office/drawing/2014/main" id="{12020D8A-085B-4AF8-AB36-82907D12D7C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t="6250" r="9525" b="87500"/>
              <a:stretch>
                <a:fillRect/>
              </a:stretch>
            </p:blipFill>
            <p:spPr bwMode="auto">
              <a:xfrm>
                <a:off x="679" y="3892"/>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1" name="Picture 473">
                <a:extLst>
                  <a:ext uri="{FF2B5EF4-FFF2-40B4-BE49-F238E27FC236}">
                    <a16:creationId xmlns:a16="http://schemas.microsoft.com/office/drawing/2014/main" id="{FD0379EA-575D-41A3-B3D0-9CEFDBAC91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3351" r="9525" b="93750"/>
              <a:stretch>
                <a:fillRect/>
              </a:stretch>
            </p:blipFill>
            <p:spPr bwMode="auto">
              <a:xfrm>
                <a:off x="679" y="3898"/>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2" name="Picture 474">
                <a:extLst>
                  <a:ext uri="{FF2B5EF4-FFF2-40B4-BE49-F238E27FC236}">
                    <a16:creationId xmlns:a16="http://schemas.microsoft.com/office/drawing/2014/main" id="{D59234A3-C6F9-42B7-AAC8-0B186A18DA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3351" t="93750" r="9525"/>
              <a:stretch>
                <a:fillRect/>
              </a:stretch>
            </p:blipFill>
            <p:spPr bwMode="auto">
              <a:xfrm>
                <a:off x="679" y="3904"/>
                <a:ext cx="296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3" name="Picture 475">
                <a:extLst>
                  <a:ext uri="{FF2B5EF4-FFF2-40B4-BE49-F238E27FC236}">
                    <a16:creationId xmlns:a16="http://schemas.microsoft.com/office/drawing/2014/main" id="{0DD9D4C5-3E53-4B48-9BD2-F12D04D2B1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87500" r="9525" b="6250"/>
              <a:stretch>
                <a:fillRect/>
              </a:stretch>
            </p:blipFill>
            <p:spPr bwMode="auto">
              <a:xfrm>
                <a:off x="787" y="3910"/>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4" name="Picture 476">
                <a:extLst>
                  <a:ext uri="{FF2B5EF4-FFF2-40B4-BE49-F238E27FC236}">
                    <a16:creationId xmlns:a16="http://schemas.microsoft.com/office/drawing/2014/main" id="{5967ED5B-E6E1-4731-9F8E-69348479053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81250" r="9525" b="12500"/>
              <a:stretch>
                <a:fillRect/>
              </a:stretch>
            </p:blipFill>
            <p:spPr bwMode="auto">
              <a:xfrm>
                <a:off x="787" y="3916"/>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5" name="Picture 477">
                <a:extLst>
                  <a:ext uri="{FF2B5EF4-FFF2-40B4-BE49-F238E27FC236}">
                    <a16:creationId xmlns:a16="http://schemas.microsoft.com/office/drawing/2014/main" id="{820C46CE-513F-4389-B2EC-4591C5510D2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75000" r="9525" b="18750"/>
              <a:stretch>
                <a:fillRect/>
              </a:stretch>
            </p:blipFill>
            <p:spPr bwMode="auto">
              <a:xfrm>
                <a:off x="787" y="3922"/>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6" name="Picture 478">
                <a:extLst>
                  <a:ext uri="{FF2B5EF4-FFF2-40B4-BE49-F238E27FC236}">
                    <a16:creationId xmlns:a16="http://schemas.microsoft.com/office/drawing/2014/main" id="{D8894CAB-5F06-4561-8C9E-50BC790F078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68750" r="9525" b="25000"/>
              <a:stretch>
                <a:fillRect/>
              </a:stretch>
            </p:blipFill>
            <p:spPr bwMode="auto">
              <a:xfrm>
                <a:off x="787" y="3928"/>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7" name="Picture 479">
                <a:extLst>
                  <a:ext uri="{FF2B5EF4-FFF2-40B4-BE49-F238E27FC236}">
                    <a16:creationId xmlns:a16="http://schemas.microsoft.com/office/drawing/2014/main" id="{481B19B4-0533-407F-8BFD-053ABAD4D7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62500" r="9525" b="31250"/>
              <a:stretch>
                <a:fillRect/>
              </a:stretch>
            </p:blipFill>
            <p:spPr bwMode="auto">
              <a:xfrm>
                <a:off x="787" y="3934"/>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8" name="Picture 480">
                <a:extLst>
                  <a:ext uri="{FF2B5EF4-FFF2-40B4-BE49-F238E27FC236}">
                    <a16:creationId xmlns:a16="http://schemas.microsoft.com/office/drawing/2014/main" id="{9A269F67-EEC2-45A2-BC20-75EF189E94A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56250" r="9525" b="37500"/>
              <a:stretch>
                <a:fillRect/>
              </a:stretch>
            </p:blipFill>
            <p:spPr bwMode="auto">
              <a:xfrm>
                <a:off x="787" y="3940"/>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49" name="Picture 481">
                <a:extLst>
                  <a:ext uri="{FF2B5EF4-FFF2-40B4-BE49-F238E27FC236}">
                    <a16:creationId xmlns:a16="http://schemas.microsoft.com/office/drawing/2014/main" id="{27CFAC20-24C0-4706-AC61-BF94BC79B22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50000" r="9525" b="43750"/>
              <a:stretch>
                <a:fillRect/>
              </a:stretch>
            </p:blipFill>
            <p:spPr bwMode="auto">
              <a:xfrm>
                <a:off x="787" y="3946"/>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0" name="Picture 482">
                <a:extLst>
                  <a:ext uri="{FF2B5EF4-FFF2-40B4-BE49-F238E27FC236}">
                    <a16:creationId xmlns:a16="http://schemas.microsoft.com/office/drawing/2014/main" id="{6A65A062-DCD1-4C7E-91AE-57B94936DE8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43750" r="9525" b="50000"/>
              <a:stretch>
                <a:fillRect/>
              </a:stretch>
            </p:blipFill>
            <p:spPr bwMode="auto">
              <a:xfrm>
                <a:off x="787" y="3952"/>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1" name="Picture 483">
                <a:extLst>
                  <a:ext uri="{FF2B5EF4-FFF2-40B4-BE49-F238E27FC236}">
                    <a16:creationId xmlns:a16="http://schemas.microsoft.com/office/drawing/2014/main" id="{10FB829A-E735-472D-AC24-8538F028B22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37500" r="9525" b="56250"/>
              <a:stretch>
                <a:fillRect/>
              </a:stretch>
            </p:blipFill>
            <p:spPr bwMode="auto">
              <a:xfrm>
                <a:off x="787" y="3958"/>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2" name="Picture 484">
                <a:extLst>
                  <a:ext uri="{FF2B5EF4-FFF2-40B4-BE49-F238E27FC236}">
                    <a16:creationId xmlns:a16="http://schemas.microsoft.com/office/drawing/2014/main" id="{B58E5832-24EB-4A2D-B1B7-BE2B37C49E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31250" r="9525" b="62500"/>
              <a:stretch>
                <a:fillRect/>
              </a:stretch>
            </p:blipFill>
            <p:spPr bwMode="auto">
              <a:xfrm>
                <a:off x="787" y="3964"/>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3" name="Picture 485">
                <a:extLst>
                  <a:ext uri="{FF2B5EF4-FFF2-40B4-BE49-F238E27FC236}">
                    <a16:creationId xmlns:a16="http://schemas.microsoft.com/office/drawing/2014/main" id="{647AE0FE-E1E0-47DF-9925-69F0C4068B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25000" r="9525" b="68750"/>
              <a:stretch>
                <a:fillRect/>
              </a:stretch>
            </p:blipFill>
            <p:spPr bwMode="auto">
              <a:xfrm>
                <a:off x="787" y="3970"/>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4" name="Picture 486">
                <a:extLst>
                  <a:ext uri="{FF2B5EF4-FFF2-40B4-BE49-F238E27FC236}">
                    <a16:creationId xmlns:a16="http://schemas.microsoft.com/office/drawing/2014/main" id="{6DF001BB-ABA1-48EF-A954-B21EACD61BA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18750" r="9525" b="75000"/>
              <a:stretch>
                <a:fillRect/>
              </a:stretch>
            </p:blipFill>
            <p:spPr bwMode="auto">
              <a:xfrm>
                <a:off x="787" y="3976"/>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5" name="Picture 487">
                <a:extLst>
                  <a:ext uri="{FF2B5EF4-FFF2-40B4-BE49-F238E27FC236}">
                    <a16:creationId xmlns:a16="http://schemas.microsoft.com/office/drawing/2014/main" id="{669A1DF9-0F1E-423B-BAB5-0D9E5B7E405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12500" r="9525" b="81250"/>
              <a:stretch>
                <a:fillRect/>
              </a:stretch>
            </p:blipFill>
            <p:spPr bwMode="auto">
              <a:xfrm>
                <a:off x="787" y="3982"/>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6" name="Picture 488">
                <a:extLst>
                  <a:ext uri="{FF2B5EF4-FFF2-40B4-BE49-F238E27FC236}">
                    <a16:creationId xmlns:a16="http://schemas.microsoft.com/office/drawing/2014/main" id="{9223D4CB-6A65-43B0-80D6-F288A499B8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t="6250" r="9525" b="87500"/>
              <a:stretch>
                <a:fillRect/>
              </a:stretch>
            </p:blipFill>
            <p:spPr bwMode="auto">
              <a:xfrm>
                <a:off x="787" y="3988"/>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7" name="Picture 489">
                <a:extLst>
                  <a:ext uri="{FF2B5EF4-FFF2-40B4-BE49-F238E27FC236}">
                    <a16:creationId xmlns:a16="http://schemas.microsoft.com/office/drawing/2014/main" id="{E1ACBAA5-A378-4A68-93B2-6803362A19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6526" r="9525" b="93750"/>
              <a:stretch>
                <a:fillRect/>
              </a:stretch>
            </p:blipFill>
            <p:spPr bwMode="auto">
              <a:xfrm>
                <a:off x="787" y="3994"/>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8" name="Picture 490">
                <a:extLst>
                  <a:ext uri="{FF2B5EF4-FFF2-40B4-BE49-F238E27FC236}">
                    <a16:creationId xmlns:a16="http://schemas.microsoft.com/office/drawing/2014/main" id="{7FA124DE-56AF-4E0A-9405-E2DF547F02A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526" t="93750" r="9525"/>
              <a:stretch>
                <a:fillRect/>
              </a:stretch>
            </p:blipFill>
            <p:spPr bwMode="auto">
              <a:xfrm>
                <a:off x="787" y="4000"/>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59" name="Picture 491">
                <a:extLst>
                  <a:ext uri="{FF2B5EF4-FFF2-40B4-BE49-F238E27FC236}">
                    <a16:creationId xmlns:a16="http://schemas.microsoft.com/office/drawing/2014/main" id="{C6E29A1E-D571-4177-80BB-741D24DAE65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526" t="87500" r="9525" b="6250"/>
              <a:stretch>
                <a:fillRect/>
              </a:stretch>
            </p:blipFill>
            <p:spPr bwMode="auto">
              <a:xfrm>
                <a:off x="787" y="4006"/>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0" name="Picture 492">
                <a:extLst>
                  <a:ext uri="{FF2B5EF4-FFF2-40B4-BE49-F238E27FC236}">
                    <a16:creationId xmlns:a16="http://schemas.microsoft.com/office/drawing/2014/main" id="{BC50DE9A-5958-4E8B-B63F-DDC469E6835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6526" t="81250" r="9525" b="12500"/>
              <a:stretch>
                <a:fillRect/>
              </a:stretch>
            </p:blipFill>
            <p:spPr bwMode="auto">
              <a:xfrm>
                <a:off x="787" y="4012"/>
                <a:ext cx="2859"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1" name="Picture 493">
                <a:extLst>
                  <a:ext uri="{FF2B5EF4-FFF2-40B4-BE49-F238E27FC236}">
                    <a16:creationId xmlns:a16="http://schemas.microsoft.com/office/drawing/2014/main" id="{B25AB5C8-8DA5-4603-BEA3-23D3004CAD2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75000" r="6349" b="18750"/>
              <a:stretch>
                <a:fillRect/>
              </a:stretch>
            </p:blipFill>
            <p:spPr bwMode="auto">
              <a:xfrm>
                <a:off x="1117" y="4018"/>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2" name="Picture 494">
                <a:extLst>
                  <a:ext uri="{FF2B5EF4-FFF2-40B4-BE49-F238E27FC236}">
                    <a16:creationId xmlns:a16="http://schemas.microsoft.com/office/drawing/2014/main" id="{33F8AA1B-AA76-47FD-8B9A-2C4E0558911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68750" r="6349" b="25000"/>
              <a:stretch>
                <a:fillRect/>
              </a:stretch>
            </p:blipFill>
            <p:spPr bwMode="auto">
              <a:xfrm>
                <a:off x="1117" y="4024"/>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3" name="Picture 495">
                <a:extLst>
                  <a:ext uri="{FF2B5EF4-FFF2-40B4-BE49-F238E27FC236}">
                    <a16:creationId xmlns:a16="http://schemas.microsoft.com/office/drawing/2014/main" id="{0EE58787-0927-477C-90FA-F5C32F025A2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62500" r="6349" b="31250"/>
              <a:stretch>
                <a:fillRect/>
              </a:stretch>
            </p:blipFill>
            <p:spPr bwMode="auto">
              <a:xfrm>
                <a:off x="1117" y="4030"/>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4" name="Picture 496">
                <a:extLst>
                  <a:ext uri="{FF2B5EF4-FFF2-40B4-BE49-F238E27FC236}">
                    <a16:creationId xmlns:a16="http://schemas.microsoft.com/office/drawing/2014/main" id="{377040CC-3AF7-4E78-91BB-93F0270A2A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56250" r="6349" b="37500"/>
              <a:stretch>
                <a:fillRect/>
              </a:stretch>
            </p:blipFill>
            <p:spPr bwMode="auto">
              <a:xfrm>
                <a:off x="1117" y="4036"/>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5" name="Picture 497">
                <a:extLst>
                  <a:ext uri="{FF2B5EF4-FFF2-40B4-BE49-F238E27FC236}">
                    <a16:creationId xmlns:a16="http://schemas.microsoft.com/office/drawing/2014/main" id="{A712DC28-229D-4F5A-B568-51417B745C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50000" r="6349" b="43750"/>
              <a:stretch>
                <a:fillRect/>
              </a:stretch>
            </p:blipFill>
            <p:spPr bwMode="auto">
              <a:xfrm>
                <a:off x="1117" y="4042"/>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6" name="Picture 498">
                <a:extLst>
                  <a:ext uri="{FF2B5EF4-FFF2-40B4-BE49-F238E27FC236}">
                    <a16:creationId xmlns:a16="http://schemas.microsoft.com/office/drawing/2014/main" id="{82C1D292-802D-4F7A-B12F-80DF79ED29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43750" r="6349" b="50000"/>
              <a:stretch>
                <a:fillRect/>
              </a:stretch>
            </p:blipFill>
            <p:spPr bwMode="auto">
              <a:xfrm>
                <a:off x="1117" y="4048"/>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7" name="Picture 499">
                <a:extLst>
                  <a:ext uri="{FF2B5EF4-FFF2-40B4-BE49-F238E27FC236}">
                    <a16:creationId xmlns:a16="http://schemas.microsoft.com/office/drawing/2014/main" id="{D78A218F-F98E-47A3-92C8-248D3F7DB0E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37500" r="6349" b="56250"/>
              <a:stretch>
                <a:fillRect/>
              </a:stretch>
            </p:blipFill>
            <p:spPr bwMode="auto">
              <a:xfrm>
                <a:off x="1117" y="4054"/>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8" name="Picture 500">
                <a:extLst>
                  <a:ext uri="{FF2B5EF4-FFF2-40B4-BE49-F238E27FC236}">
                    <a16:creationId xmlns:a16="http://schemas.microsoft.com/office/drawing/2014/main" id="{92AB29AC-C568-4BFD-A95B-4E7BFB6275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31250" r="6349" b="62500"/>
              <a:stretch>
                <a:fillRect/>
              </a:stretch>
            </p:blipFill>
            <p:spPr bwMode="auto">
              <a:xfrm>
                <a:off x="1117" y="4060"/>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69" name="Picture 501">
                <a:extLst>
                  <a:ext uri="{FF2B5EF4-FFF2-40B4-BE49-F238E27FC236}">
                    <a16:creationId xmlns:a16="http://schemas.microsoft.com/office/drawing/2014/main" id="{3DB1730B-998C-4BC4-95F7-669324B608F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25000" r="6349" b="68750"/>
              <a:stretch>
                <a:fillRect/>
              </a:stretch>
            </p:blipFill>
            <p:spPr bwMode="auto">
              <a:xfrm>
                <a:off x="1117" y="4066"/>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0" name="Picture 502">
                <a:extLst>
                  <a:ext uri="{FF2B5EF4-FFF2-40B4-BE49-F238E27FC236}">
                    <a16:creationId xmlns:a16="http://schemas.microsoft.com/office/drawing/2014/main" id="{A598A719-FB9E-46BD-B794-779B24EBABC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18750" r="6349" b="75000"/>
              <a:stretch>
                <a:fillRect/>
              </a:stretch>
            </p:blipFill>
            <p:spPr bwMode="auto">
              <a:xfrm>
                <a:off x="1117" y="4072"/>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1" name="Picture 503">
                <a:extLst>
                  <a:ext uri="{FF2B5EF4-FFF2-40B4-BE49-F238E27FC236}">
                    <a16:creationId xmlns:a16="http://schemas.microsoft.com/office/drawing/2014/main" id="{BDCB0176-7EDA-48C2-933E-04FE8FE7FE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12500" r="6349" b="81250"/>
              <a:stretch>
                <a:fillRect/>
              </a:stretch>
            </p:blipFill>
            <p:spPr bwMode="auto">
              <a:xfrm>
                <a:off x="1117" y="4078"/>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2" name="Picture 504">
                <a:extLst>
                  <a:ext uri="{FF2B5EF4-FFF2-40B4-BE49-F238E27FC236}">
                    <a16:creationId xmlns:a16="http://schemas.microsoft.com/office/drawing/2014/main" id="{4251AF46-4C5F-4292-9B53-F6E8527286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t="6250" r="6349" b="87500"/>
              <a:stretch>
                <a:fillRect/>
              </a:stretch>
            </p:blipFill>
            <p:spPr bwMode="auto">
              <a:xfrm>
                <a:off x="1117" y="4084"/>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3" name="Picture 505">
                <a:extLst>
                  <a:ext uri="{FF2B5EF4-FFF2-40B4-BE49-F238E27FC236}">
                    <a16:creationId xmlns:a16="http://schemas.microsoft.com/office/drawing/2014/main" id="{726BECA3-ADD1-4537-918A-EA346FCE2DF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16226" r="6349" b="93750"/>
              <a:stretch>
                <a:fillRect/>
              </a:stretch>
            </p:blipFill>
            <p:spPr bwMode="auto">
              <a:xfrm>
                <a:off x="1117" y="4090"/>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4" name="Picture 506">
                <a:extLst>
                  <a:ext uri="{FF2B5EF4-FFF2-40B4-BE49-F238E27FC236}">
                    <a16:creationId xmlns:a16="http://schemas.microsoft.com/office/drawing/2014/main" id="{1C74A83C-A4A7-4533-B8A8-D846DF2B761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93750" r="6349"/>
              <a:stretch>
                <a:fillRect/>
              </a:stretch>
            </p:blipFill>
            <p:spPr bwMode="auto">
              <a:xfrm>
                <a:off x="1117" y="4096"/>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5" name="Picture 507">
                <a:extLst>
                  <a:ext uri="{FF2B5EF4-FFF2-40B4-BE49-F238E27FC236}">
                    <a16:creationId xmlns:a16="http://schemas.microsoft.com/office/drawing/2014/main" id="{C3E603F8-4980-48DC-98DF-7DFB871A2B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87500" r="6349" b="6250"/>
              <a:stretch>
                <a:fillRect/>
              </a:stretch>
            </p:blipFill>
            <p:spPr bwMode="auto">
              <a:xfrm>
                <a:off x="1117" y="4102"/>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6" name="Picture 508">
                <a:extLst>
                  <a:ext uri="{FF2B5EF4-FFF2-40B4-BE49-F238E27FC236}">
                    <a16:creationId xmlns:a16="http://schemas.microsoft.com/office/drawing/2014/main" id="{D976FE0D-C6B5-4F70-946C-6467AF2216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81250" r="6349" b="12500"/>
              <a:stretch>
                <a:fillRect/>
              </a:stretch>
            </p:blipFill>
            <p:spPr bwMode="auto">
              <a:xfrm>
                <a:off x="1117" y="4108"/>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7" name="Picture 509">
                <a:extLst>
                  <a:ext uri="{FF2B5EF4-FFF2-40B4-BE49-F238E27FC236}">
                    <a16:creationId xmlns:a16="http://schemas.microsoft.com/office/drawing/2014/main" id="{3E010A25-3455-447D-94FA-8834DDA9BC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75000" r="6349" b="18750"/>
              <a:stretch>
                <a:fillRect/>
              </a:stretch>
            </p:blipFill>
            <p:spPr bwMode="auto">
              <a:xfrm>
                <a:off x="1117" y="4114"/>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8" name="Picture 510">
                <a:extLst>
                  <a:ext uri="{FF2B5EF4-FFF2-40B4-BE49-F238E27FC236}">
                    <a16:creationId xmlns:a16="http://schemas.microsoft.com/office/drawing/2014/main" id="{4DEDD7CA-AE15-468C-848C-78270DC6F6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68750" r="6349" b="25000"/>
              <a:stretch>
                <a:fillRect/>
              </a:stretch>
            </p:blipFill>
            <p:spPr bwMode="auto">
              <a:xfrm>
                <a:off x="1117" y="4120"/>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79" name="Picture 511">
                <a:extLst>
                  <a:ext uri="{FF2B5EF4-FFF2-40B4-BE49-F238E27FC236}">
                    <a16:creationId xmlns:a16="http://schemas.microsoft.com/office/drawing/2014/main" id="{337B53D5-5AB1-41E1-8327-7F2479F559E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62500" r="6349" b="31250"/>
              <a:stretch>
                <a:fillRect/>
              </a:stretch>
            </p:blipFill>
            <p:spPr bwMode="auto">
              <a:xfrm>
                <a:off x="1117" y="4126"/>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0" name="Picture 512">
                <a:extLst>
                  <a:ext uri="{FF2B5EF4-FFF2-40B4-BE49-F238E27FC236}">
                    <a16:creationId xmlns:a16="http://schemas.microsoft.com/office/drawing/2014/main" id="{02E33042-F1A0-4452-A934-3208E9DD4BF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56250" r="6349" b="37500"/>
              <a:stretch>
                <a:fillRect/>
              </a:stretch>
            </p:blipFill>
            <p:spPr bwMode="auto">
              <a:xfrm>
                <a:off x="1117" y="4132"/>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1" name="Picture 513">
                <a:extLst>
                  <a:ext uri="{FF2B5EF4-FFF2-40B4-BE49-F238E27FC236}">
                    <a16:creationId xmlns:a16="http://schemas.microsoft.com/office/drawing/2014/main" id="{1EEEFAB6-4E21-4C2E-AB39-85B37029D42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50000" r="6349" b="43750"/>
              <a:stretch>
                <a:fillRect/>
              </a:stretch>
            </p:blipFill>
            <p:spPr bwMode="auto">
              <a:xfrm>
                <a:off x="1117" y="4138"/>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2" name="Picture 514">
                <a:extLst>
                  <a:ext uri="{FF2B5EF4-FFF2-40B4-BE49-F238E27FC236}">
                    <a16:creationId xmlns:a16="http://schemas.microsoft.com/office/drawing/2014/main" id="{52ED759A-3435-44E5-B66D-A80D89062F0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43750" r="6349" b="50000"/>
              <a:stretch>
                <a:fillRect/>
              </a:stretch>
            </p:blipFill>
            <p:spPr bwMode="auto">
              <a:xfrm>
                <a:off x="1117" y="4144"/>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3" name="Picture 515">
                <a:extLst>
                  <a:ext uri="{FF2B5EF4-FFF2-40B4-BE49-F238E27FC236}">
                    <a16:creationId xmlns:a16="http://schemas.microsoft.com/office/drawing/2014/main" id="{05104580-4D7E-418A-8DE6-A847A98B520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37500" r="6349" b="56250"/>
              <a:stretch>
                <a:fillRect/>
              </a:stretch>
            </p:blipFill>
            <p:spPr bwMode="auto">
              <a:xfrm>
                <a:off x="1117" y="4150"/>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4" name="Picture 516">
                <a:extLst>
                  <a:ext uri="{FF2B5EF4-FFF2-40B4-BE49-F238E27FC236}">
                    <a16:creationId xmlns:a16="http://schemas.microsoft.com/office/drawing/2014/main" id="{842494F2-A654-4BD6-B607-D0915EE2496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31250" r="6349" b="62500"/>
              <a:stretch>
                <a:fillRect/>
              </a:stretch>
            </p:blipFill>
            <p:spPr bwMode="auto">
              <a:xfrm>
                <a:off x="1117" y="4156"/>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5" name="Picture 517">
                <a:extLst>
                  <a:ext uri="{FF2B5EF4-FFF2-40B4-BE49-F238E27FC236}">
                    <a16:creationId xmlns:a16="http://schemas.microsoft.com/office/drawing/2014/main" id="{C4123192-C2D5-4AE2-A668-78538A3F3AF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25000" r="6349" b="68750"/>
              <a:stretch>
                <a:fillRect/>
              </a:stretch>
            </p:blipFill>
            <p:spPr bwMode="auto">
              <a:xfrm>
                <a:off x="1117" y="4162"/>
                <a:ext cx="2638"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6" name="Picture 518">
                <a:extLst>
                  <a:ext uri="{FF2B5EF4-FFF2-40B4-BE49-F238E27FC236}">
                    <a16:creationId xmlns:a16="http://schemas.microsoft.com/office/drawing/2014/main" id="{BD9B1E24-3124-469D-ACC4-F04184449E4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18750" r="6349" b="75000"/>
              <a:stretch>
                <a:fillRect/>
              </a:stretch>
            </p:blipFill>
            <p:spPr bwMode="auto">
              <a:xfrm>
                <a:off x="1117" y="4169"/>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7" name="Picture 519">
                <a:extLst>
                  <a:ext uri="{FF2B5EF4-FFF2-40B4-BE49-F238E27FC236}">
                    <a16:creationId xmlns:a16="http://schemas.microsoft.com/office/drawing/2014/main" id="{BBBFFA92-BABA-4779-95A6-33037E46477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12500" r="6349" b="81250"/>
              <a:stretch>
                <a:fillRect/>
              </a:stretch>
            </p:blipFill>
            <p:spPr bwMode="auto">
              <a:xfrm>
                <a:off x="1117" y="4175"/>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8" name="Picture 520">
                <a:extLst>
                  <a:ext uri="{FF2B5EF4-FFF2-40B4-BE49-F238E27FC236}">
                    <a16:creationId xmlns:a16="http://schemas.microsoft.com/office/drawing/2014/main" id="{0494B5B9-806E-404C-88F7-7274F544036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t="6250" r="6349" b="87500"/>
              <a:stretch>
                <a:fillRect/>
              </a:stretch>
            </p:blipFill>
            <p:spPr bwMode="auto">
              <a:xfrm>
                <a:off x="1117" y="4181"/>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89" name="Picture 521">
                <a:extLst>
                  <a:ext uri="{FF2B5EF4-FFF2-40B4-BE49-F238E27FC236}">
                    <a16:creationId xmlns:a16="http://schemas.microsoft.com/office/drawing/2014/main" id="{8FCC164C-1D70-46F5-B496-19A965C7875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6226" r="6349" b="93750"/>
              <a:stretch>
                <a:fillRect/>
              </a:stretch>
            </p:blipFill>
            <p:spPr bwMode="auto">
              <a:xfrm>
                <a:off x="1117" y="4187"/>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0" name="Picture 522">
                <a:extLst>
                  <a:ext uri="{FF2B5EF4-FFF2-40B4-BE49-F238E27FC236}">
                    <a16:creationId xmlns:a16="http://schemas.microsoft.com/office/drawing/2014/main" id="{83E70326-1E72-45E5-B978-363920764D9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93750" r="6349"/>
              <a:stretch>
                <a:fillRect/>
              </a:stretch>
            </p:blipFill>
            <p:spPr bwMode="auto">
              <a:xfrm>
                <a:off x="1117" y="4193"/>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1" name="Picture 523">
                <a:extLst>
                  <a:ext uri="{FF2B5EF4-FFF2-40B4-BE49-F238E27FC236}">
                    <a16:creationId xmlns:a16="http://schemas.microsoft.com/office/drawing/2014/main" id="{B74D63C5-A2C3-488B-8189-6089514CB7B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87500" r="6349" b="6250"/>
              <a:stretch>
                <a:fillRect/>
              </a:stretch>
            </p:blipFill>
            <p:spPr bwMode="auto">
              <a:xfrm>
                <a:off x="1117" y="4199"/>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2" name="Picture 524">
                <a:extLst>
                  <a:ext uri="{FF2B5EF4-FFF2-40B4-BE49-F238E27FC236}">
                    <a16:creationId xmlns:a16="http://schemas.microsoft.com/office/drawing/2014/main" id="{216EC4E8-D63C-4183-9D73-EBF00FFF8F7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81250" r="6349" b="12500"/>
              <a:stretch>
                <a:fillRect/>
              </a:stretch>
            </p:blipFill>
            <p:spPr bwMode="auto">
              <a:xfrm>
                <a:off x="1117" y="4205"/>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3" name="Picture 525">
                <a:extLst>
                  <a:ext uri="{FF2B5EF4-FFF2-40B4-BE49-F238E27FC236}">
                    <a16:creationId xmlns:a16="http://schemas.microsoft.com/office/drawing/2014/main" id="{2C775CA6-51C4-45E1-B8DB-487129E6F2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75000" r="6349" b="18750"/>
              <a:stretch>
                <a:fillRect/>
              </a:stretch>
            </p:blipFill>
            <p:spPr bwMode="auto">
              <a:xfrm>
                <a:off x="1117" y="4211"/>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4" name="Picture 526">
                <a:extLst>
                  <a:ext uri="{FF2B5EF4-FFF2-40B4-BE49-F238E27FC236}">
                    <a16:creationId xmlns:a16="http://schemas.microsoft.com/office/drawing/2014/main" id="{5D036683-A461-44B2-B846-E6061BB43F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68750" r="6349" b="25000"/>
              <a:stretch>
                <a:fillRect/>
              </a:stretch>
            </p:blipFill>
            <p:spPr bwMode="auto">
              <a:xfrm>
                <a:off x="1117" y="4217"/>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5" name="Picture 527">
                <a:extLst>
                  <a:ext uri="{FF2B5EF4-FFF2-40B4-BE49-F238E27FC236}">
                    <a16:creationId xmlns:a16="http://schemas.microsoft.com/office/drawing/2014/main" id="{963378B1-C406-4F23-AE03-4AD73CE503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62500" r="6349" b="31250"/>
              <a:stretch>
                <a:fillRect/>
              </a:stretch>
            </p:blipFill>
            <p:spPr bwMode="auto">
              <a:xfrm>
                <a:off x="1117" y="4223"/>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0096" name="Picture 528">
              <a:extLst>
                <a:ext uri="{FF2B5EF4-FFF2-40B4-BE49-F238E27FC236}">
                  <a16:creationId xmlns:a16="http://schemas.microsoft.com/office/drawing/2014/main" id="{2B42EB6C-DE0B-406E-8481-F2CFEDED32F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56250" r="6349" b="37500"/>
            <a:stretch>
              <a:fillRect/>
            </a:stretch>
          </p:blipFill>
          <p:spPr bwMode="auto">
            <a:xfrm>
              <a:off x="1117" y="4229"/>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7" name="Picture 529">
              <a:extLst>
                <a:ext uri="{FF2B5EF4-FFF2-40B4-BE49-F238E27FC236}">
                  <a16:creationId xmlns:a16="http://schemas.microsoft.com/office/drawing/2014/main" id="{09ADD464-7BB0-4295-9823-B5E0D42AAC0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6226" t="50000" r="6349" b="43750"/>
            <a:stretch>
              <a:fillRect/>
            </a:stretch>
          </p:blipFill>
          <p:spPr bwMode="auto">
            <a:xfrm>
              <a:off x="1117" y="4235"/>
              <a:ext cx="263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8" name="Picture 530">
              <a:extLst>
                <a:ext uri="{FF2B5EF4-FFF2-40B4-BE49-F238E27FC236}">
                  <a16:creationId xmlns:a16="http://schemas.microsoft.com/office/drawing/2014/main" id="{C32C7AC3-784F-43DC-8044-A5BD3603186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43750" r="6349" b="50000"/>
            <a:stretch>
              <a:fillRect/>
            </a:stretch>
          </p:blipFill>
          <p:spPr bwMode="auto">
            <a:xfrm>
              <a:off x="1225" y="4241"/>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099" name="Picture 531">
              <a:extLst>
                <a:ext uri="{FF2B5EF4-FFF2-40B4-BE49-F238E27FC236}">
                  <a16:creationId xmlns:a16="http://schemas.microsoft.com/office/drawing/2014/main" id="{948EC596-0313-4240-987A-1D3CF2D67F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37500" r="6349" b="56250"/>
            <a:stretch>
              <a:fillRect/>
            </a:stretch>
          </p:blipFill>
          <p:spPr bwMode="auto">
            <a:xfrm>
              <a:off x="1225" y="4247"/>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0" name="Picture 532">
              <a:extLst>
                <a:ext uri="{FF2B5EF4-FFF2-40B4-BE49-F238E27FC236}">
                  <a16:creationId xmlns:a16="http://schemas.microsoft.com/office/drawing/2014/main" id="{3F0AB5B4-0C2D-470A-8967-E6835A619F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31250" r="6349" b="62500"/>
            <a:stretch>
              <a:fillRect/>
            </a:stretch>
          </p:blipFill>
          <p:spPr bwMode="auto">
            <a:xfrm>
              <a:off x="1225" y="4253"/>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1" name="Picture 533">
              <a:extLst>
                <a:ext uri="{FF2B5EF4-FFF2-40B4-BE49-F238E27FC236}">
                  <a16:creationId xmlns:a16="http://schemas.microsoft.com/office/drawing/2014/main" id="{21E28727-AEFE-4B4E-B5CB-0923983E802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25000" r="6349" b="68750"/>
            <a:stretch>
              <a:fillRect/>
            </a:stretch>
          </p:blipFill>
          <p:spPr bwMode="auto">
            <a:xfrm>
              <a:off x="1225" y="4259"/>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2" name="Picture 534">
              <a:extLst>
                <a:ext uri="{FF2B5EF4-FFF2-40B4-BE49-F238E27FC236}">
                  <a16:creationId xmlns:a16="http://schemas.microsoft.com/office/drawing/2014/main" id="{9EBE77AB-6FA9-48B6-A7FE-83F4AE56800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18750" r="6349" b="75000"/>
            <a:stretch>
              <a:fillRect/>
            </a:stretch>
          </p:blipFill>
          <p:spPr bwMode="auto">
            <a:xfrm>
              <a:off x="1225" y="4265"/>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3" name="Picture 535">
              <a:extLst>
                <a:ext uri="{FF2B5EF4-FFF2-40B4-BE49-F238E27FC236}">
                  <a16:creationId xmlns:a16="http://schemas.microsoft.com/office/drawing/2014/main" id="{4D60952C-26E4-4561-A74D-7EFD228F490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12500" r="6349" b="81250"/>
            <a:stretch>
              <a:fillRect/>
            </a:stretch>
          </p:blipFill>
          <p:spPr bwMode="auto">
            <a:xfrm>
              <a:off x="1225" y="4271"/>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4" name="Picture 536">
              <a:extLst>
                <a:ext uri="{FF2B5EF4-FFF2-40B4-BE49-F238E27FC236}">
                  <a16:creationId xmlns:a16="http://schemas.microsoft.com/office/drawing/2014/main" id="{F666CFAE-CE58-4E3E-B17A-17774E9719B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t="6250" r="6349" b="87500"/>
            <a:stretch>
              <a:fillRect/>
            </a:stretch>
          </p:blipFill>
          <p:spPr bwMode="auto">
            <a:xfrm>
              <a:off x="1225" y="4277"/>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5" name="Picture 537">
              <a:extLst>
                <a:ext uri="{FF2B5EF4-FFF2-40B4-BE49-F238E27FC236}">
                  <a16:creationId xmlns:a16="http://schemas.microsoft.com/office/drawing/2014/main" id="{043157BC-56C5-4FBE-91EF-CD3A73FFEDA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400" r="6349" b="93750"/>
            <a:stretch>
              <a:fillRect/>
            </a:stretch>
          </p:blipFill>
          <p:spPr bwMode="auto">
            <a:xfrm>
              <a:off x="1225" y="4283"/>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6" name="Picture 538">
              <a:extLst>
                <a:ext uri="{FF2B5EF4-FFF2-40B4-BE49-F238E27FC236}">
                  <a16:creationId xmlns:a16="http://schemas.microsoft.com/office/drawing/2014/main" id="{3415B5FE-3DF1-4A59-B1A6-06412E9F942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93750" r="6349"/>
            <a:stretch>
              <a:fillRect/>
            </a:stretch>
          </p:blipFill>
          <p:spPr bwMode="auto">
            <a:xfrm>
              <a:off x="1225" y="4289"/>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7" name="Picture 539">
              <a:extLst>
                <a:ext uri="{FF2B5EF4-FFF2-40B4-BE49-F238E27FC236}">
                  <a16:creationId xmlns:a16="http://schemas.microsoft.com/office/drawing/2014/main" id="{DEF3232B-8BB1-4F41-9A0C-D05DA344E90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87500" r="6349" b="6250"/>
            <a:stretch>
              <a:fillRect/>
            </a:stretch>
          </p:blipFill>
          <p:spPr bwMode="auto">
            <a:xfrm>
              <a:off x="1225" y="4295"/>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8" name="Picture 540">
              <a:extLst>
                <a:ext uri="{FF2B5EF4-FFF2-40B4-BE49-F238E27FC236}">
                  <a16:creationId xmlns:a16="http://schemas.microsoft.com/office/drawing/2014/main" id="{800EC843-6D69-4EA8-9331-0CE16E4EE92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81250" r="6349" b="12500"/>
            <a:stretch>
              <a:fillRect/>
            </a:stretch>
          </p:blipFill>
          <p:spPr bwMode="auto">
            <a:xfrm>
              <a:off x="1225" y="4301"/>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09" name="Picture 541">
              <a:extLst>
                <a:ext uri="{FF2B5EF4-FFF2-40B4-BE49-F238E27FC236}">
                  <a16:creationId xmlns:a16="http://schemas.microsoft.com/office/drawing/2014/main" id="{29B11932-39F5-4A54-B4A6-858499DC530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75000" r="6349" b="18750"/>
            <a:stretch>
              <a:fillRect/>
            </a:stretch>
          </p:blipFill>
          <p:spPr bwMode="auto">
            <a:xfrm>
              <a:off x="1225" y="4307"/>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0" name="Picture 542">
              <a:extLst>
                <a:ext uri="{FF2B5EF4-FFF2-40B4-BE49-F238E27FC236}">
                  <a16:creationId xmlns:a16="http://schemas.microsoft.com/office/drawing/2014/main" id="{510A63F0-11C0-4DEA-B301-49F29707B01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68750" r="6349" b="25000"/>
            <a:stretch>
              <a:fillRect/>
            </a:stretch>
          </p:blipFill>
          <p:spPr bwMode="auto">
            <a:xfrm>
              <a:off x="1225" y="4313"/>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1" name="Picture 543">
              <a:extLst>
                <a:ext uri="{FF2B5EF4-FFF2-40B4-BE49-F238E27FC236}">
                  <a16:creationId xmlns:a16="http://schemas.microsoft.com/office/drawing/2014/main" id="{745D64DD-97C0-48E0-8AF7-53C357ABEB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62500" r="6349" b="31250"/>
            <a:stretch>
              <a:fillRect/>
            </a:stretch>
          </p:blipFill>
          <p:spPr bwMode="auto">
            <a:xfrm>
              <a:off x="1225" y="4319"/>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2" name="Picture 544">
              <a:extLst>
                <a:ext uri="{FF2B5EF4-FFF2-40B4-BE49-F238E27FC236}">
                  <a16:creationId xmlns:a16="http://schemas.microsoft.com/office/drawing/2014/main" id="{9CA06CD0-F98E-4D5A-BE33-AA8E7FB8E8A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56250" r="6349" b="37500"/>
            <a:stretch>
              <a:fillRect/>
            </a:stretch>
          </p:blipFill>
          <p:spPr bwMode="auto">
            <a:xfrm>
              <a:off x="1225" y="4325"/>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3" name="Picture 545">
              <a:extLst>
                <a:ext uri="{FF2B5EF4-FFF2-40B4-BE49-F238E27FC236}">
                  <a16:creationId xmlns:a16="http://schemas.microsoft.com/office/drawing/2014/main" id="{19F9297C-57C7-44D7-9D3C-176E589456A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50000" r="6349" b="43750"/>
            <a:stretch>
              <a:fillRect/>
            </a:stretch>
          </p:blipFill>
          <p:spPr bwMode="auto">
            <a:xfrm>
              <a:off x="1225" y="4331"/>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4" name="Picture 546">
              <a:extLst>
                <a:ext uri="{FF2B5EF4-FFF2-40B4-BE49-F238E27FC236}">
                  <a16:creationId xmlns:a16="http://schemas.microsoft.com/office/drawing/2014/main" id="{846BB134-7616-4170-BB49-A23BEB801E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43750" r="6349" b="50000"/>
            <a:stretch>
              <a:fillRect/>
            </a:stretch>
          </p:blipFill>
          <p:spPr bwMode="auto">
            <a:xfrm>
              <a:off x="1225" y="4337"/>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5" name="Picture 547">
              <a:extLst>
                <a:ext uri="{FF2B5EF4-FFF2-40B4-BE49-F238E27FC236}">
                  <a16:creationId xmlns:a16="http://schemas.microsoft.com/office/drawing/2014/main" id="{4AC52C5D-2A54-4313-9C33-4C324E16435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37500" r="6349" b="56250"/>
            <a:stretch>
              <a:fillRect/>
            </a:stretch>
          </p:blipFill>
          <p:spPr bwMode="auto">
            <a:xfrm>
              <a:off x="1225" y="4343"/>
              <a:ext cx="25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6" name="Picture 548">
              <a:extLst>
                <a:ext uri="{FF2B5EF4-FFF2-40B4-BE49-F238E27FC236}">
                  <a16:creationId xmlns:a16="http://schemas.microsoft.com/office/drawing/2014/main" id="{B8041AD3-5363-4FB6-BDFA-574556D68A2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31250" r="38625" b="62500"/>
            <a:stretch>
              <a:fillRect/>
            </a:stretch>
          </p:blipFill>
          <p:spPr bwMode="auto">
            <a:xfrm>
              <a:off x="1225" y="4349"/>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7" name="Picture 549">
              <a:extLst>
                <a:ext uri="{FF2B5EF4-FFF2-40B4-BE49-F238E27FC236}">
                  <a16:creationId xmlns:a16="http://schemas.microsoft.com/office/drawing/2014/main" id="{F0B3F66A-D9D5-4DDA-A225-83073BB85B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t="31250" r="6349" b="62500"/>
            <a:stretch>
              <a:fillRect/>
            </a:stretch>
          </p:blipFill>
          <p:spPr bwMode="auto">
            <a:xfrm>
              <a:off x="3532" y="4349"/>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8" name="Picture 550">
              <a:extLst>
                <a:ext uri="{FF2B5EF4-FFF2-40B4-BE49-F238E27FC236}">
                  <a16:creationId xmlns:a16="http://schemas.microsoft.com/office/drawing/2014/main" id="{0D0C58AB-4907-4A57-8196-014BC2D71BF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25000" r="38625" b="68750"/>
            <a:stretch>
              <a:fillRect/>
            </a:stretch>
          </p:blipFill>
          <p:spPr bwMode="auto">
            <a:xfrm>
              <a:off x="1225" y="4355"/>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19" name="Picture 551">
              <a:extLst>
                <a:ext uri="{FF2B5EF4-FFF2-40B4-BE49-F238E27FC236}">
                  <a16:creationId xmlns:a16="http://schemas.microsoft.com/office/drawing/2014/main" id="{A682AF54-00EC-49BD-93B2-94EDC61EFC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t="25000" r="6349" b="68750"/>
            <a:stretch>
              <a:fillRect/>
            </a:stretch>
          </p:blipFill>
          <p:spPr bwMode="auto">
            <a:xfrm>
              <a:off x="3532" y="4355"/>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0" name="Picture 552">
              <a:extLst>
                <a:ext uri="{FF2B5EF4-FFF2-40B4-BE49-F238E27FC236}">
                  <a16:creationId xmlns:a16="http://schemas.microsoft.com/office/drawing/2014/main" id="{3E91C0E0-9010-44BC-BB7D-381C7E76E9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18750" r="38625" b="75000"/>
            <a:stretch>
              <a:fillRect/>
            </a:stretch>
          </p:blipFill>
          <p:spPr bwMode="auto">
            <a:xfrm>
              <a:off x="1225" y="4361"/>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1" name="Picture 553">
              <a:extLst>
                <a:ext uri="{FF2B5EF4-FFF2-40B4-BE49-F238E27FC236}">
                  <a16:creationId xmlns:a16="http://schemas.microsoft.com/office/drawing/2014/main" id="{C2C60D16-B30B-40A4-8F7D-AF1F2033C38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t="18750" r="6349" b="75000"/>
            <a:stretch>
              <a:fillRect/>
            </a:stretch>
          </p:blipFill>
          <p:spPr bwMode="auto">
            <a:xfrm>
              <a:off x="3532" y="4361"/>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2" name="Picture 554">
              <a:extLst>
                <a:ext uri="{FF2B5EF4-FFF2-40B4-BE49-F238E27FC236}">
                  <a16:creationId xmlns:a16="http://schemas.microsoft.com/office/drawing/2014/main" id="{31A11861-BF05-4266-B81B-B632AFE3478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12500" r="38625" b="81250"/>
            <a:stretch>
              <a:fillRect/>
            </a:stretch>
          </p:blipFill>
          <p:spPr bwMode="auto">
            <a:xfrm>
              <a:off x="1225" y="4367"/>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3" name="Picture 555">
              <a:extLst>
                <a:ext uri="{FF2B5EF4-FFF2-40B4-BE49-F238E27FC236}">
                  <a16:creationId xmlns:a16="http://schemas.microsoft.com/office/drawing/2014/main" id="{23B49272-DE3C-4948-9F58-6F5A5182B44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t="12500" r="6349" b="81250"/>
            <a:stretch>
              <a:fillRect/>
            </a:stretch>
          </p:blipFill>
          <p:spPr bwMode="auto">
            <a:xfrm>
              <a:off x="3532" y="4367"/>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4" name="Picture 556">
              <a:extLst>
                <a:ext uri="{FF2B5EF4-FFF2-40B4-BE49-F238E27FC236}">
                  <a16:creationId xmlns:a16="http://schemas.microsoft.com/office/drawing/2014/main" id="{2F8AD3C0-7F54-476C-B036-A70117898BB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t="6250" r="38625" b="87500"/>
            <a:stretch>
              <a:fillRect/>
            </a:stretch>
          </p:blipFill>
          <p:spPr bwMode="auto">
            <a:xfrm>
              <a:off x="1225" y="4373"/>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5" name="Picture 557">
              <a:extLst>
                <a:ext uri="{FF2B5EF4-FFF2-40B4-BE49-F238E27FC236}">
                  <a16:creationId xmlns:a16="http://schemas.microsoft.com/office/drawing/2014/main" id="{49B8477B-EEDC-4E8F-9D94-2FEC6996E2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t="6250" r="6349" b="87500"/>
            <a:stretch>
              <a:fillRect/>
            </a:stretch>
          </p:blipFill>
          <p:spPr bwMode="auto">
            <a:xfrm>
              <a:off x="3532" y="4373"/>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6" name="Picture 558">
              <a:extLst>
                <a:ext uri="{FF2B5EF4-FFF2-40B4-BE49-F238E27FC236}">
                  <a16:creationId xmlns:a16="http://schemas.microsoft.com/office/drawing/2014/main" id="{5A1D8028-204A-4E1E-8603-0A2939148D1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19400" r="38625" b="93750"/>
            <a:stretch>
              <a:fillRect/>
            </a:stretch>
          </p:blipFill>
          <p:spPr bwMode="auto">
            <a:xfrm>
              <a:off x="1225" y="4379"/>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7" name="Picture 559">
              <a:extLst>
                <a:ext uri="{FF2B5EF4-FFF2-40B4-BE49-F238E27FC236}">
                  <a16:creationId xmlns:a16="http://schemas.microsoft.com/office/drawing/2014/main" id="{9CB6679E-5E2E-4612-93D0-EE957AD9472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7125" r="6349" b="93750"/>
            <a:stretch>
              <a:fillRect/>
            </a:stretch>
          </p:blipFill>
          <p:spPr bwMode="auto">
            <a:xfrm>
              <a:off x="3532" y="4379"/>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8" name="Picture 560">
              <a:extLst>
                <a:ext uri="{FF2B5EF4-FFF2-40B4-BE49-F238E27FC236}">
                  <a16:creationId xmlns:a16="http://schemas.microsoft.com/office/drawing/2014/main" id="{18E3E6F1-29F4-439C-A60B-EB95BD3052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93750" r="38625"/>
            <a:stretch>
              <a:fillRect/>
            </a:stretch>
          </p:blipFill>
          <p:spPr bwMode="auto">
            <a:xfrm>
              <a:off x="1225" y="4385"/>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29" name="Picture 561">
              <a:extLst>
                <a:ext uri="{FF2B5EF4-FFF2-40B4-BE49-F238E27FC236}">
                  <a16:creationId xmlns:a16="http://schemas.microsoft.com/office/drawing/2014/main" id="{7F2FD688-8F2B-4A13-8E0D-4C4F7A47BB8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93750" r="6349"/>
            <a:stretch>
              <a:fillRect/>
            </a:stretch>
          </p:blipFill>
          <p:spPr bwMode="auto">
            <a:xfrm>
              <a:off x="3532" y="4385"/>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0" name="Picture 562">
              <a:extLst>
                <a:ext uri="{FF2B5EF4-FFF2-40B4-BE49-F238E27FC236}">
                  <a16:creationId xmlns:a16="http://schemas.microsoft.com/office/drawing/2014/main" id="{4AD6293C-D356-4A4A-BB87-85B74CAA3AD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87500" r="38625" b="6250"/>
            <a:stretch>
              <a:fillRect/>
            </a:stretch>
          </p:blipFill>
          <p:spPr bwMode="auto">
            <a:xfrm>
              <a:off x="1225" y="4391"/>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1" name="Picture 563">
              <a:extLst>
                <a:ext uri="{FF2B5EF4-FFF2-40B4-BE49-F238E27FC236}">
                  <a16:creationId xmlns:a16="http://schemas.microsoft.com/office/drawing/2014/main" id="{EFD98CD5-4877-4CB1-90D1-0ABD3F907E5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87500" r="6349" b="6250"/>
            <a:stretch>
              <a:fillRect/>
            </a:stretch>
          </p:blipFill>
          <p:spPr bwMode="auto">
            <a:xfrm>
              <a:off x="3532" y="4391"/>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2" name="Picture 564">
              <a:extLst>
                <a:ext uri="{FF2B5EF4-FFF2-40B4-BE49-F238E27FC236}">
                  <a16:creationId xmlns:a16="http://schemas.microsoft.com/office/drawing/2014/main" id="{2CB493B5-740C-4286-88BE-544D73AE46B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81250" r="38625" b="12500"/>
            <a:stretch>
              <a:fillRect/>
            </a:stretch>
          </p:blipFill>
          <p:spPr bwMode="auto">
            <a:xfrm>
              <a:off x="1225" y="4397"/>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3" name="Picture 565">
              <a:extLst>
                <a:ext uri="{FF2B5EF4-FFF2-40B4-BE49-F238E27FC236}">
                  <a16:creationId xmlns:a16="http://schemas.microsoft.com/office/drawing/2014/main" id="{5F9433AB-E47A-467A-A5F4-8785ECBC71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81250" r="6349" b="12500"/>
            <a:stretch>
              <a:fillRect/>
            </a:stretch>
          </p:blipFill>
          <p:spPr bwMode="auto">
            <a:xfrm>
              <a:off x="3532" y="4397"/>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4" name="Picture 566">
              <a:extLst>
                <a:ext uri="{FF2B5EF4-FFF2-40B4-BE49-F238E27FC236}">
                  <a16:creationId xmlns:a16="http://schemas.microsoft.com/office/drawing/2014/main" id="{689F6A6C-4AD8-40E5-91D6-7D04D4AD651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75000" r="38625" b="18750"/>
            <a:stretch>
              <a:fillRect/>
            </a:stretch>
          </p:blipFill>
          <p:spPr bwMode="auto">
            <a:xfrm>
              <a:off x="1225" y="4403"/>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5" name="Picture 567">
              <a:extLst>
                <a:ext uri="{FF2B5EF4-FFF2-40B4-BE49-F238E27FC236}">
                  <a16:creationId xmlns:a16="http://schemas.microsoft.com/office/drawing/2014/main" id="{6397D392-33B3-4E23-959A-1B1E4A65973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75000" r="6349" b="18750"/>
            <a:stretch>
              <a:fillRect/>
            </a:stretch>
          </p:blipFill>
          <p:spPr bwMode="auto">
            <a:xfrm>
              <a:off x="3532" y="4403"/>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6" name="Picture 568">
              <a:extLst>
                <a:ext uri="{FF2B5EF4-FFF2-40B4-BE49-F238E27FC236}">
                  <a16:creationId xmlns:a16="http://schemas.microsoft.com/office/drawing/2014/main" id="{91E8ABB9-CBD6-45CE-9292-6574EAB85F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68750" r="38625" b="25000"/>
            <a:stretch>
              <a:fillRect/>
            </a:stretch>
          </p:blipFill>
          <p:spPr bwMode="auto">
            <a:xfrm>
              <a:off x="1225" y="4409"/>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7" name="Picture 569">
              <a:extLst>
                <a:ext uri="{FF2B5EF4-FFF2-40B4-BE49-F238E27FC236}">
                  <a16:creationId xmlns:a16="http://schemas.microsoft.com/office/drawing/2014/main" id="{A5427DE4-AD0E-4D84-8BC9-BB0B7CA74DD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68750" r="6349" b="25000"/>
            <a:stretch>
              <a:fillRect/>
            </a:stretch>
          </p:blipFill>
          <p:spPr bwMode="auto">
            <a:xfrm>
              <a:off x="3532" y="4409"/>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8" name="Picture 570">
              <a:extLst>
                <a:ext uri="{FF2B5EF4-FFF2-40B4-BE49-F238E27FC236}">
                  <a16:creationId xmlns:a16="http://schemas.microsoft.com/office/drawing/2014/main" id="{CA729233-E43F-48B8-8D78-D86BA5E5EBF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62500" r="38625" b="31250"/>
            <a:stretch>
              <a:fillRect/>
            </a:stretch>
          </p:blipFill>
          <p:spPr bwMode="auto">
            <a:xfrm>
              <a:off x="1225" y="4415"/>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39" name="Picture 571">
              <a:extLst>
                <a:ext uri="{FF2B5EF4-FFF2-40B4-BE49-F238E27FC236}">
                  <a16:creationId xmlns:a16="http://schemas.microsoft.com/office/drawing/2014/main" id="{EB92611D-61B7-41CE-B5A4-C593864B202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62500" r="6349" b="31250"/>
            <a:stretch>
              <a:fillRect/>
            </a:stretch>
          </p:blipFill>
          <p:spPr bwMode="auto">
            <a:xfrm>
              <a:off x="3532" y="4415"/>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0" name="Picture 572">
              <a:extLst>
                <a:ext uri="{FF2B5EF4-FFF2-40B4-BE49-F238E27FC236}">
                  <a16:creationId xmlns:a16="http://schemas.microsoft.com/office/drawing/2014/main" id="{62A779F3-B0C3-4CD3-AFC5-52BD59FB600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56250" r="38625" b="37500"/>
            <a:stretch>
              <a:fillRect/>
            </a:stretch>
          </p:blipFill>
          <p:spPr bwMode="auto">
            <a:xfrm>
              <a:off x="1225" y="4421"/>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1" name="Picture 573">
              <a:extLst>
                <a:ext uri="{FF2B5EF4-FFF2-40B4-BE49-F238E27FC236}">
                  <a16:creationId xmlns:a16="http://schemas.microsoft.com/office/drawing/2014/main" id="{1B8FE551-8B8B-41DB-9BB4-DF3B952CB15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56250" r="6349" b="37500"/>
            <a:stretch>
              <a:fillRect/>
            </a:stretch>
          </p:blipFill>
          <p:spPr bwMode="auto">
            <a:xfrm>
              <a:off x="3532" y="4421"/>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2" name="Picture 574">
              <a:extLst>
                <a:ext uri="{FF2B5EF4-FFF2-40B4-BE49-F238E27FC236}">
                  <a16:creationId xmlns:a16="http://schemas.microsoft.com/office/drawing/2014/main" id="{91840E6E-131A-44BA-8653-DDC6DCCD1FA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50000" r="38625" b="43750"/>
            <a:stretch>
              <a:fillRect/>
            </a:stretch>
          </p:blipFill>
          <p:spPr bwMode="auto">
            <a:xfrm>
              <a:off x="1225" y="4427"/>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3" name="Picture 575">
              <a:extLst>
                <a:ext uri="{FF2B5EF4-FFF2-40B4-BE49-F238E27FC236}">
                  <a16:creationId xmlns:a16="http://schemas.microsoft.com/office/drawing/2014/main" id="{120465B7-E3DE-490B-A81C-D68D84D52D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50000" r="6349" b="43750"/>
            <a:stretch>
              <a:fillRect/>
            </a:stretch>
          </p:blipFill>
          <p:spPr bwMode="auto">
            <a:xfrm>
              <a:off x="3532" y="4427"/>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4" name="Picture 576">
              <a:extLst>
                <a:ext uri="{FF2B5EF4-FFF2-40B4-BE49-F238E27FC236}">
                  <a16:creationId xmlns:a16="http://schemas.microsoft.com/office/drawing/2014/main" id="{4094B179-C924-4BCB-AA97-E8E07D9E7B4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43750" r="38625" b="50000"/>
            <a:stretch>
              <a:fillRect/>
            </a:stretch>
          </p:blipFill>
          <p:spPr bwMode="auto">
            <a:xfrm>
              <a:off x="1225" y="4433"/>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5" name="Picture 577">
              <a:extLst>
                <a:ext uri="{FF2B5EF4-FFF2-40B4-BE49-F238E27FC236}">
                  <a16:creationId xmlns:a16="http://schemas.microsoft.com/office/drawing/2014/main" id="{493A2E61-6974-4F99-B9E1-5C9882BA6DB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43750" r="6349" b="50000"/>
            <a:stretch>
              <a:fillRect/>
            </a:stretch>
          </p:blipFill>
          <p:spPr bwMode="auto">
            <a:xfrm>
              <a:off x="3532" y="4433"/>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6" name="Picture 578">
              <a:extLst>
                <a:ext uri="{FF2B5EF4-FFF2-40B4-BE49-F238E27FC236}">
                  <a16:creationId xmlns:a16="http://schemas.microsoft.com/office/drawing/2014/main" id="{87CDBD55-0CF0-4903-BBF6-3B5C655A86D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37500" r="38625" b="56250"/>
            <a:stretch>
              <a:fillRect/>
            </a:stretch>
          </p:blipFill>
          <p:spPr bwMode="auto">
            <a:xfrm>
              <a:off x="1225" y="4439"/>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7" name="Picture 579">
              <a:extLst>
                <a:ext uri="{FF2B5EF4-FFF2-40B4-BE49-F238E27FC236}">
                  <a16:creationId xmlns:a16="http://schemas.microsoft.com/office/drawing/2014/main" id="{722BD0F7-F2A9-4F88-985E-E9D8E2FB0D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37500" r="6349" b="56250"/>
            <a:stretch>
              <a:fillRect/>
            </a:stretch>
          </p:blipFill>
          <p:spPr bwMode="auto">
            <a:xfrm>
              <a:off x="3532" y="4439"/>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8" name="Picture 580">
              <a:extLst>
                <a:ext uri="{FF2B5EF4-FFF2-40B4-BE49-F238E27FC236}">
                  <a16:creationId xmlns:a16="http://schemas.microsoft.com/office/drawing/2014/main" id="{EFE9E7F8-3866-414B-83CB-BFC759581A1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31250" r="38625" b="62500"/>
            <a:stretch>
              <a:fillRect/>
            </a:stretch>
          </p:blipFill>
          <p:spPr bwMode="auto">
            <a:xfrm>
              <a:off x="1225" y="4445"/>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49" name="Picture 581">
              <a:extLst>
                <a:ext uri="{FF2B5EF4-FFF2-40B4-BE49-F238E27FC236}">
                  <a16:creationId xmlns:a16="http://schemas.microsoft.com/office/drawing/2014/main" id="{44238E62-9636-49EB-9D98-4B21D656A9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31250" r="6349" b="62500"/>
            <a:stretch>
              <a:fillRect/>
            </a:stretch>
          </p:blipFill>
          <p:spPr bwMode="auto">
            <a:xfrm>
              <a:off x="3532" y="4445"/>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0" name="Picture 582">
              <a:extLst>
                <a:ext uri="{FF2B5EF4-FFF2-40B4-BE49-F238E27FC236}">
                  <a16:creationId xmlns:a16="http://schemas.microsoft.com/office/drawing/2014/main" id="{572E8926-E022-415A-B4C2-58A0D4521E7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25000" r="38625" b="68750"/>
            <a:stretch>
              <a:fillRect/>
            </a:stretch>
          </p:blipFill>
          <p:spPr bwMode="auto">
            <a:xfrm>
              <a:off x="1225" y="4451"/>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1" name="Picture 583">
              <a:extLst>
                <a:ext uri="{FF2B5EF4-FFF2-40B4-BE49-F238E27FC236}">
                  <a16:creationId xmlns:a16="http://schemas.microsoft.com/office/drawing/2014/main" id="{C315D06A-CED4-4CC8-A3F2-7337E90E0F5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25000" r="6349" b="68750"/>
            <a:stretch>
              <a:fillRect/>
            </a:stretch>
          </p:blipFill>
          <p:spPr bwMode="auto">
            <a:xfrm>
              <a:off x="3532" y="4451"/>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2" name="Picture 584">
              <a:extLst>
                <a:ext uri="{FF2B5EF4-FFF2-40B4-BE49-F238E27FC236}">
                  <a16:creationId xmlns:a16="http://schemas.microsoft.com/office/drawing/2014/main" id="{C7BAEAB3-6359-4CD7-BED7-B6EEB8B82A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19400" t="18750" r="38625" b="75000"/>
            <a:stretch>
              <a:fillRect/>
            </a:stretch>
          </p:blipFill>
          <p:spPr bwMode="auto">
            <a:xfrm>
              <a:off x="1225" y="4457"/>
              <a:ext cx="1430"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3" name="Picture 585">
              <a:extLst>
                <a:ext uri="{FF2B5EF4-FFF2-40B4-BE49-F238E27FC236}">
                  <a16:creationId xmlns:a16="http://schemas.microsoft.com/office/drawing/2014/main" id="{9E1C81B7-DF10-49B8-9D2D-38F9936E848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87125" t="18750" r="6349" b="75000"/>
            <a:stretch>
              <a:fillRect/>
            </a:stretch>
          </p:blipFill>
          <p:spPr bwMode="auto">
            <a:xfrm>
              <a:off x="3532" y="4457"/>
              <a:ext cx="223"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4" name="Picture 586">
              <a:extLst>
                <a:ext uri="{FF2B5EF4-FFF2-40B4-BE49-F238E27FC236}">
                  <a16:creationId xmlns:a16="http://schemas.microsoft.com/office/drawing/2014/main" id="{62FDA829-CAA4-4F59-8DF0-D6CE0EB5AE9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2751" t="12500" r="41798" b="81250"/>
            <a:stretch>
              <a:fillRect/>
            </a:stretch>
          </p:blipFill>
          <p:spPr bwMode="auto">
            <a:xfrm>
              <a:off x="1340" y="4463"/>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5" name="Picture 587">
              <a:extLst>
                <a:ext uri="{FF2B5EF4-FFF2-40B4-BE49-F238E27FC236}">
                  <a16:creationId xmlns:a16="http://schemas.microsoft.com/office/drawing/2014/main" id="{021712BC-5FE3-4FFC-A3F3-6A829F6A6A7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2751" t="6250" r="41798" b="87500"/>
            <a:stretch>
              <a:fillRect/>
            </a:stretch>
          </p:blipFill>
          <p:spPr bwMode="auto">
            <a:xfrm>
              <a:off x="1340" y="4469"/>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6" name="Picture 588">
              <a:extLst>
                <a:ext uri="{FF2B5EF4-FFF2-40B4-BE49-F238E27FC236}">
                  <a16:creationId xmlns:a16="http://schemas.microsoft.com/office/drawing/2014/main" id="{088BC98D-4A68-4537-8FC7-AD5A52AC94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2751" r="41798" b="93750"/>
            <a:stretch>
              <a:fillRect/>
            </a:stretch>
          </p:blipFill>
          <p:spPr bwMode="auto">
            <a:xfrm>
              <a:off x="1340" y="4475"/>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7" name="Picture 589">
              <a:extLst>
                <a:ext uri="{FF2B5EF4-FFF2-40B4-BE49-F238E27FC236}">
                  <a16:creationId xmlns:a16="http://schemas.microsoft.com/office/drawing/2014/main" id="{7FA20406-0AF3-4B4E-A857-D003725E992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93750" r="41798"/>
            <a:stretch>
              <a:fillRect/>
            </a:stretch>
          </p:blipFill>
          <p:spPr bwMode="auto">
            <a:xfrm>
              <a:off x="1340" y="4481"/>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8" name="Picture 590">
              <a:extLst>
                <a:ext uri="{FF2B5EF4-FFF2-40B4-BE49-F238E27FC236}">
                  <a16:creationId xmlns:a16="http://schemas.microsoft.com/office/drawing/2014/main" id="{2D056355-0380-4EC1-A131-E2F86F17EF6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87500" r="41798" b="6250"/>
            <a:stretch>
              <a:fillRect/>
            </a:stretch>
          </p:blipFill>
          <p:spPr bwMode="auto">
            <a:xfrm>
              <a:off x="1340" y="4487"/>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59" name="Picture 591">
              <a:extLst>
                <a:ext uri="{FF2B5EF4-FFF2-40B4-BE49-F238E27FC236}">
                  <a16:creationId xmlns:a16="http://schemas.microsoft.com/office/drawing/2014/main" id="{354D747E-5060-4538-A023-F3EEE85A7C4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81250" r="41798" b="12500"/>
            <a:stretch>
              <a:fillRect/>
            </a:stretch>
          </p:blipFill>
          <p:spPr bwMode="auto">
            <a:xfrm>
              <a:off x="1340" y="4493"/>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0" name="Picture 592">
              <a:extLst>
                <a:ext uri="{FF2B5EF4-FFF2-40B4-BE49-F238E27FC236}">
                  <a16:creationId xmlns:a16="http://schemas.microsoft.com/office/drawing/2014/main" id="{C6C29B9A-B19F-40B3-B96F-B4B80D5D8FF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75000" r="41798" b="18750"/>
            <a:stretch>
              <a:fillRect/>
            </a:stretch>
          </p:blipFill>
          <p:spPr bwMode="auto">
            <a:xfrm>
              <a:off x="1340" y="4499"/>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1" name="Picture 593">
              <a:extLst>
                <a:ext uri="{FF2B5EF4-FFF2-40B4-BE49-F238E27FC236}">
                  <a16:creationId xmlns:a16="http://schemas.microsoft.com/office/drawing/2014/main" id="{DFF4C58C-1277-4340-A7A0-D1F6C24A994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68750" r="41798" b="25000"/>
            <a:stretch>
              <a:fillRect/>
            </a:stretch>
          </p:blipFill>
          <p:spPr bwMode="auto">
            <a:xfrm>
              <a:off x="1340" y="4505"/>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2" name="Picture 594">
              <a:extLst>
                <a:ext uri="{FF2B5EF4-FFF2-40B4-BE49-F238E27FC236}">
                  <a16:creationId xmlns:a16="http://schemas.microsoft.com/office/drawing/2014/main" id="{5781A70E-6F20-4AEC-9526-B7309C0CAE2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62500" r="41798" b="31250"/>
            <a:stretch>
              <a:fillRect/>
            </a:stretch>
          </p:blipFill>
          <p:spPr bwMode="auto">
            <a:xfrm>
              <a:off x="1340" y="4511"/>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3" name="Picture 595">
              <a:extLst>
                <a:ext uri="{FF2B5EF4-FFF2-40B4-BE49-F238E27FC236}">
                  <a16:creationId xmlns:a16="http://schemas.microsoft.com/office/drawing/2014/main" id="{73F29815-D068-437E-9092-1FBF6883531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56250" r="41798" b="37500"/>
            <a:stretch>
              <a:fillRect/>
            </a:stretch>
          </p:blipFill>
          <p:spPr bwMode="auto">
            <a:xfrm>
              <a:off x="1340" y="4517"/>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4" name="Picture 596">
              <a:extLst>
                <a:ext uri="{FF2B5EF4-FFF2-40B4-BE49-F238E27FC236}">
                  <a16:creationId xmlns:a16="http://schemas.microsoft.com/office/drawing/2014/main" id="{A5C6D04C-F1EB-4BDE-AF24-C3AB6D60A4E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50000" r="41798" b="43750"/>
            <a:stretch>
              <a:fillRect/>
            </a:stretch>
          </p:blipFill>
          <p:spPr bwMode="auto">
            <a:xfrm>
              <a:off x="1340" y="4523"/>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5" name="Picture 597">
              <a:extLst>
                <a:ext uri="{FF2B5EF4-FFF2-40B4-BE49-F238E27FC236}">
                  <a16:creationId xmlns:a16="http://schemas.microsoft.com/office/drawing/2014/main" id="{4459EC8C-9BAA-482B-963A-C9BE7E32931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43750" r="41798" b="50000"/>
            <a:stretch>
              <a:fillRect/>
            </a:stretch>
          </p:blipFill>
          <p:spPr bwMode="auto">
            <a:xfrm>
              <a:off x="1340" y="4529"/>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6" name="Picture 598">
              <a:extLst>
                <a:ext uri="{FF2B5EF4-FFF2-40B4-BE49-F238E27FC236}">
                  <a16:creationId xmlns:a16="http://schemas.microsoft.com/office/drawing/2014/main" id="{BCE78D26-ED1D-4F4C-86BC-33508F1454A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37500" r="41798" b="56250"/>
            <a:stretch>
              <a:fillRect/>
            </a:stretch>
          </p:blipFill>
          <p:spPr bwMode="auto">
            <a:xfrm>
              <a:off x="1340" y="4535"/>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7" name="Picture 599">
              <a:extLst>
                <a:ext uri="{FF2B5EF4-FFF2-40B4-BE49-F238E27FC236}">
                  <a16:creationId xmlns:a16="http://schemas.microsoft.com/office/drawing/2014/main" id="{A0D50480-0029-4F3B-9092-FA7357612F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31250" r="41798" b="62500"/>
            <a:stretch>
              <a:fillRect/>
            </a:stretch>
          </p:blipFill>
          <p:spPr bwMode="auto">
            <a:xfrm>
              <a:off x="1340" y="4541"/>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8" name="Picture 600">
              <a:extLst>
                <a:ext uri="{FF2B5EF4-FFF2-40B4-BE49-F238E27FC236}">
                  <a16:creationId xmlns:a16="http://schemas.microsoft.com/office/drawing/2014/main" id="{00E38B3F-5CA5-4CBB-B684-49829427011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25000" r="41798" b="68750"/>
            <a:stretch>
              <a:fillRect/>
            </a:stretch>
          </p:blipFill>
          <p:spPr bwMode="auto">
            <a:xfrm>
              <a:off x="1340" y="4547"/>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69" name="Picture 601">
              <a:extLst>
                <a:ext uri="{FF2B5EF4-FFF2-40B4-BE49-F238E27FC236}">
                  <a16:creationId xmlns:a16="http://schemas.microsoft.com/office/drawing/2014/main" id="{0EC17864-CF65-400E-9EE3-0711218B5A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18750" r="41798" b="75000"/>
            <a:stretch>
              <a:fillRect/>
            </a:stretch>
          </p:blipFill>
          <p:spPr bwMode="auto">
            <a:xfrm>
              <a:off x="1340" y="4553"/>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0" name="Picture 602">
              <a:extLst>
                <a:ext uri="{FF2B5EF4-FFF2-40B4-BE49-F238E27FC236}">
                  <a16:creationId xmlns:a16="http://schemas.microsoft.com/office/drawing/2014/main" id="{04D18D9B-D43E-4208-8A06-FF72C0AEC479}"/>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12500" r="41798" b="81250"/>
            <a:stretch>
              <a:fillRect/>
            </a:stretch>
          </p:blipFill>
          <p:spPr bwMode="auto">
            <a:xfrm>
              <a:off x="1340" y="4559"/>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1" name="Picture 603">
              <a:extLst>
                <a:ext uri="{FF2B5EF4-FFF2-40B4-BE49-F238E27FC236}">
                  <a16:creationId xmlns:a16="http://schemas.microsoft.com/office/drawing/2014/main" id="{0FABF598-84F8-4812-A32A-9412DC9DB37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2751" t="6250" r="41798" b="87500"/>
            <a:stretch>
              <a:fillRect/>
            </a:stretch>
          </p:blipFill>
          <p:spPr bwMode="auto">
            <a:xfrm>
              <a:off x="1340" y="4565"/>
              <a:ext cx="120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2" name="Picture 604">
              <a:extLst>
                <a:ext uri="{FF2B5EF4-FFF2-40B4-BE49-F238E27FC236}">
                  <a16:creationId xmlns:a16="http://schemas.microsoft.com/office/drawing/2014/main" id="{541FBD09-DB6E-46BC-9B6D-98F4ED709EB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29100" r="45149" b="93750"/>
            <a:stretch>
              <a:fillRect/>
            </a:stretch>
          </p:blipFill>
          <p:spPr bwMode="auto">
            <a:xfrm>
              <a:off x="1556" y="4571"/>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3" name="Picture 605">
              <a:extLst>
                <a:ext uri="{FF2B5EF4-FFF2-40B4-BE49-F238E27FC236}">
                  <a16:creationId xmlns:a16="http://schemas.microsoft.com/office/drawing/2014/main" id="{4B2B5001-8C3E-4F20-A6D8-86A96F616E6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93750" r="45149"/>
            <a:stretch>
              <a:fillRect/>
            </a:stretch>
          </p:blipFill>
          <p:spPr bwMode="auto">
            <a:xfrm>
              <a:off x="1556" y="4577"/>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4" name="Picture 606">
              <a:extLst>
                <a:ext uri="{FF2B5EF4-FFF2-40B4-BE49-F238E27FC236}">
                  <a16:creationId xmlns:a16="http://schemas.microsoft.com/office/drawing/2014/main" id="{DC35D6C2-F19A-4790-AF6E-589EA88B1BA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87500" r="45149" b="6250"/>
            <a:stretch>
              <a:fillRect/>
            </a:stretch>
          </p:blipFill>
          <p:spPr bwMode="auto">
            <a:xfrm>
              <a:off x="1556" y="4583"/>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5" name="Picture 607">
              <a:extLst>
                <a:ext uri="{FF2B5EF4-FFF2-40B4-BE49-F238E27FC236}">
                  <a16:creationId xmlns:a16="http://schemas.microsoft.com/office/drawing/2014/main" id="{34E30070-BE15-4F23-B4D5-08C6BAD60330}"/>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81250" r="45149" b="12500"/>
            <a:stretch>
              <a:fillRect/>
            </a:stretch>
          </p:blipFill>
          <p:spPr bwMode="auto">
            <a:xfrm>
              <a:off x="1556" y="4589"/>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6" name="Picture 608">
              <a:extLst>
                <a:ext uri="{FF2B5EF4-FFF2-40B4-BE49-F238E27FC236}">
                  <a16:creationId xmlns:a16="http://schemas.microsoft.com/office/drawing/2014/main" id="{C4996F19-8191-4BCA-A503-453750BCABB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75000" r="45149" b="18750"/>
            <a:stretch>
              <a:fillRect/>
            </a:stretch>
          </p:blipFill>
          <p:spPr bwMode="auto">
            <a:xfrm>
              <a:off x="1556" y="4595"/>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7" name="Picture 609">
              <a:extLst>
                <a:ext uri="{FF2B5EF4-FFF2-40B4-BE49-F238E27FC236}">
                  <a16:creationId xmlns:a16="http://schemas.microsoft.com/office/drawing/2014/main" id="{26B6923D-9351-4DD8-9EB6-5643F0A69DA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68750" r="45149" b="25000"/>
            <a:stretch>
              <a:fillRect/>
            </a:stretch>
          </p:blipFill>
          <p:spPr bwMode="auto">
            <a:xfrm>
              <a:off x="1556" y="4601"/>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8" name="Picture 610">
              <a:extLst>
                <a:ext uri="{FF2B5EF4-FFF2-40B4-BE49-F238E27FC236}">
                  <a16:creationId xmlns:a16="http://schemas.microsoft.com/office/drawing/2014/main" id="{64C887A2-4E3E-45F7-B2EB-AAE9E01CA07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62500" r="45149" b="31250"/>
            <a:stretch>
              <a:fillRect/>
            </a:stretch>
          </p:blipFill>
          <p:spPr bwMode="auto">
            <a:xfrm>
              <a:off x="1556" y="4607"/>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79" name="Picture 611">
              <a:extLst>
                <a:ext uri="{FF2B5EF4-FFF2-40B4-BE49-F238E27FC236}">
                  <a16:creationId xmlns:a16="http://schemas.microsoft.com/office/drawing/2014/main" id="{860B387D-5642-4E07-8172-5B7C96994CE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56250" r="45149" b="37500"/>
            <a:stretch>
              <a:fillRect/>
            </a:stretch>
          </p:blipFill>
          <p:spPr bwMode="auto">
            <a:xfrm>
              <a:off x="1556" y="4613"/>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0" name="Picture 612">
              <a:extLst>
                <a:ext uri="{FF2B5EF4-FFF2-40B4-BE49-F238E27FC236}">
                  <a16:creationId xmlns:a16="http://schemas.microsoft.com/office/drawing/2014/main" id="{ED104986-E2BE-4702-873A-6E342750CC1A}"/>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50000" r="45149" b="43750"/>
            <a:stretch>
              <a:fillRect/>
            </a:stretch>
          </p:blipFill>
          <p:spPr bwMode="auto">
            <a:xfrm>
              <a:off x="1556" y="4619"/>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1" name="Picture 613">
              <a:extLst>
                <a:ext uri="{FF2B5EF4-FFF2-40B4-BE49-F238E27FC236}">
                  <a16:creationId xmlns:a16="http://schemas.microsoft.com/office/drawing/2014/main" id="{6CE271FC-BFB5-41A3-9D54-25B652F8570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43750" r="45149" b="50000"/>
            <a:stretch>
              <a:fillRect/>
            </a:stretch>
          </p:blipFill>
          <p:spPr bwMode="auto">
            <a:xfrm>
              <a:off x="1556" y="4625"/>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2" name="Picture 614">
              <a:extLst>
                <a:ext uri="{FF2B5EF4-FFF2-40B4-BE49-F238E27FC236}">
                  <a16:creationId xmlns:a16="http://schemas.microsoft.com/office/drawing/2014/main" id="{283C56FD-48BF-436E-BF9E-3F6D7443C99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37500" r="45149" b="56250"/>
            <a:stretch>
              <a:fillRect/>
            </a:stretch>
          </p:blipFill>
          <p:spPr bwMode="auto">
            <a:xfrm>
              <a:off x="1556" y="4631"/>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3" name="Picture 615">
              <a:extLst>
                <a:ext uri="{FF2B5EF4-FFF2-40B4-BE49-F238E27FC236}">
                  <a16:creationId xmlns:a16="http://schemas.microsoft.com/office/drawing/2014/main" id="{D5DA4D53-40C2-4492-857C-B0F133C2770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31250" r="45149" b="62500"/>
            <a:stretch>
              <a:fillRect/>
            </a:stretch>
          </p:blipFill>
          <p:spPr bwMode="auto">
            <a:xfrm>
              <a:off x="1556" y="4637"/>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4" name="Picture 616">
              <a:extLst>
                <a:ext uri="{FF2B5EF4-FFF2-40B4-BE49-F238E27FC236}">
                  <a16:creationId xmlns:a16="http://schemas.microsoft.com/office/drawing/2014/main" id="{187DCBCD-2E0C-4A01-95F8-6F8FC25163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25000" r="45149" b="68750"/>
            <a:stretch>
              <a:fillRect/>
            </a:stretch>
          </p:blipFill>
          <p:spPr bwMode="auto">
            <a:xfrm>
              <a:off x="1556" y="4643"/>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5" name="Picture 617">
              <a:extLst>
                <a:ext uri="{FF2B5EF4-FFF2-40B4-BE49-F238E27FC236}">
                  <a16:creationId xmlns:a16="http://schemas.microsoft.com/office/drawing/2014/main" id="{25B71189-2BE4-449C-A5B5-476F2801E5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18750" r="45149" b="75000"/>
            <a:stretch>
              <a:fillRect/>
            </a:stretch>
          </p:blipFill>
          <p:spPr bwMode="auto">
            <a:xfrm>
              <a:off x="1556" y="4649"/>
              <a:ext cx="877"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6" name="Picture 618">
              <a:extLst>
                <a:ext uri="{FF2B5EF4-FFF2-40B4-BE49-F238E27FC236}">
                  <a16:creationId xmlns:a16="http://schemas.microsoft.com/office/drawing/2014/main" id="{75BA53FE-7F0E-4606-BAD9-97310B752BA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12500" r="45149" b="81250"/>
            <a:stretch>
              <a:fillRect/>
            </a:stretch>
          </p:blipFill>
          <p:spPr bwMode="auto">
            <a:xfrm>
              <a:off x="1556" y="4656"/>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7" name="Picture 619">
              <a:extLst>
                <a:ext uri="{FF2B5EF4-FFF2-40B4-BE49-F238E27FC236}">
                  <a16:creationId xmlns:a16="http://schemas.microsoft.com/office/drawing/2014/main" id="{BB4F36E6-8FA4-48A4-A1F6-FD6EC3D9172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t="6250" r="45149" b="87500"/>
            <a:stretch>
              <a:fillRect/>
            </a:stretch>
          </p:blipFill>
          <p:spPr bwMode="auto">
            <a:xfrm>
              <a:off x="1556" y="4662"/>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8" name="Picture 620">
              <a:extLst>
                <a:ext uri="{FF2B5EF4-FFF2-40B4-BE49-F238E27FC236}">
                  <a16:creationId xmlns:a16="http://schemas.microsoft.com/office/drawing/2014/main" id="{A5F1D417-5B50-45DC-8EFD-F823C7454A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29100" r="45149" b="93750"/>
            <a:stretch>
              <a:fillRect/>
            </a:stretch>
          </p:blipFill>
          <p:spPr bwMode="auto">
            <a:xfrm>
              <a:off x="1556" y="4668"/>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189" name="Picture 621">
              <a:extLst>
                <a:ext uri="{FF2B5EF4-FFF2-40B4-BE49-F238E27FC236}">
                  <a16:creationId xmlns:a16="http://schemas.microsoft.com/office/drawing/2014/main" id="{C6C3CF2E-7F8E-48AF-9904-356656F3A3F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9100" t="93750" r="45149"/>
            <a:stretch>
              <a:fillRect/>
            </a:stretch>
          </p:blipFill>
          <p:spPr bwMode="auto">
            <a:xfrm>
              <a:off x="1556" y="4674"/>
              <a:ext cx="877"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190" name="Freeform 622">
              <a:extLst>
                <a:ext uri="{FF2B5EF4-FFF2-40B4-BE49-F238E27FC236}">
                  <a16:creationId xmlns:a16="http://schemas.microsoft.com/office/drawing/2014/main" id="{35A8E295-09D2-49DB-B1A8-537A0A5FE4B1}"/>
                </a:ext>
              </a:extLst>
            </p:cNvPr>
            <p:cNvSpPr>
              <a:spLocks noChangeAspect="1"/>
            </p:cNvSpPr>
            <p:nvPr/>
          </p:nvSpPr>
          <p:spPr bwMode="auto">
            <a:xfrm>
              <a:off x="673" y="3249"/>
              <a:ext cx="3076" cy="1425"/>
            </a:xfrm>
            <a:custGeom>
              <a:avLst/>
              <a:gdLst>
                <a:gd name="T0" fmla="*/ 877 w 3076"/>
                <a:gd name="T1" fmla="*/ 1316 h 1425"/>
                <a:gd name="T2" fmla="*/ 661 w 3076"/>
                <a:gd name="T3" fmla="*/ 1316 h 1425"/>
                <a:gd name="T4" fmla="*/ 552 w 3076"/>
                <a:gd name="T5" fmla="*/ 1208 h 1425"/>
                <a:gd name="T6" fmla="*/ 552 w 3076"/>
                <a:gd name="T7" fmla="*/ 986 h 1425"/>
                <a:gd name="T8" fmla="*/ 438 w 3076"/>
                <a:gd name="T9" fmla="*/ 877 h 1425"/>
                <a:gd name="T10" fmla="*/ 330 w 3076"/>
                <a:gd name="T11" fmla="*/ 769 h 1425"/>
                <a:gd name="T12" fmla="*/ 108 w 3076"/>
                <a:gd name="T13" fmla="*/ 769 h 1425"/>
                <a:gd name="T14" fmla="*/ 0 w 3076"/>
                <a:gd name="T15" fmla="*/ 655 h 1425"/>
                <a:gd name="T16" fmla="*/ 0 w 3076"/>
                <a:gd name="T17" fmla="*/ 439 h 1425"/>
                <a:gd name="T18" fmla="*/ 108 w 3076"/>
                <a:gd name="T19" fmla="*/ 330 h 1425"/>
                <a:gd name="T20" fmla="*/ 108 w 3076"/>
                <a:gd name="T21" fmla="*/ 108 h 1425"/>
                <a:gd name="T22" fmla="*/ 330 w 3076"/>
                <a:gd name="T23" fmla="*/ 108 h 1425"/>
                <a:gd name="T24" fmla="*/ 438 w 3076"/>
                <a:gd name="T25" fmla="*/ 0 h 1425"/>
                <a:gd name="T26" fmla="*/ 552 w 3076"/>
                <a:gd name="T27" fmla="*/ 108 h 1425"/>
                <a:gd name="T28" fmla="*/ 769 w 3076"/>
                <a:gd name="T29" fmla="*/ 108 h 1425"/>
                <a:gd name="T30" fmla="*/ 877 w 3076"/>
                <a:gd name="T31" fmla="*/ 216 h 1425"/>
                <a:gd name="T32" fmla="*/ 1099 w 3076"/>
                <a:gd name="T33" fmla="*/ 216 h 1425"/>
                <a:gd name="T34" fmla="*/ 1207 w 3076"/>
                <a:gd name="T35" fmla="*/ 108 h 1425"/>
                <a:gd name="T36" fmla="*/ 1430 w 3076"/>
                <a:gd name="T37" fmla="*/ 108 h 1425"/>
                <a:gd name="T38" fmla="*/ 1538 w 3076"/>
                <a:gd name="T39" fmla="*/ 0 h 1425"/>
                <a:gd name="T40" fmla="*/ 1646 w 3076"/>
                <a:gd name="T41" fmla="*/ 108 h 1425"/>
                <a:gd name="T42" fmla="*/ 1868 w 3076"/>
                <a:gd name="T43" fmla="*/ 108 h 1425"/>
                <a:gd name="T44" fmla="*/ 2084 w 3076"/>
                <a:gd name="T45" fmla="*/ 108 h 1425"/>
                <a:gd name="T46" fmla="*/ 2307 w 3076"/>
                <a:gd name="T47" fmla="*/ 108 h 1425"/>
                <a:gd name="T48" fmla="*/ 2529 w 3076"/>
                <a:gd name="T49" fmla="*/ 108 h 1425"/>
                <a:gd name="T50" fmla="*/ 2637 w 3076"/>
                <a:gd name="T51" fmla="*/ 216 h 1425"/>
                <a:gd name="T52" fmla="*/ 2745 w 3076"/>
                <a:gd name="T53" fmla="*/ 330 h 1425"/>
                <a:gd name="T54" fmla="*/ 2853 w 3076"/>
                <a:gd name="T55" fmla="*/ 439 h 1425"/>
                <a:gd name="T56" fmla="*/ 2967 w 3076"/>
                <a:gd name="T57" fmla="*/ 547 h 1425"/>
                <a:gd name="T58" fmla="*/ 2967 w 3076"/>
                <a:gd name="T59" fmla="*/ 769 h 1425"/>
                <a:gd name="T60" fmla="*/ 3076 w 3076"/>
                <a:gd name="T61" fmla="*/ 877 h 1425"/>
                <a:gd name="T62" fmla="*/ 3076 w 3076"/>
                <a:gd name="T63" fmla="*/ 1100 h 1425"/>
                <a:gd name="T64" fmla="*/ 2967 w 3076"/>
                <a:gd name="T65" fmla="*/ 1208 h 1425"/>
                <a:gd name="T66" fmla="*/ 2853 w 3076"/>
                <a:gd name="T67" fmla="*/ 1100 h 1425"/>
                <a:gd name="T68" fmla="*/ 2529 w 3076"/>
                <a:gd name="T69" fmla="*/ 1100 h 1425"/>
                <a:gd name="T70" fmla="*/ 2307 w 3076"/>
                <a:gd name="T71" fmla="*/ 1100 h 1425"/>
                <a:gd name="T72" fmla="*/ 2084 w 3076"/>
                <a:gd name="T73" fmla="*/ 1100 h 1425"/>
                <a:gd name="T74" fmla="*/ 1976 w 3076"/>
                <a:gd name="T75" fmla="*/ 1208 h 1425"/>
                <a:gd name="T76" fmla="*/ 1868 w 3076"/>
                <a:gd name="T77" fmla="*/ 1316 h 1425"/>
                <a:gd name="T78" fmla="*/ 1760 w 3076"/>
                <a:gd name="T79" fmla="*/ 1425 h 1425"/>
                <a:gd name="T80" fmla="*/ 1538 w 3076"/>
                <a:gd name="T81" fmla="*/ 1425 h 1425"/>
                <a:gd name="T82" fmla="*/ 1321 w 3076"/>
                <a:gd name="T83" fmla="*/ 1425 h 1425"/>
                <a:gd name="T84" fmla="*/ 1099 w 3076"/>
                <a:gd name="T85" fmla="*/ 1425 h 1425"/>
                <a:gd name="T86" fmla="*/ 877 w 3076"/>
                <a:gd name="T87" fmla="*/ 1425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6" h="1425">
                  <a:moveTo>
                    <a:pt x="877" y="1425"/>
                  </a:moveTo>
                  <a:lnTo>
                    <a:pt x="877" y="1316"/>
                  </a:lnTo>
                  <a:lnTo>
                    <a:pt x="769" y="1316"/>
                  </a:lnTo>
                  <a:lnTo>
                    <a:pt x="661" y="1316"/>
                  </a:lnTo>
                  <a:lnTo>
                    <a:pt x="661" y="1208"/>
                  </a:lnTo>
                  <a:lnTo>
                    <a:pt x="552" y="1208"/>
                  </a:lnTo>
                  <a:lnTo>
                    <a:pt x="552" y="1100"/>
                  </a:lnTo>
                  <a:lnTo>
                    <a:pt x="552" y="986"/>
                  </a:lnTo>
                  <a:lnTo>
                    <a:pt x="438" y="986"/>
                  </a:lnTo>
                  <a:lnTo>
                    <a:pt x="438" y="877"/>
                  </a:lnTo>
                  <a:lnTo>
                    <a:pt x="438" y="769"/>
                  </a:lnTo>
                  <a:lnTo>
                    <a:pt x="330" y="769"/>
                  </a:lnTo>
                  <a:lnTo>
                    <a:pt x="222" y="769"/>
                  </a:lnTo>
                  <a:lnTo>
                    <a:pt x="108" y="769"/>
                  </a:lnTo>
                  <a:lnTo>
                    <a:pt x="108" y="655"/>
                  </a:lnTo>
                  <a:lnTo>
                    <a:pt x="0" y="655"/>
                  </a:lnTo>
                  <a:lnTo>
                    <a:pt x="0" y="547"/>
                  </a:lnTo>
                  <a:lnTo>
                    <a:pt x="0" y="439"/>
                  </a:lnTo>
                  <a:lnTo>
                    <a:pt x="0" y="330"/>
                  </a:lnTo>
                  <a:lnTo>
                    <a:pt x="108" y="330"/>
                  </a:lnTo>
                  <a:lnTo>
                    <a:pt x="108" y="216"/>
                  </a:lnTo>
                  <a:lnTo>
                    <a:pt x="108" y="108"/>
                  </a:lnTo>
                  <a:lnTo>
                    <a:pt x="222" y="108"/>
                  </a:lnTo>
                  <a:lnTo>
                    <a:pt x="330" y="108"/>
                  </a:lnTo>
                  <a:lnTo>
                    <a:pt x="330" y="0"/>
                  </a:lnTo>
                  <a:lnTo>
                    <a:pt x="438" y="0"/>
                  </a:lnTo>
                  <a:lnTo>
                    <a:pt x="552" y="0"/>
                  </a:lnTo>
                  <a:lnTo>
                    <a:pt x="552" y="108"/>
                  </a:lnTo>
                  <a:lnTo>
                    <a:pt x="661" y="108"/>
                  </a:lnTo>
                  <a:lnTo>
                    <a:pt x="769" y="108"/>
                  </a:lnTo>
                  <a:lnTo>
                    <a:pt x="877" y="108"/>
                  </a:lnTo>
                  <a:lnTo>
                    <a:pt x="877" y="216"/>
                  </a:lnTo>
                  <a:lnTo>
                    <a:pt x="991" y="216"/>
                  </a:lnTo>
                  <a:lnTo>
                    <a:pt x="1099" y="216"/>
                  </a:lnTo>
                  <a:lnTo>
                    <a:pt x="1207" y="216"/>
                  </a:lnTo>
                  <a:lnTo>
                    <a:pt x="1207" y="108"/>
                  </a:lnTo>
                  <a:lnTo>
                    <a:pt x="1321" y="108"/>
                  </a:lnTo>
                  <a:lnTo>
                    <a:pt x="1430" y="108"/>
                  </a:lnTo>
                  <a:lnTo>
                    <a:pt x="1538" y="108"/>
                  </a:lnTo>
                  <a:lnTo>
                    <a:pt x="1538" y="0"/>
                  </a:lnTo>
                  <a:lnTo>
                    <a:pt x="1646" y="0"/>
                  </a:lnTo>
                  <a:lnTo>
                    <a:pt x="1646" y="108"/>
                  </a:lnTo>
                  <a:lnTo>
                    <a:pt x="1760" y="108"/>
                  </a:lnTo>
                  <a:lnTo>
                    <a:pt x="1868" y="108"/>
                  </a:lnTo>
                  <a:lnTo>
                    <a:pt x="1976" y="108"/>
                  </a:lnTo>
                  <a:lnTo>
                    <a:pt x="2084" y="108"/>
                  </a:lnTo>
                  <a:lnTo>
                    <a:pt x="2199" y="108"/>
                  </a:lnTo>
                  <a:lnTo>
                    <a:pt x="2307" y="108"/>
                  </a:lnTo>
                  <a:lnTo>
                    <a:pt x="2415" y="108"/>
                  </a:lnTo>
                  <a:lnTo>
                    <a:pt x="2529" y="108"/>
                  </a:lnTo>
                  <a:lnTo>
                    <a:pt x="2529" y="216"/>
                  </a:lnTo>
                  <a:lnTo>
                    <a:pt x="2637" y="216"/>
                  </a:lnTo>
                  <a:lnTo>
                    <a:pt x="2745" y="216"/>
                  </a:lnTo>
                  <a:lnTo>
                    <a:pt x="2745" y="330"/>
                  </a:lnTo>
                  <a:lnTo>
                    <a:pt x="2745" y="439"/>
                  </a:lnTo>
                  <a:lnTo>
                    <a:pt x="2853" y="439"/>
                  </a:lnTo>
                  <a:lnTo>
                    <a:pt x="2853" y="547"/>
                  </a:lnTo>
                  <a:lnTo>
                    <a:pt x="2967" y="547"/>
                  </a:lnTo>
                  <a:lnTo>
                    <a:pt x="2967" y="655"/>
                  </a:lnTo>
                  <a:lnTo>
                    <a:pt x="2967" y="769"/>
                  </a:lnTo>
                  <a:lnTo>
                    <a:pt x="3076" y="769"/>
                  </a:lnTo>
                  <a:lnTo>
                    <a:pt x="3076" y="877"/>
                  </a:lnTo>
                  <a:lnTo>
                    <a:pt x="3076" y="986"/>
                  </a:lnTo>
                  <a:lnTo>
                    <a:pt x="3076" y="1100"/>
                  </a:lnTo>
                  <a:lnTo>
                    <a:pt x="3076" y="1208"/>
                  </a:lnTo>
                  <a:lnTo>
                    <a:pt x="2967" y="1208"/>
                  </a:lnTo>
                  <a:lnTo>
                    <a:pt x="2853" y="1208"/>
                  </a:lnTo>
                  <a:lnTo>
                    <a:pt x="2853" y="1100"/>
                  </a:lnTo>
                  <a:lnTo>
                    <a:pt x="2637" y="1100"/>
                  </a:lnTo>
                  <a:lnTo>
                    <a:pt x="2529" y="1100"/>
                  </a:lnTo>
                  <a:lnTo>
                    <a:pt x="2415" y="1100"/>
                  </a:lnTo>
                  <a:lnTo>
                    <a:pt x="2307" y="1100"/>
                  </a:lnTo>
                  <a:lnTo>
                    <a:pt x="2199" y="1100"/>
                  </a:lnTo>
                  <a:lnTo>
                    <a:pt x="2084" y="1100"/>
                  </a:lnTo>
                  <a:lnTo>
                    <a:pt x="1976" y="1100"/>
                  </a:lnTo>
                  <a:lnTo>
                    <a:pt x="1976" y="1208"/>
                  </a:lnTo>
                  <a:lnTo>
                    <a:pt x="1868" y="1208"/>
                  </a:lnTo>
                  <a:lnTo>
                    <a:pt x="1868" y="1316"/>
                  </a:lnTo>
                  <a:lnTo>
                    <a:pt x="1760" y="1316"/>
                  </a:lnTo>
                  <a:lnTo>
                    <a:pt x="1760" y="1425"/>
                  </a:lnTo>
                  <a:lnTo>
                    <a:pt x="1646" y="1425"/>
                  </a:lnTo>
                  <a:lnTo>
                    <a:pt x="1538" y="1425"/>
                  </a:lnTo>
                  <a:lnTo>
                    <a:pt x="1430" y="1425"/>
                  </a:lnTo>
                  <a:lnTo>
                    <a:pt x="1321" y="1425"/>
                  </a:lnTo>
                  <a:lnTo>
                    <a:pt x="1207" y="1425"/>
                  </a:lnTo>
                  <a:lnTo>
                    <a:pt x="1099" y="1425"/>
                  </a:lnTo>
                  <a:lnTo>
                    <a:pt x="991" y="1425"/>
                  </a:lnTo>
                  <a:lnTo>
                    <a:pt x="877" y="1425"/>
                  </a:lnTo>
                  <a:close/>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0191" name="Rectangle 623">
              <a:extLst>
                <a:ext uri="{FF2B5EF4-FFF2-40B4-BE49-F238E27FC236}">
                  <a16:creationId xmlns:a16="http://schemas.microsoft.com/office/drawing/2014/main" id="{4C9AA83F-96FE-4F20-963E-03EC689AD992}"/>
                </a:ext>
              </a:extLst>
            </p:cNvPr>
            <p:cNvSpPr>
              <a:spLocks noChangeAspect="1" noChangeArrowheads="1"/>
            </p:cNvSpPr>
            <p:nvPr/>
          </p:nvSpPr>
          <p:spPr bwMode="auto">
            <a:xfrm>
              <a:off x="655" y="4980"/>
              <a:ext cx="192" cy="193"/>
            </a:xfrm>
            <a:prstGeom prst="rect">
              <a:avLst/>
            </a:prstGeom>
            <a:solidFill>
              <a:srgbClr val="FFFFFF"/>
            </a:solidFill>
            <a:ln w="9525">
              <a:solidFill>
                <a:srgbClr val="000000"/>
              </a:solidFill>
              <a:miter lim="800000"/>
              <a:headEnd/>
              <a:tailEnd/>
            </a:ln>
          </p:spPr>
          <p:txBody>
            <a:bodyPr/>
            <a:lstStyle/>
            <a:p>
              <a:endParaRPr lang="en-US"/>
            </a:p>
          </p:txBody>
        </p:sp>
        <p:sp>
          <p:nvSpPr>
            <p:cNvPr id="110192" name="Rectangle 624">
              <a:extLst>
                <a:ext uri="{FF2B5EF4-FFF2-40B4-BE49-F238E27FC236}">
                  <a16:creationId xmlns:a16="http://schemas.microsoft.com/office/drawing/2014/main" id="{69BE8161-EAC0-4DE3-B6C0-3EA7596C45C7}"/>
                </a:ext>
              </a:extLst>
            </p:cNvPr>
            <p:cNvSpPr>
              <a:spLocks noChangeAspect="1" noChangeArrowheads="1"/>
            </p:cNvSpPr>
            <p:nvPr/>
          </p:nvSpPr>
          <p:spPr bwMode="auto">
            <a:xfrm>
              <a:off x="847" y="4980"/>
              <a:ext cx="186" cy="193"/>
            </a:xfrm>
            <a:prstGeom prst="rect">
              <a:avLst/>
            </a:prstGeom>
            <a:solidFill>
              <a:srgbClr val="FFFF00"/>
            </a:solidFill>
            <a:ln w="9525">
              <a:solidFill>
                <a:srgbClr val="000000"/>
              </a:solidFill>
              <a:miter lim="800000"/>
              <a:headEnd/>
              <a:tailEnd/>
            </a:ln>
          </p:spPr>
          <p:txBody>
            <a:bodyPr/>
            <a:lstStyle/>
            <a:p>
              <a:endParaRPr lang="en-US"/>
            </a:p>
          </p:txBody>
        </p:sp>
        <p:sp>
          <p:nvSpPr>
            <p:cNvPr id="110193" name="Rectangle 625">
              <a:extLst>
                <a:ext uri="{FF2B5EF4-FFF2-40B4-BE49-F238E27FC236}">
                  <a16:creationId xmlns:a16="http://schemas.microsoft.com/office/drawing/2014/main" id="{B2599FF3-F72C-442A-B503-F27B8A87BF0B}"/>
                </a:ext>
              </a:extLst>
            </p:cNvPr>
            <p:cNvSpPr>
              <a:spLocks noChangeAspect="1" noChangeArrowheads="1"/>
            </p:cNvSpPr>
            <p:nvPr/>
          </p:nvSpPr>
          <p:spPr bwMode="auto">
            <a:xfrm>
              <a:off x="1033" y="4980"/>
              <a:ext cx="192" cy="193"/>
            </a:xfrm>
            <a:prstGeom prst="rect">
              <a:avLst/>
            </a:prstGeom>
            <a:solidFill>
              <a:srgbClr val="E5FE00"/>
            </a:solidFill>
            <a:ln w="9525">
              <a:solidFill>
                <a:srgbClr val="000000"/>
              </a:solidFill>
              <a:miter lim="800000"/>
              <a:headEnd/>
              <a:tailEnd/>
            </a:ln>
          </p:spPr>
          <p:txBody>
            <a:bodyPr/>
            <a:lstStyle/>
            <a:p>
              <a:endParaRPr lang="en-US"/>
            </a:p>
          </p:txBody>
        </p:sp>
        <p:sp>
          <p:nvSpPr>
            <p:cNvPr id="110194" name="Rectangle 626">
              <a:extLst>
                <a:ext uri="{FF2B5EF4-FFF2-40B4-BE49-F238E27FC236}">
                  <a16:creationId xmlns:a16="http://schemas.microsoft.com/office/drawing/2014/main" id="{064DDB9E-9187-4A18-97AA-633723DE3456}"/>
                </a:ext>
              </a:extLst>
            </p:cNvPr>
            <p:cNvSpPr>
              <a:spLocks noChangeAspect="1" noChangeArrowheads="1"/>
            </p:cNvSpPr>
            <p:nvPr/>
          </p:nvSpPr>
          <p:spPr bwMode="auto">
            <a:xfrm>
              <a:off x="1225" y="4980"/>
              <a:ext cx="187" cy="193"/>
            </a:xfrm>
            <a:prstGeom prst="rect">
              <a:avLst/>
            </a:prstGeom>
            <a:solidFill>
              <a:srgbClr val="74FE00"/>
            </a:solidFill>
            <a:ln w="9525">
              <a:solidFill>
                <a:srgbClr val="000000"/>
              </a:solidFill>
              <a:miter lim="800000"/>
              <a:headEnd/>
              <a:tailEnd/>
            </a:ln>
          </p:spPr>
          <p:txBody>
            <a:bodyPr/>
            <a:lstStyle/>
            <a:p>
              <a:endParaRPr lang="en-US"/>
            </a:p>
          </p:txBody>
        </p:sp>
        <p:sp>
          <p:nvSpPr>
            <p:cNvPr id="110195" name="Rectangle 627">
              <a:extLst>
                <a:ext uri="{FF2B5EF4-FFF2-40B4-BE49-F238E27FC236}">
                  <a16:creationId xmlns:a16="http://schemas.microsoft.com/office/drawing/2014/main" id="{72A9C77F-BCE8-431C-ABBA-41EE96F02058}"/>
                </a:ext>
              </a:extLst>
            </p:cNvPr>
            <p:cNvSpPr>
              <a:spLocks noChangeAspect="1" noChangeArrowheads="1"/>
            </p:cNvSpPr>
            <p:nvPr/>
          </p:nvSpPr>
          <p:spPr bwMode="auto">
            <a:xfrm>
              <a:off x="1412" y="4980"/>
              <a:ext cx="192" cy="193"/>
            </a:xfrm>
            <a:prstGeom prst="rect">
              <a:avLst/>
            </a:prstGeom>
            <a:solidFill>
              <a:srgbClr val="00DB99"/>
            </a:solidFill>
            <a:ln w="9525">
              <a:solidFill>
                <a:srgbClr val="000000"/>
              </a:solidFill>
              <a:miter lim="800000"/>
              <a:headEnd/>
              <a:tailEnd/>
            </a:ln>
          </p:spPr>
          <p:txBody>
            <a:bodyPr/>
            <a:lstStyle/>
            <a:p>
              <a:endParaRPr lang="en-US"/>
            </a:p>
          </p:txBody>
        </p:sp>
        <p:sp>
          <p:nvSpPr>
            <p:cNvPr id="110196" name="Rectangle 628">
              <a:extLst>
                <a:ext uri="{FF2B5EF4-FFF2-40B4-BE49-F238E27FC236}">
                  <a16:creationId xmlns:a16="http://schemas.microsoft.com/office/drawing/2014/main" id="{1D8B57D4-7356-43E2-842B-ECE4A634C357}"/>
                </a:ext>
              </a:extLst>
            </p:cNvPr>
            <p:cNvSpPr>
              <a:spLocks noChangeAspect="1" noChangeArrowheads="1"/>
            </p:cNvSpPr>
            <p:nvPr/>
          </p:nvSpPr>
          <p:spPr bwMode="auto">
            <a:xfrm>
              <a:off x="1604" y="4980"/>
              <a:ext cx="186" cy="193"/>
            </a:xfrm>
            <a:prstGeom prst="rect">
              <a:avLst/>
            </a:prstGeom>
            <a:solidFill>
              <a:srgbClr val="0087A5"/>
            </a:solidFill>
            <a:ln w="9525">
              <a:solidFill>
                <a:srgbClr val="000000"/>
              </a:solidFill>
              <a:miter lim="800000"/>
              <a:headEnd/>
              <a:tailEnd/>
            </a:ln>
          </p:spPr>
          <p:txBody>
            <a:bodyPr/>
            <a:lstStyle/>
            <a:p>
              <a:endParaRPr lang="en-US"/>
            </a:p>
          </p:txBody>
        </p:sp>
        <p:sp>
          <p:nvSpPr>
            <p:cNvPr id="110197" name="Rectangle 629">
              <a:extLst>
                <a:ext uri="{FF2B5EF4-FFF2-40B4-BE49-F238E27FC236}">
                  <a16:creationId xmlns:a16="http://schemas.microsoft.com/office/drawing/2014/main" id="{B084A415-B1F3-4DBF-A055-31F84897D7B5}"/>
                </a:ext>
              </a:extLst>
            </p:cNvPr>
            <p:cNvSpPr>
              <a:spLocks noChangeAspect="1" noChangeArrowheads="1"/>
            </p:cNvSpPr>
            <p:nvPr/>
          </p:nvSpPr>
          <p:spPr bwMode="auto">
            <a:xfrm>
              <a:off x="1790" y="4980"/>
              <a:ext cx="192" cy="193"/>
            </a:xfrm>
            <a:prstGeom prst="rect">
              <a:avLst/>
            </a:prstGeom>
            <a:solidFill>
              <a:srgbClr val="0050A5"/>
            </a:solidFill>
            <a:ln w="9525">
              <a:solidFill>
                <a:srgbClr val="000000"/>
              </a:solidFill>
              <a:miter lim="800000"/>
              <a:headEnd/>
              <a:tailEnd/>
            </a:ln>
          </p:spPr>
          <p:txBody>
            <a:bodyPr/>
            <a:lstStyle/>
            <a:p>
              <a:endParaRPr lang="en-US"/>
            </a:p>
          </p:txBody>
        </p:sp>
        <p:sp>
          <p:nvSpPr>
            <p:cNvPr id="110198" name="Rectangle 630">
              <a:extLst>
                <a:ext uri="{FF2B5EF4-FFF2-40B4-BE49-F238E27FC236}">
                  <a16:creationId xmlns:a16="http://schemas.microsoft.com/office/drawing/2014/main" id="{B99CF7B9-7827-4FDB-A5DF-E0E49208010F}"/>
                </a:ext>
              </a:extLst>
            </p:cNvPr>
            <p:cNvSpPr>
              <a:spLocks noChangeAspect="1" noChangeArrowheads="1"/>
            </p:cNvSpPr>
            <p:nvPr/>
          </p:nvSpPr>
          <p:spPr bwMode="auto">
            <a:xfrm>
              <a:off x="1982" y="4980"/>
              <a:ext cx="193" cy="193"/>
            </a:xfrm>
            <a:prstGeom prst="rect">
              <a:avLst/>
            </a:prstGeom>
            <a:solidFill>
              <a:srgbClr val="0D0082"/>
            </a:solidFill>
            <a:ln w="9525">
              <a:solidFill>
                <a:srgbClr val="000000"/>
              </a:solidFill>
              <a:miter lim="800000"/>
              <a:headEnd/>
              <a:tailEnd/>
            </a:ln>
          </p:spPr>
          <p:txBody>
            <a:bodyPr/>
            <a:lstStyle/>
            <a:p>
              <a:endParaRPr lang="en-US"/>
            </a:p>
          </p:txBody>
        </p:sp>
        <p:sp>
          <p:nvSpPr>
            <p:cNvPr id="110199" name="Rectangle 631">
              <a:extLst>
                <a:ext uri="{FF2B5EF4-FFF2-40B4-BE49-F238E27FC236}">
                  <a16:creationId xmlns:a16="http://schemas.microsoft.com/office/drawing/2014/main" id="{37FB7982-BA73-465C-82CD-89D945CB4E0D}"/>
                </a:ext>
              </a:extLst>
            </p:cNvPr>
            <p:cNvSpPr>
              <a:spLocks noChangeAspect="1" noChangeArrowheads="1"/>
            </p:cNvSpPr>
            <p:nvPr/>
          </p:nvSpPr>
          <p:spPr bwMode="auto">
            <a:xfrm>
              <a:off x="720"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0</a:t>
              </a:r>
              <a:endParaRPr lang="en-US" altLang="en-US"/>
            </a:p>
          </p:txBody>
        </p:sp>
        <p:sp>
          <p:nvSpPr>
            <p:cNvPr id="110200" name="Rectangle 632">
              <a:extLst>
                <a:ext uri="{FF2B5EF4-FFF2-40B4-BE49-F238E27FC236}">
                  <a16:creationId xmlns:a16="http://schemas.microsoft.com/office/drawing/2014/main" id="{3D8D09D9-CD74-4881-A285-602418A1F72F}"/>
                </a:ext>
              </a:extLst>
            </p:cNvPr>
            <p:cNvSpPr>
              <a:spLocks noChangeAspect="1" noChangeArrowheads="1"/>
            </p:cNvSpPr>
            <p:nvPr/>
          </p:nvSpPr>
          <p:spPr bwMode="auto">
            <a:xfrm>
              <a:off x="955"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0</a:t>
              </a:r>
              <a:endParaRPr lang="en-US" altLang="en-US"/>
            </a:p>
          </p:txBody>
        </p:sp>
        <p:sp>
          <p:nvSpPr>
            <p:cNvPr id="110201" name="Rectangle 633">
              <a:extLst>
                <a:ext uri="{FF2B5EF4-FFF2-40B4-BE49-F238E27FC236}">
                  <a16:creationId xmlns:a16="http://schemas.microsoft.com/office/drawing/2014/main" id="{575CC517-1982-4EC1-8DB5-2C998DD20DC3}"/>
                </a:ext>
              </a:extLst>
            </p:cNvPr>
            <p:cNvSpPr>
              <a:spLocks noChangeAspect="1" noChangeArrowheads="1"/>
            </p:cNvSpPr>
            <p:nvPr/>
          </p:nvSpPr>
          <p:spPr bwMode="auto">
            <a:xfrm>
              <a:off x="1057" y="5185"/>
              <a:ext cx="6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a:t>
              </a:r>
              <a:endParaRPr lang="en-US" altLang="en-US"/>
            </a:p>
          </p:txBody>
        </p:sp>
        <p:sp>
          <p:nvSpPr>
            <p:cNvPr id="110202" name="Rectangle 634">
              <a:extLst>
                <a:ext uri="{FF2B5EF4-FFF2-40B4-BE49-F238E27FC236}">
                  <a16:creationId xmlns:a16="http://schemas.microsoft.com/office/drawing/2014/main" id="{A81FDE61-552A-42FE-9014-FFD8FBFE63D6}"/>
                </a:ext>
              </a:extLst>
            </p:cNvPr>
            <p:cNvSpPr>
              <a:spLocks noChangeAspect="1" noChangeArrowheads="1"/>
            </p:cNvSpPr>
            <p:nvPr/>
          </p:nvSpPr>
          <p:spPr bwMode="auto">
            <a:xfrm>
              <a:off x="1110"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1</a:t>
              </a:r>
              <a:endParaRPr lang="en-US" altLang="en-US"/>
            </a:p>
          </p:txBody>
        </p:sp>
        <p:sp>
          <p:nvSpPr>
            <p:cNvPr id="110203" name="Rectangle 635">
              <a:extLst>
                <a:ext uri="{FF2B5EF4-FFF2-40B4-BE49-F238E27FC236}">
                  <a16:creationId xmlns:a16="http://schemas.microsoft.com/office/drawing/2014/main" id="{EC768F44-3197-4FD9-AB79-074523C58EC6}"/>
                </a:ext>
              </a:extLst>
            </p:cNvPr>
            <p:cNvSpPr>
              <a:spLocks noChangeAspect="1" noChangeArrowheads="1"/>
            </p:cNvSpPr>
            <p:nvPr/>
          </p:nvSpPr>
          <p:spPr bwMode="auto">
            <a:xfrm>
              <a:off x="1351"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0</a:t>
              </a:r>
              <a:endParaRPr lang="en-US" altLang="en-US"/>
            </a:p>
          </p:txBody>
        </p:sp>
        <p:sp>
          <p:nvSpPr>
            <p:cNvPr id="110204" name="Rectangle 636">
              <a:extLst>
                <a:ext uri="{FF2B5EF4-FFF2-40B4-BE49-F238E27FC236}">
                  <a16:creationId xmlns:a16="http://schemas.microsoft.com/office/drawing/2014/main" id="{60128FAE-AAA0-4ACE-8331-7C1061D9575A}"/>
                </a:ext>
              </a:extLst>
            </p:cNvPr>
            <p:cNvSpPr>
              <a:spLocks noChangeAspect="1" noChangeArrowheads="1"/>
            </p:cNvSpPr>
            <p:nvPr/>
          </p:nvSpPr>
          <p:spPr bwMode="auto">
            <a:xfrm>
              <a:off x="1454" y="5185"/>
              <a:ext cx="6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a:t>
              </a:r>
              <a:endParaRPr lang="en-US" altLang="en-US"/>
            </a:p>
          </p:txBody>
        </p:sp>
        <p:sp>
          <p:nvSpPr>
            <p:cNvPr id="110205" name="Rectangle 637">
              <a:extLst>
                <a:ext uri="{FF2B5EF4-FFF2-40B4-BE49-F238E27FC236}">
                  <a16:creationId xmlns:a16="http://schemas.microsoft.com/office/drawing/2014/main" id="{1A73F787-1172-428B-9712-F8AF80ADBBEA}"/>
                </a:ext>
              </a:extLst>
            </p:cNvPr>
            <p:cNvSpPr>
              <a:spLocks noChangeAspect="1" noChangeArrowheads="1"/>
            </p:cNvSpPr>
            <p:nvPr/>
          </p:nvSpPr>
          <p:spPr bwMode="auto">
            <a:xfrm>
              <a:off x="1507"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8</a:t>
              </a:r>
              <a:endParaRPr lang="en-US" altLang="en-US"/>
            </a:p>
          </p:txBody>
        </p:sp>
        <p:sp>
          <p:nvSpPr>
            <p:cNvPr id="110206" name="Rectangle 638">
              <a:extLst>
                <a:ext uri="{FF2B5EF4-FFF2-40B4-BE49-F238E27FC236}">
                  <a16:creationId xmlns:a16="http://schemas.microsoft.com/office/drawing/2014/main" id="{D2E55089-46A8-496C-8068-59BF24E64EFD}"/>
                </a:ext>
              </a:extLst>
            </p:cNvPr>
            <p:cNvSpPr>
              <a:spLocks noChangeAspect="1" noChangeArrowheads="1"/>
            </p:cNvSpPr>
            <p:nvPr/>
          </p:nvSpPr>
          <p:spPr bwMode="auto">
            <a:xfrm>
              <a:off x="1748"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1</a:t>
              </a:r>
              <a:endParaRPr lang="en-US" altLang="en-US"/>
            </a:p>
          </p:txBody>
        </p:sp>
        <p:sp>
          <p:nvSpPr>
            <p:cNvPr id="110207" name="Rectangle 639">
              <a:extLst>
                <a:ext uri="{FF2B5EF4-FFF2-40B4-BE49-F238E27FC236}">
                  <a16:creationId xmlns:a16="http://schemas.microsoft.com/office/drawing/2014/main" id="{A668A892-08B5-42FD-9B50-245C155E1A02}"/>
                </a:ext>
              </a:extLst>
            </p:cNvPr>
            <p:cNvSpPr>
              <a:spLocks noChangeAspect="1" noChangeArrowheads="1"/>
            </p:cNvSpPr>
            <p:nvPr/>
          </p:nvSpPr>
          <p:spPr bwMode="auto">
            <a:xfrm>
              <a:off x="1850" y="5185"/>
              <a:ext cx="61"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a:t>
              </a:r>
              <a:endParaRPr lang="en-US" altLang="en-US"/>
            </a:p>
          </p:txBody>
        </p:sp>
        <p:sp>
          <p:nvSpPr>
            <p:cNvPr id="110208" name="Rectangle 640">
              <a:extLst>
                <a:ext uri="{FF2B5EF4-FFF2-40B4-BE49-F238E27FC236}">
                  <a16:creationId xmlns:a16="http://schemas.microsoft.com/office/drawing/2014/main" id="{4A0BFFA2-A7D7-45F7-9393-D736A765E79C}"/>
                </a:ext>
              </a:extLst>
            </p:cNvPr>
            <p:cNvSpPr>
              <a:spLocks noChangeAspect="1" noChangeArrowheads="1"/>
            </p:cNvSpPr>
            <p:nvPr/>
          </p:nvSpPr>
          <p:spPr bwMode="auto">
            <a:xfrm>
              <a:off x="1903"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5</a:t>
              </a:r>
              <a:endParaRPr lang="en-US" altLang="en-US"/>
            </a:p>
          </p:txBody>
        </p:sp>
        <p:sp>
          <p:nvSpPr>
            <p:cNvPr id="110209" name="Rectangle 641">
              <a:extLst>
                <a:ext uri="{FF2B5EF4-FFF2-40B4-BE49-F238E27FC236}">
                  <a16:creationId xmlns:a16="http://schemas.microsoft.com/office/drawing/2014/main" id="{581E88E1-36C5-4C75-A70E-99E6F644B01F}"/>
                </a:ext>
              </a:extLst>
            </p:cNvPr>
            <p:cNvSpPr>
              <a:spLocks noChangeAspect="1" noChangeArrowheads="1"/>
            </p:cNvSpPr>
            <p:nvPr/>
          </p:nvSpPr>
          <p:spPr bwMode="auto">
            <a:xfrm>
              <a:off x="2144" y="5185"/>
              <a:ext cx="122"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600">
                  <a:solidFill>
                    <a:srgbClr val="000000"/>
                  </a:solidFill>
                  <a:latin typeface="Arial" panose="020B0604020202020204" pitchFamily="34" charset="0"/>
                </a:rPr>
                <a:t>3</a:t>
              </a:r>
              <a:endParaRPr lang="en-US" altLang="en-US"/>
            </a:p>
          </p:txBody>
        </p:sp>
        <p:sp>
          <p:nvSpPr>
            <p:cNvPr id="110210" name="Rectangle 642">
              <a:extLst>
                <a:ext uri="{FF2B5EF4-FFF2-40B4-BE49-F238E27FC236}">
                  <a16:creationId xmlns:a16="http://schemas.microsoft.com/office/drawing/2014/main" id="{523DA18D-AD8E-4278-B634-1A1828A4209E}"/>
                </a:ext>
              </a:extLst>
            </p:cNvPr>
            <p:cNvSpPr>
              <a:spLocks noChangeAspect="1" noChangeArrowheads="1"/>
            </p:cNvSpPr>
            <p:nvPr/>
          </p:nvSpPr>
          <p:spPr bwMode="auto">
            <a:xfrm>
              <a:off x="705" y="4680"/>
              <a:ext cx="15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S</a:t>
              </a:r>
              <a:endParaRPr lang="en-US" altLang="en-US"/>
            </a:p>
          </p:txBody>
        </p:sp>
        <p:sp>
          <p:nvSpPr>
            <p:cNvPr id="110211" name="Rectangle 643">
              <a:extLst>
                <a:ext uri="{FF2B5EF4-FFF2-40B4-BE49-F238E27FC236}">
                  <a16:creationId xmlns:a16="http://schemas.microsoft.com/office/drawing/2014/main" id="{49283C30-0897-4EBD-8F15-7F2A7E2E6174}"/>
                </a:ext>
              </a:extLst>
            </p:cNvPr>
            <p:cNvSpPr>
              <a:spLocks noChangeAspect="1" noChangeArrowheads="1"/>
            </p:cNvSpPr>
            <p:nvPr/>
          </p:nvSpPr>
          <p:spPr bwMode="auto">
            <a:xfrm>
              <a:off x="836" y="4680"/>
              <a:ext cx="21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W</a:t>
              </a:r>
              <a:endParaRPr lang="en-US" altLang="en-US"/>
            </a:p>
          </p:txBody>
        </p:sp>
        <p:sp>
          <p:nvSpPr>
            <p:cNvPr id="110212" name="Rectangle 644">
              <a:extLst>
                <a:ext uri="{FF2B5EF4-FFF2-40B4-BE49-F238E27FC236}">
                  <a16:creationId xmlns:a16="http://schemas.microsoft.com/office/drawing/2014/main" id="{E98BB02A-DCCA-4D24-8015-0C77BD7712A4}"/>
                </a:ext>
              </a:extLst>
            </p:cNvPr>
            <p:cNvSpPr>
              <a:spLocks noChangeAspect="1" noChangeArrowheads="1"/>
            </p:cNvSpPr>
            <p:nvPr/>
          </p:nvSpPr>
          <p:spPr bwMode="auto">
            <a:xfrm>
              <a:off x="1029" y="4680"/>
              <a:ext cx="152"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E</a:t>
              </a:r>
              <a:endParaRPr lang="en-US" altLang="en-US"/>
            </a:p>
          </p:txBody>
        </p:sp>
        <p:sp>
          <p:nvSpPr>
            <p:cNvPr id="110213" name="Rectangle 645">
              <a:extLst>
                <a:ext uri="{FF2B5EF4-FFF2-40B4-BE49-F238E27FC236}">
                  <a16:creationId xmlns:a16="http://schemas.microsoft.com/office/drawing/2014/main" id="{6E059243-0A10-4DA0-8F1C-F177C3C32759}"/>
                </a:ext>
              </a:extLst>
            </p:cNvPr>
            <p:cNvSpPr>
              <a:spLocks noChangeAspect="1" noChangeArrowheads="1"/>
            </p:cNvSpPr>
            <p:nvPr/>
          </p:nvSpPr>
          <p:spPr bwMode="auto">
            <a:xfrm>
              <a:off x="1164" y="4680"/>
              <a:ext cx="63"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 </a:t>
              </a:r>
              <a:endParaRPr lang="en-US" altLang="en-US"/>
            </a:p>
          </p:txBody>
        </p:sp>
        <p:sp>
          <p:nvSpPr>
            <p:cNvPr id="110214" name="Rectangle 646">
              <a:extLst>
                <a:ext uri="{FF2B5EF4-FFF2-40B4-BE49-F238E27FC236}">
                  <a16:creationId xmlns:a16="http://schemas.microsoft.com/office/drawing/2014/main" id="{36C6A32D-2EBE-48A4-B5DC-0D73620EEF4E}"/>
                </a:ext>
              </a:extLst>
            </p:cNvPr>
            <p:cNvSpPr>
              <a:spLocks noChangeAspect="1" noChangeArrowheads="1"/>
            </p:cNvSpPr>
            <p:nvPr/>
          </p:nvSpPr>
          <p:spPr bwMode="auto">
            <a:xfrm>
              <a:off x="1218" y="4680"/>
              <a:ext cx="75"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a:t>
              </a:r>
              <a:endParaRPr lang="en-US" altLang="en-US"/>
            </a:p>
          </p:txBody>
        </p:sp>
        <p:sp>
          <p:nvSpPr>
            <p:cNvPr id="110215" name="Rectangle 647">
              <a:extLst>
                <a:ext uri="{FF2B5EF4-FFF2-40B4-BE49-F238E27FC236}">
                  <a16:creationId xmlns:a16="http://schemas.microsoft.com/office/drawing/2014/main" id="{7B3C80B9-6954-4314-8304-D44B73E41A16}"/>
                </a:ext>
              </a:extLst>
            </p:cNvPr>
            <p:cNvSpPr>
              <a:spLocks noChangeAspect="1" noChangeArrowheads="1"/>
            </p:cNvSpPr>
            <p:nvPr/>
          </p:nvSpPr>
          <p:spPr bwMode="auto">
            <a:xfrm>
              <a:off x="1284" y="4680"/>
              <a:ext cx="18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m</a:t>
              </a:r>
              <a:endParaRPr lang="en-US" altLang="en-US"/>
            </a:p>
          </p:txBody>
        </p:sp>
        <p:sp>
          <p:nvSpPr>
            <p:cNvPr id="110216" name="Rectangle 648">
              <a:extLst>
                <a:ext uri="{FF2B5EF4-FFF2-40B4-BE49-F238E27FC236}">
                  <a16:creationId xmlns:a16="http://schemas.microsoft.com/office/drawing/2014/main" id="{F39FBB32-DC7C-426A-87FC-DCEA6F5B6AC1}"/>
                </a:ext>
              </a:extLst>
            </p:cNvPr>
            <p:cNvSpPr>
              <a:spLocks noChangeAspect="1" noChangeArrowheads="1"/>
            </p:cNvSpPr>
            <p:nvPr/>
          </p:nvSpPr>
          <p:spPr bwMode="auto">
            <a:xfrm>
              <a:off x="1452" y="4680"/>
              <a:ext cx="76"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en-US" sz="2700">
                  <a:solidFill>
                    <a:srgbClr val="000000"/>
                  </a:solidFill>
                  <a:latin typeface="Arial" panose="020B0604020202020204" pitchFamily="34" charset="0"/>
                </a:rPr>
                <a:t>)</a:t>
              </a:r>
              <a:endParaRPr lang="en-US" alt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5A30295C-21E9-4340-BB2D-F7728013B2C7}"/>
              </a:ext>
            </a:extLst>
          </p:cNvPr>
          <p:cNvSpPr>
            <a:spLocks noGrp="1" noChangeArrowheads="1"/>
          </p:cNvSpPr>
          <p:nvPr>
            <p:ph type="title"/>
          </p:nvPr>
        </p:nvSpPr>
        <p:spPr>
          <a:xfrm>
            <a:off x="762000" y="0"/>
            <a:ext cx="7772400" cy="838200"/>
          </a:xfrm>
        </p:spPr>
        <p:txBody>
          <a:bodyPr/>
          <a:lstStyle/>
          <a:p>
            <a:r>
              <a:rPr lang="en-US" altLang="en-US">
                <a:solidFill>
                  <a:schemeClr val="tx1"/>
                </a:solidFill>
              </a:rPr>
              <a:t>Conclusions …</a:t>
            </a:r>
          </a:p>
        </p:txBody>
      </p:sp>
      <p:sp>
        <p:nvSpPr>
          <p:cNvPr id="119811" name="Rectangle 3">
            <a:extLst>
              <a:ext uri="{FF2B5EF4-FFF2-40B4-BE49-F238E27FC236}">
                <a16:creationId xmlns:a16="http://schemas.microsoft.com/office/drawing/2014/main" id="{FC9EB38A-070C-4B49-BDF5-A4139CBAFEFA}"/>
              </a:ext>
            </a:extLst>
          </p:cNvPr>
          <p:cNvSpPr>
            <a:spLocks noGrp="1" noChangeArrowheads="1"/>
          </p:cNvSpPr>
          <p:nvPr>
            <p:ph type="body" idx="1"/>
          </p:nvPr>
        </p:nvSpPr>
        <p:spPr>
          <a:xfrm>
            <a:off x="609600" y="1066800"/>
            <a:ext cx="8150225" cy="5486400"/>
          </a:xfrm>
        </p:spPr>
        <p:txBody>
          <a:bodyPr/>
          <a:lstStyle/>
          <a:p>
            <a:pPr>
              <a:lnSpc>
                <a:spcPct val="90000"/>
              </a:lnSpc>
            </a:pPr>
            <a:r>
              <a:rPr lang="en-US" altLang="en-US"/>
              <a:t>Depletion curves closer to data when adjusted for radiation exposure patterns</a:t>
            </a:r>
          </a:p>
          <a:p>
            <a:pPr>
              <a:lnSpc>
                <a:spcPct val="90000"/>
              </a:lnSpc>
            </a:pPr>
            <a:r>
              <a:rPr lang="en-US" altLang="en-US"/>
              <a:t>Hiding function parameterization suggested to relate solar exposure to snow depletion</a:t>
            </a:r>
          </a:p>
          <a:p>
            <a:pPr>
              <a:lnSpc>
                <a:spcPct val="90000"/>
              </a:lnSpc>
            </a:pPr>
            <a:r>
              <a:rPr lang="en-US" altLang="en-US"/>
              <a:t>Progress towards ultimate goal of being able to parameterize the subgrid variability anywhere based primarily on DEM data</a:t>
            </a:r>
          </a:p>
          <a:p>
            <a:pPr lvl="1">
              <a:lnSpc>
                <a:spcPct val="90000"/>
              </a:lnSpc>
            </a:pPr>
            <a:r>
              <a:rPr lang="en-US" altLang="en-US"/>
              <a:t>DEM determines radiation exposure</a:t>
            </a:r>
          </a:p>
          <a:p>
            <a:pPr lvl="1">
              <a:lnSpc>
                <a:spcPct val="90000"/>
              </a:lnSpc>
            </a:pPr>
            <a:r>
              <a:rPr lang="en-US" altLang="en-US"/>
              <a:t>DEM determination of wind blown snow drift accumulation distributions, from other related work [Prasad et al., WRR in press, available at http://www.engineering.usu.edu/dtarb]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42" name="Picture 6">
            <a:extLst>
              <a:ext uri="{FF2B5EF4-FFF2-40B4-BE49-F238E27FC236}">
                <a16:creationId xmlns:a16="http://schemas.microsoft.com/office/drawing/2014/main" id="{84625548-030F-4DF3-A977-A819A0E2FB6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09600"/>
            <a:ext cx="8189913" cy="597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Rectangle 2050">
            <a:extLst>
              <a:ext uri="{FF2B5EF4-FFF2-40B4-BE49-F238E27FC236}">
                <a16:creationId xmlns:a16="http://schemas.microsoft.com/office/drawing/2014/main" id="{FF7BDDF3-153E-44C6-B250-92C054A8BD1C}"/>
              </a:ext>
            </a:extLst>
          </p:cNvPr>
          <p:cNvSpPr>
            <a:spLocks noChangeArrowheads="1"/>
          </p:cNvSpPr>
          <p:nvPr/>
        </p:nvSpPr>
        <p:spPr bwMode="auto">
          <a:xfrm>
            <a:off x="2546350" y="2371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11619" name="Object 2051">
            <a:extLst>
              <a:ext uri="{FF2B5EF4-FFF2-40B4-BE49-F238E27FC236}">
                <a16:creationId xmlns:a16="http://schemas.microsoft.com/office/drawing/2014/main" id="{C8074EEB-8463-4266-8382-D7440C7956D8}"/>
              </a:ext>
            </a:extLst>
          </p:cNvPr>
          <p:cNvGraphicFramePr>
            <a:graphicFrameLocks/>
          </p:cNvGraphicFramePr>
          <p:nvPr/>
        </p:nvGraphicFramePr>
        <p:xfrm>
          <a:off x="2619375" y="3486150"/>
          <a:ext cx="3884613" cy="3197225"/>
        </p:xfrm>
        <a:graphic>
          <a:graphicData uri="http://schemas.openxmlformats.org/presentationml/2006/ole">
            <mc:AlternateContent xmlns:mc="http://schemas.openxmlformats.org/markup-compatibility/2006">
              <mc:Choice xmlns:v="urn:schemas-microsoft-com:vml" Requires="v">
                <p:oleObj spid="_x0000_s111625" name="Picture" r:id="rId4" imgW="3035808" imgH="2816352" progId="Word.Picture.8">
                  <p:embed/>
                </p:oleObj>
              </mc:Choice>
              <mc:Fallback>
                <p:oleObj name="Picture" r:id="rId4" imgW="3035808" imgH="2816352" progId="Word.Picture.8">
                  <p:embed/>
                  <p:pic>
                    <p:nvPicPr>
                      <p:cNvPr id="0" name="Object 2051"/>
                      <p:cNvPicPr>
                        <a:picLocks noChangeArrowheads="1"/>
                      </p:cNvPicPr>
                      <p:nvPr/>
                    </p:nvPicPr>
                    <p:blipFill>
                      <a:blip r:embed="rId5">
                        <a:extLst>
                          <a:ext uri="{28A0092B-C50C-407E-A947-70E740481C1C}">
                            <a14:useLocalDpi xmlns:a14="http://schemas.microsoft.com/office/drawing/2010/main" val="0"/>
                          </a:ext>
                        </a:extLst>
                      </a:blip>
                      <a:srcRect b="11038"/>
                      <a:stretch>
                        <a:fillRect/>
                      </a:stretch>
                    </p:blipFill>
                    <p:spPr bwMode="auto">
                      <a:xfrm>
                        <a:off x="2619375" y="3486150"/>
                        <a:ext cx="3884613" cy="319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620" name="Rectangle 2052">
            <a:extLst>
              <a:ext uri="{FF2B5EF4-FFF2-40B4-BE49-F238E27FC236}">
                <a16:creationId xmlns:a16="http://schemas.microsoft.com/office/drawing/2014/main" id="{A676F196-88C4-4F70-AB08-879EBCF80841}"/>
              </a:ext>
            </a:extLst>
          </p:cNvPr>
          <p:cNvSpPr>
            <a:spLocks noChangeArrowheads="1"/>
          </p:cNvSpPr>
          <p:nvPr/>
        </p:nvSpPr>
        <p:spPr bwMode="auto">
          <a:xfrm>
            <a:off x="2533650" y="2279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11621" name="Rectangle 2053">
            <a:extLst>
              <a:ext uri="{FF2B5EF4-FFF2-40B4-BE49-F238E27FC236}">
                <a16:creationId xmlns:a16="http://schemas.microsoft.com/office/drawing/2014/main" id="{A5465A0E-1C84-462F-90AA-7392FB763DC9}"/>
              </a:ext>
            </a:extLst>
          </p:cNvPr>
          <p:cNvSpPr>
            <a:spLocks noChangeArrowheads="1"/>
          </p:cNvSpPr>
          <p:nvPr/>
        </p:nvSpPr>
        <p:spPr bwMode="auto">
          <a:xfrm>
            <a:off x="920750" y="2697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1622" name="Picture 2054">
            <a:extLst>
              <a:ext uri="{FF2B5EF4-FFF2-40B4-BE49-F238E27FC236}">
                <a16:creationId xmlns:a16="http://schemas.microsoft.com/office/drawing/2014/main" id="{E7BE7F51-BC3A-4C53-8BD1-15592ECA95EB}"/>
              </a:ext>
            </a:extLst>
          </p:cNvPr>
          <p:cNvPicPr>
            <a:picLocks noChangeArrowheads="1"/>
          </p:cNvPicPr>
          <p:nvPr/>
        </p:nvPicPr>
        <p:blipFill>
          <a:blip r:embed="rId6">
            <a:extLst>
              <a:ext uri="{28A0092B-C50C-407E-A947-70E740481C1C}">
                <a14:useLocalDpi xmlns:a14="http://schemas.microsoft.com/office/drawing/2010/main" val="0"/>
              </a:ext>
            </a:extLst>
          </a:blip>
          <a:srcRect t="11333" r="51337"/>
          <a:stretch>
            <a:fillRect/>
          </a:stretch>
        </p:blipFill>
        <p:spPr bwMode="auto">
          <a:xfrm>
            <a:off x="2619375" y="452438"/>
            <a:ext cx="4086225" cy="2649537"/>
          </a:xfrm>
          <a:prstGeom prst="rect">
            <a:avLst/>
          </a:prstGeom>
          <a:noFill/>
          <a:extLst>
            <a:ext uri="{909E8E84-426E-40DD-AFC4-6F175D3DCCD1}">
              <a14:hiddenFill xmlns:a14="http://schemas.microsoft.com/office/drawing/2010/main">
                <a:solidFill>
                  <a:srgbClr val="FFFFFF"/>
                </a:solidFill>
              </a14:hiddenFill>
            </a:ext>
          </a:extLst>
        </p:spPr>
      </p:pic>
      <p:sp>
        <p:nvSpPr>
          <p:cNvPr id="111623" name="Text Box 2055">
            <a:extLst>
              <a:ext uri="{FF2B5EF4-FFF2-40B4-BE49-F238E27FC236}">
                <a16:creationId xmlns:a16="http://schemas.microsoft.com/office/drawing/2014/main" id="{98CA20F3-B75F-4144-8389-33A412A78E6A}"/>
              </a:ext>
            </a:extLst>
          </p:cNvPr>
          <p:cNvSpPr txBox="1">
            <a:spLocks noChangeArrowheads="1"/>
          </p:cNvSpPr>
          <p:nvPr/>
        </p:nvSpPr>
        <p:spPr bwMode="auto">
          <a:xfrm>
            <a:off x="2590800" y="3124200"/>
            <a:ext cx="365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Area Model</a:t>
            </a:r>
          </a:p>
        </p:txBody>
      </p:sp>
      <p:sp>
        <p:nvSpPr>
          <p:cNvPr id="111624" name="Text Box 2056">
            <a:extLst>
              <a:ext uri="{FF2B5EF4-FFF2-40B4-BE49-F238E27FC236}">
                <a16:creationId xmlns:a16="http://schemas.microsoft.com/office/drawing/2014/main" id="{64271FFF-E114-46AF-9DF1-6D020B7E82EC}"/>
              </a:ext>
            </a:extLst>
          </p:cNvPr>
          <p:cNvSpPr txBox="1">
            <a:spLocks noChangeArrowheads="1"/>
          </p:cNvSpPr>
          <p:nvPr/>
        </p:nvSpPr>
        <p:spPr bwMode="auto">
          <a:xfrm>
            <a:off x="3175000" y="228600"/>
            <a:ext cx="314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t>Point Model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666" name="Object 2">
            <a:extLst>
              <a:ext uri="{FF2B5EF4-FFF2-40B4-BE49-F238E27FC236}">
                <a16:creationId xmlns:a16="http://schemas.microsoft.com/office/drawing/2014/main" id="{55232B7A-A795-47B2-8A93-11A50E4AAADB}"/>
              </a:ext>
            </a:extLst>
          </p:cNvPr>
          <p:cNvGraphicFramePr>
            <a:graphicFrameLocks noChangeAspect="1"/>
          </p:cNvGraphicFramePr>
          <p:nvPr/>
        </p:nvGraphicFramePr>
        <p:xfrm>
          <a:off x="2084388" y="285750"/>
          <a:ext cx="4581525" cy="4594225"/>
        </p:xfrm>
        <a:graphic>
          <a:graphicData uri="http://schemas.openxmlformats.org/presentationml/2006/ole">
            <mc:AlternateContent xmlns:mc="http://schemas.openxmlformats.org/markup-compatibility/2006">
              <mc:Choice xmlns:v="urn:schemas-microsoft-com:vml" Requires="v">
                <p:oleObj spid="_x0000_s113669" name="Picture" r:id="rId3" imgW="3057144" imgH="3066288" progId="Word.Picture.8">
                  <p:embed/>
                </p:oleObj>
              </mc:Choice>
              <mc:Fallback>
                <p:oleObj name="Picture" r:id="rId3" imgW="3057144" imgH="3066288"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388" y="285750"/>
                        <a:ext cx="4581525" cy="459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3667" name="Object 3">
            <a:extLst>
              <a:ext uri="{FF2B5EF4-FFF2-40B4-BE49-F238E27FC236}">
                <a16:creationId xmlns:a16="http://schemas.microsoft.com/office/drawing/2014/main" id="{C00C6956-4BB2-4E5E-B308-CD1D4476BB55}"/>
              </a:ext>
            </a:extLst>
          </p:cNvPr>
          <p:cNvGraphicFramePr>
            <a:graphicFrameLocks noChangeAspect="1"/>
          </p:cNvGraphicFramePr>
          <p:nvPr/>
        </p:nvGraphicFramePr>
        <p:xfrm>
          <a:off x="2716213" y="5005388"/>
          <a:ext cx="4035425" cy="881062"/>
        </p:xfrm>
        <a:graphic>
          <a:graphicData uri="http://schemas.openxmlformats.org/presentationml/2006/ole">
            <mc:AlternateContent xmlns:mc="http://schemas.openxmlformats.org/markup-compatibility/2006">
              <mc:Choice xmlns:v="urn:schemas-microsoft-com:vml" Requires="v">
                <p:oleObj spid="_x0000_s113670" name="Equation" r:id="rId5" imgW="1803240" imgH="393480" progId="Equation.3">
                  <p:embed/>
                </p:oleObj>
              </mc:Choice>
              <mc:Fallback>
                <p:oleObj name="Equation" r:id="rId5" imgW="1803240" imgH="3934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5005388"/>
                        <a:ext cx="4035425" cy="881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3668" name="Object 4">
            <a:extLst>
              <a:ext uri="{FF2B5EF4-FFF2-40B4-BE49-F238E27FC236}">
                <a16:creationId xmlns:a16="http://schemas.microsoft.com/office/drawing/2014/main" id="{87DF74F5-7D65-4E08-9E7B-12ECB546438C}"/>
              </a:ext>
            </a:extLst>
          </p:cNvPr>
          <p:cNvGraphicFramePr>
            <a:graphicFrameLocks noChangeAspect="1"/>
          </p:cNvGraphicFramePr>
          <p:nvPr/>
        </p:nvGraphicFramePr>
        <p:xfrm>
          <a:off x="2979738" y="6015038"/>
          <a:ext cx="4022725" cy="785812"/>
        </p:xfrm>
        <a:graphic>
          <a:graphicData uri="http://schemas.openxmlformats.org/presentationml/2006/ole">
            <mc:AlternateContent xmlns:mc="http://schemas.openxmlformats.org/markup-compatibility/2006">
              <mc:Choice xmlns:v="urn:schemas-microsoft-com:vml" Requires="v">
                <p:oleObj spid="_x0000_s113671" name="Document" r:id="rId7" imgW="5362560" imgH="1047600" progId="Word.Document.8">
                  <p:embed/>
                </p:oleObj>
              </mc:Choice>
              <mc:Fallback>
                <p:oleObj name="Document" r:id="rId7" imgW="5362560" imgH="1047600" progId="Word.Document.8">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9738" y="6015038"/>
                        <a:ext cx="4022725"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5474" name="Picture 1026">
            <a:extLst>
              <a:ext uri="{FF2B5EF4-FFF2-40B4-BE49-F238E27FC236}">
                <a16:creationId xmlns:a16="http://schemas.microsoft.com/office/drawing/2014/main" id="{6978A456-EE02-49A7-9E46-28042D710D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666163" cy="5978525"/>
          </a:xfrm>
          <a:prstGeom prst="rect">
            <a:avLst/>
          </a:prstGeom>
          <a:solidFill>
            <a:srgbClr val="FFFFFF"/>
          </a:solidFill>
        </p:spPr>
      </p:pic>
      <p:sp>
        <p:nvSpPr>
          <p:cNvPr id="105475" name="Text Box 1027">
            <a:extLst>
              <a:ext uri="{FF2B5EF4-FFF2-40B4-BE49-F238E27FC236}">
                <a16:creationId xmlns:a16="http://schemas.microsoft.com/office/drawing/2014/main" id="{10F69B21-DA47-4EB8-89DD-477CD392C8CD}"/>
              </a:ext>
            </a:extLst>
          </p:cNvPr>
          <p:cNvSpPr txBox="1">
            <a:spLocks noChangeArrowheads="1"/>
          </p:cNvSpPr>
          <p:nvPr/>
        </p:nvSpPr>
        <p:spPr bwMode="auto">
          <a:xfrm>
            <a:off x="990600" y="5883275"/>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Depletion curves from several years of data at Upper Sheep Creek (data collected by Keith Cooley)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94DA72E6-943D-4690-A690-914C81EF236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678863" cy="594201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Text Box 3">
            <a:extLst>
              <a:ext uri="{FF2B5EF4-FFF2-40B4-BE49-F238E27FC236}">
                <a16:creationId xmlns:a16="http://schemas.microsoft.com/office/drawing/2014/main" id="{E59B72A8-B71C-4BF2-A168-42AC346FAA73}"/>
              </a:ext>
            </a:extLst>
          </p:cNvPr>
          <p:cNvSpPr txBox="1">
            <a:spLocks noChangeArrowheads="1"/>
          </p:cNvSpPr>
          <p:nvPr/>
        </p:nvSpPr>
        <p:spPr bwMode="auto">
          <a:xfrm>
            <a:off x="685800" y="6019800"/>
            <a:ext cx="782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Upper Sheep Creek, 1992-1993.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7" name="Rectangle 39">
            <a:extLst>
              <a:ext uri="{FF2B5EF4-FFF2-40B4-BE49-F238E27FC236}">
                <a16:creationId xmlns:a16="http://schemas.microsoft.com/office/drawing/2014/main" id="{E38E6995-241A-490F-83FF-4B374FE86E71}"/>
              </a:ext>
            </a:extLst>
          </p:cNvPr>
          <p:cNvSpPr>
            <a:spLocks noGrp="1" noChangeArrowheads="1"/>
          </p:cNvSpPr>
          <p:nvPr>
            <p:ph type="title"/>
          </p:nvPr>
        </p:nvSpPr>
        <p:spPr>
          <a:xfrm>
            <a:off x="1016000" y="304800"/>
            <a:ext cx="7772400" cy="1257300"/>
          </a:xfrm>
        </p:spPr>
        <p:txBody>
          <a:bodyPr/>
          <a:lstStyle/>
          <a:p>
            <a:r>
              <a:rPr lang="en-US" altLang="en-US" sz="3200">
                <a:solidFill>
                  <a:schemeClr val="tx1"/>
                </a:solidFill>
              </a:rPr>
              <a:t>Describing Spatial Variability using Probability Distributions that evolve in time</a:t>
            </a:r>
          </a:p>
        </p:txBody>
      </p:sp>
      <p:grpSp>
        <p:nvGrpSpPr>
          <p:cNvPr id="2116" name="Group 68">
            <a:extLst>
              <a:ext uri="{FF2B5EF4-FFF2-40B4-BE49-F238E27FC236}">
                <a16:creationId xmlns:a16="http://schemas.microsoft.com/office/drawing/2014/main" id="{29EC2B8D-B0BF-4E52-B41A-2DC1A4F52190}"/>
              </a:ext>
            </a:extLst>
          </p:cNvPr>
          <p:cNvGrpSpPr>
            <a:grpSpLocks/>
          </p:cNvGrpSpPr>
          <p:nvPr/>
        </p:nvGrpSpPr>
        <p:grpSpPr bwMode="auto">
          <a:xfrm>
            <a:off x="1228725" y="1600200"/>
            <a:ext cx="6696075" cy="4841875"/>
            <a:chOff x="774" y="1152"/>
            <a:chExt cx="4218" cy="3050"/>
          </a:xfrm>
        </p:grpSpPr>
        <p:grpSp>
          <p:nvGrpSpPr>
            <p:cNvPr id="2117" name="Group 69">
              <a:extLst>
                <a:ext uri="{FF2B5EF4-FFF2-40B4-BE49-F238E27FC236}">
                  <a16:creationId xmlns:a16="http://schemas.microsoft.com/office/drawing/2014/main" id="{1462C522-9367-4558-9B77-4AB72EE0B55E}"/>
                </a:ext>
              </a:extLst>
            </p:cNvPr>
            <p:cNvGrpSpPr>
              <a:grpSpLocks/>
            </p:cNvGrpSpPr>
            <p:nvPr/>
          </p:nvGrpSpPr>
          <p:grpSpPr bwMode="auto">
            <a:xfrm>
              <a:off x="1153" y="1152"/>
              <a:ext cx="3839" cy="2784"/>
              <a:chOff x="1296" y="1152"/>
              <a:chExt cx="3696" cy="2496"/>
            </a:xfrm>
          </p:grpSpPr>
          <p:sp>
            <p:nvSpPr>
              <p:cNvPr id="2118" name="Line 70">
                <a:extLst>
                  <a:ext uri="{FF2B5EF4-FFF2-40B4-BE49-F238E27FC236}">
                    <a16:creationId xmlns:a16="http://schemas.microsoft.com/office/drawing/2014/main" id="{724B196B-30B8-48A3-AF04-A24EB101EF05}"/>
                  </a:ext>
                </a:extLst>
              </p:cNvPr>
              <p:cNvSpPr>
                <a:spLocks noChangeShapeType="1"/>
              </p:cNvSpPr>
              <p:nvPr/>
            </p:nvSpPr>
            <p:spPr bwMode="auto">
              <a:xfrm>
                <a:off x="1296" y="1152"/>
                <a:ext cx="0" cy="249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19" name="Line 71">
                <a:extLst>
                  <a:ext uri="{FF2B5EF4-FFF2-40B4-BE49-F238E27FC236}">
                    <a16:creationId xmlns:a16="http://schemas.microsoft.com/office/drawing/2014/main" id="{F4686074-3115-4168-BD3F-D39B259100A5}"/>
                  </a:ext>
                </a:extLst>
              </p:cNvPr>
              <p:cNvSpPr>
                <a:spLocks noChangeShapeType="1"/>
              </p:cNvSpPr>
              <p:nvPr/>
            </p:nvSpPr>
            <p:spPr bwMode="auto">
              <a:xfrm>
                <a:off x="1296" y="3648"/>
                <a:ext cx="3696"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20" name="Group 72">
              <a:extLst>
                <a:ext uri="{FF2B5EF4-FFF2-40B4-BE49-F238E27FC236}">
                  <a16:creationId xmlns:a16="http://schemas.microsoft.com/office/drawing/2014/main" id="{CEC32C1B-2503-474C-8308-61F288904072}"/>
                </a:ext>
              </a:extLst>
            </p:cNvPr>
            <p:cNvGrpSpPr>
              <a:grpSpLocks/>
            </p:cNvGrpSpPr>
            <p:nvPr/>
          </p:nvGrpSpPr>
          <p:grpSpPr bwMode="auto">
            <a:xfrm>
              <a:off x="1303" y="1252"/>
              <a:ext cx="598" cy="2684"/>
              <a:chOff x="1778" y="2082"/>
              <a:chExt cx="2686" cy="1566"/>
            </a:xfrm>
          </p:grpSpPr>
          <p:sp>
            <p:nvSpPr>
              <p:cNvPr id="2121" name="Freeform 73">
                <a:extLst>
                  <a:ext uri="{FF2B5EF4-FFF2-40B4-BE49-F238E27FC236}">
                    <a16:creationId xmlns:a16="http://schemas.microsoft.com/office/drawing/2014/main" id="{3BCC8416-BEEA-4EB9-AB52-BDA08AFD02B7}"/>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22" name="Freeform 74">
                <a:extLst>
                  <a:ext uri="{FF2B5EF4-FFF2-40B4-BE49-F238E27FC236}">
                    <a16:creationId xmlns:a16="http://schemas.microsoft.com/office/drawing/2014/main" id="{5CDB3F3E-7FE2-4771-BC5F-5F5FD69EA628}"/>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23" name="Group 75">
              <a:extLst>
                <a:ext uri="{FF2B5EF4-FFF2-40B4-BE49-F238E27FC236}">
                  <a16:creationId xmlns:a16="http://schemas.microsoft.com/office/drawing/2014/main" id="{95F89BF3-A4A7-4E84-93DE-DDB5EFC5AAC3}"/>
                </a:ext>
              </a:extLst>
            </p:cNvPr>
            <p:cNvGrpSpPr>
              <a:grpSpLocks/>
            </p:cNvGrpSpPr>
            <p:nvPr/>
          </p:nvGrpSpPr>
          <p:grpSpPr bwMode="auto">
            <a:xfrm>
              <a:off x="2300" y="2147"/>
              <a:ext cx="897" cy="1789"/>
              <a:chOff x="1778" y="2082"/>
              <a:chExt cx="2686" cy="1566"/>
            </a:xfrm>
          </p:grpSpPr>
          <p:sp>
            <p:nvSpPr>
              <p:cNvPr id="2124" name="Freeform 76">
                <a:extLst>
                  <a:ext uri="{FF2B5EF4-FFF2-40B4-BE49-F238E27FC236}">
                    <a16:creationId xmlns:a16="http://schemas.microsoft.com/office/drawing/2014/main" id="{FE549945-F781-4301-9CC4-ACF5213C1772}"/>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25" name="Freeform 77">
                <a:extLst>
                  <a:ext uri="{FF2B5EF4-FFF2-40B4-BE49-F238E27FC236}">
                    <a16:creationId xmlns:a16="http://schemas.microsoft.com/office/drawing/2014/main" id="{FE18442B-21E0-4D03-A648-BFA3629E223B}"/>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26" name="Group 78">
              <a:extLst>
                <a:ext uri="{FF2B5EF4-FFF2-40B4-BE49-F238E27FC236}">
                  <a16:creationId xmlns:a16="http://schemas.microsoft.com/office/drawing/2014/main" id="{9F5302EF-69FC-4560-A2BB-98B4292F4BF8}"/>
                </a:ext>
              </a:extLst>
            </p:cNvPr>
            <p:cNvGrpSpPr>
              <a:grpSpLocks/>
            </p:cNvGrpSpPr>
            <p:nvPr/>
          </p:nvGrpSpPr>
          <p:grpSpPr bwMode="auto">
            <a:xfrm>
              <a:off x="3646" y="2594"/>
              <a:ext cx="1196" cy="1342"/>
              <a:chOff x="1778" y="2082"/>
              <a:chExt cx="2686" cy="1566"/>
            </a:xfrm>
          </p:grpSpPr>
          <p:sp>
            <p:nvSpPr>
              <p:cNvPr id="2127" name="Freeform 79">
                <a:extLst>
                  <a:ext uri="{FF2B5EF4-FFF2-40B4-BE49-F238E27FC236}">
                    <a16:creationId xmlns:a16="http://schemas.microsoft.com/office/drawing/2014/main" id="{6FC687AB-EC91-44B6-B10F-A7914B8E23B0}"/>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28" name="Freeform 80">
                <a:extLst>
                  <a:ext uri="{FF2B5EF4-FFF2-40B4-BE49-F238E27FC236}">
                    <a16:creationId xmlns:a16="http://schemas.microsoft.com/office/drawing/2014/main" id="{36385214-47E9-4CD9-8261-F147DEDE627F}"/>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0000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29" name="Group 81">
              <a:extLst>
                <a:ext uri="{FF2B5EF4-FFF2-40B4-BE49-F238E27FC236}">
                  <a16:creationId xmlns:a16="http://schemas.microsoft.com/office/drawing/2014/main" id="{8F6B4C6D-8F52-486D-8435-1FC111835877}"/>
                </a:ext>
              </a:extLst>
            </p:cNvPr>
            <p:cNvGrpSpPr>
              <a:grpSpLocks/>
            </p:cNvGrpSpPr>
            <p:nvPr/>
          </p:nvGrpSpPr>
          <p:grpSpPr bwMode="auto">
            <a:xfrm>
              <a:off x="2748" y="2863"/>
              <a:ext cx="1496" cy="1073"/>
              <a:chOff x="1778" y="2082"/>
              <a:chExt cx="2686" cy="1566"/>
            </a:xfrm>
          </p:grpSpPr>
          <p:sp>
            <p:nvSpPr>
              <p:cNvPr id="2130" name="Freeform 82">
                <a:extLst>
                  <a:ext uri="{FF2B5EF4-FFF2-40B4-BE49-F238E27FC236}">
                    <a16:creationId xmlns:a16="http://schemas.microsoft.com/office/drawing/2014/main" id="{786FC62D-751A-4EC5-B6CA-510C2B5B6889}"/>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1" name="Freeform 83">
                <a:extLst>
                  <a:ext uri="{FF2B5EF4-FFF2-40B4-BE49-F238E27FC236}">
                    <a16:creationId xmlns:a16="http://schemas.microsoft.com/office/drawing/2014/main" id="{5318F6FC-E2B4-4D48-8DA5-A56FE2E8D6D0}"/>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2132" name="Group 84">
              <a:extLst>
                <a:ext uri="{FF2B5EF4-FFF2-40B4-BE49-F238E27FC236}">
                  <a16:creationId xmlns:a16="http://schemas.microsoft.com/office/drawing/2014/main" id="{B020E4F8-C334-4857-A0CC-B5C56E994CCB}"/>
                </a:ext>
              </a:extLst>
            </p:cNvPr>
            <p:cNvGrpSpPr>
              <a:grpSpLocks/>
            </p:cNvGrpSpPr>
            <p:nvPr/>
          </p:nvGrpSpPr>
          <p:grpSpPr bwMode="auto">
            <a:xfrm>
              <a:off x="1552" y="3041"/>
              <a:ext cx="1794" cy="895"/>
              <a:chOff x="1778" y="2082"/>
              <a:chExt cx="2686" cy="1566"/>
            </a:xfrm>
          </p:grpSpPr>
          <p:sp>
            <p:nvSpPr>
              <p:cNvPr id="2133" name="Freeform 85">
                <a:extLst>
                  <a:ext uri="{FF2B5EF4-FFF2-40B4-BE49-F238E27FC236}">
                    <a16:creationId xmlns:a16="http://schemas.microsoft.com/office/drawing/2014/main" id="{D714F586-7DA1-4549-9C13-EE6402C49E41}"/>
                  </a:ext>
                </a:extLst>
              </p:cNvPr>
              <p:cNvSpPr>
                <a:spLocks/>
              </p:cNvSpPr>
              <p:nvPr/>
            </p:nvSpPr>
            <p:spPr bwMode="auto">
              <a:xfrm>
                <a:off x="1778" y="2082"/>
                <a:ext cx="82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4" name="Freeform 86">
                <a:extLst>
                  <a:ext uri="{FF2B5EF4-FFF2-40B4-BE49-F238E27FC236}">
                    <a16:creationId xmlns:a16="http://schemas.microsoft.com/office/drawing/2014/main" id="{074CB4D4-BD20-4788-9548-77A036195C1F}"/>
                  </a:ext>
                </a:extLst>
              </p:cNvPr>
              <p:cNvSpPr>
                <a:spLocks/>
              </p:cNvSpPr>
              <p:nvPr/>
            </p:nvSpPr>
            <p:spPr bwMode="auto">
              <a:xfrm flipH="1">
                <a:off x="2592" y="2082"/>
                <a:ext cx="1872" cy="1566"/>
              </a:xfrm>
              <a:custGeom>
                <a:avLst/>
                <a:gdLst>
                  <a:gd name="T0" fmla="*/ 0 w 822"/>
                  <a:gd name="T1" fmla="*/ 1566 h 1566"/>
                  <a:gd name="T2" fmla="*/ 233 w 822"/>
                  <a:gd name="T3" fmla="*/ 1411 h 1566"/>
                  <a:gd name="T4" fmla="*/ 407 w 822"/>
                  <a:gd name="T5" fmla="*/ 1209 h 1566"/>
                  <a:gd name="T6" fmla="*/ 535 w 822"/>
                  <a:gd name="T7" fmla="*/ 880 h 1566"/>
                  <a:gd name="T8" fmla="*/ 595 w 822"/>
                  <a:gd name="T9" fmla="*/ 452 h 1566"/>
                  <a:gd name="T10" fmla="*/ 653 w 822"/>
                  <a:gd name="T11" fmla="*/ 184 h 1566"/>
                  <a:gd name="T12" fmla="*/ 716 w 822"/>
                  <a:gd name="T13" fmla="*/ 48 h 1566"/>
                  <a:gd name="T14" fmla="*/ 764 w 822"/>
                  <a:gd name="T15" fmla="*/ 12 h 1566"/>
                  <a:gd name="T16" fmla="*/ 822 w 822"/>
                  <a:gd name="T17" fmla="*/ 0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2" h="1566">
                    <a:moveTo>
                      <a:pt x="0" y="1566"/>
                    </a:moveTo>
                    <a:cubicBezTo>
                      <a:pt x="39" y="1540"/>
                      <a:pt x="165" y="1470"/>
                      <a:pt x="233" y="1411"/>
                    </a:cubicBezTo>
                    <a:cubicBezTo>
                      <a:pt x="301" y="1352"/>
                      <a:pt x="357" y="1298"/>
                      <a:pt x="407" y="1209"/>
                    </a:cubicBezTo>
                    <a:cubicBezTo>
                      <a:pt x="457" y="1120"/>
                      <a:pt x="504" y="1006"/>
                      <a:pt x="535" y="880"/>
                    </a:cubicBezTo>
                    <a:cubicBezTo>
                      <a:pt x="566" y="754"/>
                      <a:pt x="575" y="568"/>
                      <a:pt x="595" y="452"/>
                    </a:cubicBezTo>
                    <a:cubicBezTo>
                      <a:pt x="615" y="336"/>
                      <a:pt x="633" y="251"/>
                      <a:pt x="653" y="184"/>
                    </a:cubicBezTo>
                    <a:cubicBezTo>
                      <a:pt x="673" y="117"/>
                      <a:pt x="698" y="77"/>
                      <a:pt x="716" y="48"/>
                    </a:cubicBezTo>
                    <a:cubicBezTo>
                      <a:pt x="734" y="19"/>
                      <a:pt x="746" y="20"/>
                      <a:pt x="764" y="12"/>
                    </a:cubicBezTo>
                    <a:cubicBezTo>
                      <a:pt x="782" y="4"/>
                      <a:pt x="810" y="2"/>
                      <a:pt x="822"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2135" name="Freeform 87">
              <a:extLst>
                <a:ext uri="{FF2B5EF4-FFF2-40B4-BE49-F238E27FC236}">
                  <a16:creationId xmlns:a16="http://schemas.microsoft.com/office/drawing/2014/main" id="{BA1345BB-18A4-4609-AD9B-55CFC8943DFA}"/>
                </a:ext>
              </a:extLst>
            </p:cNvPr>
            <p:cNvSpPr>
              <a:spLocks/>
            </p:cNvSpPr>
            <p:nvPr/>
          </p:nvSpPr>
          <p:spPr bwMode="auto">
            <a:xfrm>
              <a:off x="1152" y="3213"/>
              <a:ext cx="1308" cy="723"/>
            </a:xfrm>
            <a:custGeom>
              <a:avLst/>
              <a:gdLst>
                <a:gd name="T0" fmla="*/ 1259 w 1259"/>
                <a:gd name="T1" fmla="*/ 698 h 698"/>
                <a:gd name="T2" fmla="*/ 849 w 1259"/>
                <a:gd name="T3" fmla="*/ 627 h 698"/>
                <a:gd name="T4" fmla="*/ 544 w 1259"/>
                <a:gd name="T5" fmla="*/ 534 h 698"/>
                <a:gd name="T6" fmla="*/ 319 w 1259"/>
                <a:gd name="T7" fmla="*/ 383 h 698"/>
                <a:gd name="T8" fmla="*/ 213 w 1259"/>
                <a:gd name="T9" fmla="*/ 186 h 698"/>
                <a:gd name="T10" fmla="*/ 111 w 1259"/>
                <a:gd name="T11" fmla="*/ 63 h 698"/>
                <a:gd name="T12" fmla="*/ 0 w 1259"/>
                <a:gd name="T13" fmla="*/ 0 h 698"/>
              </a:gdLst>
              <a:ahLst/>
              <a:cxnLst>
                <a:cxn ang="0">
                  <a:pos x="T0" y="T1"/>
                </a:cxn>
                <a:cxn ang="0">
                  <a:pos x="T2" y="T3"/>
                </a:cxn>
                <a:cxn ang="0">
                  <a:pos x="T4" y="T5"/>
                </a:cxn>
                <a:cxn ang="0">
                  <a:pos x="T6" y="T7"/>
                </a:cxn>
                <a:cxn ang="0">
                  <a:pos x="T8" y="T9"/>
                </a:cxn>
                <a:cxn ang="0">
                  <a:pos x="T10" y="T11"/>
                </a:cxn>
                <a:cxn ang="0">
                  <a:pos x="T12" y="T13"/>
                </a:cxn>
              </a:cxnLst>
              <a:rect l="0" t="0" r="r" b="b"/>
              <a:pathLst>
                <a:path w="1259" h="698">
                  <a:moveTo>
                    <a:pt x="1259" y="698"/>
                  </a:moveTo>
                  <a:cubicBezTo>
                    <a:pt x="1190" y="686"/>
                    <a:pt x="969" y="654"/>
                    <a:pt x="849" y="627"/>
                  </a:cubicBezTo>
                  <a:cubicBezTo>
                    <a:pt x="730" y="600"/>
                    <a:pt x="631" y="575"/>
                    <a:pt x="544" y="534"/>
                  </a:cubicBezTo>
                  <a:cubicBezTo>
                    <a:pt x="456" y="493"/>
                    <a:pt x="373" y="441"/>
                    <a:pt x="319" y="383"/>
                  </a:cubicBezTo>
                  <a:cubicBezTo>
                    <a:pt x="264" y="325"/>
                    <a:pt x="248" y="239"/>
                    <a:pt x="213" y="186"/>
                  </a:cubicBezTo>
                  <a:cubicBezTo>
                    <a:pt x="178" y="132"/>
                    <a:pt x="146" y="93"/>
                    <a:pt x="111" y="63"/>
                  </a:cubicBezTo>
                  <a:cubicBezTo>
                    <a:pt x="76" y="32"/>
                    <a:pt x="18" y="10"/>
                    <a:pt x="0" y="0"/>
                  </a:cubicBezTo>
                </a:path>
              </a:pathLst>
            </a:custGeom>
            <a:noFill/>
            <a:ln w="381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6" name="Line 88">
              <a:extLst>
                <a:ext uri="{FF2B5EF4-FFF2-40B4-BE49-F238E27FC236}">
                  <a16:creationId xmlns:a16="http://schemas.microsoft.com/office/drawing/2014/main" id="{36273129-252D-49A9-BD75-83649EBBB063}"/>
                </a:ext>
              </a:extLst>
            </p:cNvPr>
            <p:cNvSpPr>
              <a:spLocks noChangeShapeType="1"/>
            </p:cNvSpPr>
            <p:nvPr/>
          </p:nvSpPr>
          <p:spPr bwMode="auto">
            <a:xfrm flipV="1">
              <a:off x="1153" y="1749"/>
              <a:ext cx="0" cy="218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137" name="AutoShape 89">
              <a:extLst>
                <a:ext uri="{FF2B5EF4-FFF2-40B4-BE49-F238E27FC236}">
                  <a16:creationId xmlns:a16="http://schemas.microsoft.com/office/drawing/2014/main" id="{D93B36FD-2888-44D5-9CD1-8A00F4AC9E44}"/>
                </a:ext>
              </a:extLst>
            </p:cNvPr>
            <p:cNvSpPr>
              <a:spLocks noChangeArrowheads="1"/>
            </p:cNvSpPr>
            <p:nvPr/>
          </p:nvSpPr>
          <p:spPr bwMode="auto">
            <a:xfrm rot="2074402">
              <a:off x="1776" y="1632"/>
              <a:ext cx="624" cy="240"/>
            </a:xfrm>
            <a:prstGeom prst="rightArrow">
              <a:avLst>
                <a:gd name="adj1" fmla="val 50000"/>
                <a:gd name="adj2" fmla="val 65000"/>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8" name="AutoShape 90">
              <a:extLst>
                <a:ext uri="{FF2B5EF4-FFF2-40B4-BE49-F238E27FC236}">
                  <a16:creationId xmlns:a16="http://schemas.microsoft.com/office/drawing/2014/main" id="{0B4B10D2-3B17-44D4-908F-902703E3A83A}"/>
                </a:ext>
              </a:extLst>
            </p:cNvPr>
            <p:cNvSpPr>
              <a:spLocks noChangeArrowheads="1"/>
            </p:cNvSpPr>
            <p:nvPr/>
          </p:nvSpPr>
          <p:spPr bwMode="auto">
            <a:xfrm rot="973869">
              <a:off x="3072" y="2208"/>
              <a:ext cx="624" cy="240"/>
            </a:xfrm>
            <a:prstGeom prst="rightArrow">
              <a:avLst>
                <a:gd name="adj1" fmla="val 50000"/>
                <a:gd name="adj2" fmla="val 65000"/>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9" name="AutoShape 91">
              <a:extLst>
                <a:ext uri="{FF2B5EF4-FFF2-40B4-BE49-F238E27FC236}">
                  <a16:creationId xmlns:a16="http://schemas.microsoft.com/office/drawing/2014/main" id="{1A7415EE-168A-4DE2-84FA-F0710AE5FF27}"/>
                </a:ext>
              </a:extLst>
            </p:cNvPr>
            <p:cNvSpPr>
              <a:spLocks noChangeArrowheads="1"/>
            </p:cNvSpPr>
            <p:nvPr/>
          </p:nvSpPr>
          <p:spPr bwMode="auto">
            <a:xfrm rot="10564381">
              <a:off x="1248" y="2976"/>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0" name="AutoShape 92">
              <a:extLst>
                <a:ext uri="{FF2B5EF4-FFF2-40B4-BE49-F238E27FC236}">
                  <a16:creationId xmlns:a16="http://schemas.microsoft.com/office/drawing/2014/main" id="{B39F2DCB-40BA-4D94-B8A6-261F93EA9ACA}"/>
                </a:ext>
              </a:extLst>
            </p:cNvPr>
            <p:cNvSpPr>
              <a:spLocks noChangeArrowheads="1"/>
            </p:cNvSpPr>
            <p:nvPr/>
          </p:nvSpPr>
          <p:spPr bwMode="auto">
            <a:xfrm rot="10380927">
              <a:off x="2400" y="2832"/>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1" name="AutoShape 93">
              <a:extLst>
                <a:ext uri="{FF2B5EF4-FFF2-40B4-BE49-F238E27FC236}">
                  <a16:creationId xmlns:a16="http://schemas.microsoft.com/office/drawing/2014/main" id="{58B8078D-CDC3-443C-844F-1832596EF64B}"/>
                </a:ext>
              </a:extLst>
            </p:cNvPr>
            <p:cNvSpPr>
              <a:spLocks noChangeArrowheads="1"/>
            </p:cNvSpPr>
            <p:nvPr/>
          </p:nvSpPr>
          <p:spPr bwMode="auto">
            <a:xfrm rot="10043701">
              <a:off x="3264" y="2640"/>
              <a:ext cx="624" cy="240"/>
            </a:xfrm>
            <a:prstGeom prst="rightArrow">
              <a:avLst>
                <a:gd name="adj1" fmla="val 50000"/>
                <a:gd name="adj2" fmla="val 65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2" name="Text Box 94">
              <a:extLst>
                <a:ext uri="{FF2B5EF4-FFF2-40B4-BE49-F238E27FC236}">
                  <a16:creationId xmlns:a16="http://schemas.microsoft.com/office/drawing/2014/main" id="{ADEB5D72-20E4-401D-924D-AACE0FDDF6EC}"/>
                </a:ext>
              </a:extLst>
            </p:cNvPr>
            <p:cNvSpPr txBox="1">
              <a:spLocks noChangeArrowheads="1"/>
            </p:cNvSpPr>
            <p:nvPr/>
          </p:nvSpPr>
          <p:spPr bwMode="auto">
            <a:xfrm>
              <a:off x="2684" y="3914"/>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a:t>
              </a:r>
            </a:p>
          </p:txBody>
        </p:sp>
        <p:sp>
          <p:nvSpPr>
            <p:cNvPr id="2143" name="Text Box 95">
              <a:extLst>
                <a:ext uri="{FF2B5EF4-FFF2-40B4-BE49-F238E27FC236}">
                  <a16:creationId xmlns:a16="http://schemas.microsoft.com/office/drawing/2014/main" id="{8FBDECCF-F21C-4835-AEA1-20C6EDE774C9}"/>
                </a:ext>
              </a:extLst>
            </p:cNvPr>
            <p:cNvSpPr txBox="1">
              <a:spLocks noChangeArrowheads="1"/>
            </p:cNvSpPr>
            <p:nvPr/>
          </p:nvSpPr>
          <p:spPr bwMode="auto">
            <a:xfrm>
              <a:off x="774" y="2378"/>
              <a:ext cx="1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F7BFAF7-13CB-4F0C-B7DC-5C879DC7AB0A}"/>
              </a:ext>
            </a:extLst>
          </p:cNvPr>
          <p:cNvSpPr>
            <a:spLocks noGrp="1" noChangeArrowheads="1"/>
          </p:cNvSpPr>
          <p:nvPr>
            <p:ph type="title"/>
          </p:nvPr>
        </p:nvSpPr>
        <p:spPr>
          <a:xfrm>
            <a:off x="1066800" y="152400"/>
            <a:ext cx="7772400" cy="1143000"/>
          </a:xfrm>
        </p:spPr>
        <p:txBody>
          <a:bodyPr/>
          <a:lstStyle/>
          <a:p>
            <a:r>
              <a:rPr lang="en-US" altLang="en-US">
                <a:solidFill>
                  <a:schemeClr val="tx1"/>
                </a:solidFill>
              </a:rPr>
              <a:t>Differential Accumulation</a:t>
            </a:r>
          </a:p>
        </p:txBody>
      </p:sp>
      <p:pic>
        <p:nvPicPr>
          <p:cNvPr id="8196" name="Picture 4">
            <a:extLst>
              <a:ext uri="{FF2B5EF4-FFF2-40B4-BE49-F238E27FC236}">
                <a16:creationId xmlns:a16="http://schemas.microsoft.com/office/drawing/2014/main" id="{08CA2B61-1C76-441C-83F6-20B71A24A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2675" r="48718"/>
          <a:stretch>
            <a:fillRect/>
          </a:stretch>
        </p:blipFill>
        <p:spPr bwMode="auto">
          <a:xfrm>
            <a:off x="1143000" y="1828800"/>
            <a:ext cx="6705600" cy="4619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883</TotalTime>
  <Words>1725</Words>
  <Application>Microsoft Office PowerPoint</Application>
  <PresentationFormat>Letter Paper (8.5x11 in)</PresentationFormat>
  <Paragraphs>167</Paragraphs>
  <Slides>20</Slides>
  <Notes>16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20</vt:i4>
      </vt:variant>
    </vt:vector>
  </HeadingPairs>
  <TitlesOfParts>
    <vt:vector size="27" baseType="lpstr">
      <vt:lpstr>Times New Roman</vt:lpstr>
      <vt:lpstr>Wingdings</vt:lpstr>
      <vt:lpstr>Arial</vt:lpstr>
      <vt:lpstr>Expedition</vt:lpstr>
      <vt:lpstr>Microsoft Word Picture</vt:lpstr>
      <vt:lpstr>Microsoft Equation 3.0</vt:lpstr>
      <vt:lpstr>Microsoft Word 97 - 2003 Document</vt:lpstr>
      <vt:lpstr>The Parameterization of Subgrid Variability in Snowpack Accumulation and Melt Models</vt:lpstr>
      <vt:lpstr>PowerPoint Presentation</vt:lpstr>
      <vt:lpstr>PowerPoint Presentation</vt:lpstr>
      <vt:lpstr>PowerPoint Presentation</vt:lpstr>
      <vt:lpstr>PowerPoint Presentation</vt:lpstr>
      <vt:lpstr>PowerPoint Presentation</vt:lpstr>
      <vt:lpstr>PowerPoint Presentation</vt:lpstr>
      <vt:lpstr>Describing Spatial Variability using Probability Distributions that evolve in time</vt:lpstr>
      <vt:lpstr>Differential Accumulation</vt:lpstr>
      <vt:lpstr>PowerPoint Presentation</vt:lpstr>
      <vt:lpstr>PowerPoint Presentation</vt:lpstr>
      <vt:lpstr>But – Now for the Fun stuff. There is variability due to accumulation AND melt</vt:lpstr>
      <vt:lpstr>Perturbation Analysis</vt:lpstr>
      <vt:lpstr>Relative Direct Beam Radiation Exposure</vt:lpstr>
      <vt:lpstr>Derivation of depletion curve adjusting for radiation exposure</vt:lpstr>
      <vt:lpstr>PowerPoint Presentation</vt:lpstr>
      <vt:lpstr>Fractional Solar Radiation</vt:lpstr>
      <vt:lpstr>PowerPoint Presentation</vt:lpstr>
      <vt:lpstr>Conclusions</vt:lpstr>
      <vt:lpstr>Conclusions …</vt:lpstr>
    </vt:vector>
  </TitlesOfParts>
  <Company>USDA 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up Snowpack Accumulation and Melt Models</dc:title>
  <dc:creator>Charlie Luce</dc:creator>
  <cp:lastModifiedBy>Levi Sanchez</cp:lastModifiedBy>
  <cp:revision>37</cp:revision>
  <dcterms:created xsi:type="dcterms:W3CDTF">2001-01-25T21:25:02Z</dcterms:created>
  <dcterms:modified xsi:type="dcterms:W3CDTF">2023-03-11T01:08:48Z</dcterms:modified>
</cp:coreProperties>
</file>