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1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8" r:id="rId6"/>
    <p:sldMasterId id="2147483659" r:id="rId7"/>
  </p:sldMasterIdLst>
  <p:notesMasterIdLst>
    <p:notesMasterId r:id="rId74"/>
  </p:notesMasterIdLst>
  <p:handoutMasterIdLst>
    <p:handoutMasterId r:id="rId75"/>
  </p:handoutMasterIdLst>
  <p:sldIdLst>
    <p:sldId id="393" r:id="rId8"/>
    <p:sldId id="435" r:id="rId9"/>
    <p:sldId id="619" r:id="rId10"/>
    <p:sldId id="620" r:id="rId11"/>
    <p:sldId id="622" r:id="rId12"/>
    <p:sldId id="621" r:id="rId13"/>
    <p:sldId id="623" r:id="rId14"/>
    <p:sldId id="625" r:id="rId15"/>
    <p:sldId id="640" r:id="rId16"/>
    <p:sldId id="578" r:id="rId17"/>
    <p:sldId id="579" r:id="rId18"/>
    <p:sldId id="580" r:id="rId19"/>
    <p:sldId id="581" r:id="rId20"/>
    <p:sldId id="582" r:id="rId21"/>
    <p:sldId id="584" r:id="rId22"/>
    <p:sldId id="593" r:id="rId23"/>
    <p:sldId id="583" r:id="rId24"/>
    <p:sldId id="594" r:id="rId25"/>
    <p:sldId id="595" r:id="rId26"/>
    <p:sldId id="596" r:id="rId27"/>
    <p:sldId id="603" r:id="rId28"/>
    <p:sldId id="585" r:id="rId29"/>
    <p:sldId id="626" r:id="rId30"/>
    <p:sldId id="586" r:id="rId31"/>
    <p:sldId id="587" r:id="rId32"/>
    <p:sldId id="588" r:id="rId33"/>
    <p:sldId id="630" r:id="rId34"/>
    <p:sldId id="631" r:id="rId35"/>
    <p:sldId id="632" r:id="rId36"/>
    <p:sldId id="633" r:id="rId37"/>
    <p:sldId id="634" r:id="rId38"/>
    <p:sldId id="604" r:id="rId39"/>
    <p:sldId id="627" r:id="rId40"/>
    <p:sldId id="628" r:id="rId41"/>
    <p:sldId id="605" r:id="rId42"/>
    <p:sldId id="606" r:id="rId43"/>
    <p:sldId id="607" r:id="rId44"/>
    <p:sldId id="515" r:id="rId45"/>
    <p:sldId id="609" r:id="rId46"/>
    <p:sldId id="610" r:id="rId47"/>
    <p:sldId id="611" r:id="rId48"/>
    <p:sldId id="612" r:id="rId49"/>
    <p:sldId id="613" r:id="rId50"/>
    <p:sldId id="518" r:id="rId51"/>
    <p:sldId id="523" r:id="rId52"/>
    <p:sldId id="598" r:id="rId53"/>
    <p:sldId id="599" r:id="rId54"/>
    <p:sldId id="600" r:id="rId55"/>
    <p:sldId id="635" r:id="rId56"/>
    <p:sldId id="602" r:id="rId57"/>
    <p:sldId id="525" r:id="rId58"/>
    <p:sldId id="436" r:id="rId59"/>
    <p:sldId id="615" r:id="rId60"/>
    <p:sldId id="616" r:id="rId61"/>
    <p:sldId id="443" r:id="rId62"/>
    <p:sldId id="451" r:id="rId63"/>
    <p:sldId id="449" r:id="rId64"/>
    <p:sldId id="450" r:id="rId65"/>
    <p:sldId id="617" r:id="rId66"/>
    <p:sldId id="618" r:id="rId67"/>
    <p:sldId id="453" r:id="rId68"/>
    <p:sldId id="455" r:id="rId69"/>
    <p:sldId id="544" r:id="rId70"/>
    <p:sldId id="636" r:id="rId71"/>
    <p:sldId id="575" r:id="rId72"/>
    <p:sldId id="637" r:id="rId73"/>
  </p:sldIdLst>
  <p:sldSz cx="9144000" cy="6858000" type="screen4x3"/>
  <p:notesSz cx="7102475" cy="8991600"/>
  <p:custDataLst>
    <p:tags r:id="rId7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 autoAdjust="0"/>
    <p:restoredTop sz="94706" autoAdjust="0"/>
  </p:normalViewPr>
  <p:slideViewPr>
    <p:cSldViewPr snapToGrid="0">
      <p:cViewPr varScale="1">
        <p:scale>
          <a:sx n="106" d="100"/>
          <a:sy n="106" d="100"/>
        </p:scale>
        <p:origin x="349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Elevation Drop for Streams</a:t>
            </a:r>
          </a:p>
        </c:rich>
      </c:tx>
      <c:layout>
        <c:manualLayout>
          <c:xMode val="edge"/>
          <c:yMode val="edge"/>
          <c:x val="0.34239999999999998"/>
          <c:y val="1.9662921348314606E-2"/>
        </c:manualLayout>
      </c:layout>
      <c:overlay val="0"/>
      <c:spPr>
        <a:noFill/>
        <a:ln w="3436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79999999999999"/>
          <c:y val="0.1797752808988764"/>
          <c:w val="0.72799999999999998"/>
          <c:h val="0.64044943820224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Drop</c:v>
                </c:pt>
              </c:strCache>
            </c:strRef>
          </c:tx>
          <c:spPr>
            <a:ln w="25773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Sheet1!$A$2:$A$350</c:f>
              <c:numCache>
                <c:formatCode>General</c:formatCode>
                <c:ptCount val="34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5</c:v>
                </c:pt>
              </c:numCache>
            </c:numRef>
          </c:xVal>
          <c:yVal>
            <c:numRef>
              <c:f>Sheet1!$B$2:$B$350</c:f>
              <c:numCache>
                <c:formatCode>0</c:formatCode>
                <c:ptCount val="349"/>
                <c:pt idx="0">
                  <c:v>63</c:v>
                </c:pt>
                <c:pt idx="1">
                  <c:v>44</c:v>
                </c:pt>
                <c:pt idx="2">
                  <c:v>14</c:v>
                </c:pt>
                <c:pt idx="3">
                  <c:v>38</c:v>
                </c:pt>
                <c:pt idx="4">
                  <c:v>71</c:v>
                </c:pt>
                <c:pt idx="5">
                  <c:v>88</c:v>
                </c:pt>
                <c:pt idx="6">
                  <c:v>47</c:v>
                </c:pt>
                <c:pt idx="7">
                  <c:v>101</c:v>
                </c:pt>
                <c:pt idx="8">
                  <c:v>172</c:v>
                </c:pt>
                <c:pt idx="9">
                  <c:v>89</c:v>
                </c:pt>
                <c:pt idx="10">
                  <c:v>32</c:v>
                </c:pt>
                <c:pt idx="11">
                  <c:v>186</c:v>
                </c:pt>
                <c:pt idx="12">
                  <c:v>14</c:v>
                </c:pt>
                <c:pt idx="13">
                  <c:v>4</c:v>
                </c:pt>
                <c:pt idx="14">
                  <c:v>5</c:v>
                </c:pt>
                <c:pt idx="15">
                  <c:v>7</c:v>
                </c:pt>
                <c:pt idx="16">
                  <c:v>97</c:v>
                </c:pt>
                <c:pt idx="17">
                  <c:v>60</c:v>
                </c:pt>
                <c:pt idx="18">
                  <c:v>72</c:v>
                </c:pt>
                <c:pt idx="19">
                  <c:v>140</c:v>
                </c:pt>
                <c:pt idx="20">
                  <c:v>81</c:v>
                </c:pt>
                <c:pt idx="21">
                  <c:v>70</c:v>
                </c:pt>
                <c:pt idx="22">
                  <c:v>46</c:v>
                </c:pt>
                <c:pt idx="23">
                  <c:v>5</c:v>
                </c:pt>
                <c:pt idx="24">
                  <c:v>166</c:v>
                </c:pt>
                <c:pt idx="25">
                  <c:v>53</c:v>
                </c:pt>
                <c:pt idx="26">
                  <c:v>77</c:v>
                </c:pt>
                <c:pt idx="27">
                  <c:v>67</c:v>
                </c:pt>
                <c:pt idx="28">
                  <c:v>163</c:v>
                </c:pt>
                <c:pt idx="29">
                  <c:v>29</c:v>
                </c:pt>
                <c:pt idx="30">
                  <c:v>55</c:v>
                </c:pt>
                <c:pt idx="31">
                  <c:v>1</c:v>
                </c:pt>
                <c:pt idx="32">
                  <c:v>107</c:v>
                </c:pt>
                <c:pt idx="33">
                  <c:v>176</c:v>
                </c:pt>
                <c:pt idx="34">
                  <c:v>52</c:v>
                </c:pt>
                <c:pt idx="35">
                  <c:v>77</c:v>
                </c:pt>
                <c:pt idx="36">
                  <c:v>47</c:v>
                </c:pt>
                <c:pt idx="37">
                  <c:v>66</c:v>
                </c:pt>
                <c:pt idx="38">
                  <c:v>140</c:v>
                </c:pt>
                <c:pt idx="39">
                  <c:v>28</c:v>
                </c:pt>
                <c:pt idx="40">
                  <c:v>117</c:v>
                </c:pt>
                <c:pt idx="41">
                  <c:v>85</c:v>
                </c:pt>
                <c:pt idx="42">
                  <c:v>45</c:v>
                </c:pt>
                <c:pt idx="43">
                  <c:v>167</c:v>
                </c:pt>
                <c:pt idx="44">
                  <c:v>186</c:v>
                </c:pt>
                <c:pt idx="45">
                  <c:v>16</c:v>
                </c:pt>
                <c:pt idx="46">
                  <c:v>23</c:v>
                </c:pt>
                <c:pt idx="47">
                  <c:v>8</c:v>
                </c:pt>
                <c:pt idx="48">
                  <c:v>11</c:v>
                </c:pt>
                <c:pt idx="49">
                  <c:v>13</c:v>
                </c:pt>
                <c:pt idx="50">
                  <c:v>21</c:v>
                </c:pt>
                <c:pt idx="51">
                  <c:v>26</c:v>
                </c:pt>
                <c:pt idx="52">
                  <c:v>92</c:v>
                </c:pt>
                <c:pt idx="53">
                  <c:v>489</c:v>
                </c:pt>
                <c:pt idx="54">
                  <c:v>123</c:v>
                </c:pt>
                <c:pt idx="55">
                  <c:v>33</c:v>
                </c:pt>
                <c:pt idx="56">
                  <c:v>8</c:v>
                </c:pt>
                <c:pt idx="57">
                  <c:v>39</c:v>
                </c:pt>
                <c:pt idx="58">
                  <c:v>24</c:v>
                </c:pt>
                <c:pt idx="59">
                  <c:v>177</c:v>
                </c:pt>
                <c:pt idx="60">
                  <c:v>81</c:v>
                </c:pt>
                <c:pt idx="61">
                  <c:v>48</c:v>
                </c:pt>
                <c:pt idx="62">
                  <c:v>19</c:v>
                </c:pt>
                <c:pt idx="63">
                  <c:v>78</c:v>
                </c:pt>
                <c:pt idx="64">
                  <c:v>36</c:v>
                </c:pt>
                <c:pt idx="65">
                  <c:v>70</c:v>
                </c:pt>
                <c:pt idx="66">
                  <c:v>53</c:v>
                </c:pt>
                <c:pt idx="67">
                  <c:v>125</c:v>
                </c:pt>
                <c:pt idx="68">
                  <c:v>1</c:v>
                </c:pt>
                <c:pt idx="69">
                  <c:v>101</c:v>
                </c:pt>
                <c:pt idx="70">
                  <c:v>178</c:v>
                </c:pt>
                <c:pt idx="71">
                  <c:v>131</c:v>
                </c:pt>
                <c:pt idx="72">
                  <c:v>152</c:v>
                </c:pt>
                <c:pt idx="73">
                  <c:v>25</c:v>
                </c:pt>
                <c:pt idx="74">
                  <c:v>105</c:v>
                </c:pt>
                <c:pt idx="75">
                  <c:v>0</c:v>
                </c:pt>
                <c:pt idx="76">
                  <c:v>66</c:v>
                </c:pt>
                <c:pt idx="77">
                  <c:v>96</c:v>
                </c:pt>
                <c:pt idx="78">
                  <c:v>125</c:v>
                </c:pt>
                <c:pt idx="79">
                  <c:v>6</c:v>
                </c:pt>
                <c:pt idx="80">
                  <c:v>35</c:v>
                </c:pt>
                <c:pt idx="81">
                  <c:v>227</c:v>
                </c:pt>
                <c:pt idx="82">
                  <c:v>59</c:v>
                </c:pt>
                <c:pt idx="83">
                  <c:v>96</c:v>
                </c:pt>
                <c:pt idx="84">
                  <c:v>225</c:v>
                </c:pt>
                <c:pt idx="85">
                  <c:v>19</c:v>
                </c:pt>
                <c:pt idx="86">
                  <c:v>69</c:v>
                </c:pt>
                <c:pt idx="87">
                  <c:v>133</c:v>
                </c:pt>
                <c:pt idx="88">
                  <c:v>233</c:v>
                </c:pt>
                <c:pt idx="89">
                  <c:v>57</c:v>
                </c:pt>
                <c:pt idx="90">
                  <c:v>76</c:v>
                </c:pt>
                <c:pt idx="91">
                  <c:v>133</c:v>
                </c:pt>
                <c:pt idx="92">
                  <c:v>179</c:v>
                </c:pt>
                <c:pt idx="93">
                  <c:v>146</c:v>
                </c:pt>
                <c:pt idx="94">
                  <c:v>76</c:v>
                </c:pt>
                <c:pt idx="95">
                  <c:v>159</c:v>
                </c:pt>
                <c:pt idx="96">
                  <c:v>131</c:v>
                </c:pt>
                <c:pt idx="97">
                  <c:v>33</c:v>
                </c:pt>
                <c:pt idx="98">
                  <c:v>7</c:v>
                </c:pt>
                <c:pt idx="99">
                  <c:v>91</c:v>
                </c:pt>
                <c:pt idx="100">
                  <c:v>188</c:v>
                </c:pt>
                <c:pt idx="101">
                  <c:v>51</c:v>
                </c:pt>
                <c:pt idx="102">
                  <c:v>7</c:v>
                </c:pt>
                <c:pt idx="103">
                  <c:v>107</c:v>
                </c:pt>
                <c:pt idx="104">
                  <c:v>24</c:v>
                </c:pt>
                <c:pt idx="105">
                  <c:v>220</c:v>
                </c:pt>
                <c:pt idx="106">
                  <c:v>50</c:v>
                </c:pt>
                <c:pt idx="107">
                  <c:v>13</c:v>
                </c:pt>
                <c:pt idx="108">
                  <c:v>144</c:v>
                </c:pt>
                <c:pt idx="109">
                  <c:v>21</c:v>
                </c:pt>
                <c:pt idx="110">
                  <c:v>10</c:v>
                </c:pt>
                <c:pt idx="111">
                  <c:v>80</c:v>
                </c:pt>
                <c:pt idx="112">
                  <c:v>54</c:v>
                </c:pt>
                <c:pt idx="113">
                  <c:v>66</c:v>
                </c:pt>
                <c:pt idx="114">
                  <c:v>82</c:v>
                </c:pt>
                <c:pt idx="115">
                  <c:v>15</c:v>
                </c:pt>
                <c:pt idx="116">
                  <c:v>83</c:v>
                </c:pt>
                <c:pt idx="117">
                  <c:v>177</c:v>
                </c:pt>
                <c:pt idx="118">
                  <c:v>53</c:v>
                </c:pt>
                <c:pt idx="119">
                  <c:v>252</c:v>
                </c:pt>
                <c:pt idx="120">
                  <c:v>23</c:v>
                </c:pt>
                <c:pt idx="121">
                  <c:v>26</c:v>
                </c:pt>
                <c:pt idx="122">
                  <c:v>63</c:v>
                </c:pt>
                <c:pt idx="123">
                  <c:v>340</c:v>
                </c:pt>
                <c:pt idx="124">
                  <c:v>41</c:v>
                </c:pt>
                <c:pt idx="125">
                  <c:v>2</c:v>
                </c:pt>
                <c:pt idx="126">
                  <c:v>241</c:v>
                </c:pt>
                <c:pt idx="127">
                  <c:v>11</c:v>
                </c:pt>
                <c:pt idx="128">
                  <c:v>134</c:v>
                </c:pt>
                <c:pt idx="129">
                  <c:v>175</c:v>
                </c:pt>
                <c:pt idx="130">
                  <c:v>125</c:v>
                </c:pt>
                <c:pt idx="131">
                  <c:v>47</c:v>
                </c:pt>
                <c:pt idx="132">
                  <c:v>334</c:v>
                </c:pt>
                <c:pt idx="133">
                  <c:v>43</c:v>
                </c:pt>
                <c:pt idx="134">
                  <c:v>12</c:v>
                </c:pt>
                <c:pt idx="135">
                  <c:v>239</c:v>
                </c:pt>
                <c:pt idx="136">
                  <c:v>138</c:v>
                </c:pt>
                <c:pt idx="137">
                  <c:v>61</c:v>
                </c:pt>
                <c:pt idx="138">
                  <c:v>100</c:v>
                </c:pt>
                <c:pt idx="139">
                  <c:v>100</c:v>
                </c:pt>
                <c:pt idx="140">
                  <c:v>243</c:v>
                </c:pt>
                <c:pt idx="141">
                  <c:v>44</c:v>
                </c:pt>
                <c:pt idx="142">
                  <c:v>35</c:v>
                </c:pt>
                <c:pt idx="143">
                  <c:v>30</c:v>
                </c:pt>
                <c:pt idx="144">
                  <c:v>95</c:v>
                </c:pt>
                <c:pt idx="145">
                  <c:v>9</c:v>
                </c:pt>
                <c:pt idx="146">
                  <c:v>104</c:v>
                </c:pt>
                <c:pt idx="147">
                  <c:v>84</c:v>
                </c:pt>
                <c:pt idx="148">
                  <c:v>11</c:v>
                </c:pt>
                <c:pt idx="149">
                  <c:v>1</c:v>
                </c:pt>
                <c:pt idx="150">
                  <c:v>173</c:v>
                </c:pt>
                <c:pt idx="151">
                  <c:v>168</c:v>
                </c:pt>
                <c:pt idx="152">
                  <c:v>83</c:v>
                </c:pt>
                <c:pt idx="153">
                  <c:v>119</c:v>
                </c:pt>
                <c:pt idx="154">
                  <c:v>5</c:v>
                </c:pt>
                <c:pt idx="155">
                  <c:v>28</c:v>
                </c:pt>
                <c:pt idx="156">
                  <c:v>23</c:v>
                </c:pt>
                <c:pt idx="157">
                  <c:v>32</c:v>
                </c:pt>
                <c:pt idx="158">
                  <c:v>31</c:v>
                </c:pt>
                <c:pt idx="159">
                  <c:v>285</c:v>
                </c:pt>
                <c:pt idx="160">
                  <c:v>217</c:v>
                </c:pt>
                <c:pt idx="161">
                  <c:v>9</c:v>
                </c:pt>
                <c:pt idx="162">
                  <c:v>140</c:v>
                </c:pt>
                <c:pt idx="163">
                  <c:v>33</c:v>
                </c:pt>
                <c:pt idx="164">
                  <c:v>156</c:v>
                </c:pt>
                <c:pt idx="165">
                  <c:v>256</c:v>
                </c:pt>
                <c:pt idx="166">
                  <c:v>116</c:v>
                </c:pt>
                <c:pt idx="167">
                  <c:v>69</c:v>
                </c:pt>
                <c:pt idx="168">
                  <c:v>40</c:v>
                </c:pt>
                <c:pt idx="169">
                  <c:v>74</c:v>
                </c:pt>
                <c:pt idx="170">
                  <c:v>12</c:v>
                </c:pt>
                <c:pt idx="171">
                  <c:v>139</c:v>
                </c:pt>
                <c:pt idx="172">
                  <c:v>61</c:v>
                </c:pt>
                <c:pt idx="173">
                  <c:v>11</c:v>
                </c:pt>
                <c:pt idx="174">
                  <c:v>10</c:v>
                </c:pt>
                <c:pt idx="175">
                  <c:v>73</c:v>
                </c:pt>
                <c:pt idx="176">
                  <c:v>160</c:v>
                </c:pt>
                <c:pt idx="177">
                  <c:v>53</c:v>
                </c:pt>
                <c:pt idx="178">
                  <c:v>21</c:v>
                </c:pt>
                <c:pt idx="179">
                  <c:v>45</c:v>
                </c:pt>
                <c:pt idx="180">
                  <c:v>13</c:v>
                </c:pt>
                <c:pt idx="181">
                  <c:v>12</c:v>
                </c:pt>
                <c:pt idx="182">
                  <c:v>1</c:v>
                </c:pt>
                <c:pt idx="183">
                  <c:v>86</c:v>
                </c:pt>
                <c:pt idx="184">
                  <c:v>149</c:v>
                </c:pt>
                <c:pt idx="185">
                  <c:v>46</c:v>
                </c:pt>
                <c:pt idx="186">
                  <c:v>14</c:v>
                </c:pt>
                <c:pt idx="187">
                  <c:v>124</c:v>
                </c:pt>
                <c:pt idx="188">
                  <c:v>7</c:v>
                </c:pt>
                <c:pt idx="189">
                  <c:v>36</c:v>
                </c:pt>
                <c:pt idx="190">
                  <c:v>39</c:v>
                </c:pt>
                <c:pt idx="191">
                  <c:v>71</c:v>
                </c:pt>
                <c:pt idx="192">
                  <c:v>63</c:v>
                </c:pt>
                <c:pt idx="193">
                  <c:v>34</c:v>
                </c:pt>
                <c:pt idx="194">
                  <c:v>69</c:v>
                </c:pt>
                <c:pt idx="195">
                  <c:v>27</c:v>
                </c:pt>
                <c:pt idx="196">
                  <c:v>27</c:v>
                </c:pt>
                <c:pt idx="197">
                  <c:v>62</c:v>
                </c:pt>
                <c:pt idx="198">
                  <c:v>97</c:v>
                </c:pt>
                <c:pt idx="199">
                  <c:v>12</c:v>
                </c:pt>
                <c:pt idx="200">
                  <c:v>11</c:v>
                </c:pt>
                <c:pt idx="201">
                  <c:v>95</c:v>
                </c:pt>
                <c:pt idx="202">
                  <c:v>57</c:v>
                </c:pt>
                <c:pt idx="203">
                  <c:v>3</c:v>
                </c:pt>
                <c:pt idx="204">
                  <c:v>55</c:v>
                </c:pt>
                <c:pt idx="205">
                  <c:v>90</c:v>
                </c:pt>
                <c:pt idx="206">
                  <c:v>50</c:v>
                </c:pt>
                <c:pt idx="207">
                  <c:v>147</c:v>
                </c:pt>
                <c:pt idx="208">
                  <c:v>16</c:v>
                </c:pt>
                <c:pt idx="209">
                  <c:v>93</c:v>
                </c:pt>
                <c:pt idx="210">
                  <c:v>69</c:v>
                </c:pt>
                <c:pt idx="211">
                  <c:v>23</c:v>
                </c:pt>
                <c:pt idx="212">
                  <c:v>62</c:v>
                </c:pt>
                <c:pt idx="213">
                  <c:v>26</c:v>
                </c:pt>
                <c:pt idx="214">
                  <c:v>3</c:v>
                </c:pt>
                <c:pt idx="215">
                  <c:v>30</c:v>
                </c:pt>
                <c:pt idx="216">
                  <c:v>11</c:v>
                </c:pt>
                <c:pt idx="217">
                  <c:v>27</c:v>
                </c:pt>
                <c:pt idx="218">
                  <c:v>80</c:v>
                </c:pt>
                <c:pt idx="219">
                  <c:v>3</c:v>
                </c:pt>
                <c:pt idx="220">
                  <c:v>82</c:v>
                </c:pt>
                <c:pt idx="221">
                  <c:v>59</c:v>
                </c:pt>
                <c:pt idx="222">
                  <c:v>100</c:v>
                </c:pt>
                <c:pt idx="223">
                  <c:v>23</c:v>
                </c:pt>
                <c:pt idx="224">
                  <c:v>82</c:v>
                </c:pt>
                <c:pt idx="225">
                  <c:v>13</c:v>
                </c:pt>
                <c:pt idx="226">
                  <c:v>48</c:v>
                </c:pt>
                <c:pt idx="227">
                  <c:v>25</c:v>
                </c:pt>
                <c:pt idx="228">
                  <c:v>121</c:v>
                </c:pt>
                <c:pt idx="229">
                  <c:v>24</c:v>
                </c:pt>
                <c:pt idx="230">
                  <c:v>19</c:v>
                </c:pt>
                <c:pt idx="231">
                  <c:v>16</c:v>
                </c:pt>
                <c:pt idx="232">
                  <c:v>79</c:v>
                </c:pt>
                <c:pt idx="233">
                  <c:v>9</c:v>
                </c:pt>
                <c:pt idx="234">
                  <c:v>29</c:v>
                </c:pt>
                <c:pt idx="235">
                  <c:v>49</c:v>
                </c:pt>
                <c:pt idx="236">
                  <c:v>34</c:v>
                </c:pt>
                <c:pt idx="237">
                  <c:v>52</c:v>
                </c:pt>
                <c:pt idx="238">
                  <c:v>60</c:v>
                </c:pt>
                <c:pt idx="239">
                  <c:v>14</c:v>
                </c:pt>
                <c:pt idx="240">
                  <c:v>22</c:v>
                </c:pt>
                <c:pt idx="241">
                  <c:v>4</c:v>
                </c:pt>
                <c:pt idx="242">
                  <c:v>93</c:v>
                </c:pt>
                <c:pt idx="243">
                  <c:v>24</c:v>
                </c:pt>
                <c:pt idx="244">
                  <c:v>58</c:v>
                </c:pt>
                <c:pt idx="245">
                  <c:v>26</c:v>
                </c:pt>
                <c:pt idx="246">
                  <c:v>60</c:v>
                </c:pt>
                <c:pt idx="247">
                  <c:v>12</c:v>
                </c:pt>
                <c:pt idx="248">
                  <c:v>77</c:v>
                </c:pt>
                <c:pt idx="249">
                  <c:v>25</c:v>
                </c:pt>
                <c:pt idx="250">
                  <c:v>49</c:v>
                </c:pt>
                <c:pt idx="251">
                  <c:v>47</c:v>
                </c:pt>
                <c:pt idx="252">
                  <c:v>24</c:v>
                </c:pt>
                <c:pt idx="253">
                  <c:v>26</c:v>
                </c:pt>
                <c:pt idx="254">
                  <c:v>51</c:v>
                </c:pt>
                <c:pt idx="255">
                  <c:v>5</c:v>
                </c:pt>
                <c:pt idx="256">
                  <c:v>53</c:v>
                </c:pt>
                <c:pt idx="257">
                  <c:v>49</c:v>
                </c:pt>
                <c:pt idx="258">
                  <c:v>24</c:v>
                </c:pt>
                <c:pt idx="259">
                  <c:v>13</c:v>
                </c:pt>
                <c:pt idx="260">
                  <c:v>7</c:v>
                </c:pt>
                <c:pt idx="261">
                  <c:v>18</c:v>
                </c:pt>
                <c:pt idx="262">
                  <c:v>38</c:v>
                </c:pt>
                <c:pt idx="263">
                  <c:v>6</c:v>
                </c:pt>
                <c:pt idx="264">
                  <c:v>57</c:v>
                </c:pt>
                <c:pt idx="265">
                  <c:v>34</c:v>
                </c:pt>
                <c:pt idx="266">
                  <c:v>23</c:v>
                </c:pt>
                <c:pt idx="267">
                  <c:v>16</c:v>
                </c:pt>
                <c:pt idx="268">
                  <c:v>37</c:v>
                </c:pt>
                <c:pt idx="269">
                  <c:v>523</c:v>
                </c:pt>
                <c:pt idx="270">
                  <c:v>66</c:v>
                </c:pt>
                <c:pt idx="271">
                  <c:v>113</c:v>
                </c:pt>
                <c:pt idx="272">
                  <c:v>310</c:v>
                </c:pt>
                <c:pt idx="273">
                  <c:v>120</c:v>
                </c:pt>
                <c:pt idx="274">
                  <c:v>79</c:v>
                </c:pt>
                <c:pt idx="275">
                  <c:v>5</c:v>
                </c:pt>
                <c:pt idx="276">
                  <c:v>0</c:v>
                </c:pt>
                <c:pt idx="277">
                  <c:v>427</c:v>
                </c:pt>
                <c:pt idx="278">
                  <c:v>152</c:v>
                </c:pt>
                <c:pt idx="279">
                  <c:v>321</c:v>
                </c:pt>
                <c:pt idx="280">
                  <c:v>28</c:v>
                </c:pt>
                <c:pt idx="281">
                  <c:v>303</c:v>
                </c:pt>
                <c:pt idx="282">
                  <c:v>198</c:v>
                </c:pt>
                <c:pt idx="283">
                  <c:v>233</c:v>
                </c:pt>
                <c:pt idx="284">
                  <c:v>145</c:v>
                </c:pt>
                <c:pt idx="285">
                  <c:v>153</c:v>
                </c:pt>
                <c:pt idx="286">
                  <c:v>509</c:v>
                </c:pt>
                <c:pt idx="287">
                  <c:v>53</c:v>
                </c:pt>
                <c:pt idx="288">
                  <c:v>295</c:v>
                </c:pt>
                <c:pt idx="289">
                  <c:v>185</c:v>
                </c:pt>
                <c:pt idx="290">
                  <c:v>96</c:v>
                </c:pt>
                <c:pt idx="291">
                  <c:v>29</c:v>
                </c:pt>
                <c:pt idx="292">
                  <c:v>42</c:v>
                </c:pt>
                <c:pt idx="293">
                  <c:v>109</c:v>
                </c:pt>
                <c:pt idx="294">
                  <c:v>25</c:v>
                </c:pt>
                <c:pt idx="295">
                  <c:v>7</c:v>
                </c:pt>
                <c:pt idx="296">
                  <c:v>294</c:v>
                </c:pt>
                <c:pt idx="297">
                  <c:v>171</c:v>
                </c:pt>
                <c:pt idx="298">
                  <c:v>176</c:v>
                </c:pt>
                <c:pt idx="299">
                  <c:v>0</c:v>
                </c:pt>
                <c:pt idx="300">
                  <c:v>55</c:v>
                </c:pt>
                <c:pt idx="301">
                  <c:v>125</c:v>
                </c:pt>
                <c:pt idx="302">
                  <c:v>57</c:v>
                </c:pt>
                <c:pt idx="303">
                  <c:v>159</c:v>
                </c:pt>
                <c:pt idx="304">
                  <c:v>9</c:v>
                </c:pt>
                <c:pt idx="305">
                  <c:v>120</c:v>
                </c:pt>
                <c:pt idx="306">
                  <c:v>122</c:v>
                </c:pt>
                <c:pt idx="307">
                  <c:v>194</c:v>
                </c:pt>
                <c:pt idx="308">
                  <c:v>61</c:v>
                </c:pt>
                <c:pt idx="309">
                  <c:v>158</c:v>
                </c:pt>
                <c:pt idx="310">
                  <c:v>25</c:v>
                </c:pt>
                <c:pt idx="311">
                  <c:v>120</c:v>
                </c:pt>
                <c:pt idx="312">
                  <c:v>199</c:v>
                </c:pt>
                <c:pt idx="313">
                  <c:v>50</c:v>
                </c:pt>
                <c:pt idx="314">
                  <c:v>33</c:v>
                </c:pt>
                <c:pt idx="315">
                  <c:v>61</c:v>
                </c:pt>
                <c:pt idx="316">
                  <c:v>129</c:v>
                </c:pt>
                <c:pt idx="317">
                  <c:v>82</c:v>
                </c:pt>
                <c:pt idx="318">
                  <c:v>35</c:v>
                </c:pt>
                <c:pt idx="319">
                  <c:v>50</c:v>
                </c:pt>
                <c:pt idx="320">
                  <c:v>50</c:v>
                </c:pt>
                <c:pt idx="321">
                  <c:v>69</c:v>
                </c:pt>
                <c:pt idx="322">
                  <c:v>83</c:v>
                </c:pt>
                <c:pt idx="323">
                  <c:v>21</c:v>
                </c:pt>
                <c:pt idx="324">
                  <c:v>104</c:v>
                </c:pt>
                <c:pt idx="325">
                  <c:v>20</c:v>
                </c:pt>
                <c:pt idx="326">
                  <c:v>8</c:v>
                </c:pt>
                <c:pt idx="327">
                  <c:v>69</c:v>
                </c:pt>
                <c:pt idx="328">
                  <c:v>155</c:v>
                </c:pt>
                <c:pt idx="329">
                  <c:v>366</c:v>
                </c:pt>
                <c:pt idx="330">
                  <c:v>32</c:v>
                </c:pt>
                <c:pt idx="331">
                  <c:v>4</c:v>
                </c:pt>
                <c:pt idx="332">
                  <c:v>62</c:v>
                </c:pt>
                <c:pt idx="333">
                  <c:v>310</c:v>
                </c:pt>
                <c:pt idx="334">
                  <c:v>168</c:v>
                </c:pt>
                <c:pt idx="335">
                  <c:v>193</c:v>
                </c:pt>
                <c:pt idx="336">
                  <c:v>147</c:v>
                </c:pt>
                <c:pt idx="337">
                  <c:v>229</c:v>
                </c:pt>
                <c:pt idx="338">
                  <c:v>19</c:v>
                </c:pt>
                <c:pt idx="339">
                  <c:v>202</c:v>
                </c:pt>
                <c:pt idx="340">
                  <c:v>204</c:v>
                </c:pt>
                <c:pt idx="341">
                  <c:v>105</c:v>
                </c:pt>
                <c:pt idx="342">
                  <c:v>21</c:v>
                </c:pt>
                <c:pt idx="343">
                  <c:v>56</c:v>
                </c:pt>
                <c:pt idx="344">
                  <c:v>36</c:v>
                </c:pt>
                <c:pt idx="345">
                  <c:v>130</c:v>
                </c:pt>
                <c:pt idx="346">
                  <c:v>497</c:v>
                </c:pt>
                <c:pt idx="34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87-4A1E-B4A8-9FE73967728B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Mean Drop</c:v>
                </c:pt>
              </c:strCache>
            </c:strRef>
          </c:tx>
          <c:spPr>
            <a:ln w="25773">
              <a:noFill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Sheet1!$O$2:$O$5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Sheet1!$P$2:$P$5</c:f>
              <c:numCache>
                <c:formatCode>General</c:formatCode>
                <c:ptCount val="4"/>
                <c:pt idx="0">
                  <c:v>72.232209737827716</c:v>
                </c:pt>
                <c:pt idx="1">
                  <c:v>122.75409836065573</c:v>
                </c:pt>
                <c:pt idx="2">
                  <c:v>142.0625</c:v>
                </c:pt>
                <c:pt idx="3">
                  <c:v>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87-4A1E-B4A8-9FE739677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743663"/>
        <c:axId val="1"/>
      </c:scatterChart>
      <c:valAx>
        <c:axId val="45474366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Strahler Order</a:t>
                </a:r>
              </a:p>
            </c:rich>
          </c:tx>
          <c:layout>
            <c:manualLayout>
              <c:xMode val="edge"/>
              <c:yMode val="edge"/>
              <c:x val="0.3952"/>
              <c:y val="0.9044943820224719"/>
            </c:manualLayout>
          </c:layout>
          <c:overlay val="0"/>
          <c:spPr>
            <a:noFill/>
            <a:ln w="343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429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Drop (meters)</a:t>
                </a:r>
              </a:p>
            </c:rich>
          </c:tx>
          <c:layout>
            <c:manualLayout>
              <c:xMode val="edge"/>
              <c:yMode val="edge"/>
              <c:x val="1.7600000000000001E-2"/>
              <c:y val="0.37359550561797755"/>
            </c:manualLayout>
          </c:layout>
          <c:overlay val="0"/>
          <c:spPr>
            <a:noFill/>
            <a:ln w="34364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4743663"/>
        <c:crosses val="autoZero"/>
        <c:crossBetween val="midCat"/>
      </c:valAx>
      <c:spPr>
        <a:solidFill>
          <a:srgbClr val="C0C0C0"/>
        </a:solidFill>
        <a:ln w="1718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080000000000001"/>
          <c:y val="0.43820224719101125"/>
          <c:w val="0.1328"/>
          <c:h val="0.12078651685393259"/>
        </c:manualLayout>
      </c:layout>
      <c:overlay val="0"/>
      <c:spPr>
        <a:solidFill>
          <a:srgbClr val="FFFFFF"/>
        </a:solidFill>
        <a:ln w="4296">
          <a:solidFill>
            <a:srgbClr val="000000"/>
          </a:solidFill>
          <a:prstDash val="solid"/>
        </a:ln>
      </c:spPr>
      <c:txPr>
        <a:bodyPr/>
        <a:lstStyle/>
        <a:p>
          <a:pPr>
            <a:defRPr sz="121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4296">
      <a:solidFill>
        <a:srgbClr val="000000"/>
      </a:solidFill>
      <a:prstDash val="solid"/>
    </a:ln>
  </c:spPr>
  <c:txPr>
    <a:bodyPr/>
    <a:lstStyle/>
    <a:p>
      <a:pPr>
        <a:defRPr sz="13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821C232-CDE7-491F-8A0E-0C917E679B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0457037-F2D0-4E8A-8D1F-6600109612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8029039A-7FF5-4E70-9139-2BA6349E8711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F281E2F-2904-417E-A95F-9C7D0F8719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D38C8725-9721-475D-94F6-3AC0E5E9D56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AAF4171D-CB20-43FC-9B6D-C936E64A86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D0C69235-C6AF-4E33-93CF-33C624C843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B38D42B-584E-420D-BE5C-8D61D56EF0BE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5E5D6B3E-56E0-408F-AC25-4FC7A63A4E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BF678EB3-8ABC-46BE-8950-168A4C832A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A9E7BAD8-2AA6-48A2-BAFE-C42FE4CB2F58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E1DE6494-800F-4478-9DAE-2985197FA5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26A15C00-2AD6-40A8-98FC-A81DB476A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B04E5A20-C498-426A-9B0D-3F008437F5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B71E1915-216B-4329-9CDE-2B9A834800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65768EB-56BB-4E76-9780-198E7253BBD9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6CCA96B-83C5-4311-BCF5-78E7BAC9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FF7E1-2CA0-4483-B3B1-CB230B729D1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35E8-2290-4CE0-9FD6-3056737C5516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323975" y="690563"/>
            <a:ext cx="4508500" cy="3381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3D47ACE3-215D-4B82-99CF-275AA8838E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65200" y="4279900"/>
            <a:ext cx="5227638" cy="4071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9AB0E9B0-5F30-4F01-B6A4-DF7F79231C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AA0B39-8895-4AC3-8528-193A8BDBF198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064BBE5-2412-4789-BAAB-7875FFBBE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E2228-B7B7-4509-9F0B-60F9116276A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2C77FBE3-6C76-4C09-BBB2-9B1403F7DF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C1F2FC79-49C3-4D49-94E9-590D40A21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316413"/>
            <a:ext cx="5140325" cy="4027487"/>
          </a:xfrm>
        </p:spPr>
        <p:txBody>
          <a:bodyPr lIns="92402" tIns="46201" rIns="92402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0F84DD3B-D91E-402E-979F-F9AAABB02C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1273AF-82C9-4BE0-B0B6-BA1538660EA4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A8D5E33-8D96-4F76-80EC-A5A0529AC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0190-6AA2-4B67-8072-8E6F7934CEF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EB245F0B-CD91-48FD-9852-0BE49B3BD4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5A80BF8A-2BA6-44FB-8A37-3DEDFBB18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302125"/>
            <a:ext cx="5203825" cy="4005263"/>
          </a:xfrm>
        </p:spPr>
        <p:txBody>
          <a:bodyPr lIns="90860" tIns="45429" rIns="90860" bIns="4542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2FC373F1-039B-42F5-829E-65DADCFD49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120A62E-C19B-40EA-A3F7-C0BF1AF52717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F6D30C9-C51F-46FD-966E-F69BC3C88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4596-8F2A-4BBE-852D-E75E7BA09E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2233D0EB-F7B7-416C-BDEB-E721482212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FB7FBFD-DA89-4C7E-B20E-2DA400B3F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302125"/>
            <a:ext cx="5203825" cy="4005263"/>
          </a:xfrm>
        </p:spPr>
        <p:txBody>
          <a:bodyPr lIns="90860" tIns="45429" rIns="90860" bIns="4542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54AF51F1-25A1-4163-8C98-6DEE57818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7D0DC7-3CCD-484A-B0DA-0456DD5FB50E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0D13BEC-58F5-4D82-853B-72CDD7C9B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E63F1-7CF6-4650-A07A-1048C407B53D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50914" name="Rectangle 2">
            <a:extLst>
              <a:ext uri="{FF2B5EF4-FFF2-40B4-BE49-F238E27FC236}">
                <a16:creationId xmlns:a16="http://schemas.microsoft.com/office/drawing/2014/main" id="{22EFFCA8-D0D5-439D-85FB-972ED33AF7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6350" y="666750"/>
            <a:ext cx="4551363" cy="3413125"/>
          </a:xfrm>
          <a:ln/>
        </p:spPr>
      </p:sp>
      <p:sp>
        <p:nvSpPr>
          <p:cNvPr id="550915" name="Rectangle 3">
            <a:extLst>
              <a:ext uri="{FF2B5EF4-FFF2-40B4-BE49-F238E27FC236}">
                <a16:creationId xmlns:a16="http://schemas.microsoft.com/office/drawing/2014/main" id="{57E2A33E-5CB6-4FA0-9B94-292EF8A9F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302125"/>
            <a:ext cx="5207000" cy="4006850"/>
          </a:xfrm>
        </p:spPr>
        <p:txBody>
          <a:bodyPr lIns="92403" tIns="46201" rIns="92403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C1DC05A9-A23C-4F02-AC4E-3AAB3B594B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17868CD-C982-4159-96C1-B65DC14E8C18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08C34E4-AC81-4BE3-9340-4C6897285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906DA-3D52-4AE8-88AD-51A22F685696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81634" name="Rectangle 2">
            <a:extLst>
              <a:ext uri="{FF2B5EF4-FFF2-40B4-BE49-F238E27FC236}">
                <a16:creationId xmlns:a16="http://schemas.microsoft.com/office/drawing/2014/main" id="{98626DAD-AF66-447B-A9D0-B2C759FDB6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6350" y="666750"/>
            <a:ext cx="4551363" cy="3413125"/>
          </a:xfrm>
          <a:ln/>
        </p:spPr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FB00D10F-7C7E-46B8-B022-61B7F07CB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302125"/>
            <a:ext cx="5207000" cy="40068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>
            <a:extLst>
              <a:ext uri="{FF2B5EF4-FFF2-40B4-BE49-F238E27FC236}">
                <a16:creationId xmlns:a16="http://schemas.microsoft.com/office/drawing/2014/main" id="{1A3DA5BD-5EAC-42EC-B56A-05ED60825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>
            <a:extLst>
              <a:ext uri="{FF2B5EF4-FFF2-40B4-BE49-F238E27FC236}">
                <a16:creationId xmlns:a16="http://schemas.microsoft.com/office/drawing/2014/main" id="{DA837727-8B88-4C3D-8141-7980BBC10941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4BC2EEB-390A-4738-ABEA-097404DC361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E2DD95B-9615-4A79-90CA-58240F2A78A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C9E6CBC4-72C1-4A60-95D6-9AB9BC942F5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CE156269-0AA3-4B65-B593-3EFC38D95B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949FCC83-F87B-46F2-B14C-E7AE7A745D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E31F47-76BB-4DF4-A22A-A9C82A7EFA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559F-8B21-4084-BBF5-62D34DEC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2417D-DCF7-443E-97AA-C530D9D1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5990-A3A7-4D36-B02E-7BB5C83F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BAD2-BD25-40A9-B109-05FBB528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9C1D4-753F-47EA-A596-F8EAFFD4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6C668-DED1-45AF-9AA8-88F91D3B8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6E325-D871-401B-A860-A5A709833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050CF-CE86-4C25-BED7-88EFD74AC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B6F-4F19-46A9-941D-C712F05B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01AFD-450F-4552-8397-B2F8A76E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3C8B-B570-4376-A663-F4E57C8F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55CE8-EB87-471C-B971-ECDD3761B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0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9C41-88DE-47A1-9B60-76678A54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AB2F8953-8D87-4AA8-967C-BB27FA81778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2F07-5F5A-412C-ACCD-E1E8D763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91B4A-DF5D-4641-BC94-8F6AF96A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C72DB-D9F1-4E36-A4A5-0151377E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171B5-5E5C-499E-B2D2-3C253E46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465D1A-37CD-49CA-BE8A-1D1B235BD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5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741E-3570-408A-8845-55A969BFD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74525-2EA6-4307-9A39-56E5BC71A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6F1A-3497-4780-B657-7AE0E6C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CF3E-143F-4DF7-95E0-E0EFACEC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432F3-AB82-44EB-8A53-74C82D66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C4275-80D3-4681-B762-30F2E0B40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CAE7-61D2-4AF6-9B14-CB1FE66F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54E3-00C8-4FA1-B4A6-3E4B50C13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9D95B-E766-426F-B835-1C968B97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25C59-3FC4-4B5B-AA30-06EA5D34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DB68-BB1C-4991-AA83-C5EEC9AB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4A16-287F-4DCB-82FB-09278203B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2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3BEA-29BA-4459-8155-830E882A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BAF3B-C5D4-4C0B-97DA-2D6BCD61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44A83-25AA-4011-B96F-C232013F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33F6D-C8D5-41AA-8BF8-35109EC3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C9DA-3CE5-4670-A5BB-5BE52D3A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86359-08EA-4F2C-AE13-D46160073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83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C823-A99C-449D-AC7B-6D5A5440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21688-1076-4CDC-B791-4987F60B8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58948-FE4E-43F0-A893-83FCF3EBD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D82CF-AE7A-492D-A437-DA607FC9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209A1-FAFD-4B0E-9826-D4B98D59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DF74C-B126-48E7-9B59-BE9C4298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DE9FF-27D7-4299-A484-906AE3294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41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772C-B59D-4CAB-9A0B-D7502FDE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600A6-281C-4FA1-920C-F64856902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C9421-31E9-49BC-8A0F-8EF04C0E0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94387-C015-4911-8B4E-1084E00C9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24766-E24B-49C8-AE05-56C05CECF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B7F65-E6D2-45B5-B22D-29B41756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77F42-6EB5-4D46-8F9C-7A3E1A4C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C8133-DD89-43BB-860C-1540EF29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AA64-C172-4000-8F8F-75AFEE5D8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73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E6AE-06D9-4DB3-BE36-3DFE359A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EF2BE-623A-4E9D-95AF-357EDA4A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9270B-CB16-4C13-8294-3C5AB800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621AB-3514-4B29-8444-E1A75C1F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3AAF-9A29-4B5E-9EB4-169B145A6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97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EF619-6BBC-4125-BBB4-B83A56A9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EAFE6-3FC2-40A8-BCEB-8D44B57F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8FD17-A279-4521-8F82-2602ECE7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6C5F5-383A-4B10-BA80-27E6835E1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0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989F-938B-4264-B8A5-442ABF15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45F0-0441-44C9-AD1D-39D40213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2F00-3B4E-4F03-BE31-30D73B0F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B90B-020C-4E42-A1C4-7B6FE3EB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BD3D2-80F9-41A8-9B7A-11B21BC0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4C641-693C-43FC-AEA0-AD060E3DD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72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F5A8-0AD3-4922-A546-139F53AD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3C7F5-8C6C-406E-8D02-A3E7AC68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8A119-1F73-4703-A11C-FB7444DAA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F315F-957A-43A7-BF34-6E39792A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5856D-2EDB-4234-BE39-45DE7427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37FF-16FF-40C7-B352-D59C82F8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6441-FC40-4F7D-B4C6-CD6563E60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8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7779-F4AA-4FB7-BFEE-F19D4D7F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E98E3-9E5B-4627-B70A-3D7D0A659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53277-6D78-4B8A-A758-EBC33EF3A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8AAEC-5D62-44E3-8985-61CA863E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C10DC-9A7A-47AE-BA96-1253296C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D5924-6B3C-46B3-9121-012722C2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64C3-802C-4780-84D9-ADD0505A5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9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6ABB-027E-4001-AC91-55574C36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6465C-5E45-4BB0-A86E-CFB39ADD0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E62F-E395-4F29-9F30-8E9AA7F2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99272-E04C-420D-81EC-B116E9B3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F1DC-E59A-45BD-B789-34EFC665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F9671-D515-482D-8CE5-D9D99A846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2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6C744-9347-47FA-B5D7-8A091DDD2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09327-EE32-4860-B59A-694643388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C2DC-6E51-4BA4-B842-7FEEE7B1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96678-0503-4377-9BDA-207C79CD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A6F7-E593-4D49-A11A-17C62ECC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AE975-32B5-4B9E-90BB-88A26E3D7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Line 2">
            <a:extLst>
              <a:ext uri="{FF2B5EF4-FFF2-40B4-BE49-F238E27FC236}">
                <a16:creationId xmlns:a16="http://schemas.microsoft.com/office/drawing/2014/main" id="{FB9BDC24-9587-4FD8-A81A-C4B887551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1" name="Arc 3">
            <a:extLst>
              <a:ext uri="{FF2B5EF4-FFF2-40B4-BE49-F238E27FC236}">
                <a16:creationId xmlns:a16="http://schemas.microsoft.com/office/drawing/2014/main" id="{0957FA31-7A9B-45CC-8D0D-8593F99FC425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2" name="Rectangle 4">
            <a:extLst>
              <a:ext uri="{FF2B5EF4-FFF2-40B4-BE49-F238E27FC236}">
                <a16:creationId xmlns:a16="http://schemas.microsoft.com/office/drawing/2014/main" id="{2B6007E9-6487-48AE-81E9-1278A5855EB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62853" name="Rectangle 5">
            <a:extLst>
              <a:ext uri="{FF2B5EF4-FFF2-40B4-BE49-F238E27FC236}">
                <a16:creationId xmlns:a16="http://schemas.microsoft.com/office/drawing/2014/main" id="{AFDB8F1A-915D-4390-BBEE-7ED5503010A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2854" name="Rectangle 6">
            <a:extLst>
              <a:ext uri="{FF2B5EF4-FFF2-40B4-BE49-F238E27FC236}">
                <a16:creationId xmlns:a16="http://schemas.microsoft.com/office/drawing/2014/main" id="{36C232F7-B386-4390-93B5-408FC42264F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5" name="Rectangle 7">
            <a:extLst>
              <a:ext uri="{FF2B5EF4-FFF2-40B4-BE49-F238E27FC236}">
                <a16:creationId xmlns:a16="http://schemas.microsoft.com/office/drawing/2014/main" id="{ABFF479A-263F-4522-AC69-944BB4BD8F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6" name="Rectangle 8">
            <a:extLst>
              <a:ext uri="{FF2B5EF4-FFF2-40B4-BE49-F238E27FC236}">
                <a16:creationId xmlns:a16="http://schemas.microsoft.com/office/drawing/2014/main" id="{54C2E25A-6750-441A-B743-4D79C174E3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1035A0-D2D0-4444-B2A4-7AB0E25799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A0A1-852C-423D-B1F5-F0E987C4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795F-EEA3-48A2-992D-99EAF2E3A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F39A1-BB22-4251-909E-568D4316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1674C-3AF5-4018-9EF2-F39689F9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88B76-A1EE-494A-B59F-B3BD8032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BF393-F1CF-453B-8FC4-E4C6953EF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9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AF85-995C-4E39-8A23-E8AB18F5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1EF2F-E36E-44E4-8725-05360A09C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0AC5-EAFD-49E1-9550-BE0F3E44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BFFF-50A5-4C11-B3CE-9361B70F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1BEC-6127-454E-9444-21BC1B10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2324-33B5-4343-A63D-745639491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81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425E-3810-4DD6-AF4D-AE6A49B4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33B7-C618-4835-BB71-B3988656A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B2221-F7B8-48E3-A334-E581049CA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072CD-7F4E-4071-B4C9-969FAB68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02636-6916-4A49-B8BF-1757FF8A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735C2-B62B-4066-B27F-21CD2887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FDA0-6B02-4C8B-B52D-8AAFF0068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57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28DF-5757-4999-81A5-250B4E6C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FFC24-715F-4235-AE7C-69549F34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D99F7-962E-44F9-BDBF-7036D8771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FADDF-0A1B-4F22-8316-129963E63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D2108-51F2-413A-9F8D-09005F846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E7D62-563F-4758-BB8F-78910E39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85F0F-A35D-40D1-8090-1E301FDB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E09C0-165E-4C0E-A52C-BF116E61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FBA65-1DF7-47F5-89D9-86D55AD9A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67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CD7B-23BE-47C1-8A15-52FDD048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FC01D-33CE-41B0-B3C6-2748502E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EF6B3-1CB6-4937-91E0-9941BE0C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18BE4-E7F7-4A2A-A1B3-4DACE4D0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73556-418B-43A8-A266-021F793E4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04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0829-08D2-4CDB-A366-81058D0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43FEC-03B8-492A-A276-4D8A3BDC6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39F4-1A27-4246-9AFA-1D4CAE1B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F752A-ACA9-4CD8-882F-94F8964D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4828B-EAD6-473B-B9B2-D10926E3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9C9D-FCFC-4D34-B730-477939031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67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B6B80-4562-46DD-B8BE-3DD4CC8A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C7B9B-6F6D-4BB6-BE6E-B9507074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F413F-E2E1-47F0-9A72-41794152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4B1BE-F65C-4D1C-B936-C5BCB2B00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8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582A-A275-4F59-83EF-4F3C4413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33E8-AD11-4ED1-BD8A-2CE5180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92394-5128-43A6-92F5-20347484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F856-72D7-4CFE-9EC8-782A1C0E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42A8-9626-4B9D-8466-A2D72B1C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71F4A-A1AF-4D2B-A791-60ED5351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D9773-40F1-4898-ACFD-98D12B922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2F5F-A74D-4E97-8B84-54130A55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08333-CB11-4F1A-A2AF-C0234701F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CB92E-89C7-4145-84EF-14749B8E9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ED110-7AC0-438A-8A10-84397168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47D52-0BCE-49DB-9FA6-37123C48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37CE3-3CD2-4777-80E7-22128285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68DA-225C-4537-A63B-377805DD2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21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8EDF-7606-4DC6-A73B-87ED40BD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1CE57-146C-47BA-8C4A-4B005F8A2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ABB5-8CD6-4318-A9F1-D22628B7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A4E9D-D504-4767-9C1C-BC0B2571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8263-AA8E-4776-915E-711064F0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9EC9C-7DF6-4CAF-9514-7A873070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32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E34E4-A07D-4408-B57F-D8058CED4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51D75-2A73-487F-AAA0-E4C3FBD61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CDA8C-42EF-413F-B1AA-267D1FA4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C5C4C-0AD0-4AF6-9EB5-7B5BD328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41082-0A68-458A-B4C3-FA41611C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6A004-95FC-4142-9EBC-16292D157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53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Line 2">
            <a:extLst>
              <a:ext uri="{FF2B5EF4-FFF2-40B4-BE49-F238E27FC236}">
                <a16:creationId xmlns:a16="http://schemas.microsoft.com/office/drawing/2014/main" id="{AEF076C1-8847-472D-81F7-96970646E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24638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211" name="Arc 3">
            <a:extLst>
              <a:ext uri="{FF2B5EF4-FFF2-40B4-BE49-F238E27FC236}">
                <a16:creationId xmlns:a16="http://schemas.microsoft.com/office/drawing/2014/main" id="{EFD580C7-A5B0-4653-9A8F-2D19AA594C05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212" name="Rectangle 4">
            <a:extLst>
              <a:ext uri="{FF2B5EF4-FFF2-40B4-BE49-F238E27FC236}">
                <a16:creationId xmlns:a16="http://schemas.microsoft.com/office/drawing/2014/main" id="{0DA68AA8-590E-4A1F-AE17-23973F185A6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8213" name="Rectangle 5">
            <a:extLst>
              <a:ext uri="{FF2B5EF4-FFF2-40B4-BE49-F238E27FC236}">
                <a16:creationId xmlns:a16="http://schemas.microsoft.com/office/drawing/2014/main" id="{C2179788-27F3-41A6-B130-301C7D2166E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78214" name="Rectangle 6">
            <a:extLst>
              <a:ext uri="{FF2B5EF4-FFF2-40B4-BE49-F238E27FC236}">
                <a16:creationId xmlns:a16="http://schemas.microsoft.com/office/drawing/2014/main" id="{0FE0B124-50AA-469B-BF8F-EEB7B9454E4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8215" name="Rectangle 7">
            <a:extLst>
              <a:ext uri="{FF2B5EF4-FFF2-40B4-BE49-F238E27FC236}">
                <a16:creationId xmlns:a16="http://schemas.microsoft.com/office/drawing/2014/main" id="{F6097970-DBBE-4CC7-AC3C-0DAA7CACC3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8216" name="Rectangle 8">
            <a:extLst>
              <a:ext uri="{FF2B5EF4-FFF2-40B4-BE49-F238E27FC236}">
                <a16:creationId xmlns:a16="http://schemas.microsoft.com/office/drawing/2014/main" id="{747F4FDC-CC3E-49D7-BEE6-89D7474596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54CE27-34AF-415E-8815-10B0FA5656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C28A-8AAF-4DB5-A280-865ABB2E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1F28-4F10-413A-8142-AD8797E9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C614A-6B46-4511-84D6-58C417AF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1127-D444-434A-8E00-EEB43B95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72CB0-3219-4130-B89B-E04A5F70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612DA-532A-4813-B064-57DF1636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808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8110-FEE3-4E83-9F0D-62592573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7D08-AE26-42C6-84D9-D161CF5B8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6941-36E7-4665-ADF1-E1EE90A1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6D90-7F7B-433E-B0AD-45FA737D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8CCEE-7AF5-4CBE-984D-76C8FB57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7360-6810-48CD-B7B4-84ADE1C75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03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3E45-D2B8-4660-93A7-A71D87DB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04B6-536C-4964-8DD7-89C0F18B5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2D8AA-D2FD-442F-ADBA-F42004D82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DFEB7-9A1A-4AC2-8348-C02FA1F5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F19CC-9A86-485A-A7BF-B75AAB38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23469-B255-4E50-BE32-3F22C90A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CA265-175C-4975-8CBB-D6993187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352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7BE1-79DB-4677-83BE-3C3EF63D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2350C-D580-4079-AFFE-DEBFA109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A0F52-B995-4C2E-AB80-DD44E9FC9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7D385-09A3-49F8-B69C-65BAD82F6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AD713-8B50-4282-9FF5-813D169BB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74115-3CF0-40CC-8BAA-214682CF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6E303-3FD8-439E-A0E8-354ACABA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682BE-6252-4E85-9CEA-779DF315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BC4CD-D3D2-433F-BDCC-55B622DD5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25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EAE2-A198-4362-B02D-C129942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ED724-8CF8-4551-B694-30EC37CC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9942A-ECEE-4A74-AC2B-A1C357925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496FC-824C-48FB-88B2-C2AF3679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467E8-BE0D-4360-9242-00FB3F40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3F334-0DA0-4B57-9E41-465C784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C28A4-0D3D-4B92-B6BF-A72B4AB46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16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D4CA-F3D8-40DF-8BCC-5AE2E5E1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B1925-6E7E-4697-9767-95EB876A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20A2C-AAA3-4EE7-9456-841F599C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BBFF4-9617-489A-9F41-12202F3E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3022A-411E-49B8-A53E-9FAE86352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741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2CE80-7208-43DA-89DC-041D4970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AA4D6-C0C8-42C4-A126-AA81FFAE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AE2D7-8782-4EF0-B253-A71E219C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8F5C-A2DC-49D2-A399-6F07EB534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47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4BF1-07C6-4C92-A47D-CF608252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7748-39AA-42A3-85BC-171F3FD9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8538-5D74-4485-9CED-8AB5FE22B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9E81-1EA8-43D0-AFA6-85B470BF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25CDC-E4B0-43D4-BABC-C6AF81D9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50EDE-3B60-4BA2-B5F9-E344F01E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DD29-DCFB-42BD-B4A2-45FA52621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44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D214-B53E-435E-A431-C65B2D17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46861-273D-40B8-8CBD-E328568E9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FC791-DCE5-4AE0-8199-EBA7B3B2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DFEC0-EBFE-4B32-90E7-4FAF2EB9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445C9-0DC6-4FDD-A9F3-D4C68461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BC36E-62E0-47AC-B6A4-D635CA7D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2920-6378-46DD-A907-71F8A9A05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92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8DC6-C608-47B4-B708-272C61FD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FAA41-E8B0-48D8-ABA3-D17A1B142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3A80-CEB1-4203-8047-34D3CA71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3655-D96C-4DEF-B649-74DDA311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E77F-B1CF-47EC-800F-29B32D94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EC8F-49E7-4A81-AE90-9893A79C0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759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771EE-70EE-4482-8132-A736C54C5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6150" y="228600"/>
            <a:ext cx="16192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009DB-88A9-4518-B074-21A761C08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70535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B1FF8-D43B-4415-A5FF-C8292D75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F5DA-9FE3-42B6-8A5A-4C051E69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7BEC-1D35-4F4A-94DD-EA6DCBB1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99C1C-C1E7-44F9-8347-1817EB224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25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DEA9-243F-4E26-9D41-CFA7C2330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93005-95B0-458A-BF14-5B2DBA34B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FE8B9-F655-4B80-95AA-D2AB92A0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BDFC-165E-4ABA-9E85-0C0B7C0C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4788-BECD-40E4-B06B-5153C005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B1E6-1289-46C1-B06E-F57678A2F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087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F7A5-7FA8-41F9-A0DB-887E4184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BE296-D1B4-4051-BE7A-0A5A9237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CEDF2-F37D-4FB8-BA0C-9944F5A0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29D13-E74B-41B8-85FB-D4675FBE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7765-EC81-4823-950B-EACAD4E7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786F0-A658-49CC-BA19-7F8C942A8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42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DA7E-9BE9-40CA-BA53-E12189D4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D1CEB-05E1-4E6F-A80E-3910C382F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A93D-4F84-423D-B626-CEF6D782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74C6-0361-402D-8165-CCE39070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BA165-5A3F-44BC-B9C8-A48665F7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FAEB-63E7-46B5-A06B-AAE532797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202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FB5B-5E93-48E0-99D5-05B7633B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CA5F-3329-47BE-8498-7E0018E88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04473-11A2-42C2-BB06-0B03C3977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E873F-27DF-4FC5-BD26-48E5C142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885CA-7EC8-4BAE-BAA5-FC2118B0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59A2-34EE-4527-8410-81170454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B89D0-C123-486E-8308-518C79C6B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B984-D154-4369-BC4B-23744744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9C1B5-62A8-4B78-A1E4-67E826846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43933-E3CD-4288-B6BC-3E5F70D48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64A02-30C6-4736-AD56-58DEF6864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32BCD-48F7-4D65-B1B7-9A17122D3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D891B-7CB2-484E-A349-5F9E45DB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453E1-2760-439D-80CF-6AB0759C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556F7-DBCA-4B1F-91CC-92415E6E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4CC7F-D90A-459F-8408-1973F49A0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36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C276-0B65-4A28-B675-92DA281D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A0C7-C403-48CF-B5FC-3FE68628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893E8-B0DB-4A67-90C6-D2F34B294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493DD-4184-48E9-9411-6B23F3E73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55372-55B6-4E23-8F5C-5D0B18445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BBC2B-0348-4A0B-95FF-C98EF318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0033D-73D0-4725-B7DF-F93C7874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F0310-5848-41F3-8470-4BFE67BC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1967-2855-4F90-9DBF-08CA74060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0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1F11-B73E-4F75-AFD3-FA7231DB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3A79B-574B-4396-9CB6-FBFA1D78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35A3F-1EFB-419A-A5F8-BE112E78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4BCF7-305E-4E60-AA4E-7219520F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F2683-22CC-4CD7-AE3E-D6989C5D4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70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23616-DFBC-433D-81AD-E9659EF5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D4C62-DBDD-4B4D-8EE1-9620907A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AE40-75F8-4A18-A255-0A936492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1789C-A021-4B37-AB33-17632EA95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8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DBF1-67DA-4113-9484-F78CE46F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DE3C-7C2B-4EAA-B2C7-F7C8D554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BA3FA-A25B-47DD-86D3-987063133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9970-ECD5-4B94-90CA-69A1B376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8F68F-0434-4585-AEB5-60E99824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A8192-4389-4398-9F65-B89B2A79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4489-D968-4AD5-93D4-198391071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432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D49-3B39-4033-9A95-D92FB574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0A707-AB3F-4F96-8EFE-617A2487D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F4423-6E41-4807-842C-9CD1E581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B4808-0946-4414-BE0C-52AF3B28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E3844-FC9C-4DEF-BFB0-033D5DE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F2F4D-5D6F-49C4-9685-B0320265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DA30-B138-40C9-86AB-AE854AEF8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18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7915-8EEA-4CA4-8037-03E0F926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54616-E0E6-4184-82B0-CA0A76A22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61A1-641F-4977-8ED3-C03F990D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1AF6A-8DC1-42C9-89AB-977A6C43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6884-F833-4CEF-84B2-E4FC57C9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6F2BA-8238-44FE-91A1-75E75799C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37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D4F9C-9F44-45BF-B5EB-1B7237C44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64C91-C96A-49CC-8E98-1A48AFAC6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6E7E0-254E-496E-A43A-26AA7DBE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58041-2616-4DF0-AECA-8CA1EDBF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A897E-D3DA-40C5-80C4-465D0A4F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7C2CD-A4E6-4739-AC1D-E8D38FFC1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66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2C20-7026-46F3-8B08-3C1346E6E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29A81-7831-41EA-883A-45B78B9EE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DB9F-EE7C-4AA2-BDAF-4216381D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E90D2-8255-411A-9F76-1F1F7C9D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35D3-EA0B-40B4-8C45-44171783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C5CB-366D-4DA9-9AC6-0D2776D59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722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D218-FD63-4284-A3A9-BD5F3E31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E6CE-513A-411C-A370-8DF66DC70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FB8CE-3D60-40E4-B610-BC219E4B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E7B9-9B35-4017-8C40-C2EEF87A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32E-55A4-4876-BCB3-1D334D2F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9EAFE-A456-46AD-9AF8-1A49BD19B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788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FF21-893A-4D8B-9E77-C439F3D4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B7138-5081-44ED-BAD5-FB6AEBF5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374CC-D37D-4F84-9797-F01A3D83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EBDE-A366-4D8D-8D37-6953E3C5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71DF5-0E82-4B8F-9C57-BD43A26F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C86CB-0F3C-46A0-AA17-F542F566D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21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CA8B-E516-42FA-BD71-96E7833E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276EC-7479-4DAA-BBAA-052D76A3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21079-0B19-4183-A941-7B86E6B0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0C31D-1759-470A-850E-18A7A4DF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B12B7-5442-4BB8-A9E5-D3171D685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4408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0942-8578-4C60-8C64-F176FA65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76F6-815C-4E7D-B04F-69BC430A8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D26D4-EBC3-4960-BB2A-EBBC53187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7EE10-7FA4-48DD-A520-EF6361AC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7BF2C-2C9D-4C72-8E15-73CDF0F7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B333A-3B19-4A2F-AF8A-50206C70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84FB-FA1C-43E4-BD54-0236FE010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19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A7F7-FEB0-4FCD-BAD2-79C1A17F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C9586-956D-4042-9058-FEAF28F2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FBF37-173F-4956-AE13-2C25BF9D0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32ED3-5CF3-4752-B164-41917E085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47E57-A116-4A94-95BA-D9E085EFA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207E8-3B9E-48D4-9665-CEF5D833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F0438-83BD-43CA-9365-07E670ED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DF304-79D7-437D-BC47-3EFF0758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32D0-3AF9-47A7-95C3-C2A21D6D4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514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D2E8-18F4-4BAC-ACF1-0EE54AB6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1A99-EC34-4E58-A95D-BC897A3A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2A9C8-2708-4E09-93B6-BF720251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893F7-C7CA-42A6-A763-7BAC02F8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E7111-A45C-4FE9-B758-F054C98C6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0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7269B-8BA8-40C5-87F7-14AC1CF1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3A929-293C-4D47-A5B4-2381877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F4EB5-EBB2-4FDC-9D88-3133F15D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16DB0-3320-4869-A230-E83CE2348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364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8587-07A4-4A5D-A0BB-1120BE8E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648E-46DB-434A-9C01-07C150AC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8E5EE-1147-4550-8B61-9AC386D3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6A5EA-D83E-41F9-993F-1B51C64B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591E8-9798-4438-B805-8251F5C9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420ED-1EC1-42D9-A433-96EC5961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E312-E246-4675-AFF2-AD3A9265B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63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92EC-7290-4754-B11E-27762431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64BD4-79F4-4EDE-8BAF-A5C55C3BF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2F1BD-259E-42A3-929A-6C2156624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A08E5-EF7A-4CB7-8E64-5403569D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8D96D-ABE0-4BC8-BAC4-F35C9617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33E81-FA09-4EAF-879F-790177E6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53F5F-F5D0-48F5-92A0-F7A36953C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972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7990-E5D3-4AD1-8FF0-EFE015BB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80721-0820-4902-B208-C8BD54588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CDCFC-251F-46C9-8FEB-EB25D185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19E2-1D61-484F-881F-1457B5DA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E37E7-4578-45EE-B28B-DA3636EF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EB8FB-9A1F-4EA2-BC86-8A063C94A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47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DC080-F88C-4EF0-AC32-34BDB36FC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A8B3A-E20B-4E33-A8BA-05F3DBD7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B0AA4-EDD0-4445-9B7A-924A806C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59592-4747-40E7-9B98-3E202742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4EAE-DEC7-47CB-A884-45553233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F7B50-D913-4E9B-9AA7-53B8726DF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417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8F38-2747-43DF-92FA-9795DDF00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46863-BAD7-4CED-BB64-BB36D5069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A2FE-6D7A-401C-8B56-B8E2F87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B716C-1CB9-4BE6-821F-DF06D2DB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F481D-86FE-43DA-BD56-197D7EF2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1F427-CDD9-4B16-BDA0-F26C68458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562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5EA9-650A-48E3-9130-8B2A80C8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6B46-C2F5-4188-815F-A2AD930F5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0ECC3-A07E-4202-801B-3E704133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8DA6-1926-4329-A3D1-E20519AB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450D-C287-4877-9640-29A4B33B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B7AB-C4ED-4A94-940C-B785835E7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6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67BD9-0942-4DFC-BCC9-9C06FAAF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EA4AA-CE69-47F1-9A95-5DA535F9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662D-E66B-4707-84C6-21CC9A29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CF4DA-2691-498E-BEF1-5BF5CE4FB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159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1555-7A25-4DCF-BF06-727ECAC0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5CA3C-90CC-4C14-AC4F-0F94882B2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507B3-CF45-4138-9041-483E2120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C846-04D6-4D9E-A5E7-31F99FEE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BDF7C-80D2-440F-AC36-1F511D15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2AA07-ED65-4089-A1A4-03C0ACC1A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E5D8-7B13-40F7-A568-1A0D9C8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73A7-B7AD-401D-AF4A-79DDE3D4D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289E1-1BAF-4AEE-B05F-F3CA4080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8B55E-3389-4A63-9DF0-EA58854C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1C5CD-D223-44CB-B2B0-1A1BC1D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84C57-7687-4B33-96AE-A9729FFD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91244-5AA0-475B-B223-514FAA142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532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3868-08EC-4C6C-9408-69FCBF2A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83C12-6ADC-404A-A05D-641A275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B2F24-D498-4149-BFED-CE88C7F6D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C974E-CF96-4F6E-845B-AC961E7C7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2286-F66C-441D-B971-E28765706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8E930-9DEB-4B57-A66D-CAADFA3C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B2FDE-58D7-46F2-8EC8-B2191E06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7EC5F-B6E0-4B9D-9BD3-7E708894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917BB-4EE5-49F1-BE45-3483D3E61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04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16A5-E0AC-46FA-8B8F-5F016773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345DE-9026-4D8E-A8C1-5A292327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3246-71B8-47F0-8DDD-BB02774B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D2092-4218-46D5-82AA-61A1EDB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A1511-CE8F-454A-9E22-494DF37F6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08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AE749-5E89-42FA-AE30-E6AC5B07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DA5CC-D4AD-495D-930A-55894A90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384F4-458D-4972-AF2F-7D6DC593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BC8DC-98DC-4D15-905E-1DEFECBED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64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CA97-31DC-409E-ABA3-E20C153D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6DDCB-8965-4AB1-B99A-D8B96D23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E986E-E57A-4461-88B7-0F9949532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10B73-954B-4AF3-A976-D65D0357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266A7-08B8-4D07-8D04-F3586803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B8331-D3BC-4A5A-895A-A247F47E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38203-86C1-4916-B88E-34B9F107C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9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9E07-F3C0-450D-BD07-A5D5D25F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A4F16-AD75-4172-9829-0A3658A3E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8D47D-AFA8-42C3-A178-31EF49C43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65254-AEEF-4D5F-871C-3438DD7E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256F-3673-4FFA-BC9D-B2213B35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4CFE8-B3AC-4A7C-A649-C0BD99CB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6A3BB-4780-4014-8A69-C3BC13DE2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989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1FBA-586B-41E9-8DCE-7029F706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D8AF8-B900-4504-8E56-D43C2D800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096D-B06D-497E-901C-39FBF1AF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5B71-8436-48B1-9F05-1F691CD8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B0B1-CF43-40F2-AFFF-FE07969C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4E690-96B1-45DB-B9D5-B3CF272E0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043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01AD2-7174-449E-8A4F-193FE0271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3EEC8-5F54-411B-8EB5-FF9FF6CE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68B6-FDE6-4F53-AB4F-9513A6A9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58DCA-DCEE-4F4C-8442-9AE4FB4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A404-357F-409A-AA96-17AB7B19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B2C0-C211-4C92-AE79-BAF98CA3E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28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065C-6CBD-4802-89D8-A0EABB57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3CB5-E75E-4372-9DBD-D3814BEF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7718B-D52D-4D6D-9FBC-BB91FA493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91B74-7DD3-493A-8B5C-02966921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0C729-02EA-4DA9-869F-E5164ADC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97B2B-448C-484F-AC61-57C094D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45A20-E8D4-4775-B529-A3388E301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6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5CB6-703C-44CF-A9DE-39C72819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320FF-FA2A-4F9F-B2EA-94061E7F4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9E55A-2013-4431-B4F5-2D9B05421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F6FE6-4318-4322-B263-C936F7DE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7DAAD-6DDD-4700-A61B-C03844D5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37E8A-7E4D-4AB3-9B8C-5F10032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AD47-0A09-4B1C-BEA0-759EA2EE6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BAD556A7-4BDB-46FB-B088-A1736364F162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8EF964-8BFF-44C6-B736-6921884F6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891724-5F30-4F85-A719-1005E3A73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EACB494C-FAB0-4725-8FC3-EFA39658F6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0E38BC56-8BE5-4712-B895-EA40E2AD88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F20E07A5-2DF2-4443-83D1-EDCA3EF70E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F91AC5F9-D997-4E5E-86CF-D8C894FBD2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38167645-FAC1-4445-983D-0240E5C27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34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E88BD844-4A4B-40A7-A1BB-8AA81131E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199316B4-33EE-4CCC-8475-1DA45F10E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2676" name="Rectangle 4">
            <a:extLst>
              <a:ext uri="{FF2B5EF4-FFF2-40B4-BE49-F238E27FC236}">
                <a16:creationId xmlns:a16="http://schemas.microsoft.com/office/drawing/2014/main" id="{1F6D2938-606B-4CA2-9107-1DB7B88A78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2677" name="Rectangle 5">
            <a:extLst>
              <a:ext uri="{FF2B5EF4-FFF2-40B4-BE49-F238E27FC236}">
                <a16:creationId xmlns:a16="http://schemas.microsoft.com/office/drawing/2014/main" id="{39E5B0DD-9CCC-49F0-83B9-16CDD173D2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2678" name="Rectangle 6">
            <a:extLst>
              <a:ext uri="{FF2B5EF4-FFF2-40B4-BE49-F238E27FC236}">
                <a16:creationId xmlns:a16="http://schemas.microsoft.com/office/drawing/2014/main" id="{7D779CF7-C9EE-4172-8B19-48E0E150CA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7BCAF92D-0269-440F-B4C9-EF07B211B1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Arc 2">
            <a:extLst>
              <a:ext uri="{FF2B5EF4-FFF2-40B4-BE49-F238E27FC236}">
                <a16:creationId xmlns:a16="http://schemas.microsoft.com/office/drawing/2014/main" id="{AF10E42E-B405-4683-ADA4-5FF8FE5D352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2761F1FB-1B5C-40C3-AA95-4E9B0CE6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1828" name="Rectangle 4">
            <a:extLst>
              <a:ext uri="{FF2B5EF4-FFF2-40B4-BE49-F238E27FC236}">
                <a16:creationId xmlns:a16="http://schemas.microsoft.com/office/drawing/2014/main" id="{CB5536EF-7FFE-4A8A-9C26-2106D6961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829" name="Rectangle 5">
            <a:extLst>
              <a:ext uri="{FF2B5EF4-FFF2-40B4-BE49-F238E27FC236}">
                <a16:creationId xmlns:a16="http://schemas.microsoft.com/office/drawing/2014/main" id="{ACB5604C-C2AE-436E-B523-DB88609E2B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0" name="Rectangle 6">
            <a:extLst>
              <a:ext uri="{FF2B5EF4-FFF2-40B4-BE49-F238E27FC236}">
                <a16:creationId xmlns:a16="http://schemas.microsoft.com/office/drawing/2014/main" id="{34945FC0-3534-42C2-9E66-3941E41FD5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1" name="Rectangle 7">
            <a:extLst>
              <a:ext uri="{FF2B5EF4-FFF2-40B4-BE49-F238E27FC236}">
                <a16:creationId xmlns:a16="http://schemas.microsoft.com/office/drawing/2014/main" id="{FD22B5C6-0B5B-43B9-9FB4-8697D0938E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569AE993-C313-45F5-B85D-6F3C1CC101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61832" name="Line 8">
            <a:extLst>
              <a:ext uri="{FF2B5EF4-FFF2-40B4-BE49-F238E27FC236}">
                <a16:creationId xmlns:a16="http://schemas.microsoft.com/office/drawing/2014/main" id="{E365B174-2FFD-4C3E-93AA-F15FDCE04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Arc 2">
            <a:extLst>
              <a:ext uri="{FF2B5EF4-FFF2-40B4-BE49-F238E27FC236}">
                <a16:creationId xmlns:a16="http://schemas.microsoft.com/office/drawing/2014/main" id="{BF713F2C-EA17-4175-BC60-416E95F89A7E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306626C5-7C49-460A-9F53-9D5E7958D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7188" name="Rectangle 4">
            <a:extLst>
              <a:ext uri="{FF2B5EF4-FFF2-40B4-BE49-F238E27FC236}">
                <a16:creationId xmlns:a16="http://schemas.microsoft.com/office/drawing/2014/main" id="{FE2B5371-0715-4505-9899-0B3971176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7189" name="Rectangle 5">
            <a:extLst>
              <a:ext uri="{FF2B5EF4-FFF2-40B4-BE49-F238E27FC236}">
                <a16:creationId xmlns:a16="http://schemas.microsoft.com/office/drawing/2014/main" id="{F13A4F7A-16DB-4591-8CC3-906AC21A3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77190" name="Rectangle 6">
            <a:extLst>
              <a:ext uri="{FF2B5EF4-FFF2-40B4-BE49-F238E27FC236}">
                <a16:creationId xmlns:a16="http://schemas.microsoft.com/office/drawing/2014/main" id="{EFC4E447-D730-4EB5-8ABE-53E72D0853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77191" name="Rectangle 7">
            <a:extLst>
              <a:ext uri="{FF2B5EF4-FFF2-40B4-BE49-F238E27FC236}">
                <a16:creationId xmlns:a16="http://schemas.microsoft.com/office/drawing/2014/main" id="{7D62B81A-0716-4120-82C8-D0D278378B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10D963E6-1FF2-48DE-937E-054A54DE57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77192" name="Line 8">
            <a:extLst>
              <a:ext uri="{FF2B5EF4-FFF2-40B4-BE49-F238E27FC236}">
                <a16:creationId xmlns:a16="http://schemas.microsoft.com/office/drawing/2014/main" id="{ABD6B05D-B56E-4EB2-A02D-A3EBC3635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5E356422-F497-4EAE-AC04-3EDEDE200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17A34C30-DF31-4809-946B-FD3E5E2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5380" name="Rectangle 4">
            <a:extLst>
              <a:ext uri="{FF2B5EF4-FFF2-40B4-BE49-F238E27FC236}">
                <a16:creationId xmlns:a16="http://schemas.microsoft.com/office/drawing/2014/main" id="{9F39CF60-61A4-4AEE-96A1-500799DBD2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85381" name="Rectangle 5">
            <a:extLst>
              <a:ext uri="{FF2B5EF4-FFF2-40B4-BE49-F238E27FC236}">
                <a16:creationId xmlns:a16="http://schemas.microsoft.com/office/drawing/2014/main" id="{DBD168EE-3913-465B-BAE1-C2242DFA55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85382" name="Rectangle 6">
            <a:extLst>
              <a:ext uri="{FF2B5EF4-FFF2-40B4-BE49-F238E27FC236}">
                <a16:creationId xmlns:a16="http://schemas.microsoft.com/office/drawing/2014/main" id="{FDD9AB11-2A8E-41F5-ACAF-BF940AD3CB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70560833-7EFE-4930-BF9F-A6AAF8DD2B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79A7DEF6-CA77-4E29-89E0-83EDC99FA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371852B8-7F41-4464-A744-B0ECCE722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3812" name="Rectangle 4">
            <a:extLst>
              <a:ext uri="{FF2B5EF4-FFF2-40B4-BE49-F238E27FC236}">
                <a16:creationId xmlns:a16="http://schemas.microsoft.com/office/drawing/2014/main" id="{5DD5E2DA-30D3-4551-A297-600DF26F98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03813" name="Rectangle 5">
            <a:extLst>
              <a:ext uri="{FF2B5EF4-FFF2-40B4-BE49-F238E27FC236}">
                <a16:creationId xmlns:a16="http://schemas.microsoft.com/office/drawing/2014/main" id="{17EC53EE-AB8B-4365-9027-C22ED1CABD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03814" name="Rectangle 6">
            <a:extLst>
              <a:ext uri="{FF2B5EF4-FFF2-40B4-BE49-F238E27FC236}">
                <a16:creationId xmlns:a16="http://schemas.microsoft.com/office/drawing/2014/main" id="{3CDA046A-9CFD-4864-A5A0-CEF23B3D5E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A64D05BA-FDB7-4F8B-A945-C39C124909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42C932B3-5039-4358-A3B8-C93405E47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77EFD278-7898-4660-BDEC-C2A2FEB7C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5732" name="Rectangle 4">
            <a:extLst>
              <a:ext uri="{FF2B5EF4-FFF2-40B4-BE49-F238E27FC236}">
                <a16:creationId xmlns:a16="http://schemas.microsoft.com/office/drawing/2014/main" id="{900D53A5-BD58-4160-B644-7590F15D42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3" name="Rectangle 5">
            <a:extLst>
              <a:ext uri="{FF2B5EF4-FFF2-40B4-BE49-F238E27FC236}">
                <a16:creationId xmlns:a16="http://schemas.microsoft.com/office/drawing/2014/main" id="{96A05367-91E9-44CF-A509-E3DA1B09BE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4" name="Rectangle 6">
            <a:extLst>
              <a:ext uri="{FF2B5EF4-FFF2-40B4-BE49-F238E27FC236}">
                <a16:creationId xmlns:a16="http://schemas.microsoft.com/office/drawing/2014/main" id="{6D078C08-798C-4198-90E4-BAA89A0310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fld id="{46FB7E9D-DA48-4BD1-BF07-2A932EB457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58.emf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slideLayout" Target="../slideLayouts/slideLayout51.xml"/><Relationship Id="rId7" Type="http://schemas.openxmlformats.org/officeDocument/2006/relationships/oleObject" Target="../embeddings/Microsoft_Excel_97-2003_Worksheet3.xls"/><Relationship Id="rId2" Type="http://schemas.openxmlformats.org/officeDocument/2006/relationships/vmlDrawing" Target="../drawings/vmlDrawing22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slideLayout" Target="../slideLayouts/slideLayout52.xml"/><Relationship Id="rId7" Type="http://schemas.openxmlformats.org/officeDocument/2006/relationships/oleObject" Target="../embeddings/oleObject30.bin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4.wmf"/><Relationship Id="rId9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3.png"/><Relationship Id="rId4" Type="http://schemas.openxmlformats.org/officeDocument/2006/relationships/image" Target="../media/image7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Microsoft_Word_97_-_2003_Document8.doc"/><Relationship Id="rId18" Type="http://schemas.openxmlformats.org/officeDocument/2006/relationships/image" Target="../media/image84.wmf"/><Relationship Id="rId3" Type="http://schemas.openxmlformats.org/officeDocument/2006/relationships/image" Target="../media/image85.png"/><Relationship Id="rId7" Type="http://schemas.openxmlformats.org/officeDocument/2006/relationships/oleObject" Target="../embeddings/Microsoft_Word_97_-_2003_Document5.doc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8.png"/><Relationship Id="rId11" Type="http://schemas.openxmlformats.org/officeDocument/2006/relationships/oleObject" Target="../embeddings/Microsoft_Word_97_-_2003_Document7.doc"/><Relationship Id="rId5" Type="http://schemas.openxmlformats.org/officeDocument/2006/relationships/image" Target="../media/image87.png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80.wmf"/><Relationship Id="rId4" Type="http://schemas.openxmlformats.org/officeDocument/2006/relationships/image" Target="../media/image86.png"/><Relationship Id="rId9" Type="http://schemas.openxmlformats.org/officeDocument/2006/relationships/oleObject" Target="../embeddings/Microsoft_Word_97_-_2003_Document6.doc"/><Relationship Id="rId14" Type="http://schemas.openxmlformats.org/officeDocument/2006/relationships/image" Target="../media/image8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38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40.bin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.xls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wmf"/><Relationship Id="rId3" Type="http://schemas.openxmlformats.org/officeDocument/2006/relationships/image" Target="../media/image18.jpe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9" name="Arc 1033">
            <a:extLst>
              <a:ext uri="{FF2B5EF4-FFF2-40B4-BE49-F238E27FC236}">
                <a16:creationId xmlns:a16="http://schemas.microsoft.com/office/drawing/2014/main" id="{EC7E63C3-8815-4114-8175-E5C93D103E32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2" name="Rectangle 1026">
            <a:extLst>
              <a:ext uri="{FF2B5EF4-FFF2-40B4-BE49-F238E27FC236}">
                <a16:creationId xmlns:a16="http://schemas.microsoft.com/office/drawing/2014/main" id="{BA8ABE59-75AC-4F3B-9020-0C8B26EC7D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825" y="198438"/>
            <a:ext cx="8699500" cy="1093787"/>
          </a:xfrm>
        </p:spPr>
        <p:txBody>
          <a:bodyPr/>
          <a:lstStyle/>
          <a:p>
            <a:pPr algn="r">
              <a:lnSpc>
                <a:spcPct val="95000"/>
              </a:lnSpc>
            </a:pPr>
            <a:r>
              <a:rPr lang="en-US" altLang="en-US" sz="4000"/>
              <a:t>Terrain Analysis and Hydrologic Modeling using Digital Elevation Models and GIS </a:t>
            </a:r>
          </a:p>
        </p:txBody>
      </p:sp>
      <p:sp>
        <p:nvSpPr>
          <p:cNvPr id="204803" name="Rectangle 1027">
            <a:extLst>
              <a:ext uri="{FF2B5EF4-FFF2-40B4-BE49-F238E27FC236}">
                <a16:creationId xmlns:a16="http://schemas.microsoft.com/office/drawing/2014/main" id="{59F32F55-5907-42B5-9FF8-39A0A9F8EF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2938" y="2705100"/>
            <a:ext cx="4557712" cy="1871663"/>
          </a:xfrm>
        </p:spPr>
        <p:txBody>
          <a:bodyPr/>
          <a:lstStyle/>
          <a:p>
            <a:pPr algn="ctr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David G. Tarboton</a:t>
            </a:r>
          </a:p>
          <a:p>
            <a:pPr algn="ctr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dtarb@cc.usu.edu</a:t>
            </a:r>
          </a:p>
        </p:txBody>
      </p:sp>
      <p:sp>
        <p:nvSpPr>
          <p:cNvPr id="204804" name="Line 1028">
            <a:extLst>
              <a:ext uri="{FF2B5EF4-FFF2-40B4-BE49-F238E27FC236}">
                <a16:creationId xmlns:a16="http://schemas.microsoft.com/office/drawing/2014/main" id="{14F95333-7BF1-406B-83C8-E961CD171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8" y="570865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05" name="Picture 1029">
            <a:extLst>
              <a:ext uri="{FF2B5EF4-FFF2-40B4-BE49-F238E27FC236}">
                <a16:creationId xmlns:a16="http://schemas.microsoft.com/office/drawing/2014/main" id="{41BB47E1-0729-4F4C-BD86-10DCE1F53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83247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07" name="Object 1031">
            <a:extLst>
              <a:ext uri="{FF2B5EF4-FFF2-40B4-BE49-F238E27FC236}">
                <a16:creationId xmlns:a16="http://schemas.microsoft.com/office/drawing/2014/main" id="{31E0F2EC-6335-4C8C-861E-D1183C567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4859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4859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8" name="Rectangle 1032">
            <a:extLst>
              <a:ext uri="{FF2B5EF4-FFF2-40B4-BE49-F238E27FC236}">
                <a16:creationId xmlns:a16="http://schemas.microsoft.com/office/drawing/2014/main" id="{14C56148-A0F6-474E-85D5-E6B2C333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984875"/>
            <a:ext cx="558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800">
                <a:solidFill>
                  <a:schemeClr val="tx2"/>
                </a:solidFill>
              </a:rPr>
              <a:t>http://www.engineering.usu.edu/dtarb</a:t>
            </a:r>
          </a:p>
        </p:txBody>
      </p:sp>
      <p:sp>
        <p:nvSpPr>
          <p:cNvPr id="204810" name="Line 1034">
            <a:extLst>
              <a:ext uri="{FF2B5EF4-FFF2-40B4-BE49-F238E27FC236}">
                <a16:creationId xmlns:a16="http://schemas.microsoft.com/office/drawing/2014/main" id="{459F0AA7-E408-46E0-96EA-F7604089D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1393825"/>
            <a:ext cx="7818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>
            <a:extLst>
              <a:ext uri="{FF2B5EF4-FFF2-40B4-BE49-F238E27FC236}">
                <a16:creationId xmlns:a16="http://schemas.microsoft.com/office/drawing/2014/main" id="{AB5ABA5D-E943-4984-9B14-403ABABA7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96875"/>
            <a:ext cx="6096000" cy="1143000"/>
          </a:xfrm>
        </p:spPr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9CCEBD7C-D60C-4AB8-888C-ABD85BBA5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2300" y="1676400"/>
            <a:ext cx="5981700" cy="48990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/>
              <a:t>Digital elevation model based flow direction, contributing area and watershed delineation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/>
              <a:t>Channel network delineation.  Objective selection of stream delineation threshold and representation of variable drainage density.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/>
              <a:t>Terrain flow fields and their numerical representation.  Multiple flow direction approaches.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>
                <a:sym typeface="Symbol" panose="05050102010706020507" pitchFamily="18" charset="2"/>
              </a:rPr>
              <a:t>Specialized grid accumulation functions</a:t>
            </a:r>
          </a:p>
        </p:txBody>
      </p:sp>
      <p:graphicFrame>
        <p:nvGraphicFramePr>
          <p:cNvPr id="482308" name="Object 4">
            <a:extLst>
              <a:ext uri="{FF2B5EF4-FFF2-40B4-BE49-F238E27FC236}">
                <a16:creationId xmlns:a16="http://schemas.microsoft.com/office/drawing/2014/main" id="{AF7EAFC0-0489-44E8-BA52-8C1F950FF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9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7658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>
            <a:extLst>
              <a:ext uri="{FF2B5EF4-FFF2-40B4-BE49-F238E27FC236}">
                <a16:creationId xmlns:a16="http://schemas.microsoft.com/office/drawing/2014/main" id="{7EDB5C2F-52BB-4ECC-935E-BC1D250DD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r>
              <a:rPr lang="en-US" altLang="en-US" sz="2800"/>
              <a:t>Numerical representation of a spatial surface (</a:t>
            </a:r>
            <a:r>
              <a:rPr lang="en-US" altLang="en-US" sz="2800">
                <a:solidFill>
                  <a:srgbClr val="FF3300"/>
                </a:solidFill>
              </a:rPr>
              <a:t>field</a:t>
            </a:r>
            <a:r>
              <a:rPr lang="en-US" altLang="en-US" sz="2800"/>
              <a:t>)</a:t>
            </a:r>
          </a:p>
        </p:txBody>
      </p:sp>
      <p:pic>
        <p:nvPicPr>
          <p:cNvPr id="486403" name="Picture 3" descr="tinstruc">
            <a:extLst>
              <a:ext uri="{FF2B5EF4-FFF2-40B4-BE49-F238E27FC236}">
                <a16:creationId xmlns:a16="http://schemas.microsoft.com/office/drawing/2014/main" id="{D89ECE84-532F-438A-BB03-6C097BA5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04" name="Rectangle 4">
            <a:extLst>
              <a:ext uri="{FF2B5EF4-FFF2-40B4-BE49-F238E27FC236}">
                <a16:creationId xmlns:a16="http://schemas.microsoft.com/office/drawing/2014/main" id="{8DB4ADFD-771A-485E-AA13-6CE194E36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6405" name="Picture 5">
            <a:extLst>
              <a:ext uri="{FF2B5EF4-FFF2-40B4-BE49-F238E27FC236}">
                <a16:creationId xmlns:a16="http://schemas.microsoft.com/office/drawing/2014/main" id="{F8C74109-1558-418C-8E20-DF0EF4F8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6" name="Picture 6" descr="elevpts">
            <a:extLst>
              <a:ext uri="{FF2B5EF4-FFF2-40B4-BE49-F238E27FC236}">
                <a16:creationId xmlns:a16="http://schemas.microsoft.com/office/drawing/2014/main" id="{EA3BC877-E761-4F60-9A9B-1182B393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7" name="Picture 7">
            <a:extLst>
              <a:ext uri="{FF2B5EF4-FFF2-40B4-BE49-F238E27FC236}">
                <a16:creationId xmlns:a16="http://schemas.microsoft.com/office/drawing/2014/main" id="{71717F87-F542-49A8-B5C5-8873C17F689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6408" name="AutoShape 8">
            <a:extLst>
              <a:ext uri="{FF2B5EF4-FFF2-40B4-BE49-F238E27FC236}">
                <a16:creationId xmlns:a16="http://schemas.microsoft.com/office/drawing/2014/main" id="{CCF6789F-4A9A-4F11-A71F-F78D3431E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9" name="AutoShape 9">
            <a:extLst>
              <a:ext uri="{FF2B5EF4-FFF2-40B4-BE49-F238E27FC236}">
                <a16:creationId xmlns:a16="http://schemas.microsoft.com/office/drawing/2014/main" id="{1BB79473-609A-4540-9564-927FD1C8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10" name="AutoShape 10">
            <a:extLst>
              <a:ext uri="{FF2B5EF4-FFF2-40B4-BE49-F238E27FC236}">
                <a16:creationId xmlns:a16="http://schemas.microsoft.com/office/drawing/2014/main" id="{ACA899C3-AC35-41CD-BAAB-E17DA89C54FF}"/>
              </a:ext>
            </a:extLst>
          </p:cNvPr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11" name="Text Box 11">
            <a:extLst>
              <a:ext uri="{FF2B5EF4-FFF2-40B4-BE49-F238E27FC236}">
                <a16:creationId xmlns:a16="http://schemas.microsoft.com/office/drawing/2014/main" id="{27DA0EC3-C693-4BD8-96FE-B4215031A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19161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486412" name="Text Box 12">
            <a:extLst>
              <a:ext uri="{FF2B5EF4-FFF2-40B4-BE49-F238E27FC236}">
                <a16:creationId xmlns:a16="http://schemas.microsoft.com/office/drawing/2014/main" id="{40A8AAF5-2D87-45B9-A03E-C6CD98BC1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TIN</a:t>
            </a:r>
          </a:p>
        </p:txBody>
      </p:sp>
      <p:sp>
        <p:nvSpPr>
          <p:cNvPr id="486413" name="Text Box 13">
            <a:extLst>
              <a:ext uri="{FF2B5EF4-FFF2-40B4-BE49-F238E27FC236}">
                <a16:creationId xmlns:a16="http://schemas.microsoft.com/office/drawing/2014/main" id="{E7CADDD4-A230-4163-BBB0-25C92B1C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Contour and flowline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D3C05B31-0EAB-41A9-B8F0-92250C41F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 </a:t>
            </a:r>
            <a:r>
              <a:rPr lang="en-US" altLang="en-US" sz="2800" b="1"/>
              <a:t>grid</a:t>
            </a:r>
            <a:r>
              <a:rPr lang="en-US" altLang="en-US" sz="2800"/>
              <a:t> defines geographic space as a matrix of identically-sized square cells. Each cell holds a numeric value that measures a geographic attribute (like elevation) for that unit of space.</a:t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487427" name="Picture 3" descr="grid0x">
            <a:extLst>
              <a:ext uri="{FF2B5EF4-FFF2-40B4-BE49-F238E27FC236}">
                <a16:creationId xmlns:a16="http://schemas.microsoft.com/office/drawing/2014/main" id="{AE5384E6-404F-4158-A11D-6A97147F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id="{F7638EBA-03D7-47EA-95F0-1111D6B248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4488" y="0"/>
            <a:ext cx="5580062" cy="941388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altLang="en-US" sz="3200"/>
              <a:t>Digital Elevation Model Based Flow Path Analysis</a:t>
            </a:r>
          </a:p>
        </p:txBody>
      </p:sp>
      <p:grpSp>
        <p:nvGrpSpPr>
          <p:cNvPr id="501763" name="Group 3">
            <a:extLst>
              <a:ext uri="{FF2B5EF4-FFF2-40B4-BE49-F238E27FC236}">
                <a16:creationId xmlns:a16="http://schemas.microsoft.com/office/drawing/2014/main" id="{86D58459-6BE9-40B6-A2FA-6CCBB5670C1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779838"/>
            <a:ext cx="2595563" cy="2794000"/>
            <a:chOff x="3664" y="2497"/>
            <a:chExt cx="1635" cy="1760"/>
          </a:xfrm>
        </p:grpSpPr>
        <p:grpSp>
          <p:nvGrpSpPr>
            <p:cNvPr id="501764" name="Group 4">
              <a:extLst>
                <a:ext uri="{FF2B5EF4-FFF2-40B4-BE49-F238E27FC236}">
                  <a16:creationId xmlns:a16="http://schemas.microsoft.com/office/drawing/2014/main" id="{95229AF8-7E00-4A00-B68E-B6AD651DCD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33" y="2840"/>
              <a:ext cx="1468" cy="1417"/>
              <a:chOff x="1632" y="1248"/>
              <a:chExt cx="2443" cy="2358"/>
            </a:xfrm>
          </p:grpSpPr>
          <p:grpSp>
            <p:nvGrpSpPr>
              <p:cNvPr id="501765" name="Group 5">
                <a:extLst>
                  <a:ext uri="{FF2B5EF4-FFF2-40B4-BE49-F238E27FC236}">
                    <a16:creationId xmlns:a16="http://schemas.microsoft.com/office/drawing/2014/main" id="{FDF6098C-7AF8-443E-899F-BABE443AAA7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32" y="1248"/>
                <a:ext cx="2443" cy="2358"/>
                <a:chOff x="3456" y="1536"/>
                <a:chExt cx="1963" cy="1926"/>
              </a:xfrm>
            </p:grpSpPr>
            <p:grpSp>
              <p:nvGrpSpPr>
                <p:cNvPr id="501766" name="Group 6">
                  <a:extLst>
                    <a:ext uri="{FF2B5EF4-FFF2-40B4-BE49-F238E27FC236}">
                      <a16:creationId xmlns:a16="http://schemas.microsoft.com/office/drawing/2014/main" id="{7F1E956B-F907-4B49-8FEB-3D417DA0232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456" y="1536"/>
                  <a:ext cx="1963" cy="1926"/>
                  <a:chOff x="1877" y="1152"/>
                  <a:chExt cx="1971" cy="1776"/>
                </a:xfrm>
              </p:grpSpPr>
              <p:sp>
                <p:nvSpPr>
                  <p:cNvPr id="501767" name="Rectangle 7">
                    <a:extLst>
                      <a:ext uri="{FF2B5EF4-FFF2-40B4-BE49-F238E27FC236}">
                        <a16:creationId xmlns:a16="http://schemas.microsoft.com/office/drawing/2014/main" id="{CD5F331A-F519-4A3D-83F7-C5A784687F2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152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68" name="Rectangle 8">
                    <a:extLst>
                      <a:ext uri="{FF2B5EF4-FFF2-40B4-BE49-F238E27FC236}">
                        <a16:creationId xmlns:a16="http://schemas.microsoft.com/office/drawing/2014/main" id="{7D6D7E48-567C-46FE-9C94-F7D77AF34B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69" name="Rectangle 9">
                    <a:extLst>
                      <a:ext uri="{FF2B5EF4-FFF2-40B4-BE49-F238E27FC236}">
                        <a16:creationId xmlns:a16="http://schemas.microsoft.com/office/drawing/2014/main" id="{FD3BC7E8-458E-4536-B151-BA922886A7B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0" name="Rectangle 10">
                    <a:extLst>
                      <a:ext uri="{FF2B5EF4-FFF2-40B4-BE49-F238E27FC236}">
                        <a16:creationId xmlns:a16="http://schemas.microsoft.com/office/drawing/2014/main" id="{C1908910-A260-427C-88F2-2856F45F934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1" name="Rectangle 11">
                    <a:extLst>
                      <a:ext uri="{FF2B5EF4-FFF2-40B4-BE49-F238E27FC236}">
                        <a16:creationId xmlns:a16="http://schemas.microsoft.com/office/drawing/2014/main" id="{01B07C6F-6093-4D67-8FC3-57DEF6079D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2" name="Rectangle 12">
                    <a:extLst>
                      <a:ext uri="{FF2B5EF4-FFF2-40B4-BE49-F238E27FC236}">
                        <a16:creationId xmlns:a16="http://schemas.microsoft.com/office/drawing/2014/main" id="{77242B35-853C-4709-896C-7FAB78E84C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3" name="Rectangle 13">
                    <a:extLst>
                      <a:ext uri="{FF2B5EF4-FFF2-40B4-BE49-F238E27FC236}">
                        <a16:creationId xmlns:a16="http://schemas.microsoft.com/office/drawing/2014/main" id="{7A0EE47A-0179-40FB-8189-A7EE746401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4" name="Rectangle 14">
                    <a:extLst>
                      <a:ext uri="{FF2B5EF4-FFF2-40B4-BE49-F238E27FC236}">
                        <a16:creationId xmlns:a16="http://schemas.microsoft.com/office/drawing/2014/main" id="{9D8B3A0B-0EC4-4F6B-9691-26B751DB7A2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5" name="Rectangle 15">
                    <a:extLst>
                      <a:ext uri="{FF2B5EF4-FFF2-40B4-BE49-F238E27FC236}">
                        <a16:creationId xmlns:a16="http://schemas.microsoft.com/office/drawing/2014/main" id="{761736DE-3EA4-40B9-97F0-BF403E620E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507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6" name="Rectangle 16">
                    <a:extLst>
                      <a:ext uri="{FF2B5EF4-FFF2-40B4-BE49-F238E27FC236}">
                        <a16:creationId xmlns:a16="http://schemas.microsoft.com/office/drawing/2014/main" id="{B94BD8C0-FDF1-448D-BCF9-01EB26868B8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7" name="Rectangle 17">
                    <a:extLst>
                      <a:ext uri="{FF2B5EF4-FFF2-40B4-BE49-F238E27FC236}">
                        <a16:creationId xmlns:a16="http://schemas.microsoft.com/office/drawing/2014/main" id="{0FF4BE0B-BE2D-430B-AC93-9506A6A9382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8" name="Rectangle 18">
                    <a:extLst>
                      <a:ext uri="{FF2B5EF4-FFF2-40B4-BE49-F238E27FC236}">
                        <a16:creationId xmlns:a16="http://schemas.microsoft.com/office/drawing/2014/main" id="{6EAD5D4B-557D-4FB5-AD24-C7CA1F01070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79" name="Rectangle 19">
                    <a:extLst>
                      <a:ext uri="{FF2B5EF4-FFF2-40B4-BE49-F238E27FC236}">
                        <a16:creationId xmlns:a16="http://schemas.microsoft.com/office/drawing/2014/main" id="{835967E0-57EF-4DD6-8735-EFF066A2CB8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0" name="Rectangle 20">
                    <a:extLst>
                      <a:ext uri="{FF2B5EF4-FFF2-40B4-BE49-F238E27FC236}">
                        <a16:creationId xmlns:a16="http://schemas.microsoft.com/office/drawing/2014/main" id="{3C4F2718-88C1-442D-840A-2248A24A471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862"/>
                    <a:ext cx="395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1" name="Rectangle 21">
                    <a:extLst>
                      <a:ext uri="{FF2B5EF4-FFF2-40B4-BE49-F238E27FC236}">
                        <a16:creationId xmlns:a16="http://schemas.microsoft.com/office/drawing/2014/main" id="{D01A5188-F7C1-4335-B775-D18A4E94321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2" name="Rectangle 22">
                    <a:extLst>
                      <a:ext uri="{FF2B5EF4-FFF2-40B4-BE49-F238E27FC236}">
                        <a16:creationId xmlns:a16="http://schemas.microsoft.com/office/drawing/2014/main" id="{962E8E31-AD14-4795-B138-D4FC3947EDE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3" name="Rectangle 23">
                    <a:extLst>
                      <a:ext uri="{FF2B5EF4-FFF2-40B4-BE49-F238E27FC236}">
                        <a16:creationId xmlns:a16="http://schemas.microsoft.com/office/drawing/2014/main" id="{B9C1169C-EB42-4CAF-A339-641C7B12D93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4" name="Rectangle 24">
                    <a:extLst>
                      <a:ext uri="{FF2B5EF4-FFF2-40B4-BE49-F238E27FC236}">
                        <a16:creationId xmlns:a16="http://schemas.microsoft.com/office/drawing/2014/main" id="{D7642D0C-908F-40D7-89E4-485C9D633A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5" name="Rectangle 25">
                    <a:extLst>
                      <a:ext uri="{FF2B5EF4-FFF2-40B4-BE49-F238E27FC236}">
                        <a16:creationId xmlns:a16="http://schemas.microsoft.com/office/drawing/2014/main" id="{428265A3-4287-4A58-AFEB-5094A68A5E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218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6" name="Rectangle 26">
                    <a:extLst>
                      <a:ext uri="{FF2B5EF4-FFF2-40B4-BE49-F238E27FC236}">
                        <a16:creationId xmlns:a16="http://schemas.microsoft.com/office/drawing/2014/main" id="{A78B7B59-E0FA-4FC1-957B-CBEB61A5B91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7" name="Rectangle 27">
                    <a:extLst>
                      <a:ext uri="{FF2B5EF4-FFF2-40B4-BE49-F238E27FC236}">
                        <a16:creationId xmlns:a16="http://schemas.microsoft.com/office/drawing/2014/main" id="{828F5C03-2FB0-4AD4-8CB8-E8E92823CB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8" name="Rectangle 28">
                    <a:extLst>
                      <a:ext uri="{FF2B5EF4-FFF2-40B4-BE49-F238E27FC236}">
                        <a16:creationId xmlns:a16="http://schemas.microsoft.com/office/drawing/2014/main" id="{E750B263-869E-4C42-B872-2BA44072A81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89" name="Rectangle 29">
                    <a:extLst>
                      <a:ext uri="{FF2B5EF4-FFF2-40B4-BE49-F238E27FC236}">
                        <a16:creationId xmlns:a16="http://schemas.microsoft.com/office/drawing/2014/main" id="{679354A3-9AED-49B4-9CDF-FCD2C48977A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90" name="Rectangle 30">
                    <a:extLst>
                      <a:ext uri="{FF2B5EF4-FFF2-40B4-BE49-F238E27FC236}">
                        <a16:creationId xmlns:a16="http://schemas.microsoft.com/office/drawing/2014/main" id="{ACE018B8-E686-40F2-87D8-A1373248C88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  <p:sp>
                <p:nvSpPr>
                  <p:cNvPr id="501791" name="Rectangle 31">
                    <a:extLst>
                      <a:ext uri="{FF2B5EF4-FFF2-40B4-BE49-F238E27FC236}">
                        <a16:creationId xmlns:a16="http://schemas.microsoft.com/office/drawing/2014/main" id="{87280214-536C-4FC2-9CD4-22E83C33CC5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8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 b="1"/>
                  </a:p>
                </p:txBody>
              </p:sp>
            </p:grpSp>
            <p:sp>
              <p:nvSpPr>
                <p:cNvPr id="501792" name="Text Box 32">
                  <a:extLst>
                    <a:ext uri="{FF2B5EF4-FFF2-40B4-BE49-F238E27FC236}">
                      <a16:creationId xmlns:a16="http://schemas.microsoft.com/office/drawing/2014/main" id="{C43D9CFF-731F-46DB-898B-510642A937A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793" name="Text Box 33">
                  <a:extLst>
                    <a:ext uri="{FF2B5EF4-FFF2-40B4-BE49-F238E27FC236}">
                      <a16:creationId xmlns:a16="http://schemas.microsoft.com/office/drawing/2014/main" id="{652CC45F-42DD-408E-9486-2337460E9F7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73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794" name="Text Box 34">
                  <a:extLst>
                    <a:ext uri="{FF2B5EF4-FFF2-40B4-BE49-F238E27FC236}">
                      <a16:creationId xmlns:a16="http://schemas.microsoft.com/office/drawing/2014/main" id="{BB9873DD-2FE1-450B-93FA-BEE8270E495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59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795" name="Text Box 35">
                  <a:extLst>
                    <a:ext uri="{FF2B5EF4-FFF2-40B4-BE49-F238E27FC236}">
                      <a16:creationId xmlns:a16="http://schemas.microsoft.com/office/drawing/2014/main" id="{59F10125-4C0A-4029-B6E6-426125624E0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578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796" name="Text Box 36">
                  <a:extLst>
                    <a:ext uri="{FF2B5EF4-FFF2-40B4-BE49-F238E27FC236}">
                      <a16:creationId xmlns:a16="http://schemas.microsoft.com/office/drawing/2014/main" id="{55005EB5-1441-4BD7-844E-FABF3FE3838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797" name="Text Box 37">
                  <a:extLst>
                    <a:ext uri="{FF2B5EF4-FFF2-40B4-BE49-F238E27FC236}">
                      <a16:creationId xmlns:a16="http://schemas.microsoft.com/office/drawing/2014/main" id="{04CAC433-70B2-4A81-908E-0E394ABCA3B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798" name="Text Box 38">
                  <a:extLst>
                    <a:ext uri="{FF2B5EF4-FFF2-40B4-BE49-F238E27FC236}">
                      <a16:creationId xmlns:a16="http://schemas.microsoft.com/office/drawing/2014/main" id="{6A456722-8275-4051-A408-646DFC1FC20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799" name="Text Box 39">
                  <a:extLst>
                    <a:ext uri="{FF2B5EF4-FFF2-40B4-BE49-F238E27FC236}">
                      <a16:creationId xmlns:a16="http://schemas.microsoft.com/office/drawing/2014/main" id="{843F4CB8-E32B-490B-90A3-33FF57DA52C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00" name="Text Box 40">
                  <a:extLst>
                    <a:ext uri="{FF2B5EF4-FFF2-40B4-BE49-F238E27FC236}">
                      <a16:creationId xmlns:a16="http://schemas.microsoft.com/office/drawing/2014/main" id="{8574BA71-3170-402F-8F4A-C58158904AE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6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01" name="Text Box 41">
                  <a:extLst>
                    <a:ext uri="{FF2B5EF4-FFF2-40B4-BE49-F238E27FC236}">
                      <a16:creationId xmlns:a16="http://schemas.microsoft.com/office/drawing/2014/main" id="{F400E419-FDB2-4296-9AE6-E13A9CFA3D0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49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02" name="Text Box 42">
                  <a:extLst>
                    <a:ext uri="{FF2B5EF4-FFF2-40B4-BE49-F238E27FC236}">
                      <a16:creationId xmlns:a16="http://schemas.microsoft.com/office/drawing/2014/main" id="{AFFDC7F3-0EBF-470C-A3AB-9BE9590C342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03" name="Text Box 43">
                  <a:extLst>
                    <a:ext uri="{FF2B5EF4-FFF2-40B4-BE49-F238E27FC236}">
                      <a16:creationId xmlns:a16="http://schemas.microsoft.com/office/drawing/2014/main" id="{C1CC0745-E43F-4EB8-8FCC-EFCD2433A60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96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04" name="Text Box 44">
                  <a:extLst>
                    <a:ext uri="{FF2B5EF4-FFF2-40B4-BE49-F238E27FC236}">
                      <a16:creationId xmlns:a16="http://schemas.microsoft.com/office/drawing/2014/main" id="{EAC9995D-8C29-4042-9BD6-F1CCF88B30F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05" name="Text Box 45">
                  <a:extLst>
                    <a:ext uri="{FF2B5EF4-FFF2-40B4-BE49-F238E27FC236}">
                      <a16:creationId xmlns:a16="http://schemas.microsoft.com/office/drawing/2014/main" id="{F7D1C423-DFE7-4E2A-A274-B162F934D2D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06" name="Text Box 46">
                  <a:extLst>
                    <a:ext uri="{FF2B5EF4-FFF2-40B4-BE49-F238E27FC236}">
                      <a16:creationId xmlns:a16="http://schemas.microsoft.com/office/drawing/2014/main" id="{33F9733A-2A6B-4EB5-AFE9-6B6D6312A1C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4</a:t>
                  </a:r>
                </a:p>
              </p:txBody>
            </p:sp>
            <p:sp>
              <p:nvSpPr>
                <p:cNvPr id="501807" name="Text Box 47">
                  <a:extLst>
                    <a:ext uri="{FF2B5EF4-FFF2-40B4-BE49-F238E27FC236}">
                      <a16:creationId xmlns:a16="http://schemas.microsoft.com/office/drawing/2014/main" id="{0396CDEE-9AAE-4B93-8CD7-3611F82D0D0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949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3</a:t>
                  </a:r>
                </a:p>
              </p:txBody>
            </p:sp>
            <p:sp>
              <p:nvSpPr>
                <p:cNvPr id="501808" name="Text Box 48">
                  <a:extLst>
                    <a:ext uri="{FF2B5EF4-FFF2-40B4-BE49-F238E27FC236}">
                      <a16:creationId xmlns:a16="http://schemas.microsoft.com/office/drawing/2014/main" id="{72421191-D771-42DC-970C-698FFD49FC6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3</a:t>
                  </a:r>
                </a:p>
              </p:txBody>
            </p:sp>
            <p:sp>
              <p:nvSpPr>
                <p:cNvPr id="501809" name="Text Box 49">
                  <a:extLst>
                    <a:ext uri="{FF2B5EF4-FFF2-40B4-BE49-F238E27FC236}">
                      <a16:creationId xmlns:a16="http://schemas.microsoft.com/office/drawing/2014/main" id="{7D4D208E-CB7D-49F6-B5DB-5AA469FAB54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26" y="2331"/>
                  <a:ext cx="370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12</a:t>
                  </a:r>
                </a:p>
              </p:txBody>
            </p:sp>
            <p:sp>
              <p:nvSpPr>
                <p:cNvPr id="501810" name="Text Box 50">
                  <a:extLst>
                    <a:ext uri="{FF2B5EF4-FFF2-40B4-BE49-F238E27FC236}">
                      <a16:creationId xmlns:a16="http://schemas.microsoft.com/office/drawing/2014/main" id="{710CB166-1EE5-46E5-9186-85C7B7EB081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</a:t>
                  </a:r>
                </a:p>
              </p:txBody>
            </p:sp>
            <p:sp>
              <p:nvSpPr>
                <p:cNvPr id="501811" name="Text Box 51">
                  <a:extLst>
                    <a:ext uri="{FF2B5EF4-FFF2-40B4-BE49-F238E27FC236}">
                      <a16:creationId xmlns:a16="http://schemas.microsoft.com/office/drawing/2014/main" id="{8A797190-C20F-415A-A810-400D0FAFA17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2727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</a:t>
                  </a:r>
                </a:p>
              </p:txBody>
            </p:sp>
            <p:sp>
              <p:nvSpPr>
                <p:cNvPr id="501812" name="Text Box 52">
                  <a:extLst>
                    <a:ext uri="{FF2B5EF4-FFF2-40B4-BE49-F238E27FC236}">
                      <a16:creationId xmlns:a16="http://schemas.microsoft.com/office/drawing/2014/main" id="{FDBC9413-9C5B-460D-8827-007D123BE80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29" y="3084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</a:t>
                  </a:r>
                </a:p>
              </p:txBody>
            </p:sp>
            <p:sp>
              <p:nvSpPr>
                <p:cNvPr id="501813" name="Text Box 53">
                  <a:extLst>
                    <a:ext uri="{FF2B5EF4-FFF2-40B4-BE49-F238E27FC236}">
                      <a16:creationId xmlns:a16="http://schemas.microsoft.com/office/drawing/2014/main" id="{0E512E30-7532-4B5C-9207-A53AD762752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5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3</a:t>
                  </a:r>
                </a:p>
              </p:txBody>
            </p:sp>
            <p:sp>
              <p:nvSpPr>
                <p:cNvPr id="501814" name="Text Box 54">
                  <a:extLst>
                    <a:ext uri="{FF2B5EF4-FFF2-40B4-BE49-F238E27FC236}">
                      <a16:creationId xmlns:a16="http://schemas.microsoft.com/office/drawing/2014/main" id="{A9B9E8A2-D18E-4CF0-8E9A-83B2D5B4899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2727"/>
                  <a:ext cx="369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16</a:t>
                  </a:r>
                </a:p>
              </p:txBody>
            </p:sp>
            <p:sp>
              <p:nvSpPr>
                <p:cNvPr id="501815" name="Text Box 55">
                  <a:extLst>
                    <a:ext uri="{FF2B5EF4-FFF2-40B4-BE49-F238E27FC236}">
                      <a16:creationId xmlns:a16="http://schemas.microsoft.com/office/drawing/2014/main" id="{D37612CF-9200-4682-8A38-5ADD7395C88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3098"/>
                  <a:ext cx="369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25</a:t>
                  </a:r>
                </a:p>
              </p:txBody>
            </p:sp>
            <p:sp>
              <p:nvSpPr>
                <p:cNvPr id="501816" name="Text Box 56">
                  <a:extLst>
                    <a:ext uri="{FF2B5EF4-FFF2-40B4-BE49-F238E27FC236}">
                      <a16:creationId xmlns:a16="http://schemas.microsoft.com/office/drawing/2014/main" id="{52CEF255-9050-4929-9237-DE29B4BB3F0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3098"/>
                  <a:ext cx="263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1"/>
                    <a:t>6</a:t>
                  </a:r>
                </a:p>
              </p:txBody>
            </p:sp>
          </p:grpSp>
          <p:grpSp>
            <p:nvGrpSpPr>
              <p:cNvPr id="501817" name="Group 57">
                <a:extLst>
                  <a:ext uri="{FF2B5EF4-FFF2-40B4-BE49-F238E27FC236}">
                    <a16:creationId xmlns:a16="http://schemas.microsoft.com/office/drawing/2014/main" id="{D6F59469-E23B-4B40-BC97-9FBCAFF2010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0" y="2191"/>
                <a:ext cx="975" cy="1412"/>
                <a:chOff x="2600" y="2191"/>
                <a:chExt cx="975" cy="1412"/>
              </a:xfrm>
            </p:grpSpPr>
            <p:sp>
              <p:nvSpPr>
                <p:cNvPr id="501818" name="Rectangle 58">
                  <a:extLst>
                    <a:ext uri="{FF2B5EF4-FFF2-40B4-BE49-F238E27FC236}">
                      <a16:creationId xmlns:a16="http://schemas.microsoft.com/office/drawing/2014/main" id="{59250221-8BD6-4350-8366-2D2A7EB1FA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191"/>
                  <a:ext cx="492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819" name="Rectangle 59">
                  <a:extLst>
                    <a:ext uri="{FF2B5EF4-FFF2-40B4-BE49-F238E27FC236}">
                      <a16:creationId xmlns:a16="http://schemas.microsoft.com/office/drawing/2014/main" id="{7913A748-093F-4C49-A006-2E9B735C202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3125"/>
                  <a:ext cx="477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820" name="Rectangle 60">
                  <a:extLst>
                    <a:ext uri="{FF2B5EF4-FFF2-40B4-BE49-F238E27FC236}">
                      <a16:creationId xmlns:a16="http://schemas.microsoft.com/office/drawing/2014/main" id="{2E49DC1B-A315-4A7F-9596-EAA7655850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2663"/>
                  <a:ext cx="477" cy="477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1821" name="Text Box 61">
              <a:extLst>
                <a:ext uri="{FF2B5EF4-FFF2-40B4-BE49-F238E27FC236}">
                  <a16:creationId xmlns:a16="http://schemas.microsoft.com/office/drawing/2014/main" id="{1E3447EA-12A5-4230-91C0-782737D5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2497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2"/>
                  </a:solidFill>
                </a:rPr>
                <a:t>Drainage Area</a:t>
              </a:r>
            </a:p>
          </p:txBody>
        </p:sp>
      </p:grpSp>
      <p:grpSp>
        <p:nvGrpSpPr>
          <p:cNvPr id="501822" name="Group 62">
            <a:extLst>
              <a:ext uri="{FF2B5EF4-FFF2-40B4-BE49-F238E27FC236}">
                <a16:creationId xmlns:a16="http://schemas.microsoft.com/office/drawing/2014/main" id="{8DA1AA94-A2C2-410F-8EC2-4C6DAD804877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971550"/>
            <a:ext cx="2986087" cy="2452688"/>
            <a:chOff x="0" y="618"/>
            <a:chExt cx="1881" cy="1545"/>
          </a:xfrm>
        </p:grpSpPr>
        <p:grpSp>
          <p:nvGrpSpPr>
            <p:cNvPr id="501823" name="Group 63">
              <a:extLst>
                <a:ext uri="{FF2B5EF4-FFF2-40B4-BE49-F238E27FC236}">
                  <a16:creationId xmlns:a16="http://schemas.microsoft.com/office/drawing/2014/main" id="{4CF3C071-1494-4E33-9097-B35EA08FCB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" y="1153"/>
              <a:ext cx="1045" cy="1010"/>
              <a:chOff x="96" y="1432"/>
              <a:chExt cx="661" cy="639"/>
            </a:xfrm>
          </p:grpSpPr>
          <p:sp>
            <p:nvSpPr>
              <p:cNvPr id="501824" name="Rectangle 64">
                <a:extLst>
                  <a:ext uri="{FF2B5EF4-FFF2-40B4-BE49-F238E27FC236}">
                    <a16:creationId xmlns:a16="http://schemas.microsoft.com/office/drawing/2014/main" id="{3E8B23C6-9DEF-474A-B35D-6E99D82CB5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432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4</a:t>
                </a:r>
              </a:p>
            </p:txBody>
          </p:sp>
          <p:sp>
            <p:nvSpPr>
              <p:cNvPr id="501825" name="Rectangle 65">
                <a:extLst>
                  <a:ext uri="{FF2B5EF4-FFF2-40B4-BE49-F238E27FC236}">
                    <a16:creationId xmlns:a16="http://schemas.microsoft.com/office/drawing/2014/main" id="{054DF699-A7FE-4938-B74B-3B0CFCCF0E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645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5</a:t>
                </a:r>
              </a:p>
            </p:txBody>
          </p:sp>
          <p:sp>
            <p:nvSpPr>
              <p:cNvPr id="501826" name="Rectangle 66">
                <a:extLst>
                  <a:ext uri="{FF2B5EF4-FFF2-40B4-BE49-F238E27FC236}">
                    <a16:creationId xmlns:a16="http://schemas.microsoft.com/office/drawing/2014/main" id="{407911B6-79E5-4450-A211-AD8DB4E662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858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6</a:t>
                </a:r>
              </a:p>
            </p:txBody>
          </p:sp>
          <p:sp>
            <p:nvSpPr>
              <p:cNvPr id="501827" name="Rectangle 67">
                <a:extLst>
                  <a:ext uri="{FF2B5EF4-FFF2-40B4-BE49-F238E27FC236}">
                    <a16:creationId xmlns:a16="http://schemas.microsoft.com/office/drawing/2014/main" id="{D23D05DF-5028-4028-B775-2DEF6FDFE66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432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 3</a:t>
                </a:r>
              </a:p>
            </p:txBody>
          </p:sp>
          <p:sp>
            <p:nvSpPr>
              <p:cNvPr id="501828" name="Rectangle 68">
                <a:extLst>
                  <a:ext uri="{FF2B5EF4-FFF2-40B4-BE49-F238E27FC236}">
                    <a16:creationId xmlns:a16="http://schemas.microsoft.com/office/drawing/2014/main" id="{9602A8BF-0986-47E9-9B1C-9843242417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645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b="1"/>
              </a:p>
            </p:txBody>
          </p:sp>
          <p:sp>
            <p:nvSpPr>
              <p:cNvPr id="501829" name="Rectangle 69">
                <a:extLst>
                  <a:ext uri="{FF2B5EF4-FFF2-40B4-BE49-F238E27FC236}">
                    <a16:creationId xmlns:a16="http://schemas.microsoft.com/office/drawing/2014/main" id="{E4F8335D-61EB-4377-BE39-5C62E10AC9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858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/>
                  <a:t>7</a:t>
                </a:r>
              </a:p>
            </p:txBody>
          </p:sp>
          <p:grpSp>
            <p:nvGrpSpPr>
              <p:cNvPr id="501830" name="Group 70">
                <a:extLst>
                  <a:ext uri="{FF2B5EF4-FFF2-40B4-BE49-F238E27FC236}">
                    <a16:creationId xmlns:a16="http://schemas.microsoft.com/office/drawing/2014/main" id="{3333017F-D4CF-46DC-8313-8DBEAA0C28D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7" y="1432"/>
                <a:ext cx="220" cy="639"/>
                <a:chOff x="3027" y="1517"/>
                <a:chExt cx="383" cy="1094"/>
              </a:xfrm>
            </p:grpSpPr>
            <p:sp>
              <p:nvSpPr>
                <p:cNvPr id="501831" name="Rectangle 71">
                  <a:extLst>
                    <a:ext uri="{FF2B5EF4-FFF2-40B4-BE49-F238E27FC236}">
                      <a16:creationId xmlns:a16="http://schemas.microsoft.com/office/drawing/2014/main" id="{34F2C300-D1E3-49F0-A120-14916364F85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51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b="1"/>
                    <a:t> 2</a:t>
                  </a:r>
                </a:p>
              </p:txBody>
            </p:sp>
            <p:sp>
              <p:nvSpPr>
                <p:cNvPr id="501832" name="Rectangle 72">
                  <a:extLst>
                    <a:ext uri="{FF2B5EF4-FFF2-40B4-BE49-F238E27FC236}">
                      <a16:creationId xmlns:a16="http://schemas.microsoft.com/office/drawing/2014/main" id="{309AC1D6-6547-4CA2-BB76-C864035341A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881"/>
                  <a:ext cx="383" cy="36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b="1"/>
                    <a:t>1</a:t>
                  </a:r>
                </a:p>
              </p:txBody>
            </p:sp>
            <p:sp>
              <p:nvSpPr>
                <p:cNvPr id="501833" name="Rectangle 73">
                  <a:extLst>
                    <a:ext uri="{FF2B5EF4-FFF2-40B4-BE49-F238E27FC236}">
                      <a16:creationId xmlns:a16="http://schemas.microsoft.com/office/drawing/2014/main" id="{620BDA9F-40E4-470E-B898-CAACB1C37C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24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b="1"/>
                    <a:t>8</a:t>
                  </a:r>
                </a:p>
              </p:txBody>
            </p:sp>
          </p:grpSp>
          <p:sp>
            <p:nvSpPr>
              <p:cNvPr id="501834" name="Line 74">
                <a:extLst>
                  <a:ext uri="{FF2B5EF4-FFF2-40B4-BE49-F238E27FC236}">
                    <a16:creationId xmlns:a16="http://schemas.microsoft.com/office/drawing/2014/main" id="{C44CC20E-3DFA-4449-AEF6-8879A6E03C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374" y="1655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5" name="Line 75">
                <a:extLst>
                  <a:ext uri="{FF2B5EF4-FFF2-40B4-BE49-F238E27FC236}">
                    <a16:creationId xmlns:a16="http://schemas.microsoft.com/office/drawing/2014/main" id="{B2CC9634-E0FB-44C2-97C8-4DE4A09E591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453" y="1779"/>
                <a:ext cx="113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6" name="Line 76">
                <a:extLst>
                  <a:ext uri="{FF2B5EF4-FFF2-40B4-BE49-F238E27FC236}">
                    <a16:creationId xmlns:a16="http://schemas.microsoft.com/office/drawing/2014/main" id="{2532FA63-BECF-4C15-9312-3A7E08A05C2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452" y="1604"/>
                <a:ext cx="118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7" name="Line 77">
                <a:extLst>
                  <a:ext uri="{FF2B5EF4-FFF2-40B4-BE49-F238E27FC236}">
                    <a16:creationId xmlns:a16="http://schemas.microsoft.com/office/drawing/2014/main" id="{8BF9C913-75CF-4321-B883-01B6FF63644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273" y="1775"/>
                <a:ext cx="123" cy="12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8" name="Line 78">
                <a:extLst>
                  <a:ext uri="{FF2B5EF4-FFF2-40B4-BE49-F238E27FC236}">
                    <a16:creationId xmlns:a16="http://schemas.microsoft.com/office/drawing/2014/main" id="{58043DF1-B89F-451F-B1E4-E52AE05AE1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71" y="1843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9" name="Line 79">
                <a:extLst>
                  <a:ext uri="{FF2B5EF4-FFF2-40B4-BE49-F238E27FC236}">
                    <a16:creationId xmlns:a16="http://schemas.microsoft.com/office/drawing/2014/main" id="{86062829-D9FA-412F-82C6-B93B96394BD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0800000">
                <a:off x="269" y="1756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40" name="Line 80">
                <a:extLst>
                  <a:ext uri="{FF2B5EF4-FFF2-40B4-BE49-F238E27FC236}">
                    <a16:creationId xmlns:a16="http://schemas.microsoft.com/office/drawing/2014/main" id="{FB6CAB05-ADCD-4C25-8651-13AD1F9EF9A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468" y="1752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41" name="Line 81">
                <a:extLst>
                  <a:ext uri="{FF2B5EF4-FFF2-40B4-BE49-F238E27FC236}">
                    <a16:creationId xmlns:a16="http://schemas.microsoft.com/office/drawing/2014/main" id="{875D850E-D58D-4ED0-BFCE-D62B12184E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73" y="1609"/>
                <a:ext cx="122" cy="12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842" name="Text Box 82">
              <a:extLst>
                <a:ext uri="{FF2B5EF4-FFF2-40B4-BE49-F238E27FC236}">
                  <a16:creationId xmlns:a16="http://schemas.microsoft.com/office/drawing/2014/main" id="{B8B53C43-0A8E-4612-9559-FF8AEBDB8CD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0" y="618"/>
              <a:ext cx="188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2"/>
                  </a:solidFill>
                </a:rPr>
                <a:t>Eight direction pour point model D8</a:t>
              </a:r>
            </a:p>
          </p:txBody>
        </p:sp>
      </p:grpSp>
      <p:grpSp>
        <p:nvGrpSpPr>
          <p:cNvPr id="501843" name="Group 83">
            <a:extLst>
              <a:ext uri="{FF2B5EF4-FFF2-40B4-BE49-F238E27FC236}">
                <a16:creationId xmlns:a16="http://schemas.microsoft.com/office/drawing/2014/main" id="{EEFCFAA9-6986-487A-9B65-DEB973D8B32C}"/>
              </a:ext>
            </a:extLst>
          </p:cNvPr>
          <p:cNvGrpSpPr>
            <a:grpSpLocks/>
          </p:cNvGrpSpPr>
          <p:nvPr/>
        </p:nvGrpSpPr>
        <p:grpSpPr bwMode="auto">
          <a:xfrm>
            <a:off x="5200650" y="1163638"/>
            <a:ext cx="2062163" cy="2324100"/>
            <a:chOff x="2085" y="739"/>
            <a:chExt cx="1299" cy="1464"/>
          </a:xfrm>
        </p:grpSpPr>
        <p:grpSp>
          <p:nvGrpSpPr>
            <p:cNvPr id="501844" name="Group 84">
              <a:extLst>
                <a:ext uri="{FF2B5EF4-FFF2-40B4-BE49-F238E27FC236}">
                  <a16:creationId xmlns:a16="http://schemas.microsoft.com/office/drawing/2014/main" id="{3F5C767B-C17B-4814-84DE-172D76F3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2" y="1041"/>
              <a:ext cx="1178" cy="1162"/>
              <a:chOff x="826" y="1424"/>
              <a:chExt cx="1178" cy="1162"/>
            </a:xfrm>
          </p:grpSpPr>
          <p:grpSp>
            <p:nvGrpSpPr>
              <p:cNvPr id="501845" name="Group 85">
                <a:extLst>
                  <a:ext uri="{FF2B5EF4-FFF2-40B4-BE49-F238E27FC236}">
                    <a16:creationId xmlns:a16="http://schemas.microsoft.com/office/drawing/2014/main" id="{D181BB04-06D1-4C35-80FD-DBC15C44BD5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26" y="1424"/>
                <a:ext cx="1178" cy="1156"/>
                <a:chOff x="1877" y="1152"/>
                <a:chExt cx="1971" cy="1776"/>
              </a:xfrm>
            </p:grpSpPr>
            <p:sp>
              <p:nvSpPr>
                <p:cNvPr id="501846" name="Rectangle 86">
                  <a:extLst>
                    <a:ext uri="{FF2B5EF4-FFF2-40B4-BE49-F238E27FC236}">
                      <a16:creationId xmlns:a16="http://schemas.microsoft.com/office/drawing/2014/main" id="{1294E88C-082A-4047-A393-81E2DA4FE8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152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47" name="Rectangle 87">
                  <a:extLst>
                    <a:ext uri="{FF2B5EF4-FFF2-40B4-BE49-F238E27FC236}">
                      <a16:creationId xmlns:a16="http://schemas.microsoft.com/office/drawing/2014/main" id="{5B5658EF-3EEB-49C3-965C-8E6296E0B51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48" name="Rectangle 88">
                  <a:extLst>
                    <a:ext uri="{FF2B5EF4-FFF2-40B4-BE49-F238E27FC236}">
                      <a16:creationId xmlns:a16="http://schemas.microsoft.com/office/drawing/2014/main" id="{85BA0D27-908D-4192-85E9-4EF854C13C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49" name="Rectangle 89">
                  <a:extLst>
                    <a:ext uri="{FF2B5EF4-FFF2-40B4-BE49-F238E27FC236}">
                      <a16:creationId xmlns:a16="http://schemas.microsoft.com/office/drawing/2014/main" id="{F9054A15-4AD4-4040-9B8E-8B0D3C206A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0" name="Rectangle 90">
                  <a:extLst>
                    <a:ext uri="{FF2B5EF4-FFF2-40B4-BE49-F238E27FC236}">
                      <a16:creationId xmlns:a16="http://schemas.microsoft.com/office/drawing/2014/main" id="{70293B76-C685-46DC-A908-37E8B63C38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1" name="Rectangle 91">
                  <a:extLst>
                    <a:ext uri="{FF2B5EF4-FFF2-40B4-BE49-F238E27FC236}">
                      <a16:creationId xmlns:a16="http://schemas.microsoft.com/office/drawing/2014/main" id="{62BC5B39-8390-4994-BF96-D697BBD65E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2" name="Rectangle 92">
                  <a:extLst>
                    <a:ext uri="{FF2B5EF4-FFF2-40B4-BE49-F238E27FC236}">
                      <a16:creationId xmlns:a16="http://schemas.microsoft.com/office/drawing/2014/main" id="{2D11FE11-7D66-476C-AFC8-C3E2FE36C2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3" name="Rectangle 93">
                  <a:extLst>
                    <a:ext uri="{FF2B5EF4-FFF2-40B4-BE49-F238E27FC236}">
                      <a16:creationId xmlns:a16="http://schemas.microsoft.com/office/drawing/2014/main" id="{6781838C-A623-4310-8C57-BD8F86D1DD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4" name="Rectangle 94">
                  <a:extLst>
                    <a:ext uri="{FF2B5EF4-FFF2-40B4-BE49-F238E27FC236}">
                      <a16:creationId xmlns:a16="http://schemas.microsoft.com/office/drawing/2014/main" id="{7E733C46-FC6B-4691-9058-3861C8157FC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507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5" name="Rectangle 95">
                  <a:extLst>
                    <a:ext uri="{FF2B5EF4-FFF2-40B4-BE49-F238E27FC236}">
                      <a16:creationId xmlns:a16="http://schemas.microsoft.com/office/drawing/2014/main" id="{16C60F4A-AA20-45AA-9694-EF28EA2538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6" name="Rectangle 96">
                  <a:extLst>
                    <a:ext uri="{FF2B5EF4-FFF2-40B4-BE49-F238E27FC236}">
                      <a16:creationId xmlns:a16="http://schemas.microsoft.com/office/drawing/2014/main" id="{123DB295-6FC8-4864-BEE3-7A3F04173D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7" name="Rectangle 97">
                  <a:extLst>
                    <a:ext uri="{FF2B5EF4-FFF2-40B4-BE49-F238E27FC236}">
                      <a16:creationId xmlns:a16="http://schemas.microsoft.com/office/drawing/2014/main" id="{14F83CCB-1687-4BBD-B197-2D9357CD16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8" name="Rectangle 98">
                  <a:extLst>
                    <a:ext uri="{FF2B5EF4-FFF2-40B4-BE49-F238E27FC236}">
                      <a16:creationId xmlns:a16="http://schemas.microsoft.com/office/drawing/2014/main" id="{44C246DF-EDEA-46DD-B136-EF40A52D8B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59" name="Rectangle 99">
                  <a:extLst>
                    <a:ext uri="{FF2B5EF4-FFF2-40B4-BE49-F238E27FC236}">
                      <a16:creationId xmlns:a16="http://schemas.microsoft.com/office/drawing/2014/main" id="{61D18A6D-E7B3-4618-BC23-7252CB5897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862"/>
                  <a:ext cx="395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0" name="Rectangle 100">
                  <a:extLst>
                    <a:ext uri="{FF2B5EF4-FFF2-40B4-BE49-F238E27FC236}">
                      <a16:creationId xmlns:a16="http://schemas.microsoft.com/office/drawing/2014/main" id="{83FD3EAD-73BC-491D-B11F-EFB52DA161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1" name="Rectangle 101">
                  <a:extLst>
                    <a:ext uri="{FF2B5EF4-FFF2-40B4-BE49-F238E27FC236}">
                      <a16:creationId xmlns:a16="http://schemas.microsoft.com/office/drawing/2014/main" id="{BC794CB1-FB13-4EC7-8531-39190F0C84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2" name="Rectangle 102">
                  <a:extLst>
                    <a:ext uri="{FF2B5EF4-FFF2-40B4-BE49-F238E27FC236}">
                      <a16:creationId xmlns:a16="http://schemas.microsoft.com/office/drawing/2014/main" id="{F742CE34-FF92-4935-B3D2-02BCA76C94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3" name="Rectangle 103">
                  <a:extLst>
                    <a:ext uri="{FF2B5EF4-FFF2-40B4-BE49-F238E27FC236}">
                      <a16:creationId xmlns:a16="http://schemas.microsoft.com/office/drawing/2014/main" id="{A54D5FA6-9983-4AB8-957A-13449FA305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4" name="Rectangle 104">
                  <a:extLst>
                    <a:ext uri="{FF2B5EF4-FFF2-40B4-BE49-F238E27FC236}">
                      <a16:creationId xmlns:a16="http://schemas.microsoft.com/office/drawing/2014/main" id="{BC304F2D-B64B-48F7-B46A-6821CFC13D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2218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5" name="Rectangle 105">
                  <a:extLst>
                    <a:ext uri="{FF2B5EF4-FFF2-40B4-BE49-F238E27FC236}">
                      <a16:creationId xmlns:a16="http://schemas.microsoft.com/office/drawing/2014/main" id="{D318294B-A4F0-4D23-AA60-F91995223E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6" name="Rectangle 106">
                  <a:extLst>
                    <a:ext uri="{FF2B5EF4-FFF2-40B4-BE49-F238E27FC236}">
                      <a16:creationId xmlns:a16="http://schemas.microsoft.com/office/drawing/2014/main" id="{2F9D55CE-B11A-4B53-ABC3-4356C41CDF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7" name="Rectangle 107">
                  <a:extLst>
                    <a:ext uri="{FF2B5EF4-FFF2-40B4-BE49-F238E27FC236}">
                      <a16:creationId xmlns:a16="http://schemas.microsoft.com/office/drawing/2014/main" id="{E192EA52-FBC8-4F68-B651-189DECD3AA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8" name="Rectangle 108">
                  <a:extLst>
                    <a:ext uri="{FF2B5EF4-FFF2-40B4-BE49-F238E27FC236}">
                      <a16:creationId xmlns:a16="http://schemas.microsoft.com/office/drawing/2014/main" id="{E38E51A5-2A58-4BBA-A4AC-DA55C64B32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69" name="Rectangle 109">
                  <a:extLst>
                    <a:ext uri="{FF2B5EF4-FFF2-40B4-BE49-F238E27FC236}">
                      <a16:creationId xmlns:a16="http://schemas.microsoft.com/office/drawing/2014/main" id="{B45E81F9-045A-4353-BE1E-1B9B492FBE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1870" name="Rectangle 110">
                  <a:extLst>
                    <a:ext uri="{FF2B5EF4-FFF2-40B4-BE49-F238E27FC236}">
                      <a16:creationId xmlns:a16="http://schemas.microsoft.com/office/drawing/2014/main" id="{80BF9FD9-3ABC-4F98-8867-3C83ECE196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8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1871" name="Line 111">
                <a:extLst>
                  <a:ext uri="{FF2B5EF4-FFF2-40B4-BE49-F238E27FC236}">
                    <a16:creationId xmlns:a16="http://schemas.microsoft.com/office/drawing/2014/main" id="{C790B20C-55DA-4D3C-A2C7-1DFFFFF1B1E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961" y="1517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2" name="Line 112">
                <a:extLst>
                  <a:ext uri="{FF2B5EF4-FFF2-40B4-BE49-F238E27FC236}">
                    <a16:creationId xmlns:a16="http://schemas.microsoft.com/office/drawing/2014/main" id="{196A6A62-CC31-4219-A49D-062DD316458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86" y="1544"/>
                <a:ext cx="231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3" name="Line 113">
                <a:extLst>
                  <a:ext uri="{FF2B5EF4-FFF2-40B4-BE49-F238E27FC236}">
                    <a16:creationId xmlns:a16="http://schemas.microsoft.com/office/drawing/2014/main" id="{BBBDBCD7-98EA-4F07-8638-350F13EED52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45" y="1767"/>
                <a:ext cx="239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4" name="Line 114">
                <a:extLst>
                  <a:ext uri="{FF2B5EF4-FFF2-40B4-BE49-F238E27FC236}">
                    <a16:creationId xmlns:a16="http://schemas.microsoft.com/office/drawing/2014/main" id="{EB012199-8ABD-4500-ADCB-6B121CD4116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640" y="2460"/>
                <a:ext cx="124" cy="12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5" name="Line 115">
                <a:extLst>
                  <a:ext uri="{FF2B5EF4-FFF2-40B4-BE49-F238E27FC236}">
                    <a16:creationId xmlns:a16="http://schemas.microsoft.com/office/drawing/2014/main" id="{8A64CD18-7C5C-46AE-A614-567FA4E32F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43" y="2228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6" name="Line 116">
                <a:extLst>
                  <a:ext uri="{FF2B5EF4-FFF2-40B4-BE49-F238E27FC236}">
                    <a16:creationId xmlns:a16="http://schemas.microsoft.com/office/drawing/2014/main" id="{A82B5201-D8FA-474C-A8F9-95ADC325CC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77" y="2383"/>
                <a:ext cx="172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7" name="Line 117">
                <a:extLst>
                  <a:ext uri="{FF2B5EF4-FFF2-40B4-BE49-F238E27FC236}">
                    <a16:creationId xmlns:a16="http://schemas.microsoft.com/office/drawing/2014/main" id="{C4D00B36-35C0-4B56-8DAD-4C7EE93C3B3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444" y="2379"/>
                <a:ext cx="164" cy="16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8" name="Line 118">
                <a:extLst>
                  <a:ext uri="{FF2B5EF4-FFF2-40B4-BE49-F238E27FC236}">
                    <a16:creationId xmlns:a16="http://schemas.microsoft.com/office/drawing/2014/main" id="{554A0CA8-19DB-40CB-AB82-2B58F939C87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7" y="2384"/>
                <a:ext cx="173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9" name="Line 119">
                <a:extLst>
                  <a:ext uri="{FF2B5EF4-FFF2-40B4-BE49-F238E27FC236}">
                    <a16:creationId xmlns:a16="http://schemas.microsoft.com/office/drawing/2014/main" id="{EB2A2858-07D9-4E68-AB77-88114ECA590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8" y="2150"/>
                <a:ext cx="167" cy="16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0" name="Line 120">
                <a:extLst>
                  <a:ext uri="{FF2B5EF4-FFF2-40B4-BE49-F238E27FC236}">
                    <a16:creationId xmlns:a16="http://schemas.microsoft.com/office/drawing/2014/main" id="{ABFEB7E1-38C0-4D0A-9CD0-CC784E655E3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4" y="1913"/>
                <a:ext cx="178" cy="17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1" name="Line 121">
                <a:extLst>
                  <a:ext uri="{FF2B5EF4-FFF2-40B4-BE49-F238E27FC236}">
                    <a16:creationId xmlns:a16="http://schemas.microsoft.com/office/drawing/2014/main" id="{60D14951-76BE-4D3B-89ED-4F3D8E223DD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83" y="1691"/>
                <a:ext cx="173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2" name="Line 122">
                <a:extLst>
                  <a:ext uri="{FF2B5EF4-FFF2-40B4-BE49-F238E27FC236}">
                    <a16:creationId xmlns:a16="http://schemas.microsoft.com/office/drawing/2014/main" id="{6BA76E67-AD94-433A-8DEE-4F54842B20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1586"/>
                <a:ext cx="171" cy="15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3" name="Line 123">
                <a:extLst>
                  <a:ext uri="{FF2B5EF4-FFF2-40B4-BE49-F238E27FC236}">
                    <a16:creationId xmlns:a16="http://schemas.microsoft.com/office/drawing/2014/main" id="{CBD8863D-9DF8-4963-B51D-CF94269E52E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34" y="1813"/>
                <a:ext cx="161" cy="14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4" name="Line 124">
                <a:extLst>
                  <a:ext uri="{FF2B5EF4-FFF2-40B4-BE49-F238E27FC236}">
                    <a16:creationId xmlns:a16="http://schemas.microsoft.com/office/drawing/2014/main" id="{F1AB61B9-92DC-4D7D-A0FF-EED80535985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794" y="2262"/>
                <a:ext cx="168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5" name="Line 125">
                <a:extLst>
                  <a:ext uri="{FF2B5EF4-FFF2-40B4-BE49-F238E27FC236}">
                    <a16:creationId xmlns:a16="http://schemas.microsoft.com/office/drawing/2014/main" id="{4B3E9D23-DA8C-406B-BB62-F885DC874B4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2269"/>
                <a:ext cx="171" cy="15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6" name="Line 126">
                <a:extLst>
                  <a:ext uri="{FF2B5EF4-FFF2-40B4-BE49-F238E27FC236}">
                    <a16:creationId xmlns:a16="http://schemas.microsoft.com/office/drawing/2014/main" id="{1137B618-27ED-43C7-937E-D785F3463D6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70" y="1584"/>
                <a:ext cx="155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7" name="Line 127">
                <a:extLst>
                  <a:ext uri="{FF2B5EF4-FFF2-40B4-BE49-F238E27FC236}">
                    <a16:creationId xmlns:a16="http://schemas.microsoft.com/office/drawing/2014/main" id="{183B5DE2-7D67-4D01-BC08-8DE4AA2901D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039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8" name="Line 128">
                <a:extLst>
                  <a:ext uri="{FF2B5EF4-FFF2-40B4-BE49-F238E27FC236}">
                    <a16:creationId xmlns:a16="http://schemas.microsoft.com/office/drawing/2014/main" id="{7E7827DE-24CF-4D8B-AD52-16CA3BD05A3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3392605">
                <a:off x="1678" y="2380"/>
                <a:ext cx="168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9" name="Line 129">
                <a:extLst>
                  <a:ext uri="{FF2B5EF4-FFF2-40B4-BE49-F238E27FC236}">
                    <a16:creationId xmlns:a16="http://schemas.microsoft.com/office/drawing/2014/main" id="{DDDADA9D-8C47-4A65-B46F-E53431C720D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802" y="1807"/>
                <a:ext cx="173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0" name="Line 130">
                <a:extLst>
                  <a:ext uri="{FF2B5EF4-FFF2-40B4-BE49-F238E27FC236}">
                    <a16:creationId xmlns:a16="http://schemas.microsoft.com/office/drawing/2014/main" id="{83A14EA3-2ADE-4290-B601-7605DB9C256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412" y="1756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1" name="Line 131">
                <a:extLst>
                  <a:ext uri="{FF2B5EF4-FFF2-40B4-BE49-F238E27FC236}">
                    <a16:creationId xmlns:a16="http://schemas.microsoft.com/office/drawing/2014/main" id="{5EF20FB9-6F3B-4511-AA97-3DCA2DAA99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49" y="1531"/>
                <a:ext cx="228" cy="23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2" name="Line 132">
                <a:extLst>
                  <a:ext uri="{FF2B5EF4-FFF2-40B4-BE49-F238E27FC236}">
                    <a16:creationId xmlns:a16="http://schemas.microsoft.com/office/drawing/2014/main" id="{0273B6BD-B193-4C01-9302-8C9699B1027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55" y="1997"/>
                <a:ext cx="234" cy="23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3" name="Line 133">
                <a:extLst>
                  <a:ext uri="{FF2B5EF4-FFF2-40B4-BE49-F238E27FC236}">
                    <a16:creationId xmlns:a16="http://schemas.microsoft.com/office/drawing/2014/main" id="{CEC6EB53-9819-4CDE-B185-4E9A519B54D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267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4" name="Line 134">
                <a:extLst>
                  <a:ext uri="{FF2B5EF4-FFF2-40B4-BE49-F238E27FC236}">
                    <a16:creationId xmlns:a16="http://schemas.microsoft.com/office/drawing/2014/main" id="{27D3972B-A80E-4770-BA41-BCA0C894BF3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201" y="1773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5" name="Line 135">
                <a:extLst>
                  <a:ext uri="{FF2B5EF4-FFF2-40B4-BE49-F238E27FC236}">
                    <a16:creationId xmlns:a16="http://schemas.microsoft.com/office/drawing/2014/main" id="{8FEBE0D4-5C65-42E2-9A93-E9BBD7B65AB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425" y="2005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896" name="Text Box 136">
              <a:extLst>
                <a:ext uri="{FF2B5EF4-FFF2-40B4-BE49-F238E27FC236}">
                  <a16:creationId xmlns:a16="http://schemas.microsoft.com/office/drawing/2014/main" id="{3A8D44A2-6E24-4979-9876-A95AD7509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" y="739"/>
              <a:ext cx="1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2"/>
                  </a:solidFill>
                </a:rPr>
                <a:t>Grid network</a:t>
              </a:r>
            </a:p>
          </p:txBody>
        </p:sp>
      </p:grpSp>
      <p:graphicFrame>
        <p:nvGraphicFramePr>
          <p:cNvPr id="501897" name="Object 137">
            <a:extLst>
              <a:ext uri="{FF2B5EF4-FFF2-40B4-BE49-F238E27FC236}">
                <a16:creationId xmlns:a16="http://schemas.microsoft.com/office/drawing/2014/main" id="{E8F70743-D137-4DC7-AAA6-7545B5C02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2738" y="3560763"/>
          <a:ext cx="3048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7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2852738" y="3560763"/>
                        <a:ext cx="3048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98" name="Group 138">
            <a:extLst>
              <a:ext uri="{FF2B5EF4-FFF2-40B4-BE49-F238E27FC236}">
                <a16:creationId xmlns:a16="http://schemas.microsoft.com/office/drawing/2014/main" id="{6D4EDD22-8C48-45DC-ABA7-19FB0D8F6F8A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3759200"/>
            <a:ext cx="2330450" cy="2849563"/>
            <a:chOff x="2988" y="2240"/>
            <a:chExt cx="1468" cy="1795"/>
          </a:xfrm>
        </p:grpSpPr>
        <p:grpSp>
          <p:nvGrpSpPr>
            <p:cNvPr id="501899" name="Group 139">
              <a:extLst>
                <a:ext uri="{FF2B5EF4-FFF2-40B4-BE49-F238E27FC236}">
                  <a16:creationId xmlns:a16="http://schemas.microsoft.com/office/drawing/2014/main" id="{33556979-785E-4FAA-8630-198CF94C199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88" y="2618"/>
              <a:ext cx="1468" cy="1417"/>
              <a:chOff x="1632" y="1248"/>
              <a:chExt cx="2443" cy="2358"/>
            </a:xfrm>
          </p:grpSpPr>
          <p:grpSp>
            <p:nvGrpSpPr>
              <p:cNvPr id="501900" name="Group 140">
                <a:extLst>
                  <a:ext uri="{FF2B5EF4-FFF2-40B4-BE49-F238E27FC236}">
                    <a16:creationId xmlns:a16="http://schemas.microsoft.com/office/drawing/2014/main" id="{0D46938D-D25D-452E-9B76-6752EE9137E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32" y="1248"/>
                <a:ext cx="2443" cy="2358"/>
                <a:chOff x="3456" y="1536"/>
                <a:chExt cx="1963" cy="1926"/>
              </a:xfrm>
            </p:grpSpPr>
            <p:grpSp>
              <p:nvGrpSpPr>
                <p:cNvPr id="501901" name="Group 141">
                  <a:extLst>
                    <a:ext uri="{FF2B5EF4-FFF2-40B4-BE49-F238E27FC236}">
                      <a16:creationId xmlns:a16="http://schemas.microsoft.com/office/drawing/2014/main" id="{2D2A2DC8-3AC9-4AC6-85D6-D8D9016448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456" y="1536"/>
                  <a:ext cx="1963" cy="1926"/>
                  <a:chOff x="1877" y="1152"/>
                  <a:chExt cx="1971" cy="1776"/>
                </a:xfrm>
              </p:grpSpPr>
              <p:sp>
                <p:nvSpPr>
                  <p:cNvPr id="501902" name="Rectangle 142">
                    <a:extLst>
                      <a:ext uri="{FF2B5EF4-FFF2-40B4-BE49-F238E27FC236}">
                        <a16:creationId xmlns:a16="http://schemas.microsoft.com/office/drawing/2014/main" id="{884D1438-D3B5-499B-8DB0-80E799C1423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152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03" name="Rectangle 143">
                    <a:extLst>
                      <a:ext uri="{FF2B5EF4-FFF2-40B4-BE49-F238E27FC236}">
                        <a16:creationId xmlns:a16="http://schemas.microsoft.com/office/drawing/2014/main" id="{319E924A-71D8-4A1A-81B1-17A4F1FF58A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04" name="Rectangle 144">
                    <a:extLst>
                      <a:ext uri="{FF2B5EF4-FFF2-40B4-BE49-F238E27FC236}">
                        <a16:creationId xmlns:a16="http://schemas.microsoft.com/office/drawing/2014/main" id="{47A57A9C-A531-4788-B660-04E05185033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05" name="Rectangle 145">
                    <a:extLst>
                      <a:ext uri="{FF2B5EF4-FFF2-40B4-BE49-F238E27FC236}">
                        <a16:creationId xmlns:a16="http://schemas.microsoft.com/office/drawing/2014/main" id="{133D1D6F-D8C1-4363-9779-CD78957C1D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06" name="Rectangle 146">
                    <a:extLst>
                      <a:ext uri="{FF2B5EF4-FFF2-40B4-BE49-F238E27FC236}">
                        <a16:creationId xmlns:a16="http://schemas.microsoft.com/office/drawing/2014/main" id="{8FC651C5-01F0-456A-B256-89CF1CDB0B5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07" name="Rectangle 147">
                    <a:extLst>
                      <a:ext uri="{FF2B5EF4-FFF2-40B4-BE49-F238E27FC236}">
                        <a16:creationId xmlns:a16="http://schemas.microsoft.com/office/drawing/2014/main" id="{F906A6D4-2BD7-4C7B-A6B3-7B70FB83E7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08" name="Rectangle 148">
                    <a:extLst>
                      <a:ext uri="{FF2B5EF4-FFF2-40B4-BE49-F238E27FC236}">
                        <a16:creationId xmlns:a16="http://schemas.microsoft.com/office/drawing/2014/main" id="{B0792663-F260-4276-B447-F4B395D934D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09" name="Rectangle 149">
                    <a:extLst>
                      <a:ext uri="{FF2B5EF4-FFF2-40B4-BE49-F238E27FC236}">
                        <a16:creationId xmlns:a16="http://schemas.microsoft.com/office/drawing/2014/main" id="{48A6B99D-276A-4185-8934-E51EEE3C3DF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0" name="Rectangle 150">
                    <a:extLst>
                      <a:ext uri="{FF2B5EF4-FFF2-40B4-BE49-F238E27FC236}">
                        <a16:creationId xmlns:a16="http://schemas.microsoft.com/office/drawing/2014/main" id="{3591A05C-1F38-430B-93B5-4F6500B08D3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507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1" name="Rectangle 151">
                    <a:extLst>
                      <a:ext uri="{FF2B5EF4-FFF2-40B4-BE49-F238E27FC236}">
                        <a16:creationId xmlns:a16="http://schemas.microsoft.com/office/drawing/2014/main" id="{42CD7F16-E55A-48D8-A280-ED92D66423F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2" name="Rectangle 152">
                    <a:extLst>
                      <a:ext uri="{FF2B5EF4-FFF2-40B4-BE49-F238E27FC236}">
                        <a16:creationId xmlns:a16="http://schemas.microsoft.com/office/drawing/2014/main" id="{F859F9FA-AF03-4044-B48A-F1E994969BD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3" name="Rectangle 153">
                    <a:extLst>
                      <a:ext uri="{FF2B5EF4-FFF2-40B4-BE49-F238E27FC236}">
                        <a16:creationId xmlns:a16="http://schemas.microsoft.com/office/drawing/2014/main" id="{A777426C-43DF-474C-B3CF-CEC8DC957D2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4" name="Rectangle 154">
                    <a:extLst>
                      <a:ext uri="{FF2B5EF4-FFF2-40B4-BE49-F238E27FC236}">
                        <a16:creationId xmlns:a16="http://schemas.microsoft.com/office/drawing/2014/main" id="{DAF69B90-BDF2-46D1-92F4-E14190F6707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5" name="Rectangle 155">
                    <a:extLst>
                      <a:ext uri="{FF2B5EF4-FFF2-40B4-BE49-F238E27FC236}">
                        <a16:creationId xmlns:a16="http://schemas.microsoft.com/office/drawing/2014/main" id="{60282EB8-9027-4123-8B40-2A337E090E8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862"/>
                    <a:ext cx="395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6" name="Rectangle 156">
                    <a:extLst>
                      <a:ext uri="{FF2B5EF4-FFF2-40B4-BE49-F238E27FC236}">
                        <a16:creationId xmlns:a16="http://schemas.microsoft.com/office/drawing/2014/main" id="{A4FBECA1-6FA0-4630-ADC2-1BD93A432EA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7" name="Rectangle 157">
                    <a:extLst>
                      <a:ext uri="{FF2B5EF4-FFF2-40B4-BE49-F238E27FC236}">
                        <a16:creationId xmlns:a16="http://schemas.microsoft.com/office/drawing/2014/main" id="{BCD83692-4ACD-4CB4-BD96-858C93BE64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8" name="Rectangle 158">
                    <a:extLst>
                      <a:ext uri="{FF2B5EF4-FFF2-40B4-BE49-F238E27FC236}">
                        <a16:creationId xmlns:a16="http://schemas.microsoft.com/office/drawing/2014/main" id="{72A1E30C-3D85-41D4-9011-24FD01A767B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19" name="Rectangle 159">
                    <a:extLst>
                      <a:ext uri="{FF2B5EF4-FFF2-40B4-BE49-F238E27FC236}">
                        <a16:creationId xmlns:a16="http://schemas.microsoft.com/office/drawing/2014/main" id="{FB5E1035-2964-47B0-9113-FDCB2931D67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20" name="Rectangle 160">
                    <a:extLst>
                      <a:ext uri="{FF2B5EF4-FFF2-40B4-BE49-F238E27FC236}">
                        <a16:creationId xmlns:a16="http://schemas.microsoft.com/office/drawing/2014/main" id="{0102F74E-094A-425C-9BC0-F832C9D65E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218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21" name="Rectangle 161">
                    <a:extLst>
                      <a:ext uri="{FF2B5EF4-FFF2-40B4-BE49-F238E27FC236}">
                        <a16:creationId xmlns:a16="http://schemas.microsoft.com/office/drawing/2014/main" id="{3B66DF44-5016-48FA-BD8F-A1EC59E238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22" name="Rectangle 162">
                    <a:extLst>
                      <a:ext uri="{FF2B5EF4-FFF2-40B4-BE49-F238E27FC236}">
                        <a16:creationId xmlns:a16="http://schemas.microsoft.com/office/drawing/2014/main" id="{518B52A5-E07F-4BED-945E-041806BF950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23" name="Rectangle 163">
                    <a:extLst>
                      <a:ext uri="{FF2B5EF4-FFF2-40B4-BE49-F238E27FC236}">
                        <a16:creationId xmlns:a16="http://schemas.microsoft.com/office/drawing/2014/main" id="{EBC3EC9D-B75E-4DA9-9BF5-A7353BCA5C7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24" name="Rectangle 164">
                    <a:extLst>
                      <a:ext uri="{FF2B5EF4-FFF2-40B4-BE49-F238E27FC236}">
                        <a16:creationId xmlns:a16="http://schemas.microsoft.com/office/drawing/2014/main" id="{FC235EDC-F5FB-4226-B43B-50368391D07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25" name="Rectangle 165">
                    <a:extLst>
                      <a:ext uri="{FF2B5EF4-FFF2-40B4-BE49-F238E27FC236}">
                        <a16:creationId xmlns:a16="http://schemas.microsoft.com/office/drawing/2014/main" id="{05E7A638-2AF4-4D7F-B97E-B580AA6201B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  <p:sp>
                <p:nvSpPr>
                  <p:cNvPr id="501926" name="Rectangle 166">
                    <a:extLst>
                      <a:ext uri="{FF2B5EF4-FFF2-40B4-BE49-F238E27FC236}">
                        <a16:creationId xmlns:a16="http://schemas.microsoft.com/office/drawing/2014/main" id="{EF6CC5A1-40E0-4BAA-AFC1-A739C47E875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8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0" lang="en-US" altLang="en-US" b="1"/>
                  </a:p>
                </p:txBody>
              </p:sp>
            </p:grpSp>
            <p:sp>
              <p:nvSpPr>
                <p:cNvPr id="501927" name="Text Box 167">
                  <a:extLst>
                    <a:ext uri="{FF2B5EF4-FFF2-40B4-BE49-F238E27FC236}">
                      <a16:creationId xmlns:a16="http://schemas.microsoft.com/office/drawing/2014/main" id="{6A55DAA5-0872-48B5-A9E4-640A8A3A4E0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28" name="Text Box 168">
                  <a:extLst>
                    <a:ext uri="{FF2B5EF4-FFF2-40B4-BE49-F238E27FC236}">
                      <a16:creationId xmlns:a16="http://schemas.microsoft.com/office/drawing/2014/main" id="{2BA2A1DD-FC14-4DBD-B0BE-6336813C555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73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29" name="Text Box 169">
                  <a:extLst>
                    <a:ext uri="{FF2B5EF4-FFF2-40B4-BE49-F238E27FC236}">
                      <a16:creationId xmlns:a16="http://schemas.microsoft.com/office/drawing/2014/main" id="{94E6249B-369C-489A-9BDC-BDB5C9B3DD6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59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0" name="Text Box 170">
                  <a:extLst>
                    <a:ext uri="{FF2B5EF4-FFF2-40B4-BE49-F238E27FC236}">
                      <a16:creationId xmlns:a16="http://schemas.microsoft.com/office/drawing/2014/main" id="{4956CC8A-1941-4D5B-B24D-35202068D90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578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1" name="Text Box 171">
                  <a:extLst>
                    <a:ext uri="{FF2B5EF4-FFF2-40B4-BE49-F238E27FC236}">
                      <a16:creationId xmlns:a16="http://schemas.microsoft.com/office/drawing/2014/main" id="{AFBBB881-0C16-4319-A0DE-22C7608129B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2" name="Text Box 172">
                  <a:extLst>
                    <a:ext uri="{FF2B5EF4-FFF2-40B4-BE49-F238E27FC236}">
                      <a16:creationId xmlns:a16="http://schemas.microsoft.com/office/drawing/2014/main" id="{AD86AB70-E3B7-4465-8E10-C425892DB5A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3" name="Text Box 173">
                  <a:extLst>
                    <a:ext uri="{FF2B5EF4-FFF2-40B4-BE49-F238E27FC236}">
                      <a16:creationId xmlns:a16="http://schemas.microsoft.com/office/drawing/2014/main" id="{409FEDB3-A381-4ACA-B1FA-E48D921D4A4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4" name="Text Box 174">
                  <a:extLst>
                    <a:ext uri="{FF2B5EF4-FFF2-40B4-BE49-F238E27FC236}">
                      <a16:creationId xmlns:a16="http://schemas.microsoft.com/office/drawing/2014/main" id="{3FE9CDDF-99C4-4D25-9523-8FFB1D0773F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5" name="Text Box 175">
                  <a:extLst>
                    <a:ext uri="{FF2B5EF4-FFF2-40B4-BE49-F238E27FC236}">
                      <a16:creationId xmlns:a16="http://schemas.microsoft.com/office/drawing/2014/main" id="{47F7CB59-D7C1-4C92-8422-0EC79EC5F7A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6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6" name="Text Box 176">
                  <a:extLst>
                    <a:ext uri="{FF2B5EF4-FFF2-40B4-BE49-F238E27FC236}">
                      <a16:creationId xmlns:a16="http://schemas.microsoft.com/office/drawing/2014/main" id="{F7972755-D99A-4378-9DFE-D7CADDFDC85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49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7" name="Text Box 177">
                  <a:extLst>
                    <a:ext uri="{FF2B5EF4-FFF2-40B4-BE49-F238E27FC236}">
                      <a16:creationId xmlns:a16="http://schemas.microsoft.com/office/drawing/2014/main" id="{2E1123E8-740B-4B9F-B041-71D8F7E84E7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8" name="Text Box 178">
                  <a:extLst>
                    <a:ext uri="{FF2B5EF4-FFF2-40B4-BE49-F238E27FC236}">
                      <a16:creationId xmlns:a16="http://schemas.microsoft.com/office/drawing/2014/main" id="{ED703D0F-D6A3-433B-BA75-926DF9DFE9B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96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39" name="Text Box 179">
                  <a:extLst>
                    <a:ext uri="{FF2B5EF4-FFF2-40B4-BE49-F238E27FC236}">
                      <a16:creationId xmlns:a16="http://schemas.microsoft.com/office/drawing/2014/main" id="{068443FC-7F39-4197-8CE0-AF3196A7BF6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40" name="Text Box 180">
                  <a:extLst>
                    <a:ext uri="{FF2B5EF4-FFF2-40B4-BE49-F238E27FC236}">
                      <a16:creationId xmlns:a16="http://schemas.microsoft.com/office/drawing/2014/main" id="{43AAE46D-76AB-40C4-8A15-D3FFA39DC76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41" name="Text Box 181">
                  <a:extLst>
                    <a:ext uri="{FF2B5EF4-FFF2-40B4-BE49-F238E27FC236}">
                      <a16:creationId xmlns:a16="http://schemas.microsoft.com/office/drawing/2014/main" id="{9C926E34-347A-4101-827B-72280739D98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501942" name="Text Box 182">
                  <a:extLst>
                    <a:ext uri="{FF2B5EF4-FFF2-40B4-BE49-F238E27FC236}">
                      <a16:creationId xmlns:a16="http://schemas.microsoft.com/office/drawing/2014/main" id="{943D8504-E7FD-46FE-8894-456866E7BE5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949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501943" name="Text Box 183">
                  <a:extLst>
                    <a:ext uri="{FF2B5EF4-FFF2-40B4-BE49-F238E27FC236}">
                      <a16:creationId xmlns:a16="http://schemas.microsoft.com/office/drawing/2014/main" id="{86FBD9E8-7265-47D2-B51A-F50E708DE1E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501944" name="Text Box 184">
                  <a:extLst>
                    <a:ext uri="{FF2B5EF4-FFF2-40B4-BE49-F238E27FC236}">
                      <a16:creationId xmlns:a16="http://schemas.microsoft.com/office/drawing/2014/main" id="{2E65C8BD-7B75-4CB1-877A-B32687A7305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26" y="2331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3</a:t>
                  </a:r>
                </a:p>
              </p:txBody>
            </p:sp>
            <p:sp>
              <p:nvSpPr>
                <p:cNvPr id="501945" name="Text Box 185">
                  <a:extLst>
                    <a:ext uri="{FF2B5EF4-FFF2-40B4-BE49-F238E27FC236}">
                      <a16:creationId xmlns:a16="http://schemas.microsoft.com/office/drawing/2014/main" id="{D4EECB39-8C7B-458B-9884-AD43742FA9F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46" name="Text Box 186">
                  <a:extLst>
                    <a:ext uri="{FF2B5EF4-FFF2-40B4-BE49-F238E27FC236}">
                      <a16:creationId xmlns:a16="http://schemas.microsoft.com/office/drawing/2014/main" id="{903BD9FC-01CE-44E0-B499-6A0A76776FB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2727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47" name="Text Box 187">
                  <a:extLst>
                    <a:ext uri="{FF2B5EF4-FFF2-40B4-BE49-F238E27FC236}">
                      <a16:creationId xmlns:a16="http://schemas.microsoft.com/office/drawing/2014/main" id="{6DFA2A59-0B83-47CF-90A9-59D597D5F9D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29" y="3084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1</a:t>
                  </a:r>
                </a:p>
              </p:txBody>
            </p:sp>
            <p:sp>
              <p:nvSpPr>
                <p:cNvPr id="501948" name="Text Box 188">
                  <a:extLst>
                    <a:ext uri="{FF2B5EF4-FFF2-40B4-BE49-F238E27FC236}">
                      <a16:creationId xmlns:a16="http://schemas.microsoft.com/office/drawing/2014/main" id="{E593956F-0ABA-4748-A274-65F4DB12802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5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  <p:sp>
              <p:nvSpPr>
                <p:cNvPr id="501949" name="Text Box 189">
                  <a:extLst>
                    <a:ext uri="{FF2B5EF4-FFF2-40B4-BE49-F238E27FC236}">
                      <a16:creationId xmlns:a16="http://schemas.microsoft.com/office/drawing/2014/main" id="{5A1A5457-E188-42CB-8130-5F508D371DB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2727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3</a:t>
                  </a:r>
                </a:p>
              </p:txBody>
            </p:sp>
            <p:sp>
              <p:nvSpPr>
                <p:cNvPr id="501950" name="Text Box 190">
                  <a:extLst>
                    <a:ext uri="{FF2B5EF4-FFF2-40B4-BE49-F238E27FC236}">
                      <a16:creationId xmlns:a16="http://schemas.microsoft.com/office/drawing/2014/main" id="{96E41A5A-5DE4-4189-A626-911B2793906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3</a:t>
                  </a:r>
                </a:p>
              </p:txBody>
            </p:sp>
            <p:sp>
              <p:nvSpPr>
                <p:cNvPr id="501951" name="Text Box 191">
                  <a:extLst>
                    <a:ext uri="{FF2B5EF4-FFF2-40B4-BE49-F238E27FC236}">
                      <a16:creationId xmlns:a16="http://schemas.microsoft.com/office/drawing/2014/main" id="{91BB077F-8886-457C-AAEA-D05993210F6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3098"/>
                  <a:ext cx="263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en-US" altLang="en-US" b="1"/>
                    <a:t>2</a:t>
                  </a:r>
                </a:p>
              </p:txBody>
            </p:sp>
          </p:grpSp>
          <p:grpSp>
            <p:nvGrpSpPr>
              <p:cNvPr id="501952" name="Group 192">
                <a:extLst>
                  <a:ext uri="{FF2B5EF4-FFF2-40B4-BE49-F238E27FC236}">
                    <a16:creationId xmlns:a16="http://schemas.microsoft.com/office/drawing/2014/main" id="{D9D557F4-A08B-4F7E-9A12-188E801EA62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0" y="2191"/>
                <a:ext cx="975" cy="1412"/>
                <a:chOff x="2600" y="2191"/>
                <a:chExt cx="975" cy="1412"/>
              </a:xfrm>
            </p:grpSpPr>
            <p:sp>
              <p:nvSpPr>
                <p:cNvPr id="501953" name="Rectangle 193">
                  <a:extLst>
                    <a:ext uri="{FF2B5EF4-FFF2-40B4-BE49-F238E27FC236}">
                      <a16:creationId xmlns:a16="http://schemas.microsoft.com/office/drawing/2014/main" id="{FFBF8830-996F-49C6-B081-DE39CCF0CA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191"/>
                  <a:ext cx="492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954" name="Rectangle 194">
                  <a:extLst>
                    <a:ext uri="{FF2B5EF4-FFF2-40B4-BE49-F238E27FC236}">
                      <a16:creationId xmlns:a16="http://schemas.microsoft.com/office/drawing/2014/main" id="{387F9125-E575-4580-8C3D-097CEFDC31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3125"/>
                  <a:ext cx="477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955" name="Rectangle 195">
                  <a:extLst>
                    <a:ext uri="{FF2B5EF4-FFF2-40B4-BE49-F238E27FC236}">
                      <a16:creationId xmlns:a16="http://schemas.microsoft.com/office/drawing/2014/main" id="{3FF97B11-DCB6-4161-A736-093633A898F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2663"/>
                  <a:ext cx="477" cy="477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1956" name="Text Box 196">
              <a:extLst>
                <a:ext uri="{FF2B5EF4-FFF2-40B4-BE49-F238E27FC236}">
                  <a16:creationId xmlns:a16="http://schemas.microsoft.com/office/drawing/2014/main" id="{B6484E4E-8B42-42C7-872D-65004B700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2240"/>
              <a:ext cx="12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2"/>
                  </a:solidFill>
                </a:rPr>
                <a:t>Grid Order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Text Box 2">
            <a:extLst>
              <a:ext uri="{FF2B5EF4-FFF2-40B4-BE49-F238E27FC236}">
                <a16:creationId xmlns:a16="http://schemas.microsoft.com/office/drawing/2014/main" id="{72A50494-D4C7-4AC9-A820-421FAEFA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09550"/>
            <a:ext cx="8688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100 grid cell constant support area stream delineation threshold</a:t>
            </a:r>
          </a:p>
        </p:txBody>
      </p:sp>
      <p:pic>
        <p:nvPicPr>
          <p:cNvPr id="504835" name="Picture 3" descr="greytopsa100">
            <a:extLst>
              <a:ext uri="{FF2B5EF4-FFF2-40B4-BE49-F238E27FC236}">
                <a16:creationId xmlns:a16="http://schemas.microsoft.com/office/drawing/2014/main" id="{38A47FE6-60AC-4946-BCAB-3E536907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3"/>
          <a:stretch>
            <a:fillRect/>
          </a:stretch>
        </p:blipFill>
        <p:spPr bwMode="auto">
          <a:xfrm>
            <a:off x="742950" y="492125"/>
            <a:ext cx="7762875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3" name="Picture 3" descr="greytopsa200">
            <a:extLst>
              <a:ext uri="{FF2B5EF4-FFF2-40B4-BE49-F238E27FC236}">
                <a16:creationId xmlns:a16="http://schemas.microsoft.com/office/drawing/2014/main" id="{0DB4FE5A-8807-4751-93FF-39ABDF35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3"/>
          <a:stretch>
            <a:fillRect/>
          </a:stretch>
        </p:blipFill>
        <p:spPr bwMode="auto">
          <a:xfrm>
            <a:off x="677863" y="374650"/>
            <a:ext cx="776287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2" name="Text Box 2">
            <a:extLst>
              <a:ext uri="{FF2B5EF4-FFF2-40B4-BE49-F238E27FC236}">
                <a16:creationId xmlns:a16="http://schemas.microsoft.com/office/drawing/2014/main" id="{C9735A7D-6CE0-40E1-8467-914231B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200 grid cell constant support area stream delineation threshold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:a16="http://schemas.microsoft.com/office/drawing/2014/main" id="{90274E4A-B424-49AB-A858-A7247E8C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8147" name="Object 3">
            <a:extLst>
              <a:ext uri="{FF2B5EF4-FFF2-40B4-BE49-F238E27FC236}">
                <a16:creationId xmlns:a16="http://schemas.microsoft.com/office/drawing/2014/main" id="{456D037B-ED5F-45A5-B9AD-AC4DAE0296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925" y="704850"/>
          <a:ext cx="7508875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49" name="Picture" r:id="rId3" imgW="3295800" imgH="2838600" progId="Word.Picture.8">
                  <p:embed/>
                </p:oleObj>
              </mc:Choice>
              <mc:Fallback>
                <p:oleObj name="Picture" r:id="rId3" imgW="3295800" imgH="2838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832"/>
                      <a:stretch>
                        <a:fillRect/>
                      </a:stretch>
                    </p:blipFill>
                    <p:spPr bwMode="auto">
                      <a:xfrm>
                        <a:off x="669925" y="704850"/>
                        <a:ext cx="7508875" cy="615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48" name="Rectangle 4">
            <a:extLst>
              <a:ext uri="{FF2B5EF4-FFF2-40B4-BE49-F238E27FC236}">
                <a16:creationId xmlns:a16="http://schemas.microsoft.com/office/drawing/2014/main" id="{F6BDFB54-2B7A-48E3-8450-ECA800C02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8321675" cy="8080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/>
              <a:t>Grid Network Ordering Approach (Peckham, 1995)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 descr="greytopgord4">
            <a:extLst>
              <a:ext uri="{FF2B5EF4-FFF2-40B4-BE49-F238E27FC236}">
                <a16:creationId xmlns:a16="http://schemas.microsoft.com/office/drawing/2014/main" id="{9242CBBB-F02B-4E13-A189-3B0E633B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01"/>
          <a:stretch>
            <a:fillRect/>
          </a:stretch>
        </p:blipFill>
        <p:spPr bwMode="auto">
          <a:xfrm>
            <a:off x="573088" y="439738"/>
            <a:ext cx="7762875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59" name="Text Box 3">
            <a:extLst>
              <a:ext uri="{FF2B5EF4-FFF2-40B4-BE49-F238E27FC236}">
                <a16:creationId xmlns:a16="http://schemas.microsoft.com/office/drawing/2014/main" id="{B9371AAC-A0F8-49ED-BDFF-25CE7AF9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Grid network pruned to order 4 stream delineation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A95C03E1-0EB0-4F1C-AEB3-F086D8574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69363" cy="760413"/>
          </a:xfrm>
        </p:spPr>
        <p:txBody>
          <a:bodyPr/>
          <a:lstStyle/>
          <a:p>
            <a:pPr algn="ctr"/>
            <a:r>
              <a:rPr lang="en-US" altLang="en-US" sz="3200"/>
              <a:t>Slope area threshold (Montgomery and Dietrich, 1992).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CEF809B-067E-4B0E-BB6E-AA1043D80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9172" name="Object 4">
            <a:extLst>
              <a:ext uri="{FF2B5EF4-FFF2-40B4-BE49-F238E27FC236}">
                <a16:creationId xmlns:a16="http://schemas.microsoft.com/office/drawing/2014/main" id="{642B52A5-D80B-493E-ACA1-551B847E57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536575"/>
          <a:ext cx="7929563" cy="630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73" name="Picture" r:id="rId3" imgW="3314880" imgH="2876400" progId="Word.Picture.8">
                  <p:embed/>
                </p:oleObj>
              </mc:Choice>
              <mc:Fallback>
                <p:oleObj name="Picture" r:id="rId3" imgW="3314880" imgH="28764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178" r="266" b="4840"/>
                      <a:stretch>
                        <a:fillRect/>
                      </a:stretch>
                    </p:blipFill>
                    <p:spPr bwMode="auto">
                      <a:xfrm>
                        <a:off x="476250" y="536575"/>
                        <a:ext cx="7929563" cy="630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A89D0BDB-C2CE-49B4-A3B8-D552CB53F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1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Local Curvature Computation</a:t>
            </a:r>
            <a:br>
              <a:rPr lang="en-US" altLang="en-US" sz="2800"/>
            </a:br>
            <a:r>
              <a:rPr lang="en-US" altLang="en-US" sz="2000"/>
              <a:t>(Peuker and Douglas, 1975, Comput. Graphics Image Proc. 4:375)</a:t>
            </a:r>
          </a:p>
        </p:txBody>
      </p:sp>
      <p:pic>
        <p:nvPicPr>
          <p:cNvPr id="524291" name="Picture 3">
            <a:extLst>
              <a:ext uri="{FF2B5EF4-FFF2-40B4-BE49-F238E27FC236}">
                <a16:creationId xmlns:a16="http://schemas.microsoft.com/office/drawing/2014/main" id="{CCE88C8F-7B19-4576-B8AA-FAAA28DA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3" b="20804"/>
          <a:stretch>
            <a:fillRect/>
          </a:stretch>
        </p:blipFill>
        <p:spPr bwMode="auto">
          <a:xfrm>
            <a:off x="1181100" y="2603500"/>
            <a:ext cx="68580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2" name="Rectangle 4" descr="50%">
            <a:extLst>
              <a:ext uri="{FF2B5EF4-FFF2-40B4-BE49-F238E27FC236}">
                <a16:creationId xmlns:a16="http://schemas.microsoft.com/office/drawing/2014/main" id="{F3BA3E1A-1F23-481C-9F3C-C5F7719D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3" name="Rectangle 5">
            <a:extLst>
              <a:ext uri="{FF2B5EF4-FFF2-40B4-BE49-F238E27FC236}">
                <a16:creationId xmlns:a16="http://schemas.microsoft.com/office/drawing/2014/main" id="{A93B7E19-3B3C-4027-B573-C88C122B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4" name="Rectangle 6" descr="50%">
            <a:extLst>
              <a:ext uri="{FF2B5EF4-FFF2-40B4-BE49-F238E27FC236}">
                <a16:creationId xmlns:a16="http://schemas.microsoft.com/office/drawing/2014/main" id="{3C789961-7678-4CE3-8B52-1291D6C6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5" name="Rectangle 7" descr="50%">
            <a:extLst>
              <a:ext uri="{FF2B5EF4-FFF2-40B4-BE49-F238E27FC236}">
                <a16:creationId xmlns:a16="http://schemas.microsoft.com/office/drawing/2014/main" id="{69C76C9A-3F41-49B3-BF4C-AE7DDA43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6" name="Rectangle 8">
            <a:extLst>
              <a:ext uri="{FF2B5EF4-FFF2-40B4-BE49-F238E27FC236}">
                <a16:creationId xmlns:a16="http://schemas.microsoft.com/office/drawing/2014/main" id="{57967EB1-0067-4747-9BDE-843C34C08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7" name="Rectangle 9" descr="50%">
            <a:extLst>
              <a:ext uri="{FF2B5EF4-FFF2-40B4-BE49-F238E27FC236}">
                <a16:creationId xmlns:a16="http://schemas.microsoft.com/office/drawing/2014/main" id="{36232E70-6EA2-494F-9FA7-6C28A197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8" name="Rectangle 10">
            <a:extLst>
              <a:ext uri="{FF2B5EF4-FFF2-40B4-BE49-F238E27FC236}">
                <a16:creationId xmlns:a16="http://schemas.microsoft.com/office/drawing/2014/main" id="{6392C381-1C00-4DD6-841A-13A8F7D7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9" name="Rectangle 11" descr="50%">
            <a:extLst>
              <a:ext uri="{FF2B5EF4-FFF2-40B4-BE49-F238E27FC236}">
                <a16:creationId xmlns:a16="http://schemas.microsoft.com/office/drawing/2014/main" id="{3ABCD379-A329-40A0-BCBF-E2EFC2DFC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00" name="Text Box 12">
            <a:extLst>
              <a:ext uri="{FF2B5EF4-FFF2-40B4-BE49-F238E27FC236}">
                <a16:creationId xmlns:a16="http://schemas.microsoft.com/office/drawing/2014/main" id="{FB8824EA-1FEF-4CED-8884-72EF6E552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524301" name="Text Box 13">
            <a:extLst>
              <a:ext uri="{FF2B5EF4-FFF2-40B4-BE49-F238E27FC236}">
                <a16:creationId xmlns:a16="http://schemas.microsoft.com/office/drawing/2014/main" id="{F0460B1D-07FD-41ED-AFAA-BFE65F27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524302" name="Text Box 14">
            <a:extLst>
              <a:ext uri="{FF2B5EF4-FFF2-40B4-BE49-F238E27FC236}">
                <a16:creationId xmlns:a16="http://schemas.microsoft.com/office/drawing/2014/main" id="{668D2BC6-3A30-450F-80D5-4A4B0DCE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48</a:t>
            </a:r>
            <a:endParaRPr kumimoji="0" lang="en-US" altLang="en-US" sz="1800">
              <a:solidFill>
                <a:schemeClr val="tx1"/>
              </a:solidFill>
            </a:endParaRPr>
          </a:p>
        </p:txBody>
      </p:sp>
      <p:sp>
        <p:nvSpPr>
          <p:cNvPr id="524303" name="Text Box 15">
            <a:extLst>
              <a:ext uri="{FF2B5EF4-FFF2-40B4-BE49-F238E27FC236}">
                <a16:creationId xmlns:a16="http://schemas.microsoft.com/office/drawing/2014/main" id="{6FB1CA3A-C3DF-47BF-8D12-7BDA6233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524304" name="Rectangle 16">
            <a:extLst>
              <a:ext uri="{FF2B5EF4-FFF2-40B4-BE49-F238E27FC236}">
                <a16:creationId xmlns:a16="http://schemas.microsoft.com/office/drawing/2014/main" id="{DF5B9490-1AD7-4CBD-8507-F44E836E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05" name="Text Box 17">
            <a:extLst>
              <a:ext uri="{FF2B5EF4-FFF2-40B4-BE49-F238E27FC236}">
                <a16:creationId xmlns:a16="http://schemas.microsoft.com/office/drawing/2014/main" id="{1C3CB2C3-DBCA-46AE-8081-A2F5624DE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524306" name="Rectangle 18" descr="50%">
            <a:extLst>
              <a:ext uri="{FF2B5EF4-FFF2-40B4-BE49-F238E27FC236}">
                <a16:creationId xmlns:a16="http://schemas.microsoft.com/office/drawing/2014/main" id="{CBFA2040-1E0C-47F2-B6F2-8261BB70D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07" name="Text Box 19">
            <a:extLst>
              <a:ext uri="{FF2B5EF4-FFF2-40B4-BE49-F238E27FC236}">
                <a16:creationId xmlns:a16="http://schemas.microsoft.com/office/drawing/2014/main" id="{5D56862F-D654-4FDA-82E7-A32E6561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524308" name="Text Box 20">
            <a:extLst>
              <a:ext uri="{FF2B5EF4-FFF2-40B4-BE49-F238E27FC236}">
                <a16:creationId xmlns:a16="http://schemas.microsoft.com/office/drawing/2014/main" id="{8036BA30-73A0-435F-8D16-39D1085F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54</a:t>
            </a:r>
            <a:endParaRPr kumimoji="0" lang="en-US" altLang="en-US" sz="1800">
              <a:solidFill>
                <a:schemeClr val="tx1"/>
              </a:solidFill>
            </a:endParaRPr>
          </a:p>
        </p:txBody>
      </p:sp>
      <p:sp>
        <p:nvSpPr>
          <p:cNvPr id="524309" name="Text Box 21">
            <a:extLst>
              <a:ext uri="{FF2B5EF4-FFF2-40B4-BE49-F238E27FC236}">
                <a16:creationId xmlns:a16="http://schemas.microsoft.com/office/drawing/2014/main" id="{C976ECB3-F732-43EF-95CB-DFD918B6A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524310" name="Rectangle 22">
            <a:extLst>
              <a:ext uri="{FF2B5EF4-FFF2-40B4-BE49-F238E27FC236}">
                <a16:creationId xmlns:a16="http://schemas.microsoft.com/office/drawing/2014/main" id="{97E825C6-71DD-4765-8EB7-0EFF58723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1" name="Rectangle 23" descr="50%">
            <a:extLst>
              <a:ext uri="{FF2B5EF4-FFF2-40B4-BE49-F238E27FC236}">
                <a16:creationId xmlns:a16="http://schemas.microsoft.com/office/drawing/2014/main" id="{CBBC59CE-97D9-4D92-9CB4-1ADF27C53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2" name="Text Box 24">
            <a:extLst>
              <a:ext uri="{FF2B5EF4-FFF2-40B4-BE49-F238E27FC236}">
                <a16:creationId xmlns:a16="http://schemas.microsoft.com/office/drawing/2014/main" id="{F572C730-6D09-4C6D-AC82-C3C25CCEE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524313" name="Text Box 25">
            <a:extLst>
              <a:ext uri="{FF2B5EF4-FFF2-40B4-BE49-F238E27FC236}">
                <a16:creationId xmlns:a16="http://schemas.microsoft.com/office/drawing/2014/main" id="{227B4A00-AA67-4EBA-A9D0-0FCB27E5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524314" name="Text Box 26">
            <a:extLst>
              <a:ext uri="{FF2B5EF4-FFF2-40B4-BE49-F238E27FC236}">
                <a16:creationId xmlns:a16="http://schemas.microsoft.com/office/drawing/2014/main" id="{8F23105B-6492-4E5A-8571-4FE003FB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524315" name="Text Box 27">
            <a:extLst>
              <a:ext uri="{FF2B5EF4-FFF2-40B4-BE49-F238E27FC236}">
                <a16:creationId xmlns:a16="http://schemas.microsoft.com/office/drawing/2014/main" id="{75B0C2F1-4D52-43FB-9E2F-E71D2E0F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58</a:t>
            </a:r>
            <a:endParaRPr kumimoji="0" lang="en-US" altLang="en-US" sz="1800">
              <a:solidFill>
                <a:schemeClr val="tx1"/>
              </a:solidFill>
            </a:endParaRPr>
          </a:p>
        </p:txBody>
      </p:sp>
      <p:sp>
        <p:nvSpPr>
          <p:cNvPr id="524316" name="Line 28">
            <a:extLst>
              <a:ext uri="{FF2B5EF4-FFF2-40B4-BE49-F238E27FC236}">
                <a16:creationId xmlns:a16="http://schemas.microsoft.com/office/drawing/2014/main" id="{BFF90FAD-5C21-4072-ACE6-975168D56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2663" y="2112963"/>
            <a:ext cx="2271712" cy="308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7" name="Line 29">
            <a:extLst>
              <a:ext uri="{FF2B5EF4-FFF2-40B4-BE49-F238E27FC236}">
                <a16:creationId xmlns:a16="http://schemas.microsoft.com/office/drawing/2014/main" id="{8FD464F3-DCE5-4907-915C-8547E3C25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2108200"/>
            <a:ext cx="1123950" cy="303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8" name="Line 30">
            <a:extLst>
              <a:ext uri="{FF2B5EF4-FFF2-40B4-BE49-F238E27FC236}">
                <a16:creationId xmlns:a16="http://schemas.microsoft.com/office/drawing/2014/main" id="{50CA6614-97B3-4B00-AF7D-2F6AA0342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108200"/>
            <a:ext cx="804863" cy="309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9" name="Line 31">
            <a:extLst>
              <a:ext uri="{FF2B5EF4-FFF2-40B4-BE49-F238E27FC236}">
                <a16:creationId xmlns:a16="http://schemas.microsoft.com/office/drawing/2014/main" id="{7111D546-C036-4E86-8AD1-ECBE77562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9150" y="2108200"/>
            <a:ext cx="361950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20" name="Line 32">
            <a:extLst>
              <a:ext uri="{FF2B5EF4-FFF2-40B4-BE49-F238E27FC236}">
                <a16:creationId xmlns:a16="http://schemas.microsoft.com/office/drawing/2014/main" id="{44D41EE2-32FD-4312-B1F3-BEDEDD75B4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5338" y="2108200"/>
            <a:ext cx="690562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21" name="Line 33">
            <a:extLst>
              <a:ext uri="{FF2B5EF4-FFF2-40B4-BE49-F238E27FC236}">
                <a16:creationId xmlns:a16="http://schemas.microsoft.com/office/drawing/2014/main" id="{4254EB6C-07F4-4F4C-A6BF-36C1EE55D4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963" y="2108200"/>
            <a:ext cx="1862137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AC6089F4-4098-4EA5-A4A5-9A48C2280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96875"/>
            <a:ext cx="6096000" cy="1143000"/>
          </a:xfrm>
        </p:spPr>
        <p:txBody>
          <a:bodyPr/>
          <a:lstStyle/>
          <a:p>
            <a:r>
              <a:rPr lang="en-US" altLang="en-US"/>
              <a:t>Purpose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664BAD3-B071-4E68-AC6E-FCAB621EE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68638" y="2106613"/>
            <a:ext cx="5657850" cy="23526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200" b="1"/>
              <a:t>To discuss some of the methods and capabilities for using terrain analysis to enhance hydrologic modeling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endParaRPr lang="en-US" altLang="en-US" sz="3200" b="1"/>
          </a:p>
        </p:txBody>
      </p:sp>
      <p:graphicFrame>
        <p:nvGraphicFramePr>
          <p:cNvPr id="264196" name="Object 4">
            <a:extLst>
              <a:ext uri="{FF2B5EF4-FFF2-40B4-BE49-F238E27FC236}">
                <a16:creationId xmlns:a16="http://schemas.microsoft.com/office/drawing/2014/main" id="{0B42800C-6D4F-40DA-B3C7-56B88F019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7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7658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>
            <a:extLst>
              <a:ext uri="{FF2B5EF4-FFF2-40B4-BE49-F238E27FC236}">
                <a16:creationId xmlns:a16="http://schemas.microsoft.com/office/drawing/2014/main" id="{C5384456-DB9C-41C1-AA22-93683D37D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457200"/>
          </a:xfrm>
        </p:spPr>
        <p:txBody>
          <a:bodyPr/>
          <a:lstStyle/>
          <a:p>
            <a:r>
              <a:rPr lang="en-US" altLang="en-US" sz="2800"/>
              <a:t>Contributing area of upwards curved grid cells only</a:t>
            </a:r>
            <a:endParaRPr lang="en-US" altLang="en-US"/>
          </a:p>
        </p:txBody>
      </p:sp>
      <p:pic>
        <p:nvPicPr>
          <p:cNvPr id="526339" name="Picture 3">
            <a:extLst>
              <a:ext uri="{FF2B5EF4-FFF2-40B4-BE49-F238E27FC236}">
                <a16:creationId xmlns:a16="http://schemas.microsoft.com/office/drawing/2014/main" id="{F771560F-9DA7-4BAF-960B-2DA3D16036F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/>
          <a:stretch>
            <a:fillRect/>
          </a:stretch>
        </p:blipFill>
        <p:spPr bwMode="auto">
          <a:xfrm>
            <a:off x="1127125" y="469900"/>
            <a:ext cx="7651750" cy="84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 descr="greytoppd">
            <a:extLst>
              <a:ext uri="{FF2B5EF4-FFF2-40B4-BE49-F238E27FC236}">
                <a16:creationId xmlns:a16="http://schemas.microsoft.com/office/drawing/2014/main" id="{B0007F03-2CBD-4524-951F-379C005F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5"/>
          <a:stretch>
            <a:fillRect/>
          </a:stretch>
        </p:blipFill>
        <p:spPr bwMode="auto">
          <a:xfrm>
            <a:off x="665163" y="423863"/>
            <a:ext cx="7762875" cy="59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987" name="Text Box 3">
            <a:extLst>
              <a:ext uri="{FF2B5EF4-FFF2-40B4-BE49-F238E27FC236}">
                <a16:creationId xmlns:a16="http://schemas.microsoft.com/office/drawing/2014/main" id="{A735A03F-673E-41F6-B34C-33788661E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300038"/>
            <a:ext cx="536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Curvature based stream delineation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AF9C8C50-B6CE-4BED-835D-6BBC8780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475" y="0"/>
            <a:ext cx="7470775" cy="136525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3399"/>
                </a:solidFill>
              </a:rPr>
              <a:t>How to decide on stream delineation </a:t>
            </a:r>
            <a:r>
              <a:rPr lang="en-US" altLang="en-US" sz="4000">
                <a:solidFill>
                  <a:srgbClr val="003399"/>
                </a:solidFill>
              </a:rPr>
              <a:t>threshold</a:t>
            </a:r>
            <a:r>
              <a:rPr lang="en-US" altLang="en-US">
                <a:solidFill>
                  <a:srgbClr val="003399"/>
                </a:solidFill>
              </a:rPr>
              <a:t> ?</a:t>
            </a:r>
          </a:p>
        </p:txBody>
      </p:sp>
      <p:grpSp>
        <p:nvGrpSpPr>
          <p:cNvPr id="507907" name="Group 3">
            <a:extLst>
              <a:ext uri="{FF2B5EF4-FFF2-40B4-BE49-F238E27FC236}">
                <a16:creationId xmlns:a16="http://schemas.microsoft.com/office/drawing/2014/main" id="{E7207816-475F-490D-958D-B77A766A6500}"/>
              </a:ext>
            </a:extLst>
          </p:cNvPr>
          <p:cNvGrpSpPr>
            <a:grpSpLocks/>
          </p:cNvGrpSpPr>
          <p:nvPr/>
        </p:nvGrpSpPr>
        <p:grpSpPr bwMode="auto">
          <a:xfrm>
            <a:off x="0" y="1287463"/>
            <a:ext cx="3573463" cy="3286125"/>
            <a:chOff x="1659" y="1331"/>
            <a:chExt cx="2251" cy="2070"/>
          </a:xfrm>
        </p:grpSpPr>
        <p:graphicFrame>
          <p:nvGraphicFramePr>
            <p:cNvPr id="507908" name="Object 4">
              <a:extLst>
                <a:ext uri="{FF2B5EF4-FFF2-40B4-BE49-F238E27FC236}">
                  <a16:creationId xmlns:a16="http://schemas.microsoft.com/office/drawing/2014/main" id="{95A703BA-629B-4B91-9299-AE3D69DA85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9" y="1331"/>
            <a:ext cx="1322" cy="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947" name="Clip" r:id="rId3" imgW="3025440" imgH="3252600" progId="MS_ClipArt_Gallery.2">
                    <p:embed/>
                  </p:oleObj>
                </mc:Choice>
                <mc:Fallback>
                  <p:oleObj name="Clip" r:id="rId3" imgW="3025440" imgH="32526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9" y="1331"/>
                          <a:ext cx="1322" cy="1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7909" name="Group 5">
              <a:extLst>
                <a:ext uri="{FF2B5EF4-FFF2-40B4-BE49-F238E27FC236}">
                  <a16:creationId xmlns:a16="http://schemas.microsoft.com/office/drawing/2014/main" id="{9940F9B5-5506-45A8-B5FA-14CDA73A0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7" y="1740"/>
              <a:ext cx="1333" cy="1661"/>
              <a:chOff x="408" y="1056"/>
              <a:chExt cx="2297" cy="3024"/>
            </a:xfrm>
          </p:grpSpPr>
          <p:sp>
            <p:nvSpPr>
              <p:cNvPr id="507910" name="Rectangle 6">
                <a:extLst>
                  <a:ext uri="{FF2B5EF4-FFF2-40B4-BE49-F238E27FC236}">
                    <a16:creationId xmlns:a16="http://schemas.microsoft.com/office/drawing/2014/main" id="{951B5F9A-EDA1-453F-A01A-10BA6BA7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1" name="Freeform 7">
                <a:extLst>
                  <a:ext uri="{FF2B5EF4-FFF2-40B4-BE49-F238E27FC236}">
                    <a16:creationId xmlns:a16="http://schemas.microsoft.com/office/drawing/2014/main" id="{1E72F4BA-B743-46ED-BF43-BCB05A433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156"/>
                <a:ext cx="764" cy="904"/>
              </a:xfrm>
              <a:custGeom>
                <a:avLst/>
                <a:gdLst>
                  <a:gd name="T0" fmla="*/ 764 w 764"/>
                  <a:gd name="T1" fmla="*/ 148 h 904"/>
                  <a:gd name="T2" fmla="*/ 717 w 764"/>
                  <a:gd name="T3" fmla="*/ 125 h 904"/>
                  <a:gd name="T4" fmla="*/ 701 w 764"/>
                  <a:gd name="T5" fmla="*/ 102 h 904"/>
                  <a:gd name="T6" fmla="*/ 655 w 764"/>
                  <a:gd name="T7" fmla="*/ 63 h 904"/>
                  <a:gd name="T8" fmla="*/ 639 w 764"/>
                  <a:gd name="T9" fmla="*/ 39 h 904"/>
                  <a:gd name="T10" fmla="*/ 569 w 764"/>
                  <a:gd name="T11" fmla="*/ 8 h 904"/>
                  <a:gd name="T12" fmla="*/ 546 w 764"/>
                  <a:gd name="T13" fmla="*/ 0 h 904"/>
                  <a:gd name="T14" fmla="*/ 374 w 764"/>
                  <a:gd name="T15" fmla="*/ 39 h 904"/>
                  <a:gd name="T16" fmla="*/ 335 w 764"/>
                  <a:gd name="T17" fmla="*/ 86 h 904"/>
                  <a:gd name="T18" fmla="*/ 296 w 764"/>
                  <a:gd name="T19" fmla="*/ 156 h 904"/>
                  <a:gd name="T20" fmla="*/ 257 w 764"/>
                  <a:gd name="T21" fmla="*/ 296 h 904"/>
                  <a:gd name="T22" fmla="*/ 133 w 764"/>
                  <a:gd name="T23" fmla="*/ 686 h 904"/>
                  <a:gd name="T24" fmla="*/ 55 w 764"/>
                  <a:gd name="T25" fmla="*/ 826 h 904"/>
                  <a:gd name="T26" fmla="*/ 0 w 764"/>
                  <a:gd name="T2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4" h="904">
                    <a:moveTo>
                      <a:pt x="764" y="148"/>
                    </a:moveTo>
                    <a:cubicBezTo>
                      <a:pt x="749" y="139"/>
                      <a:pt x="731" y="136"/>
                      <a:pt x="717" y="125"/>
                    </a:cubicBezTo>
                    <a:cubicBezTo>
                      <a:pt x="710" y="119"/>
                      <a:pt x="708" y="109"/>
                      <a:pt x="701" y="102"/>
                    </a:cubicBezTo>
                    <a:cubicBezTo>
                      <a:pt x="647" y="48"/>
                      <a:pt x="710" y="129"/>
                      <a:pt x="655" y="63"/>
                    </a:cubicBezTo>
                    <a:cubicBezTo>
                      <a:pt x="649" y="56"/>
                      <a:pt x="646" y="46"/>
                      <a:pt x="639" y="39"/>
                    </a:cubicBezTo>
                    <a:cubicBezTo>
                      <a:pt x="622" y="22"/>
                      <a:pt x="590" y="15"/>
                      <a:pt x="569" y="8"/>
                    </a:cubicBezTo>
                    <a:cubicBezTo>
                      <a:pt x="561" y="5"/>
                      <a:pt x="546" y="0"/>
                      <a:pt x="546" y="0"/>
                    </a:cubicBezTo>
                    <a:cubicBezTo>
                      <a:pt x="481" y="5"/>
                      <a:pt x="428" y="4"/>
                      <a:pt x="374" y="39"/>
                    </a:cubicBezTo>
                    <a:cubicBezTo>
                      <a:pt x="339" y="94"/>
                      <a:pt x="382" y="31"/>
                      <a:pt x="335" y="86"/>
                    </a:cubicBezTo>
                    <a:cubicBezTo>
                      <a:pt x="319" y="105"/>
                      <a:pt x="307" y="134"/>
                      <a:pt x="296" y="156"/>
                    </a:cubicBezTo>
                    <a:cubicBezTo>
                      <a:pt x="274" y="199"/>
                      <a:pt x="268" y="250"/>
                      <a:pt x="257" y="296"/>
                    </a:cubicBezTo>
                    <a:cubicBezTo>
                      <a:pt x="227" y="426"/>
                      <a:pt x="192" y="567"/>
                      <a:pt x="133" y="686"/>
                    </a:cubicBezTo>
                    <a:cubicBezTo>
                      <a:pt x="109" y="734"/>
                      <a:pt x="78" y="778"/>
                      <a:pt x="55" y="826"/>
                    </a:cubicBezTo>
                    <a:cubicBezTo>
                      <a:pt x="40" y="857"/>
                      <a:pt x="32" y="888"/>
                      <a:pt x="0" y="90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2" name="Freeform 8">
                <a:extLst>
                  <a:ext uri="{FF2B5EF4-FFF2-40B4-BE49-F238E27FC236}">
                    <a16:creationId xmlns:a16="http://schemas.microsoft.com/office/drawing/2014/main" id="{C276CEED-FB49-4332-B521-1C08FD223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400"/>
                <a:ext cx="1757" cy="2107"/>
              </a:xfrm>
              <a:custGeom>
                <a:avLst/>
                <a:gdLst>
                  <a:gd name="T0" fmla="*/ 1264 w 1757"/>
                  <a:gd name="T1" fmla="*/ 1897 h 2107"/>
                  <a:gd name="T2" fmla="*/ 1474 w 1757"/>
                  <a:gd name="T3" fmla="*/ 1569 h 2107"/>
                  <a:gd name="T4" fmla="*/ 1716 w 1757"/>
                  <a:gd name="T5" fmla="*/ 969 h 2107"/>
                  <a:gd name="T6" fmla="*/ 1723 w 1757"/>
                  <a:gd name="T7" fmla="*/ 556 h 2107"/>
                  <a:gd name="T8" fmla="*/ 1568 w 1757"/>
                  <a:gd name="T9" fmla="*/ 127 h 2107"/>
                  <a:gd name="T10" fmla="*/ 1264 w 1757"/>
                  <a:gd name="T11" fmla="*/ 18 h 2107"/>
                  <a:gd name="T12" fmla="*/ 952 w 1757"/>
                  <a:gd name="T13" fmla="*/ 18 h 2107"/>
                  <a:gd name="T14" fmla="*/ 757 w 1757"/>
                  <a:gd name="T15" fmla="*/ 104 h 2107"/>
                  <a:gd name="T16" fmla="*/ 648 w 1757"/>
                  <a:gd name="T17" fmla="*/ 244 h 2107"/>
                  <a:gd name="T18" fmla="*/ 500 w 1757"/>
                  <a:gd name="T19" fmla="*/ 400 h 2107"/>
                  <a:gd name="T20" fmla="*/ 391 w 1757"/>
                  <a:gd name="T21" fmla="*/ 470 h 2107"/>
                  <a:gd name="T22" fmla="*/ 157 w 1757"/>
                  <a:gd name="T23" fmla="*/ 587 h 2107"/>
                  <a:gd name="T24" fmla="*/ 40 w 1757"/>
                  <a:gd name="T25" fmla="*/ 759 h 2107"/>
                  <a:gd name="T26" fmla="*/ 1 w 1757"/>
                  <a:gd name="T27" fmla="*/ 946 h 2107"/>
                  <a:gd name="T28" fmla="*/ 48 w 1757"/>
                  <a:gd name="T29" fmla="*/ 1125 h 2107"/>
                  <a:gd name="T30" fmla="*/ 110 w 1757"/>
                  <a:gd name="T31" fmla="*/ 1242 h 2107"/>
                  <a:gd name="T32" fmla="*/ 220 w 1757"/>
                  <a:gd name="T33" fmla="*/ 1390 h 2107"/>
                  <a:gd name="T34" fmla="*/ 383 w 1757"/>
                  <a:gd name="T35" fmla="*/ 1444 h 2107"/>
                  <a:gd name="T36" fmla="*/ 523 w 1757"/>
                  <a:gd name="T37" fmla="*/ 1608 h 2107"/>
                  <a:gd name="T38" fmla="*/ 617 w 1757"/>
                  <a:gd name="T39" fmla="*/ 1686 h 2107"/>
                  <a:gd name="T40" fmla="*/ 726 w 1757"/>
                  <a:gd name="T41" fmla="*/ 1772 h 2107"/>
                  <a:gd name="T42" fmla="*/ 1069 w 1757"/>
                  <a:gd name="T43" fmla="*/ 2107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7" h="2107">
                    <a:moveTo>
                      <a:pt x="1264" y="1897"/>
                    </a:moveTo>
                    <a:cubicBezTo>
                      <a:pt x="1331" y="1810"/>
                      <a:pt x="1399" y="1724"/>
                      <a:pt x="1474" y="1569"/>
                    </a:cubicBezTo>
                    <a:cubicBezTo>
                      <a:pt x="1549" y="1414"/>
                      <a:pt x="1675" y="1138"/>
                      <a:pt x="1716" y="969"/>
                    </a:cubicBezTo>
                    <a:cubicBezTo>
                      <a:pt x="1757" y="800"/>
                      <a:pt x="1748" y="696"/>
                      <a:pt x="1723" y="556"/>
                    </a:cubicBezTo>
                    <a:cubicBezTo>
                      <a:pt x="1698" y="416"/>
                      <a:pt x="1645" y="217"/>
                      <a:pt x="1568" y="127"/>
                    </a:cubicBezTo>
                    <a:cubicBezTo>
                      <a:pt x="1491" y="37"/>
                      <a:pt x="1367" y="36"/>
                      <a:pt x="1264" y="18"/>
                    </a:cubicBezTo>
                    <a:cubicBezTo>
                      <a:pt x="1161" y="0"/>
                      <a:pt x="1036" y="4"/>
                      <a:pt x="952" y="18"/>
                    </a:cubicBezTo>
                    <a:cubicBezTo>
                      <a:pt x="868" y="32"/>
                      <a:pt x="808" y="66"/>
                      <a:pt x="757" y="104"/>
                    </a:cubicBezTo>
                    <a:cubicBezTo>
                      <a:pt x="706" y="142"/>
                      <a:pt x="691" y="195"/>
                      <a:pt x="648" y="244"/>
                    </a:cubicBezTo>
                    <a:cubicBezTo>
                      <a:pt x="605" y="293"/>
                      <a:pt x="543" y="362"/>
                      <a:pt x="500" y="400"/>
                    </a:cubicBezTo>
                    <a:cubicBezTo>
                      <a:pt x="457" y="438"/>
                      <a:pt x="448" y="439"/>
                      <a:pt x="391" y="470"/>
                    </a:cubicBezTo>
                    <a:cubicBezTo>
                      <a:pt x="334" y="501"/>
                      <a:pt x="215" y="539"/>
                      <a:pt x="157" y="587"/>
                    </a:cubicBezTo>
                    <a:cubicBezTo>
                      <a:pt x="99" y="635"/>
                      <a:pt x="66" y="699"/>
                      <a:pt x="40" y="759"/>
                    </a:cubicBezTo>
                    <a:cubicBezTo>
                      <a:pt x="14" y="819"/>
                      <a:pt x="0" y="885"/>
                      <a:pt x="1" y="946"/>
                    </a:cubicBezTo>
                    <a:cubicBezTo>
                      <a:pt x="2" y="1007"/>
                      <a:pt x="30" y="1076"/>
                      <a:pt x="48" y="1125"/>
                    </a:cubicBezTo>
                    <a:cubicBezTo>
                      <a:pt x="66" y="1174"/>
                      <a:pt x="81" y="1198"/>
                      <a:pt x="110" y="1242"/>
                    </a:cubicBezTo>
                    <a:cubicBezTo>
                      <a:pt x="139" y="1286"/>
                      <a:pt x="175" y="1356"/>
                      <a:pt x="220" y="1390"/>
                    </a:cubicBezTo>
                    <a:cubicBezTo>
                      <a:pt x="265" y="1424"/>
                      <a:pt x="332" y="1408"/>
                      <a:pt x="383" y="1444"/>
                    </a:cubicBezTo>
                    <a:cubicBezTo>
                      <a:pt x="434" y="1480"/>
                      <a:pt x="484" y="1568"/>
                      <a:pt x="523" y="1608"/>
                    </a:cubicBezTo>
                    <a:cubicBezTo>
                      <a:pt x="562" y="1648"/>
                      <a:pt x="583" y="1659"/>
                      <a:pt x="617" y="1686"/>
                    </a:cubicBezTo>
                    <a:cubicBezTo>
                      <a:pt x="651" y="1713"/>
                      <a:pt x="651" y="1702"/>
                      <a:pt x="726" y="1772"/>
                    </a:cubicBezTo>
                    <a:cubicBezTo>
                      <a:pt x="801" y="1842"/>
                      <a:pt x="935" y="1974"/>
                      <a:pt x="1069" y="2107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3" name="Freeform 9">
                <a:extLst>
                  <a:ext uri="{FF2B5EF4-FFF2-40B4-BE49-F238E27FC236}">
                    <a16:creationId xmlns:a16="http://schemas.microsoft.com/office/drawing/2014/main" id="{085BA692-22E2-4BBD-BAF0-0F2CC883F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347"/>
                <a:ext cx="397" cy="347"/>
              </a:xfrm>
              <a:custGeom>
                <a:avLst/>
                <a:gdLst>
                  <a:gd name="T0" fmla="*/ 397 w 397"/>
                  <a:gd name="T1" fmla="*/ 12 h 347"/>
                  <a:gd name="T2" fmla="*/ 210 w 397"/>
                  <a:gd name="T3" fmla="*/ 12 h 347"/>
                  <a:gd name="T4" fmla="*/ 101 w 397"/>
                  <a:gd name="T5" fmla="*/ 82 h 347"/>
                  <a:gd name="T6" fmla="*/ 0 w 397"/>
                  <a:gd name="T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347">
                    <a:moveTo>
                      <a:pt x="397" y="12"/>
                    </a:moveTo>
                    <a:cubicBezTo>
                      <a:pt x="328" y="6"/>
                      <a:pt x="259" y="0"/>
                      <a:pt x="210" y="12"/>
                    </a:cubicBezTo>
                    <a:cubicBezTo>
                      <a:pt x="161" y="24"/>
                      <a:pt x="136" y="26"/>
                      <a:pt x="101" y="82"/>
                    </a:cubicBezTo>
                    <a:cubicBezTo>
                      <a:pt x="66" y="138"/>
                      <a:pt x="16" y="306"/>
                      <a:pt x="0" y="34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4" name="Freeform 10">
                <a:extLst>
                  <a:ext uri="{FF2B5EF4-FFF2-40B4-BE49-F238E27FC236}">
                    <a16:creationId xmlns:a16="http://schemas.microsoft.com/office/drawing/2014/main" id="{60814EA9-76DE-4BE1-81F9-48419DB56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913"/>
                <a:ext cx="826" cy="500"/>
              </a:xfrm>
              <a:custGeom>
                <a:avLst/>
                <a:gdLst>
                  <a:gd name="T0" fmla="*/ 826 w 826"/>
                  <a:gd name="T1" fmla="*/ 189 h 500"/>
                  <a:gd name="T2" fmla="*/ 694 w 826"/>
                  <a:gd name="T3" fmla="*/ 95 h 500"/>
                  <a:gd name="T4" fmla="*/ 569 w 826"/>
                  <a:gd name="T5" fmla="*/ 41 h 500"/>
                  <a:gd name="T6" fmla="*/ 445 w 826"/>
                  <a:gd name="T7" fmla="*/ 2 h 500"/>
                  <a:gd name="T8" fmla="*/ 312 w 826"/>
                  <a:gd name="T9" fmla="*/ 56 h 500"/>
                  <a:gd name="T10" fmla="*/ 148 w 826"/>
                  <a:gd name="T11" fmla="*/ 251 h 500"/>
                  <a:gd name="T12" fmla="*/ 0 w 826"/>
                  <a:gd name="T13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6" h="500">
                    <a:moveTo>
                      <a:pt x="826" y="189"/>
                    </a:moveTo>
                    <a:cubicBezTo>
                      <a:pt x="781" y="154"/>
                      <a:pt x="737" y="120"/>
                      <a:pt x="694" y="95"/>
                    </a:cubicBezTo>
                    <a:cubicBezTo>
                      <a:pt x="651" y="70"/>
                      <a:pt x="610" y="56"/>
                      <a:pt x="569" y="41"/>
                    </a:cubicBezTo>
                    <a:cubicBezTo>
                      <a:pt x="528" y="26"/>
                      <a:pt x="488" y="0"/>
                      <a:pt x="445" y="2"/>
                    </a:cubicBezTo>
                    <a:cubicBezTo>
                      <a:pt x="402" y="4"/>
                      <a:pt x="361" y="15"/>
                      <a:pt x="312" y="56"/>
                    </a:cubicBezTo>
                    <a:cubicBezTo>
                      <a:pt x="263" y="97"/>
                      <a:pt x="200" y="177"/>
                      <a:pt x="148" y="251"/>
                    </a:cubicBezTo>
                    <a:cubicBezTo>
                      <a:pt x="96" y="325"/>
                      <a:pt x="23" y="459"/>
                      <a:pt x="0" y="50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5" name="Freeform 11">
                <a:extLst>
                  <a:ext uri="{FF2B5EF4-FFF2-40B4-BE49-F238E27FC236}">
                    <a16:creationId xmlns:a16="http://schemas.microsoft.com/office/drawing/2014/main" id="{9A52C64D-E26E-4BDE-8286-1569A0C28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715"/>
                <a:ext cx="1153" cy="441"/>
              </a:xfrm>
              <a:custGeom>
                <a:avLst/>
                <a:gdLst>
                  <a:gd name="T0" fmla="*/ 1153 w 1153"/>
                  <a:gd name="T1" fmla="*/ 223 h 441"/>
                  <a:gd name="T2" fmla="*/ 919 w 1153"/>
                  <a:gd name="T3" fmla="*/ 91 h 441"/>
                  <a:gd name="T4" fmla="*/ 717 w 1153"/>
                  <a:gd name="T5" fmla="*/ 5 h 441"/>
                  <a:gd name="T6" fmla="*/ 436 w 1153"/>
                  <a:gd name="T7" fmla="*/ 59 h 441"/>
                  <a:gd name="T8" fmla="*/ 358 w 1153"/>
                  <a:gd name="T9" fmla="*/ 161 h 441"/>
                  <a:gd name="T10" fmla="*/ 210 w 1153"/>
                  <a:gd name="T11" fmla="*/ 324 h 441"/>
                  <a:gd name="T12" fmla="*/ 0 w 1153"/>
                  <a:gd name="T13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3" h="441">
                    <a:moveTo>
                      <a:pt x="1153" y="223"/>
                    </a:moveTo>
                    <a:cubicBezTo>
                      <a:pt x="1072" y="175"/>
                      <a:pt x="992" y="127"/>
                      <a:pt x="919" y="91"/>
                    </a:cubicBezTo>
                    <a:cubicBezTo>
                      <a:pt x="846" y="55"/>
                      <a:pt x="797" y="10"/>
                      <a:pt x="717" y="5"/>
                    </a:cubicBezTo>
                    <a:cubicBezTo>
                      <a:pt x="637" y="0"/>
                      <a:pt x="496" y="33"/>
                      <a:pt x="436" y="59"/>
                    </a:cubicBezTo>
                    <a:cubicBezTo>
                      <a:pt x="376" y="85"/>
                      <a:pt x="396" y="117"/>
                      <a:pt x="358" y="161"/>
                    </a:cubicBezTo>
                    <a:cubicBezTo>
                      <a:pt x="320" y="205"/>
                      <a:pt x="270" y="277"/>
                      <a:pt x="210" y="324"/>
                    </a:cubicBezTo>
                    <a:cubicBezTo>
                      <a:pt x="150" y="371"/>
                      <a:pt x="34" y="423"/>
                      <a:pt x="0" y="441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6" name="Freeform 12">
                <a:extLst>
                  <a:ext uri="{FF2B5EF4-FFF2-40B4-BE49-F238E27FC236}">
                    <a16:creationId xmlns:a16="http://schemas.microsoft.com/office/drawing/2014/main" id="{7359F4B6-C85C-4BE8-B4F0-0A2BE1721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496"/>
                <a:ext cx="1341" cy="536"/>
              </a:xfrm>
              <a:custGeom>
                <a:avLst/>
                <a:gdLst>
                  <a:gd name="T0" fmla="*/ 1341 w 1341"/>
                  <a:gd name="T1" fmla="*/ 224 h 536"/>
                  <a:gd name="T2" fmla="*/ 1169 w 1341"/>
                  <a:gd name="T3" fmla="*/ 122 h 536"/>
                  <a:gd name="T4" fmla="*/ 1029 w 1341"/>
                  <a:gd name="T5" fmla="*/ 13 h 536"/>
                  <a:gd name="T6" fmla="*/ 702 w 1341"/>
                  <a:gd name="T7" fmla="*/ 45 h 536"/>
                  <a:gd name="T8" fmla="*/ 546 w 1341"/>
                  <a:gd name="T9" fmla="*/ 154 h 536"/>
                  <a:gd name="T10" fmla="*/ 343 w 1341"/>
                  <a:gd name="T11" fmla="*/ 232 h 536"/>
                  <a:gd name="T12" fmla="*/ 250 w 1341"/>
                  <a:gd name="T13" fmla="*/ 395 h 536"/>
                  <a:gd name="T14" fmla="*/ 63 w 1341"/>
                  <a:gd name="T15" fmla="*/ 504 h 536"/>
                  <a:gd name="T16" fmla="*/ 0 w 1341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536">
                    <a:moveTo>
                      <a:pt x="1341" y="224"/>
                    </a:moveTo>
                    <a:cubicBezTo>
                      <a:pt x="1281" y="190"/>
                      <a:pt x="1221" y="157"/>
                      <a:pt x="1169" y="122"/>
                    </a:cubicBezTo>
                    <a:cubicBezTo>
                      <a:pt x="1117" y="87"/>
                      <a:pt x="1107" y="26"/>
                      <a:pt x="1029" y="13"/>
                    </a:cubicBezTo>
                    <a:cubicBezTo>
                      <a:pt x="951" y="0"/>
                      <a:pt x="783" y="21"/>
                      <a:pt x="702" y="45"/>
                    </a:cubicBezTo>
                    <a:cubicBezTo>
                      <a:pt x="621" y="69"/>
                      <a:pt x="606" y="123"/>
                      <a:pt x="546" y="154"/>
                    </a:cubicBezTo>
                    <a:cubicBezTo>
                      <a:pt x="486" y="185"/>
                      <a:pt x="392" y="192"/>
                      <a:pt x="343" y="232"/>
                    </a:cubicBezTo>
                    <a:cubicBezTo>
                      <a:pt x="294" y="272"/>
                      <a:pt x="297" y="350"/>
                      <a:pt x="250" y="395"/>
                    </a:cubicBezTo>
                    <a:cubicBezTo>
                      <a:pt x="203" y="440"/>
                      <a:pt x="105" y="480"/>
                      <a:pt x="63" y="504"/>
                    </a:cubicBezTo>
                    <a:cubicBezTo>
                      <a:pt x="21" y="528"/>
                      <a:pt x="9" y="531"/>
                      <a:pt x="0" y="53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7" name="Freeform 13">
                <a:extLst>
                  <a:ext uri="{FF2B5EF4-FFF2-40B4-BE49-F238E27FC236}">
                    <a16:creationId xmlns:a16="http://schemas.microsoft.com/office/drawing/2014/main" id="{B516B336-2605-4329-BB53-8F8965495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2295"/>
                <a:ext cx="1543" cy="643"/>
              </a:xfrm>
              <a:custGeom>
                <a:avLst/>
                <a:gdLst>
                  <a:gd name="T0" fmla="*/ 1543 w 1543"/>
                  <a:gd name="T1" fmla="*/ 144 h 643"/>
                  <a:gd name="T2" fmla="*/ 1371 w 1543"/>
                  <a:gd name="T3" fmla="*/ 168 h 643"/>
                  <a:gd name="T4" fmla="*/ 1262 w 1543"/>
                  <a:gd name="T5" fmla="*/ 136 h 643"/>
                  <a:gd name="T6" fmla="*/ 1137 w 1543"/>
                  <a:gd name="T7" fmla="*/ 90 h 643"/>
                  <a:gd name="T8" fmla="*/ 919 w 1543"/>
                  <a:gd name="T9" fmla="*/ 4 h 643"/>
                  <a:gd name="T10" fmla="*/ 732 w 1543"/>
                  <a:gd name="T11" fmla="*/ 66 h 643"/>
                  <a:gd name="T12" fmla="*/ 607 w 1543"/>
                  <a:gd name="T13" fmla="*/ 207 h 643"/>
                  <a:gd name="T14" fmla="*/ 568 w 1543"/>
                  <a:gd name="T15" fmla="*/ 238 h 643"/>
                  <a:gd name="T16" fmla="*/ 381 w 1543"/>
                  <a:gd name="T17" fmla="*/ 300 h 643"/>
                  <a:gd name="T18" fmla="*/ 288 w 1543"/>
                  <a:gd name="T19" fmla="*/ 339 h 643"/>
                  <a:gd name="T20" fmla="*/ 171 w 1543"/>
                  <a:gd name="T21" fmla="*/ 503 h 643"/>
                  <a:gd name="T22" fmla="*/ 0 w 1543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3" h="643">
                    <a:moveTo>
                      <a:pt x="1543" y="144"/>
                    </a:moveTo>
                    <a:cubicBezTo>
                      <a:pt x="1480" y="156"/>
                      <a:pt x="1418" y="169"/>
                      <a:pt x="1371" y="168"/>
                    </a:cubicBezTo>
                    <a:cubicBezTo>
                      <a:pt x="1324" y="167"/>
                      <a:pt x="1301" y="149"/>
                      <a:pt x="1262" y="136"/>
                    </a:cubicBezTo>
                    <a:cubicBezTo>
                      <a:pt x="1223" y="123"/>
                      <a:pt x="1194" y="112"/>
                      <a:pt x="1137" y="90"/>
                    </a:cubicBezTo>
                    <a:cubicBezTo>
                      <a:pt x="1080" y="68"/>
                      <a:pt x="986" y="8"/>
                      <a:pt x="919" y="4"/>
                    </a:cubicBezTo>
                    <a:cubicBezTo>
                      <a:pt x="852" y="0"/>
                      <a:pt x="784" y="32"/>
                      <a:pt x="732" y="66"/>
                    </a:cubicBezTo>
                    <a:cubicBezTo>
                      <a:pt x="680" y="100"/>
                      <a:pt x="634" y="178"/>
                      <a:pt x="607" y="207"/>
                    </a:cubicBezTo>
                    <a:cubicBezTo>
                      <a:pt x="580" y="236"/>
                      <a:pt x="606" y="223"/>
                      <a:pt x="568" y="238"/>
                    </a:cubicBezTo>
                    <a:cubicBezTo>
                      <a:pt x="530" y="253"/>
                      <a:pt x="428" y="283"/>
                      <a:pt x="381" y="300"/>
                    </a:cubicBezTo>
                    <a:cubicBezTo>
                      <a:pt x="334" y="317"/>
                      <a:pt x="323" y="305"/>
                      <a:pt x="288" y="339"/>
                    </a:cubicBezTo>
                    <a:cubicBezTo>
                      <a:pt x="253" y="373"/>
                      <a:pt x="219" y="452"/>
                      <a:pt x="171" y="503"/>
                    </a:cubicBezTo>
                    <a:cubicBezTo>
                      <a:pt x="123" y="554"/>
                      <a:pt x="30" y="620"/>
                      <a:pt x="0" y="64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8" name="Line 14">
                <a:extLst>
                  <a:ext uri="{FF2B5EF4-FFF2-40B4-BE49-F238E27FC236}">
                    <a16:creationId xmlns:a16="http://schemas.microsoft.com/office/drawing/2014/main" id="{844BDE7D-44C7-4B09-A73D-6C226776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31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19" name="Line 15">
                <a:extLst>
                  <a:ext uri="{FF2B5EF4-FFF2-40B4-BE49-F238E27FC236}">
                    <a16:creationId xmlns:a16="http://schemas.microsoft.com/office/drawing/2014/main" id="{778ADE49-5025-45E3-A94F-C825440AE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50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0" name="Line 16">
                <a:extLst>
                  <a:ext uri="{FF2B5EF4-FFF2-40B4-BE49-F238E27FC236}">
                    <a16:creationId xmlns:a16="http://schemas.microsoft.com/office/drawing/2014/main" id="{047C1918-616F-4ABF-BB87-E809D22BB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1" name="Line 17">
                <a:extLst>
                  <a:ext uri="{FF2B5EF4-FFF2-40B4-BE49-F238E27FC236}">
                    <a16:creationId xmlns:a16="http://schemas.microsoft.com/office/drawing/2014/main" id="{E4968C41-B091-4245-BC22-651617EFA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2" name="Line 18">
                <a:extLst>
                  <a:ext uri="{FF2B5EF4-FFF2-40B4-BE49-F238E27FC236}">
                    <a16:creationId xmlns:a16="http://schemas.microsoft.com/office/drawing/2014/main" id="{C9B50EEB-DCF5-4B02-96AC-C32F78AF8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3" name="Line 19">
                <a:extLst>
                  <a:ext uri="{FF2B5EF4-FFF2-40B4-BE49-F238E27FC236}">
                    <a16:creationId xmlns:a16="http://schemas.microsoft.com/office/drawing/2014/main" id="{38290358-B058-45C7-818E-D4E5A494B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4" name="Line 20">
                <a:extLst>
                  <a:ext uri="{FF2B5EF4-FFF2-40B4-BE49-F238E27FC236}">
                    <a16:creationId xmlns:a16="http://schemas.microsoft.com/office/drawing/2014/main" id="{D450A941-7CB8-4500-84C1-44989B79A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5" name="Line 21">
                <a:extLst>
                  <a:ext uri="{FF2B5EF4-FFF2-40B4-BE49-F238E27FC236}">
                    <a16:creationId xmlns:a16="http://schemas.microsoft.com/office/drawing/2014/main" id="{899EB37B-882F-46A0-A203-FA03AFD35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6" name="Line 22">
                <a:extLst>
                  <a:ext uri="{FF2B5EF4-FFF2-40B4-BE49-F238E27FC236}">
                    <a16:creationId xmlns:a16="http://schemas.microsoft.com/office/drawing/2014/main" id="{C82641BC-4A0E-4E3A-8611-9FC05F8DC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7" name="Line 23">
                <a:extLst>
                  <a:ext uri="{FF2B5EF4-FFF2-40B4-BE49-F238E27FC236}">
                    <a16:creationId xmlns:a16="http://schemas.microsoft.com/office/drawing/2014/main" id="{32996426-FF53-4221-943F-64E024C3E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8" name="Line 24">
                <a:extLst>
                  <a:ext uri="{FF2B5EF4-FFF2-40B4-BE49-F238E27FC236}">
                    <a16:creationId xmlns:a16="http://schemas.microsoft.com/office/drawing/2014/main" id="{ACA013C2-B4C6-4B11-B5C2-A31A808F9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29" name="Line 25">
                <a:extLst>
                  <a:ext uri="{FF2B5EF4-FFF2-40B4-BE49-F238E27FC236}">
                    <a16:creationId xmlns:a16="http://schemas.microsoft.com/office/drawing/2014/main" id="{C38C6930-1BA7-40B9-8D58-EFEFDEC46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0" name="Line 26">
                <a:extLst>
                  <a:ext uri="{FF2B5EF4-FFF2-40B4-BE49-F238E27FC236}">
                    <a16:creationId xmlns:a16="http://schemas.microsoft.com/office/drawing/2014/main" id="{E54B9BA5-90CD-4233-9A25-A7BE81ACC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072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1" name="Line 27">
                <a:extLst>
                  <a:ext uri="{FF2B5EF4-FFF2-40B4-BE49-F238E27FC236}">
                    <a16:creationId xmlns:a16="http://schemas.microsoft.com/office/drawing/2014/main" id="{EEB4BF77-8006-4CC6-B9C3-8027A46A0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2" name="Freeform 28">
                <a:extLst>
                  <a:ext uri="{FF2B5EF4-FFF2-40B4-BE49-F238E27FC236}">
                    <a16:creationId xmlns:a16="http://schemas.microsoft.com/office/drawing/2014/main" id="{008892E1-BEE6-4E85-9D2F-5F724DA6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056"/>
                <a:ext cx="1824" cy="784"/>
              </a:xfrm>
              <a:custGeom>
                <a:avLst/>
                <a:gdLst>
                  <a:gd name="T0" fmla="*/ 1824 w 1824"/>
                  <a:gd name="T1" fmla="*/ 248 h 784"/>
                  <a:gd name="T2" fmla="*/ 1680 w 1824"/>
                  <a:gd name="T3" fmla="*/ 248 h 784"/>
                  <a:gd name="T4" fmla="*/ 1584 w 1824"/>
                  <a:gd name="T5" fmla="*/ 200 h 784"/>
                  <a:gd name="T6" fmla="*/ 1392 w 1824"/>
                  <a:gd name="T7" fmla="*/ 104 h 784"/>
                  <a:gd name="T8" fmla="*/ 1200 w 1824"/>
                  <a:gd name="T9" fmla="*/ 8 h 784"/>
                  <a:gd name="T10" fmla="*/ 1056 w 1824"/>
                  <a:gd name="T11" fmla="*/ 56 h 784"/>
                  <a:gd name="T12" fmla="*/ 960 w 1824"/>
                  <a:gd name="T13" fmla="*/ 104 h 784"/>
                  <a:gd name="T14" fmla="*/ 816 w 1824"/>
                  <a:gd name="T15" fmla="*/ 296 h 784"/>
                  <a:gd name="T16" fmla="*/ 720 w 1824"/>
                  <a:gd name="T17" fmla="*/ 392 h 784"/>
                  <a:gd name="T18" fmla="*/ 624 w 1824"/>
                  <a:gd name="T19" fmla="*/ 392 h 784"/>
                  <a:gd name="T20" fmla="*/ 528 w 1824"/>
                  <a:gd name="T21" fmla="*/ 392 h 784"/>
                  <a:gd name="T22" fmla="*/ 384 w 1824"/>
                  <a:gd name="T23" fmla="*/ 440 h 784"/>
                  <a:gd name="T24" fmla="*/ 288 w 1824"/>
                  <a:gd name="T25" fmla="*/ 584 h 784"/>
                  <a:gd name="T26" fmla="*/ 240 w 1824"/>
                  <a:gd name="T27" fmla="*/ 632 h 784"/>
                  <a:gd name="T28" fmla="*/ 192 w 1824"/>
                  <a:gd name="T29" fmla="*/ 728 h 784"/>
                  <a:gd name="T30" fmla="*/ 96 w 1824"/>
                  <a:gd name="T31" fmla="*/ 728 h 784"/>
                  <a:gd name="T32" fmla="*/ 48 w 1824"/>
                  <a:gd name="T33" fmla="*/ 776 h 784"/>
                  <a:gd name="T34" fmla="*/ 0 w 1824"/>
                  <a:gd name="T35" fmla="*/ 77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4" h="784">
                    <a:moveTo>
                      <a:pt x="1824" y="248"/>
                    </a:moveTo>
                    <a:cubicBezTo>
                      <a:pt x="1772" y="252"/>
                      <a:pt x="1720" y="256"/>
                      <a:pt x="1680" y="248"/>
                    </a:cubicBezTo>
                    <a:cubicBezTo>
                      <a:pt x="1640" y="240"/>
                      <a:pt x="1632" y="224"/>
                      <a:pt x="1584" y="200"/>
                    </a:cubicBezTo>
                    <a:cubicBezTo>
                      <a:pt x="1536" y="176"/>
                      <a:pt x="1456" y="136"/>
                      <a:pt x="1392" y="104"/>
                    </a:cubicBezTo>
                    <a:cubicBezTo>
                      <a:pt x="1328" y="72"/>
                      <a:pt x="1256" y="16"/>
                      <a:pt x="1200" y="8"/>
                    </a:cubicBezTo>
                    <a:cubicBezTo>
                      <a:pt x="1144" y="0"/>
                      <a:pt x="1096" y="40"/>
                      <a:pt x="1056" y="56"/>
                    </a:cubicBezTo>
                    <a:cubicBezTo>
                      <a:pt x="1016" y="72"/>
                      <a:pt x="1000" y="64"/>
                      <a:pt x="960" y="104"/>
                    </a:cubicBezTo>
                    <a:cubicBezTo>
                      <a:pt x="920" y="144"/>
                      <a:pt x="856" y="248"/>
                      <a:pt x="816" y="296"/>
                    </a:cubicBezTo>
                    <a:cubicBezTo>
                      <a:pt x="776" y="344"/>
                      <a:pt x="752" y="376"/>
                      <a:pt x="720" y="392"/>
                    </a:cubicBezTo>
                    <a:cubicBezTo>
                      <a:pt x="688" y="408"/>
                      <a:pt x="656" y="392"/>
                      <a:pt x="624" y="392"/>
                    </a:cubicBezTo>
                    <a:cubicBezTo>
                      <a:pt x="592" y="392"/>
                      <a:pt x="568" y="384"/>
                      <a:pt x="528" y="392"/>
                    </a:cubicBezTo>
                    <a:cubicBezTo>
                      <a:pt x="488" y="400"/>
                      <a:pt x="424" y="408"/>
                      <a:pt x="384" y="440"/>
                    </a:cubicBezTo>
                    <a:cubicBezTo>
                      <a:pt x="344" y="472"/>
                      <a:pt x="312" y="552"/>
                      <a:pt x="288" y="584"/>
                    </a:cubicBezTo>
                    <a:cubicBezTo>
                      <a:pt x="264" y="616"/>
                      <a:pt x="256" y="608"/>
                      <a:pt x="240" y="632"/>
                    </a:cubicBezTo>
                    <a:cubicBezTo>
                      <a:pt x="224" y="656"/>
                      <a:pt x="216" y="712"/>
                      <a:pt x="192" y="728"/>
                    </a:cubicBezTo>
                    <a:cubicBezTo>
                      <a:pt x="168" y="744"/>
                      <a:pt x="120" y="720"/>
                      <a:pt x="96" y="728"/>
                    </a:cubicBezTo>
                    <a:cubicBezTo>
                      <a:pt x="72" y="736"/>
                      <a:pt x="64" y="768"/>
                      <a:pt x="48" y="776"/>
                    </a:cubicBezTo>
                    <a:cubicBezTo>
                      <a:pt x="32" y="784"/>
                      <a:pt x="16" y="780"/>
                      <a:pt x="0" y="77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3" name="Freeform 29">
                <a:extLst>
                  <a:ext uri="{FF2B5EF4-FFF2-40B4-BE49-F238E27FC236}">
                    <a16:creationId xmlns:a16="http://schemas.microsoft.com/office/drawing/2014/main" id="{9AB3C4E3-DDF4-4985-BEB8-E4711AC9A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760"/>
                <a:ext cx="1872" cy="880"/>
              </a:xfrm>
              <a:custGeom>
                <a:avLst/>
                <a:gdLst>
                  <a:gd name="T0" fmla="*/ 1872 w 1872"/>
                  <a:gd name="T1" fmla="*/ 352 h 880"/>
                  <a:gd name="T2" fmla="*/ 1728 w 1872"/>
                  <a:gd name="T3" fmla="*/ 400 h 880"/>
                  <a:gd name="T4" fmla="*/ 1584 w 1872"/>
                  <a:gd name="T5" fmla="*/ 304 h 880"/>
                  <a:gd name="T6" fmla="*/ 1488 w 1872"/>
                  <a:gd name="T7" fmla="*/ 208 h 880"/>
                  <a:gd name="T8" fmla="*/ 1440 w 1872"/>
                  <a:gd name="T9" fmla="*/ 160 h 880"/>
                  <a:gd name="T10" fmla="*/ 1248 w 1872"/>
                  <a:gd name="T11" fmla="*/ 16 h 880"/>
                  <a:gd name="T12" fmla="*/ 1104 w 1872"/>
                  <a:gd name="T13" fmla="*/ 64 h 880"/>
                  <a:gd name="T14" fmla="*/ 960 w 1872"/>
                  <a:gd name="T15" fmla="*/ 160 h 880"/>
                  <a:gd name="T16" fmla="*/ 816 w 1872"/>
                  <a:gd name="T17" fmla="*/ 448 h 880"/>
                  <a:gd name="T18" fmla="*/ 720 w 1872"/>
                  <a:gd name="T19" fmla="*/ 496 h 880"/>
                  <a:gd name="T20" fmla="*/ 480 w 1872"/>
                  <a:gd name="T21" fmla="*/ 496 h 880"/>
                  <a:gd name="T22" fmla="*/ 336 w 1872"/>
                  <a:gd name="T23" fmla="*/ 544 h 880"/>
                  <a:gd name="T24" fmla="*/ 192 w 1872"/>
                  <a:gd name="T25" fmla="*/ 784 h 880"/>
                  <a:gd name="T26" fmla="*/ 0 w 1872"/>
                  <a:gd name="T27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2" h="880">
                    <a:moveTo>
                      <a:pt x="1872" y="352"/>
                    </a:moveTo>
                    <a:cubicBezTo>
                      <a:pt x="1824" y="380"/>
                      <a:pt x="1776" y="408"/>
                      <a:pt x="1728" y="400"/>
                    </a:cubicBezTo>
                    <a:cubicBezTo>
                      <a:pt x="1680" y="392"/>
                      <a:pt x="1624" y="336"/>
                      <a:pt x="1584" y="304"/>
                    </a:cubicBezTo>
                    <a:cubicBezTo>
                      <a:pt x="1544" y="272"/>
                      <a:pt x="1512" y="232"/>
                      <a:pt x="1488" y="208"/>
                    </a:cubicBezTo>
                    <a:cubicBezTo>
                      <a:pt x="1464" y="184"/>
                      <a:pt x="1480" y="192"/>
                      <a:pt x="1440" y="160"/>
                    </a:cubicBezTo>
                    <a:cubicBezTo>
                      <a:pt x="1400" y="128"/>
                      <a:pt x="1304" y="32"/>
                      <a:pt x="1248" y="16"/>
                    </a:cubicBezTo>
                    <a:cubicBezTo>
                      <a:pt x="1192" y="0"/>
                      <a:pt x="1152" y="40"/>
                      <a:pt x="1104" y="64"/>
                    </a:cubicBezTo>
                    <a:cubicBezTo>
                      <a:pt x="1056" y="88"/>
                      <a:pt x="1008" y="96"/>
                      <a:pt x="960" y="160"/>
                    </a:cubicBezTo>
                    <a:cubicBezTo>
                      <a:pt x="912" y="224"/>
                      <a:pt x="856" y="392"/>
                      <a:pt x="816" y="448"/>
                    </a:cubicBezTo>
                    <a:cubicBezTo>
                      <a:pt x="776" y="504"/>
                      <a:pt x="776" y="488"/>
                      <a:pt x="720" y="496"/>
                    </a:cubicBezTo>
                    <a:cubicBezTo>
                      <a:pt x="664" y="504"/>
                      <a:pt x="544" y="488"/>
                      <a:pt x="480" y="496"/>
                    </a:cubicBezTo>
                    <a:cubicBezTo>
                      <a:pt x="416" y="504"/>
                      <a:pt x="384" y="496"/>
                      <a:pt x="336" y="544"/>
                    </a:cubicBezTo>
                    <a:cubicBezTo>
                      <a:pt x="288" y="592"/>
                      <a:pt x="248" y="728"/>
                      <a:pt x="192" y="784"/>
                    </a:cubicBezTo>
                    <a:cubicBezTo>
                      <a:pt x="136" y="840"/>
                      <a:pt x="32" y="864"/>
                      <a:pt x="0" y="8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4" name="Freeform 30">
                <a:extLst>
                  <a:ext uri="{FF2B5EF4-FFF2-40B4-BE49-F238E27FC236}">
                    <a16:creationId xmlns:a16="http://schemas.microsoft.com/office/drawing/2014/main" id="{BEB42E80-2F08-4A97-BB6C-7C8887374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584"/>
                <a:ext cx="1896" cy="840"/>
              </a:xfrm>
              <a:custGeom>
                <a:avLst/>
                <a:gdLst>
                  <a:gd name="T0" fmla="*/ 1896 w 1896"/>
                  <a:gd name="T1" fmla="*/ 96 h 840"/>
                  <a:gd name="T2" fmla="*/ 1848 w 1896"/>
                  <a:gd name="T3" fmla="*/ 96 h 840"/>
                  <a:gd name="T4" fmla="*/ 1800 w 1896"/>
                  <a:gd name="T5" fmla="*/ 144 h 840"/>
                  <a:gd name="T6" fmla="*/ 1704 w 1896"/>
                  <a:gd name="T7" fmla="*/ 144 h 840"/>
                  <a:gd name="T8" fmla="*/ 1512 w 1896"/>
                  <a:gd name="T9" fmla="*/ 48 h 840"/>
                  <a:gd name="T10" fmla="*/ 1224 w 1896"/>
                  <a:gd name="T11" fmla="*/ 0 h 840"/>
                  <a:gd name="T12" fmla="*/ 1032 w 1896"/>
                  <a:gd name="T13" fmla="*/ 48 h 840"/>
                  <a:gd name="T14" fmla="*/ 984 w 1896"/>
                  <a:gd name="T15" fmla="*/ 96 h 840"/>
                  <a:gd name="T16" fmla="*/ 840 w 1896"/>
                  <a:gd name="T17" fmla="*/ 336 h 840"/>
                  <a:gd name="T18" fmla="*/ 744 w 1896"/>
                  <a:gd name="T19" fmla="*/ 432 h 840"/>
                  <a:gd name="T20" fmla="*/ 648 w 1896"/>
                  <a:gd name="T21" fmla="*/ 480 h 840"/>
                  <a:gd name="T22" fmla="*/ 456 w 1896"/>
                  <a:gd name="T23" fmla="*/ 528 h 840"/>
                  <a:gd name="T24" fmla="*/ 360 w 1896"/>
                  <a:gd name="T25" fmla="*/ 624 h 840"/>
                  <a:gd name="T26" fmla="*/ 312 w 1896"/>
                  <a:gd name="T27" fmla="*/ 672 h 840"/>
                  <a:gd name="T28" fmla="*/ 216 w 1896"/>
                  <a:gd name="T29" fmla="*/ 816 h 840"/>
                  <a:gd name="T30" fmla="*/ 168 w 1896"/>
                  <a:gd name="T31" fmla="*/ 816 h 840"/>
                  <a:gd name="T32" fmla="*/ 24 w 1896"/>
                  <a:gd name="T33" fmla="*/ 768 h 840"/>
                  <a:gd name="T34" fmla="*/ 24 w 1896"/>
                  <a:gd name="T35" fmla="*/ 72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6" h="840">
                    <a:moveTo>
                      <a:pt x="1896" y="96"/>
                    </a:moveTo>
                    <a:cubicBezTo>
                      <a:pt x="1880" y="92"/>
                      <a:pt x="1864" y="88"/>
                      <a:pt x="1848" y="96"/>
                    </a:cubicBezTo>
                    <a:cubicBezTo>
                      <a:pt x="1832" y="104"/>
                      <a:pt x="1824" y="136"/>
                      <a:pt x="1800" y="144"/>
                    </a:cubicBezTo>
                    <a:cubicBezTo>
                      <a:pt x="1776" y="152"/>
                      <a:pt x="1752" y="160"/>
                      <a:pt x="1704" y="144"/>
                    </a:cubicBezTo>
                    <a:cubicBezTo>
                      <a:pt x="1656" y="128"/>
                      <a:pt x="1592" y="72"/>
                      <a:pt x="1512" y="48"/>
                    </a:cubicBezTo>
                    <a:cubicBezTo>
                      <a:pt x="1432" y="24"/>
                      <a:pt x="1304" y="0"/>
                      <a:pt x="1224" y="0"/>
                    </a:cubicBezTo>
                    <a:cubicBezTo>
                      <a:pt x="1144" y="0"/>
                      <a:pt x="1072" y="32"/>
                      <a:pt x="1032" y="48"/>
                    </a:cubicBezTo>
                    <a:cubicBezTo>
                      <a:pt x="992" y="64"/>
                      <a:pt x="1016" y="48"/>
                      <a:pt x="984" y="96"/>
                    </a:cubicBezTo>
                    <a:cubicBezTo>
                      <a:pt x="952" y="144"/>
                      <a:pt x="880" y="280"/>
                      <a:pt x="840" y="336"/>
                    </a:cubicBezTo>
                    <a:cubicBezTo>
                      <a:pt x="800" y="392"/>
                      <a:pt x="776" y="408"/>
                      <a:pt x="744" y="432"/>
                    </a:cubicBezTo>
                    <a:cubicBezTo>
                      <a:pt x="712" y="456"/>
                      <a:pt x="696" y="464"/>
                      <a:pt x="648" y="480"/>
                    </a:cubicBezTo>
                    <a:cubicBezTo>
                      <a:pt x="600" y="496"/>
                      <a:pt x="504" y="504"/>
                      <a:pt x="456" y="528"/>
                    </a:cubicBezTo>
                    <a:cubicBezTo>
                      <a:pt x="408" y="552"/>
                      <a:pt x="384" y="600"/>
                      <a:pt x="360" y="624"/>
                    </a:cubicBezTo>
                    <a:cubicBezTo>
                      <a:pt x="336" y="648"/>
                      <a:pt x="336" y="640"/>
                      <a:pt x="312" y="672"/>
                    </a:cubicBezTo>
                    <a:cubicBezTo>
                      <a:pt x="288" y="704"/>
                      <a:pt x="240" y="792"/>
                      <a:pt x="216" y="816"/>
                    </a:cubicBezTo>
                    <a:cubicBezTo>
                      <a:pt x="192" y="840"/>
                      <a:pt x="200" y="824"/>
                      <a:pt x="168" y="816"/>
                    </a:cubicBezTo>
                    <a:cubicBezTo>
                      <a:pt x="136" y="808"/>
                      <a:pt x="48" y="784"/>
                      <a:pt x="24" y="768"/>
                    </a:cubicBezTo>
                    <a:cubicBezTo>
                      <a:pt x="0" y="752"/>
                      <a:pt x="24" y="736"/>
                      <a:pt x="24" y="72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5" name="Freeform 31">
                <a:extLst>
                  <a:ext uri="{FF2B5EF4-FFF2-40B4-BE49-F238E27FC236}">
                    <a16:creationId xmlns:a16="http://schemas.microsoft.com/office/drawing/2014/main" id="{54C2FB0E-99C5-4238-AA6A-3A6CA379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528"/>
                <a:ext cx="640" cy="512"/>
              </a:xfrm>
              <a:custGeom>
                <a:avLst/>
                <a:gdLst>
                  <a:gd name="T0" fmla="*/ 544 w 640"/>
                  <a:gd name="T1" fmla="*/ 8 h 512"/>
                  <a:gd name="T2" fmla="*/ 592 w 640"/>
                  <a:gd name="T3" fmla="*/ 8 h 512"/>
                  <a:gd name="T4" fmla="*/ 640 w 640"/>
                  <a:gd name="T5" fmla="*/ 56 h 512"/>
                  <a:gd name="T6" fmla="*/ 592 w 640"/>
                  <a:gd name="T7" fmla="*/ 152 h 512"/>
                  <a:gd name="T8" fmla="*/ 448 w 640"/>
                  <a:gd name="T9" fmla="*/ 344 h 512"/>
                  <a:gd name="T10" fmla="*/ 160 w 640"/>
                  <a:gd name="T11" fmla="*/ 488 h 512"/>
                  <a:gd name="T12" fmla="*/ 16 w 640"/>
                  <a:gd name="T13" fmla="*/ 488 h 512"/>
                  <a:gd name="T14" fmla="*/ 64 w 640"/>
                  <a:gd name="T15" fmla="*/ 39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0" h="512">
                    <a:moveTo>
                      <a:pt x="544" y="8"/>
                    </a:moveTo>
                    <a:cubicBezTo>
                      <a:pt x="560" y="4"/>
                      <a:pt x="576" y="0"/>
                      <a:pt x="592" y="8"/>
                    </a:cubicBezTo>
                    <a:cubicBezTo>
                      <a:pt x="608" y="16"/>
                      <a:pt x="640" y="32"/>
                      <a:pt x="640" y="56"/>
                    </a:cubicBezTo>
                    <a:cubicBezTo>
                      <a:pt x="640" y="80"/>
                      <a:pt x="624" y="104"/>
                      <a:pt x="592" y="152"/>
                    </a:cubicBezTo>
                    <a:cubicBezTo>
                      <a:pt x="560" y="200"/>
                      <a:pt x="520" y="288"/>
                      <a:pt x="448" y="344"/>
                    </a:cubicBezTo>
                    <a:cubicBezTo>
                      <a:pt x="376" y="400"/>
                      <a:pt x="232" y="464"/>
                      <a:pt x="160" y="488"/>
                    </a:cubicBezTo>
                    <a:cubicBezTo>
                      <a:pt x="88" y="512"/>
                      <a:pt x="32" y="504"/>
                      <a:pt x="16" y="488"/>
                    </a:cubicBezTo>
                    <a:cubicBezTo>
                      <a:pt x="0" y="472"/>
                      <a:pt x="32" y="432"/>
                      <a:pt x="64" y="392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6" name="Text Box 32">
                <a:extLst>
                  <a:ext uri="{FF2B5EF4-FFF2-40B4-BE49-F238E27FC236}">
                    <a16:creationId xmlns:a16="http://schemas.microsoft.com/office/drawing/2014/main" id="{636EC96D-63C6-44E7-A86B-CFAC05170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" y="2420"/>
                <a:ext cx="488" cy="17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1</a:t>
                </a:r>
                <a:endParaRPr lang="en-CA" altLang="en-US" sz="1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7937" name="Rectangle 33">
                <a:extLst>
                  <a:ext uri="{FF2B5EF4-FFF2-40B4-BE49-F238E27FC236}">
                    <a16:creationId xmlns:a16="http://schemas.microsoft.com/office/drawing/2014/main" id="{5DCDCDEA-E21B-404E-8C92-759644B97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8" name="Freeform 34">
                <a:extLst>
                  <a:ext uri="{FF2B5EF4-FFF2-40B4-BE49-F238E27FC236}">
                    <a16:creationId xmlns:a16="http://schemas.microsoft.com/office/drawing/2014/main" id="{0BC2915F-7100-4526-B9DE-5D4BE35F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728"/>
                <a:ext cx="480" cy="304"/>
              </a:xfrm>
              <a:custGeom>
                <a:avLst/>
                <a:gdLst>
                  <a:gd name="T0" fmla="*/ 480 w 480"/>
                  <a:gd name="T1" fmla="*/ 288 h 304"/>
                  <a:gd name="T2" fmla="*/ 432 w 480"/>
                  <a:gd name="T3" fmla="*/ 288 h 304"/>
                  <a:gd name="T4" fmla="*/ 240 w 480"/>
                  <a:gd name="T5" fmla="*/ 192 h 304"/>
                  <a:gd name="T6" fmla="*/ 0 w 48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304">
                    <a:moveTo>
                      <a:pt x="480" y="288"/>
                    </a:moveTo>
                    <a:cubicBezTo>
                      <a:pt x="476" y="296"/>
                      <a:pt x="472" y="304"/>
                      <a:pt x="432" y="288"/>
                    </a:cubicBezTo>
                    <a:cubicBezTo>
                      <a:pt x="392" y="272"/>
                      <a:pt x="312" y="240"/>
                      <a:pt x="240" y="192"/>
                    </a:cubicBezTo>
                    <a:cubicBezTo>
                      <a:pt x="168" y="144"/>
                      <a:pt x="84" y="72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39" name="Freeform 35">
                <a:extLst>
                  <a:ext uri="{FF2B5EF4-FFF2-40B4-BE49-F238E27FC236}">
                    <a16:creationId xmlns:a16="http://schemas.microsoft.com/office/drawing/2014/main" id="{C9800646-2FD5-41B6-A661-DAA3A9D97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440"/>
                <a:ext cx="104" cy="432"/>
              </a:xfrm>
              <a:custGeom>
                <a:avLst/>
                <a:gdLst>
                  <a:gd name="T0" fmla="*/ 0 w 104"/>
                  <a:gd name="T1" fmla="*/ 432 h 432"/>
                  <a:gd name="T2" fmla="*/ 48 w 104"/>
                  <a:gd name="T3" fmla="*/ 336 h 432"/>
                  <a:gd name="T4" fmla="*/ 96 w 104"/>
                  <a:gd name="T5" fmla="*/ 96 h 432"/>
                  <a:gd name="T6" fmla="*/ 96 w 104"/>
                  <a:gd name="T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432">
                    <a:moveTo>
                      <a:pt x="0" y="432"/>
                    </a:moveTo>
                    <a:cubicBezTo>
                      <a:pt x="16" y="412"/>
                      <a:pt x="32" y="392"/>
                      <a:pt x="48" y="336"/>
                    </a:cubicBezTo>
                    <a:cubicBezTo>
                      <a:pt x="64" y="280"/>
                      <a:pt x="88" y="152"/>
                      <a:pt x="96" y="96"/>
                    </a:cubicBezTo>
                    <a:cubicBezTo>
                      <a:pt x="104" y="40"/>
                      <a:pt x="100" y="20"/>
                      <a:pt x="96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40" name="Text Box 36">
                <a:extLst>
                  <a:ext uri="{FF2B5EF4-FFF2-40B4-BE49-F238E27FC236}">
                    <a16:creationId xmlns:a16="http://schemas.microsoft.com/office/drawing/2014/main" id="{B1812F45-C3CA-4CDA-8FC8-4F19D8C12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" y="1642"/>
                <a:ext cx="488" cy="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2</a:t>
                </a:r>
                <a:endParaRPr lang="en-CA" altLang="en-US" sz="3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7941" name="Line 37">
                <a:extLst>
                  <a:ext uri="{FF2B5EF4-FFF2-40B4-BE49-F238E27FC236}">
                    <a16:creationId xmlns:a16="http://schemas.microsoft.com/office/drawing/2014/main" id="{DC7067F1-35AF-4DD8-9A0A-960D7AAA4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42" name="Line 38">
                <a:extLst>
                  <a:ext uri="{FF2B5EF4-FFF2-40B4-BE49-F238E27FC236}">
                    <a16:creationId xmlns:a16="http://schemas.microsoft.com/office/drawing/2014/main" id="{2068B76D-926D-44EA-9F3D-AC6955B38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7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507943" name="Text Box 39">
                <a:extLst>
                  <a:ext uri="{FF2B5EF4-FFF2-40B4-BE49-F238E27FC236}">
                    <a16:creationId xmlns:a16="http://schemas.microsoft.com/office/drawing/2014/main" id="{CDC382B1-4EC0-4715-8D00-F1D4C8020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" y="1757"/>
                <a:ext cx="491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CA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7944" name="Text Box 40">
                <a:extLst>
                  <a:ext uri="{FF2B5EF4-FFF2-40B4-BE49-F238E27FC236}">
                    <a16:creationId xmlns:a16="http://schemas.microsoft.com/office/drawing/2014/main" id="{AA8B4C53-822A-413C-897D-EF83B4F1B7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0" y="3199"/>
                <a:ext cx="583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en-CA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507945" name="Object 41">
            <a:extLst>
              <a:ext uri="{FF2B5EF4-FFF2-40B4-BE49-F238E27FC236}">
                <a16:creationId xmlns:a16="http://schemas.microsoft.com/office/drawing/2014/main" id="{24D02458-91B6-4B1B-993E-5E077E6121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600" y="1290638"/>
          <a:ext cx="566737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48" name="Picture" r:id="rId5" imgW="3772080" imgH="3048120" progId="Word.Picture.8">
                  <p:embed/>
                </p:oleObj>
              </mc:Choice>
              <mc:Fallback>
                <p:oleObj name="Picture" r:id="rId5" imgW="3772080" imgH="3048120" progId="Word.Picture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290638"/>
                        <a:ext cx="5667375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>
            <a:extLst>
              <a:ext uri="{FF2B5EF4-FFF2-40B4-BE49-F238E27FC236}">
                <a16:creationId xmlns:a16="http://schemas.microsoft.com/office/drawing/2014/main" id="{52D79B1C-3E57-4D51-9D37-D0957DEB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475" y="0"/>
            <a:ext cx="7470775" cy="136525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3399"/>
                </a:solidFill>
              </a:rPr>
              <a:t>How to decide on stream delineation </a:t>
            </a:r>
            <a:r>
              <a:rPr lang="en-US" altLang="en-US" sz="4000">
                <a:solidFill>
                  <a:srgbClr val="003399"/>
                </a:solidFill>
              </a:rPr>
              <a:t>threshold</a:t>
            </a:r>
            <a:r>
              <a:rPr lang="en-US" altLang="en-US">
                <a:solidFill>
                  <a:srgbClr val="003399"/>
                </a:solidFill>
              </a:rPr>
              <a:t> ?</a:t>
            </a:r>
          </a:p>
        </p:txBody>
      </p:sp>
      <p:grpSp>
        <p:nvGrpSpPr>
          <p:cNvPr id="602115" name="Group 3">
            <a:extLst>
              <a:ext uri="{FF2B5EF4-FFF2-40B4-BE49-F238E27FC236}">
                <a16:creationId xmlns:a16="http://schemas.microsoft.com/office/drawing/2014/main" id="{7C8FCD6F-E6C8-4870-B7C9-4411673C54BB}"/>
              </a:ext>
            </a:extLst>
          </p:cNvPr>
          <p:cNvGrpSpPr>
            <a:grpSpLocks/>
          </p:cNvGrpSpPr>
          <p:nvPr/>
        </p:nvGrpSpPr>
        <p:grpSpPr bwMode="auto">
          <a:xfrm>
            <a:off x="0" y="1287463"/>
            <a:ext cx="3573463" cy="3286125"/>
            <a:chOff x="1659" y="1331"/>
            <a:chExt cx="2251" cy="2070"/>
          </a:xfrm>
        </p:grpSpPr>
        <p:graphicFrame>
          <p:nvGraphicFramePr>
            <p:cNvPr id="602116" name="Object 4">
              <a:extLst>
                <a:ext uri="{FF2B5EF4-FFF2-40B4-BE49-F238E27FC236}">
                  <a16:creationId xmlns:a16="http://schemas.microsoft.com/office/drawing/2014/main" id="{3FC34467-9657-4D57-AB95-21272C2CB1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9" y="1331"/>
            <a:ext cx="1322" cy="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2155" name="Clip" r:id="rId3" imgW="3025440" imgH="3252600" progId="MS_ClipArt_Gallery.2">
                    <p:embed/>
                  </p:oleObj>
                </mc:Choice>
                <mc:Fallback>
                  <p:oleObj name="Clip" r:id="rId3" imgW="3025440" imgH="32526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9" y="1331"/>
                          <a:ext cx="1322" cy="1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2117" name="Group 5">
              <a:extLst>
                <a:ext uri="{FF2B5EF4-FFF2-40B4-BE49-F238E27FC236}">
                  <a16:creationId xmlns:a16="http://schemas.microsoft.com/office/drawing/2014/main" id="{BCCC84CB-075A-4533-B8B1-675761BBE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7" y="1740"/>
              <a:ext cx="1333" cy="1661"/>
              <a:chOff x="408" y="1056"/>
              <a:chExt cx="2297" cy="3024"/>
            </a:xfrm>
          </p:grpSpPr>
          <p:sp>
            <p:nvSpPr>
              <p:cNvPr id="602118" name="Rectangle 6">
                <a:extLst>
                  <a:ext uri="{FF2B5EF4-FFF2-40B4-BE49-F238E27FC236}">
                    <a16:creationId xmlns:a16="http://schemas.microsoft.com/office/drawing/2014/main" id="{175B0B55-4D16-4C81-BE35-B907C63A1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19" name="Freeform 7">
                <a:extLst>
                  <a:ext uri="{FF2B5EF4-FFF2-40B4-BE49-F238E27FC236}">
                    <a16:creationId xmlns:a16="http://schemas.microsoft.com/office/drawing/2014/main" id="{3FE96ADC-DA73-4804-B3A9-E12BE328E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156"/>
                <a:ext cx="764" cy="904"/>
              </a:xfrm>
              <a:custGeom>
                <a:avLst/>
                <a:gdLst>
                  <a:gd name="T0" fmla="*/ 764 w 764"/>
                  <a:gd name="T1" fmla="*/ 148 h 904"/>
                  <a:gd name="T2" fmla="*/ 717 w 764"/>
                  <a:gd name="T3" fmla="*/ 125 h 904"/>
                  <a:gd name="T4" fmla="*/ 701 w 764"/>
                  <a:gd name="T5" fmla="*/ 102 h 904"/>
                  <a:gd name="T6" fmla="*/ 655 w 764"/>
                  <a:gd name="T7" fmla="*/ 63 h 904"/>
                  <a:gd name="T8" fmla="*/ 639 w 764"/>
                  <a:gd name="T9" fmla="*/ 39 h 904"/>
                  <a:gd name="T10" fmla="*/ 569 w 764"/>
                  <a:gd name="T11" fmla="*/ 8 h 904"/>
                  <a:gd name="T12" fmla="*/ 546 w 764"/>
                  <a:gd name="T13" fmla="*/ 0 h 904"/>
                  <a:gd name="T14" fmla="*/ 374 w 764"/>
                  <a:gd name="T15" fmla="*/ 39 h 904"/>
                  <a:gd name="T16" fmla="*/ 335 w 764"/>
                  <a:gd name="T17" fmla="*/ 86 h 904"/>
                  <a:gd name="T18" fmla="*/ 296 w 764"/>
                  <a:gd name="T19" fmla="*/ 156 h 904"/>
                  <a:gd name="T20" fmla="*/ 257 w 764"/>
                  <a:gd name="T21" fmla="*/ 296 h 904"/>
                  <a:gd name="T22" fmla="*/ 133 w 764"/>
                  <a:gd name="T23" fmla="*/ 686 h 904"/>
                  <a:gd name="T24" fmla="*/ 55 w 764"/>
                  <a:gd name="T25" fmla="*/ 826 h 904"/>
                  <a:gd name="T26" fmla="*/ 0 w 764"/>
                  <a:gd name="T2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4" h="904">
                    <a:moveTo>
                      <a:pt x="764" y="148"/>
                    </a:moveTo>
                    <a:cubicBezTo>
                      <a:pt x="749" y="139"/>
                      <a:pt x="731" y="136"/>
                      <a:pt x="717" y="125"/>
                    </a:cubicBezTo>
                    <a:cubicBezTo>
                      <a:pt x="710" y="119"/>
                      <a:pt x="708" y="109"/>
                      <a:pt x="701" y="102"/>
                    </a:cubicBezTo>
                    <a:cubicBezTo>
                      <a:pt x="647" y="48"/>
                      <a:pt x="710" y="129"/>
                      <a:pt x="655" y="63"/>
                    </a:cubicBezTo>
                    <a:cubicBezTo>
                      <a:pt x="649" y="56"/>
                      <a:pt x="646" y="46"/>
                      <a:pt x="639" y="39"/>
                    </a:cubicBezTo>
                    <a:cubicBezTo>
                      <a:pt x="622" y="22"/>
                      <a:pt x="590" y="15"/>
                      <a:pt x="569" y="8"/>
                    </a:cubicBezTo>
                    <a:cubicBezTo>
                      <a:pt x="561" y="5"/>
                      <a:pt x="546" y="0"/>
                      <a:pt x="546" y="0"/>
                    </a:cubicBezTo>
                    <a:cubicBezTo>
                      <a:pt x="481" y="5"/>
                      <a:pt x="428" y="4"/>
                      <a:pt x="374" y="39"/>
                    </a:cubicBezTo>
                    <a:cubicBezTo>
                      <a:pt x="339" y="94"/>
                      <a:pt x="382" y="31"/>
                      <a:pt x="335" y="86"/>
                    </a:cubicBezTo>
                    <a:cubicBezTo>
                      <a:pt x="319" y="105"/>
                      <a:pt x="307" y="134"/>
                      <a:pt x="296" y="156"/>
                    </a:cubicBezTo>
                    <a:cubicBezTo>
                      <a:pt x="274" y="199"/>
                      <a:pt x="268" y="250"/>
                      <a:pt x="257" y="296"/>
                    </a:cubicBezTo>
                    <a:cubicBezTo>
                      <a:pt x="227" y="426"/>
                      <a:pt x="192" y="567"/>
                      <a:pt x="133" y="686"/>
                    </a:cubicBezTo>
                    <a:cubicBezTo>
                      <a:pt x="109" y="734"/>
                      <a:pt x="78" y="778"/>
                      <a:pt x="55" y="826"/>
                    </a:cubicBezTo>
                    <a:cubicBezTo>
                      <a:pt x="40" y="857"/>
                      <a:pt x="32" y="888"/>
                      <a:pt x="0" y="90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0" name="Freeform 8">
                <a:extLst>
                  <a:ext uri="{FF2B5EF4-FFF2-40B4-BE49-F238E27FC236}">
                    <a16:creationId xmlns:a16="http://schemas.microsoft.com/office/drawing/2014/main" id="{668FFB72-EE76-4F78-BC04-B7A818BA4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400"/>
                <a:ext cx="1757" cy="2107"/>
              </a:xfrm>
              <a:custGeom>
                <a:avLst/>
                <a:gdLst>
                  <a:gd name="T0" fmla="*/ 1264 w 1757"/>
                  <a:gd name="T1" fmla="*/ 1897 h 2107"/>
                  <a:gd name="T2" fmla="*/ 1474 w 1757"/>
                  <a:gd name="T3" fmla="*/ 1569 h 2107"/>
                  <a:gd name="T4" fmla="*/ 1716 w 1757"/>
                  <a:gd name="T5" fmla="*/ 969 h 2107"/>
                  <a:gd name="T6" fmla="*/ 1723 w 1757"/>
                  <a:gd name="T7" fmla="*/ 556 h 2107"/>
                  <a:gd name="T8" fmla="*/ 1568 w 1757"/>
                  <a:gd name="T9" fmla="*/ 127 h 2107"/>
                  <a:gd name="T10" fmla="*/ 1264 w 1757"/>
                  <a:gd name="T11" fmla="*/ 18 h 2107"/>
                  <a:gd name="T12" fmla="*/ 952 w 1757"/>
                  <a:gd name="T13" fmla="*/ 18 h 2107"/>
                  <a:gd name="T14" fmla="*/ 757 w 1757"/>
                  <a:gd name="T15" fmla="*/ 104 h 2107"/>
                  <a:gd name="T16" fmla="*/ 648 w 1757"/>
                  <a:gd name="T17" fmla="*/ 244 h 2107"/>
                  <a:gd name="T18" fmla="*/ 500 w 1757"/>
                  <a:gd name="T19" fmla="*/ 400 h 2107"/>
                  <a:gd name="T20" fmla="*/ 391 w 1757"/>
                  <a:gd name="T21" fmla="*/ 470 h 2107"/>
                  <a:gd name="T22" fmla="*/ 157 w 1757"/>
                  <a:gd name="T23" fmla="*/ 587 h 2107"/>
                  <a:gd name="T24" fmla="*/ 40 w 1757"/>
                  <a:gd name="T25" fmla="*/ 759 h 2107"/>
                  <a:gd name="T26" fmla="*/ 1 w 1757"/>
                  <a:gd name="T27" fmla="*/ 946 h 2107"/>
                  <a:gd name="T28" fmla="*/ 48 w 1757"/>
                  <a:gd name="T29" fmla="*/ 1125 h 2107"/>
                  <a:gd name="T30" fmla="*/ 110 w 1757"/>
                  <a:gd name="T31" fmla="*/ 1242 h 2107"/>
                  <a:gd name="T32" fmla="*/ 220 w 1757"/>
                  <a:gd name="T33" fmla="*/ 1390 h 2107"/>
                  <a:gd name="T34" fmla="*/ 383 w 1757"/>
                  <a:gd name="T35" fmla="*/ 1444 h 2107"/>
                  <a:gd name="T36" fmla="*/ 523 w 1757"/>
                  <a:gd name="T37" fmla="*/ 1608 h 2107"/>
                  <a:gd name="T38" fmla="*/ 617 w 1757"/>
                  <a:gd name="T39" fmla="*/ 1686 h 2107"/>
                  <a:gd name="T40" fmla="*/ 726 w 1757"/>
                  <a:gd name="T41" fmla="*/ 1772 h 2107"/>
                  <a:gd name="T42" fmla="*/ 1069 w 1757"/>
                  <a:gd name="T43" fmla="*/ 2107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7" h="2107">
                    <a:moveTo>
                      <a:pt x="1264" y="1897"/>
                    </a:moveTo>
                    <a:cubicBezTo>
                      <a:pt x="1331" y="1810"/>
                      <a:pt x="1399" y="1724"/>
                      <a:pt x="1474" y="1569"/>
                    </a:cubicBezTo>
                    <a:cubicBezTo>
                      <a:pt x="1549" y="1414"/>
                      <a:pt x="1675" y="1138"/>
                      <a:pt x="1716" y="969"/>
                    </a:cubicBezTo>
                    <a:cubicBezTo>
                      <a:pt x="1757" y="800"/>
                      <a:pt x="1748" y="696"/>
                      <a:pt x="1723" y="556"/>
                    </a:cubicBezTo>
                    <a:cubicBezTo>
                      <a:pt x="1698" y="416"/>
                      <a:pt x="1645" y="217"/>
                      <a:pt x="1568" y="127"/>
                    </a:cubicBezTo>
                    <a:cubicBezTo>
                      <a:pt x="1491" y="37"/>
                      <a:pt x="1367" y="36"/>
                      <a:pt x="1264" y="18"/>
                    </a:cubicBezTo>
                    <a:cubicBezTo>
                      <a:pt x="1161" y="0"/>
                      <a:pt x="1036" y="4"/>
                      <a:pt x="952" y="18"/>
                    </a:cubicBezTo>
                    <a:cubicBezTo>
                      <a:pt x="868" y="32"/>
                      <a:pt x="808" y="66"/>
                      <a:pt x="757" y="104"/>
                    </a:cubicBezTo>
                    <a:cubicBezTo>
                      <a:pt x="706" y="142"/>
                      <a:pt x="691" y="195"/>
                      <a:pt x="648" y="244"/>
                    </a:cubicBezTo>
                    <a:cubicBezTo>
                      <a:pt x="605" y="293"/>
                      <a:pt x="543" y="362"/>
                      <a:pt x="500" y="400"/>
                    </a:cubicBezTo>
                    <a:cubicBezTo>
                      <a:pt x="457" y="438"/>
                      <a:pt x="448" y="439"/>
                      <a:pt x="391" y="470"/>
                    </a:cubicBezTo>
                    <a:cubicBezTo>
                      <a:pt x="334" y="501"/>
                      <a:pt x="215" y="539"/>
                      <a:pt x="157" y="587"/>
                    </a:cubicBezTo>
                    <a:cubicBezTo>
                      <a:pt x="99" y="635"/>
                      <a:pt x="66" y="699"/>
                      <a:pt x="40" y="759"/>
                    </a:cubicBezTo>
                    <a:cubicBezTo>
                      <a:pt x="14" y="819"/>
                      <a:pt x="0" y="885"/>
                      <a:pt x="1" y="946"/>
                    </a:cubicBezTo>
                    <a:cubicBezTo>
                      <a:pt x="2" y="1007"/>
                      <a:pt x="30" y="1076"/>
                      <a:pt x="48" y="1125"/>
                    </a:cubicBezTo>
                    <a:cubicBezTo>
                      <a:pt x="66" y="1174"/>
                      <a:pt x="81" y="1198"/>
                      <a:pt x="110" y="1242"/>
                    </a:cubicBezTo>
                    <a:cubicBezTo>
                      <a:pt x="139" y="1286"/>
                      <a:pt x="175" y="1356"/>
                      <a:pt x="220" y="1390"/>
                    </a:cubicBezTo>
                    <a:cubicBezTo>
                      <a:pt x="265" y="1424"/>
                      <a:pt x="332" y="1408"/>
                      <a:pt x="383" y="1444"/>
                    </a:cubicBezTo>
                    <a:cubicBezTo>
                      <a:pt x="434" y="1480"/>
                      <a:pt x="484" y="1568"/>
                      <a:pt x="523" y="1608"/>
                    </a:cubicBezTo>
                    <a:cubicBezTo>
                      <a:pt x="562" y="1648"/>
                      <a:pt x="583" y="1659"/>
                      <a:pt x="617" y="1686"/>
                    </a:cubicBezTo>
                    <a:cubicBezTo>
                      <a:pt x="651" y="1713"/>
                      <a:pt x="651" y="1702"/>
                      <a:pt x="726" y="1772"/>
                    </a:cubicBezTo>
                    <a:cubicBezTo>
                      <a:pt x="801" y="1842"/>
                      <a:pt x="935" y="1974"/>
                      <a:pt x="1069" y="2107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1" name="Freeform 9">
                <a:extLst>
                  <a:ext uri="{FF2B5EF4-FFF2-40B4-BE49-F238E27FC236}">
                    <a16:creationId xmlns:a16="http://schemas.microsoft.com/office/drawing/2014/main" id="{2E870CC3-ADA5-4310-942A-B6BD3271E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347"/>
                <a:ext cx="397" cy="347"/>
              </a:xfrm>
              <a:custGeom>
                <a:avLst/>
                <a:gdLst>
                  <a:gd name="T0" fmla="*/ 397 w 397"/>
                  <a:gd name="T1" fmla="*/ 12 h 347"/>
                  <a:gd name="T2" fmla="*/ 210 w 397"/>
                  <a:gd name="T3" fmla="*/ 12 h 347"/>
                  <a:gd name="T4" fmla="*/ 101 w 397"/>
                  <a:gd name="T5" fmla="*/ 82 h 347"/>
                  <a:gd name="T6" fmla="*/ 0 w 397"/>
                  <a:gd name="T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347">
                    <a:moveTo>
                      <a:pt x="397" y="12"/>
                    </a:moveTo>
                    <a:cubicBezTo>
                      <a:pt x="328" y="6"/>
                      <a:pt x="259" y="0"/>
                      <a:pt x="210" y="12"/>
                    </a:cubicBezTo>
                    <a:cubicBezTo>
                      <a:pt x="161" y="24"/>
                      <a:pt x="136" y="26"/>
                      <a:pt x="101" y="82"/>
                    </a:cubicBezTo>
                    <a:cubicBezTo>
                      <a:pt x="66" y="138"/>
                      <a:pt x="16" y="306"/>
                      <a:pt x="0" y="34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2" name="Freeform 10">
                <a:extLst>
                  <a:ext uri="{FF2B5EF4-FFF2-40B4-BE49-F238E27FC236}">
                    <a16:creationId xmlns:a16="http://schemas.microsoft.com/office/drawing/2014/main" id="{FECEE229-29DF-4D4C-8EED-0A98DDD25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913"/>
                <a:ext cx="826" cy="500"/>
              </a:xfrm>
              <a:custGeom>
                <a:avLst/>
                <a:gdLst>
                  <a:gd name="T0" fmla="*/ 826 w 826"/>
                  <a:gd name="T1" fmla="*/ 189 h 500"/>
                  <a:gd name="T2" fmla="*/ 694 w 826"/>
                  <a:gd name="T3" fmla="*/ 95 h 500"/>
                  <a:gd name="T4" fmla="*/ 569 w 826"/>
                  <a:gd name="T5" fmla="*/ 41 h 500"/>
                  <a:gd name="T6" fmla="*/ 445 w 826"/>
                  <a:gd name="T7" fmla="*/ 2 h 500"/>
                  <a:gd name="T8" fmla="*/ 312 w 826"/>
                  <a:gd name="T9" fmla="*/ 56 h 500"/>
                  <a:gd name="T10" fmla="*/ 148 w 826"/>
                  <a:gd name="T11" fmla="*/ 251 h 500"/>
                  <a:gd name="T12" fmla="*/ 0 w 826"/>
                  <a:gd name="T13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6" h="500">
                    <a:moveTo>
                      <a:pt x="826" y="189"/>
                    </a:moveTo>
                    <a:cubicBezTo>
                      <a:pt x="781" y="154"/>
                      <a:pt x="737" y="120"/>
                      <a:pt x="694" y="95"/>
                    </a:cubicBezTo>
                    <a:cubicBezTo>
                      <a:pt x="651" y="70"/>
                      <a:pt x="610" y="56"/>
                      <a:pt x="569" y="41"/>
                    </a:cubicBezTo>
                    <a:cubicBezTo>
                      <a:pt x="528" y="26"/>
                      <a:pt x="488" y="0"/>
                      <a:pt x="445" y="2"/>
                    </a:cubicBezTo>
                    <a:cubicBezTo>
                      <a:pt x="402" y="4"/>
                      <a:pt x="361" y="15"/>
                      <a:pt x="312" y="56"/>
                    </a:cubicBezTo>
                    <a:cubicBezTo>
                      <a:pt x="263" y="97"/>
                      <a:pt x="200" y="177"/>
                      <a:pt x="148" y="251"/>
                    </a:cubicBezTo>
                    <a:cubicBezTo>
                      <a:pt x="96" y="325"/>
                      <a:pt x="23" y="459"/>
                      <a:pt x="0" y="50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3" name="Freeform 11">
                <a:extLst>
                  <a:ext uri="{FF2B5EF4-FFF2-40B4-BE49-F238E27FC236}">
                    <a16:creationId xmlns:a16="http://schemas.microsoft.com/office/drawing/2014/main" id="{68E9CC09-500E-4820-B0E3-61CD3C415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715"/>
                <a:ext cx="1153" cy="441"/>
              </a:xfrm>
              <a:custGeom>
                <a:avLst/>
                <a:gdLst>
                  <a:gd name="T0" fmla="*/ 1153 w 1153"/>
                  <a:gd name="T1" fmla="*/ 223 h 441"/>
                  <a:gd name="T2" fmla="*/ 919 w 1153"/>
                  <a:gd name="T3" fmla="*/ 91 h 441"/>
                  <a:gd name="T4" fmla="*/ 717 w 1153"/>
                  <a:gd name="T5" fmla="*/ 5 h 441"/>
                  <a:gd name="T6" fmla="*/ 436 w 1153"/>
                  <a:gd name="T7" fmla="*/ 59 h 441"/>
                  <a:gd name="T8" fmla="*/ 358 w 1153"/>
                  <a:gd name="T9" fmla="*/ 161 h 441"/>
                  <a:gd name="T10" fmla="*/ 210 w 1153"/>
                  <a:gd name="T11" fmla="*/ 324 h 441"/>
                  <a:gd name="T12" fmla="*/ 0 w 1153"/>
                  <a:gd name="T13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3" h="441">
                    <a:moveTo>
                      <a:pt x="1153" y="223"/>
                    </a:moveTo>
                    <a:cubicBezTo>
                      <a:pt x="1072" y="175"/>
                      <a:pt x="992" y="127"/>
                      <a:pt x="919" y="91"/>
                    </a:cubicBezTo>
                    <a:cubicBezTo>
                      <a:pt x="846" y="55"/>
                      <a:pt x="797" y="10"/>
                      <a:pt x="717" y="5"/>
                    </a:cubicBezTo>
                    <a:cubicBezTo>
                      <a:pt x="637" y="0"/>
                      <a:pt x="496" y="33"/>
                      <a:pt x="436" y="59"/>
                    </a:cubicBezTo>
                    <a:cubicBezTo>
                      <a:pt x="376" y="85"/>
                      <a:pt x="396" y="117"/>
                      <a:pt x="358" y="161"/>
                    </a:cubicBezTo>
                    <a:cubicBezTo>
                      <a:pt x="320" y="205"/>
                      <a:pt x="270" y="277"/>
                      <a:pt x="210" y="324"/>
                    </a:cubicBezTo>
                    <a:cubicBezTo>
                      <a:pt x="150" y="371"/>
                      <a:pt x="34" y="423"/>
                      <a:pt x="0" y="441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4" name="Freeform 12">
                <a:extLst>
                  <a:ext uri="{FF2B5EF4-FFF2-40B4-BE49-F238E27FC236}">
                    <a16:creationId xmlns:a16="http://schemas.microsoft.com/office/drawing/2014/main" id="{F5DB5CBD-E4E1-4363-B26B-E914F3F4A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496"/>
                <a:ext cx="1341" cy="536"/>
              </a:xfrm>
              <a:custGeom>
                <a:avLst/>
                <a:gdLst>
                  <a:gd name="T0" fmla="*/ 1341 w 1341"/>
                  <a:gd name="T1" fmla="*/ 224 h 536"/>
                  <a:gd name="T2" fmla="*/ 1169 w 1341"/>
                  <a:gd name="T3" fmla="*/ 122 h 536"/>
                  <a:gd name="T4" fmla="*/ 1029 w 1341"/>
                  <a:gd name="T5" fmla="*/ 13 h 536"/>
                  <a:gd name="T6" fmla="*/ 702 w 1341"/>
                  <a:gd name="T7" fmla="*/ 45 h 536"/>
                  <a:gd name="T8" fmla="*/ 546 w 1341"/>
                  <a:gd name="T9" fmla="*/ 154 h 536"/>
                  <a:gd name="T10" fmla="*/ 343 w 1341"/>
                  <a:gd name="T11" fmla="*/ 232 h 536"/>
                  <a:gd name="T12" fmla="*/ 250 w 1341"/>
                  <a:gd name="T13" fmla="*/ 395 h 536"/>
                  <a:gd name="T14" fmla="*/ 63 w 1341"/>
                  <a:gd name="T15" fmla="*/ 504 h 536"/>
                  <a:gd name="T16" fmla="*/ 0 w 1341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536">
                    <a:moveTo>
                      <a:pt x="1341" y="224"/>
                    </a:moveTo>
                    <a:cubicBezTo>
                      <a:pt x="1281" y="190"/>
                      <a:pt x="1221" y="157"/>
                      <a:pt x="1169" y="122"/>
                    </a:cubicBezTo>
                    <a:cubicBezTo>
                      <a:pt x="1117" y="87"/>
                      <a:pt x="1107" y="26"/>
                      <a:pt x="1029" y="13"/>
                    </a:cubicBezTo>
                    <a:cubicBezTo>
                      <a:pt x="951" y="0"/>
                      <a:pt x="783" y="21"/>
                      <a:pt x="702" y="45"/>
                    </a:cubicBezTo>
                    <a:cubicBezTo>
                      <a:pt x="621" y="69"/>
                      <a:pt x="606" y="123"/>
                      <a:pt x="546" y="154"/>
                    </a:cubicBezTo>
                    <a:cubicBezTo>
                      <a:pt x="486" y="185"/>
                      <a:pt x="392" y="192"/>
                      <a:pt x="343" y="232"/>
                    </a:cubicBezTo>
                    <a:cubicBezTo>
                      <a:pt x="294" y="272"/>
                      <a:pt x="297" y="350"/>
                      <a:pt x="250" y="395"/>
                    </a:cubicBezTo>
                    <a:cubicBezTo>
                      <a:pt x="203" y="440"/>
                      <a:pt x="105" y="480"/>
                      <a:pt x="63" y="504"/>
                    </a:cubicBezTo>
                    <a:cubicBezTo>
                      <a:pt x="21" y="528"/>
                      <a:pt x="9" y="531"/>
                      <a:pt x="0" y="53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5" name="Freeform 13">
                <a:extLst>
                  <a:ext uri="{FF2B5EF4-FFF2-40B4-BE49-F238E27FC236}">
                    <a16:creationId xmlns:a16="http://schemas.microsoft.com/office/drawing/2014/main" id="{B401EB90-A5D9-4C19-B0A8-29E458A57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2295"/>
                <a:ext cx="1543" cy="643"/>
              </a:xfrm>
              <a:custGeom>
                <a:avLst/>
                <a:gdLst>
                  <a:gd name="T0" fmla="*/ 1543 w 1543"/>
                  <a:gd name="T1" fmla="*/ 144 h 643"/>
                  <a:gd name="T2" fmla="*/ 1371 w 1543"/>
                  <a:gd name="T3" fmla="*/ 168 h 643"/>
                  <a:gd name="T4" fmla="*/ 1262 w 1543"/>
                  <a:gd name="T5" fmla="*/ 136 h 643"/>
                  <a:gd name="T6" fmla="*/ 1137 w 1543"/>
                  <a:gd name="T7" fmla="*/ 90 h 643"/>
                  <a:gd name="T8" fmla="*/ 919 w 1543"/>
                  <a:gd name="T9" fmla="*/ 4 h 643"/>
                  <a:gd name="T10" fmla="*/ 732 w 1543"/>
                  <a:gd name="T11" fmla="*/ 66 h 643"/>
                  <a:gd name="T12" fmla="*/ 607 w 1543"/>
                  <a:gd name="T13" fmla="*/ 207 h 643"/>
                  <a:gd name="T14" fmla="*/ 568 w 1543"/>
                  <a:gd name="T15" fmla="*/ 238 h 643"/>
                  <a:gd name="T16" fmla="*/ 381 w 1543"/>
                  <a:gd name="T17" fmla="*/ 300 h 643"/>
                  <a:gd name="T18" fmla="*/ 288 w 1543"/>
                  <a:gd name="T19" fmla="*/ 339 h 643"/>
                  <a:gd name="T20" fmla="*/ 171 w 1543"/>
                  <a:gd name="T21" fmla="*/ 503 h 643"/>
                  <a:gd name="T22" fmla="*/ 0 w 1543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3" h="643">
                    <a:moveTo>
                      <a:pt x="1543" y="144"/>
                    </a:moveTo>
                    <a:cubicBezTo>
                      <a:pt x="1480" y="156"/>
                      <a:pt x="1418" y="169"/>
                      <a:pt x="1371" y="168"/>
                    </a:cubicBezTo>
                    <a:cubicBezTo>
                      <a:pt x="1324" y="167"/>
                      <a:pt x="1301" y="149"/>
                      <a:pt x="1262" y="136"/>
                    </a:cubicBezTo>
                    <a:cubicBezTo>
                      <a:pt x="1223" y="123"/>
                      <a:pt x="1194" y="112"/>
                      <a:pt x="1137" y="90"/>
                    </a:cubicBezTo>
                    <a:cubicBezTo>
                      <a:pt x="1080" y="68"/>
                      <a:pt x="986" y="8"/>
                      <a:pt x="919" y="4"/>
                    </a:cubicBezTo>
                    <a:cubicBezTo>
                      <a:pt x="852" y="0"/>
                      <a:pt x="784" y="32"/>
                      <a:pt x="732" y="66"/>
                    </a:cubicBezTo>
                    <a:cubicBezTo>
                      <a:pt x="680" y="100"/>
                      <a:pt x="634" y="178"/>
                      <a:pt x="607" y="207"/>
                    </a:cubicBezTo>
                    <a:cubicBezTo>
                      <a:pt x="580" y="236"/>
                      <a:pt x="606" y="223"/>
                      <a:pt x="568" y="238"/>
                    </a:cubicBezTo>
                    <a:cubicBezTo>
                      <a:pt x="530" y="253"/>
                      <a:pt x="428" y="283"/>
                      <a:pt x="381" y="300"/>
                    </a:cubicBezTo>
                    <a:cubicBezTo>
                      <a:pt x="334" y="317"/>
                      <a:pt x="323" y="305"/>
                      <a:pt x="288" y="339"/>
                    </a:cubicBezTo>
                    <a:cubicBezTo>
                      <a:pt x="253" y="373"/>
                      <a:pt x="219" y="452"/>
                      <a:pt x="171" y="503"/>
                    </a:cubicBezTo>
                    <a:cubicBezTo>
                      <a:pt x="123" y="554"/>
                      <a:pt x="30" y="620"/>
                      <a:pt x="0" y="64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6" name="Line 14">
                <a:extLst>
                  <a:ext uri="{FF2B5EF4-FFF2-40B4-BE49-F238E27FC236}">
                    <a16:creationId xmlns:a16="http://schemas.microsoft.com/office/drawing/2014/main" id="{D32F4AD3-F5E2-44F7-960B-B490F94B0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31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7" name="Line 15">
                <a:extLst>
                  <a:ext uri="{FF2B5EF4-FFF2-40B4-BE49-F238E27FC236}">
                    <a16:creationId xmlns:a16="http://schemas.microsoft.com/office/drawing/2014/main" id="{CFC2A7E6-3028-4DC6-BEA7-920F36A48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50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8" name="Line 16">
                <a:extLst>
                  <a:ext uri="{FF2B5EF4-FFF2-40B4-BE49-F238E27FC236}">
                    <a16:creationId xmlns:a16="http://schemas.microsoft.com/office/drawing/2014/main" id="{A644ED3F-87AB-4C48-9FAD-5F744E9AE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29" name="Line 17">
                <a:extLst>
                  <a:ext uri="{FF2B5EF4-FFF2-40B4-BE49-F238E27FC236}">
                    <a16:creationId xmlns:a16="http://schemas.microsoft.com/office/drawing/2014/main" id="{527952C9-696A-4CF4-9F83-0B4791DB9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0" name="Line 18">
                <a:extLst>
                  <a:ext uri="{FF2B5EF4-FFF2-40B4-BE49-F238E27FC236}">
                    <a16:creationId xmlns:a16="http://schemas.microsoft.com/office/drawing/2014/main" id="{35CF143A-59B1-4071-BB54-9F57E73E3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1" name="Line 19">
                <a:extLst>
                  <a:ext uri="{FF2B5EF4-FFF2-40B4-BE49-F238E27FC236}">
                    <a16:creationId xmlns:a16="http://schemas.microsoft.com/office/drawing/2014/main" id="{2B50B46E-F6F1-49D9-B890-9F1C6A0EC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2" name="Line 20">
                <a:extLst>
                  <a:ext uri="{FF2B5EF4-FFF2-40B4-BE49-F238E27FC236}">
                    <a16:creationId xmlns:a16="http://schemas.microsoft.com/office/drawing/2014/main" id="{F0F98731-F634-425B-A9D6-4BD907300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3" name="Line 21">
                <a:extLst>
                  <a:ext uri="{FF2B5EF4-FFF2-40B4-BE49-F238E27FC236}">
                    <a16:creationId xmlns:a16="http://schemas.microsoft.com/office/drawing/2014/main" id="{48779159-FCFA-4EBE-87D2-A335C253B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4" name="Line 22">
                <a:extLst>
                  <a:ext uri="{FF2B5EF4-FFF2-40B4-BE49-F238E27FC236}">
                    <a16:creationId xmlns:a16="http://schemas.microsoft.com/office/drawing/2014/main" id="{DB92B08D-E3A1-4247-A4CD-5B56CC906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5" name="Line 23">
                <a:extLst>
                  <a:ext uri="{FF2B5EF4-FFF2-40B4-BE49-F238E27FC236}">
                    <a16:creationId xmlns:a16="http://schemas.microsoft.com/office/drawing/2014/main" id="{8964714B-9E2E-4DC8-BC6F-E2A699609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6" name="Line 24">
                <a:extLst>
                  <a:ext uri="{FF2B5EF4-FFF2-40B4-BE49-F238E27FC236}">
                    <a16:creationId xmlns:a16="http://schemas.microsoft.com/office/drawing/2014/main" id="{04B81CED-C104-4DCA-B03C-98FF78C78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7" name="Line 25">
                <a:extLst>
                  <a:ext uri="{FF2B5EF4-FFF2-40B4-BE49-F238E27FC236}">
                    <a16:creationId xmlns:a16="http://schemas.microsoft.com/office/drawing/2014/main" id="{15B55C6C-528B-495E-8C40-B6EE4971A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8" name="Line 26">
                <a:extLst>
                  <a:ext uri="{FF2B5EF4-FFF2-40B4-BE49-F238E27FC236}">
                    <a16:creationId xmlns:a16="http://schemas.microsoft.com/office/drawing/2014/main" id="{60663E59-CC1B-4A67-A1D3-689B25BF7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072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39" name="Line 27">
                <a:extLst>
                  <a:ext uri="{FF2B5EF4-FFF2-40B4-BE49-F238E27FC236}">
                    <a16:creationId xmlns:a16="http://schemas.microsoft.com/office/drawing/2014/main" id="{6FC7C0D8-01AC-4E6A-AA8A-B62955F62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0" name="Freeform 28">
                <a:extLst>
                  <a:ext uri="{FF2B5EF4-FFF2-40B4-BE49-F238E27FC236}">
                    <a16:creationId xmlns:a16="http://schemas.microsoft.com/office/drawing/2014/main" id="{39619E2F-B346-4DC2-B4AA-836181B1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056"/>
                <a:ext cx="1824" cy="784"/>
              </a:xfrm>
              <a:custGeom>
                <a:avLst/>
                <a:gdLst>
                  <a:gd name="T0" fmla="*/ 1824 w 1824"/>
                  <a:gd name="T1" fmla="*/ 248 h 784"/>
                  <a:gd name="T2" fmla="*/ 1680 w 1824"/>
                  <a:gd name="T3" fmla="*/ 248 h 784"/>
                  <a:gd name="T4" fmla="*/ 1584 w 1824"/>
                  <a:gd name="T5" fmla="*/ 200 h 784"/>
                  <a:gd name="T6" fmla="*/ 1392 w 1824"/>
                  <a:gd name="T7" fmla="*/ 104 h 784"/>
                  <a:gd name="T8" fmla="*/ 1200 w 1824"/>
                  <a:gd name="T9" fmla="*/ 8 h 784"/>
                  <a:gd name="T10" fmla="*/ 1056 w 1824"/>
                  <a:gd name="T11" fmla="*/ 56 h 784"/>
                  <a:gd name="T12" fmla="*/ 960 w 1824"/>
                  <a:gd name="T13" fmla="*/ 104 h 784"/>
                  <a:gd name="T14" fmla="*/ 816 w 1824"/>
                  <a:gd name="T15" fmla="*/ 296 h 784"/>
                  <a:gd name="T16" fmla="*/ 720 w 1824"/>
                  <a:gd name="T17" fmla="*/ 392 h 784"/>
                  <a:gd name="T18" fmla="*/ 624 w 1824"/>
                  <a:gd name="T19" fmla="*/ 392 h 784"/>
                  <a:gd name="T20" fmla="*/ 528 w 1824"/>
                  <a:gd name="T21" fmla="*/ 392 h 784"/>
                  <a:gd name="T22" fmla="*/ 384 w 1824"/>
                  <a:gd name="T23" fmla="*/ 440 h 784"/>
                  <a:gd name="T24" fmla="*/ 288 w 1824"/>
                  <a:gd name="T25" fmla="*/ 584 h 784"/>
                  <a:gd name="T26" fmla="*/ 240 w 1824"/>
                  <a:gd name="T27" fmla="*/ 632 h 784"/>
                  <a:gd name="T28" fmla="*/ 192 w 1824"/>
                  <a:gd name="T29" fmla="*/ 728 h 784"/>
                  <a:gd name="T30" fmla="*/ 96 w 1824"/>
                  <a:gd name="T31" fmla="*/ 728 h 784"/>
                  <a:gd name="T32" fmla="*/ 48 w 1824"/>
                  <a:gd name="T33" fmla="*/ 776 h 784"/>
                  <a:gd name="T34" fmla="*/ 0 w 1824"/>
                  <a:gd name="T35" fmla="*/ 77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4" h="784">
                    <a:moveTo>
                      <a:pt x="1824" y="248"/>
                    </a:moveTo>
                    <a:cubicBezTo>
                      <a:pt x="1772" y="252"/>
                      <a:pt x="1720" y="256"/>
                      <a:pt x="1680" y="248"/>
                    </a:cubicBezTo>
                    <a:cubicBezTo>
                      <a:pt x="1640" y="240"/>
                      <a:pt x="1632" y="224"/>
                      <a:pt x="1584" y="200"/>
                    </a:cubicBezTo>
                    <a:cubicBezTo>
                      <a:pt x="1536" y="176"/>
                      <a:pt x="1456" y="136"/>
                      <a:pt x="1392" y="104"/>
                    </a:cubicBezTo>
                    <a:cubicBezTo>
                      <a:pt x="1328" y="72"/>
                      <a:pt x="1256" y="16"/>
                      <a:pt x="1200" y="8"/>
                    </a:cubicBezTo>
                    <a:cubicBezTo>
                      <a:pt x="1144" y="0"/>
                      <a:pt x="1096" y="40"/>
                      <a:pt x="1056" y="56"/>
                    </a:cubicBezTo>
                    <a:cubicBezTo>
                      <a:pt x="1016" y="72"/>
                      <a:pt x="1000" y="64"/>
                      <a:pt x="960" y="104"/>
                    </a:cubicBezTo>
                    <a:cubicBezTo>
                      <a:pt x="920" y="144"/>
                      <a:pt x="856" y="248"/>
                      <a:pt x="816" y="296"/>
                    </a:cubicBezTo>
                    <a:cubicBezTo>
                      <a:pt x="776" y="344"/>
                      <a:pt x="752" y="376"/>
                      <a:pt x="720" y="392"/>
                    </a:cubicBezTo>
                    <a:cubicBezTo>
                      <a:pt x="688" y="408"/>
                      <a:pt x="656" y="392"/>
                      <a:pt x="624" y="392"/>
                    </a:cubicBezTo>
                    <a:cubicBezTo>
                      <a:pt x="592" y="392"/>
                      <a:pt x="568" y="384"/>
                      <a:pt x="528" y="392"/>
                    </a:cubicBezTo>
                    <a:cubicBezTo>
                      <a:pt x="488" y="400"/>
                      <a:pt x="424" y="408"/>
                      <a:pt x="384" y="440"/>
                    </a:cubicBezTo>
                    <a:cubicBezTo>
                      <a:pt x="344" y="472"/>
                      <a:pt x="312" y="552"/>
                      <a:pt x="288" y="584"/>
                    </a:cubicBezTo>
                    <a:cubicBezTo>
                      <a:pt x="264" y="616"/>
                      <a:pt x="256" y="608"/>
                      <a:pt x="240" y="632"/>
                    </a:cubicBezTo>
                    <a:cubicBezTo>
                      <a:pt x="224" y="656"/>
                      <a:pt x="216" y="712"/>
                      <a:pt x="192" y="728"/>
                    </a:cubicBezTo>
                    <a:cubicBezTo>
                      <a:pt x="168" y="744"/>
                      <a:pt x="120" y="720"/>
                      <a:pt x="96" y="728"/>
                    </a:cubicBezTo>
                    <a:cubicBezTo>
                      <a:pt x="72" y="736"/>
                      <a:pt x="64" y="768"/>
                      <a:pt x="48" y="776"/>
                    </a:cubicBezTo>
                    <a:cubicBezTo>
                      <a:pt x="32" y="784"/>
                      <a:pt x="16" y="780"/>
                      <a:pt x="0" y="77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1" name="Freeform 29">
                <a:extLst>
                  <a:ext uri="{FF2B5EF4-FFF2-40B4-BE49-F238E27FC236}">
                    <a16:creationId xmlns:a16="http://schemas.microsoft.com/office/drawing/2014/main" id="{7638D82F-26C9-4BFB-B7D5-BD77C158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760"/>
                <a:ext cx="1872" cy="880"/>
              </a:xfrm>
              <a:custGeom>
                <a:avLst/>
                <a:gdLst>
                  <a:gd name="T0" fmla="*/ 1872 w 1872"/>
                  <a:gd name="T1" fmla="*/ 352 h 880"/>
                  <a:gd name="T2" fmla="*/ 1728 w 1872"/>
                  <a:gd name="T3" fmla="*/ 400 h 880"/>
                  <a:gd name="T4" fmla="*/ 1584 w 1872"/>
                  <a:gd name="T5" fmla="*/ 304 h 880"/>
                  <a:gd name="T6" fmla="*/ 1488 w 1872"/>
                  <a:gd name="T7" fmla="*/ 208 h 880"/>
                  <a:gd name="T8" fmla="*/ 1440 w 1872"/>
                  <a:gd name="T9" fmla="*/ 160 h 880"/>
                  <a:gd name="T10" fmla="*/ 1248 w 1872"/>
                  <a:gd name="T11" fmla="*/ 16 h 880"/>
                  <a:gd name="T12" fmla="*/ 1104 w 1872"/>
                  <a:gd name="T13" fmla="*/ 64 h 880"/>
                  <a:gd name="T14" fmla="*/ 960 w 1872"/>
                  <a:gd name="T15" fmla="*/ 160 h 880"/>
                  <a:gd name="T16" fmla="*/ 816 w 1872"/>
                  <a:gd name="T17" fmla="*/ 448 h 880"/>
                  <a:gd name="T18" fmla="*/ 720 w 1872"/>
                  <a:gd name="T19" fmla="*/ 496 h 880"/>
                  <a:gd name="T20" fmla="*/ 480 w 1872"/>
                  <a:gd name="T21" fmla="*/ 496 h 880"/>
                  <a:gd name="T22" fmla="*/ 336 w 1872"/>
                  <a:gd name="T23" fmla="*/ 544 h 880"/>
                  <a:gd name="T24" fmla="*/ 192 w 1872"/>
                  <a:gd name="T25" fmla="*/ 784 h 880"/>
                  <a:gd name="T26" fmla="*/ 0 w 1872"/>
                  <a:gd name="T27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2" h="880">
                    <a:moveTo>
                      <a:pt x="1872" y="352"/>
                    </a:moveTo>
                    <a:cubicBezTo>
                      <a:pt x="1824" y="380"/>
                      <a:pt x="1776" y="408"/>
                      <a:pt x="1728" y="400"/>
                    </a:cubicBezTo>
                    <a:cubicBezTo>
                      <a:pt x="1680" y="392"/>
                      <a:pt x="1624" y="336"/>
                      <a:pt x="1584" y="304"/>
                    </a:cubicBezTo>
                    <a:cubicBezTo>
                      <a:pt x="1544" y="272"/>
                      <a:pt x="1512" y="232"/>
                      <a:pt x="1488" y="208"/>
                    </a:cubicBezTo>
                    <a:cubicBezTo>
                      <a:pt x="1464" y="184"/>
                      <a:pt x="1480" y="192"/>
                      <a:pt x="1440" y="160"/>
                    </a:cubicBezTo>
                    <a:cubicBezTo>
                      <a:pt x="1400" y="128"/>
                      <a:pt x="1304" y="32"/>
                      <a:pt x="1248" y="16"/>
                    </a:cubicBezTo>
                    <a:cubicBezTo>
                      <a:pt x="1192" y="0"/>
                      <a:pt x="1152" y="40"/>
                      <a:pt x="1104" y="64"/>
                    </a:cubicBezTo>
                    <a:cubicBezTo>
                      <a:pt x="1056" y="88"/>
                      <a:pt x="1008" y="96"/>
                      <a:pt x="960" y="160"/>
                    </a:cubicBezTo>
                    <a:cubicBezTo>
                      <a:pt x="912" y="224"/>
                      <a:pt x="856" y="392"/>
                      <a:pt x="816" y="448"/>
                    </a:cubicBezTo>
                    <a:cubicBezTo>
                      <a:pt x="776" y="504"/>
                      <a:pt x="776" y="488"/>
                      <a:pt x="720" y="496"/>
                    </a:cubicBezTo>
                    <a:cubicBezTo>
                      <a:pt x="664" y="504"/>
                      <a:pt x="544" y="488"/>
                      <a:pt x="480" y="496"/>
                    </a:cubicBezTo>
                    <a:cubicBezTo>
                      <a:pt x="416" y="504"/>
                      <a:pt x="384" y="496"/>
                      <a:pt x="336" y="544"/>
                    </a:cubicBezTo>
                    <a:cubicBezTo>
                      <a:pt x="288" y="592"/>
                      <a:pt x="248" y="728"/>
                      <a:pt x="192" y="784"/>
                    </a:cubicBezTo>
                    <a:cubicBezTo>
                      <a:pt x="136" y="840"/>
                      <a:pt x="32" y="864"/>
                      <a:pt x="0" y="8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2" name="Freeform 30">
                <a:extLst>
                  <a:ext uri="{FF2B5EF4-FFF2-40B4-BE49-F238E27FC236}">
                    <a16:creationId xmlns:a16="http://schemas.microsoft.com/office/drawing/2014/main" id="{D5150B07-D32D-4FAB-969C-9277373F9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584"/>
                <a:ext cx="1896" cy="840"/>
              </a:xfrm>
              <a:custGeom>
                <a:avLst/>
                <a:gdLst>
                  <a:gd name="T0" fmla="*/ 1896 w 1896"/>
                  <a:gd name="T1" fmla="*/ 96 h 840"/>
                  <a:gd name="T2" fmla="*/ 1848 w 1896"/>
                  <a:gd name="T3" fmla="*/ 96 h 840"/>
                  <a:gd name="T4" fmla="*/ 1800 w 1896"/>
                  <a:gd name="T5" fmla="*/ 144 h 840"/>
                  <a:gd name="T6" fmla="*/ 1704 w 1896"/>
                  <a:gd name="T7" fmla="*/ 144 h 840"/>
                  <a:gd name="T8" fmla="*/ 1512 w 1896"/>
                  <a:gd name="T9" fmla="*/ 48 h 840"/>
                  <a:gd name="T10" fmla="*/ 1224 w 1896"/>
                  <a:gd name="T11" fmla="*/ 0 h 840"/>
                  <a:gd name="T12" fmla="*/ 1032 w 1896"/>
                  <a:gd name="T13" fmla="*/ 48 h 840"/>
                  <a:gd name="T14" fmla="*/ 984 w 1896"/>
                  <a:gd name="T15" fmla="*/ 96 h 840"/>
                  <a:gd name="T16" fmla="*/ 840 w 1896"/>
                  <a:gd name="T17" fmla="*/ 336 h 840"/>
                  <a:gd name="T18" fmla="*/ 744 w 1896"/>
                  <a:gd name="T19" fmla="*/ 432 h 840"/>
                  <a:gd name="T20" fmla="*/ 648 w 1896"/>
                  <a:gd name="T21" fmla="*/ 480 h 840"/>
                  <a:gd name="T22" fmla="*/ 456 w 1896"/>
                  <a:gd name="T23" fmla="*/ 528 h 840"/>
                  <a:gd name="T24" fmla="*/ 360 w 1896"/>
                  <a:gd name="T25" fmla="*/ 624 h 840"/>
                  <a:gd name="T26" fmla="*/ 312 w 1896"/>
                  <a:gd name="T27" fmla="*/ 672 h 840"/>
                  <a:gd name="T28" fmla="*/ 216 w 1896"/>
                  <a:gd name="T29" fmla="*/ 816 h 840"/>
                  <a:gd name="T30" fmla="*/ 168 w 1896"/>
                  <a:gd name="T31" fmla="*/ 816 h 840"/>
                  <a:gd name="T32" fmla="*/ 24 w 1896"/>
                  <a:gd name="T33" fmla="*/ 768 h 840"/>
                  <a:gd name="T34" fmla="*/ 24 w 1896"/>
                  <a:gd name="T35" fmla="*/ 72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6" h="840">
                    <a:moveTo>
                      <a:pt x="1896" y="96"/>
                    </a:moveTo>
                    <a:cubicBezTo>
                      <a:pt x="1880" y="92"/>
                      <a:pt x="1864" y="88"/>
                      <a:pt x="1848" y="96"/>
                    </a:cubicBezTo>
                    <a:cubicBezTo>
                      <a:pt x="1832" y="104"/>
                      <a:pt x="1824" y="136"/>
                      <a:pt x="1800" y="144"/>
                    </a:cubicBezTo>
                    <a:cubicBezTo>
                      <a:pt x="1776" y="152"/>
                      <a:pt x="1752" y="160"/>
                      <a:pt x="1704" y="144"/>
                    </a:cubicBezTo>
                    <a:cubicBezTo>
                      <a:pt x="1656" y="128"/>
                      <a:pt x="1592" y="72"/>
                      <a:pt x="1512" y="48"/>
                    </a:cubicBezTo>
                    <a:cubicBezTo>
                      <a:pt x="1432" y="24"/>
                      <a:pt x="1304" y="0"/>
                      <a:pt x="1224" y="0"/>
                    </a:cubicBezTo>
                    <a:cubicBezTo>
                      <a:pt x="1144" y="0"/>
                      <a:pt x="1072" y="32"/>
                      <a:pt x="1032" y="48"/>
                    </a:cubicBezTo>
                    <a:cubicBezTo>
                      <a:pt x="992" y="64"/>
                      <a:pt x="1016" y="48"/>
                      <a:pt x="984" y="96"/>
                    </a:cubicBezTo>
                    <a:cubicBezTo>
                      <a:pt x="952" y="144"/>
                      <a:pt x="880" y="280"/>
                      <a:pt x="840" y="336"/>
                    </a:cubicBezTo>
                    <a:cubicBezTo>
                      <a:pt x="800" y="392"/>
                      <a:pt x="776" y="408"/>
                      <a:pt x="744" y="432"/>
                    </a:cubicBezTo>
                    <a:cubicBezTo>
                      <a:pt x="712" y="456"/>
                      <a:pt x="696" y="464"/>
                      <a:pt x="648" y="480"/>
                    </a:cubicBezTo>
                    <a:cubicBezTo>
                      <a:pt x="600" y="496"/>
                      <a:pt x="504" y="504"/>
                      <a:pt x="456" y="528"/>
                    </a:cubicBezTo>
                    <a:cubicBezTo>
                      <a:pt x="408" y="552"/>
                      <a:pt x="384" y="600"/>
                      <a:pt x="360" y="624"/>
                    </a:cubicBezTo>
                    <a:cubicBezTo>
                      <a:pt x="336" y="648"/>
                      <a:pt x="336" y="640"/>
                      <a:pt x="312" y="672"/>
                    </a:cubicBezTo>
                    <a:cubicBezTo>
                      <a:pt x="288" y="704"/>
                      <a:pt x="240" y="792"/>
                      <a:pt x="216" y="816"/>
                    </a:cubicBezTo>
                    <a:cubicBezTo>
                      <a:pt x="192" y="840"/>
                      <a:pt x="200" y="824"/>
                      <a:pt x="168" y="816"/>
                    </a:cubicBezTo>
                    <a:cubicBezTo>
                      <a:pt x="136" y="808"/>
                      <a:pt x="48" y="784"/>
                      <a:pt x="24" y="768"/>
                    </a:cubicBezTo>
                    <a:cubicBezTo>
                      <a:pt x="0" y="752"/>
                      <a:pt x="24" y="736"/>
                      <a:pt x="24" y="72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3" name="Freeform 31">
                <a:extLst>
                  <a:ext uri="{FF2B5EF4-FFF2-40B4-BE49-F238E27FC236}">
                    <a16:creationId xmlns:a16="http://schemas.microsoft.com/office/drawing/2014/main" id="{66B05380-AAAF-4F98-A01E-B83735A6A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528"/>
                <a:ext cx="640" cy="512"/>
              </a:xfrm>
              <a:custGeom>
                <a:avLst/>
                <a:gdLst>
                  <a:gd name="T0" fmla="*/ 544 w 640"/>
                  <a:gd name="T1" fmla="*/ 8 h 512"/>
                  <a:gd name="T2" fmla="*/ 592 w 640"/>
                  <a:gd name="T3" fmla="*/ 8 h 512"/>
                  <a:gd name="T4" fmla="*/ 640 w 640"/>
                  <a:gd name="T5" fmla="*/ 56 h 512"/>
                  <a:gd name="T6" fmla="*/ 592 w 640"/>
                  <a:gd name="T7" fmla="*/ 152 h 512"/>
                  <a:gd name="T8" fmla="*/ 448 w 640"/>
                  <a:gd name="T9" fmla="*/ 344 h 512"/>
                  <a:gd name="T10" fmla="*/ 160 w 640"/>
                  <a:gd name="T11" fmla="*/ 488 h 512"/>
                  <a:gd name="T12" fmla="*/ 16 w 640"/>
                  <a:gd name="T13" fmla="*/ 488 h 512"/>
                  <a:gd name="T14" fmla="*/ 64 w 640"/>
                  <a:gd name="T15" fmla="*/ 39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0" h="512">
                    <a:moveTo>
                      <a:pt x="544" y="8"/>
                    </a:moveTo>
                    <a:cubicBezTo>
                      <a:pt x="560" y="4"/>
                      <a:pt x="576" y="0"/>
                      <a:pt x="592" y="8"/>
                    </a:cubicBezTo>
                    <a:cubicBezTo>
                      <a:pt x="608" y="16"/>
                      <a:pt x="640" y="32"/>
                      <a:pt x="640" y="56"/>
                    </a:cubicBezTo>
                    <a:cubicBezTo>
                      <a:pt x="640" y="80"/>
                      <a:pt x="624" y="104"/>
                      <a:pt x="592" y="152"/>
                    </a:cubicBezTo>
                    <a:cubicBezTo>
                      <a:pt x="560" y="200"/>
                      <a:pt x="520" y="288"/>
                      <a:pt x="448" y="344"/>
                    </a:cubicBezTo>
                    <a:cubicBezTo>
                      <a:pt x="376" y="400"/>
                      <a:pt x="232" y="464"/>
                      <a:pt x="160" y="488"/>
                    </a:cubicBezTo>
                    <a:cubicBezTo>
                      <a:pt x="88" y="512"/>
                      <a:pt x="32" y="504"/>
                      <a:pt x="16" y="488"/>
                    </a:cubicBezTo>
                    <a:cubicBezTo>
                      <a:pt x="0" y="472"/>
                      <a:pt x="32" y="432"/>
                      <a:pt x="64" y="392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4" name="Text Box 32">
                <a:extLst>
                  <a:ext uri="{FF2B5EF4-FFF2-40B4-BE49-F238E27FC236}">
                    <a16:creationId xmlns:a16="http://schemas.microsoft.com/office/drawing/2014/main" id="{EF31E508-F0AF-4D04-8018-CBA194ACA1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" y="2420"/>
                <a:ext cx="488" cy="17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1</a:t>
                </a:r>
                <a:endParaRPr lang="en-CA" altLang="en-US" sz="1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2145" name="Rectangle 33">
                <a:extLst>
                  <a:ext uri="{FF2B5EF4-FFF2-40B4-BE49-F238E27FC236}">
                    <a16:creationId xmlns:a16="http://schemas.microsoft.com/office/drawing/2014/main" id="{9AA4AE1C-AB4D-4146-8E98-150400EFC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6" name="Freeform 34">
                <a:extLst>
                  <a:ext uri="{FF2B5EF4-FFF2-40B4-BE49-F238E27FC236}">
                    <a16:creationId xmlns:a16="http://schemas.microsoft.com/office/drawing/2014/main" id="{EDCEF297-F293-4C33-B61A-C6D1AAC8E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728"/>
                <a:ext cx="480" cy="304"/>
              </a:xfrm>
              <a:custGeom>
                <a:avLst/>
                <a:gdLst>
                  <a:gd name="T0" fmla="*/ 480 w 480"/>
                  <a:gd name="T1" fmla="*/ 288 h 304"/>
                  <a:gd name="T2" fmla="*/ 432 w 480"/>
                  <a:gd name="T3" fmla="*/ 288 h 304"/>
                  <a:gd name="T4" fmla="*/ 240 w 480"/>
                  <a:gd name="T5" fmla="*/ 192 h 304"/>
                  <a:gd name="T6" fmla="*/ 0 w 48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304">
                    <a:moveTo>
                      <a:pt x="480" y="288"/>
                    </a:moveTo>
                    <a:cubicBezTo>
                      <a:pt x="476" y="296"/>
                      <a:pt x="472" y="304"/>
                      <a:pt x="432" y="288"/>
                    </a:cubicBezTo>
                    <a:cubicBezTo>
                      <a:pt x="392" y="272"/>
                      <a:pt x="312" y="240"/>
                      <a:pt x="240" y="192"/>
                    </a:cubicBezTo>
                    <a:cubicBezTo>
                      <a:pt x="168" y="144"/>
                      <a:pt x="84" y="72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7" name="Freeform 35">
                <a:extLst>
                  <a:ext uri="{FF2B5EF4-FFF2-40B4-BE49-F238E27FC236}">
                    <a16:creationId xmlns:a16="http://schemas.microsoft.com/office/drawing/2014/main" id="{BC53B2FC-9269-4DF5-99F8-CB6EAE55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440"/>
                <a:ext cx="104" cy="432"/>
              </a:xfrm>
              <a:custGeom>
                <a:avLst/>
                <a:gdLst>
                  <a:gd name="T0" fmla="*/ 0 w 104"/>
                  <a:gd name="T1" fmla="*/ 432 h 432"/>
                  <a:gd name="T2" fmla="*/ 48 w 104"/>
                  <a:gd name="T3" fmla="*/ 336 h 432"/>
                  <a:gd name="T4" fmla="*/ 96 w 104"/>
                  <a:gd name="T5" fmla="*/ 96 h 432"/>
                  <a:gd name="T6" fmla="*/ 96 w 104"/>
                  <a:gd name="T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432">
                    <a:moveTo>
                      <a:pt x="0" y="432"/>
                    </a:moveTo>
                    <a:cubicBezTo>
                      <a:pt x="16" y="412"/>
                      <a:pt x="32" y="392"/>
                      <a:pt x="48" y="336"/>
                    </a:cubicBezTo>
                    <a:cubicBezTo>
                      <a:pt x="64" y="280"/>
                      <a:pt x="88" y="152"/>
                      <a:pt x="96" y="96"/>
                    </a:cubicBezTo>
                    <a:cubicBezTo>
                      <a:pt x="104" y="40"/>
                      <a:pt x="100" y="20"/>
                      <a:pt x="96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48" name="Text Box 36">
                <a:extLst>
                  <a:ext uri="{FF2B5EF4-FFF2-40B4-BE49-F238E27FC236}">
                    <a16:creationId xmlns:a16="http://schemas.microsoft.com/office/drawing/2014/main" id="{223CDC28-4453-4DB9-8028-97800E8C6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" y="1642"/>
                <a:ext cx="488" cy="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2</a:t>
                </a:r>
                <a:endParaRPr lang="en-CA" altLang="en-US" sz="3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2149" name="Line 37">
                <a:extLst>
                  <a:ext uri="{FF2B5EF4-FFF2-40B4-BE49-F238E27FC236}">
                    <a16:creationId xmlns:a16="http://schemas.microsoft.com/office/drawing/2014/main" id="{6264139B-6FF0-4B1A-A87B-148116D52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50" name="Line 38">
                <a:extLst>
                  <a:ext uri="{FF2B5EF4-FFF2-40B4-BE49-F238E27FC236}">
                    <a16:creationId xmlns:a16="http://schemas.microsoft.com/office/drawing/2014/main" id="{D34709F1-702E-480D-B3A5-70BC45F3D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7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602151" name="Text Box 39">
                <a:extLst>
                  <a:ext uri="{FF2B5EF4-FFF2-40B4-BE49-F238E27FC236}">
                    <a16:creationId xmlns:a16="http://schemas.microsoft.com/office/drawing/2014/main" id="{9419D9A4-70B7-4E50-9EA7-806777869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" y="1757"/>
                <a:ext cx="491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CA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2152" name="Text Box 40">
                <a:extLst>
                  <a:ext uri="{FF2B5EF4-FFF2-40B4-BE49-F238E27FC236}">
                    <a16:creationId xmlns:a16="http://schemas.microsoft.com/office/drawing/2014/main" id="{79A62210-89D3-4523-997D-8B246684A1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0" y="3199"/>
                <a:ext cx="583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en-CA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602153" name="Object 41">
            <a:extLst>
              <a:ext uri="{FF2B5EF4-FFF2-40B4-BE49-F238E27FC236}">
                <a16:creationId xmlns:a16="http://schemas.microsoft.com/office/drawing/2014/main" id="{051EB776-7935-4695-B202-F8D9EB231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600" y="1290638"/>
          <a:ext cx="566737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56" name="Picture" r:id="rId5" imgW="3772080" imgH="3048120" progId="Word.Picture.8">
                  <p:embed/>
                </p:oleObj>
              </mc:Choice>
              <mc:Fallback>
                <p:oleObj name="Picture" r:id="rId5" imgW="3772080" imgH="3048120" progId="Word.Picture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290638"/>
                        <a:ext cx="5667375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54" name="Text Box 42">
            <a:extLst>
              <a:ext uri="{FF2B5EF4-FFF2-40B4-BE49-F238E27FC236}">
                <a16:creationId xmlns:a16="http://schemas.microsoft.com/office/drawing/2014/main" id="{D39DFCB2-D04C-429D-B8A1-DB93A54D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807075"/>
            <a:ext cx="5213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4800">
                <a:solidFill>
                  <a:srgbClr val="FF3300"/>
                </a:solidFill>
              </a:rPr>
              <a:t>Why is it important?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>
            <a:extLst>
              <a:ext uri="{FF2B5EF4-FFF2-40B4-BE49-F238E27FC236}">
                <a16:creationId xmlns:a16="http://schemas.microsoft.com/office/drawing/2014/main" id="{1C4FD435-9D72-4D3F-88D3-9B7DF509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08931" name="Object 3">
            <a:extLst>
              <a:ext uri="{FF2B5EF4-FFF2-40B4-BE49-F238E27FC236}">
                <a16:creationId xmlns:a16="http://schemas.microsoft.com/office/drawing/2014/main" id="{764D53D3-4967-4606-91B6-5B4DEF80EB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81050" y="1795463"/>
          <a:ext cx="7235825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35" name="Picture" r:id="rId3" imgW="8258040" imgH="4857840" progId="Word.Picture.8">
                  <p:embed/>
                </p:oleObj>
              </mc:Choice>
              <mc:Fallback>
                <p:oleObj name="Picture" r:id="rId3" imgW="8258040" imgH="48578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43" r="8858" b="6212"/>
                      <a:stretch>
                        <a:fillRect/>
                      </a:stretch>
                    </p:blipFill>
                    <p:spPr bwMode="auto">
                      <a:xfrm>
                        <a:off x="-781050" y="1795463"/>
                        <a:ext cx="7235825" cy="434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32" name="Rectangle 4">
            <a:extLst>
              <a:ext uri="{FF2B5EF4-FFF2-40B4-BE49-F238E27FC236}">
                <a16:creationId xmlns:a16="http://schemas.microsoft.com/office/drawing/2014/main" id="{72D57C8C-FD35-47CB-82A5-45335DDE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333375"/>
            <a:ext cx="86169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kumimoji="0" lang="en-US" altLang="en-US" sz="2800" b="1">
                <a:solidFill>
                  <a:srgbClr val="FF0000"/>
                </a:solidFill>
              </a:rPr>
              <a:t>Hydrologic processes are different on hillslopes and in streams.  It is important to recognize this and account for this in models.</a:t>
            </a:r>
          </a:p>
        </p:txBody>
      </p:sp>
      <p:sp>
        <p:nvSpPr>
          <p:cNvPr id="508933" name="Rectangle 5">
            <a:extLst>
              <a:ext uri="{FF2B5EF4-FFF2-40B4-BE49-F238E27FC236}">
                <a16:creationId xmlns:a16="http://schemas.microsoft.com/office/drawing/2014/main" id="{B3B18AD9-4E17-4F9D-9462-DCBBBBEF4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2927350"/>
            <a:ext cx="3784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 b="1">
                <a:solidFill>
                  <a:schemeClr val="accent2"/>
                </a:solidFill>
                <a:cs typeface="Times New Roman" panose="02020603050405020304" pitchFamily="18" charset="0"/>
              </a:rPr>
              <a:t>Drainage area can be concentrated or dispersed (specific catchment area) representing </a:t>
            </a:r>
            <a:r>
              <a:rPr kumimoji="0" lang="en-US" altLang="en-US" sz="2400" b="1">
                <a:solidFill>
                  <a:schemeClr val="accent2"/>
                </a:solidFill>
              </a:rPr>
              <a:t>concentrated or dispersed flow.</a:t>
            </a:r>
          </a:p>
        </p:txBody>
      </p:sp>
      <p:sp>
        <p:nvSpPr>
          <p:cNvPr id="508934" name="Rectangle 6">
            <a:extLst>
              <a:ext uri="{FF2B5EF4-FFF2-40B4-BE49-F238E27FC236}">
                <a16:creationId xmlns:a16="http://schemas.microsoft.com/office/drawing/2014/main" id="{A2BE680B-3B34-4C2C-B14C-8E70F2621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3300"/>
                </a:solidFill>
              </a:rPr>
              <a:t>Objective determination of stream network drainage density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19AB6C64-36EB-43D4-BA1C-D6C806F1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3200"/>
              <a:t>Delineation of Stream Networks and Subwatersheds</a:t>
            </a:r>
          </a:p>
        </p:txBody>
      </p:sp>
      <p:graphicFrame>
        <p:nvGraphicFramePr>
          <p:cNvPr id="509955" name="Object 3">
            <a:extLst>
              <a:ext uri="{FF2B5EF4-FFF2-40B4-BE49-F238E27FC236}">
                <a16:creationId xmlns:a16="http://schemas.microsoft.com/office/drawing/2014/main" id="{B8C3087E-9777-4701-9DDA-C2CED4456A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43000"/>
          <a:ext cx="41132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59" name="Bitmap Image" r:id="rId3" imgW="5466667" imgH="7497221" progId="Paint.Picture">
                  <p:embed/>
                </p:oleObj>
              </mc:Choice>
              <mc:Fallback>
                <p:oleObj name="Bitmap Image" r:id="rId3" imgW="5466667" imgH="749722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11321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56" name="Object 4">
            <a:extLst>
              <a:ext uri="{FF2B5EF4-FFF2-40B4-BE49-F238E27FC236}">
                <a16:creationId xmlns:a16="http://schemas.microsoft.com/office/drawing/2014/main" id="{F644903C-52F6-4893-96FA-5AE92029D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143000"/>
          <a:ext cx="4205288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60" name="Bitmap Image" r:id="rId5" imgW="5563377" imgH="7478169" progId="Paint.Picture">
                  <p:embed/>
                </p:oleObj>
              </mc:Choice>
              <mc:Fallback>
                <p:oleObj name="Bitmap Image" r:id="rId5" imgW="5563377" imgH="747816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205288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57" name="Text Box 5">
            <a:extLst>
              <a:ext uri="{FF2B5EF4-FFF2-40B4-BE49-F238E27FC236}">
                <a16:creationId xmlns:a16="http://schemas.microsoft.com/office/drawing/2014/main" id="{7EF3A32C-080F-43C9-99D6-73F4E14C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43600"/>
            <a:ext cx="1295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500 cell theshold</a:t>
            </a:r>
          </a:p>
        </p:txBody>
      </p:sp>
      <p:sp>
        <p:nvSpPr>
          <p:cNvPr id="509958" name="Text Box 6">
            <a:extLst>
              <a:ext uri="{FF2B5EF4-FFF2-40B4-BE49-F238E27FC236}">
                <a16:creationId xmlns:a16="http://schemas.microsoft.com/office/drawing/2014/main" id="{E5456908-3EE9-4B6F-9C05-92EEB191B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943600"/>
            <a:ext cx="144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1000 cell theshold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 descr="texture">
            <a:extLst>
              <a:ext uri="{FF2B5EF4-FFF2-40B4-BE49-F238E27FC236}">
                <a16:creationId xmlns:a16="http://schemas.microsoft.com/office/drawing/2014/main" id="{B3BA3EA6-1BAD-4CD2-9DEC-EFB3E182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040813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79" name="Rectangle 3">
            <a:extLst>
              <a:ext uri="{FF2B5EF4-FFF2-40B4-BE49-F238E27FC236}">
                <a16:creationId xmlns:a16="http://schemas.microsoft.com/office/drawing/2014/main" id="{F8E5E70A-F73E-4320-8697-EDBC3C087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908925" cy="569913"/>
          </a:xfrm>
        </p:spPr>
        <p:txBody>
          <a:bodyPr/>
          <a:lstStyle/>
          <a:p>
            <a:r>
              <a:rPr lang="en-US" altLang="en-US" sz="2800"/>
              <a:t>Examples of differently textured topography</a:t>
            </a:r>
          </a:p>
        </p:txBody>
      </p:sp>
      <p:sp>
        <p:nvSpPr>
          <p:cNvPr id="510980" name="Text Box 4">
            <a:extLst>
              <a:ext uri="{FF2B5EF4-FFF2-40B4-BE49-F238E27FC236}">
                <a16:creationId xmlns:a16="http://schemas.microsoft.com/office/drawing/2014/main" id="{4EC3E638-9E5D-45D6-87C0-EDDDB5D00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85775"/>
            <a:ext cx="18383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Same scale, 20 m contour interval</a:t>
            </a:r>
          </a:p>
        </p:txBody>
      </p:sp>
      <p:sp>
        <p:nvSpPr>
          <p:cNvPr id="510981" name="Text Box 5">
            <a:extLst>
              <a:ext uri="{FF2B5EF4-FFF2-40B4-BE49-F238E27FC236}">
                <a16:creationId xmlns:a16="http://schemas.microsoft.com/office/drawing/2014/main" id="{8C117E04-489D-4281-97AD-B2D000EAC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542925"/>
            <a:ext cx="180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Sunland, CA</a:t>
            </a:r>
          </a:p>
        </p:txBody>
      </p:sp>
      <p:sp>
        <p:nvSpPr>
          <p:cNvPr id="510982" name="Text Box 6">
            <a:extLst>
              <a:ext uri="{FF2B5EF4-FFF2-40B4-BE49-F238E27FC236}">
                <a16:creationId xmlns:a16="http://schemas.microsoft.com/office/drawing/2014/main" id="{54291004-6161-4F9A-A82E-B8EF6F837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95300"/>
            <a:ext cx="20859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Driftwood, PA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2" name="Picture 4" descr="Slide26">
            <a:extLst>
              <a:ext uri="{FF2B5EF4-FFF2-40B4-BE49-F238E27FC236}">
                <a16:creationId xmlns:a16="http://schemas.microsoft.com/office/drawing/2014/main" id="{2812452A-FFBC-4EEE-A4F9-874329DD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6" name="Picture 4" descr="Slide27">
            <a:extLst>
              <a:ext uri="{FF2B5EF4-FFF2-40B4-BE49-F238E27FC236}">
                <a16:creationId xmlns:a16="http://schemas.microsoft.com/office/drawing/2014/main" id="{489560B9-B415-4F80-AC1A-C43FE39B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0" name="Picture 4" descr="Slide28">
            <a:extLst>
              <a:ext uri="{FF2B5EF4-FFF2-40B4-BE49-F238E27FC236}">
                <a16:creationId xmlns:a16="http://schemas.microsoft.com/office/drawing/2014/main" id="{8B0887E7-5B1D-42B2-A1F3-BCE4D69D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CA560046-B43F-497C-B4DC-8324096D1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GIS and DEM Analysis is used in Hydrology to…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4F03EB83-970B-4791-A642-A455D6D25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49538" y="1576388"/>
            <a:ext cx="6096000" cy="4114800"/>
          </a:xfrm>
        </p:spPr>
        <p:txBody>
          <a:bodyPr/>
          <a:lstStyle/>
          <a:p>
            <a:r>
              <a:rPr lang="en-US" altLang="en-US"/>
              <a:t>Delineate model elements</a:t>
            </a:r>
          </a:p>
        </p:txBody>
      </p:sp>
      <p:pic>
        <p:nvPicPr>
          <p:cNvPr id="592900" name="Picture 4">
            <a:extLst>
              <a:ext uri="{FF2B5EF4-FFF2-40B4-BE49-F238E27FC236}">
                <a16:creationId xmlns:a16="http://schemas.microsoft.com/office/drawing/2014/main" id="{E0837F0D-FCA2-414C-B2BD-1F81E884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162175"/>
            <a:ext cx="41497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01" name="Rectangle 5">
            <a:extLst>
              <a:ext uri="{FF2B5EF4-FFF2-40B4-BE49-F238E27FC236}">
                <a16:creationId xmlns:a16="http://schemas.microsoft.com/office/drawing/2014/main" id="{FF4E0FC8-F96F-4474-AFA0-5D15C389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5940425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Baron subbasins, DMIP project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4" name="Picture 4" descr="Slide29">
            <a:extLst>
              <a:ext uri="{FF2B5EF4-FFF2-40B4-BE49-F238E27FC236}">
                <a16:creationId xmlns:a16="http://schemas.microsoft.com/office/drawing/2014/main" id="{122A3904-8F4A-4D7A-AEA5-9DA14A02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8" name="Picture 4" descr="Slide30">
            <a:extLst>
              <a:ext uri="{FF2B5EF4-FFF2-40B4-BE49-F238E27FC236}">
                <a16:creationId xmlns:a16="http://schemas.microsoft.com/office/drawing/2014/main" id="{0FE746C5-09D4-4B54-A0F9-F6DEA6B7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Text Box 3">
            <a:extLst>
              <a:ext uri="{FF2B5EF4-FFF2-40B4-BE49-F238E27FC236}">
                <a16:creationId xmlns:a16="http://schemas.microsoft.com/office/drawing/2014/main" id="{47E3B4CE-724D-4C8A-B3F8-E29E64401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574675"/>
            <a:ext cx="8281988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800" b="1">
                <a:solidFill>
                  <a:srgbClr val="FF3300"/>
                </a:solidFill>
              </a:rPr>
              <a:t>“landscape dissection into distinct valleys is limited by a threshold of channelization that sets a finite scale to the landscape.”  </a:t>
            </a:r>
            <a:r>
              <a:rPr kumimoji="0" lang="en-US" altLang="en-US" b="1">
                <a:solidFill>
                  <a:srgbClr val="FF3300"/>
                </a:solidFill>
              </a:rPr>
              <a:t>(Montgomery and Dietrich, 1992, Science, vol. 255 p. 826.)</a:t>
            </a:r>
            <a:endParaRPr kumimoji="0" lang="en-US" altLang="en-US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9" name="Text Box 3">
            <a:extLst>
              <a:ext uri="{FF2B5EF4-FFF2-40B4-BE49-F238E27FC236}">
                <a16:creationId xmlns:a16="http://schemas.microsoft.com/office/drawing/2014/main" id="{B1618391-36B8-454C-8BFB-86EE261D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574675"/>
            <a:ext cx="8281988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800" b="1">
                <a:solidFill>
                  <a:srgbClr val="FF3300"/>
                </a:solidFill>
              </a:rPr>
              <a:t>“landscape dissection into distinct valleys is limited by a threshold of channelization that sets a finite scale to the landscape.”  </a:t>
            </a:r>
            <a:r>
              <a:rPr kumimoji="0" lang="en-US" altLang="en-US" b="1">
                <a:solidFill>
                  <a:srgbClr val="FF3300"/>
                </a:solidFill>
              </a:rPr>
              <a:t>(Montgomery and Dietrich, 1992, Science, vol. 255 p. 826.)</a:t>
            </a:r>
            <a:endParaRPr kumimoji="0"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603140" name="Rectangle 4">
            <a:extLst>
              <a:ext uri="{FF2B5EF4-FFF2-40B4-BE49-F238E27FC236}">
                <a16:creationId xmlns:a16="http://schemas.microsoft.com/office/drawing/2014/main" id="{E2C98F88-9DCE-4859-B85A-53B1B5E1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449513"/>
            <a:ext cx="8175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800" b="1">
                <a:solidFill>
                  <a:schemeClr val="tx1"/>
                </a:solidFill>
              </a:rPr>
              <a:t>Suggestion:</a:t>
            </a:r>
            <a:r>
              <a:rPr kumimoji="0" lang="en-US" altLang="en-US" sz="2400">
                <a:solidFill>
                  <a:schemeClr val="tx1"/>
                </a:solidFill>
              </a:rPr>
              <a:t> </a:t>
            </a:r>
            <a:r>
              <a:rPr kumimoji="0" lang="en-US" altLang="en-US" sz="2800" b="1">
                <a:solidFill>
                  <a:schemeClr val="hlink"/>
                </a:solidFill>
              </a:rPr>
              <a:t>One contributing area threshold does not fit all watersheds.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193F3568-D657-491E-86DC-A7617FFA4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7213" y="3725863"/>
            <a:ext cx="5907087" cy="2755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Lets look at some geomorphology.</a:t>
            </a:r>
          </a:p>
          <a:p>
            <a:pPr lvl="2"/>
            <a:r>
              <a:rPr lang="en-US" altLang="en-US" sz="2800"/>
              <a:t>Drainage Density</a:t>
            </a:r>
          </a:p>
          <a:p>
            <a:pPr lvl="2"/>
            <a:r>
              <a:rPr lang="en-US" altLang="en-US" sz="2800"/>
              <a:t>Horton’s Laws</a:t>
            </a:r>
          </a:p>
          <a:p>
            <a:pPr lvl="2"/>
            <a:r>
              <a:rPr lang="en-US" altLang="en-US" sz="2800"/>
              <a:t>Slope – Area scaling</a:t>
            </a:r>
          </a:p>
          <a:p>
            <a:pPr lvl="2"/>
            <a:r>
              <a:rPr lang="en-US" altLang="en-US" sz="2800"/>
              <a:t>Stream Drops</a:t>
            </a:r>
          </a:p>
        </p:txBody>
      </p:sp>
      <p:sp>
        <p:nvSpPr>
          <p:cNvPr id="604163" name="Text Box 3">
            <a:extLst>
              <a:ext uri="{FF2B5EF4-FFF2-40B4-BE49-F238E27FC236}">
                <a16:creationId xmlns:a16="http://schemas.microsoft.com/office/drawing/2014/main" id="{8797ABD3-65C7-4B87-A267-63729FBE6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574675"/>
            <a:ext cx="8281988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800" b="1">
                <a:solidFill>
                  <a:srgbClr val="FF3300"/>
                </a:solidFill>
              </a:rPr>
              <a:t>“landscape dissection into distinct valleys is limited by a threshold of channelization that sets a finite scale to the landscape.”  </a:t>
            </a:r>
            <a:r>
              <a:rPr kumimoji="0" lang="en-US" altLang="en-US" b="1">
                <a:solidFill>
                  <a:srgbClr val="FF3300"/>
                </a:solidFill>
              </a:rPr>
              <a:t>(Montgomery and Dietrich, 1992, Science, vol. 255 p. 826.)</a:t>
            </a:r>
            <a:endParaRPr kumimoji="0"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604164" name="Rectangle 4">
            <a:extLst>
              <a:ext uri="{FF2B5EF4-FFF2-40B4-BE49-F238E27FC236}">
                <a16:creationId xmlns:a16="http://schemas.microsoft.com/office/drawing/2014/main" id="{E5F0F7F7-E5C6-4B71-BE44-823131BF1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449513"/>
            <a:ext cx="8175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800" b="1">
                <a:solidFill>
                  <a:schemeClr val="tx1"/>
                </a:solidFill>
              </a:rPr>
              <a:t>Suggestion:</a:t>
            </a:r>
            <a:r>
              <a:rPr kumimoji="0" lang="en-US" altLang="en-US" sz="2400">
                <a:solidFill>
                  <a:schemeClr val="tx1"/>
                </a:solidFill>
              </a:rPr>
              <a:t> </a:t>
            </a:r>
            <a:r>
              <a:rPr kumimoji="0" lang="en-US" altLang="en-US" sz="2800" b="1">
                <a:solidFill>
                  <a:schemeClr val="hlink"/>
                </a:solidFill>
              </a:rPr>
              <a:t>One contributing area threshold does not fit all watersheds.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>
            <a:extLst>
              <a:ext uri="{FF2B5EF4-FFF2-40B4-BE49-F238E27FC236}">
                <a16:creationId xmlns:a16="http://schemas.microsoft.com/office/drawing/2014/main" id="{7B23BB40-5EE9-440B-9782-8BB34F72E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206375"/>
            <a:ext cx="7772400" cy="920750"/>
          </a:xfrm>
        </p:spPr>
        <p:txBody>
          <a:bodyPr/>
          <a:lstStyle/>
          <a:p>
            <a:r>
              <a:rPr lang="en-US" altLang="en-US"/>
              <a:t>Drainage Density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F1B04BEB-C601-47FD-A660-1B9CDD86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713" y="1095375"/>
            <a:ext cx="7772400" cy="1203325"/>
          </a:xfrm>
        </p:spPr>
        <p:txBody>
          <a:bodyPr/>
          <a:lstStyle/>
          <a:p>
            <a:r>
              <a:rPr lang="en-US" altLang="en-US"/>
              <a:t>D</a:t>
            </a:r>
            <a:r>
              <a:rPr lang="en-US" altLang="en-US" baseline="-25000"/>
              <a:t>d</a:t>
            </a:r>
            <a:r>
              <a:rPr lang="en-US" altLang="en-US"/>
              <a:t> = L/A</a:t>
            </a:r>
          </a:p>
          <a:p>
            <a:r>
              <a:rPr lang="en-US" altLang="en-US"/>
              <a:t>Hillslope length </a:t>
            </a:r>
            <a:r>
              <a:rPr lang="en-US" altLang="en-US">
                <a:sym typeface="Symbol" panose="05050102010706020507" pitchFamily="18" charset="2"/>
              </a:rPr>
              <a:t></a:t>
            </a:r>
            <a:r>
              <a:rPr lang="en-US" altLang="en-US"/>
              <a:t> 1/2D</a:t>
            </a:r>
            <a:r>
              <a:rPr lang="en-US" altLang="en-US" baseline="-25000"/>
              <a:t>d</a:t>
            </a:r>
            <a:endParaRPr lang="en-US" altLang="en-US"/>
          </a:p>
        </p:txBody>
      </p:sp>
      <p:sp>
        <p:nvSpPr>
          <p:cNvPr id="566276" name="Line 4">
            <a:extLst>
              <a:ext uri="{FF2B5EF4-FFF2-40B4-BE49-F238E27FC236}">
                <a16:creationId xmlns:a16="http://schemas.microsoft.com/office/drawing/2014/main" id="{81CEB552-83CC-4D7E-86AA-631B7DB4CA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2850" y="2895600"/>
            <a:ext cx="1835150" cy="211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7" name="Line 5">
            <a:extLst>
              <a:ext uri="{FF2B5EF4-FFF2-40B4-BE49-F238E27FC236}">
                <a16:creationId xmlns:a16="http://schemas.microsoft.com/office/drawing/2014/main" id="{E1D6CF62-2C50-480E-9E74-FB506FA02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2850" y="5022850"/>
            <a:ext cx="107315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8" name="Line 6">
            <a:extLst>
              <a:ext uri="{FF2B5EF4-FFF2-40B4-BE49-F238E27FC236}">
                <a16:creationId xmlns:a16="http://schemas.microsoft.com/office/drawing/2014/main" id="{B4D06A8A-7689-409B-890C-49C1E7FEC2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276600"/>
            <a:ext cx="15240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9" name="Line 7">
            <a:extLst>
              <a:ext uri="{FF2B5EF4-FFF2-40B4-BE49-F238E27FC236}">
                <a16:creationId xmlns:a16="http://schemas.microsoft.com/office/drawing/2014/main" id="{0C0E7CE9-D4D1-456F-99B2-65C3F378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895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0" name="Line 8">
            <a:extLst>
              <a:ext uri="{FF2B5EF4-FFF2-40B4-BE49-F238E27FC236}">
                <a16:creationId xmlns:a16="http://schemas.microsoft.com/office/drawing/2014/main" id="{68D753A9-DA53-449E-B27A-31299FB341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5181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1" name="Line 9">
            <a:extLst>
              <a:ext uri="{FF2B5EF4-FFF2-40B4-BE49-F238E27FC236}">
                <a16:creationId xmlns:a16="http://schemas.microsoft.com/office/drawing/2014/main" id="{8960AD3A-3AB6-4E35-BBA5-6624179AD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1242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2" name="Line 10">
            <a:extLst>
              <a:ext uri="{FF2B5EF4-FFF2-40B4-BE49-F238E27FC236}">
                <a16:creationId xmlns:a16="http://schemas.microsoft.com/office/drawing/2014/main" id="{6867138C-ECBD-4696-904D-D64267D363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124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3" name="Line 11">
            <a:extLst>
              <a:ext uri="{FF2B5EF4-FFF2-40B4-BE49-F238E27FC236}">
                <a16:creationId xmlns:a16="http://schemas.microsoft.com/office/drawing/2014/main" id="{291CACAC-C03D-4959-A0B3-ECD248BB0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743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4" name="Line 12">
            <a:extLst>
              <a:ext uri="{FF2B5EF4-FFF2-40B4-BE49-F238E27FC236}">
                <a16:creationId xmlns:a16="http://schemas.microsoft.com/office/drawing/2014/main" id="{E4C86B82-24B8-4DBF-AB4E-CF14B810F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2895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5" name="Line 13">
            <a:extLst>
              <a:ext uri="{FF2B5EF4-FFF2-40B4-BE49-F238E27FC236}">
                <a16:creationId xmlns:a16="http://schemas.microsoft.com/office/drawing/2014/main" id="{AE83CC74-3229-4018-96C0-DAF07FB45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124200"/>
            <a:ext cx="11430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6" name="Text Box 14">
            <a:extLst>
              <a:ext uri="{FF2B5EF4-FFF2-40B4-BE49-F238E27FC236}">
                <a16:creationId xmlns:a16="http://schemas.microsoft.com/office/drawing/2014/main" id="{587E3FF4-00E0-4B79-89B9-7E8602BC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81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66287" name="Text Box 15">
            <a:extLst>
              <a:ext uri="{FF2B5EF4-FFF2-40B4-BE49-F238E27FC236}">
                <a16:creationId xmlns:a16="http://schemas.microsoft.com/office/drawing/2014/main" id="{E0574C60-2BBA-414D-A515-DE6E9CDC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66288" name="Text Box 16">
            <a:extLst>
              <a:ext uri="{FF2B5EF4-FFF2-40B4-BE49-F238E27FC236}">
                <a16:creationId xmlns:a16="http://schemas.microsoft.com/office/drawing/2014/main" id="{60F47B1E-2A15-49EE-A2A4-933BB5E05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1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66289" name="Text Box 17">
            <a:extLst>
              <a:ext uri="{FF2B5EF4-FFF2-40B4-BE49-F238E27FC236}">
                <a16:creationId xmlns:a16="http://schemas.microsoft.com/office/drawing/2014/main" id="{C32FB9C0-9695-4F40-A32C-67F814EE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8000"/>
            <a:ext cx="3200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Hillslope length = B</a:t>
            </a:r>
          </a:p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A = 2B L</a:t>
            </a:r>
          </a:p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D</a:t>
            </a:r>
            <a:r>
              <a:rPr kumimoji="0" lang="en-US" altLang="en-US" sz="2400" baseline="-25000">
                <a:solidFill>
                  <a:schemeClr val="tx1"/>
                </a:solidFill>
              </a:rPr>
              <a:t>d</a:t>
            </a:r>
            <a:r>
              <a:rPr kumimoji="0" lang="en-US" altLang="en-US" sz="2400">
                <a:solidFill>
                  <a:schemeClr val="tx1"/>
                </a:solidFill>
              </a:rPr>
              <a:t> = L/A = 1/2B</a:t>
            </a:r>
          </a:p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  <a:sym typeface="Symbol" panose="05050102010706020507" pitchFamily="18" charset="2"/>
              </a:rPr>
              <a:t> B= 1/2D</a:t>
            </a:r>
            <a:r>
              <a:rPr kumimoji="0" lang="en-US" altLang="en-US" sz="2400" baseline="-25000">
                <a:solidFill>
                  <a:schemeClr val="tx1"/>
                </a:solidFill>
                <a:sym typeface="Symbol" panose="05050102010706020507" pitchFamily="18" charset="2"/>
              </a:rPr>
              <a:t>d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3C30D367-7C36-4014-B1DA-E3D2929C5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2400" b="1"/>
              <a:t>Drainage density for different stream delineation thresholds</a:t>
            </a:r>
          </a:p>
        </p:txBody>
      </p:sp>
      <p:sp>
        <p:nvSpPr>
          <p:cNvPr id="567299" name="Text Box 3">
            <a:extLst>
              <a:ext uri="{FF2B5EF4-FFF2-40B4-BE49-F238E27FC236}">
                <a16:creationId xmlns:a16="http://schemas.microsoft.com/office/drawing/2014/main" id="{E1A1F77D-1E54-4A85-AB29-A45274F2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>
                <a:solidFill>
                  <a:schemeClr val="tx1"/>
                </a:solidFill>
              </a:rPr>
              <a:t>EPA Reach Files</a:t>
            </a:r>
          </a:p>
        </p:txBody>
      </p:sp>
      <p:pic>
        <p:nvPicPr>
          <p:cNvPr id="567300" name="Picture 4">
            <a:extLst>
              <a:ext uri="{FF2B5EF4-FFF2-40B4-BE49-F238E27FC236}">
                <a16:creationId xmlns:a16="http://schemas.microsoft.com/office/drawing/2014/main" id="{42F5F298-EA9F-4B10-AE38-15743C5D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8575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01" name="Picture 5">
            <a:extLst>
              <a:ext uri="{FF2B5EF4-FFF2-40B4-BE49-F238E27FC236}">
                <a16:creationId xmlns:a16="http://schemas.microsoft.com/office/drawing/2014/main" id="{F3C0A363-8BF3-4E40-A519-1620E9F0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143000"/>
            <a:ext cx="29337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7302" name="Text Box 6">
            <a:extLst>
              <a:ext uri="{FF2B5EF4-FFF2-40B4-BE49-F238E27FC236}">
                <a16:creationId xmlns:a16="http://schemas.microsoft.com/office/drawing/2014/main" id="{8E506890-42E3-44B6-A4F1-32F8B124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858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>
                <a:solidFill>
                  <a:schemeClr val="tx1"/>
                </a:solidFill>
              </a:rPr>
              <a:t>100 grid cell threshold</a:t>
            </a:r>
          </a:p>
        </p:txBody>
      </p:sp>
      <p:pic>
        <p:nvPicPr>
          <p:cNvPr id="567303" name="Picture 7">
            <a:extLst>
              <a:ext uri="{FF2B5EF4-FFF2-40B4-BE49-F238E27FC236}">
                <a16:creationId xmlns:a16="http://schemas.microsoft.com/office/drawing/2014/main" id="{1753E735-C2DD-4F86-BFCF-D7C0DB44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143000"/>
            <a:ext cx="29813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7304" name="Text Box 8">
            <a:extLst>
              <a:ext uri="{FF2B5EF4-FFF2-40B4-BE49-F238E27FC236}">
                <a16:creationId xmlns:a16="http://schemas.microsoft.com/office/drawing/2014/main" id="{71AF14D4-7F08-4936-A661-2F820194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858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>
                <a:solidFill>
                  <a:schemeClr val="tx1"/>
                </a:solidFill>
              </a:rPr>
              <a:t>1000 grid cell threshold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>
            <a:extLst>
              <a:ext uri="{FF2B5EF4-FFF2-40B4-BE49-F238E27FC236}">
                <a16:creationId xmlns:a16="http://schemas.microsoft.com/office/drawing/2014/main" id="{A8B60A05-C510-48F3-AA2C-3E2A62BB0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47000" cy="1365250"/>
          </a:xfrm>
        </p:spPr>
        <p:txBody>
          <a:bodyPr/>
          <a:lstStyle/>
          <a:p>
            <a:r>
              <a:rPr lang="en-US" altLang="en-US"/>
              <a:t>Drainage Density Versus Contributing Area Threshold</a:t>
            </a:r>
          </a:p>
        </p:txBody>
      </p:sp>
      <p:graphicFrame>
        <p:nvGraphicFramePr>
          <p:cNvPr id="568323" name="Object 3">
            <a:extLst>
              <a:ext uri="{FF2B5EF4-FFF2-40B4-BE49-F238E27FC236}">
                <a16:creationId xmlns:a16="http://schemas.microsoft.com/office/drawing/2014/main" id="{8A26DCFC-5AA3-4B74-8C88-761BABD26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828800"/>
          <a:ext cx="67103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24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671036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F25F7275-8F90-401E-8DAF-15319CADB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Strahler Stream Order</a:t>
            </a:r>
          </a:p>
        </p:txBody>
      </p:sp>
      <p:pic>
        <p:nvPicPr>
          <p:cNvPr id="365571" name="Picture 3" descr="horton">
            <a:extLst>
              <a:ext uri="{FF2B5EF4-FFF2-40B4-BE49-F238E27FC236}">
                <a16:creationId xmlns:a16="http://schemas.microsoft.com/office/drawing/2014/main" id="{BED994A8-4142-418F-A36C-5C79E592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54102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2" name="Text Box 4">
            <a:extLst>
              <a:ext uri="{FF2B5EF4-FFF2-40B4-BE49-F238E27FC236}">
                <a16:creationId xmlns:a16="http://schemas.microsoft.com/office/drawing/2014/main" id="{CBBD153C-1728-4CF6-AC31-60451DC8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2174875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66FFFF"/>
                </a:solidFill>
              </a:rPr>
              <a:t>Order 1</a:t>
            </a:r>
          </a:p>
        </p:txBody>
      </p:sp>
      <p:sp>
        <p:nvSpPr>
          <p:cNvPr id="365573" name="Line 5">
            <a:extLst>
              <a:ext uri="{FF2B5EF4-FFF2-40B4-BE49-F238E27FC236}">
                <a16:creationId xmlns:a16="http://schemas.microsoft.com/office/drawing/2014/main" id="{4D2F34EC-9FD3-41EE-97B2-744D38D078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514600"/>
            <a:ext cx="304800" cy="685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74" name="Text Box 6">
            <a:extLst>
              <a:ext uri="{FF2B5EF4-FFF2-40B4-BE49-F238E27FC236}">
                <a16:creationId xmlns:a16="http://schemas.microsoft.com/office/drawing/2014/main" id="{E7582160-22E8-4361-87A2-702BA99C1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910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accent2"/>
                </a:solidFill>
              </a:rPr>
              <a:t>Order 2</a:t>
            </a:r>
          </a:p>
        </p:txBody>
      </p:sp>
      <p:sp>
        <p:nvSpPr>
          <p:cNvPr id="365575" name="Line 7">
            <a:extLst>
              <a:ext uri="{FF2B5EF4-FFF2-40B4-BE49-F238E27FC236}">
                <a16:creationId xmlns:a16="http://schemas.microsoft.com/office/drawing/2014/main" id="{44C17909-F277-4762-838A-90F8B3426A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3733800"/>
            <a:ext cx="3810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76" name="Text Box 8">
            <a:extLst>
              <a:ext uri="{FF2B5EF4-FFF2-40B4-BE49-F238E27FC236}">
                <a16:creationId xmlns:a16="http://schemas.microsoft.com/office/drawing/2014/main" id="{4588FB4F-EE81-49C0-A0E6-C2F9ED38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9800"/>
            <a:ext cx="3048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Tx/>
              <a:buChar char="•"/>
            </a:pPr>
            <a:r>
              <a:rPr kumimoji="0" lang="en-US" altLang="en-US" sz="2400">
                <a:solidFill>
                  <a:schemeClr val="tx1"/>
                </a:solidFill>
              </a:rPr>
              <a:t> most upstream is </a:t>
            </a:r>
            <a:r>
              <a:rPr kumimoji="0" lang="en-US" altLang="en-US" sz="2400">
                <a:solidFill>
                  <a:srgbClr val="FF3300"/>
                </a:solidFill>
              </a:rPr>
              <a:t>order 1</a:t>
            </a:r>
          </a:p>
          <a:p>
            <a:pPr algn="l" eaLnBrk="1" hangingPunct="1">
              <a:buFontTx/>
              <a:buChar char="•"/>
            </a:pPr>
            <a:r>
              <a:rPr kumimoji="0" lang="en-US" altLang="en-US" sz="2400">
                <a:solidFill>
                  <a:schemeClr val="tx1"/>
                </a:solidFill>
              </a:rPr>
              <a:t> when </a:t>
            </a:r>
            <a:r>
              <a:rPr kumimoji="0" lang="en-US" altLang="en-US" sz="2400">
                <a:solidFill>
                  <a:srgbClr val="FF3300"/>
                </a:solidFill>
              </a:rPr>
              <a:t>two streams</a:t>
            </a:r>
            <a:r>
              <a:rPr kumimoji="0" lang="en-US" altLang="en-US" sz="2400">
                <a:solidFill>
                  <a:schemeClr val="tx1"/>
                </a:solidFill>
              </a:rPr>
              <a:t> of a </a:t>
            </a:r>
            <a:r>
              <a:rPr kumimoji="0" lang="en-US" altLang="en-US" sz="2400">
                <a:solidFill>
                  <a:srgbClr val="FF3300"/>
                </a:solidFill>
              </a:rPr>
              <a:t>order i</a:t>
            </a:r>
            <a:r>
              <a:rPr kumimoji="0" lang="en-US" altLang="en-US" sz="2400">
                <a:solidFill>
                  <a:schemeClr val="tx1"/>
                </a:solidFill>
              </a:rPr>
              <a:t> join, a stream of </a:t>
            </a:r>
            <a:r>
              <a:rPr kumimoji="0" lang="en-US" altLang="en-US" sz="2400">
                <a:solidFill>
                  <a:srgbClr val="FF3300"/>
                </a:solidFill>
              </a:rPr>
              <a:t>order i+1</a:t>
            </a:r>
            <a:r>
              <a:rPr kumimoji="0" lang="en-US" altLang="en-US" sz="2400">
                <a:solidFill>
                  <a:schemeClr val="tx1"/>
                </a:solidFill>
              </a:rPr>
              <a:t> is created</a:t>
            </a:r>
          </a:p>
          <a:p>
            <a:pPr algn="l" eaLnBrk="1" hangingPunct="1">
              <a:buFontTx/>
              <a:buChar char="•"/>
            </a:pPr>
            <a:r>
              <a:rPr kumimoji="0" lang="en-US" altLang="en-US" sz="2400">
                <a:solidFill>
                  <a:schemeClr val="tx1"/>
                </a:solidFill>
              </a:rPr>
              <a:t>  when a stream of </a:t>
            </a:r>
            <a:r>
              <a:rPr kumimoji="0" lang="en-US" altLang="en-US" sz="2400">
                <a:solidFill>
                  <a:srgbClr val="FF3300"/>
                </a:solidFill>
              </a:rPr>
              <a:t>order i </a:t>
            </a:r>
            <a:r>
              <a:rPr kumimoji="0" lang="en-US" altLang="en-US" sz="2400">
                <a:solidFill>
                  <a:schemeClr val="tx2"/>
                </a:solidFill>
              </a:rPr>
              <a:t>joins</a:t>
            </a:r>
            <a:r>
              <a:rPr kumimoji="0" lang="en-US" altLang="en-US" sz="2400">
                <a:solidFill>
                  <a:schemeClr val="tx1"/>
                </a:solidFill>
              </a:rPr>
              <a:t> a stream of </a:t>
            </a:r>
            <a:r>
              <a:rPr kumimoji="0" lang="en-US" altLang="en-US" sz="2400">
                <a:solidFill>
                  <a:srgbClr val="FF3300"/>
                </a:solidFill>
              </a:rPr>
              <a:t>order i+1</a:t>
            </a:r>
            <a:r>
              <a:rPr kumimoji="0" lang="en-US" altLang="en-US" sz="2400">
                <a:solidFill>
                  <a:schemeClr val="tx1"/>
                </a:solidFill>
              </a:rPr>
              <a:t>, stream order is </a:t>
            </a:r>
            <a:r>
              <a:rPr kumimoji="0" lang="en-US" altLang="en-US" sz="2400">
                <a:solidFill>
                  <a:srgbClr val="FF3300"/>
                </a:solidFill>
              </a:rPr>
              <a:t>unaltered</a:t>
            </a:r>
          </a:p>
        </p:txBody>
      </p:sp>
      <p:sp>
        <p:nvSpPr>
          <p:cNvPr id="365577" name="Text Box 9">
            <a:extLst>
              <a:ext uri="{FF2B5EF4-FFF2-40B4-BE49-F238E27FC236}">
                <a16:creationId xmlns:a16="http://schemas.microsoft.com/office/drawing/2014/main" id="{4FA8B500-E7F5-4660-9FB5-6881E085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956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CC0099"/>
                </a:solidFill>
              </a:rPr>
              <a:t>Order 3</a:t>
            </a:r>
          </a:p>
        </p:txBody>
      </p:sp>
      <p:sp>
        <p:nvSpPr>
          <p:cNvPr id="365578" name="Line 10">
            <a:extLst>
              <a:ext uri="{FF2B5EF4-FFF2-40B4-BE49-F238E27FC236}">
                <a16:creationId xmlns:a16="http://schemas.microsoft.com/office/drawing/2014/main" id="{019C0554-BCE1-4947-A95C-5A2E0FF9A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276600"/>
            <a:ext cx="228600" cy="5334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79" name="Text Box 11">
            <a:extLst>
              <a:ext uri="{FF2B5EF4-FFF2-40B4-BE49-F238E27FC236}">
                <a16:creationId xmlns:a16="http://schemas.microsoft.com/office/drawing/2014/main" id="{34BDCFD9-3721-44DB-B97B-F2718835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480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FF9900"/>
                </a:solidFill>
              </a:rPr>
              <a:t>Order 4</a:t>
            </a:r>
          </a:p>
        </p:txBody>
      </p:sp>
      <p:sp>
        <p:nvSpPr>
          <p:cNvPr id="365580" name="Line 12">
            <a:extLst>
              <a:ext uri="{FF2B5EF4-FFF2-40B4-BE49-F238E27FC236}">
                <a16:creationId xmlns:a16="http://schemas.microsoft.com/office/drawing/2014/main" id="{E302C35A-08E0-41B2-9414-777521F51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29000"/>
            <a:ext cx="76200" cy="533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1" name="Text Box 13">
            <a:extLst>
              <a:ext uri="{FF2B5EF4-FFF2-40B4-BE49-F238E27FC236}">
                <a16:creationId xmlns:a16="http://schemas.microsoft.com/office/drawing/2014/main" id="{21800AD6-72A5-4F50-AEDB-3AECD849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574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rgbClr val="FF3300"/>
                </a:solidFill>
              </a:rPr>
              <a:t>Order 5</a:t>
            </a:r>
          </a:p>
        </p:txBody>
      </p:sp>
      <p:sp>
        <p:nvSpPr>
          <p:cNvPr id="365582" name="Line 14">
            <a:extLst>
              <a:ext uri="{FF2B5EF4-FFF2-40B4-BE49-F238E27FC236}">
                <a16:creationId xmlns:a16="http://schemas.microsoft.com/office/drawing/2014/main" id="{8210AAC7-7ADE-4660-A793-4D772231F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438400"/>
            <a:ext cx="762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>
            <a:extLst>
              <a:ext uri="{FF2B5EF4-FFF2-40B4-BE49-F238E27FC236}">
                <a16:creationId xmlns:a16="http://schemas.microsoft.com/office/drawing/2014/main" id="{78021FB0-6227-47FE-95F3-D1551B808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74650"/>
            <a:ext cx="7772400" cy="1143000"/>
          </a:xfrm>
        </p:spPr>
        <p:txBody>
          <a:bodyPr/>
          <a:lstStyle/>
          <a:p>
            <a:r>
              <a:rPr lang="en-US" altLang="en-US"/>
              <a:t>Bifurcation Law</a:t>
            </a:r>
          </a:p>
        </p:txBody>
      </p:sp>
      <p:graphicFrame>
        <p:nvGraphicFramePr>
          <p:cNvPr id="570371" name="Object 3">
            <a:extLst>
              <a:ext uri="{FF2B5EF4-FFF2-40B4-BE49-F238E27FC236}">
                <a16:creationId xmlns:a16="http://schemas.microsoft.com/office/drawing/2014/main" id="{18503216-9C15-4D23-9CA3-61AB19764F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1360488"/>
          <a:ext cx="6710362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2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1360488"/>
                        <a:ext cx="6710362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8" name="Picture 48">
            <a:extLst>
              <a:ext uri="{FF2B5EF4-FFF2-40B4-BE49-F238E27FC236}">
                <a16:creationId xmlns:a16="http://schemas.microsoft.com/office/drawing/2014/main" id="{3A9375CC-43AB-4EC3-9C73-791E2836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48689">
            <a:off x="4235450" y="2824163"/>
            <a:ext cx="2959100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22" name="Rectangle 2">
            <a:extLst>
              <a:ext uri="{FF2B5EF4-FFF2-40B4-BE49-F238E27FC236}">
                <a16:creationId xmlns:a16="http://schemas.microsoft.com/office/drawing/2014/main" id="{9BF8BDD9-3120-488D-BAF1-CED910BE0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GIS and DEM Analysis is used in Hydrology to…</a:t>
            </a:r>
          </a:p>
        </p:txBody>
      </p:sp>
      <p:sp>
        <p:nvSpPr>
          <p:cNvPr id="593923" name="Rectangle 3">
            <a:extLst>
              <a:ext uri="{FF2B5EF4-FFF2-40B4-BE49-F238E27FC236}">
                <a16:creationId xmlns:a16="http://schemas.microsoft.com/office/drawing/2014/main" id="{6400298D-72C8-4C10-AD30-01327CEC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49538" y="1576388"/>
            <a:ext cx="6096000" cy="4114800"/>
          </a:xfrm>
        </p:spPr>
        <p:txBody>
          <a:bodyPr/>
          <a:lstStyle/>
          <a:p>
            <a:r>
              <a:rPr lang="en-US" altLang="en-US"/>
              <a:t>Interconnect model elements and stream reaches</a:t>
            </a:r>
          </a:p>
          <a:p>
            <a:r>
              <a:rPr lang="en-US" altLang="en-US"/>
              <a:t>Estimate rainfall Inputs</a:t>
            </a:r>
          </a:p>
        </p:txBody>
      </p:sp>
      <p:sp>
        <p:nvSpPr>
          <p:cNvPr id="593925" name="Rectangle 5">
            <a:extLst>
              <a:ext uri="{FF2B5EF4-FFF2-40B4-BE49-F238E27FC236}">
                <a16:creationId xmlns:a16="http://schemas.microsoft.com/office/drawing/2014/main" id="{7319BCE7-A549-48C6-9A36-CCCC51A4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6227763"/>
            <a:ext cx="346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Blue River Basin, DMIP project</a:t>
            </a:r>
          </a:p>
        </p:txBody>
      </p:sp>
      <p:grpSp>
        <p:nvGrpSpPr>
          <p:cNvPr id="593969" name="Group 49">
            <a:extLst>
              <a:ext uri="{FF2B5EF4-FFF2-40B4-BE49-F238E27FC236}">
                <a16:creationId xmlns:a16="http://schemas.microsoft.com/office/drawing/2014/main" id="{C4C32310-7C13-4135-B3E6-AC0E80CA6E99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1555750"/>
            <a:ext cx="2979738" cy="5302250"/>
            <a:chOff x="172" y="244"/>
            <a:chExt cx="1949" cy="3470"/>
          </a:xfrm>
        </p:grpSpPr>
        <p:sp>
          <p:nvSpPr>
            <p:cNvPr id="593970" name="Rectangle 50">
              <a:extLst>
                <a:ext uri="{FF2B5EF4-FFF2-40B4-BE49-F238E27FC236}">
                  <a16:creationId xmlns:a16="http://schemas.microsoft.com/office/drawing/2014/main" id="{573F25DF-75D1-480F-AC92-9D4D66B8A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3066"/>
              <a:ext cx="242" cy="2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3971" name="Rectangle 51">
              <a:extLst>
                <a:ext uri="{FF2B5EF4-FFF2-40B4-BE49-F238E27FC236}">
                  <a16:creationId xmlns:a16="http://schemas.microsoft.com/office/drawing/2014/main" id="{265DF727-93E0-4723-8EDC-742890EF2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2885"/>
              <a:ext cx="242" cy="2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593972" name="Rectangle 52">
              <a:extLst>
                <a:ext uri="{FF2B5EF4-FFF2-40B4-BE49-F238E27FC236}">
                  <a16:creationId xmlns:a16="http://schemas.microsoft.com/office/drawing/2014/main" id="{D81D14F3-A924-4E41-B0DB-62EFD9289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2387"/>
              <a:ext cx="241" cy="2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93973" name="Rectangle 53">
              <a:extLst>
                <a:ext uri="{FF2B5EF4-FFF2-40B4-BE49-F238E27FC236}">
                  <a16:creationId xmlns:a16="http://schemas.microsoft.com/office/drawing/2014/main" id="{CAEF12DD-B347-4341-949B-3F64F91CC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1472"/>
              <a:ext cx="241" cy="2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593974" name="Rectangle 54">
              <a:extLst>
                <a:ext uri="{FF2B5EF4-FFF2-40B4-BE49-F238E27FC236}">
                  <a16:creationId xmlns:a16="http://schemas.microsoft.com/office/drawing/2014/main" id="{C0F24693-70E0-4EFB-8A52-BA445089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897"/>
              <a:ext cx="241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93975" name="Rectangle 55">
              <a:extLst>
                <a:ext uri="{FF2B5EF4-FFF2-40B4-BE49-F238E27FC236}">
                  <a16:creationId xmlns:a16="http://schemas.microsoft.com/office/drawing/2014/main" id="{C2C5CDE9-62A0-4B72-8E1D-EC0ECEF6F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244"/>
              <a:ext cx="241" cy="2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93976" name="Line 56">
              <a:extLst>
                <a:ext uri="{FF2B5EF4-FFF2-40B4-BE49-F238E27FC236}">
                  <a16:creationId xmlns:a16="http://schemas.microsoft.com/office/drawing/2014/main" id="{60A9F97E-07B7-4F58-BD54-9C96E9F9F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5" y="2989"/>
              <a:ext cx="387" cy="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77" name="Line 57">
              <a:extLst>
                <a:ext uri="{FF2B5EF4-FFF2-40B4-BE49-F238E27FC236}">
                  <a16:creationId xmlns:a16="http://schemas.microsoft.com/office/drawing/2014/main" id="{CCA90ADB-D97B-4AB3-A0D4-FFEFCF801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2978"/>
              <a:ext cx="310" cy="66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78" name="Line 58">
              <a:extLst>
                <a:ext uri="{FF2B5EF4-FFF2-40B4-BE49-F238E27FC236}">
                  <a16:creationId xmlns:a16="http://schemas.microsoft.com/office/drawing/2014/main" id="{791842F0-F1AC-48D5-8400-25FC11201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3" y="2257"/>
              <a:ext cx="183" cy="73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79" name="Line 59">
              <a:extLst>
                <a:ext uri="{FF2B5EF4-FFF2-40B4-BE49-F238E27FC236}">
                  <a16:creationId xmlns:a16="http://schemas.microsoft.com/office/drawing/2014/main" id="{B657F234-DCD4-43B6-A908-D8A26ADAA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1875"/>
              <a:ext cx="296" cy="38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0" name="Line 60">
              <a:extLst>
                <a:ext uri="{FF2B5EF4-FFF2-40B4-BE49-F238E27FC236}">
                  <a16:creationId xmlns:a16="http://schemas.microsoft.com/office/drawing/2014/main" id="{F23EC328-9D6A-4D85-91D4-7DF577790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656"/>
              <a:ext cx="219" cy="599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1" name="Line 61">
              <a:extLst>
                <a:ext uri="{FF2B5EF4-FFF2-40B4-BE49-F238E27FC236}">
                  <a16:creationId xmlns:a16="http://schemas.microsoft.com/office/drawing/2014/main" id="{1AD97DA8-5A25-4E26-AC76-C7951D699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" y="1282"/>
              <a:ext cx="265" cy="358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2" name="Line 62">
              <a:extLst>
                <a:ext uri="{FF2B5EF4-FFF2-40B4-BE49-F238E27FC236}">
                  <a16:creationId xmlns:a16="http://schemas.microsoft.com/office/drawing/2014/main" id="{F3756C02-245B-4C7C-BBF5-39CA086CE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" y="978"/>
              <a:ext cx="536" cy="309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3" name="Line 63">
              <a:extLst>
                <a:ext uri="{FF2B5EF4-FFF2-40B4-BE49-F238E27FC236}">
                  <a16:creationId xmlns:a16="http://schemas.microsoft.com/office/drawing/2014/main" id="{7BF34CEE-239E-44B1-A183-5CA96C6AB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" y="766"/>
              <a:ext cx="26" cy="51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4" name="Line 64">
              <a:extLst>
                <a:ext uri="{FF2B5EF4-FFF2-40B4-BE49-F238E27FC236}">
                  <a16:creationId xmlns:a16="http://schemas.microsoft.com/office/drawing/2014/main" id="{814A7BCA-1391-47D0-95D3-0B5BDEEA3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483"/>
              <a:ext cx="89" cy="278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5" name="Line 65">
              <a:extLst>
                <a:ext uri="{FF2B5EF4-FFF2-40B4-BE49-F238E27FC236}">
                  <a16:creationId xmlns:a16="http://schemas.microsoft.com/office/drawing/2014/main" id="{9648CF11-2D43-4CC2-A3FF-342E48748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3209"/>
              <a:ext cx="120" cy="7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6" name="Line 66">
              <a:extLst>
                <a:ext uri="{FF2B5EF4-FFF2-40B4-BE49-F238E27FC236}">
                  <a16:creationId xmlns:a16="http://schemas.microsoft.com/office/drawing/2014/main" id="{E64000C8-C570-4875-A282-38BA014F2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5" y="2518"/>
              <a:ext cx="247" cy="6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87" name="Text Box 67">
              <a:extLst>
                <a:ext uri="{FF2B5EF4-FFF2-40B4-BE49-F238E27FC236}">
                  <a16:creationId xmlns:a16="http://schemas.microsoft.com/office/drawing/2014/main" id="{6EE1C119-D3CB-467D-BB45-3D8510ACD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3373"/>
              <a:ext cx="25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593988" name="Text Box 68">
              <a:extLst>
                <a:ext uri="{FF2B5EF4-FFF2-40B4-BE49-F238E27FC236}">
                  <a16:creationId xmlns:a16="http://schemas.microsoft.com/office/drawing/2014/main" id="{B081A337-0845-4313-B992-84849D12D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" y="3064"/>
              <a:ext cx="25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593989" name="Text Box 69">
              <a:extLst>
                <a:ext uri="{FF2B5EF4-FFF2-40B4-BE49-F238E27FC236}">
                  <a16:creationId xmlns:a16="http://schemas.microsoft.com/office/drawing/2014/main" id="{89DFE332-4E81-420A-B440-AF50CC0C3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2636"/>
              <a:ext cx="25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593990" name="Text Box 70">
              <a:extLst>
                <a:ext uri="{FF2B5EF4-FFF2-40B4-BE49-F238E27FC236}">
                  <a16:creationId xmlns:a16="http://schemas.microsoft.com/office/drawing/2014/main" id="{7938D6EC-C117-426B-B2F4-EA2B6142E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" y="2812"/>
              <a:ext cx="25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31</a:t>
              </a:r>
            </a:p>
          </p:txBody>
        </p:sp>
        <p:sp>
          <p:nvSpPr>
            <p:cNvPr id="593991" name="Text Box 71">
              <a:extLst>
                <a:ext uri="{FF2B5EF4-FFF2-40B4-BE49-F238E27FC236}">
                  <a16:creationId xmlns:a16="http://schemas.microsoft.com/office/drawing/2014/main" id="{66D7DF8D-A692-434B-B636-A51AE493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" y="2308"/>
              <a:ext cx="25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21</a:t>
              </a:r>
            </a:p>
          </p:txBody>
        </p:sp>
        <p:sp>
          <p:nvSpPr>
            <p:cNvPr id="593992" name="Text Box 72">
              <a:extLst>
                <a:ext uri="{FF2B5EF4-FFF2-40B4-BE49-F238E27FC236}">
                  <a16:creationId xmlns:a16="http://schemas.microsoft.com/office/drawing/2014/main" id="{B231B684-61B3-405D-8F72-B05D7F6C2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0" y="1893"/>
              <a:ext cx="25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593993" name="Text Box 73">
              <a:extLst>
                <a:ext uri="{FF2B5EF4-FFF2-40B4-BE49-F238E27FC236}">
                  <a16:creationId xmlns:a16="http://schemas.microsoft.com/office/drawing/2014/main" id="{F14DD701-2C68-4088-9D9C-59D3F863D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2041"/>
              <a:ext cx="25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593994" name="Line 74">
              <a:extLst>
                <a:ext uri="{FF2B5EF4-FFF2-40B4-BE49-F238E27FC236}">
                  <a16:creationId xmlns:a16="http://schemas.microsoft.com/office/drawing/2014/main" id="{AC282A7C-1884-4F69-A3A2-96A41CAE0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9" y="1927"/>
              <a:ext cx="142" cy="6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5" name="Text Box 75">
              <a:extLst>
                <a:ext uri="{FF2B5EF4-FFF2-40B4-BE49-F238E27FC236}">
                  <a16:creationId xmlns:a16="http://schemas.microsoft.com/office/drawing/2014/main" id="{76E1B17A-3125-4F13-BB35-63406D074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" y="1617"/>
              <a:ext cx="25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593996" name="Text Box 76">
              <a:extLst>
                <a:ext uri="{FF2B5EF4-FFF2-40B4-BE49-F238E27FC236}">
                  <a16:creationId xmlns:a16="http://schemas.microsoft.com/office/drawing/2014/main" id="{F310E7BE-66E6-4CA3-B8BB-F2E9B7009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4" y="1383"/>
              <a:ext cx="25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593997" name="Oval 77">
              <a:extLst>
                <a:ext uri="{FF2B5EF4-FFF2-40B4-BE49-F238E27FC236}">
                  <a16:creationId xmlns:a16="http://schemas.microsoft.com/office/drawing/2014/main" id="{613AA12E-F4E4-4B5A-9016-7DE6417E1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1622"/>
              <a:ext cx="110" cy="11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8" name="Oval 78">
              <a:extLst>
                <a:ext uri="{FF2B5EF4-FFF2-40B4-BE49-F238E27FC236}">
                  <a16:creationId xmlns:a16="http://schemas.microsoft.com/office/drawing/2014/main" id="{03B202D1-D29C-4337-A9AA-501DCC41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3605"/>
              <a:ext cx="109" cy="109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9" name="Line 79">
              <a:extLst>
                <a:ext uri="{FF2B5EF4-FFF2-40B4-BE49-F238E27FC236}">
                  <a16:creationId xmlns:a16="http://schemas.microsoft.com/office/drawing/2014/main" id="{1593EC70-F27E-4278-8275-206584CFA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4" y="1461"/>
              <a:ext cx="161" cy="9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00" name="Text Box 80">
              <a:extLst>
                <a:ext uri="{FF2B5EF4-FFF2-40B4-BE49-F238E27FC236}">
                  <a16:creationId xmlns:a16="http://schemas.microsoft.com/office/drawing/2014/main" id="{E7A6790A-5FC0-432D-B952-36413FF5C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1299"/>
              <a:ext cx="25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25</a:t>
              </a:r>
            </a:p>
          </p:txBody>
        </p:sp>
        <p:sp>
          <p:nvSpPr>
            <p:cNvPr id="594001" name="Text Box 81">
              <a:extLst>
                <a:ext uri="{FF2B5EF4-FFF2-40B4-BE49-F238E27FC236}">
                  <a16:creationId xmlns:a16="http://schemas.microsoft.com/office/drawing/2014/main" id="{C4E4295F-AD13-4B55-A89D-5476C5914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093"/>
              <a:ext cx="25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29</a:t>
              </a:r>
            </a:p>
          </p:txBody>
        </p:sp>
        <p:sp>
          <p:nvSpPr>
            <p:cNvPr id="594002" name="Line 82">
              <a:extLst>
                <a:ext uri="{FF2B5EF4-FFF2-40B4-BE49-F238E27FC236}">
                  <a16:creationId xmlns:a16="http://schemas.microsoft.com/office/drawing/2014/main" id="{3BE23B41-5F7F-4951-9905-024E3CFFCF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4" y="1022"/>
              <a:ext cx="169" cy="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03" name="Text Box 83">
              <a:extLst>
                <a:ext uri="{FF2B5EF4-FFF2-40B4-BE49-F238E27FC236}">
                  <a16:creationId xmlns:a16="http://schemas.microsoft.com/office/drawing/2014/main" id="{64E25CF0-FD38-4AF5-8FE3-43F21E225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1044"/>
              <a:ext cx="24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26</a:t>
              </a:r>
            </a:p>
          </p:txBody>
        </p:sp>
        <p:sp>
          <p:nvSpPr>
            <p:cNvPr id="594004" name="Text Box 84">
              <a:extLst>
                <a:ext uri="{FF2B5EF4-FFF2-40B4-BE49-F238E27FC236}">
                  <a16:creationId xmlns:a16="http://schemas.microsoft.com/office/drawing/2014/main" id="{C849CD53-0E95-44B8-B8C2-95508BF0F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823"/>
              <a:ext cx="25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27</a:t>
              </a:r>
            </a:p>
          </p:txBody>
        </p:sp>
        <p:sp>
          <p:nvSpPr>
            <p:cNvPr id="594005" name="Text Box 85">
              <a:extLst>
                <a:ext uri="{FF2B5EF4-FFF2-40B4-BE49-F238E27FC236}">
                  <a16:creationId xmlns:a16="http://schemas.microsoft.com/office/drawing/2014/main" id="{A5D7B1B6-4F19-4A6C-A1BE-E5DE9D9B8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" y="492"/>
              <a:ext cx="25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28</a:t>
              </a:r>
            </a:p>
          </p:txBody>
        </p:sp>
        <p:sp>
          <p:nvSpPr>
            <p:cNvPr id="594006" name="Oval 86">
              <a:extLst>
                <a:ext uri="{FF2B5EF4-FFF2-40B4-BE49-F238E27FC236}">
                  <a16:creationId xmlns:a16="http://schemas.microsoft.com/office/drawing/2014/main" id="{84FA8628-213B-44C8-B5B2-CAF8F0190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722"/>
              <a:ext cx="110" cy="11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07" name="Rectangle 87">
              <a:extLst>
                <a:ext uri="{FF2B5EF4-FFF2-40B4-BE49-F238E27FC236}">
                  <a16:creationId xmlns:a16="http://schemas.microsoft.com/office/drawing/2014/main" id="{2E18BB3B-0273-44E3-AAA3-4825E0109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871"/>
              <a:ext cx="242" cy="2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594008" name="Rectangle 88">
              <a:extLst>
                <a:ext uri="{FF2B5EF4-FFF2-40B4-BE49-F238E27FC236}">
                  <a16:creationId xmlns:a16="http://schemas.microsoft.com/office/drawing/2014/main" id="{3F110894-6F48-4349-AB79-95D6FB26F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1905"/>
              <a:ext cx="242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94009" name="Rectangle 89">
              <a:extLst>
                <a:ext uri="{FF2B5EF4-FFF2-40B4-BE49-F238E27FC236}">
                  <a16:creationId xmlns:a16="http://schemas.microsoft.com/office/drawing/2014/main" id="{2C46574F-751C-47FD-969E-C95157A2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1738"/>
              <a:ext cx="242" cy="2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572BF16D-C8F1-4DF7-B71F-4755A2AF9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4650"/>
            <a:ext cx="7772400" cy="1143000"/>
          </a:xfrm>
        </p:spPr>
        <p:txBody>
          <a:bodyPr/>
          <a:lstStyle/>
          <a:p>
            <a:r>
              <a:rPr lang="en-US" altLang="en-US"/>
              <a:t>Area Law</a:t>
            </a:r>
          </a:p>
        </p:txBody>
      </p:sp>
      <p:graphicFrame>
        <p:nvGraphicFramePr>
          <p:cNvPr id="571395" name="Object 3">
            <a:extLst>
              <a:ext uri="{FF2B5EF4-FFF2-40B4-BE49-F238E27FC236}">
                <a16:creationId xmlns:a16="http://schemas.microsoft.com/office/drawing/2014/main" id="{663F3245-2C0C-4BFC-9AA1-013BC33BA2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5513" y="1338263"/>
          <a:ext cx="6710362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396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338263"/>
                        <a:ext cx="6710362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>
            <a:extLst>
              <a:ext uri="{FF2B5EF4-FFF2-40B4-BE49-F238E27FC236}">
                <a16:creationId xmlns:a16="http://schemas.microsoft.com/office/drawing/2014/main" id="{C4BBAC00-EE29-424C-AC8D-C5EF5F341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09563"/>
            <a:ext cx="7772400" cy="1143000"/>
          </a:xfrm>
        </p:spPr>
        <p:txBody>
          <a:bodyPr/>
          <a:lstStyle/>
          <a:p>
            <a:r>
              <a:rPr lang="en-US" altLang="en-US"/>
              <a:t>Slope Law</a:t>
            </a:r>
          </a:p>
        </p:txBody>
      </p:sp>
      <p:graphicFrame>
        <p:nvGraphicFramePr>
          <p:cNvPr id="572419" name="Object 3">
            <a:extLst>
              <a:ext uri="{FF2B5EF4-FFF2-40B4-BE49-F238E27FC236}">
                <a16:creationId xmlns:a16="http://schemas.microsoft.com/office/drawing/2014/main" id="{470FAEFD-C50A-4A18-B98F-F65D984A3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163" y="1298575"/>
          <a:ext cx="6710362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20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298575"/>
                        <a:ext cx="6710362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>
            <a:extLst>
              <a:ext uri="{FF2B5EF4-FFF2-40B4-BE49-F238E27FC236}">
                <a16:creationId xmlns:a16="http://schemas.microsoft.com/office/drawing/2014/main" id="{59E4A83F-FB4D-4DE9-960F-9F8890739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0"/>
            <a:ext cx="7772400" cy="838200"/>
          </a:xfrm>
        </p:spPr>
        <p:txBody>
          <a:bodyPr/>
          <a:lstStyle/>
          <a:p>
            <a:r>
              <a:rPr lang="en-US" altLang="en-US" sz="4000"/>
              <a:t>Slope-Area scaling</a:t>
            </a:r>
          </a:p>
        </p:txBody>
      </p:sp>
      <p:sp>
        <p:nvSpPr>
          <p:cNvPr id="573444" name="Text Box 4">
            <a:extLst>
              <a:ext uri="{FF2B5EF4-FFF2-40B4-BE49-F238E27FC236}">
                <a16:creationId xmlns:a16="http://schemas.microsoft.com/office/drawing/2014/main" id="{5FB89F5C-1D7E-440B-87FE-04A75992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6216650"/>
            <a:ext cx="8691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>
                <a:solidFill>
                  <a:schemeClr val="tx1"/>
                </a:solidFill>
              </a:rPr>
              <a:t>From Tarboton, D. G., R. L. Bras and I. Rodriguez-Iturbe, (1992), "A Physical Basis for Drainage Density," </a:t>
            </a:r>
            <a:r>
              <a:rPr kumimoji="0" lang="en-US" altLang="en-US" sz="1800" u="sng">
                <a:solidFill>
                  <a:schemeClr val="tx1"/>
                </a:solidFill>
              </a:rPr>
              <a:t>Geomorphology</a:t>
            </a:r>
            <a:r>
              <a:rPr kumimoji="0" lang="en-US" altLang="en-US" sz="1800">
                <a:solidFill>
                  <a:schemeClr val="tx1"/>
                </a:solidFill>
              </a:rPr>
              <a:t>, 5(1/2):</a:t>
            </a:r>
          </a:p>
        </p:txBody>
      </p:sp>
      <p:graphicFrame>
        <p:nvGraphicFramePr>
          <p:cNvPr id="573445" name="Object 5">
            <a:extLst>
              <a:ext uri="{FF2B5EF4-FFF2-40B4-BE49-F238E27FC236}">
                <a16:creationId xmlns:a16="http://schemas.microsoft.com/office/drawing/2014/main" id="{48700842-868E-4CA3-8873-33F51B227C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3" y="884238"/>
          <a:ext cx="7843837" cy="469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0" name="Bitmap Image" r:id="rId3" imgW="7392041" imgH="4869602" progId="Paint.Picture">
                  <p:embed/>
                </p:oleObj>
              </mc:Choice>
              <mc:Fallback>
                <p:oleObj name="Bitmap Image" r:id="rId3" imgW="7392041" imgH="486960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216"/>
                      <a:stretch>
                        <a:fillRect/>
                      </a:stretch>
                    </p:blipFill>
                    <p:spPr bwMode="auto">
                      <a:xfrm>
                        <a:off x="442913" y="884238"/>
                        <a:ext cx="7843837" cy="469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6" name="Text Box 6">
            <a:extLst>
              <a:ext uri="{FF2B5EF4-FFF2-40B4-BE49-F238E27FC236}">
                <a16:creationId xmlns:a16="http://schemas.microsoft.com/office/drawing/2014/main" id="{2656C73C-16A4-45A2-8FCB-565E0BCA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1176338"/>
            <a:ext cx="180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S~A</a:t>
            </a:r>
            <a:r>
              <a:rPr lang="en-US" altLang="en-US" sz="2400" b="1" baseline="30000">
                <a:solidFill>
                  <a:srgbClr val="FF3300"/>
                </a:solidFill>
              </a:rPr>
              <a:t>-0.5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pic>
        <p:nvPicPr>
          <p:cNvPr id="573449" name="Picture 9">
            <a:extLst>
              <a:ext uri="{FF2B5EF4-FFF2-40B4-BE49-F238E27FC236}">
                <a16:creationId xmlns:a16="http://schemas.microsoft.com/office/drawing/2014/main" id="{1FE95F21-01A5-44BA-B745-33FEA097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7" r="14996" b="-1387"/>
          <a:stretch>
            <a:fillRect/>
          </a:stretch>
        </p:blipFill>
        <p:spPr bwMode="auto">
          <a:xfrm>
            <a:off x="1322388" y="5513388"/>
            <a:ext cx="66675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id="{216C80EF-10E7-4493-908A-E17144B8C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/>
              <a:t>Constant Stream Drops Law</a:t>
            </a:r>
          </a:p>
        </p:txBody>
      </p:sp>
      <p:graphicFrame>
        <p:nvGraphicFramePr>
          <p:cNvPr id="574467" name="Object 3">
            <a:extLst>
              <a:ext uri="{FF2B5EF4-FFF2-40B4-BE49-F238E27FC236}">
                <a16:creationId xmlns:a16="http://schemas.microsoft.com/office/drawing/2014/main" id="{71AE46AE-5A3D-4FA2-8826-00D485E26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295400"/>
          <a:ext cx="67103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69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671036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68" name="Rectangle 4">
            <a:extLst>
              <a:ext uri="{FF2B5EF4-FFF2-40B4-BE49-F238E27FC236}">
                <a16:creationId xmlns:a16="http://schemas.microsoft.com/office/drawing/2014/main" id="{E35B3600-C670-4AC2-B27E-641AC3C0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6264275"/>
            <a:ext cx="8764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>
                <a:solidFill>
                  <a:schemeClr val="tx1"/>
                </a:solidFill>
              </a:rPr>
              <a:t>Broscoe, A. J., (1959), "Quantitative analysis of longitudinal stream profiles of small watersheds," Office of Naval Research, Project NR 389-042, Technical Report No. 18, Department of Geology, Columbia University, New York.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E5214114-8338-4269-8D2A-D3EFBA1A5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177800"/>
            <a:ext cx="7772400" cy="901700"/>
          </a:xfrm>
        </p:spPr>
        <p:txBody>
          <a:bodyPr/>
          <a:lstStyle/>
          <a:p>
            <a:r>
              <a:rPr lang="en-US" altLang="en-US" sz="4400"/>
              <a:t>Stream Drop</a:t>
            </a:r>
            <a:br>
              <a:rPr lang="en-US" altLang="en-US" sz="4400"/>
            </a:br>
            <a:r>
              <a:rPr lang="en-US" altLang="en-US" sz="2800"/>
              <a:t>Elevation difference between ends of stream</a:t>
            </a:r>
          </a:p>
        </p:txBody>
      </p:sp>
      <p:pic>
        <p:nvPicPr>
          <p:cNvPr id="368643" name="Picture 3" descr="drop">
            <a:extLst>
              <a:ext uri="{FF2B5EF4-FFF2-40B4-BE49-F238E27FC236}">
                <a16:creationId xmlns:a16="http://schemas.microsoft.com/office/drawing/2014/main" id="{9AE7F3BF-721B-4ABB-A714-796991CC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98563"/>
            <a:ext cx="5883275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644" name="Group 4">
            <a:extLst>
              <a:ext uri="{FF2B5EF4-FFF2-40B4-BE49-F238E27FC236}">
                <a16:creationId xmlns:a16="http://schemas.microsoft.com/office/drawing/2014/main" id="{7B54B908-EDF6-439A-BEE3-F48AB17A0371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000500"/>
            <a:ext cx="7251700" cy="2638425"/>
            <a:chOff x="728" y="2520"/>
            <a:chExt cx="4568" cy="1662"/>
          </a:xfrm>
        </p:grpSpPr>
        <p:sp>
          <p:nvSpPr>
            <p:cNvPr id="368645" name="Text Box 5">
              <a:extLst>
                <a:ext uri="{FF2B5EF4-FFF2-40B4-BE49-F238E27FC236}">
                  <a16:creationId xmlns:a16="http://schemas.microsoft.com/office/drawing/2014/main" id="{C3C7966C-404D-4BE1-A4B2-424D79AE9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3664"/>
              <a:ext cx="45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en-US" sz="2400">
                  <a:solidFill>
                    <a:schemeClr val="tx1"/>
                  </a:solidFill>
                </a:rPr>
                <a:t>Note that a “Strahler stream” comprises a sequence of links (reaches or segments) of the same order</a:t>
              </a:r>
            </a:p>
          </p:txBody>
        </p:sp>
        <p:grpSp>
          <p:nvGrpSpPr>
            <p:cNvPr id="368646" name="Group 6">
              <a:extLst>
                <a:ext uri="{FF2B5EF4-FFF2-40B4-BE49-F238E27FC236}">
                  <a16:creationId xmlns:a16="http://schemas.microsoft.com/office/drawing/2014/main" id="{89027784-F47F-433A-ABDB-3ADACCF40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20"/>
              <a:ext cx="1592" cy="935"/>
              <a:chOff x="1968" y="2520"/>
              <a:chExt cx="1592" cy="935"/>
            </a:xfrm>
          </p:grpSpPr>
          <p:sp>
            <p:nvSpPr>
              <p:cNvPr id="368647" name="AutoShape 7">
                <a:extLst>
                  <a:ext uri="{FF2B5EF4-FFF2-40B4-BE49-F238E27FC236}">
                    <a16:creationId xmlns:a16="http://schemas.microsoft.com/office/drawing/2014/main" id="{F13DF9F7-EAB4-4B9C-8ABE-CC70D7361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744"/>
                <a:ext cx="64" cy="5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648" name="AutoShape 8">
                <a:extLst>
                  <a:ext uri="{FF2B5EF4-FFF2-40B4-BE49-F238E27FC236}">
                    <a16:creationId xmlns:a16="http://schemas.microsoft.com/office/drawing/2014/main" id="{E8992C64-33EF-4A8E-8BC9-1139139F3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880"/>
                <a:ext cx="64" cy="6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649" name="Text Box 9">
                <a:extLst>
                  <a:ext uri="{FF2B5EF4-FFF2-40B4-BE49-F238E27FC236}">
                    <a16:creationId xmlns:a16="http://schemas.microsoft.com/office/drawing/2014/main" id="{74071720-B3E9-4FD3-88CC-CE6E1B117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928"/>
                <a:ext cx="6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0"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Nodes</a:t>
                </a:r>
              </a:p>
            </p:txBody>
          </p:sp>
          <p:sp>
            <p:nvSpPr>
              <p:cNvPr id="368650" name="Text Box 10">
                <a:extLst>
                  <a:ext uri="{FF2B5EF4-FFF2-40B4-BE49-F238E27FC236}">
                    <a16:creationId xmlns:a16="http://schemas.microsoft.com/office/drawing/2014/main" id="{1792E10C-F24F-44E0-81A4-85D2045FC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8" y="3040"/>
                <a:ext cx="6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0"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Links</a:t>
                </a:r>
              </a:p>
            </p:txBody>
          </p:sp>
          <p:sp>
            <p:nvSpPr>
              <p:cNvPr id="368651" name="Text Box 11">
                <a:extLst>
                  <a:ext uri="{FF2B5EF4-FFF2-40B4-BE49-F238E27FC236}">
                    <a16:creationId xmlns:a16="http://schemas.microsoft.com/office/drawing/2014/main" id="{9F007151-5AED-4C5E-A119-91D9BA523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" y="3224"/>
                <a:ext cx="12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0"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Single Stream</a:t>
                </a:r>
              </a:p>
            </p:txBody>
          </p:sp>
          <p:sp>
            <p:nvSpPr>
              <p:cNvPr id="368652" name="Line 12">
                <a:extLst>
                  <a:ext uri="{FF2B5EF4-FFF2-40B4-BE49-F238E27FC236}">
                    <a16:creationId xmlns:a16="http://schemas.microsoft.com/office/drawing/2014/main" id="{6F3098C5-BCAD-4B5E-9D5A-1F007E16A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4" y="2520"/>
                <a:ext cx="72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3" name="Line 13">
                <a:extLst>
                  <a:ext uri="{FF2B5EF4-FFF2-40B4-BE49-F238E27FC236}">
                    <a16:creationId xmlns:a16="http://schemas.microsoft.com/office/drawing/2014/main" id="{F229F9EB-26AC-4482-975B-0A6356B65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16" y="2776"/>
                <a:ext cx="184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4" name="Line 14">
                <a:extLst>
                  <a:ext uri="{FF2B5EF4-FFF2-40B4-BE49-F238E27FC236}">
                    <a16:creationId xmlns:a16="http://schemas.microsoft.com/office/drawing/2014/main" id="{8E59DBF6-4442-4353-81DE-987F6D13F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4" y="2936"/>
                <a:ext cx="12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5" name="Line 15">
                <a:extLst>
                  <a:ext uri="{FF2B5EF4-FFF2-40B4-BE49-F238E27FC236}">
                    <a16:creationId xmlns:a16="http://schemas.microsoft.com/office/drawing/2014/main" id="{4CE684E7-DF8B-4990-86EC-8E7C7E6F1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8" y="2920"/>
                <a:ext cx="112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6" name="Line 16">
                <a:extLst>
                  <a:ext uri="{FF2B5EF4-FFF2-40B4-BE49-F238E27FC236}">
                    <a16:creationId xmlns:a16="http://schemas.microsoft.com/office/drawing/2014/main" id="{8AA8B372-D005-46E9-B87E-320FC4F75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2904"/>
                <a:ext cx="112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7" name="Line 17">
                <a:extLst>
                  <a:ext uri="{FF2B5EF4-FFF2-40B4-BE49-F238E27FC236}">
                    <a16:creationId xmlns:a16="http://schemas.microsoft.com/office/drawing/2014/main" id="{B88F5AC9-C2AF-4A7B-97D6-189D66019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2936"/>
                <a:ext cx="480" cy="3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8" name="Line 18">
                <a:extLst>
                  <a:ext uri="{FF2B5EF4-FFF2-40B4-BE49-F238E27FC236}">
                    <a16:creationId xmlns:a16="http://schemas.microsoft.com/office/drawing/2014/main" id="{F1D9FF9F-FDA6-4767-AA49-61394B678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6" y="2808"/>
                <a:ext cx="24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134DCAC9-B71E-4B20-9A18-103CF6246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231775"/>
            <a:ext cx="8658225" cy="2185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 b="0">
                <a:solidFill>
                  <a:srgbClr val="FF3300"/>
                </a:solidFill>
                <a:latin typeface="Times New Roman" panose="02020603050405020304" pitchFamily="18" charset="0"/>
              </a:rPr>
              <a:t>Suggestion:  Map stream networks from the DEM at the finest resolution consistent with observed stream network geomorphology ‘laws’.  </a:t>
            </a:r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470F1ED4-F239-4A39-88FB-6655898C83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3413" y="2476500"/>
            <a:ext cx="7772400" cy="4114800"/>
          </a:xfrm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Look for statistically significant break in constant stream drop property</a:t>
            </a:r>
          </a:p>
          <a:p>
            <a:r>
              <a:rPr lang="en-US" altLang="en-US" sz="3200">
                <a:solidFill>
                  <a:schemeClr val="bg2"/>
                </a:solidFill>
                <a:latin typeface="Times New Roman" panose="02020603050405020304" pitchFamily="18" charset="0"/>
              </a:rPr>
              <a:t>Break in slope versus contributing area relationship</a:t>
            </a:r>
          </a:p>
          <a:p>
            <a:r>
              <a:rPr lang="en-US" altLang="en-US" sz="3200">
                <a:solidFill>
                  <a:schemeClr val="bg2"/>
                </a:solidFill>
                <a:latin typeface="Times New Roman" panose="02020603050405020304" pitchFamily="18" charset="0"/>
              </a:rPr>
              <a:t>Physical basis in the form instability theory of Smith and Bretherton (1972), see Tarboton et al. 1992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>
            <a:extLst>
              <a:ext uri="{FF2B5EF4-FFF2-40B4-BE49-F238E27FC236}">
                <a16:creationId xmlns:a16="http://schemas.microsoft.com/office/drawing/2014/main" id="{2708A2E9-5192-494F-AA76-2FA389CF0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295400"/>
          </a:xfrm>
        </p:spPr>
        <p:txBody>
          <a:bodyPr/>
          <a:lstStyle/>
          <a:p>
            <a:r>
              <a:rPr lang="en-US" altLang="en-US" sz="4000"/>
              <a:t>Statistical Analysis of Stream Drops</a:t>
            </a:r>
            <a:endParaRPr lang="en-US" altLang="en-US" sz="2800">
              <a:solidFill>
                <a:srgbClr val="FF3300"/>
              </a:solidFill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ECAEB83-FDD9-4779-B571-629D63D3E4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400" y="1803400"/>
          <a:ext cx="8239125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>
            <a:extLst>
              <a:ext uri="{FF2B5EF4-FFF2-40B4-BE49-F238E27FC236}">
                <a16:creationId xmlns:a16="http://schemas.microsoft.com/office/drawing/2014/main" id="{A1B4DA45-6704-46F8-B232-32172BD7E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T-Test for Difference in Mean Values</a:t>
            </a:r>
          </a:p>
        </p:txBody>
      </p:sp>
      <p:sp>
        <p:nvSpPr>
          <p:cNvPr id="546819" name="Line 3">
            <a:extLst>
              <a:ext uri="{FF2B5EF4-FFF2-40B4-BE49-F238E27FC236}">
                <a16:creationId xmlns:a16="http://schemas.microsoft.com/office/drawing/2014/main" id="{18C7E7C5-D71C-4534-86B6-3D5556D29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638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0" name="Line 4">
            <a:extLst>
              <a:ext uri="{FF2B5EF4-FFF2-40B4-BE49-F238E27FC236}">
                <a16:creationId xmlns:a16="http://schemas.microsoft.com/office/drawing/2014/main" id="{94CE7E54-7734-4A19-811F-5177CBAC5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1" name="Line 5">
            <a:extLst>
              <a:ext uri="{FF2B5EF4-FFF2-40B4-BE49-F238E27FC236}">
                <a16:creationId xmlns:a16="http://schemas.microsoft.com/office/drawing/2014/main" id="{2446CAF5-5208-4933-9894-BC37104B8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2" name="Text Box 6">
            <a:extLst>
              <a:ext uri="{FF2B5EF4-FFF2-40B4-BE49-F238E27FC236}">
                <a16:creationId xmlns:a16="http://schemas.microsoft.com/office/drawing/2014/main" id="{FA127E08-5CE0-4478-9D77-8ED3C690C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029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546823" name="Text Box 7">
            <a:extLst>
              <a:ext uri="{FF2B5EF4-FFF2-40B4-BE49-F238E27FC236}">
                <a16:creationId xmlns:a16="http://schemas.microsoft.com/office/drawing/2014/main" id="{320C599D-4EBC-4E3A-A668-CB0371A2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29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</a:rPr>
              <a:t>130</a:t>
            </a:r>
          </a:p>
        </p:txBody>
      </p:sp>
      <p:graphicFrame>
        <p:nvGraphicFramePr>
          <p:cNvPr id="546824" name="Object 8">
            <a:extLst>
              <a:ext uri="{FF2B5EF4-FFF2-40B4-BE49-F238E27FC236}">
                <a16:creationId xmlns:a16="http://schemas.microsoft.com/office/drawing/2014/main" id="{D574F244-5DA3-4275-AC8D-CA08C8CB4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56886"/>
              </p:ext>
            </p:extLst>
          </p:nvPr>
        </p:nvGraphicFramePr>
        <p:xfrm>
          <a:off x="1828800" y="1676400"/>
          <a:ext cx="5489575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35" name="Worksheet" r:id="rId3" imgW="2447789" imgH="819253" progId="Excel.Sheet.8">
                  <p:embed/>
                </p:oleObj>
              </mc:Choice>
              <mc:Fallback>
                <p:oleObj name="Worksheet" r:id="rId3" imgW="2447789" imgH="81925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5489575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5" name="Text Box 9">
            <a:extLst>
              <a:ext uri="{FF2B5EF4-FFF2-40B4-BE49-F238E27FC236}">
                <a16:creationId xmlns:a16="http://schemas.microsoft.com/office/drawing/2014/main" id="{D6E665CE-8C69-4426-893A-9A9B6BB9C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5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en-US" sz="2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6826" name="Line 10">
            <a:extLst>
              <a:ext uri="{FF2B5EF4-FFF2-40B4-BE49-F238E27FC236}">
                <a16:creationId xmlns:a16="http://schemas.microsoft.com/office/drawing/2014/main" id="{24C00300-A207-42A5-BD46-20BB03032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7" name="Freeform 11">
            <a:extLst>
              <a:ext uri="{FF2B5EF4-FFF2-40B4-BE49-F238E27FC236}">
                <a16:creationId xmlns:a16="http://schemas.microsoft.com/office/drawing/2014/main" id="{B3978E71-DA5E-4233-A6D5-4782BB28FFED}"/>
              </a:ext>
            </a:extLst>
          </p:cNvPr>
          <p:cNvSpPr>
            <a:spLocks/>
          </p:cNvSpPr>
          <p:nvPr/>
        </p:nvSpPr>
        <p:spPr bwMode="auto">
          <a:xfrm>
            <a:off x="1524000" y="4495800"/>
            <a:ext cx="9971088" cy="1108075"/>
          </a:xfrm>
          <a:custGeom>
            <a:avLst/>
            <a:gdLst>
              <a:gd name="T0" fmla="*/ 0 w 2393"/>
              <a:gd name="T1" fmla="*/ 693 h 698"/>
              <a:gd name="T2" fmla="*/ 384 w 2393"/>
              <a:gd name="T3" fmla="*/ 691 h 698"/>
              <a:gd name="T4" fmla="*/ 626 w 2393"/>
              <a:gd name="T5" fmla="*/ 652 h 698"/>
              <a:gd name="T6" fmla="*/ 770 w 2393"/>
              <a:gd name="T7" fmla="*/ 521 h 698"/>
              <a:gd name="T8" fmla="*/ 921 w 2393"/>
              <a:gd name="T9" fmla="*/ 298 h 698"/>
              <a:gd name="T10" fmla="*/ 1045 w 2393"/>
              <a:gd name="T11" fmla="*/ 69 h 698"/>
              <a:gd name="T12" fmla="*/ 1189 w 2393"/>
              <a:gd name="T13" fmla="*/ 23 h 698"/>
              <a:gd name="T14" fmla="*/ 1340 w 2393"/>
              <a:gd name="T15" fmla="*/ 206 h 698"/>
              <a:gd name="T16" fmla="*/ 1477 w 2393"/>
              <a:gd name="T17" fmla="*/ 442 h 698"/>
              <a:gd name="T18" fmla="*/ 1687 w 2393"/>
              <a:gd name="T19" fmla="*/ 658 h 698"/>
              <a:gd name="T20" fmla="*/ 2073 w 2393"/>
              <a:gd name="T21" fmla="*/ 678 h 698"/>
              <a:gd name="T22" fmla="*/ 2393 w 2393"/>
              <a:gd name="T23" fmla="*/ 69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93" h="698">
                <a:moveTo>
                  <a:pt x="0" y="693"/>
                </a:moveTo>
                <a:cubicBezTo>
                  <a:pt x="140" y="695"/>
                  <a:pt x="280" y="698"/>
                  <a:pt x="384" y="691"/>
                </a:cubicBezTo>
                <a:cubicBezTo>
                  <a:pt x="488" y="684"/>
                  <a:pt x="562" y="680"/>
                  <a:pt x="626" y="652"/>
                </a:cubicBezTo>
                <a:cubicBezTo>
                  <a:pt x="690" y="624"/>
                  <a:pt x="721" y="580"/>
                  <a:pt x="770" y="521"/>
                </a:cubicBezTo>
                <a:cubicBezTo>
                  <a:pt x="819" y="462"/>
                  <a:pt x="875" y="373"/>
                  <a:pt x="921" y="298"/>
                </a:cubicBezTo>
                <a:cubicBezTo>
                  <a:pt x="967" y="223"/>
                  <a:pt x="1000" y="115"/>
                  <a:pt x="1045" y="69"/>
                </a:cubicBezTo>
                <a:cubicBezTo>
                  <a:pt x="1090" y="23"/>
                  <a:pt x="1140" y="0"/>
                  <a:pt x="1189" y="23"/>
                </a:cubicBezTo>
                <a:cubicBezTo>
                  <a:pt x="1238" y="46"/>
                  <a:pt x="1292" y="136"/>
                  <a:pt x="1340" y="206"/>
                </a:cubicBezTo>
                <a:cubicBezTo>
                  <a:pt x="1388" y="276"/>
                  <a:pt x="1419" y="367"/>
                  <a:pt x="1477" y="442"/>
                </a:cubicBezTo>
                <a:cubicBezTo>
                  <a:pt x="1535" y="517"/>
                  <a:pt x="1588" y="619"/>
                  <a:pt x="1687" y="658"/>
                </a:cubicBezTo>
                <a:cubicBezTo>
                  <a:pt x="1786" y="697"/>
                  <a:pt x="1955" y="672"/>
                  <a:pt x="2073" y="678"/>
                </a:cubicBezTo>
                <a:cubicBezTo>
                  <a:pt x="2191" y="684"/>
                  <a:pt x="2336" y="694"/>
                  <a:pt x="2393" y="69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8" name="Freeform 12">
            <a:extLst>
              <a:ext uri="{FF2B5EF4-FFF2-40B4-BE49-F238E27FC236}">
                <a16:creationId xmlns:a16="http://schemas.microsoft.com/office/drawing/2014/main" id="{DB2FCDDF-A731-4D39-B575-076ADD7BC317}"/>
              </a:ext>
            </a:extLst>
          </p:cNvPr>
          <p:cNvSpPr>
            <a:spLocks/>
          </p:cNvSpPr>
          <p:nvPr/>
        </p:nvSpPr>
        <p:spPr bwMode="auto">
          <a:xfrm>
            <a:off x="685800" y="4038600"/>
            <a:ext cx="7151688" cy="1565275"/>
          </a:xfrm>
          <a:custGeom>
            <a:avLst/>
            <a:gdLst>
              <a:gd name="T0" fmla="*/ 0 w 2393"/>
              <a:gd name="T1" fmla="*/ 693 h 698"/>
              <a:gd name="T2" fmla="*/ 384 w 2393"/>
              <a:gd name="T3" fmla="*/ 691 h 698"/>
              <a:gd name="T4" fmla="*/ 626 w 2393"/>
              <a:gd name="T5" fmla="*/ 652 h 698"/>
              <a:gd name="T6" fmla="*/ 770 w 2393"/>
              <a:gd name="T7" fmla="*/ 521 h 698"/>
              <a:gd name="T8" fmla="*/ 921 w 2393"/>
              <a:gd name="T9" fmla="*/ 298 h 698"/>
              <a:gd name="T10" fmla="*/ 1045 w 2393"/>
              <a:gd name="T11" fmla="*/ 69 h 698"/>
              <a:gd name="T12" fmla="*/ 1189 w 2393"/>
              <a:gd name="T13" fmla="*/ 23 h 698"/>
              <a:gd name="T14" fmla="*/ 1340 w 2393"/>
              <a:gd name="T15" fmla="*/ 206 h 698"/>
              <a:gd name="T16" fmla="*/ 1477 w 2393"/>
              <a:gd name="T17" fmla="*/ 442 h 698"/>
              <a:gd name="T18" fmla="*/ 1687 w 2393"/>
              <a:gd name="T19" fmla="*/ 658 h 698"/>
              <a:gd name="T20" fmla="*/ 2073 w 2393"/>
              <a:gd name="T21" fmla="*/ 678 h 698"/>
              <a:gd name="T22" fmla="*/ 2393 w 2393"/>
              <a:gd name="T23" fmla="*/ 69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93" h="698">
                <a:moveTo>
                  <a:pt x="0" y="693"/>
                </a:moveTo>
                <a:cubicBezTo>
                  <a:pt x="140" y="695"/>
                  <a:pt x="280" y="698"/>
                  <a:pt x="384" y="691"/>
                </a:cubicBezTo>
                <a:cubicBezTo>
                  <a:pt x="488" y="684"/>
                  <a:pt x="562" y="680"/>
                  <a:pt x="626" y="652"/>
                </a:cubicBezTo>
                <a:cubicBezTo>
                  <a:pt x="690" y="624"/>
                  <a:pt x="721" y="580"/>
                  <a:pt x="770" y="521"/>
                </a:cubicBezTo>
                <a:cubicBezTo>
                  <a:pt x="819" y="462"/>
                  <a:pt x="875" y="373"/>
                  <a:pt x="921" y="298"/>
                </a:cubicBezTo>
                <a:cubicBezTo>
                  <a:pt x="967" y="223"/>
                  <a:pt x="1000" y="115"/>
                  <a:pt x="1045" y="69"/>
                </a:cubicBezTo>
                <a:cubicBezTo>
                  <a:pt x="1090" y="23"/>
                  <a:pt x="1140" y="0"/>
                  <a:pt x="1189" y="23"/>
                </a:cubicBezTo>
                <a:cubicBezTo>
                  <a:pt x="1238" y="46"/>
                  <a:pt x="1292" y="136"/>
                  <a:pt x="1340" y="206"/>
                </a:cubicBezTo>
                <a:cubicBezTo>
                  <a:pt x="1388" y="276"/>
                  <a:pt x="1419" y="367"/>
                  <a:pt x="1477" y="442"/>
                </a:cubicBezTo>
                <a:cubicBezTo>
                  <a:pt x="1535" y="517"/>
                  <a:pt x="1588" y="619"/>
                  <a:pt x="1687" y="658"/>
                </a:cubicBezTo>
                <a:cubicBezTo>
                  <a:pt x="1786" y="697"/>
                  <a:pt x="1955" y="672"/>
                  <a:pt x="2073" y="678"/>
                </a:cubicBezTo>
                <a:cubicBezTo>
                  <a:pt x="2191" y="684"/>
                  <a:pt x="2336" y="694"/>
                  <a:pt x="2393" y="697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9" name="Rectangle 13">
            <a:extLst>
              <a:ext uri="{FF2B5EF4-FFF2-40B4-BE49-F238E27FC236}">
                <a16:creationId xmlns:a16="http://schemas.microsoft.com/office/drawing/2014/main" id="{F9A9875E-7936-4E67-BB3E-61A9CC4B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1676400"/>
            <a:ext cx="2701925" cy="1905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0" name="Line 14">
            <a:extLst>
              <a:ext uri="{FF2B5EF4-FFF2-40B4-BE49-F238E27FC236}">
                <a16:creationId xmlns:a16="http://schemas.microsoft.com/office/drawing/2014/main" id="{2B3B62C4-9B10-4FA6-BB04-E7A791E11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31" name="Rectangle 15">
            <a:extLst>
              <a:ext uri="{FF2B5EF4-FFF2-40B4-BE49-F238E27FC236}">
                <a16:creationId xmlns:a16="http://schemas.microsoft.com/office/drawing/2014/main" id="{CD31945A-D7DB-45F5-B110-D5106CA4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76400"/>
            <a:ext cx="2701925" cy="1905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2" name="Line 16">
            <a:extLst>
              <a:ext uri="{FF2B5EF4-FFF2-40B4-BE49-F238E27FC236}">
                <a16:creationId xmlns:a16="http://schemas.microsoft.com/office/drawing/2014/main" id="{4E82D5D5-0D78-48B6-B2C7-A201E4CDC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33" name="Text Box 17">
            <a:extLst>
              <a:ext uri="{FF2B5EF4-FFF2-40B4-BE49-F238E27FC236}">
                <a16:creationId xmlns:a16="http://schemas.microsoft.com/office/drawing/2014/main" id="{116BC6D9-BF29-4A63-86F2-281EEC41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756275"/>
            <a:ext cx="8072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 sz="2400">
                <a:solidFill>
                  <a:schemeClr val="tx1"/>
                </a:solidFill>
              </a:rPr>
              <a:t>T-test checks whether difference in means is large (&gt; 2)</a:t>
            </a:r>
          </a:p>
          <a:p>
            <a:pPr eaLnBrk="1" hangingPunct="1"/>
            <a:r>
              <a:rPr kumimoji="0" lang="en-US" altLang="en-US" sz="2400">
                <a:solidFill>
                  <a:schemeClr val="tx1"/>
                </a:solidFill>
              </a:rPr>
              <a:t>when compared to the spread of the data around the mean values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Arc 2">
            <a:extLst>
              <a:ext uri="{FF2B5EF4-FFF2-40B4-BE49-F238E27FC236}">
                <a16:creationId xmlns:a16="http://schemas.microsoft.com/office/drawing/2014/main" id="{D3EB901C-96DA-4187-B66B-7D2B156442E7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DF5BFCD8-CF2F-403E-A728-CB77D910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003800"/>
            <a:ext cx="571500" cy="15240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44" name="Rectangle 4">
            <a:extLst>
              <a:ext uri="{FF2B5EF4-FFF2-40B4-BE49-F238E27FC236}">
                <a16:creationId xmlns:a16="http://schemas.microsoft.com/office/drawing/2014/main" id="{B90B3354-05B7-4036-9332-0BF16C168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152400"/>
            <a:ext cx="7772400" cy="322263"/>
          </a:xfrm>
        </p:spPr>
        <p:txBody>
          <a:bodyPr/>
          <a:lstStyle/>
          <a:p>
            <a:r>
              <a:rPr lang="en-US" altLang="en-US" sz="2400"/>
              <a:t>Constant Support Area Threshold</a:t>
            </a:r>
          </a:p>
        </p:txBody>
      </p:sp>
      <p:graphicFrame>
        <p:nvGraphicFramePr>
          <p:cNvPr id="547845" name="Object 5">
            <a:extLst>
              <a:ext uri="{FF2B5EF4-FFF2-40B4-BE49-F238E27FC236}">
                <a16:creationId xmlns:a16="http://schemas.microsoft.com/office/drawing/2014/main" id="{B5C945BD-7E62-4308-A3FA-1AEED17A02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350" y="230188"/>
          <a:ext cx="7150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48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30188"/>
                        <a:ext cx="71501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6" name="Picture 6">
            <a:extLst>
              <a:ext uri="{FF2B5EF4-FFF2-40B4-BE49-F238E27FC236}">
                <a16:creationId xmlns:a16="http://schemas.microsoft.com/office/drawing/2014/main" id="{3F89A1A9-FE0D-4E58-9B33-E246D5176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31393"/>
              </p:ext>
            </p:extLst>
          </p:nvPr>
        </p:nvGraphicFramePr>
        <p:xfrm>
          <a:off x="241300" y="4902200"/>
          <a:ext cx="7594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49" name="Worksheet" r:id="rId6" imgW="7591270" imgH="1724179" progId="Excel.Sheet.8">
                  <p:embed/>
                </p:oleObj>
              </mc:Choice>
              <mc:Fallback>
                <p:oleObj name="Worksheet" r:id="rId6" imgW="7591270" imgH="1724179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902200"/>
                        <a:ext cx="75946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greytopsa200">
            <a:extLst>
              <a:ext uri="{FF2B5EF4-FFF2-40B4-BE49-F238E27FC236}">
                <a16:creationId xmlns:a16="http://schemas.microsoft.com/office/drawing/2014/main" id="{E8305CD2-70C7-484D-8D23-837A6439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3"/>
          <a:stretch>
            <a:fillRect/>
          </a:stretch>
        </p:blipFill>
        <p:spPr bwMode="auto">
          <a:xfrm>
            <a:off x="677863" y="374650"/>
            <a:ext cx="776287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1331" name="Text Box 3">
            <a:extLst>
              <a:ext uri="{FF2B5EF4-FFF2-40B4-BE49-F238E27FC236}">
                <a16:creationId xmlns:a16="http://schemas.microsoft.com/office/drawing/2014/main" id="{1F5A246B-0D7B-4085-BBBD-D27FFE35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200 grid cell constant support area stream delineation threshold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424" name="Picture 432" descr="Slide5">
            <a:extLst>
              <a:ext uri="{FF2B5EF4-FFF2-40B4-BE49-F238E27FC236}">
                <a16:creationId xmlns:a16="http://schemas.microsoft.com/office/drawing/2014/main" id="{718714A6-7445-4096-9B78-4D5B162E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7" b="323"/>
          <a:stretch>
            <a:fillRect/>
          </a:stretch>
        </p:blipFill>
        <p:spPr bwMode="auto">
          <a:xfrm>
            <a:off x="0" y="1925638"/>
            <a:ext cx="9144000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994" name="Rectangle 2">
            <a:extLst>
              <a:ext uri="{FF2B5EF4-FFF2-40B4-BE49-F238E27FC236}">
                <a16:creationId xmlns:a16="http://schemas.microsoft.com/office/drawing/2014/main" id="{23856C58-19A9-4BA9-857D-D13F94946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GIS and DEM Analysis is used in Hydrology to…</a:t>
            </a:r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282994CF-77ED-420F-A6BD-5E1435B0B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6313" y="1417638"/>
            <a:ext cx="6897687" cy="4114800"/>
          </a:xfrm>
        </p:spPr>
        <p:txBody>
          <a:bodyPr/>
          <a:lstStyle/>
          <a:p>
            <a:r>
              <a:rPr lang="en-US" altLang="en-US"/>
              <a:t>Integrate Spatial Inputs</a:t>
            </a:r>
          </a:p>
        </p:txBody>
      </p:sp>
      <p:sp>
        <p:nvSpPr>
          <p:cNvPr id="596996" name="Rectangle 4">
            <a:extLst>
              <a:ext uri="{FF2B5EF4-FFF2-40B4-BE49-F238E27FC236}">
                <a16:creationId xmlns:a16="http://schemas.microsoft.com/office/drawing/2014/main" id="{24A81711-012F-4A67-B396-469EF1FF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6324600"/>
            <a:ext cx="34607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Blue River Basin, DMIP project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Arc 2">
            <a:extLst>
              <a:ext uri="{FF2B5EF4-FFF2-40B4-BE49-F238E27FC236}">
                <a16:creationId xmlns:a16="http://schemas.microsoft.com/office/drawing/2014/main" id="{F897E4F2-5871-43EE-AE44-B27262874766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DBBF66C8-8CD6-491B-A1A2-03E87D06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64100"/>
            <a:ext cx="571500" cy="15367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892" name="Rectangle 4">
            <a:extLst>
              <a:ext uri="{FF2B5EF4-FFF2-40B4-BE49-F238E27FC236}">
                <a16:creationId xmlns:a16="http://schemas.microsoft.com/office/drawing/2014/main" id="{E9D42C08-6621-4F0B-BF8E-1F0EBE178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20700"/>
          </a:xfrm>
        </p:spPr>
        <p:txBody>
          <a:bodyPr/>
          <a:lstStyle/>
          <a:p>
            <a:r>
              <a:rPr lang="en-US" altLang="en-US" sz="2000"/>
              <a:t>Upward Curved Contributing Area Threshold</a:t>
            </a:r>
          </a:p>
        </p:txBody>
      </p:sp>
      <p:graphicFrame>
        <p:nvGraphicFramePr>
          <p:cNvPr id="549893" name="Object 5">
            <a:extLst>
              <a:ext uri="{FF2B5EF4-FFF2-40B4-BE49-F238E27FC236}">
                <a16:creationId xmlns:a16="http://schemas.microsoft.com/office/drawing/2014/main" id="{ABA33D71-9AF1-430B-BD0A-CD2439061950}"/>
              </a:ext>
            </a:extLst>
          </p:cNvPr>
          <p:cNvGraphicFramePr>
            <a:graphicFrameLocks/>
          </p:cNvGraphicFramePr>
          <p:nvPr/>
        </p:nvGraphicFramePr>
        <p:xfrm>
          <a:off x="1498600" y="0"/>
          <a:ext cx="7148513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96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0"/>
                        <a:ext cx="7148513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4" name="Object 6">
            <a:extLst>
              <a:ext uri="{FF2B5EF4-FFF2-40B4-BE49-F238E27FC236}">
                <a16:creationId xmlns:a16="http://schemas.microsoft.com/office/drawing/2014/main" id="{C1746E16-A291-40D1-9EA2-40F576C76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91280"/>
              </p:ext>
            </p:extLst>
          </p:nvPr>
        </p:nvGraphicFramePr>
        <p:xfrm>
          <a:off x="63500" y="4775200"/>
          <a:ext cx="7912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97" name="Worksheet" r:id="rId7" imgW="8020064" imgH="1724179" progId="Excel.Sheet.8">
                  <p:embed/>
                </p:oleObj>
              </mc:Choice>
              <mc:Fallback>
                <p:oleObj name="Worksheet" r:id="rId7" imgW="8020064" imgH="1724179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4775200"/>
                        <a:ext cx="7912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greytoppd">
            <a:extLst>
              <a:ext uri="{FF2B5EF4-FFF2-40B4-BE49-F238E27FC236}">
                <a16:creationId xmlns:a16="http://schemas.microsoft.com/office/drawing/2014/main" id="{FF4A5199-2B62-483F-BB97-53025EAF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5"/>
          <a:stretch>
            <a:fillRect/>
          </a:stretch>
        </p:blipFill>
        <p:spPr bwMode="auto">
          <a:xfrm>
            <a:off x="665163" y="423863"/>
            <a:ext cx="7762875" cy="59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11" name="Text Box 3">
            <a:extLst>
              <a:ext uri="{FF2B5EF4-FFF2-40B4-BE49-F238E27FC236}">
                <a16:creationId xmlns:a16="http://schemas.microsoft.com/office/drawing/2014/main" id="{0542924B-4CFA-4AA0-B154-09570CD5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0"/>
            <a:ext cx="6581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Curvature based stream delineation with threshold by constant drop analysis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88A9D788-0D2D-43EC-90C1-5D5A93AC7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CA" altLang="en-US" sz="3600">
                <a:solidFill>
                  <a:schemeClr val="bg2"/>
                </a:solidFill>
              </a:rPr>
              <a:t>Topographic Slope</a:t>
            </a:r>
          </a:p>
        </p:txBody>
      </p:sp>
      <p:grpSp>
        <p:nvGrpSpPr>
          <p:cNvPr id="265219" name="Group 3">
            <a:extLst>
              <a:ext uri="{FF2B5EF4-FFF2-40B4-BE49-F238E27FC236}">
                <a16:creationId xmlns:a16="http://schemas.microsoft.com/office/drawing/2014/main" id="{1E94C1E3-AE17-4B27-9612-865B903305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82738" y="685800"/>
            <a:ext cx="5237162" cy="3519488"/>
            <a:chOff x="926" y="624"/>
            <a:chExt cx="3666" cy="2464"/>
          </a:xfrm>
        </p:grpSpPr>
        <p:pic>
          <p:nvPicPr>
            <p:cNvPr id="265220" name="Picture 4">
              <a:extLst>
                <a:ext uri="{FF2B5EF4-FFF2-40B4-BE49-F238E27FC236}">
                  <a16:creationId xmlns:a16="http://schemas.microsoft.com/office/drawing/2014/main" id="{72434809-1367-49E4-B876-C117EEF50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5221" name="Line 5">
              <a:extLst>
                <a:ext uri="{FF2B5EF4-FFF2-40B4-BE49-F238E27FC236}">
                  <a16:creationId xmlns:a16="http://schemas.microsoft.com/office/drawing/2014/main" id="{2B9C68E0-9F97-4C74-8B61-D3528FFCCD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2" name="Line 6">
              <a:extLst>
                <a:ext uri="{FF2B5EF4-FFF2-40B4-BE49-F238E27FC236}">
                  <a16:creationId xmlns:a16="http://schemas.microsoft.com/office/drawing/2014/main" id="{BA515F73-81D1-4776-A7D1-9AD96E9FF7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3" name="Line 7">
              <a:extLst>
                <a:ext uri="{FF2B5EF4-FFF2-40B4-BE49-F238E27FC236}">
                  <a16:creationId xmlns:a16="http://schemas.microsoft.com/office/drawing/2014/main" id="{9DB21318-79C7-4587-979B-210AC8FE5D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4" name="Line 8">
              <a:extLst>
                <a:ext uri="{FF2B5EF4-FFF2-40B4-BE49-F238E27FC236}">
                  <a16:creationId xmlns:a16="http://schemas.microsoft.com/office/drawing/2014/main" id="{8E49DA6E-CFDD-4F5E-A14E-997817CA11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5" name="Line 9">
              <a:extLst>
                <a:ext uri="{FF2B5EF4-FFF2-40B4-BE49-F238E27FC236}">
                  <a16:creationId xmlns:a16="http://schemas.microsoft.com/office/drawing/2014/main" id="{46DFFC25-6D2C-4C4D-AEC9-F6AAB8CCC2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6" name="Line 10">
              <a:extLst>
                <a:ext uri="{FF2B5EF4-FFF2-40B4-BE49-F238E27FC236}">
                  <a16:creationId xmlns:a16="http://schemas.microsoft.com/office/drawing/2014/main" id="{799C4033-3F00-4F57-B590-D43AC8F52E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7" name="Line 11">
              <a:extLst>
                <a:ext uri="{FF2B5EF4-FFF2-40B4-BE49-F238E27FC236}">
                  <a16:creationId xmlns:a16="http://schemas.microsoft.com/office/drawing/2014/main" id="{A42D8FD4-2E8C-4AE4-86EE-ED4ABB4D00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8" name="Line 12">
              <a:extLst>
                <a:ext uri="{FF2B5EF4-FFF2-40B4-BE49-F238E27FC236}">
                  <a16:creationId xmlns:a16="http://schemas.microsoft.com/office/drawing/2014/main" id="{85C08B65-FE34-411A-9421-6CCFCAC5B7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9" name="Line 13">
              <a:extLst>
                <a:ext uri="{FF2B5EF4-FFF2-40B4-BE49-F238E27FC236}">
                  <a16:creationId xmlns:a16="http://schemas.microsoft.com/office/drawing/2014/main" id="{10E5E871-4051-4404-965F-42A4EF75D4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0" name="Line 14">
              <a:extLst>
                <a:ext uri="{FF2B5EF4-FFF2-40B4-BE49-F238E27FC236}">
                  <a16:creationId xmlns:a16="http://schemas.microsoft.com/office/drawing/2014/main" id="{022E65D5-84AC-4BF6-8DD8-6764208E2C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1" name="Line 15">
              <a:extLst>
                <a:ext uri="{FF2B5EF4-FFF2-40B4-BE49-F238E27FC236}">
                  <a16:creationId xmlns:a16="http://schemas.microsoft.com/office/drawing/2014/main" id="{F2236D68-A4CB-43A6-B480-4731F9F82D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2" name="Line 16">
              <a:extLst>
                <a:ext uri="{FF2B5EF4-FFF2-40B4-BE49-F238E27FC236}">
                  <a16:creationId xmlns:a16="http://schemas.microsoft.com/office/drawing/2014/main" id="{F9A78480-B468-4AFB-92D2-F92867EC9F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3" name="Line 17">
              <a:extLst>
                <a:ext uri="{FF2B5EF4-FFF2-40B4-BE49-F238E27FC236}">
                  <a16:creationId xmlns:a16="http://schemas.microsoft.com/office/drawing/2014/main" id="{8B423939-EFE1-4B8C-B6F3-A9B4FD083B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4" name="Line 18">
              <a:extLst>
                <a:ext uri="{FF2B5EF4-FFF2-40B4-BE49-F238E27FC236}">
                  <a16:creationId xmlns:a16="http://schemas.microsoft.com/office/drawing/2014/main" id="{E5CB7EF3-42D1-4B4A-A8C4-DE6000BE4A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5" name="Line 19">
              <a:extLst>
                <a:ext uri="{FF2B5EF4-FFF2-40B4-BE49-F238E27FC236}">
                  <a16:creationId xmlns:a16="http://schemas.microsoft.com/office/drawing/2014/main" id="{67F5D48C-7FE0-4919-A844-2B89F97EAA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6" name="Line 20">
              <a:extLst>
                <a:ext uri="{FF2B5EF4-FFF2-40B4-BE49-F238E27FC236}">
                  <a16:creationId xmlns:a16="http://schemas.microsoft.com/office/drawing/2014/main" id="{4FD1CEE9-37E4-4621-BA62-02E27E3CBD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7" name="Line 21">
              <a:extLst>
                <a:ext uri="{FF2B5EF4-FFF2-40B4-BE49-F238E27FC236}">
                  <a16:creationId xmlns:a16="http://schemas.microsoft.com/office/drawing/2014/main" id="{D8EDD544-7756-4F23-AC93-5248DA0BC58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8" name="Line 22">
              <a:extLst>
                <a:ext uri="{FF2B5EF4-FFF2-40B4-BE49-F238E27FC236}">
                  <a16:creationId xmlns:a16="http://schemas.microsoft.com/office/drawing/2014/main" id="{4883F80A-B1FE-423D-AAD2-E48C0F3D95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9" name="Line 23">
              <a:extLst>
                <a:ext uri="{FF2B5EF4-FFF2-40B4-BE49-F238E27FC236}">
                  <a16:creationId xmlns:a16="http://schemas.microsoft.com/office/drawing/2014/main" id="{58229FC4-CB79-4BA4-BFAA-7CE509E430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0" name="Line 24">
              <a:extLst>
                <a:ext uri="{FF2B5EF4-FFF2-40B4-BE49-F238E27FC236}">
                  <a16:creationId xmlns:a16="http://schemas.microsoft.com/office/drawing/2014/main" id="{1B55B422-AB83-486A-8DDC-5001DD2D11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1" name="Line 25">
              <a:extLst>
                <a:ext uri="{FF2B5EF4-FFF2-40B4-BE49-F238E27FC236}">
                  <a16:creationId xmlns:a16="http://schemas.microsoft.com/office/drawing/2014/main" id="{64A9B7BE-0057-4275-B6E7-5099E8F3E91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2" name="Line 26">
              <a:extLst>
                <a:ext uri="{FF2B5EF4-FFF2-40B4-BE49-F238E27FC236}">
                  <a16:creationId xmlns:a16="http://schemas.microsoft.com/office/drawing/2014/main" id="{F32AE4AB-F6A4-4487-8C13-4025C46E6A1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3" name="Line 27">
              <a:extLst>
                <a:ext uri="{FF2B5EF4-FFF2-40B4-BE49-F238E27FC236}">
                  <a16:creationId xmlns:a16="http://schemas.microsoft.com/office/drawing/2014/main" id="{A0B59131-27C3-467A-A726-B6871B3BC32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4" name="Line 28">
              <a:extLst>
                <a:ext uri="{FF2B5EF4-FFF2-40B4-BE49-F238E27FC236}">
                  <a16:creationId xmlns:a16="http://schemas.microsoft.com/office/drawing/2014/main" id="{DAABAF32-94D7-4BD0-98FC-11F47BD8ED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5" name="Line 29">
              <a:extLst>
                <a:ext uri="{FF2B5EF4-FFF2-40B4-BE49-F238E27FC236}">
                  <a16:creationId xmlns:a16="http://schemas.microsoft.com/office/drawing/2014/main" id="{0102068E-32CD-4EE1-A0B9-04B4B9C608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6" name="Line 30">
              <a:extLst>
                <a:ext uri="{FF2B5EF4-FFF2-40B4-BE49-F238E27FC236}">
                  <a16:creationId xmlns:a16="http://schemas.microsoft.com/office/drawing/2014/main" id="{445ED49B-1191-4D71-BD92-A30FFB76260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7" name="Line 31">
              <a:extLst>
                <a:ext uri="{FF2B5EF4-FFF2-40B4-BE49-F238E27FC236}">
                  <a16:creationId xmlns:a16="http://schemas.microsoft.com/office/drawing/2014/main" id="{E86B1E34-104F-4CF7-9138-3C40DFA59C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8" name="Line 32">
              <a:extLst>
                <a:ext uri="{FF2B5EF4-FFF2-40B4-BE49-F238E27FC236}">
                  <a16:creationId xmlns:a16="http://schemas.microsoft.com/office/drawing/2014/main" id="{45E9AC30-CC5E-4D76-9DF2-4E435914D2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9" name="Line 33">
              <a:extLst>
                <a:ext uri="{FF2B5EF4-FFF2-40B4-BE49-F238E27FC236}">
                  <a16:creationId xmlns:a16="http://schemas.microsoft.com/office/drawing/2014/main" id="{3B139161-DEDE-4B86-86E8-2A49D51DF9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0" name="Line 34">
              <a:extLst>
                <a:ext uri="{FF2B5EF4-FFF2-40B4-BE49-F238E27FC236}">
                  <a16:creationId xmlns:a16="http://schemas.microsoft.com/office/drawing/2014/main" id="{9527C511-4C9F-4D1D-A932-44FAB497C1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1" name="Line 35">
              <a:extLst>
                <a:ext uri="{FF2B5EF4-FFF2-40B4-BE49-F238E27FC236}">
                  <a16:creationId xmlns:a16="http://schemas.microsoft.com/office/drawing/2014/main" id="{2BB88F7A-04A2-45C1-A0F7-CE658F741A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2" name="Line 36">
              <a:extLst>
                <a:ext uri="{FF2B5EF4-FFF2-40B4-BE49-F238E27FC236}">
                  <a16:creationId xmlns:a16="http://schemas.microsoft.com/office/drawing/2014/main" id="{26C05037-2434-42E3-A5D8-693D4EB121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3" name="Line 37">
              <a:extLst>
                <a:ext uri="{FF2B5EF4-FFF2-40B4-BE49-F238E27FC236}">
                  <a16:creationId xmlns:a16="http://schemas.microsoft.com/office/drawing/2014/main" id="{E65DD612-D958-443D-A38B-5F2254EEAB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4" name="Text Box 38">
              <a:extLst>
                <a:ext uri="{FF2B5EF4-FFF2-40B4-BE49-F238E27FC236}">
                  <a16:creationId xmlns:a16="http://schemas.microsoft.com/office/drawing/2014/main" id="{5CA9E37C-CB65-4EFC-8ED8-E13B8AF8FFF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265255" name="Rectangle 39">
            <a:extLst>
              <a:ext uri="{FF2B5EF4-FFF2-40B4-BE49-F238E27FC236}">
                <a16:creationId xmlns:a16="http://schemas.microsoft.com/office/drawing/2014/main" id="{D31E9182-EAF0-4320-BF00-DDDBB6A1A2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6550" y="4211638"/>
            <a:ext cx="3800475" cy="158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Font typeface="Monotype Sorts" pitchFamily="2" charset="2"/>
              <a:buNone/>
              <a:tabLst>
                <a:tab pos="2743200" algn="l"/>
              </a:tabLst>
            </a:pPr>
            <a:r>
              <a:rPr lang="en-CA" altLang="en-US" sz="2400" b="1">
                <a:solidFill>
                  <a:srgbClr val="F80000"/>
                </a:solidFill>
              </a:rPr>
              <a:t>Topographic Definition Drop/Distance</a:t>
            </a:r>
          </a:p>
        </p:txBody>
      </p:sp>
      <p:sp>
        <p:nvSpPr>
          <p:cNvPr id="265256" name="Rectangle 40">
            <a:extLst>
              <a:ext uri="{FF2B5EF4-FFF2-40B4-BE49-F238E27FC236}">
                <a16:creationId xmlns:a16="http://schemas.microsoft.com/office/drawing/2014/main" id="{417AC2E1-7455-4FF2-A6C8-A31A8309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4194175"/>
            <a:ext cx="3305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CA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Limitation imposed by 8 grid directions.</a:t>
            </a:r>
            <a:endParaRPr kumimoji="0" lang="en-US" altLang="en-US" sz="24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65257" name="Rectangle 41">
            <a:extLst>
              <a:ext uri="{FF2B5EF4-FFF2-40B4-BE49-F238E27FC236}">
                <a16:creationId xmlns:a16="http://schemas.microsoft.com/office/drawing/2014/main" id="{AF621D3A-9018-42BA-B85B-2AC0E6151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>
                <a:solidFill>
                  <a:srgbClr val="FF3300"/>
                </a:solidFill>
              </a:rPr>
              <a:t>Flow Direction Field — </a:t>
            </a:r>
            <a:r>
              <a:rPr lang="en-US" altLang="en-US" sz="2800">
                <a:solidFill>
                  <a:srgbClr val="FF3300"/>
                </a:solidFill>
              </a:rPr>
              <a:t>if the elevation surface is differentiable (except perhaps for countable discontinuities) the horizontal component of the surface normal defines a flow direction field.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610" name="Group 2">
            <a:extLst>
              <a:ext uri="{FF2B5EF4-FFF2-40B4-BE49-F238E27FC236}">
                <a16:creationId xmlns:a16="http://schemas.microsoft.com/office/drawing/2014/main" id="{591AE49A-12A5-4CEE-986B-080F3C50A7E8}"/>
              </a:ext>
            </a:extLst>
          </p:cNvPr>
          <p:cNvGrpSpPr>
            <a:grpSpLocks/>
          </p:cNvGrpSpPr>
          <p:nvPr/>
        </p:nvGrpSpPr>
        <p:grpSpPr bwMode="auto">
          <a:xfrm>
            <a:off x="1052513" y="1719263"/>
            <a:ext cx="2424112" cy="2420937"/>
            <a:chOff x="2261" y="1517"/>
            <a:chExt cx="1149" cy="1094"/>
          </a:xfrm>
        </p:grpSpPr>
        <p:sp>
          <p:nvSpPr>
            <p:cNvPr id="580611" name="Rectangle 3">
              <a:extLst>
                <a:ext uri="{FF2B5EF4-FFF2-40B4-BE49-F238E27FC236}">
                  <a16:creationId xmlns:a16="http://schemas.microsoft.com/office/drawing/2014/main" id="{CB4436C4-84A8-4209-8519-8F350D6A8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80612" name="Rectangle 4">
              <a:extLst>
                <a:ext uri="{FF2B5EF4-FFF2-40B4-BE49-F238E27FC236}">
                  <a16:creationId xmlns:a16="http://schemas.microsoft.com/office/drawing/2014/main" id="{9928920C-B6A2-4CBE-BF7A-4F01EF04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80613" name="Rectangle 5">
              <a:extLst>
                <a:ext uri="{FF2B5EF4-FFF2-40B4-BE49-F238E27FC236}">
                  <a16:creationId xmlns:a16="http://schemas.microsoft.com/office/drawing/2014/main" id="{10270699-2B61-4D2C-AED6-40D105CA8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80614" name="Rectangle 6">
              <a:extLst>
                <a:ext uri="{FF2B5EF4-FFF2-40B4-BE49-F238E27FC236}">
                  <a16:creationId xmlns:a16="http://schemas.microsoft.com/office/drawing/2014/main" id="{FB98D52A-4206-46B5-9F48-2211413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 3</a:t>
              </a:r>
            </a:p>
          </p:txBody>
        </p:sp>
        <p:sp>
          <p:nvSpPr>
            <p:cNvPr id="580615" name="Rectangle 7">
              <a:extLst>
                <a:ext uri="{FF2B5EF4-FFF2-40B4-BE49-F238E27FC236}">
                  <a16:creationId xmlns:a16="http://schemas.microsoft.com/office/drawing/2014/main" id="{9F14EB89-122E-40CB-8B48-8F4E59B62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en-US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580616" name="Rectangle 8">
              <a:extLst>
                <a:ext uri="{FF2B5EF4-FFF2-40B4-BE49-F238E27FC236}">
                  <a16:creationId xmlns:a16="http://schemas.microsoft.com/office/drawing/2014/main" id="{AEA39320-7B9D-4590-9660-830465E07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7</a:t>
              </a:r>
            </a:p>
          </p:txBody>
        </p:sp>
        <p:grpSp>
          <p:nvGrpSpPr>
            <p:cNvPr id="580617" name="Group 9">
              <a:extLst>
                <a:ext uri="{FF2B5EF4-FFF2-40B4-BE49-F238E27FC236}">
                  <a16:creationId xmlns:a16="http://schemas.microsoft.com/office/drawing/2014/main" id="{E0F8E03D-3366-41AC-B477-C61AA6819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580618" name="Rectangle 10">
                <a:extLst>
                  <a:ext uri="{FF2B5EF4-FFF2-40B4-BE49-F238E27FC236}">
                    <a16:creationId xmlns:a16="http://schemas.microsoft.com/office/drawing/2014/main" id="{35226AB8-0C4A-4113-952F-7302474BB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sz="2800" b="1">
                    <a:solidFill>
                      <a:schemeClr val="tx1"/>
                    </a:solidFill>
                  </a:rPr>
                  <a:t> 2</a:t>
                </a:r>
              </a:p>
            </p:txBody>
          </p:sp>
          <p:sp>
            <p:nvSpPr>
              <p:cNvPr id="580619" name="Rectangle 11">
                <a:extLst>
                  <a:ext uri="{FF2B5EF4-FFF2-40B4-BE49-F238E27FC236}">
                    <a16:creationId xmlns:a16="http://schemas.microsoft.com/office/drawing/2014/main" id="{90238E85-B5B9-4B4A-8AB4-FC91F739C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sz="28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80620" name="Rectangle 12">
                <a:extLst>
                  <a:ext uri="{FF2B5EF4-FFF2-40B4-BE49-F238E27FC236}">
                    <a16:creationId xmlns:a16="http://schemas.microsoft.com/office/drawing/2014/main" id="{F66DC1A5-A81F-43AA-BF6D-640B970DE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kumimoji="0" lang="en-US" altLang="en-US" sz="2800" b="1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sp>
          <p:nvSpPr>
            <p:cNvPr id="580621" name="Line 13">
              <a:extLst>
                <a:ext uri="{FF2B5EF4-FFF2-40B4-BE49-F238E27FC236}">
                  <a16:creationId xmlns:a16="http://schemas.microsoft.com/office/drawing/2014/main" id="{E4D173B6-31EC-4F52-A197-BB1DC2D5C7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2" name="Line 14">
              <a:extLst>
                <a:ext uri="{FF2B5EF4-FFF2-40B4-BE49-F238E27FC236}">
                  <a16:creationId xmlns:a16="http://schemas.microsoft.com/office/drawing/2014/main" id="{6BD1F760-BF93-4571-88BD-89DCE6E49D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3" name="Line 15">
              <a:extLst>
                <a:ext uri="{FF2B5EF4-FFF2-40B4-BE49-F238E27FC236}">
                  <a16:creationId xmlns:a16="http://schemas.microsoft.com/office/drawing/2014/main" id="{811095DB-C91A-49B8-9436-D382215ED1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4" name="Line 16">
              <a:extLst>
                <a:ext uri="{FF2B5EF4-FFF2-40B4-BE49-F238E27FC236}">
                  <a16:creationId xmlns:a16="http://schemas.microsoft.com/office/drawing/2014/main" id="{A3BEA6F4-8044-4349-9FFF-EE3CB05B5F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5" name="Line 17">
              <a:extLst>
                <a:ext uri="{FF2B5EF4-FFF2-40B4-BE49-F238E27FC236}">
                  <a16:creationId xmlns:a16="http://schemas.microsoft.com/office/drawing/2014/main" id="{6CD45E63-A9E9-474C-89F8-5D326F3EA0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6" name="Line 18">
              <a:extLst>
                <a:ext uri="{FF2B5EF4-FFF2-40B4-BE49-F238E27FC236}">
                  <a16:creationId xmlns:a16="http://schemas.microsoft.com/office/drawing/2014/main" id="{33DB0532-09EC-4118-9D45-8F267CAFE9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7" name="Line 19">
              <a:extLst>
                <a:ext uri="{FF2B5EF4-FFF2-40B4-BE49-F238E27FC236}">
                  <a16:creationId xmlns:a16="http://schemas.microsoft.com/office/drawing/2014/main" id="{FD242984-EA47-4487-B052-FDE1B1A248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8" name="Line 20">
              <a:extLst>
                <a:ext uri="{FF2B5EF4-FFF2-40B4-BE49-F238E27FC236}">
                  <a16:creationId xmlns:a16="http://schemas.microsoft.com/office/drawing/2014/main" id="{848FC841-AE26-4936-A589-141FDE44D7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0629" name="Text Box 21">
            <a:extLst>
              <a:ext uri="{FF2B5EF4-FFF2-40B4-BE49-F238E27FC236}">
                <a16:creationId xmlns:a16="http://schemas.microsoft.com/office/drawing/2014/main" id="{6B66CDD5-4476-44BA-AE45-DA62A900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20700"/>
            <a:ext cx="7820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4000">
                <a:solidFill>
                  <a:schemeClr val="tx1"/>
                </a:solidFill>
              </a:rPr>
              <a:t>Eight Direction Pour Point Model D8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580631" name="Object 23">
            <a:extLst>
              <a:ext uri="{FF2B5EF4-FFF2-40B4-BE49-F238E27FC236}">
                <a16:creationId xmlns:a16="http://schemas.microsoft.com/office/drawing/2014/main" id="{D9B1E5DC-5285-46B6-A445-B67F0D201D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663" y="5561013"/>
          <a:ext cx="18653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53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561013"/>
                        <a:ext cx="18653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32" name="Object 24">
            <a:extLst>
              <a:ext uri="{FF2B5EF4-FFF2-40B4-BE49-F238E27FC236}">
                <a16:creationId xmlns:a16="http://schemas.microsoft.com/office/drawing/2014/main" id="{3BE5E9E1-8DFA-4155-A89A-90E24DE9FA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4313" y="4545013"/>
          <a:ext cx="18557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54" name="Equation" r:id="rId7" imgW="927000" imgH="393480" progId="Equation.3">
                  <p:embed/>
                </p:oleObj>
              </mc:Choice>
              <mc:Fallback>
                <p:oleObj name="Equation" r:id="rId7" imgW="9270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4545013"/>
                        <a:ext cx="18557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33" name="Text Box 25">
            <a:extLst>
              <a:ext uri="{FF2B5EF4-FFF2-40B4-BE49-F238E27FC236}">
                <a16:creationId xmlns:a16="http://schemas.microsoft.com/office/drawing/2014/main" id="{2DB12DE9-58BE-49F2-BEA7-552DC916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73613"/>
            <a:ext cx="4619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Slope = Drop/Distance</a:t>
            </a:r>
          </a:p>
          <a:p>
            <a:pPr algn="l"/>
            <a:endParaRPr kumimoji="0" lang="en-US" altLang="en-US" sz="2400">
              <a:solidFill>
                <a:schemeClr val="tx1"/>
              </a:solidFill>
            </a:endParaRPr>
          </a:p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Steepest down slope direction</a:t>
            </a:r>
          </a:p>
        </p:txBody>
      </p:sp>
      <p:sp>
        <p:nvSpPr>
          <p:cNvPr id="580634" name="Rectangle 26">
            <a:extLst>
              <a:ext uri="{FF2B5EF4-FFF2-40B4-BE49-F238E27FC236}">
                <a16:creationId xmlns:a16="http://schemas.microsoft.com/office/drawing/2014/main" id="{A1211B60-947C-4C44-B6CF-EB98F1C6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4500563"/>
            <a:ext cx="1951038" cy="866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0635" name="Group 27">
            <a:extLst>
              <a:ext uri="{FF2B5EF4-FFF2-40B4-BE49-F238E27FC236}">
                <a16:creationId xmlns:a16="http://schemas.microsoft.com/office/drawing/2014/main" id="{A4CF7407-7923-4B9B-B81F-909FE5D9263B}"/>
              </a:ext>
            </a:extLst>
          </p:cNvPr>
          <p:cNvGrpSpPr>
            <a:grpSpLocks/>
          </p:cNvGrpSpPr>
          <p:nvPr/>
        </p:nvGrpSpPr>
        <p:grpSpPr bwMode="auto">
          <a:xfrm>
            <a:off x="4941888" y="1150938"/>
            <a:ext cx="2406650" cy="3000375"/>
            <a:chOff x="3224" y="933"/>
            <a:chExt cx="1631" cy="2201"/>
          </a:xfrm>
        </p:grpSpPr>
        <p:sp>
          <p:nvSpPr>
            <p:cNvPr id="580636" name="Rectangle 28">
              <a:extLst>
                <a:ext uri="{FF2B5EF4-FFF2-40B4-BE49-F238E27FC236}">
                  <a16:creationId xmlns:a16="http://schemas.microsoft.com/office/drawing/2014/main" id="{3BE92165-AAD0-4B94-BF52-4E413D7DD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1353"/>
              <a:ext cx="545" cy="59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67</a:t>
              </a:r>
            </a:p>
          </p:txBody>
        </p:sp>
        <p:sp>
          <p:nvSpPr>
            <p:cNvPr id="580637" name="Rectangle 29">
              <a:extLst>
                <a:ext uri="{FF2B5EF4-FFF2-40B4-BE49-F238E27FC236}">
                  <a16:creationId xmlns:a16="http://schemas.microsoft.com/office/drawing/2014/main" id="{A8DA2238-106E-4F0B-A5B0-3216E5CB7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353"/>
              <a:ext cx="543" cy="59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580638" name="Rectangle 30">
              <a:extLst>
                <a:ext uri="{FF2B5EF4-FFF2-40B4-BE49-F238E27FC236}">
                  <a16:creationId xmlns:a16="http://schemas.microsoft.com/office/drawing/2014/main" id="{36BA9434-E1BF-41A6-897A-7A27321FF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353"/>
              <a:ext cx="543" cy="59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49</a:t>
              </a:r>
            </a:p>
          </p:txBody>
        </p:sp>
        <p:sp>
          <p:nvSpPr>
            <p:cNvPr id="580639" name="Rectangle 31">
              <a:extLst>
                <a:ext uri="{FF2B5EF4-FFF2-40B4-BE49-F238E27FC236}">
                  <a16:creationId xmlns:a16="http://schemas.microsoft.com/office/drawing/2014/main" id="{F052574C-5519-4F5A-AEEC-4B310BD4F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1945"/>
              <a:ext cx="545" cy="59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580640" name="Rectangle 32">
              <a:extLst>
                <a:ext uri="{FF2B5EF4-FFF2-40B4-BE49-F238E27FC236}">
                  <a16:creationId xmlns:a16="http://schemas.microsoft.com/office/drawing/2014/main" id="{E0930271-2792-4CFF-A55A-466DA8301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945"/>
              <a:ext cx="543" cy="59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580641" name="Rectangle 33">
              <a:extLst>
                <a:ext uri="{FF2B5EF4-FFF2-40B4-BE49-F238E27FC236}">
                  <a16:creationId xmlns:a16="http://schemas.microsoft.com/office/drawing/2014/main" id="{066C970B-6C6E-46B3-9AC8-33D797D27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945"/>
              <a:ext cx="543" cy="59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580642" name="Rectangle 34">
              <a:extLst>
                <a:ext uri="{FF2B5EF4-FFF2-40B4-BE49-F238E27FC236}">
                  <a16:creationId xmlns:a16="http://schemas.microsoft.com/office/drawing/2014/main" id="{37EA179C-4013-4ED1-AD9A-1F4102A54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540"/>
              <a:ext cx="545" cy="59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58</a:t>
              </a:r>
            </a:p>
          </p:txBody>
        </p:sp>
        <p:sp>
          <p:nvSpPr>
            <p:cNvPr id="580643" name="Rectangle 35">
              <a:extLst>
                <a:ext uri="{FF2B5EF4-FFF2-40B4-BE49-F238E27FC236}">
                  <a16:creationId xmlns:a16="http://schemas.microsoft.com/office/drawing/2014/main" id="{6DA4AE27-A4F7-4545-B026-6D4C98206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540"/>
              <a:ext cx="543" cy="59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580644" name="Rectangle 36">
              <a:extLst>
                <a:ext uri="{FF2B5EF4-FFF2-40B4-BE49-F238E27FC236}">
                  <a16:creationId xmlns:a16="http://schemas.microsoft.com/office/drawing/2014/main" id="{C8D9EE96-6A1B-487F-9A5A-B00A6647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540"/>
              <a:ext cx="543" cy="59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0" lang="en-US" altLang="en-US" sz="2800" b="1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580645" name="Line 37">
              <a:extLst>
                <a:ext uri="{FF2B5EF4-FFF2-40B4-BE49-F238E27FC236}">
                  <a16:creationId xmlns:a16="http://schemas.microsoft.com/office/drawing/2014/main" id="{BECA31E7-D279-4BB5-8146-A6D98DBAE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1181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46" name="Line 38">
              <a:extLst>
                <a:ext uri="{FF2B5EF4-FFF2-40B4-BE49-F238E27FC236}">
                  <a16:creationId xmlns:a16="http://schemas.microsoft.com/office/drawing/2014/main" id="{7943C199-67C8-4697-A7B6-2D7428A71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179"/>
              <a:ext cx="2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47" name="Line 39">
              <a:extLst>
                <a:ext uri="{FF2B5EF4-FFF2-40B4-BE49-F238E27FC236}">
                  <a16:creationId xmlns:a16="http://schemas.microsoft.com/office/drawing/2014/main" id="{45FB98F7-169C-453A-9CE6-B72830AF2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" y="1238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48" name="Text Box 40">
              <a:extLst>
                <a:ext uri="{FF2B5EF4-FFF2-40B4-BE49-F238E27FC236}">
                  <a16:creationId xmlns:a16="http://schemas.microsoft.com/office/drawing/2014/main" id="{38F9F610-BC79-4B55-981F-B0807BB24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" y="933"/>
              <a:ext cx="36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8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580649" name="Line 41">
              <a:extLst>
                <a:ext uri="{FF2B5EF4-FFF2-40B4-BE49-F238E27FC236}">
                  <a16:creationId xmlns:a16="http://schemas.microsoft.com/office/drawing/2014/main" id="{91DD0F8C-D366-4529-A1F0-FA06135EB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4" y="1238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50" name="Line 42">
              <a:extLst>
                <a:ext uri="{FF2B5EF4-FFF2-40B4-BE49-F238E27FC236}">
                  <a16:creationId xmlns:a16="http://schemas.microsoft.com/office/drawing/2014/main" id="{F83156D3-D367-49E3-81DD-658F5BE44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766"/>
              <a:ext cx="281" cy="34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51" name="Line 43">
              <a:extLst>
                <a:ext uri="{FF2B5EF4-FFF2-40B4-BE49-F238E27FC236}">
                  <a16:creationId xmlns:a16="http://schemas.microsoft.com/office/drawing/2014/main" id="{1F46FDD4-103D-4A85-A34C-B1C570DBB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8" y="1741"/>
              <a:ext cx="0" cy="38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Text Box 3">
            <a:extLst>
              <a:ext uri="{FF2B5EF4-FFF2-40B4-BE49-F238E27FC236}">
                <a16:creationId xmlns:a16="http://schemas.microsoft.com/office/drawing/2014/main" id="{DBE1E2D9-AF11-4C05-A886-5F109C133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19088"/>
            <a:ext cx="720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600" b="1">
                <a:solidFill>
                  <a:schemeClr val="tx1"/>
                </a:solidFill>
              </a:rPr>
              <a:t>D</a:t>
            </a:r>
            <a:r>
              <a:rPr kumimoji="0" lang="en-US" altLang="en-US" sz="3600" b="1">
                <a:solidFill>
                  <a:schemeClr val="tx1"/>
                </a:solidFill>
                <a:sym typeface="Symbol" panose="05050102010706020507" pitchFamily="18" charset="2"/>
              </a:rPr>
              <a:t> Multiple flow direction model</a:t>
            </a:r>
            <a:endParaRPr kumimoji="0" lang="en-US" altLang="en-US" sz="3600" b="1">
              <a:solidFill>
                <a:schemeClr val="tx1"/>
              </a:solidFill>
            </a:endParaRP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3D591449-FDE3-45A8-8E2E-510539637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89625"/>
            <a:ext cx="8953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16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kumimoji="0" lang="en-US" altLang="en-US" sz="16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kumimoji="0" lang="en-US" altLang="en-US" sz="16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  <p:graphicFrame>
        <p:nvGraphicFramePr>
          <p:cNvPr id="582661" name="Object 5">
            <a:extLst>
              <a:ext uri="{FF2B5EF4-FFF2-40B4-BE49-F238E27FC236}">
                <a16:creationId xmlns:a16="http://schemas.microsoft.com/office/drawing/2014/main" id="{0CBF372D-B34D-463F-8909-BCA84F7CF6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4862513"/>
          <a:ext cx="21478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5" name="Equation" r:id="rId3" imgW="1193760" imgH="482400" progId="Equation.3">
                  <p:embed/>
                </p:oleObj>
              </mc:Choice>
              <mc:Fallback>
                <p:oleObj name="Equation" r:id="rId3" imgW="11937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862513"/>
                        <a:ext cx="214788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2658" name="Object 2">
            <a:extLst>
              <a:ext uri="{FF2B5EF4-FFF2-40B4-BE49-F238E27FC236}">
                <a16:creationId xmlns:a16="http://schemas.microsoft.com/office/drawing/2014/main" id="{DEF66983-B5B0-4564-ADE7-D461DDED92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57943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6" name="Picture" r:id="rId5" imgW="2209680" imgH="2886120" progId="Word.Picture.8">
                  <p:embed/>
                </p:oleObj>
              </mc:Choice>
              <mc:Fallback>
                <p:oleObj name="Picture" r:id="rId5" imgW="2209680" imgH="288612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7943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2" name="Line 6">
            <a:extLst>
              <a:ext uri="{FF2B5EF4-FFF2-40B4-BE49-F238E27FC236}">
                <a16:creationId xmlns:a16="http://schemas.microsoft.com/office/drawing/2014/main" id="{51EC3760-9906-4301-AC28-406CCC4D0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8" y="3803650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3" name="Line 7">
            <a:extLst>
              <a:ext uri="{FF2B5EF4-FFF2-40B4-BE49-F238E27FC236}">
                <a16:creationId xmlns:a16="http://schemas.microsoft.com/office/drawing/2014/main" id="{7F2F1A77-FBFE-4654-9231-7F0260DAB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50" y="2708275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4" name="Line 8">
            <a:extLst>
              <a:ext uri="{FF2B5EF4-FFF2-40B4-BE49-F238E27FC236}">
                <a16:creationId xmlns:a16="http://schemas.microsoft.com/office/drawing/2014/main" id="{5C61D10B-9C71-482E-A48A-BE273886A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38" y="2708275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5" name="Text Box 9">
            <a:extLst>
              <a:ext uri="{FF2B5EF4-FFF2-40B4-BE49-F238E27FC236}">
                <a16:creationId xmlns:a16="http://schemas.microsoft.com/office/drawing/2014/main" id="{73C45951-FE77-474E-ADFA-2AC9A839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041650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</a:p>
        </p:txBody>
      </p:sp>
      <p:graphicFrame>
        <p:nvGraphicFramePr>
          <p:cNvPr id="582666" name="Object 10">
            <a:extLst>
              <a:ext uri="{FF2B5EF4-FFF2-40B4-BE49-F238E27FC236}">
                <a16:creationId xmlns:a16="http://schemas.microsoft.com/office/drawing/2014/main" id="{9BF0DC22-C0F7-4561-97D1-2B1FC06BA8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5100" y="4832350"/>
          <a:ext cx="33369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7" name="Equation" r:id="rId7" imgW="1854000" imgH="533160" progId="Equation.3">
                  <p:embed/>
                </p:oleObj>
              </mc:Choice>
              <mc:Fallback>
                <p:oleObj name="Equation" r:id="rId7" imgW="185400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832350"/>
                        <a:ext cx="33369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2674" name="Group 18">
            <a:extLst>
              <a:ext uri="{FF2B5EF4-FFF2-40B4-BE49-F238E27FC236}">
                <a16:creationId xmlns:a16="http://schemas.microsoft.com/office/drawing/2014/main" id="{8C614132-2121-4C19-894E-F6AC1D6BCE34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3443288"/>
            <a:ext cx="2552700" cy="2278062"/>
            <a:chOff x="3886" y="2169"/>
            <a:chExt cx="1608" cy="1435"/>
          </a:xfrm>
        </p:grpSpPr>
        <p:pic>
          <p:nvPicPr>
            <p:cNvPr id="582669" name="Picture 13">
              <a:extLst>
                <a:ext uri="{FF2B5EF4-FFF2-40B4-BE49-F238E27FC236}">
                  <a16:creationId xmlns:a16="http://schemas.microsoft.com/office/drawing/2014/main" id="{5FD082A8-CD40-4CA7-BA94-51DA54EF5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14441" r="13145" b="6569"/>
            <a:stretch>
              <a:fillRect/>
            </a:stretch>
          </p:blipFill>
          <p:spPr bwMode="auto">
            <a:xfrm rot="5400000">
              <a:off x="3972" y="2083"/>
              <a:ext cx="1435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2670" name="Line 14">
              <a:extLst>
                <a:ext uri="{FF2B5EF4-FFF2-40B4-BE49-F238E27FC236}">
                  <a16:creationId xmlns:a16="http://schemas.microsoft.com/office/drawing/2014/main" id="{61C84DC4-5A24-4A11-A61C-C12D4F7FB0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4320" y="2439"/>
              <a:ext cx="775" cy="1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2672" name="Rectangle 16">
            <a:extLst>
              <a:ext uri="{FF2B5EF4-FFF2-40B4-BE49-F238E27FC236}">
                <a16:creationId xmlns:a16="http://schemas.microsoft.com/office/drawing/2014/main" id="{589341F9-4AAB-4C85-B3E2-BCF97FA48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2636838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Proportion flowing to neighboring grid cell 1 is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/(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1</a:t>
            </a:r>
            <a:r>
              <a:rPr lang="en-US" altLang="en-US">
                <a:solidFill>
                  <a:schemeClr val="tx1"/>
                </a:solidFill>
              </a:rPr>
              <a:t> +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82673" name="Rectangle 17">
            <a:extLst>
              <a:ext uri="{FF2B5EF4-FFF2-40B4-BE49-F238E27FC236}">
                <a16:creationId xmlns:a16="http://schemas.microsoft.com/office/drawing/2014/main" id="{7C0B90BF-DBCD-4C50-A154-DC0DC40CB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1435100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Proportion flowing to neighboring grid cell 2 is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1</a:t>
            </a:r>
            <a:r>
              <a:rPr lang="en-US" altLang="en-US">
                <a:solidFill>
                  <a:schemeClr val="tx1"/>
                </a:solidFill>
              </a:rPr>
              <a:t>/(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1</a:t>
            </a:r>
            <a:r>
              <a:rPr lang="en-US" altLang="en-US">
                <a:solidFill>
                  <a:schemeClr val="tx1"/>
                </a:solidFill>
              </a:rPr>
              <a:t> +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en-US" altLang="en-US" baseline="-25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>
            <a:extLst>
              <a:ext uri="{FF2B5EF4-FFF2-40B4-BE49-F238E27FC236}">
                <a16:creationId xmlns:a16="http://schemas.microsoft.com/office/drawing/2014/main" id="{C22B3CCE-3387-4033-8C71-E2B92AE9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/>
          <a:stretch>
            <a:fillRect/>
          </a:stretch>
        </p:blipFill>
        <p:spPr bwMode="auto">
          <a:xfrm>
            <a:off x="0" y="2114550"/>
            <a:ext cx="49085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7" name="Picture 3">
            <a:extLst>
              <a:ext uri="{FF2B5EF4-FFF2-40B4-BE49-F238E27FC236}">
                <a16:creationId xmlns:a16="http://schemas.microsoft.com/office/drawing/2014/main" id="{0C0D7299-CB82-4CA8-BAAB-0D6DBCE5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2797"/>
          <a:stretch>
            <a:fillRect/>
          </a:stretch>
        </p:blipFill>
        <p:spPr bwMode="auto">
          <a:xfrm>
            <a:off x="4244975" y="0"/>
            <a:ext cx="489902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Text Box 4">
            <a:extLst>
              <a:ext uri="{FF2B5EF4-FFF2-40B4-BE49-F238E27FC236}">
                <a16:creationId xmlns:a16="http://schemas.microsoft.com/office/drawing/2014/main" id="{73DBA88D-4ABF-4C6D-8616-2DCDD9B58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054600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Contributing Area using D8</a:t>
            </a:r>
          </a:p>
        </p:txBody>
      </p:sp>
      <p:sp>
        <p:nvSpPr>
          <p:cNvPr id="272389" name="Text Box 5">
            <a:extLst>
              <a:ext uri="{FF2B5EF4-FFF2-40B4-BE49-F238E27FC236}">
                <a16:creationId xmlns:a16="http://schemas.microsoft.com/office/drawing/2014/main" id="{82175CCB-41B3-4166-8A42-B4EF91D0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977900"/>
            <a:ext cx="314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Contributing Area using D</a:t>
            </a:r>
            <a:r>
              <a:rPr kumimoji="0" lang="en-US" altLang="en-US" sz="2800">
                <a:solidFill>
                  <a:schemeClr val="tx1"/>
                </a:solidFill>
                <a:sym typeface="Symbol" panose="05050102010706020507" pitchFamily="18" charset="2"/>
              </a:rPr>
              <a:t></a:t>
            </a:r>
            <a:endParaRPr kumimoji="0" lang="en-US" altLang="en-US" sz="3600" b="1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72390" name="Line 6">
            <a:extLst>
              <a:ext uri="{FF2B5EF4-FFF2-40B4-BE49-F238E27FC236}">
                <a16:creationId xmlns:a16="http://schemas.microsoft.com/office/drawing/2014/main" id="{436599C6-6B86-425E-8FDB-974E43123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263" y="1930400"/>
            <a:ext cx="0" cy="835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7">
            <a:extLst>
              <a:ext uri="{FF2B5EF4-FFF2-40B4-BE49-F238E27FC236}">
                <a16:creationId xmlns:a16="http://schemas.microsoft.com/office/drawing/2014/main" id="{8E1876E8-F2DC-4FB5-AE9F-6936801B46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383088"/>
            <a:ext cx="0" cy="665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9" name="Picture 3">
            <a:extLst>
              <a:ext uri="{FF2B5EF4-FFF2-40B4-BE49-F238E27FC236}">
                <a16:creationId xmlns:a16="http://schemas.microsoft.com/office/drawing/2014/main" id="{BDBB3B90-FFB6-4137-82D3-FF4395B2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0" name="Object 1026">
            <a:extLst>
              <a:ext uri="{FF2B5EF4-FFF2-40B4-BE49-F238E27FC236}">
                <a16:creationId xmlns:a16="http://schemas.microsoft.com/office/drawing/2014/main" id="{7EF1A031-AA82-415E-A464-CC6B7FCFB8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288925"/>
          <a:ext cx="8597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4" name="Document" r:id="rId3" imgW="4335120" imgH="920520" progId="Word.Document.8">
                  <p:embed/>
                </p:oleObj>
              </mc:Choice>
              <mc:Fallback>
                <p:oleObj name="Document" r:id="rId3" imgW="4335120" imgH="920520" progId="Word.Document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88925"/>
                        <a:ext cx="8597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8531" name="Picture 1027">
            <a:extLst>
              <a:ext uri="{FF2B5EF4-FFF2-40B4-BE49-F238E27FC236}">
                <a16:creationId xmlns:a16="http://schemas.microsoft.com/office/drawing/2014/main" id="{63697FD7-5E7D-4826-9B7F-608FA406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28926" r="18246" b="26311"/>
          <a:stretch>
            <a:fillRect/>
          </a:stretch>
        </p:blipFill>
        <p:spPr bwMode="auto">
          <a:xfrm>
            <a:off x="4913313" y="2163763"/>
            <a:ext cx="340995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8532" name="Text Box 1028">
            <a:extLst>
              <a:ext uri="{FF2B5EF4-FFF2-40B4-BE49-F238E27FC236}">
                <a16:creationId xmlns:a16="http://schemas.microsoft.com/office/drawing/2014/main" id="{5167DC83-23F5-4D09-8BDC-1C8BA7960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sediment or contaminant moves</a:t>
            </a:r>
          </a:p>
        </p:txBody>
      </p:sp>
      <p:graphicFrame>
        <p:nvGraphicFramePr>
          <p:cNvPr id="278533" name="Object 1029">
            <a:extLst>
              <a:ext uri="{FF2B5EF4-FFF2-40B4-BE49-F238E27FC236}">
                <a16:creationId xmlns:a16="http://schemas.microsoft.com/office/drawing/2014/main" id="{5B3C87DD-D634-4B25-B64D-A0C287B13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2130425"/>
          <a:ext cx="4214813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5" name="Picture" r:id="rId6" imgW="2809800" imgH="2752560" progId="Word.Picture.8">
                  <p:embed/>
                </p:oleObj>
              </mc:Choice>
              <mc:Fallback>
                <p:oleObj name="Picture" r:id="rId6" imgW="2809800" imgH="2752560" progId="Word.Picture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30425"/>
                        <a:ext cx="4214813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Object 2">
            <a:extLst>
              <a:ext uri="{FF2B5EF4-FFF2-40B4-BE49-F238E27FC236}">
                <a16:creationId xmlns:a16="http://schemas.microsoft.com/office/drawing/2014/main" id="{8FBD237E-A449-4075-8F01-93C8A782B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8" y="225425"/>
          <a:ext cx="78517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0" name="Document" r:id="rId3" imgW="3913560" imgH="1475280" progId="Word.Document.8">
                  <p:embed/>
                </p:oleObj>
              </mc:Choice>
              <mc:Fallback>
                <p:oleObj name="Document" r:id="rId3" imgW="3913560" imgH="14752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25425"/>
                        <a:ext cx="785177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6" name="Rectangle 4">
            <a:extLst>
              <a:ext uri="{FF2B5EF4-FFF2-40B4-BE49-F238E27FC236}">
                <a16:creationId xmlns:a16="http://schemas.microsoft.com/office/drawing/2014/main" id="{89954F33-05FA-4CD8-812F-E8C64089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79555" name="Object 3">
            <a:extLst>
              <a:ext uri="{FF2B5EF4-FFF2-40B4-BE49-F238E27FC236}">
                <a16:creationId xmlns:a16="http://schemas.microsoft.com/office/drawing/2014/main" id="{820E57BD-654B-4DF9-80AC-8FACE5A8D0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3913" y="1931988"/>
          <a:ext cx="45243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1" name="Picture" r:id="rId5" imgW="3019320" imgH="2781360" progId="Word.Picture.8">
                  <p:embed/>
                </p:oleObj>
              </mc:Choice>
              <mc:Fallback>
                <p:oleObj name="Picture" r:id="rId5" imgW="3019320" imgH="27813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931988"/>
                        <a:ext cx="45243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7" name="Text Box 5">
            <a:extLst>
              <a:ext uri="{FF2B5EF4-FFF2-40B4-BE49-F238E27FC236}">
                <a16:creationId xmlns:a16="http://schemas.microsoft.com/office/drawing/2014/main" id="{63586397-040E-4332-BDCF-D66D29E0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a contaminant may come from</a:t>
            </a:r>
          </a:p>
        </p:txBody>
      </p:sp>
      <p:pic>
        <p:nvPicPr>
          <p:cNvPr id="279559" name="Picture 7">
            <a:extLst>
              <a:ext uri="{FF2B5EF4-FFF2-40B4-BE49-F238E27FC236}">
                <a16:creationId xmlns:a16="http://schemas.microsoft.com/office/drawing/2014/main" id="{850C4358-AD23-4D69-BE12-1F638F72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243013"/>
            <a:ext cx="3738562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8" name="Picture 6">
            <a:extLst>
              <a:ext uri="{FF2B5EF4-FFF2-40B4-BE49-F238E27FC236}">
                <a16:creationId xmlns:a16="http://schemas.microsoft.com/office/drawing/2014/main" id="{C308D9A9-5C01-4608-861F-F7B239C2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7" name="Rectangle 3">
            <a:extLst>
              <a:ext uri="{FF2B5EF4-FFF2-40B4-BE49-F238E27FC236}">
                <a16:creationId xmlns:a16="http://schemas.microsoft.com/office/drawing/2014/main" id="{EF29B34B-6BE8-494B-8833-3B793C754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GIS and DEM Analysis is used in Hydrology to…</a:t>
            </a:r>
          </a:p>
        </p:txBody>
      </p:sp>
      <p:sp>
        <p:nvSpPr>
          <p:cNvPr id="594948" name="Rectangle 4">
            <a:extLst>
              <a:ext uri="{FF2B5EF4-FFF2-40B4-BE49-F238E27FC236}">
                <a16:creationId xmlns:a16="http://schemas.microsoft.com/office/drawing/2014/main" id="{5163D779-F645-40E5-8FF1-658E5ACD4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6313" y="1417638"/>
            <a:ext cx="6897687" cy="4114800"/>
          </a:xfrm>
        </p:spPr>
        <p:txBody>
          <a:bodyPr/>
          <a:lstStyle/>
          <a:p>
            <a:r>
              <a:rPr lang="en-US" altLang="en-US"/>
              <a:t>Determine parameters, like topographic wetness index distribution</a:t>
            </a:r>
          </a:p>
        </p:txBody>
      </p:sp>
      <p:sp>
        <p:nvSpPr>
          <p:cNvPr id="594949" name="Rectangle 5">
            <a:extLst>
              <a:ext uri="{FF2B5EF4-FFF2-40B4-BE49-F238E27FC236}">
                <a16:creationId xmlns:a16="http://schemas.microsoft.com/office/drawing/2014/main" id="{62C2EF88-AAEB-4E01-B333-E1F4E816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6324600"/>
            <a:ext cx="346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Blue River Basin, DMIP project</a:t>
            </a:r>
          </a:p>
        </p:txBody>
      </p:sp>
      <p:grpSp>
        <p:nvGrpSpPr>
          <p:cNvPr id="596220" name="Group 1276">
            <a:extLst>
              <a:ext uri="{FF2B5EF4-FFF2-40B4-BE49-F238E27FC236}">
                <a16:creationId xmlns:a16="http://schemas.microsoft.com/office/drawing/2014/main" id="{E797B48D-824E-4432-A312-AE44873CD4AB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2379663"/>
            <a:ext cx="5786437" cy="4289425"/>
            <a:chOff x="1461" y="1499"/>
            <a:chExt cx="3645" cy="2702"/>
          </a:xfrm>
        </p:grpSpPr>
        <p:pic>
          <p:nvPicPr>
            <p:cNvPr id="595810" name="Picture 866">
              <a:extLst>
                <a:ext uri="{FF2B5EF4-FFF2-40B4-BE49-F238E27FC236}">
                  <a16:creationId xmlns:a16="http://schemas.microsoft.com/office/drawing/2014/main" id="{B90859B5-0F37-4594-BA90-073B8FE50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" y="1910"/>
              <a:ext cx="1361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95811" name="Group 867">
              <a:extLst>
                <a:ext uri="{FF2B5EF4-FFF2-40B4-BE49-F238E27FC236}">
                  <a16:creationId xmlns:a16="http://schemas.microsoft.com/office/drawing/2014/main" id="{F307639F-DD43-441C-AFAD-FCFCCFE2A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3668"/>
              <a:ext cx="963" cy="533"/>
              <a:chOff x="533" y="535"/>
              <a:chExt cx="1430" cy="1146"/>
            </a:xfrm>
          </p:grpSpPr>
          <p:sp>
            <p:nvSpPr>
              <p:cNvPr id="595812" name="Rectangle 868">
                <a:extLst>
                  <a:ext uri="{FF2B5EF4-FFF2-40B4-BE49-F238E27FC236}">
                    <a16:creationId xmlns:a16="http://schemas.microsoft.com/office/drawing/2014/main" id="{86F536BB-82E4-4CFE-AE92-D884759DA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720"/>
                <a:ext cx="3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1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13" name="Rectangle 869">
                <a:extLst>
                  <a:ext uri="{FF2B5EF4-FFF2-40B4-BE49-F238E27FC236}">
                    <a16:creationId xmlns:a16="http://schemas.microsoft.com/office/drawing/2014/main" id="{6CC82453-8786-43F5-8E4E-B9B255F09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557"/>
                <a:ext cx="76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14" name="Rectangle 870">
                <a:extLst>
                  <a:ext uri="{FF2B5EF4-FFF2-40B4-BE49-F238E27FC236}">
                    <a16:creationId xmlns:a16="http://schemas.microsoft.com/office/drawing/2014/main" id="{A8E1D169-1BA9-4147-854E-A2037A9F6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62" y="906"/>
                <a:ext cx="83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15" name="Line 871">
                <a:extLst>
                  <a:ext uri="{FF2B5EF4-FFF2-40B4-BE49-F238E27FC236}">
                    <a16:creationId xmlns:a16="http://schemas.microsoft.com/office/drawing/2014/main" id="{7DB3D6EB-A10D-4BC2-BDE8-8C9C610DC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" y="1437"/>
                <a:ext cx="100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16" name="Line 872">
                <a:extLst>
                  <a:ext uri="{FF2B5EF4-FFF2-40B4-BE49-F238E27FC236}">
                    <a16:creationId xmlns:a16="http://schemas.microsoft.com/office/drawing/2014/main" id="{4A4112CD-10B2-409D-8E16-74F2888E2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17" name="Line 873">
                <a:extLst>
                  <a:ext uri="{FF2B5EF4-FFF2-40B4-BE49-F238E27FC236}">
                    <a16:creationId xmlns:a16="http://schemas.microsoft.com/office/drawing/2014/main" id="{5640F94C-BB34-4090-B185-5EA0E032C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7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18" name="Line 874">
                <a:extLst>
                  <a:ext uri="{FF2B5EF4-FFF2-40B4-BE49-F238E27FC236}">
                    <a16:creationId xmlns:a16="http://schemas.microsoft.com/office/drawing/2014/main" id="{2DDDD131-A733-49E2-A0DA-1EA3D887B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5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19" name="Line 875">
                <a:extLst>
                  <a:ext uri="{FF2B5EF4-FFF2-40B4-BE49-F238E27FC236}">
                    <a16:creationId xmlns:a16="http://schemas.microsoft.com/office/drawing/2014/main" id="{5B58D485-F801-4F36-B536-F4478E55D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8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20" name="Line 876">
                <a:extLst>
                  <a:ext uri="{FF2B5EF4-FFF2-40B4-BE49-F238E27FC236}">
                    <a16:creationId xmlns:a16="http://schemas.microsoft.com/office/drawing/2014/main" id="{FC9B1DF0-6A2B-4544-97ED-244E4624A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1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21" name="Rectangle 877">
                <a:extLst>
                  <a:ext uri="{FF2B5EF4-FFF2-40B4-BE49-F238E27FC236}">
                    <a16:creationId xmlns:a16="http://schemas.microsoft.com/office/drawing/2014/main" id="{E6D1C2C9-83FE-4A2F-A612-9A0A4642C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" y="1471"/>
                <a:ext cx="4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22" name="Rectangle 878">
                <a:extLst>
                  <a:ext uri="{FF2B5EF4-FFF2-40B4-BE49-F238E27FC236}">
                    <a16:creationId xmlns:a16="http://schemas.microsoft.com/office/drawing/2014/main" id="{3B86760B-639D-4A32-8F8F-4DB69B903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" y="1471"/>
                <a:ext cx="4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23" name="Rectangle 879">
                <a:extLst>
                  <a:ext uri="{FF2B5EF4-FFF2-40B4-BE49-F238E27FC236}">
                    <a16:creationId xmlns:a16="http://schemas.microsoft.com/office/drawing/2014/main" id="{CA9D41A5-E9AF-4A0D-8F45-89DCA461C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1471"/>
                <a:ext cx="8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24" name="Rectangle 880">
                <a:extLst>
                  <a:ext uri="{FF2B5EF4-FFF2-40B4-BE49-F238E27FC236}">
                    <a16:creationId xmlns:a16="http://schemas.microsoft.com/office/drawing/2014/main" id="{6F24219B-B1D4-4341-85CA-6D8FEBE2C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6" y="1471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25" name="Rectangle 881">
                <a:extLst>
                  <a:ext uri="{FF2B5EF4-FFF2-40B4-BE49-F238E27FC236}">
                    <a16:creationId xmlns:a16="http://schemas.microsoft.com/office/drawing/2014/main" id="{F99A6531-6F3F-4FA6-B7EC-4F292B724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1471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26" name="Line 882">
                <a:extLst>
                  <a:ext uri="{FF2B5EF4-FFF2-40B4-BE49-F238E27FC236}">
                    <a16:creationId xmlns:a16="http://schemas.microsoft.com/office/drawing/2014/main" id="{F877B4B5-9956-427D-8271-3D17B7F6F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" y="835"/>
                <a:ext cx="1" cy="57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27" name="Line 883">
                <a:extLst>
                  <a:ext uri="{FF2B5EF4-FFF2-40B4-BE49-F238E27FC236}">
                    <a16:creationId xmlns:a16="http://schemas.microsoft.com/office/drawing/2014/main" id="{38FAA6AD-7E80-49D2-9EBD-7D4134C76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141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28" name="Line 884">
                <a:extLst>
                  <a:ext uri="{FF2B5EF4-FFF2-40B4-BE49-F238E27FC236}">
                    <a16:creationId xmlns:a16="http://schemas.microsoft.com/office/drawing/2014/main" id="{853DA6F2-E2AB-4EBF-88A0-B5C4CCFD4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127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29" name="Line 885">
                <a:extLst>
                  <a:ext uri="{FF2B5EF4-FFF2-40B4-BE49-F238E27FC236}">
                    <a16:creationId xmlns:a16="http://schemas.microsoft.com/office/drawing/2014/main" id="{21868654-229C-456F-B19E-FD2038B51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112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30" name="Line 886">
                <a:extLst>
                  <a:ext uri="{FF2B5EF4-FFF2-40B4-BE49-F238E27FC236}">
                    <a16:creationId xmlns:a16="http://schemas.microsoft.com/office/drawing/2014/main" id="{51DB6591-4970-488B-8CE8-CCDE38721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982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31" name="Line 887">
                <a:extLst>
                  <a:ext uri="{FF2B5EF4-FFF2-40B4-BE49-F238E27FC236}">
                    <a16:creationId xmlns:a16="http://schemas.microsoft.com/office/drawing/2014/main" id="{48F3100F-1508-4DA3-8569-8625A0D5B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835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32" name="Rectangle 888">
                <a:extLst>
                  <a:ext uri="{FF2B5EF4-FFF2-40B4-BE49-F238E27FC236}">
                    <a16:creationId xmlns:a16="http://schemas.microsoft.com/office/drawing/2014/main" id="{DC7B3286-C9BA-4C99-8B5A-0108AE11C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6" y="1331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33" name="Rectangle 889">
                <a:extLst>
                  <a:ext uri="{FF2B5EF4-FFF2-40B4-BE49-F238E27FC236}">
                    <a16:creationId xmlns:a16="http://schemas.microsoft.com/office/drawing/2014/main" id="{AFD8C57A-DBEB-49EB-B0D6-42BFCBB0A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6" y="1187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34" name="Rectangle 890">
                <a:extLst>
                  <a:ext uri="{FF2B5EF4-FFF2-40B4-BE49-F238E27FC236}">
                    <a16:creationId xmlns:a16="http://schemas.microsoft.com/office/drawing/2014/main" id="{003BDFC0-E5D3-43FC-BA69-6CC2FE45A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6" y="1043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35" name="Rectangle 891">
                <a:extLst>
                  <a:ext uri="{FF2B5EF4-FFF2-40B4-BE49-F238E27FC236}">
                    <a16:creationId xmlns:a16="http://schemas.microsoft.com/office/drawing/2014/main" id="{301FEBC5-5314-4831-8990-C2D6C703B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5" y="899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36" name="Rectangle 892">
                <a:extLst>
                  <a:ext uri="{FF2B5EF4-FFF2-40B4-BE49-F238E27FC236}">
                    <a16:creationId xmlns:a16="http://schemas.microsoft.com/office/drawing/2014/main" id="{2F122ECD-C5C2-4BB6-A4DD-5EDC11C9D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6" y="750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37" name="Rectangle 893">
                <a:extLst>
                  <a:ext uri="{FF2B5EF4-FFF2-40B4-BE49-F238E27FC236}">
                    <a16:creationId xmlns:a16="http://schemas.microsoft.com/office/drawing/2014/main" id="{FD4BF1AA-A0EC-4673-9F7B-12B39A2AB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" y="1414"/>
                <a:ext cx="50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38" name="Rectangle 894">
                <a:extLst>
                  <a:ext uri="{FF2B5EF4-FFF2-40B4-BE49-F238E27FC236}">
                    <a16:creationId xmlns:a16="http://schemas.microsoft.com/office/drawing/2014/main" id="{4D7A4998-58ED-45D4-B6C3-A95770297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" y="1414"/>
                <a:ext cx="50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39" name="Rectangle 895">
                <a:extLst>
                  <a:ext uri="{FF2B5EF4-FFF2-40B4-BE49-F238E27FC236}">
                    <a16:creationId xmlns:a16="http://schemas.microsoft.com/office/drawing/2014/main" id="{4951304E-A892-47DE-BC72-A7801007F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" y="1414"/>
                <a:ext cx="51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0" name="Rectangle 896">
                <a:extLst>
                  <a:ext uri="{FF2B5EF4-FFF2-40B4-BE49-F238E27FC236}">
                    <a16:creationId xmlns:a16="http://schemas.microsoft.com/office/drawing/2014/main" id="{1DB36B96-047A-4546-8E56-1A86FAA2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" y="1414"/>
                <a:ext cx="51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1" name="Rectangle 897">
                <a:extLst>
                  <a:ext uri="{FF2B5EF4-FFF2-40B4-BE49-F238E27FC236}">
                    <a16:creationId xmlns:a16="http://schemas.microsoft.com/office/drawing/2014/main" id="{DFC0E657-FB24-4555-931F-2A61235F5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" y="1414"/>
                <a:ext cx="50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2" name="Rectangle 898">
                <a:extLst>
                  <a:ext uri="{FF2B5EF4-FFF2-40B4-BE49-F238E27FC236}">
                    <a16:creationId xmlns:a16="http://schemas.microsoft.com/office/drawing/2014/main" id="{6E1D5E41-9F27-44F5-8760-0D630C966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" y="1414"/>
                <a:ext cx="50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3" name="Rectangle 899">
                <a:extLst>
                  <a:ext uri="{FF2B5EF4-FFF2-40B4-BE49-F238E27FC236}">
                    <a16:creationId xmlns:a16="http://schemas.microsoft.com/office/drawing/2014/main" id="{278DFCA3-BC59-4F8E-AFD8-4F76D072A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14"/>
                <a:ext cx="51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4" name="Rectangle 900">
                <a:extLst>
                  <a:ext uri="{FF2B5EF4-FFF2-40B4-BE49-F238E27FC236}">
                    <a16:creationId xmlns:a16="http://schemas.microsoft.com/office/drawing/2014/main" id="{1B03E3FE-4C3A-4DCE-89D5-49B1F8953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14"/>
                <a:ext cx="51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5" name="Rectangle 901">
                <a:extLst>
                  <a:ext uri="{FF2B5EF4-FFF2-40B4-BE49-F238E27FC236}">
                    <a16:creationId xmlns:a16="http://schemas.microsoft.com/office/drawing/2014/main" id="{E0307D35-ABFF-4DFF-AE5B-970D3DE8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1193"/>
                <a:ext cx="50" cy="22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6" name="Rectangle 902">
                <a:extLst>
                  <a:ext uri="{FF2B5EF4-FFF2-40B4-BE49-F238E27FC236}">
                    <a16:creationId xmlns:a16="http://schemas.microsoft.com/office/drawing/2014/main" id="{D138AE4B-8025-4E95-A490-C3D3916F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1193"/>
                <a:ext cx="50" cy="22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7" name="Rectangle 903">
                <a:extLst>
                  <a:ext uri="{FF2B5EF4-FFF2-40B4-BE49-F238E27FC236}">
                    <a16:creationId xmlns:a16="http://schemas.microsoft.com/office/drawing/2014/main" id="{C8275D55-2FDD-4064-B6AE-B7919C634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193"/>
                <a:ext cx="51" cy="22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8" name="Rectangle 904">
                <a:extLst>
                  <a:ext uri="{FF2B5EF4-FFF2-40B4-BE49-F238E27FC236}">
                    <a16:creationId xmlns:a16="http://schemas.microsoft.com/office/drawing/2014/main" id="{AB1ACE89-FA22-4CB7-969C-371280A28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193"/>
                <a:ext cx="51" cy="22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9" name="Rectangle 905">
                <a:extLst>
                  <a:ext uri="{FF2B5EF4-FFF2-40B4-BE49-F238E27FC236}">
                    <a16:creationId xmlns:a16="http://schemas.microsoft.com/office/drawing/2014/main" id="{0748873F-D21F-4E02-8167-E67D7769F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" y="1078"/>
                <a:ext cx="50" cy="3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0" name="Rectangle 906">
                <a:extLst>
                  <a:ext uri="{FF2B5EF4-FFF2-40B4-BE49-F238E27FC236}">
                    <a16:creationId xmlns:a16="http://schemas.microsoft.com/office/drawing/2014/main" id="{3B95C2FD-12D3-44A2-9045-7ED8EA8DA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" y="1078"/>
                <a:ext cx="50" cy="33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1" name="Rectangle 907">
                <a:extLst>
                  <a:ext uri="{FF2B5EF4-FFF2-40B4-BE49-F238E27FC236}">
                    <a16:creationId xmlns:a16="http://schemas.microsoft.com/office/drawing/2014/main" id="{5291CC79-E909-482D-BF7D-D84839BA1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858"/>
                <a:ext cx="46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2" name="Rectangle 908">
                <a:extLst>
                  <a:ext uri="{FF2B5EF4-FFF2-40B4-BE49-F238E27FC236}">
                    <a16:creationId xmlns:a16="http://schemas.microsoft.com/office/drawing/2014/main" id="{3EC5F5ED-0C14-4478-A4D2-90E4D7FAB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858"/>
                <a:ext cx="46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3" name="Rectangle 909">
                <a:extLst>
                  <a:ext uri="{FF2B5EF4-FFF2-40B4-BE49-F238E27FC236}">
                    <a16:creationId xmlns:a16="http://schemas.microsoft.com/office/drawing/2014/main" id="{233E20AE-62BD-426B-AC67-76E5D20BF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968"/>
                <a:ext cx="51" cy="44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4" name="Rectangle 910">
                <a:extLst>
                  <a:ext uri="{FF2B5EF4-FFF2-40B4-BE49-F238E27FC236}">
                    <a16:creationId xmlns:a16="http://schemas.microsoft.com/office/drawing/2014/main" id="{97C3D849-B94C-41B9-AD84-3DAD34796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968"/>
                <a:ext cx="51" cy="44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5" name="Rectangle 911">
                <a:extLst>
                  <a:ext uri="{FF2B5EF4-FFF2-40B4-BE49-F238E27FC236}">
                    <a16:creationId xmlns:a16="http://schemas.microsoft.com/office/drawing/2014/main" id="{41CAAB09-526D-48F6-A7F9-99BA5AEB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078"/>
                <a:ext cx="50" cy="3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6" name="Rectangle 912">
                <a:extLst>
                  <a:ext uri="{FF2B5EF4-FFF2-40B4-BE49-F238E27FC236}">
                    <a16:creationId xmlns:a16="http://schemas.microsoft.com/office/drawing/2014/main" id="{9FC30D5A-FE8E-4EBC-B807-D4284138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078"/>
                <a:ext cx="50" cy="33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7" name="Rectangle 913">
                <a:extLst>
                  <a:ext uri="{FF2B5EF4-FFF2-40B4-BE49-F238E27FC236}">
                    <a16:creationId xmlns:a16="http://schemas.microsoft.com/office/drawing/2014/main" id="{B320F8F9-8997-4C14-8C12-8FB2204BC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1303"/>
                <a:ext cx="253" cy="11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8" name="Rectangle 914">
                <a:extLst>
                  <a:ext uri="{FF2B5EF4-FFF2-40B4-BE49-F238E27FC236}">
                    <a16:creationId xmlns:a16="http://schemas.microsoft.com/office/drawing/2014/main" id="{3EA345B9-9A75-44C1-995D-6BCAD1717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1303"/>
                <a:ext cx="253" cy="11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9" name="Rectangle 915">
                <a:extLst>
                  <a:ext uri="{FF2B5EF4-FFF2-40B4-BE49-F238E27FC236}">
                    <a16:creationId xmlns:a16="http://schemas.microsoft.com/office/drawing/2014/main" id="{EAD65D72-272E-4338-9857-BFDD7A0BD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1391"/>
                <a:ext cx="455" cy="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60" name="Rectangle 916">
                <a:extLst>
                  <a:ext uri="{FF2B5EF4-FFF2-40B4-BE49-F238E27FC236}">
                    <a16:creationId xmlns:a16="http://schemas.microsoft.com/office/drawing/2014/main" id="{B6063B4F-0EE4-43EC-9A62-EA48D44B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1391"/>
                <a:ext cx="455" cy="2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861" name="Group 917">
              <a:extLst>
                <a:ext uri="{FF2B5EF4-FFF2-40B4-BE49-F238E27FC236}">
                  <a16:creationId xmlns:a16="http://schemas.microsoft.com/office/drawing/2014/main" id="{1724D387-5394-4DED-9D3B-B803DF7186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3" y="2057"/>
              <a:ext cx="963" cy="534"/>
              <a:chOff x="3666" y="538"/>
              <a:chExt cx="1430" cy="1143"/>
            </a:xfrm>
          </p:grpSpPr>
          <p:sp>
            <p:nvSpPr>
              <p:cNvPr id="595862" name="Rectangle 918">
                <a:extLst>
                  <a:ext uri="{FF2B5EF4-FFF2-40B4-BE49-F238E27FC236}">
                    <a16:creationId xmlns:a16="http://schemas.microsoft.com/office/drawing/2014/main" id="{DB762404-82E7-41AE-BCCD-CF0E7C3BB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" y="720"/>
                <a:ext cx="3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3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63" name="Rectangle 919">
                <a:extLst>
                  <a:ext uri="{FF2B5EF4-FFF2-40B4-BE49-F238E27FC236}">
                    <a16:creationId xmlns:a16="http://schemas.microsoft.com/office/drawing/2014/main" id="{E8FF6A69-A658-48CC-839A-B01BE0F8A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1557"/>
                <a:ext cx="76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64" name="Rectangle 920">
                <a:extLst>
                  <a:ext uri="{FF2B5EF4-FFF2-40B4-BE49-F238E27FC236}">
                    <a16:creationId xmlns:a16="http://schemas.microsoft.com/office/drawing/2014/main" id="{939BE605-685D-4B55-9A42-7FBEE267F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97" y="907"/>
                <a:ext cx="82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65" name="Line 921">
                <a:extLst>
                  <a:ext uri="{FF2B5EF4-FFF2-40B4-BE49-F238E27FC236}">
                    <a16:creationId xmlns:a16="http://schemas.microsoft.com/office/drawing/2014/main" id="{B65FC0D9-59DB-476B-86F1-14F19B8DE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7" y="1437"/>
                <a:ext cx="104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66" name="Line 922">
                <a:extLst>
                  <a:ext uri="{FF2B5EF4-FFF2-40B4-BE49-F238E27FC236}">
                    <a16:creationId xmlns:a16="http://schemas.microsoft.com/office/drawing/2014/main" id="{BEE33D19-A0C0-4D21-85F9-A9ECD49BB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7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67" name="Line 923">
                <a:extLst>
                  <a:ext uri="{FF2B5EF4-FFF2-40B4-BE49-F238E27FC236}">
                    <a16:creationId xmlns:a16="http://schemas.microsoft.com/office/drawing/2014/main" id="{20E4801C-F258-4F4E-BEF6-735ED75D7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9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68" name="Line 924">
                <a:extLst>
                  <a:ext uri="{FF2B5EF4-FFF2-40B4-BE49-F238E27FC236}">
                    <a16:creationId xmlns:a16="http://schemas.microsoft.com/office/drawing/2014/main" id="{F44BBAE3-9CDA-41AA-BC35-1D21CFA7E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1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69" name="Line 925">
                <a:extLst>
                  <a:ext uri="{FF2B5EF4-FFF2-40B4-BE49-F238E27FC236}">
                    <a16:creationId xmlns:a16="http://schemas.microsoft.com/office/drawing/2014/main" id="{C8DA1E6B-C0F5-4336-B790-31A7C95A6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3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70" name="Line 926">
                <a:extLst>
                  <a:ext uri="{FF2B5EF4-FFF2-40B4-BE49-F238E27FC236}">
                    <a16:creationId xmlns:a16="http://schemas.microsoft.com/office/drawing/2014/main" id="{F25C42A3-D8AA-45CC-A123-342DFCAFF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5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71" name="Rectangle 927">
                <a:extLst>
                  <a:ext uri="{FF2B5EF4-FFF2-40B4-BE49-F238E27FC236}">
                    <a16:creationId xmlns:a16="http://schemas.microsoft.com/office/drawing/2014/main" id="{FEB08193-5BBF-49B9-9E5A-35D686646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" y="1469"/>
                <a:ext cx="4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72" name="Rectangle 928">
                <a:extLst>
                  <a:ext uri="{FF2B5EF4-FFF2-40B4-BE49-F238E27FC236}">
                    <a16:creationId xmlns:a16="http://schemas.microsoft.com/office/drawing/2014/main" id="{BE444586-F94E-4AED-B3D7-1DA25252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1469"/>
                <a:ext cx="4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73" name="Rectangle 929">
                <a:extLst>
                  <a:ext uri="{FF2B5EF4-FFF2-40B4-BE49-F238E27FC236}">
                    <a16:creationId xmlns:a16="http://schemas.microsoft.com/office/drawing/2014/main" id="{274486D6-5DA6-48E7-AB7C-4CBA30A50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9" y="1469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74" name="Rectangle 930">
                <a:extLst>
                  <a:ext uri="{FF2B5EF4-FFF2-40B4-BE49-F238E27FC236}">
                    <a16:creationId xmlns:a16="http://schemas.microsoft.com/office/drawing/2014/main" id="{74724D86-4430-40C5-AF7F-0B17A8ECA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0" y="1469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75" name="Rectangle 931">
                <a:extLst>
                  <a:ext uri="{FF2B5EF4-FFF2-40B4-BE49-F238E27FC236}">
                    <a16:creationId xmlns:a16="http://schemas.microsoft.com/office/drawing/2014/main" id="{AF7206B8-F209-4E08-9B7C-22E5E92C5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3" y="1469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76" name="Line 932">
                <a:extLst>
                  <a:ext uri="{FF2B5EF4-FFF2-40B4-BE49-F238E27FC236}">
                    <a16:creationId xmlns:a16="http://schemas.microsoft.com/office/drawing/2014/main" id="{E7AD3120-35E1-42B5-BA7D-A0EC6B18D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931"/>
                <a:ext cx="1" cy="48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77" name="Line 933">
                <a:extLst>
                  <a:ext uri="{FF2B5EF4-FFF2-40B4-BE49-F238E27FC236}">
                    <a16:creationId xmlns:a16="http://schemas.microsoft.com/office/drawing/2014/main" id="{69221948-F13E-4B58-B43A-EF5054078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141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78" name="Line 934">
                <a:extLst>
                  <a:ext uri="{FF2B5EF4-FFF2-40B4-BE49-F238E27FC236}">
                    <a16:creationId xmlns:a16="http://schemas.microsoft.com/office/drawing/2014/main" id="{3485AC4F-DB3A-4ECA-92CB-F2EDA612F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129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79" name="Line 935">
                <a:extLst>
                  <a:ext uri="{FF2B5EF4-FFF2-40B4-BE49-F238E27FC236}">
                    <a16:creationId xmlns:a16="http://schemas.microsoft.com/office/drawing/2014/main" id="{FD89374B-251A-43E8-9621-3B8F6E5FE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1175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0" name="Line 936">
                <a:extLst>
                  <a:ext uri="{FF2B5EF4-FFF2-40B4-BE49-F238E27FC236}">
                    <a16:creationId xmlns:a16="http://schemas.microsoft.com/office/drawing/2014/main" id="{57D22315-787D-4CB9-8C99-79D071A94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105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1" name="Line 937">
                <a:extLst>
                  <a:ext uri="{FF2B5EF4-FFF2-40B4-BE49-F238E27FC236}">
                    <a16:creationId xmlns:a16="http://schemas.microsoft.com/office/drawing/2014/main" id="{88EB942A-A5E6-4A63-BE12-6F3CD0A6B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93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2" name="Rectangle 938">
                <a:extLst>
                  <a:ext uri="{FF2B5EF4-FFF2-40B4-BE49-F238E27FC236}">
                    <a16:creationId xmlns:a16="http://schemas.microsoft.com/office/drawing/2014/main" id="{725D8833-67A8-4CA7-9A38-80CD03577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" y="1326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83" name="Rectangle 939">
                <a:extLst>
                  <a:ext uri="{FF2B5EF4-FFF2-40B4-BE49-F238E27FC236}">
                    <a16:creationId xmlns:a16="http://schemas.microsoft.com/office/drawing/2014/main" id="{316E826F-2215-4C63-AFC3-F9E6315EF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" y="1088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84" name="Rectangle 940">
                <a:extLst>
                  <a:ext uri="{FF2B5EF4-FFF2-40B4-BE49-F238E27FC236}">
                    <a16:creationId xmlns:a16="http://schemas.microsoft.com/office/drawing/2014/main" id="{8702C3A7-CC05-45EB-96C9-BF462DC28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" y="844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885" name="Rectangle 941">
                <a:extLst>
                  <a:ext uri="{FF2B5EF4-FFF2-40B4-BE49-F238E27FC236}">
                    <a16:creationId xmlns:a16="http://schemas.microsoft.com/office/drawing/2014/main" id="{0770124E-831C-4C10-A869-E4D9857F9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1414"/>
                <a:ext cx="51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6" name="Rectangle 942">
                <a:extLst>
                  <a:ext uri="{FF2B5EF4-FFF2-40B4-BE49-F238E27FC236}">
                    <a16:creationId xmlns:a16="http://schemas.microsoft.com/office/drawing/2014/main" id="{2F1FCF5A-C9CF-4C59-AA9B-7B8CA04DD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1414"/>
                <a:ext cx="51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7" name="Rectangle 943">
                <a:extLst>
                  <a:ext uri="{FF2B5EF4-FFF2-40B4-BE49-F238E27FC236}">
                    <a16:creationId xmlns:a16="http://schemas.microsoft.com/office/drawing/2014/main" id="{25A814B4-B0E7-430A-B9AC-76FE6F83C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" y="1414"/>
                <a:ext cx="55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8" name="Rectangle 944">
                <a:extLst>
                  <a:ext uri="{FF2B5EF4-FFF2-40B4-BE49-F238E27FC236}">
                    <a16:creationId xmlns:a16="http://schemas.microsoft.com/office/drawing/2014/main" id="{5CEA5ED9-F68A-48CA-855E-DEDDF53FB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" y="1414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9" name="Rectangle 945">
                <a:extLst>
                  <a:ext uri="{FF2B5EF4-FFF2-40B4-BE49-F238E27FC236}">
                    <a16:creationId xmlns:a16="http://schemas.microsoft.com/office/drawing/2014/main" id="{CFD3BFAB-0E84-4E6F-BCB2-94E95D995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" y="1414"/>
                <a:ext cx="51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0" name="Rectangle 946">
                <a:extLst>
                  <a:ext uri="{FF2B5EF4-FFF2-40B4-BE49-F238E27FC236}">
                    <a16:creationId xmlns:a16="http://schemas.microsoft.com/office/drawing/2014/main" id="{DD8C3820-65FB-4FD8-82A4-409CD281B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" y="1414"/>
                <a:ext cx="51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1" name="Rectangle 947">
                <a:extLst>
                  <a:ext uri="{FF2B5EF4-FFF2-40B4-BE49-F238E27FC236}">
                    <a16:creationId xmlns:a16="http://schemas.microsoft.com/office/drawing/2014/main" id="{21136152-1D80-428C-AA5E-8DAC7B49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1414"/>
                <a:ext cx="55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2" name="Rectangle 948">
                <a:extLst>
                  <a:ext uri="{FF2B5EF4-FFF2-40B4-BE49-F238E27FC236}">
                    <a16:creationId xmlns:a16="http://schemas.microsoft.com/office/drawing/2014/main" id="{9A44DDF0-5CF4-4260-999C-F61A5B28C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1414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3" name="Rectangle 949">
                <a:extLst>
                  <a:ext uri="{FF2B5EF4-FFF2-40B4-BE49-F238E27FC236}">
                    <a16:creationId xmlns:a16="http://schemas.microsoft.com/office/drawing/2014/main" id="{863ACDBE-5BBC-47A7-9591-49ACA87C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1322"/>
                <a:ext cx="50" cy="9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4" name="Rectangle 950">
                <a:extLst>
                  <a:ext uri="{FF2B5EF4-FFF2-40B4-BE49-F238E27FC236}">
                    <a16:creationId xmlns:a16="http://schemas.microsoft.com/office/drawing/2014/main" id="{99511208-5F38-46AA-8DFB-CF32235D9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1322"/>
                <a:ext cx="50" cy="9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5" name="Rectangle 951">
                <a:extLst>
                  <a:ext uri="{FF2B5EF4-FFF2-40B4-BE49-F238E27FC236}">
                    <a16:creationId xmlns:a16="http://schemas.microsoft.com/office/drawing/2014/main" id="{5D6EFCA1-4913-4957-AD83-40A7485F6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" y="1230"/>
                <a:ext cx="51" cy="18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6" name="Rectangle 952">
                <a:extLst>
                  <a:ext uri="{FF2B5EF4-FFF2-40B4-BE49-F238E27FC236}">
                    <a16:creationId xmlns:a16="http://schemas.microsoft.com/office/drawing/2014/main" id="{40385CCE-E803-4624-8CBB-42794229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" y="1230"/>
                <a:ext cx="51" cy="18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7" name="Rectangle 953">
                <a:extLst>
                  <a:ext uri="{FF2B5EF4-FFF2-40B4-BE49-F238E27FC236}">
                    <a16:creationId xmlns:a16="http://schemas.microsoft.com/office/drawing/2014/main" id="{378A6207-81E8-4382-A5E1-BEA75BAFF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1138"/>
                <a:ext cx="55" cy="27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8" name="Rectangle 954">
                <a:extLst>
                  <a:ext uri="{FF2B5EF4-FFF2-40B4-BE49-F238E27FC236}">
                    <a16:creationId xmlns:a16="http://schemas.microsoft.com/office/drawing/2014/main" id="{CAD57114-6D1D-498B-BF06-6CE4C6F5F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1138"/>
                <a:ext cx="55" cy="27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9" name="Rectangle 955">
                <a:extLst>
                  <a:ext uri="{FF2B5EF4-FFF2-40B4-BE49-F238E27FC236}">
                    <a16:creationId xmlns:a16="http://schemas.microsoft.com/office/drawing/2014/main" id="{1F9F88AD-17CE-45AA-9239-0EA20CA52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858"/>
                <a:ext cx="50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0" name="Rectangle 956">
                <a:extLst>
                  <a:ext uri="{FF2B5EF4-FFF2-40B4-BE49-F238E27FC236}">
                    <a16:creationId xmlns:a16="http://schemas.microsoft.com/office/drawing/2014/main" id="{27049F03-3B71-4953-BEB0-C70042EA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858"/>
                <a:ext cx="50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1" name="Rectangle 957">
                <a:extLst>
                  <a:ext uri="{FF2B5EF4-FFF2-40B4-BE49-F238E27FC236}">
                    <a16:creationId xmlns:a16="http://schemas.microsoft.com/office/drawing/2014/main" id="{2586A2CD-EE01-4E88-AA24-E8140F8A7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5" y="858"/>
                <a:ext cx="56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2" name="Rectangle 958">
                <a:extLst>
                  <a:ext uri="{FF2B5EF4-FFF2-40B4-BE49-F238E27FC236}">
                    <a16:creationId xmlns:a16="http://schemas.microsoft.com/office/drawing/2014/main" id="{5B1C268E-E8DB-4F9D-B0B3-03B20CD5D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5" y="858"/>
                <a:ext cx="56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3" name="Rectangle 959">
                <a:extLst>
                  <a:ext uri="{FF2B5EF4-FFF2-40B4-BE49-F238E27FC236}">
                    <a16:creationId xmlns:a16="http://schemas.microsoft.com/office/drawing/2014/main" id="{CF4D160B-0509-446F-AE74-D3EA0A812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1230"/>
                <a:ext cx="50" cy="18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4" name="Rectangle 960">
                <a:extLst>
                  <a:ext uri="{FF2B5EF4-FFF2-40B4-BE49-F238E27FC236}">
                    <a16:creationId xmlns:a16="http://schemas.microsoft.com/office/drawing/2014/main" id="{95162D3A-47B1-43B2-BA12-631AD844C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1230"/>
                <a:ext cx="50" cy="18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5" name="Rectangle 961">
                <a:extLst>
                  <a:ext uri="{FF2B5EF4-FFF2-40B4-BE49-F238E27FC236}">
                    <a16:creationId xmlns:a16="http://schemas.microsoft.com/office/drawing/2014/main" id="{BF8031A2-F8A5-4A7E-8FB6-14973AC89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" y="1340"/>
                <a:ext cx="262" cy="7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6" name="Rectangle 962">
                <a:extLst>
                  <a:ext uri="{FF2B5EF4-FFF2-40B4-BE49-F238E27FC236}">
                    <a16:creationId xmlns:a16="http://schemas.microsoft.com/office/drawing/2014/main" id="{BE7CBBDC-F351-4068-A115-76DDF74C2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" y="1340"/>
                <a:ext cx="262" cy="7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7" name="Rectangle 963">
                <a:extLst>
                  <a:ext uri="{FF2B5EF4-FFF2-40B4-BE49-F238E27FC236}">
                    <a16:creationId xmlns:a16="http://schemas.microsoft.com/office/drawing/2014/main" id="{AB925CC2-EF8F-4D95-80D8-A4D88DBEC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3" y="1391"/>
                <a:ext cx="423" cy="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8" name="Rectangle 964">
                <a:extLst>
                  <a:ext uri="{FF2B5EF4-FFF2-40B4-BE49-F238E27FC236}">
                    <a16:creationId xmlns:a16="http://schemas.microsoft.com/office/drawing/2014/main" id="{8656644A-8A59-4E14-988C-67DFEDF4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3" y="1391"/>
                <a:ext cx="423" cy="2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909" name="Group 965">
              <a:extLst>
                <a:ext uri="{FF2B5EF4-FFF2-40B4-BE49-F238E27FC236}">
                  <a16:creationId xmlns:a16="http://schemas.microsoft.com/office/drawing/2014/main" id="{DFC36392-66D4-46C9-AA05-79D45C6A5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3" y="2938"/>
              <a:ext cx="965" cy="532"/>
              <a:chOff x="2095" y="538"/>
              <a:chExt cx="1434" cy="1141"/>
            </a:xfrm>
          </p:grpSpPr>
          <p:sp>
            <p:nvSpPr>
              <p:cNvPr id="595910" name="Rectangle 966">
                <a:extLst>
                  <a:ext uri="{FF2B5EF4-FFF2-40B4-BE49-F238E27FC236}">
                    <a16:creationId xmlns:a16="http://schemas.microsoft.com/office/drawing/2014/main" id="{DFF7DCFE-E9FA-44B4-909D-87AEBEB6E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720"/>
                <a:ext cx="3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2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11" name="Rectangle 967">
                <a:extLst>
                  <a:ext uri="{FF2B5EF4-FFF2-40B4-BE49-F238E27FC236}">
                    <a16:creationId xmlns:a16="http://schemas.microsoft.com/office/drawing/2014/main" id="{E45F0CD9-5510-455F-8267-43395823E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" y="1555"/>
                <a:ext cx="76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12" name="Rectangle 968">
                <a:extLst>
                  <a:ext uri="{FF2B5EF4-FFF2-40B4-BE49-F238E27FC236}">
                    <a16:creationId xmlns:a16="http://schemas.microsoft.com/office/drawing/2014/main" id="{A40EC065-E7B3-491A-B51D-0F4EA39A7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724" y="909"/>
                <a:ext cx="82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13" name="Line 969">
                <a:extLst>
                  <a:ext uri="{FF2B5EF4-FFF2-40B4-BE49-F238E27FC236}">
                    <a16:creationId xmlns:a16="http://schemas.microsoft.com/office/drawing/2014/main" id="{7EE2AE9B-750C-4CB7-B4A6-41A1360E5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" y="1437"/>
                <a:ext cx="111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14" name="Line 970">
                <a:extLst>
                  <a:ext uri="{FF2B5EF4-FFF2-40B4-BE49-F238E27FC236}">
                    <a16:creationId xmlns:a16="http://schemas.microsoft.com/office/drawing/2014/main" id="{0B2BC890-BA97-4B9D-A754-26A61E256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15" name="Line 971">
                <a:extLst>
                  <a:ext uri="{FF2B5EF4-FFF2-40B4-BE49-F238E27FC236}">
                    <a16:creationId xmlns:a16="http://schemas.microsoft.com/office/drawing/2014/main" id="{9E3CBBFA-08F9-43E7-B18A-2DDE1D4F7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6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16" name="Line 972">
                <a:extLst>
                  <a:ext uri="{FF2B5EF4-FFF2-40B4-BE49-F238E27FC236}">
                    <a16:creationId xmlns:a16="http://schemas.microsoft.com/office/drawing/2014/main" id="{81E03FAE-0B36-4428-A662-ED9D4B7C1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17" name="Line 973">
                <a:extLst>
                  <a:ext uri="{FF2B5EF4-FFF2-40B4-BE49-F238E27FC236}">
                    <a16:creationId xmlns:a16="http://schemas.microsoft.com/office/drawing/2014/main" id="{F0583C5A-FC4F-4573-9E15-933B23799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18" name="Line 974">
                <a:extLst>
                  <a:ext uri="{FF2B5EF4-FFF2-40B4-BE49-F238E27FC236}">
                    <a16:creationId xmlns:a16="http://schemas.microsoft.com/office/drawing/2014/main" id="{E5C068AC-FA5F-49C8-BDDF-65F604189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2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19" name="Line 975">
                <a:extLst>
                  <a:ext uri="{FF2B5EF4-FFF2-40B4-BE49-F238E27FC236}">
                    <a16:creationId xmlns:a16="http://schemas.microsoft.com/office/drawing/2014/main" id="{68DAF891-32EC-4304-8BA7-91D799FD2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7" y="143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20" name="Rectangle 976">
                <a:extLst>
                  <a:ext uri="{FF2B5EF4-FFF2-40B4-BE49-F238E27FC236}">
                    <a16:creationId xmlns:a16="http://schemas.microsoft.com/office/drawing/2014/main" id="{4C337E5E-E4CB-4987-BE7D-080A9B00D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469"/>
                <a:ext cx="4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21" name="Rectangle 977">
                <a:extLst>
                  <a:ext uri="{FF2B5EF4-FFF2-40B4-BE49-F238E27FC236}">
                    <a16:creationId xmlns:a16="http://schemas.microsoft.com/office/drawing/2014/main" id="{1379BF4D-84A8-46D9-94ED-827ADA68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" y="1469"/>
                <a:ext cx="4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22" name="Rectangle 978">
                <a:extLst>
                  <a:ext uri="{FF2B5EF4-FFF2-40B4-BE49-F238E27FC236}">
                    <a16:creationId xmlns:a16="http://schemas.microsoft.com/office/drawing/2014/main" id="{60833181-3947-4163-AE66-716D5826B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69"/>
                <a:ext cx="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23" name="Rectangle 979">
                <a:extLst>
                  <a:ext uri="{FF2B5EF4-FFF2-40B4-BE49-F238E27FC236}">
                    <a16:creationId xmlns:a16="http://schemas.microsoft.com/office/drawing/2014/main" id="{827C3F7E-5CE1-4643-9EC0-FBB097BD8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1469"/>
                <a:ext cx="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24" name="Rectangle 980">
                <a:extLst>
                  <a:ext uri="{FF2B5EF4-FFF2-40B4-BE49-F238E27FC236}">
                    <a16:creationId xmlns:a16="http://schemas.microsoft.com/office/drawing/2014/main" id="{3663FBA1-D9A2-4AD0-9626-E449FA84F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146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25" name="Rectangle 981">
                <a:extLst>
                  <a:ext uri="{FF2B5EF4-FFF2-40B4-BE49-F238E27FC236}">
                    <a16:creationId xmlns:a16="http://schemas.microsoft.com/office/drawing/2014/main" id="{02A54685-95A3-4B43-84F6-E4C10385C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5" y="146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26" name="Line 982">
                <a:extLst>
                  <a:ext uri="{FF2B5EF4-FFF2-40B4-BE49-F238E27FC236}">
                    <a16:creationId xmlns:a16="http://schemas.microsoft.com/office/drawing/2014/main" id="{60640930-2CEF-4287-813E-856CDBF6B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0" y="913"/>
                <a:ext cx="1" cy="50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27" name="Line 983">
                <a:extLst>
                  <a:ext uri="{FF2B5EF4-FFF2-40B4-BE49-F238E27FC236}">
                    <a16:creationId xmlns:a16="http://schemas.microsoft.com/office/drawing/2014/main" id="{A65AEE6B-3D60-4DA2-8CD9-9966652EA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141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28" name="Line 984">
                <a:extLst>
                  <a:ext uri="{FF2B5EF4-FFF2-40B4-BE49-F238E27FC236}">
                    <a16:creationId xmlns:a16="http://schemas.microsoft.com/office/drawing/2014/main" id="{61CA3A55-B246-4BC9-9F86-64453590D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1290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29" name="Line 985">
                <a:extLst>
                  <a:ext uri="{FF2B5EF4-FFF2-40B4-BE49-F238E27FC236}">
                    <a16:creationId xmlns:a16="http://schemas.microsoft.com/office/drawing/2014/main" id="{F427E48B-C91C-4E86-AC04-F19B276DE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1166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0" name="Line 986">
                <a:extLst>
                  <a:ext uri="{FF2B5EF4-FFF2-40B4-BE49-F238E27FC236}">
                    <a16:creationId xmlns:a16="http://schemas.microsoft.com/office/drawing/2014/main" id="{CFA30260-915B-4A6A-A833-B94F6FD13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1037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1" name="Line 987">
                <a:extLst>
                  <a:ext uri="{FF2B5EF4-FFF2-40B4-BE49-F238E27FC236}">
                    <a16:creationId xmlns:a16="http://schemas.microsoft.com/office/drawing/2014/main" id="{84F9F32F-5CB9-4F0F-BFF6-BEE456F16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913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2" name="Rectangle 988">
                <a:extLst>
                  <a:ext uri="{FF2B5EF4-FFF2-40B4-BE49-F238E27FC236}">
                    <a16:creationId xmlns:a16="http://schemas.microsoft.com/office/drawing/2014/main" id="{7397F857-109E-4C93-A1D1-59DA4AEF2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17" y="1330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33" name="Rectangle 989">
                <a:extLst>
                  <a:ext uri="{FF2B5EF4-FFF2-40B4-BE49-F238E27FC236}">
                    <a16:creationId xmlns:a16="http://schemas.microsoft.com/office/drawing/2014/main" id="{2E92992A-D73A-4444-975D-A45B734DF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17" y="1083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34" name="Rectangle 990">
                <a:extLst>
                  <a:ext uri="{FF2B5EF4-FFF2-40B4-BE49-F238E27FC236}">
                    <a16:creationId xmlns:a16="http://schemas.microsoft.com/office/drawing/2014/main" id="{CF5D3BD4-A0CE-41BA-839A-114F05F60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17" y="827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35" name="Rectangle 991">
                <a:extLst>
                  <a:ext uri="{FF2B5EF4-FFF2-40B4-BE49-F238E27FC236}">
                    <a16:creationId xmlns:a16="http://schemas.microsoft.com/office/drawing/2014/main" id="{2225191A-E459-474D-A236-893884C1E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1" y="1414"/>
                <a:ext cx="46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6" name="Rectangle 992">
                <a:extLst>
                  <a:ext uri="{FF2B5EF4-FFF2-40B4-BE49-F238E27FC236}">
                    <a16:creationId xmlns:a16="http://schemas.microsoft.com/office/drawing/2014/main" id="{89A991C3-E585-4581-B144-7E30D393D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1" y="1414"/>
                <a:ext cx="46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7" name="Rectangle 993">
                <a:extLst>
                  <a:ext uri="{FF2B5EF4-FFF2-40B4-BE49-F238E27FC236}">
                    <a16:creationId xmlns:a16="http://schemas.microsoft.com/office/drawing/2014/main" id="{65229ED9-90DE-4748-A567-D07DDDABA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7" y="1414"/>
                <a:ext cx="41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8" name="Rectangle 994">
                <a:extLst>
                  <a:ext uri="{FF2B5EF4-FFF2-40B4-BE49-F238E27FC236}">
                    <a16:creationId xmlns:a16="http://schemas.microsoft.com/office/drawing/2014/main" id="{A2B0B611-B017-4012-9B02-9B61919FE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7" y="1414"/>
                <a:ext cx="41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9" name="Rectangle 995">
                <a:extLst>
                  <a:ext uri="{FF2B5EF4-FFF2-40B4-BE49-F238E27FC236}">
                    <a16:creationId xmlns:a16="http://schemas.microsoft.com/office/drawing/2014/main" id="{EA0E8A36-9C82-4F8D-9A72-1924B4F3A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" y="1414"/>
                <a:ext cx="46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0" name="Rectangle 996">
                <a:extLst>
                  <a:ext uri="{FF2B5EF4-FFF2-40B4-BE49-F238E27FC236}">
                    <a16:creationId xmlns:a16="http://schemas.microsoft.com/office/drawing/2014/main" id="{3C84E5F7-1E5E-4277-AABE-B51C6F5F3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" y="1414"/>
                <a:ext cx="46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1" name="Rectangle 997">
                <a:extLst>
                  <a:ext uri="{FF2B5EF4-FFF2-40B4-BE49-F238E27FC236}">
                    <a16:creationId xmlns:a16="http://schemas.microsoft.com/office/drawing/2014/main" id="{C3B18190-67D6-4FD7-90C7-BF396485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" y="1414"/>
                <a:ext cx="46" cy="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2" name="Rectangle 998">
                <a:extLst>
                  <a:ext uri="{FF2B5EF4-FFF2-40B4-BE49-F238E27FC236}">
                    <a16:creationId xmlns:a16="http://schemas.microsoft.com/office/drawing/2014/main" id="{227A3672-E038-4EF4-BEC4-F6375084C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" y="1414"/>
                <a:ext cx="46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3" name="Rectangle 999">
                <a:extLst>
                  <a:ext uri="{FF2B5EF4-FFF2-40B4-BE49-F238E27FC236}">
                    <a16:creationId xmlns:a16="http://schemas.microsoft.com/office/drawing/2014/main" id="{ED6B4156-5591-4D15-8D05-D5BEBE3B7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1230"/>
                <a:ext cx="46" cy="18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4" name="Rectangle 1000">
                <a:extLst>
                  <a:ext uri="{FF2B5EF4-FFF2-40B4-BE49-F238E27FC236}">
                    <a16:creationId xmlns:a16="http://schemas.microsoft.com/office/drawing/2014/main" id="{AE8322E3-104B-483B-AE35-89861AF7E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1230"/>
                <a:ext cx="46" cy="18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5" name="Rectangle 1001">
                <a:extLst>
                  <a:ext uri="{FF2B5EF4-FFF2-40B4-BE49-F238E27FC236}">
                    <a16:creationId xmlns:a16="http://schemas.microsoft.com/office/drawing/2014/main" id="{C1FA48F6-F54A-41D0-9FCA-682A5BABD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1230"/>
                <a:ext cx="41" cy="18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6" name="Rectangle 1002">
                <a:extLst>
                  <a:ext uri="{FF2B5EF4-FFF2-40B4-BE49-F238E27FC236}">
                    <a16:creationId xmlns:a16="http://schemas.microsoft.com/office/drawing/2014/main" id="{3AF01EB5-29C6-4CF4-BF24-2E3547D21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1230"/>
                <a:ext cx="41" cy="18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7" name="Rectangle 1003">
                <a:extLst>
                  <a:ext uri="{FF2B5EF4-FFF2-40B4-BE49-F238E27FC236}">
                    <a16:creationId xmlns:a16="http://schemas.microsoft.com/office/drawing/2014/main" id="{A6154614-FB84-4B69-BDED-ADC2E9858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1230"/>
                <a:ext cx="46" cy="18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8" name="Rectangle 1004">
                <a:extLst>
                  <a:ext uri="{FF2B5EF4-FFF2-40B4-BE49-F238E27FC236}">
                    <a16:creationId xmlns:a16="http://schemas.microsoft.com/office/drawing/2014/main" id="{1472103C-5DC9-405E-BC27-4F990D6D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1230"/>
                <a:ext cx="46" cy="18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9" name="Rectangle 1005">
                <a:extLst>
                  <a:ext uri="{FF2B5EF4-FFF2-40B4-BE49-F238E27FC236}">
                    <a16:creationId xmlns:a16="http://schemas.microsoft.com/office/drawing/2014/main" id="{5B8FE0DC-0E2A-4D66-916E-AD060CFD2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950"/>
                <a:ext cx="46" cy="46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0" name="Rectangle 1006">
                <a:extLst>
                  <a:ext uri="{FF2B5EF4-FFF2-40B4-BE49-F238E27FC236}">
                    <a16:creationId xmlns:a16="http://schemas.microsoft.com/office/drawing/2014/main" id="{A557FDAB-CA91-40EA-B731-D626F1C9E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950"/>
                <a:ext cx="46" cy="46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1" name="Rectangle 1007">
                <a:extLst>
                  <a:ext uri="{FF2B5EF4-FFF2-40B4-BE49-F238E27FC236}">
                    <a16:creationId xmlns:a16="http://schemas.microsoft.com/office/drawing/2014/main" id="{051072DE-9B0D-45E2-85DA-5636D69CD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858"/>
                <a:ext cx="42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2" name="Rectangle 1008">
                <a:extLst>
                  <a:ext uri="{FF2B5EF4-FFF2-40B4-BE49-F238E27FC236}">
                    <a16:creationId xmlns:a16="http://schemas.microsoft.com/office/drawing/2014/main" id="{2EF0F7F3-CFFF-47FA-9F9A-700EB9431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858"/>
                <a:ext cx="42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3" name="Rectangle 1009">
                <a:extLst>
                  <a:ext uri="{FF2B5EF4-FFF2-40B4-BE49-F238E27FC236}">
                    <a16:creationId xmlns:a16="http://schemas.microsoft.com/office/drawing/2014/main" id="{2020AC81-281D-4654-B77F-60E22FCCA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1138"/>
                <a:ext cx="46" cy="27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4" name="Rectangle 1010">
                <a:extLst>
                  <a:ext uri="{FF2B5EF4-FFF2-40B4-BE49-F238E27FC236}">
                    <a16:creationId xmlns:a16="http://schemas.microsoft.com/office/drawing/2014/main" id="{E85B887C-6378-4873-88B0-1BCA0101D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1138"/>
                <a:ext cx="46" cy="27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5" name="Rectangle 1011">
                <a:extLst>
                  <a:ext uri="{FF2B5EF4-FFF2-40B4-BE49-F238E27FC236}">
                    <a16:creationId xmlns:a16="http://schemas.microsoft.com/office/drawing/2014/main" id="{971E3712-DBD1-46A0-884F-FD2066E61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1340"/>
                <a:ext cx="225" cy="7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6" name="Rectangle 1012">
                <a:extLst>
                  <a:ext uri="{FF2B5EF4-FFF2-40B4-BE49-F238E27FC236}">
                    <a16:creationId xmlns:a16="http://schemas.microsoft.com/office/drawing/2014/main" id="{520CB0DB-A3CC-47F6-8196-FA2A3ECCF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1340"/>
                <a:ext cx="225" cy="7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7" name="Rectangle 1013">
                <a:extLst>
                  <a:ext uri="{FF2B5EF4-FFF2-40B4-BE49-F238E27FC236}">
                    <a16:creationId xmlns:a16="http://schemas.microsoft.com/office/drawing/2014/main" id="{576E622B-B90B-42EF-B1F1-30CB35CB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" y="1391"/>
                <a:ext cx="537" cy="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8" name="Rectangle 1014">
                <a:extLst>
                  <a:ext uri="{FF2B5EF4-FFF2-40B4-BE49-F238E27FC236}">
                    <a16:creationId xmlns:a16="http://schemas.microsoft.com/office/drawing/2014/main" id="{96EE3ECB-2E51-4D7E-BFD1-5AD8F18F8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" y="1391"/>
                <a:ext cx="537" cy="2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963" name="Group 1019">
              <a:extLst>
                <a:ext uri="{FF2B5EF4-FFF2-40B4-BE49-F238E27FC236}">
                  <a16:creationId xmlns:a16="http://schemas.microsoft.com/office/drawing/2014/main" id="{153BC55E-E1CA-4787-86DA-F20A369C3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6" y="2178"/>
              <a:ext cx="966" cy="529"/>
              <a:chOff x="528" y="1536"/>
              <a:chExt cx="1435" cy="1131"/>
            </a:xfrm>
          </p:grpSpPr>
          <p:sp>
            <p:nvSpPr>
              <p:cNvPr id="595964" name="Rectangle 1020">
                <a:extLst>
                  <a:ext uri="{FF2B5EF4-FFF2-40B4-BE49-F238E27FC236}">
                    <a16:creationId xmlns:a16="http://schemas.microsoft.com/office/drawing/2014/main" id="{0E146EA2-3125-4E57-99C1-2CC04E38D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1707"/>
                <a:ext cx="3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4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65" name="Rectangle 1021">
                <a:extLst>
                  <a:ext uri="{FF2B5EF4-FFF2-40B4-BE49-F238E27FC236}">
                    <a16:creationId xmlns:a16="http://schemas.microsoft.com/office/drawing/2014/main" id="{B051D2DB-ED49-4441-BFDB-16C695A86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543"/>
                <a:ext cx="76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66" name="Rectangle 1022">
                <a:extLst>
                  <a:ext uri="{FF2B5EF4-FFF2-40B4-BE49-F238E27FC236}">
                    <a16:creationId xmlns:a16="http://schemas.microsoft.com/office/drawing/2014/main" id="{2D1F329F-E697-406D-896E-128E65789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8" y="1906"/>
                <a:ext cx="82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67" name="Line 1023">
                <a:extLst>
                  <a:ext uri="{FF2B5EF4-FFF2-40B4-BE49-F238E27FC236}">
                    <a16:creationId xmlns:a16="http://schemas.microsoft.com/office/drawing/2014/main" id="{C8FB2309-7B23-4E6E-BD15-94B123D24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" y="2424"/>
                <a:ext cx="109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68" name="Line 1024">
                <a:extLst>
                  <a:ext uri="{FF2B5EF4-FFF2-40B4-BE49-F238E27FC236}">
                    <a16:creationId xmlns:a16="http://schemas.microsoft.com/office/drawing/2014/main" id="{B667FFBC-6630-4CB5-9ED9-9EBFCA97A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" y="2424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69" name="Line 1025">
                <a:extLst>
                  <a:ext uri="{FF2B5EF4-FFF2-40B4-BE49-F238E27FC236}">
                    <a16:creationId xmlns:a16="http://schemas.microsoft.com/office/drawing/2014/main" id="{0DB6BEB4-77F6-47F5-953B-B0A7EB436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" y="2424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70" name="Line 1026">
                <a:extLst>
                  <a:ext uri="{FF2B5EF4-FFF2-40B4-BE49-F238E27FC236}">
                    <a16:creationId xmlns:a16="http://schemas.microsoft.com/office/drawing/2014/main" id="{FCDBAD0B-19A5-4EB4-ABA4-C9880CD1E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2424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71" name="Line 1027">
                <a:extLst>
                  <a:ext uri="{FF2B5EF4-FFF2-40B4-BE49-F238E27FC236}">
                    <a16:creationId xmlns:a16="http://schemas.microsoft.com/office/drawing/2014/main" id="{4F40672B-2AAB-4491-811D-91A232A2B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2424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72" name="Line 1028">
                <a:extLst>
                  <a:ext uri="{FF2B5EF4-FFF2-40B4-BE49-F238E27FC236}">
                    <a16:creationId xmlns:a16="http://schemas.microsoft.com/office/drawing/2014/main" id="{FFAB75BC-F64B-4D6C-B5D2-EEA25F16C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2424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73" name="Rectangle 1029">
                <a:extLst>
                  <a:ext uri="{FF2B5EF4-FFF2-40B4-BE49-F238E27FC236}">
                    <a16:creationId xmlns:a16="http://schemas.microsoft.com/office/drawing/2014/main" id="{E70486E6-0327-4CCD-A361-4B9A551B3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" y="2463"/>
                <a:ext cx="4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74" name="Rectangle 1030">
                <a:extLst>
                  <a:ext uri="{FF2B5EF4-FFF2-40B4-BE49-F238E27FC236}">
                    <a16:creationId xmlns:a16="http://schemas.microsoft.com/office/drawing/2014/main" id="{E8808C85-2A22-4918-917C-7A5C671D8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2463"/>
                <a:ext cx="4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75" name="Rectangle 1031">
                <a:extLst>
                  <a:ext uri="{FF2B5EF4-FFF2-40B4-BE49-F238E27FC236}">
                    <a16:creationId xmlns:a16="http://schemas.microsoft.com/office/drawing/2014/main" id="{C87678B3-AA44-4E92-A9D5-E9885CC63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2463"/>
                <a:ext cx="8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76" name="Rectangle 1032">
                <a:extLst>
                  <a:ext uri="{FF2B5EF4-FFF2-40B4-BE49-F238E27FC236}">
                    <a16:creationId xmlns:a16="http://schemas.microsoft.com/office/drawing/2014/main" id="{D5973361-372B-47E5-8363-142DB278E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2463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77" name="Rectangle 1033">
                <a:extLst>
                  <a:ext uri="{FF2B5EF4-FFF2-40B4-BE49-F238E27FC236}">
                    <a16:creationId xmlns:a16="http://schemas.microsoft.com/office/drawing/2014/main" id="{57BCC8CF-7BD0-41F9-A206-96CFEDD6A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" y="2463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78" name="Line 1034">
                <a:extLst>
                  <a:ext uri="{FF2B5EF4-FFF2-40B4-BE49-F238E27FC236}">
                    <a16:creationId xmlns:a16="http://schemas.microsoft.com/office/drawing/2014/main" id="{703802DE-6E32-44D4-B1D0-8376EFF2F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" y="1864"/>
                <a:ext cx="1" cy="53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79" name="Line 1035">
                <a:extLst>
                  <a:ext uri="{FF2B5EF4-FFF2-40B4-BE49-F238E27FC236}">
                    <a16:creationId xmlns:a16="http://schemas.microsoft.com/office/drawing/2014/main" id="{5F1CF6C3-4D2F-48B1-91A7-39DD71645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240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0" name="Line 1036">
                <a:extLst>
                  <a:ext uri="{FF2B5EF4-FFF2-40B4-BE49-F238E27FC236}">
                    <a16:creationId xmlns:a16="http://schemas.microsoft.com/office/drawing/2014/main" id="{1C505022-0E58-4ED0-8455-BE519A5FC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231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1" name="Line 1037">
                <a:extLst>
                  <a:ext uri="{FF2B5EF4-FFF2-40B4-BE49-F238E27FC236}">
                    <a16:creationId xmlns:a16="http://schemas.microsoft.com/office/drawing/2014/main" id="{022F4220-0BC4-4788-84D8-E17FDCBA4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2222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2" name="Line 1038">
                <a:extLst>
                  <a:ext uri="{FF2B5EF4-FFF2-40B4-BE49-F238E27FC236}">
                    <a16:creationId xmlns:a16="http://schemas.microsoft.com/office/drawing/2014/main" id="{5CBE7987-525C-45F4-99E5-405B6E364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2130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3" name="Line 1039">
                <a:extLst>
                  <a:ext uri="{FF2B5EF4-FFF2-40B4-BE49-F238E27FC236}">
                    <a16:creationId xmlns:a16="http://schemas.microsoft.com/office/drawing/2014/main" id="{D8B9437A-D30F-4124-87CA-D52D2E31C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2043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4" name="Line 1040">
                <a:extLst>
                  <a:ext uri="{FF2B5EF4-FFF2-40B4-BE49-F238E27FC236}">
                    <a16:creationId xmlns:a16="http://schemas.microsoft.com/office/drawing/2014/main" id="{AE805915-AE03-458D-A303-4FFC87C2E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195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5" name="Line 1041">
                <a:extLst>
                  <a:ext uri="{FF2B5EF4-FFF2-40B4-BE49-F238E27FC236}">
                    <a16:creationId xmlns:a16="http://schemas.microsoft.com/office/drawing/2014/main" id="{C6098BDE-2E29-49B5-9094-E23346C8B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186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6" name="Rectangle 1042">
                <a:extLst>
                  <a:ext uri="{FF2B5EF4-FFF2-40B4-BE49-F238E27FC236}">
                    <a16:creationId xmlns:a16="http://schemas.microsoft.com/office/drawing/2014/main" id="{4EF857C3-DF15-408E-A72E-B4B1C6D5C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3" y="2314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87" name="Rectangle 1043">
                <a:extLst>
                  <a:ext uri="{FF2B5EF4-FFF2-40B4-BE49-F238E27FC236}">
                    <a16:creationId xmlns:a16="http://schemas.microsoft.com/office/drawing/2014/main" id="{7E0CD994-A00A-4F86-8F11-EC4BCFA49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3" y="2139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88" name="Rectangle 1044">
                <a:extLst>
                  <a:ext uri="{FF2B5EF4-FFF2-40B4-BE49-F238E27FC236}">
                    <a16:creationId xmlns:a16="http://schemas.microsoft.com/office/drawing/2014/main" id="{3B8C4D98-2F1F-4678-B707-DBC242FB4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3" y="1959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89" name="Rectangle 1045">
                <a:extLst>
                  <a:ext uri="{FF2B5EF4-FFF2-40B4-BE49-F238E27FC236}">
                    <a16:creationId xmlns:a16="http://schemas.microsoft.com/office/drawing/2014/main" id="{A1E09228-37B2-4400-B4FC-48C0C4E32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3" y="1780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0.30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990" name="Rectangle 1046">
                <a:extLst>
                  <a:ext uri="{FF2B5EF4-FFF2-40B4-BE49-F238E27FC236}">
                    <a16:creationId xmlns:a16="http://schemas.microsoft.com/office/drawing/2014/main" id="{E2C85C2F-50CB-47D2-B5FB-A0A4E2682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" y="2401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1" name="Rectangle 1047">
                <a:extLst>
                  <a:ext uri="{FF2B5EF4-FFF2-40B4-BE49-F238E27FC236}">
                    <a16:creationId xmlns:a16="http://schemas.microsoft.com/office/drawing/2014/main" id="{4BBA3B61-E79B-4614-A3AC-2BE3AC266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" y="2401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2" name="Rectangle 1048">
                <a:extLst>
                  <a:ext uri="{FF2B5EF4-FFF2-40B4-BE49-F238E27FC236}">
                    <a16:creationId xmlns:a16="http://schemas.microsoft.com/office/drawing/2014/main" id="{3C2FA86E-02B1-40D7-B7E4-AFDAC26E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2401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3" name="Rectangle 1049">
                <a:extLst>
                  <a:ext uri="{FF2B5EF4-FFF2-40B4-BE49-F238E27FC236}">
                    <a16:creationId xmlns:a16="http://schemas.microsoft.com/office/drawing/2014/main" id="{D58449C5-10A3-4470-8D53-A079C2D5A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" y="2401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4" name="Rectangle 1050">
                <a:extLst>
                  <a:ext uri="{FF2B5EF4-FFF2-40B4-BE49-F238E27FC236}">
                    <a16:creationId xmlns:a16="http://schemas.microsoft.com/office/drawing/2014/main" id="{17417AF5-781E-4B3A-91D0-5479A80C7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332"/>
                <a:ext cx="55" cy="6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5" name="Rectangle 1051">
                <a:extLst>
                  <a:ext uri="{FF2B5EF4-FFF2-40B4-BE49-F238E27FC236}">
                    <a16:creationId xmlns:a16="http://schemas.microsoft.com/office/drawing/2014/main" id="{083EE403-5E49-4C6F-BA50-BD63B11E8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332"/>
                <a:ext cx="55" cy="6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6" name="Rectangle 1052">
                <a:extLst>
                  <a:ext uri="{FF2B5EF4-FFF2-40B4-BE49-F238E27FC236}">
                    <a16:creationId xmlns:a16="http://schemas.microsoft.com/office/drawing/2014/main" id="{278ED0AB-AEE8-4693-A744-4DDDF9C77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2264"/>
                <a:ext cx="55" cy="13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7" name="Rectangle 1053">
                <a:extLst>
                  <a:ext uri="{FF2B5EF4-FFF2-40B4-BE49-F238E27FC236}">
                    <a16:creationId xmlns:a16="http://schemas.microsoft.com/office/drawing/2014/main" id="{10AB4DDC-45A6-4D93-AC44-3FDB2D582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2264"/>
                <a:ext cx="55" cy="137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8" name="Rectangle 1054">
                <a:extLst>
                  <a:ext uri="{FF2B5EF4-FFF2-40B4-BE49-F238E27FC236}">
                    <a16:creationId xmlns:a16="http://schemas.microsoft.com/office/drawing/2014/main" id="{FB7B6089-1FF7-49FF-A15C-14AFD2EE1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" y="2264"/>
                <a:ext cx="51" cy="13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9" name="Rectangle 1055">
                <a:extLst>
                  <a:ext uri="{FF2B5EF4-FFF2-40B4-BE49-F238E27FC236}">
                    <a16:creationId xmlns:a16="http://schemas.microsoft.com/office/drawing/2014/main" id="{CF29E464-0509-4AAE-87C5-52A4BDBBA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" y="2264"/>
                <a:ext cx="51" cy="137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0" name="Rectangle 1056">
                <a:extLst>
                  <a:ext uri="{FF2B5EF4-FFF2-40B4-BE49-F238E27FC236}">
                    <a16:creationId xmlns:a16="http://schemas.microsoft.com/office/drawing/2014/main" id="{2B0D5253-ACB2-4EC9-BB1D-E1C0746BE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" y="1850"/>
                <a:ext cx="55" cy="55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1" name="Rectangle 1057">
                <a:extLst>
                  <a:ext uri="{FF2B5EF4-FFF2-40B4-BE49-F238E27FC236}">
                    <a16:creationId xmlns:a16="http://schemas.microsoft.com/office/drawing/2014/main" id="{D5B47D8B-A8F8-4A3B-904B-EB00F98BB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" y="1850"/>
                <a:ext cx="55" cy="55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2" name="Rectangle 1058">
                <a:extLst>
                  <a:ext uri="{FF2B5EF4-FFF2-40B4-BE49-F238E27FC236}">
                    <a16:creationId xmlns:a16="http://schemas.microsoft.com/office/drawing/2014/main" id="{3E51ABDA-3FB0-4552-8DBA-6AA124DAF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2057"/>
                <a:ext cx="55" cy="34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3" name="Rectangle 1059">
                <a:extLst>
                  <a:ext uri="{FF2B5EF4-FFF2-40B4-BE49-F238E27FC236}">
                    <a16:creationId xmlns:a16="http://schemas.microsoft.com/office/drawing/2014/main" id="{FF5D9FCE-4353-4E00-A4E1-D0DE012F4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2057"/>
                <a:ext cx="55" cy="34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4" name="Rectangle 1060">
                <a:extLst>
                  <a:ext uri="{FF2B5EF4-FFF2-40B4-BE49-F238E27FC236}">
                    <a16:creationId xmlns:a16="http://schemas.microsoft.com/office/drawing/2014/main" id="{2D6B115C-5B09-46C6-9976-C937FBCAF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2264"/>
                <a:ext cx="55" cy="13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5" name="Rectangle 1061">
                <a:extLst>
                  <a:ext uri="{FF2B5EF4-FFF2-40B4-BE49-F238E27FC236}">
                    <a16:creationId xmlns:a16="http://schemas.microsoft.com/office/drawing/2014/main" id="{DA2BFA17-A033-428A-99D8-3F0E85B45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2264"/>
                <a:ext cx="55" cy="137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6" name="Rectangle 1062">
                <a:extLst>
                  <a:ext uri="{FF2B5EF4-FFF2-40B4-BE49-F238E27FC236}">
                    <a16:creationId xmlns:a16="http://schemas.microsoft.com/office/drawing/2014/main" id="{0656C836-9A56-4262-885A-30B775E56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" y="2346"/>
                <a:ext cx="276" cy="5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7" name="Rectangle 1063">
                <a:extLst>
                  <a:ext uri="{FF2B5EF4-FFF2-40B4-BE49-F238E27FC236}">
                    <a16:creationId xmlns:a16="http://schemas.microsoft.com/office/drawing/2014/main" id="{F83E1526-BBA3-41DB-B267-D5E9888F8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" y="2346"/>
                <a:ext cx="276" cy="5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8" name="Rectangle 1064">
                <a:extLst>
                  <a:ext uri="{FF2B5EF4-FFF2-40B4-BE49-F238E27FC236}">
                    <a16:creationId xmlns:a16="http://schemas.microsoft.com/office/drawing/2014/main" id="{4F2BA31A-9106-4E24-8B56-59841FC2F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2383"/>
                <a:ext cx="386" cy="1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9" name="Rectangle 1065">
                <a:extLst>
                  <a:ext uri="{FF2B5EF4-FFF2-40B4-BE49-F238E27FC236}">
                    <a16:creationId xmlns:a16="http://schemas.microsoft.com/office/drawing/2014/main" id="{990F5B44-2A00-483C-80E6-D779B1D56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2383"/>
                <a:ext cx="386" cy="1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6010" name="Rectangle 1066">
              <a:extLst>
                <a:ext uri="{FF2B5EF4-FFF2-40B4-BE49-F238E27FC236}">
                  <a16:creationId xmlns:a16="http://schemas.microsoft.com/office/drawing/2014/main" id="{0939CCE3-2BBB-4AE6-B51B-DC5A12EF4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140"/>
              <a:ext cx="31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11" name="Rectangle 1067">
              <a:extLst>
                <a:ext uri="{FF2B5EF4-FFF2-40B4-BE49-F238E27FC236}">
                  <a16:creationId xmlns:a16="http://schemas.microsoft.com/office/drawing/2014/main" id="{6543B532-CB89-4443-B8BE-BB3DC5AB7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3140"/>
              <a:ext cx="28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12" name="Rectangle 1068">
              <a:extLst>
                <a:ext uri="{FF2B5EF4-FFF2-40B4-BE49-F238E27FC236}">
                  <a16:creationId xmlns:a16="http://schemas.microsoft.com/office/drawing/2014/main" id="{FC231EAB-6DEF-48A9-A62F-553188069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3140"/>
              <a:ext cx="30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13" name="Rectangle 1069">
              <a:extLst>
                <a:ext uri="{FF2B5EF4-FFF2-40B4-BE49-F238E27FC236}">
                  <a16:creationId xmlns:a16="http://schemas.microsoft.com/office/drawing/2014/main" id="{32A2E4E0-FF32-4A2D-B198-D04779FA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3140"/>
              <a:ext cx="31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14" name="Rectangle 1070">
              <a:extLst>
                <a:ext uri="{FF2B5EF4-FFF2-40B4-BE49-F238E27FC236}">
                  <a16:creationId xmlns:a16="http://schemas.microsoft.com/office/drawing/2014/main" id="{44421F0A-42EA-45EC-BD2F-AE0359D22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3140"/>
              <a:ext cx="38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15" name="Rectangle 1071">
              <a:extLst>
                <a:ext uri="{FF2B5EF4-FFF2-40B4-BE49-F238E27FC236}">
                  <a16:creationId xmlns:a16="http://schemas.microsoft.com/office/drawing/2014/main" id="{D71838C7-5BD5-4D32-8C51-B7D5C68DD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140"/>
              <a:ext cx="37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16" name="Rectangle 1072">
              <a:extLst>
                <a:ext uri="{FF2B5EF4-FFF2-40B4-BE49-F238E27FC236}">
                  <a16:creationId xmlns:a16="http://schemas.microsoft.com/office/drawing/2014/main" id="{11BC9CE9-C766-461C-BFBF-05E6BDBB7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3140"/>
              <a:ext cx="37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17" name="Rectangle 1073">
              <a:extLst>
                <a:ext uri="{FF2B5EF4-FFF2-40B4-BE49-F238E27FC236}">
                  <a16:creationId xmlns:a16="http://schemas.microsoft.com/office/drawing/2014/main" id="{DB27B27E-DA39-4F72-B733-13CAFC1B0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3140"/>
              <a:ext cx="37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6023" name="Group 1079">
              <a:extLst>
                <a:ext uri="{FF2B5EF4-FFF2-40B4-BE49-F238E27FC236}">
                  <a16:creationId xmlns:a16="http://schemas.microsoft.com/office/drawing/2014/main" id="{8DD9DED8-9FE9-4325-9C6D-66B40245B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1" y="1499"/>
              <a:ext cx="963" cy="534"/>
              <a:chOff x="533" y="2960"/>
              <a:chExt cx="1430" cy="1151"/>
            </a:xfrm>
          </p:grpSpPr>
          <p:sp>
            <p:nvSpPr>
              <p:cNvPr id="596024" name="Rectangle 1080">
                <a:extLst>
                  <a:ext uri="{FF2B5EF4-FFF2-40B4-BE49-F238E27FC236}">
                    <a16:creationId xmlns:a16="http://schemas.microsoft.com/office/drawing/2014/main" id="{28DF63D2-A13E-42EE-AAD9-CD5A32812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3154"/>
                <a:ext cx="3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7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25" name="Rectangle 1081">
                <a:extLst>
                  <a:ext uri="{FF2B5EF4-FFF2-40B4-BE49-F238E27FC236}">
                    <a16:creationId xmlns:a16="http://schemas.microsoft.com/office/drawing/2014/main" id="{A6058F03-7364-4ED9-9ABE-41F4FD300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3986"/>
                <a:ext cx="76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26" name="Rectangle 1082">
                <a:extLst>
                  <a:ext uri="{FF2B5EF4-FFF2-40B4-BE49-F238E27FC236}">
                    <a16:creationId xmlns:a16="http://schemas.microsoft.com/office/drawing/2014/main" id="{04F6B4A8-F877-495A-B15D-1F630062A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61" y="3332"/>
                <a:ext cx="8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27" name="Line 1083">
                <a:extLst>
                  <a:ext uri="{FF2B5EF4-FFF2-40B4-BE49-F238E27FC236}">
                    <a16:creationId xmlns:a16="http://schemas.microsoft.com/office/drawing/2014/main" id="{5132A306-3C31-468B-AB80-628EA2022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" y="3865"/>
                <a:ext cx="109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28" name="Line 1084">
                <a:extLst>
                  <a:ext uri="{FF2B5EF4-FFF2-40B4-BE49-F238E27FC236}">
                    <a16:creationId xmlns:a16="http://schemas.microsoft.com/office/drawing/2014/main" id="{A0264C79-3649-47EC-AA54-F69F5CC1F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29" name="Line 1085">
                <a:extLst>
                  <a:ext uri="{FF2B5EF4-FFF2-40B4-BE49-F238E27FC236}">
                    <a16:creationId xmlns:a16="http://schemas.microsoft.com/office/drawing/2014/main" id="{02587514-8BC5-4534-A3AA-3ED59BB2B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30" name="Line 1086">
                <a:extLst>
                  <a:ext uri="{FF2B5EF4-FFF2-40B4-BE49-F238E27FC236}">
                    <a16:creationId xmlns:a16="http://schemas.microsoft.com/office/drawing/2014/main" id="{6E795DA2-48FB-4DD9-8DF6-9A5F477AF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31" name="Line 1087">
                <a:extLst>
                  <a:ext uri="{FF2B5EF4-FFF2-40B4-BE49-F238E27FC236}">
                    <a16:creationId xmlns:a16="http://schemas.microsoft.com/office/drawing/2014/main" id="{D91423A6-B9A7-41A7-ACF2-023D16165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32" name="Line 1088">
                <a:extLst>
                  <a:ext uri="{FF2B5EF4-FFF2-40B4-BE49-F238E27FC236}">
                    <a16:creationId xmlns:a16="http://schemas.microsoft.com/office/drawing/2014/main" id="{BA5AFC6D-8F3E-4F09-9796-A3BAC293F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33" name="Rectangle 1089">
                <a:extLst>
                  <a:ext uri="{FF2B5EF4-FFF2-40B4-BE49-F238E27FC236}">
                    <a16:creationId xmlns:a16="http://schemas.microsoft.com/office/drawing/2014/main" id="{C9FB25D8-7BBD-489E-881A-A2A22F603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" y="3899"/>
                <a:ext cx="4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34" name="Rectangle 1090">
                <a:extLst>
                  <a:ext uri="{FF2B5EF4-FFF2-40B4-BE49-F238E27FC236}">
                    <a16:creationId xmlns:a16="http://schemas.microsoft.com/office/drawing/2014/main" id="{E382353F-26F7-4654-9755-1B1679510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3899"/>
                <a:ext cx="4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35" name="Rectangle 1091">
                <a:extLst>
                  <a:ext uri="{FF2B5EF4-FFF2-40B4-BE49-F238E27FC236}">
                    <a16:creationId xmlns:a16="http://schemas.microsoft.com/office/drawing/2014/main" id="{AD690D75-5461-4AA0-ABE2-9D625D385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389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36" name="Rectangle 1092">
                <a:extLst>
                  <a:ext uri="{FF2B5EF4-FFF2-40B4-BE49-F238E27FC236}">
                    <a16:creationId xmlns:a16="http://schemas.microsoft.com/office/drawing/2014/main" id="{C4B02F59-DA0C-4A68-8384-A876470B7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" y="3899"/>
                <a:ext cx="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37" name="Rectangle 1093">
                <a:extLst>
                  <a:ext uri="{FF2B5EF4-FFF2-40B4-BE49-F238E27FC236}">
                    <a16:creationId xmlns:a16="http://schemas.microsoft.com/office/drawing/2014/main" id="{98A0C3A7-1528-43A9-A152-840CB1898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3899"/>
                <a:ext cx="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38" name="Line 1094">
                <a:extLst>
                  <a:ext uri="{FF2B5EF4-FFF2-40B4-BE49-F238E27FC236}">
                    <a16:creationId xmlns:a16="http://schemas.microsoft.com/office/drawing/2014/main" id="{BBDA9EB4-F952-4EE5-B7BD-66D661CB2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" y="3327"/>
                <a:ext cx="1" cy="5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39" name="Line 1095">
                <a:extLst>
                  <a:ext uri="{FF2B5EF4-FFF2-40B4-BE49-F238E27FC236}">
                    <a16:creationId xmlns:a16="http://schemas.microsoft.com/office/drawing/2014/main" id="{5701F3DB-3898-47AA-8C40-22D43641C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3847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0" name="Line 1096">
                <a:extLst>
                  <a:ext uri="{FF2B5EF4-FFF2-40B4-BE49-F238E27FC236}">
                    <a16:creationId xmlns:a16="http://schemas.microsoft.com/office/drawing/2014/main" id="{83F0EA37-3412-4B02-9069-236F91360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374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1" name="Line 1097">
                <a:extLst>
                  <a:ext uri="{FF2B5EF4-FFF2-40B4-BE49-F238E27FC236}">
                    <a16:creationId xmlns:a16="http://schemas.microsoft.com/office/drawing/2014/main" id="{F3F1B296-ABBC-46D5-896C-21914C703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3640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2" name="Line 1098">
                <a:extLst>
                  <a:ext uri="{FF2B5EF4-FFF2-40B4-BE49-F238E27FC236}">
                    <a16:creationId xmlns:a16="http://schemas.microsoft.com/office/drawing/2014/main" id="{8D10FBD0-56BB-425E-81E9-6847713B3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353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3" name="Line 1099">
                <a:extLst>
                  <a:ext uri="{FF2B5EF4-FFF2-40B4-BE49-F238E27FC236}">
                    <a16:creationId xmlns:a16="http://schemas.microsoft.com/office/drawing/2014/main" id="{65AD20CB-9B13-423B-A61B-02B45B46B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3433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4" name="Line 1100">
                <a:extLst>
                  <a:ext uri="{FF2B5EF4-FFF2-40B4-BE49-F238E27FC236}">
                    <a16:creationId xmlns:a16="http://schemas.microsoft.com/office/drawing/2014/main" id="{C7285209-89AC-45DA-BEC4-E4A7563E6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" y="3327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5" name="Rectangle 1101">
                <a:extLst>
                  <a:ext uri="{FF2B5EF4-FFF2-40B4-BE49-F238E27FC236}">
                    <a16:creationId xmlns:a16="http://schemas.microsoft.com/office/drawing/2014/main" id="{3673F180-1073-414A-92A9-DF5BB7B96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5" y="3764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46" name="Rectangle 1102">
                <a:extLst>
                  <a:ext uri="{FF2B5EF4-FFF2-40B4-BE49-F238E27FC236}">
                    <a16:creationId xmlns:a16="http://schemas.microsoft.com/office/drawing/2014/main" id="{C08ECF24-77C5-48A4-B77A-2DD72DC96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5" y="3553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47" name="Rectangle 1103">
                <a:extLst>
                  <a:ext uri="{FF2B5EF4-FFF2-40B4-BE49-F238E27FC236}">
                    <a16:creationId xmlns:a16="http://schemas.microsoft.com/office/drawing/2014/main" id="{706A6976-3606-4B98-8255-6C17D8770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5" y="3344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48" name="Rectangle 1104">
                <a:extLst>
                  <a:ext uri="{FF2B5EF4-FFF2-40B4-BE49-F238E27FC236}">
                    <a16:creationId xmlns:a16="http://schemas.microsoft.com/office/drawing/2014/main" id="{3FD5EE1B-E4B5-4202-84EE-35931F9E5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9" name="Rectangle 1105">
                <a:extLst>
                  <a:ext uri="{FF2B5EF4-FFF2-40B4-BE49-F238E27FC236}">
                    <a16:creationId xmlns:a16="http://schemas.microsoft.com/office/drawing/2014/main" id="{5874B608-5D4E-4E74-806C-3168B4397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0" name="Rectangle 1106">
                <a:extLst>
                  <a:ext uri="{FF2B5EF4-FFF2-40B4-BE49-F238E27FC236}">
                    <a16:creationId xmlns:a16="http://schemas.microsoft.com/office/drawing/2014/main" id="{EB5904E6-AF48-47DB-B863-F7F4FF7C5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1" name="Rectangle 1107">
                <a:extLst>
                  <a:ext uri="{FF2B5EF4-FFF2-40B4-BE49-F238E27FC236}">
                    <a16:creationId xmlns:a16="http://schemas.microsoft.com/office/drawing/2014/main" id="{F71B3DA7-3B6B-4A58-AB2C-A3DC9D250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2" name="Rectangle 1108">
                <a:extLst>
                  <a:ext uri="{FF2B5EF4-FFF2-40B4-BE49-F238E27FC236}">
                    <a16:creationId xmlns:a16="http://schemas.microsoft.com/office/drawing/2014/main" id="{9D7C0FCD-EC04-4DE0-AF8B-140959DD5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3" name="Rectangle 1109">
                <a:extLst>
                  <a:ext uri="{FF2B5EF4-FFF2-40B4-BE49-F238E27FC236}">
                    <a16:creationId xmlns:a16="http://schemas.microsoft.com/office/drawing/2014/main" id="{087DC8AB-13A9-4E10-9DA7-C3EB50B5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3686"/>
                <a:ext cx="55" cy="16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4" name="Rectangle 1110">
                <a:extLst>
                  <a:ext uri="{FF2B5EF4-FFF2-40B4-BE49-F238E27FC236}">
                    <a16:creationId xmlns:a16="http://schemas.microsoft.com/office/drawing/2014/main" id="{AD56E4D9-7CBE-46CB-9BA3-ADE6B5AFB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3686"/>
                <a:ext cx="55" cy="16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5" name="Rectangle 1111">
                <a:extLst>
                  <a:ext uri="{FF2B5EF4-FFF2-40B4-BE49-F238E27FC236}">
                    <a16:creationId xmlns:a16="http://schemas.microsoft.com/office/drawing/2014/main" id="{7D759693-EF2E-473F-8194-5375614F2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" y="3608"/>
                <a:ext cx="51" cy="23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6" name="Rectangle 1112">
                <a:extLst>
                  <a:ext uri="{FF2B5EF4-FFF2-40B4-BE49-F238E27FC236}">
                    <a16:creationId xmlns:a16="http://schemas.microsoft.com/office/drawing/2014/main" id="{8FBE9838-7023-4386-8DEA-CB778D7D6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" y="3608"/>
                <a:ext cx="51" cy="23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7" name="Rectangle 1113">
                <a:extLst>
                  <a:ext uri="{FF2B5EF4-FFF2-40B4-BE49-F238E27FC236}">
                    <a16:creationId xmlns:a16="http://schemas.microsoft.com/office/drawing/2014/main" id="{14824A5B-8DBE-42A0-9F8B-3856ABAAB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" y="3291"/>
                <a:ext cx="55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8" name="Rectangle 1114">
                <a:extLst>
                  <a:ext uri="{FF2B5EF4-FFF2-40B4-BE49-F238E27FC236}">
                    <a16:creationId xmlns:a16="http://schemas.microsoft.com/office/drawing/2014/main" id="{A74597F2-F8E9-417D-9F70-E0AA8F8FC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" y="3291"/>
                <a:ext cx="55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9" name="Rectangle 1115">
                <a:extLst>
                  <a:ext uri="{FF2B5EF4-FFF2-40B4-BE49-F238E27FC236}">
                    <a16:creationId xmlns:a16="http://schemas.microsoft.com/office/drawing/2014/main" id="{94B4235D-A618-4EB3-B559-1CE33DE02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369"/>
                <a:ext cx="55" cy="4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0" name="Rectangle 1116">
                <a:extLst>
                  <a:ext uri="{FF2B5EF4-FFF2-40B4-BE49-F238E27FC236}">
                    <a16:creationId xmlns:a16="http://schemas.microsoft.com/office/drawing/2014/main" id="{2C185A98-EF1B-4BA0-851E-C8CE8B23D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369"/>
                <a:ext cx="55" cy="47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1" name="Rectangle 1117">
                <a:extLst>
                  <a:ext uri="{FF2B5EF4-FFF2-40B4-BE49-F238E27FC236}">
                    <a16:creationId xmlns:a16="http://schemas.microsoft.com/office/drawing/2014/main" id="{449A05B0-CD75-4E06-94C7-7B47A0265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3608"/>
                <a:ext cx="55" cy="23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2" name="Rectangle 1118">
                <a:extLst>
                  <a:ext uri="{FF2B5EF4-FFF2-40B4-BE49-F238E27FC236}">
                    <a16:creationId xmlns:a16="http://schemas.microsoft.com/office/drawing/2014/main" id="{244D9D57-23E9-4350-A317-C417349B1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3608"/>
                <a:ext cx="55" cy="23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3" name="Rectangle 1119">
                <a:extLst>
                  <a:ext uri="{FF2B5EF4-FFF2-40B4-BE49-F238E27FC236}">
                    <a16:creationId xmlns:a16="http://schemas.microsoft.com/office/drawing/2014/main" id="{05D3E874-C8D4-465A-AFAF-22AEAC77F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" y="3796"/>
                <a:ext cx="276" cy="5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4" name="Rectangle 1120">
                <a:extLst>
                  <a:ext uri="{FF2B5EF4-FFF2-40B4-BE49-F238E27FC236}">
                    <a16:creationId xmlns:a16="http://schemas.microsoft.com/office/drawing/2014/main" id="{92FDF157-3CB4-4DBE-BD4B-9CE71016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" y="3796"/>
                <a:ext cx="276" cy="5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5" name="Rectangle 1121">
                <a:extLst>
                  <a:ext uri="{FF2B5EF4-FFF2-40B4-BE49-F238E27FC236}">
                    <a16:creationId xmlns:a16="http://schemas.microsoft.com/office/drawing/2014/main" id="{D92BCFC3-DCB4-470E-90F9-1364CC93D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3824"/>
                <a:ext cx="386" cy="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6" name="Rectangle 1122">
                <a:extLst>
                  <a:ext uri="{FF2B5EF4-FFF2-40B4-BE49-F238E27FC236}">
                    <a16:creationId xmlns:a16="http://schemas.microsoft.com/office/drawing/2014/main" id="{28B14361-1985-41FB-99A0-7FD521CFC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3824"/>
                <a:ext cx="386" cy="2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6072" name="Group 1128">
              <a:extLst>
                <a:ext uri="{FF2B5EF4-FFF2-40B4-BE49-F238E27FC236}">
                  <a16:creationId xmlns:a16="http://schemas.microsoft.com/office/drawing/2014/main" id="{6E513F05-C750-4FF7-876A-D7EF70A61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887"/>
              <a:ext cx="963" cy="534"/>
              <a:chOff x="2099" y="2960"/>
              <a:chExt cx="1430" cy="1151"/>
            </a:xfrm>
          </p:grpSpPr>
          <p:sp>
            <p:nvSpPr>
              <p:cNvPr id="596073" name="Rectangle 1129">
                <a:extLst>
                  <a:ext uri="{FF2B5EF4-FFF2-40B4-BE49-F238E27FC236}">
                    <a16:creationId xmlns:a16="http://schemas.microsoft.com/office/drawing/2014/main" id="{64A301B7-5115-426B-9BC2-A7F50AFDD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3154"/>
                <a:ext cx="3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8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74" name="Rectangle 1130">
                <a:extLst>
                  <a:ext uri="{FF2B5EF4-FFF2-40B4-BE49-F238E27FC236}">
                    <a16:creationId xmlns:a16="http://schemas.microsoft.com/office/drawing/2014/main" id="{23C18457-FC43-4F22-A25E-FBD3266C4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3986"/>
                <a:ext cx="76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75" name="Rectangle 1131">
                <a:extLst>
                  <a:ext uri="{FF2B5EF4-FFF2-40B4-BE49-F238E27FC236}">
                    <a16:creationId xmlns:a16="http://schemas.microsoft.com/office/drawing/2014/main" id="{649AC523-4E0A-4ECB-8B9F-3C49AD365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727" y="3332"/>
                <a:ext cx="8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76" name="Line 1132">
                <a:extLst>
                  <a:ext uri="{FF2B5EF4-FFF2-40B4-BE49-F238E27FC236}">
                    <a16:creationId xmlns:a16="http://schemas.microsoft.com/office/drawing/2014/main" id="{8A4EB834-7D8F-452C-A9FE-22D5A16DE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" y="3865"/>
                <a:ext cx="10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77" name="Line 1133">
                <a:extLst>
                  <a:ext uri="{FF2B5EF4-FFF2-40B4-BE49-F238E27FC236}">
                    <a16:creationId xmlns:a16="http://schemas.microsoft.com/office/drawing/2014/main" id="{AEC9E01A-720E-48B7-9424-1F571D052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78" name="Line 1134">
                <a:extLst>
                  <a:ext uri="{FF2B5EF4-FFF2-40B4-BE49-F238E27FC236}">
                    <a16:creationId xmlns:a16="http://schemas.microsoft.com/office/drawing/2014/main" id="{63A24021-0FBF-497C-A07F-DB5DF0893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79" name="Line 1135">
                <a:extLst>
                  <a:ext uri="{FF2B5EF4-FFF2-40B4-BE49-F238E27FC236}">
                    <a16:creationId xmlns:a16="http://schemas.microsoft.com/office/drawing/2014/main" id="{B631E285-7CB4-4DDC-BDDC-10948A397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8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80" name="Line 1136">
                <a:extLst>
                  <a:ext uri="{FF2B5EF4-FFF2-40B4-BE49-F238E27FC236}">
                    <a16:creationId xmlns:a16="http://schemas.microsoft.com/office/drawing/2014/main" id="{E752ED3F-48BC-4936-9475-39FA272EB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81" name="Line 1137">
                <a:extLst>
                  <a:ext uri="{FF2B5EF4-FFF2-40B4-BE49-F238E27FC236}">
                    <a16:creationId xmlns:a16="http://schemas.microsoft.com/office/drawing/2014/main" id="{448D4198-8360-4C19-985A-B53CC3965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386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82" name="Rectangle 1138">
                <a:extLst>
                  <a:ext uri="{FF2B5EF4-FFF2-40B4-BE49-F238E27FC236}">
                    <a16:creationId xmlns:a16="http://schemas.microsoft.com/office/drawing/2014/main" id="{B4864249-54C4-4E2C-B268-4196F25FC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3902"/>
                <a:ext cx="4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83" name="Rectangle 1139">
                <a:extLst>
                  <a:ext uri="{FF2B5EF4-FFF2-40B4-BE49-F238E27FC236}">
                    <a16:creationId xmlns:a16="http://schemas.microsoft.com/office/drawing/2014/main" id="{02FBAD75-7533-41BE-BD2A-ED4CFF2F2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3902"/>
                <a:ext cx="4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84" name="Rectangle 1140">
                <a:extLst>
                  <a:ext uri="{FF2B5EF4-FFF2-40B4-BE49-F238E27FC236}">
                    <a16:creationId xmlns:a16="http://schemas.microsoft.com/office/drawing/2014/main" id="{02B7AF3A-A8E5-49CA-83F0-312619962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390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85" name="Rectangle 1141">
                <a:extLst>
                  <a:ext uri="{FF2B5EF4-FFF2-40B4-BE49-F238E27FC236}">
                    <a16:creationId xmlns:a16="http://schemas.microsoft.com/office/drawing/2014/main" id="{BCBE6139-67C3-4E4A-9A21-0975634F5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9" y="3902"/>
                <a:ext cx="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86" name="Rectangle 1142">
                <a:extLst>
                  <a:ext uri="{FF2B5EF4-FFF2-40B4-BE49-F238E27FC236}">
                    <a16:creationId xmlns:a16="http://schemas.microsoft.com/office/drawing/2014/main" id="{041C5480-84DB-4FE8-B585-E955E043D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" y="3902"/>
                <a:ext cx="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87" name="Line 1143">
                <a:extLst>
                  <a:ext uri="{FF2B5EF4-FFF2-40B4-BE49-F238E27FC236}">
                    <a16:creationId xmlns:a16="http://schemas.microsoft.com/office/drawing/2014/main" id="{26B957E4-8021-4BE2-8E93-CB63DF616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0" y="3364"/>
                <a:ext cx="1" cy="48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88" name="Line 1144">
                <a:extLst>
                  <a:ext uri="{FF2B5EF4-FFF2-40B4-BE49-F238E27FC236}">
                    <a16:creationId xmlns:a16="http://schemas.microsoft.com/office/drawing/2014/main" id="{4AD21128-866E-4CE7-9CC0-94279BFA7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3847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89" name="Line 1145">
                <a:extLst>
                  <a:ext uri="{FF2B5EF4-FFF2-40B4-BE49-F238E27FC236}">
                    <a16:creationId xmlns:a16="http://schemas.microsoft.com/office/drawing/2014/main" id="{C5167FBD-466E-4162-87AD-57D396B58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3723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0" name="Line 1146">
                <a:extLst>
                  <a:ext uri="{FF2B5EF4-FFF2-40B4-BE49-F238E27FC236}">
                    <a16:creationId xmlns:a16="http://schemas.microsoft.com/office/drawing/2014/main" id="{A6AF0ED4-FD24-41D1-A373-9FE2C1A0A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3603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1" name="Line 1147">
                <a:extLst>
                  <a:ext uri="{FF2B5EF4-FFF2-40B4-BE49-F238E27FC236}">
                    <a16:creationId xmlns:a16="http://schemas.microsoft.com/office/drawing/2014/main" id="{54CC4170-B439-4C09-A805-605E2930B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348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2" name="Line 1148">
                <a:extLst>
                  <a:ext uri="{FF2B5EF4-FFF2-40B4-BE49-F238E27FC236}">
                    <a16:creationId xmlns:a16="http://schemas.microsoft.com/office/drawing/2014/main" id="{BA54D9B7-E9D3-4DC3-BC19-8EA17575A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336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3" name="Rectangle 1149">
                <a:extLst>
                  <a:ext uri="{FF2B5EF4-FFF2-40B4-BE49-F238E27FC236}">
                    <a16:creationId xmlns:a16="http://schemas.microsoft.com/office/drawing/2014/main" id="{1E6903C2-64BD-4BA6-BF8E-E3674EB0B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21" y="3764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94" name="Rectangle 1150">
                <a:extLst>
                  <a:ext uri="{FF2B5EF4-FFF2-40B4-BE49-F238E27FC236}">
                    <a16:creationId xmlns:a16="http://schemas.microsoft.com/office/drawing/2014/main" id="{7F2E6C83-FAAD-4CC7-BF36-C676DE010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22" y="3518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95" name="Rectangle 1151">
                <a:extLst>
                  <a:ext uri="{FF2B5EF4-FFF2-40B4-BE49-F238E27FC236}">
                    <a16:creationId xmlns:a16="http://schemas.microsoft.com/office/drawing/2014/main" id="{9DCE539A-C663-4FD0-A7F6-714BF799E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22" y="3281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096" name="Rectangle 1152">
                <a:extLst>
                  <a:ext uri="{FF2B5EF4-FFF2-40B4-BE49-F238E27FC236}">
                    <a16:creationId xmlns:a16="http://schemas.microsoft.com/office/drawing/2014/main" id="{162E9B13-3DAA-4999-A13E-3657B62E5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1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7" name="Rectangle 1153">
                <a:extLst>
                  <a:ext uri="{FF2B5EF4-FFF2-40B4-BE49-F238E27FC236}">
                    <a16:creationId xmlns:a16="http://schemas.microsoft.com/office/drawing/2014/main" id="{ECD5CB1B-C19D-4D49-8181-61B145F3D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8" name="Rectangle 1154">
                <a:extLst>
                  <a:ext uri="{FF2B5EF4-FFF2-40B4-BE49-F238E27FC236}">
                    <a16:creationId xmlns:a16="http://schemas.microsoft.com/office/drawing/2014/main" id="{19C11130-E075-46A8-881F-4519927B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1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9" name="Rectangle 1155">
                <a:extLst>
                  <a:ext uri="{FF2B5EF4-FFF2-40B4-BE49-F238E27FC236}">
                    <a16:creationId xmlns:a16="http://schemas.microsoft.com/office/drawing/2014/main" id="{B9B8FB6D-5E77-4A9C-AC86-93619D107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847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0" name="Rectangle 1156">
                <a:extLst>
                  <a:ext uri="{FF2B5EF4-FFF2-40B4-BE49-F238E27FC236}">
                    <a16:creationId xmlns:a16="http://schemas.microsoft.com/office/drawing/2014/main" id="{6CFCE5C9-7351-467A-8876-CE870850B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3847"/>
                <a:ext cx="56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1" name="Rectangle 1157">
                <a:extLst>
                  <a:ext uri="{FF2B5EF4-FFF2-40B4-BE49-F238E27FC236}">
                    <a16:creationId xmlns:a16="http://schemas.microsoft.com/office/drawing/2014/main" id="{64E999E4-3846-490D-8E17-711DC4352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3658"/>
                <a:ext cx="55" cy="18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2" name="Rectangle 1158">
                <a:extLst>
                  <a:ext uri="{FF2B5EF4-FFF2-40B4-BE49-F238E27FC236}">
                    <a16:creationId xmlns:a16="http://schemas.microsoft.com/office/drawing/2014/main" id="{78D66FA3-7D60-4189-86CA-BEC4BA3CB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3658"/>
                <a:ext cx="55" cy="18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3" name="Rectangle 1159">
                <a:extLst>
                  <a:ext uri="{FF2B5EF4-FFF2-40B4-BE49-F238E27FC236}">
                    <a16:creationId xmlns:a16="http://schemas.microsoft.com/office/drawing/2014/main" id="{ED95432C-FE43-4A7E-90E9-42F9F54E0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3566"/>
                <a:ext cx="50" cy="28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4" name="Rectangle 1160">
                <a:extLst>
                  <a:ext uri="{FF2B5EF4-FFF2-40B4-BE49-F238E27FC236}">
                    <a16:creationId xmlns:a16="http://schemas.microsoft.com/office/drawing/2014/main" id="{EB68F6B4-D89D-4B1F-A927-5BF25FC0D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3566"/>
                <a:ext cx="50" cy="28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5" name="Rectangle 1161">
                <a:extLst>
                  <a:ext uri="{FF2B5EF4-FFF2-40B4-BE49-F238E27FC236}">
                    <a16:creationId xmlns:a16="http://schemas.microsoft.com/office/drawing/2014/main" id="{3679B98F-1CFA-4263-8A55-9B12270EB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3291"/>
                <a:ext cx="55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6" name="Rectangle 1162">
                <a:extLst>
                  <a:ext uri="{FF2B5EF4-FFF2-40B4-BE49-F238E27FC236}">
                    <a16:creationId xmlns:a16="http://schemas.microsoft.com/office/drawing/2014/main" id="{22F18042-99A0-4AF1-B0E1-127A01CE3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3291"/>
                <a:ext cx="55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7" name="Rectangle 1163">
                <a:extLst>
                  <a:ext uri="{FF2B5EF4-FFF2-40B4-BE49-F238E27FC236}">
                    <a16:creationId xmlns:a16="http://schemas.microsoft.com/office/drawing/2014/main" id="{76B9446B-6FAD-429B-9634-9F67245AE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83"/>
                <a:ext cx="56" cy="46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8" name="Rectangle 1164">
                <a:extLst>
                  <a:ext uri="{FF2B5EF4-FFF2-40B4-BE49-F238E27FC236}">
                    <a16:creationId xmlns:a16="http://schemas.microsoft.com/office/drawing/2014/main" id="{493BEF45-20BC-4C51-87B2-FDAC9FD5B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83"/>
                <a:ext cx="56" cy="46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9" name="Rectangle 1165">
                <a:extLst>
                  <a:ext uri="{FF2B5EF4-FFF2-40B4-BE49-F238E27FC236}">
                    <a16:creationId xmlns:a16="http://schemas.microsoft.com/office/drawing/2014/main" id="{1B5A10F7-4D2B-452B-AFF2-00A0493B8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3566"/>
                <a:ext cx="55" cy="28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10" name="Rectangle 1166">
                <a:extLst>
                  <a:ext uri="{FF2B5EF4-FFF2-40B4-BE49-F238E27FC236}">
                    <a16:creationId xmlns:a16="http://schemas.microsoft.com/office/drawing/2014/main" id="{9E7363DE-9EEF-40D6-8A04-CA6731445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3566"/>
                <a:ext cx="55" cy="28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11" name="Rectangle 1167">
                <a:extLst>
                  <a:ext uri="{FF2B5EF4-FFF2-40B4-BE49-F238E27FC236}">
                    <a16:creationId xmlns:a16="http://schemas.microsoft.com/office/drawing/2014/main" id="{737619DA-927C-4375-8489-3DC419042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" y="3750"/>
                <a:ext cx="275" cy="9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12" name="Rectangle 1168">
                <a:extLst>
                  <a:ext uri="{FF2B5EF4-FFF2-40B4-BE49-F238E27FC236}">
                    <a16:creationId xmlns:a16="http://schemas.microsoft.com/office/drawing/2014/main" id="{076D1D63-D4CF-4AA8-A77B-C85DBF4CB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" y="3750"/>
                <a:ext cx="275" cy="97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13" name="Rectangle 1169">
                <a:extLst>
                  <a:ext uri="{FF2B5EF4-FFF2-40B4-BE49-F238E27FC236}">
                    <a16:creationId xmlns:a16="http://schemas.microsoft.com/office/drawing/2014/main" id="{A90B1060-E611-4F40-8AE6-B9808A6E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3819"/>
                <a:ext cx="386" cy="2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14" name="Rectangle 1170">
                <a:extLst>
                  <a:ext uri="{FF2B5EF4-FFF2-40B4-BE49-F238E27FC236}">
                    <a16:creationId xmlns:a16="http://schemas.microsoft.com/office/drawing/2014/main" id="{8309B23F-AB4B-4FD7-A5B8-BCA741784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3819"/>
                <a:ext cx="386" cy="2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6115" name="Group 1171">
              <a:extLst>
                <a:ext uri="{FF2B5EF4-FFF2-40B4-BE49-F238E27FC236}">
                  <a16:creationId xmlns:a16="http://schemas.microsoft.com/office/drawing/2014/main" id="{323C9D24-E05E-4A53-8D80-E7B2F8279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71"/>
              <a:ext cx="963" cy="532"/>
              <a:chOff x="3666" y="1977"/>
              <a:chExt cx="1430" cy="1141"/>
            </a:xfrm>
          </p:grpSpPr>
          <p:sp>
            <p:nvSpPr>
              <p:cNvPr id="596116" name="Rectangle 1172">
                <a:extLst>
                  <a:ext uri="{FF2B5EF4-FFF2-40B4-BE49-F238E27FC236}">
                    <a16:creationId xmlns:a16="http://schemas.microsoft.com/office/drawing/2014/main" id="{3A43B5C8-C3D0-45F9-83FA-C43ADF2D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" y="2159"/>
                <a:ext cx="3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6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17" name="Rectangle 1173">
                <a:extLst>
                  <a:ext uri="{FF2B5EF4-FFF2-40B4-BE49-F238E27FC236}">
                    <a16:creationId xmlns:a16="http://schemas.microsoft.com/office/drawing/2014/main" id="{9479EF86-0A39-4639-B57C-273FC27DC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2994"/>
                <a:ext cx="767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18" name="Rectangle 1174">
                <a:extLst>
                  <a:ext uri="{FF2B5EF4-FFF2-40B4-BE49-F238E27FC236}">
                    <a16:creationId xmlns:a16="http://schemas.microsoft.com/office/drawing/2014/main" id="{119972B2-680E-410F-AF00-CD986C66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96" y="2347"/>
                <a:ext cx="8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19" name="Line 1175">
                <a:extLst>
                  <a:ext uri="{FF2B5EF4-FFF2-40B4-BE49-F238E27FC236}">
                    <a16:creationId xmlns:a16="http://schemas.microsoft.com/office/drawing/2014/main" id="{B7B21253-E832-4464-8AB0-A7D4DA946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7" y="2877"/>
                <a:ext cx="10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20" name="Line 1176">
                <a:extLst>
                  <a:ext uri="{FF2B5EF4-FFF2-40B4-BE49-F238E27FC236}">
                    <a16:creationId xmlns:a16="http://schemas.microsoft.com/office/drawing/2014/main" id="{E8847EE1-D8A4-4C85-8E82-4D47102CE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7" y="2877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21" name="Line 1177">
                <a:extLst>
                  <a:ext uri="{FF2B5EF4-FFF2-40B4-BE49-F238E27FC236}">
                    <a16:creationId xmlns:a16="http://schemas.microsoft.com/office/drawing/2014/main" id="{2892CE8F-B80A-4E3E-B811-16EE3EFD9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3" y="2877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22" name="Line 1178">
                <a:extLst>
                  <a:ext uri="{FF2B5EF4-FFF2-40B4-BE49-F238E27FC236}">
                    <a16:creationId xmlns:a16="http://schemas.microsoft.com/office/drawing/2014/main" id="{BF0F09D9-BABD-4A1F-9E9F-F64D8F883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4" y="2877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23" name="Line 1179">
                <a:extLst>
                  <a:ext uri="{FF2B5EF4-FFF2-40B4-BE49-F238E27FC236}">
                    <a16:creationId xmlns:a16="http://schemas.microsoft.com/office/drawing/2014/main" id="{393D5A83-734B-4F42-85BF-A2888D43D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0" y="2877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24" name="Line 1180">
                <a:extLst>
                  <a:ext uri="{FF2B5EF4-FFF2-40B4-BE49-F238E27FC236}">
                    <a16:creationId xmlns:a16="http://schemas.microsoft.com/office/drawing/2014/main" id="{5CC9DCC4-8C7B-402E-BFF1-F7292E4C1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5" y="2877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25" name="Rectangle 1181">
                <a:extLst>
                  <a:ext uri="{FF2B5EF4-FFF2-40B4-BE49-F238E27FC236}">
                    <a16:creationId xmlns:a16="http://schemas.microsoft.com/office/drawing/2014/main" id="{6C0E426E-3F97-465A-8CD9-7BB9F6DDE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" y="2915"/>
                <a:ext cx="4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26" name="Rectangle 1182">
                <a:extLst>
                  <a:ext uri="{FF2B5EF4-FFF2-40B4-BE49-F238E27FC236}">
                    <a16:creationId xmlns:a16="http://schemas.microsoft.com/office/drawing/2014/main" id="{435A2573-C33C-4D7B-8C33-CC7B0EBE7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2915"/>
                <a:ext cx="4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27" name="Rectangle 1183">
                <a:extLst>
                  <a:ext uri="{FF2B5EF4-FFF2-40B4-BE49-F238E27FC236}">
                    <a16:creationId xmlns:a16="http://schemas.microsoft.com/office/drawing/2014/main" id="{D520B973-99DA-48C2-9613-D04F97D9C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9" y="2915"/>
                <a:ext cx="8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28" name="Rectangle 1184">
                <a:extLst>
                  <a:ext uri="{FF2B5EF4-FFF2-40B4-BE49-F238E27FC236}">
                    <a16:creationId xmlns:a16="http://schemas.microsoft.com/office/drawing/2014/main" id="{885F51A1-0A83-45C9-BF8E-C1E65CA64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915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29" name="Rectangle 1185">
                <a:extLst>
                  <a:ext uri="{FF2B5EF4-FFF2-40B4-BE49-F238E27FC236}">
                    <a16:creationId xmlns:a16="http://schemas.microsoft.com/office/drawing/2014/main" id="{EFB21A5A-3A18-4574-8D93-4A035396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" y="2915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30" name="Line 1186">
                <a:extLst>
                  <a:ext uri="{FF2B5EF4-FFF2-40B4-BE49-F238E27FC236}">
                    <a16:creationId xmlns:a16="http://schemas.microsoft.com/office/drawing/2014/main" id="{01799437-8F53-4004-8902-9464BB630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2340"/>
                <a:ext cx="1" cy="5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1" name="Line 1187">
                <a:extLst>
                  <a:ext uri="{FF2B5EF4-FFF2-40B4-BE49-F238E27FC236}">
                    <a16:creationId xmlns:a16="http://schemas.microsoft.com/office/drawing/2014/main" id="{EC766A89-79B8-4974-879B-59C63A082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285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2" name="Line 1188">
                <a:extLst>
                  <a:ext uri="{FF2B5EF4-FFF2-40B4-BE49-F238E27FC236}">
                    <a16:creationId xmlns:a16="http://schemas.microsoft.com/office/drawing/2014/main" id="{81DCD330-1772-4D5B-B36C-E01EF02E1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2753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3" name="Line 1189">
                <a:extLst>
                  <a:ext uri="{FF2B5EF4-FFF2-40B4-BE49-F238E27FC236}">
                    <a16:creationId xmlns:a16="http://schemas.microsoft.com/office/drawing/2014/main" id="{056A4A1E-F43E-4931-88E6-1753CE7B1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2648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4" name="Line 1190">
                <a:extLst>
                  <a:ext uri="{FF2B5EF4-FFF2-40B4-BE49-F238E27FC236}">
                    <a16:creationId xmlns:a16="http://schemas.microsoft.com/office/drawing/2014/main" id="{1876A548-40AB-401B-98CA-DAFA70C40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2547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5" name="Line 1191">
                <a:extLst>
                  <a:ext uri="{FF2B5EF4-FFF2-40B4-BE49-F238E27FC236}">
                    <a16:creationId xmlns:a16="http://schemas.microsoft.com/office/drawing/2014/main" id="{6BDDE7F7-AB15-4EF6-B8A4-C14B90040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2446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6" name="Line 1192">
                <a:extLst>
                  <a:ext uri="{FF2B5EF4-FFF2-40B4-BE49-F238E27FC236}">
                    <a16:creationId xmlns:a16="http://schemas.microsoft.com/office/drawing/2014/main" id="{727BFBCE-D043-4480-81D7-A16F97B9F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" y="2340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7" name="Rectangle 1193">
                <a:extLst>
                  <a:ext uri="{FF2B5EF4-FFF2-40B4-BE49-F238E27FC236}">
                    <a16:creationId xmlns:a16="http://schemas.microsoft.com/office/drawing/2014/main" id="{8499AA9B-B545-48F9-B631-1CFB18ACC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" y="2767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38" name="Rectangle 1194">
                <a:extLst>
                  <a:ext uri="{FF2B5EF4-FFF2-40B4-BE49-F238E27FC236}">
                    <a16:creationId xmlns:a16="http://schemas.microsoft.com/office/drawing/2014/main" id="{560B2DBE-1809-4589-9AE8-9DB2A66F8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" y="2559"/>
                <a:ext cx="2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39" name="Rectangle 1195">
                <a:extLst>
                  <a:ext uri="{FF2B5EF4-FFF2-40B4-BE49-F238E27FC236}">
                    <a16:creationId xmlns:a16="http://schemas.microsoft.com/office/drawing/2014/main" id="{F10D1D76-73E3-440A-BFBC-BCE5A4E9A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" y="2355"/>
                <a:ext cx="20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40" name="Rectangle 1196">
                <a:extLst>
                  <a:ext uri="{FF2B5EF4-FFF2-40B4-BE49-F238E27FC236}">
                    <a16:creationId xmlns:a16="http://schemas.microsoft.com/office/drawing/2014/main" id="{E26F20B9-25EE-4A6E-A011-7C5447376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2854"/>
                <a:ext cx="56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1" name="Rectangle 1197">
                <a:extLst>
                  <a:ext uri="{FF2B5EF4-FFF2-40B4-BE49-F238E27FC236}">
                    <a16:creationId xmlns:a16="http://schemas.microsoft.com/office/drawing/2014/main" id="{598BE694-2073-4EF7-A987-46D654DA0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2854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2" name="Rectangle 1198">
                <a:extLst>
                  <a:ext uri="{FF2B5EF4-FFF2-40B4-BE49-F238E27FC236}">
                    <a16:creationId xmlns:a16="http://schemas.microsoft.com/office/drawing/2014/main" id="{99C47A0C-6CEC-42DA-BF1A-2129B4EEE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8" y="2854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3" name="Rectangle 1199">
                <a:extLst>
                  <a:ext uri="{FF2B5EF4-FFF2-40B4-BE49-F238E27FC236}">
                    <a16:creationId xmlns:a16="http://schemas.microsoft.com/office/drawing/2014/main" id="{AC80A769-998A-45D2-83B0-02579AE87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3" y="2854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4" name="Rectangle 1200">
                <a:extLst>
                  <a:ext uri="{FF2B5EF4-FFF2-40B4-BE49-F238E27FC236}">
                    <a16:creationId xmlns:a16="http://schemas.microsoft.com/office/drawing/2014/main" id="{4FB64CF7-4F04-458D-BA22-235E0C07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776"/>
                <a:ext cx="55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5" name="Rectangle 1201">
                <a:extLst>
                  <a:ext uri="{FF2B5EF4-FFF2-40B4-BE49-F238E27FC236}">
                    <a16:creationId xmlns:a16="http://schemas.microsoft.com/office/drawing/2014/main" id="{B90F98DF-CE78-4973-A8E5-AA1347B9E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776"/>
                <a:ext cx="55" cy="7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6" name="Rectangle 1202">
                <a:extLst>
                  <a:ext uri="{FF2B5EF4-FFF2-40B4-BE49-F238E27FC236}">
                    <a16:creationId xmlns:a16="http://schemas.microsoft.com/office/drawing/2014/main" id="{7375D52F-0466-4B29-BD78-8D6F8F08F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698"/>
                <a:ext cx="55" cy="1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7" name="Rectangle 1203">
                <a:extLst>
                  <a:ext uri="{FF2B5EF4-FFF2-40B4-BE49-F238E27FC236}">
                    <a16:creationId xmlns:a16="http://schemas.microsoft.com/office/drawing/2014/main" id="{88C1C19F-4307-4187-8CC4-BB18AD60F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698"/>
                <a:ext cx="55" cy="1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8" name="Rectangle 1204">
                <a:extLst>
                  <a:ext uri="{FF2B5EF4-FFF2-40B4-BE49-F238E27FC236}">
                    <a16:creationId xmlns:a16="http://schemas.microsoft.com/office/drawing/2014/main" id="{94B2B2BC-99ED-4BE4-9131-49AB5A90A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" y="2698"/>
                <a:ext cx="51" cy="1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9" name="Rectangle 1205">
                <a:extLst>
                  <a:ext uri="{FF2B5EF4-FFF2-40B4-BE49-F238E27FC236}">
                    <a16:creationId xmlns:a16="http://schemas.microsoft.com/office/drawing/2014/main" id="{571D1161-489F-4A6E-BB76-78C351B80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" y="2698"/>
                <a:ext cx="51" cy="1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0" name="Rectangle 1206">
                <a:extLst>
                  <a:ext uri="{FF2B5EF4-FFF2-40B4-BE49-F238E27FC236}">
                    <a16:creationId xmlns:a16="http://schemas.microsoft.com/office/drawing/2014/main" id="{B5223D48-4E03-4C88-927C-066FC5D27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" y="2303"/>
                <a:ext cx="55" cy="55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1" name="Rectangle 1207">
                <a:extLst>
                  <a:ext uri="{FF2B5EF4-FFF2-40B4-BE49-F238E27FC236}">
                    <a16:creationId xmlns:a16="http://schemas.microsoft.com/office/drawing/2014/main" id="{7D8DBD5A-BC0D-4D25-96DE-261209A50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" y="2303"/>
                <a:ext cx="55" cy="55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2" name="Rectangle 1208">
                <a:extLst>
                  <a:ext uri="{FF2B5EF4-FFF2-40B4-BE49-F238E27FC236}">
                    <a16:creationId xmlns:a16="http://schemas.microsoft.com/office/drawing/2014/main" id="{B962E2BC-26B6-44A0-8D2E-4FB93DE6E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2381"/>
                <a:ext cx="55" cy="47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3" name="Rectangle 1209">
                <a:extLst>
                  <a:ext uri="{FF2B5EF4-FFF2-40B4-BE49-F238E27FC236}">
                    <a16:creationId xmlns:a16="http://schemas.microsoft.com/office/drawing/2014/main" id="{8CAF422A-3F61-464F-9201-787555BD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2381"/>
                <a:ext cx="55" cy="47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4" name="Rectangle 1210">
                <a:extLst>
                  <a:ext uri="{FF2B5EF4-FFF2-40B4-BE49-F238E27FC236}">
                    <a16:creationId xmlns:a16="http://schemas.microsoft.com/office/drawing/2014/main" id="{56539317-9E09-497F-8065-4F4256FF2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9" y="2615"/>
                <a:ext cx="55" cy="23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5" name="Rectangle 1211">
                <a:extLst>
                  <a:ext uri="{FF2B5EF4-FFF2-40B4-BE49-F238E27FC236}">
                    <a16:creationId xmlns:a16="http://schemas.microsoft.com/office/drawing/2014/main" id="{F6AB2371-E09B-4074-B8C8-BFD278639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9" y="2615"/>
                <a:ext cx="55" cy="23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6" name="Rectangle 1212">
                <a:extLst>
                  <a:ext uri="{FF2B5EF4-FFF2-40B4-BE49-F238E27FC236}">
                    <a16:creationId xmlns:a16="http://schemas.microsoft.com/office/drawing/2014/main" id="{A243D609-E36E-428F-A5F8-E8C05C387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808"/>
                <a:ext cx="276" cy="4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7" name="Rectangle 1213">
                <a:extLst>
                  <a:ext uri="{FF2B5EF4-FFF2-40B4-BE49-F238E27FC236}">
                    <a16:creationId xmlns:a16="http://schemas.microsoft.com/office/drawing/2014/main" id="{96F5C886-1733-4102-BAA8-44A97AE4B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808"/>
                <a:ext cx="276" cy="4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8" name="Rectangle 1214">
                <a:extLst>
                  <a:ext uri="{FF2B5EF4-FFF2-40B4-BE49-F238E27FC236}">
                    <a16:creationId xmlns:a16="http://schemas.microsoft.com/office/drawing/2014/main" id="{C9CA413B-DBF9-4EC0-BE2B-1E6C1739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831"/>
                <a:ext cx="386" cy="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9" name="Rectangle 1215">
                <a:extLst>
                  <a:ext uri="{FF2B5EF4-FFF2-40B4-BE49-F238E27FC236}">
                    <a16:creationId xmlns:a16="http://schemas.microsoft.com/office/drawing/2014/main" id="{43F0DF0C-2543-40A3-A5D8-14AE1BCE3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2831"/>
                <a:ext cx="386" cy="2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60" name="Line 1216">
                <a:extLst>
                  <a:ext uri="{FF2B5EF4-FFF2-40B4-BE49-F238E27FC236}">
                    <a16:creationId xmlns:a16="http://schemas.microsoft.com/office/drawing/2014/main" id="{0E1581DD-E329-4513-BD10-E80E5BF94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3" y="3062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6161" name="Rectangle 1217">
              <a:extLst>
                <a:ext uri="{FF2B5EF4-FFF2-40B4-BE49-F238E27FC236}">
                  <a16:creationId xmlns:a16="http://schemas.microsoft.com/office/drawing/2014/main" id="{500C4172-ADCD-4273-9082-9CB0AF536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3709"/>
              <a:ext cx="38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62" name="Rectangle 1218">
              <a:extLst>
                <a:ext uri="{FF2B5EF4-FFF2-40B4-BE49-F238E27FC236}">
                  <a16:creationId xmlns:a16="http://schemas.microsoft.com/office/drawing/2014/main" id="{3DE03D16-45D6-4B1D-A870-15C5EF90A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3709"/>
              <a:ext cx="37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63" name="Rectangle 1219">
              <a:extLst>
                <a:ext uri="{FF2B5EF4-FFF2-40B4-BE49-F238E27FC236}">
                  <a16:creationId xmlns:a16="http://schemas.microsoft.com/office/drawing/2014/main" id="{9B455CE2-5158-41E9-9C3B-F6CF0839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3709"/>
              <a:ext cx="37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64" name="Rectangle 1220">
              <a:extLst>
                <a:ext uri="{FF2B5EF4-FFF2-40B4-BE49-F238E27FC236}">
                  <a16:creationId xmlns:a16="http://schemas.microsoft.com/office/drawing/2014/main" id="{4B91D3B4-5D04-4C04-9524-C191D1442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3709"/>
              <a:ext cx="37" cy="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6165" name="Group 1221">
              <a:extLst>
                <a:ext uri="{FF2B5EF4-FFF2-40B4-BE49-F238E27FC236}">
                  <a16:creationId xmlns:a16="http://schemas.microsoft.com/office/drawing/2014/main" id="{45EC73A2-2E69-48C8-99AD-CE593A03C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8" y="3437"/>
              <a:ext cx="970" cy="700"/>
              <a:chOff x="3648" y="2880"/>
              <a:chExt cx="1442" cy="967"/>
            </a:xfrm>
          </p:grpSpPr>
          <p:sp>
            <p:nvSpPr>
              <p:cNvPr id="596166" name="Rectangle 1222">
                <a:extLst>
                  <a:ext uri="{FF2B5EF4-FFF2-40B4-BE49-F238E27FC236}">
                    <a16:creationId xmlns:a16="http://schemas.microsoft.com/office/drawing/2014/main" id="{DB17AFA2-6245-4F5B-B6B2-2974A4A87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880"/>
                <a:ext cx="34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Basin 9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67" name="Rectangle 1223">
                <a:extLst>
                  <a:ext uri="{FF2B5EF4-FFF2-40B4-BE49-F238E27FC236}">
                    <a16:creationId xmlns:a16="http://schemas.microsoft.com/office/drawing/2014/main" id="{3A051B01-9BB2-43ED-9BAD-AA71889A2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766"/>
                <a:ext cx="767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ln(a/S) (a in meter units)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68" name="Rectangle 1224">
                <a:extLst>
                  <a:ext uri="{FF2B5EF4-FFF2-40B4-BE49-F238E27FC236}">
                    <a16:creationId xmlns:a16="http://schemas.microsoft.com/office/drawing/2014/main" id="{B137A084-5EDC-48B0-B51C-F82FEDF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424" y="3191"/>
                <a:ext cx="53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Proportion of area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69" name="Line 1225">
                <a:extLst>
                  <a:ext uri="{FF2B5EF4-FFF2-40B4-BE49-F238E27FC236}">
                    <a16:creationId xmlns:a16="http://schemas.microsoft.com/office/drawing/2014/main" id="{CD61E748-9F0B-40FA-AFCD-EC46B751D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10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70" name="Line 1226">
                <a:extLst>
                  <a:ext uri="{FF2B5EF4-FFF2-40B4-BE49-F238E27FC236}">
                    <a16:creationId xmlns:a16="http://schemas.microsoft.com/office/drawing/2014/main" id="{3A436073-E536-4A2F-8AA3-7AD7A3541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71" name="Line 1227">
                <a:extLst>
                  <a:ext uri="{FF2B5EF4-FFF2-40B4-BE49-F238E27FC236}">
                    <a16:creationId xmlns:a16="http://schemas.microsoft.com/office/drawing/2014/main" id="{FFA58246-71B2-4C0E-86B7-28E256BFB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3648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72" name="Line 1228">
                <a:extLst>
                  <a:ext uri="{FF2B5EF4-FFF2-40B4-BE49-F238E27FC236}">
                    <a16:creationId xmlns:a16="http://schemas.microsoft.com/office/drawing/2014/main" id="{4C2579CD-6082-4765-84E2-DD97CB18F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5" y="3648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73" name="Line 1229">
                <a:extLst>
                  <a:ext uri="{FF2B5EF4-FFF2-40B4-BE49-F238E27FC236}">
                    <a16:creationId xmlns:a16="http://schemas.microsoft.com/office/drawing/2014/main" id="{DA4312F7-0B50-4B48-85E2-F9DB6A89E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1" y="3648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74" name="Line 1230">
                <a:extLst>
                  <a:ext uri="{FF2B5EF4-FFF2-40B4-BE49-F238E27FC236}">
                    <a16:creationId xmlns:a16="http://schemas.microsoft.com/office/drawing/2014/main" id="{6C203A8B-E9B9-4F10-8E62-EF5ECD2AF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" y="3648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75" name="Rectangle 1231">
                <a:extLst>
                  <a:ext uri="{FF2B5EF4-FFF2-40B4-BE49-F238E27FC236}">
                    <a16:creationId xmlns:a16="http://schemas.microsoft.com/office/drawing/2014/main" id="{F936237E-0B37-4ECB-90A7-2AA9D3667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" y="3684"/>
                <a:ext cx="4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76" name="Rectangle 1232">
                <a:extLst>
                  <a:ext uri="{FF2B5EF4-FFF2-40B4-BE49-F238E27FC236}">
                    <a16:creationId xmlns:a16="http://schemas.microsoft.com/office/drawing/2014/main" id="{D087D8DD-F5DD-4968-AF80-388BA980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3684"/>
                <a:ext cx="4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77" name="Rectangle 1233">
                <a:extLst>
                  <a:ext uri="{FF2B5EF4-FFF2-40B4-BE49-F238E27FC236}">
                    <a16:creationId xmlns:a16="http://schemas.microsoft.com/office/drawing/2014/main" id="{AD37A045-CE84-47C2-951E-76FB0292D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3684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78" name="Rectangle 1234">
                <a:extLst>
                  <a:ext uri="{FF2B5EF4-FFF2-40B4-BE49-F238E27FC236}">
                    <a16:creationId xmlns:a16="http://schemas.microsoft.com/office/drawing/2014/main" id="{822C38C2-5657-44E4-8181-F92B0AA74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3695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79" name="Rectangle 1235">
                <a:extLst>
                  <a:ext uri="{FF2B5EF4-FFF2-40B4-BE49-F238E27FC236}">
                    <a16:creationId xmlns:a16="http://schemas.microsoft.com/office/drawing/2014/main" id="{C76B1DCC-1457-4DE7-BF9A-221F17FFC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3696"/>
                <a:ext cx="81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80" name="Line 1236">
                <a:extLst>
                  <a:ext uri="{FF2B5EF4-FFF2-40B4-BE49-F238E27FC236}">
                    <a16:creationId xmlns:a16="http://schemas.microsoft.com/office/drawing/2014/main" id="{57740C98-1297-4CAF-9CFA-AFE6DD21A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1" y="3062"/>
                <a:ext cx="1" cy="57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81" name="Line 1237">
                <a:extLst>
                  <a:ext uri="{FF2B5EF4-FFF2-40B4-BE49-F238E27FC236}">
                    <a16:creationId xmlns:a16="http://schemas.microsoft.com/office/drawing/2014/main" id="{DC2E45AD-A7FA-44C1-ABAF-999056732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3" y="364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82" name="Line 1238">
                <a:extLst>
                  <a:ext uri="{FF2B5EF4-FFF2-40B4-BE49-F238E27FC236}">
                    <a16:creationId xmlns:a16="http://schemas.microsoft.com/office/drawing/2014/main" id="{A4B3D6C5-9A3F-4079-990B-5811F1105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3" y="349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83" name="Line 1239">
                <a:extLst>
                  <a:ext uri="{FF2B5EF4-FFF2-40B4-BE49-F238E27FC236}">
                    <a16:creationId xmlns:a16="http://schemas.microsoft.com/office/drawing/2014/main" id="{34BC3B05-FC5F-4898-B591-2C09E0F50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3" y="3351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84" name="Line 1240">
                <a:extLst>
                  <a:ext uri="{FF2B5EF4-FFF2-40B4-BE49-F238E27FC236}">
                    <a16:creationId xmlns:a16="http://schemas.microsoft.com/office/drawing/2014/main" id="{11968D14-761E-41F2-94A1-9A548219E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3" y="320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85" name="Rectangle 1241">
                <a:extLst>
                  <a:ext uri="{FF2B5EF4-FFF2-40B4-BE49-F238E27FC236}">
                    <a16:creationId xmlns:a16="http://schemas.microsoft.com/office/drawing/2014/main" id="{8CCA5FE8-7FAD-4D5D-9B00-71C3DE17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15" y="3594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86" name="Rectangle 1242">
                <a:extLst>
                  <a:ext uri="{FF2B5EF4-FFF2-40B4-BE49-F238E27FC236}">
                    <a16:creationId xmlns:a16="http://schemas.microsoft.com/office/drawing/2014/main" id="{A35D5251-3AE3-4254-9C0F-8AE6B150C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17" y="3446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87" name="Rectangle 1243">
                <a:extLst>
                  <a:ext uri="{FF2B5EF4-FFF2-40B4-BE49-F238E27FC236}">
                    <a16:creationId xmlns:a16="http://schemas.microsoft.com/office/drawing/2014/main" id="{93950A0D-78C3-49ED-AC18-356DAD70E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17" y="3305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88" name="Rectangle 1244">
                <a:extLst>
                  <a:ext uri="{FF2B5EF4-FFF2-40B4-BE49-F238E27FC236}">
                    <a16:creationId xmlns:a16="http://schemas.microsoft.com/office/drawing/2014/main" id="{355E9524-4876-4E79-BD25-B8AB9406F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17" y="3153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0.15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89" name="Rectangle 1245">
                <a:extLst>
                  <a:ext uri="{FF2B5EF4-FFF2-40B4-BE49-F238E27FC236}">
                    <a16:creationId xmlns:a16="http://schemas.microsoft.com/office/drawing/2014/main" id="{D98D14E6-613F-4AC9-BD6D-C49715CC2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17" y="3015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/>
                <a:r>
                  <a:rPr kumimoji="0" lang="en-US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0.20</a:t>
                </a:r>
                <a:endParaRPr kumimoji="0"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190" name="Rectangle 1246">
                <a:extLst>
                  <a:ext uri="{FF2B5EF4-FFF2-40B4-BE49-F238E27FC236}">
                    <a16:creationId xmlns:a16="http://schemas.microsoft.com/office/drawing/2014/main" id="{B3E4923C-BA6C-47C6-9AEE-8BB744D5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641"/>
                <a:ext cx="56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1" name="Rectangle 1247">
                <a:extLst>
                  <a:ext uri="{FF2B5EF4-FFF2-40B4-BE49-F238E27FC236}">
                    <a16:creationId xmlns:a16="http://schemas.microsoft.com/office/drawing/2014/main" id="{9CB77A7A-85C3-403A-B5D0-A31AE099F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3641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2" name="Rectangle 1248">
                <a:extLst>
                  <a:ext uri="{FF2B5EF4-FFF2-40B4-BE49-F238E27FC236}">
                    <a16:creationId xmlns:a16="http://schemas.microsoft.com/office/drawing/2014/main" id="{6112D1A2-506E-46F4-ACF5-63C9F9293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3641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3" name="Rectangle 1249">
                <a:extLst>
                  <a:ext uri="{FF2B5EF4-FFF2-40B4-BE49-F238E27FC236}">
                    <a16:creationId xmlns:a16="http://schemas.microsoft.com/office/drawing/2014/main" id="{2221188F-3D77-41E4-A59C-1CD5D817C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7" y="3641"/>
                <a:ext cx="55" cy="1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4" name="Rectangle 1250">
                <a:extLst>
                  <a:ext uri="{FF2B5EF4-FFF2-40B4-BE49-F238E27FC236}">
                    <a16:creationId xmlns:a16="http://schemas.microsoft.com/office/drawing/2014/main" id="{115CF3BA-2448-4E45-9A34-C950AABB3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3415"/>
                <a:ext cx="55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5" name="Rectangle 1251">
                <a:extLst>
                  <a:ext uri="{FF2B5EF4-FFF2-40B4-BE49-F238E27FC236}">
                    <a16:creationId xmlns:a16="http://schemas.microsoft.com/office/drawing/2014/main" id="{1578362B-FE09-4CEB-8BB1-D8D9CEF4B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3415"/>
                <a:ext cx="55" cy="22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6" name="Rectangle 1252">
                <a:extLst>
                  <a:ext uri="{FF2B5EF4-FFF2-40B4-BE49-F238E27FC236}">
                    <a16:creationId xmlns:a16="http://schemas.microsoft.com/office/drawing/2014/main" id="{ECB52A22-AA4A-4B78-96A8-52AE5E012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" y="3415"/>
                <a:ext cx="55" cy="22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7" name="Rectangle 1253">
                <a:extLst>
                  <a:ext uri="{FF2B5EF4-FFF2-40B4-BE49-F238E27FC236}">
                    <a16:creationId xmlns:a16="http://schemas.microsoft.com/office/drawing/2014/main" id="{4DB85E41-0564-486C-AC80-F56EB40E1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" y="3415"/>
                <a:ext cx="55" cy="22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8" name="Rectangle 1254">
                <a:extLst>
                  <a:ext uri="{FF2B5EF4-FFF2-40B4-BE49-F238E27FC236}">
                    <a16:creationId xmlns:a16="http://schemas.microsoft.com/office/drawing/2014/main" id="{3E343124-3689-4315-9C36-36C801EBB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3305"/>
                <a:ext cx="51" cy="3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9" name="Rectangle 1255">
                <a:extLst>
                  <a:ext uri="{FF2B5EF4-FFF2-40B4-BE49-F238E27FC236}">
                    <a16:creationId xmlns:a16="http://schemas.microsoft.com/office/drawing/2014/main" id="{F993BBBC-5D4A-41BD-9B2C-55FF2D1DD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3305"/>
                <a:ext cx="51" cy="33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0" name="Rectangle 1256">
                <a:extLst>
                  <a:ext uri="{FF2B5EF4-FFF2-40B4-BE49-F238E27FC236}">
                    <a16:creationId xmlns:a16="http://schemas.microsoft.com/office/drawing/2014/main" id="{CEBEBF4C-43B9-4CE4-8F6C-95E97E00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3" y="3085"/>
                <a:ext cx="55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1" name="Rectangle 1257">
                <a:extLst>
                  <a:ext uri="{FF2B5EF4-FFF2-40B4-BE49-F238E27FC236}">
                    <a16:creationId xmlns:a16="http://schemas.microsoft.com/office/drawing/2014/main" id="{59781040-195F-406D-A2A9-9F704CA7E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3" y="3085"/>
                <a:ext cx="55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2" name="Rectangle 1258">
                <a:extLst>
                  <a:ext uri="{FF2B5EF4-FFF2-40B4-BE49-F238E27FC236}">
                    <a16:creationId xmlns:a16="http://schemas.microsoft.com/office/drawing/2014/main" id="{D51A04DE-6C56-4AC7-A7C8-063CF5AEE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085"/>
                <a:ext cx="55" cy="55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3" name="Rectangle 1259">
                <a:extLst>
                  <a:ext uri="{FF2B5EF4-FFF2-40B4-BE49-F238E27FC236}">
                    <a16:creationId xmlns:a16="http://schemas.microsoft.com/office/drawing/2014/main" id="{B6099E02-82B7-446E-9C22-8D304A14C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085"/>
                <a:ext cx="55" cy="5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4" name="Rectangle 1260">
                <a:extLst>
                  <a:ext uri="{FF2B5EF4-FFF2-40B4-BE49-F238E27FC236}">
                    <a16:creationId xmlns:a16="http://schemas.microsoft.com/office/drawing/2014/main" id="{35438592-0CC3-44F6-94DA-3CAE57494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3" y="3305"/>
                <a:ext cx="55" cy="3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5" name="Rectangle 1261">
                <a:extLst>
                  <a:ext uri="{FF2B5EF4-FFF2-40B4-BE49-F238E27FC236}">
                    <a16:creationId xmlns:a16="http://schemas.microsoft.com/office/drawing/2014/main" id="{570C89BC-2EE5-4EF4-B936-9B8B93F78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3" y="3305"/>
                <a:ext cx="55" cy="33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6" name="Rectangle 1262">
                <a:extLst>
                  <a:ext uri="{FF2B5EF4-FFF2-40B4-BE49-F238E27FC236}">
                    <a16:creationId xmlns:a16="http://schemas.microsoft.com/office/drawing/2014/main" id="{8FFF6231-2A96-41B7-BF3E-C1A5467C4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8" y="3549"/>
                <a:ext cx="276" cy="9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7" name="Rectangle 1263">
                <a:extLst>
                  <a:ext uri="{FF2B5EF4-FFF2-40B4-BE49-F238E27FC236}">
                    <a16:creationId xmlns:a16="http://schemas.microsoft.com/office/drawing/2014/main" id="{6D7D7325-E238-432E-804A-0A07D1DC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8" y="3549"/>
                <a:ext cx="276" cy="9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8" name="Rectangle 1264">
                <a:extLst>
                  <a:ext uri="{FF2B5EF4-FFF2-40B4-BE49-F238E27FC236}">
                    <a16:creationId xmlns:a16="http://schemas.microsoft.com/office/drawing/2014/main" id="{1C8B2536-386D-4DA6-8CC1-BF9BBA567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3608"/>
                <a:ext cx="386" cy="3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9" name="Rectangle 1265">
                <a:extLst>
                  <a:ext uri="{FF2B5EF4-FFF2-40B4-BE49-F238E27FC236}">
                    <a16:creationId xmlns:a16="http://schemas.microsoft.com/office/drawing/2014/main" id="{54506195-EAE0-4DC6-B2C4-F7254C74D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3608"/>
                <a:ext cx="386" cy="3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6210" name="Line 1266">
              <a:extLst>
                <a:ext uri="{FF2B5EF4-FFF2-40B4-BE49-F238E27FC236}">
                  <a16:creationId xmlns:a16="http://schemas.microsoft.com/office/drawing/2014/main" id="{45BFCF36-5DE4-42D3-85F3-0E82A6FB7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5" y="1979"/>
              <a:ext cx="355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11" name="Line 1267">
              <a:extLst>
                <a:ext uri="{FF2B5EF4-FFF2-40B4-BE49-F238E27FC236}">
                  <a16:creationId xmlns:a16="http://schemas.microsoft.com/office/drawing/2014/main" id="{9FD95FEF-D059-4C15-85F6-A5ECB024D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5" y="2465"/>
              <a:ext cx="614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12" name="Line 1268">
              <a:extLst>
                <a:ext uri="{FF2B5EF4-FFF2-40B4-BE49-F238E27FC236}">
                  <a16:creationId xmlns:a16="http://schemas.microsoft.com/office/drawing/2014/main" id="{57B0ED98-922A-4BFD-A449-988FB04C0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9" y="3229"/>
              <a:ext cx="873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13" name="Line 1269">
              <a:extLst>
                <a:ext uri="{FF2B5EF4-FFF2-40B4-BE49-F238E27FC236}">
                  <a16:creationId xmlns:a16="http://schemas.microsoft.com/office/drawing/2014/main" id="{90FD5C13-ED09-474A-AF9B-D115D2D7A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7" y="3681"/>
              <a:ext cx="26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14" name="Line 1270">
              <a:extLst>
                <a:ext uri="{FF2B5EF4-FFF2-40B4-BE49-F238E27FC236}">
                  <a16:creationId xmlns:a16="http://schemas.microsoft.com/office/drawing/2014/main" id="{D1109190-5870-407E-8AA0-A97AD2821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14" y="3576"/>
              <a:ext cx="128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15" name="Line 1271">
              <a:extLst>
                <a:ext uri="{FF2B5EF4-FFF2-40B4-BE49-F238E27FC236}">
                  <a16:creationId xmlns:a16="http://schemas.microsoft.com/office/drawing/2014/main" id="{8A8E2A70-601E-40F1-9585-9D613D9E78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93" y="2847"/>
              <a:ext cx="518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16" name="Line 1272">
              <a:extLst>
                <a:ext uri="{FF2B5EF4-FFF2-40B4-BE49-F238E27FC236}">
                  <a16:creationId xmlns:a16="http://schemas.microsoft.com/office/drawing/2014/main" id="{030B5C6D-B799-4127-9335-FBED3FF42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" y="2291"/>
              <a:ext cx="74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17" name="Line 1273">
              <a:extLst>
                <a:ext uri="{FF2B5EF4-FFF2-40B4-BE49-F238E27FC236}">
                  <a16:creationId xmlns:a16="http://schemas.microsoft.com/office/drawing/2014/main" id="{11D12F98-5C1F-4103-AD31-A4C32DDB1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1736"/>
              <a:ext cx="130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81" name="Picture 5">
            <a:extLst>
              <a:ext uri="{FF2B5EF4-FFF2-40B4-BE49-F238E27FC236}">
                <a16:creationId xmlns:a16="http://schemas.microsoft.com/office/drawing/2014/main" id="{F46E4012-EE28-46D0-8A43-661BACAE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2520D802-2911-4EB7-B79E-8022AD9EB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7912100" cy="666750"/>
          </a:xfrm>
        </p:spPr>
        <p:txBody>
          <a:bodyPr/>
          <a:lstStyle/>
          <a:p>
            <a:pPr algn="ctr"/>
            <a:r>
              <a:rPr lang="en-US" altLang="en-US" sz="4400"/>
              <a:t>Transport limited accumulation</a:t>
            </a:r>
          </a:p>
        </p:txBody>
      </p:sp>
      <p:pic>
        <p:nvPicPr>
          <p:cNvPr id="282627" name="Picture 3">
            <a:extLst>
              <a:ext uri="{FF2B5EF4-FFF2-40B4-BE49-F238E27FC236}">
                <a16:creationId xmlns:a16="http://schemas.microsoft.com/office/drawing/2014/main" id="{9082388C-4FB9-4C74-B2C1-6746177E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226695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28" name="Picture 4">
            <a:extLst>
              <a:ext uri="{FF2B5EF4-FFF2-40B4-BE49-F238E27FC236}">
                <a16:creationId xmlns:a16="http://schemas.microsoft.com/office/drawing/2014/main" id="{73537C50-E446-4971-B24A-F1DDFDD1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684338"/>
            <a:ext cx="2203450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29" name="Picture 5">
            <a:extLst>
              <a:ext uri="{FF2B5EF4-FFF2-40B4-BE49-F238E27FC236}">
                <a16:creationId xmlns:a16="http://schemas.microsoft.com/office/drawing/2014/main" id="{241E223D-63D9-4960-89F5-5118271C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692275"/>
            <a:ext cx="2157412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30" name="Picture 6">
            <a:extLst>
              <a:ext uri="{FF2B5EF4-FFF2-40B4-BE49-F238E27FC236}">
                <a16:creationId xmlns:a16="http://schemas.microsoft.com/office/drawing/2014/main" id="{76AE27EC-DB18-4758-A5F2-E5E80B8A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709738"/>
            <a:ext cx="2220912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2632" name="Object 8">
            <a:extLst>
              <a:ext uri="{FF2B5EF4-FFF2-40B4-BE49-F238E27FC236}">
                <a16:creationId xmlns:a16="http://schemas.microsoft.com/office/drawing/2014/main" id="{900C032A-8C4B-4612-9669-0863B0D2B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76288"/>
          <a:ext cx="22177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2" name="Document" r:id="rId7" imgW="1212120" imgH="361800" progId="Word.Document.8">
                  <p:embed/>
                </p:oleObj>
              </mc:Choice>
              <mc:Fallback>
                <p:oleObj name="Document" r:id="rId7" imgW="1212120" imgH="3618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6288"/>
                        <a:ext cx="22177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3" name="Object 9">
            <a:extLst>
              <a:ext uri="{FF2B5EF4-FFF2-40B4-BE49-F238E27FC236}">
                <a16:creationId xmlns:a16="http://schemas.microsoft.com/office/drawing/2014/main" id="{CC7EBF4D-665A-47CC-9C32-82839D89B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1238" y="773113"/>
          <a:ext cx="24431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Document" r:id="rId9" imgW="1360800" imgH="501480" progId="Word.Document.8">
                  <p:embed/>
                </p:oleObj>
              </mc:Choice>
              <mc:Fallback>
                <p:oleObj name="Document" r:id="rId9" imgW="1360800" imgH="50148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773113"/>
                        <a:ext cx="24431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4" name="Object 10">
            <a:extLst>
              <a:ext uri="{FF2B5EF4-FFF2-40B4-BE49-F238E27FC236}">
                <a16:creationId xmlns:a16="http://schemas.microsoft.com/office/drawing/2014/main" id="{77AF32A0-4594-47B4-A52D-B8D4A8E24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811213"/>
          <a:ext cx="24495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4" name="Document" r:id="rId11" imgW="1360800" imgH="501480" progId="Word.Document.8">
                  <p:embed/>
                </p:oleObj>
              </mc:Choice>
              <mc:Fallback>
                <p:oleObj name="Document" r:id="rId11" imgW="1360800" imgH="5014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811213"/>
                        <a:ext cx="2449513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5" name="Object 11">
            <a:extLst>
              <a:ext uri="{FF2B5EF4-FFF2-40B4-BE49-F238E27FC236}">
                <a16:creationId xmlns:a16="http://schemas.microsoft.com/office/drawing/2014/main" id="{EBF9AB5F-3EF2-435E-BEC6-02420EC409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803275"/>
          <a:ext cx="244951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5" name="Document" r:id="rId13" imgW="1360800" imgH="501480" progId="Word.Document.8">
                  <p:embed/>
                </p:oleObj>
              </mc:Choice>
              <mc:Fallback>
                <p:oleObj name="Document" r:id="rId13" imgW="1360800" imgH="5014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803275"/>
                        <a:ext cx="2449512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7" name="Object 13">
            <a:extLst>
              <a:ext uri="{FF2B5EF4-FFF2-40B4-BE49-F238E27FC236}">
                <a16:creationId xmlns:a16="http://schemas.microsoft.com/office/drawing/2014/main" id="{788D8EB0-30FD-44D9-870C-84A50B5230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9638" y="5503863"/>
          <a:ext cx="3016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6" name="Equation" r:id="rId15" imgW="1688760" imgH="253800" progId="Equation.3">
                  <p:embed/>
                </p:oleObj>
              </mc:Choice>
              <mc:Fallback>
                <p:oleObj name="Equation" r:id="rId15" imgW="168876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5503863"/>
                        <a:ext cx="30162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8" name="Object 14">
            <a:extLst>
              <a:ext uri="{FF2B5EF4-FFF2-40B4-BE49-F238E27FC236}">
                <a16:creationId xmlns:a16="http://schemas.microsoft.com/office/drawing/2014/main" id="{024838B0-2F1F-4370-ADD4-688805359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5438" y="5494338"/>
          <a:ext cx="22685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7" name="Equation" r:id="rId17" imgW="1269720" imgH="228600" progId="Equation.3">
                  <p:embed/>
                </p:oleObj>
              </mc:Choice>
              <mc:Fallback>
                <p:oleObj name="Equation" r:id="rId17" imgW="126972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5494338"/>
                        <a:ext cx="22685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39" name="Line 15">
            <a:extLst>
              <a:ext uri="{FF2B5EF4-FFF2-40B4-BE49-F238E27FC236}">
                <a16:creationId xmlns:a16="http://schemas.microsoft.com/office/drawing/2014/main" id="{002E5946-0AD3-4C34-805D-3DC3A138FD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3763" y="5276850"/>
            <a:ext cx="663575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0" name="Line 16">
            <a:extLst>
              <a:ext uri="{FF2B5EF4-FFF2-40B4-BE49-F238E27FC236}">
                <a16:creationId xmlns:a16="http://schemas.microsoft.com/office/drawing/2014/main" id="{FD15FD95-9FF6-4D84-BB55-1D3CEB6EF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3013" y="5237163"/>
            <a:ext cx="279400" cy="344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1" name="Text Box 17">
            <a:extLst>
              <a:ext uri="{FF2B5EF4-FFF2-40B4-BE49-F238E27FC236}">
                <a16:creationId xmlns:a16="http://schemas.microsoft.com/office/drawing/2014/main" id="{F771D9A2-53D1-4F00-8D2D-D0B0E52F1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  <a:latin typeface="Arial" panose="020B0604020202020204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D1E1159B-338E-4E60-B34F-7C8CF600E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en-US" altLang="en-US"/>
              <a:t>Reverse Accumulation</a:t>
            </a:r>
          </a:p>
        </p:txBody>
      </p:sp>
      <p:pic>
        <p:nvPicPr>
          <p:cNvPr id="284675" name="Picture 3">
            <a:extLst>
              <a:ext uri="{FF2B5EF4-FFF2-40B4-BE49-F238E27FC236}">
                <a16:creationId xmlns:a16="http://schemas.microsoft.com/office/drawing/2014/main" id="{9623BB44-FAE3-40E1-810C-9A4150E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17523" r="29248" b="4533"/>
          <a:stretch>
            <a:fillRect/>
          </a:stretch>
        </p:blipFill>
        <p:spPr bwMode="auto">
          <a:xfrm>
            <a:off x="4341813" y="831850"/>
            <a:ext cx="4413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8" name="Rectangle 6">
            <a:extLst>
              <a:ext uri="{FF2B5EF4-FFF2-40B4-BE49-F238E27FC236}">
                <a16:creationId xmlns:a16="http://schemas.microsoft.com/office/drawing/2014/main" id="{3B853E32-DBB8-42F2-A2A4-A55655DB7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5062538"/>
            <a:ext cx="40306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solidFill>
                  <a:srgbClr val="003399"/>
                </a:solidFill>
              </a:rPr>
              <a:t>Useful for destabilization sensitivity in landslide hazard assessment</a:t>
            </a:r>
          </a:p>
        </p:txBody>
      </p:sp>
      <p:graphicFrame>
        <p:nvGraphicFramePr>
          <p:cNvPr id="284679" name="Object 7">
            <a:extLst>
              <a:ext uri="{FF2B5EF4-FFF2-40B4-BE49-F238E27FC236}">
                <a16:creationId xmlns:a16="http://schemas.microsoft.com/office/drawing/2014/main" id="{FA142B38-157C-4E4D-BCF4-31E9CC817C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5725" y="630238"/>
          <a:ext cx="4608513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Picture" r:id="rId4" imgW="2752560" imgH="2819520" progId="Word.Picture.8">
                  <p:embed/>
                </p:oleObj>
              </mc:Choice>
              <mc:Fallback>
                <p:oleObj name="Picture" r:id="rId4" imgW="2752560" imgH="281952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5725" y="630238"/>
                        <a:ext cx="4608513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Arc 2">
            <a:extLst>
              <a:ext uri="{FF2B5EF4-FFF2-40B4-BE49-F238E27FC236}">
                <a16:creationId xmlns:a16="http://schemas.microsoft.com/office/drawing/2014/main" id="{6535A26F-CA20-4EF9-90DD-246CCE08EAE9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1" name="Line 3">
            <a:extLst>
              <a:ext uri="{FF2B5EF4-FFF2-40B4-BE49-F238E27FC236}">
                <a16:creationId xmlns:a16="http://schemas.microsoft.com/office/drawing/2014/main" id="{413F6BED-4C2B-40A4-BBAB-FC280E568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955675"/>
            <a:ext cx="85613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1412" name="Picture 4" descr="COMPBORD">
            <a:extLst>
              <a:ext uri="{FF2B5EF4-FFF2-40B4-BE49-F238E27FC236}">
                <a16:creationId xmlns:a16="http://schemas.microsoft.com/office/drawing/2014/main" id="{181173D1-9AB3-406B-A71E-0B0FDD46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9" r="59991"/>
          <a:stretch>
            <a:fillRect/>
          </a:stretch>
        </p:blipFill>
        <p:spPr bwMode="auto">
          <a:xfrm>
            <a:off x="0" y="4986338"/>
            <a:ext cx="18764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3" name="Rectangle 5">
            <a:extLst>
              <a:ext uri="{FF2B5EF4-FFF2-40B4-BE49-F238E27FC236}">
                <a16:creationId xmlns:a16="http://schemas.microsoft.com/office/drawing/2014/main" id="{B6499F81-DA99-40F3-B898-C60AA7167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0"/>
            <a:ext cx="7235825" cy="1031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>
                <a:latin typeface="Arial" panose="020B0604020202020204" pitchFamily="34" charset="0"/>
              </a:rPr>
              <a:t>TauDEM Software</a:t>
            </a:r>
          </a:p>
        </p:txBody>
      </p:sp>
      <p:sp>
        <p:nvSpPr>
          <p:cNvPr id="401414" name="Rectangle 6">
            <a:extLst>
              <a:ext uri="{FF2B5EF4-FFF2-40B4-BE49-F238E27FC236}">
                <a16:creationId xmlns:a16="http://schemas.microsoft.com/office/drawing/2014/main" id="{20639363-774D-413B-9E3A-3613CDE01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2138" y="1049338"/>
            <a:ext cx="7253287" cy="56007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Pit removal (standard flooding approach)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Flow directions and slope 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D8 (standard)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D</a:t>
            </a: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 (Tarboton, 1997, WRR 33(2):309)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Flat routing (Garbrecht and Martz, 1997, JOH 193:204)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Drainage area (D8 and D</a:t>
            </a: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)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Network and watershed delineation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Support area threshold/channel maintenance coefficient (Standard)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Combined area-slope threshold (Montgomery and Dietrich, 1992, Science, 255:826)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Local curvature based (using Peuker and Douglas, 1975, Comput. Graphics Image Proc. 4:375)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Threshold/drainage density selection by stream drop analysis (Tarboton et al., 1991, Hyd. Proc. 5(1):81)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Other Functions: Downslope Influence, Upslope Dependence, Wetness index, distance to streams, Transport limited accumulation</a:t>
            </a:r>
          </a:p>
        </p:txBody>
      </p:sp>
      <p:sp>
        <p:nvSpPr>
          <p:cNvPr id="401416" name="Rectangle 8">
            <a:extLst>
              <a:ext uri="{FF2B5EF4-FFF2-40B4-BE49-F238E27FC236}">
                <a16:creationId xmlns:a16="http://schemas.microsoft.com/office/drawing/2014/main" id="{CE78604C-7A35-4302-BF2E-F60FE1925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6461125"/>
            <a:ext cx="5326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Available from </a:t>
            </a:r>
            <a:r>
              <a:rPr lang="en-US" altLang="en-US" sz="1800" u="sng">
                <a:solidFill>
                  <a:srgbClr val="003399"/>
                </a:solidFill>
              </a:rPr>
              <a:t>http://www.engineering.usu.edu/dtarb/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66688E15-E90E-45EC-B237-5E61930EA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215900"/>
            <a:ext cx="5737225" cy="1143000"/>
          </a:xfrm>
        </p:spPr>
        <p:txBody>
          <a:bodyPr/>
          <a:lstStyle/>
          <a:p>
            <a:r>
              <a:rPr lang="en-CA" altLang="en-US"/>
              <a:t>Questions?</a:t>
            </a:r>
          </a:p>
        </p:txBody>
      </p:sp>
      <p:sp>
        <p:nvSpPr>
          <p:cNvPr id="612393" name="Text Box 41">
            <a:extLst>
              <a:ext uri="{FF2B5EF4-FFF2-40B4-BE49-F238E27FC236}">
                <a16:creationId xmlns:a16="http://schemas.microsoft.com/office/drawing/2014/main" id="{31EBF0EC-03B0-4F11-9305-19BA9335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1865313"/>
            <a:ext cx="349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Demonstration</a:t>
            </a:r>
          </a:p>
        </p:txBody>
      </p:sp>
      <p:graphicFrame>
        <p:nvGraphicFramePr>
          <p:cNvPr id="612394" name="Object 42">
            <a:extLst>
              <a:ext uri="{FF2B5EF4-FFF2-40B4-BE49-F238E27FC236}">
                <a16:creationId xmlns:a16="http://schemas.microsoft.com/office/drawing/2014/main" id="{DBFC60EC-ACE6-433C-AEE0-397BDF09D2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13" y="2398713"/>
          <a:ext cx="5475287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34" name="Bitmap Image" r:id="rId3" imgW="5837426" imgH="4755292" progId="Paint.Picture">
                  <p:embed/>
                </p:oleObj>
              </mc:Choice>
              <mc:Fallback>
                <p:oleObj name="Bitmap Image" r:id="rId3" imgW="5837426" imgH="4755292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2398713"/>
                        <a:ext cx="5475287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96" name="Object 44">
            <a:extLst>
              <a:ext uri="{FF2B5EF4-FFF2-40B4-BE49-F238E27FC236}">
                <a16:creationId xmlns:a16="http://schemas.microsoft.com/office/drawing/2014/main" id="{582F1098-42CE-4A3F-91F9-8373D9C7D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75" y="5424488"/>
          <a:ext cx="5253038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35" name="Bitmap Image" r:id="rId5" imgW="6584251" imgH="2514818" progId="Paint.Picture">
                  <p:embed/>
                </p:oleObj>
              </mc:Choice>
              <mc:Fallback>
                <p:oleObj name="Bitmap Image" r:id="rId5" imgW="6584251" imgH="2514818" progId="Paint.Picture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560"/>
                      <a:stretch>
                        <a:fillRect/>
                      </a:stretch>
                    </p:blipFill>
                    <p:spPr bwMode="auto">
                      <a:xfrm>
                        <a:off x="3444875" y="5424488"/>
                        <a:ext cx="5253038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97" name="Object 45">
            <a:extLst>
              <a:ext uri="{FF2B5EF4-FFF2-40B4-BE49-F238E27FC236}">
                <a16:creationId xmlns:a16="http://schemas.microsoft.com/office/drawing/2014/main" id="{003DC31B-4A1B-4701-B9F8-E0442DB6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0" y="2792413"/>
          <a:ext cx="2098675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36" name="Clip" r:id="rId7" imgW="3025440" imgH="3252600" progId="MS_ClipArt_Gallery.2">
                  <p:embed/>
                </p:oleObj>
              </mc:Choice>
              <mc:Fallback>
                <p:oleObj name="Clip" r:id="rId7" imgW="3025440" imgH="3252600" progId="MS_ClipArt_Gallery.2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792413"/>
                        <a:ext cx="2098675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2398" name="Group 46">
            <a:extLst>
              <a:ext uri="{FF2B5EF4-FFF2-40B4-BE49-F238E27FC236}">
                <a16:creationId xmlns:a16="http://schemas.microsoft.com/office/drawing/2014/main" id="{36F83BD3-51FC-4EB8-A649-321B33D7543B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3440113"/>
            <a:ext cx="2116138" cy="2636837"/>
            <a:chOff x="408" y="1056"/>
            <a:chExt cx="2297" cy="3024"/>
          </a:xfrm>
        </p:grpSpPr>
        <p:sp>
          <p:nvSpPr>
            <p:cNvPr id="612399" name="Rectangle 47">
              <a:extLst>
                <a:ext uri="{FF2B5EF4-FFF2-40B4-BE49-F238E27FC236}">
                  <a16:creationId xmlns:a16="http://schemas.microsoft.com/office/drawing/2014/main" id="{53BBBE13-2C6C-4129-94E1-8CC1EA7A3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31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0" name="Freeform 48">
              <a:extLst>
                <a:ext uri="{FF2B5EF4-FFF2-40B4-BE49-F238E27FC236}">
                  <a16:creationId xmlns:a16="http://schemas.microsoft.com/office/drawing/2014/main" id="{1B6F2FA4-8220-4A56-8C12-48F75997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156"/>
              <a:ext cx="764" cy="904"/>
            </a:xfrm>
            <a:custGeom>
              <a:avLst/>
              <a:gdLst>
                <a:gd name="T0" fmla="*/ 764 w 764"/>
                <a:gd name="T1" fmla="*/ 148 h 904"/>
                <a:gd name="T2" fmla="*/ 717 w 764"/>
                <a:gd name="T3" fmla="*/ 125 h 904"/>
                <a:gd name="T4" fmla="*/ 701 w 764"/>
                <a:gd name="T5" fmla="*/ 102 h 904"/>
                <a:gd name="T6" fmla="*/ 655 w 764"/>
                <a:gd name="T7" fmla="*/ 63 h 904"/>
                <a:gd name="T8" fmla="*/ 639 w 764"/>
                <a:gd name="T9" fmla="*/ 39 h 904"/>
                <a:gd name="T10" fmla="*/ 569 w 764"/>
                <a:gd name="T11" fmla="*/ 8 h 904"/>
                <a:gd name="T12" fmla="*/ 546 w 764"/>
                <a:gd name="T13" fmla="*/ 0 h 904"/>
                <a:gd name="T14" fmla="*/ 374 w 764"/>
                <a:gd name="T15" fmla="*/ 39 h 904"/>
                <a:gd name="T16" fmla="*/ 335 w 764"/>
                <a:gd name="T17" fmla="*/ 86 h 904"/>
                <a:gd name="T18" fmla="*/ 296 w 764"/>
                <a:gd name="T19" fmla="*/ 156 h 904"/>
                <a:gd name="T20" fmla="*/ 257 w 764"/>
                <a:gd name="T21" fmla="*/ 296 h 904"/>
                <a:gd name="T22" fmla="*/ 133 w 764"/>
                <a:gd name="T23" fmla="*/ 686 h 904"/>
                <a:gd name="T24" fmla="*/ 55 w 764"/>
                <a:gd name="T25" fmla="*/ 826 h 904"/>
                <a:gd name="T26" fmla="*/ 0 w 764"/>
                <a:gd name="T2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4" h="904">
                  <a:moveTo>
                    <a:pt x="764" y="148"/>
                  </a:moveTo>
                  <a:cubicBezTo>
                    <a:pt x="749" y="139"/>
                    <a:pt x="731" y="136"/>
                    <a:pt x="717" y="125"/>
                  </a:cubicBezTo>
                  <a:cubicBezTo>
                    <a:pt x="710" y="119"/>
                    <a:pt x="708" y="109"/>
                    <a:pt x="701" y="102"/>
                  </a:cubicBezTo>
                  <a:cubicBezTo>
                    <a:pt x="647" y="48"/>
                    <a:pt x="710" y="129"/>
                    <a:pt x="655" y="63"/>
                  </a:cubicBezTo>
                  <a:cubicBezTo>
                    <a:pt x="649" y="56"/>
                    <a:pt x="646" y="46"/>
                    <a:pt x="639" y="39"/>
                  </a:cubicBezTo>
                  <a:cubicBezTo>
                    <a:pt x="622" y="22"/>
                    <a:pt x="590" y="15"/>
                    <a:pt x="569" y="8"/>
                  </a:cubicBezTo>
                  <a:cubicBezTo>
                    <a:pt x="561" y="5"/>
                    <a:pt x="546" y="0"/>
                    <a:pt x="546" y="0"/>
                  </a:cubicBezTo>
                  <a:cubicBezTo>
                    <a:pt x="481" y="5"/>
                    <a:pt x="428" y="4"/>
                    <a:pt x="374" y="39"/>
                  </a:cubicBezTo>
                  <a:cubicBezTo>
                    <a:pt x="339" y="94"/>
                    <a:pt x="382" y="31"/>
                    <a:pt x="335" y="86"/>
                  </a:cubicBezTo>
                  <a:cubicBezTo>
                    <a:pt x="319" y="105"/>
                    <a:pt x="307" y="134"/>
                    <a:pt x="296" y="156"/>
                  </a:cubicBezTo>
                  <a:cubicBezTo>
                    <a:pt x="274" y="199"/>
                    <a:pt x="268" y="250"/>
                    <a:pt x="257" y="296"/>
                  </a:cubicBezTo>
                  <a:cubicBezTo>
                    <a:pt x="227" y="426"/>
                    <a:pt x="192" y="567"/>
                    <a:pt x="133" y="686"/>
                  </a:cubicBezTo>
                  <a:cubicBezTo>
                    <a:pt x="109" y="734"/>
                    <a:pt x="78" y="778"/>
                    <a:pt x="55" y="826"/>
                  </a:cubicBezTo>
                  <a:cubicBezTo>
                    <a:pt x="40" y="857"/>
                    <a:pt x="32" y="888"/>
                    <a:pt x="0" y="90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1" name="Freeform 49">
              <a:extLst>
                <a:ext uri="{FF2B5EF4-FFF2-40B4-BE49-F238E27FC236}">
                  <a16:creationId xmlns:a16="http://schemas.microsoft.com/office/drawing/2014/main" id="{415AF8A9-203E-4DE9-B866-08FA0946B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" y="1400"/>
              <a:ext cx="1757" cy="2107"/>
            </a:xfrm>
            <a:custGeom>
              <a:avLst/>
              <a:gdLst>
                <a:gd name="T0" fmla="*/ 1264 w 1757"/>
                <a:gd name="T1" fmla="*/ 1897 h 2107"/>
                <a:gd name="T2" fmla="*/ 1474 w 1757"/>
                <a:gd name="T3" fmla="*/ 1569 h 2107"/>
                <a:gd name="T4" fmla="*/ 1716 w 1757"/>
                <a:gd name="T5" fmla="*/ 969 h 2107"/>
                <a:gd name="T6" fmla="*/ 1723 w 1757"/>
                <a:gd name="T7" fmla="*/ 556 h 2107"/>
                <a:gd name="T8" fmla="*/ 1568 w 1757"/>
                <a:gd name="T9" fmla="*/ 127 h 2107"/>
                <a:gd name="T10" fmla="*/ 1264 w 1757"/>
                <a:gd name="T11" fmla="*/ 18 h 2107"/>
                <a:gd name="T12" fmla="*/ 952 w 1757"/>
                <a:gd name="T13" fmla="*/ 18 h 2107"/>
                <a:gd name="T14" fmla="*/ 757 w 1757"/>
                <a:gd name="T15" fmla="*/ 104 h 2107"/>
                <a:gd name="T16" fmla="*/ 648 w 1757"/>
                <a:gd name="T17" fmla="*/ 244 h 2107"/>
                <a:gd name="T18" fmla="*/ 500 w 1757"/>
                <a:gd name="T19" fmla="*/ 400 h 2107"/>
                <a:gd name="T20" fmla="*/ 391 w 1757"/>
                <a:gd name="T21" fmla="*/ 470 h 2107"/>
                <a:gd name="T22" fmla="*/ 157 w 1757"/>
                <a:gd name="T23" fmla="*/ 587 h 2107"/>
                <a:gd name="T24" fmla="*/ 40 w 1757"/>
                <a:gd name="T25" fmla="*/ 759 h 2107"/>
                <a:gd name="T26" fmla="*/ 1 w 1757"/>
                <a:gd name="T27" fmla="*/ 946 h 2107"/>
                <a:gd name="T28" fmla="*/ 48 w 1757"/>
                <a:gd name="T29" fmla="*/ 1125 h 2107"/>
                <a:gd name="T30" fmla="*/ 110 w 1757"/>
                <a:gd name="T31" fmla="*/ 1242 h 2107"/>
                <a:gd name="T32" fmla="*/ 220 w 1757"/>
                <a:gd name="T33" fmla="*/ 1390 h 2107"/>
                <a:gd name="T34" fmla="*/ 383 w 1757"/>
                <a:gd name="T35" fmla="*/ 1444 h 2107"/>
                <a:gd name="T36" fmla="*/ 523 w 1757"/>
                <a:gd name="T37" fmla="*/ 1608 h 2107"/>
                <a:gd name="T38" fmla="*/ 617 w 1757"/>
                <a:gd name="T39" fmla="*/ 1686 h 2107"/>
                <a:gd name="T40" fmla="*/ 726 w 1757"/>
                <a:gd name="T41" fmla="*/ 1772 h 2107"/>
                <a:gd name="T42" fmla="*/ 1069 w 1757"/>
                <a:gd name="T43" fmla="*/ 2107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7" h="2107">
                  <a:moveTo>
                    <a:pt x="1264" y="1897"/>
                  </a:moveTo>
                  <a:cubicBezTo>
                    <a:pt x="1331" y="1810"/>
                    <a:pt x="1399" y="1724"/>
                    <a:pt x="1474" y="1569"/>
                  </a:cubicBezTo>
                  <a:cubicBezTo>
                    <a:pt x="1549" y="1414"/>
                    <a:pt x="1675" y="1138"/>
                    <a:pt x="1716" y="969"/>
                  </a:cubicBezTo>
                  <a:cubicBezTo>
                    <a:pt x="1757" y="800"/>
                    <a:pt x="1748" y="696"/>
                    <a:pt x="1723" y="556"/>
                  </a:cubicBezTo>
                  <a:cubicBezTo>
                    <a:pt x="1698" y="416"/>
                    <a:pt x="1645" y="217"/>
                    <a:pt x="1568" y="127"/>
                  </a:cubicBezTo>
                  <a:cubicBezTo>
                    <a:pt x="1491" y="37"/>
                    <a:pt x="1367" y="36"/>
                    <a:pt x="1264" y="18"/>
                  </a:cubicBezTo>
                  <a:cubicBezTo>
                    <a:pt x="1161" y="0"/>
                    <a:pt x="1036" y="4"/>
                    <a:pt x="952" y="18"/>
                  </a:cubicBezTo>
                  <a:cubicBezTo>
                    <a:pt x="868" y="32"/>
                    <a:pt x="808" y="66"/>
                    <a:pt x="757" y="104"/>
                  </a:cubicBezTo>
                  <a:cubicBezTo>
                    <a:pt x="706" y="142"/>
                    <a:pt x="691" y="195"/>
                    <a:pt x="648" y="244"/>
                  </a:cubicBezTo>
                  <a:cubicBezTo>
                    <a:pt x="605" y="293"/>
                    <a:pt x="543" y="362"/>
                    <a:pt x="500" y="400"/>
                  </a:cubicBezTo>
                  <a:cubicBezTo>
                    <a:pt x="457" y="438"/>
                    <a:pt x="448" y="439"/>
                    <a:pt x="391" y="470"/>
                  </a:cubicBezTo>
                  <a:cubicBezTo>
                    <a:pt x="334" y="501"/>
                    <a:pt x="215" y="539"/>
                    <a:pt x="157" y="587"/>
                  </a:cubicBezTo>
                  <a:cubicBezTo>
                    <a:pt x="99" y="635"/>
                    <a:pt x="66" y="699"/>
                    <a:pt x="40" y="759"/>
                  </a:cubicBezTo>
                  <a:cubicBezTo>
                    <a:pt x="14" y="819"/>
                    <a:pt x="0" y="885"/>
                    <a:pt x="1" y="946"/>
                  </a:cubicBezTo>
                  <a:cubicBezTo>
                    <a:pt x="2" y="1007"/>
                    <a:pt x="30" y="1076"/>
                    <a:pt x="48" y="1125"/>
                  </a:cubicBezTo>
                  <a:cubicBezTo>
                    <a:pt x="66" y="1174"/>
                    <a:pt x="81" y="1198"/>
                    <a:pt x="110" y="1242"/>
                  </a:cubicBezTo>
                  <a:cubicBezTo>
                    <a:pt x="139" y="1286"/>
                    <a:pt x="175" y="1356"/>
                    <a:pt x="220" y="1390"/>
                  </a:cubicBezTo>
                  <a:cubicBezTo>
                    <a:pt x="265" y="1424"/>
                    <a:pt x="332" y="1408"/>
                    <a:pt x="383" y="1444"/>
                  </a:cubicBezTo>
                  <a:cubicBezTo>
                    <a:pt x="434" y="1480"/>
                    <a:pt x="484" y="1568"/>
                    <a:pt x="523" y="1608"/>
                  </a:cubicBezTo>
                  <a:cubicBezTo>
                    <a:pt x="562" y="1648"/>
                    <a:pt x="583" y="1659"/>
                    <a:pt x="617" y="1686"/>
                  </a:cubicBezTo>
                  <a:cubicBezTo>
                    <a:pt x="651" y="1713"/>
                    <a:pt x="651" y="1702"/>
                    <a:pt x="726" y="1772"/>
                  </a:cubicBezTo>
                  <a:cubicBezTo>
                    <a:pt x="801" y="1842"/>
                    <a:pt x="935" y="1974"/>
                    <a:pt x="1069" y="2107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2" name="Freeform 50">
              <a:extLst>
                <a:ext uri="{FF2B5EF4-FFF2-40B4-BE49-F238E27FC236}">
                  <a16:creationId xmlns:a16="http://schemas.microsoft.com/office/drawing/2014/main" id="{7310EE0A-1DA9-454F-9D39-A62D5355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7"/>
              <a:ext cx="397" cy="347"/>
            </a:xfrm>
            <a:custGeom>
              <a:avLst/>
              <a:gdLst>
                <a:gd name="T0" fmla="*/ 397 w 397"/>
                <a:gd name="T1" fmla="*/ 12 h 347"/>
                <a:gd name="T2" fmla="*/ 210 w 397"/>
                <a:gd name="T3" fmla="*/ 12 h 347"/>
                <a:gd name="T4" fmla="*/ 101 w 397"/>
                <a:gd name="T5" fmla="*/ 82 h 347"/>
                <a:gd name="T6" fmla="*/ 0 w 397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347">
                  <a:moveTo>
                    <a:pt x="397" y="12"/>
                  </a:moveTo>
                  <a:cubicBezTo>
                    <a:pt x="328" y="6"/>
                    <a:pt x="259" y="0"/>
                    <a:pt x="210" y="12"/>
                  </a:cubicBezTo>
                  <a:cubicBezTo>
                    <a:pt x="161" y="24"/>
                    <a:pt x="136" y="26"/>
                    <a:pt x="101" y="82"/>
                  </a:cubicBezTo>
                  <a:cubicBezTo>
                    <a:pt x="66" y="138"/>
                    <a:pt x="16" y="306"/>
                    <a:pt x="0" y="34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3" name="Freeform 51">
              <a:extLst>
                <a:ext uri="{FF2B5EF4-FFF2-40B4-BE49-F238E27FC236}">
                  <a16:creationId xmlns:a16="http://schemas.microsoft.com/office/drawing/2014/main" id="{0844C350-72C9-47F4-963A-25525ED07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2913"/>
              <a:ext cx="826" cy="500"/>
            </a:xfrm>
            <a:custGeom>
              <a:avLst/>
              <a:gdLst>
                <a:gd name="T0" fmla="*/ 826 w 826"/>
                <a:gd name="T1" fmla="*/ 189 h 500"/>
                <a:gd name="T2" fmla="*/ 694 w 826"/>
                <a:gd name="T3" fmla="*/ 95 h 500"/>
                <a:gd name="T4" fmla="*/ 569 w 826"/>
                <a:gd name="T5" fmla="*/ 41 h 500"/>
                <a:gd name="T6" fmla="*/ 445 w 826"/>
                <a:gd name="T7" fmla="*/ 2 h 500"/>
                <a:gd name="T8" fmla="*/ 312 w 826"/>
                <a:gd name="T9" fmla="*/ 56 h 500"/>
                <a:gd name="T10" fmla="*/ 148 w 826"/>
                <a:gd name="T11" fmla="*/ 251 h 500"/>
                <a:gd name="T12" fmla="*/ 0 w 826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00">
                  <a:moveTo>
                    <a:pt x="826" y="189"/>
                  </a:moveTo>
                  <a:cubicBezTo>
                    <a:pt x="781" y="154"/>
                    <a:pt x="737" y="120"/>
                    <a:pt x="694" y="95"/>
                  </a:cubicBezTo>
                  <a:cubicBezTo>
                    <a:pt x="651" y="70"/>
                    <a:pt x="610" y="56"/>
                    <a:pt x="569" y="41"/>
                  </a:cubicBezTo>
                  <a:cubicBezTo>
                    <a:pt x="528" y="26"/>
                    <a:pt x="488" y="0"/>
                    <a:pt x="445" y="2"/>
                  </a:cubicBezTo>
                  <a:cubicBezTo>
                    <a:pt x="402" y="4"/>
                    <a:pt x="361" y="15"/>
                    <a:pt x="312" y="56"/>
                  </a:cubicBezTo>
                  <a:cubicBezTo>
                    <a:pt x="263" y="97"/>
                    <a:pt x="200" y="177"/>
                    <a:pt x="148" y="251"/>
                  </a:cubicBezTo>
                  <a:cubicBezTo>
                    <a:pt x="96" y="325"/>
                    <a:pt x="23" y="459"/>
                    <a:pt x="0" y="5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4" name="Freeform 52">
              <a:extLst>
                <a:ext uri="{FF2B5EF4-FFF2-40B4-BE49-F238E27FC236}">
                  <a16:creationId xmlns:a16="http://schemas.microsoft.com/office/drawing/2014/main" id="{B29511F9-84C4-44D1-AEBC-DA8199F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715"/>
              <a:ext cx="1153" cy="441"/>
            </a:xfrm>
            <a:custGeom>
              <a:avLst/>
              <a:gdLst>
                <a:gd name="T0" fmla="*/ 1153 w 1153"/>
                <a:gd name="T1" fmla="*/ 223 h 441"/>
                <a:gd name="T2" fmla="*/ 919 w 1153"/>
                <a:gd name="T3" fmla="*/ 91 h 441"/>
                <a:gd name="T4" fmla="*/ 717 w 1153"/>
                <a:gd name="T5" fmla="*/ 5 h 441"/>
                <a:gd name="T6" fmla="*/ 436 w 1153"/>
                <a:gd name="T7" fmla="*/ 59 h 441"/>
                <a:gd name="T8" fmla="*/ 358 w 1153"/>
                <a:gd name="T9" fmla="*/ 161 h 441"/>
                <a:gd name="T10" fmla="*/ 210 w 1153"/>
                <a:gd name="T11" fmla="*/ 324 h 441"/>
                <a:gd name="T12" fmla="*/ 0 w 1153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441">
                  <a:moveTo>
                    <a:pt x="1153" y="223"/>
                  </a:moveTo>
                  <a:cubicBezTo>
                    <a:pt x="1072" y="175"/>
                    <a:pt x="992" y="127"/>
                    <a:pt x="919" y="91"/>
                  </a:cubicBezTo>
                  <a:cubicBezTo>
                    <a:pt x="846" y="55"/>
                    <a:pt x="797" y="10"/>
                    <a:pt x="717" y="5"/>
                  </a:cubicBezTo>
                  <a:cubicBezTo>
                    <a:pt x="637" y="0"/>
                    <a:pt x="496" y="33"/>
                    <a:pt x="436" y="59"/>
                  </a:cubicBezTo>
                  <a:cubicBezTo>
                    <a:pt x="376" y="85"/>
                    <a:pt x="396" y="117"/>
                    <a:pt x="358" y="161"/>
                  </a:cubicBezTo>
                  <a:cubicBezTo>
                    <a:pt x="320" y="205"/>
                    <a:pt x="270" y="277"/>
                    <a:pt x="210" y="324"/>
                  </a:cubicBezTo>
                  <a:cubicBezTo>
                    <a:pt x="150" y="371"/>
                    <a:pt x="34" y="423"/>
                    <a:pt x="0" y="44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5" name="Freeform 53">
              <a:extLst>
                <a:ext uri="{FF2B5EF4-FFF2-40B4-BE49-F238E27FC236}">
                  <a16:creationId xmlns:a16="http://schemas.microsoft.com/office/drawing/2014/main" id="{5512979D-D7FC-4475-AEEC-5C5D1DD58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496"/>
              <a:ext cx="1341" cy="536"/>
            </a:xfrm>
            <a:custGeom>
              <a:avLst/>
              <a:gdLst>
                <a:gd name="T0" fmla="*/ 1341 w 1341"/>
                <a:gd name="T1" fmla="*/ 224 h 536"/>
                <a:gd name="T2" fmla="*/ 1169 w 1341"/>
                <a:gd name="T3" fmla="*/ 122 h 536"/>
                <a:gd name="T4" fmla="*/ 1029 w 1341"/>
                <a:gd name="T5" fmla="*/ 13 h 536"/>
                <a:gd name="T6" fmla="*/ 702 w 1341"/>
                <a:gd name="T7" fmla="*/ 45 h 536"/>
                <a:gd name="T8" fmla="*/ 546 w 1341"/>
                <a:gd name="T9" fmla="*/ 154 h 536"/>
                <a:gd name="T10" fmla="*/ 343 w 1341"/>
                <a:gd name="T11" fmla="*/ 232 h 536"/>
                <a:gd name="T12" fmla="*/ 250 w 1341"/>
                <a:gd name="T13" fmla="*/ 395 h 536"/>
                <a:gd name="T14" fmla="*/ 63 w 1341"/>
                <a:gd name="T15" fmla="*/ 504 h 536"/>
                <a:gd name="T16" fmla="*/ 0 w 1341"/>
                <a:gd name="T1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536">
                  <a:moveTo>
                    <a:pt x="1341" y="224"/>
                  </a:moveTo>
                  <a:cubicBezTo>
                    <a:pt x="1281" y="190"/>
                    <a:pt x="1221" y="157"/>
                    <a:pt x="1169" y="122"/>
                  </a:cubicBezTo>
                  <a:cubicBezTo>
                    <a:pt x="1117" y="87"/>
                    <a:pt x="1107" y="26"/>
                    <a:pt x="1029" y="13"/>
                  </a:cubicBezTo>
                  <a:cubicBezTo>
                    <a:pt x="951" y="0"/>
                    <a:pt x="783" y="21"/>
                    <a:pt x="702" y="45"/>
                  </a:cubicBezTo>
                  <a:cubicBezTo>
                    <a:pt x="621" y="69"/>
                    <a:pt x="606" y="123"/>
                    <a:pt x="546" y="154"/>
                  </a:cubicBezTo>
                  <a:cubicBezTo>
                    <a:pt x="486" y="185"/>
                    <a:pt x="392" y="192"/>
                    <a:pt x="343" y="232"/>
                  </a:cubicBezTo>
                  <a:cubicBezTo>
                    <a:pt x="294" y="272"/>
                    <a:pt x="297" y="350"/>
                    <a:pt x="250" y="395"/>
                  </a:cubicBezTo>
                  <a:cubicBezTo>
                    <a:pt x="203" y="440"/>
                    <a:pt x="105" y="480"/>
                    <a:pt x="63" y="504"/>
                  </a:cubicBezTo>
                  <a:cubicBezTo>
                    <a:pt x="21" y="528"/>
                    <a:pt x="9" y="531"/>
                    <a:pt x="0" y="53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6" name="Freeform 54">
              <a:extLst>
                <a:ext uri="{FF2B5EF4-FFF2-40B4-BE49-F238E27FC236}">
                  <a16:creationId xmlns:a16="http://schemas.microsoft.com/office/drawing/2014/main" id="{88CCD324-0555-497D-999C-1952BE14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295"/>
              <a:ext cx="1543" cy="643"/>
            </a:xfrm>
            <a:custGeom>
              <a:avLst/>
              <a:gdLst>
                <a:gd name="T0" fmla="*/ 1543 w 1543"/>
                <a:gd name="T1" fmla="*/ 144 h 643"/>
                <a:gd name="T2" fmla="*/ 1371 w 1543"/>
                <a:gd name="T3" fmla="*/ 168 h 643"/>
                <a:gd name="T4" fmla="*/ 1262 w 1543"/>
                <a:gd name="T5" fmla="*/ 136 h 643"/>
                <a:gd name="T6" fmla="*/ 1137 w 1543"/>
                <a:gd name="T7" fmla="*/ 90 h 643"/>
                <a:gd name="T8" fmla="*/ 919 w 1543"/>
                <a:gd name="T9" fmla="*/ 4 h 643"/>
                <a:gd name="T10" fmla="*/ 732 w 1543"/>
                <a:gd name="T11" fmla="*/ 66 h 643"/>
                <a:gd name="T12" fmla="*/ 607 w 1543"/>
                <a:gd name="T13" fmla="*/ 207 h 643"/>
                <a:gd name="T14" fmla="*/ 568 w 1543"/>
                <a:gd name="T15" fmla="*/ 238 h 643"/>
                <a:gd name="T16" fmla="*/ 381 w 1543"/>
                <a:gd name="T17" fmla="*/ 300 h 643"/>
                <a:gd name="T18" fmla="*/ 288 w 1543"/>
                <a:gd name="T19" fmla="*/ 339 h 643"/>
                <a:gd name="T20" fmla="*/ 171 w 1543"/>
                <a:gd name="T21" fmla="*/ 503 h 643"/>
                <a:gd name="T22" fmla="*/ 0 w 1543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3" h="643">
                  <a:moveTo>
                    <a:pt x="1543" y="144"/>
                  </a:moveTo>
                  <a:cubicBezTo>
                    <a:pt x="1480" y="156"/>
                    <a:pt x="1418" y="169"/>
                    <a:pt x="1371" y="168"/>
                  </a:cubicBezTo>
                  <a:cubicBezTo>
                    <a:pt x="1324" y="167"/>
                    <a:pt x="1301" y="149"/>
                    <a:pt x="1262" y="136"/>
                  </a:cubicBezTo>
                  <a:cubicBezTo>
                    <a:pt x="1223" y="123"/>
                    <a:pt x="1194" y="112"/>
                    <a:pt x="1137" y="90"/>
                  </a:cubicBezTo>
                  <a:cubicBezTo>
                    <a:pt x="1080" y="68"/>
                    <a:pt x="986" y="8"/>
                    <a:pt x="919" y="4"/>
                  </a:cubicBezTo>
                  <a:cubicBezTo>
                    <a:pt x="852" y="0"/>
                    <a:pt x="784" y="32"/>
                    <a:pt x="732" y="66"/>
                  </a:cubicBezTo>
                  <a:cubicBezTo>
                    <a:pt x="680" y="100"/>
                    <a:pt x="634" y="178"/>
                    <a:pt x="607" y="207"/>
                  </a:cubicBezTo>
                  <a:cubicBezTo>
                    <a:pt x="580" y="236"/>
                    <a:pt x="606" y="223"/>
                    <a:pt x="568" y="238"/>
                  </a:cubicBezTo>
                  <a:cubicBezTo>
                    <a:pt x="530" y="253"/>
                    <a:pt x="428" y="283"/>
                    <a:pt x="381" y="300"/>
                  </a:cubicBezTo>
                  <a:cubicBezTo>
                    <a:pt x="334" y="317"/>
                    <a:pt x="323" y="305"/>
                    <a:pt x="288" y="339"/>
                  </a:cubicBezTo>
                  <a:cubicBezTo>
                    <a:pt x="253" y="373"/>
                    <a:pt x="219" y="452"/>
                    <a:pt x="171" y="503"/>
                  </a:cubicBezTo>
                  <a:cubicBezTo>
                    <a:pt x="123" y="554"/>
                    <a:pt x="30" y="620"/>
                    <a:pt x="0" y="643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7" name="Line 55">
              <a:extLst>
                <a:ext uri="{FF2B5EF4-FFF2-40B4-BE49-F238E27FC236}">
                  <a16:creationId xmlns:a16="http://schemas.microsoft.com/office/drawing/2014/main" id="{666AE671-47A6-4A7F-93E8-4C3C1B298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1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8" name="Line 56">
              <a:extLst>
                <a:ext uri="{FF2B5EF4-FFF2-40B4-BE49-F238E27FC236}">
                  <a16:creationId xmlns:a16="http://schemas.microsoft.com/office/drawing/2014/main" id="{3C7D4EA5-3C92-4C31-A2D8-5811CD8B9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50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09" name="Line 57">
              <a:extLst>
                <a:ext uri="{FF2B5EF4-FFF2-40B4-BE49-F238E27FC236}">
                  <a16:creationId xmlns:a16="http://schemas.microsoft.com/office/drawing/2014/main" id="{93029564-8FEF-47BD-A90C-4627C8149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96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0" name="Line 58">
              <a:extLst>
                <a:ext uri="{FF2B5EF4-FFF2-40B4-BE49-F238E27FC236}">
                  <a16:creationId xmlns:a16="http://schemas.microsoft.com/office/drawing/2014/main" id="{76D5E8AC-54E0-4EF5-9B01-E87811503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88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1" name="Line 59">
              <a:extLst>
                <a:ext uri="{FF2B5EF4-FFF2-40B4-BE49-F238E27FC236}">
                  <a16:creationId xmlns:a16="http://schemas.microsoft.com/office/drawing/2014/main" id="{FD16271D-4778-4C6D-B7E0-E4CAA12C3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2" name="Line 60">
              <a:extLst>
                <a:ext uri="{FF2B5EF4-FFF2-40B4-BE49-F238E27FC236}">
                  <a16:creationId xmlns:a16="http://schemas.microsoft.com/office/drawing/2014/main" id="{9289C82C-7F60-4CEE-B0BC-776F42C74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3" name="Line 61">
              <a:extLst>
                <a:ext uri="{FF2B5EF4-FFF2-40B4-BE49-F238E27FC236}">
                  <a16:creationId xmlns:a16="http://schemas.microsoft.com/office/drawing/2014/main" id="{3B0BE7A2-04C6-4BCA-B64B-0E6FCD397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4" name="Line 62">
              <a:extLst>
                <a:ext uri="{FF2B5EF4-FFF2-40B4-BE49-F238E27FC236}">
                  <a16:creationId xmlns:a16="http://schemas.microsoft.com/office/drawing/2014/main" id="{973C99FE-56E6-4192-B1F1-5CAA3711C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5" name="Line 63">
              <a:extLst>
                <a:ext uri="{FF2B5EF4-FFF2-40B4-BE49-F238E27FC236}">
                  <a16:creationId xmlns:a16="http://schemas.microsoft.com/office/drawing/2014/main" id="{37DE8F21-7CFF-4383-8BD8-3A60740F1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6" name="Line 64">
              <a:extLst>
                <a:ext uri="{FF2B5EF4-FFF2-40B4-BE49-F238E27FC236}">
                  <a16:creationId xmlns:a16="http://schemas.microsoft.com/office/drawing/2014/main" id="{99BD4C36-BC08-4396-BAC9-0292A271D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7" name="Line 65">
              <a:extLst>
                <a:ext uri="{FF2B5EF4-FFF2-40B4-BE49-F238E27FC236}">
                  <a16:creationId xmlns:a16="http://schemas.microsoft.com/office/drawing/2014/main" id="{2A1C872D-032F-4C3E-A49D-CC44FBF49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8" name="Line 66">
              <a:extLst>
                <a:ext uri="{FF2B5EF4-FFF2-40B4-BE49-F238E27FC236}">
                  <a16:creationId xmlns:a16="http://schemas.microsoft.com/office/drawing/2014/main" id="{318E10F7-092A-4A00-8BD3-51389AA8A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19" name="Line 67">
              <a:extLst>
                <a:ext uri="{FF2B5EF4-FFF2-40B4-BE49-F238E27FC236}">
                  <a16:creationId xmlns:a16="http://schemas.microsoft.com/office/drawing/2014/main" id="{D98A7843-A477-435D-8F87-910E4D84B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72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0" name="Line 68">
              <a:extLst>
                <a:ext uri="{FF2B5EF4-FFF2-40B4-BE49-F238E27FC236}">
                  <a16:creationId xmlns:a16="http://schemas.microsoft.com/office/drawing/2014/main" id="{DE719EB2-8AB9-4EBE-9212-F6885E6D3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1" name="Freeform 69">
              <a:extLst>
                <a:ext uri="{FF2B5EF4-FFF2-40B4-BE49-F238E27FC236}">
                  <a16:creationId xmlns:a16="http://schemas.microsoft.com/office/drawing/2014/main" id="{EB03E6E4-C02B-4FD5-BB50-9B529822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056"/>
              <a:ext cx="1824" cy="784"/>
            </a:xfrm>
            <a:custGeom>
              <a:avLst/>
              <a:gdLst>
                <a:gd name="T0" fmla="*/ 1824 w 1824"/>
                <a:gd name="T1" fmla="*/ 248 h 784"/>
                <a:gd name="T2" fmla="*/ 1680 w 1824"/>
                <a:gd name="T3" fmla="*/ 248 h 784"/>
                <a:gd name="T4" fmla="*/ 1584 w 1824"/>
                <a:gd name="T5" fmla="*/ 200 h 784"/>
                <a:gd name="T6" fmla="*/ 1392 w 1824"/>
                <a:gd name="T7" fmla="*/ 104 h 784"/>
                <a:gd name="T8" fmla="*/ 1200 w 1824"/>
                <a:gd name="T9" fmla="*/ 8 h 784"/>
                <a:gd name="T10" fmla="*/ 1056 w 1824"/>
                <a:gd name="T11" fmla="*/ 56 h 784"/>
                <a:gd name="T12" fmla="*/ 960 w 1824"/>
                <a:gd name="T13" fmla="*/ 104 h 784"/>
                <a:gd name="T14" fmla="*/ 816 w 1824"/>
                <a:gd name="T15" fmla="*/ 296 h 784"/>
                <a:gd name="T16" fmla="*/ 720 w 1824"/>
                <a:gd name="T17" fmla="*/ 392 h 784"/>
                <a:gd name="T18" fmla="*/ 624 w 1824"/>
                <a:gd name="T19" fmla="*/ 392 h 784"/>
                <a:gd name="T20" fmla="*/ 528 w 1824"/>
                <a:gd name="T21" fmla="*/ 392 h 784"/>
                <a:gd name="T22" fmla="*/ 384 w 1824"/>
                <a:gd name="T23" fmla="*/ 440 h 784"/>
                <a:gd name="T24" fmla="*/ 288 w 1824"/>
                <a:gd name="T25" fmla="*/ 584 h 784"/>
                <a:gd name="T26" fmla="*/ 240 w 1824"/>
                <a:gd name="T27" fmla="*/ 632 h 784"/>
                <a:gd name="T28" fmla="*/ 192 w 1824"/>
                <a:gd name="T29" fmla="*/ 728 h 784"/>
                <a:gd name="T30" fmla="*/ 96 w 1824"/>
                <a:gd name="T31" fmla="*/ 728 h 784"/>
                <a:gd name="T32" fmla="*/ 48 w 1824"/>
                <a:gd name="T33" fmla="*/ 776 h 784"/>
                <a:gd name="T34" fmla="*/ 0 w 1824"/>
                <a:gd name="T35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4" h="784">
                  <a:moveTo>
                    <a:pt x="1824" y="248"/>
                  </a:moveTo>
                  <a:cubicBezTo>
                    <a:pt x="1772" y="252"/>
                    <a:pt x="1720" y="256"/>
                    <a:pt x="1680" y="248"/>
                  </a:cubicBezTo>
                  <a:cubicBezTo>
                    <a:pt x="1640" y="240"/>
                    <a:pt x="1632" y="224"/>
                    <a:pt x="1584" y="200"/>
                  </a:cubicBezTo>
                  <a:cubicBezTo>
                    <a:pt x="1536" y="176"/>
                    <a:pt x="1456" y="136"/>
                    <a:pt x="1392" y="104"/>
                  </a:cubicBezTo>
                  <a:cubicBezTo>
                    <a:pt x="1328" y="72"/>
                    <a:pt x="1256" y="16"/>
                    <a:pt x="1200" y="8"/>
                  </a:cubicBezTo>
                  <a:cubicBezTo>
                    <a:pt x="1144" y="0"/>
                    <a:pt x="1096" y="40"/>
                    <a:pt x="1056" y="56"/>
                  </a:cubicBezTo>
                  <a:cubicBezTo>
                    <a:pt x="1016" y="72"/>
                    <a:pt x="1000" y="64"/>
                    <a:pt x="960" y="104"/>
                  </a:cubicBezTo>
                  <a:cubicBezTo>
                    <a:pt x="920" y="144"/>
                    <a:pt x="856" y="248"/>
                    <a:pt x="816" y="296"/>
                  </a:cubicBezTo>
                  <a:cubicBezTo>
                    <a:pt x="776" y="344"/>
                    <a:pt x="752" y="376"/>
                    <a:pt x="720" y="392"/>
                  </a:cubicBezTo>
                  <a:cubicBezTo>
                    <a:pt x="688" y="408"/>
                    <a:pt x="656" y="392"/>
                    <a:pt x="624" y="392"/>
                  </a:cubicBezTo>
                  <a:cubicBezTo>
                    <a:pt x="592" y="392"/>
                    <a:pt x="568" y="384"/>
                    <a:pt x="528" y="392"/>
                  </a:cubicBezTo>
                  <a:cubicBezTo>
                    <a:pt x="488" y="400"/>
                    <a:pt x="424" y="408"/>
                    <a:pt x="384" y="440"/>
                  </a:cubicBezTo>
                  <a:cubicBezTo>
                    <a:pt x="344" y="472"/>
                    <a:pt x="312" y="552"/>
                    <a:pt x="288" y="584"/>
                  </a:cubicBezTo>
                  <a:cubicBezTo>
                    <a:pt x="264" y="616"/>
                    <a:pt x="256" y="608"/>
                    <a:pt x="240" y="632"/>
                  </a:cubicBezTo>
                  <a:cubicBezTo>
                    <a:pt x="224" y="656"/>
                    <a:pt x="216" y="712"/>
                    <a:pt x="192" y="728"/>
                  </a:cubicBezTo>
                  <a:cubicBezTo>
                    <a:pt x="168" y="744"/>
                    <a:pt x="120" y="720"/>
                    <a:pt x="96" y="728"/>
                  </a:cubicBezTo>
                  <a:cubicBezTo>
                    <a:pt x="72" y="736"/>
                    <a:pt x="64" y="768"/>
                    <a:pt x="48" y="776"/>
                  </a:cubicBezTo>
                  <a:cubicBezTo>
                    <a:pt x="32" y="784"/>
                    <a:pt x="16" y="780"/>
                    <a:pt x="0" y="77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2" name="Freeform 70">
              <a:extLst>
                <a:ext uri="{FF2B5EF4-FFF2-40B4-BE49-F238E27FC236}">
                  <a16:creationId xmlns:a16="http://schemas.microsoft.com/office/drawing/2014/main" id="{05DA774B-4611-41E9-8EE2-B549E908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760"/>
              <a:ext cx="1872" cy="880"/>
            </a:xfrm>
            <a:custGeom>
              <a:avLst/>
              <a:gdLst>
                <a:gd name="T0" fmla="*/ 1872 w 1872"/>
                <a:gd name="T1" fmla="*/ 352 h 880"/>
                <a:gd name="T2" fmla="*/ 1728 w 1872"/>
                <a:gd name="T3" fmla="*/ 400 h 880"/>
                <a:gd name="T4" fmla="*/ 1584 w 1872"/>
                <a:gd name="T5" fmla="*/ 304 h 880"/>
                <a:gd name="T6" fmla="*/ 1488 w 1872"/>
                <a:gd name="T7" fmla="*/ 208 h 880"/>
                <a:gd name="T8" fmla="*/ 1440 w 1872"/>
                <a:gd name="T9" fmla="*/ 160 h 880"/>
                <a:gd name="T10" fmla="*/ 1248 w 1872"/>
                <a:gd name="T11" fmla="*/ 16 h 880"/>
                <a:gd name="T12" fmla="*/ 1104 w 1872"/>
                <a:gd name="T13" fmla="*/ 64 h 880"/>
                <a:gd name="T14" fmla="*/ 960 w 1872"/>
                <a:gd name="T15" fmla="*/ 160 h 880"/>
                <a:gd name="T16" fmla="*/ 816 w 1872"/>
                <a:gd name="T17" fmla="*/ 448 h 880"/>
                <a:gd name="T18" fmla="*/ 720 w 1872"/>
                <a:gd name="T19" fmla="*/ 496 h 880"/>
                <a:gd name="T20" fmla="*/ 480 w 1872"/>
                <a:gd name="T21" fmla="*/ 496 h 880"/>
                <a:gd name="T22" fmla="*/ 336 w 1872"/>
                <a:gd name="T23" fmla="*/ 544 h 880"/>
                <a:gd name="T24" fmla="*/ 192 w 1872"/>
                <a:gd name="T25" fmla="*/ 784 h 880"/>
                <a:gd name="T26" fmla="*/ 0 w 1872"/>
                <a:gd name="T27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2" h="880">
                  <a:moveTo>
                    <a:pt x="1872" y="352"/>
                  </a:moveTo>
                  <a:cubicBezTo>
                    <a:pt x="1824" y="380"/>
                    <a:pt x="1776" y="408"/>
                    <a:pt x="1728" y="400"/>
                  </a:cubicBezTo>
                  <a:cubicBezTo>
                    <a:pt x="1680" y="392"/>
                    <a:pt x="1624" y="336"/>
                    <a:pt x="1584" y="304"/>
                  </a:cubicBezTo>
                  <a:cubicBezTo>
                    <a:pt x="1544" y="272"/>
                    <a:pt x="1512" y="232"/>
                    <a:pt x="1488" y="208"/>
                  </a:cubicBezTo>
                  <a:cubicBezTo>
                    <a:pt x="1464" y="184"/>
                    <a:pt x="1480" y="192"/>
                    <a:pt x="1440" y="160"/>
                  </a:cubicBezTo>
                  <a:cubicBezTo>
                    <a:pt x="1400" y="128"/>
                    <a:pt x="1304" y="32"/>
                    <a:pt x="1248" y="16"/>
                  </a:cubicBezTo>
                  <a:cubicBezTo>
                    <a:pt x="1192" y="0"/>
                    <a:pt x="1152" y="40"/>
                    <a:pt x="1104" y="64"/>
                  </a:cubicBezTo>
                  <a:cubicBezTo>
                    <a:pt x="1056" y="88"/>
                    <a:pt x="1008" y="96"/>
                    <a:pt x="960" y="160"/>
                  </a:cubicBezTo>
                  <a:cubicBezTo>
                    <a:pt x="912" y="224"/>
                    <a:pt x="856" y="392"/>
                    <a:pt x="816" y="448"/>
                  </a:cubicBezTo>
                  <a:cubicBezTo>
                    <a:pt x="776" y="504"/>
                    <a:pt x="776" y="488"/>
                    <a:pt x="720" y="496"/>
                  </a:cubicBezTo>
                  <a:cubicBezTo>
                    <a:pt x="664" y="504"/>
                    <a:pt x="544" y="488"/>
                    <a:pt x="480" y="496"/>
                  </a:cubicBezTo>
                  <a:cubicBezTo>
                    <a:pt x="416" y="504"/>
                    <a:pt x="384" y="496"/>
                    <a:pt x="336" y="544"/>
                  </a:cubicBezTo>
                  <a:cubicBezTo>
                    <a:pt x="288" y="592"/>
                    <a:pt x="248" y="728"/>
                    <a:pt x="192" y="784"/>
                  </a:cubicBezTo>
                  <a:cubicBezTo>
                    <a:pt x="136" y="840"/>
                    <a:pt x="32" y="864"/>
                    <a:pt x="0" y="88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3" name="Freeform 71">
              <a:extLst>
                <a:ext uri="{FF2B5EF4-FFF2-40B4-BE49-F238E27FC236}">
                  <a16:creationId xmlns:a16="http://schemas.microsoft.com/office/drawing/2014/main" id="{C2896832-E5C7-48E1-9643-4A62AA8D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1584"/>
              <a:ext cx="1896" cy="840"/>
            </a:xfrm>
            <a:custGeom>
              <a:avLst/>
              <a:gdLst>
                <a:gd name="T0" fmla="*/ 1896 w 1896"/>
                <a:gd name="T1" fmla="*/ 96 h 840"/>
                <a:gd name="T2" fmla="*/ 1848 w 1896"/>
                <a:gd name="T3" fmla="*/ 96 h 840"/>
                <a:gd name="T4" fmla="*/ 1800 w 1896"/>
                <a:gd name="T5" fmla="*/ 144 h 840"/>
                <a:gd name="T6" fmla="*/ 1704 w 1896"/>
                <a:gd name="T7" fmla="*/ 144 h 840"/>
                <a:gd name="T8" fmla="*/ 1512 w 1896"/>
                <a:gd name="T9" fmla="*/ 48 h 840"/>
                <a:gd name="T10" fmla="*/ 1224 w 1896"/>
                <a:gd name="T11" fmla="*/ 0 h 840"/>
                <a:gd name="T12" fmla="*/ 1032 w 1896"/>
                <a:gd name="T13" fmla="*/ 48 h 840"/>
                <a:gd name="T14" fmla="*/ 984 w 1896"/>
                <a:gd name="T15" fmla="*/ 96 h 840"/>
                <a:gd name="T16" fmla="*/ 840 w 1896"/>
                <a:gd name="T17" fmla="*/ 336 h 840"/>
                <a:gd name="T18" fmla="*/ 744 w 1896"/>
                <a:gd name="T19" fmla="*/ 432 h 840"/>
                <a:gd name="T20" fmla="*/ 648 w 1896"/>
                <a:gd name="T21" fmla="*/ 480 h 840"/>
                <a:gd name="T22" fmla="*/ 456 w 1896"/>
                <a:gd name="T23" fmla="*/ 528 h 840"/>
                <a:gd name="T24" fmla="*/ 360 w 1896"/>
                <a:gd name="T25" fmla="*/ 624 h 840"/>
                <a:gd name="T26" fmla="*/ 312 w 1896"/>
                <a:gd name="T27" fmla="*/ 672 h 840"/>
                <a:gd name="T28" fmla="*/ 216 w 1896"/>
                <a:gd name="T29" fmla="*/ 816 h 840"/>
                <a:gd name="T30" fmla="*/ 168 w 1896"/>
                <a:gd name="T31" fmla="*/ 816 h 840"/>
                <a:gd name="T32" fmla="*/ 24 w 1896"/>
                <a:gd name="T33" fmla="*/ 768 h 840"/>
                <a:gd name="T34" fmla="*/ 24 w 1896"/>
                <a:gd name="T35" fmla="*/ 72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6" h="840">
                  <a:moveTo>
                    <a:pt x="1896" y="96"/>
                  </a:moveTo>
                  <a:cubicBezTo>
                    <a:pt x="1880" y="92"/>
                    <a:pt x="1864" y="88"/>
                    <a:pt x="1848" y="96"/>
                  </a:cubicBezTo>
                  <a:cubicBezTo>
                    <a:pt x="1832" y="104"/>
                    <a:pt x="1824" y="136"/>
                    <a:pt x="1800" y="144"/>
                  </a:cubicBezTo>
                  <a:cubicBezTo>
                    <a:pt x="1776" y="152"/>
                    <a:pt x="1752" y="160"/>
                    <a:pt x="1704" y="144"/>
                  </a:cubicBezTo>
                  <a:cubicBezTo>
                    <a:pt x="1656" y="128"/>
                    <a:pt x="1592" y="72"/>
                    <a:pt x="1512" y="48"/>
                  </a:cubicBezTo>
                  <a:cubicBezTo>
                    <a:pt x="1432" y="24"/>
                    <a:pt x="1304" y="0"/>
                    <a:pt x="1224" y="0"/>
                  </a:cubicBezTo>
                  <a:cubicBezTo>
                    <a:pt x="1144" y="0"/>
                    <a:pt x="1072" y="32"/>
                    <a:pt x="1032" y="48"/>
                  </a:cubicBezTo>
                  <a:cubicBezTo>
                    <a:pt x="992" y="64"/>
                    <a:pt x="1016" y="48"/>
                    <a:pt x="984" y="96"/>
                  </a:cubicBezTo>
                  <a:cubicBezTo>
                    <a:pt x="952" y="144"/>
                    <a:pt x="880" y="280"/>
                    <a:pt x="840" y="336"/>
                  </a:cubicBezTo>
                  <a:cubicBezTo>
                    <a:pt x="800" y="392"/>
                    <a:pt x="776" y="408"/>
                    <a:pt x="744" y="432"/>
                  </a:cubicBezTo>
                  <a:cubicBezTo>
                    <a:pt x="712" y="456"/>
                    <a:pt x="696" y="464"/>
                    <a:pt x="648" y="480"/>
                  </a:cubicBezTo>
                  <a:cubicBezTo>
                    <a:pt x="600" y="496"/>
                    <a:pt x="504" y="504"/>
                    <a:pt x="456" y="528"/>
                  </a:cubicBezTo>
                  <a:cubicBezTo>
                    <a:pt x="408" y="552"/>
                    <a:pt x="384" y="600"/>
                    <a:pt x="360" y="624"/>
                  </a:cubicBezTo>
                  <a:cubicBezTo>
                    <a:pt x="336" y="648"/>
                    <a:pt x="336" y="640"/>
                    <a:pt x="312" y="672"/>
                  </a:cubicBezTo>
                  <a:cubicBezTo>
                    <a:pt x="288" y="704"/>
                    <a:pt x="240" y="792"/>
                    <a:pt x="216" y="816"/>
                  </a:cubicBezTo>
                  <a:cubicBezTo>
                    <a:pt x="192" y="840"/>
                    <a:pt x="200" y="824"/>
                    <a:pt x="168" y="816"/>
                  </a:cubicBezTo>
                  <a:cubicBezTo>
                    <a:pt x="136" y="808"/>
                    <a:pt x="48" y="784"/>
                    <a:pt x="24" y="768"/>
                  </a:cubicBezTo>
                  <a:cubicBezTo>
                    <a:pt x="0" y="752"/>
                    <a:pt x="24" y="736"/>
                    <a:pt x="24" y="72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4" name="Freeform 72">
              <a:extLst>
                <a:ext uri="{FF2B5EF4-FFF2-40B4-BE49-F238E27FC236}">
                  <a16:creationId xmlns:a16="http://schemas.microsoft.com/office/drawing/2014/main" id="{BFBA07B5-0D01-47B5-B96D-BCFAC2E4F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528"/>
              <a:ext cx="640" cy="512"/>
            </a:xfrm>
            <a:custGeom>
              <a:avLst/>
              <a:gdLst>
                <a:gd name="T0" fmla="*/ 544 w 640"/>
                <a:gd name="T1" fmla="*/ 8 h 512"/>
                <a:gd name="T2" fmla="*/ 592 w 640"/>
                <a:gd name="T3" fmla="*/ 8 h 512"/>
                <a:gd name="T4" fmla="*/ 640 w 640"/>
                <a:gd name="T5" fmla="*/ 56 h 512"/>
                <a:gd name="T6" fmla="*/ 592 w 640"/>
                <a:gd name="T7" fmla="*/ 152 h 512"/>
                <a:gd name="T8" fmla="*/ 448 w 640"/>
                <a:gd name="T9" fmla="*/ 344 h 512"/>
                <a:gd name="T10" fmla="*/ 160 w 640"/>
                <a:gd name="T11" fmla="*/ 488 h 512"/>
                <a:gd name="T12" fmla="*/ 16 w 640"/>
                <a:gd name="T13" fmla="*/ 488 h 512"/>
                <a:gd name="T14" fmla="*/ 64 w 640"/>
                <a:gd name="T15" fmla="*/ 3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0" h="512">
                  <a:moveTo>
                    <a:pt x="544" y="8"/>
                  </a:moveTo>
                  <a:cubicBezTo>
                    <a:pt x="560" y="4"/>
                    <a:pt x="576" y="0"/>
                    <a:pt x="592" y="8"/>
                  </a:cubicBezTo>
                  <a:cubicBezTo>
                    <a:pt x="608" y="16"/>
                    <a:pt x="640" y="32"/>
                    <a:pt x="640" y="56"/>
                  </a:cubicBezTo>
                  <a:cubicBezTo>
                    <a:pt x="640" y="80"/>
                    <a:pt x="624" y="104"/>
                    <a:pt x="592" y="152"/>
                  </a:cubicBezTo>
                  <a:cubicBezTo>
                    <a:pt x="560" y="200"/>
                    <a:pt x="520" y="288"/>
                    <a:pt x="448" y="344"/>
                  </a:cubicBezTo>
                  <a:cubicBezTo>
                    <a:pt x="376" y="400"/>
                    <a:pt x="232" y="464"/>
                    <a:pt x="160" y="488"/>
                  </a:cubicBezTo>
                  <a:cubicBezTo>
                    <a:pt x="88" y="512"/>
                    <a:pt x="32" y="504"/>
                    <a:pt x="16" y="488"/>
                  </a:cubicBezTo>
                  <a:cubicBezTo>
                    <a:pt x="0" y="472"/>
                    <a:pt x="32" y="432"/>
                    <a:pt x="64" y="39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5" name="Text Box 73">
              <a:extLst>
                <a:ext uri="{FF2B5EF4-FFF2-40B4-BE49-F238E27FC236}">
                  <a16:creationId xmlns:a16="http://schemas.microsoft.com/office/drawing/2014/main" id="{ADB699F6-624F-41EB-A427-94978DC1E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2420"/>
              <a:ext cx="488" cy="17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1</a:t>
              </a:r>
              <a:endParaRPr lang="en-CA" altLang="en-US" sz="1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2426" name="Rectangle 74">
              <a:extLst>
                <a:ext uri="{FF2B5EF4-FFF2-40B4-BE49-F238E27FC236}">
                  <a16:creationId xmlns:a16="http://schemas.microsoft.com/office/drawing/2014/main" id="{B9751741-4E20-4669-BEF1-39B7DF4B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7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7" name="Freeform 75">
              <a:extLst>
                <a:ext uri="{FF2B5EF4-FFF2-40B4-BE49-F238E27FC236}">
                  <a16:creationId xmlns:a16="http://schemas.microsoft.com/office/drawing/2014/main" id="{AC36F35C-380F-4ECD-BE32-9F319202C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728"/>
              <a:ext cx="480" cy="304"/>
            </a:xfrm>
            <a:custGeom>
              <a:avLst/>
              <a:gdLst>
                <a:gd name="T0" fmla="*/ 480 w 480"/>
                <a:gd name="T1" fmla="*/ 288 h 304"/>
                <a:gd name="T2" fmla="*/ 432 w 480"/>
                <a:gd name="T3" fmla="*/ 288 h 304"/>
                <a:gd name="T4" fmla="*/ 240 w 480"/>
                <a:gd name="T5" fmla="*/ 192 h 304"/>
                <a:gd name="T6" fmla="*/ 0 w 48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04">
                  <a:moveTo>
                    <a:pt x="480" y="288"/>
                  </a:moveTo>
                  <a:cubicBezTo>
                    <a:pt x="476" y="296"/>
                    <a:pt x="472" y="304"/>
                    <a:pt x="432" y="288"/>
                  </a:cubicBezTo>
                  <a:cubicBezTo>
                    <a:pt x="392" y="272"/>
                    <a:pt x="312" y="240"/>
                    <a:pt x="240" y="192"/>
                  </a:cubicBezTo>
                  <a:cubicBezTo>
                    <a:pt x="168" y="144"/>
                    <a:pt x="84" y="7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8" name="Freeform 76">
              <a:extLst>
                <a:ext uri="{FF2B5EF4-FFF2-40B4-BE49-F238E27FC236}">
                  <a16:creationId xmlns:a16="http://schemas.microsoft.com/office/drawing/2014/main" id="{F5A133DA-2C30-47A5-9E2F-367C8F61A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40"/>
              <a:ext cx="104" cy="432"/>
            </a:xfrm>
            <a:custGeom>
              <a:avLst/>
              <a:gdLst>
                <a:gd name="T0" fmla="*/ 0 w 104"/>
                <a:gd name="T1" fmla="*/ 432 h 432"/>
                <a:gd name="T2" fmla="*/ 48 w 104"/>
                <a:gd name="T3" fmla="*/ 336 h 432"/>
                <a:gd name="T4" fmla="*/ 96 w 104"/>
                <a:gd name="T5" fmla="*/ 96 h 432"/>
                <a:gd name="T6" fmla="*/ 96 w 104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32">
                  <a:moveTo>
                    <a:pt x="0" y="432"/>
                  </a:moveTo>
                  <a:cubicBezTo>
                    <a:pt x="16" y="412"/>
                    <a:pt x="32" y="392"/>
                    <a:pt x="48" y="336"/>
                  </a:cubicBezTo>
                  <a:cubicBezTo>
                    <a:pt x="64" y="280"/>
                    <a:pt x="88" y="152"/>
                    <a:pt x="96" y="96"/>
                  </a:cubicBezTo>
                  <a:cubicBezTo>
                    <a:pt x="104" y="40"/>
                    <a:pt x="100" y="20"/>
                    <a:pt x="96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29" name="Text Box 77">
              <a:extLst>
                <a:ext uri="{FF2B5EF4-FFF2-40B4-BE49-F238E27FC236}">
                  <a16:creationId xmlns:a16="http://schemas.microsoft.com/office/drawing/2014/main" id="{53428C0E-D197-47AA-8513-BBE44B7EB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1642"/>
              <a:ext cx="488" cy="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2</a:t>
              </a:r>
              <a:endParaRPr lang="en-CA" altLang="en-US" sz="3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2430" name="Line 78">
              <a:extLst>
                <a:ext uri="{FF2B5EF4-FFF2-40B4-BE49-F238E27FC236}">
                  <a16:creationId xmlns:a16="http://schemas.microsoft.com/office/drawing/2014/main" id="{D156BDD1-08BD-4B8B-A6BB-5D2E22AB3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06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31" name="Line 79">
              <a:extLst>
                <a:ext uri="{FF2B5EF4-FFF2-40B4-BE49-F238E27FC236}">
                  <a16:creationId xmlns:a16="http://schemas.microsoft.com/office/drawing/2014/main" id="{7D051CD9-3C9E-42D5-AF0E-E5591A4D8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87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612432" name="Text Box 80">
              <a:extLst>
                <a:ext uri="{FF2B5EF4-FFF2-40B4-BE49-F238E27FC236}">
                  <a16:creationId xmlns:a16="http://schemas.microsoft.com/office/drawing/2014/main" id="{D3F423F5-614F-4548-AAB3-B5535E7D9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757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r>
                <a:rPr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CA" alt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2433" name="Text Box 81">
              <a:extLst>
                <a:ext uri="{FF2B5EF4-FFF2-40B4-BE49-F238E27FC236}">
                  <a16:creationId xmlns:a16="http://schemas.microsoft.com/office/drawing/2014/main" id="{43894D45-D6E8-4935-8F4F-B39DA7A85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3199"/>
              <a:ext cx="58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r>
                <a:rPr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CA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8636D4EC-DBC4-4D12-9068-72C96D94A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215900"/>
            <a:ext cx="5737225" cy="1143000"/>
          </a:xfrm>
        </p:spPr>
        <p:txBody>
          <a:bodyPr/>
          <a:lstStyle/>
          <a:p>
            <a:r>
              <a:rPr lang="en-CA" altLang="en-US"/>
              <a:t>References</a:t>
            </a:r>
          </a:p>
        </p:txBody>
      </p:sp>
      <p:sp>
        <p:nvSpPr>
          <p:cNvPr id="479276" name="Rectangle 44">
            <a:extLst>
              <a:ext uri="{FF2B5EF4-FFF2-40B4-BE49-F238E27FC236}">
                <a16:creationId xmlns:a16="http://schemas.microsoft.com/office/drawing/2014/main" id="{63CDC3DB-C47B-4A57-AC23-8DE9F532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1841500"/>
            <a:ext cx="667385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28600" indent="-228600"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</a:rPr>
              <a:t>Broscoe, A. J., (1959), "Quantitative Analysis of Longitudinal Stream Profiles of Small Watersheds," Office of Naval Research, Project NR 389-042, Technical Report No. 18, Department of Geology, Columbia University, New York.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Garbrecht, J. and L. W. Martz, (1997), "The Assignment of Drainage Direction over Flat Surfaces in Raster Digital Elevation Models," </a:t>
            </a:r>
            <a:r>
              <a:rPr lang="en-US" altLang="en-US" sz="1600" u="sng">
                <a:solidFill>
                  <a:schemeClr val="bg2"/>
                </a:solidFill>
              </a:rPr>
              <a:t>Journal of Hydrology</a:t>
            </a:r>
            <a:r>
              <a:rPr lang="en-US" altLang="en-US" sz="1600">
                <a:solidFill>
                  <a:schemeClr val="bg2"/>
                </a:solidFill>
              </a:rPr>
              <a:t>, 193: 204-213.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Montgomery, D. R. and W. E. Dietrich, (1992), "Channel Initiation and the Problem of Landscape Scale," </a:t>
            </a:r>
            <a:r>
              <a:rPr lang="en-US" altLang="en-US" sz="1600" u="sng">
                <a:solidFill>
                  <a:schemeClr val="bg2"/>
                </a:solidFill>
              </a:rPr>
              <a:t>Science</a:t>
            </a:r>
            <a:r>
              <a:rPr lang="en-US" altLang="en-US" sz="1600">
                <a:solidFill>
                  <a:schemeClr val="bg2"/>
                </a:solidFill>
              </a:rPr>
              <a:t>, 255: 826-830.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Peckham, S. D., (1995), "Self-Similarity in the Three-Dimensional Geometry and Dynamics of Large River Basins," PhD Thesis, Program in Geophysics, University of Colorado.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Peuker, T. K. and D. H. Douglas, (1975), "Detection of Surface-Specific Points by Local Parallel Processing of Discrete Terrain Elevation Data," </a:t>
            </a:r>
            <a:r>
              <a:rPr lang="en-US" altLang="en-US" sz="1600" u="sng">
                <a:solidFill>
                  <a:schemeClr val="bg2"/>
                </a:solidFill>
              </a:rPr>
              <a:t>Comput. Graphics Image Process.</a:t>
            </a:r>
            <a:r>
              <a:rPr lang="en-US" altLang="en-US" sz="1600">
                <a:solidFill>
                  <a:schemeClr val="bg2"/>
                </a:solidFill>
              </a:rPr>
              <a:t>, 4: 375-387.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Smith, T. R. and F. P. Bretherton, (1972), "Stability and the Conservation of Mass in Drainage Basin Evolution," </a:t>
            </a:r>
            <a:r>
              <a:rPr lang="en-US" altLang="en-US" sz="1600" u="sng">
                <a:solidFill>
                  <a:schemeClr val="bg2"/>
                </a:solidFill>
              </a:rPr>
              <a:t>Water Resources Research</a:t>
            </a:r>
            <a:r>
              <a:rPr lang="en-US" altLang="en-US" sz="1600">
                <a:solidFill>
                  <a:schemeClr val="bg2"/>
                </a:solidFill>
              </a:rPr>
              <a:t>, 8(6): 1506-1529.</a:t>
            </a:r>
          </a:p>
        </p:txBody>
      </p:sp>
      <p:pic>
        <p:nvPicPr>
          <p:cNvPr id="479278" name="Picture 46" descr="j0299125">
            <a:extLst>
              <a:ext uri="{FF2B5EF4-FFF2-40B4-BE49-F238E27FC236}">
                <a16:creationId xmlns:a16="http://schemas.microsoft.com/office/drawing/2014/main" id="{B41B10B2-ABD8-4CB9-B16E-F2A6D8C0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2"/>
          <a:stretch>
            <a:fillRect/>
          </a:stretch>
        </p:blipFill>
        <p:spPr bwMode="auto">
          <a:xfrm>
            <a:off x="258763" y="5670550"/>
            <a:ext cx="110013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>
            <a:extLst>
              <a:ext uri="{FF2B5EF4-FFF2-40B4-BE49-F238E27FC236}">
                <a16:creationId xmlns:a16="http://schemas.microsoft.com/office/drawing/2014/main" id="{2B27E193-511C-4A10-B612-2BB79F20A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215900"/>
            <a:ext cx="5737225" cy="1143000"/>
          </a:xfrm>
        </p:spPr>
        <p:txBody>
          <a:bodyPr/>
          <a:lstStyle/>
          <a:p>
            <a:r>
              <a:rPr lang="en-CA" altLang="en-US"/>
              <a:t>References</a:t>
            </a:r>
          </a:p>
        </p:txBody>
      </p:sp>
      <p:pic>
        <p:nvPicPr>
          <p:cNvPr id="613380" name="Picture 4" descr="j0299125">
            <a:extLst>
              <a:ext uri="{FF2B5EF4-FFF2-40B4-BE49-F238E27FC236}">
                <a16:creationId xmlns:a16="http://schemas.microsoft.com/office/drawing/2014/main" id="{C6DA2348-F9C0-4458-A057-B2891FB3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2"/>
          <a:stretch>
            <a:fillRect/>
          </a:stretch>
        </p:blipFill>
        <p:spPr bwMode="auto">
          <a:xfrm>
            <a:off x="258763" y="5670550"/>
            <a:ext cx="110013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3381" name="Rectangle 5">
            <a:extLst>
              <a:ext uri="{FF2B5EF4-FFF2-40B4-BE49-F238E27FC236}">
                <a16:creationId xmlns:a16="http://schemas.microsoft.com/office/drawing/2014/main" id="{EBAC64CB-301A-4C4E-B32B-5A0255E2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889125"/>
            <a:ext cx="704373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28600" indent="-228600"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  <a:tab pos="1143000" algn="l"/>
                <a:tab pos="3429000" algn="l"/>
                <a:tab pos="4343400" algn="l"/>
                <a:tab pos="4800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</a:rPr>
              <a:t>Tarboton, D. G., (2003), "Terrain Analysis Using Digital Elevation Models in Hydrology," </a:t>
            </a:r>
            <a:r>
              <a:rPr lang="en-US" altLang="en-US" sz="1600" u="sng">
                <a:solidFill>
                  <a:schemeClr val="bg2"/>
                </a:solidFill>
              </a:rPr>
              <a:t>ESRI Users Conference</a:t>
            </a:r>
            <a:r>
              <a:rPr lang="en-US" altLang="en-US" sz="1600">
                <a:solidFill>
                  <a:schemeClr val="bg2"/>
                </a:solidFill>
              </a:rPr>
              <a:t>, San Deigo, July 7-11.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Tarboton, D. G. and D. P. Ames, (2001),"Advances in the mapping of flow networks from digital elevation data," in </a:t>
            </a:r>
            <a:r>
              <a:rPr lang="en-US" altLang="en-US" sz="1600" u="sng">
                <a:solidFill>
                  <a:schemeClr val="bg2"/>
                </a:solidFill>
              </a:rPr>
              <a:t>World Water and Environmental Resources Congress</a:t>
            </a:r>
            <a:r>
              <a:rPr lang="en-US" altLang="en-US" sz="1600">
                <a:solidFill>
                  <a:schemeClr val="bg2"/>
                </a:solidFill>
              </a:rPr>
              <a:t>, Orlando, Florida, May 20-24, ASCE.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Tarboton, D. G., (1997), "A New Method for the Determination of Flow Directions and Contributing Areas in Grid Digital Elevation Models," Water Resources Research, 33(2): 309-319.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Tarboton, D. G., R. L. Bras and I. Rodriguez-Iturbe, (1992), "A physical basis for drainage density," </a:t>
            </a:r>
            <a:r>
              <a:rPr lang="en-US" altLang="en-US" sz="1600" u="sng">
                <a:solidFill>
                  <a:schemeClr val="bg2"/>
                </a:solidFill>
              </a:rPr>
              <a:t>Geomorphology</a:t>
            </a:r>
            <a:r>
              <a:rPr lang="en-US" altLang="en-US" sz="1600">
                <a:solidFill>
                  <a:schemeClr val="bg2"/>
                </a:solidFill>
              </a:rPr>
              <a:t>, 5(1/2): 59-76.</a:t>
            </a:r>
          </a:p>
          <a:p>
            <a:r>
              <a:rPr lang="en-US" altLang="en-US" sz="1600">
                <a:solidFill>
                  <a:schemeClr val="bg2"/>
                </a:solidFill>
              </a:rPr>
              <a:t>Tarboton, D. G., R. L. Bras and I. Rodriguez-Iturbe, (1991), "On the Extraction of Channel Networks from Digital Elevation Data," </a:t>
            </a:r>
            <a:r>
              <a:rPr lang="en-US" altLang="en-US" sz="1600" u="sng">
                <a:solidFill>
                  <a:schemeClr val="bg2"/>
                </a:solidFill>
              </a:rPr>
              <a:t>Hydrologic Processes</a:t>
            </a:r>
            <a:r>
              <a:rPr lang="en-US" altLang="en-US" sz="1600">
                <a:solidFill>
                  <a:schemeClr val="bg2"/>
                </a:solidFill>
              </a:rPr>
              <a:t>, 5(1): 81-100.  </a:t>
            </a:r>
          </a:p>
        </p:txBody>
      </p:sp>
      <p:sp>
        <p:nvSpPr>
          <p:cNvPr id="613382" name="Rectangle 6">
            <a:extLst>
              <a:ext uri="{FF2B5EF4-FFF2-40B4-BE49-F238E27FC236}">
                <a16:creationId xmlns:a16="http://schemas.microsoft.com/office/drawing/2014/main" id="{8F9D5446-C40A-43BD-BB3E-57994413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6102350"/>
            <a:ext cx="587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/>
              <a:t>Available from </a:t>
            </a:r>
            <a:r>
              <a:rPr lang="en-US" altLang="en-US" sz="1600" u="sng">
                <a:solidFill>
                  <a:srgbClr val="003399"/>
                </a:solidFill>
              </a:rPr>
              <a:t>http://www.engineering.usu.edu/dtarb/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>
            <a:extLst>
              <a:ext uri="{FF2B5EF4-FFF2-40B4-BE49-F238E27FC236}">
                <a16:creationId xmlns:a16="http://schemas.microsoft.com/office/drawing/2014/main" id="{E4E7F028-3039-4B47-BE71-0C005B247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GIS and DEM Analysis is used in Hydrology to…</a:t>
            </a:r>
          </a:p>
        </p:txBody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37D9FE71-05DE-4F99-A7B7-5ADB7EF34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6313" y="1417638"/>
            <a:ext cx="6897687" cy="4114800"/>
          </a:xfrm>
        </p:spPr>
        <p:txBody>
          <a:bodyPr/>
          <a:lstStyle/>
          <a:p>
            <a:r>
              <a:rPr lang="en-US" altLang="en-US"/>
              <a:t>Synthesize Results</a:t>
            </a:r>
          </a:p>
        </p:txBody>
      </p:sp>
      <p:sp>
        <p:nvSpPr>
          <p:cNvPr id="598020" name="Rectangle 4">
            <a:extLst>
              <a:ext uri="{FF2B5EF4-FFF2-40B4-BE49-F238E27FC236}">
                <a16:creationId xmlns:a16="http://schemas.microsoft.com/office/drawing/2014/main" id="{A9E4A782-44BF-4B58-A58B-C7313EDEE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324600"/>
            <a:ext cx="344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Grey River Basin, New Zealand</a:t>
            </a:r>
          </a:p>
        </p:txBody>
      </p:sp>
      <p:pic>
        <p:nvPicPr>
          <p:cNvPr id="598426" name="Picture 410">
            <a:extLst>
              <a:ext uri="{FF2B5EF4-FFF2-40B4-BE49-F238E27FC236}">
                <a16:creationId xmlns:a16="http://schemas.microsoft.com/office/drawing/2014/main" id="{B770B81A-8F6D-4DB8-B68F-1D439A5B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679825"/>
            <a:ext cx="4016375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8427" name="Line 411">
            <a:extLst>
              <a:ext uri="{FF2B5EF4-FFF2-40B4-BE49-F238E27FC236}">
                <a16:creationId xmlns:a16="http://schemas.microsoft.com/office/drawing/2014/main" id="{7E3DD6C1-926F-452C-9EA7-657FE66B5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2013" y="3821113"/>
            <a:ext cx="2905125" cy="1457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428" name="Line 412">
            <a:extLst>
              <a:ext uri="{FF2B5EF4-FFF2-40B4-BE49-F238E27FC236}">
                <a16:creationId xmlns:a16="http://schemas.microsoft.com/office/drawing/2014/main" id="{2778D063-EE11-4A84-9F47-33E6BF4012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6350" y="3790950"/>
            <a:ext cx="1739900" cy="17033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429" name="Line 413">
            <a:extLst>
              <a:ext uri="{FF2B5EF4-FFF2-40B4-BE49-F238E27FC236}">
                <a16:creationId xmlns:a16="http://schemas.microsoft.com/office/drawing/2014/main" id="{9FF275F2-2B0B-4E4A-AAB8-DEF1BA37C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400" y="3857625"/>
            <a:ext cx="676275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430" name="Line 414">
            <a:extLst>
              <a:ext uri="{FF2B5EF4-FFF2-40B4-BE49-F238E27FC236}">
                <a16:creationId xmlns:a16="http://schemas.microsoft.com/office/drawing/2014/main" id="{D50CFD21-4658-4DE4-80C8-467C78D589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6713" y="3819525"/>
            <a:ext cx="887412" cy="2301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431" name="Line 415">
            <a:extLst>
              <a:ext uri="{FF2B5EF4-FFF2-40B4-BE49-F238E27FC236}">
                <a16:creationId xmlns:a16="http://schemas.microsoft.com/office/drawing/2014/main" id="{50BB6ED7-8A68-4D84-92A7-EF0CD2C2A9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8700" y="3802063"/>
            <a:ext cx="720725" cy="180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8433" name="Object 417">
            <a:extLst>
              <a:ext uri="{FF2B5EF4-FFF2-40B4-BE49-F238E27FC236}">
                <a16:creationId xmlns:a16="http://schemas.microsoft.com/office/drawing/2014/main" id="{8934BCD3-4A18-4D71-A62B-0450D02E7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380"/>
              </p:ext>
            </p:extLst>
          </p:nvPr>
        </p:nvGraphicFramePr>
        <p:xfrm>
          <a:off x="2895600" y="1885950"/>
          <a:ext cx="61626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36" name="Worksheet" r:id="rId4" imgW="5200626" imgH="1647979" progId="Excel.Sheet.8">
                  <p:embed/>
                </p:oleObj>
              </mc:Choice>
              <mc:Fallback>
                <p:oleObj name="Worksheet" r:id="rId4" imgW="5200626" imgH="1647979" progId="Excel.Sheet.8">
                  <p:embed/>
                  <p:pic>
                    <p:nvPicPr>
                      <p:cNvPr id="0" name="Object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85950"/>
                        <a:ext cx="616267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>
            <a:extLst>
              <a:ext uri="{FF2B5EF4-FFF2-40B4-BE49-F238E27FC236}">
                <a16:creationId xmlns:a16="http://schemas.microsoft.com/office/drawing/2014/main" id="{AD4DF746-AE0F-4C0E-B215-72DEC9603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GIS and DEM Analysis is used in Hydrology to…</a:t>
            </a:r>
          </a:p>
        </p:txBody>
      </p:sp>
      <p:sp>
        <p:nvSpPr>
          <p:cNvPr id="600067" name="Rectangle 3">
            <a:extLst>
              <a:ext uri="{FF2B5EF4-FFF2-40B4-BE49-F238E27FC236}">
                <a16:creationId xmlns:a16="http://schemas.microsoft.com/office/drawing/2014/main" id="{5E849F25-C352-402B-BE26-BFDD935C4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6313" y="1417638"/>
            <a:ext cx="6897687" cy="4114800"/>
          </a:xfrm>
        </p:spPr>
        <p:txBody>
          <a:bodyPr/>
          <a:lstStyle/>
          <a:p>
            <a:r>
              <a:rPr lang="en-US" altLang="en-US"/>
              <a:t>Examine Terrain Stability</a:t>
            </a:r>
          </a:p>
        </p:txBody>
      </p:sp>
      <p:pic>
        <p:nvPicPr>
          <p:cNvPr id="600076" name="Picture 12">
            <a:extLst>
              <a:ext uri="{FF2B5EF4-FFF2-40B4-BE49-F238E27FC236}">
                <a16:creationId xmlns:a16="http://schemas.microsoft.com/office/drawing/2014/main" id="{AC8A34FE-BB16-4EF5-B4DF-C248AAB0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12070" r="10843" b="4974"/>
          <a:stretch>
            <a:fillRect/>
          </a:stretch>
        </p:blipFill>
        <p:spPr bwMode="auto">
          <a:xfrm>
            <a:off x="0" y="2057400"/>
            <a:ext cx="401161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80" name="Picture 16">
            <a:extLst>
              <a:ext uri="{FF2B5EF4-FFF2-40B4-BE49-F238E27FC236}">
                <a16:creationId xmlns:a16="http://schemas.microsoft.com/office/drawing/2014/main" id="{4A77F44E-FFEC-4A0B-ACF6-171729B7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001838"/>
            <a:ext cx="6424612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0077" name="Group 13">
            <a:extLst>
              <a:ext uri="{FF2B5EF4-FFF2-40B4-BE49-F238E27FC236}">
                <a16:creationId xmlns:a16="http://schemas.microsoft.com/office/drawing/2014/main" id="{A6FF85B9-76A5-4B03-90AE-C4036A2E25DF}"/>
              </a:ext>
            </a:extLst>
          </p:cNvPr>
          <p:cNvGrpSpPr>
            <a:grpSpLocks/>
          </p:cNvGrpSpPr>
          <p:nvPr/>
        </p:nvGrpSpPr>
        <p:grpSpPr bwMode="auto">
          <a:xfrm>
            <a:off x="0" y="5116513"/>
            <a:ext cx="3551238" cy="1741487"/>
            <a:chOff x="3041" y="2744"/>
            <a:chExt cx="2562" cy="1380"/>
          </a:xfrm>
        </p:grpSpPr>
        <p:graphicFrame>
          <p:nvGraphicFramePr>
            <p:cNvPr id="600078" name="Object 14">
              <a:extLst>
                <a:ext uri="{FF2B5EF4-FFF2-40B4-BE49-F238E27FC236}">
                  <a16:creationId xmlns:a16="http://schemas.microsoft.com/office/drawing/2014/main" id="{2E86349F-27BC-4E73-9ABC-5022E42ABA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1" y="2744"/>
            <a:ext cx="2562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1" name="Picture" r:id="rId5" imgW="4067280" imgH="2190600" progId="Word.Picture.8">
                    <p:embed/>
                  </p:oleObj>
                </mc:Choice>
                <mc:Fallback>
                  <p:oleObj name="Picture" r:id="rId5" imgW="4067280" imgH="2190600" progId="Word.Picture.8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2744"/>
                          <a:ext cx="2562" cy="13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0079" name="Object 15">
              <a:extLst>
                <a:ext uri="{FF2B5EF4-FFF2-40B4-BE49-F238E27FC236}">
                  <a16:creationId xmlns:a16="http://schemas.microsoft.com/office/drawing/2014/main" id="{B46D3BCC-4743-4206-9796-975A94CBC7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94" y="3735"/>
            <a:ext cx="129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2" name="Equation" r:id="rId7" imgW="1701720" imgH="393480" progId="Equation.3">
                    <p:embed/>
                  </p:oleObj>
                </mc:Choice>
                <mc:Fallback>
                  <p:oleObj name="Equation" r:id="rId7" imgW="1701720" imgH="393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3735"/>
                          <a:ext cx="1296" cy="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id="{718A0E78-09B0-46C2-9B6E-97607CA26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111125"/>
            <a:ext cx="7318375" cy="1143000"/>
          </a:xfrm>
        </p:spPr>
        <p:txBody>
          <a:bodyPr/>
          <a:lstStyle/>
          <a:p>
            <a:r>
              <a:rPr lang="en-US" altLang="en-US"/>
              <a:t>GIS and DEM Analysis is used in Hydrology to…</a:t>
            </a:r>
          </a:p>
        </p:txBody>
      </p:sp>
      <p:sp>
        <p:nvSpPr>
          <p:cNvPr id="620547" name="Rectangle 3">
            <a:extLst>
              <a:ext uri="{FF2B5EF4-FFF2-40B4-BE49-F238E27FC236}">
                <a16:creationId xmlns:a16="http://schemas.microsoft.com/office/drawing/2014/main" id="{74097F8A-0804-44D4-8C14-DCF3FE7E3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6313" y="1417638"/>
            <a:ext cx="6897687" cy="4114800"/>
          </a:xfrm>
        </p:spPr>
        <p:txBody>
          <a:bodyPr/>
          <a:lstStyle/>
          <a:p>
            <a:r>
              <a:rPr lang="en-US" altLang="en-US"/>
              <a:t>Standard Data Model for Water Resources to serve as basis for Hydrologic Information Systems</a:t>
            </a:r>
          </a:p>
        </p:txBody>
      </p:sp>
      <p:pic>
        <p:nvPicPr>
          <p:cNvPr id="620553" name="Picture 9" descr="ArcHydro_frnt">
            <a:extLst>
              <a:ext uri="{FF2B5EF4-FFF2-40B4-BE49-F238E27FC236}">
                <a16:creationId xmlns:a16="http://schemas.microsoft.com/office/drawing/2014/main" id="{176F7856-A208-4544-A7F4-6C1308AC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7613"/>
            <a:ext cx="2597150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0609" name="Group 65">
            <a:extLst>
              <a:ext uri="{FF2B5EF4-FFF2-40B4-BE49-F238E27FC236}">
                <a16:creationId xmlns:a16="http://schemas.microsoft.com/office/drawing/2014/main" id="{452A5028-8728-4CEF-9CD6-4DB7E2045470}"/>
              </a:ext>
            </a:extLst>
          </p:cNvPr>
          <p:cNvGrpSpPr>
            <a:grpSpLocks/>
          </p:cNvGrpSpPr>
          <p:nvPr/>
        </p:nvGrpSpPr>
        <p:grpSpPr bwMode="auto">
          <a:xfrm>
            <a:off x="2633663" y="3087688"/>
            <a:ext cx="6378575" cy="2989262"/>
            <a:chOff x="1659" y="1854"/>
            <a:chExt cx="4018" cy="1883"/>
          </a:xfrm>
        </p:grpSpPr>
        <p:grpSp>
          <p:nvGrpSpPr>
            <p:cNvPr id="620583" name="Group 39">
              <a:extLst>
                <a:ext uri="{FF2B5EF4-FFF2-40B4-BE49-F238E27FC236}">
                  <a16:creationId xmlns:a16="http://schemas.microsoft.com/office/drawing/2014/main" id="{E8DB1677-E296-4F2A-AF70-B7CF6F217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7" y="2446"/>
              <a:ext cx="980" cy="819"/>
              <a:chOff x="4368" y="1728"/>
              <a:chExt cx="1461" cy="1463"/>
            </a:xfrm>
          </p:grpSpPr>
          <p:graphicFrame>
            <p:nvGraphicFramePr>
              <p:cNvPr id="620584" name="Object 40">
                <a:extLst>
                  <a:ext uri="{FF2B5EF4-FFF2-40B4-BE49-F238E27FC236}">
                    <a16:creationId xmlns:a16="http://schemas.microsoft.com/office/drawing/2014/main" id="{4CCF7CAB-8751-41D1-B91B-A7AB1FE4A6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78" y="1872"/>
              <a:ext cx="1180" cy="8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610" name="VISIO" r:id="rId4" imgW="1873800" imgH="1282680" progId="Visio.Drawing.6">
                      <p:embed/>
                    </p:oleObj>
                  </mc:Choice>
                  <mc:Fallback>
                    <p:oleObj name="VISIO" r:id="rId4" imgW="1873800" imgH="1282680" progId="Visio.Drawing.6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8" y="1872"/>
                            <a:ext cx="1180" cy="8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0585" name="Line 41">
                <a:extLst>
                  <a:ext uri="{FF2B5EF4-FFF2-40B4-BE49-F238E27FC236}">
                    <a16:creationId xmlns:a16="http://schemas.microsoft.com/office/drawing/2014/main" id="{A10CF804-ED78-40AB-A2B9-47D5B6AEB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8" y="2688"/>
                <a:ext cx="124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86" name="Line 42">
                <a:extLst>
                  <a:ext uri="{FF2B5EF4-FFF2-40B4-BE49-F238E27FC236}">
                    <a16:creationId xmlns:a16="http://schemas.microsoft.com/office/drawing/2014/main" id="{3B734936-1ED1-4E6D-A9E0-780A312A0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8" y="1776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87" name="Text Box 43">
                <a:extLst>
                  <a:ext uri="{FF2B5EF4-FFF2-40B4-BE49-F238E27FC236}">
                    <a16:creationId xmlns:a16="http://schemas.microsoft.com/office/drawing/2014/main" id="{2A625E6E-91B4-4069-93A2-7F916E7BF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1728"/>
                <a:ext cx="516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0" lang="en-US" altLang="en-US" sz="1400">
                    <a:solidFill>
                      <a:srgbClr val="000000"/>
                    </a:solidFill>
                  </a:rPr>
                  <a:t>Flow</a:t>
                </a:r>
              </a:p>
            </p:txBody>
          </p:sp>
          <p:sp>
            <p:nvSpPr>
              <p:cNvPr id="620588" name="Text Box 44">
                <a:extLst>
                  <a:ext uri="{FF2B5EF4-FFF2-40B4-BE49-F238E27FC236}">
                    <a16:creationId xmlns:a16="http://schemas.microsoft.com/office/drawing/2014/main" id="{76153B68-B09F-4D20-8F67-AB2AC6EA8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2448"/>
                <a:ext cx="525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0" lang="en-US" altLang="en-US" sz="1400">
                    <a:solidFill>
                      <a:srgbClr val="000000"/>
                    </a:solidFill>
                  </a:rPr>
                  <a:t>Time</a:t>
                </a:r>
              </a:p>
            </p:txBody>
          </p:sp>
          <p:sp>
            <p:nvSpPr>
              <p:cNvPr id="620589" name="Text Box 45">
                <a:extLst>
                  <a:ext uri="{FF2B5EF4-FFF2-40B4-BE49-F238E27FC236}">
                    <a16:creationId xmlns:a16="http://schemas.microsoft.com/office/drawing/2014/main" id="{33962978-F93A-408F-B85F-17DEED87A2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3" y="2745"/>
                <a:ext cx="1316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0" lang="en-US" altLang="en-US">
                    <a:solidFill>
                      <a:srgbClr val="3333CC"/>
                    </a:solidFill>
                  </a:rPr>
                  <a:t>Time Series</a:t>
                </a:r>
              </a:p>
            </p:txBody>
          </p:sp>
        </p:grpSp>
        <p:grpSp>
          <p:nvGrpSpPr>
            <p:cNvPr id="620590" name="Group 46">
              <a:extLst>
                <a:ext uri="{FF2B5EF4-FFF2-40B4-BE49-F238E27FC236}">
                  <a16:creationId xmlns:a16="http://schemas.microsoft.com/office/drawing/2014/main" id="{E5D9F1D6-6211-4403-96AA-2F44FAB09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0" y="2903"/>
              <a:ext cx="1089" cy="834"/>
              <a:chOff x="528" y="2448"/>
              <a:chExt cx="1729" cy="1658"/>
            </a:xfrm>
          </p:grpSpPr>
          <p:graphicFrame>
            <p:nvGraphicFramePr>
              <p:cNvPr id="620591" name="Object 47">
                <a:extLst>
                  <a:ext uri="{FF2B5EF4-FFF2-40B4-BE49-F238E27FC236}">
                    <a16:creationId xmlns:a16="http://schemas.microsoft.com/office/drawing/2014/main" id="{033445FC-BAE7-4FD7-A826-B74FF2EEC63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448"/>
              <a:ext cx="1558" cy="13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611" name="VISIO" r:id="rId6" imgW="3235320" imgH="2844000" progId="Visio.Drawing.6">
                      <p:embed/>
                    </p:oleObj>
                  </mc:Choice>
                  <mc:Fallback>
                    <p:oleObj name="VISIO" r:id="rId6" imgW="3235320" imgH="2844000" progId="Visio.Drawing.6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448"/>
                            <a:ext cx="1558" cy="13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0592" name="Text Box 48">
                <a:extLst>
                  <a:ext uri="{FF2B5EF4-FFF2-40B4-BE49-F238E27FC236}">
                    <a16:creationId xmlns:a16="http://schemas.microsoft.com/office/drawing/2014/main" id="{D59504C1-83A9-45F5-8E18-03CED3FCA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" y="3609"/>
                <a:ext cx="1538" cy="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0" lang="en-US" altLang="en-US">
                    <a:solidFill>
                      <a:srgbClr val="3333CC"/>
                    </a:solidFill>
                  </a:rPr>
                  <a:t>Hydrography</a:t>
                </a:r>
              </a:p>
            </p:txBody>
          </p:sp>
        </p:grpSp>
        <p:grpSp>
          <p:nvGrpSpPr>
            <p:cNvPr id="620593" name="Group 49">
              <a:extLst>
                <a:ext uri="{FF2B5EF4-FFF2-40B4-BE49-F238E27FC236}">
                  <a16:creationId xmlns:a16="http://schemas.microsoft.com/office/drawing/2014/main" id="{0838932E-FD54-48E9-81A9-086AE5961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1854"/>
              <a:ext cx="1337" cy="834"/>
              <a:chOff x="2496" y="576"/>
              <a:chExt cx="2122" cy="1658"/>
            </a:xfrm>
          </p:grpSpPr>
          <p:graphicFrame>
            <p:nvGraphicFramePr>
              <p:cNvPr id="620594" name="Object 50">
                <a:extLst>
                  <a:ext uri="{FF2B5EF4-FFF2-40B4-BE49-F238E27FC236}">
                    <a16:creationId xmlns:a16="http://schemas.microsoft.com/office/drawing/2014/main" id="{760E2F97-7F56-4E3B-853F-745369CB7D0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6" y="576"/>
              <a:ext cx="1593" cy="1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612" name="VISIO" r:id="rId8" imgW="2986200" imgH="2390040" progId="Visio.Drawing.6">
                      <p:embed/>
                    </p:oleObj>
                  </mc:Choice>
                  <mc:Fallback>
                    <p:oleObj name="VISIO" r:id="rId8" imgW="2986200" imgH="2390040" progId="Visio.Drawing.6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576"/>
                            <a:ext cx="1593" cy="1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0595" name="Text Box 51">
                <a:extLst>
                  <a:ext uri="{FF2B5EF4-FFF2-40B4-BE49-F238E27FC236}">
                    <a16:creationId xmlns:a16="http://schemas.microsoft.com/office/drawing/2014/main" id="{2283786A-E128-4503-AEBA-BABC9FAD5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3" y="1737"/>
                <a:ext cx="1785" cy="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0" lang="en-US" altLang="en-US">
                    <a:solidFill>
                      <a:srgbClr val="3333CC"/>
                    </a:solidFill>
                  </a:rPr>
                  <a:t>Hydro Network</a:t>
                </a:r>
              </a:p>
            </p:txBody>
          </p:sp>
        </p:grpSp>
        <p:grpSp>
          <p:nvGrpSpPr>
            <p:cNvPr id="620596" name="Group 52">
              <a:extLst>
                <a:ext uri="{FF2B5EF4-FFF2-40B4-BE49-F238E27FC236}">
                  <a16:creationId xmlns:a16="http://schemas.microsoft.com/office/drawing/2014/main" id="{33A87345-588A-47B5-B73D-8720DF949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2" y="2879"/>
              <a:ext cx="1249" cy="858"/>
              <a:chOff x="2640" y="2496"/>
              <a:chExt cx="1985" cy="1706"/>
            </a:xfrm>
          </p:grpSpPr>
          <p:graphicFrame>
            <p:nvGraphicFramePr>
              <p:cNvPr id="620597" name="Object 53">
                <a:extLst>
                  <a:ext uri="{FF2B5EF4-FFF2-40B4-BE49-F238E27FC236}">
                    <a16:creationId xmlns:a16="http://schemas.microsoft.com/office/drawing/2014/main" id="{2A5CB4BD-0701-4CC1-8DAC-F144D3FE78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0" y="2496"/>
              <a:ext cx="1308" cy="1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613" name="VISIO" r:id="rId10" imgW="2610000" imgH="2357640" progId="Visio.Drawing.6">
                      <p:embed/>
                    </p:oleObj>
                  </mc:Choice>
                  <mc:Fallback>
                    <p:oleObj name="VISIO" r:id="rId10" imgW="2610000" imgH="2357640" progId="Visio.Drawing.6">
                      <p:embed/>
                      <p:pic>
                        <p:nvPicPr>
                          <p:cNvPr id="0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2496"/>
                            <a:ext cx="1308" cy="1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0598" name="Text Box 54">
                <a:extLst>
                  <a:ext uri="{FF2B5EF4-FFF2-40B4-BE49-F238E27FC236}">
                    <a16:creationId xmlns:a16="http://schemas.microsoft.com/office/drawing/2014/main" id="{C837943F-6E96-423B-9944-7D545716C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3" y="3705"/>
                <a:ext cx="1842" cy="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0" lang="en-US" altLang="en-US">
                    <a:solidFill>
                      <a:srgbClr val="3333CC"/>
                    </a:solidFill>
                  </a:rPr>
                  <a:t>Channel System</a:t>
                </a:r>
              </a:p>
            </p:txBody>
          </p:sp>
        </p:grpSp>
        <p:grpSp>
          <p:nvGrpSpPr>
            <p:cNvPr id="620599" name="Group 55">
              <a:extLst>
                <a:ext uri="{FF2B5EF4-FFF2-40B4-BE49-F238E27FC236}">
                  <a16:creationId xmlns:a16="http://schemas.microsoft.com/office/drawing/2014/main" id="{DB0AF346-D3A9-45A6-977C-7180F433E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1" y="1854"/>
              <a:ext cx="1436" cy="804"/>
              <a:chOff x="432" y="576"/>
              <a:chExt cx="2281" cy="1597"/>
            </a:xfrm>
          </p:grpSpPr>
          <p:graphicFrame>
            <p:nvGraphicFramePr>
              <p:cNvPr id="620600" name="Object 56">
                <a:extLst>
                  <a:ext uri="{FF2B5EF4-FFF2-40B4-BE49-F238E27FC236}">
                    <a16:creationId xmlns:a16="http://schemas.microsoft.com/office/drawing/2014/main" id="{71254DA1-E693-463D-88B6-6A0963B8BC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2" y="576"/>
              <a:ext cx="1638" cy="1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614" name="VISIO" r:id="rId12" imgW="3361680" imgH="2688120" progId="Visio.Drawing.6">
                      <p:embed/>
                    </p:oleObj>
                  </mc:Choice>
                  <mc:Fallback>
                    <p:oleObj name="VISIO" r:id="rId12" imgW="3361680" imgH="2688120" progId="Visio.Drawing.6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576"/>
                            <a:ext cx="1638" cy="13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0601" name="Text Box 57">
                <a:extLst>
                  <a:ext uri="{FF2B5EF4-FFF2-40B4-BE49-F238E27FC236}">
                    <a16:creationId xmlns:a16="http://schemas.microsoft.com/office/drawing/2014/main" id="{5FB0089F-0175-496D-8966-9712E0769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" y="1676"/>
                <a:ext cx="2090" cy="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kumimoji="0" lang="en-US" altLang="en-US">
                    <a:solidFill>
                      <a:srgbClr val="3333CC"/>
                    </a:solidFill>
                  </a:rPr>
                  <a:t>Drainage System</a:t>
                </a:r>
              </a:p>
            </p:txBody>
          </p:sp>
        </p:grpSp>
        <p:sp>
          <p:nvSpPr>
            <p:cNvPr id="620602" name="AutoShape 58">
              <a:extLst>
                <a:ext uri="{FF2B5EF4-FFF2-40B4-BE49-F238E27FC236}">
                  <a16:creationId xmlns:a16="http://schemas.microsoft.com/office/drawing/2014/main" id="{E0A5392D-A274-4CE2-AEBE-406BFD0C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082"/>
              <a:ext cx="242" cy="97"/>
            </a:xfrm>
            <a:prstGeom prst="leftRightArrow">
              <a:avLst>
                <a:gd name="adj1" fmla="val 50000"/>
                <a:gd name="adj2" fmla="val 49897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03" name="AutoShape 59">
              <a:extLst>
                <a:ext uri="{FF2B5EF4-FFF2-40B4-BE49-F238E27FC236}">
                  <a16:creationId xmlns:a16="http://schemas.microsoft.com/office/drawing/2014/main" id="{3322CE2A-15A9-4A94-ACAB-04E234FB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2628"/>
              <a:ext cx="151" cy="169"/>
            </a:xfrm>
            <a:prstGeom prst="upDownArrow">
              <a:avLst>
                <a:gd name="adj1" fmla="val 50000"/>
                <a:gd name="adj2" fmla="val 22384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04" name="AutoShape 60">
              <a:extLst>
                <a:ext uri="{FF2B5EF4-FFF2-40B4-BE49-F238E27FC236}">
                  <a16:creationId xmlns:a16="http://schemas.microsoft.com/office/drawing/2014/main" id="{9EC9850B-AED0-4D30-A44B-4E3B26CCB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601"/>
              <a:ext cx="151" cy="169"/>
            </a:xfrm>
            <a:prstGeom prst="upDownArrow">
              <a:avLst>
                <a:gd name="adj1" fmla="val 50000"/>
                <a:gd name="adj2" fmla="val 22384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05" name="AutoShape 61">
              <a:extLst>
                <a:ext uri="{FF2B5EF4-FFF2-40B4-BE49-F238E27FC236}">
                  <a16:creationId xmlns:a16="http://schemas.microsoft.com/office/drawing/2014/main" id="{794E3E81-1F4C-40AF-B13F-18286837C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3050"/>
              <a:ext cx="242" cy="97"/>
            </a:xfrm>
            <a:prstGeom prst="leftRightArrow">
              <a:avLst>
                <a:gd name="adj1" fmla="val 50000"/>
                <a:gd name="adj2" fmla="val 49897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06" name="Rectangle 62">
              <a:extLst>
                <a:ext uri="{FF2B5EF4-FFF2-40B4-BE49-F238E27FC236}">
                  <a16:creationId xmlns:a16="http://schemas.microsoft.com/office/drawing/2014/main" id="{05D9AA1B-9D4D-429E-88A1-D41734F1F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854"/>
              <a:ext cx="2727" cy="1872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kumimoji="0" lang="en-US" altLang="en-US" sz="2400">
                <a:solidFill>
                  <a:srgbClr val="FF3300"/>
                </a:solidFill>
              </a:endParaRPr>
            </a:p>
          </p:txBody>
        </p:sp>
        <p:sp>
          <p:nvSpPr>
            <p:cNvPr id="620607" name="AutoShape 63">
              <a:extLst>
                <a:ext uri="{FF2B5EF4-FFF2-40B4-BE49-F238E27FC236}">
                  <a16:creationId xmlns:a16="http://schemas.microsoft.com/office/drawing/2014/main" id="{F557DAB2-35E3-402F-B3FA-38661CD10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748"/>
              <a:ext cx="193" cy="108"/>
            </a:xfrm>
            <a:prstGeom prst="leftRightArrow">
              <a:avLst>
                <a:gd name="adj1" fmla="val 50000"/>
                <a:gd name="adj2" fmla="val 35741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08" name="Rectangle 64">
              <a:extLst>
                <a:ext uri="{FF2B5EF4-FFF2-40B4-BE49-F238E27FC236}">
                  <a16:creationId xmlns:a16="http://schemas.microsoft.com/office/drawing/2014/main" id="{5332AD65-56D7-446B-85AD-F4DDF943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92"/>
              <a:ext cx="982" cy="87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eneric (Online)">
  <a:themeElements>
    <a:clrScheme name="1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Generic (Online)">
  <a:themeElements>
    <a:clrScheme name="2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2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2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1_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5.xml><?xml version="1.0" encoding="utf-8"?>
<a:themeOverride xmlns:a="http://schemas.openxmlformats.org/drawingml/2006/main">
  <a:clrScheme name="1_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6.xml><?xml version="1.0" encoding="utf-8"?>
<a:themeOverride xmlns:a="http://schemas.openxmlformats.org/drawingml/2006/main">
  <a:clrScheme name="1_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2170</Words>
  <Application>Microsoft Office PowerPoint</Application>
  <PresentationFormat>On-screen Show (4:3)</PresentationFormat>
  <Paragraphs>415</Paragraphs>
  <Slides>66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8</vt:i4>
      </vt:variant>
      <vt:variant>
        <vt:lpstr>Slide Titles</vt:lpstr>
      </vt:variant>
      <vt:variant>
        <vt:i4>66</vt:i4>
      </vt:variant>
    </vt:vector>
  </HeadingPairs>
  <TitlesOfParts>
    <vt:vector size="87" baseType="lpstr">
      <vt:lpstr>Times New Roman</vt:lpstr>
      <vt:lpstr>Arial Narrow</vt:lpstr>
      <vt:lpstr>Arial</vt:lpstr>
      <vt:lpstr>Monotype Sorts</vt:lpstr>
      <vt:lpstr>Symbol</vt:lpstr>
      <vt:lpstr>MS Sans Serif</vt:lpstr>
      <vt:lpstr>Generic (Online)</vt:lpstr>
      <vt:lpstr>2_Default Design</vt:lpstr>
      <vt:lpstr>1_Generic (Online)</vt:lpstr>
      <vt:lpstr>2_Generic (Online)</vt:lpstr>
      <vt:lpstr>Blank Presentation</vt:lpstr>
      <vt:lpstr>1_Blank Presentation</vt:lpstr>
      <vt:lpstr>Default Design</vt:lpstr>
      <vt:lpstr>SPLUS GraphSheet</vt:lpstr>
      <vt:lpstr>Microsoft Excel 97-2003 Worksheet</vt:lpstr>
      <vt:lpstr>Microsoft Word Picture</vt:lpstr>
      <vt:lpstr>Microsoft Equation 3.0</vt:lpstr>
      <vt:lpstr>Visio 2000 Drawing</vt:lpstr>
      <vt:lpstr>Microsoft Clip Gallery</vt:lpstr>
      <vt:lpstr>Paintbrush Picture</vt:lpstr>
      <vt:lpstr>Microsoft Word 97 - 2003 Document</vt:lpstr>
      <vt:lpstr>Terrain Analysis and Hydrologic Modeling using Digital Elevation Models and GIS </vt:lpstr>
      <vt:lpstr>Purpose</vt:lpstr>
      <vt:lpstr>GIS and DEM Analysis is used in Hydrology to…</vt:lpstr>
      <vt:lpstr>GIS and DEM Analysis is used in Hydrology to…</vt:lpstr>
      <vt:lpstr>GIS and DEM Analysis is used in Hydrology to…</vt:lpstr>
      <vt:lpstr>GIS and DEM Analysis is used in Hydrology to…</vt:lpstr>
      <vt:lpstr>GIS and DEM Analysis is used in Hydrology to…</vt:lpstr>
      <vt:lpstr>GIS and DEM Analysis is used in Hydrology to…</vt:lpstr>
      <vt:lpstr>GIS and DEM Analysis is used in Hydrology to…</vt:lpstr>
      <vt:lpstr>Outline</vt:lpstr>
      <vt:lpstr>Numerical representation of a spatial surface (field)</vt:lpstr>
      <vt:lpstr>A grid defines geographic space as a matrix of identically-sized square cells. Each cell holds a numeric value that measures a geographic attribute (like elevation) for that unit of space. </vt:lpstr>
      <vt:lpstr>Digital Elevation Model Based Flow Path Analysis</vt:lpstr>
      <vt:lpstr>PowerPoint Presentation</vt:lpstr>
      <vt:lpstr>PowerPoint Presentation</vt:lpstr>
      <vt:lpstr>Grid Network Ordering Approach (Peckham, 1995)</vt:lpstr>
      <vt:lpstr>PowerPoint Presentation</vt:lpstr>
      <vt:lpstr>Slope area threshold (Montgomery and Dietrich, 1992).</vt:lpstr>
      <vt:lpstr>Local Curvature Computation (Peuker and Douglas, 1975, Comput. Graphics Image Proc. 4:375)</vt:lpstr>
      <vt:lpstr>Contributing area of upwards curved grid cells only</vt:lpstr>
      <vt:lpstr>PowerPoint Presentation</vt:lpstr>
      <vt:lpstr>How to decide on stream delineation threshold ?</vt:lpstr>
      <vt:lpstr>How to decide on stream delineation threshold ?</vt:lpstr>
      <vt:lpstr>PowerPoint Presentation</vt:lpstr>
      <vt:lpstr>Delineation of Stream Networks and Subwatersheds</vt:lpstr>
      <vt:lpstr>Examples of differently textured topography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Drainage Density</vt:lpstr>
      <vt:lpstr>Drainage density for different stream delineation thresholds</vt:lpstr>
      <vt:lpstr>Drainage Density Versus Contributing Area Threshold</vt:lpstr>
      <vt:lpstr>Strahler Stream Order</vt:lpstr>
      <vt:lpstr>Bifurcation Law</vt:lpstr>
      <vt:lpstr>Area Law</vt:lpstr>
      <vt:lpstr>Slope Law</vt:lpstr>
      <vt:lpstr>Slope-Area scaling</vt:lpstr>
      <vt:lpstr>Constant Stream Drops Law</vt:lpstr>
      <vt:lpstr>Stream Drop Elevation difference between ends of stream</vt:lpstr>
      <vt:lpstr>Suggestion:  Map stream networks from the DEM at the finest resolution consistent with observed stream network geomorphology ‘laws’.  </vt:lpstr>
      <vt:lpstr>Statistical Analysis of Stream Drops</vt:lpstr>
      <vt:lpstr>T-Test for Difference in Mean Values</vt:lpstr>
      <vt:lpstr>Constant Support Area Threshold</vt:lpstr>
      <vt:lpstr>PowerPoint Presentation</vt:lpstr>
      <vt:lpstr>Upward Curved Contributing Area Threshold</vt:lpstr>
      <vt:lpstr>PowerPoint Presentation</vt:lpstr>
      <vt:lpstr>Topographic Slope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limited accumulation</vt:lpstr>
      <vt:lpstr>PowerPoint Presentation</vt:lpstr>
      <vt:lpstr>TauDEM Software</vt:lpstr>
      <vt:lpstr>Questions?</vt:lpstr>
      <vt:lpstr>References</vt:lpstr>
      <vt:lpstr>References</vt:lpstr>
    </vt:vector>
  </TitlesOfParts>
  <Company>USU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Terrain Analysis and Hydrologic Modeling using Digital Elevation Models and GIS</dc:title>
  <dc:creator>David Tarboton</dc:creator>
  <cp:lastModifiedBy>Levi Sanchez</cp:lastModifiedBy>
  <cp:revision>120</cp:revision>
  <cp:lastPrinted>1999-10-21T15:24:25Z</cp:lastPrinted>
  <dcterms:created xsi:type="dcterms:W3CDTF">1999-10-21T04:51:37Z</dcterms:created>
  <dcterms:modified xsi:type="dcterms:W3CDTF">2023-03-11T00:20:37Z</dcterms:modified>
</cp:coreProperties>
</file>