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1" r:id="rId2"/>
    <p:sldMasterId id="2147483712" r:id="rId3"/>
    <p:sldMasterId id="2147483713" r:id="rId4"/>
    <p:sldMasterId id="2147483714" r:id="rId5"/>
  </p:sldMasterIdLst>
  <p:notesMasterIdLst>
    <p:notesMasterId r:id="rId25"/>
  </p:notesMasterIdLst>
  <p:handoutMasterIdLst>
    <p:handoutMasterId r:id="rId26"/>
  </p:handoutMasterIdLst>
  <p:sldIdLst>
    <p:sldId id="1037" r:id="rId6"/>
    <p:sldId id="1043" r:id="rId7"/>
    <p:sldId id="1045" r:id="rId8"/>
    <p:sldId id="1035" r:id="rId9"/>
    <p:sldId id="1038" r:id="rId10"/>
    <p:sldId id="1041" r:id="rId11"/>
    <p:sldId id="1039" r:id="rId12"/>
    <p:sldId id="1044" r:id="rId13"/>
    <p:sldId id="1068" r:id="rId14"/>
    <p:sldId id="1070" r:id="rId15"/>
    <p:sldId id="1067" r:id="rId16"/>
    <p:sldId id="1073" r:id="rId17"/>
    <p:sldId id="1071" r:id="rId18"/>
    <p:sldId id="1052" r:id="rId19"/>
    <p:sldId id="1053" r:id="rId20"/>
    <p:sldId id="1064" r:id="rId21"/>
    <p:sldId id="1051" r:id="rId22"/>
    <p:sldId id="1074" r:id="rId23"/>
    <p:sldId id="1066" r:id="rId2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CC"/>
    <a:srgbClr val="FFFFCC"/>
    <a:srgbClr val="33CC33"/>
    <a:srgbClr val="F6D868"/>
    <a:srgbClr val="FF9999"/>
    <a:srgbClr val="5F5F5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7" autoAdjust="0"/>
    <p:restoredTop sz="94710" autoAdjust="0"/>
  </p:normalViewPr>
  <p:slideViewPr>
    <p:cSldViewPr snapToGrid="0">
      <p:cViewPr varScale="1">
        <p:scale>
          <a:sx n="107" d="100"/>
          <a:sy n="107" d="100"/>
        </p:scale>
        <p:origin x="3306" y="114"/>
      </p:cViewPr>
      <p:guideLst>
        <p:guide orient="horz" pos="216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7"/>
    </p:cViewPr>
  </p:sorterViewPr>
  <p:notesViewPr>
    <p:cSldViewPr snapToGrid="0">
      <p:cViewPr varScale="1">
        <p:scale>
          <a:sx n="52" d="100"/>
          <a:sy n="52" d="100"/>
        </p:scale>
        <p:origin x="-15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>
            <a:extLst>
              <a:ext uri="{FF2B5EF4-FFF2-40B4-BE49-F238E27FC236}">
                <a16:creationId xmlns:a16="http://schemas.microsoft.com/office/drawing/2014/main" id="{EC9B2171-26DB-4AF6-BA12-372E4E1AFE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t" anchorCtr="0" compatLnSpc="1">
            <a:prstTxWarp prst="textNoShape">
              <a:avLst/>
            </a:prstTxWarp>
          </a:bodyPr>
          <a:lstStyle>
            <a:lvl1pPr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3" name="Rectangle 3">
            <a:extLst>
              <a:ext uri="{FF2B5EF4-FFF2-40B4-BE49-F238E27FC236}">
                <a16:creationId xmlns:a16="http://schemas.microsoft.com/office/drawing/2014/main" id="{CAF6731C-1B73-4463-9AC7-E7DEA91F29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t" anchorCtr="0" compatLnSpc="1">
            <a:prstTxWarp prst="textNoShape">
              <a:avLst/>
            </a:prstTxWarp>
          </a:bodyPr>
          <a:lstStyle>
            <a:lvl1pPr algn="r"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4" name="Rectangle 4">
            <a:extLst>
              <a:ext uri="{FF2B5EF4-FFF2-40B4-BE49-F238E27FC236}">
                <a16:creationId xmlns:a16="http://schemas.microsoft.com/office/drawing/2014/main" id="{EE4E23AC-A13F-44A7-9019-54CB084E4D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b" anchorCtr="0" compatLnSpc="1">
            <a:prstTxWarp prst="textNoShape">
              <a:avLst/>
            </a:prstTxWarp>
          </a:bodyPr>
          <a:lstStyle>
            <a:lvl1pPr defTabSz="865188">
              <a:defRPr sz="11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45" name="Rectangle 5">
            <a:extLst>
              <a:ext uri="{FF2B5EF4-FFF2-40B4-BE49-F238E27FC236}">
                <a16:creationId xmlns:a16="http://schemas.microsoft.com/office/drawing/2014/main" id="{B1CB758D-7A3F-4D21-98D0-F90A593C72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89" tIns="43245" rIns="86489" bIns="43245" numCol="1" anchor="b" anchorCtr="0" compatLnSpc="1">
            <a:prstTxWarp prst="textNoShape">
              <a:avLst/>
            </a:prstTxWarp>
          </a:bodyPr>
          <a:lstStyle>
            <a:lvl1pPr algn="r" defTabSz="865188">
              <a:defRPr sz="1100" b="0" i="0"/>
            </a:lvl1pPr>
          </a:lstStyle>
          <a:p>
            <a:fld id="{EC8FC0CB-7B03-47BA-BD7F-64E6595A81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85180AA-C90D-4BD8-B9E6-725DE391D1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82" tIns="44298" rIns="90182" bIns="44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93BA3D3-76AE-4EAE-BD8E-7896AD6F000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DD016A0-F58C-40BF-B687-18C6C7C95D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9052235-7467-4693-84AB-647558918B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3B2B5DAA-9E66-4F73-97FC-5B9E5EAC25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7A71EC6-DB9B-4D28-9584-4C33C5C3D4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90F1ED0-F1C9-44DA-B142-053FD23E0A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F40E27E-1E84-40F8-8A8A-7AD249F80D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2A772F68-BFD5-479D-AEEE-CE0CC3D8B4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64874C4-B1AD-48E9-8A88-846651E99D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85C0D0F0-DCD8-4BFB-B766-531D52E52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FF9862A-8E20-44ED-B55C-F24C5589D5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1813"/>
            <a:ext cx="5484813" cy="41132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E5E1868-DB19-444D-983B-10E9FE0B09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6DE0FDE-29D4-4127-9AA0-5C5E0FCEC6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B4444EC-7378-4BA2-B6BC-1222F65C38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118EDC2-AC2D-46E0-BC61-BA770FE7F8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B6AD57E-5DE2-4206-9614-5CE07E7C7F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F4568AB-C93A-432C-AE37-8568BE0F4E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C6DEA0F-4A8D-46D7-897F-6DC87EDC63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5225" y="703263"/>
            <a:ext cx="4586288" cy="3440112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3602CD0-51DF-4582-9B76-BED854517D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31863" y="4348163"/>
            <a:ext cx="5046662" cy="41449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80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8C30EB5-901C-4123-945C-F5D8F7D914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C282CC7-CD44-4638-BE71-1E87701ECE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B35E0E1-4F5A-4058-8C36-AEBE49AA5A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0FDF16C-D312-478A-B560-EF5BAE54DE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9B58615-C493-4C5F-AACA-3EF99D3BC1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D8FEBADE-6A31-4CFA-A6CE-5D70C1357F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619EFE66-9743-4B17-9946-5E11CE8A70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F3EF9FD9-1D6D-420C-9BD7-D9FB1CD35D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13C1F0F-EFCC-4E5B-B482-B20E24BA47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CD4B4CE-B3A7-4806-BF81-612DDC1053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2AEECC-CD54-4E2B-B1ED-09A2108B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ncrr_logo_blue">
            <a:extLst>
              <a:ext uri="{FF2B5EF4-FFF2-40B4-BE49-F238E27FC236}">
                <a16:creationId xmlns:a16="http://schemas.microsoft.com/office/drawing/2014/main" id="{8B830117-D221-471E-918D-589E875E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27738"/>
            <a:ext cx="757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2550883-F539-4095-BB76-2D624853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1850"/>
            <a:ext cx="9144000" cy="428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EC864E-803D-4530-A080-80D7B9FB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8475"/>
            <a:ext cx="9144000" cy="296863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333399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6" descr="dhhs_logo_white_txt">
            <a:extLst>
              <a:ext uri="{FF2B5EF4-FFF2-40B4-BE49-F238E27FC236}">
                <a16:creationId xmlns:a16="http://schemas.microsoft.com/office/drawing/2014/main" id="{9BEAF579-9A4A-4929-85C7-A2D714C3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024563"/>
            <a:ext cx="7699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IH_Logo whitetxt">
            <a:extLst>
              <a:ext uri="{FF2B5EF4-FFF2-40B4-BE49-F238E27FC236}">
                <a16:creationId xmlns:a16="http://schemas.microsoft.com/office/drawing/2014/main" id="{58316625-7633-4A67-8B2E-EADE2734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080125"/>
            <a:ext cx="9842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544F4D4-AAA7-4EF0-B6CC-756ED6B7D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6237288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500050"/>
              </a:buClr>
              <a:defRPr/>
            </a:pPr>
            <a:r>
              <a:rPr lang="en-US" sz="2400" b="0" i="0">
                <a:solidFill>
                  <a:srgbClr val="EAEAEA"/>
                </a:solidFill>
                <a:latin typeface="Arial" charset="0"/>
              </a:rPr>
              <a:t>2004 ESRI Health GIS Conference</a:t>
            </a:r>
          </a:p>
        </p:txBody>
      </p:sp>
      <p:pic>
        <p:nvPicPr>
          <p:cNvPr id="11" name="Picture 9" descr="ppt_overlay_squares_blue">
            <a:extLst>
              <a:ext uri="{FF2B5EF4-FFF2-40B4-BE49-F238E27FC236}">
                <a16:creationId xmlns:a16="http://schemas.microsoft.com/office/drawing/2014/main" id="{7928268D-1346-499C-905D-DAC2721F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55435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2391AFB6-5441-40DA-AF51-9AC35450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1995488"/>
            <a:ext cx="157003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355858F-E519-4218-9F79-D55169C8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2503488"/>
            <a:ext cx="60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DC58A40-380F-48D9-A284-33B4DB03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1939925"/>
            <a:ext cx="2716213" cy="12652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5" name="Picture 15" descr="2003 logo small white">
            <a:extLst>
              <a:ext uri="{FF2B5EF4-FFF2-40B4-BE49-F238E27FC236}">
                <a16:creationId xmlns:a16="http://schemas.microsoft.com/office/drawing/2014/main" id="{43D283AE-AAB8-4289-9231-3F086C77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36575"/>
            <a:ext cx="4856162" cy="22574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E50033BA-BD79-4338-B92D-9A668845CF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295400"/>
            <a:ext cx="88392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223D2CBC-AB1B-449B-862D-6A01C72AE62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371600" y="6440488"/>
            <a:ext cx="5484813" cy="74612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F20D494-93A1-464D-A573-15049AAFCD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76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i="0">
                <a:latin typeface="Arial" charset="0"/>
              </a:rPr>
              <a:t>SAN DIEGO SUPERCOMPUTER CENTER, UCSD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D073AB6-D6D2-4A31-A68B-9F17B22DD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371600"/>
            <a:ext cx="8839200" cy="76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B202A13D-1F6C-484B-A555-0D70A012A8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86488"/>
            <a:ext cx="1290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CC00"/>
                </a:solidFill>
                <a:latin typeface="Arial Black" pitchFamily="34" charset="0"/>
              </a:rPr>
              <a:t>DAKS</a:t>
            </a:r>
          </a:p>
        </p:txBody>
      </p:sp>
      <p:pic>
        <p:nvPicPr>
          <p:cNvPr id="21" name="Picture 21" descr="hard-disk-track">
            <a:extLst>
              <a:ext uri="{FF2B5EF4-FFF2-40B4-BE49-F238E27FC236}">
                <a16:creationId xmlns:a16="http://schemas.microsoft.com/office/drawing/2014/main" id="{2C2FC782-EA90-4D31-831E-3DC3473D9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529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70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756025" y="3678238"/>
            <a:ext cx="5172075" cy="105568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170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781425" y="4989513"/>
            <a:ext cx="5157788" cy="9461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C0C0C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47954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23609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0" y="0"/>
            <a:ext cx="2247900" cy="299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0"/>
            <a:ext cx="6596062" cy="299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9674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D8BA-21CE-4B42-B800-3FF75D9D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C779B-4718-4CD2-A0B2-43E12438D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D6C89-9774-4958-AF34-CF9A31AF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D9F70-C0FD-4DF0-913C-27AA98CCAE2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3036-7826-4F44-A37B-67E50029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C571-B2EC-429A-8F2C-118B1E60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1094-934E-4C53-8E77-23D4472EF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13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388C-0C72-43E9-A40E-6A3E14F3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7339-4F21-42EA-ABC3-6B7C00CD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F09F-CFA8-443A-AB2A-5FFBF18B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52F8F-6EBB-4B51-A13C-ECA43F3F5161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BAE32-AD2C-495D-9B6C-993CF765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09A1-BF5B-4370-B0E1-5866092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14622-F804-4075-AF7A-F3C100D77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3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4481-1B39-4562-A256-214CF0F4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A3EEC-AD0D-47E7-9F6F-61864E9B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0844A-48F9-44B3-8570-2E5A6B2F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2892C-D1C5-418B-8324-D5CF6F6138B8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C2A0-C25C-4B34-9098-07AD227A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B83BB-F463-4F27-84EA-FADA3871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F68AF-1DA9-4E08-8CA0-41B7D3E0B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06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FD1D-EB6A-4014-BEC7-1A172190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DCAB-1655-4EBC-9CD0-4EC90B04C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B67AC-EC14-447D-B1E7-0AC1C836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C4D92-C971-4D0F-8A72-D7D3FE60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C5DC0-52C3-4C3D-8B7B-76BF940400A7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5D467-A71D-4306-B22F-94424CDD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F48F2-B700-4B8D-9E7C-2E3A32FE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3EB8D-29B4-4AEA-8996-65D793362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36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E469-23B3-4A60-BFD2-748833FE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5654-4C88-42AD-83E3-CFD119719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0CB7B-5737-4F7E-8405-72505525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931EB-8B69-45A4-B024-2477FE0F5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C1007-9603-46A0-89D7-A567A3315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A0C55-C3A8-4ADF-BB65-413B4F61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58E14-0570-4DB2-AB0E-07842A15450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AD459-F455-47C1-96CF-C8CA29CD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969A1-8C30-4117-95CB-2264B0D8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A16C-3578-464C-A38A-644288AB6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5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7D0D-AD8C-4451-A976-4C552D37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7B87B-EBFB-4ED9-A183-E38D459D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3AC77-0F7B-4C03-8B46-8AC676150560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0EF06-4D7A-4EA7-A110-74049EEA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00669-9EB7-4F03-9963-96D0F7E7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59C38-1096-4880-92F5-B176F45A6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8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4AFAD-F859-4DE9-B722-E1B76B5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AF03-513F-49A5-A3BA-2A3EC9465DB9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50121-F304-4052-8B30-D4E51760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48D50-BEA5-4357-BF1B-9515DF60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0A7FC-6002-42BD-8C70-FEDE47068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07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6AD2-C89A-412D-B130-B642004E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1D5C-FBAE-473C-8248-CD642A65F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77C78-2934-4FD5-A42E-B77E2F401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72687-B3A2-4E45-9893-92605CBB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4011F-B3AA-4CA4-9E65-4F309725BF3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79D02-8233-4047-9FD4-66FEE2A2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2984-EB12-4663-81CB-19D383E8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DB5D-A95E-4341-82D0-B3BCAAF00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0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726862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4C65-EB98-4EBB-84E3-B30011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0FCA1-3CD4-4FDE-A622-8430577F0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65522-CA6C-4015-B5DA-897DC545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06D25-908C-4B3E-A4AF-ADF55897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18327-EBB4-4D00-A3A1-F3C49DB63BA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2ADB4-3AB3-48A5-9F28-4A5AC31C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AE20E-4C48-4DBF-923E-0364E71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F32F1-5320-4398-AC14-89130E611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3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4221-ED64-4B80-8A93-266DEA5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0A09E-4A47-44C1-9C78-C3437A6F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DCCD-8C33-4301-AE84-C0B569CF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F2501-9E8C-457E-B67B-BB836D3C4CB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CE04-D318-4C89-8449-AFC1978D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BBF2-8335-42BE-8905-CF81106E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2EE49-1F87-48E6-9BA2-4CF7ACC26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30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CC856-92B9-4277-8148-234455948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F7DAE-32B3-475F-B7F7-3512A8DCA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75511-1E89-4B06-B687-9D1786D3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12799-0C2D-4CF6-A7EA-D00BEF359339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BCD3-5EA9-4168-BF1C-C5A77E60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5623-EA91-4C48-904B-A03102F3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A158-239C-4197-B178-13DD50F50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4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9A9-A8F5-483C-B750-4106DA5BE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CFB53-F859-4E6A-AB79-3E273C301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063F-7F1F-4471-9509-99C25F89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3D5F4-DC73-487F-A409-6A81D2F6AF7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895A5-CA8B-48D7-8BB0-76601E05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0443-3E69-4A8F-9876-F57266AC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83428-FE3E-4F2A-8D89-45236A082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99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E6C6-3CA1-42AC-A7DA-556E0BB0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16DD-F2CA-4266-A73C-DCE5B1D7E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EA6B-3AC5-4114-ACD3-38060F8B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C4EC9-2BEA-4287-A1F4-74D50B0CA22B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0A3A1-1A2B-4AAF-AB13-BDD41CED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000AA-33BF-4406-A581-7B5CBFFB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4E074-3C52-4AF8-8A0B-FB1CEBB4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21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F50C-73AA-4B3C-82BF-1D095B7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A8FB5-EF16-4242-A27E-102D43E8C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E5C7-9755-49DE-AC4C-F9D70B20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224C5-61D2-41C4-ABE1-EF34E15FFE7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1483-3384-4537-9410-83CF6153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32C5-BB06-4E9C-A099-3319BBEA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BC2EA-8A29-40BE-B754-929954D0F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6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232A-D30C-4814-9A22-61253F41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A442-A699-4647-93A8-2E836AB78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D09-9797-4A91-874C-B846FA45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598C4-54E2-4B95-A43B-77825D5D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BC196-5C4F-4602-94E8-46D7BBF7BDA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3B5CC-B4C0-46B8-9517-B9557097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295A7-38AB-4967-9D15-D2539DA0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B2D4-4F07-4594-B8B0-743CC3E5F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5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A727-7187-49F7-8533-36F191CD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6FC5E-0D2A-4F2D-9C77-E9D4D75B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3F188-994F-4E12-94A9-7716B448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BEE2A-2777-4678-87DB-434657F8F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1FED8-3917-434B-8FDA-87C1386D8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D9E37-C0F7-44B7-B873-FA88C1F8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725F2-A7A1-48CC-87A3-012525B61E58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16E-9BC8-4710-8DE2-F15D1A15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F7EA4-1501-4C87-985E-0180571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B5D65-2D90-4286-8423-CBA73F589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3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C821-8539-414E-83C6-D3C3537B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083A3-DD83-4401-A399-C15676A2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E86BC-58C1-4AFC-A805-790F4921522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34F75-0F43-44FF-9374-CCC9C90D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4F2F-02AD-441E-8078-FF739FAB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E51CA-10AD-4EF4-BFDF-6A0CF9520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43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EE3F7-0AC3-4503-A5E1-3011A05C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4B6D-C729-4ABE-88C3-0F9C2937ED5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FC42B-396A-4868-9E49-3F2B3AC4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74FC-3986-4CBA-9B2C-93E3F29B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21FA-0385-494D-82A4-5E90ECBB0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14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28322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E82D-DBEA-444B-A89F-E96910ED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A36B-6423-44EC-8EA7-8A24B2A3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69EFA-DEC0-4CD5-AF63-B67B8AFB1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2B18-7DCC-4545-88DF-1DF8A173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F2309-B825-46DE-9483-E0D5782B9BA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45330-7A12-4BFB-91B9-DEFBCC87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97CE-1471-4A0B-9FE8-80352183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E9969-925A-4004-8E8E-2F45449DA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69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F586-712D-4E75-B841-A75971AF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6291-BBF3-46DF-B9A8-624C1C5DA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F7B65-D3D3-483A-8488-110287311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4BBF-1CBF-4DAE-8866-C7013CB5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A8139-A363-49F0-AD02-EED15F77629C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6FB9-226C-4D77-BFA8-F0D895D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1E6C3-9AD8-4542-AC3D-8C119BBD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1DBD4-0C41-482B-AD4D-12A0F16BE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7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8127-7250-4FBB-990C-D1A33D99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48960-2175-4235-9E1F-CE69F17D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E77CA-2949-4A7C-86AF-DB49A4C9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32E1D-41F6-4DB3-889B-D357895AFFA4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9AD00-BA29-4462-BFC1-55294D16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50F1-ED43-4990-9918-0A5F2F7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CFE0-528D-46D0-8143-75D973E1A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53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DD29E-9D22-498C-8284-DE46A9FB5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8E0F3-8522-4843-A144-9DF96DBD1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B248-B644-412D-ABC1-59AFEFE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6D0D4-3457-40C7-8ECC-E9EE529355C4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229A0-658C-4A21-B350-F58FC2A9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3F8D2-FBAA-4DE1-8CA4-E436408A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6F3B1-ED5D-4573-8346-1B3B74F40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42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CA23-7F6B-4F9B-9BE2-CE5067B4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98E5A-B38C-4DE7-816D-1F24ACAD3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A26E-6EAE-4F82-BD4F-B1466B7C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C24B1-7982-48E4-8E60-8675D965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E72D-2AA2-4595-A3F2-2F691C24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786FC-FF96-4102-9CDF-63CB403C2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57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45E9-1569-450F-8B01-2B96A61E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10F5-CAF1-4CF7-B541-47183E22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E1CF1-C648-4E4E-B950-E7FB93E9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320FA-9C8D-4460-8E69-6664AC1C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65BB-F1EE-43D1-A5D9-A5C5D62F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63BD-A283-4884-B8E9-2B9E16313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60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ADA9-BB49-4930-8CF7-9EE8836E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E6DE8-05C8-4B3A-8639-25815C2C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7F9E-1A4B-4047-B813-B09F9D1F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4F071-BB00-4721-B337-C2753159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D232-E4B9-4BB1-86D1-AEDB83E1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EAF8C-A4BC-4D2C-B645-01AA290F8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64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CBD8-B87D-44EE-9CC6-C4BB8048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C728-B057-422C-BEBE-C44E7E4E0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2FD08-A040-4D90-BAD0-693F3547C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461F9-585E-4226-B35E-D9CFF335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9589-0DA2-4F5D-8DED-BB0FF5F1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FBBC0-63F0-4E4B-9AAE-2C0E2C38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A5A1D-900B-48C3-ACDB-89B2557FE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037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8EAB-344A-4D84-8752-1EC18990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0561-0E26-476A-8562-F2FC93578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E25BF-3D70-436E-A548-30951D36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89D3-4BD1-44DD-BDF1-4C760D46A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145EB-0E51-43BB-A8A8-F50C94E8D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69AD6-0F99-4B26-9261-87C7021B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64379-BBE1-4C3D-95D6-B90A5E7C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A1944-D7F1-4AD8-AAB0-5CF9630B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D16A6-1E52-4D8A-9A9F-AA6D03D49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90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4F07-A68B-40F1-9A1E-3616647E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AD64F-D752-4444-9646-2CCC94E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4D4E3-4149-4827-A14E-ACAC7805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BDA99-746B-454F-98C6-960492D3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02A6B-555E-4655-9C88-71ECF7533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8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1050925"/>
            <a:ext cx="4359275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50925"/>
            <a:ext cx="4360862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032012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B4184-DF1E-4AE5-967E-C39A63C7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18F1D-50C4-47C6-88BD-18477F13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6A0E-8E2C-47DA-9D2F-B7954A88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B0A3-B5B7-4B98-BCD2-6C61656A7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3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BAD5-11F4-45BD-BE24-685AD5CD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5443-E69E-4C7F-906C-C54236AA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527E-9489-4271-9B37-4C2F56CC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32DF7-1146-4F34-95FE-6603B5F6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4D6E9-476D-47BC-BC8F-A6C9697D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BF5C5-692F-4140-B41B-0A4DC54F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589D6-9D26-4B3A-9AC3-EA7B372DF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70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7774-6FD6-4C9A-AFA3-9BE3A367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F8631-BF95-4FC7-A96D-701646B7A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F101C-6BE4-4C4F-8837-01AC003E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89EE7-250C-42DF-BEB0-FB989BF3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BEFF4-F490-46C5-B44F-414EEF02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042AC-C24F-442E-878D-F4120AF0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7E8FC-3D68-4EB0-B9E0-2C3E420F3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32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9B84-72C0-49EE-A057-4E4EF504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C225D-05BE-4856-B9A1-2E6E13E98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49603-27B9-49E9-9D37-45D03947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6FAF-5BDE-430F-BC8A-92161A96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7D87-D572-44CC-9C9C-AB326AE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E32C-A8FC-4FFA-A6B5-40704896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891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FD388-BB7A-4C44-9A09-BB44C1970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A9F7A-8832-424C-931E-7597AF813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277D-BE7F-457A-AD8B-3EECA7A9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26D8E-17E5-4E53-97E4-92765A72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85C4-5B56-4C6F-ADCB-D00EB402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B7EC7-ACC3-4B86-989B-9100F51D7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16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F11A-ED7A-40C6-95D7-8ADD0C4EF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1CE18-D68E-4572-B5FC-83B8D95DB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A8EC-BBA1-4404-B277-586751CD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C8B13-6BCD-4CD9-8C9C-F6DA72C7A7FA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3C96-0FDC-44F7-B2D9-BED61648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549A4-4239-4119-AEF2-24683431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EB47E-9A8A-4DA6-914D-32F657363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80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E183-B704-4B33-8C17-D3297A69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A97B-AB24-43D1-AE1F-399B83559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D43EA-81E4-4E3E-A657-3D596B25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B7B4A-786E-4378-A057-3808474523E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E9F10-BDF0-4B83-A609-A70ED207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E6F-C223-43BF-BC23-6302AAE5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C4E3-19A1-467A-9DEF-4490B4559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173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D4A7-7BC5-4166-ABDC-818B7180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C0D4-CAA0-48EC-B63A-8A7B5E19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B155-D6A3-4ED0-B05C-2501C856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98C2-A393-461C-A793-9F794DBA620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B508-9CFC-4D75-9ADF-500156EC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B794-02C9-4992-9C5D-74480F00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BCDB-75FB-4ADC-8148-557140DA6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521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637B-5045-4864-852D-E917BD0B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9563-04DD-4AA2-A83C-AFAB827CD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E827-FFD5-4E53-BB82-7238A59E6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D63CA-EB86-4486-BA17-8D07A5D7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7E296-C5A3-495C-B06D-73B24B28F6E6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405E5-593C-42E9-A1F0-95C8DAB8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E50A3-21DD-410F-B37A-BF759331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1859-D298-43BA-B3EB-E5426290C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6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BB3D-F50E-4848-8C8A-C8D8C39C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D0A2F-D460-43DE-9F00-780B8441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E3E71-BEAE-4F80-81FF-4E68B1DF1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9D80C-C9B3-4B64-B4E8-9080D555B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37340-B701-478B-A2F5-85095BC09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9F346-3DE3-4265-8B7D-1D9D6E28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797CF-61F3-404F-9BDA-70531238AA7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E25A8-05FD-4A33-9B18-0148F43A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DB0A8-E697-4D26-B912-B48AC82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A112-4295-4E12-8B6E-806C11906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7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948816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B025-BF64-4F6F-B77E-CC89E7E2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0BCF0-D4B5-4F77-9FF4-0D7D5811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74A8D-9790-401A-ADF8-2255895421D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3A076-35B5-4EB9-82B6-51CF2B7B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EA8DE-4E2D-4DC6-9AC5-A275C3E5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AF431-135F-4D41-9E70-F1C005AF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207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F1397-E8EA-4673-91BD-36DC3BBB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17362-08B7-4486-B644-B367B547A494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0DD39-7DB5-44D7-AA5C-1BC7CEBC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4B98F-C961-46EE-AB93-12C88D13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F2DB-98E3-42A1-8399-6701D25D7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73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BBF8-9353-4225-A2A9-0BF1A15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6AF3-B1D1-4F2C-A218-B72BFC38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ECB0A-FFCF-4953-8C8D-6E69095F5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620CF-8283-41DA-ACD8-E4D07488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C3130-9026-45B5-83C1-642EFB9EFD4D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33241-2F61-4AE1-B644-B66625BA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CF26C-8165-4296-9282-94FEAD99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2CD6-A5E0-4F74-8F92-19712F933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0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D909-9D73-4579-9997-5CDBCDF9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FBB70-8121-4784-982B-C8B85384F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E25E6-5B41-4E8B-9FD3-3D23B31EB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0A6D-496F-481E-A2D1-8A934305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02506-795D-4F75-9552-913A173E3273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8B9AE-CE51-4B7B-B7B7-494D8623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C0618-5D86-4E4C-86BF-BE60B590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EF54-54BB-45AF-9D00-9BC5572B5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91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5673-A683-424F-80DB-66A4B903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CE6AB-FDCB-44C2-8B07-10F3F389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6392-0B83-438B-BBA9-F258EEC9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B91BF-F3FB-4C18-92E2-9FE3E987EED0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E561-78C7-429E-83CD-699AAEEF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578D-B022-47A4-A6BA-9B479C31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A923F-0254-41CD-B86A-A2BF2B952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91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43E12-0155-4423-BE7B-FC8AA57AD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DAA71-390E-48E9-9718-6EEF79D45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352B6-92A9-4CC7-8BA1-F4C6BB4B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30B30-D506-4E2E-8180-E48565EE4D1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6FE28-172F-4DF4-B2E5-902C0ADF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42C4B-C701-47DF-B6FC-9F066816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59C8-8956-4E96-8FA2-165D35F9B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38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2E0C-AAA5-4CBA-A9E6-FEDA2CB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9834-C77B-4AF5-A98F-AE09D04F2E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2B7D-46CF-4D0F-A8E7-00FDEA70E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42D0B-AFD0-4EDD-A7FF-C3101D9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9D7CD-2125-46BB-B075-597902A280D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059F7-B177-4296-AFAA-46E3C131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CE8B8-265C-469C-925C-BE92F36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DB54A2-DC08-449C-9987-570F40742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9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33951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5506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47358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64761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Rectangle 2">
            <a:extLst>
              <a:ext uri="{FF2B5EF4-FFF2-40B4-BE49-F238E27FC236}">
                <a16:creationId xmlns:a16="http://schemas.microsoft.com/office/drawing/2014/main" id="{937621FF-AD8E-42F3-9D0F-A49994B9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8E2228-9037-4F21-B5D2-68A5A30AB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1050925"/>
            <a:ext cx="88725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076" name="Picture 4" descr="Header8">
            <a:extLst>
              <a:ext uri="{FF2B5EF4-FFF2-40B4-BE49-F238E27FC236}">
                <a16:creationId xmlns:a16="http://schemas.microsoft.com/office/drawing/2014/main" id="{F88EBA7D-D11F-4D26-BABA-58555A25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D49C07BD-7D2E-4750-B99D-0238C0A78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0"/>
            <a:ext cx="6661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15974" name="Line 6">
            <a:extLst>
              <a:ext uri="{FF2B5EF4-FFF2-40B4-BE49-F238E27FC236}">
                <a16:creationId xmlns:a16="http://schemas.microsoft.com/office/drawing/2014/main" id="{CAC900A5-0B40-4A84-B9EA-76C4947D9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15975" name="Rectangle 7">
            <a:extLst>
              <a:ext uri="{FF2B5EF4-FFF2-40B4-BE49-F238E27FC236}">
                <a16:creationId xmlns:a16="http://schemas.microsoft.com/office/drawing/2014/main" id="{5A19779A-471B-4D5D-AEE7-3BC4BD3BE5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295400"/>
            <a:ext cx="8839200" cy="76200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6" name="Rectangle 8">
            <a:extLst>
              <a:ext uri="{FF2B5EF4-FFF2-40B4-BE49-F238E27FC236}">
                <a16:creationId xmlns:a16="http://schemas.microsoft.com/office/drawing/2014/main" id="{58BD2A2E-FFD9-405E-A5EB-647CF78B500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371600" y="6440488"/>
            <a:ext cx="5484813" cy="74612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7" name="Text Box 9">
            <a:extLst>
              <a:ext uri="{FF2B5EF4-FFF2-40B4-BE49-F238E27FC236}">
                <a16:creationId xmlns:a16="http://schemas.microsoft.com/office/drawing/2014/main" id="{6D6E0353-CE0F-4248-84B8-E2FCC433BE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76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i="0">
                <a:latin typeface="Arial" charset="0"/>
              </a:rPr>
              <a:t>SAN DIEGO SUPERCOMPUTER CENTER, UCSD</a:t>
            </a:r>
          </a:p>
        </p:txBody>
      </p:sp>
      <p:sp>
        <p:nvSpPr>
          <p:cNvPr id="2515978" name="Rectangle 10">
            <a:extLst>
              <a:ext uri="{FF2B5EF4-FFF2-40B4-BE49-F238E27FC236}">
                <a16:creationId xmlns:a16="http://schemas.microsoft.com/office/drawing/2014/main" id="{83A3B62F-0D3B-4DC9-B393-9FAE99650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371600"/>
            <a:ext cx="8839200" cy="76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15979" name="Text Box 11">
            <a:extLst>
              <a:ext uri="{FF2B5EF4-FFF2-40B4-BE49-F238E27FC236}">
                <a16:creationId xmlns:a16="http://schemas.microsoft.com/office/drawing/2014/main" id="{02B51866-F0B4-4133-A022-54EA0CF33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86488"/>
            <a:ext cx="1290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solidFill>
                  <a:srgbClr val="FFCC00"/>
                </a:solidFill>
                <a:latin typeface="Arial Black" pitchFamily="34" charset="0"/>
              </a:rPr>
              <a:t>DAKS</a:t>
            </a:r>
          </a:p>
        </p:txBody>
      </p:sp>
      <p:pic>
        <p:nvPicPr>
          <p:cNvPr id="3084" name="Picture 12" descr="hard-disk-track">
            <a:extLst>
              <a:ext uri="{FF2B5EF4-FFF2-40B4-BE49-F238E27FC236}">
                <a16:creationId xmlns:a16="http://schemas.microsoft.com/office/drawing/2014/main" id="{6E65A9B7-7AE9-4826-ADEC-F37CD9BE7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5290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24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20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16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200FBEE-E3C0-48B3-B097-325076046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856202-8BAC-4889-99B3-6D455929A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0948F6B-D2A1-4931-AFE6-D52510DFA7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431EB33D-4E61-473F-9432-219BBA58EC05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2FF1DB3-9167-4984-B6F8-3578796AAE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ECB1F35B-88F9-4AE8-A75B-1476AE66AB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E4C726AC-1470-4458-A3FF-D5FD7045DC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8A97D79-62C5-4B62-8A26-E20D18372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3D5E875-C1E9-4E32-9FCA-29008CECC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857DB1D-D37A-4190-9F6C-8B2A967D2A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FD9B12E0-6B93-4E69-9D15-4EDEF586F47E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E35647EA-C351-4B92-A2AA-D2416A0AB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CF228AC-0CD2-4933-93AA-5A118905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F82D5AE8-B40C-4846-A694-DFF49FE222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>
            <a:extLst>
              <a:ext uri="{FF2B5EF4-FFF2-40B4-BE49-F238E27FC236}">
                <a16:creationId xmlns:a16="http://schemas.microsoft.com/office/drawing/2014/main" id="{9B7EC945-8305-4E5E-807E-A8EA124C2B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6803" name="Text Placeholder 2">
            <a:extLst>
              <a:ext uri="{FF2B5EF4-FFF2-40B4-BE49-F238E27FC236}">
                <a16:creationId xmlns:a16="http://schemas.microsoft.com/office/drawing/2014/main" id="{730EAEC8-1032-4420-B9BF-55A565628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5E4D-5F9E-4994-8E30-8CCCDC86F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7D276-3C80-46AD-9566-C84CDF584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8624-3A2F-4BEF-A709-BD303CFD6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+mn-lt"/>
              </a:defRPr>
            </a:lvl1pPr>
          </a:lstStyle>
          <a:p>
            <a:fld id="{F0328DF9-E192-4EB9-A62A-7D9C08AEA8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45167E0-F0ED-4580-9B9B-068E61AF9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EDCF245-239A-473D-96BC-376035015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DE2C3C88-B691-4E9A-B813-87B0C0454E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fld id="{1DB7C3EC-F054-4B88-BD42-79CF7E42A65F}" type="datetimeFigureOut">
              <a:rPr lang="en-US" altLang="en-US"/>
              <a:pPr/>
              <a:t>3/10/2023</a:t>
            </a:fld>
            <a:endParaRPr lang="en-US" alt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2D85E297-C719-469E-A0DA-0DE0ABAA4C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36EBD726-E207-4F8B-915E-8F570EE87E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+mn-lt"/>
              </a:defRPr>
            </a:lvl1pPr>
          </a:lstStyle>
          <a:p>
            <a:fld id="{14A32970-5A5E-47C4-AA1E-ACA342E8EA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://www.opengeospatial.org/standards/d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river.sdsc.edu/wateroneflow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6.png"/><Relationship Id="rId4" Type="http://schemas.openxmlformats.org/officeDocument/2006/relationships/hyperlink" Target="http://www.hydroseek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iver.sdsc.edu/Wiki/HIS%20light.ashx" TargetMode="External"/><Relationship Id="rId2" Type="http://schemas.openxmlformats.org/officeDocument/2006/relationships/hyperlink" Target="http://river.sdsc.edu/Wiki/HISServer.ashx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mailto:zaslavsk@sdsc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cuahsi.org/his.html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3.png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447FEB1-883D-4D46-8762-301067BDE6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288" y="609600"/>
            <a:ext cx="7840662" cy="2995613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tx1"/>
                </a:solidFill>
              </a:rPr>
              <a:t>The CUAHSI Hydrologic Information System and NHD Plus</a:t>
            </a:r>
            <a:br>
              <a:rPr lang="en-US" altLang="en-US" sz="4400">
                <a:solidFill>
                  <a:srgbClr val="3399FF"/>
                </a:solidFill>
              </a:rPr>
            </a:br>
            <a:r>
              <a:rPr lang="en-US" altLang="en-US" sz="44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2BFBE9C-EB3E-4F71-9552-C5907561A9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4663" y="4371975"/>
            <a:ext cx="8229600" cy="1544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David G Tarboton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David R. Maidment (PI)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Ilya Zaslavsky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Michael Piasecki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Jon Goodall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19E47BE0-B009-47E1-8631-5A1C7F2C9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609600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eaLnBrk="1" hangingPunct="1"/>
            <a:r>
              <a:rPr lang="en-US" altLang="en-US" sz="2000" b="0" i="0">
                <a:solidFill>
                  <a:srgbClr val="0000FF"/>
                </a:solidFill>
                <a:latin typeface="Arial" panose="020B0604020202020204" pitchFamily="34" charset="0"/>
              </a:rPr>
              <a:t>http://www.cuahsi.org/his.html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275F7E-8B9D-4478-8C1B-0291190F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5759450"/>
            <a:ext cx="2654300" cy="1076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6" name="Picture 6" descr="nsf4c">
            <a:extLst>
              <a:ext uri="{FF2B5EF4-FFF2-40B4-BE49-F238E27FC236}">
                <a16:creationId xmlns:a16="http://schemas.microsoft.com/office/drawing/2014/main" id="{8B87A75A-257E-4B82-82D9-85BDD4FA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827713"/>
            <a:ext cx="995362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AAE66C10-5BDC-47A0-8670-B2BB605A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5943600"/>
            <a:ext cx="166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defTabSz="4389438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defTabSz="43894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Support</a:t>
            </a:r>
          </a:p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EAR 0622374</a:t>
            </a:r>
          </a:p>
        </p:txBody>
      </p:sp>
      <p:pic>
        <p:nvPicPr>
          <p:cNvPr id="61448" name="Picture 8" descr="cuahsi_logo_4">
            <a:extLst>
              <a:ext uri="{FF2B5EF4-FFF2-40B4-BE49-F238E27FC236}">
                <a16:creationId xmlns:a16="http://schemas.microsoft.com/office/drawing/2014/main" id="{8C0C1FA8-36D0-461A-92AC-022C591C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10263"/>
            <a:ext cx="2438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62361DC-EA78-4EC9-9DAB-62D9D0D0E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communication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27FE3D4-17DB-40FB-90BE-53A5B9FA57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altLang="en-US" sz="2800"/>
              <a:t>Water web pages	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B70B1387-1B7D-4DE5-A03F-473CF5FD58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Water web services</a:t>
            </a:r>
          </a:p>
        </p:txBody>
      </p:sp>
      <p:sp>
        <p:nvSpPr>
          <p:cNvPr id="195589" name="AutoShape 5">
            <a:extLst>
              <a:ext uri="{FF2B5EF4-FFF2-40B4-BE49-F238E27FC236}">
                <a16:creationId xmlns:a16="http://schemas.microsoft.com/office/drawing/2014/main" id="{9D85977A-F2E0-4003-AD37-F6C3ACAC86D7}"/>
              </a:ext>
            </a:extLst>
          </p:cNvPr>
          <p:cNvSpPr>
            <a:spLocks noChangeArrowheads="1"/>
          </p:cNvSpPr>
          <p:nvPr/>
        </p:nvSpPr>
        <p:spPr bwMode="auto">
          <a:xfrm rot="1317020" flipV="1">
            <a:off x="3429000" y="1447800"/>
            <a:ext cx="914400" cy="762000"/>
          </a:xfrm>
          <a:prstGeom prst="triangle">
            <a:avLst>
              <a:gd name="adj" fmla="val 50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Line 6">
            <a:extLst>
              <a:ext uri="{FF2B5EF4-FFF2-40B4-BE49-F238E27FC236}">
                <a16:creationId xmlns:a16="http://schemas.microsoft.com/office/drawing/2014/main" id="{3112F95A-2C45-4A8E-B749-6A3D2E37F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209800"/>
            <a:ext cx="1676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5591" name="Picture 7">
            <a:extLst>
              <a:ext uri="{FF2B5EF4-FFF2-40B4-BE49-F238E27FC236}">
                <a16:creationId xmlns:a16="http://schemas.microsoft.com/office/drawing/2014/main" id="{5CD6E482-28F1-4C8E-AF6B-9D59F439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1148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2" name="Picture 8">
            <a:extLst>
              <a:ext uri="{FF2B5EF4-FFF2-40B4-BE49-F238E27FC236}">
                <a16:creationId xmlns:a16="http://schemas.microsoft.com/office/drawing/2014/main" id="{E4D028EA-3787-4CC3-98F3-A6E6393A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1768475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3" name="Picture 9" descr="stream3">
            <a:extLst>
              <a:ext uri="{FF2B5EF4-FFF2-40B4-BE49-F238E27FC236}">
                <a16:creationId xmlns:a16="http://schemas.microsoft.com/office/drawing/2014/main" id="{95BF1102-BE64-430D-8E46-03F5F81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81313"/>
            <a:ext cx="1728788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4" name="Picture 10">
            <a:extLst>
              <a:ext uri="{FF2B5EF4-FFF2-40B4-BE49-F238E27FC236}">
                <a16:creationId xmlns:a16="http://schemas.microsoft.com/office/drawing/2014/main" id="{39663C3E-F31A-4302-AEE1-42BB2E8E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3"/>
            <a:ext cx="175260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5" name="Picture 11">
            <a:extLst>
              <a:ext uri="{FF2B5EF4-FFF2-40B4-BE49-F238E27FC236}">
                <a16:creationId xmlns:a16="http://schemas.microsoft.com/office/drawing/2014/main" id="{E04E01CF-B5AE-44B1-B362-26DB86EE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76713"/>
            <a:ext cx="220980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6" name="Picture 12">
            <a:extLst>
              <a:ext uri="{FF2B5EF4-FFF2-40B4-BE49-F238E27FC236}">
                <a16:creationId xmlns:a16="http://schemas.microsoft.com/office/drawing/2014/main" id="{2A62DF49-7EB7-43E2-8EEC-02853167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86313"/>
            <a:ext cx="1752600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7" name="Text Box 13">
            <a:extLst>
              <a:ext uri="{FF2B5EF4-FFF2-40B4-BE49-F238E27FC236}">
                <a16:creationId xmlns:a16="http://schemas.microsoft.com/office/drawing/2014/main" id="{87BC6170-216D-4332-80B0-A3726DAC7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HyperText Markup Language (HTML)</a:t>
            </a:r>
          </a:p>
        </p:txBody>
      </p:sp>
      <p:sp>
        <p:nvSpPr>
          <p:cNvPr id="195598" name="Text Box 14">
            <a:extLst>
              <a:ext uri="{FF2B5EF4-FFF2-40B4-BE49-F238E27FC236}">
                <a16:creationId xmlns:a16="http://schemas.microsoft.com/office/drawing/2014/main" id="{9C46EFA7-22EA-4534-A692-CF967EF8C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10200"/>
            <a:ext cx="384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Water Markup Language (WaterML)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>
            <a:extLst>
              <a:ext uri="{FF2B5EF4-FFF2-40B4-BE49-F238E27FC236}">
                <a16:creationId xmlns:a16="http://schemas.microsoft.com/office/drawing/2014/main" id="{21F0B42C-8DB3-4BA2-97A6-A0DF9D45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288"/>
            <a:ext cx="485457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Rectangle 3">
            <a:extLst>
              <a:ext uri="{FF2B5EF4-FFF2-40B4-BE49-F238E27FC236}">
                <a16:creationId xmlns:a16="http://schemas.microsoft.com/office/drawing/2014/main" id="{CECC1B32-AA4D-4E60-95C9-45B358DD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-106363"/>
            <a:ext cx="8228012" cy="850901"/>
          </a:xfrm>
        </p:spPr>
        <p:txBody>
          <a:bodyPr/>
          <a:lstStyle/>
          <a:p>
            <a:r>
              <a:rPr lang="en-US" altLang="en-US"/>
              <a:t>WaterOneFlow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99BB5F90-12F5-4C6F-BCDE-8D5517C7C7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19150"/>
            <a:ext cx="4419600" cy="4525963"/>
          </a:xfrm>
        </p:spPr>
        <p:txBody>
          <a:bodyPr/>
          <a:lstStyle/>
          <a:p>
            <a:r>
              <a:rPr lang="en-US" altLang="en-US" sz="2800"/>
              <a:t>Return data in </a:t>
            </a:r>
            <a:r>
              <a:rPr lang="en-US" altLang="en-US" sz="2800">
                <a:solidFill>
                  <a:srgbClr val="0066FF"/>
                </a:solidFill>
              </a:rPr>
              <a:t>WaterML</a:t>
            </a:r>
          </a:p>
        </p:txBody>
      </p:sp>
      <p:pic>
        <p:nvPicPr>
          <p:cNvPr id="181253" name="Picture 5">
            <a:extLst>
              <a:ext uri="{FF2B5EF4-FFF2-40B4-BE49-F238E27FC236}">
                <a16:creationId xmlns:a16="http://schemas.microsoft.com/office/drawing/2014/main" id="{8435DDBF-CF15-47D4-91EA-FFECF6D5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957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4" name="Rectangle 6">
            <a:extLst>
              <a:ext uri="{FF2B5EF4-FFF2-40B4-BE49-F238E27FC236}">
                <a16:creationId xmlns:a16="http://schemas.microsoft.com/office/drawing/2014/main" id="{F148CC79-2716-4AD7-83A7-AB165A085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809625"/>
            <a:ext cx="4086225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/>
              <a:t>Set of </a:t>
            </a:r>
            <a:r>
              <a:rPr lang="en-US" altLang="en-US" sz="2800">
                <a:solidFill>
                  <a:srgbClr val="0066FF"/>
                </a:solidFill>
              </a:rPr>
              <a:t>query</a:t>
            </a:r>
            <a:r>
              <a:rPr lang="en-US" altLang="en-US" sz="2800"/>
              <a:t> functions</a:t>
            </a:r>
          </a:p>
        </p:txBody>
      </p:sp>
      <p:grpSp>
        <p:nvGrpSpPr>
          <p:cNvPr id="181255" name="Group 7">
            <a:extLst>
              <a:ext uri="{FF2B5EF4-FFF2-40B4-BE49-F238E27FC236}">
                <a16:creationId xmlns:a16="http://schemas.microsoft.com/office/drawing/2014/main" id="{A0B3A57D-A214-45B9-88F6-B417862A3DF4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1520825"/>
            <a:ext cx="4476750" cy="1758950"/>
            <a:chOff x="167" y="994"/>
            <a:chExt cx="2820" cy="1108"/>
          </a:xfrm>
        </p:grpSpPr>
        <p:sp>
          <p:nvSpPr>
            <p:cNvPr id="181256" name="Rectangle 8">
              <a:extLst>
                <a:ext uri="{FF2B5EF4-FFF2-40B4-BE49-F238E27FC236}">
                  <a16:creationId xmlns:a16="http://schemas.microsoft.com/office/drawing/2014/main" id="{5D2D2795-60E1-4DDF-931C-5876772B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" y="994"/>
              <a:ext cx="2820" cy="11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1257" name="Picture 9">
              <a:extLst>
                <a:ext uri="{FF2B5EF4-FFF2-40B4-BE49-F238E27FC236}">
                  <a16:creationId xmlns:a16="http://schemas.microsoft.com/office/drawing/2014/main" id="{DA61E855-C9DC-4854-8AE3-C6D24DF9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0" t="45833" b="22440"/>
            <a:stretch>
              <a:fillRect/>
            </a:stretch>
          </p:blipFill>
          <p:spPr bwMode="auto">
            <a:xfrm>
              <a:off x="254" y="1008"/>
              <a:ext cx="2700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8" name="Rectangle 10">
            <a:extLst>
              <a:ext uri="{FF2B5EF4-FFF2-40B4-BE49-F238E27FC236}">
                <a16:creationId xmlns:a16="http://schemas.microsoft.com/office/drawing/2014/main" id="{6051D8B3-A70E-4CE4-BD69-963591B83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961063"/>
            <a:ext cx="371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latin typeface="Arial" panose="020B0604020202020204" pitchFamily="34" charset="0"/>
                <a:hlinkClick r:id="rId6"/>
              </a:rPr>
              <a:t>http://river.sdsc.edu/wateroneflow/</a:t>
            </a:r>
            <a:r>
              <a:rPr lang="en-US" altLang="en-US" sz="1800" b="0" i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1259" name="Rectangle 11">
            <a:extLst>
              <a:ext uri="{FF2B5EF4-FFF2-40B4-BE49-F238E27FC236}">
                <a16:creationId xmlns:a16="http://schemas.microsoft.com/office/drawing/2014/main" id="{C9ABE74D-121D-459A-94E6-6E60192E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6340475"/>
            <a:ext cx="893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400" b="0" i="0">
                <a:latin typeface="Arial" panose="020B0604020202020204" pitchFamily="34" charset="0"/>
              </a:rPr>
              <a:t>Open Geospatial Consortium, Inc. (2007), CUAHSI WaterML, OGC Discussion Paper, OGC 07-041r1, Version 0.3.0, Zaslavsky, I., D. Valentine, and T. Whiteaker Editors, </a:t>
            </a:r>
            <a:r>
              <a:rPr lang="en-US" altLang="en-US" sz="1400" b="0" i="0">
                <a:latin typeface="Arial" panose="020B0604020202020204" pitchFamily="34" charset="0"/>
                <a:hlinkClick r:id="rId7"/>
              </a:rPr>
              <a:t>http://www.opengeospatial.org/standards/dp</a:t>
            </a:r>
            <a:r>
              <a:rPr lang="en-US" altLang="en-US" sz="1400" b="0" i="0">
                <a:latin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>
            <a:extLst>
              <a:ext uri="{FF2B5EF4-FFF2-40B4-BE49-F238E27FC236}">
                <a16:creationId xmlns:a16="http://schemas.microsoft.com/office/drawing/2014/main" id="{E29624D5-3058-4BE2-9D68-941F52B7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0"/>
            <a:ext cx="8380413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6B7A1500-0875-4D19-BCE9-BD020A2BC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Hydroseek</a:t>
            </a:r>
            <a:br>
              <a:rPr lang="en-US" altLang="en-US" sz="4000"/>
            </a:br>
            <a:r>
              <a:rPr lang="en-US" altLang="en-US" sz="2400">
                <a:hlinkClick r:id="rId4"/>
              </a:rPr>
              <a:t>http://www.hydroseek.org</a:t>
            </a:r>
            <a:r>
              <a:rPr lang="en-US" altLang="en-US" sz="4000"/>
              <a:t> </a:t>
            </a:r>
          </a:p>
        </p:txBody>
      </p:sp>
      <p:pic>
        <p:nvPicPr>
          <p:cNvPr id="197635" name="Picture 3">
            <a:extLst>
              <a:ext uri="{FF2B5EF4-FFF2-40B4-BE49-F238E27FC236}">
                <a16:creationId xmlns:a16="http://schemas.microsoft.com/office/drawing/2014/main" id="{3EABE1F2-C01C-45FA-960F-0EA5B5C8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645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Text Box 4">
            <a:extLst>
              <a:ext uri="{FF2B5EF4-FFF2-40B4-BE49-F238E27FC236}">
                <a16:creationId xmlns:a16="http://schemas.microsoft.com/office/drawing/2014/main" id="{ABD48487-A382-458F-9508-56DA64A5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43600"/>
            <a:ext cx="7467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Supports search by location and type of data across multiple observation networks including NWIS, Storet, and university 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A56BA4E-673D-489B-BF51-88B804FA7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3399FF"/>
                </a:solidFill>
              </a:rPr>
              <a:t>Digital Watersheds</a:t>
            </a:r>
          </a:p>
        </p:txBody>
      </p:sp>
      <p:graphicFrame>
        <p:nvGraphicFramePr>
          <p:cNvPr id="149508" name="Object 4" descr="Earth-whole-planet-2D-map-from-NOAA-mono-1-ANON">
            <a:extLst>
              <a:ext uri="{FF2B5EF4-FFF2-40B4-BE49-F238E27FC236}">
                <a16:creationId xmlns:a16="http://schemas.microsoft.com/office/drawing/2014/main" id="{9F96647A-6742-4D26-9F92-0F4BF77FF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2219325"/>
          <a:ext cx="43481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Bitmap Image" r:id="rId5" imgW="2800741" imgH="2895238" progId="Paint.Picture">
                  <p:embed/>
                </p:oleObj>
              </mc:Choice>
              <mc:Fallback>
                <p:oleObj name="Bitmap Image" r:id="rId5" imgW="2800741" imgH="2895238" progId="Paint.Picture">
                  <p:embed/>
                  <p:pic>
                    <p:nvPicPr>
                      <p:cNvPr id="0" name="Object 4" descr="Earth-whole-planet-2D-map-from-NOAA-mono-1-AN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219325"/>
                        <a:ext cx="43481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Rectangle 5">
            <a:extLst>
              <a:ext uri="{FF2B5EF4-FFF2-40B4-BE49-F238E27FC236}">
                <a16:creationId xmlns:a16="http://schemas.microsoft.com/office/drawing/2014/main" id="{5114970E-EA1D-419A-B2C0-21C6C187F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957263"/>
            <a:ext cx="7678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ko-KR" sz="2000" b="0" i="0">
                <a:latin typeface="Arial" panose="020B0604020202020204" pitchFamily="34" charset="0"/>
                <a:ea typeface="굴림" panose="020B0600000101010101" pitchFamily="34" charset="-127"/>
              </a:rPr>
              <a:t>A digital watershed is a structured collection of digital representations of inter-related hydrologic objects and measurements that facilitates integrated modeling and analysis.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rainageLayers">
            <a:extLst>
              <a:ext uri="{FF2B5EF4-FFF2-40B4-BE49-F238E27FC236}">
                <a16:creationId xmlns:a16="http://schemas.microsoft.com/office/drawing/2014/main" id="{4B21CFE6-ED91-441E-9EC8-3331FA4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0850"/>
            <a:ext cx="5143500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705BA31B-693B-44A2-9999-E9586DBF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4673600"/>
            <a:ext cx="10191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NHDPlus</a:t>
            </a:r>
          </a:p>
        </p:txBody>
      </p:sp>
      <p:sp>
        <p:nvSpPr>
          <p:cNvPr id="151556" name="AutoShape 4">
            <a:extLst>
              <a:ext uri="{FF2B5EF4-FFF2-40B4-BE49-F238E27FC236}">
                <a16:creationId xmlns:a16="http://schemas.microsoft.com/office/drawing/2014/main" id="{2F7BA53E-DD22-4567-A9CE-9CF7E2D122FA}"/>
              </a:ext>
            </a:extLst>
          </p:cNvPr>
          <p:cNvSpPr>
            <a:spLocks noChangeArrowheads="1"/>
          </p:cNvSpPr>
          <p:nvPr/>
        </p:nvSpPr>
        <p:spPr bwMode="auto">
          <a:xfrm rot="921112" flipV="1">
            <a:off x="1600200" y="3775075"/>
            <a:ext cx="622300" cy="1797050"/>
          </a:xfrm>
          <a:prstGeom prst="curvedRightArrow">
            <a:avLst>
              <a:gd name="adj1" fmla="val 57755"/>
              <a:gd name="adj2" fmla="val 11551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3188D887-82BA-451B-9D4B-276960E2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34067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</a:rPr>
              <a:t>Basins:</a:t>
            </a:r>
            <a:r>
              <a:rPr lang="en-US" altLang="en-US" sz="1800" b="0" i="0">
                <a:latin typeface="Arial" panose="020B0604020202020204" pitchFamily="34" charset="0"/>
              </a:rPr>
              <a:t> Administratively chosen</a:t>
            </a:r>
          </a:p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drainage areas</a:t>
            </a:r>
          </a:p>
          <a:p>
            <a:pPr eaLnBrk="1" hangingPunct="1"/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42C2C5CA-670A-4BE8-AC71-185D66989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667000"/>
            <a:ext cx="33432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</a:rPr>
              <a:t>Watersheds:</a:t>
            </a:r>
            <a:r>
              <a:rPr lang="en-US" altLang="en-US" sz="1800" b="0" i="0">
                <a:latin typeface="Arial" panose="020B0604020202020204" pitchFamily="34" charset="0"/>
              </a:rPr>
              <a:t> A tesselation of</a:t>
            </a:r>
          </a:p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a basin for a particular purpose</a:t>
            </a:r>
          </a:p>
          <a:p>
            <a:pPr eaLnBrk="1" hangingPunct="1"/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51559" name="Text Box 7">
            <a:extLst>
              <a:ext uri="{FF2B5EF4-FFF2-40B4-BE49-F238E27FC236}">
                <a16:creationId xmlns:a16="http://schemas.microsoft.com/office/drawing/2014/main" id="{FF487860-8AC6-47AA-BBB7-C1C2D337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31019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</a:rPr>
              <a:t>Catchments:</a:t>
            </a:r>
            <a:r>
              <a:rPr lang="en-US" altLang="en-US" sz="1800" b="0" i="0">
                <a:latin typeface="Arial" panose="020B0604020202020204" pitchFamily="34" charset="0"/>
              </a:rPr>
              <a:t> A tesselation of</a:t>
            </a:r>
          </a:p>
          <a:p>
            <a:pPr eaLnBrk="1" hangingPunct="1"/>
            <a:r>
              <a:rPr lang="en-US" altLang="en-US" sz="1800" b="0" i="0">
                <a:latin typeface="Arial" panose="020B0604020202020204" pitchFamily="34" charset="0"/>
              </a:rPr>
              <a:t>a basin using physical rules</a:t>
            </a:r>
          </a:p>
          <a:p>
            <a:pPr eaLnBrk="1" hangingPunct="1"/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51560" name="Rectangle 8">
            <a:extLst>
              <a:ext uri="{FF2B5EF4-FFF2-40B4-BE49-F238E27FC236}">
                <a16:creationId xmlns:a16="http://schemas.microsoft.com/office/drawing/2014/main" id="{01328044-C89D-4E24-A818-57CE32D61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/>
              <a:t>NHDPlus as a foundation for Digital Watersheds</a:t>
            </a:r>
          </a:p>
        </p:txBody>
      </p:sp>
      <p:sp>
        <p:nvSpPr>
          <p:cNvPr id="151561" name="Rectangle 9">
            <a:extLst>
              <a:ext uri="{FF2B5EF4-FFF2-40B4-BE49-F238E27FC236}">
                <a16:creationId xmlns:a16="http://schemas.microsoft.com/office/drawing/2014/main" id="{8A862D70-0AA7-4E2F-BDEF-795A7695AAF3}"/>
              </a:ext>
            </a:extLst>
          </p:cNvPr>
          <p:cNvSpPr>
            <a:spLocks noChangeArrowheads="1"/>
          </p:cNvSpPr>
          <p:nvPr/>
        </p:nvSpPr>
        <p:spPr bwMode="auto">
          <a:xfrm rot="19501871">
            <a:off x="5029200" y="541020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Text Box 10">
            <a:extLst>
              <a:ext uri="{FF2B5EF4-FFF2-40B4-BE49-F238E27FC236}">
                <a16:creationId xmlns:a16="http://schemas.microsoft.com/office/drawing/2014/main" id="{D213706F-DD85-4E43-AA1E-55633D80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05400"/>
            <a:ext cx="34290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</a:rPr>
              <a:t>Digital Elevation Model:</a:t>
            </a:r>
            <a:r>
              <a:rPr lang="en-US" altLang="en-US" sz="1800" b="0" i="0">
                <a:latin typeface="Arial" panose="020B0604020202020204" pitchFamily="34" charset="0"/>
              </a:rPr>
              <a:t> a representation of the land surface as a spatial continuum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>
            <a:extLst>
              <a:ext uri="{FF2B5EF4-FFF2-40B4-BE49-F238E27FC236}">
                <a16:creationId xmlns:a16="http://schemas.microsoft.com/office/drawing/2014/main" id="{17BF970F-91E3-43B0-92BD-1F114E95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3" t="17995" r="7166" b="9920"/>
          <a:stretch>
            <a:fillRect/>
          </a:stretch>
        </p:blipFill>
        <p:spPr bwMode="auto">
          <a:xfrm>
            <a:off x="493713" y="2806700"/>
            <a:ext cx="22875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4" name="Picture 4">
            <a:extLst>
              <a:ext uri="{FF2B5EF4-FFF2-40B4-BE49-F238E27FC236}">
                <a16:creationId xmlns:a16="http://schemas.microsoft.com/office/drawing/2014/main" id="{BB0D37B8-485A-41CD-9818-6F7849AC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879975"/>
            <a:ext cx="26749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5">
            <a:extLst>
              <a:ext uri="{FF2B5EF4-FFF2-40B4-BE49-F238E27FC236}">
                <a16:creationId xmlns:a16="http://schemas.microsoft.com/office/drawing/2014/main" id="{CC1598DE-B086-4E91-BCAE-EF9E28A9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876550"/>
            <a:ext cx="2874962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6" name="Picture 6">
            <a:extLst>
              <a:ext uri="{FF2B5EF4-FFF2-40B4-BE49-F238E27FC236}">
                <a16:creationId xmlns:a16="http://schemas.microsoft.com/office/drawing/2014/main" id="{0CDD37DE-5333-4EE5-AA01-DD3B8BDF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811713"/>
            <a:ext cx="26257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AutoShape 7">
            <a:extLst>
              <a:ext uri="{FF2B5EF4-FFF2-40B4-BE49-F238E27FC236}">
                <a16:creationId xmlns:a16="http://schemas.microsoft.com/office/drawing/2014/main" id="{D9CF1300-1DEC-4804-AAE4-EFF2F4CE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2046288"/>
            <a:ext cx="2419350" cy="622300"/>
          </a:xfrm>
          <a:prstGeom prst="curvedDownArrow">
            <a:avLst>
              <a:gd name="adj1" fmla="val 77755"/>
              <a:gd name="adj2" fmla="val 15551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AutoShape 8">
            <a:extLst>
              <a:ext uri="{FF2B5EF4-FFF2-40B4-BE49-F238E27FC236}">
                <a16:creationId xmlns:a16="http://schemas.microsoft.com/office/drawing/2014/main" id="{0BE08A1A-0244-48B8-905A-E56921475E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7600" y="1978025"/>
            <a:ext cx="2419350" cy="620713"/>
          </a:xfrm>
          <a:prstGeom prst="curvedDownArrow">
            <a:avLst>
              <a:gd name="adj1" fmla="val 77954"/>
              <a:gd name="adj2" fmla="val 155908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D086AD3D-0785-425A-B542-F7B5BDEE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2951163"/>
            <a:ext cx="2397125" cy="9683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33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Digital Watershed</a:t>
            </a:r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28C85DBB-01BA-4C67-97F6-2D03B6C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024438"/>
            <a:ext cx="13065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NHDPlus</a:t>
            </a:r>
          </a:p>
        </p:txBody>
      </p:sp>
      <p:sp>
        <p:nvSpPr>
          <p:cNvPr id="174091" name="AutoShape 11">
            <a:extLst>
              <a:ext uri="{FF2B5EF4-FFF2-40B4-BE49-F238E27FC236}">
                <a16:creationId xmlns:a16="http://schemas.microsoft.com/office/drawing/2014/main" id="{A5CFAACA-1248-481A-920F-594BCDF1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051300"/>
            <a:ext cx="414338" cy="484188"/>
          </a:xfrm>
          <a:prstGeom prst="upArrow">
            <a:avLst>
              <a:gd name="adj1" fmla="val 50000"/>
              <a:gd name="adj2" fmla="val 29215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9B1D9CE8-C06A-458A-B55A-5F08CA74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124575"/>
            <a:ext cx="12128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Weather</a:t>
            </a:r>
          </a:p>
        </p:txBody>
      </p:sp>
      <p:sp>
        <p:nvSpPr>
          <p:cNvPr id="174093" name="Text Box 13">
            <a:extLst>
              <a:ext uri="{FF2B5EF4-FFF2-40B4-BE49-F238E27FC236}">
                <a16:creationId xmlns:a16="http://schemas.microsoft.com/office/drawing/2014/main" id="{B8E26847-A09A-45C5-BED3-C8C943D4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2598738"/>
            <a:ext cx="15636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Streamflow</a:t>
            </a:r>
          </a:p>
        </p:txBody>
      </p:sp>
      <p:sp>
        <p:nvSpPr>
          <p:cNvPr id="174094" name="Line 14">
            <a:extLst>
              <a:ext uri="{FF2B5EF4-FFF2-40B4-BE49-F238E27FC236}">
                <a16:creationId xmlns:a16="http://schemas.microsoft.com/office/drawing/2014/main" id="{579DBBA3-50B6-403E-8E5A-299FD2805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7425" y="3636963"/>
            <a:ext cx="414338" cy="255746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5" name="Text Box 15">
            <a:extLst>
              <a:ext uri="{FF2B5EF4-FFF2-40B4-BE49-F238E27FC236}">
                <a16:creationId xmlns:a16="http://schemas.microsoft.com/office/drawing/2014/main" id="{FBB7D415-C58A-4ACF-9463-EBCD4271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86439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0" i="0">
                <a:solidFill>
                  <a:schemeClr val="tx2"/>
                </a:solidFill>
                <a:latin typeface="Arial" panose="020B0604020202020204" pitchFamily="34" charset="0"/>
              </a:rPr>
              <a:t>A Digital Watershed connects geospatial and temporal water resources 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DEE40270-5BDB-4023-8FCA-9D139ACE8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4B0B8D9A-DE90-4B92-A77F-99E490A3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223963"/>
            <a:ext cx="84423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b="0" i="0">
                <a:solidFill>
                  <a:srgbClr val="3399FF"/>
                </a:solidFill>
              </a:rPr>
              <a:t>CUAHSI Hydrologic Information Server</a:t>
            </a:r>
            <a:r>
              <a:rPr lang="en-US" altLang="en-US" sz="2800" b="0" i="0"/>
              <a:t> is functioning at </a:t>
            </a:r>
            <a:r>
              <a:rPr lang="en-US" altLang="en-US" sz="2800" b="0" i="0">
                <a:solidFill>
                  <a:srgbClr val="3399FF"/>
                </a:solidFill>
              </a:rPr>
              <a:t>all</a:t>
            </a:r>
            <a:r>
              <a:rPr lang="en-US" altLang="en-US" sz="2800" b="0" i="0"/>
              <a:t> WATERS Network testbed sites</a:t>
            </a:r>
          </a:p>
          <a:p>
            <a:pPr>
              <a:buFontTx/>
              <a:buChar char="•"/>
            </a:pPr>
            <a:r>
              <a:rPr lang="en-US" altLang="en-US" sz="2800" b="0" i="0"/>
              <a:t>Academic Investigator and water agency (USGS)</a:t>
            </a:r>
            <a:r>
              <a:rPr lang="en-US" altLang="en-US" sz="2800" b="0" i="0">
                <a:solidFill>
                  <a:srgbClr val="3399FF"/>
                </a:solidFill>
              </a:rPr>
              <a:t> data are published</a:t>
            </a:r>
            <a:r>
              <a:rPr lang="en-US" altLang="en-US" sz="2800" b="0" i="0"/>
              <a:t> in a </a:t>
            </a:r>
            <a:r>
              <a:rPr lang="en-US" altLang="en-US" sz="2800" b="0" i="0">
                <a:solidFill>
                  <a:srgbClr val="3399FF"/>
                </a:solidFill>
              </a:rPr>
              <a:t>consistent format</a:t>
            </a:r>
            <a:r>
              <a:rPr lang="en-US" altLang="en-US" sz="2800" b="0" i="0"/>
              <a:t> (WaterML) </a:t>
            </a:r>
          </a:p>
          <a:p>
            <a:pPr>
              <a:buFontTx/>
              <a:buChar char="•"/>
            </a:pPr>
            <a:r>
              <a:rPr lang="en-US" altLang="en-US" sz="2800" b="0" i="0"/>
              <a:t>Hydroseek </a:t>
            </a:r>
            <a:r>
              <a:rPr lang="en-US" altLang="en-US" sz="2800" b="0" i="0">
                <a:solidFill>
                  <a:srgbClr val="3399FF"/>
                </a:solidFill>
              </a:rPr>
              <a:t>thematically synthesizes</a:t>
            </a:r>
            <a:r>
              <a:rPr lang="en-US" altLang="en-US" sz="2800" b="0" i="0"/>
              <a:t> registered sources of WaterML data</a:t>
            </a:r>
          </a:p>
          <a:p>
            <a:pPr>
              <a:buFontTx/>
              <a:buChar char="•"/>
            </a:pPr>
            <a:r>
              <a:rPr lang="en-US" altLang="en-US" sz="2800" b="0" i="0"/>
              <a:t>Applications and analyses can operate </a:t>
            </a:r>
            <a:r>
              <a:rPr lang="en-US" altLang="en-US" sz="2800" b="0" i="0">
                <a:solidFill>
                  <a:srgbClr val="3399FF"/>
                </a:solidFill>
              </a:rPr>
              <a:t>seamlessly</a:t>
            </a:r>
            <a:r>
              <a:rPr lang="en-US" altLang="en-US" sz="2800" b="0" i="0"/>
              <a:t> over the</a:t>
            </a:r>
            <a:r>
              <a:rPr lang="en-US" altLang="en-US" sz="2800" b="0" i="0">
                <a:solidFill>
                  <a:srgbClr val="3399FF"/>
                </a:solidFill>
              </a:rPr>
              <a:t> WATERS Network data services</a:t>
            </a:r>
          </a:p>
          <a:p>
            <a:pPr>
              <a:buFontTx/>
              <a:buChar char="•"/>
            </a:pPr>
            <a:r>
              <a:rPr lang="en-US" altLang="en-US" sz="2800" b="0" i="0">
                <a:solidFill>
                  <a:srgbClr val="3399FF"/>
                </a:solidFill>
              </a:rPr>
              <a:t>A lot more to be done</a:t>
            </a:r>
            <a:r>
              <a:rPr lang="en-US" altLang="en-US" sz="2800" b="0" i="0"/>
              <a:t> – GIS, weather and climate, remote sensing, simulation modeling, interpretive analysis, ….. </a:t>
            </a:r>
            <a:r>
              <a:rPr lang="en-US" altLang="en-US" sz="2800" b="0" i="0">
                <a:solidFill>
                  <a:srgbClr val="3399FF"/>
                </a:solidFill>
              </a:rPr>
              <a:t>Digital Watershed</a:t>
            </a:r>
            <a:r>
              <a:rPr lang="en-US" altLang="en-US" sz="2800" b="0" i="0"/>
              <a:t> development!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4CC9501F-E218-4E3C-8650-C59FDD045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your own HIS Server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317BAFF-41B8-47F5-975D-3FAEFE491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1600200"/>
            <a:ext cx="8297862" cy="5108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Platform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PC, Windows 2003 Server, IIS 6.0, SQL Server 2005, .Net Framework 2.0, ASP .Net 2.0, ArcGIS Server 9.2 (for DASH)</a:t>
            </a:r>
          </a:p>
          <a:p>
            <a:pPr>
              <a:lnSpc>
                <a:spcPct val="80000"/>
              </a:lnSpc>
            </a:pPr>
            <a:r>
              <a:rPr lang="en-US" altLang="en-US"/>
              <a:t>HIS Software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ODM (+Tools and Data Loaders)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WaterOneFlow Web Services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DASH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hlinkClick r:id="rId2"/>
              </a:rPr>
              <a:t>http://river.sdsc.edu/Wiki/HISServer.ashx</a:t>
            </a:r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hlinkClick r:id="rId3"/>
              </a:rPr>
              <a:t>http://river.sdsc.edu/Wiki/HIS light.ashx</a:t>
            </a:r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For more information contact: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Ilya Zaslavsky </a:t>
            </a:r>
            <a:r>
              <a:rPr lang="en-US" altLang="en-US">
                <a:hlinkClick r:id="rId4"/>
              </a:rPr>
              <a:t>zaslavsk@sdsc.edu</a:t>
            </a:r>
            <a:r>
              <a:rPr lang="en-US" altLang="en-US"/>
              <a:t>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77DAF8C-5777-4FDF-8278-0E2BA0A97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65225"/>
          </a:xfrm>
        </p:spPr>
        <p:txBody>
          <a:bodyPr/>
          <a:lstStyle/>
          <a:p>
            <a:pPr>
              <a:lnSpc>
                <a:spcPct val="45000"/>
              </a:lnSpc>
            </a:pPr>
            <a:r>
              <a:rPr lang="en-US" altLang="en-US"/>
              <a:t>HIS Website</a:t>
            </a:r>
            <a:br>
              <a:rPr lang="en-US" altLang="en-US" sz="2800"/>
            </a:br>
            <a:r>
              <a:rPr lang="en-US" altLang="en-US" sz="2400">
                <a:hlinkClick r:id="rId2"/>
              </a:rPr>
              <a:t>http://www.cuahsi.org/his.html</a:t>
            </a:r>
            <a:r>
              <a:rPr lang="en-US" altLang="en-US"/>
              <a:t> 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911751F-FA95-467C-9F9B-4EB2D09B2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3063" y="1423988"/>
            <a:ext cx="6092825" cy="5434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Project Team</a:t>
            </a:r>
            <a:r>
              <a:rPr lang="en-US" altLang="en-US" sz="1600"/>
              <a:t> – Introduces members of the HIS Team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Data Access System for Hydrology</a:t>
            </a:r>
            <a:r>
              <a:rPr lang="en-US" altLang="en-US" sz="1600"/>
              <a:t> – Web map interface supporting data discovery and retrieval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Prototype Web Services</a:t>
            </a:r>
            <a:r>
              <a:rPr lang="en-US" altLang="en-US" sz="1600"/>
              <a:t> – WaterOneFlow web services facilitating downlad of time series data from numerous national repositories of hydrologic data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Observations Data Model</a:t>
            </a:r>
            <a:r>
              <a:rPr lang="en-US" altLang="en-US" sz="1600"/>
              <a:t> – Relational database schema for hydrologic observations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HIS Tools</a:t>
            </a:r>
            <a:r>
              <a:rPr lang="en-US" altLang="en-US" sz="1600"/>
              <a:t> – Links to end-user applications developed to support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Documentation and Reports</a:t>
            </a:r>
            <a:r>
              <a:rPr lang="en-US" altLang="en-US" sz="1600"/>
              <a:t> – Status reports, specifications, workbooks and links related to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Feedback</a:t>
            </a:r>
            <a:r>
              <a:rPr lang="en-US" altLang="en-US" sz="1600"/>
              <a:t> – Let us know what you think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Austin Workshop</a:t>
            </a:r>
            <a:r>
              <a:rPr lang="en-US" altLang="en-US" sz="1600"/>
              <a:t> – Material from WATERS workshop in Austin</a:t>
            </a:r>
          </a:p>
        </p:txBody>
      </p:sp>
      <p:pic>
        <p:nvPicPr>
          <p:cNvPr id="180228" name="Picture 4">
            <a:extLst>
              <a:ext uri="{FF2B5EF4-FFF2-40B4-BE49-F238E27FC236}">
                <a16:creationId xmlns:a16="http://schemas.microsoft.com/office/drawing/2014/main" id="{16E7E443-49C9-4882-9804-650C5131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58286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Rectangle 5">
            <a:extLst>
              <a:ext uri="{FF2B5EF4-FFF2-40B4-BE49-F238E27FC236}">
                <a16:creationId xmlns:a16="http://schemas.microsoft.com/office/drawing/2014/main" id="{71E224B4-39BC-4252-9815-1EFF99A8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579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C0CD6F7E-2BF8-40ED-889C-94F2669D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57912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0750B043-4F2F-408F-A228-1D75C205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2438"/>
            <a:ext cx="5791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>
            <a:extLst>
              <a:ext uri="{FF2B5EF4-FFF2-40B4-BE49-F238E27FC236}">
                <a16:creationId xmlns:a16="http://schemas.microsoft.com/office/drawing/2014/main" id="{288A10A7-32C8-4840-BFF4-DD3BA1A9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5800"/>
            <a:ext cx="57912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Rectangle 9">
            <a:extLst>
              <a:ext uri="{FF2B5EF4-FFF2-40B4-BE49-F238E27FC236}">
                <a16:creationId xmlns:a16="http://schemas.microsoft.com/office/drawing/2014/main" id="{A32527B1-6072-4EF2-B1EE-7A9DE0F0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19213"/>
            <a:ext cx="579120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Rectangle 10">
            <a:extLst>
              <a:ext uri="{FF2B5EF4-FFF2-40B4-BE49-F238E27FC236}">
                <a16:creationId xmlns:a16="http://schemas.microsoft.com/office/drawing/2014/main" id="{A26A42C7-0D2E-4283-B01A-A39FB33C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5791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Rectangle 11">
            <a:extLst>
              <a:ext uri="{FF2B5EF4-FFF2-40B4-BE49-F238E27FC236}">
                <a16:creationId xmlns:a16="http://schemas.microsoft.com/office/drawing/2014/main" id="{EBB9B606-B886-478F-B10B-C9D99C9E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791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Line 12">
            <a:extLst>
              <a:ext uri="{FF2B5EF4-FFF2-40B4-BE49-F238E27FC236}">
                <a16:creationId xmlns:a16="http://schemas.microsoft.com/office/drawing/2014/main" id="{D940C3C2-93EB-40C8-A7D3-082CE8D1D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6002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7" name="Line 13">
            <a:extLst>
              <a:ext uri="{FF2B5EF4-FFF2-40B4-BE49-F238E27FC236}">
                <a16:creationId xmlns:a16="http://schemas.microsoft.com/office/drawing/2014/main" id="{441809FE-9F45-4C1D-B7DE-D0E7B653D9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2098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8" name="Line 14">
            <a:extLst>
              <a:ext uri="{FF2B5EF4-FFF2-40B4-BE49-F238E27FC236}">
                <a16:creationId xmlns:a16="http://schemas.microsoft.com/office/drawing/2014/main" id="{89FCE3CE-9ACF-4828-80D3-99DB05A41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9" name="Line 15">
            <a:extLst>
              <a:ext uri="{FF2B5EF4-FFF2-40B4-BE49-F238E27FC236}">
                <a16:creationId xmlns:a16="http://schemas.microsoft.com/office/drawing/2014/main" id="{15274507-EF48-4260-BECC-358B7B7A4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733800"/>
            <a:ext cx="762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0" name="Rectangle 16">
            <a:extLst>
              <a:ext uri="{FF2B5EF4-FFF2-40B4-BE49-F238E27FC236}">
                <a16:creationId xmlns:a16="http://schemas.microsoft.com/office/drawing/2014/main" id="{491551F0-AC00-49EC-8FE0-444BA7B3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38538"/>
            <a:ext cx="5791200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Line 17">
            <a:extLst>
              <a:ext uri="{FF2B5EF4-FFF2-40B4-BE49-F238E27FC236}">
                <a16:creationId xmlns:a16="http://schemas.microsoft.com/office/drawing/2014/main" id="{9F49BA4E-6D28-44E6-A2AC-BC62DA028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2" name="Line 18">
            <a:extLst>
              <a:ext uri="{FF2B5EF4-FFF2-40B4-BE49-F238E27FC236}">
                <a16:creationId xmlns:a16="http://schemas.microsoft.com/office/drawing/2014/main" id="{C317D224-782D-4C7D-9DB7-861A18D62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3" name="Line 19">
            <a:extLst>
              <a:ext uri="{FF2B5EF4-FFF2-40B4-BE49-F238E27FC236}">
                <a16:creationId xmlns:a16="http://schemas.microsoft.com/office/drawing/2014/main" id="{FA026B31-1A89-4ABF-B651-7657FE641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4" name="Line 20">
            <a:extLst>
              <a:ext uri="{FF2B5EF4-FFF2-40B4-BE49-F238E27FC236}">
                <a16:creationId xmlns:a16="http://schemas.microsoft.com/office/drawing/2014/main" id="{DC105C62-5F91-43F6-BB1A-DB18831CE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5626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8B566E28-7827-4C13-968A-AC628F28D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257175"/>
            <a:ext cx="8229600" cy="747713"/>
          </a:xfrm>
        </p:spPr>
        <p:txBody>
          <a:bodyPr/>
          <a:lstStyle/>
          <a:p>
            <a:r>
              <a:rPr lang="en-US" altLang="en-US" sz="4000"/>
              <a:t>What is CUAHSI?</a:t>
            </a: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3275CE31-BB70-4A07-9BB4-66A0879F27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6850" y="1289050"/>
            <a:ext cx="4422775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0066FF"/>
                </a:solidFill>
              </a:rPr>
              <a:t>CUAHSI –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66FF"/>
                </a:solidFill>
              </a:rPr>
              <a:t>C</a:t>
            </a:r>
            <a:r>
              <a:rPr lang="en-US" altLang="en-US" sz="2800"/>
              <a:t>onsortium of </a:t>
            </a:r>
            <a:r>
              <a:rPr lang="en-US" altLang="en-US" sz="2800">
                <a:solidFill>
                  <a:srgbClr val="0066FF"/>
                </a:solidFill>
              </a:rPr>
              <a:t>U</a:t>
            </a:r>
            <a:r>
              <a:rPr lang="en-US" altLang="en-US" sz="2800"/>
              <a:t>niversities for the </a:t>
            </a:r>
            <a:r>
              <a:rPr lang="en-US" altLang="en-US" sz="2800">
                <a:solidFill>
                  <a:srgbClr val="0066FF"/>
                </a:solidFill>
              </a:rPr>
              <a:t>A</a:t>
            </a:r>
            <a:r>
              <a:rPr lang="en-US" altLang="en-US" sz="2800"/>
              <a:t>dvancement of </a:t>
            </a:r>
            <a:r>
              <a:rPr lang="en-US" altLang="en-US" sz="2800">
                <a:solidFill>
                  <a:srgbClr val="0066FF"/>
                </a:solidFill>
              </a:rPr>
              <a:t>H</a:t>
            </a:r>
            <a:r>
              <a:rPr lang="en-US" altLang="en-US" sz="2800"/>
              <a:t>ydrologic </a:t>
            </a:r>
            <a:r>
              <a:rPr lang="en-US" altLang="en-US" sz="2800">
                <a:solidFill>
                  <a:srgbClr val="0066FF"/>
                </a:solidFill>
              </a:rPr>
              <a:t>S</a:t>
            </a:r>
            <a:r>
              <a:rPr lang="en-US" altLang="en-US" sz="2800"/>
              <a:t>cience, </a:t>
            </a:r>
            <a:r>
              <a:rPr lang="en-US" altLang="en-US" sz="2800">
                <a:solidFill>
                  <a:srgbClr val="0066FF"/>
                </a:solidFill>
              </a:rPr>
              <a:t>I</a:t>
            </a:r>
            <a:r>
              <a:rPr lang="en-US" altLang="en-US" sz="2800"/>
              <a:t>nc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Formed in </a:t>
            </a:r>
            <a:r>
              <a:rPr lang="en-US" altLang="en-US" sz="2800">
                <a:solidFill>
                  <a:srgbClr val="FF3300"/>
                </a:solidFill>
              </a:rPr>
              <a:t>2001 </a:t>
            </a:r>
            <a:r>
              <a:rPr lang="en-US" altLang="en-US" sz="2800"/>
              <a:t>as a legal entity.  115+ US Universities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3300"/>
                </a:solidFill>
              </a:rPr>
              <a:t>Program office</a:t>
            </a:r>
            <a:r>
              <a:rPr lang="en-US" altLang="en-US" sz="2800"/>
              <a:t> in Washington (5 staff)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NSF supports CUAHSI to develop </a:t>
            </a:r>
            <a:r>
              <a:rPr lang="en-US" altLang="en-US" sz="2800">
                <a:solidFill>
                  <a:srgbClr val="FF3300"/>
                </a:solidFill>
              </a:rPr>
              <a:t>infrastructure and services to advance hydrologic science</a:t>
            </a:r>
            <a:r>
              <a:rPr lang="en-US" altLang="en-US" sz="2800"/>
              <a:t> in US universities</a:t>
            </a:r>
          </a:p>
        </p:txBody>
      </p:sp>
      <p:pic>
        <p:nvPicPr>
          <p:cNvPr id="86033" name="Content Placeholder 7" descr="Integration v2.emf">
            <a:extLst>
              <a:ext uri="{FF2B5EF4-FFF2-40B4-BE49-F238E27FC236}">
                <a16:creationId xmlns:a16="http://schemas.microsoft.com/office/drawing/2014/main" id="{943D9DDC-00A6-4C3C-8E93-443AC974B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733550"/>
            <a:ext cx="380047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4" name="Rectangle 18">
            <a:extLst>
              <a:ext uri="{FF2B5EF4-FFF2-40B4-BE49-F238E27FC236}">
                <a16:creationId xmlns:a16="http://schemas.microsoft.com/office/drawing/2014/main" id="{63DABAEF-6114-478F-9CC8-D1AA549E6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4273550"/>
            <a:ext cx="1549400" cy="150177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05D05434-D43A-4DFE-A44D-DAF8B6D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5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1143000" y="2362200"/>
            <a:ext cx="7543800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7BB786CC-65AA-49A2-B741-46D1A036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/>
              <a:t>CUAHSI HIS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DB0255D8-F326-4F86-8745-E90D67CB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62938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0" i="0"/>
              <a:t>The CUAHSI Hydrologic Information System (HIS) is a </a:t>
            </a:r>
            <a:r>
              <a:rPr lang="en-US" altLang="en-US" sz="2400" i="0">
                <a:solidFill>
                  <a:srgbClr val="FF3300"/>
                </a:solidFill>
              </a:rPr>
              <a:t>geographically distributed network</a:t>
            </a:r>
            <a:r>
              <a:rPr lang="en-US" altLang="en-US" sz="2400" b="0" i="0"/>
              <a:t> of </a:t>
            </a:r>
            <a:r>
              <a:rPr lang="en-US" altLang="en-US" sz="2400" b="0"/>
              <a:t>data sources and functions</a:t>
            </a:r>
            <a:r>
              <a:rPr lang="en-US" altLang="en-US" sz="2400" b="0" i="0"/>
              <a:t> that are integrated using </a:t>
            </a:r>
            <a:r>
              <a:rPr lang="en-US" altLang="en-US" sz="2400" i="0">
                <a:solidFill>
                  <a:srgbClr val="FF3300"/>
                </a:solidFill>
              </a:rPr>
              <a:t>web services oriented architecture</a:t>
            </a:r>
            <a:r>
              <a:rPr lang="en-US" altLang="en-US" sz="2400" b="0" i="0"/>
              <a:t> so that they operate as a connected whole.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62" name="Group 34">
            <a:extLst>
              <a:ext uri="{FF2B5EF4-FFF2-40B4-BE49-F238E27FC236}">
                <a16:creationId xmlns:a16="http://schemas.microsoft.com/office/drawing/2014/main" id="{91622C7A-AC22-4D05-A95A-28E9F603B80B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1343025"/>
            <a:ext cx="3446463" cy="3367088"/>
            <a:chOff x="92" y="846"/>
            <a:chExt cx="2271" cy="2219"/>
          </a:xfrm>
        </p:grpSpPr>
        <p:grpSp>
          <p:nvGrpSpPr>
            <p:cNvPr id="48130" name="Group 2">
              <a:extLst>
                <a:ext uri="{FF2B5EF4-FFF2-40B4-BE49-F238E27FC236}">
                  <a16:creationId xmlns:a16="http://schemas.microsoft.com/office/drawing/2014/main" id="{902B05C0-512D-4A7B-BC3F-E5E71D12E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" y="1869"/>
              <a:ext cx="716" cy="835"/>
              <a:chOff x="3696" y="96"/>
              <a:chExt cx="1606" cy="1872"/>
            </a:xfrm>
          </p:grpSpPr>
          <p:pic>
            <p:nvPicPr>
              <p:cNvPr id="48131" name="Picture 3" descr="timesersuml">
                <a:extLst>
                  <a:ext uri="{FF2B5EF4-FFF2-40B4-BE49-F238E27FC236}">
                    <a16:creationId xmlns:a16="http://schemas.microsoft.com/office/drawing/2014/main" id="{81442578-DA1D-4955-B358-DA9E1BB53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6061"/>
              <a:stretch>
                <a:fillRect/>
              </a:stretch>
            </p:blipFill>
            <p:spPr bwMode="auto">
              <a:xfrm>
                <a:off x="3696" y="96"/>
                <a:ext cx="1606" cy="1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32" name="Line 4">
                <a:extLst>
                  <a:ext uri="{FF2B5EF4-FFF2-40B4-BE49-F238E27FC236}">
                    <a16:creationId xmlns:a16="http://schemas.microsoft.com/office/drawing/2014/main" id="{BD5F2DB4-0962-4B35-BD95-70A44BD67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853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5" name="Oval 7">
              <a:extLst>
                <a:ext uri="{FF2B5EF4-FFF2-40B4-BE49-F238E27FC236}">
                  <a16:creationId xmlns:a16="http://schemas.microsoft.com/office/drawing/2014/main" id="{2620EF89-E34B-4CD2-9DB1-54B99CD76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1778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Oval 8">
              <a:extLst>
                <a:ext uri="{FF2B5EF4-FFF2-40B4-BE49-F238E27FC236}">
                  <a16:creationId xmlns:a16="http://schemas.microsoft.com/office/drawing/2014/main" id="{9EEB8FF2-DBB1-45FF-8E93-C450FB3C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846"/>
              <a:ext cx="1322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Oval 9">
              <a:extLst>
                <a:ext uri="{FF2B5EF4-FFF2-40B4-BE49-F238E27FC236}">
                  <a16:creationId xmlns:a16="http://schemas.microsoft.com/office/drawing/2014/main" id="{11F39D2D-1799-4D73-AD75-44DA47F85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790"/>
              <a:ext cx="1323" cy="1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138" name="Picture 10" descr="gisaspects">
              <a:extLst>
                <a:ext uri="{FF2B5EF4-FFF2-40B4-BE49-F238E27FC236}">
                  <a16:creationId xmlns:a16="http://schemas.microsoft.com/office/drawing/2014/main" id="{A30331C9-00C7-409D-8839-EF0948BF5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6" t="13141" r="31125" b="59071"/>
            <a:stretch>
              <a:fillRect/>
            </a:stretch>
          </p:blipFill>
          <p:spPr bwMode="auto">
            <a:xfrm>
              <a:off x="791" y="1219"/>
              <a:ext cx="843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9" name="Picture 11">
              <a:extLst>
                <a:ext uri="{FF2B5EF4-FFF2-40B4-BE49-F238E27FC236}">
                  <a16:creationId xmlns:a16="http://schemas.microsoft.com/office/drawing/2014/main" id="{3F759F5F-79C2-4FF1-88A3-3EDC1A7B8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7" t="22200" r="1608" b="28546"/>
            <a:stretch>
              <a:fillRect/>
            </a:stretch>
          </p:blipFill>
          <p:spPr bwMode="auto">
            <a:xfrm>
              <a:off x="1348" y="2043"/>
              <a:ext cx="716" cy="48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807AEF41-CCFC-4E6A-BA1A-331109CB9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" y="2632"/>
              <a:ext cx="1097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Databases</a:t>
              </a:r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89C6B0E1-760A-45F3-988D-48AEA6620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" y="2638"/>
              <a:ext cx="109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Analysis</a:t>
              </a:r>
            </a:p>
          </p:txBody>
        </p:sp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B46CE6EB-262C-4FA8-AD2D-E33995624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954"/>
              <a:ext cx="109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0" i="0">
                  <a:latin typeface="Arial" panose="020B0604020202020204" pitchFamily="34" charset="0"/>
                </a:rPr>
                <a:t>Models</a:t>
              </a:r>
            </a:p>
          </p:txBody>
        </p:sp>
      </p:grpSp>
      <p:sp>
        <p:nvSpPr>
          <p:cNvPr id="48145" name="Rectangle 17">
            <a:extLst>
              <a:ext uri="{FF2B5EF4-FFF2-40B4-BE49-F238E27FC236}">
                <a16:creationId xmlns:a16="http://schemas.microsoft.com/office/drawing/2014/main" id="{F5F4B121-A4A3-40C5-A3B1-4A4087E4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-269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i="0"/>
              <a:t>CUAHSI Hydrologic Information System</a:t>
            </a:r>
          </a:p>
        </p:txBody>
      </p:sp>
      <p:sp>
        <p:nvSpPr>
          <p:cNvPr id="48147" name="Rectangle 19">
            <a:extLst>
              <a:ext uri="{FF2B5EF4-FFF2-40B4-BE49-F238E27FC236}">
                <a16:creationId xmlns:a16="http://schemas.microsoft.com/office/drawing/2014/main" id="{F595A001-48F3-4DF4-AF0A-ED66BD153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528638"/>
            <a:ext cx="8728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0">
                <a:solidFill>
                  <a:srgbClr val="0033CC"/>
                </a:solidFill>
                <a:latin typeface="Arial" panose="020B0604020202020204" pitchFamily="34" charset="0"/>
              </a:rPr>
              <a:t>Goal:  Enhance hydrologic science by facilitating user access to more and better data for testing hypotheses and analyzing processes</a:t>
            </a:r>
          </a:p>
        </p:txBody>
      </p:sp>
      <p:sp>
        <p:nvSpPr>
          <p:cNvPr id="48148" name="Content Placeholder 2">
            <a:extLst>
              <a:ext uri="{FF2B5EF4-FFF2-40B4-BE49-F238E27FC236}">
                <a16:creationId xmlns:a16="http://schemas.microsoft.com/office/drawing/2014/main" id="{4E85DD3F-01B9-476E-9F22-CA34294AF307}"/>
              </a:ext>
            </a:extLst>
          </p:cNvPr>
          <p:cNvSpPr>
            <a:spLocks/>
          </p:cNvSpPr>
          <p:nvPr/>
        </p:nvSpPr>
        <p:spPr bwMode="auto">
          <a:xfrm>
            <a:off x="3556000" y="1582738"/>
            <a:ext cx="53927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/>
              <a:t>Advancement of </a:t>
            </a:r>
            <a:r>
              <a:rPr lang="en-US" altLang="en-US" sz="2400" b="0" i="0">
                <a:solidFill>
                  <a:srgbClr val="FF3300"/>
                </a:solidFill>
              </a:rPr>
              <a:t>water science</a:t>
            </a:r>
            <a:r>
              <a:rPr lang="en-US" altLang="en-US" sz="2400" b="0" i="0"/>
              <a:t> is critically dependent on integration of </a:t>
            </a:r>
            <a:r>
              <a:rPr lang="en-US" altLang="en-US" sz="2400" b="0" i="0">
                <a:solidFill>
                  <a:srgbClr val="FF3300"/>
                </a:solidFill>
              </a:rPr>
              <a:t>water information</a:t>
            </a:r>
          </a:p>
          <a:p>
            <a:pPr eaLnBrk="1" hangingPunct="1"/>
            <a:r>
              <a:rPr lang="en-US" altLang="en-US" sz="2400" b="0" i="0"/>
              <a:t>It is as important to represent </a:t>
            </a:r>
            <a:r>
              <a:rPr lang="en-US" altLang="en-US" sz="2400" b="0" i="0">
                <a:solidFill>
                  <a:srgbClr val="FF3300"/>
                </a:solidFill>
              </a:rPr>
              <a:t>hydrologic environments</a:t>
            </a:r>
            <a:r>
              <a:rPr lang="en-US" altLang="en-US" sz="2400" b="0" i="0"/>
              <a:t> precisely with data as it is to represent </a:t>
            </a:r>
            <a:r>
              <a:rPr lang="en-US" altLang="en-US" sz="2400" b="0" i="0">
                <a:solidFill>
                  <a:srgbClr val="FF3300"/>
                </a:solidFill>
              </a:rPr>
              <a:t>hydrologic processes</a:t>
            </a:r>
            <a:r>
              <a:rPr lang="en-US" altLang="en-US" sz="2400" b="0" i="0"/>
              <a:t> with equations</a:t>
            </a:r>
          </a:p>
        </p:txBody>
      </p:sp>
      <p:pic>
        <p:nvPicPr>
          <p:cNvPr id="48152" name="Picture 24" descr="newtsgge">
            <a:extLst>
              <a:ext uri="{FF2B5EF4-FFF2-40B4-BE49-F238E27FC236}">
                <a16:creationId xmlns:a16="http://schemas.microsoft.com/office/drawing/2014/main" id="{E3198864-063B-4A4A-9F8B-10C4BB34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5334000"/>
            <a:ext cx="1333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3" name="Picture 25" descr="stream3">
            <a:extLst>
              <a:ext uri="{FF2B5EF4-FFF2-40B4-BE49-F238E27FC236}">
                <a16:creationId xmlns:a16="http://schemas.microsoft.com/office/drawing/2014/main" id="{E51DAF87-EDCD-463A-8653-6DF170DB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75263"/>
            <a:ext cx="1252538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tdr">
            <a:extLst>
              <a:ext uri="{FF2B5EF4-FFF2-40B4-BE49-F238E27FC236}">
                <a16:creationId xmlns:a16="http://schemas.microsoft.com/office/drawing/2014/main" id="{C0BED93D-1F58-41B9-958F-8B203FED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311775"/>
            <a:ext cx="107791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5" name="Picture 27" descr="nl7">
            <a:extLst>
              <a:ext uri="{FF2B5EF4-FFF2-40B4-BE49-F238E27FC236}">
                <a16:creationId xmlns:a16="http://schemas.microsoft.com/office/drawing/2014/main" id="{D49F2DC2-E1F1-4E33-BE89-BB44FBC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451475"/>
            <a:ext cx="15621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 descr="VAIRA3">
            <a:extLst>
              <a:ext uri="{FF2B5EF4-FFF2-40B4-BE49-F238E27FC236}">
                <a16:creationId xmlns:a16="http://schemas.microsoft.com/office/drawing/2014/main" id="{2D6EB838-6338-4644-B909-CCDE725A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416550"/>
            <a:ext cx="1646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7" name="Text Box 29">
            <a:extLst>
              <a:ext uri="{FF2B5EF4-FFF2-40B4-BE49-F238E27FC236}">
                <a16:creationId xmlns:a16="http://schemas.microsoft.com/office/drawing/2014/main" id="{BA7C9B71-42D2-4744-8F65-1D6CAF1C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732338"/>
            <a:ext cx="110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Rainfall &amp; Snow</a:t>
            </a:r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E20D49F9-7CCF-4EB7-BEAB-8DEC0AEE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2175"/>
            <a:ext cx="185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Water quantity </a:t>
            </a:r>
            <a:b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and quality</a:t>
            </a:r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301E949B-2788-4447-B406-5676737C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116513"/>
            <a:ext cx="205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Remote sensing</a:t>
            </a:r>
          </a:p>
        </p:txBody>
      </p:sp>
      <p:sp>
        <p:nvSpPr>
          <p:cNvPr id="48160" name="Text Box 32">
            <a:extLst>
              <a:ext uri="{FF2B5EF4-FFF2-40B4-BE49-F238E27FC236}">
                <a16:creationId xmlns:a16="http://schemas.microsoft.com/office/drawing/2014/main" id="{6A5EE3A7-42F9-4DE1-BAFD-ECD89383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5059363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Meteorology</a:t>
            </a:r>
          </a:p>
        </p:txBody>
      </p:sp>
      <p:sp>
        <p:nvSpPr>
          <p:cNvPr id="48161" name="Text Box 33">
            <a:extLst>
              <a:ext uri="{FF2B5EF4-FFF2-40B4-BE49-F238E27FC236}">
                <a16:creationId xmlns:a16="http://schemas.microsoft.com/office/drawing/2014/main" id="{4608034F-87BB-452D-8F50-41FD022A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006975"/>
            <a:ext cx="1236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1800" b="0" i="0">
                <a:solidFill>
                  <a:srgbClr val="0033CC"/>
                </a:solidFill>
                <a:latin typeface="Arial" panose="020B0604020202020204" pitchFamily="34" charset="0"/>
              </a:rPr>
              <a:t>Soil water</a:t>
            </a:r>
            <a:r>
              <a:rPr lang="en-US" altLang="en-US" sz="1400" b="0" i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17289A4B-6409-47EB-8711-7E23F2D314AD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5876925"/>
            <a:ext cx="762000" cy="819150"/>
            <a:chOff x="3600" y="2160"/>
            <a:chExt cx="864" cy="960"/>
          </a:xfrm>
        </p:grpSpPr>
        <p:sp>
          <p:nvSpPr>
            <p:cNvPr id="68611" name="Rectangle 3">
              <a:extLst>
                <a:ext uri="{FF2B5EF4-FFF2-40B4-BE49-F238E27FC236}">
                  <a16:creationId xmlns:a16="http://schemas.microsoft.com/office/drawing/2014/main" id="{DABE1732-50A6-470F-BD4A-F92D32421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86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12" name="Group 4">
              <a:extLst>
                <a:ext uri="{FF2B5EF4-FFF2-40B4-BE49-F238E27FC236}">
                  <a16:creationId xmlns:a16="http://schemas.microsoft.com/office/drawing/2014/main" id="{293EA9C1-9045-4EAD-AC98-3CB49C926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64" cy="960"/>
              <a:chOff x="3600" y="1632"/>
              <a:chExt cx="864" cy="1536"/>
            </a:xfrm>
          </p:grpSpPr>
          <p:sp>
            <p:nvSpPr>
              <p:cNvPr id="68613" name="Oval 5">
                <a:extLst>
                  <a:ext uri="{FF2B5EF4-FFF2-40B4-BE49-F238E27FC236}">
                    <a16:creationId xmlns:a16="http://schemas.microsoft.com/office/drawing/2014/main" id="{44413E18-3A82-4D88-8168-16FB77E2C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4" name="Oval 6">
                <a:extLst>
                  <a:ext uri="{FF2B5EF4-FFF2-40B4-BE49-F238E27FC236}">
                    <a16:creationId xmlns:a16="http://schemas.microsoft.com/office/drawing/2014/main" id="{5952D38F-7DE0-4687-9D55-A098BAE06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5" name="Line 7">
                <a:extLst>
                  <a:ext uri="{FF2B5EF4-FFF2-40B4-BE49-F238E27FC236}">
                    <a16:creationId xmlns:a16="http://schemas.microsoft.com/office/drawing/2014/main" id="{4371B9A4-7D38-477E-9735-2E0D45F3A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6" name="Line 8">
                <a:extLst>
                  <a:ext uri="{FF2B5EF4-FFF2-40B4-BE49-F238E27FC236}">
                    <a16:creationId xmlns:a16="http://schemas.microsoft.com/office/drawing/2014/main" id="{37D8C8B5-07C2-4D1A-A64A-2F8474445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17" name="Rectangle 9">
            <a:extLst>
              <a:ext uri="{FF2B5EF4-FFF2-40B4-BE49-F238E27FC236}">
                <a16:creationId xmlns:a16="http://schemas.microsoft.com/office/drawing/2014/main" id="{95771A48-C393-482F-A469-DB730A53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30563"/>
            <a:ext cx="1951038" cy="163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WaterOneFlow Web Services</a:t>
            </a:r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6C00F27C-925D-4A21-ADA4-11FCF843F5E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02287" y="2855913"/>
            <a:ext cx="911225" cy="1143000"/>
          </a:xfrm>
          <a:prstGeom prst="upArrow">
            <a:avLst>
              <a:gd name="adj1" fmla="val 50000"/>
              <a:gd name="adj2" fmla="val 3135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Data access through web services</a:t>
            </a:r>
          </a:p>
        </p:txBody>
      </p:sp>
      <p:sp>
        <p:nvSpPr>
          <p:cNvPr id="68619" name="AutoShape 11">
            <a:extLst>
              <a:ext uri="{FF2B5EF4-FFF2-40B4-BE49-F238E27FC236}">
                <a16:creationId xmlns:a16="http://schemas.microsoft.com/office/drawing/2014/main" id="{A69AB40B-C135-463D-B042-4E6A2986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1143000" cy="838200"/>
          </a:xfrm>
          <a:prstGeom prst="leftArrow">
            <a:avLst>
              <a:gd name="adj1" fmla="val 50000"/>
              <a:gd name="adj2" fmla="val 340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Data storage through web services</a:t>
            </a:r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315D6844-757F-4645-BF20-E367606E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1905000"/>
            <a:ext cx="758825" cy="838200"/>
          </a:xfrm>
          <a:prstGeom prst="upArrow">
            <a:avLst>
              <a:gd name="adj1" fmla="val 50000"/>
              <a:gd name="adj2" fmla="val 2761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4639AC98-ABC4-4168-B8A9-8A6934452F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62425" y="1905000"/>
            <a:ext cx="838200" cy="8382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/>
          <a:p>
            <a:pPr algn="ctr" eaLnBrk="1" hangingPunct="1"/>
            <a:r>
              <a:rPr lang="en-US" altLang="en-US" sz="900" b="0" i="0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AAC572E9-7E5F-4189-B72A-016FEFBB66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2350" y="5005388"/>
            <a:ext cx="611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23" name="Group 15">
            <a:extLst>
              <a:ext uri="{FF2B5EF4-FFF2-40B4-BE49-F238E27FC236}">
                <a16:creationId xmlns:a16="http://schemas.microsoft.com/office/drawing/2014/main" id="{0C2234C9-1D91-4784-AEEF-D7A3C4EF5B46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5883275"/>
            <a:ext cx="466725" cy="781050"/>
            <a:chOff x="335" y="1338"/>
            <a:chExt cx="205" cy="462"/>
          </a:xfrm>
        </p:grpSpPr>
        <p:sp>
          <p:nvSpPr>
            <p:cNvPr id="68624" name="Freeform 16">
              <a:extLst>
                <a:ext uri="{FF2B5EF4-FFF2-40B4-BE49-F238E27FC236}">
                  <a16:creationId xmlns:a16="http://schemas.microsoft.com/office/drawing/2014/main" id="{C5DF31FF-8A2C-4E33-9EF9-F542B81E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1736"/>
              <a:ext cx="55" cy="64"/>
            </a:xfrm>
            <a:custGeom>
              <a:avLst/>
              <a:gdLst>
                <a:gd name="T0" fmla="*/ 0 w 55"/>
                <a:gd name="T1" fmla="*/ 64 h 64"/>
                <a:gd name="T2" fmla="*/ 55 w 55"/>
                <a:gd name="T3" fmla="*/ 9 h 64"/>
                <a:gd name="T4" fmla="*/ 55 w 55"/>
                <a:gd name="T5" fmla="*/ 0 h 64"/>
                <a:gd name="T6" fmla="*/ 0 w 55"/>
                <a:gd name="T7" fmla="*/ 55 h 64"/>
                <a:gd name="T8" fmla="*/ 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0" y="64"/>
                  </a:moveTo>
                  <a:lnTo>
                    <a:pt x="55" y="9"/>
                  </a:lnTo>
                  <a:lnTo>
                    <a:pt x="55" y="0"/>
                  </a:lnTo>
                  <a:lnTo>
                    <a:pt x="0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7">
              <a:extLst>
                <a:ext uri="{FF2B5EF4-FFF2-40B4-BE49-F238E27FC236}">
                  <a16:creationId xmlns:a16="http://schemas.microsoft.com/office/drawing/2014/main" id="{4743A348-58B3-4186-897D-5AA63D0BA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51"/>
            </a:xfrm>
            <a:custGeom>
              <a:avLst/>
              <a:gdLst>
                <a:gd name="T0" fmla="*/ 0 w 205"/>
                <a:gd name="T1" fmla="*/ 51 h 51"/>
                <a:gd name="T2" fmla="*/ 51 w 205"/>
                <a:gd name="T3" fmla="*/ 0 h 51"/>
                <a:gd name="T4" fmla="*/ 205 w 205"/>
                <a:gd name="T5" fmla="*/ 0 h 51"/>
                <a:gd name="T6" fmla="*/ 154 w 205"/>
                <a:gd name="T7" fmla="*/ 51 h 51"/>
                <a:gd name="T8" fmla="*/ 0 w 20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">
                  <a:moveTo>
                    <a:pt x="0" y="51"/>
                  </a:moveTo>
                  <a:lnTo>
                    <a:pt x="51" y="0"/>
                  </a:lnTo>
                  <a:lnTo>
                    <a:pt x="205" y="0"/>
                  </a:lnTo>
                  <a:lnTo>
                    <a:pt x="15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8">
              <a:extLst>
                <a:ext uri="{FF2B5EF4-FFF2-40B4-BE49-F238E27FC236}">
                  <a16:creationId xmlns:a16="http://schemas.microsoft.com/office/drawing/2014/main" id="{E51826B7-0F35-4018-BB5A-59BC7AA1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1338"/>
              <a:ext cx="51" cy="453"/>
            </a:xfrm>
            <a:custGeom>
              <a:avLst/>
              <a:gdLst>
                <a:gd name="T0" fmla="*/ 0 w 51"/>
                <a:gd name="T1" fmla="*/ 51 h 453"/>
                <a:gd name="T2" fmla="*/ 51 w 51"/>
                <a:gd name="T3" fmla="*/ 0 h 453"/>
                <a:gd name="T4" fmla="*/ 51 w 51"/>
                <a:gd name="T5" fmla="*/ 401 h 453"/>
                <a:gd name="T6" fmla="*/ 0 w 51"/>
                <a:gd name="T7" fmla="*/ 453 h 453"/>
                <a:gd name="T8" fmla="*/ 0 w 51"/>
                <a:gd name="T9" fmla="*/ 5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3">
                  <a:moveTo>
                    <a:pt x="0" y="51"/>
                  </a:moveTo>
                  <a:lnTo>
                    <a:pt x="51" y="0"/>
                  </a:lnTo>
                  <a:lnTo>
                    <a:pt x="51" y="401"/>
                  </a:lnTo>
                  <a:lnTo>
                    <a:pt x="0" y="4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Rectangle 19">
              <a:extLst>
                <a:ext uri="{FF2B5EF4-FFF2-40B4-BE49-F238E27FC236}">
                  <a16:creationId xmlns:a16="http://schemas.microsoft.com/office/drawing/2014/main" id="{14DEA975-F89B-42F6-BA18-9B34FFD92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Rectangle 20">
              <a:extLst>
                <a:ext uri="{FF2B5EF4-FFF2-40B4-BE49-F238E27FC236}">
                  <a16:creationId xmlns:a16="http://schemas.microsoft.com/office/drawing/2014/main" id="{E855F09C-2AF9-4568-A4B2-DD740A847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29" name="Picture 21">
              <a:extLst>
                <a:ext uri="{FF2B5EF4-FFF2-40B4-BE49-F238E27FC236}">
                  <a16:creationId xmlns:a16="http://schemas.microsoft.com/office/drawing/2014/main" id="{1EFE7654-9445-467F-BAEE-641D7E596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06"/>
              <a:ext cx="1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0" name="Rectangle 22">
              <a:extLst>
                <a:ext uri="{FF2B5EF4-FFF2-40B4-BE49-F238E27FC236}">
                  <a16:creationId xmlns:a16="http://schemas.microsoft.com/office/drawing/2014/main" id="{04204ACB-9305-4ED1-87DD-1F186997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409"/>
              <a:ext cx="116" cy="24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3">
              <a:extLst>
                <a:ext uri="{FF2B5EF4-FFF2-40B4-BE49-F238E27FC236}">
                  <a16:creationId xmlns:a16="http://schemas.microsoft.com/office/drawing/2014/main" id="{50BB22AC-DBD9-43AB-9F8C-D7D24F938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" y="1421"/>
              <a:ext cx="88" cy="210"/>
            </a:xfrm>
            <a:custGeom>
              <a:avLst/>
              <a:gdLst>
                <a:gd name="T0" fmla="*/ 0 w 88"/>
                <a:gd name="T1" fmla="*/ 189 h 210"/>
                <a:gd name="T2" fmla="*/ 88 w 88"/>
                <a:gd name="T3" fmla="*/ 189 h 210"/>
                <a:gd name="T4" fmla="*/ 88 w 88"/>
                <a:gd name="T5" fmla="*/ 210 h 210"/>
                <a:gd name="T6" fmla="*/ 0 w 88"/>
                <a:gd name="T7" fmla="*/ 210 h 210"/>
                <a:gd name="T8" fmla="*/ 0 w 88"/>
                <a:gd name="T9" fmla="*/ 189 h 210"/>
                <a:gd name="T10" fmla="*/ 0 w 88"/>
                <a:gd name="T11" fmla="*/ 157 h 210"/>
                <a:gd name="T12" fmla="*/ 88 w 88"/>
                <a:gd name="T13" fmla="*/ 157 h 210"/>
                <a:gd name="T14" fmla="*/ 88 w 88"/>
                <a:gd name="T15" fmla="*/ 178 h 210"/>
                <a:gd name="T16" fmla="*/ 0 w 88"/>
                <a:gd name="T17" fmla="*/ 178 h 210"/>
                <a:gd name="T18" fmla="*/ 0 w 88"/>
                <a:gd name="T19" fmla="*/ 157 h 210"/>
                <a:gd name="T20" fmla="*/ 0 w 88"/>
                <a:gd name="T21" fmla="*/ 125 h 210"/>
                <a:gd name="T22" fmla="*/ 88 w 88"/>
                <a:gd name="T23" fmla="*/ 125 h 210"/>
                <a:gd name="T24" fmla="*/ 88 w 88"/>
                <a:gd name="T25" fmla="*/ 146 h 210"/>
                <a:gd name="T26" fmla="*/ 0 w 88"/>
                <a:gd name="T27" fmla="*/ 146 h 210"/>
                <a:gd name="T28" fmla="*/ 0 w 88"/>
                <a:gd name="T29" fmla="*/ 125 h 210"/>
                <a:gd name="T30" fmla="*/ 0 w 88"/>
                <a:gd name="T31" fmla="*/ 93 h 210"/>
                <a:gd name="T32" fmla="*/ 88 w 88"/>
                <a:gd name="T33" fmla="*/ 93 h 210"/>
                <a:gd name="T34" fmla="*/ 88 w 88"/>
                <a:gd name="T35" fmla="*/ 114 h 210"/>
                <a:gd name="T36" fmla="*/ 0 w 88"/>
                <a:gd name="T37" fmla="*/ 114 h 210"/>
                <a:gd name="T38" fmla="*/ 0 w 88"/>
                <a:gd name="T39" fmla="*/ 93 h 210"/>
                <a:gd name="T40" fmla="*/ 0 w 88"/>
                <a:gd name="T41" fmla="*/ 47 h 210"/>
                <a:gd name="T42" fmla="*/ 88 w 88"/>
                <a:gd name="T43" fmla="*/ 47 h 210"/>
                <a:gd name="T44" fmla="*/ 88 w 88"/>
                <a:gd name="T45" fmla="*/ 83 h 210"/>
                <a:gd name="T46" fmla="*/ 0 w 88"/>
                <a:gd name="T47" fmla="*/ 83 h 210"/>
                <a:gd name="T48" fmla="*/ 0 w 88"/>
                <a:gd name="T49" fmla="*/ 47 h 210"/>
                <a:gd name="T50" fmla="*/ 0 w 88"/>
                <a:gd name="T51" fmla="*/ 0 h 210"/>
                <a:gd name="T52" fmla="*/ 88 w 88"/>
                <a:gd name="T53" fmla="*/ 0 h 210"/>
                <a:gd name="T54" fmla="*/ 88 w 88"/>
                <a:gd name="T55" fmla="*/ 36 h 210"/>
                <a:gd name="T56" fmla="*/ 0 w 88"/>
                <a:gd name="T57" fmla="*/ 36 h 210"/>
                <a:gd name="T58" fmla="*/ 0 w 88"/>
                <a:gd name="T5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10">
                  <a:moveTo>
                    <a:pt x="0" y="189"/>
                  </a:moveTo>
                  <a:lnTo>
                    <a:pt x="88" y="189"/>
                  </a:lnTo>
                  <a:lnTo>
                    <a:pt x="88" y="210"/>
                  </a:lnTo>
                  <a:lnTo>
                    <a:pt x="0" y="210"/>
                  </a:lnTo>
                  <a:lnTo>
                    <a:pt x="0" y="189"/>
                  </a:lnTo>
                  <a:close/>
                  <a:moveTo>
                    <a:pt x="0" y="157"/>
                  </a:moveTo>
                  <a:lnTo>
                    <a:pt x="88" y="157"/>
                  </a:lnTo>
                  <a:lnTo>
                    <a:pt x="88" y="178"/>
                  </a:lnTo>
                  <a:lnTo>
                    <a:pt x="0" y="178"/>
                  </a:lnTo>
                  <a:lnTo>
                    <a:pt x="0" y="157"/>
                  </a:lnTo>
                  <a:close/>
                  <a:moveTo>
                    <a:pt x="0" y="125"/>
                  </a:moveTo>
                  <a:lnTo>
                    <a:pt x="88" y="125"/>
                  </a:lnTo>
                  <a:lnTo>
                    <a:pt x="88" y="146"/>
                  </a:lnTo>
                  <a:lnTo>
                    <a:pt x="0" y="146"/>
                  </a:lnTo>
                  <a:lnTo>
                    <a:pt x="0" y="125"/>
                  </a:lnTo>
                  <a:close/>
                  <a:moveTo>
                    <a:pt x="0" y="93"/>
                  </a:moveTo>
                  <a:lnTo>
                    <a:pt x="88" y="93"/>
                  </a:lnTo>
                  <a:lnTo>
                    <a:pt x="88" y="114"/>
                  </a:lnTo>
                  <a:lnTo>
                    <a:pt x="0" y="114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88" y="47"/>
                  </a:lnTo>
                  <a:lnTo>
                    <a:pt x="88" y="83"/>
                  </a:lnTo>
                  <a:lnTo>
                    <a:pt x="0" y="83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88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Rectangle 24">
              <a:extLst>
                <a:ext uri="{FF2B5EF4-FFF2-40B4-BE49-F238E27FC236}">
                  <a16:creationId xmlns:a16="http://schemas.microsoft.com/office/drawing/2014/main" id="{2BB6119B-A95B-4801-A4BD-BA65FA0D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610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Rectangle 25">
              <a:extLst>
                <a:ext uri="{FF2B5EF4-FFF2-40B4-BE49-F238E27FC236}">
                  <a16:creationId xmlns:a16="http://schemas.microsoft.com/office/drawing/2014/main" id="{7BD9A1F0-507F-4281-B051-38DCE2639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78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6">
              <a:extLst>
                <a:ext uri="{FF2B5EF4-FFF2-40B4-BE49-F238E27FC236}">
                  <a16:creationId xmlns:a16="http://schemas.microsoft.com/office/drawing/2014/main" id="{40006FAA-9D3E-4EC0-A395-7EF7A3126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46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Rectangle 27">
              <a:extLst>
                <a:ext uri="{FF2B5EF4-FFF2-40B4-BE49-F238E27FC236}">
                  <a16:creationId xmlns:a16="http://schemas.microsoft.com/office/drawing/2014/main" id="{0E64F503-C300-4365-97FC-6286B954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14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Rectangle 28">
              <a:extLst>
                <a:ext uri="{FF2B5EF4-FFF2-40B4-BE49-F238E27FC236}">
                  <a16:creationId xmlns:a16="http://schemas.microsoft.com/office/drawing/2014/main" id="{B7A630B3-1D64-4194-A35B-1D227D61E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68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Rectangle 29">
              <a:extLst>
                <a:ext uri="{FF2B5EF4-FFF2-40B4-BE49-F238E27FC236}">
                  <a16:creationId xmlns:a16="http://schemas.microsoft.com/office/drawing/2014/main" id="{56D9ABAC-4285-4C3B-BE97-9F316F1D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21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8" name="Rectangle 30">
              <a:extLst>
                <a:ext uri="{FF2B5EF4-FFF2-40B4-BE49-F238E27FC236}">
                  <a16:creationId xmlns:a16="http://schemas.microsoft.com/office/drawing/2014/main" id="{1F8DC0AD-016F-48A7-BD60-EF8D9841A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791"/>
              <a:ext cx="141" cy="9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39" name="Picture 31">
              <a:extLst>
                <a:ext uri="{FF2B5EF4-FFF2-40B4-BE49-F238E27FC236}">
                  <a16:creationId xmlns:a16="http://schemas.microsoft.com/office/drawing/2014/main" id="{BB6A4EE6-D9AD-4319-91BD-BA6569CD2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71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0" name="Picture 32">
              <a:extLst>
                <a:ext uri="{FF2B5EF4-FFF2-40B4-BE49-F238E27FC236}">
                  <a16:creationId xmlns:a16="http://schemas.microsoft.com/office/drawing/2014/main" id="{6745B70C-6142-4AC5-A670-305B6963F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80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1" name="Picture 33">
              <a:extLst>
                <a:ext uri="{FF2B5EF4-FFF2-40B4-BE49-F238E27FC236}">
                  <a16:creationId xmlns:a16="http://schemas.microsoft.com/office/drawing/2014/main" id="{79128C4C-4FC7-49EA-A5B4-35034158B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705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2" name="Rectangle 34">
              <a:extLst>
                <a:ext uri="{FF2B5EF4-FFF2-40B4-BE49-F238E27FC236}">
                  <a16:creationId xmlns:a16="http://schemas.microsoft.com/office/drawing/2014/main" id="{302346BC-C2DE-4FA3-ADC7-27304843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439"/>
              <a:ext cx="13" cy="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43" name="Picture 35">
              <a:extLst>
                <a:ext uri="{FF2B5EF4-FFF2-40B4-BE49-F238E27FC236}">
                  <a16:creationId xmlns:a16="http://schemas.microsoft.com/office/drawing/2014/main" id="{E40CEC46-6887-4D26-B611-AF7D9660B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4" name="Picture 36">
              <a:extLst>
                <a:ext uri="{FF2B5EF4-FFF2-40B4-BE49-F238E27FC236}">
                  <a16:creationId xmlns:a16="http://schemas.microsoft.com/office/drawing/2014/main" id="{772AED17-4AA2-4BC8-9F83-697D81655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5" name="Rectangle 37">
              <a:extLst>
                <a:ext uri="{FF2B5EF4-FFF2-40B4-BE49-F238E27FC236}">
                  <a16:creationId xmlns:a16="http://schemas.microsoft.com/office/drawing/2014/main" id="{C142BD3E-2A23-423C-B25F-85511093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428"/>
              <a:ext cx="75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46" name="Picture 38">
              <a:extLst>
                <a:ext uri="{FF2B5EF4-FFF2-40B4-BE49-F238E27FC236}">
                  <a16:creationId xmlns:a16="http://schemas.microsoft.com/office/drawing/2014/main" id="{C7FCB6E6-4E40-43CC-B384-724183AFE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47" name="Picture 39">
              <a:extLst>
                <a:ext uri="{FF2B5EF4-FFF2-40B4-BE49-F238E27FC236}">
                  <a16:creationId xmlns:a16="http://schemas.microsoft.com/office/drawing/2014/main" id="{50FD9F11-6FB0-45EE-93F8-05F3F04A7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8" name="Freeform 40">
              <a:extLst>
                <a:ext uri="{FF2B5EF4-FFF2-40B4-BE49-F238E27FC236}">
                  <a16:creationId xmlns:a16="http://schemas.microsoft.com/office/drawing/2014/main" id="{E7E1B330-9053-47EA-853C-2F62D840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76"/>
              <a:ext cx="74" cy="14"/>
            </a:xfrm>
            <a:custGeom>
              <a:avLst/>
              <a:gdLst>
                <a:gd name="T0" fmla="*/ 0 w 139"/>
                <a:gd name="T1" fmla="*/ 6 h 26"/>
                <a:gd name="T2" fmla="*/ 38 w 139"/>
                <a:gd name="T3" fmla="*/ 6 h 26"/>
                <a:gd name="T4" fmla="*/ 114 w 139"/>
                <a:gd name="T5" fmla="*/ 6 h 26"/>
                <a:gd name="T6" fmla="*/ 114 w 139"/>
                <a:gd name="T7" fmla="*/ 6 h 26"/>
                <a:gd name="T8" fmla="*/ 139 w 139"/>
                <a:gd name="T9" fmla="*/ 6 h 26"/>
                <a:gd name="T10" fmla="*/ 139 w 139"/>
                <a:gd name="T11" fmla="*/ 26 h 26"/>
                <a:gd name="T12" fmla="*/ 0 w 139"/>
                <a:gd name="T13" fmla="*/ 26 h 26"/>
                <a:gd name="T14" fmla="*/ 0 w 139"/>
                <a:gd name="T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6">
                  <a:moveTo>
                    <a:pt x="0" y="6"/>
                  </a:moveTo>
                  <a:lnTo>
                    <a:pt x="38" y="6"/>
                  </a:lnTo>
                  <a:cubicBezTo>
                    <a:pt x="63" y="0"/>
                    <a:pt x="89" y="0"/>
                    <a:pt x="114" y="6"/>
                  </a:cubicBezTo>
                  <a:lnTo>
                    <a:pt x="114" y="6"/>
                  </a:lnTo>
                  <a:lnTo>
                    <a:pt x="139" y="6"/>
                  </a:lnTo>
                  <a:lnTo>
                    <a:pt x="139" y="26"/>
                  </a:lnTo>
                  <a:lnTo>
                    <a:pt x="0" y="26"/>
                  </a:lnTo>
                  <a:lnTo>
                    <a:pt x="0" y="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Rectangle 41">
              <a:extLst>
                <a:ext uri="{FF2B5EF4-FFF2-40B4-BE49-F238E27FC236}">
                  <a16:creationId xmlns:a16="http://schemas.microsoft.com/office/drawing/2014/main" id="{E63EEAD7-D254-477C-A9DD-397E3662F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Rectangle 42">
              <a:extLst>
                <a:ext uri="{FF2B5EF4-FFF2-40B4-BE49-F238E27FC236}">
                  <a16:creationId xmlns:a16="http://schemas.microsoft.com/office/drawing/2014/main" id="{44B2AEDB-B760-4145-88E8-003632A1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51" name="Picture 43">
              <a:extLst>
                <a:ext uri="{FF2B5EF4-FFF2-40B4-BE49-F238E27FC236}">
                  <a16:creationId xmlns:a16="http://schemas.microsoft.com/office/drawing/2014/main" id="{5BD0AAB5-2134-4EF6-9CE6-1EC0B6ED7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52" name="Picture 44">
              <a:extLst>
                <a:ext uri="{FF2B5EF4-FFF2-40B4-BE49-F238E27FC236}">
                  <a16:creationId xmlns:a16="http://schemas.microsoft.com/office/drawing/2014/main" id="{72D1FA39-C72D-4BA0-A2E8-C0D1ACC48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3" name="Freeform 45">
              <a:extLst>
                <a:ext uri="{FF2B5EF4-FFF2-40B4-BE49-F238E27FC236}">
                  <a16:creationId xmlns:a16="http://schemas.microsoft.com/office/drawing/2014/main" id="{014F78B8-C201-47ED-BCB9-9B973BF9D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517"/>
              <a:ext cx="77" cy="12"/>
            </a:xfrm>
            <a:custGeom>
              <a:avLst/>
              <a:gdLst>
                <a:gd name="T0" fmla="*/ 0 w 144"/>
                <a:gd name="T1" fmla="*/ 17 h 22"/>
                <a:gd name="T2" fmla="*/ 0 w 144"/>
                <a:gd name="T3" fmla="*/ 6 h 22"/>
                <a:gd name="T4" fmla="*/ 46 w 144"/>
                <a:gd name="T5" fmla="*/ 6 h 22"/>
                <a:gd name="T6" fmla="*/ 98 w 144"/>
                <a:gd name="T7" fmla="*/ 6 h 22"/>
                <a:gd name="T8" fmla="*/ 98 w 144"/>
                <a:gd name="T9" fmla="*/ 6 h 22"/>
                <a:gd name="T10" fmla="*/ 144 w 144"/>
                <a:gd name="T11" fmla="*/ 6 h 22"/>
                <a:gd name="T12" fmla="*/ 144 w 144"/>
                <a:gd name="T13" fmla="*/ 17 h 22"/>
                <a:gd name="T14" fmla="*/ 98 w 144"/>
                <a:gd name="T15" fmla="*/ 17 h 22"/>
                <a:gd name="T16" fmla="*/ 46 w 144"/>
                <a:gd name="T17" fmla="*/ 17 h 22"/>
                <a:gd name="T18" fmla="*/ 46 w 144"/>
                <a:gd name="T19" fmla="*/ 17 h 22"/>
                <a:gd name="T20" fmla="*/ 0 w 144"/>
                <a:gd name="T2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2">
                  <a:moveTo>
                    <a:pt x="0" y="17"/>
                  </a:moveTo>
                  <a:lnTo>
                    <a:pt x="0" y="6"/>
                  </a:lnTo>
                  <a:lnTo>
                    <a:pt x="46" y="6"/>
                  </a:lnTo>
                  <a:cubicBezTo>
                    <a:pt x="62" y="0"/>
                    <a:pt x="82" y="0"/>
                    <a:pt x="98" y="6"/>
                  </a:cubicBezTo>
                  <a:lnTo>
                    <a:pt x="98" y="6"/>
                  </a:lnTo>
                  <a:lnTo>
                    <a:pt x="144" y="6"/>
                  </a:lnTo>
                  <a:lnTo>
                    <a:pt x="144" y="17"/>
                  </a:lnTo>
                  <a:lnTo>
                    <a:pt x="98" y="17"/>
                  </a:lnTo>
                  <a:cubicBezTo>
                    <a:pt x="81" y="22"/>
                    <a:pt x="62" y="22"/>
                    <a:pt x="46" y="17"/>
                  </a:cubicBezTo>
                  <a:lnTo>
                    <a:pt x="46" y="17"/>
                  </a:lnTo>
                  <a:lnTo>
                    <a:pt x="0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54" name="Picture 46">
              <a:extLst>
                <a:ext uri="{FF2B5EF4-FFF2-40B4-BE49-F238E27FC236}">
                  <a16:creationId xmlns:a16="http://schemas.microsoft.com/office/drawing/2014/main" id="{2E614D79-8907-4CC8-93CB-45C1F2F69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55" name="Picture 47">
              <a:extLst>
                <a:ext uri="{FF2B5EF4-FFF2-40B4-BE49-F238E27FC236}">
                  <a16:creationId xmlns:a16="http://schemas.microsoft.com/office/drawing/2014/main" id="{CF6323B6-748E-408F-94EA-AFE8DDE6D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6" name="Freeform 48">
              <a:extLst>
                <a:ext uri="{FF2B5EF4-FFF2-40B4-BE49-F238E27FC236}">
                  <a16:creationId xmlns:a16="http://schemas.microsoft.com/office/drawing/2014/main" id="{DA49D32E-9581-4B71-8D47-919634D62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438"/>
              <a:ext cx="38" cy="94"/>
            </a:xfrm>
            <a:custGeom>
              <a:avLst/>
              <a:gdLst>
                <a:gd name="T0" fmla="*/ 27 w 38"/>
                <a:gd name="T1" fmla="*/ 5 h 94"/>
                <a:gd name="T2" fmla="*/ 37 w 38"/>
                <a:gd name="T3" fmla="*/ 5 h 94"/>
                <a:gd name="T4" fmla="*/ 37 w 38"/>
                <a:gd name="T5" fmla="*/ 0 h 94"/>
                <a:gd name="T6" fmla="*/ 27 w 38"/>
                <a:gd name="T7" fmla="*/ 0 h 94"/>
                <a:gd name="T8" fmla="*/ 27 w 38"/>
                <a:gd name="T9" fmla="*/ 5 h 94"/>
                <a:gd name="T10" fmla="*/ 16 w 38"/>
                <a:gd name="T11" fmla="*/ 4 h 94"/>
                <a:gd name="T12" fmla="*/ 10 w 38"/>
                <a:gd name="T13" fmla="*/ 8 h 94"/>
                <a:gd name="T14" fmla="*/ 10 w 38"/>
                <a:gd name="T15" fmla="*/ 1 h 94"/>
                <a:gd name="T16" fmla="*/ 16 w 38"/>
                <a:gd name="T17" fmla="*/ 4 h 94"/>
                <a:gd name="T18" fmla="*/ 0 w 38"/>
                <a:gd name="T19" fmla="*/ 4 h 94"/>
                <a:gd name="T20" fmla="*/ 6 w 38"/>
                <a:gd name="T21" fmla="*/ 1 h 94"/>
                <a:gd name="T22" fmla="*/ 6 w 38"/>
                <a:gd name="T23" fmla="*/ 8 h 94"/>
                <a:gd name="T24" fmla="*/ 0 w 38"/>
                <a:gd name="T25" fmla="*/ 4 h 94"/>
                <a:gd name="T26" fmla="*/ 21 w 38"/>
                <a:gd name="T27" fmla="*/ 59 h 94"/>
                <a:gd name="T28" fmla="*/ 35 w 38"/>
                <a:gd name="T29" fmla="*/ 59 h 94"/>
                <a:gd name="T30" fmla="*/ 35 w 38"/>
                <a:gd name="T31" fmla="*/ 55 h 94"/>
                <a:gd name="T32" fmla="*/ 21 w 38"/>
                <a:gd name="T33" fmla="*/ 55 h 94"/>
                <a:gd name="T34" fmla="*/ 21 w 38"/>
                <a:gd name="T35" fmla="*/ 59 h 94"/>
                <a:gd name="T36" fmla="*/ 24 w 38"/>
                <a:gd name="T37" fmla="*/ 94 h 94"/>
                <a:gd name="T38" fmla="*/ 38 w 38"/>
                <a:gd name="T39" fmla="*/ 94 h 94"/>
                <a:gd name="T40" fmla="*/ 38 w 38"/>
                <a:gd name="T41" fmla="*/ 91 h 94"/>
                <a:gd name="T42" fmla="*/ 24 w 38"/>
                <a:gd name="T43" fmla="*/ 91 h 94"/>
                <a:gd name="T44" fmla="*/ 24 w 38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94">
                  <a:moveTo>
                    <a:pt x="27" y="5"/>
                  </a:moveTo>
                  <a:lnTo>
                    <a:pt x="37" y="5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5"/>
                  </a:lnTo>
                  <a:moveTo>
                    <a:pt x="16" y="4"/>
                  </a:moveTo>
                  <a:lnTo>
                    <a:pt x="10" y="8"/>
                  </a:lnTo>
                  <a:lnTo>
                    <a:pt x="10" y="1"/>
                  </a:lnTo>
                  <a:lnTo>
                    <a:pt x="16" y="4"/>
                  </a:lnTo>
                  <a:moveTo>
                    <a:pt x="0" y="4"/>
                  </a:moveTo>
                  <a:lnTo>
                    <a:pt x="6" y="1"/>
                  </a:lnTo>
                  <a:lnTo>
                    <a:pt x="6" y="8"/>
                  </a:lnTo>
                  <a:lnTo>
                    <a:pt x="0" y="4"/>
                  </a:lnTo>
                  <a:moveTo>
                    <a:pt x="21" y="59"/>
                  </a:moveTo>
                  <a:lnTo>
                    <a:pt x="35" y="59"/>
                  </a:lnTo>
                  <a:lnTo>
                    <a:pt x="35" y="55"/>
                  </a:lnTo>
                  <a:lnTo>
                    <a:pt x="21" y="55"/>
                  </a:lnTo>
                  <a:lnTo>
                    <a:pt x="21" y="59"/>
                  </a:lnTo>
                  <a:moveTo>
                    <a:pt x="24" y="94"/>
                  </a:moveTo>
                  <a:lnTo>
                    <a:pt x="38" y="94"/>
                  </a:lnTo>
                  <a:lnTo>
                    <a:pt x="38" y="91"/>
                  </a:lnTo>
                  <a:lnTo>
                    <a:pt x="24" y="91"/>
                  </a:lnTo>
                  <a:lnTo>
                    <a:pt x="24" y="9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49">
              <a:extLst>
                <a:ext uri="{FF2B5EF4-FFF2-40B4-BE49-F238E27FC236}">
                  <a16:creationId xmlns:a16="http://schemas.microsoft.com/office/drawing/2014/main" id="{16E157D5-22E4-4EDD-96BE-62B215159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439"/>
              <a:ext cx="8" cy="57"/>
            </a:xfrm>
            <a:custGeom>
              <a:avLst/>
              <a:gdLst>
                <a:gd name="T0" fmla="*/ 2 w 8"/>
                <a:gd name="T1" fmla="*/ 0 h 57"/>
                <a:gd name="T2" fmla="*/ 8 w 8"/>
                <a:gd name="T3" fmla="*/ 0 h 57"/>
                <a:gd name="T4" fmla="*/ 0 w 8"/>
                <a:gd name="T5" fmla="*/ 57 h 57"/>
                <a:gd name="T6" fmla="*/ 7 w 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2" y="0"/>
                  </a:moveTo>
                  <a:lnTo>
                    <a:pt x="8" y="0"/>
                  </a:lnTo>
                  <a:moveTo>
                    <a:pt x="0" y="57"/>
                  </a:moveTo>
                  <a:lnTo>
                    <a:pt x="7" y="57"/>
                  </a:lnTo>
                </a:path>
              </a:pathLst>
            </a:custGeom>
            <a:noFill/>
            <a:ln w="4763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Rectangle 50">
              <a:extLst>
                <a:ext uri="{FF2B5EF4-FFF2-40B4-BE49-F238E27FC236}">
                  <a16:creationId xmlns:a16="http://schemas.microsoft.com/office/drawing/2014/main" id="{A8BEAF41-0C0B-4571-8B02-62006A1DE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63"/>
              <a:ext cx="8" cy="111"/>
            </a:xfrm>
            <a:prstGeom prst="rect">
              <a:avLst/>
            </a:pr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Rectangle 51">
              <a:extLst>
                <a:ext uri="{FF2B5EF4-FFF2-40B4-BE49-F238E27FC236}">
                  <a16:creationId xmlns:a16="http://schemas.microsoft.com/office/drawing/2014/main" id="{9EB8FCAB-992F-465B-818D-0E02A27D3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663"/>
              <a:ext cx="9" cy="111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Rectangle 52">
              <a:extLst>
                <a:ext uri="{FF2B5EF4-FFF2-40B4-BE49-F238E27FC236}">
                  <a16:creationId xmlns:a16="http://schemas.microsoft.com/office/drawing/2014/main" id="{5EC8D00F-B368-47CE-A896-E9D75BB2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" y="1663"/>
              <a:ext cx="8" cy="1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Rectangle 53">
              <a:extLst>
                <a:ext uri="{FF2B5EF4-FFF2-40B4-BE49-F238E27FC236}">
                  <a16:creationId xmlns:a16="http://schemas.microsoft.com/office/drawing/2014/main" id="{CE3C616A-3E25-4942-AA81-672B73B70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663"/>
              <a:ext cx="9" cy="11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Rectangle 54">
              <a:extLst>
                <a:ext uri="{FF2B5EF4-FFF2-40B4-BE49-F238E27FC236}">
                  <a16:creationId xmlns:a16="http://schemas.microsoft.com/office/drawing/2014/main" id="{3AFC0FED-79D0-4895-AD50-B372BA663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63"/>
              <a:ext cx="9" cy="111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Rectangle 55">
              <a:extLst>
                <a:ext uri="{FF2B5EF4-FFF2-40B4-BE49-F238E27FC236}">
                  <a16:creationId xmlns:a16="http://schemas.microsoft.com/office/drawing/2014/main" id="{13F66AAC-F31A-44F8-8C5F-9F403FEA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1663"/>
              <a:ext cx="8" cy="111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Rectangle 56">
              <a:extLst>
                <a:ext uri="{FF2B5EF4-FFF2-40B4-BE49-F238E27FC236}">
                  <a16:creationId xmlns:a16="http://schemas.microsoft.com/office/drawing/2014/main" id="{5978EFB1-30BB-4460-B8B1-E1D675CE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663"/>
              <a:ext cx="9" cy="111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Rectangle 57">
              <a:extLst>
                <a:ext uri="{FF2B5EF4-FFF2-40B4-BE49-F238E27FC236}">
                  <a16:creationId xmlns:a16="http://schemas.microsoft.com/office/drawing/2014/main" id="{8F8BEBBB-CD94-4488-AC20-0D8FE223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1663"/>
              <a:ext cx="8" cy="11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Rectangle 58">
              <a:extLst>
                <a:ext uri="{FF2B5EF4-FFF2-40B4-BE49-F238E27FC236}">
                  <a16:creationId xmlns:a16="http://schemas.microsoft.com/office/drawing/2014/main" id="{EE5ACC9A-9D9B-4C21-B896-2C1284C8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1663"/>
              <a:ext cx="9" cy="111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Rectangle 59">
              <a:extLst>
                <a:ext uri="{FF2B5EF4-FFF2-40B4-BE49-F238E27FC236}">
                  <a16:creationId xmlns:a16="http://schemas.microsoft.com/office/drawing/2014/main" id="{CABA952C-5022-4F60-911E-9CBBB1C8F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663"/>
              <a:ext cx="9" cy="1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60">
              <a:extLst>
                <a:ext uri="{FF2B5EF4-FFF2-40B4-BE49-F238E27FC236}">
                  <a16:creationId xmlns:a16="http://schemas.microsoft.com/office/drawing/2014/main" id="{5D42F1C3-F7CF-40BB-873C-54CB2CFB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462"/>
            </a:xfrm>
            <a:custGeom>
              <a:avLst/>
              <a:gdLst>
                <a:gd name="T0" fmla="*/ 6 w 205"/>
                <a:gd name="T1" fmla="*/ 462 h 462"/>
                <a:gd name="T2" fmla="*/ 6 w 205"/>
                <a:gd name="T3" fmla="*/ 453 h 462"/>
                <a:gd name="T4" fmla="*/ 0 w 205"/>
                <a:gd name="T5" fmla="*/ 453 h 462"/>
                <a:gd name="T6" fmla="*/ 0 w 205"/>
                <a:gd name="T7" fmla="*/ 51 h 462"/>
                <a:gd name="T8" fmla="*/ 51 w 205"/>
                <a:gd name="T9" fmla="*/ 0 h 462"/>
                <a:gd name="T10" fmla="*/ 205 w 205"/>
                <a:gd name="T11" fmla="*/ 0 h 462"/>
                <a:gd name="T12" fmla="*/ 205 w 205"/>
                <a:gd name="T13" fmla="*/ 401 h 462"/>
                <a:gd name="T14" fmla="*/ 202 w 205"/>
                <a:gd name="T15" fmla="*/ 404 h 462"/>
                <a:gd name="T16" fmla="*/ 202 w 205"/>
                <a:gd name="T17" fmla="*/ 407 h 462"/>
                <a:gd name="T18" fmla="*/ 147 w 205"/>
                <a:gd name="T19" fmla="*/ 462 h 462"/>
                <a:gd name="T20" fmla="*/ 6 w 205"/>
                <a:gd name="T2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462">
                  <a:moveTo>
                    <a:pt x="6" y="462"/>
                  </a:moveTo>
                  <a:lnTo>
                    <a:pt x="6" y="453"/>
                  </a:lnTo>
                  <a:lnTo>
                    <a:pt x="0" y="453"/>
                  </a:lnTo>
                  <a:lnTo>
                    <a:pt x="0" y="51"/>
                  </a:lnTo>
                  <a:lnTo>
                    <a:pt x="51" y="0"/>
                  </a:lnTo>
                  <a:lnTo>
                    <a:pt x="205" y="0"/>
                  </a:lnTo>
                  <a:lnTo>
                    <a:pt x="205" y="401"/>
                  </a:lnTo>
                  <a:lnTo>
                    <a:pt x="202" y="404"/>
                  </a:lnTo>
                  <a:lnTo>
                    <a:pt x="202" y="407"/>
                  </a:lnTo>
                  <a:lnTo>
                    <a:pt x="147" y="462"/>
                  </a:lnTo>
                  <a:lnTo>
                    <a:pt x="6" y="4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69" name="Rectangle 61">
            <a:extLst>
              <a:ext uri="{FF2B5EF4-FFF2-40B4-BE49-F238E27FC236}">
                <a16:creationId xmlns:a16="http://schemas.microsoft.com/office/drawing/2014/main" id="{B035AAF3-D900-4531-B263-7CC7B8E3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5078413"/>
            <a:ext cx="1622425" cy="170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Text Box 62">
            <a:extLst>
              <a:ext uri="{FF2B5EF4-FFF2-40B4-BE49-F238E27FC236}">
                <a16:creationId xmlns:a16="http://schemas.microsoft.com/office/drawing/2014/main" id="{2C2D27E4-8ECC-4880-A712-88B57339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54613"/>
            <a:ext cx="179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1800" b="0" i="0">
                <a:latin typeface="Arial" panose="020B0604020202020204" pitchFamily="34" charset="0"/>
              </a:rPr>
              <a:t>Observatory data servers</a:t>
            </a:r>
          </a:p>
        </p:txBody>
      </p:sp>
      <p:sp>
        <p:nvSpPr>
          <p:cNvPr id="68671" name="AutoShape 63">
            <a:extLst>
              <a:ext uri="{FF2B5EF4-FFF2-40B4-BE49-F238E27FC236}">
                <a16:creationId xmlns:a16="http://schemas.microsoft.com/office/drawing/2014/main" id="{E8F8B063-2809-466D-980C-8E5A4783E398}"/>
              </a:ext>
            </a:extLst>
          </p:cNvPr>
          <p:cNvSpPr>
            <a:spLocks noChangeArrowheads="1"/>
          </p:cNvSpPr>
          <p:nvPr/>
        </p:nvSpPr>
        <p:spPr bwMode="auto">
          <a:xfrm rot="3761296">
            <a:off x="2636044" y="4450556"/>
            <a:ext cx="228600" cy="928688"/>
          </a:xfrm>
          <a:prstGeom prst="upArrow">
            <a:avLst>
              <a:gd name="adj1" fmla="val 50000"/>
              <a:gd name="adj2" fmla="val 1015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72" name="Group 64">
            <a:extLst>
              <a:ext uri="{FF2B5EF4-FFF2-40B4-BE49-F238E27FC236}">
                <a16:creationId xmlns:a16="http://schemas.microsoft.com/office/drawing/2014/main" id="{C31092DE-AE92-42A3-99D8-AE849A2BF71A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5889625"/>
            <a:ext cx="474662" cy="733425"/>
            <a:chOff x="335" y="1338"/>
            <a:chExt cx="205" cy="462"/>
          </a:xfrm>
        </p:grpSpPr>
        <p:sp>
          <p:nvSpPr>
            <p:cNvPr id="68673" name="Freeform 65">
              <a:extLst>
                <a:ext uri="{FF2B5EF4-FFF2-40B4-BE49-F238E27FC236}">
                  <a16:creationId xmlns:a16="http://schemas.microsoft.com/office/drawing/2014/main" id="{C96524F5-D752-4067-9C88-0E6304F8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1736"/>
              <a:ext cx="55" cy="64"/>
            </a:xfrm>
            <a:custGeom>
              <a:avLst/>
              <a:gdLst>
                <a:gd name="T0" fmla="*/ 0 w 55"/>
                <a:gd name="T1" fmla="*/ 64 h 64"/>
                <a:gd name="T2" fmla="*/ 55 w 55"/>
                <a:gd name="T3" fmla="*/ 9 h 64"/>
                <a:gd name="T4" fmla="*/ 55 w 55"/>
                <a:gd name="T5" fmla="*/ 0 h 64"/>
                <a:gd name="T6" fmla="*/ 0 w 55"/>
                <a:gd name="T7" fmla="*/ 55 h 64"/>
                <a:gd name="T8" fmla="*/ 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0" y="64"/>
                  </a:moveTo>
                  <a:lnTo>
                    <a:pt x="55" y="9"/>
                  </a:lnTo>
                  <a:lnTo>
                    <a:pt x="55" y="0"/>
                  </a:lnTo>
                  <a:lnTo>
                    <a:pt x="0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66">
              <a:extLst>
                <a:ext uri="{FF2B5EF4-FFF2-40B4-BE49-F238E27FC236}">
                  <a16:creationId xmlns:a16="http://schemas.microsoft.com/office/drawing/2014/main" id="{6015C046-8DD0-4DDA-9C6C-082CA6C3E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51"/>
            </a:xfrm>
            <a:custGeom>
              <a:avLst/>
              <a:gdLst>
                <a:gd name="T0" fmla="*/ 0 w 205"/>
                <a:gd name="T1" fmla="*/ 51 h 51"/>
                <a:gd name="T2" fmla="*/ 51 w 205"/>
                <a:gd name="T3" fmla="*/ 0 h 51"/>
                <a:gd name="T4" fmla="*/ 205 w 205"/>
                <a:gd name="T5" fmla="*/ 0 h 51"/>
                <a:gd name="T6" fmla="*/ 154 w 205"/>
                <a:gd name="T7" fmla="*/ 51 h 51"/>
                <a:gd name="T8" fmla="*/ 0 w 20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">
                  <a:moveTo>
                    <a:pt x="0" y="51"/>
                  </a:moveTo>
                  <a:lnTo>
                    <a:pt x="51" y="0"/>
                  </a:lnTo>
                  <a:lnTo>
                    <a:pt x="205" y="0"/>
                  </a:lnTo>
                  <a:lnTo>
                    <a:pt x="15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Freeform 67">
              <a:extLst>
                <a:ext uri="{FF2B5EF4-FFF2-40B4-BE49-F238E27FC236}">
                  <a16:creationId xmlns:a16="http://schemas.microsoft.com/office/drawing/2014/main" id="{32E3BFAD-3526-4532-9353-FAFD85CA5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1338"/>
              <a:ext cx="51" cy="453"/>
            </a:xfrm>
            <a:custGeom>
              <a:avLst/>
              <a:gdLst>
                <a:gd name="T0" fmla="*/ 0 w 51"/>
                <a:gd name="T1" fmla="*/ 51 h 453"/>
                <a:gd name="T2" fmla="*/ 51 w 51"/>
                <a:gd name="T3" fmla="*/ 0 h 453"/>
                <a:gd name="T4" fmla="*/ 51 w 51"/>
                <a:gd name="T5" fmla="*/ 401 h 453"/>
                <a:gd name="T6" fmla="*/ 0 w 51"/>
                <a:gd name="T7" fmla="*/ 453 h 453"/>
                <a:gd name="T8" fmla="*/ 0 w 51"/>
                <a:gd name="T9" fmla="*/ 5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53">
                  <a:moveTo>
                    <a:pt x="0" y="51"/>
                  </a:moveTo>
                  <a:lnTo>
                    <a:pt x="51" y="0"/>
                  </a:lnTo>
                  <a:lnTo>
                    <a:pt x="51" y="401"/>
                  </a:lnTo>
                  <a:lnTo>
                    <a:pt x="0" y="4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Rectangle 68">
              <a:extLst>
                <a:ext uri="{FF2B5EF4-FFF2-40B4-BE49-F238E27FC236}">
                  <a16:creationId xmlns:a16="http://schemas.microsoft.com/office/drawing/2014/main" id="{680C30D4-4977-4A3F-A809-A8E3EA65F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Rectangle 69">
              <a:extLst>
                <a:ext uri="{FF2B5EF4-FFF2-40B4-BE49-F238E27FC236}">
                  <a16:creationId xmlns:a16="http://schemas.microsoft.com/office/drawing/2014/main" id="{BB531680-8122-4209-B787-BD50E07E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1389"/>
              <a:ext cx="154" cy="40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78" name="Picture 70">
              <a:extLst>
                <a:ext uri="{FF2B5EF4-FFF2-40B4-BE49-F238E27FC236}">
                  <a16:creationId xmlns:a16="http://schemas.microsoft.com/office/drawing/2014/main" id="{457EABE8-E7E9-4278-9187-37BF7929D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06"/>
              <a:ext cx="1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79" name="Rectangle 71">
              <a:extLst>
                <a:ext uri="{FF2B5EF4-FFF2-40B4-BE49-F238E27FC236}">
                  <a16:creationId xmlns:a16="http://schemas.microsoft.com/office/drawing/2014/main" id="{0E3BAD92-812D-41D3-B43C-A67C165F9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409"/>
              <a:ext cx="116" cy="24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Freeform 72">
              <a:extLst>
                <a:ext uri="{FF2B5EF4-FFF2-40B4-BE49-F238E27FC236}">
                  <a16:creationId xmlns:a16="http://schemas.microsoft.com/office/drawing/2014/main" id="{3F9D6CF0-97ED-4B1E-939B-741238812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" y="1421"/>
              <a:ext cx="88" cy="210"/>
            </a:xfrm>
            <a:custGeom>
              <a:avLst/>
              <a:gdLst>
                <a:gd name="T0" fmla="*/ 0 w 88"/>
                <a:gd name="T1" fmla="*/ 189 h 210"/>
                <a:gd name="T2" fmla="*/ 88 w 88"/>
                <a:gd name="T3" fmla="*/ 189 h 210"/>
                <a:gd name="T4" fmla="*/ 88 w 88"/>
                <a:gd name="T5" fmla="*/ 210 h 210"/>
                <a:gd name="T6" fmla="*/ 0 w 88"/>
                <a:gd name="T7" fmla="*/ 210 h 210"/>
                <a:gd name="T8" fmla="*/ 0 w 88"/>
                <a:gd name="T9" fmla="*/ 189 h 210"/>
                <a:gd name="T10" fmla="*/ 0 w 88"/>
                <a:gd name="T11" fmla="*/ 157 h 210"/>
                <a:gd name="T12" fmla="*/ 88 w 88"/>
                <a:gd name="T13" fmla="*/ 157 h 210"/>
                <a:gd name="T14" fmla="*/ 88 w 88"/>
                <a:gd name="T15" fmla="*/ 178 h 210"/>
                <a:gd name="T16" fmla="*/ 0 w 88"/>
                <a:gd name="T17" fmla="*/ 178 h 210"/>
                <a:gd name="T18" fmla="*/ 0 w 88"/>
                <a:gd name="T19" fmla="*/ 157 h 210"/>
                <a:gd name="T20" fmla="*/ 0 w 88"/>
                <a:gd name="T21" fmla="*/ 125 h 210"/>
                <a:gd name="T22" fmla="*/ 88 w 88"/>
                <a:gd name="T23" fmla="*/ 125 h 210"/>
                <a:gd name="T24" fmla="*/ 88 w 88"/>
                <a:gd name="T25" fmla="*/ 146 h 210"/>
                <a:gd name="T26" fmla="*/ 0 w 88"/>
                <a:gd name="T27" fmla="*/ 146 h 210"/>
                <a:gd name="T28" fmla="*/ 0 w 88"/>
                <a:gd name="T29" fmla="*/ 125 h 210"/>
                <a:gd name="T30" fmla="*/ 0 w 88"/>
                <a:gd name="T31" fmla="*/ 93 h 210"/>
                <a:gd name="T32" fmla="*/ 88 w 88"/>
                <a:gd name="T33" fmla="*/ 93 h 210"/>
                <a:gd name="T34" fmla="*/ 88 w 88"/>
                <a:gd name="T35" fmla="*/ 114 h 210"/>
                <a:gd name="T36" fmla="*/ 0 w 88"/>
                <a:gd name="T37" fmla="*/ 114 h 210"/>
                <a:gd name="T38" fmla="*/ 0 w 88"/>
                <a:gd name="T39" fmla="*/ 93 h 210"/>
                <a:gd name="T40" fmla="*/ 0 w 88"/>
                <a:gd name="T41" fmla="*/ 47 h 210"/>
                <a:gd name="T42" fmla="*/ 88 w 88"/>
                <a:gd name="T43" fmla="*/ 47 h 210"/>
                <a:gd name="T44" fmla="*/ 88 w 88"/>
                <a:gd name="T45" fmla="*/ 83 h 210"/>
                <a:gd name="T46" fmla="*/ 0 w 88"/>
                <a:gd name="T47" fmla="*/ 83 h 210"/>
                <a:gd name="T48" fmla="*/ 0 w 88"/>
                <a:gd name="T49" fmla="*/ 47 h 210"/>
                <a:gd name="T50" fmla="*/ 0 w 88"/>
                <a:gd name="T51" fmla="*/ 0 h 210"/>
                <a:gd name="T52" fmla="*/ 88 w 88"/>
                <a:gd name="T53" fmla="*/ 0 h 210"/>
                <a:gd name="T54" fmla="*/ 88 w 88"/>
                <a:gd name="T55" fmla="*/ 36 h 210"/>
                <a:gd name="T56" fmla="*/ 0 w 88"/>
                <a:gd name="T57" fmla="*/ 36 h 210"/>
                <a:gd name="T58" fmla="*/ 0 w 88"/>
                <a:gd name="T5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210">
                  <a:moveTo>
                    <a:pt x="0" y="189"/>
                  </a:moveTo>
                  <a:lnTo>
                    <a:pt x="88" y="189"/>
                  </a:lnTo>
                  <a:lnTo>
                    <a:pt x="88" y="210"/>
                  </a:lnTo>
                  <a:lnTo>
                    <a:pt x="0" y="210"/>
                  </a:lnTo>
                  <a:lnTo>
                    <a:pt x="0" y="189"/>
                  </a:lnTo>
                  <a:close/>
                  <a:moveTo>
                    <a:pt x="0" y="157"/>
                  </a:moveTo>
                  <a:lnTo>
                    <a:pt x="88" y="157"/>
                  </a:lnTo>
                  <a:lnTo>
                    <a:pt x="88" y="178"/>
                  </a:lnTo>
                  <a:lnTo>
                    <a:pt x="0" y="178"/>
                  </a:lnTo>
                  <a:lnTo>
                    <a:pt x="0" y="157"/>
                  </a:lnTo>
                  <a:close/>
                  <a:moveTo>
                    <a:pt x="0" y="125"/>
                  </a:moveTo>
                  <a:lnTo>
                    <a:pt x="88" y="125"/>
                  </a:lnTo>
                  <a:lnTo>
                    <a:pt x="88" y="146"/>
                  </a:lnTo>
                  <a:lnTo>
                    <a:pt x="0" y="146"/>
                  </a:lnTo>
                  <a:lnTo>
                    <a:pt x="0" y="125"/>
                  </a:lnTo>
                  <a:close/>
                  <a:moveTo>
                    <a:pt x="0" y="93"/>
                  </a:moveTo>
                  <a:lnTo>
                    <a:pt x="88" y="93"/>
                  </a:lnTo>
                  <a:lnTo>
                    <a:pt x="88" y="114"/>
                  </a:lnTo>
                  <a:lnTo>
                    <a:pt x="0" y="114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88" y="47"/>
                  </a:lnTo>
                  <a:lnTo>
                    <a:pt x="88" y="83"/>
                  </a:lnTo>
                  <a:lnTo>
                    <a:pt x="0" y="83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88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1" name="Rectangle 73">
              <a:extLst>
                <a:ext uri="{FF2B5EF4-FFF2-40B4-BE49-F238E27FC236}">
                  <a16:creationId xmlns:a16="http://schemas.microsoft.com/office/drawing/2014/main" id="{F4545F56-F95A-4048-A815-D717FD209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610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2" name="Rectangle 74">
              <a:extLst>
                <a:ext uri="{FF2B5EF4-FFF2-40B4-BE49-F238E27FC236}">
                  <a16:creationId xmlns:a16="http://schemas.microsoft.com/office/drawing/2014/main" id="{7F757A68-8101-4EAD-8578-5E72E3D1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78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3" name="Rectangle 75">
              <a:extLst>
                <a:ext uri="{FF2B5EF4-FFF2-40B4-BE49-F238E27FC236}">
                  <a16:creationId xmlns:a16="http://schemas.microsoft.com/office/drawing/2014/main" id="{00EF5384-9262-4A32-9D44-5ACA37F6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46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4" name="Rectangle 76">
              <a:extLst>
                <a:ext uri="{FF2B5EF4-FFF2-40B4-BE49-F238E27FC236}">
                  <a16:creationId xmlns:a16="http://schemas.microsoft.com/office/drawing/2014/main" id="{CF29F99A-510E-47CE-A28D-5DCE3708D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514"/>
              <a:ext cx="88" cy="2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5" name="Rectangle 77">
              <a:extLst>
                <a:ext uri="{FF2B5EF4-FFF2-40B4-BE49-F238E27FC236}">
                  <a16:creationId xmlns:a16="http://schemas.microsoft.com/office/drawing/2014/main" id="{B74FA721-B9A7-4F2B-9151-64CE7A405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68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6" name="Rectangle 78">
              <a:extLst>
                <a:ext uri="{FF2B5EF4-FFF2-40B4-BE49-F238E27FC236}">
                  <a16:creationId xmlns:a16="http://schemas.microsoft.com/office/drawing/2014/main" id="{460BA70D-7505-4D78-AC68-498E9777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421"/>
              <a:ext cx="88" cy="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7" name="Rectangle 79">
              <a:extLst>
                <a:ext uri="{FF2B5EF4-FFF2-40B4-BE49-F238E27FC236}">
                  <a16:creationId xmlns:a16="http://schemas.microsoft.com/office/drawing/2014/main" id="{0F93097C-5987-43E7-B436-E9AC779A6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791"/>
              <a:ext cx="141" cy="9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88" name="Picture 80">
              <a:extLst>
                <a:ext uri="{FF2B5EF4-FFF2-40B4-BE49-F238E27FC236}">
                  <a16:creationId xmlns:a16="http://schemas.microsoft.com/office/drawing/2014/main" id="{56CAC5B4-DA2C-4909-8BF0-0C45217D4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71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89" name="Picture 81">
              <a:extLst>
                <a:ext uri="{FF2B5EF4-FFF2-40B4-BE49-F238E27FC236}">
                  <a16:creationId xmlns:a16="http://schemas.microsoft.com/office/drawing/2014/main" id="{BD6CF31D-7147-480A-AA12-202493E19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680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0" name="Picture 82">
              <a:extLst>
                <a:ext uri="{FF2B5EF4-FFF2-40B4-BE49-F238E27FC236}">
                  <a16:creationId xmlns:a16="http://schemas.microsoft.com/office/drawing/2014/main" id="{CAA1C732-B550-4E09-B98B-90B780AF2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1705"/>
              <a:ext cx="1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1" name="Rectangle 83">
              <a:extLst>
                <a:ext uri="{FF2B5EF4-FFF2-40B4-BE49-F238E27FC236}">
                  <a16:creationId xmlns:a16="http://schemas.microsoft.com/office/drawing/2014/main" id="{5B0FB6CA-4A1E-4278-AA9C-B9E03CAB5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439"/>
              <a:ext cx="13" cy="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92" name="Picture 84">
              <a:extLst>
                <a:ext uri="{FF2B5EF4-FFF2-40B4-BE49-F238E27FC236}">
                  <a16:creationId xmlns:a16="http://schemas.microsoft.com/office/drawing/2014/main" id="{974E255D-6FEC-46A0-B243-D3DEA0D6A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3" name="Picture 85">
              <a:extLst>
                <a:ext uri="{FF2B5EF4-FFF2-40B4-BE49-F238E27FC236}">
                  <a16:creationId xmlns:a16="http://schemas.microsoft.com/office/drawing/2014/main" id="{887B8AD3-3AC7-434A-A7FA-3B77D026D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23"/>
              <a:ext cx="7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4" name="Rectangle 86">
              <a:extLst>
                <a:ext uri="{FF2B5EF4-FFF2-40B4-BE49-F238E27FC236}">
                  <a16:creationId xmlns:a16="http://schemas.microsoft.com/office/drawing/2014/main" id="{2E1E63DB-CDCE-4B31-BD90-DCDD42CB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428"/>
              <a:ext cx="75" cy="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95" name="Picture 87">
              <a:extLst>
                <a:ext uri="{FF2B5EF4-FFF2-40B4-BE49-F238E27FC236}">
                  <a16:creationId xmlns:a16="http://schemas.microsoft.com/office/drawing/2014/main" id="{84A654EB-F227-4D2D-B79C-3B3E1C373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96" name="Picture 88">
              <a:extLst>
                <a:ext uri="{FF2B5EF4-FFF2-40B4-BE49-F238E27FC236}">
                  <a16:creationId xmlns:a16="http://schemas.microsoft.com/office/drawing/2014/main" id="{2804097D-884B-4907-94CD-34835173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475"/>
              <a:ext cx="7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97" name="Freeform 89">
              <a:extLst>
                <a:ext uri="{FF2B5EF4-FFF2-40B4-BE49-F238E27FC236}">
                  <a16:creationId xmlns:a16="http://schemas.microsoft.com/office/drawing/2014/main" id="{26534640-A48B-48DE-9496-30A2D377F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476"/>
              <a:ext cx="74" cy="14"/>
            </a:xfrm>
            <a:custGeom>
              <a:avLst/>
              <a:gdLst>
                <a:gd name="T0" fmla="*/ 0 w 139"/>
                <a:gd name="T1" fmla="*/ 6 h 26"/>
                <a:gd name="T2" fmla="*/ 38 w 139"/>
                <a:gd name="T3" fmla="*/ 6 h 26"/>
                <a:gd name="T4" fmla="*/ 114 w 139"/>
                <a:gd name="T5" fmla="*/ 6 h 26"/>
                <a:gd name="T6" fmla="*/ 114 w 139"/>
                <a:gd name="T7" fmla="*/ 6 h 26"/>
                <a:gd name="T8" fmla="*/ 139 w 139"/>
                <a:gd name="T9" fmla="*/ 6 h 26"/>
                <a:gd name="T10" fmla="*/ 139 w 139"/>
                <a:gd name="T11" fmla="*/ 26 h 26"/>
                <a:gd name="T12" fmla="*/ 0 w 139"/>
                <a:gd name="T13" fmla="*/ 26 h 26"/>
                <a:gd name="T14" fmla="*/ 0 w 139"/>
                <a:gd name="T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6">
                  <a:moveTo>
                    <a:pt x="0" y="6"/>
                  </a:moveTo>
                  <a:lnTo>
                    <a:pt x="38" y="6"/>
                  </a:lnTo>
                  <a:cubicBezTo>
                    <a:pt x="63" y="0"/>
                    <a:pt x="89" y="0"/>
                    <a:pt x="114" y="6"/>
                  </a:cubicBezTo>
                  <a:lnTo>
                    <a:pt x="114" y="6"/>
                  </a:lnTo>
                  <a:lnTo>
                    <a:pt x="139" y="6"/>
                  </a:lnTo>
                  <a:lnTo>
                    <a:pt x="139" y="26"/>
                  </a:lnTo>
                  <a:lnTo>
                    <a:pt x="0" y="26"/>
                  </a:lnTo>
                  <a:lnTo>
                    <a:pt x="0" y="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Rectangle 90">
              <a:extLst>
                <a:ext uri="{FF2B5EF4-FFF2-40B4-BE49-F238E27FC236}">
                  <a16:creationId xmlns:a16="http://schemas.microsoft.com/office/drawing/2014/main" id="{6316A967-71FC-4454-B726-9AA164ABA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9" name="Rectangle 91">
              <a:extLst>
                <a:ext uri="{FF2B5EF4-FFF2-40B4-BE49-F238E27FC236}">
                  <a16:creationId xmlns:a16="http://schemas.microsoft.com/office/drawing/2014/main" id="{75CCCDE4-0FE2-46E3-BC3D-300D304E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484"/>
              <a:ext cx="68" cy="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00" name="Picture 92">
              <a:extLst>
                <a:ext uri="{FF2B5EF4-FFF2-40B4-BE49-F238E27FC236}">
                  <a16:creationId xmlns:a16="http://schemas.microsoft.com/office/drawing/2014/main" id="{52C9EBC0-85E3-48B7-9E2D-5249E2F4D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701" name="Picture 93">
              <a:extLst>
                <a:ext uri="{FF2B5EF4-FFF2-40B4-BE49-F238E27FC236}">
                  <a16:creationId xmlns:a16="http://schemas.microsoft.com/office/drawing/2014/main" id="{782EA623-24FE-4ABB-83B2-58A189A7F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517"/>
              <a:ext cx="7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02" name="Freeform 94">
              <a:extLst>
                <a:ext uri="{FF2B5EF4-FFF2-40B4-BE49-F238E27FC236}">
                  <a16:creationId xmlns:a16="http://schemas.microsoft.com/office/drawing/2014/main" id="{DB109745-D5E0-4653-99B6-D6C67E85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1517"/>
              <a:ext cx="77" cy="12"/>
            </a:xfrm>
            <a:custGeom>
              <a:avLst/>
              <a:gdLst>
                <a:gd name="T0" fmla="*/ 0 w 144"/>
                <a:gd name="T1" fmla="*/ 17 h 22"/>
                <a:gd name="T2" fmla="*/ 0 w 144"/>
                <a:gd name="T3" fmla="*/ 6 h 22"/>
                <a:gd name="T4" fmla="*/ 46 w 144"/>
                <a:gd name="T5" fmla="*/ 6 h 22"/>
                <a:gd name="T6" fmla="*/ 98 w 144"/>
                <a:gd name="T7" fmla="*/ 6 h 22"/>
                <a:gd name="T8" fmla="*/ 98 w 144"/>
                <a:gd name="T9" fmla="*/ 6 h 22"/>
                <a:gd name="T10" fmla="*/ 144 w 144"/>
                <a:gd name="T11" fmla="*/ 6 h 22"/>
                <a:gd name="T12" fmla="*/ 144 w 144"/>
                <a:gd name="T13" fmla="*/ 17 h 22"/>
                <a:gd name="T14" fmla="*/ 98 w 144"/>
                <a:gd name="T15" fmla="*/ 17 h 22"/>
                <a:gd name="T16" fmla="*/ 46 w 144"/>
                <a:gd name="T17" fmla="*/ 17 h 22"/>
                <a:gd name="T18" fmla="*/ 46 w 144"/>
                <a:gd name="T19" fmla="*/ 17 h 22"/>
                <a:gd name="T20" fmla="*/ 0 w 144"/>
                <a:gd name="T2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2">
                  <a:moveTo>
                    <a:pt x="0" y="17"/>
                  </a:moveTo>
                  <a:lnTo>
                    <a:pt x="0" y="6"/>
                  </a:lnTo>
                  <a:lnTo>
                    <a:pt x="46" y="6"/>
                  </a:lnTo>
                  <a:cubicBezTo>
                    <a:pt x="62" y="0"/>
                    <a:pt x="82" y="0"/>
                    <a:pt x="98" y="6"/>
                  </a:cubicBezTo>
                  <a:lnTo>
                    <a:pt x="98" y="6"/>
                  </a:lnTo>
                  <a:lnTo>
                    <a:pt x="144" y="6"/>
                  </a:lnTo>
                  <a:lnTo>
                    <a:pt x="144" y="17"/>
                  </a:lnTo>
                  <a:lnTo>
                    <a:pt x="98" y="17"/>
                  </a:lnTo>
                  <a:cubicBezTo>
                    <a:pt x="81" y="22"/>
                    <a:pt x="62" y="22"/>
                    <a:pt x="46" y="17"/>
                  </a:cubicBezTo>
                  <a:lnTo>
                    <a:pt x="46" y="17"/>
                  </a:lnTo>
                  <a:lnTo>
                    <a:pt x="0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03" name="Picture 95">
              <a:extLst>
                <a:ext uri="{FF2B5EF4-FFF2-40B4-BE49-F238E27FC236}">
                  <a16:creationId xmlns:a16="http://schemas.microsoft.com/office/drawing/2014/main" id="{507EBBE2-FE85-46B8-AEC7-4A461950A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704" name="Picture 96">
              <a:extLst>
                <a:ext uri="{FF2B5EF4-FFF2-40B4-BE49-F238E27FC236}">
                  <a16:creationId xmlns:a16="http://schemas.microsoft.com/office/drawing/2014/main" id="{73676E65-D137-4600-8F16-29DEB7B95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432"/>
              <a:ext cx="4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05" name="Freeform 97">
              <a:extLst>
                <a:ext uri="{FF2B5EF4-FFF2-40B4-BE49-F238E27FC236}">
                  <a16:creationId xmlns:a16="http://schemas.microsoft.com/office/drawing/2014/main" id="{B0EEEFC9-E536-4E7F-A010-FBAADA134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438"/>
              <a:ext cx="38" cy="94"/>
            </a:xfrm>
            <a:custGeom>
              <a:avLst/>
              <a:gdLst>
                <a:gd name="T0" fmla="*/ 27 w 38"/>
                <a:gd name="T1" fmla="*/ 5 h 94"/>
                <a:gd name="T2" fmla="*/ 37 w 38"/>
                <a:gd name="T3" fmla="*/ 5 h 94"/>
                <a:gd name="T4" fmla="*/ 37 w 38"/>
                <a:gd name="T5" fmla="*/ 0 h 94"/>
                <a:gd name="T6" fmla="*/ 27 w 38"/>
                <a:gd name="T7" fmla="*/ 0 h 94"/>
                <a:gd name="T8" fmla="*/ 27 w 38"/>
                <a:gd name="T9" fmla="*/ 5 h 94"/>
                <a:gd name="T10" fmla="*/ 16 w 38"/>
                <a:gd name="T11" fmla="*/ 4 h 94"/>
                <a:gd name="T12" fmla="*/ 10 w 38"/>
                <a:gd name="T13" fmla="*/ 8 h 94"/>
                <a:gd name="T14" fmla="*/ 10 w 38"/>
                <a:gd name="T15" fmla="*/ 1 h 94"/>
                <a:gd name="T16" fmla="*/ 16 w 38"/>
                <a:gd name="T17" fmla="*/ 4 h 94"/>
                <a:gd name="T18" fmla="*/ 0 w 38"/>
                <a:gd name="T19" fmla="*/ 4 h 94"/>
                <a:gd name="T20" fmla="*/ 6 w 38"/>
                <a:gd name="T21" fmla="*/ 1 h 94"/>
                <a:gd name="T22" fmla="*/ 6 w 38"/>
                <a:gd name="T23" fmla="*/ 8 h 94"/>
                <a:gd name="T24" fmla="*/ 0 w 38"/>
                <a:gd name="T25" fmla="*/ 4 h 94"/>
                <a:gd name="T26" fmla="*/ 21 w 38"/>
                <a:gd name="T27" fmla="*/ 59 h 94"/>
                <a:gd name="T28" fmla="*/ 35 w 38"/>
                <a:gd name="T29" fmla="*/ 59 h 94"/>
                <a:gd name="T30" fmla="*/ 35 w 38"/>
                <a:gd name="T31" fmla="*/ 55 h 94"/>
                <a:gd name="T32" fmla="*/ 21 w 38"/>
                <a:gd name="T33" fmla="*/ 55 h 94"/>
                <a:gd name="T34" fmla="*/ 21 w 38"/>
                <a:gd name="T35" fmla="*/ 59 h 94"/>
                <a:gd name="T36" fmla="*/ 24 w 38"/>
                <a:gd name="T37" fmla="*/ 94 h 94"/>
                <a:gd name="T38" fmla="*/ 38 w 38"/>
                <a:gd name="T39" fmla="*/ 94 h 94"/>
                <a:gd name="T40" fmla="*/ 38 w 38"/>
                <a:gd name="T41" fmla="*/ 91 h 94"/>
                <a:gd name="T42" fmla="*/ 24 w 38"/>
                <a:gd name="T43" fmla="*/ 91 h 94"/>
                <a:gd name="T44" fmla="*/ 24 w 38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94">
                  <a:moveTo>
                    <a:pt x="27" y="5"/>
                  </a:moveTo>
                  <a:lnTo>
                    <a:pt x="37" y="5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5"/>
                  </a:lnTo>
                  <a:moveTo>
                    <a:pt x="16" y="4"/>
                  </a:moveTo>
                  <a:lnTo>
                    <a:pt x="10" y="8"/>
                  </a:lnTo>
                  <a:lnTo>
                    <a:pt x="10" y="1"/>
                  </a:lnTo>
                  <a:lnTo>
                    <a:pt x="16" y="4"/>
                  </a:lnTo>
                  <a:moveTo>
                    <a:pt x="0" y="4"/>
                  </a:moveTo>
                  <a:lnTo>
                    <a:pt x="6" y="1"/>
                  </a:lnTo>
                  <a:lnTo>
                    <a:pt x="6" y="8"/>
                  </a:lnTo>
                  <a:lnTo>
                    <a:pt x="0" y="4"/>
                  </a:lnTo>
                  <a:moveTo>
                    <a:pt x="21" y="59"/>
                  </a:moveTo>
                  <a:lnTo>
                    <a:pt x="35" y="59"/>
                  </a:lnTo>
                  <a:lnTo>
                    <a:pt x="35" y="55"/>
                  </a:lnTo>
                  <a:lnTo>
                    <a:pt x="21" y="55"/>
                  </a:lnTo>
                  <a:lnTo>
                    <a:pt x="21" y="59"/>
                  </a:lnTo>
                  <a:moveTo>
                    <a:pt x="24" y="94"/>
                  </a:moveTo>
                  <a:lnTo>
                    <a:pt x="38" y="94"/>
                  </a:lnTo>
                  <a:lnTo>
                    <a:pt x="38" y="91"/>
                  </a:lnTo>
                  <a:lnTo>
                    <a:pt x="24" y="91"/>
                  </a:lnTo>
                  <a:lnTo>
                    <a:pt x="24" y="94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6" name="Freeform 98">
              <a:extLst>
                <a:ext uri="{FF2B5EF4-FFF2-40B4-BE49-F238E27FC236}">
                  <a16:creationId xmlns:a16="http://schemas.microsoft.com/office/drawing/2014/main" id="{68564DD3-98D4-46CF-94F4-6E9E3E389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439"/>
              <a:ext cx="8" cy="57"/>
            </a:xfrm>
            <a:custGeom>
              <a:avLst/>
              <a:gdLst>
                <a:gd name="T0" fmla="*/ 2 w 8"/>
                <a:gd name="T1" fmla="*/ 0 h 57"/>
                <a:gd name="T2" fmla="*/ 8 w 8"/>
                <a:gd name="T3" fmla="*/ 0 h 57"/>
                <a:gd name="T4" fmla="*/ 0 w 8"/>
                <a:gd name="T5" fmla="*/ 57 h 57"/>
                <a:gd name="T6" fmla="*/ 7 w 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2" y="0"/>
                  </a:moveTo>
                  <a:lnTo>
                    <a:pt x="8" y="0"/>
                  </a:lnTo>
                  <a:moveTo>
                    <a:pt x="0" y="57"/>
                  </a:moveTo>
                  <a:lnTo>
                    <a:pt x="7" y="57"/>
                  </a:lnTo>
                </a:path>
              </a:pathLst>
            </a:custGeom>
            <a:noFill/>
            <a:ln w="4763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7" name="Rectangle 99">
              <a:extLst>
                <a:ext uri="{FF2B5EF4-FFF2-40B4-BE49-F238E27FC236}">
                  <a16:creationId xmlns:a16="http://schemas.microsoft.com/office/drawing/2014/main" id="{D298C590-8FF4-42E1-8990-14C88E422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663"/>
              <a:ext cx="8" cy="111"/>
            </a:xfrm>
            <a:prstGeom prst="rect">
              <a:avLst/>
            </a:pr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8" name="Rectangle 100">
              <a:extLst>
                <a:ext uri="{FF2B5EF4-FFF2-40B4-BE49-F238E27FC236}">
                  <a16:creationId xmlns:a16="http://schemas.microsoft.com/office/drawing/2014/main" id="{90899A63-3E2C-471E-AD67-6C0A32D02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663"/>
              <a:ext cx="9" cy="111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9" name="Rectangle 101">
              <a:extLst>
                <a:ext uri="{FF2B5EF4-FFF2-40B4-BE49-F238E27FC236}">
                  <a16:creationId xmlns:a16="http://schemas.microsoft.com/office/drawing/2014/main" id="{B262C2F9-1EB8-48F6-8020-6E373816A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" y="1663"/>
              <a:ext cx="8" cy="1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0" name="Rectangle 102">
              <a:extLst>
                <a:ext uri="{FF2B5EF4-FFF2-40B4-BE49-F238E27FC236}">
                  <a16:creationId xmlns:a16="http://schemas.microsoft.com/office/drawing/2014/main" id="{2D6C0B83-F458-4AD5-B86B-D08FDBB7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663"/>
              <a:ext cx="9" cy="11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" name="Rectangle 103">
              <a:extLst>
                <a:ext uri="{FF2B5EF4-FFF2-40B4-BE49-F238E27FC236}">
                  <a16:creationId xmlns:a16="http://schemas.microsoft.com/office/drawing/2014/main" id="{12E9CFDD-D071-43F2-9D4F-EEC55CE8B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63"/>
              <a:ext cx="9" cy="111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2" name="Rectangle 104">
              <a:extLst>
                <a:ext uri="{FF2B5EF4-FFF2-40B4-BE49-F238E27FC236}">
                  <a16:creationId xmlns:a16="http://schemas.microsoft.com/office/drawing/2014/main" id="{FC3B3FD2-80E4-4793-951D-C2AFC9C25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1663"/>
              <a:ext cx="8" cy="111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3" name="Rectangle 105">
              <a:extLst>
                <a:ext uri="{FF2B5EF4-FFF2-40B4-BE49-F238E27FC236}">
                  <a16:creationId xmlns:a16="http://schemas.microsoft.com/office/drawing/2014/main" id="{AE4A878A-2790-4C12-9EC2-97A0EC96B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663"/>
              <a:ext cx="9" cy="111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4" name="Rectangle 106">
              <a:extLst>
                <a:ext uri="{FF2B5EF4-FFF2-40B4-BE49-F238E27FC236}">
                  <a16:creationId xmlns:a16="http://schemas.microsoft.com/office/drawing/2014/main" id="{E1D0B5D2-0C9D-47AD-852F-659C8C1B2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1663"/>
              <a:ext cx="8" cy="11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" name="Rectangle 107">
              <a:extLst>
                <a:ext uri="{FF2B5EF4-FFF2-40B4-BE49-F238E27FC236}">
                  <a16:creationId xmlns:a16="http://schemas.microsoft.com/office/drawing/2014/main" id="{63F59459-A2CE-469C-8709-828C46AD2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1663"/>
              <a:ext cx="9" cy="111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6" name="Rectangle 108">
              <a:extLst>
                <a:ext uri="{FF2B5EF4-FFF2-40B4-BE49-F238E27FC236}">
                  <a16:creationId xmlns:a16="http://schemas.microsoft.com/office/drawing/2014/main" id="{E3D20DA3-EB0E-422E-8209-B56FD6CD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663"/>
              <a:ext cx="9" cy="1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7" name="Freeform 109">
              <a:extLst>
                <a:ext uri="{FF2B5EF4-FFF2-40B4-BE49-F238E27FC236}">
                  <a16:creationId xmlns:a16="http://schemas.microsoft.com/office/drawing/2014/main" id="{708F1ED2-BD02-44E7-BACD-0BC509CC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338"/>
              <a:ext cx="205" cy="462"/>
            </a:xfrm>
            <a:custGeom>
              <a:avLst/>
              <a:gdLst>
                <a:gd name="T0" fmla="*/ 6 w 205"/>
                <a:gd name="T1" fmla="*/ 462 h 462"/>
                <a:gd name="T2" fmla="*/ 6 w 205"/>
                <a:gd name="T3" fmla="*/ 453 h 462"/>
                <a:gd name="T4" fmla="*/ 0 w 205"/>
                <a:gd name="T5" fmla="*/ 453 h 462"/>
                <a:gd name="T6" fmla="*/ 0 w 205"/>
                <a:gd name="T7" fmla="*/ 51 h 462"/>
                <a:gd name="T8" fmla="*/ 51 w 205"/>
                <a:gd name="T9" fmla="*/ 0 h 462"/>
                <a:gd name="T10" fmla="*/ 205 w 205"/>
                <a:gd name="T11" fmla="*/ 0 h 462"/>
                <a:gd name="T12" fmla="*/ 205 w 205"/>
                <a:gd name="T13" fmla="*/ 401 h 462"/>
                <a:gd name="T14" fmla="*/ 202 w 205"/>
                <a:gd name="T15" fmla="*/ 404 h 462"/>
                <a:gd name="T16" fmla="*/ 202 w 205"/>
                <a:gd name="T17" fmla="*/ 407 h 462"/>
                <a:gd name="T18" fmla="*/ 147 w 205"/>
                <a:gd name="T19" fmla="*/ 462 h 462"/>
                <a:gd name="T20" fmla="*/ 6 w 205"/>
                <a:gd name="T2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462">
                  <a:moveTo>
                    <a:pt x="6" y="462"/>
                  </a:moveTo>
                  <a:lnTo>
                    <a:pt x="6" y="453"/>
                  </a:lnTo>
                  <a:lnTo>
                    <a:pt x="0" y="453"/>
                  </a:lnTo>
                  <a:lnTo>
                    <a:pt x="0" y="51"/>
                  </a:lnTo>
                  <a:lnTo>
                    <a:pt x="51" y="0"/>
                  </a:lnTo>
                  <a:lnTo>
                    <a:pt x="205" y="0"/>
                  </a:lnTo>
                  <a:lnTo>
                    <a:pt x="205" y="401"/>
                  </a:lnTo>
                  <a:lnTo>
                    <a:pt x="202" y="404"/>
                  </a:lnTo>
                  <a:lnTo>
                    <a:pt x="202" y="407"/>
                  </a:lnTo>
                  <a:lnTo>
                    <a:pt x="147" y="462"/>
                  </a:lnTo>
                  <a:lnTo>
                    <a:pt x="6" y="4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718" name="Rectangle 110">
            <a:extLst>
              <a:ext uri="{FF2B5EF4-FFF2-40B4-BE49-F238E27FC236}">
                <a16:creationId xmlns:a16="http://schemas.microsoft.com/office/drawing/2014/main" id="{0B6C11E6-DBF7-4D10-AF1E-068951E5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94288"/>
            <a:ext cx="1981200" cy="168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9" name="Text Box 111">
            <a:extLst>
              <a:ext uri="{FF2B5EF4-FFF2-40B4-BE49-F238E27FC236}">
                <a16:creationId xmlns:a16="http://schemas.microsoft.com/office/drawing/2014/main" id="{7F16BF6F-6CC9-41C4-B2C9-EBE9D174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5181600"/>
            <a:ext cx="173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1800" b="0" i="0">
                <a:latin typeface="Arial" panose="020B0604020202020204" pitchFamily="34" charset="0"/>
              </a:rPr>
              <a:t>CUAHSI HIS data servers</a:t>
            </a:r>
          </a:p>
        </p:txBody>
      </p:sp>
      <p:sp>
        <p:nvSpPr>
          <p:cNvPr id="68720" name="AutoShape 112">
            <a:extLst>
              <a:ext uri="{FF2B5EF4-FFF2-40B4-BE49-F238E27FC236}">
                <a16:creationId xmlns:a16="http://schemas.microsoft.com/office/drawing/2014/main" id="{A09D6388-A4EB-451E-87C8-DA14A1E0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48200"/>
            <a:ext cx="388938" cy="536575"/>
          </a:xfrm>
          <a:prstGeom prst="upArrow">
            <a:avLst>
              <a:gd name="adj1" fmla="val 50000"/>
              <a:gd name="adj2" fmla="val 344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AutoShape 113">
            <a:extLst>
              <a:ext uri="{FF2B5EF4-FFF2-40B4-BE49-F238E27FC236}">
                <a16:creationId xmlns:a16="http://schemas.microsoft.com/office/drawing/2014/main" id="{9100BE6E-1F5D-49BC-9944-1F1901FFD5A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4692650"/>
            <a:ext cx="388938" cy="488950"/>
          </a:xfrm>
          <a:prstGeom prst="upArrow">
            <a:avLst>
              <a:gd name="adj1" fmla="val 50000"/>
              <a:gd name="adj2" fmla="val 31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2" name="Rectangle 114">
            <a:extLst>
              <a:ext uri="{FF2B5EF4-FFF2-40B4-BE49-F238E27FC236}">
                <a16:creationId xmlns:a16="http://schemas.microsoft.com/office/drawing/2014/main" id="{EE8F5B6B-07DA-414B-892D-0F0F3685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219075"/>
            <a:ext cx="75184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0" i="0"/>
          </a:p>
        </p:txBody>
      </p:sp>
      <p:grpSp>
        <p:nvGrpSpPr>
          <p:cNvPr id="68723" name="Group 115">
            <a:extLst>
              <a:ext uri="{FF2B5EF4-FFF2-40B4-BE49-F238E27FC236}">
                <a16:creationId xmlns:a16="http://schemas.microsoft.com/office/drawing/2014/main" id="{FE4B0EEB-7274-46DD-96CA-DD18D151CC13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911475"/>
            <a:ext cx="1863725" cy="1965325"/>
            <a:chOff x="425" y="1834"/>
            <a:chExt cx="1084" cy="1238"/>
          </a:xfrm>
        </p:grpSpPr>
        <p:sp>
          <p:nvSpPr>
            <p:cNvPr id="68724" name="AutoShape 116">
              <a:extLst>
                <a:ext uri="{FF2B5EF4-FFF2-40B4-BE49-F238E27FC236}">
                  <a16:creationId xmlns:a16="http://schemas.microsoft.com/office/drawing/2014/main" id="{95F2275C-A63C-4A7D-9B50-5CE149E5E8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5" y="2093"/>
              <a:ext cx="39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5" name="Rectangle 117">
              <a:extLst>
                <a:ext uri="{FF2B5EF4-FFF2-40B4-BE49-F238E27FC236}">
                  <a16:creationId xmlns:a16="http://schemas.microsoft.com/office/drawing/2014/main" id="{A711615D-23F4-4666-9166-DCC9F794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834"/>
              <a:ext cx="952" cy="1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6" name="Text Box 118">
              <a:extLst>
                <a:ext uri="{FF2B5EF4-FFF2-40B4-BE49-F238E27FC236}">
                  <a16:creationId xmlns:a16="http://schemas.microsoft.com/office/drawing/2014/main" id="{3933E3AA-A078-4E60-A06F-A0102FFBF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1868"/>
              <a:ext cx="95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/>
              <a:r>
                <a:rPr lang="en-US" altLang="en-US" sz="1800" b="0" i="0">
                  <a:latin typeface="Arial" panose="020B0604020202020204" pitchFamily="34" charset="0"/>
                </a:rPr>
                <a:t>3</a:t>
              </a:r>
              <a:r>
                <a:rPr lang="en-US" altLang="en-US" sz="1800" b="0" i="0" baseline="30000">
                  <a:latin typeface="Arial" panose="020B0604020202020204" pitchFamily="34" charset="0"/>
                </a:rPr>
                <a:t>rd</a:t>
              </a:r>
              <a:r>
                <a:rPr lang="en-US" altLang="en-US" sz="1800" b="0" i="0">
                  <a:latin typeface="Arial" panose="020B0604020202020204" pitchFamily="34" charset="0"/>
                </a:rPr>
                <a:t> party data servers</a:t>
              </a:r>
            </a:p>
          </p:txBody>
        </p:sp>
        <p:sp>
          <p:nvSpPr>
            <p:cNvPr id="68727" name="Text Box 119">
              <a:extLst>
                <a:ext uri="{FF2B5EF4-FFF2-40B4-BE49-F238E27FC236}">
                  <a16:creationId xmlns:a16="http://schemas.microsoft.com/office/drawing/2014/main" id="{B5A2CD86-6D3F-411B-8A6B-1EEA8CDB8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2746"/>
              <a:ext cx="8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/>
              <a:r>
                <a:rPr lang="en-US" altLang="en-US" sz="1400" b="0" i="0">
                  <a:latin typeface="Arial" panose="020B0604020202020204" pitchFamily="34" charset="0"/>
                </a:rPr>
                <a:t>e.g. USGS, NCDC</a:t>
              </a:r>
            </a:p>
          </p:txBody>
        </p:sp>
        <p:grpSp>
          <p:nvGrpSpPr>
            <p:cNvPr id="68728" name="Group 120">
              <a:extLst>
                <a:ext uri="{FF2B5EF4-FFF2-40B4-BE49-F238E27FC236}">
                  <a16:creationId xmlns:a16="http://schemas.microsoft.com/office/drawing/2014/main" id="{869210F6-8426-4114-AE08-09FF74182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263"/>
              <a:ext cx="268" cy="462"/>
              <a:chOff x="335" y="1338"/>
              <a:chExt cx="205" cy="462"/>
            </a:xfrm>
          </p:grpSpPr>
          <p:sp>
            <p:nvSpPr>
              <p:cNvPr id="68729" name="Freeform 121">
                <a:extLst>
                  <a:ext uri="{FF2B5EF4-FFF2-40B4-BE49-F238E27FC236}">
                    <a16:creationId xmlns:a16="http://schemas.microsoft.com/office/drawing/2014/main" id="{7B75D69E-4E55-4C99-9AD9-ED675E414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736"/>
                <a:ext cx="55" cy="64"/>
              </a:xfrm>
              <a:custGeom>
                <a:avLst/>
                <a:gdLst>
                  <a:gd name="T0" fmla="*/ 0 w 55"/>
                  <a:gd name="T1" fmla="*/ 64 h 64"/>
                  <a:gd name="T2" fmla="*/ 55 w 55"/>
                  <a:gd name="T3" fmla="*/ 9 h 64"/>
                  <a:gd name="T4" fmla="*/ 55 w 55"/>
                  <a:gd name="T5" fmla="*/ 0 h 64"/>
                  <a:gd name="T6" fmla="*/ 0 w 55"/>
                  <a:gd name="T7" fmla="*/ 55 h 64"/>
                  <a:gd name="T8" fmla="*/ 0 w 55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0" y="64"/>
                    </a:moveTo>
                    <a:lnTo>
                      <a:pt x="55" y="9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0" name="Freeform 122">
                <a:extLst>
                  <a:ext uri="{FF2B5EF4-FFF2-40B4-BE49-F238E27FC236}">
                    <a16:creationId xmlns:a16="http://schemas.microsoft.com/office/drawing/2014/main" id="{C2026C06-E753-422E-8E82-E714CF90F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51"/>
              </a:xfrm>
              <a:custGeom>
                <a:avLst/>
                <a:gdLst>
                  <a:gd name="T0" fmla="*/ 0 w 205"/>
                  <a:gd name="T1" fmla="*/ 51 h 51"/>
                  <a:gd name="T2" fmla="*/ 51 w 205"/>
                  <a:gd name="T3" fmla="*/ 0 h 51"/>
                  <a:gd name="T4" fmla="*/ 205 w 205"/>
                  <a:gd name="T5" fmla="*/ 0 h 51"/>
                  <a:gd name="T6" fmla="*/ 154 w 205"/>
                  <a:gd name="T7" fmla="*/ 51 h 51"/>
                  <a:gd name="T8" fmla="*/ 0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0" y="51"/>
                    </a:moveTo>
                    <a:lnTo>
                      <a:pt x="51" y="0"/>
                    </a:lnTo>
                    <a:lnTo>
                      <a:pt x="205" y="0"/>
                    </a:lnTo>
                    <a:lnTo>
                      <a:pt x="1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1" name="Freeform 123">
                <a:extLst>
                  <a:ext uri="{FF2B5EF4-FFF2-40B4-BE49-F238E27FC236}">
                    <a16:creationId xmlns:a16="http://schemas.microsoft.com/office/drawing/2014/main" id="{76F570D9-41D7-4BCE-9FE0-6146E041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1338"/>
                <a:ext cx="51" cy="453"/>
              </a:xfrm>
              <a:custGeom>
                <a:avLst/>
                <a:gdLst>
                  <a:gd name="T0" fmla="*/ 0 w 51"/>
                  <a:gd name="T1" fmla="*/ 51 h 453"/>
                  <a:gd name="T2" fmla="*/ 51 w 51"/>
                  <a:gd name="T3" fmla="*/ 0 h 453"/>
                  <a:gd name="T4" fmla="*/ 51 w 51"/>
                  <a:gd name="T5" fmla="*/ 401 h 453"/>
                  <a:gd name="T6" fmla="*/ 0 w 51"/>
                  <a:gd name="T7" fmla="*/ 453 h 453"/>
                  <a:gd name="T8" fmla="*/ 0 w 51"/>
                  <a:gd name="T9" fmla="*/ 5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3">
                    <a:moveTo>
                      <a:pt x="0" y="51"/>
                    </a:moveTo>
                    <a:lnTo>
                      <a:pt x="51" y="0"/>
                    </a:lnTo>
                    <a:lnTo>
                      <a:pt x="51" y="401"/>
                    </a:lnTo>
                    <a:lnTo>
                      <a:pt x="0" y="45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2" name="Rectangle 124">
                <a:extLst>
                  <a:ext uri="{FF2B5EF4-FFF2-40B4-BE49-F238E27FC236}">
                    <a16:creationId xmlns:a16="http://schemas.microsoft.com/office/drawing/2014/main" id="{FD78685A-58AC-46E1-9997-56F5276C7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3" name="Rectangle 125">
                <a:extLst>
                  <a:ext uri="{FF2B5EF4-FFF2-40B4-BE49-F238E27FC236}">
                    <a16:creationId xmlns:a16="http://schemas.microsoft.com/office/drawing/2014/main" id="{7F8284ED-65F6-48E6-B285-3A2017ACD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34" name="Picture 126">
                <a:extLst>
                  <a:ext uri="{FF2B5EF4-FFF2-40B4-BE49-F238E27FC236}">
                    <a16:creationId xmlns:a16="http://schemas.microsoft.com/office/drawing/2014/main" id="{1E31532E-CDED-41AD-A482-67C570B79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" y="1406"/>
                <a:ext cx="1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35" name="Rectangle 127">
                <a:extLst>
                  <a:ext uri="{FF2B5EF4-FFF2-40B4-BE49-F238E27FC236}">
                    <a16:creationId xmlns:a16="http://schemas.microsoft.com/office/drawing/2014/main" id="{855F0FE9-9D7F-4243-8A9F-9F556937F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1409"/>
                <a:ext cx="116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6" name="Freeform 128">
                <a:extLst>
                  <a:ext uri="{FF2B5EF4-FFF2-40B4-BE49-F238E27FC236}">
                    <a16:creationId xmlns:a16="http://schemas.microsoft.com/office/drawing/2014/main" id="{C1D6D341-555E-495B-AF3A-59152CFDB4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" y="1421"/>
                <a:ext cx="88" cy="210"/>
              </a:xfrm>
              <a:custGeom>
                <a:avLst/>
                <a:gdLst>
                  <a:gd name="T0" fmla="*/ 0 w 88"/>
                  <a:gd name="T1" fmla="*/ 189 h 210"/>
                  <a:gd name="T2" fmla="*/ 88 w 88"/>
                  <a:gd name="T3" fmla="*/ 189 h 210"/>
                  <a:gd name="T4" fmla="*/ 88 w 88"/>
                  <a:gd name="T5" fmla="*/ 210 h 210"/>
                  <a:gd name="T6" fmla="*/ 0 w 88"/>
                  <a:gd name="T7" fmla="*/ 210 h 210"/>
                  <a:gd name="T8" fmla="*/ 0 w 88"/>
                  <a:gd name="T9" fmla="*/ 189 h 210"/>
                  <a:gd name="T10" fmla="*/ 0 w 88"/>
                  <a:gd name="T11" fmla="*/ 157 h 210"/>
                  <a:gd name="T12" fmla="*/ 88 w 88"/>
                  <a:gd name="T13" fmla="*/ 157 h 210"/>
                  <a:gd name="T14" fmla="*/ 88 w 88"/>
                  <a:gd name="T15" fmla="*/ 178 h 210"/>
                  <a:gd name="T16" fmla="*/ 0 w 88"/>
                  <a:gd name="T17" fmla="*/ 178 h 210"/>
                  <a:gd name="T18" fmla="*/ 0 w 88"/>
                  <a:gd name="T19" fmla="*/ 157 h 210"/>
                  <a:gd name="T20" fmla="*/ 0 w 88"/>
                  <a:gd name="T21" fmla="*/ 125 h 210"/>
                  <a:gd name="T22" fmla="*/ 88 w 88"/>
                  <a:gd name="T23" fmla="*/ 125 h 210"/>
                  <a:gd name="T24" fmla="*/ 88 w 88"/>
                  <a:gd name="T25" fmla="*/ 146 h 210"/>
                  <a:gd name="T26" fmla="*/ 0 w 88"/>
                  <a:gd name="T27" fmla="*/ 146 h 210"/>
                  <a:gd name="T28" fmla="*/ 0 w 88"/>
                  <a:gd name="T29" fmla="*/ 125 h 210"/>
                  <a:gd name="T30" fmla="*/ 0 w 88"/>
                  <a:gd name="T31" fmla="*/ 93 h 210"/>
                  <a:gd name="T32" fmla="*/ 88 w 88"/>
                  <a:gd name="T33" fmla="*/ 93 h 210"/>
                  <a:gd name="T34" fmla="*/ 88 w 88"/>
                  <a:gd name="T35" fmla="*/ 114 h 210"/>
                  <a:gd name="T36" fmla="*/ 0 w 88"/>
                  <a:gd name="T37" fmla="*/ 114 h 210"/>
                  <a:gd name="T38" fmla="*/ 0 w 88"/>
                  <a:gd name="T39" fmla="*/ 93 h 210"/>
                  <a:gd name="T40" fmla="*/ 0 w 88"/>
                  <a:gd name="T41" fmla="*/ 47 h 210"/>
                  <a:gd name="T42" fmla="*/ 88 w 88"/>
                  <a:gd name="T43" fmla="*/ 47 h 210"/>
                  <a:gd name="T44" fmla="*/ 88 w 88"/>
                  <a:gd name="T45" fmla="*/ 83 h 210"/>
                  <a:gd name="T46" fmla="*/ 0 w 88"/>
                  <a:gd name="T47" fmla="*/ 83 h 210"/>
                  <a:gd name="T48" fmla="*/ 0 w 88"/>
                  <a:gd name="T49" fmla="*/ 47 h 210"/>
                  <a:gd name="T50" fmla="*/ 0 w 88"/>
                  <a:gd name="T51" fmla="*/ 0 h 210"/>
                  <a:gd name="T52" fmla="*/ 88 w 88"/>
                  <a:gd name="T53" fmla="*/ 0 h 210"/>
                  <a:gd name="T54" fmla="*/ 88 w 88"/>
                  <a:gd name="T55" fmla="*/ 36 h 210"/>
                  <a:gd name="T56" fmla="*/ 0 w 88"/>
                  <a:gd name="T57" fmla="*/ 36 h 210"/>
                  <a:gd name="T58" fmla="*/ 0 w 88"/>
                  <a:gd name="T5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210">
                    <a:moveTo>
                      <a:pt x="0" y="189"/>
                    </a:moveTo>
                    <a:lnTo>
                      <a:pt x="88" y="189"/>
                    </a:lnTo>
                    <a:lnTo>
                      <a:pt x="88" y="210"/>
                    </a:lnTo>
                    <a:lnTo>
                      <a:pt x="0" y="210"/>
                    </a:lnTo>
                    <a:lnTo>
                      <a:pt x="0" y="189"/>
                    </a:lnTo>
                    <a:close/>
                    <a:moveTo>
                      <a:pt x="0" y="157"/>
                    </a:moveTo>
                    <a:lnTo>
                      <a:pt x="88" y="157"/>
                    </a:lnTo>
                    <a:lnTo>
                      <a:pt x="88" y="178"/>
                    </a:lnTo>
                    <a:lnTo>
                      <a:pt x="0" y="178"/>
                    </a:lnTo>
                    <a:lnTo>
                      <a:pt x="0" y="157"/>
                    </a:lnTo>
                    <a:close/>
                    <a:moveTo>
                      <a:pt x="0" y="125"/>
                    </a:moveTo>
                    <a:lnTo>
                      <a:pt x="88" y="125"/>
                    </a:lnTo>
                    <a:lnTo>
                      <a:pt x="88" y="146"/>
                    </a:lnTo>
                    <a:lnTo>
                      <a:pt x="0" y="146"/>
                    </a:lnTo>
                    <a:lnTo>
                      <a:pt x="0" y="125"/>
                    </a:lnTo>
                    <a:close/>
                    <a:moveTo>
                      <a:pt x="0" y="93"/>
                    </a:moveTo>
                    <a:lnTo>
                      <a:pt x="88" y="93"/>
                    </a:lnTo>
                    <a:lnTo>
                      <a:pt x="88" y="114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  <a:moveTo>
                      <a:pt x="0" y="47"/>
                    </a:moveTo>
                    <a:lnTo>
                      <a:pt x="88" y="47"/>
                    </a:lnTo>
                    <a:lnTo>
                      <a:pt x="88" y="83"/>
                    </a:lnTo>
                    <a:lnTo>
                      <a:pt x="0" y="83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7" name="Rectangle 129">
                <a:extLst>
                  <a:ext uri="{FF2B5EF4-FFF2-40B4-BE49-F238E27FC236}">
                    <a16:creationId xmlns:a16="http://schemas.microsoft.com/office/drawing/2014/main" id="{5023C0DE-09EE-4BC8-B6FE-698064F29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610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8" name="Rectangle 130">
                <a:extLst>
                  <a:ext uri="{FF2B5EF4-FFF2-40B4-BE49-F238E27FC236}">
                    <a16:creationId xmlns:a16="http://schemas.microsoft.com/office/drawing/2014/main" id="{B543BB7D-DE1D-49A2-86BB-06C3A6E98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78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39" name="Rectangle 131">
                <a:extLst>
                  <a:ext uri="{FF2B5EF4-FFF2-40B4-BE49-F238E27FC236}">
                    <a16:creationId xmlns:a16="http://schemas.microsoft.com/office/drawing/2014/main" id="{3A12CF35-5A4E-4CF0-A451-8D8F8CFF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46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0" name="Rectangle 132">
                <a:extLst>
                  <a:ext uri="{FF2B5EF4-FFF2-40B4-BE49-F238E27FC236}">
                    <a16:creationId xmlns:a16="http://schemas.microsoft.com/office/drawing/2014/main" id="{606C9864-CF7E-4566-9920-8A8E28AFD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14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1" name="Rectangle 133">
                <a:extLst>
                  <a:ext uri="{FF2B5EF4-FFF2-40B4-BE49-F238E27FC236}">
                    <a16:creationId xmlns:a16="http://schemas.microsoft.com/office/drawing/2014/main" id="{2CCD4296-0E81-47E6-A2AD-E3DE1773F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68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2" name="Rectangle 134">
                <a:extLst>
                  <a:ext uri="{FF2B5EF4-FFF2-40B4-BE49-F238E27FC236}">
                    <a16:creationId xmlns:a16="http://schemas.microsoft.com/office/drawing/2014/main" id="{2EABED06-41B8-467B-B161-4A7CACD13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21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43" name="Rectangle 135">
                <a:extLst>
                  <a:ext uri="{FF2B5EF4-FFF2-40B4-BE49-F238E27FC236}">
                    <a16:creationId xmlns:a16="http://schemas.microsoft.com/office/drawing/2014/main" id="{594405D7-133E-4532-BE82-12D6656B2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1791"/>
                <a:ext cx="141" cy="9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44" name="Picture 136">
                <a:extLst>
                  <a:ext uri="{FF2B5EF4-FFF2-40B4-BE49-F238E27FC236}">
                    <a16:creationId xmlns:a16="http://schemas.microsoft.com/office/drawing/2014/main" id="{58A29F9A-0A15-4B4B-A4EA-E28857E5DC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7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5" name="Picture 137">
                <a:extLst>
                  <a:ext uri="{FF2B5EF4-FFF2-40B4-BE49-F238E27FC236}">
                    <a16:creationId xmlns:a16="http://schemas.microsoft.com/office/drawing/2014/main" id="{62CA9CE7-2BC2-463E-BEC8-763682320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80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6" name="Picture 138">
                <a:extLst>
                  <a:ext uri="{FF2B5EF4-FFF2-40B4-BE49-F238E27FC236}">
                    <a16:creationId xmlns:a16="http://schemas.microsoft.com/office/drawing/2014/main" id="{DE72B47D-FB91-4C30-BFC7-E0ACF0D5B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705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47" name="Rectangle 139">
                <a:extLst>
                  <a:ext uri="{FF2B5EF4-FFF2-40B4-BE49-F238E27FC236}">
                    <a16:creationId xmlns:a16="http://schemas.microsoft.com/office/drawing/2014/main" id="{2EDB9D40-47C4-4F93-A535-C97016ED1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39"/>
                <a:ext cx="13" cy="4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48" name="Picture 140">
                <a:extLst>
                  <a:ext uri="{FF2B5EF4-FFF2-40B4-BE49-F238E27FC236}">
                    <a16:creationId xmlns:a16="http://schemas.microsoft.com/office/drawing/2014/main" id="{6FEE66B6-EA81-4A5C-B8EC-EC5EB20AD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49" name="Picture 141">
                <a:extLst>
                  <a:ext uri="{FF2B5EF4-FFF2-40B4-BE49-F238E27FC236}">
                    <a16:creationId xmlns:a16="http://schemas.microsoft.com/office/drawing/2014/main" id="{E24EE6B4-E6DA-477C-9D23-B29C4D554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0" name="Rectangle 142">
                <a:extLst>
                  <a:ext uri="{FF2B5EF4-FFF2-40B4-BE49-F238E27FC236}">
                    <a16:creationId xmlns:a16="http://schemas.microsoft.com/office/drawing/2014/main" id="{AEE61B4A-3F46-4CF0-BC61-637025167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1428"/>
                <a:ext cx="75" cy="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1" name="Picture 143">
                <a:extLst>
                  <a:ext uri="{FF2B5EF4-FFF2-40B4-BE49-F238E27FC236}">
                    <a16:creationId xmlns:a16="http://schemas.microsoft.com/office/drawing/2014/main" id="{79FA155B-2459-4A79-94A8-1D8432455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52" name="Picture 144">
                <a:extLst>
                  <a:ext uri="{FF2B5EF4-FFF2-40B4-BE49-F238E27FC236}">
                    <a16:creationId xmlns:a16="http://schemas.microsoft.com/office/drawing/2014/main" id="{78775485-74DD-48C9-9361-CB50A675A9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3" name="Freeform 145">
                <a:extLst>
                  <a:ext uri="{FF2B5EF4-FFF2-40B4-BE49-F238E27FC236}">
                    <a16:creationId xmlns:a16="http://schemas.microsoft.com/office/drawing/2014/main" id="{2E6FD636-B5FD-45BA-8C60-150723524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476"/>
                <a:ext cx="74" cy="14"/>
              </a:xfrm>
              <a:custGeom>
                <a:avLst/>
                <a:gdLst>
                  <a:gd name="T0" fmla="*/ 0 w 139"/>
                  <a:gd name="T1" fmla="*/ 6 h 26"/>
                  <a:gd name="T2" fmla="*/ 38 w 139"/>
                  <a:gd name="T3" fmla="*/ 6 h 26"/>
                  <a:gd name="T4" fmla="*/ 114 w 139"/>
                  <a:gd name="T5" fmla="*/ 6 h 26"/>
                  <a:gd name="T6" fmla="*/ 114 w 139"/>
                  <a:gd name="T7" fmla="*/ 6 h 26"/>
                  <a:gd name="T8" fmla="*/ 139 w 139"/>
                  <a:gd name="T9" fmla="*/ 6 h 26"/>
                  <a:gd name="T10" fmla="*/ 139 w 139"/>
                  <a:gd name="T11" fmla="*/ 26 h 26"/>
                  <a:gd name="T12" fmla="*/ 0 w 139"/>
                  <a:gd name="T13" fmla="*/ 26 h 26"/>
                  <a:gd name="T14" fmla="*/ 0 w 139"/>
                  <a:gd name="T1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6">
                    <a:moveTo>
                      <a:pt x="0" y="6"/>
                    </a:moveTo>
                    <a:lnTo>
                      <a:pt x="38" y="6"/>
                    </a:lnTo>
                    <a:cubicBezTo>
                      <a:pt x="63" y="0"/>
                      <a:pt x="89" y="0"/>
                      <a:pt x="114" y="6"/>
                    </a:cubicBezTo>
                    <a:lnTo>
                      <a:pt x="114" y="6"/>
                    </a:lnTo>
                    <a:lnTo>
                      <a:pt x="139" y="6"/>
                    </a:lnTo>
                    <a:lnTo>
                      <a:pt x="139" y="26"/>
                    </a:lnTo>
                    <a:lnTo>
                      <a:pt x="0" y="2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4" name="Rectangle 146">
                <a:extLst>
                  <a:ext uri="{FF2B5EF4-FFF2-40B4-BE49-F238E27FC236}">
                    <a16:creationId xmlns:a16="http://schemas.microsoft.com/office/drawing/2014/main" id="{1CF8A403-8EFD-4A60-8333-E86B67F00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solidFill>
                <a:srgbClr val="DBD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5" name="Rectangle 147">
                <a:extLst>
                  <a:ext uri="{FF2B5EF4-FFF2-40B4-BE49-F238E27FC236}">
                    <a16:creationId xmlns:a16="http://schemas.microsoft.com/office/drawing/2014/main" id="{98837334-D52F-4D57-8058-1D14AAAF4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6" name="Picture 148">
                <a:extLst>
                  <a:ext uri="{FF2B5EF4-FFF2-40B4-BE49-F238E27FC236}">
                    <a16:creationId xmlns:a16="http://schemas.microsoft.com/office/drawing/2014/main" id="{2E9EF547-E93C-41C7-B812-D811F3497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57" name="Picture 149">
                <a:extLst>
                  <a:ext uri="{FF2B5EF4-FFF2-40B4-BE49-F238E27FC236}">
                    <a16:creationId xmlns:a16="http://schemas.microsoft.com/office/drawing/2014/main" id="{6420A06C-C178-46D7-B1CA-131F5FBF1E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58" name="Freeform 150">
                <a:extLst>
                  <a:ext uri="{FF2B5EF4-FFF2-40B4-BE49-F238E27FC236}">
                    <a16:creationId xmlns:a16="http://schemas.microsoft.com/office/drawing/2014/main" id="{A84DB9F6-B006-47AF-99D2-F1A9B425C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517"/>
                <a:ext cx="77" cy="12"/>
              </a:xfrm>
              <a:custGeom>
                <a:avLst/>
                <a:gdLst>
                  <a:gd name="T0" fmla="*/ 0 w 144"/>
                  <a:gd name="T1" fmla="*/ 17 h 22"/>
                  <a:gd name="T2" fmla="*/ 0 w 144"/>
                  <a:gd name="T3" fmla="*/ 6 h 22"/>
                  <a:gd name="T4" fmla="*/ 46 w 144"/>
                  <a:gd name="T5" fmla="*/ 6 h 22"/>
                  <a:gd name="T6" fmla="*/ 98 w 144"/>
                  <a:gd name="T7" fmla="*/ 6 h 22"/>
                  <a:gd name="T8" fmla="*/ 98 w 144"/>
                  <a:gd name="T9" fmla="*/ 6 h 22"/>
                  <a:gd name="T10" fmla="*/ 144 w 144"/>
                  <a:gd name="T11" fmla="*/ 6 h 22"/>
                  <a:gd name="T12" fmla="*/ 144 w 144"/>
                  <a:gd name="T13" fmla="*/ 17 h 22"/>
                  <a:gd name="T14" fmla="*/ 98 w 144"/>
                  <a:gd name="T15" fmla="*/ 17 h 22"/>
                  <a:gd name="T16" fmla="*/ 46 w 144"/>
                  <a:gd name="T17" fmla="*/ 17 h 22"/>
                  <a:gd name="T18" fmla="*/ 46 w 144"/>
                  <a:gd name="T19" fmla="*/ 17 h 22"/>
                  <a:gd name="T20" fmla="*/ 0 w 144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22">
                    <a:moveTo>
                      <a:pt x="0" y="17"/>
                    </a:moveTo>
                    <a:lnTo>
                      <a:pt x="0" y="6"/>
                    </a:lnTo>
                    <a:lnTo>
                      <a:pt x="46" y="6"/>
                    </a:lnTo>
                    <a:cubicBezTo>
                      <a:pt x="62" y="0"/>
                      <a:pt x="82" y="0"/>
                      <a:pt x="98" y="6"/>
                    </a:cubicBezTo>
                    <a:lnTo>
                      <a:pt x="98" y="6"/>
                    </a:lnTo>
                    <a:lnTo>
                      <a:pt x="144" y="6"/>
                    </a:lnTo>
                    <a:lnTo>
                      <a:pt x="144" y="17"/>
                    </a:lnTo>
                    <a:lnTo>
                      <a:pt x="98" y="17"/>
                    </a:lnTo>
                    <a:cubicBezTo>
                      <a:pt x="81" y="22"/>
                      <a:pt x="62" y="22"/>
                      <a:pt x="46" y="17"/>
                    </a:cubicBezTo>
                    <a:lnTo>
                      <a:pt x="46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59" name="Picture 151">
                <a:extLst>
                  <a:ext uri="{FF2B5EF4-FFF2-40B4-BE49-F238E27FC236}">
                    <a16:creationId xmlns:a16="http://schemas.microsoft.com/office/drawing/2014/main" id="{AF80A1B5-C07F-48DB-9FC5-56491BEDA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60" name="Picture 152">
                <a:extLst>
                  <a:ext uri="{FF2B5EF4-FFF2-40B4-BE49-F238E27FC236}">
                    <a16:creationId xmlns:a16="http://schemas.microsoft.com/office/drawing/2014/main" id="{F4347ABE-3AED-4225-ACE0-0FBC92BBC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61" name="Freeform 153">
                <a:extLst>
                  <a:ext uri="{FF2B5EF4-FFF2-40B4-BE49-F238E27FC236}">
                    <a16:creationId xmlns:a16="http://schemas.microsoft.com/office/drawing/2014/main" id="{1DFE982C-7336-4A3F-AF11-173361290D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" y="1438"/>
                <a:ext cx="38" cy="94"/>
              </a:xfrm>
              <a:custGeom>
                <a:avLst/>
                <a:gdLst>
                  <a:gd name="T0" fmla="*/ 27 w 38"/>
                  <a:gd name="T1" fmla="*/ 5 h 94"/>
                  <a:gd name="T2" fmla="*/ 37 w 38"/>
                  <a:gd name="T3" fmla="*/ 5 h 94"/>
                  <a:gd name="T4" fmla="*/ 37 w 38"/>
                  <a:gd name="T5" fmla="*/ 0 h 94"/>
                  <a:gd name="T6" fmla="*/ 27 w 38"/>
                  <a:gd name="T7" fmla="*/ 0 h 94"/>
                  <a:gd name="T8" fmla="*/ 27 w 38"/>
                  <a:gd name="T9" fmla="*/ 5 h 94"/>
                  <a:gd name="T10" fmla="*/ 16 w 38"/>
                  <a:gd name="T11" fmla="*/ 4 h 94"/>
                  <a:gd name="T12" fmla="*/ 10 w 38"/>
                  <a:gd name="T13" fmla="*/ 8 h 94"/>
                  <a:gd name="T14" fmla="*/ 10 w 38"/>
                  <a:gd name="T15" fmla="*/ 1 h 94"/>
                  <a:gd name="T16" fmla="*/ 16 w 38"/>
                  <a:gd name="T17" fmla="*/ 4 h 94"/>
                  <a:gd name="T18" fmla="*/ 0 w 38"/>
                  <a:gd name="T19" fmla="*/ 4 h 94"/>
                  <a:gd name="T20" fmla="*/ 6 w 38"/>
                  <a:gd name="T21" fmla="*/ 1 h 94"/>
                  <a:gd name="T22" fmla="*/ 6 w 38"/>
                  <a:gd name="T23" fmla="*/ 8 h 94"/>
                  <a:gd name="T24" fmla="*/ 0 w 38"/>
                  <a:gd name="T25" fmla="*/ 4 h 94"/>
                  <a:gd name="T26" fmla="*/ 21 w 38"/>
                  <a:gd name="T27" fmla="*/ 59 h 94"/>
                  <a:gd name="T28" fmla="*/ 35 w 38"/>
                  <a:gd name="T29" fmla="*/ 59 h 94"/>
                  <a:gd name="T30" fmla="*/ 35 w 38"/>
                  <a:gd name="T31" fmla="*/ 55 h 94"/>
                  <a:gd name="T32" fmla="*/ 21 w 38"/>
                  <a:gd name="T33" fmla="*/ 55 h 94"/>
                  <a:gd name="T34" fmla="*/ 21 w 38"/>
                  <a:gd name="T35" fmla="*/ 59 h 94"/>
                  <a:gd name="T36" fmla="*/ 24 w 38"/>
                  <a:gd name="T37" fmla="*/ 94 h 94"/>
                  <a:gd name="T38" fmla="*/ 38 w 38"/>
                  <a:gd name="T39" fmla="*/ 94 h 94"/>
                  <a:gd name="T40" fmla="*/ 38 w 38"/>
                  <a:gd name="T41" fmla="*/ 91 h 94"/>
                  <a:gd name="T42" fmla="*/ 24 w 38"/>
                  <a:gd name="T43" fmla="*/ 91 h 94"/>
                  <a:gd name="T44" fmla="*/ 24 w 38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94">
                    <a:moveTo>
                      <a:pt x="27" y="5"/>
                    </a:moveTo>
                    <a:lnTo>
                      <a:pt x="37" y="5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5"/>
                    </a:lnTo>
                    <a:moveTo>
                      <a:pt x="16" y="4"/>
                    </a:moveTo>
                    <a:lnTo>
                      <a:pt x="10" y="8"/>
                    </a:lnTo>
                    <a:lnTo>
                      <a:pt x="10" y="1"/>
                    </a:lnTo>
                    <a:lnTo>
                      <a:pt x="16" y="4"/>
                    </a:lnTo>
                    <a:moveTo>
                      <a:pt x="0" y="4"/>
                    </a:moveTo>
                    <a:lnTo>
                      <a:pt x="6" y="1"/>
                    </a:lnTo>
                    <a:lnTo>
                      <a:pt x="6" y="8"/>
                    </a:lnTo>
                    <a:lnTo>
                      <a:pt x="0" y="4"/>
                    </a:lnTo>
                    <a:moveTo>
                      <a:pt x="21" y="59"/>
                    </a:moveTo>
                    <a:lnTo>
                      <a:pt x="35" y="59"/>
                    </a:lnTo>
                    <a:lnTo>
                      <a:pt x="35" y="55"/>
                    </a:lnTo>
                    <a:lnTo>
                      <a:pt x="21" y="55"/>
                    </a:lnTo>
                    <a:lnTo>
                      <a:pt x="21" y="59"/>
                    </a:lnTo>
                    <a:moveTo>
                      <a:pt x="24" y="94"/>
                    </a:moveTo>
                    <a:lnTo>
                      <a:pt x="38" y="94"/>
                    </a:lnTo>
                    <a:lnTo>
                      <a:pt x="38" y="91"/>
                    </a:lnTo>
                    <a:lnTo>
                      <a:pt x="24" y="91"/>
                    </a:lnTo>
                    <a:lnTo>
                      <a:pt x="24" y="9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2" name="Freeform 154">
                <a:extLst>
                  <a:ext uri="{FF2B5EF4-FFF2-40B4-BE49-F238E27FC236}">
                    <a16:creationId xmlns:a16="http://schemas.microsoft.com/office/drawing/2014/main" id="{AAAC15EA-8976-4488-B03A-5384FF25FD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" y="1439"/>
                <a:ext cx="8" cy="57"/>
              </a:xfrm>
              <a:custGeom>
                <a:avLst/>
                <a:gdLst>
                  <a:gd name="T0" fmla="*/ 2 w 8"/>
                  <a:gd name="T1" fmla="*/ 0 h 57"/>
                  <a:gd name="T2" fmla="*/ 8 w 8"/>
                  <a:gd name="T3" fmla="*/ 0 h 57"/>
                  <a:gd name="T4" fmla="*/ 0 w 8"/>
                  <a:gd name="T5" fmla="*/ 57 h 57"/>
                  <a:gd name="T6" fmla="*/ 7 w 8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7">
                    <a:moveTo>
                      <a:pt x="2" y="0"/>
                    </a:moveTo>
                    <a:lnTo>
                      <a:pt x="8" y="0"/>
                    </a:lnTo>
                    <a:moveTo>
                      <a:pt x="0" y="57"/>
                    </a:moveTo>
                    <a:lnTo>
                      <a:pt x="7" y="57"/>
                    </a:lnTo>
                  </a:path>
                </a:pathLst>
              </a:custGeom>
              <a:noFill/>
              <a:ln w="4763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3" name="Rectangle 155">
                <a:extLst>
                  <a:ext uri="{FF2B5EF4-FFF2-40B4-BE49-F238E27FC236}">
                    <a16:creationId xmlns:a16="http://schemas.microsoft.com/office/drawing/2014/main" id="{AC0CFD50-9968-4B15-B56B-2475B45B9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1663"/>
                <a:ext cx="8" cy="111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4" name="Rectangle 156">
                <a:extLst>
                  <a:ext uri="{FF2B5EF4-FFF2-40B4-BE49-F238E27FC236}">
                    <a16:creationId xmlns:a16="http://schemas.microsoft.com/office/drawing/2014/main" id="{DF44DC4A-BC23-4C22-A3E9-DF8E79E9D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" y="1663"/>
                <a:ext cx="9" cy="111"/>
              </a:xfrm>
              <a:prstGeom prst="rect">
                <a:avLst/>
              </a:pr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5" name="Rectangle 157">
                <a:extLst>
                  <a:ext uri="{FF2B5EF4-FFF2-40B4-BE49-F238E27FC236}">
                    <a16:creationId xmlns:a16="http://schemas.microsoft.com/office/drawing/2014/main" id="{1CD29C88-06E0-48DE-87DB-69B0CA48C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" y="1663"/>
                <a:ext cx="8" cy="111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6" name="Rectangle 158">
                <a:extLst>
                  <a:ext uri="{FF2B5EF4-FFF2-40B4-BE49-F238E27FC236}">
                    <a16:creationId xmlns:a16="http://schemas.microsoft.com/office/drawing/2014/main" id="{222728ED-3E9E-4D4A-BD5D-9198C1A5A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1663"/>
                <a:ext cx="9" cy="11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7" name="Rectangle 159">
                <a:extLst>
                  <a:ext uri="{FF2B5EF4-FFF2-40B4-BE49-F238E27FC236}">
                    <a16:creationId xmlns:a16="http://schemas.microsoft.com/office/drawing/2014/main" id="{7EC799AF-B2BC-467D-A14E-F71175B5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663"/>
                <a:ext cx="9" cy="11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8" name="Rectangle 160">
                <a:extLst>
                  <a:ext uri="{FF2B5EF4-FFF2-40B4-BE49-F238E27FC236}">
                    <a16:creationId xmlns:a16="http://schemas.microsoft.com/office/drawing/2014/main" id="{FCB1BDDF-3BF3-4465-AF85-E829B9DA4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" y="1663"/>
                <a:ext cx="8" cy="111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69" name="Rectangle 161">
                <a:extLst>
                  <a:ext uri="{FF2B5EF4-FFF2-40B4-BE49-F238E27FC236}">
                    <a16:creationId xmlns:a16="http://schemas.microsoft.com/office/drawing/2014/main" id="{F369352C-1C1A-4F9A-87BD-E8657F675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1663"/>
                <a:ext cx="9" cy="11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0" name="Rectangle 162">
                <a:extLst>
                  <a:ext uri="{FF2B5EF4-FFF2-40B4-BE49-F238E27FC236}">
                    <a16:creationId xmlns:a16="http://schemas.microsoft.com/office/drawing/2014/main" id="{570FFA98-0309-4B12-81CC-08E1DB4DF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1663"/>
                <a:ext cx="8" cy="11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1" name="Rectangle 163">
                <a:extLst>
                  <a:ext uri="{FF2B5EF4-FFF2-40B4-BE49-F238E27FC236}">
                    <a16:creationId xmlns:a16="http://schemas.microsoft.com/office/drawing/2014/main" id="{AE3A9AC2-0802-4001-BB79-9A4714D40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1663"/>
                <a:ext cx="9" cy="111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2" name="Rectangle 164">
                <a:extLst>
                  <a:ext uri="{FF2B5EF4-FFF2-40B4-BE49-F238E27FC236}">
                    <a16:creationId xmlns:a16="http://schemas.microsoft.com/office/drawing/2014/main" id="{519CD90A-A8B4-4F04-BF41-A957A8775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1663"/>
                <a:ext cx="9" cy="111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3" name="Freeform 165">
                <a:extLst>
                  <a:ext uri="{FF2B5EF4-FFF2-40B4-BE49-F238E27FC236}">
                    <a16:creationId xmlns:a16="http://schemas.microsoft.com/office/drawing/2014/main" id="{D19D1B2E-683E-4A9F-80AD-5CE69AABC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462"/>
              </a:xfrm>
              <a:custGeom>
                <a:avLst/>
                <a:gdLst>
                  <a:gd name="T0" fmla="*/ 6 w 205"/>
                  <a:gd name="T1" fmla="*/ 462 h 462"/>
                  <a:gd name="T2" fmla="*/ 6 w 205"/>
                  <a:gd name="T3" fmla="*/ 453 h 462"/>
                  <a:gd name="T4" fmla="*/ 0 w 205"/>
                  <a:gd name="T5" fmla="*/ 453 h 462"/>
                  <a:gd name="T6" fmla="*/ 0 w 205"/>
                  <a:gd name="T7" fmla="*/ 51 h 462"/>
                  <a:gd name="T8" fmla="*/ 51 w 205"/>
                  <a:gd name="T9" fmla="*/ 0 h 462"/>
                  <a:gd name="T10" fmla="*/ 205 w 205"/>
                  <a:gd name="T11" fmla="*/ 0 h 462"/>
                  <a:gd name="T12" fmla="*/ 205 w 205"/>
                  <a:gd name="T13" fmla="*/ 401 h 462"/>
                  <a:gd name="T14" fmla="*/ 202 w 205"/>
                  <a:gd name="T15" fmla="*/ 404 h 462"/>
                  <a:gd name="T16" fmla="*/ 202 w 205"/>
                  <a:gd name="T17" fmla="*/ 407 h 462"/>
                  <a:gd name="T18" fmla="*/ 147 w 205"/>
                  <a:gd name="T19" fmla="*/ 462 h 462"/>
                  <a:gd name="T20" fmla="*/ 6 w 205"/>
                  <a:gd name="T2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462">
                    <a:moveTo>
                      <a:pt x="6" y="462"/>
                    </a:moveTo>
                    <a:lnTo>
                      <a:pt x="6" y="453"/>
                    </a:lnTo>
                    <a:lnTo>
                      <a:pt x="0" y="453"/>
                    </a:lnTo>
                    <a:lnTo>
                      <a:pt x="0" y="51"/>
                    </a:lnTo>
                    <a:lnTo>
                      <a:pt x="51" y="0"/>
                    </a:lnTo>
                    <a:lnTo>
                      <a:pt x="205" y="0"/>
                    </a:lnTo>
                    <a:lnTo>
                      <a:pt x="205" y="401"/>
                    </a:lnTo>
                    <a:lnTo>
                      <a:pt x="202" y="404"/>
                    </a:lnTo>
                    <a:lnTo>
                      <a:pt x="202" y="407"/>
                    </a:lnTo>
                    <a:lnTo>
                      <a:pt x="147" y="462"/>
                    </a:lnTo>
                    <a:lnTo>
                      <a:pt x="6" y="4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774" name="Group 166">
              <a:extLst>
                <a:ext uri="{FF2B5EF4-FFF2-40B4-BE49-F238E27FC236}">
                  <a16:creationId xmlns:a16="http://schemas.microsoft.com/office/drawing/2014/main" id="{CFF8D065-A28D-448D-8580-6A0F1F437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" y="2264"/>
              <a:ext cx="267" cy="462"/>
              <a:chOff x="335" y="1338"/>
              <a:chExt cx="205" cy="462"/>
            </a:xfrm>
          </p:grpSpPr>
          <p:sp>
            <p:nvSpPr>
              <p:cNvPr id="68775" name="Freeform 167">
                <a:extLst>
                  <a:ext uri="{FF2B5EF4-FFF2-40B4-BE49-F238E27FC236}">
                    <a16:creationId xmlns:a16="http://schemas.microsoft.com/office/drawing/2014/main" id="{CFAC8FBE-1569-4687-84AD-E8B8B43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736"/>
                <a:ext cx="55" cy="64"/>
              </a:xfrm>
              <a:custGeom>
                <a:avLst/>
                <a:gdLst>
                  <a:gd name="T0" fmla="*/ 0 w 55"/>
                  <a:gd name="T1" fmla="*/ 64 h 64"/>
                  <a:gd name="T2" fmla="*/ 55 w 55"/>
                  <a:gd name="T3" fmla="*/ 9 h 64"/>
                  <a:gd name="T4" fmla="*/ 55 w 55"/>
                  <a:gd name="T5" fmla="*/ 0 h 64"/>
                  <a:gd name="T6" fmla="*/ 0 w 55"/>
                  <a:gd name="T7" fmla="*/ 55 h 64"/>
                  <a:gd name="T8" fmla="*/ 0 w 55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0" y="64"/>
                    </a:moveTo>
                    <a:lnTo>
                      <a:pt x="55" y="9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6" name="Freeform 168">
                <a:extLst>
                  <a:ext uri="{FF2B5EF4-FFF2-40B4-BE49-F238E27FC236}">
                    <a16:creationId xmlns:a16="http://schemas.microsoft.com/office/drawing/2014/main" id="{4820EC0D-5A45-4EB8-ABEF-582C07754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51"/>
              </a:xfrm>
              <a:custGeom>
                <a:avLst/>
                <a:gdLst>
                  <a:gd name="T0" fmla="*/ 0 w 205"/>
                  <a:gd name="T1" fmla="*/ 51 h 51"/>
                  <a:gd name="T2" fmla="*/ 51 w 205"/>
                  <a:gd name="T3" fmla="*/ 0 h 51"/>
                  <a:gd name="T4" fmla="*/ 205 w 205"/>
                  <a:gd name="T5" fmla="*/ 0 h 51"/>
                  <a:gd name="T6" fmla="*/ 154 w 205"/>
                  <a:gd name="T7" fmla="*/ 51 h 51"/>
                  <a:gd name="T8" fmla="*/ 0 w 20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51">
                    <a:moveTo>
                      <a:pt x="0" y="51"/>
                    </a:moveTo>
                    <a:lnTo>
                      <a:pt x="51" y="0"/>
                    </a:lnTo>
                    <a:lnTo>
                      <a:pt x="205" y="0"/>
                    </a:lnTo>
                    <a:lnTo>
                      <a:pt x="1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7" name="Freeform 169">
                <a:extLst>
                  <a:ext uri="{FF2B5EF4-FFF2-40B4-BE49-F238E27FC236}">
                    <a16:creationId xmlns:a16="http://schemas.microsoft.com/office/drawing/2014/main" id="{BC1F5100-3F44-4A5D-BEA2-DD28486B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" y="1338"/>
                <a:ext cx="51" cy="453"/>
              </a:xfrm>
              <a:custGeom>
                <a:avLst/>
                <a:gdLst>
                  <a:gd name="T0" fmla="*/ 0 w 51"/>
                  <a:gd name="T1" fmla="*/ 51 h 453"/>
                  <a:gd name="T2" fmla="*/ 51 w 51"/>
                  <a:gd name="T3" fmla="*/ 0 h 453"/>
                  <a:gd name="T4" fmla="*/ 51 w 51"/>
                  <a:gd name="T5" fmla="*/ 401 h 453"/>
                  <a:gd name="T6" fmla="*/ 0 w 51"/>
                  <a:gd name="T7" fmla="*/ 453 h 453"/>
                  <a:gd name="T8" fmla="*/ 0 w 51"/>
                  <a:gd name="T9" fmla="*/ 5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3">
                    <a:moveTo>
                      <a:pt x="0" y="51"/>
                    </a:moveTo>
                    <a:lnTo>
                      <a:pt x="51" y="0"/>
                    </a:lnTo>
                    <a:lnTo>
                      <a:pt x="51" y="401"/>
                    </a:lnTo>
                    <a:lnTo>
                      <a:pt x="0" y="45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8" name="Rectangle 170">
                <a:extLst>
                  <a:ext uri="{FF2B5EF4-FFF2-40B4-BE49-F238E27FC236}">
                    <a16:creationId xmlns:a16="http://schemas.microsoft.com/office/drawing/2014/main" id="{C85636F1-13AE-4DD2-AF4F-970A3EE10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79" name="Rectangle 171">
                <a:extLst>
                  <a:ext uri="{FF2B5EF4-FFF2-40B4-BE49-F238E27FC236}">
                    <a16:creationId xmlns:a16="http://schemas.microsoft.com/office/drawing/2014/main" id="{8ACBEC90-107D-4AC1-BFFC-8CFDA710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1389"/>
                <a:ext cx="154" cy="40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80" name="Picture 172">
                <a:extLst>
                  <a:ext uri="{FF2B5EF4-FFF2-40B4-BE49-F238E27FC236}">
                    <a16:creationId xmlns:a16="http://schemas.microsoft.com/office/drawing/2014/main" id="{84804BD5-572D-4260-9157-1E22E9A23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" y="1406"/>
                <a:ext cx="1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81" name="Rectangle 173">
                <a:extLst>
                  <a:ext uri="{FF2B5EF4-FFF2-40B4-BE49-F238E27FC236}">
                    <a16:creationId xmlns:a16="http://schemas.microsoft.com/office/drawing/2014/main" id="{3D483517-2C92-4EC1-A65A-D9BBB4557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1409"/>
                <a:ext cx="116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2" name="Freeform 174">
                <a:extLst>
                  <a:ext uri="{FF2B5EF4-FFF2-40B4-BE49-F238E27FC236}">
                    <a16:creationId xmlns:a16="http://schemas.microsoft.com/office/drawing/2014/main" id="{D1D94689-5918-4471-9E7E-CC86637A8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" y="1421"/>
                <a:ext cx="88" cy="210"/>
              </a:xfrm>
              <a:custGeom>
                <a:avLst/>
                <a:gdLst>
                  <a:gd name="T0" fmla="*/ 0 w 88"/>
                  <a:gd name="T1" fmla="*/ 189 h 210"/>
                  <a:gd name="T2" fmla="*/ 88 w 88"/>
                  <a:gd name="T3" fmla="*/ 189 h 210"/>
                  <a:gd name="T4" fmla="*/ 88 w 88"/>
                  <a:gd name="T5" fmla="*/ 210 h 210"/>
                  <a:gd name="T6" fmla="*/ 0 w 88"/>
                  <a:gd name="T7" fmla="*/ 210 h 210"/>
                  <a:gd name="T8" fmla="*/ 0 w 88"/>
                  <a:gd name="T9" fmla="*/ 189 h 210"/>
                  <a:gd name="T10" fmla="*/ 0 w 88"/>
                  <a:gd name="T11" fmla="*/ 157 h 210"/>
                  <a:gd name="T12" fmla="*/ 88 w 88"/>
                  <a:gd name="T13" fmla="*/ 157 h 210"/>
                  <a:gd name="T14" fmla="*/ 88 w 88"/>
                  <a:gd name="T15" fmla="*/ 178 h 210"/>
                  <a:gd name="T16" fmla="*/ 0 w 88"/>
                  <a:gd name="T17" fmla="*/ 178 h 210"/>
                  <a:gd name="T18" fmla="*/ 0 w 88"/>
                  <a:gd name="T19" fmla="*/ 157 h 210"/>
                  <a:gd name="T20" fmla="*/ 0 w 88"/>
                  <a:gd name="T21" fmla="*/ 125 h 210"/>
                  <a:gd name="T22" fmla="*/ 88 w 88"/>
                  <a:gd name="T23" fmla="*/ 125 h 210"/>
                  <a:gd name="T24" fmla="*/ 88 w 88"/>
                  <a:gd name="T25" fmla="*/ 146 h 210"/>
                  <a:gd name="T26" fmla="*/ 0 w 88"/>
                  <a:gd name="T27" fmla="*/ 146 h 210"/>
                  <a:gd name="T28" fmla="*/ 0 w 88"/>
                  <a:gd name="T29" fmla="*/ 125 h 210"/>
                  <a:gd name="T30" fmla="*/ 0 w 88"/>
                  <a:gd name="T31" fmla="*/ 93 h 210"/>
                  <a:gd name="T32" fmla="*/ 88 w 88"/>
                  <a:gd name="T33" fmla="*/ 93 h 210"/>
                  <a:gd name="T34" fmla="*/ 88 w 88"/>
                  <a:gd name="T35" fmla="*/ 114 h 210"/>
                  <a:gd name="T36" fmla="*/ 0 w 88"/>
                  <a:gd name="T37" fmla="*/ 114 h 210"/>
                  <a:gd name="T38" fmla="*/ 0 w 88"/>
                  <a:gd name="T39" fmla="*/ 93 h 210"/>
                  <a:gd name="T40" fmla="*/ 0 w 88"/>
                  <a:gd name="T41" fmla="*/ 47 h 210"/>
                  <a:gd name="T42" fmla="*/ 88 w 88"/>
                  <a:gd name="T43" fmla="*/ 47 h 210"/>
                  <a:gd name="T44" fmla="*/ 88 w 88"/>
                  <a:gd name="T45" fmla="*/ 83 h 210"/>
                  <a:gd name="T46" fmla="*/ 0 w 88"/>
                  <a:gd name="T47" fmla="*/ 83 h 210"/>
                  <a:gd name="T48" fmla="*/ 0 w 88"/>
                  <a:gd name="T49" fmla="*/ 47 h 210"/>
                  <a:gd name="T50" fmla="*/ 0 w 88"/>
                  <a:gd name="T51" fmla="*/ 0 h 210"/>
                  <a:gd name="T52" fmla="*/ 88 w 88"/>
                  <a:gd name="T53" fmla="*/ 0 h 210"/>
                  <a:gd name="T54" fmla="*/ 88 w 88"/>
                  <a:gd name="T55" fmla="*/ 36 h 210"/>
                  <a:gd name="T56" fmla="*/ 0 w 88"/>
                  <a:gd name="T57" fmla="*/ 36 h 210"/>
                  <a:gd name="T58" fmla="*/ 0 w 88"/>
                  <a:gd name="T5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210">
                    <a:moveTo>
                      <a:pt x="0" y="189"/>
                    </a:moveTo>
                    <a:lnTo>
                      <a:pt x="88" y="189"/>
                    </a:lnTo>
                    <a:lnTo>
                      <a:pt x="88" y="210"/>
                    </a:lnTo>
                    <a:lnTo>
                      <a:pt x="0" y="210"/>
                    </a:lnTo>
                    <a:lnTo>
                      <a:pt x="0" y="189"/>
                    </a:lnTo>
                    <a:close/>
                    <a:moveTo>
                      <a:pt x="0" y="157"/>
                    </a:moveTo>
                    <a:lnTo>
                      <a:pt x="88" y="157"/>
                    </a:lnTo>
                    <a:lnTo>
                      <a:pt x="88" y="178"/>
                    </a:lnTo>
                    <a:lnTo>
                      <a:pt x="0" y="178"/>
                    </a:lnTo>
                    <a:lnTo>
                      <a:pt x="0" y="157"/>
                    </a:lnTo>
                    <a:close/>
                    <a:moveTo>
                      <a:pt x="0" y="125"/>
                    </a:moveTo>
                    <a:lnTo>
                      <a:pt x="88" y="125"/>
                    </a:lnTo>
                    <a:lnTo>
                      <a:pt x="88" y="146"/>
                    </a:lnTo>
                    <a:lnTo>
                      <a:pt x="0" y="146"/>
                    </a:lnTo>
                    <a:lnTo>
                      <a:pt x="0" y="125"/>
                    </a:lnTo>
                    <a:close/>
                    <a:moveTo>
                      <a:pt x="0" y="93"/>
                    </a:moveTo>
                    <a:lnTo>
                      <a:pt x="88" y="93"/>
                    </a:lnTo>
                    <a:lnTo>
                      <a:pt x="88" y="114"/>
                    </a:lnTo>
                    <a:lnTo>
                      <a:pt x="0" y="114"/>
                    </a:lnTo>
                    <a:lnTo>
                      <a:pt x="0" y="93"/>
                    </a:lnTo>
                    <a:close/>
                    <a:moveTo>
                      <a:pt x="0" y="47"/>
                    </a:moveTo>
                    <a:lnTo>
                      <a:pt x="88" y="47"/>
                    </a:lnTo>
                    <a:lnTo>
                      <a:pt x="88" y="83"/>
                    </a:lnTo>
                    <a:lnTo>
                      <a:pt x="0" y="83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88" y="0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3" name="Rectangle 175">
                <a:extLst>
                  <a:ext uri="{FF2B5EF4-FFF2-40B4-BE49-F238E27FC236}">
                    <a16:creationId xmlns:a16="http://schemas.microsoft.com/office/drawing/2014/main" id="{97DB617B-38DB-4195-997D-84A0A044E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610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4" name="Rectangle 176">
                <a:extLst>
                  <a:ext uri="{FF2B5EF4-FFF2-40B4-BE49-F238E27FC236}">
                    <a16:creationId xmlns:a16="http://schemas.microsoft.com/office/drawing/2014/main" id="{A1240D6B-612E-469A-9EFC-C574F6EC1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78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5" name="Rectangle 177">
                <a:extLst>
                  <a:ext uri="{FF2B5EF4-FFF2-40B4-BE49-F238E27FC236}">
                    <a16:creationId xmlns:a16="http://schemas.microsoft.com/office/drawing/2014/main" id="{7E4FB3FC-FDB5-4A6F-95C3-562B60B0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46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6" name="Rectangle 178">
                <a:extLst>
                  <a:ext uri="{FF2B5EF4-FFF2-40B4-BE49-F238E27FC236}">
                    <a16:creationId xmlns:a16="http://schemas.microsoft.com/office/drawing/2014/main" id="{DCBCD43A-2E2E-4C29-9925-F1504233E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514"/>
                <a:ext cx="88" cy="2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7" name="Rectangle 179">
                <a:extLst>
                  <a:ext uri="{FF2B5EF4-FFF2-40B4-BE49-F238E27FC236}">
                    <a16:creationId xmlns:a16="http://schemas.microsoft.com/office/drawing/2014/main" id="{03DE21E6-1881-42DC-BF60-6764EAC0C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68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8" name="Rectangle 180">
                <a:extLst>
                  <a:ext uri="{FF2B5EF4-FFF2-40B4-BE49-F238E27FC236}">
                    <a16:creationId xmlns:a16="http://schemas.microsoft.com/office/drawing/2014/main" id="{F1066825-3631-4D32-ADF3-356B57AF9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421"/>
                <a:ext cx="88" cy="3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89" name="Rectangle 181">
                <a:extLst>
                  <a:ext uri="{FF2B5EF4-FFF2-40B4-BE49-F238E27FC236}">
                    <a16:creationId xmlns:a16="http://schemas.microsoft.com/office/drawing/2014/main" id="{1AA532A5-24A5-4925-B555-7A8B8C7BA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1791"/>
                <a:ext cx="141" cy="9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0" name="Picture 182">
                <a:extLst>
                  <a:ext uri="{FF2B5EF4-FFF2-40B4-BE49-F238E27FC236}">
                    <a16:creationId xmlns:a16="http://schemas.microsoft.com/office/drawing/2014/main" id="{E04DB6B8-6B27-4DF3-B93A-F8EA1AA0B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71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1" name="Picture 183">
                <a:extLst>
                  <a:ext uri="{FF2B5EF4-FFF2-40B4-BE49-F238E27FC236}">
                    <a16:creationId xmlns:a16="http://schemas.microsoft.com/office/drawing/2014/main" id="{789EC409-6CCA-4AE4-B9CD-CC1097A02A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680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2" name="Picture 184">
                <a:extLst>
                  <a:ext uri="{FF2B5EF4-FFF2-40B4-BE49-F238E27FC236}">
                    <a16:creationId xmlns:a16="http://schemas.microsoft.com/office/drawing/2014/main" id="{B641186B-B22C-4CDB-B5B8-02043BD77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" y="1705"/>
                <a:ext cx="1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3" name="Rectangle 185">
                <a:extLst>
                  <a:ext uri="{FF2B5EF4-FFF2-40B4-BE49-F238E27FC236}">
                    <a16:creationId xmlns:a16="http://schemas.microsoft.com/office/drawing/2014/main" id="{BECD9F66-00E8-43B4-8E60-B6C77424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39"/>
                <a:ext cx="13" cy="4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4" name="Picture 186">
                <a:extLst>
                  <a:ext uri="{FF2B5EF4-FFF2-40B4-BE49-F238E27FC236}">
                    <a16:creationId xmlns:a16="http://schemas.microsoft.com/office/drawing/2014/main" id="{9A5B6C37-DDB5-45DC-A585-5194290876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5" name="Picture 187">
                <a:extLst>
                  <a:ext uri="{FF2B5EF4-FFF2-40B4-BE49-F238E27FC236}">
                    <a16:creationId xmlns:a16="http://schemas.microsoft.com/office/drawing/2014/main" id="{69E5008D-F486-45F8-90F6-94814AD2F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23"/>
                <a:ext cx="7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6" name="Rectangle 188">
                <a:extLst>
                  <a:ext uri="{FF2B5EF4-FFF2-40B4-BE49-F238E27FC236}">
                    <a16:creationId xmlns:a16="http://schemas.microsoft.com/office/drawing/2014/main" id="{DDB21C22-AD06-4F44-BFA7-3CB22C37B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1428"/>
                <a:ext cx="75" cy="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797" name="Picture 189">
                <a:extLst>
                  <a:ext uri="{FF2B5EF4-FFF2-40B4-BE49-F238E27FC236}">
                    <a16:creationId xmlns:a16="http://schemas.microsoft.com/office/drawing/2014/main" id="{E1DE9809-5933-42AB-BAAE-1D201F191C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798" name="Picture 190">
                <a:extLst>
                  <a:ext uri="{FF2B5EF4-FFF2-40B4-BE49-F238E27FC236}">
                    <a16:creationId xmlns:a16="http://schemas.microsoft.com/office/drawing/2014/main" id="{42174EC6-15BF-4B6B-BD8E-C32F3FB5D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475"/>
                <a:ext cx="77" cy="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799" name="Freeform 191">
                <a:extLst>
                  <a:ext uri="{FF2B5EF4-FFF2-40B4-BE49-F238E27FC236}">
                    <a16:creationId xmlns:a16="http://schemas.microsoft.com/office/drawing/2014/main" id="{4F3EC982-058B-4E8B-9F55-2737100C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476"/>
                <a:ext cx="74" cy="14"/>
              </a:xfrm>
              <a:custGeom>
                <a:avLst/>
                <a:gdLst>
                  <a:gd name="T0" fmla="*/ 0 w 139"/>
                  <a:gd name="T1" fmla="*/ 6 h 26"/>
                  <a:gd name="T2" fmla="*/ 38 w 139"/>
                  <a:gd name="T3" fmla="*/ 6 h 26"/>
                  <a:gd name="T4" fmla="*/ 114 w 139"/>
                  <a:gd name="T5" fmla="*/ 6 h 26"/>
                  <a:gd name="T6" fmla="*/ 114 w 139"/>
                  <a:gd name="T7" fmla="*/ 6 h 26"/>
                  <a:gd name="T8" fmla="*/ 139 w 139"/>
                  <a:gd name="T9" fmla="*/ 6 h 26"/>
                  <a:gd name="T10" fmla="*/ 139 w 139"/>
                  <a:gd name="T11" fmla="*/ 26 h 26"/>
                  <a:gd name="T12" fmla="*/ 0 w 139"/>
                  <a:gd name="T13" fmla="*/ 26 h 26"/>
                  <a:gd name="T14" fmla="*/ 0 w 139"/>
                  <a:gd name="T1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6">
                    <a:moveTo>
                      <a:pt x="0" y="6"/>
                    </a:moveTo>
                    <a:lnTo>
                      <a:pt x="38" y="6"/>
                    </a:lnTo>
                    <a:cubicBezTo>
                      <a:pt x="63" y="0"/>
                      <a:pt x="89" y="0"/>
                      <a:pt x="114" y="6"/>
                    </a:cubicBezTo>
                    <a:lnTo>
                      <a:pt x="114" y="6"/>
                    </a:lnTo>
                    <a:lnTo>
                      <a:pt x="139" y="6"/>
                    </a:lnTo>
                    <a:lnTo>
                      <a:pt x="139" y="26"/>
                    </a:lnTo>
                    <a:lnTo>
                      <a:pt x="0" y="2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0" name="Rectangle 192">
                <a:extLst>
                  <a:ext uri="{FF2B5EF4-FFF2-40B4-BE49-F238E27FC236}">
                    <a16:creationId xmlns:a16="http://schemas.microsoft.com/office/drawing/2014/main" id="{A52A5A7E-172E-4B87-9E97-713B7AFC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solidFill>
                <a:srgbClr val="DBD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1" name="Rectangle 193">
                <a:extLst>
                  <a:ext uri="{FF2B5EF4-FFF2-40B4-BE49-F238E27FC236}">
                    <a16:creationId xmlns:a16="http://schemas.microsoft.com/office/drawing/2014/main" id="{163C969B-3D22-4FAC-9C9C-1AFE2B9C0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1484"/>
                <a:ext cx="68" cy="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802" name="Picture 194">
                <a:extLst>
                  <a:ext uri="{FF2B5EF4-FFF2-40B4-BE49-F238E27FC236}">
                    <a16:creationId xmlns:a16="http://schemas.microsoft.com/office/drawing/2014/main" id="{E69749D2-EC05-4C17-AEE0-0F28F0DDB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803" name="Picture 195">
                <a:extLst>
                  <a:ext uri="{FF2B5EF4-FFF2-40B4-BE49-F238E27FC236}">
                    <a16:creationId xmlns:a16="http://schemas.microsoft.com/office/drawing/2014/main" id="{687D3348-9168-4F55-ABF9-D88ACD150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" y="1517"/>
                <a:ext cx="7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04" name="Freeform 196">
                <a:extLst>
                  <a:ext uri="{FF2B5EF4-FFF2-40B4-BE49-F238E27FC236}">
                    <a16:creationId xmlns:a16="http://schemas.microsoft.com/office/drawing/2014/main" id="{BE32B37F-9A2D-44F3-9C83-28A7DA773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1517"/>
                <a:ext cx="77" cy="12"/>
              </a:xfrm>
              <a:custGeom>
                <a:avLst/>
                <a:gdLst>
                  <a:gd name="T0" fmla="*/ 0 w 144"/>
                  <a:gd name="T1" fmla="*/ 17 h 22"/>
                  <a:gd name="T2" fmla="*/ 0 w 144"/>
                  <a:gd name="T3" fmla="*/ 6 h 22"/>
                  <a:gd name="T4" fmla="*/ 46 w 144"/>
                  <a:gd name="T5" fmla="*/ 6 h 22"/>
                  <a:gd name="T6" fmla="*/ 98 w 144"/>
                  <a:gd name="T7" fmla="*/ 6 h 22"/>
                  <a:gd name="T8" fmla="*/ 98 w 144"/>
                  <a:gd name="T9" fmla="*/ 6 h 22"/>
                  <a:gd name="T10" fmla="*/ 144 w 144"/>
                  <a:gd name="T11" fmla="*/ 6 h 22"/>
                  <a:gd name="T12" fmla="*/ 144 w 144"/>
                  <a:gd name="T13" fmla="*/ 17 h 22"/>
                  <a:gd name="T14" fmla="*/ 98 w 144"/>
                  <a:gd name="T15" fmla="*/ 17 h 22"/>
                  <a:gd name="T16" fmla="*/ 46 w 144"/>
                  <a:gd name="T17" fmla="*/ 17 h 22"/>
                  <a:gd name="T18" fmla="*/ 46 w 144"/>
                  <a:gd name="T19" fmla="*/ 17 h 22"/>
                  <a:gd name="T20" fmla="*/ 0 w 144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22">
                    <a:moveTo>
                      <a:pt x="0" y="17"/>
                    </a:moveTo>
                    <a:lnTo>
                      <a:pt x="0" y="6"/>
                    </a:lnTo>
                    <a:lnTo>
                      <a:pt x="46" y="6"/>
                    </a:lnTo>
                    <a:cubicBezTo>
                      <a:pt x="62" y="0"/>
                      <a:pt x="82" y="0"/>
                      <a:pt x="98" y="6"/>
                    </a:cubicBezTo>
                    <a:lnTo>
                      <a:pt x="98" y="6"/>
                    </a:lnTo>
                    <a:lnTo>
                      <a:pt x="144" y="6"/>
                    </a:lnTo>
                    <a:lnTo>
                      <a:pt x="144" y="17"/>
                    </a:lnTo>
                    <a:lnTo>
                      <a:pt x="98" y="17"/>
                    </a:lnTo>
                    <a:cubicBezTo>
                      <a:pt x="81" y="22"/>
                      <a:pt x="62" y="22"/>
                      <a:pt x="46" y="17"/>
                    </a:cubicBezTo>
                    <a:lnTo>
                      <a:pt x="46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805" name="Picture 197">
                <a:extLst>
                  <a:ext uri="{FF2B5EF4-FFF2-40B4-BE49-F238E27FC236}">
                    <a16:creationId xmlns:a16="http://schemas.microsoft.com/office/drawing/2014/main" id="{6C914585-901C-4393-9A3E-9CAC41CF8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806" name="Picture 198">
                <a:extLst>
                  <a:ext uri="{FF2B5EF4-FFF2-40B4-BE49-F238E27FC236}">
                    <a16:creationId xmlns:a16="http://schemas.microsoft.com/office/drawing/2014/main" id="{92E6401C-1365-40F3-95EC-1A800BFBB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1432"/>
                <a:ext cx="42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07" name="Freeform 199">
                <a:extLst>
                  <a:ext uri="{FF2B5EF4-FFF2-40B4-BE49-F238E27FC236}">
                    <a16:creationId xmlns:a16="http://schemas.microsoft.com/office/drawing/2014/main" id="{618676D5-293D-4DFE-8F2F-313671B8F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" y="1438"/>
                <a:ext cx="38" cy="94"/>
              </a:xfrm>
              <a:custGeom>
                <a:avLst/>
                <a:gdLst>
                  <a:gd name="T0" fmla="*/ 27 w 38"/>
                  <a:gd name="T1" fmla="*/ 5 h 94"/>
                  <a:gd name="T2" fmla="*/ 37 w 38"/>
                  <a:gd name="T3" fmla="*/ 5 h 94"/>
                  <a:gd name="T4" fmla="*/ 37 w 38"/>
                  <a:gd name="T5" fmla="*/ 0 h 94"/>
                  <a:gd name="T6" fmla="*/ 27 w 38"/>
                  <a:gd name="T7" fmla="*/ 0 h 94"/>
                  <a:gd name="T8" fmla="*/ 27 w 38"/>
                  <a:gd name="T9" fmla="*/ 5 h 94"/>
                  <a:gd name="T10" fmla="*/ 16 w 38"/>
                  <a:gd name="T11" fmla="*/ 4 h 94"/>
                  <a:gd name="T12" fmla="*/ 10 w 38"/>
                  <a:gd name="T13" fmla="*/ 8 h 94"/>
                  <a:gd name="T14" fmla="*/ 10 w 38"/>
                  <a:gd name="T15" fmla="*/ 1 h 94"/>
                  <a:gd name="T16" fmla="*/ 16 w 38"/>
                  <a:gd name="T17" fmla="*/ 4 h 94"/>
                  <a:gd name="T18" fmla="*/ 0 w 38"/>
                  <a:gd name="T19" fmla="*/ 4 h 94"/>
                  <a:gd name="T20" fmla="*/ 6 w 38"/>
                  <a:gd name="T21" fmla="*/ 1 h 94"/>
                  <a:gd name="T22" fmla="*/ 6 w 38"/>
                  <a:gd name="T23" fmla="*/ 8 h 94"/>
                  <a:gd name="T24" fmla="*/ 0 w 38"/>
                  <a:gd name="T25" fmla="*/ 4 h 94"/>
                  <a:gd name="T26" fmla="*/ 21 w 38"/>
                  <a:gd name="T27" fmla="*/ 59 h 94"/>
                  <a:gd name="T28" fmla="*/ 35 w 38"/>
                  <a:gd name="T29" fmla="*/ 59 h 94"/>
                  <a:gd name="T30" fmla="*/ 35 w 38"/>
                  <a:gd name="T31" fmla="*/ 55 h 94"/>
                  <a:gd name="T32" fmla="*/ 21 w 38"/>
                  <a:gd name="T33" fmla="*/ 55 h 94"/>
                  <a:gd name="T34" fmla="*/ 21 w 38"/>
                  <a:gd name="T35" fmla="*/ 59 h 94"/>
                  <a:gd name="T36" fmla="*/ 24 w 38"/>
                  <a:gd name="T37" fmla="*/ 94 h 94"/>
                  <a:gd name="T38" fmla="*/ 38 w 38"/>
                  <a:gd name="T39" fmla="*/ 94 h 94"/>
                  <a:gd name="T40" fmla="*/ 38 w 38"/>
                  <a:gd name="T41" fmla="*/ 91 h 94"/>
                  <a:gd name="T42" fmla="*/ 24 w 38"/>
                  <a:gd name="T43" fmla="*/ 91 h 94"/>
                  <a:gd name="T44" fmla="*/ 24 w 38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94">
                    <a:moveTo>
                      <a:pt x="27" y="5"/>
                    </a:moveTo>
                    <a:lnTo>
                      <a:pt x="37" y="5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5"/>
                    </a:lnTo>
                    <a:moveTo>
                      <a:pt x="16" y="4"/>
                    </a:moveTo>
                    <a:lnTo>
                      <a:pt x="10" y="8"/>
                    </a:lnTo>
                    <a:lnTo>
                      <a:pt x="10" y="1"/>
                    </a:lnTo>
                    <a:lnTo>
                      <a:pt x="16" y="4"/>
                    </a:lnTo>
                    <a:moveTo>
                      <a:pt x="0" y="4"/>
                    </a:moveTo>
                    <a:lnTo>
                      <a:pt x="6" y="1"/>
                    </a:lnTo>
                    <a:lnTo>
                      <a:pt x="6" y="8"/>
                    </a:lnTo>
                    <a:lnTo>
                      <a:pt x="0" y="4"/>
                    </a:lnTo>
                    <a:moveTo>
                      <a:pt x="21" y="59"/>
                    </a:moveTo>
                    <a:lnTo>
                      <a:pt x="35" y="59"/>
                    </a:lnTo>
                    <a:lnTo>
                      <a:pt x="35" y="55"/>
                    </a:lnTo>
                    <a:lnTo>
                      <a:pt x="21" y="55"/>
                    </a:lnTo>
                    <a:lnTo>
                      <a:pt x="21" y="59"/>
                    </a:lnTo>
                    <a:moveTo>
                      <a:pt x="24" y="94"/>
                    </a:moveTo>
                    <a:lnTo>
                      <a:pt x="38" y="94"/>
                    </a:lnTo>
                    <a:lnTo>
                      <a:pt x="38" y="91"/>
                    </a:lnTo>
                    <a:lnTo>
                      <a:pt x="24" y="91"/>
                    </a:lnTo>
                    <a:lnTo>
                      <a:pt x="24" y="9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8" name="Freeform 200">
                <a:extLst>
                  <a:ext uri="{FF2B5EF4-FFF2-40B4-BE49-F238E27FC236}">
                    <a16:creationId xmlns:a16="http://schemas.microsoft.com/office/drawing/2014/main" id="{17AA9D0E-730A-4442-82A9-4CB8D5F072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" y="1439"/>
                <a:ext cx="8" cy="57"/>
              </a:xfrm>
              <a:custGeom>
                <a:avLst/>
                <a:gdLst>
                  <a:gd name="T0" fmla="*/ 2 w 8"/>
                  <a:gd name="T1" fmla="*/ 0 h 57"/>
                  <a:gd name="T2" fmla="*/ 8 w 8"/>
                  <a:gd name="T3" fmla="*/ 0 h 57"/>
                  <a:gd name="T4" fmla="*/ 0 w 8"/>
                  <a:gd name="T5" fmla="*/ 57 h 57"/>
                  <a:gd name="T6" fmla="*/ 7 w 8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7">
                    <a:moveTo>
                      <a:pt x="2" y="0"/>
                    </a:moveTo>
                    <a:lnTo>
                      <a:pt x="8" y="0"/>
                    </a:lnTo>
                    <a:moveTo>
                      <a:pt x="0" y="57"/>
                    </a:moveTo>
                    <a:lnTo>
                      <a:pt x="7" y="57"/>
                    </a:lnTo>
                  </a:path>
                </a:pathLst>
              </a:custGeom>
              <a:noFill/>
              <a:ln w="4763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09" name="Rectangle 201">
                <a:extLst>
                  <a:ext uri="{FF2B5EF4-FFF2-40B4-BE49-F238E27FC236}">
                    <a16:creationId xmlns:a16="http://schemas.microsoft.com/office/drawing/2014/main" id="{4F583EB9-A0F7-42E5-BB4B-F0608A22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" y="1663"/>
                <a:ext cx="8" cy="111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0" name="Rectangle 202">
                <a:extLst>
                  <a:ext uri="{FF2B5EF4-FFF2-40B4-BE49-F238E27FC236}">
                    <a16:creationId xmlns:a16="http://schemas.microsoft.com/office/drawing/2014/main" id="{89681ABE-7AD6-44C7-A105-D3A89FDCA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" y="1663"/>
                <a:ext cx="9" cy="111"/>
              </a:xfrm>
              <a:prstGeom prst="rect">
                <a:avLst/>
              </a:pr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1" name="Rectangle 203">
                <a:extLst>
                  <a:ext uri="{FF2B5EF4-FFF2-40B4-BE49-F238E27FC236}">
                    <a16:creationId xmlns:a16="http://schemas.microsoft.com/office/drawing/2014/main" id="{E10C422E-2A41-4271-856E-5809653DF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" y="1663"/>
                <a:ext cx="8" cy="111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2" name="Rectangle 204">
                <a:extLst>
                  <a:ext uri="{FF2B5EF4-FFF2-40B4-BE49-F238E27FC236}">
                    <a16:creationId xmlns:a16="http://schemas.microsoft.com/office/drawing/2014/main" id="{CE0AC686-AF6E-49CC-9FC5-3527833A4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" y="1663"/>
                <a:ext cx="9" cy="111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3" name="Rectangle 205">
                <a:extLst>
                  <a:ext uri="{FF2B5EF4-FFF2-40B4-BE49-F238E27FC236}">
                    <a16:creationId xmlns:a16="http://schemas.microsoft.com/office/drawing/2014/main" id="{73A4FDD8-1A20-4FFD-853B-379D7DC93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663"/>
                <a:ext cx="9" cy="11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4" name="Rectangle 206">
                <a:extLst>
                  <a:ext uri="{FF2B5EF4-FFF2-40B4-BE49-F238E27FC236}">
                    <a16:creationId xmlns:a16="http://schemas.microsoft.com/office/drawing/2014/main" id="{34AFCDC4-DC20-4735-A719-3EC2FE634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" y="1663"/>
                <a:ext cx="8" cy="111"/>
              </a:xfrm>
              <a:prstGeom prst="rect">
                <a:avLst/>
              </a:pr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5" name="Rectangle 207">
                <a:extLst>
                  <a:ext uri="{FF2B5EF4-FFF2-40B4-BE49-F238E27FC236}">
                    <a16:creationId xmlns:a16="http://schemas.microsoft.com/office/drawing/2014/main" id="{C43EAFA7-44C2-4D35-BDD8-1865014C4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1663"/>
                <a:ext cx="9" cy="11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6" name="Rectangle 208">
                <a:extLst>
                  <a:ext uri="{FF2B5EF4-FFF2-40B4-BE49-F238E27FC236}">
                    <a16:creationId xmlns:a16="http://schemas.microsoft.com/office/drawing/2014/main" id="{53BF99FF-09DD-45B7-B3DC-11DFC57E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1663"/>
                <a:ext cx="8" cy="111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7" name="Rectangle 209">
                <a:extLst>
                  <a:ext uri="{FF2B5EF4-FFF2-40B4-BE49-F238E27FC236}">
                    <a16:creationId xmlns:a16="http://schemas.microsoft.com/office/drawing/2014/main" id="{CEE21889-A754-4AA1-AE87-6E0D5AAFB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1663"/>
                <a:ext cx="9" cy="111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8" name="Rectangle 210">
                <a:extLst>
                  <a:ext uri="{FF2B5EF4-FFF2-40B4-BE49-F238E27FC236}">
                    <a16:creationId xmlns:a16="http://schemas.microsoft.com/office/drawing/2014/main" id="{8DB78514-1505-4FBC-A385-8C8F2A565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1663"/>
                <a:ext cx="9" cy="111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19" name="Freeform 211">
                <a:extLst>
                  <a:ext uri="{FF2B5EF4-FFF2-40B4-BE49-F238E27FC236}">
                    <a16:creationId xmlns:a16="http://schemas.microsoft.com/office/drawing/2014/main" id="{E705E362-E831-43B6-85A1-A86023C46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" y="1338"/>
                <a:ext cx="205" cy="462"/>
              </a:xfrm>
              <a:custGeom>
                <a:avLst/>
                <a:gdLst>
                  <a:gd name="T0" fmla="*/ 6 w 205"/>
                  <a:gd name="T1" fmla="*/ 462 h 462"/>
                  <a:gd name="T2" fmla="*/ 6 w 205"/>
                  <a:gd name="T3" fmla="*/ 453 h 462"/>
                  <a:gd name="T4" fmla="*/ 0 w 205"/>
                  <a:gd name="T5" fmla="*/ 453 h 462"/>
                  <a:gd name="T6" fmla="*/ 0 w 205"/>
                  <a:gd name="T7" fmla="*/ 51 h 462"/>
                  <a:gd name="T8" fmla="*/ 51 w 205"/>
                  <a:gd name="T9" fmla="*/ 0 h 462"/>
                  <a:gd name="T10" fmla="*/ 205 w 205"/>
                  <a:gd name="T11" fmla="*/ 0 h 462"/>
                  <a:gd name="T12" fmla="*/ 205 w 205"/>
                  <a:gd name="T13" fmla="*/ 401 h 462"/>
                  <a:gd name="T14" fmla="*/ 202 w 205"/>
                  <a:gd name="T15" fmla="*/ 404 h 462"/>
                  <a:gd name="T16" fmla="*/ 202 w 205"/>
                  <a:gd name="T17" fmla="*/ 407 h 462"/>
                  <a:gd name="T18" fmla="*/ 147 w 205"/>
                  <a:gd name="T19" fmla="*/ 462 h 462"/>
                  <a:gd name="T20" fmla="*/ 6 w 205"/>
                  <a:gd name="T2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462">
                    <a:moveTo>
                      <a:pt x="6" y="462"/>
                    </a:moveTo>
                    <a:lnTo>
                      <a:pt x="6" y="453"/>
                    </a:lnTo>
                    <a:lnTo>
                      <a:pt x="0" y="453"/>
                    </a:lnTo>
                    <a:lnTo>
                      <a:pt x="0" y="51"/>
                    </a:lnTo>
                    <a:lnTo>
                      <a:pt x="51" y="0"/>
                    </a:lnTo>
                    <a:lnTo>
                      <a:pt x="205" y="0"/>
                    </a:lnTo>
                    <a:lnTo>
                      <a:pt x="205" y="401"/>
                    </a:lnTo>
                    <a:lnTo>
                      <a:pt x="202" y="404"/>
                    </a:lnTo>
                    <a:lnTo>
                      <a:pt x="202" y="407"/>
                    </a:lnTo>
                    <a:lnTo>
                      <a:pt x="147" y="462"/>
                    </a:lnTo>
                    <a:lnTo>
                      <a:pt x="6" y="4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820" name="Freeform 212">
            <a:extLst>
              <a:ext uri="{FF2B5EF4-FFF2-40B4-BE49-F238E27FC236}">
                <a16:creationId xmlns:a16="http://schemas.microsoft.com/office/drawing/2014/main" id="{71E192D5-4A19-473E-A2AF-25897A038F02}"/>
              </a:ext>
            </a:extLst>
          </p:cNvPr>
          <p:cNvSpPr>
            <a:spLocks/>
          </p:cNvSpPr>
          <p:nvPr/>
        </p:nvSpPr>
        <p:spPr bwMode="auto">
          <a:xfrm>
            <a:off x="3044825" y="2830513"/>
            <a:ext cx="2338388" cy="400050"/>
          </a:xfrm>
          <a:custGeom>
            <a:avLst/>
            <a:gdLst>
              <a:gd name="T0" fmla="*/ 2 w 1473"/>
              <a:gd name="T1" fmla="*/ 252 h 252"/>
              <a:gd name="T2" fmla="*/ 0 w 1473"/>
              <a:gd name="T3" fmla="*/ 0 h 252"/>
              <a:gd name="T4" fmla="*/ 1473 w 1473"/>
              <a:gd name="T5" fmla="*/ 3 h 252"/>
              <a:gd name="T6" fmla="*/ 1231 w 1473"/>
              <a:gd name="T7" fmla="*/ 252 h 252"/>
              <a:gd name="T8" fmla="*/ 2 w 1473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252">
                <a:moveTo>
                  <a:pt x="2" y="252"/>
                </a:moveTo>
                <a:lnTo>
                  <a:pt x="0" y="0"/>
                </a:lnTo>
                <a:lnTo>
                  <a:pt x="1473" y="3"/>
                </a:lnTo>
                <a:lnTo>
                  <a:pt x="1231" y="252"/>
                </a:lnTo>
                <a:lnTo>
                  <a:pt x="2" y="252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1" name="Freeform 213">
            <a:extLst>
              <a:ext uri="{FF2B5EF4-FFF2-40B4-BE49-F238E27FC236}">
                <a16:creationId xmlns:a16="http://schemas.microsoft.com/office/drawing/2014/main" id="{3DF668CA-C491-46F3-9BF9-7B04E149F930}"/>
              </a:ext>
            </a:extLst>
          </p:cNvPr>
          <p:cNvSpPr>
            <a:spLocks/>
          </p:cNvSpPr>
          <p:nvPr/>
        </p:nvSpPr>
        <p:spPr bwMode="auto">
          <a:xfrm>
            <a:off x="5002213" y="2828925"/>
            <a:ext cx="400050" cy="2036763"/>
          </a:xfrm>
          <a:custGeom>
            <a:avLst/>
            <a:gdLst>
              <a:gd name="T0" fmla="*/ 1 w 252"/>
              <a:gd name="T1" fmla="*/ 1283 h 1283"/>
              <a:gd name="T2" fmla="*/ 252 w 252"/>
              <a:gd name="T3" fmla="*/ 1283 h 1283"/>
              <a:gd name="T4" fmla="*/ 246 w 252"/>
              <a:gd name="T5" fmla="*/ 0 h 1283"/>
              <a:gd name="T6" fmla="*/ 0 w 252"/>
              <a:gd name="T7" fmla="*/ 253 h 1283"/>
              <a:gd name="T8" fmla="*/ 1 w 252"/>
              <a:gd name="T9" fmla="*/ 1283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283">
                <a:moveTo>
                  <a:pt x="1" y="1283"/>
                </a:moveTo>
                <a:lnTo>
                  <a:pt x="252" y="1283"/>
                </a:lnTo>
                <a:lnTo>
                  <a:pt x="246" y="0"/>
                </a:lnTo>
                <a:lnTo>
                  <a:pt x="0" y="253"/>
                </a:lnTo>
                <a:lnTo>
                  <a:pt x="1" y="1283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3" name="Text Box 215">
            <a:extLst>
              <a:ext uri="{FF2B5EF4-FFF2-40B4-BE49-F238E27FC236}">
                <a16:creationId xmlns:a16="http://schemas.microsoft.com/office/drawing/2014/main" id="{457D5341-2B44-4FF5-869C-48704936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38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GIS</a:t>
            </a:r>
          </a:p>
        </p:txBody>
      </p:sp>
      <p:sp>
        <p:nvSpPr>
          <p:cNvPr id="68824" name="Text Box 216">
            <a:extLst>
              <a:ext uri="{FF2B5EF4-FFF2-40B4-BE49-F238E27FC236}">
                <a16:creationId xmlns:a16="http://schemas.microsoft.com/office/drawing/2014/main" id="{281E7B11-9355-4DE4-9CE5-5BA6C7A3D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19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</p:txBody>
      </p:sp>
      <p:sp>
        <p:nvSpPr>
          <p:cNvPr id="68825" name="Text Box 217">
            <a:extLst>
              <a:ext uri="{FF2B5EF4-FFF2-40B4-BE49-F238E27FC236}">
                <a16:creationId xmlns:a16="http://schemas.microsoft.com/office/drawing/2014/main" id="{0681AD18-AF4C-4499-840E-9A3F18A5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00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IDL</a:t>
            </a:r>
          </a:p>
        </p:txBody>
      </p:sp>
      <p:sp>
        <p:nvSpPr>
          <p:cNvPr id="68826" name="Text Box 218">
            <a:extLst>
              <a:ext uri="{FF2B5EF4-FFF2-40B4-BE49-F238E27FC236}">
                <a16:creationId xmlns:a16="http://schemas.microsoft.com/office/drawing/2014/main" id="{B9DAAF3B-5DB8-432F-9413-57D117EB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81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Splus, R</a:t>
            </a:r>
          </a:p>
        </p:txBody>
      </p:sp>
      <p:sp>
        <p:nvSpPr>
          <p:cNvPr id="68827" name="Text Box 219">
            <a:extLst>
              <a:ext uri="{FF2B5EF4-FFF2-40B4-BE49-F238E27FC236}">
                <a16:creationId xmlns:a16="http://schemas.microsoft.com/office/drawing/2014/main" id="{529FBC0C-7D11-42B2-964F-581D708B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62475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68828" name="Text Box 220">
            <a:extLst>
              <a:ext uri="{FF2B5EF4-FFF2-40B4-BE49-F238E27FC236}">
                <a16:creationId xmlns:a16="http://schemas.microsoft.com/office/drawing/2014/main" id="{C18A420D-387E-4DC2-B165-B33F2919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43475"/>
            <a:ext cx="1295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0" i="0">
                <a:latin typeface="Arial" panose="020B0604020202020204" pitchFamily="34" charset="0"/>
                <a:cs typeface="Arial" panose="020B0604020202020204" pitchFamily="34" charset="0"/>
              </a:rPr>
              <a:t>Programming (Fortran, C, VB)</a:t>
            </a:r>
          </a:p>
        </p:txBody>
      </p:sp>
      <p:sp>
        <p:nvSpPr>
          <p:cNvPr id="68829" name="Text Box 221">
            <a:extLst>
              <a:ext uri="{FF2B5EF4-FFF2-40B4-BE49-F238E27FC236}">
                <a16:creationId xmlns:a16="http://schemas.microsoft.com/office/drawing/2014/main" id="{F5CD6746-265B-41CE-852D-ACA639B35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54250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i="0">
                <a:latin typeface="Arial" panose="020B0604020202020204" pitchFamily="34" charset="0"/>
              </a:rPr>
              <a:t>Analysis and Modeling applications</a:t>
            </a:r>
          </a:p>
        </p:txBody>
      </p:sp>
      <p:sp>
        <p:nvSpPr>
          <p:cNvPr id="68831" name="Rectangle 223">
            <a:extLst>
              <a:ext uri="{FF2B5EF4-FFF2-40B4-BE49-F238E27FC236}">
                <a16:creationId xmlns:a16="http://schemas.microsoft.com/office/drawing/2014/main" id="{AD845346-A770-4A47-9AAF-A7FB7CCD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38375"/>
            <a:ext cx="1600200" cy="334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857" name="Group 249">
            <a:extLst>
              <a:ext uri="{FF2B5EF4-FFF2-40B4-BE49-F238E27FC236}">
                <a16:creationId xmlns:a16="http://schemas.microsoft.com/office/drawing/2014/main" id="{E2CAA076-E1E8-4AD6-824A-4136C328D119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630238"/>
            <a:ext cx="5946775" cy="1228725"/>
            <a:chOff x="562" y="397"/>
            <a:chExt cx="3746" cy="774"/>
          </a:xfrm>
        </p:grpSpPr>
        <p:graphicFrame>
          <p:nvGraphicFramePr>
            <p:cNvPr id="68851" name="Object 323">
              <a:extLst>
                <a:ext uri="{FF2B5EF4-FFF2-40B4-BE49-F238E27FC236}">
                  <a16:creationId xmlns:a16="http://schemas.microsoft.com/office/drawing/2014/main" id="{54A4CA8B-C20E-46D6-B379-E6692D9E05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8" y="406"/>
            <a:ext cx="1033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59" name="Image" r:id="rId16" imgW="11530159" imgH="8533333" progId="Photoshop.Image.9">
                    <p:embed/>
                  </p:oleObj>
                </mc:Choice>
                <mc:Fallback>
                  <p:oleObj name="Image" r:id="rId16" imgW="11530159" imgH="8533333" progId="Photoshop.Image.9">
                    <p:embed/>
                    <p:pic>
                      <p:nvPicPr>
                        <p:cNvPr id="0" name="Object 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406"/>
                          <a:ext cx="1033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34" name="Text Box 226">
              <a:extLst>
                <a:ext uri="{FF2B5EF4-FFF2-40B4-BE49-F238E27FC236}">
                  <a16:creationId xmlns:a16="http://schemas.microsoft.com/office/drawing/2014/main" id="{518A8A51-0E5D-4F81-B1E0-5204C6FC2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430"/>
              <a:ext cx="2765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400" i="0">
                  <a:latin typeface="Arial" panose="020B0604020202020204" pitchFamily="34" charset="0"/>
                  <a:cs typeface="Arial" panose="020B0604020202020204" pitchFamily="34" charset="0"/>
                </a:rPr>
                <a:t>Data Access System for Hydrology (DASH)</a:t>
              </a:r>
            </a:p>
            <a:p>
              <a:pPr algn="ctr" eaLnBrk="1" hangingPunct="1"/>
              <a:r>
                <a:rPr lang="en-US" altLang="en-US" sz="1400" i="0">
                  <a:latin typeface="Arial" panose="020B0604020202020204" pitchFamily="34" charset="0"/>
                  <a:cs typeface="Arial" panose="020B0604020202020204" pitchFamily="34" charset="0"/>
                </a:rPr>
                <a:t> Website Portal and Map Viewer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 i="0">
                  <a:latin typeface="Arial" panose="020B0604020202020204" pitchFamily="34" charset="0"/>
                  <a:cs typeface="Arial" panose="020B0604020202020204" pitchFamily="34" charset="0"/>
                </a:rPr>
                <a:t>Preliminary data exploration and discovery.  See what is available and perform exploratory analyses</a:t>
              </a:r>
            </a:p>
          </p:txBody>
        </p:sp>
        <p:sp>
          <p:nvSpPr>
            <p:cNvPr id="68835" name="Rectangle 227">
              <a:extLst>
                <a:ext uri="{FF2B5EF4-FFF2-40B4-BE49-F238E27FC236}">
                  <a16:creationId xmlns:a16="http://schemas.microsoft.com/office/drawing/2014/main" id="{355423ED-0E73-4662-9A6F-80C0AFEA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397"/>
              <a:ext cx="3704" cy="7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836" name="Rectangle 228">
            <a:extLst>
              <a:ext uri="{FF2B5EF4-FFF2-40B4-BE49-F238E27FC236}">
                <a16:creationId xmlns:a16="http://schemas.microsoft.com/office/drawing/2014/main" id="{E243FFFC-538C-4430-8888-422187FD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2847975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7" name="Text Box 229">
            <a:extLst>
              <a:ext uri="{FF2B5EF4-FFF2-40B4-BE49-F238E27FC236}">
                <a16:creationId xmlns:a16="http://schemas.microsoft.com/office/drawing/2014/main" id="{72FF7929-567C-48CF-A9AD-A3F41109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283051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HTML -XML</a:t>
            </a:r>
          </a:p>
        </p:txBody>
      </p:sp>
      <p:sp>
        <p:nvSpPr>
          <p:cNvPr id="68838" name="Text Box 230">
            <a:extLst>
              <a:ext uri="{FF2B5EF4-FFF2-40B4-BE49-F238E27FC236}">
                <a16:creationId xmlns:a16="http://schemas.microsoft.com/office/drawing/2014/main" id="{24D2B8E8-F1EF-4DA7-811B-7D4B6ED83A3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295775" y="38354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3" rIns="91403" bIns="45703">
            <a:spAutoFit/>
          </a:bodyPr>
          <a:lstStyle/>
          <a:p>
            <a:pPr algn="ctr"/>
            <a:r>
              <a:rPr lang="en-US" altLang="en-US" sz="2000" b="0" i="0">
                <a:latin typeface="Times New Roman" panose="02020603050405020304" pitchFamily="18" charset="0"/>
              </a:rPr>
              <a:t>WSDL - SOAP</a:t>
            </a:r>
          </a:p>
        </p:txBody>
      </p:sp>
      <p:cxnSp>
        <p:nvCxnSpPr>
          <p:cNvPr id="68839" name="AutoShape 231">
            <a:extLst>
              <a:ext uri="{FF2B5EF4-FFF2-40B4-BE49-F238E27FC236}">
                <a16:creationId xmlns:a16="http://schemas.microsoft.com/office/drawing/2014/main" id="{0ADD2F76-AC77-4B2D-A51E-0BAAF3AA6FC9}"/>
              </a:ext>
            </a:extLst>
          </p:cNvPr>
          <p:cNvCxnSpPr>
            <a:cxnSpLocks noChangeShapeType="1"/>
            <a:stCxn id="68837" idx="3"/>
            <a:endCxn id="68838" idx="1"/>
          </p:cNvCxnSpPr>
          <p:nvPr/>
        </p:nvCxnSpPr>
        <p:spPr bwMode="auto">
          <a:xfrm>
            <a:off x="4830763" y="3028950"/>
            <a:ext cx="365125" cy="1047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840" name="Text Box 232">
            <a:extLst>
              <a:ext uri="{FF2B5EF4-FFF2-40B4-BE49-F238E27FC236}">
                <a16:creationId xmlns:a16="http://schemas.microsoft.com/office/drawing/2014/main" id="{D77A33E4-C07F-43DD-A8C7-F32B17AD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6124575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0">
                <a:latin typeface="Arial" panose="020B0604020202020204" pitchFamily="34" charset="0"/>
              </a:rPr>
              <a:t>ODM</a:t>
            </a:r>
          </a:p>
        </p:txBody>
      </p:sp>
      <p:grpSp>
        <p:nvGrpSpPr>
          <p:cNvPr id="68841" name="Group 233">
            <a:extLst>
              <a:ext uri="{FF2B5EF4-FFF2-40B4-BE49-F238E27FC236}">
                <a16:creationId xmlns:a16="http://schemas.microsoft.com/office/drawing/2014/main" id="{9EB8021F-BE03-461B-BE98-D447FC240B4E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5848350"/>
            <a:ext cx="762000" cy="819150"/>
            <a:chOff x="3600" y="2160"/>
            <a:chExt cx="864" cy="960"/>
          </a:xfrm>
        </p:grpSpPr>
        <p:sp>
          <p:nvSpPr>
            <p:cNvPr id="68842" name="Rectangle 234">
              <a:extLst>
                <a:ext uri="{FF2B5EF4-FFF2-40B4-BE49-F238E27FC236}">
                  <a16:creationId xmlns:a16="http://schemas.microsoft.com/office/drawing/2014/main" id="{9172BEF0-0852-4F62-86DF-8E8E833F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864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843" name="Group 235">
              <a:extLst>
                <a:ext uri="{FF2B5EF4-FFF2-40B4-BE49-F238E27FC236}">
                  <a16:creationId xmlns:a16="http://schemas.microsoft.com/office/drawing/2014/main" id="{9235A58E-319B-447A-B729-E85768A3A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60"/>
              <a:ext cx="864" cy="960"/>
              <a:chOff x="3600" y="1632"/>
              <a:chExt cx="864" cy="1536"/>
            </a:xfrm>
          </p:grpSpPr>
          <p:sp>
            <p:nvSpPr>
              <p:cNvPr id="68844" name="Oval 236">
                <a:extLst>
                  <a:ext uri="{FF2B5EF4-FFF2-40B4-BE49-F238E27FC236}">
                    <a16:creationId xmlns:a16="http://schemas.microsoft.com/office/drawing/2014/main" id="{EF63D253-6B3E-43AA-BF89-B1AEDA5A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45" name="Oval 237">
                <a:extLst>
                  <a:ext uri="{FF2B5EF4-FFF2-40B4-BE49-F238E27FC236}">
                    <a16:creationId xmlns:a16="http://schemas.microsoft.com/office/drawing/2014/main" id="{CCA84BFE-EB7A-46C2-9217-01544CED9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86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46" name="Line 238">
                <a:extLst>
                  <a:ext uri="{FF2B5EF4-FFF2-40B4-BE49-F238E27FC236}">
                    <a16:creationId xmlns:a16="http://schemas.microsoft.com/office/drawing/2014/main" id="{F56CBA9C-92FA-4948-A8F4-6F1D56ED0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47" name="Line 239">
                <a:extLst>
                  <a:ext uri="{FF2B5EF4-FFF2-40B4-BE49-F238E27FC236}">
                    <a16:creationId xmlns:a16="http://schemas.microsoft.com/office/drawing/2014/main" id="{D3557450-C2BD-46A3-BAE3-1E5D7DD85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848" name="Text Box 240">
            <a:extLst>
              <a:ext uri="{FF2B5EF4-FFF2-40B4-BE49-F238E27FC236}">
                <a16:creationId xmlns:a16="http://schemas.microsoft.com/office/drawing/2014/main" id="{2B58A56E-0CC7-41D7-B222-92202592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6096000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0">
                <a:latin typeface="Arial" panose="020B0604020202020204" pitchFamily="34" charset="0"/>
              </a:rPr>
              <a:t>ODM</a:t>
            </a:r>
          </a:p>
        </p:txBody>
      </p:sp>
      <p:sp>
        <p:nvSpPr>
          <p:cNvPr id="68849" name="AutoShape 241">
            <a:extLst>
              <a:ext uri="{FF2B5EF4-FFF2-40B4-BE49-F238E27FC236}">
                <a16:creationId xmlns:a16="http://schemas.microsoft.com/office/drawing/2014/main" id="{74AD2ABF-E064-4AD7-8597-8CCA9EF3BE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0800" y="35052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50" name="Text Box 242">
            <a:extLst>
              <a:ext uri="{FF2B5EF4-FFF2-40B4-BE49-F238E27FC236}">
                <a16:creationId xmlns:a16="http://schemas.microsoft.com/office/drawing/2014/main" id="{24FFBD42-ADC6-41C8-82D8-04CC977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839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i="0">
                <a:solidFill>
                  <a:srgbClr val="0033CC"/>
                </a:solidFill>
                <a:latin typeface="Arial" panose="020B0604020202020204" pitchFamily="34" charset="0"/>
              </a:rPr>
              <a:t>Service Oriented Architecture for Water Resources Data</a:t>
            </a:r>
          </a:p>
        </p:txBody>
      </p:sp>
      <p:grpSp>
        <p:nvGrpSpPr>
          <p:cNvPr id="68856" name="Group 248">
            <a:extLst>
              <a:ext uri="{FF2B5EF4-FFF2-40B4-BE49-F238E27FC236}">
                <a16:creationId xmlns:a16="http://schemas.microsoft.com/office/drawing/2014/main" id="{5582C35B-C0B2-40D6-94FD-38A013F69592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5738813"/>
            <a:ext cx="2152650" cy="746125"/>
            <a:chOff x="3375" y="2886"/>
            <a:chExt cx="1611" cy="558"/>
          </a:xfrm>
        </p:grpSpPr>
        <p:pic>
          <p:nvPicPr>
            <p:cNvPr id="68852" name="Picture 244">
              <a:extLst>
                <a:ext uri="{FF2B5EF4-FFF2-40B4-BE49-F238E27FC236}">
                  <a16:creationId xmlns:a16="http://schemas.microsoft.com/office/drawing/2014/main" id="{8DBCA343-0705-4FC0-ADD8-4FDDA6D8B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2886"/>
              <a:ext cx="30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853" name="Picture 245">
              <a:extLst>
                <a:ext uri="{FF2B5EF4-FFF2-40B4-BE49-F238E27FC236}">
                  <a16:creationId xmlns:a16="http://schemas.microsoft.com/office/drawing/2014/main" id="{88FAC82A-39D0-4B16-831A-A759FF066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2886"/>
              <a:ext cx="30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854" name="AutoShape 246">
              <a:extLst>
                <a:ext uri="{FF2B5EF4-FFF2-40B4-BE49-F238E27FC236}">
                  <a16:creationId xmlns:a16="http://schemas.microsoft.com/office/drawing/2014/main" id="{7AA437D8-CAC0-4043-AE80-2802616A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" y="2934"/>
              <a:ext cx="625" cy="19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Internet</a:t>
              </a:r>
            </a:p>
          </p:txBody>
        </p:sp>
        <p:pic>
          <p:nvPicPr>
            <p:cNvPr id="68855" name="Picture 247">
              <a:extLst>
                <a:ext uri="{FF2B5EF4-FFF2-40B4-BE49-F238E27FC236}">
                  <a16:creationId xmlns:a16="http://schemas.microsoft.com/office/drawing/2014/main" id="{4BAA3072-BF50-4DB5-85F1-DDE600498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3162"/>
              <a:ext cx="932" cy="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858" name="Rectangle 250">
            <a:extLst>
              <a:ext uri="{FF2B5EF4-FFF2-40B4-BE49-F238E27FC236}">
                <a16:creationId xmlns:a16="http://schemas.microsoft.com/office/drawing/2014/main" id="{F6B89F34-E459-4AF9-88E9-82A5B2C1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363" y="6399213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0"/>
              <a:t>WaterML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462266C9-01E0-449D-A884-08EA3D9C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4">
            <a:extLst>
              <a:ext uri="{FF2B5EF4-FFF2-40B4-BE49-F238E27FC236}">
                <a16:creationId xmlns:a16="http://schemas.microsoft.com/office/drawing/2014/main" id="{F9BF1C82-D7C9-4728-9F4F-8B1023DF5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883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0" i="0">
                <a:solidFill>
                  <a:srgbClr val="FF3300"/>
                </a:solidFill>
              </a:rPr>
              <a:t>11 WATERS Network </a:t>
            </a:r>
            <a:r>
              <a:rPr lang="en-US" altLang="en-US" sz="2400" b="0" i="0"/>
              <a:t>test bed projects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 i="0">
                <a:solidFill>
                  <a:srgbClr val="FF3300"/>
                </a:solidFill>
              </a:rPr>
              <a:t>16 ODM instances </a:t>
            </a:r>
            <a:r>
              <a:rPr lang="en-US" altLang="en-US" sz="2400" b="0" i="0"/>
              <a:t>(some test beds have more than one ODM instance)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 i="0"/>
              <a:t>Data from </a:t>
            </a:r>
            <a:r>
              <a:rPr lang="en-US" altLang="en-US" sz="2400" b="0" i="0">
                <a:solidFill>
                  <a:srgbClr val="FF3300"/>
                </a:solidFill>
              </a:rPr>
              <a:t>1246 sites</a:t>
            </a:r>
            <a:r>
              <a:rPr lang="en-US" altLang="en-US" sz="2400" b="0" i="0"/>
              <a:t>, of these,</a:t>
            </a:r>
            <a:r>
              <a:rPr lang="en-US" altLang="en-US" sz="2400" b="0" i="0">
                <a:solidFill>
                  <a:srgbClr val="FF3300"/>
                </a:solidFill>
              </a:rPr>
              <a:t> 167 sites </a:t>
            </a:r>
            <a:r>
              <a:rPr lang="en-US" altLang="en-US" sz="2400" b="0" i="0"/>
              <a:t>are operated by WATERS investigators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b="0" i="0"/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5D188363-AE84-4004-89AC-FDD2CA00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>
            <a:extLst>
              <a:ext uri="{FF2B5EF4-FFF2-40B4-BE49-F238E27FC236}">
                <a16:creationId xmlns:a16="http://schemas.microsoft.com/office/drawing/2014/main" id="{E0FFB619-083E-4697-8313-79D0026A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>
            <a:extLst>
              <a:ext uri="{FF2B5EF4-FFF2-40B4-BE49-F238E27FC236}">
                <a16:creationId xmlns:a16="http://schemas.microsoft.com/office/drawing/2014/main" id="{C3061BCC-B71B-43AD-B84D-AFB4AF96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>
            <a:extLst>
              <a:ext uri="{FF2B5EF4-FFF2-40B4-BE49-F238E27FC236}">
                <a16:creationId xmlns:a16="http://schemas.microsoft.com/office/drawing/2014/main" id="{6039A150-0E4F-4C7D-B841-A203AEB6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286000"/>
            <a:ext cx="187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>
            <a:extLst>
              <a:ext uri="{FF2B5EF4-FFF2-40B4-BE49-F238E27FC236}">
                <a16:creationId xmlns:a16="http://schemas.microsoft.com/office/drawing/2014/main" id="{782946B5-CD62-472D-AB7C-D78E348B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0">
            <a:extLst>
              <a:ext uri="{FF2B5EF4-FFF2-40B4-BE49-F238E27FC236}">
                <a16:creationId xmlns:a16="http://schemas.microsoft.com/office/drawing/2014/main" id="{6976B150-AD88-4502-AE0F-2F27D7C2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>
            <a:extLst>
              <a:ext uri="{FF2B5EF4-FFF2-40B4-BE49-F238E27FC236}">
                <a16:creationId xmlns:a16="http://schemas.microsoft.com/office/drawing/2014/main" id="{35BE330C-889E-45FB-B9A4-9CE56076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>
            <a:extLst>
              <a:ext uri="{FF2B5EF4-FFF2-40B4-BE49-F238E27FC236}">
                <a16:creationId xmlns:a16="http://schemas.microsoft.com/office/drawing/2014/main" id="{C5DC2241-FD8D-4B97-954D-4954C046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3">
            <a:extLst>
              <a:ext uri="{FF2B5EF4-FFF2-40B4-BE49-F238E27FC236}">
                <a16:creationId xmlns:a16="http://schemas.microsoft.com/office/drawing/2014/main" id="{2C00E771-7C7A-44E0-89D3-0E191CDF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96215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4">
            <a:extLst>
              <a:ext uri="{FF2B5EF4-FFF2-40B4-BE49-F238E27FC236}">
                <a16:creationId xmlns:a16="http://schemas.microsoft.com/office/drawing/2014/main" id="{EB8D36EE-6FBB-4C5C-A677-4D06E4AD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5725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15">
            <a:extLst>
              <a:ext uri="{FF2B5EF4-FFF2-40B4-BE49-F238E27FC236}">
                <a16:creationId xmlns:a16="http://schemas.microsoft.com/office/drawing/2014/main" id="{2DBFF8B9-8CDB-4A65-A3FE-E7A42726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8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8" name="Picture 16">
            <a:extLst>
              <a:ext uri="{FF2B5EF4-FFF2-40B4-BE49-F238E27FC236}">
                <a16:creationId xmlns:a16="http://schemas.microsoft.com/office/drawing/2014/main" id="{9D667E91-370C-4615-9B6C-CCB77514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29000"/>
            <a:ext cx="314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9" name="Text Box 17">
            <a:extLst>
              <a:ext uri="{FF2B5EF4-FFF2-40B4-BE49-F238E27FC236}">
                <a16:creationId xmlns:a16="http://schemas.microsoft.com/office/drawing/2014/main" id="{AE84D597-6308-4843-A74F-7892988E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335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0" i="0">
                <a:solidFill>
                  <a:srgbClr val="3399FF"/>
                </a:solidFill>
                <a:latin typeface="Arial" panose="020B0604020202020204" pitchFamily="34" charset="0"/>
              </a:rPr>
              <a:t>National Hydrologic Information Server</a:t>
            </a:r>
          </a:p>
          <a:p>
            <a:pPr algn="ctr" eaLnBrk="1" hangingPunct="1"/>
            <a:r>
              <a:rPr lang="en-US" altLang="en-US" sz="1400" b="0" i="0">
                <a:solidFill>
                  <a:srgbClr val="3399FF"/>
                </a:solidFill>
                <a:latin typeface="Arial" panose="020B0604020202020204" pitchFamily="34" charset="0"/>
              </a:rPr>
              <a:t>San Diego Supercomputer Center</a:t>
            </a:r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BE45D3BA-73BD-471D-866C-69E8CB5D8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9891" name="AutoShape 19">
            <a:extLst>
              <a:ext uri="{FF2B5EF4-FFF2-40B4-BE49-F238E27FC236}">
                <a16:creationId xmlns:a16="http://schemas.microsoft.com/office/drawing/2014/main" id="{6B43B10C-9302-41C8-9A92-211B6EC78809}"/>
              </a:ext>
            </a:extLst>
          </p:cNvPr>
          <p:cNvCxnSpPr>
            <a:cxnSpLocks noChangeShapeType="1"/>
            <a:stCxn id="79888" idx="3"/>
            <a:endCxn id="79878" idx="1"/>
          </p:cNvCxnSpPr>
          <p:nvPr/>
        </p:nvCxnSpPr>
        <p:spPr bwMode="auto">
          <a:xfrm>
            <a:off x="2133600" y="3733800"/>
            <a:ext cx="205740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2" name="AutoShape 20">
            <a:extLst>
              <a:ext uri="{FF2B5EF4-FFF2-40B4-BE49-F238E27FC236}">
                <a16:creationId xmlns:a16="http://schemas.microsoft.com/office/drawing/2014/main" id="{A8D3F2E7-B9D2-4B6F-99D1-8DF59025F6C6}"/>
              </a:ext>
            </a:extLst>
          </p:cNvPr>
          <p:cNvCxnSpPr>
            <a:cxnSpLocks noChangeShapeType="1"/>
            <a:stCxn id="79883" idx="1"/>
            <a:endCxn id="79878" idx="3"/>
          </p:cNvCxnSpPr>
          <p:nvPr/>
        </p:nvCxnSpPr>
        <p:spPr bwMode="auto">
          <a:xfrm flipH="1">
            <a:off x="4378325" y="4162425"/>
            <a:ext cx="1489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3" name="AutoShape 21">
            <a:extLst>
              <a:ext uri="{FF2B5EF4-FFF2-40B4-BE49-F238E27FC236}">
                <a16:creationId xmlns:a16="http://schemas.microsoft.com/office/drawing/2014/main" id="{161EF19D-C2F6-4FC9-921D-05EB54A27D5B}"/>
              </a:ext>
            </a:extLst>
          </p:cNvPr>
          <p:cNvCxnSpPr>
            <a:cxnSpLocks noChangeShapeType="1"/>
            <a:stCxn id="79883" idx="0"/>
            <a:endCxn id="79884" idx="2"/>
          </p:cNvCxnSpPr>
          <p:nvPr/>
        </p:nvCxnSpPr>
        <p:spPr bwMode="auto">
          <a:xfrm flipH="1" flipV="1">
            <a:off x="4818063" y="2911475"/>
            <a:ext cx="1143000" cy="1050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4" name="AutoShape 22">
            <a:extLst>
              <a:ext uri="{FF2B5EF4-FFF2-40B4-BE49-F238E27FC236}">
                <a16:creationId xmlns:a16="http://schemas.microsoft.com/office/drawing/2014/main" id="{AA337917-6D2B-4712-99A2-B2A0BE7DBC24}"/>
              </a:ext>
            </a:extLst>
          </p:cNvPr>
          <p:cNvCxnSpPr>
            <a:cxnSpLocks noChangeShapeType="1"/>
            <a:stCxn id="79877" idx="1"/>
            <a:endCxn id="79887" idx="3"/>
          </p:cNvCxnSpPr>
          <p:nvPr/>
        </p:nvCxnSpPr>
        <p:spPr bwMode="auto">
          <a:xfrm flipH="1">
            <a:off x="1863725" y="2562225"/>
            <a:ext cx="8794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5" name="AutoShape 23">
            <a:extLst>
              <a:ext uri="{FF2B5EF4-FFF2-40B4-BE49-F238E27FC236}">
                <a16:creationId xmlns:a16="http://schemas.microsoft.com/office/drawing/2014/main" id="{534DFE11-D7C5-4E4A-8B59-6F6B01BCC85A}"/>
              </a:ext>
            </a:extLst>
          </p:cNvPr>
          <p:cNvCxnSpPr>
            <a:cxnSpLocks noChangeShapeType="1"/>
            <a:stCxn id="79886" idx="2"/>
            <a:endCxn id="79877" idx="0"/>
          </p:cNvCxnSpPr>
          <p:nvPr/>
        </p:nvCxnSpPr>
        <p:spPr bwMode="auto">
          <a:xfrm>
            <a:off x="2836863" y="1752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6" name="AutoShape 24">
            <a:extLst>
              <a:ext uri="{FF2B5EF4-FFF2-40B4-BE49-F238E27FC236}">
                <a16:creationId xmlns:a16="http://schemas.microsoft.com/office/drawing/2014/main" id="{3C73784B-89F2-46DA-8DAA-CC7F197C2BB3}"/>
              </a:ext>
            </a:extLst>
          </p:cNvPr>
          <p:cNvCxnSpPr>
            <a:cxnSpLocks noChangeShapeType="1"/>
            <a:stCxn id="79877" idx="3"/>
            <a:endCxn id="79884" idx="1"/>
          </p:cNvCxnSpPr>
          <p:nvPr/>
        </p:nvCxnSpPr>
        <p:spPr bwMode="auto">
          <a:xfrm>
            <a:off x="2930525" y="2562225"/>
            <a:ext cx="1793875" cy="150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7" name="AutoShape 25">
            <a:extLst>
              <a:ext uri="{FF2B5EF4-FFF2-40B4-BE49-F238E27FC236}">
                <a16:creationId xmlns:a16="http://schemas.microsoft.com/office/drawing/2014/main" id="{FBC6EE20-47EB-4642-AA8E-75A231A9DAB8}"/>
              </a:ext>
            </a:extLst>
          </p:cNvPr>
          <p:cNvCxnSpPr>
            <a:cxnSpLocks noChangeShapeType="1"/>
            <a:stCxn id="79877" idx="2"/>
            <a:endCxn id="79888" idx="3"/>
          </p:cNvCxnSpPr>
          <p:nvPr/>
        </p:nvCxnSpPr>
        <p:spPr bwMode="auto">
          <a:xfrm flipH="1">
            <a:off x="2133600" y="2760663"/>
            <a:ext cx="703263" cy="973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8" name="AutoShape 26">
            <a:extLst>
              <a:ext uri="{FF2B5EF4-FFF2-40B4-BE49-F238E27FC236}">
                <a16:creationId xmlns:a16="http://schemas.microsoft.com/office/drawing/2014/main" id="{C4D31D5B-8272-4819-8B55-3E3991A77BF4}"/>
              </a:ext>
            </a:extLst>
          </p:cNvPr>
          <p:cNvCxnSpPr>
            <a:cxnSpLocks noChangeShapeType="1"/>
            <a:stCxn id="79878" idx="0"/>
            <a:endCxn id="79877" idx="2"/>
          </p:cNvCxnSpPr>
          <p:nvPr/>
        </p:nvCxnSpPr>
        <p:spPr bwMode="auto">
          <a:xfrm flipH="1" flipV="1">
            <a:off x="2836863" y="2760663"/>
            <a:ext cx="1447800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899" name="AutoShape 27">
            <a:extLst>
              <a:ext uri="{FF2B5EF4-FFF2-40B4-BE49-F238E27FC236}">
                <a16:creationId xmlns:a16="http://schemas.microsoft.com/office/drawing/2014/main" id="{6BF3A158-D31C-490A-8865-C150DB0E5A78}"/>
              </a:ext>
            </a:extLst>
          </p:cNvPr>
          <p:cNvCxnSpPr>
            <a:cxnSpLocks noChangeShapeType="1"/>
            <a:stCxn id="79886" idx="1"/>
            <a:endCxn id="79887" idx="0"/>
          </p:cNvCxnSpPr>
          <p:nvPr/>
        </p:nvCxnSpPr>
        <p:spPr bwMode="auto">
          <a:xfrm flipH="1">
            <a:off x="1770063" y="1554163"/>
            <a:ext cx="973137" cy="1112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0" name="AutoShape 28">
            <a:extLst>
              <a:ext uri="{FF2B5EF4-FFF2-40B4-BE49-F238E27FC236}">
                <a16:creationId xmlns:a16="http://schemas.microsoft.com/office/drawing/2014/main" id="{37D9F947-FDB6-454F-8D6B-6784F2F04CAC}"/>
              </a:ext>
            </a:extLst>
          </p:cNvPr>
          <p:cNvCxnSpPr>
            <a:cxnSpLocks noChangeShapeType="1"/>
            <a:stCxn id="79878" idx="0"/>
            <a:endCxn id="79884" idx="2"/>
          </p:cNvCxnSpPr>
          <p:nvPr/>
        </p:nvCxnSpPr>
        <p:spPr bwMode="auto">
          <a:xfrm flipV="1">
            <a:off x="4284663" y="2911475"/>
            <a:ext cx="533400" cy="135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1" name="AutoShape 29">
            <a:extLst>
              <a:ext uri="{FF2B5EF4-FFF2-40B4-BE49-F238E27FC236}">
                <a16:creationId xmlns:a16="http://schemas.microsoft.com/office/drawing/2014/main" id="{43ADFDF0-497A-48FB-89F9-8E0FA6F65089}"/>
              </a:ext>
            </a:extLst>
          </p:cNvPr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H="1" flipV="1">
            <a:off x="4706938" y="2362200"/>
            <a:ext cx="1111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2" name="AutoShape 30">
            <a:extLst>
              <a:ext uri="{FF2B5EF4-FFF2-40B4-BE49-F238E27FC236}">
                <a16:creationId xmlns:a16="http://schemas.microsoft.com/office/drawing/2014/main" id="{77FF8F70-DE95-4671-933A-39E23217BB56}"/>
              </a:ext>
            </a:extLst>
          </p:cNvPr>
          <p:cNvCxnSpPr>
            <a:cxnSpLocks noChangeShapeType="1"/>
            <a:stCxn id="79885" idx="1"/>
            <a:endCxn id="79886" idx="3"/>
          </p:cNvCxnSpPr>
          <p:nvPr/>
        </p:nvCxnSpPr>
        <p:spPr bwMode="auto">
          <a:xfrm flipH="1" flipV="1">
            <a:off x="2930525" y="1554163"/>
            <a:ext cx="16827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3" name="AutoShape 31">
            <a:extLst>
              <a:ext uri="{FF2B5EF4-FFF2-40B4-BE49-F238E27FC236}">
                <a16:creationId xmlns:a16="http://schemas.microsoft.com/office/drawing/2014/main" id="{9BB34D11-5F92-4CEB-8396-1ACEEDC0F376}"/>
              </a:ext>
            </a:extLst>
          </p:cNvPr>
          <p:cNvCxnSpPr>
            <a:cxnSpLocks noChangeShapeType="1"/>
            <a:stCxn id="79885" idx="1"/>
            <a:endCxn id="79877" idx="3"/>
          </p:cNvCxnSpPr>
          <p:nvPr/>
        </p:nvCxnSpPr>
        <p:spPr bwMode="auto">
          <a:xfrm flipH="1">
            <a:off x="2930525" y="2162175"/>
            <a:ext cx="168275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4" name="AutoShape 32">
            <a:extLst>
              <a:ext uri="{FF2B5EF4-FFF2-40B4-BE49-F238E27FC236}">
                <a16:creationId xmlns:a16="http://schemas.microsoft.com/office/drawing/2014/main" id="{9ACF62A4-5618-4ABF-BD54-9499EC170C93}"/>
              </a:ext>
            </a:extLst>
          </p:cNvPr>
          <p:cNvCxnSpPr>
            <a:cxnSpLocks noChangeShapeType="1"/>
            <a:stCxn id="79885" idx="3"/>
            <a:endCxn id="79880" idx="1"/>
          </p:cNvCxnSpPr>
          <p:nvPr/>
        </p:nvCxnSpPr>
        <p:spPr bwMode="auto">
          <a:xfrm>
            <a:off x="4800600" y="2162175"/>
            <a:ext cx="1412875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5" name="AutoShape 33">
            <a:extLst>
              <a:ext uri="{FF2B5EF4-FFF2-40B4-BE49-F238E27FC236}">
                <a16:creationId xmlns:a16="http://schemas.microsoft.com/office/drawing/2014/main" id="{6DF6A212-6489-49B9-A5B8-EBF27C858C36}"/>
              </a:ext>
            </a:extLst>
          </p:cNvPr>
          <p:cNvCxnSpPr>
            <a:cxnSpLocks noChangeShapeType="1"/>
            <a:stCxn id="79879" idx="0"/>
            <a:endCxn id="79880" idx="2"/>
          </p:cNvCxnSpPr>
          <p:nvPr/>
        </p:nvCxnSpPr>
        <p:spPr bwMode="auto">
          <a:xfrm flipH="1" flipV="1">
            <a:off x="6307138" y="2684463"/>
            <a:ext cx="111125" cy="58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6" name="AutoShape 34">
            <a:extLst>
              <a:ext uri="{FF2B5EF4-FFF2-40B4-BE49-F238E27FC236}">
                <a16:creationId xmlns:a16="http://schemas.microsoft.com/office/drawing/2014/main" id="{DD5C3D6B-43FF-42DD-B90A-DFD55FEAA59B}"/>
              </a:ext>
            </a:extLst>
          </p:cNvPr>
          <p:cNvCxnSpPr>
            <a:cxnSpLocks noChangeShapeType="1"/>
            <a:stCxn id="79879" idx="1"/>
            <a:endCxn id="79884" idx="3"/>
          </p:cNvCxnSpPr>
          <p:nvPr/>
        </p:nvCxnSpPr>
        <p:spPr bwMode="auto">
          <a:xfrm flipH="1" flipV="1">
            <a:off x="4911725" y="2713038"/>
            <a:ext cx="1412875" cy="23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7" name="AutoShape 35">
            <a:extLst>
              <a:ext uri="{FF2B5EF4-FFF2-40B4-BE49-F238E27FC236}">
                <a16:creationId xmlns:a16="http://schemas.microsoft.com/office/drawing/2014/main" id="{D42D46D3-C632-4FE3-AF6D-39B6132CB689}"/>
              </a:ext>
            </a:extLst>
          </p:cNvPr>
          <p:cNvCxnSpPr>
            <a:cxnSpLocks noChangeShapeType="1"/>
            <a:stCxn id="79884" idx="3"/>
            <a:endCxn id="79880" idx="1"/>
          </p:cNvCxnSpPr>
          <p:nvPr/>
        </p:nvCxnSpPr>
        <p:spPr bwMode="auto">
          <a:xfrm flipV="1">
            <a:off x="4911725" y="2486025"/>
            <a:ext cx="1301750" cy="227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8" name="AutoShape 36">
            <a:extLst>
              <a:ext uri="{FF2B5EF4-FFF2-40B4-BE49-F238E27FC236}">
                <a16:creationId xmlns:a16="http://schemas.microsoft.com/office/drawing/2014/main" id="{3B33F418-3081-4114-B054-2A25ED0AA435}"/>
              </a:ext>
            </a:extLst>
          </p:cNvPr>
          <p:cNvCxnSpPr>
            <a:cxnSpLocks noChangeShapeType="1"/>
            <a:stCxn id="79881" idx="1"/>
            <a:endCxn id="79879" idx="3"/>
          </p:cNvCxnSpPr>
          <p:nvPr/>
        </p:nvCxnSpPr>
        <p:spPr bwMode="auto">
          <a:xfrm flipH="1" flipV="1">
            <a:off x="6511925" y="2943225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09" name="AutoShape 37">
            <a:extLst>
              <a:ext uri="{FF2B5EF4-FFF2-40B4-BE49-F238E27FC236}">
                <a16:creationId xmlns:a16="http://schemas.microsoft.com/office/drawing/2014/main" id="{20212BEB-63F3-4AE1-B200-D6E1F40EBBCA}"/>
              </a:ext>
            </a:extLst>
          </p:cNvPr>
          <p:cNvCxnSpPr>
            <a:cxnSpLocks noChangeShapeType="1"/>
            <a:stCxn id="79882" idx="1"/>
            <a:endCxn id="79883" idx="0"/>
          </p:cNvCxnSpPr>
          <p:nvPr/>
        </p:nvCxnSpPr>
        <p:spPr bwMode="auto">
          <a:xfrm flipH="1">
            <a:off x="5961063" y="3552825"/>
            <a:ext cx="515937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10" name="AutoShape 38">
            <a:extLst>
              <a:ext uri="{FF2B5EF4-FFF2-40B4-BE49-F238E27FC236}">
                <a16:creationId xmlns:a16="http://schemas.microsoft.com/office/drawing/2014/main" id="{5A301515-F3FE-46CC-8A74-4857D6B3C244}"/>
              </a:ext>
            </a:extLst>
          </p:cNvPr>
          <p:cNvCxnSpPr>
            <a:cxnSpLocks noChangeShapeType="1"/>
            <a:stCxn id="79881" idx="1"/>
            <a:endCxn id="79882" idx="0"/>
          </p:cNvCxnSpPr>
          <p:nvPr/>
        </p:nvCxnSpPr>
        <p:spPr bwMode="auto">
          <a:xfrm flipH="1">
            <a:off x="6570663" y="3171825"/>
            <a:ext cx="58737" cy="18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11" name="AutoShape 39">
            <a:extLst>
              <a:ext uri="{FF2B5EF4-FFF2-40B4-BE49-F238E27FC236}">
                <a16:creationId xmlns:a16="http://schemas.microsoft.com/office/drawing/2014/main" id="{93331729-4230-4B39-A527-D834C69E85A4}"/>
              </a:ext>
            </a:extLst>
          </p:cNvPr>
          <p:cNvCxnSpPr>
            <a:cxnSpLocks noChangeShapeType="1"/>
            <a:stCxn id="79882" idx="1"/>
            <a:endCxn id="79884" idx="3"/>
          </p:cNvCxnSpPr>
          <p:nvPr/>
        </p:nvCxnSpPr>
        <p:spPr bwMode="auto">
          <a:xfrm flipH="1" flipV="1">
            <a:off x="4911725" y="2713038"/>
            <a:ext cx="1565275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12" name="AutoShape 40">
            <a:extLst>
              <a:ext uri="{FF2B5EF4-FFF2-40B4-BE49-F238E27FC236}">
                <a16:creationId xmlns:a16="http://schemas.microsoft.com/office/drawing/2014/main" id="{55D9A882-969C-4AB2-B272-1698D9F6EBE8}"/>
              </a:ext>
            </a:extLst>
          </p:cNvPr>
          <p:cNvCxnSpPr>
            <a:cxnSpLocks noChangeShapeType="1"/>
            <a:stCxn id="79882" idx="0"/>
            <a:endCxn id="79879" idx="2"/>
          </p:cNvCxnSpPr>
          <p:nvPr/>
        </p:nvCxnSpPr>
        <p:spPr bwMode="auto">
          <a:xfrm flipH="1" flipV="1">
            <a:off x="6418263" y="3141663"/>
            <a:ext cx="15240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913" name="AutoShape 41">
            <a:extLst>
              <a:ext uri="{FF2B5EF4-FFF2-40B4-BE49-F238E27FC236}">
                <a16:creationId xmlns:a16="http://schemas.microsoft.com/office/drawing/2014/main" id="{7938A8E7-51F6-41A8-80D9-1040EB930F92}"/>
              </a:ext>
            </a:extLst>
          </p:cNvPr>
          <p:cNvCxnSpPr>
            <a:cxnSpLocks noChangeShapeType="1"/>
            <a:stCxn id="79887" idx="2"/>
            <a:endCxn id="79888" idx="0"/>
          </p:cNvCxnSpPr>
          <p:nvPr/>
        </p:nvCxnSpPr>
        <p:spPr bwMode="auto">
          <a:xfrm>
            <a:off x="1770063" y="3067050"/>
            <a:ext cx="2063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65D394-1CD8-4D4C-8DC5-D3E4F43D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HIS Implementation in WATERS Network Information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C735E63-CE15-493A-A616-B5DB5BDCD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723900"/>
          </a:xfrm>
        </p:spPr>
        <p:txBody>
          <a:bodyPr/>
          <a:lstStyle/>
          <a:p>
            <a:r>
              <a:rPr lang="en-US" altLang="en-US" sz="4000"/>
              <a:t>CUAHSI Observations Data Model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3A2BF90C-D0E6-45AD-BE1E-AE9FF2E8956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265238"/>
            <a:ext cx="4641850" cy="3652837"/>
            <a:chOff x="2736" y="1223"/>
            <a:chExt cx="2924" cy="2301"/>
          </a:xfrm>
        </p:grpSpPr>
        <p:grpSp>
          <p:nvGrpSpPr>
            <p:cNvPr id="70661" name="Group 5">
              <a:extLst>
                <a:ext uri="{FF2B5EF4-FFF2-40B4-BE49-F238E27FC236}">
                  <a16:creationId xmlns:a16="http://schemas.microsoft.com/office/drawing/2014/main" id="{43607B5F-3FC0-4569-BC6C-484C74776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920"/>
              <a:ext cx="864" cy="960"/>
              <a:chOff x="3600" y="2160"/>
              <a:chExt cx="864" cy="960"/>
            </a:xfrm>
          </p:grpSpPr>
          <p:sp>
            <p:nvSpPr>
              <p:cNvPr id="70662" name="Rectangle 6">
                <a:extLst>
                  <a:ext uri="{FF2B5EF4-FFF2-40B4-BE49-F238E27FC236}">
                    <a16:creationId xmlns:a16="http://schemas.microsoft.com/office/drawing/2014/main" id="{0CEF659F-3A67-4016-8795-699A71371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864" cy="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63" name="Group 7">
                <a:extLst>
                  <a:ext uri="{FF2B5EF4-FFF2-40B4-BE49-F238E27FC236}">
                    <a16:creationId xmlns:a16="http://schemas.microsoft.com/office/drawing/2014/main" id="{8286F342-33AB-4822-A21B-E8C5396B5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160"/>
                <a:ext cx="864" cy="960"/>
                <a:chOff x="3600" y="1632"/>
                <a:chExt cx="864" cy="1536"/>
              </a:xfrm>
            </p:grpSpPr>
            <p:sp>
              <p:nvSpPr>
                <p:cNvPr id="70664" name="Oval 8">
                  <a:extLst>
                    <a:ext uri="{FF2B5EF4-FFF2-40B4-BE49-F238E27FC236}">
                      <a16:creationId xmlns:a16="http://schemas.microsoft.com/office/drawing/2014/main" id="{1F23A268-692E-4654-AF78-910C6CC8E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632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65" name="Oval 9">
                  <a:extLst>
                    <a:ext uri="{FF2B5EF4-FFF2-40B4-BE49-F238E27FC236}">
                      <a16:creationId xmlns:a16="http://schemas.microsoft.com/office/drawing/2014/main" id="{37A80A15-B348-45DC-8585-2F6B9CD7E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66" name="Line 10">
                  <a:extLst>
                    <a:ext uri="{FF2B5EF4-FFF2-40B4-BE49-F238E27FC236}">
                      <a16:creationId xmlns:a16="http://schemas.microsoft.com/office/drawing/2014/main" id="{176A58C0-D1D2-4CB5-A910-C1E4B72C8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67" name="Line 11">
                  <a:extLst>
                    <a:ext uri="{FF2B5EF4-FFF2-40B4-BE49-F238E27FC236}">
                      <a16:creationId xmlns:a16="http://schemas.microsoft.com/office/drawing/2014/main" id="{20E40F74-0EA7-41B5-B736-A1A9A6415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C4EF2BEE-7154-4A33-8D81-3853124CE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223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Streamflow</a:t>
              </a:r>
            </a:p>
          </p:txBody>
        </p:sp>
        <p:sp>
          <p:nvSpPr>
            <p:cNvPr id="70669" name="Text Box 13">
              <a:extLst>
                <a:ext uri="{FF2B5EF4-FFF2-40B4-BE49-F238E27FC236}">
                  <a16:creationId xmlns:a16="http://schemas.microsoft.com/office/drawing/2014/main" id="{D45456AB-6CE1-4374-8027-1FEB73D65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120"/>
              <a:ext cx="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Flux tower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70670" name="Text Box 14">
              <a:extLst>
                <a:ext uri="{FF2B5EF4-FFF2-40B4-BE49-F238E27FC236}">
                  <a16:creationId xmlns:a16="http://schemas.microsoft.com/office/drawing/2014/main" id="{F1894F11-A46B-4E9B-8B4E-B3CAF653D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16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Precipitation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&amp; Climate</a:t>
              </a:r>
            </a:p>
          </p:txBody>
        </p:sp>
        <p:sp>
          <p:nvSpPr>
            <p:cNvPr id="70671" name="Text Box 15">
              <a:extLst>
                <a:ext uri="{FF2B5EF4-FFF2-40B4-BE49-F238E27FC236}">
                  <a16:creationId xmlns:a16="http://schemas.microsoft.com/office/drawing/2014/main" id="{37D6887B-DDD9-4339-AD8A-F8F77F208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24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Groundwater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levels</a:t>
              </a:r>
            </a:p>
          </p:txBody>
        </p:sp>
        <p:sp>
          <p:nvSpPr>
            <p:cNvPr id="70672" name="Text Box 16">
              <a:extLst>
                <a:ext uri="{FF2B5EF4-FFF2-40B4-BE49-F238E27FC236}">
                  <a16:creationId xmlns:a16="http://schemas.microsoft.com/office/drawing/2014/main" id="{98FF21C5-F783-4A67-9A37-7046CDE5F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Water Quality</a:t>
              </a:r>
            </a:p>
          </p:txBody>
        </p:sp>
        <p:sp>
          <p:nvSpPr>
            <p:cNvPr id="70673" name="Text Box 17">
              <a:extLst>
                <a:ext uri="{FF2B5EF4-FFF2-40B4-BE49-F238E27FC236}">
                  <a16:creationId xmlns:a16="http://schemas.microsoft.com/office/drawing/2014/main" id="{8C1AC115-234E-4552-BCC7-DF029D013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160"/>
              <a:ext cx="6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Soil 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moisture</a:t>
              </a:r>
            </a:p>
            <a:p>
              <a:pPr algn="ctr" eaLnBrk="1" hangingPunct="1"/>
              <a:r>
                <a:rPr lang="en-US" altLang="en-US" sz="1800" b="0" i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70674" name="Line 18">
              <a:extLst>
                <a:ext uri="{FF2B5EF4-FFF2-40B4-BE49-F238E27FC236}">
                  <a16:creationId xmlns:a16="http://schemas.microsoft.com/office/drawing/2014/main" id="{F2E75895-8450-430E-A6D9-8D3DF951A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4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Line 19">
              <a:extLst>
                <a:ext uri="{FF2B5EF4-FFF2-40B4-BE49-F238E27FC236}">
                  <a16:creationId xmlns:a16="http://schemas.microsoft.com/office/drawing/2014/main" id="{2DBE5DC0-1455-4533-B03E-647286186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20">
              <a:extLst>
                <a:ext uri="{FF2B5EF4-FFF2-40B4-BE49-F238E27FC236}">
                  <a16:creationId xmlns:a16="http://schemas.microsoft.com/office/drawing/2014/main" id="{5B191AB6-4FAA-424E-A988-B119E8D27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80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21">
              <a:extLst>
                <a:ext uri="{FF2B5EF4-FFF2-40B4-BE49-F238E27FC236}">
                  <a16:creationId xmlns:a16="http://schemas.microsoft.com/office/drawing/2014/main" id="{2491D94C-A86B-484B-928F-96A0C5C15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283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>
              <a:extLst>
                <a:ext uri="{FF2B5EF4-FFF2-40B4-BE49-F238E27FC236}">
                  <a16:creationId xmlns:a16="http://schemas.microsoft.com/office/drawing/2014/main" id="{C8D55E6B-60ED-4680-8719-DA91E9F0D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23">
              <a:extLst>
                <a:ext uri="{FF2B5EF4-FFF2-40B4-BE49-F238E27FC236}">
                  <a16:creationId xmlns:a16="http://schemas.microsoft.com/office/drawing/2014/main" id="{E5AD0AF1-FEA8-4C69-AA26-67C9919C9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40">
            <a:extLst>
              <a:ext uri="{FF2B5EF4-FFF2-40B4-BE49-F238E27FC236}">
                <a16:creationId xmlns:a16="http://schemas.microsoft.com/office/drawing/2014/main" id="{F22A58A4-BAFC-476D-9D7F-6CF0B3A2E547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4687888"/>
            <a:ext cx="2587625" cy="2170112"/>
            <a:chOff x="487" y="2696"/>
            <a:chExt cx="1773" cy="1487"/>
          </a:xfrm>
        </p:grpSpPr>
        <p:sp>
          <p:nvSpPr>
            <p:cNvPr id="70697" name="Text Box 41">
              <a:extLst>
                <a:ext uri="{FF2B5EF4-FFF2-40B4-BE49-F238E27FC236}">
                  <a16:creationId xmlns:a16="http://schemas.microsoft.com/office/drawing/2014/main" id="{37967E3E-617B-4DB6-A7DB-9EB8A9A5E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3931"/>
              <a:ext cx="7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Variables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698" name="Line 42">
              <a:extLst>
                <a:ext uri="{FF2B5EF4-FFF2-40B4-BE49-F238E27FC236}">
                  <a16:creationId xmlns:a16="http://schemas.microsoft.com/office/drawing/2014/main" id="{BFDA4393-CF60-4AF9-B919-168FD0A69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8" y="2750"/>
              <a:ext cx="0" cy="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Line 43">
              <a:extLst>
                <a:ext uri="{FF2B5EF4-FFF2-40B4-BE49-F238E27FC236}">
                  <a16:creationId xmlns:a16="http://schemas.microsoft.com/office/drawing/2014/main" id="{E6CCBD7E-D848-4F3A-885A-93283909A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" y="3609"/>
              <a:ext cx="591" cy="3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44">
              <a:extLst>
                <a:ext uri="{FF2B5EF4-FFF2-40B4-BE49-F238E27FC236}">
                  <a16:creationId xmlns:a16="http://schemas.microsoft.com/office/drawing/2014/main" id="{7574596A-C8DC-445A-BCE2-00C048712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" y="3609"/>
              <a:ext cx="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Text Box 45">
              <a:extLst>
                <a:ext uri="{FF2B5EF4-FFF2-40B4-BE49-F238E27FC236}">
                  <a16:creationId xmlns:a16="http://schemas.microsoft.com/office/drawing/2014/main" id="{EED575F7-7AAA-4F59-8B47-3E84FBDC6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595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Space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702" name="Text Box 46">
              <a:extLst>
                <a:ext uri="{FF2B5EF4-FFF2-40B4-BE49-F238E27FC236}">
                  <a16:creationId xmlns:a16="http://schemas.microsoft.com/office/drawing/2014/main" id="{75AFD138-F60F-4F87-BC84-1329A5B51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696"/>
              <a:ext cx="47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 b="0" i="0">
                  <a:latin typeface="Arial" panose="020B0604020202020204" pitchFamily="34" charset="0"/>
                </a:rPr>
                <a:t>Time</a:t>
              </a:r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70703" name="Line 47">
              <a:extLst>
                <a:ext uri="{FF2B5EF4-FFF2-40B4-BE49-F238E27FC236}">
                  <a16:creationId xmlns:a16="http://schemas.microsoft.com/office/drawing/2014/main" id="{BF8B1908-3D53-4655-BCDB-1A5753ECE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34" y="3072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48">
              <a:extLst>
                <a:ext uri="{FF2B5EF4-FFF2-40B4-BE49-F238E27FC236}">
                  <a16:creationId xmlns:a16="http://schemas.microsoft.com/office/drawing/2014/main" id="{CC2CA1E4-1B88-4E4F-ACB6-36029401A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Line 49">
              <a:extLst>
                <a:ext uri="{FF2B5EF4-FFF2-40B4-BE49-F238E27FC236}">
                  <a16:creationId xmlns:a16="http://schemas.microsoft.com/office/drawing/2014/main" id="{E62FCB68-588E-4CED-8B6F-56C9ECC77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3260"/>
              <a:ext cx="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Line 50">
              <a:extLst>
                <a:ext uri="{FF2B5EF4-FFF2-40B4-BE49-F238E27FC236}">
                  <a16:creationId xmlns:a16="http://schemas.microsoft.com/office/drawing/2014/main" id="{F3AF61E0-29C1-4067-ACD7-A6F79EE9F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609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51">
              <a:extLst>
                <a:ext uri="{FF2B5EF4-FFF2-40B4-BE49-F238E27FC236}">
                  <a16:creationId xmlns:a16="http://schemas.microsoft.com/office/drawing/2014/main" id="{1ADCEE29-63C9-4FA4-B99C-20A243C2A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797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52">
              <a:extLst>
                <a:ext uri="{FF2B5EF4-FFF2-40B4-BE49-F238E27FC236}">
                  <a16:creationId xmlns:a16="http://schemas.microsoft.com/office/drawing/2014/main" id="{EF2B6D80-20FB-42DA-BF8E-9054DAC5F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9" y="3072"/>
              <a:ext cx="295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53">
              <a:extLst>
                <a:ext uri="{FF2B5EF4-FFF2-40B4-BE49-F238E27FC236}">
                  <a16:creationId xmlns:a16="http://schemas.microsoft.com/office/drawing/2014/main" id="{520E0C0D-6536-432B-B20C-5563DD9C7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" y="3260"/>
              <a:ext cx="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Line 54">
              <a:extLst>
                <a:ext uri="{FF2B5EF4-FFF2-40B4-BE49-F238E27FC236}">
                  <a16:creationId xmlns:a16="http://schemas.microsoft.com/office/drawing/2014/main" id="{3DACC8CD-E00D-45F5-BE92-5572A805D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" y="3072"/>
              <a:ext cx="323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55">
              <a:extLst>
                <a:ext uri="{FF2B5EF4-FFF2-40B4-BE49-F238E27FC236}">
                  <a16:creationId xmlns:a16="http://schemas.microsoft.com/office/drawing/2014/main" id="{A043D453-8901-47CD-B795-68E42E176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8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Oval 56">
              <a:extLst>
                <a:ext uri="{FF2B5EF4-FFF2-40B4-BE49-F238E27FC236}">
                  <a16:creationId xmlns:a16="http://schemas.microsoft.com/office/drawing/2014/main" id="{AA840373-EF3F-4E4E-85AE-5D5E84F8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233"/>
              <a:ext cx="54" cy="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13" name="Text Box 57">
            <a:extLst>
              <a:ext uri="{FF2B5EF4-FFF2-40B4-BE49-F238E27FC236}">
                <a16:creationId xmlns:a16="http://schemas.microsoft.com/office/drawing/2014/main" id="{20678ECC-6FDD-4FDC-A4CE-3C685E85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179513"/>
            <a:ext cx="43688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0" i="0"/>
              <a:t>A </a:t>
            </a:r>
            <a:r>
              <a:rPr lang="en-US" altLang="en-US" sz="2400" b="0" i="0">
                <a:solidFill>
                  <a:srgbClr val="FF3300"/>
                </a:solidFill>
              </a:rPr>
              <a:t>relational database</a:t>
            </a:r>
            <a:r>
              <a:rPr lang="en-US" altLang="en-US" sz="2400" b="0" i="0"/>
              <a:t> at the single observation level (atomic model)</a:t>
            </a:r>
          </a:p>
          <a:p>
            <a:pPr>
              <a:buFontTx/>
              <a:buChar char="•"/>
            </a:pPr>
            <a:r>
              <a:rPr lang="en-US" altLang="en-US" sz="2400" b="0" i="0"/>
              <a:t>Stores </a:t>
            </a:r>
            <a:r>
              <a:rPr lang="en-US" altLang="en-US" sz="2400" b="0" i="0">
                <a:solidFill>
                  <a:srgbClr val="FF3300"/>
                </a:solidFill>
              </a:rPr>
              <a:t>observation data</a:t>
            </a:r>
            <a:r>
              <a:rPr lang="en-US" altLang="en-US" sz="2400" b="0" i="0"/>
              <a:t> made at points</a:t>
            </a:r>
          </a:p>
          <a:p>
            <a:pPr>
              <a:buFontTx/>
              <a:buChar char="•"/>
            </a:pPr>
            <a:r>
              <a:rPr lang="en-US" altLang="en-US" sz="2400" b="0" i="0"/>
              <a:t>Metadata for </a:t>
            </a:r>
            <a:r>
              <a:rPr lang="en-US" altLang="en-US" sz="2400" b="0" i="0">
                <a:solidFill>
                  <a:srgbClr val="FF3300"/>
                </a:solidFill>
              </a:rPr>
              <a:t>unambiguous interpretation</a:t>
            </a:r>
          </a:p>
          <a:p>
            <a:pPr>
              <a:buFontTx/>
              <a:buChar char="•"/>
            </a:pPr>
            <a:r>
              <a:rPr lang="en-US" altLang="en-US" sz="2400" b="0" i="0"/>
              <a:t>Traceable heritage from </a:t>
            </a:r>
            <a:r>
              <a:rPr lang="en-US" altLang="en-US" sz="2400" b="0" i="0">
                <a:solidFill>
                  <a:srgbClr val="FF3300"/>
                </a:solidFill>
              </a:rPr>
              <a:t>raw</a:t>
            </a:r>
            <a:r>
              <a:rPr lang="en-US" altLang="en-US" sz="2400" b="0" i="0"/>
              <a:t> measurements to </a:t>
            </a:r>
            <a:r>
              <a:rPr lang="en-US" altLang="en-US" sz="2400" b="0" i="0">
                <a:solidFill>
                  <a:srgbClr val="FF3300"/>
                </a:solidFill>
              </a:rPr>
              <a:t>usable</a:t>
            </a:r>
            <a:r>
              <a:rPr lang="en-US" altLang="en-US" sz="2400" b="0" i="0"/>
              <a:t> information</a:t>
            </a:r>
          </a:p>
          <a:p>
            <a:pPr>
              <a:buFontTx/>
              <a:buChar char="•"/>
            </a:pPr>
            <a:r>
              <a:rPr lang="en-US" altLang="en-US" sz="2400" b="0" i="0">
                <a:solidFill>
                  <a:srgbClr val="FF3300"/>
                </a:solidFill>
              </a:rPr>
              <a:t>Standard format</a:t>
            </a:r>
            <a:r>
              <a:rPr lang="en-US" altLang="en-US" sz="2400" b="0" i="0"/>
              <a:t> for data sharing</a:t>
            </a:r>
          </a:p>
          <a:p>
            <a:pPr>
              <a:buFontTx/>
              <a:buChar char="•"/>
            </a:pPr>
            <a:r>
              <a:rPr lang="en-US" altLang="en-US" sz="2400" b="0" i="0">
                <a:solidFill>
                  <a:srgbClr val="FF3300"/>
                </a:solidFill>
              </a:rPr>
              <a:t>Cross dimension</a:t>
            </a:r>
            <a:r>
              <a:rPr lang="en-US" altLang="en-US" sz="2400" b="0" i="0"/>
              <a:t> retrieval and analysis</a:t>
            </a:r>
          </a:p>
          <a:p>
            <a:pPr>
              <a:buFontTx/>
              <a:buChar char="•"/>
            </a:pP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167FD075-339D-4229-955D-39AA5711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985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latin typeface="Arial" panose="020B0604020202020204" pitchFamily="34" charset="0"/>
                <a:ea typeface="Arial Unicode MS" pitchFamily="34" charset="-128"/>
              </a:rPr>
              <a:t>Data Source</a:t>
            </a:r>
          </a:p>
        </p:txBody>
      </p:sp>
      <p:sp>
        <p:nvSpPr>
          <p:cNvPr id="90116" name="AutoShape 4">
            <a:extLst>
              <a:ext uri="{FF2B5EF4-FFF2-40B4-BE49-F238E27FC236}">
                <a16:creationId xmlns:a16="http://schemas.microsoft.com/office/drawing/2014/main" id="{D3081498-4CCB-4550-929C-31E54B53AD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09900" y="11525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4457B5DB-ADCF-49F4-9A5A-8DE67A96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478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latin typeface="Arial" panose="020B0604020202020204" pitchFamily="34" charset="0"/>
                <a:ea typeface="Arial Unicode MS" pitchFamily="34" charset="-128"/>
              </a:rPr>
              <a:t>Network</a:t>
            </a:r>
          </a:p>
        </p:txBody>
      </p:sp>
      <p:sp>
        <p:nvSpPr>
          <p:cNvPr id="90118" name="AutoShape 6">
            <a:extLst>
              <a:ext uri="{FF2B5EF4-FFF2-40B4-BE49-F238E27FC236}">
                <a16:creationId xmlns:a16="http://schemas.microsoft.com/office/drawing/2014/main" id="{8E14BBF5-C17F-43B8-BD8E-CFD2F76C62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4300" y="18383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39ECD41A-4CA1-4AFB-BDE2-BEFC4F0A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098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latin typeface="Arial" panose="020B0604020202020204" pitchFamily="34" charset="0"/>
                <a:ea typeface="Arial Unicode MS" pitchFamily="34" charset="-128"/>
              </a:rPr>
              <a:t>Sites</a:t>
            </a:r>
          </a:p>
        </p:txBody>
      </p:sp>
      <p:sp>
        <p:nvSpPr>
          <p:cNvPr id="90120" name="AutoShape 8">
            <a:extLst>
              <a:ext uri="{FF2B5EF4-FFF2-40B4-BE49-F238E27FC236}">
                <a16:creationId xmlns:a16="http://schemas.microsoft.com/office/drawing/2014/main" id="{C99B4129-FAA0-4ADA-8A03-C6E6AD200B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0100" y="25241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9341DADE-D933-4CF3-A027-CF8B6E60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1942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latin typeface="Arial" panose="020B0604020202020204" pitchFamily="34" charset="0"/>
                <a:ea typeface="Arial Unicode MS" pitchFamily="34" charset="-128"/>
              </a:rPr>
              <a:t>Variables</a:t>
            </a:r>
          </a:p>
        </p:txBody>
      </p:sp>
      <p:sp>
        <p:nvSpPr>
          <p:cNvPr id="90122" name="AutoShape 10">
            <a:extLst>
              <a:ext uri="{FF2B5EF4-FFF2-40B4-BE49-F238E27FC236}">
                <a16:creationId xmlns:a16="http://schemas.microsoft.com/office/drawing/2014/main" id="{2E5E1FD3-2F3F-4C7E-B1C3-4962C7C5AB0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24500" y="3133725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0C2234FC-8C4A-4F30-A96F-23B25FF0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290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latin typeface="Arial" panose="020B0604020202020204" pitchFamily="34" charset="0"/>
                <a:ea typeface="Arial Unicode MS" pitchFamily="34" charset="-128"/>
              </a:rPr>
              <a:t>Values</a:t>
            </a:r>
          </a:p>
        </p:txBody>
      </p:sp>
      <p:pic>
        <p:nvPicPr>
          <p:cNvPr id="90124" name="Picture 12">
            <a:extLst>
              <a:ext uri="{FF2B5EF4-FFF2-40B4-BE49-F238E27FC236}">
                <a16:creationId xmlns:a16="http://schemas.microsoft.com/office/drawing/2014/main" id="{706D95F5-A016-4379-BD37-8715E01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14425"/>
            <a:ext cx="26860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Text Box 13">
            <a:extLst>
              <a:ext uri="{FF2B5EF4-FFF2-40B4-BE49-F238E27FC236}">
                <a16:creationId xmlns:a16="http://schemas.microsoft.com/office/drawing/2014/main" id="{174596F2-BD51-4CF1-A9CF-37D2329D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10025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{Value, Time, Qualifier, Offset}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15EABBDE-25D1-413E-A715-718A328A7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6202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Utah State </a:t>
            </a:r>
          </a:p>
          <a:p>
            <a:pPr algn="ctr"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Univ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63E20DBB-F882-4878-B63E-134F4B978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478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Little Bear River 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CD39BAAE-ABEC-4766-A1BA-4506A822B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09825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Little Bear River at Mendon Rd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9B7E5BBB-2CC5-49ED-97AB-05D3C0D2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19425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Dissolved Oxygen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F9411654-591F-4073-A1F8-563F295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629025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i="0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9.78 mg/L, 1 October 2007, 6PM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5882D3D9-3A0A-48DF-9BFE-EC741FAB4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57688"/>
            <a:ext cx="78454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data source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operates an observation network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network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is a set of observation sites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site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is a point location where one or more variables are measured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variable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is a property describing the flow or quality of water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value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is an observation of a variable at a particular time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qualifier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is a symbol that provides additional information about the value</a:t>
            </a:r>
          </a:p>
          <a:p>
            <a:pPr eaLnBrk="1" hangingPunct="1">
              <a:buFontTx/>
              <a:buChar char="•"/>
            </a:pP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 An </a:t>
            </a:r>
            <a:r>
              <a:rPr lang="en-US" altLang="en-US" sz="1800" b="0" i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offset</a:t>
            </a:r>
            <a:r>
              <a:rPr lang="en-US" altLang="en-US" sz="1800" b="0" i="0">
                <a:latin typeface="Arial" panose="020B0604020202020204" pitchFamily="34" charset="0"/>
                <a:ea typeface="Arial Unicode MS" pitchFamily="34" charset="-128"/>
              </a:rPr>
              <a:t> allows specification of measurements at various depths in water</a:t>
            </a:r>
          </a:p>
        </p:txBody>
      </p:sp>
      <p:sp>
        <p:nvSpPr>
          <p:cNvPr id="90132" name="Oval 20">
            <a:extLst>
              <a:ext uri="{FF2B5EF4-FFF2-40B4-BE49-F238E27FC236}">
                <a16:creationId xmlns:a16="http://schemas.microsoft.com/office/drawing/2014/main" id="{002818EE-7608-49F2-AB98-803473FE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478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1">
            <a:extLst>
              <a:ext uri="{FF2B5EF4-FFF2-40B4-BE49-F238E27FC236}">
                <a16:creationId xmlns:a16="http://schemas.microsoft.com/office/drawing/2014/main" id="{6F0178EA-490E-431B-B19D-068DD8DA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002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Oval 22">
            <a:extLst>
              <a:ext uri="{FF2B5EF4-FFF2-40B4-BE49-F238E27FC236}">
                <a16:creationId xmlns:a16="http://schemas.microsoft.com/office/drawing/2014/main" id="{B05A1C12-A10A-4426-A32D-9DF4E3D9E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240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Oval 23">
            <a:extLst>
              <a:ext uri="{FF2B5EF4-FFF2-40B4-BE49-F238E27FC236}">
                <a16:creationId xmlns:a16="http://schemas.microsoft.com/office/drawing/2014/main" id="{B366462C-847F-43B3-9A31-D7498B44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954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Oval 24">
            <a:extLst>
              <a:ext uri="{FF2B5EF4-FFF2-40B4-BE49-F238E27FC236}">
                <a16:creationId xmlns:a16="http://schemas.microsoft.com/office/drawing/2014/main" id="{34ADC47E-DBD4-4882-9D42-92458CCD6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860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5">
            <a:extLst>
              <a:ext uri="{FF2B5EF4-FFF2-40B4-BE49-F238E27FC236}">
                <a16:creationId xmlns:a16="http://schemas.microsoft.com/office/drawing/2014/main" id="{77A46E81-198F-439D-AA2A-84D4EF66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422400"/>
            <a:ext cx="2057400" cy="251142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6">
            <a:extLst>
              <a:ext uri="{FF2B5EF4-FFF2-40B4-BE49-F238E27FC236}">
                <a16:creationId xmlns:a16="http://schemas.microsoft.com/office/drawing/2014/main" id="{7C8B8E01-D335-493F-A495-8A263972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81025"/>
            <a:ext cx="454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302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6461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862013" indent="-214313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077913" indent="-215900" defTabSz="457200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0" i="0" u="sng">
                <a:solidFill>
                  <a:srgbClr val="0066FF"/>
                </a:solidFill>
                <a:latin typeface="Arial" panose="020B0604020202020204" pitchFamily="34" charset="0"/>
                <a:ea typeface="Arial Unicode MS" pitchFamily="34" charset="-128"/>
              </a:rPr>
              <a:t>http://www.cuahsi.org/his/webservices.html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D35A0A5E-2C6A-4680-A76D-9F7B3CA0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1630363"/>
            <a:ext cx="944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b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GetSites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2E5E70F7-9312-4790-B1C3-CAAB027C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2044700"/>
            <a:ext cx="11826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b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GetSiteInfo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3F6ABCC9-7612-4F7F-8CFA-57C7651B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2528888"/>
            <a:ext cx="13382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b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GetVariables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9568442C-A196-45E6-95AC-7AE54627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013075"/>
            <a:ext cx="1576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b="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GetVariableInfo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DB834622-6769-4E79-BA88-109E9032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427413"/>
            <a:ext cx="15335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143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28675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44600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658938" defTabSz="828675"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>
                <a:solidFill>
                  <a:srgbClr val="FF3300"/>
                </a:solidFill>
                <a:latin typeface="Arial" panose="020B0604020202020204" pitchFamily="34" charset="0"/>
                <a:ea typeface="Arial Unicode MS" pitchFamily="34" charset="-128"/>
              </a:rPr>
              <a:t>GetValues</a:t>
            </a:r>
          </a:p>
        </p:txBody>
      </p:sp>
      <p:sp>
        <p:nvSpPr>
          <p:cNvPr id="90144" name="Rectangle 32">
            <a:extLst>
              <a:ext uri="{FF2B5EF4-FFF2-40B4-BE49-F238E27FC236}">
                <a16:creationId xmlns:a16="http://schemas.microsoft.com/office/drawing/2014/main" id="{FF3E1771-9993-4248-A8A0-3B36AAD20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6327775"/>
            <a:ext cx="8261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i="0"/>
              <a:t>Horsburgh, J. S., D. G. Tarboton, D. R. Maidment and I. Zaslavsky, (2008), "A Relational Model for Environmental and Water Resources Data," </a:t>
            </a:r>
            <a:r>
              <a:rPr lang="en-US" altLang="en-US" sz="1400" b="0" i="0" u="sng"/>
              <a:t>Water Resources Research (in press)</a:t>
            </a:r>
            <a:r>
              <a:rPr lang="en-US" altLang="en-US" sz="1400" b="0" i="0"/>
              <a:t>.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6567A1E5-D2BA-48DE-96F3-1B2C6315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-11113"/>
            <a:ext cx="8243887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0" i="0">
                <a:solidFill>
                  <a:schemeClr val="tx2"/>
                </a:solidFill>
              </a:rPr>
              <a:t>Point Observations Information Model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704EAE27-993C-47C2-B6E0-8B7F57CD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 are at a tipping point ….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3D6C84-DDF5-4385-A45C-6D199B7439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038600" cy="762000"/>
          </a:xfrm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Web pages</a:t>
            </a:r>
            <a:r>
              <a:rPr lang="en-US" altLang="en-US" sz="2800"/>
              <a:t>	</a:t>
            </a:r>
          </a:p>
        </p:txBody>
      </p:sp>
      <p:sp>
        <p:nvSpPr>
          <p:cNvPr id="191492" name="Rectangle 4">
            <a:extLst>
              <a:ext uri="{FF2B5EF4-FFF2-40B4-BE49-F238E27FC236}">
                <a16:creationId xmlns:a16="http://schemas.microsoft.com/office/drawing/2014/main" id="{173E1312-C951-40CE-93A8-9B4A48611E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52600"/>
            <a:ext cx="4038600" cy="990600"/>
          </a:xfrm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Web services</a:t>
            </a:r>
          </a:p>
        </p:txBody>
      </p:sp>
      <p:pic>
        <p:nvPicPr>
          <p:cNvPr id="191493" name="Picture 5" descr="j0195384">
            <a:extLst>
              <a:ext uri="{FF2B5EF4-FFF2-40B4-BE49-F238E27FC236}">
                <a16:creationId xmlns:a16="http://schemas.microsoft.com/office/drawing/2014/main" id="{D7B57A47-1C5E-4F36-856D-EEB8363560B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138488"/>
            <a:ext cx="1147763" cy="1171575"/>
          </a:xfrm>
          <a:noFill/>
          <a:ln/>
        </p:spPr>
      </p:pic>
      <p:pic>
        <p:nvPicPr>
          <p:cNvPr id="191494" name="Picture 6">
            <a:extLst>
              <a:ext uri="{FF2B5EF4-FFF2-40B4-BE49-F238E27FC236}">
                <a16:creationId xmlns:a16="http://schemas.microsoft.com/office/drawing/2014/main" id="{90C578AC-7ABA-4310-844B-4DDF11F2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2288"/>
            <a:ext cx="668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Text Box 7">
            <a:extLst>
              <a:ext uri="{FF2B5EF4-FFF2-40B4-BE49-F238E27FC236}">
                <a16:creationId xmlns:a16="http://schemas.microsoft.com/office/drawing/2014/main" id="{F0420EC3-745F-4160-895F-102ADC70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576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Computer</a:t>
            </a:r>
          </a:p>
        </p:txBody>
      </p:sp>
      <p:sp>
        <p:nvSpPr>
          <p:cNvPr id="191496" name="Text Box 8">
            <a:extLst>
              <a:ext uri="{FF2B5EF4-FFF2-40B4-BE49-F238E27FC236}">
                <a16:creationId xmlns:a16="http://schemas.microsoft.com/office/drawing/2014/main" id="{02369A13-EE28-4129-9F26-181B2ED0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576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Person</a:t>
            </a:r>
          </a:p>
        </p:txBody>
      </p:sp>
      <p:pic>
        <p:nvPicPr>
          <p:cNvPr id="191497" name="Picture 9">
            <a:extLst>
              <a:ext uri="{FF2B5EF4-FFF2-40B4-BE49-F238E27FC236}">
                <a16:creationId xmlns:a16="http://schemas.microsoft.com/office/drawing/2014/main" id="{997B2204-A5E0-4F82-A710-6C30768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668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8" name="Picture 10">
            <a:extLst>
              <a:ext uri="{FF2B5EF4-FFF2-40B4-BE49-F238E27FC236}">
                <a16:creationId xmlns:a16="http://schemas.microsoft.com/office/drawing/2014/main" id="{D3F5969F-504E-4AFF-BB20-92B9D2F7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668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9" name="Text Box 11">
            <a:extLst>
              <a:ext uri="{FF2B5EF4-FFF2-40B4-BE49-F238E27FC236}">
                <a16:creationId xmlns:a16="http://schemas.microsoft.com/office/drawing/2014/main" id="{DB7E45B4-2CF9-421B-AE86-D4DCD983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19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Computer</a:t>
            </a:r>
          </a:p>
        </p:txBody>
      </p:sp>
      <p:sp>
        <p:nvSpPr>
          <p:cNvPr id="191500" name="AutoShape 12">
            <a:extLst>
              <a:ext uri="{FF2B5EF4-FFF2-40B4-BE49-F238E27FC236}">
                <a16:creationId xmlns:a16="http://schemas.microsoft.com/office/drawing/2014/main" id="{FA4CF213-0F85-436B-973E-90F69590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67088"/>
            <a:ext cx="990600" cy="4572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191501" name="AutoShape 13">
            <a:extLst>
              <a:ext uri="{FF2B5EF4-FFF2-40B4-BE49-F238E27FC236}">
                <a16:creationId xmlns:a16="http://schemas.microsoft.com/office/drawing/2014/main" id="{A27BF1F8-D755-4AC9-AFBF-C3B9BD88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990600" cy="4572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191502" name="Text Box 14">
            <a:extLst>
              <a:ext uri="{FF2B5EF4-FFF2-40B4-BE49-F238E27FC236}">
                <a16:creationId xmlns:a16="http://schemas.microsoft.com/office/drawing/2014/main" id="{B11947C6-A656-45C8-A375-F2964259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419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0" i="0">
                <a:latin typeface="Arial" panose="020B0604020202020204" pitchFamily="34" charset="0"/>
              </a:rPr>
              <a:t>Computer</a:t>
            </a:r>
          </a:p>
        </p:txBody>
      </p:sp>
      <p:sp>
        <p:nvSpPr>
          <p:cNvPr id="191503" name="AutoShape 15">
            <a:extLst>
              <a:ext uri="{FF2B5EF4-FFF2-40B4-BE49-F238E27FC236}">
                <a16:creationId xmlns:a16="http://schemas.microsoft.com/office/drawing/2014/main" id="{F7F9314F-BE74-4D47-B678-C90938B95B38}"/>
              </a:ext>
            </a:extLst>
          </p:cNvPr>
          <p:cNvSpPr>
            <a:spLocks noChangeArrowheads="1"/>
          </p:cNvSpPr>
          <p:nvPr/>
        </p:nvSpPr>
        <p:spPr bwMode="auto">
          <a:xfrm rot="1317020" flipV="1">
            <a:off x="3429000" y="1752600"/>
            <a:ext cx="914400" cy="7620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altLang="en-US" sz="1800" b="0" i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1504" name="Line 16">
            <a:extLst>
              <a:ext uri="{FF2B5EF4-FFF2-40B4-BE49-F238E27FC236}">
                <a16:creationId xmlns:a16="http://schemas.microsoft.com/office/drawing/2014/main" id="{D2EE095E-A8A1-4E8B-8E49-D19BDAF3F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579A8A44-E2B1-4F00-8A2D-68320319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105400"/>
            <a:ext cx="366871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0" i="0">
                <a:latin typeface="Arial" panose="020B0604020202020204" pitchFamily="34" charset="0"/>
              </a:rPr>
              <a:t>People interact with a </a:t>
            </a:r>
          </a:p>
          <a:p>
            <a:pPr algn="ctr" eaLnBrk="1" hangingPunct="1"/>
            <a:r>
              <a:rPr lang="en-US" altLang="en-US" sz="2400" b="0" i="0">
                <a:latin typeface="Arial" panose="020B0604020202020204" pitchFamily="34" charset="0"/>
              </a:rPr>
              <a:t>remote information server</a:t>
            </a:r>
          </a:p>
        </p:txBody>
      </p:sp>
      <p:sp>
        <p:nvSpPr>
          <p:cNvPr id="191506" name="Text Box 18">
            <a:extLst>
              <a:ext uri="{FF2B5EF4-FFF2-40B4-BE49-F238E27FC236}">
                <a16:creationId xmlns:a16="http://schemas.microsoft.com/office/drawing/2014/main" id="{098D6439-36D8-4BFA-9CB4-0E93B953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5105400"/>
            <a:ext cx="448151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0" i="0">
                <a:latin typeface="Arial" panose="020B0604020202020204" pitchFamily="34" charset="0"/>
              </a:rPr>
              <a:t>Networks of information servers</a:t>
            </a:r>
          </a:p>
          <a:p>
            <a:pPr algn="ctr" eaLnBrk="1" hangingPunct="1"/>
            <a:r>
              <a:rPr lang="en-US" altLang="en-US" sz="2400" b="0" i="0">
                <a:latin typeface="Arial" panose="020B0604020202020204" pitchFamily="34" charset="0"/>
              </a:rPr>
              <a:t>provide services to one another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S Network CD 2007 compressed-1">
  <a:themeElements>
    <a:clrScheme name="WATERS Network CD 2007 compressed-1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WATERS Network CD 2007 compressed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S Network CD 2007 compres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5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FFFFFF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E7E7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1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1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84197</TotalTime>
  <Pages>1</Pages>
  <Words>1125</Words>
  <Application>Microsoft Office PowerPoint</Application>
  <PresentationFormat>On-screen Show (4:3)</PresentationFormat>
  <Paragraphs>177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Helvetica</vt:lpstr>
      <vt:lpstr>Arial</vt:lpstr>
      <vt:lpstr>Wingdings</vt:lpstr>
      <vt:lpstr>Times</vt:lpstr>
      <vt:lpstr>Calibri</vt:lpstr>
      <vt:lpstr>Arial Black</vt:lpstr>
      <vt:lpstr>Times New Roman</vt:lpstr>
      <vt:lpstr>Verdana</vt:lpstr>
      <vt:lpstr>Arial Unicode MS</vt:lpstr>
      <vt:lpstr>StarSymbol</vt:lpstr>
      <vt:lpstr>굴림</vt:lpstr>
      <vt:lpstr>Default Design</vt:lpstr>
      <vt:lpstr>12_Default Design</vt:lpstr>
      <vt:lpstr>WATERS Network CD 2007 compressed-1</vt:lpstr>
      <vt:lpstr>1_Office Theme</vt:lpstr>
      <vt:lpstr>13_Default Design</vt:lpstr>
      <vt:lpstr>Adobe Photoshop Image</vt:lpstr>
      <vt:lpstr>Paintbrush Picture</vt:lpstr>
      <vt:lpstr>The CUAHSI Hydrologic Information System and NHD Plus A Services Oriented Architecture for Water Resources Data</vt:lpstr>
      <vt:lpstr>What is CUAHSI?</vt:lpstr>
      <vt:lpstr>PowerPoint Presentation</vt:lpstr>
      <vt:lpstr>PowerPoint Presentation</vt:lpstr>
      <vt:lpstr>PowerPoint Presentation</vt:lpstr>
      <vt:lpstr>HIS Implementation in WATERS Network Information System</vt:lpstr>
      <vt:lpstr>CUAHSI Observations Data Model</vt:lpstr>
      <vt:lpstr>PowerPoint Presentation</vt:lpstr>
      <vt:lpstr>We are at a tipping point ….</vt:lpstr>
      <vt:lpstr>Information communication</vt:lpstr>
      <vt:lpstr>WaterOneFlow</vt:lpstr>
      <vt:lpstr>PowerPoint Presentation</vt:lpstr>
      <vt:lpstr>Hydroseek http://www.hydroseek.org </vt:lpstr>
      <vt:lpstr>Digital Watersheds</vt:lpstr>
      <vt:lpstr>NHDPlus as a foundation for Digital Watersheds</vt:lpstr>
      <vt:lpstr>PowerPoint Presentation</vt:lpstr>
      <vt:lpstr>Summary</vt:lpstr>
      <vt:lpstr>Getting your own HIS Server</vt:lpstr>
      <vt:lpstr>HIS Website http://www.cuahsi.org/his.html </vt:lpstr>
    </vt:vector>
  </TitlesOfParts>
  <Company>SDSC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CUAHSI HIS  -- CI for EO workshop at NSF</dc:title>
  <dc:subject/>
  <dc:creator>Ilya Zaslavsky</dc:creator>
  <cp:keywords/>
  <dc:description/>
  <cp:lastModifiedBy>Levi Sanchez</cp:lastModifiedBy>
  <cp:revision>999</cp:revision>
  <cp:lastPrinted>2001-01-12T19:39:24Z</cp:lastPrinted>
  <dcterms:created xsi:type="dcterms:W3CDTF">1999-05-12T00:06:43Z</dcterms:created>
  <dcterms:modified xsi:type="dcterms:W3CDTF">2023-03-10T23:52:06Z</dcterms:modified>
</cp:coreProperties>
</file>