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37" r:id="rId3"/>
    <p:sldMasterId id="2147483761" r:id="rId4"/>
    <p:sldMasterId id="2147483786" r:id="rId5"/>
    <p:sldMasterId id="2147483851" r:id="rId6"/>
    <p:sldMasterId id="2147483863" r:id="rId7"/>
    <p:sldMasterId id="2147483899" r:id="rId8"/>
    <p:sldMasterId id="2147483911" r:id="rId9"/>
    <p:sldMasterId id="2147483926" r:id="rId10"/>
    <p:sldMasterId id="2147483938" r:id="rId11"/>
    <p:sldMasterId id="2147483950" r:id="rId12"/>
    <p:sldMasterId id="2147483962" r:id="rId13"/>
    <p:sldMasterId id="2147483974" r:id="rId14"/>
    <p:sldMasterId id="2147483986" r:id="rId15"/>
    <p:sldMasterId id="2147484058" r:id="rId16"/>
    <p:sldMasterId id="2147484073" r:id="rId17"/>
    <p:sldMasterId id="2147484086" r:id="rId18"/>
    <p:sldMasterId id="2147484099" r:id="rId19"/>
    <p:sldMasterId id="2147484111" r:id="rId20"/>
    <p:sldMasterId id="2147484135" r:id="rId21"/>
  </p:sldMasterIdLst>
  <p:notesMasterIdLst>
    <p:notesMasterId r:id="rId65"/>
  </p:notesMasterIdLst>
  <p:handoutMasterIdLst>
    <p:handoutMasterId r:id="rId66"/>
  </p:handoutMasterIdLst>
  <p:sldIdLst>
    <p:sldId id="342" r:id="rId22"/>
    <p:sldId id="411" r:id="rId23"/>
    <p:sldId id="343" r:id="rId24"/>
    <p:sldId id="413" r:id="rId25"/>
    <p:sldId id="412" r:id="rId26"/>
    <p:sldId id="431" r:id="rId27"/>
    <p:sldId id="486" r:id="rId28"/>
    <p:sldId id="484" r:id="rId29"/>
    <p:sldId id="485" r:id="rId30"/>
    <p:sldId id="448" r:id="rId31"/>
    <p:sldId id="407" r:id="rId32"/>
    <p:sldId id="492" r:id="rId33"/>
    <p:sldId id="377" r:id="rId34"/>
    <p:sldId id="497" r:id="rId35"/>
    <p:sldId id="432" r:id="rId36"/>
    <p:sldId id="476" r:id="rId37"/>
    <p:sldId id="452" r:id="rId38"/>
    <p:sldId id="453" r:id="rId39"/>
    <p:sldId id="454" r:id="rId40"/>
    <p:sldId id="455" r:id="rId41"/>
    <p:sldId id="456" r:id="rId42"/>
    <p:sldId id="457" r:id="rId43"/>
    <p:sldId id="458" r:id="rId44"/>
    <p:sldId id="459" r:id="rId45"/>
    <p:sldId id="462" r:id="rId46"/>
    <p:sldId id="464" r:id="rId47"/>
    <p:sldId id="470" r:id="rId48"/>
    <p:sldId id="472" r:id="rId49"/>
    <p:sldId id="474" r:id="rId50"/>
    <p:sldId id="438" r:id="rId51"/>
    <p:sldId id="439" r:id="rId52"/>
    <p:sldId id="440" r:id="rId53"/>
    <p:sldId id="443" r:id="rId54"/>
    <p:sldId id="498" r:id="rId55"/>
    <p:sldId id="499" r:id="rId56"/>
    <p:sldId id="444" r:id="rId57"/>
    <p:sldId id="488" r:id="rId58"/>
    <p:sldId id="491" r:id="rId59"/>
    <p:sldId id="495" r:id="rId60"/>
    <p:sldId id="489" r:id="rId61"/>
    <p:sldId id="403" r:id="rId62"/>
    <p:sldId id="447" r:id="rId63"/>
    <p:sldId id="446" r:id="rId64"/>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72" y="-240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9246E736-8DF2-4A67-8AD5-413DE77FF67A}" type="datetimeFigureOut">
              <a:rPr lang="en-US" smtClean="0"/>
              <a:t>4/7/2011</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6F706718-8F9B-4714-BDCA-44544253309B}" type="datetimeFigureOut">
              <a:rPr lang="en-US" smtClean="0"/>
              <a:pPr/>
              <a:t>4/7/2011</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6333" y="8839014"/>
            <a:ext cx="3041968" cy="465296"/>
          </a:xfrm>
          <a:prstGeom prst="rect">
            <a:avLst/>
          </a:prstGeom>
          <a:noFill/>
          <a:ln w="9525">
            <a:noFill/>
            <a:miter lim="800000"/>
            <a:headEnd/>
            <a:tailEnd/>
          </a:ln>
        </p:spPr>
        <p:txBody>
          <a:bodyPr lIns="93278" tIns="46639" rIns="93278" bIns="46639"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7</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184275" y="698500"/>
            <a:ext cx="4651375" cy="3489325"/>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charset="0"/>
              <a:ea typeface="ＭＳ Ｐゴシック" charset="-128"/>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8119">
              <a:defRPr sz="3600" b="1">
                <a:solidFill>
                  <a:schemeClr val="tx1"/>
                </a:solidFill>
                <a:latin typeface="Arial" charset="0"/>
                <a:ea typeface="ＭＳ Ｐゴシック" charset="-128"/>
              </a:defRPr>
            </a:lvl1pPr>
            <a:lvl2pPr marL="757881" indent="-291493" defTabSz="978119">
              <a:defRPr sz="3600" b="1">
                <a:solidFill>
                  <a:schemeClr val="tx1"/>
                </a:solidFill>
                <a:latin typeface="Arial" charset="0"/>
                <a:ea typeface="ＭＳ Ｐゴシック" charset="-128"/>
              </a:defRPr>
            </a:lvl2pPr>
            <a:lvl3pPr marL="1165970" indent="-233194" defTabSz="978119">
              <a:defRPr sz="3600" b="1">
                <a:solidFill>
                  <a:schemeClr val="tx1"/>
                </a:solidFill>
                <a:latin typeface="Arial" charset="0"/>
                <a:ea typeface="ＭＳ Ｐゴシック" charset="-128"/>
              </a:defRPr>
            </a:lvl3pPr>
            <a:lvl4pPr marL="1632358" indent="-233194" defTabSz="978119">
              <a:defRPr sz="3600" b="1">
                <a:solidFill>
                  <a:schemeClr val="tx1"/>
                </a:solidFill>
                <a:latin typeface="Arial" charset="0"/>
                <a:ea typeface="ＭＳ Ｐゴシック" charset="-128"/>
              </a:defRPr>
            </a:lvl4pPr>
            <a:lvl5pPr marL="2098745" indent="-233194" defTabSz="978119">
              <a:defRPr sz="3600" b="1">
                <a:solidFill>
                  <a:schemeClr val="tx1"/>
                </a:solidFill>
                <a:latin typeface="Arial" charset="0"/>
                <a:ea typeface="ＭＳ Ｐゴシック" charset="-128"/>
              </a:defRPr>
            </a:lvl5pPr>
            <a:lvl6pPr marL="2565134" indent="-233194" defTabSz="978119" eaLnBrk="0" fontAlgn="base" hangingPunct="0">
              <a:spcBef>
                <a:spcPct val="0"/>
              </a:spcBef>
              <a:spcAft>
                <a:spcPct val="0"/>
              </a:spcAft>
              <a:defRPr sz="3600" b="1">
                <a:solidFill>
                  <a:schemeClr val="tx1"/>
                </a:solidFill>
                <a:latin typeface="Arial" charset="0"/>
                <a:ea typeface="ＭＳ Ｐゴシック" charset="-128"/>
              </a:defRPr>
            </a:lvl6pPr>
            <a:lvl7pPr marL="3031521" indent="-233194" defTabSz="978119" eaLnBrk="0" fontAlgn="base" hangingPunct="0">
              <a:spcBef>
                <a:spcPct val="0"/>
              </a:spcBef>
              <a:spcAft>
                <a:spcPct val="0"/>
              </a:spcAft>
              <a:defRPr sz="3600" b="1">
                <a:solidFill>
                  <a:schemeClr val="tx1"/>
                </a:solidFill>
                <a:latin typeface="Arial" charset="0"/>
                <a:ea typeface="ＭＳ Ｐゴシック" charset="-128"/>
              </a:defRPr>
            </a:lvl7pPr>
            <a:lvl8pPr marL="3497910" indent="-233194" defTabSz="978119" eaLnBrk="0" fontAlgn="base" hangingPunct="0">
              <a:spcBef>
                <a:spcPct val="0"/>
              </a:spcBef>
              <a:spcAft>
                <a:spcPct val="0"/>
              </a:spcAft>
              <a:defRPr sz="3600" b="1">
                <a:solidFill>
                  <a:schemeClr val="tx1"/>
                </a:solidFill>
                <a:latin typeface="Arial" charset="0"/>
                <a:ea typeface="ＭＳ Ｐゴシック" charset="-128"/>
              </a:defRPr>
            </a:lvl8pPr>
            <a:lvl9pPr marL="3964296" indent="-233194" defTabSz="978119" eaLnBrk="0" fontAlgn="base" hangingPunct="0">
              <a:spcBef>
                <a:spcPct val="0"/>
              </a:spcBef>
              <a:spcAft>
                <a:spcPct val="0"/>
              </a:spcAft>
              <a:defRPr sz="3600" b="1">
                <a:solidFill>
                  <a:schemeClr val="tx1"/>
                </a:solidFill>
                <a:latin typeface="Arial" charset="0"/>
                <a:ea typeface="ＭＳ Ｐゴシック" charset="-128"/>
              </a:defRPr>
            </a:lvl9pPr>
          </a:lstStyle>
          <a:p>
            <a:fld id="{9F2ACDA4-E7A8-46D9-B6B4-990437AAB939}" type="slidenum">
              <a:rPr lang="en-US" sz="1800" b="0">
                <a:solidFill>
                  <a:prstClr val="black"/>
                </a:solidFill>
                <a:latin typeface="Times New Roman" charset="0"/>
              </a:rPr>
              <a:pPr/>
              <a:t>38</a:t>
            </a:fld>
            <a:endParaRPr lang="en-US" sz="1800" b="0" dirty="0">
              <a:solidFill>
                <a:prstClr val="black"/>
              </a:solidFill>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9ED6B7D7-66EC-4A26-8000-C385746A2E6E}" type="slidenum">
              <a:rPr lang="en-US" smtClean="0">
                <a:solidFill>
                  <a:prstClr val="black"/>
                </a:solidFill>
              </a:rPr>
              <a:pPr/>
              <a:t>41</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Hydrology Domain Working Group was initiated by the Open Geospatial Consortium in September 2008.   The OGC</a:t>
            </a:r>
            <a:r>
              <a:rPr lang="en-US" baseline="0" dirty="0" smtClean="0"/>
              <a:t> has about 400 companies and agencies that have developed the most widely used standards for conveying geospatial information on the internet (Web Mapping Service, Web Feature Service, Web Coverage Service, Catalog Services for the Web, Sensor Observation Service).   In November 2009, OGC and WMO agreed to collaborate to provide information data exchange standards in hydrology, climatology, oceanography and meteorology – there are now two working groups – the OGC/WMO Joint Hydrology Domain Working Group and a similar Met-Oceans Working Group.  HDWG is proposing a new standard for </a:t>
            </a:r>
            <a:r>
              <a:rPr lang="en-US" baseline="0" dirty="0" err="1" smtClean="0"/>
              <a:t>WaterML</a:t>
            </a:r>
            <a:r>
              <a:rPr lang="en-US" baseline="0" dirty="0" smtClean="0"/>
              <a:t> in December 2010 that is a customization of the OGC Sensor Observation Services’ Get Observations function adapted for conveying time series through the internet (WaterML2).   The technical specification for the “service stack” will be presented and peer-reviewed through the Hydrology Domain Working Group.</a:t>
            </a:r>
            <a:endParaRPr lang="en-US" dirty="0"/>
          </a:p>
        </p:txBody>
      </p:sp>
      <p:sp>
        <p:nvSpPr>
          <p:cNvPr id="4" name="Slide Number Placeholder 3"/>
          <p:cNvSpPr>
            <a:spLocks noGrp="1"/>
          </p:cNvSpPr>
          <p:nvPr>
            <p:ph type="sldNum" sz="quarter" idx="10"/>
          </p:nvPr>
        </p:nvSpPr>
        <p:spPr/>
        <p:txBody>
          <a:bodyPr/>
          <a:lstStyle/>
          <a:p>
            <a:fld id="{522B80A7-C1F2-45F1-86EE-1EF5909884B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64319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a:spcBef>
                <a:spcPct val="0"/>
              </a:spcBef>
            </a:pPr>
            <a:r>
              <a:rPr lang="en-US" smtClean="0"/>
              <a:t>HydroDesktop is a desktop based software application that serves as a client for HIS Services. This project is being supported by CUAHSI, Idaho EPSCoR and the Inland Northwest Research Alliance. </a:t>
            </a:r>
          </a:p>
        </p:txBody>
      </p:sp>
      <p:sp>
        <p:nvSpPr>
          <p:cNvPr id="73732" name="Slide Number Placeholder 3"/>
          <p:cNvSpPr>
            <a:spLocks noGrp="1"/>
          </p:cNvSpPr>
          <p:nvPr>
            <p:ph type="sldNum" sz="quarter" idx="5"/>
          </p:nvPr>
        </p:nvSpPr>
        <p:spPr>
          <a:noFill/>
        </p:spPr>
        <p:txBody>
          <a:bodyPr/>
          <a:lstStyle/>
          <a:p>
            <a:fld id="{4B01CCA4-5E80-4D03-84D8-6BC62416963E}" type="slidenum">
              <a:rPr lang="en-US">
                <a:solidFill>
                  <a:prstClr val="black"/>
                </a:solidFill>
              </a:rPr>
              <a:pPr/>
              <a:t>11</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a:spcBef>
                <a:spcPct val="0"/>
              </a:spcBef>
            </a:pPr>
            <a:r>
              <a:rPr lang="en-US" smtClean="0"/>
              <a:t>HydroDesktop is a desktop based software application that serves as a client for HIS Services. This project is being supported by CUAHSI, Idaho EPSCoR and the Inland Northwest Research Alliance. </a:t>
            </a:r>
          </a:p>
        </p:txBody>
      </p:sp>
      <p:sp>
        <p:nvSpPr>
          <p:cNvPr id="73732" name="Slide Number Placeholder 3"/>
          <p:cNvSpPr>
            <a:spLocks noGrp="1"/>
          </p:cNvSpPr>
          <p:nvPr>
            <p:ph type="sldNum" sz="quarter" idx="5"/>
          </p:nvPr>
        </p:nvSpPr>
        <p:spPr>
          <a:noFill/>
        </p:spPr>
        <p:txBody>
          <a:bodyPr/>
          <a:lstStyle/>
          <a:p>
            <a:fld id="{4B01CCA4-5E80-4D03-84D8-6BC62416963E}" type="slidenum">
              <a:rPr lang="en-US">
                <a:solidFill>
                  <a:prstClr val="black"/>
                </a:solidFill>
              </a:rPr>
              <a:pPr/>
              <a:t>12</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7B220-F05A-4317-9B0B-DBC24D6C4E5A}" type="slidenum">
              <a:rPr lang="en-US" smtClean="0">
                <a:solidFill>
                  <a:prstClr val="black"/>
                </a:solidFill>
              </a:rPr>
              <a:pPr fontAlgn="base">
                <a:spcBef>
                  <a:spcPct val="0"/>
                </a:spcBef>
                <a:spcAft>
                  <a:spcPct val="0"/>
                </a:spcAft>
                <a:defRPr/>
              </a:pPr>
              <a:t>16</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 uses a relational</a:t>
            </a:r>
            <a:r>
              <a:rPr lang="en-US" baseline="0" dirty="0" smtClean="0"/>
              <a:t> database for data storage.  If you’re unfamiliar with databases, here’s a quick intro.  Suppose I have time series values for streamflow and temperature.  I can store these in a table where I record the value, the date, the site where the measurement occurred, and the variable being measured.  Now suppose I want to store more information about the site, such as its name and location.  I could add some fields to the Values table, but if I have a million values, then I’m storing that same site information over and over again.  A more efficient approach is to create a separate table with the site info, and relate one table to the other based on the Site number.  A relational database is a set of tables with relationships like this.</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In designing ODM we asked: What are the basic attributes to be associated with each single data value and how can these best be organized?  This involved community survey at a workshop and by email and based on the feedback received we came up with the ODM schema illustrated, published last year in WRR</a:t>
            </a:r>
          </a:p>
          <a:p>
            <a:r>
              <a:rPr lang="en-US" smtClean="0"/>
              <a:t>This is quite a detailed slide, but it is the entire schema.  Few database designs are simple enough to fit the entire schema on one slide.  This shows at the center the data values table and off to the sides, the ancillary or metadata tables that record.</a:t>
            </a:r>
          </a:p>
          <a:p>
            <a:endParaRPr lang="en-US" smtClean="0"/>
          </a:p>
          <a:p>
            <a:pPr eaLnBrk="1" hangingPunct="1"/>
            <a:endParaRPr lang="en-US" smtClean="0"/>
          </a:p>
        </p:txBody>
      </p:sp>
      <p:sp>
        <p:nvSpPr>
          <p:cNvPr id="69636" name="Slide Number Placeholder 3"/>
          <p:cNvSpPr>
            <a:spLocks noGrp="1"/>
          </p:cNvSpPr>
          <p:nvPr>
            <p:ph type="sldNum" sz="quarter" idx="5"/>
          </p:nvPr>
        </p:nvSpPr>
        <p:spPr>
          <a:noFill/>
        </p:spPr>
        <p:txBody>
          <a:bodyPr/>
          <a:lstStyle/>
          <a:p>
            <a:fld id="{1B737F82-BCD5-4793-9DD1-E9BF405FA491}" type="slidenum">
              <a:rPr lang="en-US">
                <a:solidFill>
                  <a:srgbClr val="000000"/>
                </a:solidFill>
              </a:rPr>
              <a:pPr/>
              <a:t>24</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6B1026B-547D-4F8A-89AA-58A457B0B6F1}" type="slidenum">
              <a:rPr lang="en-US">
                <a:solidFill>
                  <a:srgbClr val="000000"/>
                </a:solidFill>
              </a:rPr>
              <a:pPr/>
              <a:t>26</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990" y="4418700"/>
            <a:ext cx="5147945" cy="4189281"/>
          </a:xfrm>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47C683-4611-4CF5-98B7-8BB8D95C505E}" type="slidenum">
              <a:rPr lang="en-US">
                <a:solidFill>
                  <a:srgbClr val="000000"/>
                </a:solidFill>
              </a:rPr>
              <a:pPr/>
              <a:t>27</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700"/>
              <a:t>Discharge Derived from Gage Height</a:t>
            </a:r>
            <a:endParaRPr lang="en-US" smtClean="0"/>
          </a:p>
          <a:p>
            <a:endParaRPr lang="en-US" smtClean="0"/>
          </a:p>
          <a:p>
            <a:r>
              <a:rPr lang="en-US" smtClean="0"/>
              <a:t>Concepts:</a:t>
            </a:r>
          </a:p>
          <a:p>
            <a:r>
              <a:rPr lang="en-US" smtClean="0"/>
              <a:t>Data derived from other data – single data point derived from a single observation (discharge from stage)</a:t>
            </a:r>
          </a:p>
          <a:p>
            <a:r>
              <a:rPr lang="en-US" smtClean="0"/>
              <a:t>Data derived using a specific method (discharge from stage using rating curve)</a:t>
            </a:r>
          </a:p>
          <a:p>
            <a:endParaRPr lang="en-US" smtClean="0"/>
          </a:p>
          <a:p>
            <a:r>
              <a:rPr lang="en-US" smtClean="0"/>
              <a:t>Relationships:</a:t>
            </a:r>
          </a:p>
          <a:p>
            <a:r>
              <a:rPr lang="en-US" smtClean="0"/>
              <a:t>Relationships between Values table and DerivedFrom table on DerivedFromID and ValueID</a:t>
            </a:r>
          </a:p>
          <a:p>
            <a:r>
              <a:rPr lang="en-US" smtClean="0"/>
              <a:t>Relationship between Values table and Variables table on VariableID</a:t>
            </a:r>
          </a:p>
          <a:p>
            <a:r>
              <a:rPr lang="en-US" smtClean="0"/>
              <a:t>Relationship between Values table and Methods table on MethodID</a:t>
            </a:r>
          </a:p>
          <a:p>
            <a:r>
              <a:rPr lang="en-US" smtClean="0"/>
              <a:t>Relationship between Variables table and Units table on UnitID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25759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41003400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FC648EF-25E5-4748-BDDF-DD2FF457A1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9176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751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947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8513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6876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606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825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7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4829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6065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594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0981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C463F9-8EB6-4A82-BF91-22E3F46DA24D}" type="slidenum">
              <a:rPr lang="en-US"/>
              <a:pPr>
                <a:defRPr/>
              </a:pPr>
              <a:t>‹#›</a:t>
            </a:fld>
            <a:endParaRPr lang="en-US"/>
          </a:p>
        </p:txBody>
      </p:sp>
    </p:spTree>
    <p:extLst>
      <p:ext uri="{BB962C8B-B14F-4D97-AF65-F5344CB8AC3E}">
        <p14:creationId xmlns:p14="http://schemas.microsoft.com/office/powerpoint/2010/main" val="5439359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7EAB57-F583-48B3-91F1-85E04CD34C77}" type="slidenum">
              <a:rPr lang="en-US"/>
              <a:pPr>
                <a:defRPr/>
              </a:pPr>
              <a:t>‹#›</a:t>
            </a:fld>
            <a:endParaRPr lang="en-US"/>
          </a:p>
        </p:txBody>
      </p:sp>
    </p:spTree>
    <p:extLst>
      <p:ext uri="{BB962C8B-B14F-4D97-AF65-F5344CB8AC3E}">
        <p14:creationId xmlns:p14="http://schemas.microsoft.com/office/powerpoint/2010/main" val="16665745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A36E5-6AAC-4295-80E5-5DA77E5B6917}" type="slidenum">
              <a:rPr lang="en-US"/>
              <a:pPr>
                <a:defRPr/>
              </a:pPr>
              <a:t>‹#›</a:t>
            </a:fld>
            <a:endParaRPr lang="en-US"/>
          </a:p>
        </p:txBody>
      </p:sp>
    </p:spTree>
    <p:extLst>
      <p:ext uri="{BB962C8B-B14F-4D97-AF65-F5344CB8AC3E}">
        <p14:creationId xmlns:p14="http://schemas.microsoft.com/office/powerpoint/2010/main" val="5698435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50637A-43B0-4E66-8C61-DB5D2673BFB1}" type="slidenum">
              <a:rPr lang="en-US"/>
              <a:pPr>
                <a:defRPr/>
              </a:pPr>
              <a:t>‹#›</a:t>
            </a:fld>
            <a:endParaRPr lang="en-US"/>
          </a:p>
        </p:txBody>
      </p:sp>
    </p:spTree>
    <p:extLst>
      <p:ext uri="{BB962C8B-B14F-4D97-AF65-F5344CB8AC3E}">
        <p14:creationId xmlns:p14="http://schemas.microsoft.com/office/powerpoint/2010/main" val="27997356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B3B545-73F4-467F-ADA9-C2D67B10938E}" type="slidenum">
              <a:rPr lang="en-US"/>
              <a:pPr>
                <a:defRPr/>
              </a:pPr>
              <a:t>‹#›</a:t>
            </a:fld>
            <a:endParaRPr lang="en-US"/>
          </a:p>
        </p:txBody>
      </p:sp>
    </p:spTree>
    <p:extLst>
      <p:ext uri="{BB962C8B-B14F-4D97-AF65-F5344CB8AC3E}">
        <p14:creationId xmlns:p14="http://schemas.microsoft.com/office/powerpoint/2010/main" val="3957485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799D37-B223-4DC3-84CF-43956266449F}" type="slidenum">
              <a:rPr lang="en-US"/>
              <a:pPr>
                <a:defRPr/>
              </a:pPr>
              <a:t>‹#›</a:t>
            </a:fld>
            <a:endParaRPr lang="en-US"/>
          </a:p>
        </p:txBody>
      </p:sp>
    </p:spTree>
    <p:extLst>
      <p:ext uri="{BB962C8B-B14F-4D97-AF65-F5344CB8AC3E}">
        <p14:creationId xmlns:p14="http://schemas.microsoft.com/office/powerpoint/2010/main" val="2788882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EF46A62-E25E-4472-A0FD-ADC6AEADC039}"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D8E4D5-20A0-43A8-84AA-FBCCBF869B7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B04A4B-828F-47A8-B68D-BAA32D7294B7}" type="slidenum">
              <a:rPr lang="en-US"/>
              <a:pPr>
                <a:defRPr/>
              </a:pPr>
              <a:t>‹#›</a:t>
            </a:fld>
            <a:endParaRPr lang="en-US"/>
          </a:p>
        </p:txBody>
      </p:sp>
    </p:spTree>
    <p:extLst>
      <p:ext uri="{BB962C8B-B14F-4D97-AF65-F5344CB8AC3E}">
        <p14:creationId xmlns:p14="http://schemas.microsoft.com/office/powerpoint/2010/main" val="30294144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DA8C73-6E3C-4BC8-BFA2-5D8F751740C0}" type="slidenum">
              <a:rPr lang="en-US"/>
              <a:pPr>
                <a:defRPr/>
              </a:pPr>
              <a:t>‹#›</a:t>
            </a:fld>
            <a:endParaRPr lang="en-US"/>
          </a:p>
        </p:txBody>
      </p:sp>
    </p:spTree>
    <p:extLst>
      <p:ext uri="{BB962C8B-B14F-4D97-AF65-F5344CB8AC3E}">
        <p14:creationId xmlns:p14="http://schemas.microsoft.com/office/powerpoint/2010/main" val="24823755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A2B16-4E40-419C-BC0E-AE3717F79233}" type="slidenum">
              <a:rPr lang="en-US"/>
              <a:pPr>
                <a:defRPr/>
              </a:pPr>
              <a:t>‹#›</a:t>
            </a:fld>
            <a:endParaRPr lang="en-US"/>
          </a:p>
        </p:txBody>
      </p:sp>
    </p:spTree>
    <p:extLst>
      <p:ext uri="{BB962C8B-B14F-4D97-AF65-F5344CB8AC3E}">
        <p14:creationId xmlns:p14="http://schemas.microsoft.com/office/powerpoint/2010/main" val="9261579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CE4946-CB3C-4CF2-BDAF-4BB77474F6F2}" type="slidenum">
              <a:rPr lang="en-US"/>
              <a:pPr>
                <a:defRPr/>
              </a:pPr>
              <a:t>‹#›</a:t>
            </a:fld>
            <a:endParaRPr lang="en-US"/>
          </a:p>
        </p:txBody>
      </p:sp>
    </p:spTree>
    <p:extLst>
      <p:ext uri="{BB962C8B-B14F-4D97-AF65-F5344CB8AC3E}">
        <p14:creationId xmlns:p14="http://schemas.microsoft.com/office/powerpoint/2010/main" val="32429146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52323-7494-4D71-981E-FBCB8C033DE2}" type="slidenum">
              <a:rPr lang="en-US"/>
              <a:pPr>
                <a:defRPr/>
              </a:pPr>
              <a:t>‹#›</a:t>
            </a:fld>
            <a:endParaRPr lang="en-US"/>
          </a:p>
        </p:txBody>
      </p:sp>
    </p:spTree>
    <p:extLst>
      <p:ext uri="{BB962C8B-B14F-4D97-AF65-F5344CB8AC3E}">
        <p14:creationId xmlns:p14="http://schemas.microsoft.com/office/powerpoint/2010/main" val="23333463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B265FE-A8A6-429B-81A6-6A59EB93C478}" type="slidenum">
              <a:rPr lang="en-US"/>
              <a:pPr>
                <a:defRPr/>
              </a:pPr>
              <a:t>‹#›</a:t>
            </a:fld>
            <a:endParaRPr lang="en-US"/>
          </a:p>
        </p:txBody>
      </p:sp>
    </p:spTree>
    <p:extLst>
      <p:ext uri="{BB962C8B-B14F-4D97-AF65-F5344CB8AC3E}">
        <p14:creationId xmlns:p14="http://schemas.microsoft.com/office/powerpoint/2010/main" val="41813147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9B348F-2448-4758-B72D-54BCA7B5E305}" type="slidenum">
              <a:rPr lang="en-US"/>
              <a:pPr>
                <a:defRPr/>
              </a:pPr>
              <a:t>‹#›</a:t>
            </a:fld>
            <a:endParaRPr lang="en-US"/>
          </a:p>
        </p:txBody>
      </p:sp>
    </p:spTree>
    <p:extLst>
      <p:ext uri="{BB962C8B-B14F-4D97-AF65-F5344CB8AC3E}">
        <p14:creationId xmlns:p14="http://schemas.microsoft.com/office/powerpoint/2010/main" val="17631098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9E77B-F5DC-406A-9434-A28D83E2FEB8}" type="slidenum">
              <a:rPr lang="en-US"/>
              <a:pPr>
                <a:defRPr/>
              </a:pPr>
              <a:t>‹#›</a:t>
            </a:fld>
            <a:endParaRPr lang="en-US"/>
          </a:p>
        </p:txBody>
      </p:sp>
    </p:spTree>
    <p:extLst>
      <p:ext uri="{BB962C8B-B14F-4D97-AF65-F5344CB8AC3E}">
        <p14:creationId xmlns:p14="http://schemas.microsoft.com/office/powerpoint/2010/main" val="12543729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461E-65E6-45F8-844E-43F778B1A4AD}" type="slidenum">
              <a:rPr lang="en-US"/>
              <a:pPr>
                <a:defRPr/>
              </a:pPr>
              <a:t>‹#›</a:t>
            </a:fld>
            <a:endParaRPr lang="en-US"/>
          </a:p>
        </p:txBody>
      </p:sp>
    </p:spTree>
    <p:extLst>
      <p:ext uri="{BB962C8B-B14F-4D97-AF65-F5344CB8AC3E}">
        <p14:creationId xmlns:p14="http://schemas.microsoft.com/office/powerpoint/2010/main" val="19867521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CD8CA4-7CD7-4560-B1F0-4F15F9DA73CA}" type="slidenum">
              <a:rPr lang="en-US"/>
              <a:pPr>
                <a:defRPr/>
              </a:pPr>
              <a:t>‹#›</a:t>
            </a:fld>
            <a:endParaRPr lang="en-US"/>
          </a:p>
        </p:txBody>
      </p:sp>
    </p:spTree>
    <p:extLst>
      <p:ext uri="{BB962C8B-B14F-4D97-AF65-F5344CB8AC3E}">
        <p14:creationId xmlns:p14="http://schemas.microsoft.com/office/powerpoint/2010/main" val="4116636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7F5C3C-8E92-473D-87BC-A78A499BFE3B}"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F719A3-EAB8-4B3D-B1BF-3C87E22BBB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EF880D-2D2C-46DC-AD91-B715254CDADB}" type="slidenum">
              <a:rPr lang="en-US"/>
              <a:pPr>
                <a:defRPr/>
              </a:pPr>
              <a:t>‹#›</a:t>
            </a:fld>
            <a:endParaRPr lang="en-US"/>
          </a:p>
        </p:txBody>
      </p:sp>
    </p:spTree>
    <p:extLst>
      <p:ext uri="{BB962C8B-B14F-4D97-AF65-F5344CB8AC3E}">
        <p14:creationId xmlns:p14="http://schemas.microsoft.com/office/powerpoint/2010/main" val="1048455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C91A01-7E31-4B3C-B538-620F5271645E}" type="slidenum">
              <a:rPr lang="en-US"/>
              <a:pPr>
                <a:defRPr/>
              </a:pPr>
              <a:t>‹#›</a:t>
            </a:fld>
            <a:endParaRPr lang="en-US"/>
          </a:p>
        </p:txBody>
      </p:sp>
    </p:spTree>
    <p:extLst>
      <p:ext uri="{BB962C8B-B14F-4D97-AF65-F5344CB8AC3E}">
        <p14:creationId xmlns:p14="http://schemas.microsoft.com/office/powerpoint/2010/main" val="22429106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E2C5D7-0FA4-42B8-85BE-7BF19DEB5A04}" type="slidenum">
              <a:rPr lang="en-US"/>
              <a:pPr>
                <a:defRPr/>
              </a:pPr>
              <a:t>‹#›</a:t>
            </a:fld>
            <a:endParaRPr lang="en-US"/>
          </a:p>
        </p:txBody>
      </p:sp>
    </p:spTree>
    <p:extLst>
      <p:ext uri="{BB962C8B-B14F-4D97-AF65-F5344CB8AC3E}">
        <p14:creationId xmlns:p14="http://schemas.microsoft.com/office/powerpoint/2010/main" val="3795943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261A6C-A248-4B8C-AA57-17B201B9113C}" type="slidenum">
              <a:rPr lang="en-US"/>
              <a:pPr>
                <a:defRPr/>
              </a:pPr>
              <a:t>‹#›</a:t>
            </a:fld>
            <a:endParaRPr lang="en-US"/>
          </a:p>
        </p:txBody>
      </p:sp>
    </p:spTree>
    <p:extLst>
      <p:ext uri="{BB962C8B-B14F-4D97-AF65-F5344CB8AC3E}">
        <p14:creationId xmlns:p14="http://schemas.microsoft.com/office/powerpoint/2010/main" val="9232050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E483B-F505-4857-8C0C-3420219D3988}" type="slidenum">
              <a:rPr lang="en-US"/>
              <a:pPr>
                <a:defRPr/>
              </a:pPr>
              <a:t>‹#›</a:t>
            </a:fld>
            <a:endParaRPr lang="en-US"/>
          </a:p>
        </p:txBody>
      </p:sp>
    </p:spTree>
    <p:extLst>
      <p:ext uri="{BB962C8B-B14F-4D97-AF65-F5344CB8AC3E}">
        <p14:creationId xmlns:p14="http://schemas.microsoft.com/office/powerpoint/2010/main" val="638075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2F0FC1-70A5-4696-AD07-4EEE80109D9E}" type="slidenum">
              <a:rPr lang="en-US"/>
              <a:pPr>
                <a:defRPr/>
              </a:pPr>
              <a:t>‹#›</a:t>
            </a:fld>
            <a:endParaRPr lang="en-US"/>
          </a:p>
        </p:txBody>
      </p:sp>
    </p:spTree>
    <p:extLst>
      <p:ext uri="{BB962C8B-B14F-4D97-AF65-F5344CB8AC3E}">
        <p14:creationId xmlns:p14="http://schemas.microsoft.com/office/powerpoint/2010/main" val="25530028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76AC99-DB99-4F73-957D-848C1589ED0C}" type="datetimeFigureOut">
              <a:rPr lang="en-US">
                <a:solidFill>
                  <a:srgbClr val="000000"/>
                </a:solidFill>
              </a:rPr>
              <a:pPr/>
              <a:t>4/7/2011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8465D-EE66-43F2-A92C-13FC96276A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9375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EDCC2A-EE4D-4765-A633-646EA4081D16}" type="datetimeFigureOut">
              <a:rPr lang="en-US">
                <a:solidFill>
                  <a:srgbClr val="000000"/>
                </a:solidFill>
              </a:rPr>
              <a:pPr/>
              <a:t>4/7/2011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D87990-F273-4C9E-AB74-CE87B827F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13502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A60ACC-FF5D-4BB8-B37F-598FCD050087}" type="datetimeFigureOut">
              <a:rPr lang="en-US">
                <a:solidFill>
                  <a:srgbClr val="000000"/>
                </a:solidFill>
              </a:rPr>
              <a:pPr/>
              <a:t>4/7/2011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457CB-8B6C-467E-9B2D-A221239D12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0485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05490F9A-9612-4F67-B812-CB2B087FC684}" type="datetimeFigureOut">
              <a:rPr lang="en-US">
                <a:solidFill>
                  <a:srgbClr val="000000"/>
                </a:solidFill>
              </a:rPr>
              <a:pPr/>
              <a:t>4/7/2011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CC706F-1BE6-4ED9-B983-E6C34897E3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1955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043965-6663-4F89-B3D2-2B14EE64A5D9}"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007B57-484F-4DA9-B292-00D32C56633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B51D1C1-E7BD-4E94-9EF9-75045FF5A923}" type="datetimeFigureOut">
              <a:rPr lang="en-US">
                <a:solidFill>
                  <a:srgbClr val="000000"/>
                </a:solidFill>
              </a:rPr>
              <a:pPr/>
              <a:t>4/7/2011</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CC19E5-5309-4F71-9ACB-8C2842DCB5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688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DEEEB22-D6A1-40E6-B31A-014617080F8B}" type="datetimeFigureOut">
              <a:rPr lang="en-US">
                <a:solidFill>
                  <a:srgbClr val="000000"/>
                </a:solidFill>
              </a:rPr>
              <a:pPr/>
              <a:t>4/7/2011</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F0ED50-1768-458A-B9C4-61D9EC7BCC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8194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77C020E-990B-40D0-8E36-20B3E52566E9}" type="datetimeFigureOut">
              <a:rPr lang="en-US">
                <a:solidFill>
                  <a:srgbClr val="000000"/>
                </a:solidFill>
              </a:rPr>
              <a:pPr/>
              <a:t>4/7/2011</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B6698E-DB32-4498-94DC-28A408F94D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0849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B496B6-F83E-4B56-B5B5-EEDD492AD46E}" type="datetimeFigureOut">
              <a:rPr lang="en-US">
                <a:solidFill>
                  <a:srgbClr val="000000"/>
                </a:solidFill>
              </a:rPr>
              <a:pPr/>
              <a:t>4/7/2011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C5512D-9526-4BFA-8AD8-7C5671649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4923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AD7033-AD5F-4BFE-A95B-C3CA652F0722}" type="datetimeFigureOut">
              <a:rPr lang="en-US">
                <a:solidFill>
                  <a:srgbClr val="000000"/>
                </a:solidFill>
              </a:rPr>
              <a:pPr/>
              <a:t>4/7/2011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8D4B81-2800-4F8E-B5E2-538E9FBC0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8569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6FE16-B616-4459-908A-5F43D789E356}" type="datetimeFigureOut">
              <a:rPr lang="en-US">
                <a:solidFill>
                  <a:srgbClr val="000000"/>
                </a:solidFill>
              </a:rPr>
              <a:pPr/>
              <a:t>4/7/2011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0D3462-C528-4396-8D65-22B21B709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69968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E5AC45-C713-4C41-AD83-D0702B3A1BA9}" type="datetimeFigureOut">
              <a:rPr lang="en-US">
                <a:solidFill>
                  <a:srgbClr val="000000"/>
                </a:solidFill>
              </a:rPr>
              <a:pPr/>
              <a:t>4/7/2011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12285-137E-4466-AC5A-B4CCC6204D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0832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EBA92-1312-470E-A989-7629A7A418EB}" type="slidenum">
              <a:rPr lang="en-US"/>
              <a:pPr>
                <a:defRPr/>
              </a:pPr>
              <a:t>‹#›</a:t>
            </a:fld>
            <a:endParaRPr lang="en-US"/>
          </a:p>
        </p:txBody>
      </p:sp>
    </p:spTree>
    <p:extLst>
      <p:ext uri="{BB962C8B-B14F-4D97-AF65-F5344CB8AC3E}">
        <p14:creationId xmlns:p14="http://schemas.microsoft.com/office/powerpoint/2010/main" val="32747822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A81B29-DC92-4E91-8264-8CD95EEF3877}" type="slidenum">
              <a:rPr lang="en-US"/>
              <a:pPr>
                <a:defRPr/>
              </a:pPr>
              <a:t>‹#›</a:t>
            </a:fld>
            <a:endParaRPr lang="en-US"/>
          </a:p>
        </p:txBody>
      </p:sp>
    </p:spTree>
    <p:extLst>
      <p:ext uri="{BB962C8B-B14F-4D97-AF65-F5344CB8AC3E}">
        <p14:creationId xmlns:p14="http://schemas.microsoft.com/office/powerpoint/2010/main" val="36459043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40159-C7A0-4970-8716-07E98010BFE7}" type="slidenum">
              <a:rPr lang="en-US"/>
              <a:pPr>
                <a:defRPr/>
              </a:pPr>
              <a:t>‹#›</a:t>
            </a:fld>
            <a:endParaRPr lang="en-US"/>
          </a:p>
        </p:txBody>
      </p:sp>
    </p:spTree>
    <p:extLst>
      <p:ext uri="{BB962C8B-B14F-4D97-AF65-F5344CB8AC3E}">
        <p14:creationId xmlns:p14="http://schemas.microsoft.com/office/powerpoint/2010/main" val="406914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3B7B66-677C-4179-96AB-50176124B7D9}" type="datetimeFigureOut">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03F249B-8032-4DB1-864A-2297F5A4151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7359D-79B3-45D7-9663-0AE4D8401E8B}" type="slidenum">
              <a:rPr lang="en-US"/>
              <a:pPr>
                <a:defRPr/>
              </a:pPr>
              <a:t>‹#›</a:t>
            </a:fld>
            <a:endParaRPr lang="en-US"/>
          </a:p>
        </p:txBody>
      </p:sp>
    </p:spTree>
    <p:extLst>
      <p:ext uri="{BB962C8B-B14F-4D97-AF65-F5344CB8AC3E}">
        <p14:creationId xmlns:p14="http://schemas.microsoft.com/office/powerpoint/2010/main" val="22358013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84260A-445F-467F-8698-4509214D9F42}" type="slidenum">
              <a:rPr lang="en-US"/>
              <a:pPr>
                <a:defRPr/>
              </a:pPr>
              <a:t>‹#›</a:t>
            </a:fld>
            <a:endParaRPr lang="en-US"/>
          </a:p>
        </p:txBody>
      </p:sp>
    </p:spTree>
    <p:extLst>
      <p:ext uri="{BB962C8B-B14F-4D97-AF65-F5344CB8AC3E}">
        <p14:creationId xmlns:p14="http://schemas.microsoft.com/office/powerpoint/2010/main" val="8831822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A91BC-C0A4-418C-8CB2-A06A34C6B452}" type="slidenum">
              <a:rPr lang="en-US"/>
              <a:pPr>
                <a:defRPr/>
              </a:pPr>
              <a:t>‹#›</a:t>
            </a:fld>
            <a:endParaRPr lang="en-US"/>
          </a:p>
        </p:txBody>
      </p:sp>
    </p:spTree>
    <p:extLst>
      <p:ext uri="{BB962C8B-B14F-4D97-AF65-F5344CB8AC3E}">
        <p14:creationId xmlns:p14="http://schemas.microsoft.com/office/powerpoint/2010/main" val="28528149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9F9525-866E-49B9-BBFA-2119D3747A36}" type="slidenum">
              <a:rPr lang="en-US"/>
              <a:pPr>
                <a:defRPr/>
              </a:pPr>
              <a:t>‹#›</a:t>
            </a:fld>
            <a:endParaRPr lang="en-US"/>
          </a:p>
        </p:txBody>
      </p:sp>
    </p:spTree>
    <p:extLst>
      <p:ext uri="{BB962C8B-B14F-4D97-AF65-F5344CB8AC3E}">
        <p14:creationId xmlns:p14="http://schemas.microsoft.com/office/powerpoint/2010/main" val="4643276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7781-E4BE-4892-A348-88A217CEE822}" type="slidenum">
              <a:rPr lang="en-US"/>
              <a:pPr>
                <a:defRPr/>
              </a:pPr>
              <a:t>‹#›</a:t>
            </a:fld>
            <a:endParaRPr lang="en-US"/>
          </a:p>
        </p:txBody>
      </p:sp>
    </p:spTree>
    <p:extLst>
      <p:ext uri="{BB962C8B-B14F-4D97-AF65-F5344CB8AC3E}">
        <p14:creationId xmlns:p14="http://schemas.microsoft.com/office/powerpoint/2010/main" val="958307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B3229-B053-48CD-95FB-C5EB75B98113}" type="slidenum">
              <a:rPr lang="en-US"/>
              <a:pPr>
                <a:defRPr/>
              </a:pPr>
              <a:t>‹#›</a:t>
            </a:fld>
            <a:endParaRPr lang="en-US"/>
          </a:p>
        </p:txBody>
      </p:sp>
    </p:spTree>
    <p:extLst>
      <p:ext uri="{BB962C8B-B14F-4D97-AF65-F5344CB8AC3E}">
        <p14:creationId xmlns:p14="http://schemas.microsoft.com/office/powerpoint/2010/main" val="8661015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2911-7594-4EEA-BC78-5EAA60A8C3E5}" type="slidenum">
              <a:rPr lang="en-US"/>
              <a:pPr>
                <a:defRPr/>
              </a:pPr>
              <a:t>‹#›</a:t>
            </a:fld>
            <a:endParaRPr lang="en-US"/>
          </a:p>
        </p:txBody>
      </p:sp>
    </p:spTree>
    <p:extLst>
      <p:ext uri="{BB962C8B-B14F-4D97-AF65-F5344CB8AC3E}">
        <p14:creationId xmlns:p14="http://schemas.microsoft.com/office/powerpoint/2010/main" val="36969504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A3818-C753-41E3-A19D-C7EB2A0A8658}" type="slidenum">
              <a:rPr lang="en-US"/>
              <a:pPr>
                <a:defRPr/>
              </a:pPr>
              <a:t>‹#›</a:t>
            </a:fld>
            <a:endParaRPr lang="en-US"/>
          </a:p>
        </p:txBody>
      </p:sp>
    </p:spTree>
    <p:extLst>
      <p:ext uri="{BB962C8B-B14F-4D97-AF65-F5344CB8AC3E}">
        <p14:creationId xmlns:p14="http://schemas.microsoft.com/office/powerpoint/2010/main" val="30434155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B55AE-B1BF-47F6-B912-E84890B6DA95}" type="slidenum">
              <a:rPr lang="en-US"/>
              <a:pPr>
                <a:defRPr/>
              </a:pPr>
              <a:t>‹#›</a:t>
            </a:fld>
            <a:endParaRPr lang="en-US"/>
          </a:p>
        </p:txBody>
      </p:sp>
    </p:spTree>
    <p:extLst>
      <p:ext uri="{BB962C8B-B14F-4D97-AF65-F5344CB8AC3E}">
        <p14:creationId xmlns:p14="http://schemas.microsoft.com/office/powerpoint/2010/main" val="7437334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D81DB-0EB5-4CB1-A040-11766073CBFB}" type="slidenum">
              <a:rPr lang="en-US"/>
              <a:pPr>
                <a:defRPr/>
              </a:pPr>
              <a:t>‹#›</a:t>
            </a:fld>
            <a:endParaRPr lang="en-US"/>
          </a:p>
        </p:txBody>
      </p:sp>
    </p:spTree>
    <p:extLst>
      <p:ext uri="{BB962C8B-B14F-4D97-AF65-F5344CB8AC3E}">
        <p14:creationId xmlns:p14="http://schemas.microsoft.com/office/powerpoint/2010/main" val="2765015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6FCD2FE-5225-43DD-911F-DDCED50E240D}" type="datetimeFigureOut">
              <a:rPr lang="en-US">
                <a:solidFill>
                  <a:prstClr val="black">
                    <a:tint val="75000"/>
                  </a:prstClr>
                </a:solidFill>
              </a:rPr>
              <a:pPr>
                <a:defRPr/>
              </a:pPr>
              <a:t>4/7/2011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C9FA895-6BF5-4D8C-B0AF-F7333182A3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EB943-F226-4E86-8E1D-A2543D0AEE21}" type="slidenum">
              <a:rPr lang="en-US"/>
              <a:pPr>
                <a:defRPr/>
              </a:pPr>
              <a:t>‹#›</a:t>
            </a:fld>
            <a:endParaRPr lang="en-US"/>
          </a:p>
        </p:txBody>
      </p:sp>
    </p:spTree>
    <p:extLst>
      <p:ext uri="{BB962C8B-B14F-4D97-AF65-F5344CB8AC3E}">
        <p14:creationId xmlns:p14="http://schemas.microsoft.com/office/powerpoint/2010/main" val="18968686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683A36-2A86-407B-8297-322CEC017673}" type="slidenum">
              <a:rPr lang="en-US"/>
              <a:pPr>
                <a:defRPr/>
              </a:pPr>
              <a:t>‹#›</a:t>
            </a:fld>
            <a:endParaRPr lang="en-US"/>
          </a:p>
        </p:txBody>
      </p:sp>
    </p:spTree>
    <p:extLst>
      <p:ext uri="{BB962C8B-B14F-4D97-AF65-F5344CB8AC3E}">
        <p14:creationId xmlns:p14="http://schemas.microsoft.com/office/powerpoint/2010/main" val="26601000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53A48-E221-4E60-A678-B9946F24FCD3}" type="slidenum">
              <a:rPr lang="en-US"/>
              <a:pPr>
                <a:defRPr/>
              </a:pPr>
              <a:t>‹#›</a:t>
            </a:fld>
            <a:endParaRPr lang="en-US"/>
          </a:p>
        </p:txBody>
      </p:sp>
    </p:spTree>
    <p:extLst>
      <p:ext uri="{BB962C8B-B14F-4D97-AF65-F5344CB8AC3E}">
        <p14:creationId xmlns:p14="http://schemas.microsoft.com/office/powerpoint/2010/main" val="16497310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75F5F-DFC7-4C04-9A33-130E4BE4E756}" type="slidenum">
              <a:rPr lang="en-US"/>
              <a:pPr>
                <a:defRPr/>
              </a:pPr>
              <a:t>‹#›</a:t>
            </a:fld>
            <a:endParaRPr lang="en-US"/>
          </a:p>
        </p:txBody>
      </p:sp>
    </p:spTree>
    <p:extLst>
      <p:ext uri="{BB962C8B-B14F-4D97-AF65-F5344CB8AC3E}">
        <p14:creationId xmlns:p14="http://schemas.microsoft.com/office/powerpoint/2010/main" val="35463147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C6585A-504C-489E-A7DA-0591ED88EA62}" type="slidenum">
              <a:rPr lang="en-US"/>
              <a:pPr>
                <a:defRPr/>
              </a:pPr>
              <a:t>‹#›</a:t>
            </a:fld>
            <a:endParaRPr lang="en-US"/>
          </a:p>
        </p:txBody>
      </p:sp>
    </p:spTree>
    <p:extLst>
      <p:ext uri="{BB962C8B-B14F-4D97-AF65-F5344CB8AC3E}">
        <p14:creationId xmlns:p14="http://schemas.microsoft.com/office/powerpoint/2010/main" val="5877838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C88A0-677F-46D7-815C-424222177E19}" type="slidenum">
              <a:rPr lang="en-US"/>
              <a:pPr>
                <a:defRPr/>
              </a:pPr>
              <a:t>‹#›</a:t>
            </a:fld>
            <a:endParaRPr lang="en-US"/>
          </a:p>
        </p:txBody>
      </p:sp>
    </p:spTree>
    <p:extLst>
      <p:ext uri="{BB962C8B-B14F-4D97-AF65-F5344CB8AC3E}">
        <p14:creationId xmlns:p14="http://schemas.microsoft.com/office/powerpoint/2010/main" val="25978566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58797-C9FE-4C84-9D41-DD3795801D37}" type="slidenum">
              <a:rPr lang="en-US"/>
              <a:pPr>
                <a:defRPr/>
              </a:pPr>
              <a:t>‹#›</a:t>
            </a:fld>
            <a:endParaRPr lang="en-US"/>
          </a:p>
        </p:txBody>
      </p:sp>
    </p:spTree>
    <p:extLst>
      <p:ext uri="{BB962C8B-B14F-4D97-AF65-F5344CB8AC3E}">
        <p14:creationId xmlns:p14="http://schemas.microsoft.com/office/powerpoint/2010/main" val="13488858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D9393-7560-4716-9F88-12A1A4608403}" type="slidenum">
              <a:rPr lang="en-US"/>
              <a:pPr>
                <a:defRPr/>
              </a:pPr>
              <a:t>‹#›</a:t>
            </a:fld>
            <a:endParaRPr lang="en-US"/>
          </a:p>
        </p:txBody>
      </p:sp>
    </p:spTree>
    <p:extLst>
      <p:ext uri="{BB962C8B-B14F-4D97-AF65-F5344CB8AC3E}">
        <p14:creationId xmlns:p14="http://schemas.microsoft.com/office/powerpoint/2010/main" val="3447655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67281-2682-4FF3-ABFA-3C6F260A0EAF}" type="slidenum">
              <a:rPr lang="en-US"/>
              <a:pPr>
                <a:defRPr/>
              </a:pPr>
              <a:t>‹#›</a:t>
            </a:fld>
            <a:endParaRPr lang="en-US"/>
          </a:p>
        </p:txBody>
      </p:sp>
    </p:spTree>
    <p:extLst>
      <p:ext uri="{BB962C8B-B14F-4D97-AF65-F5344CB8AC3E}">
        <p14:creationId xmlns:p14="http://schemas.microsoft.com/office/powerpoint/2010/main" val="6697551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250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04D16E-742D-4536-9C8E-19D6D3BE3293}" type="datetimeFigureOut">
              <a:rPr lang="en-US">
                <a:solidFill>
                  <a:prstClr val="black">
                    <a:tint val="75000"/>
                  </a:prstClr>
                </a:solidFill>
              </a:rPr>
              <a:pPr>
                <a:defRPr/>
              </a:pPr>
              <a:t>4/7/2011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DBE7242-1948-4841-B09B-91A51FA32A7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803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1845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8190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1989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5931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3987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8674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1437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5727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68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3AE61D-4111-4ABC-8CAA-F9DE3E98CF81}" type="datetimeFigureOut">
              <a:rPr lang="en-US">
                <a:solidFill>
                  <a:prstClr val="black">
                    <a:tint val="75000"/>
                  </a:prstClr>
                </a:solidFill>
              </a:rPr>
              <a:pPr>
                <a:defRPr/>
              </a:pPr>
              <a:t>4/7/2011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59E0B59-B48D-45B8-A973-39C6F10EF9D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162154"/>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08393150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FC648EF-25E5-4748-BDDF-DD2FF457A1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52101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2489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5990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5396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3206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661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2849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92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BD9F3B-66AF-4763-B2B8-0A3F504C51D2}" type="datetimeFigureOut">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C797CF-C05C-40FB-8250-2CF8A4E62ED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5903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2296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8689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6549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07001"/>
      </p:ext>
    </p:extLst>
  </p:cSld>
  <p:clrMapOvr>
    <a:masterClrMapping/>
  </p:clrMapOvr>
  <p:transition spd="med">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110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0762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0069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2921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70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156344-2E93-4AD3-8F55-71A1363E7370}" type="datetimeFigureOut">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DAD2EE-FC8C-48BC-BA83-8DEF0417397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134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3272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4971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0917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2179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8473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192330"/>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72" indent="0" algn="ctr">
              <a:buNone/>
              <a:defRPr>
                <a:solidFill>
                  <a:schemeClr val="tx1">
                    <a:tint val="75000"/>
                  </a:schemeClr>
                </a:solidFill>
              </a:defRPr>
            </a:lvl2pPr>
            <a:lvl3pPr marL="914144" indent="0" algn="ctr">
              <a:buNone/>
              <a:defRPr>
                <a:solidFill>
                  <a:schemeClr val="tx1">
                    <a:tint val="75000"/>
                  </a:schemeClr>
                </a:solidFill>
              </a:defRPr>
            </a:lvl3pPr>
            <a:lvl4pPr marL="1371214" indent="0" algn="ctr">
              <a:buNone/>
              <a:defRPr>
                <a:solidFill>
                  <a:schemeClr val="tx1">
                    <a:tint val="75000"/>
                  </a:schemeClr>
                </a:solidFill>
              </a:defRPr>
            </a:lvl4pPr>
            <a:lvl5pPr marL="1828284" indent="0" algn="ctr">
              <a:buNone/>
              <a:defRPr>
                <a:solidFill>
                  <a:schemeClr val="tx1">
                    <a:tint val="75000"/>
                  </a:schemeClr>
                </a:solidFill>
              </a:defRPr>
            </a:lvl5pPr>
            <a:lvl6pPr marL="2285357" indent="0" algn="ctr">
              <a:buNone/>
              <a:defRPr>
                <a:solidFill>
                  <a:schemeClr val="tx1">
                    <a:tint val="75000"/>
                  </a:schemeClr>
                </a:solidFill>
              </a:defRPr>
            </a:lvl6pPr>
            <a:lvl7pPr marL="2742429" indent="0" algn="ctr">
              <a:buNone/>
              <a:defRPr>
                <a:solidFill>
                  <a:schemeClr val="tx1">
                    <a:tint val="75000"/>
                  </a:schemeClr>
                </a:solidFill>
              </a:defRPr>
            </a:lvl7pPr>
            <a:lvl8pPr marL="3199500" indent="0" algn="ctr">
              <a:buNone/>
              <a:defRPr>
                <a:solidFill>
                  <a:schemeClr val="tx1">
                    <a:tint val="75000"/>
                  </a:schemeClr>
                </a:solidFill>
              </a:defRPr>
            </a:lvl8pPr>
            <a:lvl9pPr marL="36565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7E6F84-B6DD-445F-BF28-EB8D40168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3820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E98499-3935-44AC-97F5-36923409CF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5780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72" indent="0">
              <a:buNone/>
              <a:defRPr sz="1800">
                <a:solidFill>
                  <a:schemeClr val="tx1">
                    <a:tint val="75000"/>
                  </a:schemeClr>
                </a:solidFill>
              </a:defRPr>
            </a:lvl2pPr>
            <a:lvl3pPr marL="914144" indent="0">
              <a:buNone/>
              <a:defRPr sz="1600">
                <a:solidFill>
                  <a:schemeClr val="tx1">
                    <a:tint val="75000"/>
                  </a:schemeClr>
                </a:solidFill>
              </a:defRPr>
            </a:lvl3pPr>
            <a:lvl4pPr marL="1371214" indent="0">
              <a:buNone/>
              <a:defRPr sz="1400">
                <a:solidFill>
                  <a:schemeClr val="tx1">
                    <a:tint val="75000"/>
                  </a:schemeClr>
                </a:solidFill>
              </a:defRPr>
            </a:lvl4pPr>
            <a:lvl5pPr marL="1828284" indent="0">
              <a:buNone/>
              <a:defRPr sz="1400">
                <a:solidFill>
                  <a:schemeClr val="tx1">
                    <a:tint val="75000"/>
                  </a:schemeClr>
                </a:solidFill>
              </a:defRPr>
            </a:lvl5pPr>
            <a:lvl6pPr marL="2285357" indent="0">
              <a:buNone/>
              <a:defRPr sz="1400">
                <a:solidFill>
                  <a:schemeClr val="tx1">
                    <a:tint val="75000"/>
                  </a:schemeClr>
                </a:solidFill>
              </a:defRPr>
            </a:lvl6pPr>
            <a:lvl7pPr marL="2742429" indent="0">
              <a:buNone/>
              <a:defRPr sz="1400">
                <a:solidFill>
                  <a:schemeClr val="tx1">
                    <a:tint val="75000"/>
                  </a:schemeClr>
                </a:solidFill>
              </a:defRPr>
            </a:lvl7pPr>
            <a:lvl8pPr marL="3199500" indent="0">
              <a:buNone/>
              <a:defRPr sz="1400">
                <a:solidFill>
                  <a:schemeClr val="tx1">
                    <a:tint val="75000"/>
                  </a:schemeClr>
                </a:solidFill>
              </a:defRPr>
            </a:lvl8pPr>
            <a:lvl9pPr marL="36565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01506-C1D2-49B7-9396-E89DBA0A6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4593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BE4A22-D767-484F-B017-E58A062C950C}"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BFE57B-9A32-4100-A68F-DA8173149ED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5AFBC5-0C33-48E0-AC97-4E00344BBA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0430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B3B8F7-8E5B-4CEB-82EB-8E4B0629DB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03230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D47324B-7C41-423B-AE71-D3E74D954B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204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7A9F3B-5762-477B-992E-E368DE4AD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2579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6C65BD-53C6-4196-9029-186D08B613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7494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72" indent="0">
              <a:buNone/>
              <a:defRPr sz="2800"/>
            </a:lvl2pPr>
            <a:lvl3pPr marL="914144" indent="0">
              <a:buNone/>
              <a:defRPr sz="2400"/>
            </a:lvl3pPr>
            <a:lvl4pPr marL="1371214" indent="0">
              <a:buNone/>
              <a:defRPr sz="2000"/>
            </a:lvl4pPr>
            <a:lvl5pPr marL="1828284" indent="0">
              <a:buNone/>
              <a:defRPr sz="2000"/>
            </a:lvl5pPr>
            <a:lvl6pPr marL="2285357" indent="0">
              <a:buNone/>
              <a:defRPr sz="2000"/>
            </a:lvl6pPr>
            <a:lvl7pPr marL="2742429" indent="0">
              <a:buNone/>
              <a:defRPr sz="2000"/>
            </a:lvl7pPr>
            <a:lvl8pPr marL="3199500" indent="0">
              <a:buNone/>
              <a:defRPr sz="2000"/>
            </a:lvl8pPr>
            <a:lvl9pPr marL="3656572"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F91BB4-5330-4E4E-BED3-9EE77BB4D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32886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0752D7-7C1A-411D-BBD3-C71DCA28C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00623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53F51B-7E32-4747-896C-B8A4A654CB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3615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68" indent="0" algn="ctr">
              <a:buNone/>
              <a:defRPr>
                <a:solidFill>
                  <a:schemeClr val="tx1">
                    <a:tint val="75000"/>
                  </a:schemeClr>
                </a:solidFill>
              </a:defRPr>
            </a:lvl2pPr>
            <a:lvl3pPr marL="914336" indent="0" algn="ctr">
              <a:buNone/>
              <a:defRPr>
                <a:solidFill>
                  <a:schemeClr val="tx1">
                    <a:tint val="75000"/>
                  </a:schemeClr>
                </a:solidFill>
              </a:defRPr>
            </a:lvl3pPr>
            <a:lvl4pPr marL="1371503" indent="0" algn="ctr">
              <a:buNone/>
              <a:defRPr>
                <a:solidFill>
                  <a:schemeClr val="tx1">
                    <a:tint val="75000"/>
                  </a:schemeClr>
                </a:solidFill>
              </a:defRPr>
            </a:lvl4pPr>
            <a:lvl5pPr marL="1828671" indent="0" algn="ctr">
              <a:buNone/>
              <a:defRPr>
                <a:solidFill>
                  <a:schemeClr val="tx1">
                    <a:tint val="75000"/>
                  </a:schemeClr>
                </a:solidFill>
              </a:defRPr>
            </a:lvl5pPr>
            <a:lvl6pPr marL="2285839" indent="0" algn="ctr">
              <a:buNone/>
              <a:defRPr>
                <a:solidFill>
                  <a:schemeClr val="tx1">
                    <a:tint val="75000"/>
                  </a:schemeClr>
                </a:solidFill>
              </a:defRPr>
            </a:lvl6pPr>
            <a:lvl7pPr marL="2743007" indent="0" algn="ctr">
              <a:buNone/>
              <a:defRPr>
                <a:solidFill>
                  <a:schemeClr val="tx1">
                    <a:tint val="75000"/>
                  </a:schemeClr>
                </a:solidFill>
              </a:defRPr>
            </a:lvl7pPr>
            <a:lvl8pPr marL="3200175" indent="0" algn="ctr">
              <a:buNone/>
              <a:defRPr>
                <a:solidFill>
                  <a:schemeClr val="tx1">
                    <a:tint val="75000"/>
                  </a:schemeClr>
                </a:solidFill>
              </a:defRPr>
            </a:lvl8pPr>
            <a:lvl9pPr marL="36573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95FA076F-DB69-437F-96CE-07991397AB9C}" type="slidenum">
              <a:rPr lang="en-US"/>
              <a:pPr>
                <a:defRPr/>
              </a:pPr>
              <a:t>‹#›</a:t>
            </a:fld>
            <a:endParaRPr lang="en-US"/>
          </a:p>
        </p:txBody>
      </p:sp>
    </p:spTree>
    <p:extLst>
      <p:ext uri="{BB962C8B-B14F-4D97-AF65-F5344CB8AC3E}">
        <p14:creationId xmlns:p14="http://schemas.microsoft.com/office/powerpoint/2010/main" val="15131483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0531CB16-0F0F-4FDF-A524-4439B4A2A103}" type="slidenum">
              <a:rPr lang="en-US"/>
              <a:pPr>
                <a:defRPr/>
              </a:pPr>
              <a:t>‹#›</a:t>
            </a:fld>
            <a:endParaRPr lang="en-US"/>
          </a:p>
        </p:txBody>
      </p:sp>
    </p:spTree>
    <p:extLst>
      <p:ext uri="{BB962C8B-B14F-4D97-AF65-F5344CB8AC3E}">
        <p14:creationId xmlns:p14="http://schemas.microsoft.com/office/powerpoint/2010/main" val="3517975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E9AD5E-B34D-4C0E-B7E6-78DCCE689D8B}"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C57D16-ED60-42E4-BF60-8EE3825F184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68" indent="0">
              <a:buNone/>
              <a:defRPr sz="1800">
                <a:solidFill>
                  <a:schemeClr val="tx1">
                    <a:tint val="75000"/>
                  </a:schemeClr>
                </a:solidFill>
              </a:defRPr>
            </a:lvl2pPr>
            <a:lvl3pPr marL="914336"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9" indent="0">
              <a:buNone/>
              <a:defRPr sz="1400">
                <a:solidFill>
                  <a:schemeClr val="tx1">
                    <a:tint val="75000"/>
                  </a:schemeClr>
                </a:solidFill>
              </a:defRPr>
            </a:lvl6pPr>
            <a:lvl7pPr marL="2743007" indent="0">
              <a:buNone/>
              <a:defRPr sz="1400">
                <a:solidFill>
                  <a:schemeClr val="tx1">
                    <a:tint val="75000"/>
                  </a:schemeClr>
                </a:solidFill>
              </a:defRPr>
            </a:lvl7pPr>
            <a:lvl8pPr marL="3200175" indent="0">
              <a:buNone/>
              <a:defRPr sz="1400">
                <a:solidFill>
                  <a:schemeClr val="tx1">
                    <a:tint val="75000"/>
                  </a:schemeClr>
                </a:solidFill>
              </a:defRPr>
            </a:lvl8pPr>
            <a:lvl9pPr marL="36573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AC8234BA-CA8F-46BE-8736-06E0BB02D58B}" type="slidenum">
              <a:rPr lang="en-US"/>
              <a:pPr>
                <a:defRPr/>
              </a:pPr>
              <a:t>‹#›</a:t>
            </a:fld>
            <a:endParaRPr lang="en-US"/>
          </a:p>
        </p:txBody>
      </p:sp>
    </p:spTree>
    <p:extLst>
      <p:ext uri="{BB962C8B-B14F-4D97-AF65-F5344CB8AC3E}">
        <p14:creationId xmlns:p14="http://schemas.microsoft.com/office/powerpoint/2010/main" val="3229632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886E0A48-54AF-4E0D-9503-BD33D5DF1477}" type="slidenum">
              <a:rPr lang="en-US"/>
              <a:pPr>
                <a:defRPr/>
              </a:pPr>
              <a:t>‹#›</a:t>
            </a:fld>
            <a:endParaRPr lang="en-US"/>
          </a:p>
        </p:txBody>
      </p:sp>
    </p:spTree>
    <p:extLst>
      <p:ext uri="{BB962C8B-B14F-4D97-AF65-F5344CB8AC3E}">
        <p14:creationId xmlns:p14="http://schemas.microsoft.com/office/powerpoint/2010/main" val="14334461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8744FA62-587B-42EC-828A-FD1D187372FC}" type="slidenum">
              <a:rPr lang="en-US"/>
              <a:pPr>
                <a:defRPr/>
              </a:pPr>
              <a:t>‹#›</a:t>
            </a:fld>
            <a:endParaRPr lang="en-US"/>
          </a:p>
        </p:txBody>
      </p:sp>
    </p:spTree>
    <p:extLst>
      <p:ext uri="{BB962C8B-B14F-4D97-AF65-F5344CB8AC3E}">
        <p14:creationId xmlns:p14="http://schemas.microsoft.com/office/powerpoint/2010/main" val="14194352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7842C3C2-1B79-4069-BF3A-19A35F760F03}" type="slidenum">
              <a:rPr lang="en-US"/>
              <a:pPr>
                <a:defRPr/>
              </a:pPr>
              <a:t>‹#›</a:t>
            </a:fld>
            <a:endParaRPr lang="en-US"/>
          </a:p>
        </p:txBody>
      </p:sp>
    </p:spTree>
    <p:extLst>
      <p:ext uri="{BB962C8B-B14F-4D97-AF65-F5344CB8AC3E}">
        <p14:creationId xmlns:p14="http://schemas.microsoft.com/office/powerpoint/2010/main" val="23200443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4A7C9C28-DE59-4117-A63F-0B7F6405570D}" type="slidenum">
              <a:rPr lang="en-US"/>
              <a:pPr>
                <a:defRPr/>
              </a:pPr>
              <a:t>‹#›</a:t>
            </a:fld>
            <a:endParaRPr lang="en-US"/>
          </a:p>
        </p:txBody>
      </p:sp>
    </p:spTree>
    <p:extLst>
      <p:ext uri="{BB962C8B-B14F-4D97-AF65-F5344CB8AC3E}">
        <p14:creationId xmlns:p14="http://schemas.microsoft.com/office/powerpoint/2010/main" val="19762093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4345515A-1073-4B1B-90EE-5062EBFD83BB}" type="slidenum">
              <a:rPr lang="en-US"/>
              <a:pPr>
                <a:defRPr/>
              </a:pPr>
              <a:t>‹#›</a:t>
            </a:fld>
            <a:endParaRPr lang="en-US"/>
          </a:p>
        </p:txBody>
      </p:sp>
    </p:spTree>
    <p:extLst>
      <p:ext uri="{BB962C8B-B14F-4D97-AF65-F5344CB8AC3E}">
        <p14:creationId xmlns:p14="http://schemas.microsoft.com/office/powerpoint/2010/main" val="7357816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68" indent="0">
              <a:buNone/>
              <a:defRPr sz="2800"/>
            </a:lvl2pPr>
            <a:lvl3pPr marL="914336" indent="0">
              <a:buNone/>
              <a:defRPr sz="2400"/>
            </a:lvl3pPr>
            <a:lvl4pPr marL="1371503"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E10CF6D8-915C-45EB-A525-A11AA216AB78}" type="slidenum">
              <a:rPr lang="en-US"/>
              <a:pPr>
                <a:defRPr/>
              </a:pPr>
              <a:t>‹#›</a:t>
            </a:fld>
            <a:endParaRPr lang="en-US"/>
          </a:p>
        </p:txBody>
      </p:sp>
    </p:spTree>
    <p:extLst>
      <p:ext uri="{BB962C8B-B14F-4D97-AF65-F5344CB8AC3E}">
        <p14:creationId xmlns:p14="http://schemas.microsoft.com/office/powerpoint/2010/main" val="33433481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2819264E-ED10-44B9-A193-E19DF9312285}" type="slidenum">
              <a:rPr lang="en-US"/>
              <a:pPr>
                <a:defRPr/>
              </a:pPr>
              <a:t>‹#›</a:t>
            </a:fld>
            <a:endParaRPr lang="en-US"/>
          </a:p>
        </p:txBody>
      </p:sp>
    </p:spTree>
    <p:extLst>
      <p:ext uri="{BB962C8B-B14F-4D97-AF65-F5344CB8AC3E}">
        <p14:creationId xmlns:p14="http://schemas.microsoft.com/office/powerpoint/2010/main" val="35207579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Arial" charset="0"/>
                <a:ea typeface="ＭＳ Ｐゴシック"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Arial" charset="0"/>
                <a:ea typeface="ＭＳ Ｐゴシック" charset="-128"/>
              </a:defRPr>
            </a:lvl1pPr>
          </a:lstStyle>
          <a:p>
            <a:pPr>
              <a:defRPr/>
            </a:pPr>
            <a:fld id="{0E4080E0-7DCE-4AA4-A54C-01A3B13E37AB}" type="slidenum">
              <a:rPr lang="en-US"/>
              <a:pPr>
                <a:defRPr/>
              </a:pPr>
              <a:t>‹#›</a:t>
            </a:fld>
            <a:endParaRPr lang="en-US"/>
          </a:p>
        </p:txBody>
      </p:sp>
    </p:spTree>
    <p:extLst>
      <p:ext uri="{BB962C8B-B14F-4D97-AF65-F5344CB8AC3E}">
        <p14:creationId xmlns:p14="http://schemas.microsoft.com/office/powerpoint/2010/main" val="38224297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DE2117-7322-4E86-87EA-68ACFB933422}" type="slidenum">
              <a:rPr lang="en-US"/>
              <a:pPr>
                <a:defRPr/>
              </a:pPr>
              <a:t>‹#›</a:t>
            </a:fld>
            <a:endParaRPr lang="en-US"/>
          </a:p>
        </p:txBody>
      </p:sp>
    </p:spTree>
    <p:extLst>
      <p:ext uri="{BB962C8B-B14F-4D97-AF65-F5344CB8AC3E}">
        <p14:creationId xmlns:p14="http://schemas.microsoft.com/office/powerpoint/2010/main" val="3633681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4E9304-8487-4035-9709-8CA070B065C1}"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5F9672-A677-4E21-A961-55DC0E4B9827}" type="slidenum">
              <a:rPr lang="en-US"/>
              <a:pPr>
                <a:defRPr/>
              </a:pPr>
              <a:t>‹#›</a:t>
            </a:fld>
            <a:endParaRPr lang="en-US"/>
          </a:p>
        </p:txBody>
      </p:sp>
    </p:spTree>
    <p:extLst>
      <p:ext uri="{BB962C8B-B14F-4D97-AF65-F5344CB8AC3E}">
        <p14:creationId xmlns:p14="http://schemas.microsoft.com/office/powerpoint/2010/main" val="23762137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535A2D-1D41-42C2-A56B-CB0A79C59BE9}" type="slidenum">
              <a:rPr lang="en-US"/>
              <a:pPr>
                <a:defRPr/>
              </a:pPr>
              <a:t>‹#›</a:t>
            </a:fld>
            <a:endParaRPr lang="en-US"/>
          </a:p>
        </p:txBody>
      </p:sp>
    </p:spTree>
    <p:extLst>
      <p:ext uri="{BB962C8B-B14F-4D97-AF65-F5344CB8AC3E}">
        <p14:creationId xmlns:p14="http://schemas.microsoft.com/office/powerpoint/2010/main" val="15717009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F653B4-CD58-463D-B254-CAD3C9390F8D}" type="slidenum">
              <a:rPr lang="en-US"/>
              <a:pPr>
                <a:defRPr/>
              </a:pPr>
              <a:t>‹#›</a:t>
            </a:fld>
            <a:endParaRPr lang="en-US"/>
          </a:p>
        </p:txBody>
      </p:sp>
    </p:spTree>
    <p:extLst>
      <p:ext uri="{BB962C8B-B14F-4D97-AF65-F5344CB8AC3E}">
        <p14:creationId xmlns:p14="http://schemas.microsoft.com/office/powerpoint/2010/main" val="38058546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79EE922-E1D4-4FFB-B82F-6E75671B4D0F}" type="slidenum">
              <a:rPr lang="en-US"/>
              <a:pPr>
                <a:defRPr/>
              </a:pPr>
              <a:t>‹#›</a:t>
            </a:fld>
            <a:endParaRPr lang="en-US"/>
          </a:p>
        </p:txBody>
      </p:sp>
    </p:spTree>
    <p:extLst>
      <p:ext uri="{BB962C8B-B14F-4D97-AF65-F5344CB8AC3E}">
        <p14:creationId xmlns:p14="http://schemas.microsoft.com/office/powerpoint/2010/main" val="38913350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A163C97-C7DE-4D36-9830-1C479639CB07}" type="slidenum">
              <a:rPr lang="en-US"/>
              <a:pPr>
                <a:defRPr/>
              </a:pPr>
              <a:t>‹#›</a:t>
            </a:fld>
            <a:endParaRPr lang="en-US"/>
          </a:p>
        </p:txBody>
      </p:sp>
    </p:spTree>
    <p:extLst>
      <p:ext uri="{BB962C8B-B14F-4D97-AF65-F5344CB8AC3E}">
        <p14:creationId xmlns:p14="http://schemas.microsoft.com/office/powerpoint/2010/main" val="2623233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B948EA8-70B6-48D5-96E9-602524D5307C}" type="slidenum">
              <a:rPr lang="en-US"/>
              <a:pPr>
                <a:defRPr/>
              </a:pPr>
              <a:t>‹#›</a:t>
            </a:fld>
            <a:endParaRPr lang="en-US"/>
          </a:p>
        </p:txBody>
      </p:sp>
    </p:spTree>
    <p:extLst>
      <p:ext uri="{BB962C8B-B14F-4D97-AF65-F5344CB8AC3E}">
        <p14:creationId xmlns:p14="http://schemas.microsoft.com/office/powerpoint/2010/main" val="13091436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C543C4-876C-4E39-93E2-7CF83FD6F6CA}" type="slidenum">
              <a:rPr lang="en-US"/>
              <a:pPr>
                <a:defRPr/>
              </a:pPr>
              <a:t>‹#›</a:t>
            </a:fld>
            <a:endParaRPr lang="en-US"/>
          </a:p>
        </p:txBody>
      </p:sp>
    </p:spTree>
    <p:extLst>
      <p:ext uri="{BB962C8B-B14F-4D97-AF65-F5344CB8AC3E}">
        <p14:creationId xmlns:p14="http://schemas.microsoft.com/office/powerpoint/2010/main" val="17663214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182373-859B-4769-A214-5F9888AE80B6}" type="slidenum">
              <a:rPr lang="en-US"/>
              <a:pPr>
                <a:defRPr/>
              </a:pPr>
              <a:t>‹#›</a:t>
            </a:fld>
            <a:endParaRPr lang="en-US"/>
          </a:p>
        </p:txBody>
      </p:sp>
    </p:spTree>
    <p:extLst>
      <p:ext uri="{BB962C8B-B14F-4D97-AF65-F5344CB8AC3E}">
        <p14:creationId xmlns:p14="http://schemas.microsoft.com/office/powerpoint/2010/main" val="21614272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CA0AD2-F60D-44CE-8AE3-F32032D130BB}" type="slidenum">
              <a:rPr lang="en-US"/>
              <a:pPr>
                <a:defRPr/>
              </a:pPr>
              <a:t>‹#›</a:t>
            </a:fld>
            <a:endParaRPr lang="en-US"/>
          </a:p>
        </p:txBody>
      </p:sp>
    </p:spTree>
    <p:extLst>
      <p:ext uri="{BB962C8B-B14F-4D97-AF65-F5344CB8AC3E}">
        <p14:creationId xmlns:p14="http://schemas.microsoft.com/office/powerpoint/2010/main" val="31266456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E96DBA-39CB-42C7-8FD9-94731C8DBD76}" type="slidenum">
              <a:rPr lang="en-US"/>
              <a:pPr>
                <a:defRPr/>
              </a:pPr>
              <a:t>‹#›</a:t>
            </a:fld>
            <a:endParaRPr lang="en-US"/>
          </a:p>
        </p:txBody>
      </p:sp>
    </p:spTree>
    <p:extLst>
      <p:ext uri="{BB962C8B-B14F-4D97-AF65-F5344CB8AC3E}">
        <p14:creationId xmlns:p14="http://schemas.microsoft.com/office/powerpoint/2010/main" val="1961518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59D8DB-853C-47FB-9846-8E7561ACD3C0}"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18886E-9F28-4D41-AC1F-A346A143FF2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16536-F717-4494-B9B7-FBB2C2451FD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0AB498C-79A0-439E-B76F-54671E44432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ADD59C-4A92-414F-8AC3-34E6A91A8EA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671FE5C-33E6-4CAC-A093-87EE9C33F0C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EEC175-5F05-4A11-B2F1-0E6447C0DCD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0FB102-6B0B-4B64-8BEB-70CEEC779CD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828F04-267F-450D-BF4E-FF304B3FE15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24C105-7E67-4D7E-9D18-A09BB4E8100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36E0F61-9366-4643-B207-6791EA435426}"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7C86A5-144D-4B5F-8D56-00ED01365FC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9125FA-E7BF-4363-BD55-F03C45A60E89}"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1AB673-2AE3-4867-8644-32DF9C52C7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BFC6F5-C22E-41FF-8BB7-292FCE3D685C}"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B8B2039-80B4-46A9-A5D0-CE4240016FC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27BBEC-378E-4962-9264-161F8C88AF58}" type="datetimeFigureOut">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F82366-5321-4F65-925C-E312F98B89D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01866F5-E6F3-490F-BC99-EB0CF22AA4AE}" type="datetimeFigureOut">
              <a:rPr lang="en-US">
                <a:solidFill>
                  <a:prstClr val="black">
                    <a:tint val="75000"/>
                  </a:prstClr>
                </a:solidFill>
              </a:rPr>
              <a:pPr>
                <a:defRPr/>
              </a:pPr>
              <a:t>4/7/2011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7E2541D-8121-4CD9-9095-0599627BF8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33353D-441E-4E2F-B735-39607723348B}" type="datetimeFigureOut">
              <a:rPr lang="en-US">
                <a:solidFill>
                  <a:prstClr val="black">
                    <a:tint val="75000"/>
                  </a:prstClr>
                </a:solidFill>
              </a:rPr>
              <a:pPr>
                <a:defRPr/>
              </a:pPr>
              <a:t>4/7/2011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7703E-D896-4713-9155-9C4ACB41D30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55CCDF-3E9C-4B17-B0DD-985E1E89419D}" type="datetimeFigureOut">
              <a:rPr lang="en-US">
                <a:solidFill>
                  <a:prstClr val="black">
                    <a:tint val="75000"/>
                  </a:prstClr>
                </a:solidFill>
              </a:rPr>
              <a:pPr>
                <a:defRPr/>
              </a:pPr>
              <a:t>4/7/2011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347785-7D07-4802-860C-F9FE52DF1E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BC7E810-1D5D-4068-A47D-3B42C3057EA9}" type="datetimeFigureOut">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6848D9-7D36-40A4-894E-BE0FB9EF00C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6A6AF6D-05CE-42AB-9ECC-340C9AAE1386}" type="datetimeFigureOut">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698394-2728-4E73-9467-E433D13227D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DDA25F-371D-4AED-8609-3DBA0C8ED7B7}"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43A873-D0A9-4D6D-BBDF-EC951D80E93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149849-9F9E-45A1-8FFB-9EE2CD5987BA}"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AC4660-697F-4430-BAC3-81A5EA2143D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6A0A4F3-8323-40EE-A3E3-041E9456CE9A}" type="datetimeFigureOut">
              <a:rPr lang="en-US"/>
              <a:pPr>
                <a:defRPr/>
              </a:pPr>
              <a:t>4/7/2011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5D346-D52A-4B05-B010-7D2D02C0AE9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C23ED3-727F-4BAC-A1B3-0C1E21CB0B1F}" type="datetimeFigureOut">
              <a:rPr lang="en-US"/>
              <a:pPr>
                <a:defRPr/>
              </a:pPr>
              <a:t>4/7/2011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FF47AB-465B-4FCC-88B7-2F7E51DE0BAD}"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3787619-9C23-452B-855F-71CF1475C446}" type="datetimeFigureOut">
              <a:rPr lang="en-US"/>
              <a:pPr>
                <a:defRPr/>
              </a:pPr>
              <a:t>4/7/2011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E7D52E-F0C5-420A-BE4F-0597DBF3C37C}"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756276-1CC2-4864-8880-F04644C787E7}" type="datetimeFigureOut">
              <a:rPr lang="en-US"/>
              <a:pPr>
                <a:defRPr/>
              </a:pPr>
              <a:t>4/7/2011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827887-550B-4DBF-9F52-81CE521C97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1DDF41A-0223-4C50-9AAA-5AE6927EE547}" type="datetimeFigureOut">
              <a:rPr lang="en-US"/>
              <a:pPr>
                <a:defRPr/>
              </a:pPr>
              <a:t>4/7/2011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6C73060-6559-4140-9E34-40E47E354B4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4/7/2011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A66D1AB-7356-4DE1-A528-F3B4DBD1EDC4}" type="datetimeFigureOut">
              <a:rPr lang="en-US"/>
              <a:pPr>
                <a:defRPr/>
              </a:pPr>
              <a:t>4/7/2011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199949-9A56-46A6-BD9C-922E778CB025}"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E46AF47-E250-4EBA-9F64-7F84A4B39235}" type="datetimeFigureOut">
              <a:rPr lang="en-US"/>
              <a:pPr>
                <a:defRPr/>
              </a:pPr>
              <a:t>4/7/2011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94360F-FD22-4343-9353-0004B0346D41}"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379B2F1-1E7A-40D0-9558-FCCC8776AFAB}" type="datetimeFigureOut">
              <a:rPr lang="en-US"/>
              <a:pPr>
                <a:defRPr/>
              </a:pPr>
              <a:t>4/7/2011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71B8F1-F10D-4DB6-89F0-3AA8B30C0110}"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E77BC3-FD15-4803-819A-ECCFA209D040}" type="datetimeFigureOut">
              <a:rPr lang="en-US"/>
              <a:pPr>
                <a:defRPr/>
              </a:pPr>
              <a:t>4/7/2011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317B19-DE52-422D-B534-4A18EDB839AA}"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D4C03E-2507-4039-AEE2-3C51977F86CE}" type="datetimeFigureOut">
              <a:rPr lang="en-US"/>
              <a:pPr>
                <a:defRPr/>
              </a:pPr>
              <a:t>4/7/2011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A9C568-F5EF-4711-8D9B-65A3AB70BED2}"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18CD85-EAE6-4248-993D-044584070896}" type="datetimeFigureOut">
              <a:rPr lang="en-US"/>
              <a:pPr>
                <a:defRPr/>
              </a:pPr>
              <a:t>4/7/2011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119954-CE6D-4BDF-B6CC-EFEF3F6A1220}"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83EFE75-80DB-4511-934C-1469BD60B44B}" type="datetime1">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5230B4-8843-46E6-9028-6389501192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4477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A36703-75DE-4066-82B5-0D72C220E2B3}" type="datetime1">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F19102-D608-44ED-B03E-674E46E92C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533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2CE1E8-CA3C-4F36-82DE-E2BF2651524B}" type="datetime1">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06C36E-A2D0-4599-8B92-5422C1FF7A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2918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E73419-077F-4FF2-9BD2-91890EDD9686}" type="datetime1">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143188-F3C8-4A38-9712-50FEE8CA2C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14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4/7/2011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462939C-BEA5-44AE-9B32-EA4005E1BDE0}" type="datetime1">
              <a:rPr lang="en-US">
                <a:solidFill>
                  <a:prstClr val="black">
                    <a:tint val="75000"/>
                  </a:prstClr>
                </a:solidFill>
              </a:rPr>
              <a:pPr>
                <a:defRPr/>
              </a:pPr>
              <a:t>4/7/2011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30EB6AC-84E5-439B-833B-96649F26CD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7499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0DE7103-ED3C-4821-86BB-FB4C0BEE58E5}" type="datetime1">
              <a:rPr lang="en-US">
                <a:solidFill>
                  <a:prstClr val="black">
                    <a:tint val="75000"/>
                  </a:prstClr>
                </a:solidFill>
              </a:rPr>
              <a:pPr>
                <a:defRPr/>
              </a:pPr>
              <a:t>4/7/2011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68DDA0-9FA7-4B19-B10C-FAF2CFAC24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87257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2F2170-8CA7-4498-844B-2B5E336E9FFB}" type="datetime1">
              <a:rPr lang="en-US">
                <a:solidFill>
                  <a:prstClr val="black">
                    <a:tint val="75000"/>
                  </a:prstClr>
                </a:solidFill>
              </a:rPr>
              <a:pPr>
                <a:defRPr/>
              </a:pPr>
              <a:t>4/7/2011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54A930E-D3DE-4836-B9FD-0210ED33E2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3526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B4F5C9-AC9E-4EE5-B999-3D0DE9CC82C8}" type="datetime1">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268C98-C529-4A7E-98DF-CF9F963706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78178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E6E7F2-4985-4497-A5EE-F5BACECE98E7}" type="datetime1">
              <a:rPr lang="en-US">
                <a:solidFill>
                  <a:prstClr val="black">
                    <a:tint val="75000"/>
                  </a:prstClr>
                </a:solidFill>
              </a:rPr>
              <a:pPr>
                <a:defRPr/>
              </a:pPr>
              <a:t>4/7/2011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44271A-44CE-42B5-99AC-6D5C9F94E6A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9895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9E2E86-1572-4D53-9D3B-16FC8F86E23C}" type="datetime1">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6DC338-4F36-47EE-981D-F12B839923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6793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95088A-287A-4CB4-ADC8-BC0CE2AB9552}" type="datetime1">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B89E10-E680-45E4-ADE2-4462E2069D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58886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273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442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718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4/7/2011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151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287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8280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3005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308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267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743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6973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4CA0C-9650-4BCB-ADF6-9992B98FE9CA}" type="slidenum">
              <a:rPr lang="en-US"/>
              <a:pPr>
                <a:defRPr/>
              </a:pPr>
              <a:t>‹#›</a:t>
            </a:fld>
            <a:endParaRPr lang="en-US"/>
          </a:p>
        </p:txBody>
      </p:sp>
    </p:spTree>
    <p:extLst>
      <p:ext uri="{BB962C8B-B14F-4D97-AF65-F5344CB8AC3E}">
        <p14:creationId xmlns:p14="http://schemas.microsoft.com/office/powerpoint/2010/main" val="3617336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8A795-AD7C-4CAC-87FE-2F9DF88F3B3A}" type="slidenum">
              <a:rPr lang="en-US"/>
              <a:pPr>
                <a:defRPr/>
              </a:pPr>
              <a:t>‹#›</a:t>
            </a:fld>
            <a:endParaRPr lang="en-US"/>
          </a:p>
        </p:txBody>
      </p:sp>
    </p:spTree>
    <p:extLst>
      <p:ext uri="{BB962C8B-B14F-4D97-AF65-F5344CB8AC3E}">
        <p14:creationId xmlns:p14="http://schemas.microsoft.com/office/powerpoint/2010/main" val="2285173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2BB2-6293-40A0-9890-C93DE15DB903}" type="slidenum">
              <a:rPr lang="en-US"/>
              <a:pPr>
                <a:defRPr/>
              </a:pPr>
              <a:t>‹#›</a:t>
            </a:fld>
            <a:endParaRPr lang="en-US"/>
          </a:p>
        </p:txBody>
      </p:sp>
    </p:spTree>
    <p:extLst>
      <p:ext uri="{BB962C8B-B14F-4D97-AF65-F5344CB8AC3E}">
        <p14:creationId xmlns:p14="http://schemas.microsoft.com/office/powerpoint/2010/main" val="3414950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DFE98-144B-4090-B537-D69BBCA896E0}" type="slidenum">
              <a:rPr lang="en-US"/>
              <a:pPr>
                <a:defRPr/>
              </a:pPr>
              <a:t>‹#›</a:t>
            </a:fld>
            <a:endParaRPr lang="en-US"/>
          </a:p>
        </p:txBody>
      </p:sp>
    </p:spTree>
    <p:extLst>
      <p:ext uri="{BB962C8B-B14F-4D97-AF65-F5344CB8AC3E}">
        <p14:creationId xmlns:p14="http://schemas.microsoft.com/office/powerpoint/2010/main" val="10744058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18DAF-C535-4B19-82E1-BAE8A61BDE98}" type="slidenum">
              <a:rPr lang="en-US"/>
              <a:pPr>
                <a:defRPr/>
              </a:pPr>
              <a:t>‹#›</a:t>
            </a:fld>
            <a:endParaRPr lang="en-US"/>
          </a:p>
        </p:txBody>
      </p:sp>
    </p:spTree>
    <p:extLst>
      <p:ext uri="{BB962C8B-B14F-4D97-AF65-F5344CB8AC3E}">
        <p14:creationId xmlns:p14="http://schemas.microsoft.com/office/powerpoint/2010/main" val="2930864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3658E-F7DE-44E1-8BC5-A6E31B95003C}" type="slidenum">
              <a:rPr lang="en-US"/>
              <a:pPr>
                <a:defRPr/>
              </a:pPr>
              <a:t>‹#›</a:t>
            </a:fld>
            <a:endParaRPr lang="en-US"/>
          </a:p>
        </p:txBody>
      </p:sp>
    </p:spTree>
    <p:extLst>
      <p:ext uri="{BB962C8B-B14F-4D97-AF65-F5344CB8AC3E}">
        <p14:creationId xmlns:p14="http://schemas.microsoft.com/office/powerpoint/2010/main" val="979269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C64BDD-7282-4636-B96B-2C905E39072A}" type="slidenum">
              <a:rPr lang="en-US"/>
              <a:pPr>
                <a:defRPr/>
              </a:pPr>
              <a:t>‹#›</a:t>
            </a:fld>
            <a:endParaRPr lang="en-US"/>
          </a:p>
        </p:txBody>
      </p:sp>
    </p:spTree>
    <p:extLst>
      <p:ext uri="{BB962C8B-B14F-4D97-AF65-F5344CB8AC3E}">
        <p14:creationId xmlns:p14="http://schemas.microsoft.com/office/powerpoint/2010/main" val="1580809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DDAA0-03C4-4BDB-9EFB-3248F9ED4C26}" type="slidenum">
              <a:rPr lang="en-US"/>
              <a:pPr>
                <a:defRPr/>
              </a:pPr>
              <a:t>‹#›</a:t>
            </a:fld>
            <a:endParaRPr lang="en-US"/>
          </a:p>
        </p:txBody>
      </p:sp>
    </p:spTree>
    <p:extLst>
      <p:ext uri="{BB962C8B-B14F-4D97-AF65-F5344CB8AC3E}">
        <p14:creationId xmlns:p14="http://schemas.microsoft.com/office/powerpoint/2010/main" val="376275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9198CF-06F0-4FDF-92A3-386BF99069F1}" type="slidenum">
              <a:rPr lang="en-US"/>
              <a:pPr>
                <a:defRPr/>
              </a:pPr>
              <a:t>‹#›</a:t>
            </a:fld>
            <a:endParaRPr lang="en-US"/>
          </a:p>
        </p:txBody>
      </p:sp>
    </p:spTree>
    <p:extLst>
      <p:ext uri="{BB962C8B-B14F-4D97-AF65-F5344CB8AC3E}">
        <p14:creationId xmlns:p14="http://schemas.microsoft.com/office/powerpoint/2010/main" val="4107144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F3BB7-64DB-47E2-9CA0-AD2C910A81F6}" type="slidenum">
              <a:rPr lang="en-US"/>
              <a:pPr>
                <a:defRPr/>
              </a:pPr>
              <a:t>‹#›</a:t>
            </a:fld>
            <a:endParaRPr lang="en-US"/>
          </a:p>
        </p:txBody>
      </p:sp>
    </p:spTree>
    <p:extLst>
      <p:ext uri="{BB962C8B-B14F-4D97-AF65-F5344CB8AC3E}">
        <p14:creationId xmlns:p14="http://schemas.microsoft.com/office/powerpoint/2010/main" val="1532917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ED08D-A7CB-4A54-A83E-7462BF04FE85}" type="slidenum">
              <a:rPr lang="en-US"/>
              <a:pPr>
                <a:defRPr/>
              </a:pPr>
              <a:t>‹#›</a:t>
            </a:fld>
            <a:endParaRPr lang="en-US"/>
          </a:p>
        </p:txBody>
      </p:sp>
    </p:spTree>
    <p:extLst>
      <p:ext uri="{BB962C8B-B14F-4D97-AF65-F5344CB8AC3E}">
        <p14:creationId xmlns:p14="http://schemas.microsoft.com/office/powerpoint/2010/main" val="34540310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046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0681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998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141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3366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415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8072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7444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9192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737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977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16.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7.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9.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4/7/2011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98238-0E16-4124-95F6-C33A58A77076}"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1F1E7-1E04-495D-AE4B-7BAF3691C8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70154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83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5683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5683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01D93BAA-0063-4CC2-B99E-ADE245CA25C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4215321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8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278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278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69AC9B29-9339-42E7-B099-4B67719AD4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42962198"/>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mn-lt"/>
              </a:defRPr>
            </a:lvl1pPr>
          </a:lstStyle>
          <a:p>
            <a:pPr fontAlgn="base">
              <a:spcBef>
                <a:spcPct val="0"/>
              </a:spcBef>
              <a:spcAft>
                <a:spcPct val="0"/>
              </a:spcAft>
            </a:pPr>
            <a:fld id="{2B0D1403-5392-4334-9860-04803C6D227F}" type="datetimeFigureOut">
              <a:rPr lang="en-US" smtClean="0">
                <a:solidFill>
                  <a:srgbClr val="000000"/>
                </a:solidFill>
              </a:rPr>
              <a:pPr fontAlgn="base">
                <a:spcBef>
                  <a:spcPct val="0"/>
                </a:spcBef>
                <a:spcAft>
                  <a:spcPct val="0"/>
                </a:spcAft>
              </a:pPr>
              <a:t>4/7/2011</a:t>
            </a:fld>
            <a:endParaRPr lang="en-US" smtClean="0">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mn-lt"/>
              </a:defRPr>
            </a:lvl1pPr>
          </a:lstStyle>
          <a:p>
            <a:pPr fontAlgn="base">
              <a:spcBef>
                <a:spcPct val="0"/>
              </a:spcBef>
              <a:spcAft>
                <a:spcPct val="0"/>
              </a:spcAft>
            </a:pPr>
            <a:endParaRPr lang="en-US" smtClean="0">
              <a:solidFill>
                <a:srgbClr val="000000"/>
              </a:solidFill>
            </a:endParaRPr>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latin typeface="+mn-lt"/>
              </a:defRPr>
            </a:lvl1pPr>
          </a:lstStyle>
          <a:p>
            <a:pPr fontAlgn="base">
              <a:spcBef>
                <a:spcPct val="0"/>
              </a:spcBef>
              <a:spcAft>
                <a:spcPct val="0"/>
              </a:spcAft>
            </a:pPr>
            <a:fld id="{D6B104C8-B841-45F4-9EC6-28999E059DC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726278846"/>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26B43E18-02C5-4072-AE20-D774CEE36D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3519263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3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393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393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6F1C6357-D318-47D7-A8A6-27C9C49E9B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362938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69288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671327"/>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8744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4" tIns="45707" rIns="91414" bIns="45707"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14" tIns="45707" rIns="91414"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14" tIns="45707" rIns="91414" bIns="45707" rtlCol="0" anchor="ctr"/>
          <a:lstStyle>
            <a:lvl1pPr algn="l"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5" name="Footer Placeholder 4"/>
          <p:cNvSpPr>
            <a:spLocks noGrp="1"/>
          </p:cNvSpPr>
          <p:nvPr>
            <p:ph type="ftr" sz="quarter" idx="3"/>
          </p:nvPr>
        </p:nvSpPr>
        <p:spPr>
          <a:xfrm>
            <a:off x="3124204" y="6356350"/>
            <a:ext cx="2895600" cy="365125"/>
          </a:xfrm>
          <a:prstGeom prst="rect">
            <a:avLst/>
          </a:prstGeom>
        </p:spPr>
        <p:txBody>
          <a:bodyPr vert="horz" lIns="91414" tIns="45707" rIns="91414" bIns="45707" rtlCol="0" anchor="ctr"/>
          <a:lstStyle>
            <a:lvl1pPr algn="ctr"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4" tIns="45707" rIns="91414" bIns="45707" rtlCol="0" anchor="ctr"/>
          <a:lstStyle>
            <a:lvl1pPr algn="r" fontAlgn="auto">
              <a:spcBef>
                <a:spcPts val="0"/>
              </a:spcBef>
              <a:spcAft>
                <a:spcPts val="0"/>
              </a:spcAft>
              <a:defRPr sz="1200" smtClean="0">
                <a:solidFill>
                  <a:schemeClr val="tx1">
                    <a:tint val="75000"/>
                  </a:schemeClr>
                </a:solidFill>
                <a:latin typeface="+mn-lt"/>
              </a:defRPr>
            </a:lvl1pPr>
          </a:lstStyle>
          <a:p>
            <a:pPr defTabSz="914144">
              <a:defRPr/>
            </a:pPr>
            <a:fld id="{DA2DE6F3-36E6-4887-9609-5A4E44053164}" type="slidenum">
              <a:rPr lang="en-US">
                <a:solidFill>
                  <a:prstClr val="black">
                    <a:tint val="75000"/>
                  </a:prstClr>
                </a:solidFill>
              </a:rPr>
              <a:pPr defTabSz="914144">
                <a:defRPr/>
              </a:pPr>
              <a:t>‹#›</a:t>
            </a:fld>
            <a:endParaRPr lang="en-US">
              <a:solidFill>
                <a:prstClr val="black">
                  <a:tint val="75000"/>
                </a:prstClr>
              </a:solidFill>
            </a:endParaRPr>
          </a:p>
        </p:txBody>
      </p:sp>
    </p:spTree>
    <p:extLst>
      <p:ext uri="{BB962C8B-B14F-4D97-AF65-F5344CB8AC3E}">
        <p14:creationId xmlns:p14="http://schemas.microsoft.com/office/powerpoint/2010/main" val="147839961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72" algn="ctr" rtl="0" fontAlgn="base">
        <a:spcBef>
          <a:spcPct val="0"/>
        </a:spcBef>
        <a:spcAft>
          <a:spcPct val="0"/>
        </a:spcAft>
        <a:defRPr sz="4400">
          <a:solidFill>
            <a:schemeClr val="tx1"/>
          </a:solidFill>
          <a:latin typeface="Calibri" pitchFamily="34" charset="0"/>
        </a:defRPr>
      </a:lvl6pPr>
      <a:lvl7pPr marL="914144" algn="ctr" rtl="0" fontAlgn="base">
        <a:spcBef>
          <a:spcPct val="0"/>
        </a:spcBef>
        <a:spcAft>
          <a:spcPct val="0"/>
        </a:spcAft>
        <a:defRPr sz="4400">
          <a:solidFill>
            <a:schemeClr val="tx1"/>
          </a:solidFill>
          <a:latin typeface="Calibri" pitchFamily="34" charset="0"/>
        </a:defRPr>
      </a:lvl7pPr>
      <a:lvl8pPr marL="1371214" algn="ctr" rtl="0" fontAlgn="base">
        <a:spcBef>
          <a:spcPct val="0"/>
        </a:spcBef>
        <a:spcAft>
          <a:spcPct val="0"/>
        </a:spcAft>
        <a:defRPr sz="4400">
          <a:solidFill>
            <a:schemeClr val="tx1"/>
          </a:solidFill>
          <a:latin typeface="Calibri" pitchFamily="34" charset="0"/>
        </a:defRPr>
      </a:lvl8pPr>
      <a:lvl9pPr marL="1828284" algn="ctr" rtl="0" fontAlgn="base">
        <a:spcBef>
          <a:spcPct val="0"/>
        </a:spcBef>
        <a:spcAft>
          <a:spcPct val="0"/>
        </a:spcAft>
        <a:defRPr sz="4400">
          <a:solidFill>
            <a:schemeClr val="tx1"/>
          </a:solidFill>
          <a:latin typeface="Calibri" pitchFamily="34" charset="0"/>
        </a:defRPr>
      </a:lvl9pPr>
    </p:titleStyle>
    <p:body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4" rtl="0" eaLnBrk="1" latinLnBrk="0" hangingPunct="1">
        <a:defRPr sz="1800" kern="1200">
          <a:solidFill>
            <a:schemeClr val="tx1"/>
          </a:solidFill>
          <a:latin typeface="+mn-lt"/>
          <a:ea typeface="+mn-ea"/>
          <a:cs typeface="+mn-cs"/>
        </a:defRPr>
      </a:lvl1pPr>
      <a:lvl2pPr marL="457072"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4" algn="l" defTabSz="914144" rtl="0" eaLnBrk="1" latinLnBrk="0" hangingPunct="1">
        <a:defRPr sz="1800" kern="1200">
          <a:solidFill>
            <a:schemeClr val="tx1"/>
          </a:solidFill>
          <a:latin typeface="+mn-lt"/>
          <a:ea typeface="+mn-ea"/>
          <a:cs typeface="+mn-cs"/>
        </a:defRPr>
      </a:lvl4pPr>
      <a:lvl5pPr marL="1828284" algn="l" defTabSz="914144" rtl="0" eaLnBrk="1" latinLnBrk="0" hangingPunct="1">
        <a:defRPr sz="1800" kern="1200">
          <a:solidFill>
            <a:schemeClr val="tx1"/>
          </a:solidFill>
          <a:latin typeface="+mn-lt"/>
          <a:ea typeface="+mn-ea"/>
          <a:cs typeface="+mn-cs"/>
        </a:defRPr>
      </a:lvl5pPr>
      <a:lvl6pPr marL="2285357" algn="l" defTabSz="914144" rtl="0" eaLnBrk="1" latinLnBrk="0" hangingPunct="1">
        <a:defRPr sz="1800" kern="1200">
          <a:solidFill>
            <a:schemeClr val="tx1"/>
          </a:solidFill>
          <a:latin typeface="+mn-lt"/>
          <a:ea typeface="+mn-ea"/>
          <a:cs typeface="+mn-cs"/>
        </a:defRPr>
      </a:lvl6pPr>
      <a:lvl7pPr marL="2742429" algn="l" defTabSz="914144" rtl="0" eaLnBrk="1" latinLnBrk="0" hangingPunct="1">
        <a:defRPr sz="1800" kern="1200">
          <a:solidFill>
            <a:schemeClr val="tx1"/>
          </a:solidFill>
          <a:latin typeface="+mn-lt"/>
          <a:ea typeface="+mn-ea"/>
          <a:cs typeface="+mn-cs"/>
        </a:defRPr>
      </a:lvl7pPr>
      <a:lvl8pPr marL="3199500" algn="l" defTabSz="914144" rtl="0" eaLnBrk="1" latinLnBrk="0" hangingPunct="1">
        <a:defRPr sz="1800" kern="1200">
          <a:solidFill>
            <a:schemeClr val="tx1"/>
          </a:solidFill>
          <a:latin typeface="+mn-lt"/>
          <a:ea typeface="+mn-ea"/>
          <a:cs typeface="+mn-cs"/>
        </a:defRPr>
      </a:lvl8pPr>
      <a:lvl9pPr marL="3656572" algn="l" defTabSz="91414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0F11DC-CE65-4E14-8E20-30C4FB438BA2}"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EDF129-A5F4-42AD-B524-DD1E93C55D4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127" y="274437"/>
            <a:ext cx="8229746" cy="114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127" y="1600151"/>
            <a:ext cx="8229746" cy="452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127" y="6357045"/>
            <a:ext cx="2134237" cy="364463"/>
          </a:xfrm>
          <a:prstGeom prst="rect">
            <a:avLst/>
          </a:prstGeom>
        </p:spPr>
        <p:txBody>
          <a:bodyPr vert="horz" lIns="91433" tIns="45717" rIns="91433" bIns="45717" rtlCol="0" anchor="ctr"/>
          <a:lstStyle>
            <a:lvl1pPr algn="l" eaLnBrk="1" hangingPunct="1">
              <a:defRPr sz="1200" b="0">
                <a:solidFill>
                  <a:prstClr val="black">
                    <a:tint val="75000"/>
                  </a:prstClr>
                </a:solidFill>
                <a:latin typeface="Arial" pitchFamily="34" charset="0"/>
                <a:ea typeface="+mn-ea"/>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923" y="6357045"/>
            <a:ext cx="2894155" cy="364463"/>
          </a:xfrm>
          <a:prstGeom prst="rect">
            <a:avLst/>
          </a:prstGeom>
        </p:spPr>
        <p:txBody>
          <a:bodyPr vert="horz" lIns="91433" tIns="45717" rIns="91433" bIns="45717" rtlCol="0" anchor="ctr"/>
          <a:lstStyle>
            <a:lvl1pPr algn="ctr" eaLnBrk="1" hangingPunct="1">
              <a:defRPr sz="1200" b="0">
                <a:solidFill>
                  <a:prstClr val="black">
                    <a:tint val="75000"/>
                  </a:prstClr>
                </a:solidFill>
                <a:latin typeface="Arial" pitchFamily="34" charset="0"/>
                <a:ea typeface="+mn-ea"/>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2636" y="6357045"/>
            <a:ext cx="2134237" cy="364463"/>
          </a:xfrm>
          <a:prstGeom prst="rect">
            <a:avLst/>
          </a:prstGeom>
        </p:spPr>
        <p:txBody>
          <a:bodyPr vert="horz" lIns="91433" tIns="45717" rIns="91433" bIns="45717" rtlCol="0" anchor="ctr"/>
          <a:lstStyle>
            <a:lvl1pPr algn="r" eaLnBrk="1" hangingPunct="1">
              <a:defRPr sz="1200" b="0">
                <a:solidFill>
                  <a:prstClr val="black">
                    <a:tint val="75000"/>
                  </a:prstClr>
                </a:solidFill>
                <a:latin typeface="Arial" pitchFamily="34" charset="0"/>
                <a:ea typeface="+mn-ea"/>
              </a:defRPr>
            </a:lvl1pPr>
          </a:lstStyle>
          <a:p>
            <a:pPr fontAlgn="base">
              <a:spcBef>
                <a:spcPct val="0"/>
              </a:spcBef>
              <a:spcAft>
                <a:spcPct val="0"/>
              </a:spcAft>
              <a:defRPr/>
            </a:pPr>
            <a:fld id="{C7B937F7-B604-4AE6-9E47-062AB62F61C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042179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defTabSz="913805" rtl="0" eaLnBrk="0" fontAlgn="base" hangingPunct="0">
        <a:spcBef>
          <a:spcPct val="0"/>
        </a:spcBef>
        <a:spcAft>
          <a:spcPct val="0"/>
        </a:spcAft>
        <a:defRPr sz="4400" kern="1200">
          <a:solidFill>
            <a:schemeClr val="tx1"/>
          </a:solidFill>
          <a:latin typeface="+mj-lt"/>
          <a:ea typeface="+mj-ea"/>
          <a:cs typeface="+mj-cs"/>
        </a:defRPr>
      </a:lvl1pPr>
      <a:lvl2pPr algn="ctr" defTabSz="913805" rtl="0" eaLnBrk="0" fontAlgn="base" hangingPunct="0">
        <a:spcBef>
          <a:spcPct val="0"/>
        </a:spcBef>
        <a:spcAft>
          <a:spcPct val="0"/>
        </a:spcAft>
        <a:defRPr sz="4400">
          <a:solidFill>
            <a:schemeClr val="tx1"/>
          </a:solidFill>
          <a:latin typeface="Calibri" pitchFamily="34" charset="0"/>
        </a:defRPr>
      </a:lvl2pPr>
      <a:lvl3pPr algn="ctr" defTabSz="913805" rtl="0" eaLnBrk="0" fontAlgn="base" hangingPunct="0">
        <a:spcBef>
          <a:spcPct val="0"/>
        </a:spcBef>
        <a:spcAft>
          <a:spcPct val="0"/>
        </a:spcAft>
        <a:defRPr sz="4400">
          <a:solidFill>
            <a:schemeClr val="tx1"/>
          </a:solidFill>
          <a:latin typeface="Calibri" pitchFamily="34" charset="0"/>
        </a:defRPr>
      </a:lvl3pPr>
      <a:lvl4pPr algn="ctr" defTabSz="913805" rtl="0" eaLnBrk="0" fontAlgn="base" hangingPunct="0">
        <a:spcBef>
          <a:spcPct val="0"/>
        </a:spcBef>
        <a:spcAft>
          <a:spcPct val="0"/>
        </a:spcAft>
        <a:defRPr sz="4400">
          <a:solidFill>
            <a:schemeClr val="tx1"/>
          </a:solidFill>
          <a:latin typeface="Calibri" pitchFamily="34" charset="0"/>
        </a:defRPr>
      </a:lvl4pPr>
      <a:lvl5pPr algn="ctr" defTabSz="913805" rtl="0" eaLnBrk="0" fontAlgn="base" hangingPunct="0">
        <a:spcBef>
          <a:spcPct val="0"/>
        </a:spcBef>
        <a:spcAft>
          <a:spcPct val="0"/>
        </a:spcAft>
        <a:defRPr sz="4400">
          <a:solidFill>
            <a:schemeClr val="tx1"/>
          </a:solidFill>
          <a:latin typeface="Calibri" pitchFamily="34" charset="0"/>
        </a:defRPr>
      </a:lvl5pPr>
      <a:lvl6pPr marL="421081" algn="ctr" defTabSz="913805" rtl="0" fontAlgn="base">
        <a:spcBef>
          <a:spcPct val="0"/>
        </a:spcBef>
        <a:spcAft>
          <a:spcPct val="0"/>
        </a:spcAft>
        <a:defRPr sz="4400">
          <a:solidFill>
            <a:schemeClr val="tx1"/>
          </a:solidFill>
          <a:latin typeface="Calibri" pitchFamily="34" charset="0"/>
        </a:defRPr>
      </a:lvl6pPr>
      <a:lvl7pPr marL="842162" algn="ctr" defTabSz="913805" rtl="0" fontAlgn="base">
        <a:spcBef>
          <a:spcPct val="0"/>
        </a:spcBef>
        <a:spcAft>
          <a:spcPct val="0"/>
        </a:spcAft>
        <a:defRPr sz="4400">
          <a:solidFill>
            <a:schemeClr val="tx1"/>
          </a:solidFill>
          <a:latin typeface="Calibri" pitchFamily="34" charset="0"/>
        </a:defRPr>
      </a:lvl7pPr>
      <a:lvl8pPr marL="1263244" algn="ctr" defTabSz="913805" rtl="0" fontAlgn="base">
        <a:spcBef>
          <a:spcPct val="0"/>
        </a:spcBef>
        <a:spcAft>
          <a:spcPct val="0"/>
        </a:spcAft>
        <a:defRPr sz="4400">
          <a:solidFill>
            <a:schemeClr val="tx1"/>
          </a:solidFill>
          <a:latin typeface="Calibri" pitchFamily="34" charset="0"/>
        </a:defRPr>
      </a:lvl8pPr>
      <a:lvl9pPr marL="1684325" algn="ctr" defTabSz="913805" rtl="0" fontAlgn="base">
        <a:spcBef>
          <a:spcPct val="0"/>
        </a:spcBef>
        <a:spcAft>
          <a:spcPct val="0"/>
        </a:spcAft>
        <a:defRPr sz="4400">
          <a:solidFill>
            <a:schemeClr val="tx1"/>
          </a:solidFill>
          <a:latin typeface="Calibri" pitchFamily="34" charset="0"/>
        </a:defRPr>
      </a:lvl9pPr>
    </p:titleStyle>
    <p:bodyStyle>
      <a:lvl1pPr marL="342128" indent="-342128" algn="l" defTabSz="913805"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740" indent="-285108" algn="l" defTabSz="913805"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891" indent="-228086" algn="l" defTabSz="913805"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524" indent="-228086" algn="l" defTabSz="913805"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158" indent="-228086" algn="l" defTabSz="913805"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423"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91"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59"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26"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54574C67-E72B-4F87-90CE-E38EFBC4561F}" type="slidenum">
              <a:rPr lang="en-US"/>
              <a:pPr>
                <a:defRPr/>
              </a:pPr>
              <a:t>‹#›</a:t>
            </a:fld>
            <a:endParaRPr lang="en-US"/>
          </a:p>
        </p:txBody>
      </p:sp>
    </p:spTree>
    <p:extLst>
      <p:ext uri="{BB962C8B-B14F-4D97-AF65-F5344CB8AC3E}">
        <p14:creationId xmlns:p14="http://schemas.microsoft.com/office/powerpoint/2010/main" val="3296335989"/>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00000">
                    <a:tint val="75000"/>
                  </a:srgb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000000">
                    <a:tint val="75000"/>
                  </a:srgbClr>
                </a:solidFill>
                <a:latin typeface="+mn-lt"/>
              </a:defRPr>
            </a:lvl1pPr>
          </a:lstStyle>
          <a:p>
            <a:pPr>
              <a:defRPr/>
            </a:pPr>
            <a:fld id="{E0BB411A-F5AC-4215-ACA2-29BA140B23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435E4E3-F1F7-4AB8-A950-90D5579AEE91}" type="datetimeFigureOut">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214D2A4-2CF9-4C18-8EB3-96AE4BDF5EB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B2DC92A2-64FB-4083-B9E4-3C660E001C2C}" type="datetimeFigureOut">
              <a:rPr lang="en-US"/>
              <a:pPr>
                <a:defRPr/>
              </a:pPr>
              <a:t>4/7/2011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49AA37C9-6B81-4BDD-A022-2CE1311A9A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396E80C-2263-44C9-BB16-402B6E1A2EFD}" type="datetime1">
              <a:rPr lang="en-US">
                <a:solidFill>
                  <a:prstClr val="black">
                    <a:tint val="75000"/>
                  </a:prstClr>
                </a:solidFill>
              </a:rPr>
              <a:pPr>
                <a:def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9DEDB90-FCE6-4539-8159-91005FF976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451186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657224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24377527-A3ED-4B5F-A8CD-162DB53BBE7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4153793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10AD1-4E8D-4406-91DE-6D9CCC500B20}" type="datetimeFigureOut">
              <a:rPr lang="en-US" smtClean="0">
                <a:solidFill>
                  <a:prstClr val="black">
                    <a:tint val="75000"/>
                  </a:prstClr>
                </a:solidFill>
              </a:rPr>
              <a:pPr/>
              <a:t>4/7/2011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9270B-7197-4425-9CE8-A54597F065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42362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his.cuahsi.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23.png"/><Relationship Id="rId4" Type="http://schemas.openxmlformats.org/officeDocument/2006/relationships/hyperlink" Target="http://hydrodesktop.codeplex.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hyperlink" Target="http://hydrodesktop.codeplex.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hydroserver.codeplex.com/" TargetMode="External"/><Relationship Id="rId2" Type="http://schemas.openxmlformats.org/officeDocument/2006/relationships/image" Target="../media/image28.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hyperlink" Target="http://www.campbellsci.com/03001-wind-sentry" TargetMode="External"/><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4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hyperlink" Target="http://www.cuahsi.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hyperlink" Target="http://his.cuahsi.org/odmdatabase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7.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8.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6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6.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8.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his.cuahsi.org/mastercvreg.html" TargetMode="External"/><Relationship Id="rId2" Type="http://schemas.openxmlformats.org/officeDocument/2006/relationships/image" Target="../media/image68.png"/><Relationship Id="rId1" Type="http://schemas.openxmlformats.org/officeDocument/2006/relationships/slideLayout" Target="../slideLayouts/slideLayout2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6.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9.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his.cuahsi.org/conference2011"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1.xml"/><Relationship Id="rId4" Type="http://schemas.openxmlformats.org/officeDocument/2006/relationships/hyperlink" Target="http://his.cuahsi.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openmi.org/reloaded/" TargetMode="External"/><Relationship Id="rId2" Type="http://schemas.openxmlformats.org/officeDocument/2006/relationships/image" Target="../media/image9.jpe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hydroserver.codeplex.com/" TargetMode="External"/><Relationship Id="rId2" Type="http://schemas.openxmlformats.org/officeDocument/2006/relationships/hyperlink" Target="http://icewater.usu.edu/" TargetMode="External"/><Relationship Id="rId1" Type="http://schemas.openxmlformats.org/officeDocument/2006/relationships/slideLayout" Target="../slideLayouts/slideLayout57.xml"/><Relationship Id="rId4" Type="http://schemas.openxmlformats.org/officeDocument/2006/relationships/hyperlink" Target="http://hydrodesktop.codeplex.com/"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4.xml"/><Relationship Id="rId1" Type="http://schemas.openxmlformats.org/officeDocument/2006/relationships/tags" Target="../tags/tag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4.xml"/><Relationship Id="rId5" Type="http://schemas.openxmlformats.org/officeDocument/2006/relationships/hyperlink" Target="http://www.opengeospatial.org/projects/groups/waterml2.0swg"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1409700" y="228601"/>
            <a:ext cx="6324600" cy="4419600"/>
          </a:xfrm>
        </p:spPr>
        <p:txBody>
          <a:bodyPr/>
          <a:lstStyle/>
          <a:p>
            <a:pPr eaLnBrk="1" hangingPunct="1">
              <a:lnSpc>
                <a:spcPct val="80000"/>
              </a:lnSpc>
            </a:pPr>
            <a:r>
              <a:rPr lang="en-US" sz="2400" dirty="0" smtClean="0"/>
              <a:t/>
            </a:r>
            <a:br>
              <a:rPr lang="en-US" sz="2400" dirty="0" smtClean="0"/>
            </a:br>
            <a:r>
              <a:rPr lang="en-US" sz="2400" dirty="0" smtClean="0"/>
              <a:t/>
            </a:r>
            <a:br>
              <a:rPr lang="en-US" sz="2400" dirty="0" smtClean="0"/>
            </a:br>
            <a:r>
              <a:rPr lang="en-US" dirty="0" smtClean="0"/>
              <a:t>The CUAHSI Community Hydrologic Information System</a:t>
            </a:r>
            <a:r>
              <a:rPr lang="en-US" sz="3600" dirty="0" smtClean="0"/>
              <a:t/>
            </a:r>
            <a:br>
              <a:rPr lang="en-US" sz="3600" dirty="0" smtClean="0"/>
            </a:br>
            <a:r>
              <a:rPr lang="en-US" dirty="0" smtClean="0"/>
              <a:t/>
            </a:r>
            <a:br>
              <a:rPr lang="en-US" dirty="0" smtClean="0"/>
            </a:br>
            <a:endParaRPr lang="en-US" dirty="0" smtClean="0"/>
          </a:p>
        </p:txBody>
      </p:sp>
      <p:grpSp>
        <p:nvGrpSpPr>
          <p:cNvPr id="2" name="Group 4"/>
          <p:cNvGrpSpPr>
            <a:grpSpLocks/>
          </p:cNvGrpSpPr>
          <p:nvPr/>
        </p:nvGrpSpPr>
        <p:grpSpPr bwMode="auto">
          <a:xfrm>
            <a:off x="6461125" y="5759450"/>
            <a:ext cx="2682875" cy="1076325"/>
            <a:chOff x="6461125" y="5759450"/>
            <a:chExt cx="2682875" cy="1076325"/>
          </a:xfrm>
        </p:grpSpPr>
        <p:sp>
          <p:nvSpPr>
            <p:cNvPr id="3277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3277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3277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t>Support</a:t>
              </a:r>
            </a:p>
            <a:p>
              <a:pPr defTabSz="4389438"/>
              <a:r>
                <a:rPr lang="en-US"/>
                <a:t>EAR 0622374</a:t>
              </a:r>
            </a:p>
          </p:txBody>
        </p:sp>
      </p:grpSp>
      <p:grpSp>
        <p:nvGrpSpPr>
          <p:cNvPr id="3" name="Group 11"/>
          <p:cNvGrpSpPr>
            <a:grpSpLocks/>
          </p:cNvGrpSpPr>
          <p:nvPr/>
        </p:nvGrpSpPr>
        <p:grpSpPr bwMode="auto">
          <a:xfrm>
            <a:off x="76200" y="5481638"/>
            <a:ext cx="3465513" cy="1300162"/>
            <a:chOff x="228600" y="5232772"/>
            <a:chExt cx="3733800" cy="1400590"/>
          </a:xfrm>
        </p:grpSpPr>
        <p:pic>
          <p:nvPicPr>
            <p:cNvPr id="32775"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32776"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t>CUAHSI</a:t>
              </a:r>
            </a:p>
            <a:p>
              <a:pPr>
                <a:lnSpc>
                  <a:spcPct val="80000"/>
                </a:lnSpc>
              </a:pPr>
              <a:r>
                <a:rPr lang="en-US" sz="5400"/>
                <a:t>HIS</a:t>
              </a:r>
            </a:p>
            <a:p>
              <a:pPr>
                <a:lnSpc>
                  <a:spcPct val="40000"/>
                </a:lnSpc>
              </a:pPr>
              <a:r>
                <a:rPr lang="en-US" sz="1400" i="1"/>
                <a:t>Sharing hydrologic data</a:t>
              </a:r>
            </a:p>
          </p:txBody>
        </p:sp>
      </p:grpSp>
      <p:sp>
        <p:nvSpPr>
          <p:cNvPr id="50181" name="Subtitle 10"/>
          <p:cNvSpPr>
            <a:spLocks noGrp="1"/>
          </p:cNvSpPr>
          <p:nvPr>
            <p:ph type="subTitle" idx="1"/>
          </p:nvPr>
        </p:nvSpPr>
        <p:spPr>
          <a:xfrm>
            <a:off x="1295400" y="5867400"/>
            <a:ext cx="6400800" cy="685800"/>
          </a:xfrm>
        </p:spPr>
        <p:txBody>
          <a:bodyPr/>
          <a:lstStyle/>
          <a:p>
            <a:pPr eaLnBrk="1" hangingPunct="1">
              <a:buFont typeface="Arial" pitchFamily="34" charset="0"/>
              <a:buNone/>
              <a:defRPr/>
            </a:pPr>
            <a:r>
              <a:rPr lang="en-US" smtClean="0">
                <a:hlinkClick r:id="rId4"/>
              </a:rPr>
              <a:t>http://his.cuahsi.org/</a:t>
            </a:r>
            <a:r>
              <a:rPr lang="en-US" smtClean="0"/>
              <a:t> </a:t>
            </a:r>
          </a:p>
        </p:txBody>
      </p:sp>
      <p:sp>
        <p:nvSpPr>
          <p:cNvPr id="32774" name="Rectangle 10"/>
          <p:cNvSpPr>
            <a:spLocks noChangeArrowheads="1"/>
          </p:cNvSpPr>
          <p:nvPr/>
        </p:nvSpPr>
        <p:spPr bwMode="auto">
          <a:xfrm>
            <a:off x="1638300" y="3200400"/>
            <a:ext cx="5867400" cy="707886"/>
          </a:xfrm>
          <a:prstGeom prst="rect">
            <a:avLst/>
          </a:prstGeom>
          <a:noFill/>
          <a:ln w="9525">
            <a:noFill/>
            <a:miter lim="800000"/>
            <a:headEnd/>
            <a:tailEnd/>
          </a:ln>
        </p:spPr>
        <p:txBody>
          <a:bodyPr>
            <a:spAutoFit/>
          </a:bodyPr>
          <a:lstStyle/>
          <a:p>
            <a:pPr algn="ctr"/>
            <a:r>
              <a:rPr lang="en-US" sz="2000" dirty="0">
                <a:solidFill>
                  <a:srgbClr val="0070C0"/>
                </a:solidFill>
              </a:rPr>
              <a:t>David Tarboton</a:t>
            </a:r>
            <a:r>
              <a:rPr lang="en-US" sz="2000" dirty="0" smtClean="0">
                <a:solidFill>
                  <a:srgbClr val="0070C0"/>
                </a:solidFill>
              </a:rPr>
              <a:t>, </a:t>
            </a:r>
            <a:r>
              <a:rPr lang="en-US" sz="2000" dirty="0">
                <a:solidFill>
                  <a:srgbClr val="0070C0"/>
                </a:solidFill>
              </a:rPr>
              <a:t>David </a:t>
            </a:r>
            <a:r>
              <a:rPr lang="en-US" sz="2000" dirty="0" err="1">
                <a:solidFill>
                  <a:srgbClr val="0070C0"/>
                </a:solidFill>
              </a:rPr>
              <a:t>Maidment</a:t>
            </a:r>
            <a:r>
              <a:rPr lang="en-US" sz="2000" dirty="0">
                <a:solidFill>
                  <a:srgbClr val="0070C0"/>
                </a:solidFill>
              </a:rPr>
              <a:t>, </a:t>
            </a:r>
            <a:r>
              <a:rPr lang="en-US" sz="2000" dirty="0" err="1" smtClean="0">
                <a:solidFill>
                  <a:srgbClr val="0070C0"/>
                </a:solidFill>
              </a:rPr>
              <a:t>Ilya</a:t>
            </a:r>
            <a:r>
              <a:rPr lang="en-US" sz="2000" dirty="0" smtClean="0">
                <a:solidFill>
                  <a:srgbClr val="0070C0"/>
                </a:solidFill>
              </a:rPr>
              <a:t> </a:t>
            </a:r>
            <a:r>
              <a:rPr lang="en-US" sz="2000" dirty="0" err="1" smtClean="0">
                <a:solidFill>
                  <a:srgbClr val="0070C0"/>
                </a:solidFill>
              </a:rPr>
              <a:t>Zaslavsky</a:t>
            </a:r>
            <a:r>
              <a:rPr lang="en-US" sz="2000" dirty="0" smtClean="0">
                <a:solidFill>
                  <a:srgbClr val="0070C0"/>
                </a:solidFill>
              </a:rPr>
              <a:t>, Dan Ames, Jon </a:t>
            </a:r>
            <a:r>
              <a:rPr lang="en-US" sz="2000" dirty="0" err="1" smtClean="0">
                <a:solidFill>
                  <a:srgbClr val="0070C0"/>
                </a:solidFill>
              </a:rPr>
              <a:t>Goodall</a:t>
            </a:r>
            <a:r>
              <a:rPr lang="en-US" sz="2000" dirty="0" smtClean="0">
                <a:solidFill>
                  <a:srgbClr val="0070C0"/>
                </a:solidFill>
              </a:rPr>
              <a:t>, Jeffery </a:t>
            </a:r>
            <a:r>
              <a:rPr lang="en-US" sz="2000" dirty="0" err="1" smtClean="0">
                <a:solidFill>
                  <a:srgbClr val="0070C0"/>
                </a:solidFill>
              </a:rPr>
              <a:t>Horsburgh</a:t>
            </a:r>
            <a:r>
              <a:rPr lang="en-US" sz="2000" dirty="0" smtClean="0">
                <a:solidFill>
                  <a:srgbClr val="0070C0"/>
                </a:solidFill>
              </a:rPr>
              <a:t>, Kim </a:t>
            </a:r>
            <a:r>
              <a:rPr lang="en-US" sz="2000" dirty="0" err="1" smtClean="0">
                <a:solidFill>
                  <a:srgbClr val="0070C0"/>
                </a:solidFill>
              </a:rPr>
              <a:t>Schreuders</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bwMode="auto">
          <a:xfrm rot="10800000" flipV="1">
            <a:off x="2895600" y="4267200"/>
            <a:ext cx="762000" cy="533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sz="3600" dirty="0" err="1" smtClean="0"/>
              <a:t>HydroDesktop</a:t>
            </a:r>
            <a:r>
              <a:rPr lang="en-US" sz="3600" dirty="0" smtClean="0"/>
              <a:t/>
            </a:r>
            <a:br>
              <a:rPr lang="en-US" sz="3600" dirty="0" smtClean="0"/>
            </a:br>
            <a:r>
              <a:rPr lang="en-US" sz="3600" dirty="0" smtClean="0"/>
              <a:t>Desktop Hydrologic Information System</a:t>
            </a:r>
            <a:endParaRPr lang="en-US" sz="3600" dirty="0"/>
          </a:p>
        </p:txBody>
      </p:sp>
      <p:grpSp>
        <p:nvGrpSpPr>
          <p:cNvPr id="3" name="Group 25"/>
          <p:cNvGrpSpPr/>
          <p:nvPr/>
        </p:nvGrpSpPr>
        <p:grpSpPr>
          <a:xfrm>
            <a:off x="6019800" y="1752600"/>
            <a:ext cx="1628775" cy="1945923"/>
            <a:chOff x="1524000" y="3581399"/>
            <a:chExt cx="1628775" cy="1945923"/>
          </a:xfrm>
        </p:grpSpPr>
        <p:pic>
          <p:nvPicPr>
            <p:cNvPr id="7" name="Picture 2"/>
            <p:cNvPicPr>
              <a:picLocks noChangeAspect="1" noChangeArrowheads="1"/>
            </p:cNvPicPr>
            <p:nvPr/>
          </p:nvPicPr>
          <p:blipFill>
            <a:blip r:embed="rId2" cstate="print"/>
            <a:srcRect/>
            <a:stretch>
              <a:fillRect/>
            </a:stretch>
          </p:blipFill>
          <p:spPr bwMode="auto">
            <a:xfrm>
              <a:off x="1524000" y="4267200"/>
              <a:ext cx="1628775" cy="1260122"/>
            </a:xfrm>
            <a:prstGeom prst="rect">
              <a:avLst/>
            </a:prstGeom>
            <a:noFill/>
            <a:ln w="9525">
              <a:noFill/>
              <a:miter lim="800000"/>
              <a:headEnd/>
              <a:tailEnd/>
            </a:ln>
          </p:spPr>
        </p:pic>
        <p:sp>
          <p:nvSpPr>
            <p:cNvPr id="11" name="TextBox 21"/>
            <p:cNvSpPr txBox="1">
              <a:spLocks noChangeArrowheads="1"/>
            </p:cNvSpPr>
            <p:nvPr/>
          </p:nvSpPr>
          <p:spPr bwMode="auto">
            <a:xfrm>
              <a:off x="1524000" y="3581399"/>
              <a:ext cx="1523999" cy="646331"/>
            </a:xfrm>
            <a:prstGeom prst="rect">
              <a:avLst/>
            </a:prstGeom>
            <a:noFill/>
            <a:ln w="9525">
              <a:noFill/>
              <a:miter lim="800000"/>
              <a:headEnd/>
              <a:tailEnd/>
            </a:ln>
          </p:spPr>
          <p:txBody>
            <a:bodyPr>
              <a:spAutoFit/>
            </a:bodyPr>
            <a:lstStyle/>
            <a:p>
              <a:pPr algn="ctr"/>
              <a:r>
                <a:rPr lang="en-US">
                  <a:solidFill>
                    <a:prstClr val="black"/>
                  </a:solidFill>
                </a:rPr>
                <a:t>Weather and Climate</a:t>
              </a:r>
            </a:p>
          </p:txBody>
        </p:sp>
      </p:grpSp>
      <p:grpSp>
        <p:nvGrpSpPr>
          <p:cNvPr id="4" name="Group 23"/>
          <p:cNvGrpSpPr/>
          <p:nvPr/>
        </p:nvGrpSpPr>
        <p:grpSpPr>
          <a:xfrm>
            <a:off x="6096000" y="4267200"/>
            <a:ext cx="2895599" cy="1390650"/>
            <a:chOff x="4876800" y="2133599"/>
            <a:chExt cx="2895599" cy="1390650"/>
          </a:xfrm>
        </p:grpSpPr>
        <p:pic>
          <p:nvPicPr>
            <p:cNvPr id="8" name="Picture 3"/>
            <p:cNvPicPr>
              <a:picLocks noChangeAspect="1" noChangeArrowheads="1"/>
            </p:cNvPicPr>
            <p:nvPr/>
          </p:nvPicPr>
          <p:blipFill>
            <a:blip r:embed="rId3" cstate="print"/>
            <a:srcRect/>
            <a:stretch>
              <a:fillRect/>
            </a:stretch>
          </p:blipFill>
          <p:spPr bwMode="auto">
            <a:xfrm>
              <a:off x="4876800" y="2133599"/>
              <a:ext cx="1514569" cy="1390650"/>
            </a:xfrm>
            <a:prstGeom prst="rect">
              <a:avLst/>
            </a:prstGeom>
            <a:noFill/>
            <a:ln w="9525">
              <a:noFill/>
              <a:miter lim="800000"/>
              <a:headEnd/>
              <a:tailEnd/>
            </a:ln>
          </p:spPr>
        </p:pic>
        <p:sp>
          <p:nvSpPr>
            <p:cNvPr id="13" name="TextBox 23"/>
            <p:cNvSpPr txBox="1">
              <a:spLocks noChangeArrowheads="1"/>
            </p:cNvSpPr>
            <p:nvPr/>
          </p:nvSpPr>
          <p:spPr bwMode="auto">
            <a:xfrm>
              <a:off x="6248400" y="2514599"/>
              <a:ext cx="1523999" cy="646331"/>
            </a:xfrm>
            <a:prstGeom prst="rect">
              <a:avLst/>
            </a:prstGeom>
            <a:noFill/>
            <a:ln w="9525">
              <a:noFill/>
              <a:miter lim="800000"/>
              <a:headEnd/>
              <a:tailEnd/>
            </a:ln>
          </p:spPr>
          <p:txBody>
            <a:bodyPr>
              <a:spAutoFit/>
            </a:bodyPr>
            <a:lstStyle/>
            <a:p>
              <a:pPr algn="ctr"/>
              <a:r>
                <a:rPr lang="en-US">
                  <a:solidFill>
                    <a:prstClr val="black"/>
                  </a:solidFill>
                </a:rPr>
                <a:t>Remote Sensing</a:t>
              </a:r>
            </a:p>
          </p:txBody>
        </p:sp>
      </p:grpSp>
      <p:grpSp>
        <p:nvGrpSpPr>
          <p:cNvPr id="9" name="Group 18"/>
          <p:cNvGrpSpPr>
            <a:grpSpLocks/>
          </p:cNvGrpSpPr>
          <p:nvPr/>
        </p:nvGrpSpPr>
        <p:grpSpPr bwMode="auto">
          <a:xfrm>
            <a:off x="685800" y="2362200"/>
            <a:ext cx="1857375" cy="1383147"/>
            <a:chOff x="838200" y="4648201"/>
            <a:chExt cx="2543175" cy="1840347"/>
          </a:xfrm>
        </p:grpSpPr>
        <p:grpSp>
          <p:nvGrpSpPr>
            <p:cNvPr id="19" name="Group 16"/>
            <p:cNvGrpSpPr>
              <a:grpSpLocks/>
            </p:cNvGrpSpPr>
            <p:nvPr/>
          </p:nvGrpSpPr>
          <p:grpSpPr bwMode="auto">
            <a:xfrm>
              <a:off x="838200" y="4800600"/>
              <a:ext cx="2543175" cy="1687948"/>
              <a:chOff x="838200" y="4800600"/>
              <a:chExt cx="2543175" cy="1687948"/>
            </a:xfrm>
          </p:grpSpPr>
          <p:pic>
            <p:nvPicPr>
              <p:cNvPr id="21" name="Picture 4"/>
              <p:cNvPicPr>
                <a:picLocks noChangeAspect="1" noChangeArrowheads="1"/>
              </p:cNvPicPr>
              <p:nvPr/>
            </p:nvPicPr>
            <p:blipFill>
              <a:blip r:embed="rId4" cstate="print"/>
              <a:srcRect/>
              <a:stretch>
                <a:fillRect/>
              </a:stretch>
            </p:blipFill>
            <p:spPr bwMode="auto">
              <a:xfrm>
                <a:off x="838200" y="4800600"/>
                <a:ext cx="2543175" cy="1687948"/>
              </a:xfrm>
              <a:prstGeom prst="rect">
                <a:avLst/>
              </a:prstGeom>
              <a:noFill/>
              <a:ln w="9525">
                <a:noFill/>
                <a:miter lim="800000"/>
                <a:headEnd/>
                <a:tailEnd/>
              </a:ln>
            </p:spPr>
          </p:pic>
          <p:sp>
            <p:nvSpPr>
              <p:cNvPr id="22" name="Rectangle 21"/>
              <p:cNvSpPr/>
              <p:nvPr/>
            </p:nvSpPr>
            <p:spPr>
              <a:xfrm>
                <a:off x="838200" y="6095091"/>
                <a:ext cx="380390" cy="38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0" name="Rectangle 17"/>
            <p:cNvSpPr/>
            <p:nvPr/>
          </p:nvSpPr>
          <p:spPr>
            <a:xfrm>
              <a:off x="1677230" y="4648201"/>
              <a:ext cx="1065090" cy="228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0" name="TextBox 20"/>
          <p:cNvSpPr txBox="1">
            <a:spLocks noChangeArrowheads="1"/>
          </p:cNvSpPr>
          <p:nvPr/>
        </p:nvSpPr>
        <p:spPr bwMode="auto">
          <a:xfrm>
            <a:off x="1143000" y="2057400"/>
            <a:ext cx="1120820" cy="369332"/>
          </a:xfrm>
          <a:prstGeom prst="rect">
            <a:avLst/>
          </a:prstGeom>
          <a:noFill/>
          <a:ln w="9525">
            <a:noFill/>
            <a:miter lim="800000"/>
            <a:headEnd/>
            <a:tailEnd/>
          </a:ln>
        </p:spPr>
        <p:txBody>
          <a:bodyPr wrap="none">
            <a:spAutoFit/>
          </a:bodyPr>
          <a:lstStyle/>
          <a:p>
            <a:r>
              <a:rPr lang="en-US" dirty="0">
                <a:solidFill>
                  <a:prstClr val="black"/>
                </a:solidFill>
              </a:rPr>
              <a:t>Modeling</a:t>
            </a:r>
          </a:p>
        </p:txBody>
      </p:sp>
      <p:cxnSp>
        <p:nvCxnSpPr>
          <p:cNvPr id="15" name="Straight Connector 14"/>
          <p:cNvCxnSpPr/>
          <p:nvPr/>
        </p:nvCxnSpPr>
        <p:spPr bwMode="auto">
          <a:xfrm>
            <a:off x="4876800" y="4343400"/>
            <a:ext cx="838200" cy="6858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3" name="Group 27"/>
          <p:cNvGrpSpPr/>
          <p:nvPr/>
        </p:nvGrpSpPr>
        <p:grpSpPr>
          <a:xfrm>
            <a:off x="3048000" y="1447800"/>
            <a:ext cx="2128076" cy="1420402"/>
            <a:chOff x="3213100" y="1600200"/>
            <a:chExt cx="2128076" cy="1420402"/>
          </a:xfrm>
        </p:grpSpPr>
        <p:pic>
          <p:nvPicPr>
            <p:cNvPr id="6" name="Picture 19" descr="Chart"/>
            <p:cNvPicPr>
              <a:picLocks noChangeAspect="1" noChangeArrowheads="1"/>
            </p:cNvPicPr>
            <p:nvPr/>
          </p:nvPicPr>
          <p:blipFill>
            <a:blip r:embed="rId5" cstate="print"/>
            <a:srcRect/>
            <a:stretch>
              <a:fillRect/>
            </a:stretch>
          </p:blipFill>
          <p:spPr bwMode="auto">
            <a:xfrm>
              <a:off x="3213100" y="1979554"/>
              <a:ext cx="2128076" cy="1041048"/>
            </a:xfrm>
            <a:prstGeom prst="rect">
              <a:avLst/>
            </a:prstGeom>
            <a:noFill/>
            <a:ln w="9525">
              <a:noFill/>
              <a:miter lim="800000"/>
              <a:headEnd/>
              <a:tailEnd/>
            </a:ln>
          </p:spPr>
        </p:pic>
        <p:sp>
          <p:nvSpPr>
            <p:cNvPr id="12" name="TextBox 22"/>
            <p:cNvSpPr txBox="1">
              <a:spLocks noChangeArrowheads="1"/>
            </p:cNvSpPr>
            <p:nvPr/>
          </p:nvSpPr>
          <p:spPr bwMode="auto">
            <a:xfrm>
              <a:off x="3594100" y="1600200"/>
              <a:ext cx="1523999" cy="369332"/>
            </a:xfrm>
            <a:prstGeom prst="rect">
              <a:avLst/>
            </a:prstGeom>
            <a:noFill/>
            <a:ln w="9525">
              <a:noFill/>
              <a:miter lim="800000"/>
              <a:headEnd/>
              <a:tailEnd/>
            </a:ln>
          </p:spPr>
          <p:txBody>
            <a:bodyPr>
              <a:spAutoFit/>
            </a:bodyPr>
            <a:lstStyle/>
            <a:p>
              <a:pPr algn="ctr"/>
              <a:r>
                <a:rPr lang="en-US" dirty="0" smtClean="0">
                  <a:solidFill>
                    <a:prstClr val="black"/>
                  </a:solidFill>
                </a:rPr>
                <a:t>Observations</a:t>
              </a:r>
              <a:endParaRPr lang="en-US" dirty="0">
                <a:solidFill>
                  <a:prstClr val="black"/>
                </a:solidFill>
              </a:endParaRPr>
            </a:p>
          </p:txBody>
        </p:sp>
      </p:grpSp>
      <p:cxnSp>
        <p:nvCxnSpPr>
          <p:cNvPr id="17" name="Straight Connector 16"/>
          <p:cNvCxnSpPr/>
          <p:nvPr/>
        </p:nvCxnSpPr>
        <p:spPr bwMode="auto">
          <a:xfrm>
            <a:off x="2438400" y="3352800"/>
            <a:ext cx="762000" cy="45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81000" y="4343400"/>
            <a:ext cx="2529682" cy="1397694"/>
          </a:xfrm>
          <a:prstGeom prst="rect">
            <a:avLst/>
          </a:prstGeom>
          <a:noFill/>
          <a:ln w="9525">
            <a:noFill/>
            <a:miter lim="800000"/>
            <a:headEnd/>
            <a:tailEnd/>
          </a:ln>
        </p:spPr>
      </p:pic>
      <p:sp>
        <p:nvSpPr>
          <p:cNvPr id="14" name="TextBox 24"/>
          <p:cNvSpPr txBox="1">
            <a:spLocks noChangeArrowheads="1"/>
          </p:cNvSpPr>
          <p:nvPr/>
        </p:nvSpPr>
        <p:spPr bwMode="auto">
          <a:xfrm>
            <a:off x="1295400" y="4038600"/>
            <a:ext cx="494046" cy="369332"/>
          </a:xfrm>
          <a:prstGeom prst="rect">
            <a:avLst/>
          </a:prstGeom>
          <a:noFill/>
          <a:ln w="9525">
            <a:noFill/>
            <a:miter lim="800000"/>
            <a:headEnd/>
            <a:tailEnd/>
          </a:ln>
        </p:spPr>
        <p:txBody>
          <a:bodyPr wrap="none">
            <a:spAutoFit/>
          </a:bodyPr>
          <a:lstStyle/>
          <a:p>
            <a:r>
              <a:rPr lang="en-US" dirty="0" smtClean="0">
                <a:solidFill>
                  <a:prstClr val="black"/>
                </a:solidFill>
              </a:rPr>
              <a:t>GIS</a:t>
            </a:r>
            <a:endParaRPr lang="en-US" dirty="0">
              <a:solidFill>
                <a:prstClr val="black"/>
              </a:solidFill>
            </a:endParaRPr>
          </a:p>
        </p:txBody>
      </p:sp>
      <p:cxnSp>
        <p:nvCxnSpPr>
          <p:cNvPr id="16" name="Straight Connector 15"/>
          <p:cNvCxnSpPr/>
          <p:nvPr/>
        </p:nvCxnSpPr>
        <p:spPr bwMode="auto">
          <a:xfrm flipV="1">
            <a:off x="4876800" y="3352800"/>
            <a:ext cx="914400" cy="4572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7" cstate="print"/>
          <a:srcRect/>
          <a:stretch>
            <a:fillRect/>
          </a:stretch>
        </p:blipFill>
        <p:spPr bwMode="auto">
          <a:xfrm>
            <a:off x="3276600" y="3124200"/>
            <a:ext cx="1733550" cy="1781175"/>
          </a:xfrm>
          <a:prstGeom prst="rect">
            <a:avLst/>
          </a:prstGeom>
          <a:noFill/>
          <a:ln w="9525">
            <a:noFill/>
            <a:miter lim="800000"/>
            <a:headEnd/>
            <a:tailEnd/>
          </a:ln>
        </p:spPr>
      </p:pic>
      <p:cxnSp>
        <p:nvCxnSpPr>
          <p:cNvPr id="37" name="Straight Connector 36"/>
          <p:cNvCxnSpPr/>
          <p:nvPr/>
        </p:nvCxnSpPr>
        <p:spPr bwMode="auto">
          <a:xfrm rot="5400000">
            <a:off x="4000500" y="3009900"/>
            <a:ext cx="2286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91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a:stretch>
            <a:fillRect/>
          </a:stretch>
        </p:blipFill>
        <p:spPr bwMode="auto">
          <a:xfrm>
            <a:off x="228600" y="1100592"/>
            <a:ext cx="8105311" cy="5724376"/>
          </a:xfrm>
          <a:prstGeom prst="rect">
            <a:avLst/>
          </a:prstGeom>
          <a:noFill/>
          <a:ln w="9525">
            <a:noFill/>
            <a:miter lim="800000"/>
            <a:headEnd/>
            <a:tailEnd/>
          </a:ln>
        </p:spPr>
      </p:pic>
      <p:grpSp>
        <p:nvGrpSpPr>
          <p:cNvPr id="2" name="Group 8"/>
          <p:cNvGrpSpPr>
            <a:grpSpLocks/>
          </p:cNvGrpSpPr>
          <p:nvPr/>
        </p:nvGrpSpPr>
        <p:grpSpPr bwMode="auto">
          <a:xfrm>
            <a:off x="6327775" y="3836761"/>
            <a:ext cx="2892425" cy="2252662"/>
            <a:chOff x="2819400" y="1066800"/>
            <a:chExt cx="3429000" cy="1676400"/>
          </a:xfrm>
        </p:grpSpPr>
        <p:sp>
          <p:nvSpPr>
            <p:cNvPr id="8" name="Rectangle 7"/>
            <p:cNvSpPr/>
            <p:nvPr/>
          </p:nvSpPr>
          <p:spPr>
            <a:xfrm>
              <a:off x="2819400" y="1066800"/>
              <a:ext cx="3276559" cy="1676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259" name="TextBox 2"/>
            <p:cNvSpPr txBox="1">
              <a:spLocks noChangeArrowheads="1"/>
            </p:cNvSpPr>
            <p:nvPr/>
          </p:nvSpPr>
          <p:spPr bwMode="auto">
            <a:xfrm>
              <a:off x="2819400" y="1447616"/>
              <a:ext cx="3429000" cy="1214031"/>
            </a:xfrm>
            <a:prstGeom prst="rect">
              <a:avLst/>
            </a:prstGeom>
            <a:noFill/>
            <a:ln w="9525">
              <a:noFill/>
              <a:miter lim="800000"/>
              <a:headEnd/>
              <a:tailEnd/>
            </a:ln>
          </p:spPr>
          <p:txBody>
            <a:bodyPr>
              <a:spAutoFit/>
            </a:bodyPr>
            <a:lstStyle/>
            <a:p>
              <a:pPr marL="171450" indent="-171450" fontAlgn="base">
                <a:spcBef>
                  <a:spcPct val="0"/>
                </a:spcBef>
                <a:spcAft>
                  <a:spcPct val="0"/>
                </a:spcAft>
                <a:buFont typeface="Arial" pitchFamily="34" charset="0"/>
                <a:buChar char="•"/>
              </a:pPr>
              <a:r>
                <a:rPr lang="en-US" sz="2000" dirty="0">
                  <a:solidFill>
                    <a:prstClr val="black"/>
                  </a:solidFill>
                </a:rPr>
                <a:t>Add </a:t>
              </a:r>
              <a:r>
                <a:rPr lang="en-US" sz="2000" dirty="0" err="1">
                  <a:solidFill>
                    <a:prstClr val="black"/>
                  </a:solidFill>
                </a:rPr>
                <a:t>shapefiles</a:t>
              </a:r>
              <a:r>
                <a:rPr lang="en-US" sz="2000" dirty="0">
                  <a:solidFill>
                    <a:prstClr val="black"/>
                  </a:solidFill>
                </a:rPr>
                <a:t> to map</a:t>
              </a:r>
            </a:p>
            <a:p>
              <a:pPr marL="171450" indent="-171450" fontAlgn="base">
                <a:spcBef>
                  <a:spcPct val="0"/>
                </a:spcBef>
                <a:spcAft>
                  <a:spcPct val="0"/>
                </a:spcAft>
                <a:buFont typeface="Arial" pitchFamily="34" charset="0"/>
                <a:buChar char="•"/>
              </a:pPr>
              <a:r>
                <a:rPr lang="en-US" sz="2000" dirty="0">
                  <a:solidFill>
                    <a:prstClr val="black"/>
                  </a:solidFill>
                </a:rPr>
                <a:t>Change </a:t>
              </a:r>
              <a:r>
                <a:rPr lang="en-US" sz="2000" dirty="0" err="1">
                  <a:solidFill>
                    <a:prstClr val="black"/>
                  </a:solidFill>
                </a:rPr>
                <a:t>symbology</a:t>
              </a:r>
              <a:r>
                <a:rPr lang="en-US" sz="2000" dirty="0">
                  <a:solidFill>
                    <a:prstClr val="black"/>
                  </a:solidFill>
                </a:rPr>
                <a:t> and labels</a:t>
              </a:r>
            </a:p>
            <a:p>
              <a:pPr marL="171450" indent="-171450" fontAlgn="base">
                <a:spcBef>
                  <a:spcPct val="0"/>
                </a:spcBef>
                <a:spcAft>
                  <a:spcPct val="0"/>
                </a:spcAft>
                <a:buFont typeface="Arial" pitchFamily="34" charset="0"/>
                <a:buChar char="•"/>
              </a:pPr>
              <a:r>
                <a:rPr lang="en-US" sz="2000" dirty="0">
                  <a:solidFill>
                    <a:prstClr val="black"/>
                  </a:solidFill>
                </a:rPr>
                <a:t>Print and export map</a:t>
              </a:r>
            </a:p>
            <a:p>
              <a:pPr marL="171450" indent="-171450" fontAlgn="base">
                <a:spcBef>
                  <a:spcPct val="0"/>
                </a:spcBef>
                <a:spcAft>
                  <a:spcPct val="0"/>
                </a:spcAft>
                <a:buFont typeface="Arial" pitchFamily="34" charset="0"/>
                <a:buChar char="•"/>
              </a:pPr>
              <a:r>
                <a:rPr lang="en-US" sz="2000" dirty="0">
                  <a:solidFill>
                    <a:prstClr val="black"/>
                  </a:solidFill>
                </a:rPr>
                <a:t>GIS toolbox</a:t>
              </a:r>
            </a:p>
          </p:txBody>
        </p:sp>
        <p:sp>
          <p:nvSpPr>
            <p:cNvPr id="53260" name="TextBox 5"/>
            <p:cNvSpPr txBox="1">
              <a:spLocks noChangeArrowheads="1"/>
            </p:cNvSpPr>
            <p:nvPr/>
          </p:nvSpPr>
          <p:spPr bwMode="auto">
            <a:xfrm>
              <a:off x="2895600" y="1142023"/>
              <a:ext cx="2133600" cy="271508"/>
            </a:xfrm>
            <a:prstGeom prst="rect">
              <a:avLst/>
            </a:prstGeom>
            <a:noFill/>
            <a:ln w="9525">
              <a:noFill/>
              <a:miter lim="800000"/>
              <a:headEnd/>
              <a:tailEnd/>
            </a:ln>
          </p:spPr>
          <p:txBody>
            <a:bodyPr>
              <a:spAutoFit/>
            </a:bodyPr>
            <a:lstStyle/>
            <a:p>
              <a:pPr fontAlgn="base">
                <a:spcBef>
                  <a:spcPct val="0"/>
                </a:spcBef>
                <a:spcAft>
                  <a:spcPct val="0"/>
                </a:spcAft>
              </a:pPr>
              <a:r>
                <a:rPr lang="en-US" b="1">
                  <a:solidFill>
                    <a:prstClr val="black"/>
                  </a:solidFill>
                </a:rPr>
                <a:t>GIS</a:t>
              </a:r>
              <a:r>
                <a:rPr lang="en-US">
                  <a:solidFill>
                    <a:prstClr val="black"/>
                  </a:solidFill>
                </a:rPr>
                <a:t> </a:t>
              </a:r>
            </a:p>
          </p:txBody>
        </p:sp>
      </p:grpSp>
      <p:grpSp>
        <p:nvGrpSpPr>
          <p:cNvPr id="3" name="Group 10"/>
          <p:cNvGrpSpPr>
            <a:grpSpLocks/>
          </p:cNvGrpSpPr>
          <p:nvPr/>
        </p:nvGrpSpPr>
        <p:grpSpPr bwMode="auto">
          <a:xfrm>
            <a:off x="6327775" y="1524000"/>
            <a:ext cx="2743200" cy="2301875"/>
            <a:chOff x="6477000" y="1066800"/>
            <a:chExt cx="2362200" cy="1676400"/>
          </a:xfrm>
        </p:grpSpPr>
        <p:sp>
          <p:nvSpPr>
            <p:cNvPr id="12" name="Rectangle 11"/>
            <p:cNvSpPr/>
            <p:nvPr/>
          </p:nvSpPr>
          <p:spPr>
            <a:xfrm>
              <a:off x="6477000" y="1066800"/>
              <a:ext cx="2362200" cy="1676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3256" name="TextBox 4"/>
            <p:cNvSpPr txBox="1">
              <a:spLocks noChangeArrowheads="1"/>
            </p:cNvSpPr>
            <p:nvPr/>
          </p:nvSpPr>
          <p:spPr bwMode="auto">
            <a:xfrm>
              <a:off x="6553680" y="1447633"/>
              <a:ext cx="2285520" cy="964068"/>
            </a:xfrm>
            <a:prstGeom prst="rect">
              <a:avLst/>
            </a:prstGeom>
            <a:noFill/>
            <a:ln w="9525">
              <a:noFill/>
              <a:miter lim="800000"/>
              <a:headEnd/>
              <a:tailEnd/>
            </a:ln>
          </p:spPr>
          <p:txBody>
            <a:bodyPr>
              <a:spAutoFit/>
            </a:bodyPr>
            <a:lstStyle/>
            <a:p>
              <a:pPr marL="171450" indent="-171450" fontAlgn="base">
                <a:spcBef>
                  <a:spcPct val="0"/>
                </a:spcBef>
                <a:spcAft>
                  <a:spcPct val="0"/>
                </a:spcAft>
                <a:buFont typeface="Arial" pitchFamily="34" charset="0"/>
                <a:buChar char="•"/>
              </a:pPr>
              <a:r>
                <a:rPr lang="en-US" sz="2000" dirty="0">
                  <a:solidFill>
                    <a:prstClr val="black"/>
                  </a:solidFill>
                </a:rPr>
                <a:t>Search for data</a:t>
              </a:r>
            </a:p>
            <a:p>
              <a:pPr marL="171450" indent="-171450" fontAlgn="base">
                <a:spcBef>
                  <a:spcPct val="0"/>
                </a:spcBef>
                <a:spcAft>
                  <a:spcPct val="0"/>
                </a:spcAft>
                <a:buFont typeface="Arial" pitchFamily="34" charset="0"/>
                <a:buChar char="•"/>
              </a:pPr>
              <a:r>
                <a:rPr lang="en-US" sz="2000" dirty="0">
                  <a:solidFill>
                    <a:prstClr val="black"/>
                  </a:solidFill>
                </a:rPr>
                <a:t>Download data</a:t>
              </a:r>
            </a:p>
            <a:p>
              <a:pPr marL="171450" indent="-171450" fontAlgn="base">
                <a:spcBef>
                  <a:spcPct val="0"/>
                </a:spcBef>
                <a:spcAft>
                  <a:spcPct val="0"/>
                </a:spcAft>
                <a:buFont typeface="Arial" pitchFamily="34" charset="0"/>
                <a:buChar char="•"/>
              </a:pPr>
              <a:r>
                <a:rPr lang="en-US" sz="2000" dirty="0">
                  <a:solidFill>
                    <a:prstClr val="black"/>
                  </a:solidFill>
                </a:rPr>
                <a:t>Display time series</a:t>
              </a:r>
            </a:p>
            <a:p>
              <a:pPr marL="171450" indent="-171450" fontAlgn="base">
                <a:spcBef>
                  <a:spcPct val="0"/>
                </a:spcBef>
                <a:spcAft>
                  <a:spcPct val="0"/>
                </a:spcAft>
                <a:buFont typeface="Arial" pitchFamily="34" charset="0"/>
                <a:buChar char="•"/>
              </a:pPr>
              <a:r>
                <a:rPr lang="en-US" sz="2000" dirty="0">
                  <a:solidFill>
                    <a:prstClr val="black"/>
                  </a:solidFill>
                </a:rPr>
                <a:t>Export data</a:t>
              </a:r>
            </a:p>
          </p:txBody>
        </p:sp>
        <p:sp>
          <p:nvSpPr>
            <p:cNvPr id="53257" name="TextBox 6"/>
            <p:cNvSpPr txBox="1">
              <a:spLocks noChangeArrowheads="1"/>
            </p:cNvSpPr>
            <p:nvPr/>
          </p:nvSpPr>
          <p:spPr bwMode="auto">
            <a:xfrm>
              <a:off x="6629400" y="1142716"/>
              <a:ext cx="2133600" cy="282849"/>
            </a:xfrm>
            <a:prstGeom prst="rect">
              <a:avLst/>
            </a:prstGeom>
            <a:noFill/>
            <a:ln w="9525">
              <a:noFill/>
              <a:miter lim="800000"/>
              <a:headEnd/>
              <a:tailEnd/>
            </a:ln>
          </p:spPr>
          <p:txBody>
            <a:bodyPr>
              <a:spAutoFit/>
            </a:bodyPr>
            <a:lstStyle/>
            <a:p>
              <a:pPr fontAlgn="base">
                <a:spcBef>
                  <a:spcPct val="0"/>
                </a:spcBef>
                <a:spcAft>
                  <a:spcPct val="0"/>
                </a:spcAft>
              </a:pPr>
              <a:r>
                <a:rPr lang="en-US" b="1">
                  <a:solidFill>
                    <a:prstClr val="black"/>
                  </a:solidFill>
                </a:rPr>
                <a:t>Hydrology</a:t>
              </a:r>
              <a:r>
                <a:rPr lang="en-US">
                  <a:solidFill>
                    <a:prstClr val="black"/>
                  </a:solidFill>
                </a:rPr>
                <a:t> </a:t>
              </a:r>
            </a:p>
          </p:txBody>
        </p:sp>
      </p:grpSp>
      <p:sp>
        <p:nvSpPr>
          <p:cNvPr id="53254" name="TextBox 14"/>
          <p:cNvSpPr txBox="1">
            <a:spLocks noChangeArrowheads="1"/>
          </p:cNvSpPr>
          <p:nvPr/>
        </p:nvSpPr>
        <p:spPr bwMode="auto">
          <a:xfrm>
            <a:off x="1828800" y="6023768"/>
            <a:ext cx="5168900" cy="461963"/>
          </a:xfrm>
          <a:prstGeom prst="rect">
            <a:avLst/>
          </a:prstGeom>
          <a:noFill/>
          <a:ln w="9525">
            <a:noFill/>
            <a:miter lim="800000"/>
            <a:headEnd/>
            <a:tailEnd/>
          </a:ln>
        </p:spPr>
        <p:txBody>
          <a:bodyPr>
            <a:spAutoFit/>
          </a:bodyPr>
          <a:lstStyle/>
          <a:p>
            <a:pPr algn="ctr" fontAlgn="base">
              <a:spcBef>
                <a:spcPct val="0"/>
              </a:spcBef>
              <a:spcAft>
                <a:spcPct val="0"/>
              </a:spcAft>
            </a:pPr>
            <a:r>
              <a:rPr lang="en-US" sz="2400" dirty="0">
                <a:solidFill>
                  <a:prstClr val="black"/>
                </a:solidFill>
                <a:latin typeface="Arial" pitchFamily="34" charset="0"/>
                <a:hlinkClick r:id="rId4"/>
              </a:rPr>
              <a:t>http://hydrodesktop.codeplex.com</a:t>
            </a:r>
            <a:r>
              <a:rPr lang="en-US" sz="2400" dirty="0">
                <a:solidFill>
                  <a:prstClr val="black"/>
                </a:solidFill>
                <a:latin typeface="Arial" pitchFamily="34" charset="0"/>
              </a:rPr>
              <a:t> </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52400"/>
            <a:ext cx="4651718" cy="94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7" name="Picture 3"/>
          <p:cNvPicPr>
            <a:picLocks noChangeAspect="1" noChangeArrowheads="1"/>
          </p:cNvPicPr>
          <p:nvPr/>
        </p:nvPicPr>
        <p:blipFill>
          <a:blip r:embed="rId3" cstate="print"/>
          <a:srcRect/>
          <a:stretch>
            <a:fillRect/>
          </a:stretch>
        </p:blipFill>
        <p:spPr bwMode="auto">
          <a:xfrm>
            <a:off x="0" y="0"/>
            <a:ext cx="9144000" cy="6637344"/>
          </a:xfrm>
          <a:prstGeom prst="rect">
            <a:avLst/>
          </a:prstGeom>
          <a:noFill/>
          <a:ln w="9525">
            <a:noFill/>
            <a:miter lim="800000"/>
            <a:headEnd/>
            <a:tailEnd/>
          </a:ln>
        </p:spPr>
      </p:pic>
      <p:sp>
        <p:nvSpPr>
          <p:cNvPr id="53254" name="TextBox 14"/>
          <p:cNvSpPr txBox="1">
            <a:spLocks noChangeArrowheads="1"/>
          </p:cNvSpPr>
          <p:nvPr/>
        </p:nvSpPr>
        <p:spPr bwMode="auto">
          <a:xfrm>
            <a:off x="881026" y="223325"/>
            <a:ext cx="5168900" cy="461963"/>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2400" dirty="0">
                <a:solidFill>
                  <a:prstClr val="black"/>
                </a:solidFill>
                <a:latin typeface="Arial" pitchFamily="34" charset="0"/>
                <a:hlinkClick r:id="rId4"/>
              </a:rPr>
              <a:t>http://hydrodesktop.codeplex.com</a:t>
            </a:r>
            <a:r>
              <a:rPr lang="en-US" sz="2400" dirty="0">
                <a:solidFill>
                  <a:prstClr val="black"/>
                </a:solidFill>
                <a:latin typeface="Arial" pitchFamily="34" charset="0"/>
              </a:rPr>
              <a:t> </a:t>
            </a:r>
          </a:p>
        </p:txBody>
      </p:sp>
      <p:pic>
        <p:nvPicPr>
          <p:cNvPr id="59396" name="Picture 4" descr="http://download.codeplex.com/Project/Download/FileDownload.aspx?ProjectName=hydrodesktop&amp;DownloadId=97166&amp;Build=17275">
            <a:hlinkClick r:id="rId4"/>
          </p:cNvPr>
          <p:cNvPicPr>
            <a:picLocks noChangeAspect="1" noChangeArrowheads="1"/>
          </p:cNvPicPr>
          <p:nvPr/>
        </p:nvPicPr>
        <p:blipFill>
          <a:blip r:embed="rId5" cstate="print"/>
          <a:srcRect/>
          <a:stretch>
            <a:fillRect/>
          </a:stretch>
        </p:blipFill>
        <p:spPr bwMode="auto">
          <a:xfrm>
            <a:off x="2147483647" y="-449263"/>
            <a:ext cx="5619750" cy="942976"/>
          </a:xfrm>
          <a:prstGeom prst="rect">
            <a:avLst/>
          </a:prstGeom>
          <a:noFill/>
        </p:spPr>
      </p:pic>
      <p:pic>
        <p:nvPicPr>
          <p:cNvPr id="59398" name="Picture 6" descr="http://download.codeplex.com/Project/Download/FileDownload.aspx?ProjectName=hydrodesktop&amp;DownloadId=97166&amp;Build=17275">
            <a:hlinkClick r:id="rId4"/>
          </p:cNvPr>
          <p:cNvPicPr>
            <a:picLocks noChangeAspect="1" noChangeArrowheads="1"/>
          </p:cNvPicPr>
          <p:nvPr/>
        </p:nvPicPr>
        <p:blipFill>
          <a:blip r:embed="rId5" cstate="print"/>
          <a:srcRect/>
          <a:stretch>
            <a:fillRect/>
          </a:stretch>
        </p:blipFill>
        <p:spPr bwMode="auto">
          <a:xfrm>
            <a:off x="2147483647" y="-449263"/>
            <a:ext cx="5619750" cy="942976"/>
          </a:xfrm>
          <a:prstGeom prst="rect">
            <a:avLst/>
          </a:prstGeom>
          <a:noFill/>
        </p:spPr>
      </p:pic>
      <p:grpSp>
        <p:nvGrpSpPr>
          <p:cNvPr id="2" name="Group 10"/>
          <p:cNvGrpSpPr>
            <a:grpSpLocks/>
          </p:cNvGrpSpPr>
          <p:nvPr/>
        </p:nvGrpSpPr>
        <p:grpSpPr bwMode="auto">
          <a:xfrm>
            <a:off x="2695898" y="3520963"/>
            <a:ext cx="3294999" cy="1996967"/>
            <a:chOff x="6477000" y="1083592"/>
            <a:chExt cx="2362200" cy="1913515"/>
          </a:xfrm>
        </p:grpSpPr>
        <p:sp>
          <p:nvSpPr>
            <p:cNvPr id="19" name="Rectangle 18"/>
            <p:cNvSpPr/>
            <p:nvPr/>
          </p:nvSpPr>
          <p:spPr>
            <a:xfrm>
              <a:off x="6477000" y="1083592"/>
              <a:ext cx="2362200" cy="15207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0" name="TextBox 4"/>
            <p:cNvSpPr txBox="1">
              <a:spLocks noChangeArrowheads="1"/>
            </p:cNvSpPr>
            <p:nvPr/>
          </p:nvSpPr>
          <p:spPr bwMode="auto">
            <a:xfrm>
              <a:off x="6528352" y="1114697"/>
              <a:ext cx="2285520" cy="1882410"/>
            </a:xfrm>
            <a:prstGeom prst="rect">
              <a:avLst/>
            </a:prstGeom>
            <a:noFill/>
            <a:ln w="9525">
              <a:noFill/>
              <a:miter lim="800000"/>
              <a:headEnd/>
              <a:tailEnd/>
            </a:ln>
          </p:spPr>
          <p:txBody>
            <a:bodyPr wrap="square">
              <a:spAutoFit/>
            </a:bodyPr>
            <a:lstStyle/>
            <a:p>
              <a:pPr marL="171450" indent="-171450" fontAlgn="base">
                <a:spcBef>
                  <a:spcPct val="0"/>
                </a:spcBef>
                <a:spcAft>
                  <a:spcPct val="0"/>
                </a:spcAft>
                <a:buFont typeface="Arial" pitchFamily="34" charset="0"/>
                <a:buChar char="•"/>
              </a:pPr>
              <a:r>
                <a:rPr lang="en-US" sz="2400" dirty="0" smtClean="0">
                  <a:solidFill>
                    <a:prstClr val="black"/>
                  </a:solidFill>
                </a:rPr>
                <a:t>12800 total downloads</a:t>
              </a:r>
            </a:p>
            <a:p>
              <a:pPr marL="171450" indent="-171450" fontAlgn="base">
                <a:spcBef>
                  <a:spcPct val="0"/>
                </a:spcBef>
                <a:spcAft>
                  <a:spcPct val="0"/>
                </a:spcAft>
                <a:buFont typeface="Arial" pitchFamily="34" charset="0"/>
                <a:buChar char="•"/>
              </a:pPr>
              <a:r>
                <a:rPr lang="en-US" sz="2400" dirty="0" smtClean="0">
                  <a:solidFill>
                    <a:prstClr val="black"/>
                  </a:solidFill>
                </a:rPr>
                <a:t>2000 code commits</a:t>
              </a:r>
            </a:p>
            <a:p>
              <a:pPr marL="171450" indent="-171450" fontAlgn="base">
                <a:spcBef>
                  <a:spcPct val="0"/>
                </a:spcBef>
                <a:spcAft>
                  <a:spcPct val="0"/>
                </a:spcAft>
                <a:buFont typeface="Arial" pitchFamily="34" charset="0"/>
                <a:buChar char="•"/>
              </a:pPr>
              <a:r>
                <a:rPr lang="en-US" sz="2400" dirty="0" smtClean="0">
                  <a:solidFill>
                    <a:prstClr val="black"/>
                  </a:solidFill>
                </a:rPr>
                <a:t>25 registered developers</a:t>
              </a:r>
              <a:endParaRPr lang="en-US" sz="2400" dirty="0">
                <a:solidFill>
                  <a:prstClr val="black"/>
                </a:solidFill>
              </a:endParaRPr>
            </a:p>
          </p:txBody>
        </p:sp>
      </p:grpSp>
    </p:spTree>
    <p:extLst>
      <p:ext uri="{BB962C8B-B14F-4D97-AF65-F5344CB8AC3E}">
        <p14:creationId xmlns:p14="http://schemas.microsoft.com/office/powerpoint/2010/main" val="3699588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274638"/>
            <a:ext cx="8229600" cy="944562"/>
          </a:xfrm>
        </p:spPr>
        <p:txBody>
          <a:bodyPr/>
          <a:lstStyle/>
          <a:p>
            <a:pPr eaLnBrk="1" hangingPunct="1"/>
            <a:r>
              <a:rPr lang="en-US" smtClean="0"/>
              <a:t>HydroModeler</a:t>
            </a:r>
          </a:p>
        </p:txBody>
      </p:sp>
      <p:sp>
        <p:nvSpPr>
          <p:cNvPr id="2051" name="Rectangle 5"/>
          <p:cNvSpPr>
            <a:spLocks noChangeArrowheads="1"/>
          </p:cNvSpPr>
          <p:nvPr/>
        </p:nvSpPr>
        <p:spPr bwMode="auto">
          <a:xfrm>
            <a:off x="1143000" y="1143000"/>
            <a:ext cx="7010400" cy="584200"/>
          </a:xfrm>
          <a:prstGeom prst="rect">
            <a:avLst/>
          </a:prstGeom>
          <a:noFill/>
          <a:ln w="9525">
            <a:noFill/>
            <a:miter lim="800000"/>
            <a:headEnd/>
            <a:tailEnd/>
          </a:ln>
        </p:spPr>
        <p:txBody>
          <a:bodyPr>
            <a:spAutoFit/>
          </a:bodyPr>
          <a:lstStyle/>
          <a:p>
            <a:pPr algn="ctr" fontAlgn="base">
              <a:spcBef>
                <a:spcPct val="0"/>
              </a:spcBef>
              <a:spcAft>
                <a:spcPct val="0"/>
              </a:spcAft>
            </a:pPr>
            <a:r>
              <a:rPr lang="en-US" sz="1600" smtClean="0">
                <a:solidFill>
                  <a:prstClr val="black"/>
                </a:solidFill>
                <a:latin typeface="Arial" charset="0"/>
              </a:rPr>
              <a:t>An integrated modeling environment based on the Open Modeling Interface (OpenMI) standard and embedded within HydroDesktop</a:t>
            </a:r>
          </a:p>
        </p:txBody>
      </p:sp>
      <p:pic>
        <p:nvPicPr>
          <p:cNvPr id="2052" name="Picture 4"/>
          <p:cNvPicPr>
            <a:picLocks noChangeAspect="1" noChangeArrowheads="1"/>
          </p:cNvPicPr>
          <p:nvPr/>
        </p:nvPicPr>
        <p:blipFill>
          <a:blip r:embed="rId2" cstate="print"/>
          <a:srcRect/>
          <a:stretch>
            <a:fillRect/>
          </a:stretch>
        </p:blipFill>
        <p:spPr bwMode="auto">
          <a:xfrm>
            <a:off x="1295400" y="1752600"/>
            <a:ext cx="6324600" cy="4195763"/>
          </a:xfrm>
          <a:prstGeom prst="rect">
            <a:avLst/>
          </a:prstGeom>
          <a:noFill/>
          <a:ln w="9525">
            <a:noFill/>
            <a:miter lim="800000"/>
            <a:headEnd/>
            <a:tailEnd/>
          </a:ln>
        </p:spPr>
      </p:pic>
      <p:sp>
        <p:nvSpPr>
          <p:cNvPr id="11" name="TextBox 10"/>
          <p:cNvSpPr txBox="1"/>
          <p:nvPr/>
        </p:nvSpPr>
        <p:spPr>
          <a:xfrm>
            <a:off x="4495800" y="4648200"/>
            <a:ext cx="2971800" cy="923925"/>
          </a:xfrm>
          <a:prstGeom prst="rect">
            <a:avLst/>
          </a:prstGeom>
          <a:solidFill>
            <a:schemeClr val="bg1"/>
          </a:solidFill>
          <a:ln>
            <a:solidFill>
              <a:schemeClr val="accent1">
                <a:shade val="50000"/>
              </a:schemeClr>
            </a:solidFill>
          </a:ln>
        </p:spPr>
        <p:txBody>
          <a:bodyPr>
            <a:spAutoFit/>
          </a:bodyPr>
          <a:lstStyle/>
          <a:p>
            <a:pPr fontAlgn="base">
              <a:spcBef>
                <a:spcPct val="0"/>
              </a:spcBef>
              <a:spcAft>
                <a:spcPct val="0"/>
              </a:spcAft>
              <a:defRPr/>
            </a:pPr>
            <a:r>
              <a:rPr lang="en-US" dirty="0">
                <a:solidFill>
                  <a:prstClr val="black"/>
                </a:solidFill>
                <a:latin typeface="Arial" charset="0"/>
              </a:rPr>
              <a:t>Allows for the linking of data and models as “plug-and-play” components</a:t>
            </a:r>
          </a:p>
        </p:txBody>
      </p:sp>
      <p:sp>
        <p:nvSpPr>
          <p:cNvPr id="2054" name="Rectangle 11"/>
          <p:cNvSpPr>
            <a:spLocks noChangeArrowheads="1"/>
          </p:cNvSpPr>
          <p:nvPr/>
        </p:nvSpPr>
        <p:spPr bwMode="auto">
          <a:xfrm>
            <a:off x="1295400" y="6019800"/>
            <a:ext cx="6324600" cy="523875"/>
          </a:xfrm>
          <a:prstGeom prst="rect">
            <a:avLst/>
          </a:prstGeom>
          <a:noFill/>
          <a:ln w="9525">
            <a:noFill/>
            <a:miter lim="800000"/>
            <a:headEnd/>
            <a:tailEnd/>
          </a:ln>
        </p:spPr>
        <p:txBody>
          <a:bodyPr>
            <a:spAutoFit/>
          </a:bodyPr>
          <a:lstStyle/>
          <a:p>
            <a:pPr algn="ctr" fontAlgn="base">
              <a:spcBef>
                <a:spcPct val="0"/>
              </a:spcBef>
              <a:spcAft>
                <a:spcPct val="0"/>
              </a:spcAft>
            </a:pPr>
            <a:r>
              <a:rPr lang="en-US" sz="1400" smtClean="0">
                <a:solidFill>
                  <a:prstClr val="black"/>
                </a:solidFill>
                <a:latin typeface="Arial" charset="0"/>
              </a:rPr>
              <a:t>In development at the University of South Carolina by Jon Goodall, Tony Castronova, Mehmet Ercan, Mostafa Elag, and Shirani Fuller</a:t>
            </a:r>
            <a:endParaRPr lang="en-US" sz="1400" baseline="30000" smtClean="0">
              <a:solidFill>
                <a:prstClr val="black"/>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0" name="Picture 6" descr="http://www.r-project.org/screenshots/RAqua-scrshot1.jpg"/>
          <p:cNvPicPr>
            <a:picLocks noChangeAspect="1" noChangeArrowheads="1"/>
          </p:cNvPicPr>
          <p:nvPr/>
        </p:nvPicPr>
        <p:blipFill>
          <a:blip r:embed="rId2" cstate="print"/>
          <a:srcRect t="2576"/>
          <a:stretch>
            <a:fillRect/>
          </a:stretch>
        </p:blipFill>
        <p:spPr bwMode="auto">
          <a:xfrm>
            <a:off x="0" y="914400"/>
            <a:ext cx="9144000" cy="5943600"/>
          </a:xfrm>
          <a:prstGeom prst="rect">
            <a:avLst/>
          </a:prstGeom>
          <a:noFill/>
        </p:spPr>
      </p:pic>
      <p:sp>
        <p:nvSpPr>
          <p:cNvPr id="3" name="Title 1"/>
          <p:cNvSpPr txBox="1">
            <a:spLocks/>
          </p:cNvSpPr>
          <p:nvPr/>
        </p:nvSpPr>
        <p:spPr>
          <a:xfrm>
            <a:off x="457200" y="152400"/>
            <a:ext cx="8229600" cy="563562"/>
          </a:xfrm>
          <a:prstGeom prst="rect">
            <a:avLst/>
          </a:prstGeom>
        </p:spPr>
        <p:txBody>
          <a:bodyPr vert="horz" lIns="91440" tIns="45720" rIns="91440" bIns="45720" rtlCol="0" anchor="ctr">
            <a:normAutofit fontScale="82500" lnSpcReduction="20000"/>
          </a:bodyPr>
          <a:lstStyle/>
          <a:p>
            <a:pPr algn="ctr">
              <a:spcBef>
                <a:spcPct val="0"/>
              </a:spcBef>
              <a:defRPr/>
            </a:pPr>
            <a:r>
              <a:rPr lang="en-US" sz="4400" dirty="0" smtClean="0">
                <a:solidFill>
                  <a:prstClr val="black"/>
                </a:solidFill>
              </a:rPr>
              <a:t>Integration with “R” Statistics Package</a:t>
            </a:r>
            <a:endParaRPr lang="en-US" sz="4400" dirty="0">
              <a:solidFill>
                <a:prstClr val="black"/>
              </a:solidFill>
            </a:endParaRPr>
          </a:p>
        </p:txBody>
      </p:sp>
      <p:pic>
        <p:nvPicPr>
          <p:cNvPr id="88068" name="Picture 4" descr="R logo"/>
          <p:cNvPicPr>
            <a:picLocks noChangeAspect="1" noChangeArrowheads="1"/>
          </p:cNvPicPr>
          <p:nvPr/>
        </p:nvPicPr>
        <p:blipFill>
          <a:blip r:embed="rId3" cstate="print"/>
          <a:srcRect/>
          <a:stretch>
            <a:fillRect/>
          </a:stretch>
        </p:blipFill>
        <p:spPr bwMode="auto">
          <a:xfrm>
            <a:off x="0" y="0"/>
            <a:ext cx="952500" cy="723900"/>
          </a:xfrm>
          <a:prstGeom prst="rect">
            <a:avLst/>
          </a:prstGeom>
          <a:noFill/>
        </p:spPr>
      </p:pic>
    </p:spTree>
    <p:extLst>
      <p:ext uri="{BB962C8B-B14F-4D97-AF65-F5344CB8AC3E}">
        <p14:creationId xmlns:p14="http://schemas.microsoft.com/office/powerpoint/2010/main" val="4101046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65849" y="31674"/>
            <a:ext cx="8009555" cy="6826325"/>
          </a:xfrm>
          <a:prstGeom prst="rect">
            <a:avLst/>
          </a:prstGeom>
          <a:noFill/>
          <a:ln w="9525">
            <a:noFill/>
            <a:miter lim="800000"/>
            <a:headEnd/>
            <a:tailEnd/>
          </a:ln>
        </p:spPr>
      </p:pic>
      <p:sp>
        <p:nvSpPr>
          <p:cNvPr id="5" name="TextBox 4"/>
          <p:cNvSpPr txBox="1"/>
          <p:nvPr/>
        </p:nvSpPr>
        <p:spPr>
          <a:xfrm>
            <a:off x="2337450" y="260275"/>
            <a:ext cx="5486400" cy="523220"/>
          </a:xfrm>
          <a:prstGeom prst="rect">
            <a:avLst/>
          </a:prstGeom>
          <a:solidFill>
            <a:schemeClr val="bg1"/>
          </a:solidFill>
        </p:spPr>
        <p:txBody>
          <a:bodyPr wrap="square" rtlCol="0">
            <a:spAutoFit/>
          </a:bodyPr>
          <a:lstStyle/>
          <a:p>
            <a:r>
              <a:rPr lang="en-US" sz="2800" dirty="0" smtClean="0">
                <a:solidFill>
                  <a:prstClr val="black"/>
                </a:solidFill>
                <a:hlinkClick r:id="rId3"/>
              </a:rPr>
              <a:t>http://hydroserver.codeplex.com</a:t>
            </a:r>
            <a:r>
              <a:rPr lang="en-US" sz="2800" dirty="0" smtClean="0">
                <a:solidFill>
                  <a:prstClr val="black"/>
                </a:solidFill>
              </a:rPr>
              <a:t> </a:t>
            </a:r>
            <a:endParaRPr lang="en-US" sz="2800" dirty="0">
              <a:solidFill>
                <a:prstClr val="black"/>
              </a:solidFill>
            </a:endParaRPr>
          </a:p>
        </p:txBody>
      </p:sp>
      <p:sp>
        <p:nvSpPr>
          <p:cNvPr id="6" name="Content Placeholder 2"/>
          <p:cNvSpPr txBox="1">
            <a:spLocks/>
          </p:cNvSpPr>
          <p:nvPr/>
        </p:nvSpPr>
        <p:spPr>
          <a:xfrm>
            <a:off x="0" y="2606722"/>
            <a:ext cx="5105400" cy="4251278"/>
          </a:xfrm>
          <a:prstGeom prst="rect">
            <a:avLst/>
          </a:prstGeom>
          <a:solidFill>
            <a:schemeClr val="accent1">
              <a:lumMod val="20000"/>
              <a:lumOff val="80000"/>
            </a:schemeClr>
          </a:solidFill>
          <a:ln>
            <a:solidFill>
              <a:schemeClr val="tx1"/>
            </a:solidFill>
          </a:ln>
        </p:spPr>
        <p:txBody>
          <a:bodyPr>
            <a:noAutofit/>
          </a:bodyPr>
          <a:lstStyle/>
          <a:p>
            <a:pPr marL="342900" indent="-342900">
              <a:spcBef>
                <a:spcPct val="20000"/>
              </a:spcBef>
              <a:buFont typeface="Arial" pitchFamily="34" charset="0"/>
              <a:buChar char="•"/>
              <a:defRPr/>
            </a:pPr>
            <a:r>
              <a:rPr lang="en-US" dirty="0" smtClean="0">
                <a:solidFill>
                  <a:prstClr val="black"/>
                </a:solidFill>
              </a:rPr>
              <a:t>A platform for publishing space-time hydrologic datasets that:</a:t>
            </a:r>
          </a:p>
          <a:p>
            <a:pPr marL="742950" lvl="1" indent="-285750">
              <a:spcBef>
                <a:spcPct val="20000"/>
              </a:spcBef>
              <a:buFont typeface="Arial" pitchFamily="34" charset="0"/>
              <a:buChar char="–"/>
              <a:defRPr/>
            </a:pPr>
            <a:r>
              <a:rPr lang="en-US" sz="1600" dirty="0" smtClean="0">
                <a:solidFill>
                  <a:prstClr val="black"/>
                </a:solidFill>
              </a:rPr>
              <a:t>Autonomous with local control of data</a:t>
            </a:r>
          </a:p>
          <a:p>
            <a:pPr marL="742950" lvl="1" indent="-285750">
              <a:spcBef>
                <a:spcPct val="20000"/>
              </a:spcBef>
              <a:buFont typeface="Arial" pitchFamily="34" charset="0"/>
              <a:buChar char="–"/>
              <a:defRPr/>
            </a:pPr>
            <a:r>
              <a:rPr lang="en-US" sz="1600" dirty="0" smtClean="0">
                <a:solidFill>
                  <a:prstClr val="black"/>
                </a:solidFill>
              </a:rPr>
              <a:t>Part of a distributed  system that makes data universally available</a:t>
            </a:r>
          </a:p>
          <a:p>
            <a:pPr marL="342900" indent="-342900">
              <a:spcBef>
                <a:spcPct val="20000"/>
              </a:spcBef>
              <a:buFont typeface="Arial" pitchFamily="34" charset="0"/>
              <a:buChar char="•"/>
              <a:defRPr/>
            </a:pPr>
            <a:r>
              <a:rPr lang="en-US" dirty="0" smtClean="0">
                <a:solidFill>
                  <a:prstClr val="black"/>
                </a:solidFill>
              </a:rPr>
              <a:t>Basis for Experimental Watershed or Observatory data management system</a:t>
            </a:r>
          </a:p>
          <a:p>
            <a:pPr marL="342900" indent="-342900">
              <a:spcBef>
                <a:spcPct val="20000"/>
              </a:spcBef>
              <a:buFont typeface="Arial" pitchFamily="34" charset="0"/>
              <a:buChar char="•"/>
              <a:defRPr/>
            </a:pPr>
            <a:r>
              <a:rPr lang="en-US" dirty="0" smtClean="0">
                <a:solidFill>
                  <a:prstClr val="black"/>
                </a:solidFill>
              </a:rPr>
              <a:t>Standards based approach to data publication</a:t>
            </a:r>
          </a:p>
          <a:p>
            <a:pPr marL="742950" lvl="1" indent="-285750">
              <a:spcBef>
                <a:spcPct val="20000"/>
              </a:spcBef>
              <a:buFont typeface="Arial" pitchFamily="34" charset="0"/>
              <a:buChar char="–"/>
              <a:defRPr/>
            </a:pPr>
            <a:r>
              <a:rPr lang="en-US" sz="1600" dirty="0" smtClean="0">
                <a:solidFill>
                  <a:prstClr val="black"/>
                </a:solidFill>
              </a:rPr>
              <a:t>Accepted and emerging standards for data storage and transfer (OGC, </a:t>
            </a:r>
            <a:r>
              <a:rPr lang="en-US" sz="1600" dirty="0" err="1" smtClean="0">
                <a:solidFill>
                  <a:prstClr val="black"/>
                </a:solidFill>
              </a:rPr>
              <a:t>WaterML</a:t>
            </a:r>
            <a:r>
              <a:rPr lang="en-US" sz="1600" dirty="0" smtClean="0">
                <a:solidFill>
                  <a:prstClr val="black"/>
                </a:solidFill>
              </a:rPr>
              <a:t>)</a:t>
            </a:r>
            <a:endParaRPr lang="en-US" dirty="0" smtClean="0">
              <a:solidFill>
                <a:prstClr val="black"/>
              </a:solidFill>
            </a:endParaRPr>
          </a:p>
          <a:p>
            <a:pPr marL="342900" indent="-342900">
              <a:spcBef>
                <a:spcPct val="20000"/>
              </a:spcBef>
              <a:buFont typeface="Arial" pitchFamily="34" charset="0"/>
              <a:buChar char="•"/>
              <a:defRPr/>
            </a:pPr>
            <a:r>
              <a:rPr lang="en-US" dirty="0" smtClean="0">
                <a:solidFill>
                  <a:prstClr val="black"/>
                </a:solidFill>
              </a:rPr>
              <a:t>Built on established software</a:t>
            </a:r>
          </a:p>
          <a:p>
            <a:pPr marL="742950" lvl="1" indent="-285750">
              <a:spcBef>
                <a:spcPct val="20000"/>
              </a:spcBef>
              <a:buFont typeface="Arial" pitchFamily="34" charset="0"/>
              <a:buChar char="–"/>
              <a:defRPr/>
            </a:pPr>
            <a:r>
              <a:rPr lang="en-US" sz="1600" dirty="0" smtClean="0">
                <a:solidFill>
                  <a:prstClr val="black"/>
                </a:solidFill>
              </a:rPr>
              <a:t>MS SQL Server, </a:t>
            </a:r>
            <a:r>
              <a:rPr lang="en-US" sz="1600" dirty="0" err="1" smtClean="0">
                <a:solidFill>
                  <a:prstClr val="black"/>
                </a:solidFill>
              </a:rPr>
              <a:t>ArcGIS</a:t>
            </a:r>
            <a:r>
              <a:rPr lang="en-US" sz="1600" dirty="0" smtClean="0">
                <a:solidFill>
                  <a:prstClr val="black"/>
                </a:solidFill>
              </a:rPr>
              <a:t> server</a:t>
            </a:r>
          </a:p>
          <a:p>
            <a:pPr marL="342900" indent="-342900">
              <a:spcBef>
                <a:spcPct val="20000"/>
              </a:spcBef>
              <a:buFont typeface="Arial" pitchFamily="34" charset="0"/>
              <a:buChar char="•"/>
              <a:defRPr/>
            </a:pPr>
            <a:r>
              <a:rPr lang="en-US" dirty="0" smtClean="0">
                <a:solidFill>
                  <a:prstClr val="black"/>
                </a:solidFill>
              </a:rPr>
              <a:t>Open Source Community Code Repository</a:t>
            </a:r>
          </a:p>
          <a:p>
            <a:pPr marL="742950" lvl="1" indent="-285750">
              <a:spcBef>
                <a:spcPct val="20000"/>
              </a:spcBef>
              <a:buFont typeface="Arial" pitchFamily="34" charset="0"/>
              <a:buChar char="–"/>
              <a:defRPr/>
            </a:pPr>
            <a:r>
              <a:rPr lang="en-US" sz="1600" dirty="0" smtClean="0">
                <a:solidFill>
                  <a:prstClr val="black"/>
                </a:solidFill>
              </a:rPr>
              <a:t>Sustainability</a:t>
            </a:r>
          </a:p>
          <a:p>
            <a:pPr marL="342900" indent="-342900">
              <a:spcBef>
                <a:spcPct val="20000"/>
              </a:spcBef>
              <a:buFont typeface="Arial" pitchFamily="34" charset="0"/>
              <a:buChar char="•"/>
              <a:defRPr/>
            </a:pPr>
            <a:endParaRPr lang="en-US" dirty="0" smtClean="0">
              <a:solidFill>
                <a:prstClr val="black"/>
              </a:solidFill>
            </a:endParaRPr>
          </a:p>
          <a:p>
            <a:pPr marL="285750" indent="-285750">
              <a:spcBef>
                <a:spcPct val="20000"/>
              </a:spcBef>
              <a:buFont typeface="Arial" pitchFamily="34" charset="0"/>
              <a:buChar char="–"/>
              <a:defRPr/>
            </a:pPr>
            <a:endParaRPr lang="en-US" sz="1600" dirty="0">
              <a:solidFill>
                <a:prstClr val="black"/>
              </a:solidFill>
            </a:endParaRPr>
          </a:p>
        </p:txBody>
      </p:sp>
    </p:spTree>
    <p:extLst>
      <p:ext uri="{BB962C8B-B14F-4D97-AF65-F5344CB8AC3E}">
        <p14:creationId xmlns:p14="http://schemas.microsoft.com/office/powerpoint/2010/main" val="3592854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ff\AppData\Local\Microsoft\Windows\Temporary Internet Files\Content.IE5\Q8RGWUXA\MCj04348450000[1].png"/>
          <p:cNvPicPr>
            <a:picLocks noChangeAspect="1" noChangeArrowheads="1"/>
          </p:cNvPicPr>
          <p:nvPr/>
        </p:nvPicPr>
        <p:blipFill>
          <a:blip r:embed="rId3" cstate="print"/>
          <a:srcRect/>
          <a:stretch>
            <a:fillRect/>
          </a:stretch>
        </p:blipFill>
        <p:spPr bwMode="auto">
          <a:xfrm>
            <a:off x="3124200" y="3657600"/>
            <a:ext cx="2133600" cy="2133600"/>
          </a:xfrm>
          <a:prstGeom prst="rect">
            <a:avLst/>
          </a:prstGeom>
          <a:noFill/>
        </p:spPr>
      </p:pic>
      <p:sp>
        <p:nvSpPr>
          <p:cNvPr id="80" name="Line 29"/>
          <p:cNvSpPr>
            <a:spLocks noChangeShapeType="1"/>
          </p:cNvSpPr>
          <p:nvPr/>
        </p:nvSpPr>
        <p:spPr bwMode="auto">
          <a:xfrm flipH="1" flipV="1">
            <a:off x="4114800" y="5715000"/>
            <a:ext cx="1752600" cy="914400"/>
          </a:xfrm>
          <a:prstGeom prst="line">
            <a:avLst/>
          </a:prstGeom>
          <a:noFill/>
          <a:ln w="63500">
            <a:solidFill>
              <a:schemeClr val="tx1"/>
            </a:solidFill>
            <a:prstDash val="sysDot"/>
            <a:round/>
            <a:headEnd/>
            <a:tailEnd/>
          </a:ln>
        </p:spPr>
        <p:txBody>
          <a:bodyPr/>
          <a:lstStyle/>
          <a:p>
            <a:endParaRPr lang="en-US">
              <a:solidFill>
                <a:prstClr val="black"/>
              </a:solidFill>
            </a:endParaRPr>
          </a:p>
        </p:txBody>
      </p:sp>
      <p:sp>
        <p:nvSpPr>
          <p:cNvPr id="79" name="Line 29"/>
          <p:cNvSpPr>
            <a:spLocks noChangeShapeType="1"/>
          </p:cNvSpPr>
          <p:nvPr/>
        </p:nvSpPr>
        <p:spPr bwMode="auto">
          <a:xfrm flipH="1">
            <a:off x="4038600" y="228600"/>
            <a:ext cx="1828800" cy="3505200"/>
          </a:xfrm>
          <a:prstGeom prst="line">
            <a:avLst/>
          </a:prstGeom>
          <a:noFill/>
          <a:ln w="63500">
            <a:solidFill>
              <a:schemeClr val="tx1"/>
            </a:solidFill>
            <a:prstDash val="sysDot"/>
            <a:round/>
            <a:headEnd/>
            <a:tailEnd type="none"/>
          </a:ln>
        </p:spPr>
        <p:txBody>
          <a:bodyPr/>
          <a:lstStyle/>
          <a:p>
            <a:endParaRPr lang="en-US">
              <a:solidFill>
                <a:prstClr val="black"/>
              </a:solidFill>
            </a:endParaRPr>
          </a:p>
        </p:txBody>
      </p:sp>
      <p:sp>
        <p:nvSpPr>
          <p:cNvPr id="11286" name="Rectangle 23"/>
          <p:cNvSpPr>
            <a:spLocks noChangeArrowheads="1"/>
          </p:cNvSpPr>
          <p:nvPr/>
        </p:nvSpPr>
        <p:spPr bwMode="auto">
          <a:xfrm>
            <a:off x="5867400" y="152400"/>
            <a:ext cx="3124200" cy="6553200"/>
          </a:xfrm>
          <a:prstGeom prst="rect">
            <a:avLst/>
          </a:prstGeom>
          <a:solidFill>
            <a:schemeClr val="accent1">
              <a:lumMod val="20000"/>
              <a:lumOff val="80000"/>
            </a:schemeClr>
          </a:solidFill>
          <a:ln>
            <a:noFill/>
            <a:headEnd/>
            <a:tailEnd/>
          </a:ln>
          <a:effectLst>
            <a:outerShdw blurRad="107950" dist="12700" dir="5400000" algn="ctr">
              <a:srgbClr val="000000"/>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Arial" charset="0"/>
            </a:endParaRPr>
          </a:p>
        </p:txBody>
      </p:sp>
      <p:sp>
        <p:nvSpPr>
          <p:cNvPr id="11266" name="Rectangle 2"/>
          <p:cNvSpPr>
            <a:spLocks noChangeArrowheads="1"/>
          </p:cNvSpPr>
          <p:nvPr/>
        </p:nvSpPr>
        <p:spPr bwMode="auto">
          <a:xfrm>
            <a:off x="160252" y="152400"/>
            <a:ext cx="4868948" cy="3124200"/>
          </a:xfrm>
          <a:prstGeom prst="rect">
            <a:avLst/>
          </a:prstGeom>
          <a:solidFill>
            <a:schemeClr val="bg1"/>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161" name="Picture 14" descr="R.M. Young Wind Sentry Set">
            <a:hlinkClick r:id="rId4"/>
          </p:cNvPr>
          <p:cNvPicPr>
            <a:picLocks noChangeAspect="1" noChangeArrowheads="1"/>
          </p:cNvPicPr>
          <p:nvPr/>
        </p:nvPicPr>
        <p:blipFill>
          <a:blip r:embed="rId5" cstate="print"/>
          <a:srcRect/>
          <a:stretch>
            <a:fillRect/>
          </a:stretch>
        </p:blipFill>
        <p:spPr bwMode="auto">
          <a:xfrm>
            <a:off x="228600" y="914400"/>
            <a:ext cx="497624" cy="685800"/>
          </a:xfrm>
          <a:prstGeom prst="rect">
            <a:avLst/>
          </a:prstGeom>
          <a:noFill/>
          <a:ln w="9525">
            <a:noFill/>
            <a:miter lim="800000"/>
            <a:headEnd/>
            <a:tailEnd/>
          </a:ln>
        </p:spPr>
      </p:pic>
      <p:sp>
        <p:nvSpPr>
          <p:cNvPr id="6164" name="Text Box 18"/>
          <p:cNvSpPr txBox="1">
            <a:spLocks noChangeArrowheads="1"/>
          </p:cNvSpPr>
          <p:nvPr/>
        </p:nvSpPr>
        <p:spPr bwMode="auto">
          <a:xfrm>
            <a:off x="152400" y="533400"/>
            <a:ext cx="2590800" cy="369332"/>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Ongoing Data Collection</a:t>
            </a:r>
            <a:endParaRPr lang="en-US" dirty="0">
              <a:solidFill>
                <a:prstClr val="black"/>
              </a:solidFill>
            </a:endParaRPr>
          </a:p>
        </p:txBody>
      </p:sp>
      <p:sp>
        <p:nvSpPr>
          <p:cNvPr id="6166" name="Text Box 26"/>
          <p:cNvSpPr txBox="1">
            <a:spLocks noChangeArrowheads="1"/>
          </p:cNvSpPr>
          <p:nvPr/>
        </p:nvSpPr>
        <p:spPr bwMode="auto">
          <a:xfrm>
            <a:off x="5791200" y="5743575"/>
            <a:ext cx="3352800" cy="915988"/>
          </a:xfrm>
          <a:prstGeom prst="rect">
            <a:avLst/>
          </a:prstGeom>
          <a:noFill/>
          <a:ln w="9525">
            <a:noFill/>
            <a:miter lim="800000"/>
            <a:headEnd/>
            <a:tailEnd/>
          </a:ln>
        </p:spPr>
        <p:txBody>
          <a:bodyPr>
            <a:spAutoFit/>
          </a:bodyPr>
          <a:lstStyle/>
          <a:p>
            <a:pPr algn="ctr">
              <a:spcBef>
                <a:spcPct val="50000"/>
              </a:spcBef>
            </a:pPr>
            <a:r>
              <a:rPr lang="en-US" dirty="0">
                <a:solidFill>
                  <a:prstClr val="black"/>
                </a:solidFill>
              </a:rPr>
              <a:t>Data </a:t>
            </a:r>
            <a:r>
              <a:rPr lang="en-US" dirty="0" smtClean="0">
                <a:solidFill>
                  <a:prstClr val="black"/>
                </a:solidFill>
              </a:rPr>
              <a:t>presentation, </a:t>
            </a:r>
            <a:r>
              <a:rPr lang="en-US" dirty="0">
                <a:solidFill>
                  <a:prstClr val="black"/>
                </a:solidFill>
              </a:rPr>
              <a:t>visualization, </a:t>
            </a:r>
            <a:br>
              <a:rPr lang="en-US" dirty="0">
                <a:solidFill>
                  <a:prstClr val="black"/>
                </a:solidFill>
              </a:rPr>
            </a:br>
            <a:r>
              <a:rPr lang="en-US" dirty="0">
                <a:solidFill>
                  <a:prstClr val="black"/>
                </a:solidFill>
              </a:rPr>
              <a:t>and analysis through Internet enabled applications</a:t>
            </a:r>
          </a:p>
        </p:txBody>
      </p:sp>
      <p:sp>
        <p:nvSpPr>
          <p:cNvPr id="6172" name="Text Box 36"/>
          <p:cNvSpPr txBox="1">
            <a:spLocks noChangeArrowheads="1"/>
          </p:cNvSpPr>
          <p:nvPr/>
        </p:nvSpPr>
        <p:spPr bwMode="auto">
          <a:xfrm>
            <a:off x="5943600" y="152400"/>
            <a:ext cx="2971800" cy="461665"/>
          </a:xfrm>
          <a:prstGeom prst="rect">
            <a:avLst/>
          </a:prstGeom>
          <a:noFill/>
          <a:ln w="9525">
            <a:noFill/>
            <a:miter lim="800000"/>
            <a:headEnd/>
            <a:tailEnd/>
          </a:ln>
        </p:spPr>
        <p:txBody>
          <a:bodyPr>
            <a:spAutoFit/>
          </a:bodyPr>
          <a:lstStyle/>
          <a:p>
            <a:pPr algn="ctr"/>
            <a:r>
              <a:rPr lang="en-US" sz="2400" b="1" dirty="0" smtClean="0">
                <a:solidFill>
                  <a:prstClr val="black"/>
                </a:solidFill>
              </a:rPr>
              <a:t>Internet Applications</a:t>
            </a:r>
            <a:endParaRPr lang="en-US" sz="2000" b="1" dirty="0">
              <a:solidFill>
                <a:prstClr val="black"/>
              </a:solidFill>
            </a:endParaRPr>
          </a:p>
        </p:txBody>
      </p:sp>
      <p:sp>
        <p:nvSpPr>
          <p:cNvPr id="6173" name="Text Box 18"/>
          <p:cNvSpPr txBox="1">
            <a:spLocks noChangeArrowheads="1"/>
          </p:cNvSpPr>
          <p:nvPr/>
        </p:nvSpPr>
        <p:spPr bwMode="auto">
          <a:xfrm>
            <a:off x="685800" y="152400"/>
            <a:ext cx="4343400" cy="400110"/>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Point Observations Data</a:t>
            </a:r>
            <a:endParaRPr lang="en-US" sz="2000" b="1" dirty="0">
              <a:solidFill>
                <a:prstClr val="black"/>
              </a:solidFill>
            </a:endParaRPr>
          </a:p>
        </p:txBody>
      </p:sp>
      <p:sp>
        <p:nvSpPr>
          <p:cNvPr id="41" name="Text Box 18"/>
          <p:cNvSpPr txBox="1">
            <a:spLocks noChangeArrowheads="1"/>
          </p:cNvSpPr>
          <p:nvPr/>
        </p:nvSpPr>
        <p:spPr bwMode="auto">
          <a:xfrm>
            <a:off x="152400" y="1752600"/>
            <a:ext cx="2590800" cy="369332"/>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Historical Data Files</a:t>
            </a:r>
            <a:endParaRPr lang="en-US" dirty="0">
              <a:solidFill>
                <a:prstClr val="black"/>
              </a:solidFill>
            </a:endParaRPr>
          </a:p>
        </p:txBody>
      </p:sp>
      <p:sp>
        <p:nvSpPr>
          <p:cNvPr id="42" name="Documents"/>
          <p:cNvSpPr>
            <a:spLocks noEditPoints="1" noChangeArrowheads="1"/>
          </p:cNvSpPr>
          <p:nvPr/>
        </p:nvSpPr>
        <p:spPr bwMode="auto">
          <a:xfrm>
            <a:off x="228600" y="2209800"/>
            <a:ext cx="773112" cy="94138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3">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latin typeface="Arial" charset="0"/>
            </a:endParaRPr>
          </a:p>
        </p:txBody>
      </p:sp>
      <p:sp>
        <p:nvSpPr>
          <p:cNvPr id="44" name="Documents"/>
          <p:cNvSpPr>
            <a:spLocks noEditPoints="1" noChangeArrowheads="1"/>
          </p:cNvSpPr>
          <p:nvPr/>
        </p:nvSpPr>
        <p:spPr bwMode="auto">
          <a:xfrm>
            <a:off x="1447800" y="2209800"/>
            <a:ext cx="838200" cy="914400"/>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latin typeface="Arial" charset="0"/>
            </a:endParaRPr>
          </a:p>
        </p:txBody>
      </p:sp>
      <p:sp>
        <p:nvSpPr>
          <p:cNvPr id="54" name="Rectangle 2"/>
          <p:cNvSpPr>
            <a:spLocks noChangeArrowheads="1"/>
          </p:cNvSpPr>
          <p:nvPr/>
        </p:nvSpPr>
        <p:spPr bwMode="auto">
          <a:xfrm>
            <a:off x="152400" y="3429000"/>
            <a:ext cx="3124200" cy="3276600"/>
          </a:xfrm>
          <a:prstGeom prst="rect">
            <a:avLst/>
          </a:prstGeom>
          <a:solidFill>
            <a:schemeClr val="accent2">
              <a:lumMod val="20000"/>
              <a:lumOff val="80000"/>
            </a:schemeClr>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4" name="Picture 5"/>
          <p:cNvPicPr>
            <a:picLocks noChangeAspect="1" noChangeArrowheads="1"/>
          </p:cNvPicPr>
          <p:nvPr/>
        </p:nvPicPr>
        <p:blipFill>
          <a:blip r:embed="rId6" cstate="print"/>
          <a:srcRect/>
          <a:stretch>
            <a:fillRect/>
          </a:stretch>
        </p:blipFill>
        <p:spPr bwMode="auto">
          <a:xfrm>
            <a:off x="990600" y="1143000"/>
            <a:ext cx="723997" cy="288845"/>
          </a:xfrm>
          <a:prstGeom prst="rect">
            <a:avLst/>
          </a:prstGeom>
          <a:noFill/>
          <a:ln w="9525">
            <a:noFill/>
            <a:miter lim="800000"/>
            <a:headEnd/>
            <a:tailEnd/>
          </a:ln>
        </p:spPr>
      </p:pic>
      <p:pic>
        <p:nvPicPr>
          <p:cNvPr id="65" name="Picture 4"/>
          <p:cNvPicPr>
            <a:picLocks noChangeAspect="1" noChangeArrowheads="1"/>
          </p:cNvPicPr>
          <p:nvPr/>
        </p:nvPicPr>
        <p:blipFill>
          <a:blip r:embed="rId7" cstate="print"/>
          <a:srcRect/>
          <a:stretch>
            <a:fillRect/>
          </a:stretch>
        </p:blipFill>
        <p:spPr bwMode="auto">
          <a:xfrm>
            <a:off x="1905000" y="1143000"/>
            <a:ext cx="931228" cy="533400"/>
          </a:xfrm>
          <a:prstGeom prst="rect">
            <a:avLst/>
          </a:prstGeom>
          <a:noFill/>
          <a:ln w="9525">
            <a:noFill/>
            <a:miter lim="800000"/>
            <a:headEnd/>
            <a:tailEnd/>
          </a:ln>
        </p:spPr>
      </p:pic>
      <p:pic>
        <p:nvPicPr>
          <p:cNvPr id="72" name="Picture 4"/>
          <p:cNvPicPr>
            <a:picLocks noChangeAspect="1" noChangeArrowheads="1"/>
          </p:cNvPicPr>
          <p:nvPr/>
        </p:nvPicPr>
        <p:blipFill>
          <a:blip r:embed="rId8" cstate="print"/>
          <a:srcRect/>
          <a:stretch>
            <a:fillRect/>
          </a:stretch>
        </p:blipFill>
        <p:spPr bwMode="auto">
          <a:xfrm>
            <a:off x="381000" y="4114800"/>
            <a:ext cx="2653864" cy="2438400"/>
          </a:xfrm>
          <a:prstGeom prst="rect">
            <a:avLst/>
          </a:prstGeom>
          <a:noFill/>
          <a:ln w="9525">
            <a:noFill/>
            <a:miter lim="800000"/>
            <a:headEnd/>
            <a:tailEnd/>
          </a:ln>
        </p:spPr>
      </p:pic>
      <p:sp>
        <p:nvSpPr>
          <p:cNvPr id="73" name="Text Box 18"/>
          <p:cNvSpPr txBox="1">
            <a:spLocks noChangeArrowheads="1"/>
          </p:cNvSpPr>
          <p:nvPr/>
        </p:nvSpPr>
        <p:spPr bwMode="auto">
          <a:xfrm>
            <a:off x="457200" y="3657600"/>
            <a:ext cx="2057400" cy="400110"/>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GIS Data</a:t>
            </a:r>
            <a:endParaRPr lang="en-US" sz="2000" b="1" dirty="0">
              <a:solidFill>
                <a:prstClr val="black"/>
              </a:solidFill>
            </a:endParaRPr>
          </a:p>
        </p:txBody>
      </p:sp>
      <p:sp>
        <p:nvSpPr>
          <p:cNvPr id="75" name="Text Box 18"/>
          <p:cNvSpPr txBox="1">
            <a:spLocks noChangeArrowheads="1"/>
          </p:cNvSpPr>
          <p:nvPr/>
        </p:nvSpPr>
        <p:spPr bwMode="auto">
          <a:xfrm>
            <a:off x="3276600" y="6027003"/>
            <a:ext cx="1905000" cy="461665"/>
          </a:xfrm>
          <a:prstGeom prst="rect">
            <a:avLst/>
          </a:prstGeom>
          <a:noFill/>
          <a:ln w="9525">
            <a:noFill/>
            <a:miter lim="800000"/>
            <a:headEnd/>
            <a:tailEnd/>
          </a:ln>
        </p:spPr>
        <p:txBody>
          <a:bodyPr wrap="square">
            <a:spAutoFit/>
          </a:bodyPr>
          <a:lstStyle/>
          <a:p>
            <a:pPr algn="ctr">
              <a:spcBef>
                <a:spcPct val="50000"/>
              </a:spcBef>
            </a:pPr>
            <a:r>
              <a:rPr lang="en-US" sz="2400" b="1" dirty="0" err="1" smtClean="0">
                <a:solidFill>
                  <a:prstClr val="black"/>
                </a:solidFill>
              </a:rPr>
              <a:t>HydroServer</a:t>
            </a:r>
            <a:endParaRPr lang="en-US" sz="2400" b="1" dirty="0">
              <a:solidFill>
                <a:prstClr val="black"/>
              </a:solidFill>
            </a:endParaRPr>
          </a:p>
        </p:txBody>
      </p:sp>
      <p:pic>
        <p:nvPicPr>
          <p:cNvPr id="81" name="Picture 9"/>
          <p:cNvPicPr>
            <a:picLocks noChangeAspect="1" noChangeArrowheads="1"/>
          </p:cNvPicPr>
          <p:nvPr/>
        </p:nvPicPr>
        <p:blipFill>
          <a:blip r:embed="rId9" cstate="print"/>
          <a:srcRect/>
          <a:stretch>
            <a:fillRect/>
          </a:stretch>
        </p:blipFill>
        <p:spPr bwMode="auto">
          <a:xfrm>
            <a:off x="2819400" y="838200"/>
            <a:ext cx="2155336" cy="1240075"/>
          </a:xfrm>
          <a:prstGeom prst="rect">
            <a:avLst/>
          </a:prstGeom>
          <a:noFill/>
          <a:ln w="9525" cap="flat">
            <a:noFill/>
            <a:miter lim="800000"/>
            <a:headEnd/>
            <a:tailEnd/>
          </a:ln>
          <a:effectLst/>
        </p:spPr>
      </p:pic>
      <p:sp>
        <p:nvSpPr>
          <p:cNvPr id="28" name="Can 27"/>
          <p:cNvSpPr/>
          <p:nvPr/>
        </p:nvSpPr>
        <p:spPr>
          <a:xfrm>
            <a:off x="3429000" y="2209800"/>
            <a:ext cx="1219200" cy="990600"/>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ODM Database</a:t>
            </a:r>
            <a:endParaRPr lang="en-US" sz="1200" dirty="0">
              <a:solidFill>
                <a:prstClr val="black"/>
              </a:solidFill>
            </a:endParaRPr>
          </a:p>
        </p:txBody>
      </p:sp>
      <p:sp>
        <p:nvSpPr>
          <p:cNvPr id="29" name="Right Arrow 28"/>
          <p:cNvSpPr/>
          <p:nvPr/>
        </p:nvSpPr>
        <p:spPr>
          <a:xfrm rot="2187603">
            <a:off x="2666990" y="2117587"/>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 descr="ArcGIS Server - Complete and Integrated Server-Based GIS"/>
          <p:cNvPicPr>
            <a:picLocks noChangeAspect="1" noChangeArrowheads="1"/>
          </p:cNvPicPr>
          <p:nvPr/>
        </p:nvPicPr>
        <p:blipFill>
          <a:blip r:embed="rId10" cstate="print"/>
          <a:srcRect r="50831" b="48718"/>
          <a:stretch>
            <a:fillRect/>
          </a:stretch>
        </p:blipFill>
        <p:spPr bwMode="auto">
          <a:xfrm>
            <a:off x="4267200" y="5214551"/>
            <a:ext cx="2133600" cy="576649"/>
          </a:xfrm>
          <a:prstGeom prst="rect">
            <a:avLst/>
          </a:prstGeom>
          <a:noFill/>
        </p:spPr>
      </p:pic>
      <p:pic>
        <p:nvPicPr>
          <p:cNvPr id="1026" name="Picture 2"/>
          <p:cNvPicPr>
            <a:picLocks noChangeAspect="1" noChangeArrowheads="1"/>
          </p:cNvPicPr>
          <p:nvPr/>
        </p:nvPicPr>
        <p:blipFill>
          <a:blip r:embed="rId11" cstate="print"/>
          <a:srcRect/>
          <a:stretch>
            <a:fillRect/>
          </a:stretch>
        </p:blipFill>
        <p:spPr bwMode="auto">
          <a:xfrm>
            <a:off x="6477000" y="3505200"/>
            <a:ext cx="2406465" cy="2247900"/>
          </a:xfrm>
          <a:prstGeom prst="rect">
            <a:avLst/>
          </a:prstGeom>
          <a:noFill/>
          <a:ln w="9525">
            <a:noFill/>
            <a:miter lim="800000"/>
            <a:headEnd/>
            <a:tailEnd/>
          </a:ln>
        </p:spPr>
      </p:pic>
      <p:pic>
        <p:nvPicPr>
          <p:cNvPr id="1027" name="Picture 3"/>
          <p:cNvPicPr>
            <a:picLocks noChangeAspect="1" noChangeArrowheads="1"/>
          </p:cNvPicPr>
          <p:nvPr/>
        </p:nvPicPr>
        <p:blipFill>
          <a:blip r:embed="rId12" cstate="print"/>
          <a:srcRect/>
          <a:stretch>
            <a:fillRect/>
          </a:stretch>
        </p:blipFill>
        <p:spPr bwMode="auto">
          <a:xfrm>
            <a:off x="6096000" y="609600"/>
            <a:ext cx="2732766" cy="2552700"/>
          </a:xfrm>
          <a:prstGeom prst="rect">
            <a:avLst/>
          </a:prstGeom>
          <a:noFill/>
          <a:ln w="9525">
            <a:noFill/>
            <a:miter lim="800000"/>
            <a:headEnd/>
            <a:tailEnd/>
          </a:ln>
        </p:spPr>
      </p:pic>
      <p:pic>
        <p:nvPicPr>
          <p:cNvPr id="6148" name="Picture 25"/>
          <p:cNvPicPr>
            <a:picLocks noChangeAspect="1" noChangeArrowheads="1"/>
          </p:cNvPicPr>
          <p:nvPr/>
        </p:nvPicPr>
        <p:blipFill>
          <a:blip r:embed="rId13" cstate="print"/>
          <a:srcRect/>
          <a:stretch>
            <a:fillRect/>
          </a:stretch>
        </p:blipFill>
        <p:spPr bwMode="auto">
          <a:xfrm>
            <a:off x="6096000" y="2209800"/>
            <a:ext cx="2009775" cy="1585912"/>
          </a:xfrm>
          <a:prstGeom prst="rect">
            <a:avLst/>
          </a:prstGeom>
          <a:noFill/>
          <a:ln w="9525">
            <a:noFill/>
            <a:miter lim="800000"/>
            <a:headEnd/>
            <a:tailEnd/>
          </a:ln>
        </p:spPr>
      </p:pic>
      <p:grpSp>
        <p:nvGrpSpPr>
          <p:cNvPr id="48" name="Group 47"/>
          <p:cNvGrpSpPr/>
          <p:nvPr/>
        </p:nvGrpSpPr>
        <p:grpSpPr>
          <a:xfrm>
            <a:off x="4267200" y="3429000"/>
            <a:ext cx="1720472" cy="1676400"/>
            <a:chOff x="4267200" y="3429000"/>
            <a:chExt cx="1720472" cy="1676400"/>
          </a:xfrm>
        </p:grpSpPr>
        <p:sp>
          <p:nvSpPr>
            <p:cNvPr id="32" name="Rectangle 8"/>
            <p:cNvSpPr>
              <a:spLocks noChangeArrowheads="1"/>
            </p:cNvSpPr>
            <p:nvPr/>
          </p:nvSpPr>
          <p:spPr bwMode="auto">
            <a:xfrm>
              <a:off x="4552076" y="3429000"/>
              <a:ext cx="1405534" cy="1676400"/>
            </a:xfrm>
            <a:prstGeom prst="rect">
              <a:avLst/>
            </a:prstGeom>
            <a:solidFill>
              <a:srgbClr val="DEFEE3"/>
            </a:solidFill>
            <a:ln w="9525">
              <a:solidFill>
                <a:srgbClr val="000000"/>
              </a:solidFill>
              <a:miter lim="800000"/>
              <a:headEnd/>
              <a:tailEnd/>
            </a:ln>
          </p:spPr>
          <p:txBody>
            <a:bodyPr wrap="none" anchor="ctr"/>
            <a:lstStyle/>
            <a:p>
              <a:pPr algn="ctr"/>
              <a:endParaRPr lang="en-US" sz="1400">
                <a:solidFill>
                  <a:srgbClr val="000000"/>
                </a:solidFill>
              </a:endParaRPr>
            </a:p>
          </p:txBody>
        </p:sp>
        <p:sp>
          <p:nvSpPr>
            <p:cNvPr id="33" name="Text Box 12"/>
            <p:cNvSpPr txBox="1">
              <a:spLocks noChangeArrowheads="1"/>
            </p:cNvSpPr>
            <p:nvPr/>
          </p:nvSpPr>
          <p:spPr bwMode="auto">
            <a:xfrm>
              <a:off x="4608404" y="3458239"/>
              <a:ext cx="1158587" cy="830997"/>
            </a:xfrm>
            <a:prstGeom prst="rect">
              <a:avLst/>
            </a:prstGeom>
            <a:noFill/>
            <a:ln w="9525">
              <a:noFill/>
              <a:miter lim="800000"/>
              <a:headEnd/>
              <a:tailEnd/>
            </a:ln>
          </p:spPr>
          <p:txBody>
            <a:bodyPr wrap="none">
              <a:spAutoFit/>
            </a:bodyPr>
            <a:lstStyle/>
            <a:p>
              <a:r>
                <a:rPr lang="en-US" sz="1200" dirty="0" err="1">
                  <a:solidFill>
                    <a:srgbClr val="0066FF"/>
                  </a:solidFill>
                </a:rPr>
                <a:t>GetSites</a:t>
              </a:r>
              <a:endParaRPr lang="en-US" sz="1200" dirty="0">
                <a:solidFill>
                  <a:srgbClr val="0066FF"/>
                </a:solidFill>
              </a:endParaRPr>
            </a:p>
            <a:p>
              <a:r>
                <a:rPr lang="en-US" sz="1200" dirty="0" err="1">
                  <a:solidFill>
                    <a:srgbClr val="0066FF"/>
                  </a:solidFill>
                </a:rPr>
                <a:t>GetSiteInfo</a:t>
              </a:r>
              <a:endParaRPr lang="en-US" sz="1200" dirty="0">
                <a:solidFill>
                  <a:srgbClr val="0066FF"/>
                </a:solidFill>
              </a:endParaRPr>
            </a:p>
            <a:p>
              <a:r>
                <a:rPr lang="en-US" sz="1200" dirty="0" err="1">
                  <a:solidFill>
                    <a:srgbClr val="0066FF"/>
                  </a:solidFill>
                </a:rPr>
                <a:t>GetVariableInfo</a:t>
              </a:r>
              <a:endParaRPr lang="en-US" sz="1200" dirty="0">
                <a:solidFill>
                  <a:srgbClr val="0066FF"/>
                </a:solidFill>
              </a:endParaRPr>
            </a:p>
            <a:p>
              <a:r>
                <a:rPr lang="en-US" sz="1200" dirty="0" err="1">
                  <a:solidFill>
                    <a:srgbClr val="0066FF"/>
                  </a:solidFill>
                </a:rPr>
                <a:t>GetValues</a:t>
              </a:r>
              <a:endParaRPr lang="en-US" sz="1200" dirty="0">
                <a:solidFill>
                  <a:srgbClr val="0066FF"/>
                </a:solidFill>
              </a:endParaRPr>
            </a:p>
          </p:txBody>
        </p:sp>
        <p:sp>
          <p:nvSpPr>
            <p:cNvPr id="34" name="Oval 13"/>
            <p:cNvSpPr>
              <a:spLocks noChangeArrowheads="1"/>
            </p:cNvSpPr>
            <p:nvPr/>
          </p:nvSpPr>
          <p:spPr bwMode="auto">
            <a:xfrm>
              <a:off x="4275777" y="3524794"/>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5" name="Oval 14"/>
            <p:cNvSpPr>
              <a:spLocks noChangeArrowheads="1"/>
            </p:cNvSpPr>
            <p:nvPr/>
          </p:nvSpPr>
          <p:spPr bwMode="auto">
            <a:xfrm>
              <a:off x="4275777" y="3716383"/>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6" name="Oval 15"/>
            <p:cNvSpPr>
              <a:spLocks noChangeArrowheads="1"/>
            </p:cNvSpPr>
            <p:nvPr/>
          </p:nvSpPr>
          <p:spPr bwMode="auto">
            <a:xfrm>
              <a:off x="4275777" y="3907972"/>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7" name="Text Box 16"/>
            <p:cNvSpPr txBox="1">
              <a:spLocks noChangeArrowheads="1"/>
            </p:cNvSpPr>
            <p:nvPr/>
          </p:nvSpPr>
          <p:spPr bwMode="auto">
            <a:xfrm>
              <a:off x="4506211" y="4648093"/>
              <a:ext cx="1481461" cy="452273"/>
            </a:xfrm>
            <a:prstGeom prst="rect">
              <a:avLst/>
            </a:prstGeom>
            <a:noFill/>
            <a:ln w="9525">
              <a:noFill/>
              <a:miter lim="800000"/>
              <a:headEnd/>
              <a:tailEnd/>
            </a:ln>
          </p:spPr>
          <p:txBody>
            <a:bodyPr>
              <a:spAutoFit/>
            </a:bodyPr>
            <a:lstStyle/>
            <a:p>
              <a:pPr algn="ctr"/>
              <a:r>
                <a:rPr lang="en-US" sz="1400" b="1" dirty="0">
                  <a:solidFill>
                    <a:srgbClr val="000000"/>
                  </a:solidFill>
                </a:rPr>
                <a:t>WaterOneFlow</a:t>
              </a:r>
            </a:p>
            <a:p>
              <a:pPr algn="ctr"/>
              <a:r>
                <a:rPr lang="en-US" sz="1400" b="1" dirty="0">
                  <a:solidFill>
                    <a:srgbClr val="000000"/>
                  </a:solidFill>
                </a:rPr>
                <a:t>Web Service</a:t>
              </a:r>
            </a:p>
          </p:txBody>
        </p:sp>
        <p:sp>
          <p:nvSpPr>
            <p:cNvPr id="38" name="AutoShape 30"/>
            <p:cNvSpPr>
              <a:spLocks noChangeArrowheads="1"/>
            </p:cNvSpPr>
            <p:nvPr/>
          </p:nvSpPr>
          <p:spPr bwMode="auto">
            <a:xfrm>
              <a:off x="4823033" y="4325390"/>
              <a:ext cx="884149" cy="337048"/>
            </a:xfrm>
            <a:prstGeom prst="foldedCorner">
              <a:avLst>
                <a:gd name="adj" fmla="val 12500"/>
              </a:avLst>
            </a:prstGeom>
            <a:solidFill>
              <a:srgbClr val="BBE0E3"/>
            </a:solidFill>
            <a:ln w="9525">
              <a:solidFill>
                <a:srgbClr val="000000"/>
              </a:solidFill>
              <a:round/>
              <a:headEnd/>
              <a:tailEnd/>
            </a:ln>
          </p:spPr>
          <p:txBody>
            <a:bodyPr wrap="none" anchor="ctr"/>
            <a:lstStyle/>
            <a:p>
              <a:pPr algn="ctr"/>
              <a:r>
                <a:rPr lang="en-US" sz="1400">
                  <a:solidFill>
                    <a:srgbClr val="000000"/>
                  </a:solidFill>
                </a:rPr>
                <a:t>WaterML</a:t>
              </a:r>
            </a:p>
          </p:txBody>
        </p:sp>
        <p:sp>
          <p:nvSpPr>
            <p:cNvPr id="43" name="Line 9"/>
            <p:cNvSpPr>
              <a:spLocks noChangeShapeType="1"/>
            </p:cNvSpPr>
            <p:nvPr/>
          </p:nvSpPr>
          <p:spPr bwMode="auto">
            <a:xfrm>
              <a:off x="4331038" y="3572697"/>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5" name="Line 10"/>
            <p:cNvSpPr>
              <a:spLocks noChangeShapeType="1"/>
            </p:cNvSpPr>
            <p:nvPr/>
          </p:nvSpPr>
          <p:spPr bwMode="auto">
            <a:xfrm>
              <a:off x="4331038" y="3764286"/>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6" name="Line 11"/>
            <p:cNvSpPr>
              <a:spLocks noChangeShapeType="1"/>
            </p:cNvSpPr>
            <p:nvPr/>
          </p:nvSpPr>
          <p:spPr bwMode="auto">
            <a:xfrm>
              <a:off x="4331038" y="3955875"/>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0" name="Oval 15"/>
            <p:cNvSpPr>
              <a:spLocks noChangeArrowheads="1"/>
            </p:cNvSpPr>
            <p:nvPr/>
          </p:nvSpPr>
          <p:spPr bwMode="auto">
            <a:xfrm>
              <a:off x="4267200" y="4100516"/>
              <a:ext cx="110518" cy="95794"/>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7" name="Line 11"/>
            <p:cNvSpPr>
              <a:spLocks noChangeShapeType="1"/>
            </p:cNvSpPr>
            <p:nvPr/>
          </p:nvSpPr>
          <p:spPr bwMode="auto">
            <a:xfrm>
              <a:off x="4332190" y="4148410"/>
              <a:ext cx="342742" cy="0"/>
            </a:xfrm>
            <a:prstGeom prst="line">
              <a:avLst/>
            </a:prstGeom>
            <a:noFill/>
            <a:ln w="9525">
              <a:solidFill>
                <a:srgbClr val="000000"/>
              </a:solidFill>
              <a:round/>
              <a:headEnd/>
              <a:tailEnd/>
            </a:ln>
          </p:spPr>
          <p:txBody>
            <a:bodyPr/>
            <a:lstStyle/>
            <a:p>
              <a:endParaRPr lang="en-US">
                <a:solidFill>
                  <a:prstClr val="black"/>
                </a:solidFill>
              </a:endParaRPr>
            </a:p>
          </p:txBody>
        </p:sp>
      </p:grpSp>
    </p:spTree>
    <p:extLst>
      <p:ext uri="{BB962C8B-B14F-4D97-AF65-F5344CB8AC3E}">
        <p14:creationId xmlns:p14="http://schemas.microsoft.com/office/powerpoint/2010/main" val="3783841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3405788" y="3342165"/>
            <a:ext cx="2614012" cy="1676400"/>
          </a:xfrm>
          <a:prstGeom prst="rect">
            <a:avLst/>
          </a:prstGeom>
          <a:noFill/>
          <a:ln w="9525">
            <a:noFill/>
            <a:miter lim="800000"/>
            <a:headEnd/>
            <a:tailEnd/>
          </a:ln>
        </p:spPr>
      </p:pic>
      <p:grpSp>
        <p:nvGrpSpPr>
          <p:cNvPr id="2" name="Group 26"/>
          <p:cNvGrpSpPr/>
          <p:nvPr/>
        </p:nvGrpSpPr>
        <p:grpSpPr>
          <a:xfrm>
            <a:off x="457200" y="1818165"/>
            <a:ext cx="8458200" cy="4735035"/>
            <a:chOff x="457200" y="979965"/>
            <a:chExt cx="8458200" cy="4735035"/>
          </a:xfrm>
        </p:grpSpPr>
        <p:grpSp>
          <p:nvGrpSpPr>
            <p:cNvPr id="3" name="Group 25"/>
            <p:cNvGrpSpPr/>
            <p:nvPr/>
          </p:nvGrpSpPr>
          <p:grpSpPr>
            <a:xfrm>
              <a:off x="1559736" y="1549431"/>
              <a:ext cx="6288864" cy="3114535"/>
              <a:chOff x="1407336" y="1549431"/>
              <a:chExt cx="5570756" cy="3114535"/>
            </a:xfrm>
          </p:grpSpPr>
          <p:sp>
            <p:nvSpPr>
              <p:cNvPr id="44036" name="Text Box 16"/>
              <p:cNvSpPr txBox="1">
                <a:spLocks noChangeArrowheads="1"/>
              </p:cNvSpPr>
              <p:nvPr/>
            </p:nvSpPr>
            <p:spPr bwMode="auto">
              <a:xfrm>
                <a:off x="5364233" y="2868352"/>
                <a:ext cx="1613859" cy="1019652"/>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2035648" y="1739681"/>
                <a:ext cx="1346984" cy="391187"/>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204528" y="4262090"/>
                <a:ext cx="1773564" cy="391187"/>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a:t>
                </a:r>
                <a:r>
                  <a:rPr lang="en-US" sz="2400" dirty="0" smtClean="0">
                    <a:solidFill>
                      <a:prstClr val="black"/>
                    </a:solidFill>
                  </a:rPr>
                  <a:t>tower data</a:t>
                </a:r>
                <a:endParaRPr lang="en-US" sz="2400" dirty="0">
                  <a:solidFill>
                    <a:prstClr val="black"/>
                  </a:solidFill>
                </a:endParaRPr>
              </a:p>
            </p:txBody>
          </p:sp>
          <p:sp>
            <p:nvSpPr>
              <p:cNvPr id="44039" name="Text Box 13"/>
              <p:cNvSpPr txBox="1">
                <a:spLocks noChangeArrowheads="1"/>
              </p:cNvSpPr>
              <p:nvPr/>
            </p:nvSpPr>
            <p:spPr bwMode="auto">
              <a:xfrm>
                <a:off x="1407336" y="2838425"/>
                <a:ext cx="1473067"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sp>
            <p:nvSpPr>
              <p:cNvPr id="44040" name="Text Box 14"/>
              <p:cNvSpPr txBox="1">
                <a:spLocks noChangeArrowheads="1"/>
              </p:cNvSpPr>
              <p:nvPr/>
            </p:nvSpPr>
            <p:spPr bwMode="auto">
              <a:xfrm>
                <a:off x="4889321" y="1549431"/>
                <a:ext cx="1536108"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1407336" y="4272779"/>
                <a:ext cx="1893343" cy="391187"/>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3346909" y="2150107"/>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2863591" y="316120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2483241" y="3892280"/>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4889321" y="3892280"/>
                <a:ext cx="1075906" cy="4360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4889321" y="3357871"/>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4557303" y="2252713"/>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grpSp>
        <p:pic>
          <p:nvPicPr>
            <p:cNvPr id="17" name="Picture 5" descr="stream3"/>
            <p:cNvPicPr>
              <a:picLocks noChangeAspect="1" noChangeArrowheads="1"/>
            </p:cNvPicPr>
            <p:nvPr/>
          </p:nvPicPr>
          <p:blipFill>
            <a:blip r:embed="rId3" cstate="print"/>
            <a:srcRect/>
            <a:stretch>
              <a:fillRect/>
            </a:stretch>
          </p:blipFill>
          <p:spPr bwMode="auto">
            <a:xfrm>
              <a:off x="837058" y="979965"/>
              <a:ext cx="1185996" cy="1499647"/>
            </a:xfrm>
            <a:prstGeom prst="rect">
              <a:avLst/>
            </a:prstGeom>
            <a:noFill/>
            <a:ln w="9525">
              <a:noFill/>
              <a:miter lim="800000"/>
              <a:headEnd/>
              <a:tailEnd/>
            </a:ln>
          </p:spPr>
        </p:pic>
        <p:pic>
          <p:nvPicPr>
            <p:cNvPr id="18" name="Picture 16" descr="weather_sta"/>
            <p:cNvPicPr>
              <a:picLocks noChangeAspect="1" noChangeArrowheads="1"/>
            </p:cNvPicPr>
            <p:nvPr/>
          </p:nvPicPr>
          <p:blipFill>
            <a:blip r:embed="rId4" cstate="print"/>
            <a:srcRect/>
            <a:stretch>
              <a:fillRect/>
            </a:stretch>
          </p:blipFill>
          <p:spPr bwMode="auto">
            <a:xfrm>
              <a:off x="520510" y="2752635"/>
              <a:ext cx="871827" cy="1456122"/>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31" name="Rectangle 2"/>
          <p:cNvSpPr>
            <a:spLocks noGrp="1" noChangeArrowheads="1"/>
          </p:cNvSpPr>
          <p:nvPr>
            <p:ph type="title"/>
          </p:nvPr>
        </p:nvSpPr>
        <p:spPr>
          <a:xfrm>
            <a:off x="0" y="76200"/>
            <a:ext cx="9144000" cy="1828800"/>
          </a:xfrm>
        </p:spPr>
        <p:txBody>
          <a:bodyPr/>
          <a:lstStyle/>
          <a:p>
            <a:r>
              <a:rPr lang="en-US" sz="3200" dirty="0" smtClean="0">
                <a:solidFill>
                  <a:srgbClr val="FF0000"/>
                </a:solidFill>
              </a:rPr>
              <a:t>Observation Data Model </a:t>
            </a:r>
            <a:r>
              <a:rPr lang="en-US" sz="3200" dirty="0" smtClean="0"/>
              <a:t>for hydrologic and environmental measurements</a:t>
            </a:r>
            <a:r>
              <a:rPr lang="en-US" sz="3200" dirty="0" smtClean="0">
                <a:solidFill>
                  <a:srgbClr val="FF0000"/>
                </a:solidFill>
              </a:rPr>
              <a:t/>
            </a:r>
            <a:br>
              <a:rPr lang="en-US" sz="3200" dirty="0" smtClean="0">
                <a:solidFill>
                  <a:srgbClr val="FF0000"/>
                </a:solidFill>
              </a:rPr>
            </a:br>
            <a:r>
              <a:rPr lang="en-US" sz="2800" dirty="0" smtClean="0"/>
              <a:t>The way that data is organized can enhance or inhibit the analysis that can be done</a:t>
            </a:r>
            <a:endParaRPr lang="en-US" sz="3200" dirty="0" smtClean="0"/>
          </a:p>
        </p:txBody>
      </p:sp>
    </p:spTree>
    <p:extLst>
      <p:ext uri="{BB962C8B-B14F-4D97-AF65-F5344CB8AC3E}">
        <p14:creationId xmlns:p14="http://schemas.microsoft.com/office/powerpoint/2010/main" val="1883836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762000"/>
            <a:ext cx="8229600" cy="762000"/>
          </a:xfrm>
        </p:spPr>
        <p:txBody>
          <a:bodyPr lIns="91389" tIns="45696" rIns="91389" bIns="45696"/>
          <a:lstStyle/>
          <a:p>
            <a:pPr eaLnBrk="1" hangingPunct="1"/>
            <a:r>
              <a:rPr lang="en-US" sz="4000" dirty="0" smtClean="0"/>
              <a:t>Why an Observations Data Model</a:t>
            </a:r>
          </a:p>
        </p:txBody>
      </p:sp>
      <p:sp>
        <p:nvSpPr>
          <p:cNvPr id="46083" name="Rectangle 3"/>
          <p:cNvSpPr>
            <a:spLocks noGrp="1" noChangeArrowheads="1"/>
          </p:cNvSpPr>
          <p:nvPr>
            <p:ph type="body" idx="4294967295"/>
          </p:nvPr>
        </p:nvSpPr>
        <p:spPr>
          <a:xfrm>
            <a:off x="457200" y="1905000"/>
            <a:ext cx="8229600" cy="4114800"/>
          </a:xfrm>
        </p:spPr>
        <p:txBody>
          <a:bodyPr lIns="91389" tIns="45696" rIns="91389" bIns="45696"/>
          <a:lstStyle/>
          <a:p>
            <a:pPr eaLnBrk="1" hangingPunct="1">
              <a:lnSpc>
                <a:spcPct val="90000"/>
              </a:lnSpc>
            </a:pPr>
            <a:r>
              <a:rPr lang="en-US" sz="2800" dirty="0" smtClean="0">
                <a:solidFill>
                  <a:schemeClr val="accent2"/>
                </a:solidFill>
              </a:rPr>
              <a:t>Provides a common persistence model for observations data</a:t>
            </a:r>
          </a:p>
          <a:p>
            <a:pPr eaLnBrk="1" hangingPunct="1">
              <a:lnSpc>
                <a:spcPct val="90000"/>
              </a:lnSpc>
            </a:pPr>
            <a:endParaRPr lang="en-US" sz="2400" dirty="0" smtClean="0"/>
          </a:p>
          <a:p>
            <a:pPr eaLnBrk="1" hangingPunct="1">
              <a:lnSpc>
                <a:spcPct val="90000"/>
              </a:lnSpc>
            </a:pPr>
            <a:r>
              <a:rPr lang="en-US" sz="2400" dirty="0" smtClean="0"/>
              <a:t>Syntactic heterogeneity (File types and formats)</a:t>
            </a:r>
          </a:p>
          <a:p>
            <a:pPr eaLnBrk="1" hangingPunct="1">
              <a:lnSpc>
                <a:spcPct val="90000"/>
              </a:lnSpc>
            </a:pPr>
            <a:r>
              <a:rPr lang="en-US" sz="2400" dirty="0" smtClean="0"/>
              <a:t>Semantic heterogeneity</a:t>
            </a:r>
          </a:p>
          <a:p>
            <a:pPr lvl="1" eaLnBrk="1" hangingPunct="1">
              <a:lnSpc>
                <a:spcPct val="90000"/>
              </a:lnSpc>
            </a:pPr>
            <a:r>
              <a:rPr lang="en-US" sz="2000" dirty="0" smtClean="0"/>
              <a:t>Language for observation attributes (structural)</a:t>
            </a:r>
          </a:p>
          <a:p>
            <a:pPr lvl="1" eaLnBrk="1" hangingPunct="1">
              <a:lnSpc>
                <a:spcPct val="90000"/>
              </a:lnSpc>
            </a:pPr>
            <a:r>
              <a:rPr lang="en-US" sz="2000" dirty="0" smtClean="0"/>
              <a:t>Language to encode observation attribute values (contextual)</a:t>
            </a:r>
          </a:p>
          <a:p>
            <a:pPr eaLnBrk="1" hangingPunct="1">
              <a:lnSpc>
                <a:spcPct val="90000"/>
              </a:lnSpc>
            </a:pPr>
            <a:r>
              <a:rPr lang="en-US" sz="2400" dirty="0" smtClean="0"/>
              <a:t>Publishing and sharing research data </a:t>
            </a:r>
          </a:p>
          <a:p>
            <a:pPr eaLnBrk="1" hangingPunct="1">
              <a:lnSpc>
                <a:spcPct val="90000"/>
              </a:lnSpc>
            </a:pPr>
            <a:r>
              <a:rPr lang="en-US" sz="2400" dirty="0" smtClean="0"/>
              <a:t>Metadata to facilitate unambiguous interpretation</a:t>
            </a:r>
          </a:p>
          <a:p>
            <a:pPr eaLnBrk="1" hangingPunct="1">
              <a:lnSpc>
                <a:spcPct val="90000"/>
              </a:lnSpc>
            </a:pPr>
            <a:r>
              <a:rPr lang="en-US" sz="2400" dirty="0" smtClean="0"/>
              <a:t>Enhance analysis capability</a:t>
            </a:r>
          </a:p>
        </p:txBody>
      </p:sp>
      <p:sp>
        <p:nvSpPr>
          <p:cNvPr id="4" name="Slide Number Placeholder 3"/>
          <p:cNvSpPr>
            <a:spLocks noGrp="1"/>
          </p:cNvSpPr>
          <p:nvPr>
            <p:ph type="sldNum" sz="quarter" idx="12"/>
          </p:nvPr>
        </p:nvSpPr>
        <p:spPr/>
        <p:txBody>
          <a:bodyPr/>
          <a:lstStyle/>
          <a:p>
            <a:fld id="{66B509AB-BF0C-42B1-9F47-430BE8B99E3B}"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3587046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a:xfrm>
            <a:off x="457200" y="274638"/>
            <a:ext cx="8229600" cy="790575"/>
          </a:xfrm>
        </p:spPr>
        <p:txBody>
          <a:bodyPr/>
          <a:lstStyle/>
          <a:p>
            <a:r>
              <a:rPr lang="en-US"/>
              <a:t>Scope</a:t>
            </a:r>
          </a:p>
        </p:txBody>
      </p:sp>
      <p:sp>
        <p:nvSpPr>
          <p:cNvPr id="561155" name="Rectangle 3"/>
          <p:cNvSpPr>
            <a:spLocks noGrp="1" noChangeArrowheads="1"/>
          </p:cNvSpPr>
          <p:nvPr>
            <p:ph type="body" idx="1"/>
          </p:nvPr>
        </p:nvSpPr>
        <p:spPr>
          <a:xfrm>
            <a:off x="695325" y="1117600"/>
            <a:ext cx="7772400" cy="4800600"/>
          </a:xfrm>
        </p:spPr>
        <p:txBody>
          <a:bodyPr/>
          <a:lstStyle/>
          <a:p>
            <a:r>
              <a:rPr lang="en-US" sz="2800" dirty="0"/>
              <a:t>Focus on Hydrologic Observations made at a point</a:t>
            </a:r>
          </a:p>
          <a:p>
            <a:r>
              <a:rPr lang="en-US" sz="2800" dirty="0"/>
              <a:t>Exclude Remote sensing or grid data.  </a:t>
            </a:r>
          </a:p>
          <a:p>
            <a:r>
              <a:rPr lang="en-US" sz="2800" dirty="0"/>
              <a:t>Primarily store raw observations and simple derived information to get data into its most usable form.</a:t>
            </a:r>
          </a:p>
          <a:p>
            <a:r>
              <a:rPr lang="en-US" sz="2800" dirty="0"/>
              <a:t>Limit inclusion of extensively synthesized information and model outputs at this stage.</a:t>
            </a:r>
          </a:p>
        </p:txBody>
      </p:sp>
    </p:spTree>
    <p:extLst>
      <p:ext uri="{BB962C8B-B14F-4D97-AF65-F5344CB8AC3E}">
        <p14:creationId xmlns:p14="http://schemas.microsoft.com/office/powerpoint/2010/main" val="2998428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899" y="1468792"/>
            <a:ext cx="4664099" cy="2874608"/>
          </a:xfrm>
          <a:prstGeom prst="rect">
            <a:avLst/>
          </a:prstGeom>
          <a:noFill/>
          <a:ln w="9525">
            <a:noFill/>
            <a:miter lim="800000"/>
            <a:headEnd/>
            <a:tailEnd/>
          </a:ln>
        </p:spPr>
      </p:pic>
      <p:sp>
        <p:nvSpPr>
          <p:cNvPr id="2" name="Title 1"/>
          <p:cNvSpPr>
            <a:spLocks noGrp="1"/>
          </p:cNvSpPr>
          <p:nvPr>
            <p:ph type="title"/>
          </p:nvPr>
        </p:nvSpPr>
        <p:spPr>
          <a:xfrm>
            <a:off x="457200" y="11748"/>
            <a:ext cx="8229600" cy="1143000"/>
          </a:xfrm>
        </p:spPr>
        <p:txBody>
          <a:bodyPr/>
          <a:lstStyle/>
          <a:p>
            <a:r>
              <a:rPr lang="en-US" dirty="0" smtClean="0"/>
              <a:t>What is CUAHSI?</a:t>
            </a:r>
            <a:endParaRPr lang="en-US" dirty="0"/>
          </a:p>
        </p:txBody>
      </p:sp>
      <p:sp>
        <p:nvSpPr>
          <p:cNvPr id="3" name="Content Placeholder 2"/>
          <p:cNvSpPr>
            <a:spLocks noGrp="1"/>
          </p:cNvSpPr>
          <p:nvPr>
            <p:ph idx="1"/>
          </p:nvPr>
        </p:nvSpPr>
        <p:spPr>
          <a:xfrm>
            <a:off x="228940" y="990600"/>
            <a:ext cx="8457859" cy="609600"/>
          </a:xfrm>
        </p:spPr>
        <p:txBody>
          <a:bodyPr>
            <a:normAutofit/>
          </a:bodyPr>
          <a:lstStyle/>
          <a:p>
            <a:pPr marL="0" lvl="0" indent="0" algn="ctr">
              <a:buNone/>
            </a:pPr>
            <a:r>
              <a:rPr lang="en-US" sz="2000" dirty="0" smtClean="0">
                <a:solidFill>
                  <a:schemeClr val="tx2">
                    <a:satMod val="130000"/>
                  </a:schemeClr>
                </a:solidFill>
              </a:rPr>
              <a:t>Consortium of Universities for the Advancement of Hydrologic Science, Inc.</a:t>
            </a:r>
          </a:p>
          <a:p>
            <a:pPr algn="ctr"/>
            <a:endParaRPr lang="en-US" sz="2000" dirty="0"/>
          </a:p>
        </p:txBody>
      </p:sp>
      <p:pic>
        <p:nvPicPr>
          <p:cNvPr id="5" name="Picture 4" descr="cuahsi_logo_4"/>
          <p:cNvPicPr>
            <a:picLocks noChangeAspect="1" noChangeArrowheads="1"/>
          </p:cNvPicPr>
          <p:nvPr/>
        </p:nvPicPr>
        <p:blipFill>
          <a:blip r:embed="rId3" cstate="print"/>
          <a:srcRect r="-6274"/>
          <a:stretch>
            <a:fillRect/>
          </a:stretch>
        </p:blipFill>
        <p:spPr bwMode="auto">
          <a:xfrm>
            <a:off x="68580" y="6050280"/>
            <a:ext cx="2752254" cy="762000"/>
          </a:xfrm>
          <a:prstGeom prst="rect">
            <a:avLst/>
          </a:prstGeom>
          <a:noFill/>
          <a:ln w="9525">
            <a:noFill/>
            <a:miter lim="800000"/>
            <a:headEnd/>
            <a:tailEnd/>
          </a:ln>
        </p:spPr>
      </p:pic>
      <p:sp>
        <p:nvSpPr>
          <p:cNvPr id="7" name="Rectangle 6"/>
          <p:cNvSpPr>
            <a:spLocks noChangeArrowheads="1"/>
          </p:cNvSpPr>
          <p:nvPr/>
        </p:nvSpPr>
        <p:spPr bwMode="auto">
          <a:xfrm>
            <a:off x="3158490" y="6248638"/>
            <a:ext cx="2498217" cy="369332"/>
          </a:xfrm>
          <a:prstGeom prst="rect">
            <a:avLst/>
          </a:prstGeom>
          <a:noFill/>
          <a:ln w="9525">
            <a:noFill/>
            <a:miter lim="800000"/>
            <a:headEnd/>
            <a:tailEnd/>
          </a:ln>
        </p:spPr>
        <p:txBody>
          <a:bodyPr wrap="square">
            <a:spAutoFit/>
          </a:bodyPr>
          <a:lstStyle/>
          <a:p>
            <a:r>
              <a:rPr lang="en-US" dirty="0">
                <a:solidFill>
                  <a:srgbClr val="000000"/>
                </a:solidFill>
                <a:hlinkClick r:id="rId4"/>
              </a:rPr>
              <a:t>http://www.cuahsi.org/</a:t>
            </a:r>
            <a:r>
              <a:rPr lang="en-US" dirty="0">
                <a:solidFill>
                  <a:srgbClr val="000000"/>
                </a:solidFill>
              </a:rPr>
              <a:t> </a:t>
            </a:r>
          </a:p>
        </p:txBody>
      </p:sp>
      <p:sp>
        <p:nvSpPr>
          <p:cNvPr id="9" name="Text Box 3"/>
          <p:cNvSpPr txBox="1">
            <a:spLocks noChangeArrowheads="1"/>
          </p:cNvSpPr>
          <p:nvPr/>
        </p:nvSpPr>
        <p:spPr bwMode="auto">
          <a:xfrm>
            <a:off x="380999" y="4438492"/>
            <a:ext cx="4343401" cy="1323439"/>
          </a:xfrm>
          <a:prstGeom prst="rect">
            <a:avLst/>
          </a:prstGeom>
          <a:noFill/>
          <a:ln w="9525">
            <a:noFill/>
            <a:miter lim="800000"/>
            <a:headEnd/>
            <a:tailEnd/>
          </a:ln>
        </p:spPr>
        <p:txBody>
          <a:bodyPr wrap="square">
            <a:spAutoFit/>
          </a:bodyPr>
          <a:lstStyle/>
          <a:p>
            <a:pPr marL="228600" indent="-228600">
              <a:buFont typeface="Arial" pitchFamily="34" charset="0"/>
              <a:buChar char="•"/>
            </a:pPr>
            <a:r>
              <a:rPr lang="en-US" sz="2000" dirty="0" smtClean="0">
                <a:solidFill>
                  <a:srgbClr val="000000"/>
                </a:solidFill>
                <a:latin typeface="Calibri" pitchFamily="34" charset="0"/>
              </a:rPr>
              <a:t>110 </a:t>
            </a:r>
            <a:r>
              <a:rPr lang="en-US" sz="2000" dirty="0">
                <a:solidFill>
                  <a:srgbClr val="000000"/>
                </a:solidFill>
                <a:latin typeface="Calibri" pitchFamily="34" charset="0"/>
              </a:rPr>
              <a:t>US University members</a:t>
            </a:r>
          </a:p>
          <a:p>
            <a:pPr marL="228600" indent="-228600">
              <a:buFont typeface="Arial" pitchFamily="34" charset="0"/>
              <a:buChar char="•"/>
            </a:pPr>
            <a:r>
              <a:rPr lang="en-US" sz="2000" dirty="0">
                <a:solidFill>
                  <a:srgbClr val="000000"/>
                </a:solidFill>
                <a:latin typeface="Calibri" pitchFamily="34" charset="0"/>
              </a:rPr>
              <a:t>6 affiliate members</a:t>
            </a:r>
          </a:p>
          <a:p>
            <a:pPr marL="228600" indent="-228600">
              <a:buFont typeface="Arial" pitchFamily="34" charset="0"/>
              <a:buChar char="•"/>
            </a:pPr>
            <a:r>
              <a:rPr lang="en-US" sz="2000" dirty="0">
                <a:solidFill>
                  <a:srgbClr val="000000"/>
                </a:solidFill>
                <a:latin typeface="Calibri" pitchFamily="34" charset="0"/>
              </a:rPr>
              <a:t>12 International affiliate members</a:t>
            </a:r>
          </a:p>
          <a:p>
            <a:pPr marL="228600" indent="-228600"/>
            <a:r>
              <a:rPr lang="en-US" sz="2000" dirty="0">
                <a:solidFill>
                  <a:srgbClr val="000000"/>
                </a:solidFill>
                <a:latin typeface="Calibri" pitchFamily="34" charset="0"/>
              </a:rPr>
              <a:t>   (as of March 2009)</a:t>
            </a:r>
          </a:p>
        </p:txBody>
      </p:sp>
      <p:grpSp>
        <p:nvGrpSpPr>
          <p:cNvPr id="4" name="Group 4"/>
          <p:cNvGrpSpPr>
            <a:grpSpLocks/>
          </p:cNvGrpSpPr>
          <p:nvPr/>
        </p:nvGrpSpPr>
        <p:grpSpPr bwMode="auto">
          <a:xfrm>
            <a:off x="6880860" y="5927841"/>
            <a:ext cx="2263140" cy="907934"/>
            <a:chOff x="6461125" y="5759450"/>
            <a:chExt cx="2682875" cy="1076325"/>
          </a:xfrm>
        </p:grpSpPr>
        <p:sp>
          <p:nvSpPr>
            <p:cNvPr id="11"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p>
          </p:txBody>
        </p:sp>
        <p:pic>
          <p:nvPicPr>
            <p:cNvPr id="12" name="Picture 11" descr="nsf4c"/>
            <p:cNvPicPr>
              <a:picLocks noChangeAspect="1" noChangeArrowheads="1"/>
            </p:cNvPicPr>
            <p:nvPr/>
          </p:nvPicPr>
          <p:blipFill>
            <a:blip r:embed="rId5" cstate="print"/>
            <a:srcRect/>
            <a:stretch>
              <a:fillRect/>
            </a:stretch>
          </p:blipFill>
          <p:spPr bwMode="auto">
            <a:xfrm>
              <a:off x="6484938" y="5827713"/>
              <a:ext cx="995362" cy="966787"/>
            </a:xfrm>
            <a:prstGeom prst="rect">
              <a:avLst/>
            </a:prstGeom>
            <a:noFill/>
            <a:ln w="9525">
              <a:noFill/>
              <a:miter lim="800000"/>
              <a:headEnd/>
              <a:tailEnd/>
            </a:ln>
          </p:spPr>
        </p:pic>
        <p:sp>
          <p:nvSpPr>
            <p:cNvPr id="13"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t>Support</a:t>
              </a:r>
            </a:p>
            <a:p>
              <a:pPr defTabSz="4389438"/>
              <a:r>
                <a:rPr lang="en-US" sz="1600" dirty="0"/>
                <a:t>EAR </a:t>
              </a:r>
              <a:r>
                <a:rPr lang="en-US" sz="1600" dirty="0" smtClean="0"/>
                <a:t>0753521</a:t>
              </a:r>
              <a:endParaRPr lang="en-US" sz="1600" dirty="0"/>
            </a:p>
          </p:txBody>
        </p:sp>
      </p:grpSp>
      <p:pic>
        <p:nvPicPr>
          <p:cNvPr id="15" name="Picture 2"/>
          <p:cNvPicPr>
            <a:picLocks noChangeAspect="1" noChangeArrowheads="1"/>
          </p:cNvPicPr>
          <p:nvPr/>
        </p:nvPicPr>
        <p:blipFill>
          <a:blip r:embed="rId6" cstate="print"/>
          <a:srcRect/>
          <a:stretch>
            <a:fillRect/>
          </a:stretch>
        </p:blipFill>
        <p:spPr bwMode="auto">
          <a:xfrm>
            <a:off x="4407598" y="1498886"/>
            <a:ext cx="4705350" cy="2819400"/>
          </a:xfrm>
          <a:prstGeom prst="rect">
            <a:avLst/>
          </a:prstGeom>
          <a:noFill/>
          <a:ln w="9525">
            <a:noFill/>
            <a:miter lim="800000"/>
            <a:headEnd/>
            <a:tailEnd/>
          </a:ln>
        </p:spPr>
      </p:pic>
      <p:sp>
        <p:nvSpPr>
          <p:cNvPr id="8" name="Rectangle 7"/>
          <p:cNvSpPr/>
          <p:nvPr/>
        </p:nvSpPr>
        <p:spPr>
          <a:xfrm>
            <a:off x="4826920" y="4438492"/>
            <a:ext cx="4148053" cy="923330"/>
          </a:xfrm>
          <a:prstGeom prst="rect">
            <a:avLst/>
          </a:prstGeom>
        </p:spPr>
        <p:txBody>
          <a:bodyPr wrap="square">
            <a:spAutoFit/>
          </a:bodyPr>
          <a:lstStyle/>
          <a:p>
            <a:r>
              <a:rPr lang="en-US" dirty="0" smtClean="0">
                <a:solidFill>
                  <a:srgbClr val="000000"/>
                </a:solidFill>
              </a:rPr>
              <a:t>Infrastructure </a:t>
            </a:r>
            <a:r>
              <a:rPr lang="en-US" dirty="0">
                <a:solidFill>
                  <a:srgbClr val="000000"/>
                </a:solidFill>
              </a:rPr>
              <a:t>and services for the advancement of hydrologic science and education in the U.S.</a:t>
            </a:r>
          </a:p>
        </p:txBody>
      </p:sp>
    </p:spTree>
    <p:extLst>
      <p:ext uri="{BB962C8B-B14F-4D97-AF65-F5344CB8AC3E}">
        <p14:creationId xmlns:p14="http://schemas.microsoft.com/office/powerpoint/2010/main" val="107655405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7975"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aphicFrame>
        <p:nvGraphicFramePr>
          <p:cNvPr id="243715" name="Group 3"/>
          <p:cNvGraphicFramePr>
            <a:graphicFrameLocks noGrp="1"/>
          </p:cNvGraphicFramePr>
          <p:nvPr/>
        </p:nvGraphicFramePr>
        <p:xfrm>
          <a:off x="388938" y="2344738"/>
          <a:ext cx="2098675" cy="3570924"/>
        </p:xfrm>
        <a:graphic>
          <a:graphicData uri="http://schemas.openxmlformats.org/drawingml/2006/table">
            <a:tbl>
              <a:tblPr/>
              <a:tblGrid>
                <a:gridCol w="2098675"/>
              </a:tblGrid>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Value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DateTime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Variable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Location</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8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Units</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Interval (support)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3733" name="Group 21"/>
          <p:cNvGraphicFramePr>
            <a:graphicFrameLocks noGrp="1"/>
          </p:cNvGraphicFramePr>
          <p:nvPr/>
        </p:nvGraphicFramePr>
        <p:xfrm>
          <a:off x="2906713" y="2336800"/>
          <a:ext cx="2876550" cy="3149601"/>
        </p:xfrm>
        <a:graphic>
          <a:graphicData uri="http://schemas.openxmlformats.org/drawingml/2006/table">
            <a:tbl>
              <a:tblPr/>
              <a:tblGrid>
                <a:gridCol w="2876550"/>
              </a:tblGrid>
              <a:tr h="48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Offset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8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OffsetType/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Reference Point</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Source/Organization</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Censoring</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5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Data Qualifying Comments</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43747" name="Group 35"/>
          <p:cNvGraphicFramePr>
            <a:graphicFrameLocks noGrp="1"/>
          </p:cNvGraphicFramePr>
          <p:nvPr/>
        </p:nvGraphicFramePr>
        <p:xfrm>
          <a:off x="6132513" y="2332038"/>
          <a:ext cx="2797175" cy="2651760"/>
        </p:xfrm>
        <a:graphic>
          <a:graphicData uri="http://schemas.openxmlformats.org/drawingml/2006/table">
            <a:tbl>
              <a:tblPr/>
              <a:tblGrid>
                <a:gridCol w="2797175"/>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Method</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Quality Control Level</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Data Type</a:t>
                      </a:r>
                      <a:endParaRPr kumimoji="0" lang="en-US" sz="24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02520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6725" y="141288"/>
            <a:ext cx="8229600" cy="723900"/>
          </a:xfrm>
        </p:spPr>
        <p:txBody>
          <a:bodyPr/>
          <a:lstStyle/>
          <a:p>
            <a:pPr eaLnBrk="1" hangingPunct="1"/>
            <a:r>
              <a:rPr lang="en-US" sz="4000" smtClean="0"/>
              <a:t>CUAHSI Observations Data Model</a:t>
            </a:r>
          </a:p>
        </p:txBody>
      </p:sp>
      <p:grpSp>
        <p:nvGrpSpPr>
          <p:cNvPr id="2" name="Group 4"/>
          <p:cNvGrpSpPr>
            <a:grpSpLocks/>
          </p:cNvGrpSpPr>
          <p:nvPr/>
        </p:nvGrpSpPr>
        <p:grpSpPr bwMode="auto">
          <a:xfrm>
            <a:off x="6216650" y="1652588"/>
            <a:ext cx="1282700" cy="1136650"/>
            <a:chOff x="3600" y="2160"/>
            <a:chExt cx="864" cy="960"/>
          </a:xfrm>
        </p:grpSpPr>
        <p:sp>
          <p:nvSpPr>
            <p:cNvPr id="37935" name="Rectangle 5"/>
            <p:cNvSpPr>
              <a:spLocks noChangeArrowheads="1"/>
            </p:cNvSpPr>
            <p:nvPr/>
          </p:nvSpPr>
          <p:spPr bwMode="auto">
            <a:xfrm>
              <a:off x="3600" y="2304"/>
              <a:ext cx="864" cy="720"/>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nvGrpSpPr>
            <p:cNvPr id="3" name="Group 6"/>
            <p:cNvGrpSpPr>
              <a:grpSpLocks/>
            </p:cNvGrpSpPr>
            <p:nvPr/>
          </p:nvGrpSpPr>
          <p:grpSpPr bwMode="auto">
            <a:xfrm>
              <a:off x="3600" y="2160"/>
              <a:ext cx="864" cy="960"/>
              <a:chOff x="3600" y="1632"/>
              <a:chExt cx="864" cy="1536"/>
            </a:xfrm>
          </p:grpSpPr>
          <p:sp>
            <p:nvSpPr>
              <p:cNvPr id="37937" name="Oval 7"/>
              <p:cNvSpPr>
                <a:spLocks noChangeArrowheads="1"/>
              </p:cNvSpPr>
              <p:nvPr/>
            </p:nvSpPr>
            <p:spPr bwMode="auto">
              <a:xfrm>
                <a:off x="3600" y="1632"/>
                <a:ext cx="864" cy="384"/>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37938" name="Oval 8"/>
              <p:cNvSpPr>
                <a:spLocks noChangeArrowheads="1"/>
              </p:cNvSpPr>
              <p:nvPr/>
            </p:nvSpPr>
            <p:spPr bwMode="auto">
              <a:xfrm>
                <a:off x="3600" y="2784"/>
                <a:ext cx="864" cy="384"/>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37939" name="Line 9"/>
              <p:cNvSpPr>
                <a:spLocks noChangeShapeType="1"/>
              </p:cNvSpPr>
              <p:nvPr/>
            </p:nvSpPr>
            <p:spPr bwMode="auto">
              <a:xfrm>
                <a:off x="4464" y="1824"/>
                <a:ext cx="0" cy="1152"/>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37940" name="Line 10"/>
              <p:cNvSpPr>
                <a:spLocks noChangeShapeType="1"/>
              </p:cNvSpPr>
              <p:nvPr/>
            </p:nvSpPr>
            <p:spPr bwMode="auto">
              <a:xfrm>
                <a:off x="3600" y="1824"/>
                <a:ext cx="0" cy="1152"/>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grpSp>
      </p:grpSp>
      <p:sp>
        <p:nvSpPr>
          <p:cNvPr id="37892" name="Text Box 11"/>
          <p:cNvSpPr txBox="1">
            <a:spLocks noChangeArrowheads="1"/>
          </p:cNvSpPr>
          <p:nvPr/>
        </p:nvSpPr>
        <p:spPr bwMode="auto">
          <a:xfrm>
            <a:off x="5487988" y="979488"/>
            <a:ext cx="1243012" cy="273050"/>
          </a:xfrm>
          <a:prstGeom prst="rect">
            <a:avLst/>
          </a:prstGeom>
          <a:noFill/>
          <a:ln w="9525">
            <a:noFill/>
            <a:miter lim="800000"/>
            <a:headEnd/>
            <a:tailEnd/>
          </a:ln>
        </p:spPr>
        <p:txBody>
          <a:bodyPr wrap="none" lIns="91403" tIns="45703" rIns="91403" bIns="45703">
            <a:spAutoFit/>
          </a:bodyPr>
          <a:lstStyle/>
          <a:p>
            <a:pPr fontAlgn="base">
              <a:spcBef>
                <a:spcPct val="0"/>
              </a:spcBef>
              <a:spcAft>
                <a:spcPct val="0"/>
              </a:spcAft>
            </a:pPr>
            <a:r>
              <a:rPr lang="en-US" smtClean="0">
                <a:solidFill>
                  <a:srgbClr val="000000"/>
                </a:solidFill>
              </a:rPr>
              <a:t>Streamflow</a:t>
            </a:r>
          </a:p>
        </p:txBody>
      </p:sp>
      <p:sp>
        <p:nvSpPr>
          <p:cNvPr id="37893" name="Text Box 12"/>
          <p:cNvSpPr txBox="1">
            <a:spLocks noChangeArrowheads="1"/>
          </p:cNvSpPr>
          <p:nvPr/>
        </p:nvSpPr>
        <p:spPr bwMode="auto">
          <a:xfrm>
            <a:off x="7570788" y="2922588"/>
            <a:ext cx="1158875" cy="477837"/>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Flux tower</a:t>
            </a:r>
          </a:p>
          <a:p>
            <a:pPr algn="ctr" fontAlgn="base">
              <a:spcBef>
                <a:spcPct val="0"/>
              </a:spcBef>
              <a:spcAft>
                <a:spcPct val="0"/>
              </a:spcAft>
            </a:pPr>
            <a:r>
              <a:rPr lang="en-US" smtClean="0">
                <a:solidFill>
                  <a:srgbClr val="000000"/>
                </a:solidFill>
              </a:rPr>
              <a:t>data</a:t>
            </a:r>
          </a:p>
        </p:txBody>
      </p:sp>
      <p:sp>
        <p:nvSpPr>
          <p:cNvPr id="37894" name="Text Box 13"/>
          <p:cNvSpPr txBox="1">
            <a:spLocks noChangeArrowheads="1"/>
          </p:cNvSpPr>
          <p:nvPr/>
        </p:nvSpPr>
        <p:spPr bwMode="auto">
          <a:xfrm>
            <a:off x="4505325" y="1766888"/>
            <a:ext cx="1349375" cy="477837"/>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Precipitation</a:t>
            </a:r>
          </a:p>
          <a:p>
            <a:pPr algn="ctr" fontAlgn="base">
              <a:spcBef>
                <a:spcPct val="0"/>
              </a:spcBef>
              <a:spcAft>
                <a:spcPct val="0"/>
              </a:spcAft>
            </a:pPr>
            <a:r>
              <a:rPr lang="en-US" smtClean="0">
                <a:solidFill>
                  <a:srgbClr val="000000"/>
                </a:solidFill>
              </a:rPr>
              <a:t>&amp; Climate</a:t>
            </a:r>
          </a:p>
        </p:txBody>
      </p:sp>
      <p:sp>
        <p:nvSpPr>
          <p:cNvPr id="37895" name="Text Box 14"/>
          <p:cNvSpPr txBox="1">
            <a:spLocks noChangeArrowheads="1"/>
          </p:cNvSpPr>
          <p:nvPr/>
        </p:nvSpPr>
        <p:spPr bwMode="auto">
          <a:xfrm>
            <a:off x="7286625" y="962025"/>
            <a:ext cx="1408113" cy="477838"/>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Groundwater</a:t>
            </a:r>
          </a:p>
          <a:p>
            <a:pPr algn="ctr" fontAlgn="base">
              <a:spcBef>
                <a:spcPct val="0"/>
              </a:spcBef>
              <a:spcAft>
                <a:spcPct val="0"/>
              </a:spcAft>
            </a:pPr>
            <a:r>
              <a:rPr lang="en-US" smtClean="0">
                <a:solidFill>
                  <a:srgbClr val="000000"/>
                </a:solidFill>
              </a:rPr>
              <a:t>levels</a:t>
            </a:r>
          </a:p>
        </p:txBody>
      </p:sp>
      <p:sp>
        <p:nvSpPr>
          <p:cNvPr id="37896" name="Text Box 15"/>
          <p:cNvSpPr txBox="1">
            <a:spLocks noChangeArrowheads="1"/>
          </p:cNvSpPr>
          <p:nvPr/>
        </p:nvSpPr>
        <p:spPr bwMode="auto">
          <a:xfrm>
            <a:off x="5218113" y="3046413"/>
            <a:ext cx="1468437" cy="273050"/>
          </a:xfrm>
          <a:prstGeom prst="rect">
            <a:avLst/>
          </a:prstGeom>
          <a:noFill/>
          <a:ln w="9525">
            <a:noFill/>
            <a:miter lim="800000"/>
            <a:headEnd/>
            <a:tailEnd/>
          </a:ln>
        </p:spPr>
        <p:txBody>
          <a:bodyPr wrap="none" lIns="91403" tIns="45703" rIns="91403" bIns="45703">
            <a:spAutoFit/>
          </a:bodyPr>
          <a:lstStyle/>
          <a:p>
            <a:pPr fontAlgn="base">
              <a:spcBef>
                <a:spcPct val="0"/>
              </a:spcBef>
              <a:spcAft>
                <a:spcPct val="0"/>
              </a:spcAft>
            </a:pPr>
            <a:r>
              <a:rPr lang="en-US" smtClean="0">
                <a:solidFill>
                  <a:srgbClr val="000000"/>
                </a:solidFill>
              </a:rPr>
              <a:t>Water Quality</a:t>
            </a:r>
          </a:p>
        </p:txBody>
      </p:sp>
      <p:sp>
        <p:nvSpPr>
          <p:cNvPr id="37897" name="Text Box 16"/>
          <p:cNvSpPr txBox="1">
            <a:spLocks noChangeArrowheads="1"/>
          </p:cNvSpPr>
          <p:nvPr/>
        </p:nvSpPr>
        <p:spPr bwMode="auto">
          <a:xfrm>
            <a:off x="7856538" y="1822450"/>
            <a:ext cx="992187" cy="684213"/>
          </a:xfrm>
          <a:prstGeom prst="rect">
            <a:avLst/>
          </a:prstGeom>
          <a:noFill/>
          <a:ln w="9525">
            <a:noFill/>
            <a:miter lim="800000"/>
            <a:headEnd/>
            <a:tailEnd/>
          </a:ln>
        </p:spPr>
        <p:txBody>
          <a:bodyPr wrap="none" lIns="91403" tIns="45703" rIns="91403" bIns="45703">
            <a:spAutoFit/>
          </a:bodyPr>
          <a:lstStyle/>
          <a:p>
            <a:pPr algn="ctr" fontAlgn="base">
              <a:spcBef>
                <a:spcPct val="0"/>
              </a:spcBef>
              <a:spcAft>
                <a:spcPct val="0"/>
              </a:spcAft>
            </a:pPr>
            <a:r>
              <a:rPr lang="en-US" smtClean="0">
                <a:solidFill>
                  <a:srgbClr val="000000"/>
                </a:solidFill>
              </a:rPr>
              <a:t>Soil </a:t>
            </a:r>
          </a:p>
          <a:p>
            <a:pPr algn="ctr" fontAlgn="base">
              <a:spcBef>
                <a:spcPct val="0"/>
              </a:spcBef>
              <a:spcAft>
                <a:spcPct val="0"/>
              </a:spcAft>
            </a:pPr>
            <a:r>
              <a:rPr lang="en-US" smtClean="0">
                <a:solidFill>
                  <a:srgbClr val="000000"/>
                </a:solidFill>
              </a:rPr>
              <a:t>moisture</a:t>
            </a:r>
          </a:p>
          <a:p>
            <a:pPr algn="ctr" fontAlgn="base">
              <a:spcBef>
                <a:spcPct val="0"/>
              </a:spcBef>
              <a:spcAft>
                <a:spcPct val="0"/>
              </a:spcAft>
            </a:pPr>
            <a:r>
              <a:rPr lang="en-US" smtClean="0">
                <a:solidFill>
                  <a:srgbClr val="000000"/>
                </a:solidFill>
              </a:rPr>
              <a:t>data</a:t>
            </a:r>
          </a:p>
        </p:txBody>
      </p:sp>
      <p:sp>
        <p:nvSpPr>
          <p:cNvPr id="37898" name="Line 17"/>
          <p:cNvSpPr>
            <a:spLocks noChangeShapeType="1"/>
          </p:cNvSpPr>
          <p:nvPr/>
        </p:nvSpPr>
        <p:spPr bwMode="auto">
          <a:xfrm>
            <a:off x="6305550" y="1295400"/>
            <a:ext cx="196850" cy="3000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899" name="Line 18"/>
          <p:cNvSpPr>
            <a:spLocks noChangeShapeType="1"/>
          </p:cNvSpPr>
          <p:nvPr/>
        </p:nvSpPr>
        <p:spPr bwMode="auto">
          <a:xfrm>
            <a:off x="5788025" y="2051050"/>
            <a:ext cx="428625"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0" name="Line 19"/>
          <p:cNvSpPr>
            <a:spLocks noChangeShapeType="1"/>
          </p:cNvSpPr>
          <p:nvPr/>
        </p:nvSpPr>
        <p:spPr bwMode="auto">
          <a:xfrm flipV="1">
            <a:off x="6073775" y="2789238"/>
            <a:ext cx="428625" cy="2857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1" name="Line 20"/>
          <p:cNvSpPr>
            <a:spLocks noChangeShapeType="1"/>
          </p:cNvSpPr>
          <p:nvPr/>
        </p:nvSpPr>
        <p:spPr bwMode="auto">
          <a:xfrm flipH="1" flipV="1">
            <a:off x="7358063" y="2733675"/>
            <a:ext cx="498475" cy="284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2" name="Line 21"/>
          <p:cNvSpPr>
            <a:spLocks noChangeShapeType="1"/>
          </p:cNvSpPr>
          <p:nvPr/>
        </p:nvSpPr>
        <p:spPr bwMode="auto">
          <a:xfrm flipH="1">
            <a:off x="7570788" y="2278063"/>
            <a:ext cx="28575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3" name="Line 22"/>
          <p:cNvSpPr>
            <a:spLocks noChangeShapeType="1"/>
          </p:cNvSpPr>
          <p:nvPr/>
        </p:nvSpPr>
        <p:spPr bwMode="auto">
          <a:xfrm flipH="1">
            <a:off x="7286625" y="1311275"/>
            <a:ext cx="284163" cy="284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mtClean="0">
              <a:solidFill>
                <a:srgbClr val="000000"/>
              </a:solidFill>
            </a:endParaRPr>
          </a:p>
        </p:txBody>
      </p:sp>
      <p:sp>
        <p:nvSpPr>
          <p:cNvPr id="37904" name="Text Box 40"/>
          <p:cNvSpPr txBox="1">
            <a:spLocks noChangeArrowheads="1"/>
          </p:cNvSpPr>
          <p:nvPr/>
        </p:nvSpPr>
        <p:spPr bwMode="auto">
          <a:xfrm>
            <a:off x="379413" y="1179513"/>
            <a:ext cx="4368800" cy="5568950"/>
          </a:xfrm>
          <a:prstGeom prst="rect">
            <a:avLst/>
          </a:prstGeom>
          <a:noFill/>
          <a:ln w="9525" algn="ctr">
            <a:noFill/>
            <a:miter lim="800000"/>
            <a:headEnd/>
            <a:tailEnd/>
          </a:ln>
        </p:spPr>
        <p:txBody>
          <a:bodyPr>
            <a:spAutoFit/>
          </a:bodyPr>
          <a:lstStyle/>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A </a:t>
            </a:r>
            <a:r>
              <a:rPr lang="en-US" sz="2400" smtClean="0">
                <a:solidFill>
                  <a:srgbClr val="FF3300"/>
                </a:solidFill>
                <a:latin typeface="Helvetica" pitchFamily="34" charset="0"/>
              </a:rPr>
              <a:t>relational database</a:t>
            </a:r>
            <a:r>
              <a:rPr lang="en-US" sz="2400" smtClean="0">
                <a:solidFill>
                  <a:srgbClr val="000000"/>
                </a:solidFill>
                <a:latin typeface="Helvetica" pitchFamily="34" charset="0"/>
              </a:rPr>
              <a:t> at the single observation level (atomic model)</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Stores </a:t>
            </a:r>
            <a:r>
              <a:rPr lang="en-US" sz="2400" smtClean="0">
                <a:solidFill>
                  <a:srgbClr val="FF3300"/>
                </a:solidFill>
                <a:latin typeface="Helvetica" pitchFamily="34" charset="0"/>
              </a:rPr>
              <a:t>observation data</a:t>
            </a:r>
            <a:r>
              <a:rPr lang="en-US" sz="2400" smtClean="0">
                <a:solidFill>
                  <a:srgbClr val="000000"/>
                </a:solidFill>
                <a:latin typeface="Helvetica" pitchFamily="34" charset="0"/>
              </a:rPr>
              <a:t> made at points</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Metadata for </a:t>
            </a:r>
            <a:r>
              <a:rPr lang="en-US" sz="2400" smtClean="0">
                <a:solidFill>
                  <a:srgbClr val="FF3300"/>
                </a:solidFill>
                <a:latin typeface="Helvetica" pitchFamily="34" charset="0"/>
              </a:rPr>
              <a:t>unambiguous interpretation</a:t>
            </a:r>
          </a:p>
          <a:p>
            <a:pPr marL="231775" indent="-231775" eaLnBrk="0" fontAlgn="base" hangingPunct="0">
              <a:spcBef>
                <a:spcPct val="0"/>
              </a:spcBef>
              <a:spcAft>
                <a:spcPct val="0"/>
              </a:spcAft>
              <a:buFontTx/>
              <a:buChar char="•"/>
            </a:pPr>
            <a:r>
              <a:rPr lang="en-US" sz="2400" smtClean="0">
                <a:solidFill>
                  <a:srgbClr val="000000"/>
                </a:solidFill>
                <a:latin typeface="Helvetica" pitchFamily="34" charset="0"/>
              </a:rPr>
              <a:t>Traceable heritage from </a:t>
            </a:r>
            <a:r>
              <a:rPr lang="en-US" sz="2400" smtClean="0">
                <a:solidFill>
                  <a:srgbClr val="FF3300"/>
                </a:solidFill>
                <a:latin typeface="Helvetica" pitchFamily="34" charset="0"/>
              </a:rPr>
              <a:t>raw</a:t>
            </a:r>
            <a:r>
              <a:rPr lang="en-US" sz="2400" smtClean="0">
                <a:solidFill>
                  <a:srgbClr val="000000"/>
                </a:solidFill>
                <a:latin typeface="Helvetica" pitchFamily="34" charset="0"/>
              </a:rPr>
              <a:t> measurements to </a:t>
            </a:r>
            <a:r>
              <a:rPr lang="en-US" sz="2400" smtClean="0">
                <a:solidFill>
                  <a:srgbClr val="FF3300"/>
                </a:solidFill>
                <a:latin typeface="Helvetica" pitchFamily="34" charset="0"/>
              </a:rPr>
              <a:t>usable</a:t>
            </a:r>
            <a:r>
              <a:rPr lang="en-US" sz="2400" smtClean="0">
                <a:solidFill>
                  <a:srgbClr val="000000"/>
                </a:solidFill>
                <a:latin typeface="Helvetica" pitchFamily="34" charset="0"/>
              </a:rPr>
              <a:t> information</a:t>
            </a:r>
          </a:p>
          <a:p>
            <a:pPr marL="231775" indent="-231775" eaLnBrk="0" fontAlgn="base" hangingPunct="0">
              <a:spcBef>
                <a:spcPct val="0"/>
              </a:spcBef>
              <a:spcAft>
                <a:spcPct val="0"/>
              </a:spcAft>
              <a:buFontTx/>
              <a:buChar char="•"/>
            </a:pPr>
            <a:r>
              <a:rPr lang="en-US" sz="2400" smtClean="0">
                <a:solidFill>
                  <a:srgbClr val="FF3300"/>
                </a:solidFill>
                <a:latin typeface="Helvetica" pitchFamily="34" charset="0"/>
              </a:rPr>
              <a:t>Standard format</a:t>
            </a:r>
            <a:r>
              <a:rPr lang="en-US" sz="2400" smtClean="0">
                <a:solidFill>
                  <a:srgbClr val="000000"/>
                </a:solidFill>
                <a:latin typeface="Helvetica" pitchFamily="34" charset="0"/>
              </a:rPr>
              <a:t> for data sharing</a:t>
            </a:r>
          </a:p>
          <a:p>
            <a:pPr marL="231775" indent="-231775" eaLnBrk="0" fontAlgn="base" hangingPunct="0">
              <a:spcBef>
                <a:spcPct val="0"/>
              </a:spcBef>
              <a:spcAft>
                <a:spcPct val="0"/>
              </a:spcAft>
              <a:buFontTx/>
              <a:buChar char="•"/>
            </a:pPr>
            <a:r>
              <a:rPr lang="en-US" sz="2400" smtClean="0">
                <a:solidFill>
                  <a:srgbClr val="FF3300"/>
                </a:solidFill>
                <a:latin typeface="Helvetica" pitchFamily="34" charset="0"/>
              </a:rPr>
              <a:t>Cross dimension</a:t>
            </a:r>
            <a:r>
              <a:rPr lang="en-US" sz="2400" smtClean="0">
                <a:solidFill>
                  <a:srgbClr val="000000"/>
                </a:solidFill>
                <a:latin typeface="Helvetica" pitchFamily="34" charset="0"/>
              </a:rPr>
              <a:t> retrieval and analysis</a:t>
            </a:r>
          </a:p>
          <a:p>
            <a:pPr marL="231775" indent="-231775" eaLnBrk="0" fontAlgn="base" hangingPunct="0">
              <a:spcBef>
                <a:spcPct val="0"/>
              </a:spcBef>
              <a:spcAft>
                <a:spcPct val="0"/>
              </a:spcAft>
              <a:buFontTx/>
              <a:buChar char="•"/>
            </a:pPr>
            <a:endParaRPr lang="en-US" sz="2400" b="1" i="1" smtClean="0">
              <a:solidFill>
                <a:srgbClr val="000000"/>
              </a:solidFill>
              <a:latin typeface="Helvetica" pitchFamily="34" charset="0"/>
            </a:endParaRPr>
          </a:p>
        </p:txBody>
      </p:sp>
      <p:grpSp>
        <p:nvGrpSpPr>
          <p:cNvPr id="4" name="Group 74"/>
          <p:cNvGrpSpPr>
            <a:grpSpLocks/>
          </p:cNvGrpSpPr>
          <p:nvPr/>
        </p:nvGrpSpPr>
        <p:grpSpPr bwMode="auto">
          <a:xfrm>
            <a:off x="4829175" y="3686175"/>
            <a:ext cx="4124325" cy="3171825"/>
            <a:chOff x="2976" y="2160"/>
            <a:chExt cx="2736" cy="2112"/>
          </a:xfrm>
        </p:grpSpPr>
        <p:sp>
          <p:nvSpPr>
            <p:cNvPr id="37906"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73" name="Straight Arrow Connector 72"/>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910" name="TextBox 6"/>
            <p:cNvSpPr txBox="1">
              <a:spLocks noChangeArrowheads="1"/>
            </p:cNvSpPr>
            <p:nvPr/>
          </p:nvSpPr>
          <p:spPr bwMode="auto">
            <a:xfrm>
              <a:off x="4848" y="3360"/>
              <a:ext cx="7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Space, S</a:t>
              </a:r>
            </a:p>
          </p:txBody>
        </p:sp>
        <p:sp>
          <p:nvSpPr>
            <p:cNvPr id="37911" name="TextBox 7"/>
            <p:cNvSpPr txBox="1">
              <a:spLocks noChangeArrowheads="1"/>
            </p:cNvSpPr>
            <p:nvPr/>
          </p:nvSpPr>
          <p:spPr bwMode="auto">
            <a:xfrm>
              <a:off x="4032" y="2208"/>
              <a:ext cx="68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Time, T</a:t>
              </a:r>
            </a:p>
          </p:txBody>
        </p:sp>
        <p:sp>
          <p:nvSpPr>
            <p:cNvPr id="37912" name="TextBox 8"/>
            <p:cNvSpPr txBox="1">
              <a:spLocks noChangeArrowheads="1"/>
            </p:cNvSpPr>
            <p:nvPr/>
          </p:nvSpPr>
          <p:spPr bwMode="auto">
            <a:xfrm>
              <a:off x="3308" y="3955"/>
              <a:ext cx="10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Variables, V</a:t>
              </a:r>
            </a:p>
          </p:txBody>
        </p:sp>
        <p:cxnSp>
          <p:nvCxnSpPr>
            <p:cNvPr id="37913"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37914"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37915"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37916"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37917"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37918"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37919"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37920"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37921"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37922" name="TextBox 18"/>
            <p:cNvSpPr txBox="1">
              <a:spLocks noChangeArrowheads="1"/>
            </p:cNvSpPr>
            <p:nvPr/>
          </p:nvSpPr>
          <p:spPr bwMode="auto">
            <a:xfrm>
              <a:off x="4419" y="3150"/>
              <a:ext cx="19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s</a:t>
              </a:r>
            </a:p>
          </p:txBody>
        </p:sp>
        <p:sp>
          <p:nvSpPr>
            <p:cNvPr id="89" name="Oval 88"/>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4" name="TextBox 20"/>
            <p:cNvSpPr txBox="1">
              <a:spLocks noChangeArrowheads="1"/>
            </p:cNvSpPr>
            <p:nvPr/>
          </p:nvSpPr>
          <p:spPr bwMode="auto">
            <a:xfrm>
              <a:off x="3975" y="2568"/>
              <a:ext cx="1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t</a:t>
              </a:r>
            </a:p>
          </p:txBody>
        </p:sp>
        <p:sp>
          <p:nvSpPr>
            <p:cNvPr id="91" name="Oval 90"/>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6" name="TextBox 22"/>
            <p:cNvSpPr txBox="1">
              <a:spLocks noChangeArrowheads="1"/>
            </p:cNvSpPr>
            <p:nvPr/>
          </p:nvSpPr>
          <p:spPr bwMode="auto">
            <a:xfrm>
              <a:off x="3397" y="3463"/>
              <a:ext cx="25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t>
              </a:r>
              <a:r>
                <a:rPr lang="en-US" sz="2400" baseline="-25000" smtClean="0">
                  <a:solidFill>
                    <a:srgbClr val="000000"/>
                  </a:solidFill>
                  <a:latin typeface="Calibri" pitchFamily="34" charset="0"/>
                </a:rPr>
                <a:t>i</a:t>
              </a:r>
            </a:p>
          </p:txBody>
        </p:sp>
        <p:sp>
          <p:nvSpPr>
            <p:cNvPr id="93" name="Oval 92"/>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28" name="TextBox 24"/>
            <p:cNvSpPr txBox="1">
              <a:spLocks noChangeArrowheads="1"/>
            </p:cNvSpPr>
            <p:nvPr/>
          </p:nvSpPr>
          <p:spPr bwMode="auto">
            <a:xfrm>
              <a:off x="4224" y="2879"/>
              <a:ext cx="56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v</a:t>
              </a:r>
              <a:r>
                <a:rPr lang="en-US" sz="2400" baseline="-25000" smtClean="0">
                  <a:solidFill>
                    <a:srgbClr val="000000"/>
                  </a:solidFill>
                  <a:latin typeface="Calibri" pitchFamily="34" charset="0"/>
                </a:rPr>
                <a:t>i </a:t>
              </a:r>
              <a:r>
                <a:rPr lang="en-US" sz="2400" smtClean="0">
                  <a:solidFill>
                    <a:srgbClr val="000000"/>
                  </a:solidFill>
                  <a:latin typeface="Calibri" pitchFamily="34" charset="0"/>
                </a:rPr>
                <a:t>(s,t)</a:t>
              </a:r>
            </a:p>
          </p:txBody>
        </p:sp>
        <p:sp>
          <p:nvSpPr>
            <p:cNvPr id="95" name="Oval 94"/>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30" name="TextBox 26"/>
            <p:cNvSpPr txBox="1">
              <a:spLocks noChangeArrowheads="1"/>
            </p:cNvSpPr>
            <p:nvPr/>
          </p:nvSpPr>
          <p:spPr bwMode="auto">
            <a:xfrm>
              <a:off x="4752" y="3120"/>
              <a:ext cx="80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“Where”</a:t>
              </a:r>
            </a:p>
          </p:txBody>
        </p:sp>
        <p:sp>
          <p:nvSpPr>
            <p:cNvPr id="37931" name="TextBox 27"/>
            <p:cNvSpPr txBox="1">
              <a:spLocks noChangeArrowheads="1"/>
            </p:cNvSpPr>
            <p:nvPr/>
          </p:nvSpPr>
          <p:spPr bwMode="auto">
            <a:xfrm>
              <a:off x="3486" y="3731"/>
              <a:ext cx="70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“What”</a:t>
              </a:r>
            </a:p>
          </p:txBody>
        </p:sp>
        <p:sp>
          <p:nvSpPr>
            <p:cNvPr id="37932" name="TextBox 28"/>
            <p:cNvSpPr txBox="1">
              <a:spLocks noChangeArrowheads="1"/>
            </p:cNvSpPr>
            <p:nvPr/>
          </p:nvSpPr>
          <p:spPr bwMode="auto">
            <a:xfrm>
              <a:off x="3168" y="2208"/>
              <a:ext cx="7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“When”</a:t>
              </a:r>
            </a:p>
          </p:txBody>
        </p:sp>
        <p:sp>
          <p:nvSpPr>
            <p:cNvPr id="37933" name="TextBox 29"/>
            <p:cNvSpPr txBox="1">
              <a:spLocks noChangeArrowheads="1"/>
            </p:cNvSpPr>
            <p:nvPr/>
          </p:nvSpPr>
          <p:spPr bwMode="auto">
            <a:xfrm>
              <a:off x="4608" y="2592"/>
              <a:ext cx="1082"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latin typeface="Calibri" pitchFamily="34" charset="0"/>
                </a:rPr>
                <a:t>A data value</a:t>
              </a:r>
            </a:p>
          </p:txBody>
        </p:sp>
        <p:cxnSp>
          <p:nvCxnSpPr>
            <p:cNvPr id="37934" name="Straight Arrow Connector 31"/>
            <p:cNvCxnSpPr>
              <a:cxnSpLocks noChangeShapeType="1"/>
              <a:stCxn id="37933" idx="1"/>
              <a:endCxn id="95"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spTree>
    <p:extLst>
      <p:ext uri="{BB962C8B-B14F-4D97-AF65-F5344CB8AC3E}">
        <p14:creationId xmlns:p14="http://schemas.microsoft.com/office/powerpoint/2010/main" val="736227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762000" y="3810000"/>
          <a:ext cx="3478849" cy="1854200"/>
        </p:xfrm>
        <a:graphic>
          <a:graphicData uri="http://schemas.openxmlformats.org/drawingml/2006/table">
            <a:tbl>
              <a:tblPr firstRow="1" bandRow="1">
                <a:tableStyleId>{5C22544A-7EE6-4342-B048-85BDC9FD1C3A}</a:tableStyleId>
              </a:tblPr>
              <a:tblGrid>
                <a:gridCol w="1284796"/>
                <a:gridCol w="1015810"/>
                <a:gridCol w="1178243"/>
              </a:tblGrid>
              <a:tr h="370840">
                <a:tc>
                  <a:txBody>
                    <a:bodyPr/>
                    <a:lstStyle/>
                    <a:p>
                      <a:r>
                        <a:rPr lang="en-US" dirty="0" smtClean="0"/>
                        <a:t>Name</a:t>
                      </a: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Latitude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Longitude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r>
              <a:tr h="370840">
                <a:tc>
                  <a:txBody>
                    <a:bodyPr/>
                    <a:lstStyle/>
                    <a:p>
                      <a:r>
                        <a:rPr lang="en-US" dirty="0" smtClean="0"/>
                        <a:t>Cane</a:t>
                      </a:r>
                      <a:r>
                        <a:rPr lang="en-US" baseline="0" dirty="0" smtClean="0"/>
                        <a:t> Creek</a:t>
                      </a:r>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41.1</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-103.2</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r>
              <a:tr h="370840">
                <a:tc>
                  <a:txBody>
                    <a:bodyPr/>
                    <a:lstStyle/>
                    <a:p>
                      <a:r>
                        <a:rPr lang="en-US" dirty="0" smtClean="0"/>
                        <a:t>Cane</a:t>
                      </a:r>
                      <a:r>
                        <a:rPr lang="en-US" baseline="0" dirty="0" smtClean="0"/>
                        <a:t> Creek</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-103.2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Town</a:t>
                      </a:r>
                      <a:r>
                        <a:rPr lang="en-US" baseline="0" dirty="0" smtClean="0"/>
                        <a:t> Lake</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40.3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-103.3</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Town</a:t>
                      </a:r>
                      <a:r>
                        <a:rPr lang="en-US" baseline="0" dirty="0" smtClean="0"/>
                        <a:t> Lake</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40.3</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-103.3</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p:txBody>
          <a:bodyPr/>
          <a:lstStyle/>
          <a:p>
            <a:r>
              <a:rPr lang="en-US" dirty="0" smtClean="0"/>
              <a:t>Data Storage – Relational Database</a:t>
            </a:r>
            <a:endParaRPr lang="en-US" dirty="0"/>
          </a:p>
        </p:txBody>
      </p:sp>
      <p:sp>
        <p:nvSpPr>
          <p:cNvPr id="4" name="Rectangle 3"/>
          <p:cNvSpPr/>
          <p:nvPr/>
        </p:nvSpPr>
        <p:spPr>
          <a:xfrm>
            <a:off x="1676400" y="1752600"/>
            <a:ext cx="1447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Values</a:t>
            </a:r>
            <a:endParaRPr lang="en-US" b="1" dirty="0">
              <a:solidFill>
                <a:prstClr val="white"/>
              </a:solidFill>
            </a:endParaRPr>
          </a:p>
        </p:txBody>
      </p:sp>
      <p:sp>
        <p:nvSpPr>
          <p:cNvPr id="5" name="Rectangle 4"/>
          <p:cNvSpPr/>
          <p:nvPr/>
        </p:nvSpPr>
        <p:spPr>
          <a:xfrm>
            <a:off x="1676400" y="2209800"/>
            <a:ext cx="1447800" cy="1219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black"/>
                </a:solidFill>
              </a:rPr>
              <a:t>Value</a:t>
            </a:r>
          </a:p>
          <a:p>
            <a:r>
              <a:rPr lang="en-US" dirty="0" smtClean="0">
                <a:solidFill>
                  <a:prstClr val="black"/>
                </a:solidFill>
              </a:rPr>
              <a:t>Date</a:t>
            </a:r>
          </a:p>
          <a:p>
            <a:r>
              <a:rPr lang="en-US" dirty="0" smtClean="0">
                <a:solidFill>
                  <a:prstClr val="black"/>
                </a:solidFill>
              </a:rPr>
              <a:t>Site</a:t>
            </a:r>
          </a:p>
          <a:p>
            <a:r>
              <a:rPr lang="en-US" dirty="0" smtClean="0">
                <a:solidFill>
                  <a:prstClr val="black"/>
                </a:solidFill>
              </a:rPr>
              <a:t>Variable</a:t>
            </a:r>
          </a:p>
        </p:txBody>
      </p:sp>
      <p:grpSp>
        <p:nvGrpSpPr>
          <p:cNvPr id="3" name="Group 13"/>
          <p:cNvGrpSpPr/>
          <p:nvPr/>
        </p:nvGrpSpPr>
        <p:grpSpPr>
          <a:xfrm>
            <a:off x="5867400" y="1752600"/>
            <a:ext cx="1447800" cy="1676400"/>
            <a:chOff x="5867400" y="1752600"/>
            <a:chExt cx="1447800" cy="1676400"/>
          </a:xfrm>
        </p:grpSpPr>
        <p:sp>
          <p:nvSpPr>
            <p:cNvPr id="6" name="Rectangle 5"/>
            <p:cNvSpPr/>
            <p:nvPr/>
          </p:nvSpPr>
          <p:spPr>
            <a:xfrm>
              <a:off x="5867400" y="1752600"/>
              <a:ext cx="1447800" cy="457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Sites</a:t>
              </a:r>
              <a:endParaRPr lang="en-US" b="1" dirty="0">
                <a:solidFill>
                  <a:prstClr val="white"/>
                </a:solidFill>
              </a:endParaRPr>
            </a:p>
          </p:txBody>
        </p:sp>
        <p:sp>
          <p:nvSpPr>
            <p:cNvPr id="7" name="Rectangle 6"/>
            <p:cNvSpPr/>
            <p:nvPr/>
          </p:nvSpPr>
          <p:spPr>
            <a:xfrm>
              <a:off x="5867400" y="2209800"/>
              <a:ext cx="1447800" cy="12192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black"/>
                  </a:solidFill>
                </a:rPr>
                <a:t>Site</a:t>
              </a:r>
            </a:p>
            <a:p>
              <a:r>
                <a:rPr lang="en-US" dirty="0" smtClean="0">
                  <a:solidFill>
                    <a:prstClr val="black"/>
                  </a:solidFill>
                </a:rPr>
                <a:t>Name</a:t>
              </a:r>
            </a:p>
            <a:p>
              <a:r>
                <a:rPr lang="en-US" dirty="0" smtClean="0">
                  <a:solidFill>
                    <a:prstClr val="black"/>
                  </a:solidFill>
                </a:rPr>
                <a:t>Latitude</a:t>
              </a:r>
            </a:p>
            <a:p>
              <a:r>
                <a:rPr lang="en-US" dirty="0" smtClean="0">
                  <a:solidFill>
                    <a:prstClr val="black"/>
                  </a:solidFill>
                </a:rPr>
                <a:t>Longitude</a:t>
              </a:r>
            </a:p>
          </p:txBody>
        </p:sp>
      </p:grpSp>
      <p:graphicFrame>
        <p:nvGraphicFramePr>
          <p:cNvPr id="8" name="Table 7"/>
          <p:cNvGraphicFramePr>
            <a:graphicFrameLocks noGrp="1"/>
          </p:cNvGraphicFramePr>
          <p:nvPr/>
        </p:nvGraphicFramePr>
        <p:xfrm>
          <a:off x="381000" y="3810000"/>
          <a:ext cx="3887979" cy="1854200"/>
        </p:xfrm>
        <a:graphic>
          <a:graphicData uri="http://schemas.openxmlformats.org/drawingml/2006/table">
            <a:tbl>
              <a:tblPr firstRow="1" bandRow="1">
                <a:tableStyleId>{5C22544A-7EE6-4342-B048-85BDC9FD1C3A}</a:tableStyleId>
              </a:tblPr>
              <a:tblGrid>
                <a:gridCol w="762381"/>
                <a:gridCol w="1108393"/>
                <a:gridCol w="589661"/>
                <a:gridCol w="1427544"/>
              </a:tblGrid>
              <a:tr h="370840">
                <a:tc>
                  <a:txBody>
                    <a:bodyPr/>
                    <a:lstStyle/>
                    <a:p>
                      <a:r>
                        <a:rPr lang="en-US" dirty="0" smtClean="0"/>
                        <a:t>Value</a:t>
                      </a: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Date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Site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smtClean="0"/>
                        <a:t>Variable</a:t>
                      </a: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r>
              <a:tr h="370840">
                <a:tc>
                  <a:txBody>
                    <a:bodyPr/>
                    <a:lstStyle/>
                    <a:p>
                      <a:r>
                        <a:rPr lang="en-US" dirty="0" smtClean="0"/>
                        <a:t>4.5</a:t>
                      </a:r>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3/3/2007</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1</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Streamflow</a:t>
                      </a:r>
                      <a:endParaRPr lang="en-US"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370840">
                <a:tc>
                  <a:txBody>
                    <a:bodyPr/>
                    <a:lstStyle/>
                    <a:p>
                      <a:r>
                        <a:rPr lang="en-US" dirty="0" smtClean="0"/>
                        <a:t>4.2</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3/4/2007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Streamflow</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33</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3/3/2007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dirty="0" smtClean="0"/>
                        <a:t>Temperature</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370840">
                <a:tc>
                  <a:txBody>
                    <a:bodyPr/>
                    <a:lstStyle/>
                    <a:p>
                      <a:r>
                        <a:rPr lang="en-US" dirty="0" smtClean="0"/>
                        <a:t>34</a:t>
                      </a: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3/4/2007</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Temperature</a:t>
                      </a: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9" name="Table 8"/>
          <p:cNvGraphicFramePr>
            <a:graphicFrameLocks noGrp="1"/>
          </p:cNvGraphicFramePr>
          <p:nvPr/>
        </p:nvGraphicFramePr>
        <p:xfrm>
          <a:off x="4800600" y="4145280"/>
          <a:ext cx="4068510" cy="1112520"/>
        </p:xfrm>
        <a:graphic>
          <a:graphicData uri="http://schemas.openxmlformats.org/drawingml/2006/table">
            <a:tbl>
              <a:tblPr firstRow="1" bandRow="1">
                <a:tableStyleId>{93296810-A885-4BE3-A3E7-6D5BEEA58F35}</a:tableStyleId>
              </a:tblPr>
              <a:tblGrid>
                <a:gridCol w="589661"/>
                <a:gridCol w="1284796"/>
                <a:gridCol w="1015810"/>
                <a:gridCol w="1178243"/>
              </a:tblGrid>
              <a:tr h="370840">
                <a:tc>
                  <a:txBody>
                    <a:bodyPr/>
                    <a:lstStyle/>
                    <a:p>
                      <a:r>
                        <a:rPr lang="en-US" dirty="0" smtClean="0"/>
                        <a:t>Site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smtClean="0"/>
                        <a:t>Name</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Latitude</a:t>
                      </a:r>
                      <a:endParaRPr lang="en-US" dirty="0"/>
                    </a:p>
                  </a:txBody>
                  <a:tcPr>
                    <a:lnT w="12700" cap="flat" cmpd="sng" algn="ctr">
                      <a:solidFill>
                        <a:schemeClr val="tx1"/>
                      </a:solidFill>
                      <a:prstDash val="solid"/>
                      <a:round/>
                      <a:headEnd type="none" w="med" len="med"/>
                      <a:tailEnd type="none" w="med" len="med"/>
                    </a:lnT>
                  </a:tcPr>
                </a:tc>
                <a:tc>
                  <a:txBody>
                    <a:bodyPr/>
                    <a:lstStyle/>
                    <a:p>
                      <a:r>
                        <a:rPr lang="en-US" dirty="0" smtClean="0"/>
                        <a:t>Longitude</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r>
                        <a:rPr lang="en-US" dirty="0" smtClean="0"/>
                        <a:t>1</a:t>
                      </a:r>
                      <a:endParaRPr lang="en-US" dirty="0"/>
                    </a:p>
                  </a:txBody>
                  <a:tcPr>
                    <a:lnL w="12700" cap="flat" cmpd="sng" algn="ctr">
                      <a:solidFill>
                        <a:schemeClr val="tx1"/>
                      </a:solidFill>
                      <a:prstDash val="solid"/>
                      <a:round/>
                      <a:headEnd type="none" w="med" len="med"/>
                      <a:tailEnd type="none" w="med" len="med"/>
                    </a:lnL>
                  </a:tcPr>
                </a:tc>
                <a:tc>
                  <a:txBody>
                    <a:bodyPr/>
                    <a:lstStyle/>
                    <a:p>
                      <a:r>
                        <a:rPr lang="en-US" dirty="0" smtClean="0"/>
                        <a:t>Cane</a:t>
                      </a:r>
                      <a:r>
                        <a:rPr lang="en-US" baseline="0" dirty="0" smtClean="0"/>
                        <a:t> Creek</a:t>
                      </a:r>
                      <a:endParaRPr lang="en-US" dirty="0"/>
                    </a:p>
                  </a:txBody>
                  <a:tcPr/>
                </a:tc>
                <a:tc>
                  <a:txBody>
                    <a:bodyPr/>
                    <a:lstStyle/>
                    <a:p>
                      <a:r>
                        <a:rPr lang="en-US" dirty="0" smtClean="0"/>
                        <a:t>41.1</a:t>
                      </a:r>
                      <a:endParaRPr lang="en-US" dirty="0"/>
                    </a:p>
                  </a:txBody>
                  <a:tcPr/>
                </a:tc>
                <a:tc>
                  <a:txBody>
                    <a:bodyPr/>
                    <a:lstStyle/>
                    <a:p>
                      <a:r>
                        <a:rPr lang="en-US" dirty="0" smtClean="0"/>
                        <a:t>-103.2</a:t>
                      </a:r>
                      <a:endParaRPr lang="en-US" dirty="0"/>
                    </a:p>
                  </a:txBody>
                  <a:tcPr>
                    <a:lnR w="12700" cap="flat" cmpd="sng" algn="ctr">
                      <a:solidFill>
                        <a:schemeClr val="tx1"/>
                      </a:solidFill>
                      <a:prstDash val="solid"/>
                      <a:round/>
                      <a:headEnd type="none" w="med" len="med"/>
                      <a:tailEnd type="none" w="med" len="med"/>
                    </a:lnR>
                  </a:tcPr>
                </a:tc>
              </a:tr>
              <a:tr h="370840">
                <a:tc>
                  <a:txBody>
                    <a:bodyPr/>
                    <a:lstStyle/>
                    <a:p>
                      <a:r>
                        <a:rPr lang="en-US" dirty="0" smtClean="0"/>
                        <a:t>2</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smtClean="0"/>
                        <a:t>Town</a:t>
                      </a:r>
                      <a:r>
                        <a:rPr lang="en-US" baseline="0" dirty="0" smtClean="0"/>
                        <a:t> Lake</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40.3</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-103.3</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cxnSp>
        <p:nvCxnSpPr>
          <p:cNvPr id="11" name="Elbow Connector 10"/>
          <p:cNvCxnSpPr/>
          <p:nvPr/>
        </p:nvCxnSpPr>
        <p:spPr>
          <a:xfrm flipV="1">
            <a:off x="3124200" y="2438400"/>
            <a:ext cx="2743200" cy="5334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209800" y="3810000"/>
            <a:ext cx="685800" cy="1143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4800600" y="4495800"/>
            <a:ext cx="403860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3161430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a RDBMS</a:t>
            </a:r>
            <a:endParaRPr lang="en-US" dirty="0"/>
          </a:p>
        </p:txBody>
      </p:sp>
      <p:sp>
        <p:nvSpPr>
          <p:cNvPr id="3" name="Content Placeholder 2"/>
          <p:cNvSpPr>
            <a:spLocks noGrp="1"/>
          </p:cNvSpPr>
          <p:nvPr>
            <p:ph idx="1"/>
          </p:nvPr>
        </p:nvSpPr>
        <p:spPr/>
        <p:txBody>
          <a:bodyPr/>
          <a:lstStyle/>
          <a:p>
            <a:r>
              <a:rPr lang="en-US" dirty="0" smtClean="0"/>
              <a:t>Mature and stable technology</a:t>
            </a:r>
          </a:p>
          <a:p>
            <a:r>
              <a:rPr lang="en-US" dirty="0" smtClean="0"/>
              <a:t>Structured Query Language (SQL)</a:t>
            </a:r>
          </a:p>
          <a:p>
            <a:r>
              <a:rPr lang="en-US" dirty="0" smtClean="0"/>
              <a:t>Sharing of data among multiple applications</a:t>
            </a:r>
          </a:p>
          <a:p>
            <a:pPr lvl="1"/>
            <a:r>
              <a:rPr lang="en-US" dirty="0" smtClean="0"/>
              <a:t>Data integrity and security</a:t>
            </a:r>
          </a:p>
          <a:p>
            <a:pPr lvl="1"/>
            <a:r>
              <a:rPr lang="en-US" dirty="0" smtClean="0"/>
              <a:t>Access by multiple users at the same time</a:t>
            </a:r>
          </a:p>
          <a:p>
            <a:pPr lvl="1"/>
            <a:r>
              <a:rPr lang="en-US" dirty="0" smtClean="0"/>
              <a:t>Tools for backup and recovery</a:t>
            </a:r>
          </a:p>
          <a:p>
            <a:r>
              <a:rPr lang="en-US" dirty="0" smtClean="0"/>
              <a:t>Reduced application development time</a:t>
            </a:r>
          </a:p>
          <a:p>
            <a:endParaRPr lang="en-US" dirty="0" smtClean="0"/>
          </a:p>
          <a:p>
            <a:endParaRPr lang="en-US" dirty="0"/>
          </a:p>
        </p:txBody>
      </p:sp>
    </p:spTree>
    <p:extLst>
      <p:ext uri="{BB962C8B-B14F-4D97-AF65-F5344CB8AC3E}">
        <p14:creationId xmlns:p14="http://schemas.microsoft.com/office/powerpoint/2010/main" val="3002956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371475"/>
            <a:ext cx="9144000" cy="5843588"/>
            <a:chOff x="0" y="63"/>
            <a:chExt cx="5760" cy="3681"/>
          </a:xfrm>
        </p:grpSpPr>
        <p:pic>
          <p:nvPicPr>
            <p:cNvPr id="44037" name="Picture 7" descr="ODM 1"/>
            <p:cNvPicPr>
              <a:picLocks noChangeAspect="1" noChangeArrowheads="1"/>
            </p:cNvPicPr>
            <p:nvPr/>
          </p:nvPicPr>
          <p:blipFill>
            <a:blip r:embed="rId3" cstate="print"/>
            <a:srcRect/>
            <a:stretch>
              <a:fillRect/>
            </a:stretch>
          </p:blipFill>
          <p:spPr bwMode="auto">
            <a:xfrm>
              <a:off x="0" y="63"/>
              <a:ext cx="5760" cy="3681"/>
            </a:xfrm>
            <a:prstGeom prst="rect">
              <a:avLst/>
            </a:prstGeom>
            <a:noFill/>
            <a:ln w="9525">
              <a:noFill/>
              <a:miter lim="800000"/>
              <a:headEnd/>
              <a:tailEnd/>
            </a:ln>
          </p:spPr>
        </p:pic>
        <p:sp>
          <p:nvSpPr>
            <p:cNvPr id="44038"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4035" name="Rectangle 3"/>
          <p:cNvSpPr>
            <a:spLocks noChangeArrowheads="1"/>
          </p:cNvSpPr>
          <p:nvPr/>
        </p:nvSpPr>
        <p:spPr bwMode="auto">
          <a:xfrm>
            <a:off x="152400" y="6215063"/>
            <a:ext cx="8839200" cy="523875"/>
          </a:xfrm>
          <a:prstGeom prst="rect">
            <a:avLst/>
          </a:prstGeom>
          <a:noFill/>
          <a:ln w="9525">
            <a:noFill/>
            <a:miter lim="800000"/>
            <a:headEnd/>
            <a:tailEnd/>
          </a:ln>
        </p:spPr>
        <p:txBody>
          <a:bodyPr lIns="91418" tIns="45709" rIns="91418" bIns="45709">
            <a:spAutoFit/>
          </a:bodyPr>
          <a:lstStyle/>
          <a:p>
            <a:pPr fontAlgn="base">
              <a:spcBef>
                <a:spcPct val="0"/>
              </a:spcBef>
              <a:spcAft>
                <a:spcPct val="0"/>
              </a:spcAft>
            </a:pPr>
            <a:r>
              <a:rPr lang="en-US" sz="1400" smtClean="0">
                <a:solidFill>
                  <a:srgbClr val="000000"/>
                </a:solidFill>
              </a:rPr>
              <a:t>Horsburgh, J. S., D. G. Tarboton, D. R. Maidment and I. Zaslavsky, (2008), A Relational Model for Environmental and Water Resources Data, </a:t>
            </a:r>
            <a:r>
              <a:rPr lang="en-US" sz="1400" i="1" smtClean="0">
                <a:solidFill>
                  <a:srgbClr val="000000"/>
                </a:solidFill>
              </a:rPr>
              <a:t>Water Resour. Res.,</a:t>
            </a:r>
            <a:r>
              <a:rPr lang="en-US" sz="1400" smtClean="0">
                <a:solidFill>
                  <a:srgbClr val="000000"/>
                </a:solidFill>
              </a:rPr>
              <a:t> 44: W05406, doi:10.1029/2007WR006392.</a:t>
            </a:r>
          </a:p>
        </p:txBody>
      </p:sp>
      <p:sp>
        <p:nvSpPr>
          <p:cNvPr id="44036" name="Rectangle 7"/>
          <p:cNvSpPr>
            <a:spLocks noChangeArrowheads="1"/>
          </p:cNvSpPr>
          <p:nvPr/>
        </p:nvSpPr>
        <p:spPr bwMode="auto">
          <a:xfrm>
            <a:off x="0" y="0"/>
            <a:ext cx="9144000" cy="276225"/>
          </a:xfrm>
          <a:prstGeom prst="rect">
            <a:avLst/>
          </a:prstGeom>
          <a:noFill/>
          <a:ln w="9525">
            <a:noFill/>
            <a:miter lim="800000"/>
            <a:headEnd/>
            <a:tailEnd/>
          </a:ln>
        </p:spPr>
        <p:txBody>
          <a:bodyPr lIns="91433" tIns="0" rIns="91433" bIns="0">
            <a:spAutoFit/>
          </a:bodyPr>
          <a:lstStyle/>
          <a:p>
            <a:pPr algn="ctr" eaLnBrk="0" fontAlgn="base" hangingPunct="0">
              <a:spcBef>
                <a:spcPct val="0"/>
              </a:spcBef>
              <a:spcAft>
                <a:spcPct val="0"/>
              </a:spcAft>
            </a:pPr>
            <a:r>
              <a:rPr lang="en-US" b="1" smtClean="0">
                <a:solidFill>
                  <a:srgbClr val="FF0000"/>
                </a:solidFill>
              </a:rPr>
              <a:t>CUAHSI Observations Data Model  </a:t>
            </a:r>
            <a:r>
              <a:rPr lang="en-US" b="1" u="sng" smtClean="0">
                <a:solidFill>
                  <a:srgbClr val="0000FF"/>
                </a:solidFill>
                <a:hlinkClick r:id="rId4"/>
              </a:rPr>
              <a:t>http://his.cuahsi.org/odmdatabases.html</a:t>
            </a:r>
            <a:endParaRPr lang="en-US" b="1" u="sng" smtClean="0">
              <a:solidFill>
                <a:srgbClr val="0000FF"/>
              </a:solidFill>
            </a:endParaRPr>
          </a:p>
        </p:txBody>
      </p:sp>
    </p:spTree>
    <p:extLst>
      <p:ext uri="{BB962C8B-B14F-4D97-AF65-F5344CB8AC3E}">
        <p14:creationId xmlns:p14="http://schemas.microsoft.com/office/powerpoint/2010/main" val="34769433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1828800" y="1565275"/>
            <a:ext cx="6059488" cy="1704975"/>
          </a:xfrm>
          <a:prstGeom prst="rect">
            <a:avLst/>
          </a:prstGeom>
          <a:noFill/>
        </p:spPr>
      </p:pic>
      <p:pic>
        <p:nvPicPr>
          <p:cNvPr id="222211" name="Picture 3"/>
          <p:cNvPicPr>
            <a:picLocks noChangeAspect="1" noChangeArrowheads="1"/>
          </p:cNvPicPr>
          <p:nvPr/>
        </p:nvPicPr>
        <p:blipFill>
          <a:blip r:embed="rId3" cstate="print"/>
          <a:srcRect/>
          <a:stretch>
            <a:fillRect/>
          </a:stretch>
        </p:blipFill>
        <p:spPr bwMode="auto">
          <a:xfrm>
            <a:off x="234950" y="4876800"/>
            <a:ext cx="3571875" cy="995363"/>
          </a:xfrm>
          <a:prstGeom prst="rect">
            <a:avLst/>
          </a:prstGeom>
          <a:noFill/>
        </p:spPr>
      </p:pic>
      <p:pic>
        <p:nvPicPr>
          <p:cNvPr id="222212" name="Picture 4"/>
          <p:cNvPicPr>
            <a:picLocks noChangeAspect="1" noChangeArrowheads="1"/>
          </p:cNvPicPr>
          <p:nvPr/>
        </p:nvPicPr>
        <p:blipFill>
          <a:blip r:embed="rId4" cstate="print"/>
          <a:srcRect/>
          <a:stretch>
            <a:fillRect/>
          </a:stretch>
        </p:blipFill>
        <p:spPr bwMode="auto">
          <a:xfrm>
            <a:off x="4248150" y="5256213"/>
            <a:ext cx="4787900" cy="1241425"/>
          </a:xfrm>
          <a:prstGeom prst="rect">
            <a:avLst/>
          </a:prstGeom>
          <a:noFill/>
        </p:spPr>
      </p:pic>
      <p:pic>
        <p:nvPicPr>
          <p:cNvPr id="222213" name="Picture 5"/>
          <p:cNvPicPr>
            <a:picLocks noChangeAspect="1" noChangeArrowheads="1"/>
          </p:cNvPicPr>
          <p:nvPr/>
        </p:nvPicPr>
        <p:blipFill>
          <a:blip r:embed="rId5" cstate="print"/>
          <a:srcRect/>
          <a:stretch>
            <a:fillRect/>
          </a:stretch>
        </p:blipFill>
        <p:spPr bwMode="auto">
          <a:xfrm>
            <a:off x="104775" y="3413125"/>
            <a:ext cx="8983663" cy="1182688"/>
          </a:xfrm>
          <a:prstGeom prst="rect">
            <a:avLst/>
          </a:prstGeom>
          <a:noFill/>
        </p:spPr>
      </p:pic>
      <p:sp>
        <p:nvSpPr>
          <p:cNvPr id="222214" name="Rectangle 6"/>
          <p:cNvSpPr>
            <a:spLocks noGrp="1" noChangeArrowheads="1"/>
          </p:cNvSpPr>
          <p:nvPr>
            <p:ph type="title"/>
          </p:nvPr>
        </p:nvSpPr>
        <p:spPr>
          <a:xfrm>
            <a:off x="719138" y="134938"/>
            <a:ext cx="8048625" cy="1185862"/>
          </a:xfrm>
        </p:spPr>
        <p:txBody>
          <a:bodyPr/>
          <a:lstStyle/>
          <a:p>
            <a:r>
              <a:rPr lang="en-US" sz="4000"/>
              <a:t>Discharge, Stage, Concentration and Daily Average Example</a:t>
            </a:r>
          </a:p>
        </p:txBody>
      </p:sp>
      <p:sp>
        <p:nvSpPr>
          <p:cNvPr id="222215" name="Oval 7"/>
          <p:cNvSpPr>
            <a:spLocks noChangeArrowheads="1"/>
          </p:cNvSpPr>
          <p:nvPr/>
        </p:nvSpPr>
        <p:spPr bwMode="auto">
          <a:xfrm>
            <a:off x="6186488" y="2014538"/>
            <a:ext cx="304800" cy="1052512"/>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6" name="Oval 8"/>
          <p:cNvSpPr>
            <a:spLocks noChangeArrowheads="1"/>
          </p:cNvSpPr>
          <p:nvPr/>
        </p:nvSpPr>
        <p:spPr bwMode="auto">
          <a:xfrm>
            <a:off x="693738" y="3776663"/>
            <a:ext cx="315912" cy="657225"/>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17" name="AutoShape 9"/>
          <p:cNvCxnSpPr>
            <a:cxnSpLocks noChangeShapeType="1"/>
            <a:stCxn id="222215" idx="4"/>
            <a:endCxn id="222216" idx="0"/>
          </p:cNvCxnSpPr>
          <p:nvPr/>
        </p:nvCxnSpPr>
        <p:spPr bwMode="auto">
          <a:xfrm rot="5400000">
            <a:off x="3255169" y="678657"/>
            <a:ext cx="681037" cy="5486400"/>
          </a:xfrm>
          <a:prstGeom prst="bentConnector3">
            <a:avLst>
              <a:gd name="adj1" fmla="val 38926"/>
            </a:avLst>
          </a:prstGeom>
          <a:noFill/>
          <a:ln w="28575">
            <a:solidFill>
              <a:schemeClr val="accent2"/>
            </a:solidFill>
            <a:miter lim="800000"/>
            <a:headEnd/>
            <a:tailEnd/>
          </a:ln>
          <a:effectLst/>
        </p:spPr>
      </p:cxnSp>
      <p:sp>
        <p:nvSpPr>
          <p:cNvPr id="222218" name="Oval 10"/>
          <p:cNvSpPr>
            <a:spLocks noChangeArrowheads="1"/>
          </p:cNvSpPr>
          <p:nvPr/>
        </p:nvSpPr>
        <p:spPr bwMode="auto">
          <a:xfrm>
            <a:off x="6824663" y="2012950"/>
            <a:ext cx="304800" cy="10604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9" name="Oval 11"/>
          <p:cNvSpPr>
            <a:spLocks noChangeArrowheads="1"/>
          </p:cNvSpPr>
          <p:nvPr/>
        </p:nvSpPr>
        <p:spPr bwMode="auto">
          <a:xfrm>
            <a:off x="4849813" y="5626100"/>
            <a:ext cx="304800" cy="7175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0" name="AutoShape 12"/>
          <p:cNvCxnSpPr>
            <a:cxnSpLocks noChangeShapeType="1"/>
            <a:stCxn id="222218" idx="4"/>
            <a:endCxn id="222219" idx="0"/>
          </p:cNvCxnSpPr>
          <p:nvPr/>
        </p:nvCxnSpPr>
        <p:spPr bwMode="auto">
          <a:xfrm rot="5400000">
            <a:off x="4727575" y="3362326"/>
            <a:ext cx="2524125" cy="1974850"/>
          </a:xfrm>
          <a:prstGeom prst="bentConnector3">
            <a:avLst>
              <a:gd name="adj1" fmla="val 67921"/>
            </a:avLst>
          </a:prstGeom>
          <a:noFill/>
          <a:ln w="28575">
            <a:solidFill>
              <a:srgbClr val="009900"/>
            </a:solidFill>
            <a:miter lim="800000"/>
            <a:headEnd/>
            <a:tailEnd/>
          </a:ln>
          <a:effectLst/>
        </p:spPr>
      </p:cxnSp>
      <p:sp>
        <p:nvSpPr>
          <p:cNvPr id="222221" name="Oval 13"/>
          <p:cNvSpPr>
            <a:spLocks noChangeArrowheads="1"/>
          </p:cNvSpPr>
          <p:nvPr/>
        </p:nvSpPr>
        <p:spPr bwMode="auto">
          <a:xfrm>
            <a:off x="4378325" y="3794125"/>
            <a:ext cx="304800" cy="679450"/>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22" name="Oval 14"/>
          <p:cNvSpPr>
            <a:spLocks noChangeArrowheads="1"/>
          </p:cNvSpPr>
          <p:nvPr/>
        </p:nvSpPr>
        <p:spPr bwMode="auto">
          <a:xfrm>
            <a:off x="542925" y="5214938"/>
            <a:ext cx="304800" cy="555625"/>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3" name="AutoShape 15"/>
          <p:cNvCxnSpPr>
            <a:cxnSpLocks noChangeShapeType="1"/>
            <a:stCxn id="222221" idx="4"/>
            <a:endCxn id="222222" idx="0"/>
          </p:cNvCxnSpPr>
          <p:nvPr/>
        </p:nvCxnSpPr>
        <p:spPr bwMode="auto">
          <a:xfrm rot="5400000">
            <a:off x="2256631" y="2926557"/>
            <a:ext cx="712787" cy="3835400"/>
          </a:xfrm>
          <a:prstGeom prst="bentConnector3">
            <a:avLst>
              <a:gd name="adj1" fmla="val 31847"/>
            </a:avLst>
          </a:prstGeom>
          <a:noFill/>
          <a:ln w="28575">
            <a:solidFill>
              <a:srgbClr val="CC00CC"/>
            </a:solidFill>
            <a:miter lim="800000"/>
            <a:headEnd/>
            <a:tailEnd/>
          </a:ln>
          <a:effectLst/>
        </p:spPr>
      </p:cxnSp>
      <p:sp>
        <p:nvSpPr>
          <p:cNvPr id="222224" name="Oval 16"/>
          <p:cNvSpPr>
            <a:spLocks noChangeArrowheads="1"/>
          </p:cNvSpPr>
          <p:nvPr/>
        </p:nvSpPr>
        <p:spPr bwMode="auto">
          <a:xfrm>
            <a:off x="8020050" y="3692525"/>
            <a:ext cx="936625" cy="811213"/>
          </a:xfrm>
          <a:prstGeom prst="ellipse">
            <a:avLst/>
          </a:prstGeom>
          <a:noFill/>
          <a:ln w="28575">
            <a:solidFill>
              <a:srgbClr val="FF00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Tree>
    <p:extLst>
      <p:ext uri="{BB962C8B-B14F-4D97-AF65-F5344CB8AC3E}">
        <p14:creationId xmlns:p14="http://schemas.microsoft.com/office/powerpoint/2010/main" val="322345915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42888" y="1820863"/>
            <a:ext cx="1938337" cy="2698750"/>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0963" name="Picture 3"/>
          <p:cNvPicPr>
            <a:picLocks noChangeAspect="1" noChangeArrowheads="1"/>
          </p:cNvPicPr>
          <p:nvPr/>
        </p:nvPicPr>
        <p:blipFill>
          <a:blip r:embed="rId3" cstate="print"/>
          <a:srcRect/>
          <a:stretch>
            <a:fillRect/>
          </a:stretch>
        </p:blipFill>
        <p:spPr bwMode="auto">
          <a:xfrm flipV="1">
            <a:off x="3255963" y="1957388"/>
            <a:ext cx="5976937" cy="4900612"/>
          </a:xfrm>
          <a:prstGeom prst="rect">
            <a:avLst/>
          </a:prstGeom>
          <a:noFill/>
          <a:ln w="9525">
            <a:noFill/>
            <a:miter lim="800000"/>
            <a:headEnd/>
            <a:tailEnd/>
          </a:ln>
        </p:spPr>
      </p:pic>
      <p:grpSp>
        <p:nvGrpSpPr>
          <p:cNvPr id="2" name="Group 4"/>
          <p:cNvGrpSpPr>
            <a:grpSpLocks noChangeAspect="1"/>
          </p:cNvGrpSpPr>
          <p:nvPr/>
        </p:nvGrpSpPr>
        <p:grpSpPr bwMode="auto">
          <a:xfrm>
            <a:off x="3592513" y="1931988"/>
            <a:ext cx="4962525" cy="4881562"/>
            <a:chOff x="1776" y="384"/>
            <a:chExt cx="3115" cy="3488"/>
          </a:xfrm>
        </p:grpSpPr>
        <p:sp>
          <p:nvSpPr>
            <p:cNvPr id="40994" name="AutoShape 5"/>
            <p:cNvSpPr>
              <a:spLocks noChangeAspect="1" noChangeArrowheads="1" noTextEdit="1"/>
            </p:cNvSpPr>
            <p:nvPr/>
          </p:nvSpPr>
          <p:spPr bwMode="auto">
            <a:xfrm>
              <a:off x="1776" y="384"/>
              <a:ext cx="3115" cy="3488"/>
            </a:xfrm>
            <a:prstGeom prst="rect">
              <a:avLst/>
            </a:prstGeom>
            <a:no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5" name="Rectangle 6"/>
            <p:cNvSpPr>
              <a:spLocks noChangeArrowheads="1"/>
            </p:cNvSpPr>
            <p:nvPr/>
          </p:nvSpPr>
          <p:spPr bwMode="auto">
            <a:xfrm>
              <a:off x="3233" y="391"/>
              <a:ext cx="578"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6" name="Rectangle 7"/>
            <p:cNvSpPr>
              <a:spLocks noChangeArrowheads="1"/>
            </p:cNvSpPr>
            <p:nvPr/>
          </p:nvSpPr>
          <p:spPr bwMode="auto">
            <a:xfrm>
              <a:off x="3370" y="420"/>
              <a:ext cx="30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Feature</a:t>
              </a:r>
              <a:endParaRPr lang="en-US" sz="2400" smtClean="0">
                <a:solidFill>
                  <a:srgbClr val="000000"/>
                </a:solidFill>
                <a:latin typeface="Times New Roman" pitchFamily="18" charset="0"/>
              </a:endParaRPr>
            </a:p>
          </p:txBody>
        </p:sp>
        <p:sp>
          <p:nvSpPr>
            <p:cNvPr id="40997" name="Rectangle 8"/>
            <p:cNvSpPr>
              <a:spLocks noChangeArrowheads="1"/>
            </p:cNvSpPr>
            <p:nvPr/>
          </p:nvSpPr>
          <p:spPr bwMode="auto">
            <a:xfrm>
              <a:off x="3246" y="846"/>
              <a:ext cx="548" cy="17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8" name="Rectangle 9"/>
            <p:cNvSpPr>
              <a:spLocks noChangeArrowheads="1"/>
            </p:cNvSpPr>
            <p:nvPr/>
          </p:nvSpPr>
          <p:spPr bwMode="auto">
            <a:xfrm>
              <a:off x="3302" y="879"/>
              <a:ext cx="44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Waterbody</a:t>
              </a:r>
              <a:endParaRPr lang="en-US" sz="2400" smtClean="0">
                <a:solidFill>
                  <a:srgbClr val="000000"/>
                </a:solidFill>
                <a:latin typeface="Times New Roman" pitchFamily="18" charset="0"/>
              </a:endParaRPr>
            </a:p>
          </p:txBody>
        </p:sp>
        <p:sp>
          <p:nvSpPr>
            <p:cNvPr id="40999" name="Rectangle 10"/>
            <p:cNvSpPr>
              <a:spLocks noChangeArrowheads="1"/>
            </p:cNvSpPr>
            <p:nvPr/>
          </p:nvSpPr>
          <p:spPr bwMode="auto">
            <a:xfrm>
              <a:off x="3246" y="1021"/>
              <a:ext cx="548" cy="61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0" name="Rectangle 11"/>
            <p:cNvSpPr>
              <a:spLocks noChangeArrowheads="1"/>
            </p:cNvSpPr>
            <p:nvPr/>
          </p:nvSpPr>
          <p:spPr bwMode="auto">
            <a:xfrm>
              <a:off x="3268" y="1036"/>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01" name="Rectangle 12"/>
            <p:cNvSpPr>
              <a:spLocks noChangeArrowheads="1"/>
            </p:cNvSpPr>
            <p:nvPr/>
          </p:nvSpPr>
          <p:spPr bwMode="auto">
            <a:xfrm>
              <a:off x="3268" y="1130"/>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02" name="Rectangle 13"/>
            <p:cNvSpPr>
              <a:spLocks noChangeArrowheads="1"/>
            </p:cNvSpPr>
            <p:nvPr/>
          </p:nvSpPr>
          <p:spPr bwMode="auto">
            <a:xfrm>
              <a:off x="3268" y="1223"/>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03" name="Rectangle 14"/>
            <p:cNvSpPr>
              <a:spLocks noChangeArrowheads="1"/>
            </p:cNvSpPr>
            <p:nvPr/>
          </p:nvSpPr>
          <p:spPr bwMode="auto">
            <a:xfrm>
              <a:off x="3268" y="1318"/>
              <a:ext cx="20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04" name="Rectangle 15"/>
            <p:cNvSpPr>
              <a:spLocks noChangeArrowheads="1"/>
            </p:cNvSpPr>
            <p:nvPr/>
          </p:nvSpPr>
          <p:spPr bwMode="auto">
            <a:xfrm>
              <a:off x="3268" y="1412"/>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05" name="Rectangle 16"/>
            <p:cNvSpPr>
              <a:spLocks noChangeArrowheads="1"/>
            </p:cNvSpPr>
            <p:nvPr/>
          </p:nvSpPr>
          <p:spPr bwMode="auto">
            <a:xfrm>
              <a:off x="3268" y="1506"/>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06" name="Rectangle 17"/>
            <p:cNvSpPr>
              <a:spLocks noChangeArrowheads="1"/>
            </p:cNvSpPr>
            <p:nvPr/>
          </p:nvSpPr>
          <p:spPr bwMode="auto">
            <a:xfrm>
              <a:off x="2282" y="858"/>
              <a:ext cx="549" cy="19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7" name="Rectangle 18"/>
            <p:cNvSpPr>
              <a:spLocks noChangeArrowheads="1"/>
            </p:cNvSpPr>
            <p:nvPr/>
          </p:nvSpPr>
          <p:spPr bwMode="auto">
            <a:xfrm>
              <a:off x="2334" y="898"/>
              <a:ext cx="44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HydroPoint</a:t>
              </a:r>
              <a:endParaRPr lang="en-US" sz="2400" smtClean="0">
                <a:solidFill>
                  <a:srgbClr val="000000"/>
                </a:solidFill>
                <a:latin typeface="Times New Roman" pitchFamily="18" charset="0"/>
              </a:endParaRPr>
            </a:p>
          </p:txBody>
        </p:sp>
        <p:sp>
          <p:nvSpPr>
            <p:cNvPr id="41008" name="Rectangle 19"/>
            <p:cNvSpPr>
              <a:spLocks noChangeArrowheads="1"/>
            </p:cNvSpPr>
            <p:nvPr/>
          </p:nvSpPr>
          <p:spPr bwMode="auto">
            <a:xfrm>
              <a:off x="2282" y="1049"/>
              <a:ext cx="549" cy="53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9" name="Rectangle 20"/>
            <p:cNvSpPr>
              <a:spLocks noChangeArrowheads="1"/>
            </p:cNvSpPr>
            <p:nvPr/>
          </p:nvSpPr>
          <p:spPr bwMode="auto">
            <a:xfrm>
              <a:off x="2303" y="1073"/>
              <a:ext cx="29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0" name="Rectangle 21"/>
            <p:cNvSpPr>
              <a:spLocks noChangeArrowheads="1"/>
            </p:cNvSpPr>
            <p:nvPr/>
          </p:nvSpPr>
          <p:spPr bwMode="auto">
            <a:xfrm>
              <a:off x="2303" y="1167"/>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1" name="Rectangle 22"/>
            <p:cNvSpPr>
              <a:spLocks noChangeArrowheads="1"/>
            </p:cNvSpPr>
            <p:nvPr/>
          </p:nvSpPr>
          <p:spPr bwMode="auto">
            <a:xfrm>
              <a:off x="2303" y="1261"/>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12" name="Rectangle 23"/>
            <p:cNvSpPr>
              <a:spLocks noChangeArrowheads="1"/>
            </p:cNvSpPr>
            <p:nvPr/>
          </p:nvSpPr>
          <p:spPr bwMode="auto">
            <a:xfrm>
              <a:off x="2303" y="1356"/>
              <a:ext cx="20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13" name="Rectangle 24"/>
            <p:cNvSpPr>
              <a:spLocks noChangeArrowheads="1"/>
            </p:cNvSpPr>
            <p:nvPr/>
          </p:nvSpPr>
          <p:spPr bwMode="auto">
            <a:xfrm>
              <a:off x="2303" y="1451"/>
              <a:ext cx="37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14" name="Rectangle 25"/>
            <p:cNvSpPr>
              <a:spLocks noChangeArrowheads="1"/>
            </p:cNvSpPr>
            <p:nvPr/>
          </p:nvSpPr>
          <p:spPr bwMode="auto">
            <a:xfrm>
              <a:off x="4370" y="846"/>
              <a:ext cx="518" cy="21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5" name="Rectangle 26"/>
            <p:cNvSpPr>
              <a:spLocks noChangeArrowheads="1"/>
            </p:cNvSpPr>
            <p:nvPr/>
          </p:nvSpPr>
          <p:spPr bwMode="auto">
            <a:xfrm>
              <a:off x="4415" y="896"/>
              <a:ext cx="43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Watershed</a:t>
              </a:r>
              <a:endParaRPr lang="en-US" sz="2400" smtClean="0">
                <a:solidFill>
                  <a:srgbClr val="000000"/>
                </a:solidFill>
                <a:latin typeface="Times New Roman" pitchFamily="18" charset="0"/>
              </a:endParaRPr>
            </a:p>
          </p:txBody>
        </p:sp>
        <p:sp>
          <p:nvSpPr>
            <p:cNvPr id="41016" name="Rectangle 27"/>
            <p:cNvSpPr>
              <a:spLocks noChangeArrowheads="1"/>
            </p:cNvSpPr>
            <p:nvPr/>
          </p:nvSpPr>
          <p:spPr bwMode="auto">
            <a:xfrm>
              <a:off x="4370" y="1030"/>
              <a:ext cx="518" cy="60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7" name="Rectangle 28"/>
            <p:cNvSpPr>
              <a:spLocks noChangeArrowheads="1"/>
            </p:cNvSpPr>
            <p:nvPr/>
          </p:nvSpPr>
          <p:spPr bwMode="auto">
            <a:xfrm>
              <a:off x="4392" y="1042"/>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8" name="Rectangle 29"/>
            <p:cNvSpPr>
              <a:spLocks noChangeArrowheads="1"/>
            </p:cNvSpPr>
            <p:nvPr/>
          </p:nvSpPr>
          <p:spPr bwMode="auto">
            <a:xfrm>
              <a:off x="4392" y="1135"/>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9" name="Rectangle 30"/>
            <p:cNvSpPr>
              <a:spLocks noChangeArrowheads="1"/>
            </p:cNvSpPr>
            <p:nvPr/>
          </p:nvSpPr>
          <p:spPr bwMode="auto">
            <a:xfrm>
              <a:off x="4392" y="1230"/>
              <a:ext cx="27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DrainID</a:t>
              </a:r>
              <a:endParaRPr lang="en-US" sz="2400" smtClean="0">
                <a:solidFill>
                  <a:srgbClr val="000000"/>
                </a:solidFill>
                <a:latin typeface="Times New Roman" pitchFamily="18" charset="0"/>
              </a:endParaRPr>
            </a:p>
          </p:txBody>
        </p:sp>
        <p:sp>
          <p:nvSpPr>
            <p:cNvPr id="41020" name="Rectangle 31"/>
            <p:cNvSpPr>
              <a:spLocks noChangeArrowheads="1"/>
            </p:cNvSpPr>
            <p:nvPr/>
          </p:nvSpPr>
          <p:spPr bwMode="auto">
            <a:xfrm>
              <a:off x="4392" y="1324"/>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21" name="Rectangle 32"/>
            <p:cNvSpPr>
              <a:spLocks noChangeArrowheads="1"/>
            </p:cNvSpPr>
            <p:nvPr/>
          </p:nvSpPr>
          <p:spPr bwMode="auto">
            <a:xfrm>
              <a:off x="4392" y="1418"/>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22" name="Rectangle 33"/>
            <p:cNvSpPr>
              <a:spLocks noChangeArrowheads="1"/>
            </p:cNvSpPr>
            <p:nvPr/>
          </p:nvSpPr>
          <p:spPr bwMode="auto">
            <a:xfrm>
              <a:off x="4392" y="1513"/>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23" name="Line 34"/>
            <p:cNvSpPr>
              <a:spLocks noChangeShapeType="1"/>
            </p:cNvSpPr>
            <p:nvPr/>
          </p:nvSpPr>
          <p:spPr bwMode="auto">
            <a:xfrm flipH="1">
              <a:off x="2535" y="1922"/>
              <a:ext cx="2" cy="176"/>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4" name="Rectangle 35"/>
            <p:cNvSpPr>
              <a:spLocks noChangeArrowheads="1"/>
            </p:cNvSpPr>
            <p:nvPr/>
          </p:nvSpPr>
          <p:spPr bwMode="auto">
            <a:xfrm>
              <a:off x="2066" y="1754"/>
              <a:ext cx="942"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5" name="Rectangle 36"/>
            <p:cNvSpPr>
              <a:spLocks noChangeArrowheads="1"/>
            </p:cNvSpPr>
            <p:nvPr/>
          </p:nvSpPr>
          <p:spPr bwMode="auto">
            <a:xfrm>
              <a:off x="2115" y="1781"/>
              <a:ext cx="85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ComplexEdgeFeature</a:t>
              </a:r>
              <a:endParaRPr lang="en-US" sz="2400" smtClean="0">
                <a:solidFill>
                  <a:srgbClr val="000000"/>
                </a:solidFill>
                <a:latin typeface="Times New Roman" pitchFamily="18" charset="0"/>
              </a:endParaRPr>
            </a:p>
          </p:txBody>
        </p:sp>
        <p:sp>
          <p:nvSpPr>
            <p:cNvPr id="41026" name="Rectangle 37"/>
            <p:cNvSpPr>
              <a:spLocks noChangeArrowheads="1"/>
            </p:cNvSpPr>
            <p:nvPr/>
          </p:nvSpPr>
          <p:spPr bwMode="auto">
            <a:xfrm>
              <a:off x="2342" y="3384"/>
              <a:ext cx="369" cy="99"/>
            </a:xfrm>
            <a:prstGeom prst="rect">
              <a:avLst/>
            </a:prstGeom>
            <a:solidFill>
              <a:srgbClr val="B7E8FF"/>
            </a:solid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7" name="Rectangle 38"/>
            <p:cNvSpPr>
              <a:spLocks noChangeArrowheads="1"/>
            </p:cNvSpPr>
            <p:nvPr/>
          </p:nvSpPr>
          <p:spPr bwMode="auto">
            <a:xfrm>
              <a:off x="2347" y="3387"/>
              <a:ext cx="361"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EdgeType</a:t>
              </a:r>
              <a:endParaRPr lang="en-US" sz="2400" smtClean="0">
                <a:solidFill>
                  <a:srgbClr val="000000"/>
                </a:solidFill>
                <a:latin typeface="Times New Roman" pitchFamily="18" charset="0"/>
              </a:endParaRPr>
            </a:p>
          </p:txBody>
        </p:sp>
        <p:sp>
          <p:nvSpPr>
            <p:cNvPr id="41028" name="Freeform 39"/>
            <p:cNvSpPr>
              <a:spLocks/>
            </p:cNvSpPr>
            <p:nvPr/>
          </p:nvSpPr>
          <p:spPr bwMode="auto">
            <a:xfrm>
              <a:off x="1979" y="2809"/>
              <a:ext cx="238" cy="970"/>
            </a:xfrm>
            <a:custGeom>
              <a:avLst/>
              <a:gdLst>
                <a:gd name="T0" fmla="*/ 151 w 477"/>
                <a:gd name="T1" fmla="*/ 970 h 1940"/>
                <a:gd name="T2" fmla="*/ 0 w 477"/>
                <a:gd name="T3" fmla="*/ 970 h 1940"/>
                <a:gd name="T4" fmla="*/ 0 w 477"/>
                <a:gd name="T5" fmla="*/ 0 h 1940"/>
                <a:gd name="T6" fmla="*/ 238 w 477"/>
                <a:gd name="T7" fmla="*/ 0 h 1940"/>
                <a:gd name="T8" fmla="*/ 0 60000 65536"/>
                <a:gd name="T9" fmla="*/ 0 60000 65536"/>
                <a:gd name="T10" fmla="*/ 0 60000 65536"/>
                <a:gd name="T11" fmla="*/ 0 60000 65536"/>
                <a:gd name="T12" fmla="*/ 0 w 477"/>
                <a:gd name="T13" fmla="*/ 0 h 1940"/>
                <a:gd name="T14" fmla="*/ 477 w 477"/>
                <a:gd name="T15" fmla="*/ 1940 h 1940"/>
              </a:gdLst>
              <a:ahLst/>
              <a:cxnLst>
                <a:cxn ang="T8">
                  <a:pos x="T0" y="T1"/>
                </a:cxn>
                <a:cxn ang="T9">
                  <a:pos x="T2" y="T3"/>
                </a:cxn>
                <a:cxn ang="T10">
                  <a:pos x="T4" y="T5"/>
                </a:cxn>
                <a:cxn ang="T11">
                  <a:pos x="T6" y="T7"/>
                </a:cxn>
              </a:cxnLst>
              <a:rect l="T12" t="T13" r="T14" b="T15"/>
              <a:pathLst>
                <a:path w="477" h="1940">
                  <a:moveTo>
                    <a:pt x="303" y="1940"/>
                  </a:moveTo>
                  <a:lnTo>
                    <a:pt x="0" y="1940"/>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9" name="Freeform 40"/>
            <p:cNvSpPr>
              <a:spLocks/>
            </p:cNvSpPr>
            <p:nvPr/>
          </p:nvSpPr>
          <p:spPr bwMode="auto">
            <a:xfrm>
              <a:off x="1979" y="2809"/>
              <a:ext cx="238" cy="777"/>
            </a:xfrm>
            <a:custGeom>
              <a:avLst/>
              <a:gdLst>
                <a:gd name="T0" fmla="*/ 151 w 477"/>
                <a:gd name="T1" fmla="*/ 777 h 1553"/>
                <a:gd name="T2" fmla="*/ 0 w 477"/>
                <a:gd name="T3" fmla="*/ 777 h 1553"/>
                <a:gd name="T4" fmla="*/ 0 w 477"/>
                <a:gd name="T5" fmla="*/ 0 h 1553"/>
                <a:gd name="T6" fmla="*/ 238 w 477"/>
                <a:gd name="T7" fmla="*/ 0 h 1553"/>
                <a:gd name="T8" fmla="*/ 0 60000 65536"/>
                <a:gd name="T9" fmla="*/ 0 60000 65536"/>
                <a:gd name="T10" fmla="*/ 0 60000 65536"/>
                <a:gd name="T11" fmla="*/ 0 60000 65536"/>
                <a:gd name="T12" fmla="*/ 0 w 477"/>
                <a:gd name="T13" fmla="*/ 0 h 1553"/>
                <a:gd name="T14" fmla="*/ 477 w 477"/>
                <a:gd name="T15" fmla="*/ 1553 h 1553"/>
              </a:gdLst>
              <a:ahLst/>
              <a:cxnLst>
                <a:cxn ang="T8">
                  <a:pos x="T0" y="T1"/>
                </a:cxn>
                <a:cxn ang="T9">
                  <a:pos x="T2" y="T3"/>
                </a:cxn>
                <a:cxn ang="T10">
                  <a:pos x="T4" y="T5"/>
                </a:cxn>
                <a:cxn ang="T11">
                  <a:pos x="T6" y="T7"/>
                </a:cxn>
              </a:cxnLst>
              <a:rect l="T12" t="T13" r="T14" b="T15"/>
              <a:pathLst>
                <a:path w="477" h="1553">
                  <a:moveTo>
                    <a:pt x="303" y="1553"/>
                  </a:moveTo>
                  <a:lnTo>
                    <a:pt x="0" y="1553"/>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0" name="Rectangle 41"/>
            <p:cNvSpPr>
              <a:spLocks noChangeArrowheads="1"/>
            </p:cNvSpPr>
            <p:nvPr/>
          </p:nvSpPr>
          <p:spPr bwMode="auto">
            <a:xfrm>
              <a:off x="2130" y="3502"/>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1" name="Rectangle 42"/>
            <p:cNvSpPr>
              <a:spLocks noChangeArrowheads="1"/>
            </p:cNvSpPr>
            <p:nvPr/>
          </p:nvSpPr>
          <p:spPr bwMode="auto">
            <a:xfrm>
              <a:off x="2364" y="3529"/>
              <a:ext cx="33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Flowline</a:t>
              </a:r>
              <a:endParaRPr lang="en-US" sz="2400" smtClean="0">
                <a:solidFill>
                  <a:srgbClr val="000000"/>
                </a:solidFill>
                <a:latin typeface="Times New Roman" pitchFamily="18" charset="0"/>
              </a:endParaRPr>
            </a:p>
          </p:txBody>
        </p:sp>
        <p:sp>
          <p:nvSpPr>
            <p:cNvPr id="41032" name="Rectangle 43"/>
            <p:cNvSpPr>
              <a:spLocks noChangeArrowheads="1"/>
            </p:cNvSpPr>
            <p:nvPr/>
          </p:nvSpPr>
          <p:spPr bwMode="auto">
            <a:xfrm>
              <a:off x="2130" y="3695"/>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3" name="Rectangle 44"/>
            <p:cNvSpPr>
              <a:spLocks noChangeArrowheads="1"/>
            </p:cNvSpPr>
            <p:nvPr/>
          </p:nvSpPr>
          <p:spPr bwMode="auto">
            <a:xfrm>
              <a:off x="2343" y="3725"/>
              <a:ext cx="38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Shoreline</a:t>
              </a:r>
              <a:endParaRPr lang="en-US" sz="2400" smtClean="0">
                <a:solidFill>
                  <a:srgbClr val="000000"/>
                </a:solidFill>
                <a:latin typeface="Times New Roman" pitchFamily="18" charset="0"/>
              </a:endParaRPr>
            </a:p>
          </p:txBody>
        </p:sp>
        <p:sp>
          <p:nvSpPr>
            <p:cNvPr id="41034" name="Freeform 45"/>
            <p:cNvSpPr>
              <a:spLocks/>
            </p:cNvSpPr>
            <p:nvPr/>
          </p:nvSpPr>
          <p:spPr bwMode="auto">
            <a:xfrm>
              <a:off x="2466" y="1926"/>
              <a:ext cx="143" cy="100"/>
            </a:xfrm>
            <a:custGeom>
              <a:avLst/>
              <a:gdLst>
                <a:gd name="T0" fmla="*/ 143 w 286"/>
                <a:gd name="T1" fmla="*/ 100 h 202"/>
                <a:gd name="T2" fmla="*/ 72 w 286"/>
                <a:gd name="T3" fmla="*/ 0 h 202"/>
                <a:gd name="T4" fmla="*/ 0 w 286"/>
                <a:gd name="T5" fmla="*/ 100 h 202"/>
                <a:gd name="T6" fmla="*/ 143 w 286"/>
                <a:gd name="T7" fmla="*/ 100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5" name="Rectangle 46"/>
            <p:cNvSpPr>
              <a:spLocks noChangeArrowheads="1"/>
            </p:cNvSpPr>
            <p:nvPr/>
          </p:nvSpPr>
          <p:spPr bwMode="auto">
            <a:xfrm>
              <a:off x="2217" y="2098"/>
              <a:ext cx="636" cy="24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6" name="Rectangle 47"/>
            <p:cNvSpPr>
              <a:spLocks noChangeArrowheads="1"/>
            </p:cNvSpPr>
            <p:nvPr/>
          </p:nvSpPr>
          <p:spPr bwMode="auto">
            <a:xfrm>
              <a:off x="2319" y="2166"/>
              <a:ext cx="437"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HydroEdge</a:t>
              </a:r>
              <a:endParaRPr lang="en-US" sz="2400" smtClean="0">
                <a:solidFill>
                  <a:srgbClr val="000000"/>
                </a:solidFill>
                <a:latin typeface="Times New Roman" pitchFamily="18" charset="0"/>
              </a:endParaRPr>
            </a:p>
          </p:txBody>
        </p:sp>
        <p:sp>
          <p:nvSpPr>
            <p:cNvPr id="41037" name="Rectangle 48"/>
            <p:cNvSpPr>
              <a:spLocks noChangeArrowheads="1"/>
            </p:cNvSpPr>
            <p:nvPr/>
          </p:nvSpPr>
          <p:spPr bwMode="auto">
            <a:xfrm>
              <a:off x="2217" y="2310"/>
              <a:ext cx="636" cy="99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8" name="Rectangle 49"/>
            <p:cNvSpPr>
              <a:spLocks noChangeArrowheads="1"/>
            </p:cNvSpPr>
            <p:nvPr/>
          </p:nvSpPr>
          <p:spPr bwMode="auto">
            <a:xfrm>
              <a:off x="2240" y="233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39" name="Rectangle 50"/>
            <p:cNvSpPr>
              <a:spLocks noChangeArrowheads="1"/>
            </p:cNvSpPr>
            <p:nvPr/>
          </p:nvSpPr>
          <p:spPr bwMode="auto">
            <a:xfrm>
              <a:off x="2240" y="2425"/>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40" name="Rectangle 51"/>
            <p:cNvSpPr>
              <a:spLocks noChangeArrowheads="1"/>
            </p:cNvSpPr>
            <p:nvPr/>
          </p:nvSpPr>
          <p:spPr bwMode="auto">
            <a:xfrm>
              <a:off x="2240" y="2518"/>
              <a:ext cx="39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ReachCode</a:t>
              </a:r>
              <a:endParaRPr lang="en-US" sz="2400" smtClean="0">
                <a:solidFill>
                  <a:srgbClr val="000000"/>
                </a:solidFill>
                <a:latin typeface="Times New Roman" pitchFamily="18" charset="0"/>
              </a:endParaRPr>
            </a:p>
          </p:txBody>
        </p:sp>
        <p:sp>
          <p:nvSpPr>
            <p:cNvPr id="41041" name="Rectangle 52"/>
            <p:cNvSpPr>
              <a:spLocks noChangeArrowheads="1"/>
            </p:cNvSpPr>
            <p:nvPr/>
          </p:nvSpPr>
          <p:spPr bwMode="auto">
            <a:xfrm>
              <a:off x="2240" y="2612"/>
              <a:ext cx="20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42" name="Rectangle 53"/>
            <p:cNvSpPr>
              <a:spLocks noChangeArrowheads="1"/>
            </p:cNvSpPr>
            <p:nvPr/>
          </p:nvSpPr>
          <p:spPr bwMode="auto">
            <a:xfrm>
              <a:off x="2240" y="2707"/>
              <a:ext cx="35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LengthKm</a:t>
              </a:r>
              <a:endParaRPr lang="en-US" sz="2400" smtClean="0">
                <a:solidFill>
                  <a:srgbClr val="000000"/>
                </a:solidFill>
                <a:latin typeface="Times New Roman" pitchFamily="18" charset="0"/>
              </a:endParaRPr>
            </a:p>
          </p:txBody>
        </p:sp>
        <p:sp>
          <p:nvSpPr>
            <p:cNvPr id="41043" name="Rectangle 54"/>
            <p:cNvSpPr>
              <a:spLocks noChangeArrowheads="1"/>
            </p:cNvSpPr>
            <p:nvPr/>
          </p:nvSpPr>
          <p:spPr bwMode="auto">
            <a:xfrm>
              <a:off x="2240" y="2801"/>
              <a:ext cx="44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44" name="Rectangle 55"/>
            <p:cNvSpPr>
              <a:spLocks noChangeArrowheads="1"/>
            </p:cNvSpPr>
            <p:nvPr/>
          </p:nvSpPr>
          <p:spPr bwMode="auto">
            <a:xfrm>
              <a:off x="2240" y="2895"/>
              <a:ext cx="2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FlowDir</a:t>
              </a:r>
              <a:endParaRPr lang="en-US" sz="2400" smtClean="0">
                <a:solidFill>
                  <a:srgbClr val="000000"/>
                </a:solidFill>
                <a:latin typeface="Times New Roman" pitchFamily="18" charset="0"/>
              </a:endParaRPr>
            </a:p>
          </p:txBody>
        </p:sp>
        <p:sp>
          <p:nvSpPr>
            <p:cNvPr id="41045" name="Rectangle 56"/>
            <p:cNvSpPr>
              <a:spLocks noChangeArrowheads="1"/>
            </p:cNvSpPr>
            <p:nvPr/>
          </p:nvSpPr>
          <p:spPr bwMode="auto">
            <a:xfrm>
              <a:off x="2240" y="2990"/>
              <a:ext cx="215"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46" name="Rectangle 57"/>
            <p:cNvSpPr>
              <a:spLocks noChangeArrowheads="1"/>
            </p:cNvSpPr>
            <p:nvPr/>
          </p:nvSpPr>
          <p:spPr bwMode="auto">
            <a:xfrm>
              <a:off x="2240" y="3083"/>
              <a:ext cx="347"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EdgeType</a:t>
              </a:r>
              <a:endParaRPr lang="en-US" sz="2400" smtClean="0">
                <a:solidFill>
                  <a:srgbClr val="000000"/>
                </a:solidFill>
                <a:latin typeface="Times New Roman" pitchFamily="18" charset="0"/>
              </a:endParaRPr>
            </a:p>
          </p:txBody>
        </p:sp>
        <p:sp>
          <p:nvSpPr>
            <p:cNvPr id="41047" name="Rectangle 58"/>
            <p:cNvSpPr>
              <a:spLocks noChangeArrowheads="1"/>
            </p:cNvSpPr>
            <p:nvPr/>
          </p:nvSpPr>
          <p:spPr bwMode="auto">
            <a:xfrm>
              <a:off x="2240" y="3177"/>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48" name="Freeform 59"/>
            <p:cNvSpPr>
              <a:spLocks/>
            </p:cNvSpPr>
            <p:nvPr/>
          </p:nvSpPr>
          <p:spPr bwMode="auto">
            <a:xfrm>
              <a:off x="4405" y="1636"/>
              <a:ext cx="225" cy="672"/>
            </a:xfrm>
            <a:custGeom>
              <a:avLst/>
              <a:gdLst>
                <a:gd name="T0" fmla="*/ 0 w 450"/>
                <a:gd name="T1" fmla="*/ 672 h 1344"/>
                <a:gd name="T2" fmla="*/ 225 w 450"/>
                <a:gd name="T3" fmla="*/ 672 h 1344"/>
                <a:gd name="T4" fmla="*/ 225 w 450"/>
                <a:gd name="T5" fmla="*/ 0 h 1344"/>
                <a:gd name="T6" fmla="*/ 0 60000 65536"/>
                <a:gd name="T7" fmla="*/ 0 60000 65536"/>
                <a:gd name="T8" fmla="*/ 0 60000 65536"/>
                <a:gd name="T9" fmla="*/ 0 w 450"/>
                <a:gd name="T10" fmla="*/ 0 h 1344"/>
                <a:gd name="T11" fmla="*/ 450 w 450"/>
                <a:gd name="T12" fmla="*/ 1344 h 1344"/>
              </a:gdLst>
              <a:ahLst/>
              <a:cxnLst>
                <a:cxn ang="T6">
                  <a:pos x="T0" y="T1"/>
                </a:cxn>
                <a:cxn ang="T7">
                  <a:pos x="T2" y="T3"/>
                </a:cxn>
                <a:cxn ang="T8">
                  <a:pos x="T4" y="T5"/>
                </a:cxn>
              </a:cxnLst>
              <a:rect l="T9" t="T10" r="T11" b="T12"/>
              <a:pathLst>
                <a:path w="450" h="1344">
                  <a:moveTo>
                    <a:pt x="0" y="1344"/>
                  </a:moveTo>
                  <a:lnTo>
                    <a:pt x="450" y="1344"/>
                  </a:lnTo>
                  <a:lnTo>
                    <a:pt x="450" y="0"/>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49" name="Line 60"/>
            <p:cNvSpPr>
              <a:spLocks noChangeShapeType="1"/>
            </p:cNvSpPr>
            <p:nvPr/>
          </p:nvSpPr>
          <p:spPr bwMode="auto">
            <a:xfrm>
              <a:off x="4086" y="1922"/>
              <a:ext cx="1" cy="27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0" name="Rectangle 61"/>
            <p:cNvSpPr>
              <a:spLocks noChangeArrowheads="1"/>
            </p:cNvSpPr>
            <p:nvPr/>
          </p:nvSpPr>
          <p:spPr bwMode="auto">
            <a:xfrm>
              <a:off x="3592" y="1754"/>
              <a:ext cx="989"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1" name="Rectangle 62"/>
            <p:cNvSpPr>
              <a:spLocks noChangeArrowheads="1"/>
            </p:cNvSpPr>
            <p:nvPr/>
          </p:nvSpPr>
          <p:spPr bwMode="auto">
            <a:xfrm>
              <a:off x="3633" y="1781"/>
              <a:ext cx="92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SimpleJunctionFeature</a:t>
              </a:r>
              <a:endParaRPr lang="en-US" sz="2400" smtClean="0">
                <a:solidFill>
                  <a:srgbClr val="000000"/>
                </a:solidFill>
                <a:latin typeface="Times New Roman" pitchFamily="18" charset="0"/>
              </a:endParaRPr>
            </a:p>
          </p:txBody>
        </p:sp>
        <p:sp>
          <p:nvSpPr>
            <p:cNvPr id="41052" name="Rectangle 63"/>
            <p:cNvSpPr>
              <a:spLocks noChangeArrowheads="1"/>
            </p:cNvSpPr>
            <p:nvPr/>
          </p:nvSpPr>
          <p:spPr bwMode="auto">
            <a:xfrm>
              <a:off x="3619" y="2330"/>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53" name="Freeform 64"/>
            <p:cNvSpPr>
              <a:spLocks/>
            </p:cNvSpPr>
            <p:nvPr/>
          </p:nvSpPr>
          <p:spPr bwMode="auto">
            <a:xfrm>
              <a:off x="4016" y="1917"/>
              <a:ext cx="143" cy="101"/>
            </a:xfrm>
            <a:custGeom>
              <a:avLst/>
              <a:gdLst>
                <a:gd name="T0" fmla="*/ 143 w 286"/>
                <a:gd name="T1" fmla="*/ 101 h 201"/>
                <a:gd name="T2" fmla="*/ 72 w 286"/>
                <a:gd name="T3" fmla="*/ 0 h 201"/>
                <a:gd name="T4" fmla="*/ 0 w 286"/>
                <a:gd name="T5" fmla="*/ 101 h 201"/>
                <a:gd name="T6" fmla="*/ 143 w 286"/>
                <a:gd name="T7" fmla="*/ 101 h 201"/>
                <a:gd name="T8" fmla="*/ 0 60000 65536"/>
                <a:gd name="T9" fmla="*/ 0 60000 65536"/>
                <a:gd name="T10" fmla="*/ 0 60000 65536"/>
                <a:gd name="T11" fmla="*/ 0 60000 65536"/>
                <a:gd name="T12" fmla="*/ 0 w 286"/>
                <a:gd name="T13" fmla="*/ 0 h 201"/>
                <a:gd name="T14" fmla="*/ 286 w 286"/>
                <a:gd name="T15" fmla="*/ 201 h 201"/>
              </a:gdLst>
              <a:ahLst/>
              <a:cxnLst>
                <a:cxn ang="T8">
                  <a:pos x="T0" y="T1"/>
                </a:cxn>
                <a:cxn ang="T9">
                  <a:pos x="T2" y="T3"/>
                </a:cxn>
                <a:cxn ang="T10">
                  <a:pos x="T4" y="T5"/>
                </a:cxn>
                <a:cxn ang="T11">
                  <a:pos x="T6" y="T7"/>
                </a:cxn>
              </a:cxnLst>
              <a:rect l="T12" t="T13" r="T14" b="T15"/>
              <a:pathLst>
                <a:path w="286" h="201">
                  <a:moveTo>
                    <a:pt x="286" y="201"/>
                  </a:moveTo>
                  <a:lnTo>
                    <a:pt x="143" y="0"/>
                  </a:lnTo>
                  <a:lnTo>
                    <a:pt x="0" y="201"/>
                  </a:lnTo>
                  <a:lnTo>
                    <a:pt x="286" y="201"/>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4" name="Rectangle 65"/>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5" name="Rectangle 66"/>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56" name="Rectangle 67"/>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7" name="Rectangle 68"/>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58" name="Rectangle 69"/>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59" name="Rectangle 70"/>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60" name="Rectangle 71"/>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61" name="Rectangle 72"/>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62" name="Rectangle 73"/>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63" name="Rectangle 74"/>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64" name="Rectangle 75"/>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65" name="Freeform 76"/>
            <p:cNvSpPr>
              <a:spLocks/>
            </p:cNvSpPr>
            <p:nvPr/>
          </p:nvSpPr>
          <p:spPr bwMode="auto">
            <a:xfrm>
              <a:off x="2556" y="559"/>
              <a:ext cx="966" cy="299"/>
            </a:xfrm>
            <a:custGeom>
              <a:avLst/>
              <a:gdLst>
                <a:gd name="T0" fmla="*/ 0 w 1931"/>
                <a:gd name="T1" fmla="*/ 299 h 597"/>
                <a:gd name="T2" fmla="*/ 0 w 1931"/>
                <a:gd name="T3" fmla="*/ 219 h 597"/>
                <a:gd name="T4" fmla="*/ 966 w 1931"/>
                <a:gd name="T5" fmla="*/ 219 h 597"/>
                <a:gd name="T6" fmla="*/ 966 w 1931"/>
                <a:gd name="T7" fmla="*/ 0 h 597"/>
                <a:gd name="T8" fmla="*/ 0 60000 65536"/>
                <a:gd name="T9" fmla="*/ 0 60000 65536"/>
                <a:gd name="T10" fmla="*/ 0 60000 65536"/>
                <a:gd name="T11" fmla="*/ 0 60000 65536"/>
                <a:gd name="T12" fmla="*/ 0 w 1931"/>
                <a:gd name="T13" fmla="*/ 0 h 597"/>
                <a:gd name="T14" fmla="*/ 1931 w 1931"/>
                <a:gd name="T15" fmla="*/ 597 h 597"/>
              </a:gdLst>
              <a:ahLst/>
              <a:cxnLst>
                <a:cxn ang="T8">
                  <a:pos x="T0" y="T1"/>
                </a:cxn>
                <a:cxn ang="T9">
                  <a:pos x="T2" y="T3"/>
                </a:cxn>
                <a:cxn ang="T10">
                  <a:pos x="T4" y="T5"/>
                </a:cxn>
                <a:cxn ang="T11">
                  <a:pos x="T6" y="T7"/>
                </a:cxn>
              </a:cxnLst>
              <a:rect l="T12" t="T13" r="T14" b="T15"/>
              <a:pathLst>
                <a:path w="1931" h="597">
                  <a:moveTo>
                    <a:pt x="0" y="597"/>
                  </a:moveTo>
                  <a:lnTo>
                    <a:pt x="0" y="437"/>
                  </a:lnTo>
                  <a:lnTo>
                    <a:pt x="1931" y="437"/>
                  </a:lnTo>
                  <a:lnTo>
                    <a:pt x="1931"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6" name="Freeform 77"/>
            <p:cNvSpPr>
              <a:spLocks/>
            </p:cNvSpPr>
            <p:nvPr/>
          </p:nvSpPr>
          <p:spPr bwMode="auto">
            <a:xfrm>
              <a:off x="3522" y="559"/>
              <a:ext cx="1108" cy="287"/>
            </a:xfrm>
            <a:custGeom>
              <a:avLst/>
              <a:gdLst>
                <a:gd name="T0" fmla="*/ 1108 w 2215"/>
                <a:gd name="T1" fmla="*/ 287 h 573"/>
                <a:gd name="T2" fmla="*/ 1108 w 2215"/>
                <a:gd name="T3" fmla="*/ 219 h 573"/>
                <a:gd name="T4" fmla="*/ 0 w 2215"/>
                <a:gd name="T5" fmla="*/ 219 h 573"/>
                <a:gd name="T6" fmla="*/ 0 w 2215"/>
                <a:gd name="T7" fmla="*/ 0 h 573"/>
                <a:gd name="T8" fmla="*/ 0 60000 65536"/>
                <a:gd name="T9" fmla="*/ 0 60000 65536"/>
                <a:gd name="T10" fmla="*/ 0 60000 65536"/>
                <a:gd name="T11" fmla="*/ 0 60000 65536"/>
                <a:gd name="T12" fmla="*/ 0 w 2215"/>
                <a:gd name="T13" fmla="*/ 0 h 573"/>
                <a:gd name="T14" fmla="*/ 2215 w 2215"/>
                <a:gd name="T15" fmla="*/ 573 h 573"/>
              </a:gdLst>
              <a:ahLst/>
              <a:cxnLst>
                <a:cxn ang="T8">
                  <a:pos x="T0" y="T1"/>
                </a:cxn>
                <a:cxn ang="T9">
                  <a:pos x="T2" y="T3"/>
                </a:cxn>
                <a:cxn ang="T10">
                  <a:pos x="T4" y="T5"/>
                </a:cxn>
                <a:cxn ang="T11">
                  <a:pos x="T6" y="T7"/>
                </a:cxn>
              </a:cxnLst>
              <a:rect l="T12" t="T13" r="T14" b="T15"/>
              <a:pathLst>
                <a:path w="2215" h="573">
                  <a:moveTo>
                    <a:pt x="2215" y="573"/>
                  </a:moveTo>
                  <a:lnTo>
                    <a:pt x="2215" y="437"/>
                  </a:lnTo>
                  <a:lnTo>
                    <a:pt x="0" y="437"/>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7" name="Rectangle 78"/>
            <p:cNvSpPr>
              <a:spLocks noChangeArrowheads="1"/>
            </p:cNvSpPr>
            <p:nvPr/>
          </p:nvSpPr>
          <p:spPr bwMode="auto">
            <a:xfrm>
              <a:off x="3450" y="1693"/>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68" name="Rectangle 79"/>
            <p:cNvSpPr>
              <a:spLocks noChangeArrowheads="1"/>
            </p:cNvSpPr>
            <p:nvPr/>
          </p:nvSpPr>
          <p:spPr bwMode="auto">
            <a:xfrm>
              <a:off x="4484" y="2324"/>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69" name="Rectangle 80"/>
            <p:cNvSpPr>
              <a:spLocks noChangeArrowheads="1"/>
            </p:cNvSpPr>
            <p:nvPr/>
          </p:nvSpPr>
          <p:spPr bwMode="auto">
            <a:xfrm>
              <a:off x="4662" y="1685"/>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0" name="Rectangle 81"/>
            <p:cNvSpPr>
              <a:spLocks noChangeArrowheads="1"/>
            </p:cNvSpPr>
            <p:nvPr/>
          </p:nvSpPr>
          <p:spPr bwMode="auto">
            <a:xfrm>
              <a:off x="3008" y="2714"/>
              <a:ext cx="641" cy="191"/>
            </a:xfrm>
            <a:prstGeom prst="rect">
              <a:avLst/>
            </a:prstGeom>
            <a:solidFill>
              <a:srgbClr val="BFFFB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1" name="Rectangle 82"/>
            <p:cNvSpPr>
              <a:spLocks noChangeArrowheads="1"/>
            </p:cNvSpPr>
            <p:nvPr/>
          </p:nvSpPr>
          <p:spPr bwMode="auto">
            <a:xfrm>
              <a:off x="3038" y="2754"/>
              <a:ext cx="58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HydroNetwork</a:t>
              </a:r>
              <a:endParaRPr lang="en-US" sz="2400" smtClean="0">
                <a:solidFill>
                  <a:srgbClr val="000000"/>
                </a:solidFill>
                <a:latin typeface="Times New Roman" pitchFamily="18" charset="0"/>
              </a:endParaRPr>
            </a:p>
          </p:txBody>
        </p:sp>
        <p:sp>
          <p:nvSpPr>
            <p:cNvPr id="41072" name="Line 83"/>
            <p:cNvSpPr>
              <a:spLocks noChangeShapeType="1"/>
            </p:cNvSpPr>
            <p:nvPr/>
          </p:nvSpPr>
          <p:spPr bwMode="auto">
            <a:xfrm>
              <a:off x="3649" y="2804"/>
              <a:ext cx="128" cy="1"/>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3" name="Freeform 84"/>
            <p:cNvSpPr>
              <a:spLocks/>
            </p:cNvSpPr>
            <p:nvPr/>
          </p:nvSpPr>
          <p:spPr bwMode="auto">
            <a:xfrm>
              <a:off x="2853" y="2809"/>
              <a:ext cx="155" cy="1"/>
            </a:xfrm>
            <a:custGeom>
              <a:avLst/>
              <a:gdLst>
                <a:gd name="T0" fmla="*/ 155 w 310"/>
                <a:gd name="T1" fmla="*/ 0 h 1"/>
                <a:gd name="T2" fmla="*/ 79 w 310"/>
                <a:gd name="T3" fmla="*/ 0 h 1"/>
                <a:gd name="T4" fmla="*/ 79 w 310"/>
                <a:gd name="T5" fmla="*/ 0 h 1"/>
                <a:gd name="T6" fmla="*/ 0 w 310"/>
                <a:gd name="T7" fmla="*/ 0 h 1"/>
                <a:gd name="T8" fmla="*/ 0 60000 65536"/>
                <a:gd name="T9" fmla="*/ 0 60000 65536"/>
                <a:gd name="T10" fmla="*/ 0 60000 65536"/>
                <a:gd name="T11" fmla="*/ 0 60000 65536"/>
                <a:gd name="T12" fmla="*/ 0 w 310"/>
                <a:gd name="T13" fmla="*/ 0 h 1"/>
                <a:gd name="T14" fmla="*/ 310 w 310"/>
                <a:gd name="T15" fmla="*/ 1 h 1"/>
              </a:gdLst>
              <a:ahLst/>
              <a:cxnLst>
                <a:cxn ang="T8">
                  <a:pos x="T0" y="T1"/>
                </a:cxn>
                <a:cxn ang="T9">
                  <a:pos x="T2" y="T3"/>
                </a:cxn>
                <a:cxn ang="T10">
                  <a:pos x="T4" y="T5"/>
                </a:cxn>
                <a:cxn ang="T11">
                  <a:pos x="T6" y="T7"/>
                </a:cxn>
              </a:cxnLst>
              <a:rect l="T12" t="T13" r="T14" b="T15"/>
              <a:pathLst>
                <a:path w="310" h="1">
                  <a:moveTo>
                    <a:pt x="310" y="0"/>
                  </a:moveTo>
                  <a:lnTo>
                    <a:pt x="159" y="0"/>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4" name="Freeform 85"/>
            <p:cNvSpPr>
              <a:spLocks/>
            </p:cNvSpPr>
            <p:nvPr/>
          </p:nvSpPr>
          <p:spPr bwMode="auto">
            <a:xfrm>
              <a:off x="2831" y="1317"/>
              <a:ext cx="946" cy="991"/>
            </a:xfrm>
            <a:custGeom>
              <a:avLst/>
              <a:gdLst>
                <a:gd name="T0" fmla="*/ 0 w 1892"/>
                <a:gd name="T1" fmla="*/ 0 h 1982"/>
                <a:gd name="T2" fmla="*/ 310 w 1892"/>
                <a:gd name="T3" fmla="*/ 0 h 1982"/>
                <a:gd name="T4" fmla="*/ 310 w 1892"/>
                <a:gd name="T5" fmla="*/ 991 h 1982"/>
                <a:gd name="T6" fmla="*/ 946 w 1892"/>
                <a:gd name="T7" fmla="*/ 991 h 1982"/>
                <a:gd name="T8" fmla="*/ 0 60000 65536"/>
                <a:gd name="T9" fmla="*/ 0 60000 65536"/>
                <a:gd name="T10" fmla="*/ 0 60000 65536"/>
                <a:gd name="T11" fmla="*/ 0 60000 65536"/>
                <a:gd name="T12" fmla="*/ 0 w 1892"/>
                <a:gd name="T13" fmla="*/ 0 h 1982"/>
                <a:gd name="T14" fmla="*/ 1892 w 1892"/>
                <a:gd name="T15" fmla="*/ 1982 h 1982"/>
              </a:gdLst>
              <a:ahLst/>
              <a:cxnLst>
                <a:cxn ang="T8">
                  <a:pos x="T0" y="T1"/>
                </a:cxn>
                <a:cxn ang="T9">
                  <a:pos x="T2" y="T3"/>
                </a:cxn>
                <a:cxn ang="T10">
                  <a:pos x="T4" y="T5"/>
                </a:cxn>
                <a:cxn ang="T11">
                  <a:pos x="T6" y="T7"/>
                </a:cxn>
              </a:cxnLst>
              <a:rect l="T12" t="T13" r="T14" b="T15"/>
              <a:pathLst>
                <a:path w="1892" h="1982">
                  <a:moveTo>
                    <a:pt x="0" y="0"/>
                  </a:moveTo>
                  <a:lnTo>
                    <a:pt x="620" y="0"/>
                  </a:lnTo>
                  <a:lnTo>
                    <a:pt x="620" y="1982"/>
                  </a:lnTo>
                  <a:lnTo>
                    <a:pt x="1892" y="1982"/>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5" name="Freeform 86"/>
            <p:cNvSpPr>
              <a:spLocks/>
            </p:cNvSpPr>
            <p:nvPr/>
          </p:nvSpPr>
          <p:spPr bwMode="auto">
            <a:xfrm>
              <a:off x="3525" y="1636"/>
              <a:ext cx="252" cy="672"/>
            </a:xfrm>
            <a:custGeom>
              <a:avLst/>
              <a:gdLst>
                <a:gd name="T0" fmla="*/ 0 w 505"/>
                <a:gd name="T1" fmla="*/ 0 h 1344"/>
                <a:gd name="T2" fmla="*/ 0 w 505"/>
                <a:gd name="T3" fmla="*/ 672 h 1344"/>
                <a:gd name="T4" fmla="*/ 252 w 505"/>
                <a:gd name="T5" fmla="*/ 672 h 1344"/>
                <a:gd name="T6" fmla="*/ 0 60000 65536"/>
                <a:gd name="T7" fmla="*/ 0 60000 65536"/>
                <a:gd name="T8" fmla="*/ 0 60000 65536"/>
                <a:gd name="T9" fmla="*/ 0 w 505"/>
                <a:gd name="T10" fmla="*/ 0 h 1344"/>
                <a:gd name="T11" fmla="*/ 505 w 505"/>
                <a:gd name="T12" fmla="*/ 1344 h 1344"/>
              </a:gdLst>
              <a:ahLst/>
              <a:cxnLst>
                <a:cxn ang="T6">
                  <a:pos x="T0" y="T1"/>
                </a:cxn>
                <a:cxn ang="T7">
                  <a:pos x="T2" y="T3"/>
                </a:cxn>
                <a:cxn ang="T8">
                  <a:pos x="T4" y="T5"/>
                </a:cxn>
              </a:cxnLst>
              <a:rect l="T9" t="T10" r="T11" b="T12"/>
              <a:pathLst>
                <a:path w="505" h="1344">
                  <a:moveTo>
                    <a:pt x="0" y="0"/>
                  </a:moveTo>
                  <a:lnTo>
                    <a:pt x="0" y="1344"/>
                  </a:lnTo>
                  <a:lnTo>
                    <a:pt x="505" y="1344"/>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6" name="Rectangle 87"/>
            <p:cNvSpPr>
              <a:spLocks noChangeArrowheads="1"/>
            </p:cNvSpPr>
            <p:nvPr/>
          </p:nvSpPr>
          <p:spPr bwMode="auto">
            <a:xfrm>
              <a:off x="2870" y="1198"/>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7" name="Rectangle 88"/>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8" name="Rectangle 89"/>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79" name="Rectangle 90"/>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0" name="Rectangle 91"/>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81" name="Rectangle 92"/>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82" name="Rectangle 93"/>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83" name="Rectangle 94"/>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84" name="Rectangle 95"/>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85" name="Rectangle 96"/>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86" name="Rectangle 97"/>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87" name="Rectangle 98"/>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88" name="Rectangle 99"/>
            <p:cNvSpPr>
              <a:spLocks noChangeArrowheads="1"/>
            </p:cNvSpPr>
            <p:nvPr/>
          </p:nvSpPr>
          <p:spPr bwMode="auto">
            <a:xfrm>
              <a:off x="3772"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9" name="Rectangle 100"/>
            <p:cNvSpPr>
              <a:spLocks noChangeArrowheads="1"/>
            </p:cNvSpPr>
            <p:nvPr/>
          </p:nvSpPr>
          <p:spPr bwMode="auto">
            <a:xfrm>
              <a:off x="3798"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90" name="Rectangle 101"/>
            <p:cNvSpPr>
              <a:spLocks noChangeArrowheads="1"/>
            </p:cNvSpPr>
            <p:nvPr/>
          </p:nvSpPr>
          <p:spPr bwMode="auto">
            <a:xfrm>
              <a:off x="3772"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91" name="Rectangle 102"/>
            <p:cNvSpPr>
              <a:spLocks noChangeArrowheads="1"/>
            </p:cNvSpPr>
            <p:nvPr/>
          </p:nvSpPr>
          <p:spPr bwMode="auto">
            <a:xfrm>
              <a:off x="3796"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92" name="Rectangle 103"/>
            <p:cNvSpPr>
              <a:spLocks noChangeArrowheads="1"/>
            </p:cNvSpPr>
            <p:nvPr/>
          </p:nvSpPr>
          <p:spPr bwMode="auto">
            <a:xfrm>
              <a:off x="3796" y="2513"/>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93" name="Rectangle 104"/>
            <p:cNvSpPr>
              <a:spLocks noChangeArrowheads="1"/>
            </p:cNvSpPr>
            <p:nvPr/>
          </p:nvSpPr>
          <p:spPr bwMode="auto">
            <a:xfrm>
              <a:off x="3796"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94" name="Rectangle 105"/>
            <p:cNvSpPr>
              <a:spLocks noChangeArrowheads="1"/>
            </p:cNvSpPr>
            <p:nvPr/>
          </p:nvSpPr>
          <p:spPr bwMode="auto">
            <a:xfrm>
              <a:off x="3796"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95" name="Rectangle 106"/>
            <p:cNvSpPr>
              <a:spLocks noChangeArrowheads="1"/>
            </p:cNvSpPr>
            <p:nvPr/>
          </p:nvSpPr>
          <p:spPr bwMode="auto">
            <a:xfrm>
              <a:off x="3796"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96" name="Rectangle 107"/>
            <p:cNvSpPr>
              <a:spLocks noChangeArrowheads="1"/>
            </p:cNvSpPr>
            <p:nvPr/>
          </p:nvSpPr>
          <p:spPr bwMode="auto">
            <a:xfrm>
              <a:off x="3796"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97" name="Rectangle 108"/>
            <p:cNvSpPr>
              <a:spLocks noChangeArrowheads="1"/>
            </p:cNvSpPr>
            <p:nvPr/>
          </p:nvSpPr>
          <p:spPr bwMode="auto">
            <a:xfrm>
              <a:off x="3796"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98" name="Rectangle 109"/>
            <p:cNvSpPr>
              <a:spLocks noChangeArrowheads="1"/>
            </p:cNvSpPr>
            <p:nvPr/>
          </p:nvSpPr>
          <p:spPr bwMode="auto">
            <a:xfrm>
              <a:off x="3796"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99" name="Line 110"/>
            <p:cNvSpPr>
              <a:spLocks noChangeShapeType="1"/>
            </p:cNvSpPr>
            <p:nvPr/>
          </p:nvSpPr>
          <p:spPr bwMode="auto">
            <a:xfrm flipV="1">
              <a:off x="3520" y="559"/>
              <a:ext cx="2" cy="28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100" name="Freeform 111"/>
            <p:cNvSpPr>
              <a:spLocks/>
            </p:cNvSpPr>
            <p:nvPr/>
          </p:nvSpPr>
          <p:spPr bwMode="auto">
            <a:xfrm>
              <a:off x="3443" y="564"/>
              <a:ext cx="143" cy="101"/>
            </a:xfrm>
            <a:custGeom>
              <a:avLst/>
              <a:gdLst>
                <a:gd name="T0" fmla="*/ 143 w 286"/>
                <a:gd name="T1" fmla="*/ 101 h 202"/>
                <a:gd name="T2" fmla="*/ 72 w 286"/>
                <a:gd name="T3" fmla="*/ 0 h 202"/>
                <a:gd name="T4" fmla="*/ 0 w 286"/>
                <a:gd name="T5" fmla="*/ 101 h 202"/>
                <a:gd name="T6" fmla="*/ 143 w 286"/>
                <a:gd name="T7" fmla="*/ 101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sp>
        <p:nvSpPr>
          <p:cNvPr id="40965" name="Text Box 112"/>
          <p:cNvSpPr txBox="1">
            <a:spLocks noChangeArrowheads="1"/>
          </p:cNvSpPr>
          <p:nvPr/>
        </p:nvSpPr>
        <p:spPr bwMode="auto">
          <a:xfrm>
            <a:off x="2114550" y="412115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6" name="Text Box 113"/>
          <p:cNvSpPr txBox="1">
            <a:spLocks noChangeArrowheads="1"/>
          </p:cNvSpPr>
          <p:nvPr/>
        </p:nvSpPr>
        <p:spPr bwMode="auto">
          <a:xfrm>
            <a:off x="1646238" y="280193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7" name="Rectangle 114"/>
          <p:cNvSpPr>
            <a:spLocks noChangeArrowheads="1"/>
          </p:cNvSpPr>
          <p:nvPr/>
        </p:nvSpPr>
        <p:spPr bwMode="auto">
          <a:xfrm>
            <a:off x="2346325" y="3884613"/>
            <a:ext cx="1114425"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68" name="Rectangle 115"/>
          <p:cNvSpPr>
            <a:spLocks noChangeArrowheads="1"/>
          </p:cNvSpPr>
          <p:nvPr/>
        </p:nvSpPr>
        <p:spPr bwMode="auto">
          <a:xfrm>
            <a:off x="2406650" y="3951288"/>
            <a:ext cx="9080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CouplingTable</a:t>
            </a:r>
            <a:endParaRPr lang="en-US" sz="2800" smtClean="0">
              <a:solidFill>
                <a:srgbClr val="000000"/>
              </a:solidFill>
              <a:latin typeface="Times New Roman" pitchFamily="18" charset="0"/>
            </a:endParaRPr>
          </a:p>
        </p:txBody>
      </p:sp>
      <p:sp>
        <p:nvSpPr>
          <p:cNvPr id="40969" name="Rectangle 116"/>
          <p:cNvSpPr>
            <a:spLocks noChangeArrowheads="1"/>
          </p:cNvSpPr>
          <p:nvPr/>
        </p:nvSpPr>
        <p:spPr bwMode="auto">
          <a:xfrm>
            <a:off x="2346325" y="4125913"/>
            <a:ext cx="1114425" cy="3524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0" name="Rectangle 117"/>
          <p:cNvSpPr>
            <a:spLocks noChangeArrowheads="1"/>
          </p:cNvSpPr>
          <p:nvPr/>
        </p:nvSpPr>
        <p:spPr bwMode="auto">
          <a:xfrm>
            <a:off x="2378075" y="4140200"/>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1" name="Rectangle 118"/>
          <p:cNvSpPr>
            <a:spLocks noChangeArrowheads="1"/>
          </p:cNvSpPr>
          <p:nvPr/>
        </p:nvSpPr>
        <p:spPr bwMode="auto">
          <a:xfrm>
            <a:off x="2376488" y="4262438"/>
            <a:ext cx="466725"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800" smtClean="0">
              <a:solidFill>
                <a:srgbClr val="000000"/>
              </a:solidFill>
              <a:latin typeface="Times New Roman" pitchFamily="18" charset="0"/>
            </a:endParaRPr>
          </a:p>
        </p:txBody>
      </p:sp>
      <p:sp>
        <p:nvSpPr>
          <p:cNvPr id="40972" name="Rectangle 119"/>
          <p:cNvSpPr>
            <a:spLocks noChangeArrowheads="1"/>
          </p:cNvSpPr>
          <p:nvPr/>
        </p:nvSpPr>
        <p:spPr bwMode="auto">
          <a:xfrm>
            <a:off x="585788" y="2703513"/>
            <a:ext cx="1111250"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3" name="Rectangle 120"/>
          <p:cNvSpPr>
            <a:spLocks noChangeArrowheads="1"/>
          </p:cNvSpPr>
          <p:nvPr/>
        </p:nvSpPr>
        <p:spPr bwMode="auto">
          <a:xfrm>
            <a:off x="646113" y="2770188"/>
            <a:ext cx="3127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Sites</a:t>
            </a:r>
            <a:endParaRPr lang="en-US" sz="2800" smtClean="0">
              <a:solidFill>
                <a:srgbClr val="000000"/>
              </a:solidFill>
              <a:latin typeface="Times New Roman" pitchFamily="18" charset="0"/>
            </a:endParaRPr>
          </a:p>
        </p:txBody>
      </p:sp>
      <p:sp>
        <p:nvSpPr>
          <p:cNvPr id="40974" name="Rectangle 121"/>
          <p:cNvSpPr>
            <a:spLocks noChangeArrowheads="1"/>
          </p:cNvSpPr>
          <p:nvPr/>
        </p:nvSpPr>
        <p:spPr bwMode="auto">
          <a:xfrm>
            <a:off x="585788" y="2944813"/>
            <a:ext cx="1111250" cy="81438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5" name="Rectangle 122"/>
          <p:cNvSpPr>
            <a:spLocks noChangeArrowheads="1"/>
          </p:cNvSpPr>
          <p:nvPr/>
        </p:nvSpPr>
        <p:spPr bwMode="auto">
          <a:xfrm>
            <a:off x="617538" y="2957513"/>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6" name="Rectangle 123"/>
          <p:cNvSpPr>
            <a:spLocks noChangeArrowheads="1"/>
          </p:cNvSpPr>
          <p:nvPr/>
        </p:nvSpPr>
        <p:spPr bwMode="auto">
          <a:xfrm>
            <a:off x="617538" y="3081338"/>
            <a:ext cx="690562" cy="152400"/>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smtClean="0">
                <a:solidFill>
                  <a:srgbClr val="000000"/>
                </a:solidFill>
                <a:latin typeface="Tahoma" pitchFamily="34" charset="0"/>
              </a:rPr>
              <a:t>SiteCode</a:t>
            </a:r>
            <a:endParaRPr lang="en-US" sz="2800" smtClean="0">
              <a:solidFill>
                <a:srgbClr val="000000"/>
              </a:solidFill>
              <a:latin typeface="Times New Roman" pitchFamily="18" charset="0"/>
            </a:endParaRPr>
          </a:p>
        </p:txBody>
      </p:sp>
      <p:sp>
        <p:nvSpPr>
          <p:cNvPr id="40977" name="Rectangle 124"/>
          <p:cNvSpPr>
            <a:spLocks noChangeArrowheads="1"/>
          </p:cNvSpPr>
          <p:nvPr/>
        </p:nvSpPr>
        <p:spPr bwMode="auto">
          <a:xfrm>
            <a:off x="617538" y="3203575"/>
            <a:ext cx="5334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SiteName</a:t>
            </a:r>
            <a:endParaRPr lang="en-US" sz="2800" smtClean="0">
              <a:solidFill>
                <a:srgbClr val="000000"/>
              </a:solidFill>
              <a:latin typeface="Times New Roman" pitchFamily="18" charset="0"/>
            </a:endParaRPr>
          </a:p>
        </p:txBody>
      </p:sp>
      <p:sp>
        <p:nvSpPr>
          <p:cNvPr id="40978" name="Rectangle 125"/>
          <p:cNvSpPr>
            <a:spLocks noChangeArrowheads="1"/>
          </p:cNvSpPr>
          <p:nvPr/>
        </p:nvSpPr>
        <p:spPr bwMode="auto">
          <a:xfrm>
            <a:off x="617538" y="3327400"/>
            <a:ext cx="4524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Latitude</a:t>
            </a:r>
            <a:endParaRPr lang="en-US" sz="2800" smtClean="0">
              <a:solidFill>
                <a:srgbClr val="000000"/>
              </a:solidFill>
              <a:latin typeface="Times New Roman" pitchFamily="18" charset="0"/>
            </a:endParaRPr>
          </a:p>
        </p:txBody>
      </p:sp>
      <p:sp>
        <p:nvSpPr>
          <p:cNvPr id="40979" name="Rectangle 126"/>
          <p:cNvSpPr>
            <a:spLocks noChangeArrowheads="1"/>
          </p:cNvSpPr>
          <p:nvPr/>
        </p:nvSpPr>
        <p:spPr bwMode="auto">
          <a:xfrm>
            <a:off x="617538" y="3449638"/>
            <a:ext cx="5524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Longitude</a:t>
            </a:r>
            <a:endParaRPr lang="en-US" sz="2800" smtClean="0">
              <a:solidFill>
                <a:srgbClr val="000000"/>
              </a:solidFill>
              <a:latin typeface="Times New Roman" pitchFamily="18" charset="0"/>
            </a:endParaRPr>
          </a:p>
        </p:txBody>
      </p:sp>
      <p:sp>
        <p:nvSpPr>
          <p:cNvPr id="40980" name="Rectangle 127"/>
          <p:cNvSpPr>
            <a:spLocks noChangeArrowheads="1"/>
          </p:cNvSpPr>
          <p:nvPr/>
        </p:nvSpPr>
        <p:spPr bwMode="auto">
          <a:xfrm>
            <a:off x="631825" y="3562350"/>
            <a:ext cx="103188"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t>
            </a:r>
            <a:endParaRPr lang="en-US" sz="2800" smtClean="0">
              <a:solidFill>
                <a:srgbClr val="000000"/>
              </a:solidFill>
              <a:latin typeface="Times New Roman" pitchFamily="18" charset="0"/>
            </a:endParaRPr>
          </a:p>
        </p:txBody>
      </p:sp>
      <p:grpSp>
        <p:nvGrpSpPr>
          <p:cNvPr id="3" name="Group 128"/>
          <p:cNvGrpSpPr>
            <a:grpSpLocks/>
          </p:cNvGrpSpPr>
          <p:nvPr/>
        </p:nvGrpSpPr>
        <p:grpSpPr bwMode="auto">
          <a:xfrm>
            <a:off x="379413" y="2054225"/>
            <a:ext cx="1781175" cy="461963"/>
            <a:chOff x="384" y="576"/>
            <a:chExt cx="1152" cy="336"/>
          </a:xfrm>
        </p:grpSpPr>
        <p:sp>
          <p:nvSpPr>
            <p:cNvPr id="40992" name="Rectangle 129"/>
            <p:cNvSpPr>
              <a:spLocks noChangeArrowheads="1"/>
            </p:cNvSpPr>
            <p:nvPr/>
          </p:nvSpPr>
          <p:spPr bwMode="auto">
            <a:xfrm>
              <a:off x="384" y="576"/>
              <a:ext cx="1104" cy="336"/>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3" name="Rectangle 130"/>
            <p:cNvSpPr>
              <a:spLocks noChangeArrowheads="1"/>
            </p:cNvSpPr>
            <p:nvPr/>
          </p:nvSpPr>
          <p:spPr bwMode="auto">
            <a:xfrm>
              <a:off x="384" y="672"/>
              <a:ext cx="1152" cy="111"/>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b="1" smtClean="0">
                  <a:solidFill>
                    <a:srgbClr val="000000"/>
                  </a:solidFill>
                  <a:latin typeface="Tahoma" pitchFamily="34" charset="0"/>
                </a:rPr>
                <a:t>Observations Data Model</a:t>
              </a:r>
              <a:endParaRPr lang="en-US" sz="2800" smtClean="0">
                <a:solidFill>
                  <a:srgbClr val="000000"/>
                </a:solidFill>
                <a:latin typeface="Times New Roman" pitchFamily="18" charset="0"/>
              </a:endParaRPr>
            </a:p>
          </p:txBody>
        </p:sp>
      </p:grpSp>
      <p:sp>
        <p:nvSpPr>
          <p:cNvPr id="40982" name="Line 131"/>
          <p:cNvSpPr>
            <a:spLocks noChangeShapeType="1"/>
          </p:cNvSpPr>
          <p:nvPr/>
        </p:nvSpPr>
        <p:spPr bwMode="auto">
          <a:xfrm flipV="1">
            <a:off x="3438525" y="2960688"/>
            <a:ext cx="973138" cy="1427162"/>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3" name="Text Box 132"/>
          <p:cNvSpPr txBox="1">
            <a:spLocks noChangeArrowheads="1"/>
          </p:cNvSpPr>
          <p:nvPr/>
        </p:nvSpPr>
        <p:spPr bwMode="auto">
          <a:xfrm>
            <a:off x="3465513" y="431958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4" name="Text Box 133"/>
          <p:cNvSpPr txBox="1">
            <a:spLocks noChangeArrowheads="1"/>
          </p:cNvSpPr>
          <p:nvPr/>
        </p:nvSpPr>
        <p:spPr bwMode="auto">
          <a:xfrm>
            <a:off x="4141788" y="274320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5" name="Line 134"/>
          <p:cNvSpPr>
            <a:spLocks noChangeShapeType="1"/>
          </p:cNvSpPr>
          <p:nvPr/>
        </p:nvSpPr>
        <p:spPr bwMode="auto">
          <a:xfrm flipV="1">
            <a:off x="1735138" y="2963863"/>
            <a:ext cx="2665412" cy="69850"/>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6" name="Line 135"/>
          <p:cNvSpPr>
            <a:spLocks noChangeShapeType="1"/>
          </p:cNvSpPr>
          <p:nvPr/>
        </p:nvSpPr>
        <p:spPr bwMode="auto">
          <a:xfrm>
            <a:off x="1708150" y="3032125"/>
            <a:ext cx="606425" cy="1165225"/>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7" name="Text Box 136"/>
          <p:cNvSpPr txBox="1">
            <a:spLocks noChangeArrowheads="1"/>
          </p:cNvSpPr>
          <p:nvPr/>
        </p:nvSpPr>
        <p:spPr bwMode="auto">
          <a:xfrm>
            <a:off x="2638425" y="3246438"/>
            <a:ext cx="731838" cy="336550"/>
          </a:xfrm>
          <a:prstGeom prst="rect">
            <a:avLst/>
          </a:prstGeom>
          <a:noFill/>
          <a:ln w="9525">
            <a:noFill/>
            <a:miter lim="800000"/>
            <a:headEnd/>
            <a:tailEnd/>
          </a:ln>
        </p:spPr>
        <p:txBody>
          <a:bodyPr lIns="91410" tIns="45706" rIns="91410" bIns="45706">
            <a:spAutoFit/>
          </a:bodyPr>
          <a:lstStyle/>
          <a:p>
            <a:pPr fontAlgn="base">
              <a:spcBef>
                <a:spcPct val="50000"/>
              </a:spcBef>
              <a:spcAft>
                <a:spcPct val="0"/>
              </a:spcAft>
            </a:pPr>
            <a:r>
              <a:rPr lang="en-US" sz="1600" smtClean="0">
                <a:solidFill>
                  <a:srgbClr val="000000"/>
                </a:solidFill>
              </a:rPr>
              <a:t>OR</a:t>
            </a:r>
          </a:p>
        </p:txBody>
      </p:sp>
      <p:sp>
        <p:nvSpPr>
          <p:cNvPr id="40988" name="Rectangle 137"/>
          <p:cNvSpPr>
            <a:spLocks noChangeArrowheads="1"/>
          </p:cNvSpPr>
          <p:nvPr/>
        </p:nvSpPr>
        <p:spPr bwMode="auto">
          <a:xfrm>
            <a:off x="466725" y="212725"/>
            <a:ext cx="8355013"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000000"/>
                </a:solidFill>
              </a:rPr>
              <a:t>Independent of, but can be coupled to Geographic Representation</a:t>
            </a:r>
          </a:p>
        </p:txBody>
      </p:sp>
      <p:sp>
        <p:nvSpPr>
          <p:cNvPr id="40989" name="Rectangle 138"/>
          <p:cNvSpPr>
            <a:spLocks noChangeArrowheads="1"/>
          </p:cNvSpPr>
          <p:nvPr/>
        </p:nvSpPr>
        <p:spPr bwMode="auto">
          <a:xfrm>
            <a:off x="122238" y="1003300"/>
            <a:ext cx="2219325"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FF3300"/>
                </a:solidFill>
              </a:rPr>
              <a:t>ODM</a:t>
            </a:r>
          </a:p>
        </p:txBody>
      </p:sp>
      <p:sp>
        <p:nvSpPr>
          <p:cNvPr id="40990" name="Rectangle 139"/>
          <p:cNvSpPr>
            <a:spLocks noChangeArrowheads="1"/>
          </p:cNvSpPr>
          <p:nvPr/>
        </p:nvSpPr>
        <p:spPr bwMode="auto">
          <a:xfrm>
            <a:off x="4691756" y="1001713"/>
            <a:ext cx="4129982"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dirty="0" smtClean="0">
                <a:solidFill>
                  <a:srgbClr val="FF3300"/>
                </a:solidFill>
              </a:rPr>
              <a:t>e.g. Arc </a:t>
            </a:r>
            <a:r>
              <a:rPr lang="en-US" sz="3600" dirty="0" smtClean="0">
                <a:solidFill>
                  <a:srgbClr val="FF3300"/>
                </a:solidFill>
              </a:rPr>
              <a:t>Hydro</a:t>
            </a:r>
          </a:p>
        </p:txBody>
      </p:sp>
      <p:sp>
        <p:nvSpPr>
          <p:cNvPr id="40991" name="Rectangle 140"/>
          <p:cNvSpPr>
            <a:spLocks noChangeArrowheads="1"/>
          </p:cNvSpPr>
          <p:nvPr/>
        </p:nvSpPr>
        <p:spPr bwMode="auto">
          <a:xfrm>
            <a:off x="3635375" y="1820863"/>
            <a:ext cx="5319713" cy="5008562"/>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1127865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p:cNvPicPr>
            <a:picLocks noChangeAspect="1" noChangeArrowheads="1"/>
          </p:cNvPicPr>
          <p:nvPr/>
        </p:nvPicPr>
        <p:blipFill>
          <a:blip r:embed="rId3" cstate="print"/>
          <a:srcRect/>
          <a:stretch>
            <a:fillRect/>
          </a:stretch>
        </p:blipFill>
        <p:spPr bwMode="auto">
          <a:xfrm>
            <a:off x="157163" y="1136650"/>
            <a:ext cx="6775450" cy="2633663"/>
          </a:xfrm>
          <a:prstGeom prst="rect">
            <a:avLst/>
          </a:prstGeom>
          <a:noFill/>
          <a:ln w="9525">
            <a:noFill/>
            <a:miter lim="800000"/>
            <a:headEnd/>
            <a:tailEnd/>
          </a:ln>
        </p:spPr>
      </p:pic>
      <p:pic>
        <p:nvPicPr>
          <p:cNvPr id="51203" name="Picture 24"/>
          <p:cNvPicPr>
            <a:picLocks noChangeAspect="1" noChangeArrowheads="1"/>
          </p:cNvPicPr>
          <p:nvPr/>
        </p:nvPicPr>
        <p:blipFill>
          <a:blip r:embed="rId4" cstate="print"/>
          <a:srcRect/>
          <a:stretch>
            <a:fillRect/>
          </a:stretch>
        </p:blipFill>
        <p:spPr bwMode="auto">
          <a:xfrm>
            <a:off x="282575" y="5275263"/>
            <a:ext cx="3757613" cy="1443037"/>
          </a:xfrm>
          <a:prstGeom prst="rect">
            <a:avLst/>
          </a:prstGeom>
          <a:noFill/>
          <a:ln w="9525">
            <a:noFill/>
            <a:miter lim="800000"/>
            <a:headEnd/>
            <a:tailEnd/>
          </a:ln>
        </p:spPr>
      </p:pic>
      <p:pic>
        <p:nvPicPr>
          <p:cNvPr id="51204" name="Picture 2"/>
          <p:cNvPicPr>
            <a:picLocks noChangeAspect="1" noChangeArrowheads="1"/>
          </p:cNvPicPr>
          <p:nvPr/>
        </p:nvPicPr>
        <p:blipFill>
          <a:blip r:embed="rId5" cstate="print"/>
          <a:srcRect/>
          <a:stretch>
            <a:fillRect/>
          </a:stretch>
        </p:blipFill>
        <p:spPr bwMode="auto">
          <a:xfrm>
            <a:off x="4248150" y="5375275"/>
            <a:ext cx="4648200" cy="1196975"/>
          </a:xfrm>
          <a:prstGeom prst="rect">
            <a:avLst/>
          </a:prstGeom>
          <a:noFill/>
          <a:ln w="9525">
            <a:noFill/>
            <a:miter lim="800000"/>
            <a:headEnd/>
            <a:tailEnd/>
          </a:ln>
        </p:spPr>
      </p:pic>
      <p:pic>
        <p:nvPicPr>
          <p:cNvPr id="51205" name="Picture 4"/>
          <p:cNvPicPr>
            <a:picLocks noChangeAspect="1" noChangeArrowheads="1"/>
          </p:cNvPicPr>
          <p:nvPr/>
        </p:nvPicPr>
        <p:blipFill>
          <a:blip r:embed="rId6" cstate="print"/>
          <a:srcRect/>
          <a:stretch>
            <a:fillRect/>
          </a:stretch>
        </p:blipFill>
        <p:spPr bwMode="auto">
          <a:xfrm>
            <a:off x="247650" y="4095750"/>
            <a:ext cx="8686800" cy="990600"/>
          </a:xfrm>
          <a:prstGeom prst="rect">
            <a:avLst/>
          </a:prstGeom>
          <a:noFill/>
          <a:ln w="9525">
            <a:noFill/>
            <a:miter lim="800000"/>
            <a:headEnd/>
            <a:tailEnd/>
          </a:ln>
        </p:spPr>
      </p:pic>
      <p:pic>
        <p:nvPicPr>
          <p:cNvPr id="51206" name="Picture 5"/>
          <p:cNvPicPr>
            <a:picLocks noChangeAspect="1" noChangeArrowheads="1"/>
          </p:cNvPicPr>
          <p:nvPr/>
        </p:nvPicPr>
        <p:blipFill>
          <a:blip r:embed="rId7" cstate="print"/>
          <a:srcRect/>
          <a:stretch>
            <a:fillRect/>
          </a:stretch>
        </p:blipFill>
        <p:spPr bwMode="auto">
          <a:xfrm>
            <a:off x="7019925" y="884238"/>
            <a:ext cx="1903413" cy="2971800"/>
          </a:xfrm>
          <a:prstGeom prst="rect">
            <a:avLst/>
          </a:prstGeom>
          <a:noFill/>
          <a:ln w="9525">
            <a:noFill/>
            <a:miter lim="800000"/>
            <a:headEnd/>
            <a:tailEnd/>
          </a:ln>
        </p:spPr>
      </p:pic>
      <p:sp>
        <p:nvSpPr>
          <p:cNvPr id="51207" name="Oval 7"/>
          <p:cNvSpPr>
            <a:spLocks noChangeArrowheads="1"/>
          </p:cNvSpPr>
          <p:nvPr/>
        </p:nvSpPr>
        <p:spPr bwMode="auto">
          <a:xfrm>
            <a:off x="6443663" y="1695450"/>
            <a:ext cx="368300" cy="196850"/>
          </a:xfrm>
          <a:prstGeom prst="ellipse">
            <a:avLst/>
          </a:prstGeom>
          <a:no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8" name="Oval 8"/>
          <p:cNvSpPr>
            <a:spLocks noChangeArrowheads="1"/>
          </p:cNvSpPr>
          <p:nvPr/>
        </p:nvSpPr>
        <p:spPr bwMode="auto">
          <a:xfrm>
            <a:off x="7737475" y="1233488"/>
            <a:ext cx="304800" cy="223837"/>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9" name="Oval 9"/>
          <p:cNvSpPr>
            <a:spLocks noChangeArrowheads="1"/>
          </p:cNvSpPr>
          <p:nvPr/>
        </p:nvSpPr>
        <p:spPr bwMode="auto">
          <a:xfrm>
            <a:off x="5035550" y="1639888"/>
            <a:ext cx="381000" cy="27305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0" name="Oval 10"/>
          <p:cNvSpPr>
            <a:spLocks noChangeArrowheads="1"/>
          </p:cNvSpPr>
          <p:nvPr/>
        </p:nvSpPr>
        <p:spPr bwMode="auto">
          <a:xfrm>
            <a:off x="638175" y="4495800"/>
            <a:ext cx="357188" cy="22860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1" name="Oval 11"/>
          <p:cNvSpPr>
            <a:spLocks noChangeArrowheads="1"/>
          </p:cNvSpPr>
          <p:nvPr/>
        </p:nvSpPr>
        <p:spPr bwMode="auto">
          <a:xfrm>
            <a:off x="3700463" y="44846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2" name="Oval 12"/>
          <p:cNvSpPr>
            <a:spLocks noChangeArrowheads="1"/>
          </p:cNvSpPr>
          <p:nvPr/>
        </p:nvSpPr>
        <p:spPr bwMode="auto">
          <a:xfrm>
            <a:off x="668338" y="57927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3" name="Oval 13"/>
          <p:cNvSpPr>
            <a:spLocks noChangeArrowheads="1"/>
          </p:cNvSpPr>
          <p:nvPr/>
        </p:nvSpPr>
        <p:spPr bwMode="auto">
          <a:xfrm>
            <a:off x="5589588" y="1633538"/>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4" name="Oval 14"/>
          <p:cNvSpPr>
            <a:spLocks noChangeArrowheads="1"/>
          </p:cNvSpPr>
          <p:nvPr/>
        </p:nvSpPr>
        <p:spPr bwMode="auto">
          <a:xfrm>
            <a:off x="4733925" y="5838825"/>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15" name="AutoShape 15"/>
          <p:cNvCxnSpPr>
            <a:cxnSpLocks noChangeShapeType="1"/>
            <a:stCxn id="51207" idx="6"/>
            <a:endCxn id="51208" idx="2"/>
          </p:cNvCxnSpPr>
          <p:nvPr/>
        </p:nvCxnSpPr>
        <p:spPr bwMode="auto">
          <a:xfrm flipV="1">
            <a:off x="6831013" y="1346200"/>
            <a:ext cx="892175" cy="447675"/>
          </a:xfrm>
          <a:prstGeom prst="bentConnector3">
            <a:avLst>
              <a:gd name="adj1" fmla="val 49644"/>
            </a:avLst>
          </a:prstGeom>
          <a:noFill/>
          <a:ln w="28575">
            <a:solidFill>
              <a:srgbClr val="FF0000"/>
            </a:solidFill>
            <a:miter lim="800000"/>
            <a:headEnd/>
            <a:tailEnd/>
          </a:ln>
        </p:spPr>
      </p:cxnSp>
      <p:cxnSp>
        <p:nvCxnSpPr>
          <p:cNvPr id="51216" name="AutoShape 16"/>
          <p:cNvCxnSpPr>
            <a:cxnSpLocks noChangeShapeType="1"/>
            <a:stCxn id="51209" idx="4"/>
            <a:endCxn id="51210" idx="0"/>
          </p:cNvCxnSpPr>
          <p:nvPr/>
        </p:nvCxnSpPr>
        <p:spPr bwMode="auto">
          <a:xfrm rot="5400000">
            <a:off x="1744663" y="1000125"/>
            <a:ext cx="2554288" cy="4408487"/>
          </a:xfrm>
          <a:prstGeom prst="bentConnector3">
            <a:avLst>
              <a:gd name="adj1" fmla="val 49968"/>
            </a:avLst>
          </a:prstGeom>
          <a:noFill/>
          <a:ln w="28575">
            <a:solidFill>
              <a:schemeClr val="accent2"/>
            </a:solidFill>
            <a:miter lim="800000"/>
            <a:headEnd/>
            <a:tailEnd/>
          </a:ln>
        </p:spPr>
      </p:cxnSp>
      <p:cxnSp>
        <p:nvCxnSpPr>
          <p:cNvPr id="51217" name="AutoShape 17"/>
          <p:cNvCxnSpPr>
            <a:cxnSpLocks noChangeShapeType="1"/>
            <a:stCxn id="51213" idx="4"/>
            <a:endCxn id="51214" idx="0"/>
          </p:cNvCxnSpPr>
          <p:nvPr/>
        </p:nvCxnSpPr>
        <p:spPr bwMode="auto">
          <a:xfrm rot="5400000">
            <a:off x="3416300" y="3460750"/>
            <a:ext cx="3871913" cy="855663"/>
          </a:xfrm>
          <a:prstGeom prst="bentConnector3">
            <a:avLst>
              <a:gd name="adj1" fmla="val 49981"/>
            </a:avLst>
          </a:prstGeom>
          <a:noFill/>
          <a:ln w="28575">
            <a:solidFill>
              <a:srgbClr val="009900"/>
            </a:solidFill>
            <a:miter lim="800000"/>
            <a:headEnd/>
            <a:tailEnd/>
          </a:ln>
        </p:spPr>
      </p:cxnSp>
      <p:cxnSp>
        <p:nvCxnSpPr>
          <p:cNvPr id="51218" name="AutoShape 18"/>
          <p:cNvCxnSpPr>
            <a:cxnSpLocks noChangeShapeType="1"/>
            <a:stCxn id="51211" idx="4"/>
            <a:endCxn id="51212" idx="0"/>
          </p:cNvCxnSpPr>
          <p:nvPr/>
        </p:nvCxnSpPr>
        <p:spPr bwMode="auto">
          <a:xfrm rot="5400000">
            <a:off x="1811338" y="3736975"/>
            <a:ext cx="1050925" cy="3032125"/>
          </a:xfrm>
          <a:prstGeom prst="bentConnector3">
            <a:avLst>
              <a:gd name="adj1" fmla="val 41690"/>
            </a:avLst>
          </a:prstGeom>
          <a:noFill/>
          <a:ln w="28575">
            <a:solidFill>
              <a:srgbClr val="CC00CC"/>
            </a:solidFill>
            <a:miter lim="800000"/>
            <a:headEnd/>
            <a:tailEnd/>
          </a:ln>
        </p:spPr>
      </p:cxnSp>
      <p:sp>
        <p:nvSpPr>
          <p:cNvPr id="51219" name="Rectangle 19"/>
          <p:cNvSpPr>
            <a:spLocks noChangeArrowheads="1"/>
          </p:cNvSpPr>
          <p:nvPr/>
        </p:nvSpPr>
        <p:spPr bwMode="auto">
          <a:xfrm>
            <a:off x="288925" y="1709738"/>
            <a:ext cx="6400800" cy="152400"/>
          </a:xfrm>
          <a:prstGeom prst="rect">
            <a:avLst/>
          </a:prstGeom>
          <a:solidFill>
            <a:srgbClr val="FFFF99">
              <a:alpha val="25098"/>
            </a:srgbClr>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0" name="Oval 20"/>
          <p:cNvSpPr>
            <a:spLocks noChangeArrowheads="1"/>
          </p:cNvSpPr>
          <p:nvPr/>
        </p:nvSpPr>
        <p:spPr bwMode="auto">
          <a:xfrm>
            <a:off x="8458200" y="1231900"/>
            <a:ext cx="339725" cy="233363"/>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1" name="Oval 21"/>
          <p:cNvSpPr>
            <a:spLocks noChangeArrowheads="1"/>
          </p:cNvSpPr>
          <p:nvPr/>
        </p:nvSpPr>
        <p:spPr bwMode="auto">
          <a:xfrm>
            <a:off x="609600" y="1524000"/>
            <a:ext cx="457200" cy="22860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22" name="AutoShape 22"/>
          <p:cNvCxnSpPr>
            <a:cxnSpLocks noChangeShapeType="1"/>
            <a:stCxn id="51221" idx="0"/>
            <a:endCxn id="51220" idx="0"/>
          </p:cNvCxnSpPr>
          <p:nvPr/>
        </p:nvCxnSpPr>
        <p:spPr bwMode="auto">
          <a:xfrm rot="-5400000">
            <a:off x="4587082" y="-2531269"/>
            <a:ext cx="292100" cy="7789863"/>
          </a:xfrm>
          <a:prstGeom prst="bentConnector3">
            <a:avLst>
              <a:gd name="adj1" fmla="val 234236"/>
            </a:avLst>
          </a:prstGeom>
          <a:noFill/>
          <a:ln w="28575">
            <a:solidFill>
              <a:srgbClr val="FF9933"/>
            </a:solidFill>
            <a:miter lim="800000"/>
            <a:headEnd/>
            <a:tailEnd/>
          </a:ln>
        </p:spPr>
      </p:cxnSp>
      <p:sp>
        <p:nvSpPr>
          <p:cNvPr id="51223" name="Rectangle 23"/>
          <p:cNvSpPr>
            <a:spLocks noGrp="1" noChangeArrowheads="1"/>
          </p:cNvSpPr>
          <p:nvPr>
            <p:ph type="title"/>
          </p:nvPr>
        </p:nvSpPr>
        <p:spPr>
          <a:xfrm>
            <a:off x="739775" y="101600"/>
            <a:ext cx="7772400" cy="536575"/>
          </a:xfrm>
          <a:noFill/>
        </p:spPr>
        <p:txBody>
          <a:bodyPr/>
          <a:lstStyle/>
          <a:p>
            <a:pPr eaLnBrk="1" hangingPunct="1"/>
            <a:r>
              <a:rPr lang="en-US" sz="4000" smtClean="0">
                <a:latin typeface="Times New Roman" pitchFamily="18" charset="0"/>
              </a:rPr>
              <a:t>Stage and Streamflow Example</a:t>
            </a:r>
          </a:p>
        </p:txBody>
      </p:sp>
    </p:spTree>
    <p:extLst>
      <p:ext uri="{BB962C8B-B14F-4D97-AF65-F5344CB8AC3E}">
        <p14:creationId xmlns:p14="http://schemas.microsoft.com/office/powerpoint/2010/main" val="2279017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769938"/>
          </a:xfrm>
        </p:spPr>
        <p:txBody>
          <a:bodyPr/>
          <a:lstStyle/>
          <a:p>
            <a:pPr eaLnBrk="1" hangingPunct="1"/>
            <a:r>
              <a:rPr lang="en-US" sz="4000" smtClean="0"/>
              <a:t>Loading data into ODM</a:t>
            </a:r>
          </a:p>
        </p:txBody>
      </p:sp>
      <p:sp>
        <p:nvSpPr>
          <p:cNvPr id="59395" name="Rectangle 3"/>
          <p:cNvSpPr>
            <a:spLocks noGrp="1" noChangeArrowheads="1"/>
          </p:cNvSpPr>
          <p:nvPr>
            <p:ph type="body" idx="1"/>
          </p:nvPr>
        </p:nvSpPr>
        <p:spPr>
          <a:xfrm>
            <a:off x="298450" y="1271588"/>
            <a:ext cx="4737100" cy="5348287"/>
          </a:xfrm>
        </p:spPr>
        <p:txBody>
          <a:bodyPr/>
          <a:lstStyle/>
          <a:p>
            <a:pPr eaLnBrk="1" hangingPunct="1">
              <a:lnSpc>
                <a:spcPct val="90000"/>
              </a:lnSpc>
            </a:pPr>
            <a:r>
              <a:rPr lang="en-US" sz="2400" smtClean="0"/>
              <a:t>Interactive OD Data Loader (OD Loader)</a:t>
            </a:r>
          </a:p>
          <a:p>
            <a:pPr lvl="1" eaLnBrk="1" hangingPunct="1">
              <a:lnSpc>
                <a:spcPct val="90000"/>
              </a:lnSpc>
            </a:pPr>
            <a:r>
              <a:rPr lang="en-US" sz="2000" smtClean="0"/>
              <a:t>Loads data from spreadsheets and comma separated tables in simple format</a:t>
            </a:r>
          </a:p>
          <a:p>
            <a:pPr eaLnBrk="1" hangingPunct="1">
              <a:lnSpc>
                <a:spcPct val="90000"/>
              </a:lnSpc>
            </a:pPr>
            <a:r>
              <a:rPr lang="en-US" sz="2400" smtClean="0"/>
              <a:t>Scheduled Data Loader (SDL)</a:t>
            </a:r>
          </a:p>
          <a:p>
            <a:pPr lvl="1" eaLnBrk="1" hangingPunct="1">
              <a:lnSpc>
                <a:spcPct val="90000"/>
              </a:lnSpc>
            </a:pPr>
            <a:r>
              <a:rPr lang="en-US" sz="2000" smtClean="0"/>
              <a:t>Loads data from datalogger files on a prescribed schedule.</a:t>
            </a:r>
          </a:p>
          <a:p>
            <a:pPr lvl="1" eaLnBrk="1" hangingPunct="1">
              <a:lnSpc>
                <a:spcPct val="90000"/>
              </a:lnSpc>
            </a:pPr>
            <a:r>
              <a:rPr lang="en-US" sz="2000" smtClean="0"/>
              <a:t>Interactive configuration </a:t>
            </a:r>
          </a:p>
          <a:p>
            <a:pPr eaLnBrk="1" hangingPunct="1">
              <a:lnSpc>
                <a:spcPct val="90000"/>
              </a:lnSpc>
            </a:pPr>
            <a:r>
              <a:rPr lang="en-US" sz="2400" smtClean="0"/>
              <a:t>SQL Server Integration Services (SSIS)</a:t>
            </a:r>
          </a:p>
          <a:p>
            <a:pPr lvl="1" eaLnBrk="1" hangingPunct="1">
              <a:lnSpc>
                <a:spcPct val="90000"/>
              </a:lnSpc>
            </a:pPr>
            <a:r>
              <a:rPr lang="en-US" sz="2000" smtClean="0"/>
              <a:t>Microsoft application accompanying SQL Server useful for programming complex loading or data management functions</a:t>
            </a:r>
          </a:p>
        </p:txBody>
      </p:sp>
      <p:pic>
        <p:nvPicPr>
          <p:cNvPr id="59396" name="Picture 4"/>
          <p:cNvPicPr>
            <a:picLocks noChangeAspect="1" noChangeArrowheads="1"/>
          </p:cNvPicPr>
          <p:nvPr/>
        </p:nvPicPr>
        <p:blipFill>
          <a:blip r:embed="rId2" cstate="print"/>
          <a:srcRect/>
          <a:stretch>
            <a:fillRect/>
          </a:stretch>
        </p:blipFill>
        <p:spPr bwMode="auto">
          <a:xfrm>
            <a:off x="5048250" y="914400"/>
            <a:ext cx="3924300" cy="2041525"/>
          </a:xfrm>
          <a:prstGeom prst="rect">
            <a:avLst/>
          </a:prstGeom>
          <a:noFill/>
          <a:ln w="9525">
            <a:noFill/>
            <a:miter lim="800000"/>
            <a:headEnd/>
            <a:tailEnd/>
          </a:ln>
        </p:spPr>
      </p:pic>
      <p:sp>
        <p:nvSpPr>
          <p:cNvPr id="59397" name="Text Box 5"/>
          <p:cNvSpPr txBox="1">
            <a:spLocks noChangeArrowheads="1"/>
          </p:cNvSpPr>
          <p:nvPr/>
        </p:nvSpPr>
        <p:spPr bwMode="auto">
          <a:xfrm>
            <a:off x="6684963" y="879475"/>
            <a:ext cx="2228850"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OD Data Loader</a:t>
            </a:r>
          </a:p>
        </p:txBody>
      </p:sp>
      <p:pic>
        <p:nvPicPr>
          <p:cNvPr id="59398" name="Picture 6"/>
          <p:cNvPicPr>
            <a:picLocks noChangeAspect="1" noChangeArrowheads="1"/>
          </p:cNvPicPr>
          <p:nvPr/>
        </p:nvPicPr>
        <p:blipFill>
          <a:blip r:embed="rId3" cstate="print"/>
          <a:srcRect/>
          <a:stretch>
            <a:fillRect/>
          </a:stretch>
        </p:blipFill>
        <p:spPr bwMode="auto">
          <a:xfrm>
            <a:off x="5786438" y="2347913"/>
            <a:ext cx="3357562" cy="2420937"/>
          </a:xfrm>
          <a:prstGeom prst="rect">
            <a:avLst/>
          </a:prstGeom>
          <a:noFill/>
          <a:ln w="9525">
            <a:solidFill>
              <a:schemeClr val="tx1"/>
            </a:solidFill>
            <a:miter lim="800000"/>
            <a:headEnd/>
            <a:tailEnd/>
          </a:ln>
        </p:spPr>
      </p:pic>
      <p:sp>
        <p:nvSpPr>
          <p:cNvPr id="59399" name="Text Box 9"/>
          <p:cNvSpPr txBox="1">
            <a:spLocks noChangeArrowheads="1"/>
          </p:cNvSpPr>
          <p:nvPr/>
        </p:nvSpPr>
        <p:spPr bwMode="auto">
          <a:xfrm>
            <a:off x="7445375" y="2514600"/>
            <a:ext cx="1468438"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SDL</a:t>
            </a:r>
          </a:p>
        </p:txBody>
      </p:sp>
      <p:pic>
        <p:nvPicPr>
          <p:cNvPr id="59400" name="Picture 7"/>
          <p:cNvPicPr>
            <a:picLocks noChangeAspect="1" noChangeArrowheads="1"/>
          </p:cNvPicPr>
          <p:nvPr/>
        </p:nvPicPr>
        <p:blipFill>
          <a:blip r:embed="rId4" cstate="print"/>
          <a:srcRect/>
          <a:stretch>
            <a:fillRect/>
          </a:stretch>
        </p:blipFill>
        <p:spPr bwMode="auto">
          <a:xfrm>
            <a:off x="5278438" y="4349750"/>
            <a:ext cx="3616325" cy="2508250"/>
          </a:xfrm>
          <a:prstGeom prst="rect">
            <a:avLst/>
          </a:prstGeom>
          <a:noFill/>
          <a:ln w="9525">
            <a:solidFill>
              <a:schemeClr val="tx1"/>
            </a:solidFill>
            <a:miter lim="800000"/>
            <a:headEnd/>
            <a:tailEnd/>
          </a:ln>
        </p:spPr>
      </p:pic>
      <p:sp>
        <p:nvSpPr>
          <p:cNvPr id="59401" name="Text Box 8"/>
          <p:cNvSpPr txBox="1">
            <a:spLocks noChangeArrowheads="1"/>
          </p:cNvSpPr>
          <p:nvPr/>
        </p:nvSpPr>
        <p:spPr bwMode="auto">
          <a:xfrm>
            <a:off x="7613650" y="4889500"/>
            <a:ext cx="1281113"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sz="2000" b="1" smtClean="0">
                <a:solidFill>
                  <a:srgbClr val="3333CC"/>
                </a:solidFill>
                <a:latin typeface="Arial" pitchFamily="34" charset="0"/>
              </a:rPr>
              <a:t>SSIS</a:t>
            </a:r>
          </a:p>
        </p:txBody>
      </p:sp>
    </p:spTree>
    <p:extLst>
      <p:ext uri="{BB962C8B-B14F-4D97-AF65-F5344CB8AC3E}">
        <p14:creationId xmlns:p14="http://schemas.microsoft.com/office/powerpoint/2010/main" val="36081265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228600" y="76200"/>
            <a:ext cx="8686800" cy="1219200"/>
          </a:xfrm>
        </p:spPr>
        <p:txBody>
          <a:bodyPr>
            <a:normAutofit fontScale="90000"/>
          </a:bodyPr>
          <a:lstStyle/>
          <a:p>
            <a:r>
              <a:rPr lang="en-US" dirty="0"/>
              <a:t>Managing Data Within </a:t>
            </a:r>
            <a:r>
              <a:rPr lang="en-US" dirty="0" smtClean="0"/>
              <a:t>ODM</a:t>
            </a:r>
            <a:br>
              <a:rPr lang="en-US" dirty="0" smtClean="0"/>
            </a:br>
            <a:r>
              <a:rPr lang="en-US" dirty="0" smtClean="0"/>
              <a:t>ODM </a:t>
            </a:r>
            <a:r>
              <a:rPr lang="en-US" dirty="0"/>
              <a:t>Tools</a:t>
            </a:r>
          </a:p>
        </p:txBody>
      </p:sp>
      <p:sp>
        <p:nvSpPr>
          <p:cNvPr id="234499" name="AutoShape 3"/>
          <p:cNvSpPr>
            <a:spLocks noGrp="1" noChangeAspect="1" noChangeArrowheads="1"/>
          </p:cNvSpPr>
          <p:nvPr>
            <p:ph type="body" idx="1"/>
          </p:nvPr>
        </p:nvSpPr>
        <p:spPr>
          <a:xfrm>
            <a:off x="104775" y="1752600"/>
            <a:ext cx="3581400" cy="4525963"/>
          </a:xfrm>
        </p:spPr>
        <p:txBody>
          <a:bodyPr>
            <a:normAutofit fontScale="92500"/>
          </a:bodyPr>
          <a:lstStyle/>
          <a:p>
            <a:pPr>
              <a:lnSpc>
                <a:spcPct val="90000"/>
              </a:lnSpc>
            </a:pPr>
            <a:r>
              <a:rPr lang="en-US" b="1" dirty="0"/>
              <a:t>Query and export</a:t>
            </a:r>
            <a:r>
              <a:rPr lang="en-US" dirty="0"/>
              <a:t> – export data series and metadata</a:t>
            </a:r>
          </a:p>
          <a:p>
            <a:pPr>
              <a:lnSpc>
                <a:spcPct val="90000"/>
              </a:lnSpc>
            </a:pPr>
            <a:r>
              <a:rPr lang="en-US" b="1" dirty="0"/>
              <a:t>Visualize</a:t>
            </a:r>
            <a:r>
              <a:rPr lang="en-US" dirty="0"/>
              <a:t> – plot and summarize data series</a:t>
            </a:r>
          </a:p>
          <a:p>
            <a:pPr>
              <a:lnSpc>
                <a:spcPct val="90000"/>
              </a:lnSpc>
            </a:pPr>
            <a:r>
              <a:rPr lang="en-US" b="1" dirty="0"/>
              <a:t>Edit</a:t>
            </a:r>
            <a:r>
              <a:rPr lang="en-US" dirty="0"/>
              <a:t> – delete, modify, adjust, interpolate, average, etc.</a:t>
            </a:r>
          </a:p>
          <a:p>
            <a:pPr>
              <a:lnSpc>
                <a:spcPct val="90000"/>
              </a:lnSpc>
            </a:pPr>
            <a:endParaRPr lang="en-US" dirty="0"/>
          </a:p>
        </p:txBody>
      </p:sp>
      <p:pic>
        <p:nvPicPr>
          <p:cNvPr id="234500" name="Picture 4"/>
          <p:cNvPicPr>
            <a:picLocks noChangeAspect="1" noChangeArrowheads="1"/>
          </p:cNvPicPr>
          <p:nvPr/>
        </p:nvPicPr>
        <p:blipFill>
          <a:blip r:embed="rId2" cstate="print"/>
          <a:srcRect/>
          <a:stretch>
            <a:fillRect/>
          </a:stretch>
        </p:blipFill>
        <p:spPr bwMode="auto">
          <a:xfrm>
            <a:off x="3962400" y="1447800"/>
            <a:ext cx="4778375" cy="4891088"/>
          </a:xfrm>
          <a:prstGeom prst="rect">
            <a:avLst/>
          </a:prstGeom>
          <a:noFill/>
          <a:ln w="9525">
            <a:noFill/>
            <a:miter lim="800000"/>
            <a:headEnd/>
            <a:tailEnd/>
          </a:ln>
          <a:effectLst/>
        </p:spPr>
      </p:pic>
      <p:pic>
        <p:nvPicPr>
          <p:cNvPr id="234501" name="Picture 5"/>
          <p:cNvPicPr>
            <a:picLocks noChangeAspect="1" noChangeArrowheads="1"/>
          </p:cNvPicPr>
          <p:nvPr/>
        </p:nvPicPr>
        <p:blipFill>
          <a:blip r:embed="rId3" cstate="print"/>
          <a:srcRect/>
          <a:stretch>
            <a:fillRect/>
          </a:stretch>
        </p:blipFill>
        <p:spPr bwMode="auto">
          <a:xfrm>
            <a:off x="4545013" y="2162175"/>
            <a:ext cx="4554537" cy="4662488"/>
          </a:xfrm>
          <a:prstGeom prst="rect">
            <a:avLst/>
          </a:prstGeom>
          <a:noFill/>
          <a:ln w="9525">
            <a:noFill/>
            <a:miter lim="800000"/>
            <a:headEnd/>
            <a:tailEnd/>
          </a:ln>
          <a:effectLst/>
        </p:spPr>
      </p:pic>
    </p:spTree>
    <p:extLst>
      <p:ext uri="{BB962C8B-B14F-4D97-AF65-F5344CB8AC3E}">
        <p14:creationId xmlns:p14="http://schemas.microsoft.com/office/powerpoint/2010/main" val="2842251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7938"/>
            <a:ext cx="8229600" cy="1042987"/>
          </a:xfrm>
        </p:spPr>
        <p:txBody>
          <a:bodyPr/>
          <a:lstStyle/>
          <a:p>
            <a:r>
              <a:rPr lang="en-US" smtClean="0">
                <a:solidFill>
                  <a:srgbClr val="000000"/>
                </a:solidFill>
              </a:rPr>
              <a:t>CUAHSI HIS</a:t>
            </a:r>
            <a:endParaRPr lang="en-US" smtClean="0">
              <a:solidFill>
                <a:srgbClr val="FF0000"/>
              </a:solidFill>
            </a:endParaRPr>
          </a:p>
        </p:txBody>
      </p:sp>
      <p:sp>
        <p:nvSpPr>
          <p:cNvPr id="60" name="TextBox 59"/>
          <p:cNvSpPr txBox="1"/>
          <p:nvPr/>
        </p:nvSpPr>
        <p:spPr>
          <a:xfrm>
            <a:off x="544513" y="858838"/>
            <a:ext cx="8304212" cy="1200150"/>
          </a:xfrm>
          <a:prstGeom prst="rect">
            <a:avLst/>
          </a:prstGeom>
          <a:noFill/>
        </p:spPr>
        <p:txBody>
          <a:bodyPr>
            <a:spAutoFit/>
          </a:bodyPr>
          <a:lstStyle/>
          <a:p>
            <a:pPr fontAlgn="auto">
              <a:spcBef>
                <a:spcPts val="0"/>
              </a:spcBef>
              <a:spcAft>
                <a:spcPts val="0"/>
              </a:spcAft>
              <a:defRPr/>
            </a:pPr>
            <a:r>
              <a:rPr lang="en-US"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pic>
        <p:nvPicPr>
          <p:cNvPr id="2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362200"/>
            <a:ext cx="7210407" cy="4495800"/>
          </a:xfrm>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3544" y="2069874"/>
            <a:ext cx="5490456" cy="401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2209800"/>
            <a:ext cx="3886200" cy="369332"/>
          </a:xfrm>
          <a:prstGeom prst="rect">
            <a:avLst/>
          </a:prstGeom>
          <a:solidFill>
            <a:srgbClr val="FFFF00"/>
          </a:solidFill>
        </p:spPr>
        <p:txBody>
          <a:bodyPr wrap="square" rtlCol="0">
            <a:spAutoFit/>
          </a:bodyPr>
          <a:lstStyle/>
          <a:p>
            <a:r>
              <a:rPr lang="en-US" dirty="0" smtClean="0"/>
              <a:t>CUAHSI </a:t>
            </a:r>
            <a:r>
              <a:rPr lang="en-US" dirty="0" err="1" smtClean="0"/>
              <a:t>HydroServer</a:t>
            </a:r>
            <a:r>
              <a:rPr lang="en-US" dirty="0" smtClean="0"/>
              <a:t> – Data Publication</a:t>
            </a:r>
            <a:endParaRPr lang="en-US" dirty="0"/>
          </a:p>
        </p:txBody>
      </p:sp>
      <p:sp>
        <p:nvSpPr>
          <p:cNvPr id="32" name="TextBox 31"/>
          <p:cNvSpPr txBox="1"/>
          <p:nvPr/>
        </p:nvSpPr>
        <p:spPr>
          <a:xfrm>
            <a:off x="12538" y="6488668"/>
            <a:ext cx="5092861" cy="369332"/>
          </a:xfrm>
          <a:prstGeom prst="rect">
            <a:avLst/>
          </a:prstGeom>
          <a:solidFill>
            <a:srgbClr val="FFFF00"/>
          </a:solidFill>
        </p:spPr>
        <p:txBody>
          <a:bodyPr wrap="square" rtlCol="0">
            <a:spAutoFit/>
          </a:bodyPr>
          <a:lstStyle/>
          <a:p>
            <a:r>
              <a:rPr lang="en-US" dirty="0" smtClean="0"/>
              <a:t>CUAHSI </a:t>
            </a:r>
            <a:r>
              <a:rPr lang="en-US" dirty="0" err="1" smtClean="0"/>
              <a:t>HydroDesktop</a:t>
            </a:r>
            <a:r>
              <a:rPr lang="en-US" dirty="0" smtClean="0"/>
              <a:t> – Data Access and Analysis</a:t>
            </a:r>
            <a:endParaRPr lang="en-US" dirty="0"/>
          </a:p>
        </p:txBody>
      </p:sp>
      <p:pic>
        <p:nvPicPr>
          <p:cNvPr id="33" name="Picture 2"/>
          <p:cNvPicPr>
            <a:picLocks noChangeAspect="1" noChangeArrowheads="1"/>
          </p:cNvPicPr>
          <p:nvPr/>
        </p:nvPicPr>
        <p:blipFill>
          <a:blip r:embed="rId4" cstate="print"/>
          <a:srcRect/>
          <a:stretch>
            <a:fillRect/>
          </a:stretch>
        </p:blipFill>
        <p:spPr bwMode="auto">
          <a:xfrm>
            <a:off x="5334000" y="4322901"/>
            <a:ext cx="3828326" cy="2535099"/>
          </a:xfrm>
          <a:prstGeom prst="rect">
            <a:avLst/>
          </a:prstGeom>
          <a:noFill/>
          <a:ln w="9525">
            <a:noFill/>
            <a:miter lim="800000"/>
            <a:headEnd/>
            <a:tailEnd/>
          </a:ln>
        </p:spPr>
      </p:pic>
      <p:sp>
        <p:nvSpPr>
          <p:cNvPr id="34" name="TextBox 33"/>
          <p:cNvSpPr txBox="1"/>
          <p:nvPr/>
        </p:nvSpPr>
        <p:spPr>
          <a:xfrm>
            <a:off x="5943600" y="4419600"/>
            <a:ext cx="2850365" cy="338554"/>
          </a:xfrm>
          <a:prstGeom prst="rect">
            <a:avLst/>
          </a:prstGeom>
          <a:solidFill>
            <a:schemeClr val="bg1"/>
          </a:solidFill>
        </p:spPr>
        <p:txBody>
          <a:bodyPr wrap="square" rtlCol="0">
            <a:spAutoFit/>
          </a:bodyPr>
          <a:lstStyle/>
          <a:p>
            <a:r>
              <a:rPr lang="en-US" sz="1600" dirty="0" smtClean="0"/>
              <a:t>Lake Powell Inflow and Storage</a:t>
            </a:r>
            <a:endParaRPr lang="en-US"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4572000" cy="1477962"/>
          </a:xfrm>
        </p:spPr>
        <p:txBody>
          <a:bodyPr>
            <a:normAutofit fontScale="90000"/>
          </a:bodyPr>
          <a:lstStyle/>
          <a:p>
            <a:r>
              <a:rPr lang="en-US" dirty="0" smtClean="0"/>
              <a:t>Publication of Spatial (GIS) Datasets</a:t>
            </a:r>
            <a:endParaRPr lang="en-US" dirty="0"/>
          </a:p>
        </p:txBody>
      </p:sp>
      <p:sp>
        <p:nvSpPr>
          <p:cNvPr id="3" name="Content Placeholder 2"/>
          <p:cNvSpPr>
            <a:spLocks noGrp="1"/>
          </p:cNvSpPr>
          <p:nvPr>
            <p:ph idx="1"/>
          </p:nvPr>
        </p:nvSpPr>
        <p:spPr>
          <a:xfrm>
            <a:off x="381000" y="2057400"/>
            <a:ext cx="4648200" cy="4068763"/>
          </a:xfrm>
        </p:spPr>
        <p:txBody>
          <a:bodyPr/>
          <a:lstStyle/>
          <a:p>
            <a:r>
              <a:rPr lang="en-US" dirty="0" smtClean="0"/>
              <a:t>Publishing spatial datasets using </a:t>
            </a:r>
            <a:r>
              <a:rPr lang="en-US" dirty="0" err="1" smtClean="0"/>
              <a:t>ArcGIS</a:t>
            </a:r>
            <a:r>
              <a:rPr lang="en-US" dirty="0" smtClean="0"/>
              <a:t> Server</a:t>
            </a:r>
          </a:p>
          <a:p>
            <a:pPr lvl="1"/>
            <a:r>
              <a:rPr lang="en-US" dirty="0" smtClean="0"/>
              <a:t>Using OGC standards that can be consumed by a number of GIS clients</a:t>
            </a:r>
          </a:p>
          <a:p>
            <a:pPr lvl="1"/>
            <a:r>
              <a:rPr lang="en-US" dirty="0" smtClean="0"/>
              <a:t>WMS, WFS, WCS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486400" y="3581400"/>
            <a:ext cx="3551552" cy="31146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486400" y="152400"/>
            <a:ext cx="3535851" cy="3193012"/>
          </a:xfrm>
          <a:prstGeom prst="rect">
            <a:avLst/>
          </a:prstGeom>
          <a:noFill/>
          <a:ln w="9525">
            <a:noFill/>
            <a:miter lim="800000"/>
            <a:headEnd/>
            <a:tailEnd/>
          </a:ln>
          <a:effectLst/>
        </p:spPr>
      </p:pic>
    </p:spTree>
    <p:extLst>
      <p:ext uri="{BB962C8B-B14F-4D97-AF65-F5344CB8AC3E}">
        <p14:creationId xmlns:p14="http://schemas.microsoft.com/office/powerpoint/2010/main" val="2334578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868362"/>
          </a:xfrm>
        </p:spPr>
        <p:txBody>
          <a:bodyPr>
            <a:normAutofit/>
          </a:bodyPr>
          <a:lstStyle/>
          <a:p>
            <a:r>
              <a:rPr lang="en-US" sz="4000" dirty="0" smtClean="0"/>
              <a:t>Data Presentation Via a Map Interface</a:t>
            </a:r>
            <a:endParaRPr lang="en-US" sz="4000" dirty="0"/>
          </a:p>
        </p:txBody>
      </p:sp>
      <p:sp>
        <p:nvSpPr>
          <p:cNvPr id="3" name="Content Placeholder 2"/>
          <p:cNvSpPr>
            <a:spLocks noGrp="1"/>
          </p:cNvSpPr>
          <p:nvPr>
            <p:ph idx="1"/>
          </p:nvPr>
        </p:nvSpPr>
        <p:spPr>
          <a:xfrm>
            <a:off x="457200" y="1600200"/>
            <a:ext cx="3505200" cy="4525963"/>
          </a:xfrm>
        </p:spPr>
        <p:txBody>
          <a:bodyPr>
            <a:normAutofit fontScale="85000" lnSpcReduction="10000"/>
          </a:bodyPr>
          <a:lstStyle/>
          <a:p>
            <a:r>
              <a:rPr lang="en-US" dirty="0" smtClean="0"/>
              <a:t>Internet Map Server built using </a:t>
            </a:r>
            <a:r>
              <a:rPr lang="en-US" dirty="0" err="1" smtClean="0"/>
              <a:t>ArcGIS</a:t>
            </a:r>
            <a:r>
              <a:rPr lang="en-US" dirty="0" smtClean="0"/>
              <a:t> </a:t>
            </a:r>
          </a:p>
          <a:p>
            <a:r>
              <a:rPr lang="en-US" dirty="0" smtClean="0"/>
              <a:t>Web browser client</a:t>
            </a:r>
          </a:p>
          <a:p>
            <a:r>
              <a:rPr lang="en-US" dirty="0" smtClean="0"/>
              <a:t>Combine spatial data and observational data</a:t>
            </a:r>
          </a:p>
          <a:p>
            <a:r>
              <a:rPr lang="en-US" dirty="0" smtClean="0"/>
              <a:t>Launch data visualization tools</a:t>
            </a:r>
          </a:p>
          <a:p>
            <a:r>
              <a:rPr lang="en-US" dirty="0" smtClean="0"/>
              <a:t>Based on a “Region”</a:t>
            </a:r>
          </a:p>
        </p:txBody>
      </p:sp>
      <p:sp>
        <p:nvSpPr>
          <p:cNvPr id="5" name="TextBox 4"/>
          <p:cNvSpPr txBox="1"/>
          <p:nvPr/>
        </p:nvSpPr>
        <p:spPr>
          <a:xfrm>
            <a:off x="152400" y="6172200"/>
            <a:ext cx="3936014" cy="461665"/>
          </a:xfrm>
          <a:prstGeom prst="rect">
            <a:avLst/>
          </a:prstGeom>
          <a:noFill/>
        </p:spPr>
        <p:txBody>
          <a:bodyPr wrap="none" rtlCol="0">
            <a:spAutoFit/>
          </a:bodyPr>
          <a:lstStyle/>
          <a:p>
            <a:r>
              <a:rPr lang="en-US" sz="2400" dirty="0" smtClean="0">
                <a:solidFill>
                  <a:srgbClr val="4F81BD">
                    <a:lumMod val="75000"/>
                  </a:srgbClr>
                </a:solidFill>
              </a:rPr>
              <a:t>http</a:t>
            </a:r>
            <a:r>
              <a:rPr lang="en-US" sz="2400" dirty="0" smtClean="0">
                <a:solidFill>
                  <a:srgbClr val="4F81BD">
                    <a:lumMod val="75000"/>
                  </a:srgbClr>
                </a:solidFill>
              </a:rPr>
              <a:t>://icewater.usu.edu/map</a:t>
            </a:r>
            <a:r>
              <a:rPr lang="en-US" sz="2400" dirty="0" smtClean="0">
                <a:solidFill>
                  <a:srgbClr val="4F81BD">
                    <a:lumMod val="75000"/>
                  </a:srgbClr>
                </a:solidFill>
              </a:rPr>
              <a:t>/</a:t>
            </a:r>
            <a:endParaRPr lang="en-US" sz="2400" dirty="0">
              <a:solidFill>
                <a:srgbClr val="4F81BD">
                  <a:lumMod val="75000"/>
                </a:srgb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3962400" y="1295400"/>
            <a:ext cx="4895792" cy="5181600"/>
          </a:xfrm>
          <a:prstGeom prst="rect">
            <a:avLst/>
          </a:prstGeom>
          <a:noFill/>
          <a:ln w="9525">
            <a:noFill/>
            <a:miter lim="800000"/>
            <a:headEnd/>
            <a:tailEnd/>
          </a:ln>
        </p:spPr>
      </p:pic>
    </p:spTree>
    <p:extLst>
      <p:ext uri="{BB962C8B-B14F-4D97-AF65-F5344CB8AC3E}">
        <p14:creationId xmlns:p14="http://schemas.microsoft.com/office/powerpoint/2010/main" val="13898857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1143000"/>
          </a:xfrm>
        </p:spPr>
        <p:txBody>
          <a:bodyPr>
            <a:normAutofit fontScale="90000"/>
          </a:bodyPr>
          <a:lstStyle/>
          <a:p>
            <a:r>
              <a:rPr lang="en-US" sz="4000" dirty="0" smtClean="0"/>
              <a:t>Data Preview, Visualization, and Analysis</a:t>
            </a:r>
            <a:br>
              <a:rPr lang="en-US" sz="4000" dirty="0" smtClean="0"/>
            </a:br>
            <a:r>
              <a:rPr lang="en-US" sz="3600" dirty="0" smtClean="0"/>
              <a:t>Time Series Analyst</a:t>
            </a:r>
            <a:endParaRPr lang="en-US" sz="3600" dirty="0"/>
          </a:p>
        </p:txBody>
      </p:sp>
      <p:sp>
        <p:nvSpPr>
          <p:cNvPr id="3" name="Content Placeholder 2"/>
          <p:cNvSpPr>
            <a:spLocks noGrp="1"/>
          </p:cNvSpPr>
          <p:nvPr>
            <p:ph idx="1"/>
          </p:nvPr>
        </p:nvSpPr>
        <p:spPr>
          <a:xfrm>
            <a:off x="304800" y="1600200"/>
            <a:ext cx="4343400" cy="4525963"/>
          </a:xfrm>
        </p:spPr>
        <p:txBody>
          <a:bodyPr>
            <a:normAutofit fontScale="92500" lnSpcReduction="10000"/>
          </a:bodyPr>
          <a:lstStyle/>
          <a:p>
            <a:r>
              <a:rPr lang="en-US" dirty="0" smtClean="0"/>
              <a:t>Web Browser Client</a:t>
            </a:r>
          </a:p>
          <a:p>
            <a:r>
              <a:rPr lang="en-US" dirty="0" smtClean="0"/>
              <a:t>Multiple ODM Database Support</a:t>
            </a:r>
          </a:p>
          <a:p>
            <a:r>
              <a:rPr lang="en-US" dirty="0" smtClean="0"/>
              <a:t>Variety of plot types </a:t>
            </a:r>
          </a:p>
          <a:p>
            <a:r>
              <a:rPr lang="en-US" dirty="0" smtClean="0"/>
              <a:t>Descriptive statistics</a:t>
            </a:r>
          </a:p>
          <a:p>
            <a:r>
              <a:rPr lang="en-US" dirty="0" smtClean="0"/>
              <a:t>Linked to the map application</a:t>
            </a:r>
          </a:p>
          <a:p>
            <a:r>
              <a:rPr lang="en-US" dirty="0" smtClean="0"/>
              <a:t>Data preview and download</a:t>
            </a:r>
            <a:endParaRPr lang="en-US" dirty="0"/>
          </a:p>
        </p:txBody>
      </p:sp>
      <p:sp>
        <p:nvSpPr>
          <p:cNvPr id="5" name="TextBox 4"/>
          <p:cNvSpPr txBox="1"/>
          <p:nvPr/>
        </p:nvSpPr>
        <p:spPr>
          <a:xfrm>
            <a:off x="304800" y="6172200"/>
            <a:ext cx="3751668" cy="461665"/>
          </a:xfrm>
          <a:prstGeom prst="rect">
            <a:avLst/>
          </a:prstGeom>
          <a:noFill/>
        </p:spPr>
        <p:txBody>
          <a:bodyPr wrap="none" rtlCol="0">
            <a:spAutoFit/>
          </a:bodyPr>
          <a:lstStyle/>
          <a:p>
            <a:r>
              <a:rPr lang="en-US" sz="2400" dirty="0" smtClean="0">
                <a:solidFill>
                  <a:srgbClr val="4F81BD">
                    <a:lumMod val="75000"/>
                  </a:srgbClr>
                </a:solidFill>
              </a:rPr>
              <a:t>http://icewater.usu.edu/tsa/</a:t>
            </a:r>
            <a:endParaRPr lang="en-US" sz="2400" dirty="0">
              <a:solidFill>
                <a:srgbClr val="4F81BD">
                  <a:lumMod val="75000"/>
                </a:srgbClr>
              </a:solidFill>
            </a:endParaRPr>
          </a:p>
        </p:txBody>
      </p:sp>
      <p:pic>
        <p:nvPicPr>
          <p:cNvPr id="4" name="Picture 2"/>
          <p:cNvPicPr>
            <a:picLocks noChangeAspect="1" noChangeArrowheads="1"/>
          </p:cNvPicPr>
          <p:nvPr/>
        </p:nvPicPr>
        <p:blipFill>
          <a:blip r:embed="rId2" cstate="print"/>
          <a:srcRect/>
          <a:stretch>
            <a:fillRect/>
          </a:stretch>
        </p:blipFill>
        <p:spPr bwMode="auto">
          <a:xfrm>
            <a:off x="4571566" y="1752600"/>
            <a:ext cx="4298791" cy="4648200"/>
          </a:xfrm>
          <a:prstGeom prst="rect">
            <a:avLst/>
          </a:prstGeom>
          <a:noFill/>
          <a:ln w="9525">
            <a:noFill/>
            <a:miter lim="800000"/>
            <a:headEnd/>
            <a:tailEnd/>
          </a:ln>
        </p:spPr>
      </p:pic>
    </p:spTree>
    <p:extLst>
      <p:ext uri="{BB962C8B-B14F-4D97-AF65-F5344CB8AC3E}">
        <p14:creationId xmlns:p14="http://schemas.microsoft.com/office/powerpoint/2010/main" val="30961265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38200" y="274638"/>
            <a:ext cx="7848600" cy="1143000"/>
          </a:xfrm>
        </p:spPr>
        <p:txBody>
          <a:bodyPr/>
          <a:lstStyle/>
          <a:p>
            <a:r>
              <a:rPr lang="en-US" sz="3600" smtClean="0"/>
              <a:t>HydroServer Capabilities Web Service</a:t>
            </a:r>
          </a:p>
        </p:txBody>
      </p:sp>
      <p:sp>
        <p:nvSpPr>
          <p:cNvPr id="3" name="Content Placeholder 2"/>
          <p:cNvSpPr>
            <a:spLocks noGrp="1"/>
          </p:cNvSpPr>
          <p:nvPr>
            <p:ph idx="1"/>
          </p:nvPr>
        </p:nvSpPr>
        <p:spPr>
          <a:xfrm>
            <a:off x="192742" y="1237129"/>
            <a:ext cx="3733800" cy="4525963"/>
          </a:xfrm>
        </p:spPr>
        <p:txBody>
          <a:bodyPr>
            <a:normAutofit/>
          </a:bodyPr>
          <a:lstStyle/>
          <a:p>
            <a:pPr>
              <a:defRPr/>
            </a:pPr>
            <a:r>
              <a:rPr lang="en-US" sz="2000" dirty="0" smtClean="0"/>
              <a:t>Publish capabilities of each </a:t>
            </a:r>
            <a:r>
              <a:rPr lang="en-US" sz="2000" dirty="0" err="1" smtClean="0"/>
              <a:t>HydroServer</a:t>
            </a:r>
            <a:endParaRPr lang="en-US" sz="2000" dirty="0" smtClean="0"/>
          </a:p>
          <a:p>
            <a:pPr lvl="1">
              <a:defRPr/>
            </a:pPr>
            <a:r>
              <a:rPr lang="en-US" sz="1800" dirty="0" smtClean="0"/>
              <a:t>Listing of published observational data services</a:t>
            </a:r>
          </a:p>
          <a:p>
            <a:pPr lvl="1">
              <a:defRPr/>
            </a:pPr>
            <a:r>
              <a:rPr lang="en-US" sz="1800" dirty="0" smtClean="0"/>
              <a:t>Listing of published spatial data services</a:t>
            </a:r>
          </a:p>
          <a:p>
            <a:pPr>
              <a:defRPr/>
            </a:pPr>
            <a:r>
              <a:rPr lang="en-US" sz="2000" dirty="0" smtClean="0"/>
              <a:t>Supports automatic cataloging of available services at HIS Central</a:t>
            </a:r>
          </a:p>
          <a:p>
            <a:pPr>
              <a:defRPr/>
            </a:pPr>
            <a:r>
              <a:rPr lang="en-US" sz="2000" b="1" dirty="0" smtClean="0"/>
              <a:t>Makes </a:t>
            </a:r>
            <a:r>
              <a:rPr lang="en-US" sz="2000" b="1" dirty="0" err="1" smtClean="0"/>
              <a:t>HydroServers</a:t>
            </a:r>
            <a:r>
              <a:rPr lang="en-US" sz="2000" b="1" dirty="0" smtClean="0"/>
              <a:t> self describing</a:t>
            </a:r>
            <a:endParaRPr lang="en-US" sz="2000" b="1" dirty="0"/>
          </a:p>
        </p:txBody>
      </p:sp>
      <p:pic>
        <p:nvPicPr>
          <p:cNvPr id="45060" name="Picture 2"/>
          <p:cNvPicPr>
            <a:picLocks noChangeAspect="1" noChangeArrowheads="1"/>
          </p:cNvPicPr>
          <p:nvPr/>
        </p:nvPicPr>
        <p:blipFill>
          <a:blip r:embed="rId2" cstate="print"/>
          <a:srcRect/>
          <a:stretch>
            <a:fillRect/>
          </a:stretch>
        </p:blipFill>
        <p:spPr bwMode="auto">
          <a:xfrm>
            <a:off x="4114800" y="1219200"/>
            <a:ext cx="4913313" cy="5343525"/>
          </a:xfrm>
          <a:prstGeom prst="rect">
            <a:avLst/>
          </a:prstGeom>
          <a:noFill/>
          <a:ln w="9525">
            <a:noFill/>
            <a:miter lim="800000"/>
            <a:headEnd/>
            <a:tailEnd/>
          </a:ln>
        </p:spPr>
      </p:pic>
      <p:grpSp>
        <p:nvGrpSpPr>
          <p:cNvPr id="2" name="Group 4"/>
          <p:cNvGrpSpPr/>
          <p:nvPr/>
        </p:nvGrpSpPr>
        <p:grpSpPr>
          <a:xfrm>
            <a:off x="868830" y="4979147"/>
            <a:ext cx="2984500" cy="1577164"/>
            <a:chOff x="2755900" y="2095500"/>
            <a:chExt cx="3695700" cy="1953000"/>
          </a:xfrm>
        </p:grpSpPr>
        <p:sp>
          <p:nvSpPr>
            <p:cNvPr id="6" name="Rectangle 5"/>
            <p:cNvSpPr/>
            <p:nvPr/>
          </p:nvSpPr>
          <p:spPr>
            <a:xfrm>
              <a:off x="3873500" y="2095500"/>
              <a:ext cx="1371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Catalog</a:t>
              </a:r>
              <a:endParaRPr lang="en-US" sz="1400" dirty="0">
                <a:solidFill>
                  <a:prstClr val="white"/>
                </a:solidFill>
              </a:endParaRPr>
            </a:p>
          </p:txBody>
        </p:sp>
        <p:sp>
          <p:nvSpPr>
            <p:cNvPr id="7" name="Rectangle 6"/>
            <p:cNvSpPr/>
            <p:nvPr/>
          </p:nvSpPr>
          <p:spPr>
            <a:xfrm>
              <a:off x="2755900" y="3488880"/>
              <a:ext cx="1371599"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Server</a:t>
              </a:r>
              <a:endParaRPr lang="en-US" sz="1400" dirty="0">
                <a:solidFill>
                  <a:prstClr val="white"/>
                </a:solidFill>
              </a:endParaRPr>
            </a:p>
          </p:txBody>
        </p:sp>
        <p:sp>
          <p:nvSpPr>
            <p:cNvPr id="8" name="Rectangle 7"/>
            <p:cNvSpPr/>
            <p:nvPr/>
          </p:nvSpPr>
          <p:spPr>
            <a:xfrm>
              <a:off x="5080001" y="3488880"/>
              <a:ext cx="1371599"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Desktop</a:t>
              </a:r>
              <a:endParaRPr lang="en-US" dirty="0">
                <a:solidFill>
                  <a:prstClr val="white"/>
                </a:solidFill>
              </a:endParaRPr>
            </a:p>
          </p:txBody>
        </p:sp>
        <p:cxnSp>
          <p:nvCxnSpPr>
            <p:cNvPr id="9" name="Straight Arrow Connector 8"/>
            <p:cNvCxnSpPr>
              <a:stCxn id="7" idx="3"/>
              <a:endCxn id="8" idx="1"/>
            </p:cNvCxnSpPr>
            <p:nvPr/>
          </p:nvCxnSpPr>
          <p:spPr>
            <a:xfrm>
              <a:off x="4127499" y="3717480"/>
              <a:ext cx="952501" cy="1966"/>
            </a:xfrm>
            <a:prstGeom prst="straightConnector1">
              <a:avLst/>
            </a:prstGeom>
            <a:ln w="762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0"/>
              <a:endCxn id="6" idx="2"/>
            </p:cNvCxnSpPr>
            <p:nvPr/>
          </p:nvCxnSpPr>
          <p:spPr>
            <a:xfrm rot="5400000" flipH="1" flipV="1">
              <a:off x="3532410" y="2461991"/>
              <a:ext cx="936180" cy="1117600"/>
            </a:xfrm>
            <a:prstGeom prst="straightConnector1">
              <a:avLst/>
            </a:prstGeom>
            <a:ln w="762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2"/>
              <a:endCxn id="8" idx="0"/>
            </p:cNvCxnSpPr>
            <p:nvPr/>
          </p:nvCxnSpPr>
          <p:spPr>
            <a:xfrm rot="16200000" flipH="1">
              <a:off x="4694461" y="2417539"/>
              <a:ext cx="936180" cy="1206501"/>
            </a:xfrm>
            <a:prstGeom prst="straightConnector1">
              <a:avLst/>
            </a:prstGeom>
            <a:ln w="76200">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9175513">
              <a:off x="3329425" y="2656260"/>
              <a:ext cx="1292925" cy="724126"/>
            </a:xfrm>
            <a:prstGeom prst="rect">
              <a:avLst/>
            </a:prstGeom>
            <a:noFill/>
          </p:spPr>
          <p:txBody>
            <a:bodyPr wrap="square" rtlCol="0">
              <a:spAutoFit/>
            </a:bodyPr>
            <a:lstStyle/>
            <a:p>
              <a:pPr algn="ctr"/>
              <a:r>
                <a:rPr lang="en-US" sz="1600" dirty="0" smtClean="0">
                  <a:solidFill>
                    <a:prstClr val="black"/>
                  </a:solidFill>
                </a:rPr>
                <a:t>Metadata Services</a:t>
              </a:r>
              <a:endParaRPr lang="en-US" sz="1600" dirty="0">
                <a:solidFill>
                  <a:prstClr val="black"/>
                </a:solidFill>
              </a:endParaRPr>
            </a:p>
          </p:txBody>
        </p:sp>
        <p:sp>
          <p:nvSpPr>
            <p:cNvPr id="13" name="TextBox 12"/>
            <p:cNvSpPr txBox="1"/>
            <p:nvPr/>
          </p:nvSpPr>
          <p:spPr>
            <a:xfrm rot="2309476">
              <a:off x="4575355" y="2633645"/>
              <a:ext cx="1130783" cy="724126"/>
            </a:xfrm>
            <a:prstGeom prst="rect">
              <a:avLst/>
            </a:prstGeom>
            <a:noFill/>
          </p:spPr>
          <p:txBody>
            <a:bodyPr wrap="square" rtlCol="0">
              <a:spAutoFit/>
            </a:bodyPr>
            <a:lstStyle/>
            <a:p>
              <a:pPr algn="ctr"/>
              <a:r>
                <a:rPr lang="en-US" sz="1600" dirty="0" smtClean="0">
                  <a:solidFill>
                    <a:prstClr val="black"/>
                  </a:solidFill>
                </a:rPr>
                <a:t>Catalog Services</a:t>
              </a:r>
              <a:endParaRPr lang="en-US" sz="1600" dirty="0">
                <a:solidFill>
                  <a:prstClr val="black"/>
                </a:solidFill>
              </a:endParaRPr>
            </a:p>
          </p:txBody>
        </p:sp>
        <p:sp>
          <p:nvSpPr>
            <p:cNvPr id="14" name="TextBox 13"/>
            <p:cNvSpPr txBox="1"/>
            <p:nvPr/>
          </p:nvSpPr>
          <p:spPr>
            <a:xfrm>
              <a:off x="4039194" y="3324374"/>
              <a:ext cx="1138569" cy="724126"/>
            </a:xfrm>
            <a:prstGeom prst="rect">
              <a:avLst/>
            </a:prstGeom>
            <a:noFill/>
          </p:spPr>
          <p:txBody>
            <a:bodyPr wrap="square" rtlCol="0">
              <a:spAutoFit/>
            </a:bodyPr>
            <a:lstStyle/>
            <a:p>
              <a:pPr algn="ctr"/>
              <a:r>
                <a:rPr lang="en-US" sz="1600" dirty="0" smtClean="0">
                  <a:solidFill>
                    <a:prstClr val="black"/>
                  </a:solidFill>
                </a:rPr>
                <a:t>Data Services</a:t>
              </a:r>
              <a:endParaRPr lang="en-US" sz="1600" dirty="0">
                <a:solidFill>
                  <a:prstClr val="black"/>
                </a:solidFill>
              </a:endParaRPr>
            </a:p>
          </p:txBody>
        </p:sp>
      </p:grpSp>
      <p:sp>
        <p:nvSpPr>
          <p:cNvPr id="15" name="Oval 14"/>
          <p:cNvSpPr/>
          <p:nvPr/>
        </p:nvSpPr>
        <p:spPr>
          <a:xfrm rot="19348270">
            <a:off x="1277471" y="5347447"/>
            <a:ext cx="1159435" cy="673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44429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4724400" y="1100138"/>
            <a:ext cx="3686175" cy="2505075"/>
          </a:xfrm>
          <a:prstGeom prst="rect">
            <a:avLst/>
          </a:prstGeom>
          <a:noFill/>
          <a:ln w="9525">
            <a:noFill/>
            <a:miter lim="800000"/>
            <a:headEnd/>
            <a:tailEnd/>
          </a:ln>
        </p:spPr>
      </p:pic>
      <p:sp>
        <p:nvSpPr>
          <p:cNvPr id="67587" name="Title 1"/>
          <p:cNvSpPr>
            <a:spLocks noGrp="1"/>
          </p:cNvSpPr>
          <p:nvPr>
            <p:ph type="title"/>
          </p:nvPr>
        </p:nvSpPr>
        <p:spPr>
          <a:xfrm>
            <a:off x="228600" y="596900"/>
            <a:ext cx="8686800" cy="503238"/>
          </a:xfrm>
        </p:spPr>
        <p:txBody>
          <a:bodyPr/>
          <a:lstStyle/>
          <a:p>
            <a:pPr eaLnBrk="1" hangingPunct="1"/>
            <a:r>
              <a:rPr lang="en-US" sz="4000" smtClean="0"/>
              <a:t>Overcoming Semantic Heterogeneity</a:t>
            </a:r>
          </a:p>
        </p:txBody>
      </p:sp>
      <p:sp>
        <p:nvSpPr>
          <p:cNvPr id="67588" name="Content Placeholder 2"/>
          <p:cNvSpPr>
            <a:spLocks noGrp="1"/>
          </p:cNvSpPr>
          <p:nvPr>
            <p:ph idx="1"/>
          </p:nvPr>
        </p:nvSpPr>
        <p:spPr>
          <a:xfrm>
            <a:off x="152400" y="1404938"/>
            <a:ext cx="4343400" cy="3048000"/>
          </a:xfrm>
        </p:spPr>
        <p:txBody>
          <a:bodyPr/>
          <a:lstStyle/>
          <a:p>
            <a:pPr eaLnBrk="1" hangingPunct="1"/>
            <a:r>
              <a:rPr lang="en-US" sz="2800" smtClean="0"/>
              <a:t>ODM Controlled Vocabulary System</a:t>
            </a:r>
          </a:p>
          <a:p>
            <a:pPr lvl="1" eaLnBrk="1" hangingPunct="1"/>
            <a:r>
              <a:rPr lang="en-US" sz="2000" smtClean="0"/>
              <a:t>ODM CV central database</a:t>
            </a:r>
          </a:p>
          <a:p>
            <a:pPr lvl="1" eaLnBrk="1" hangingPunct="1"/>
            <a:r>
              <a:rPr lang="en-US" sz="2000" smtClean="0"/>
              <a:t>Online submission and editing of CV terms</a:t>
            </a:r>
          </a:p>
          <a:p>
            <a:pPr lvl="1" eaLnBrk="1" hangingPunct="1"/>
            <a:r>
              <a:rPr lang="en-US" sz="2000" smtClean="0"/>
              <a:t>Web services for broadcasting  CVs</a:t>
            </a:r>
          </a:p>
        </p:txBody>
      </p:sp>
      <p:sp>
        <p:nvSpPr>
          <p:cNvPr id="9" name="Rectangle 8"/>
          <p:cNvSpPr/>
          <p:nvPr/>
        </p:nvSpPr>
        <p:spPr>
          <a:xfrm>
            <a:off x="381000" y="4305300"/>
            <a:ext cx="4648200" cy="192563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7590" name="TextBox 9"/>
          <p:cNvSpPr txBox="1">
            <a:spLocks noChangeArrowheads="1"/>
          </p:cNvSpPr>
          <p:nvPr/>
        </p:nvSpPr>
        <p:spPr bwMode="auto">
          <a:xfrm>
            <a:off x="381000" y="4300538"/>
            <a:ext cx="46482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Variable Name</a:t>
            </a:r>
          </a:p>
        </p:txBody>
      </p:sp>
      <p:graphicFrame>
        <p:nvGraphicFramePr>
          <p:cNvPr id="11" name="Table 10"/>
          <p:cNvGraphicFramePr>
            <a:graphicFrameLocks noGrp="1"/>
          </p:cNvGraphicFramePr>
          <p:nvPr/>
        </p:nvGraphicFramePr>
        <p:xfrm>
          <a:off x="533400" y="4800600"/>
          <a:ext cx="4343400" cy="1333500"/>
        </p:xfrm>
        <a:graphic>
          <a:graphicData uri="http://schemas.openxmlformats.org/drawingml/2006/table">
            <a:tbl>
              <a:tblPr/>
              <a:tblGrid>
                <a:gridCol w="1600200"/>
                <a:gridCol w="27432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1:</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 water”</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2:</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“Water 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3:</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“Temperature”</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Investigator 4:</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“Temp.”</a:t>
                      </a:r>
                    </a:p>
                  </a:txBody>
                  <a:tcPr marL="857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2" name="Straight Arrow Connector 11"/>
          <p:cNvCxnSpPr/>
          <p:nvPr/>
        </p:nvCxnSpPr>
        <p:spPr>
          <a:xfrm>
            <a:off x="4876800" y="5367338"/>
            <a:ext cx="1295400" cy="76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76800" y="5443538"/>
            <a:ext cx="1295400" cy="2286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876800" y="5443538"/>
            <a:ext cx="1295400" cy="5334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76800" y="4986338"/>
            <a:ext cx="1295400" cy="457200"/>
          </a:xfrm>
          <a:prstGeom prst="straightConnector1">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612" name="TextBox 19"/>
          <p:cNvSpPr txBox="1">
            <a:spLocks noChangeArrowheads="1"/>
          </p:cNvSpPr>
          <p:nvPr/>
        </p:nvSpPr>
        <p:spPr bwMode="auto">
          <a:xfrm>
            <a:off x="5486400" y="3690938"/>
            <a:ext cx="3429000" cy="457200"/>
          </a:xfrm>
          <a:prstGeom prst="rect">
            <a:avLst/>
          </a:prstGeom>
          <a:noFill/>
          <a:ln w="9525">
            <a:noFill/>
            <a:miter lim="800000"/>
            <a:headEnd/>
            <a:tailEnd/>
          </a:ln>
        </p:spPr>
        <p:txBody>
          <a:bodyPr>
            <a:spAutoFit/>
          </a:bodyPr>
          <a:lstStyle/>
          <a:p>
            <a:pPr algn="ctr" fontAlgn="base">
              <a:spcBef>
                <a:spcPct val="0"/>
              </a:spcBef>
              <a:spcAft>
                <a:spcPct val="0"/>
              </a:spcAft>
            </a:pPr>
            <a:r>
              <a:rPr lang="en-US" sz="2400" b="1" smtClean="0">
                <a:solidFill>
                  <a:srgbClr val="000000"/>
                </a:solidFill>
              </a:rPr>
              <a:t>ODM VariableNameCV</a:t>
            </a:r>
          </a:p>
        </p:txBody>
      </p:sp>
      <p:graphicFrame>
        <p:nvGraphicFramePr>
          <p:cNvPr id="21" name="Table 20"/>
          <p:cNvGraphicFramePr>
            <a:graphicFrameLocks noGrp="1"/>
          </p:cNvGraphicFramePr>
          <p:nvPr/>
        </p:nvGraphicFramePr>
        <p:xfrm>
          <a:off x="6172200" y="4224338"/>
          <a:ext cx="2120900" cy="2000250"/>
        </p:xfrm>
        <a:graphic>
          <a:graphicData uri="http://schemas.openxmlformats.org/drawingml/2006/table">
            <a:tbl>
              <a:tblPr/>
              <a:tblGrid>
                <a:gridCol w="2120900"/>
              </a:tblGrid>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Arial" charset="0"/>
                        </a:rPr>
                        <a:t>Term</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Sunshine duration</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0000"/>
                          </a:solidFill>
                          <a:effectLst/>
                          <a:latin typeface="Arial" charset="0"/>
                        </a:rPr>
                        <a:t>Temperature</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Turbidity</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3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a:t>
                      </a:r>
                    </a:p>
                  </a:txBody>
                  <a:tcPr marL="857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 name="TextBox 15"/>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rPr>
              <a:t>From Jeff </a:t>
            </a:r>
            <a:r>
              <a:rPr lang="en-US" dirty="0" err="1">
                <a:solidFill>
                  <a:srgbClr val="FFFFFF">
                    <a:lumMod val="50000"/>
                  </a:srgbClr>
                </a:solidFill>
              </a:rPr>
              <a:t>Horsburgh</a:t>
            </a:r>
            <a:endParaRPr lang="en-US" dirty="0">
              <a:solidFill>
                <a:srgbClr val="FFFFFF">
                  <a:lumMod val="50000"/>
                </a:srgbClr>
              </a:solidFill>
            </a:endParaRPr>
          </a:p>
        </p:txBody>
      </p:sp>
    </p:spTree>
    <p:extLst>
      <p:ext uri="{BB962C8B-B14F-4D97-AF65-F5344CB8AC3E}">
        <p14:creationId xmlns:p14="http://schemas.microsoft.com/office/powerpoint/2010/main" val="551197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4800600" y="990600"/>
            <a:ext cx="1905000" cy="1563688"/>
          </a:xfrm>
          <a:prstGeom prst="rect">
            <a:avLst/>
          </a:prstGeom>
          <a:noFill/>
          <a:ln w="9525">
            <a:noFill/>
            <a:miter lim="800000"/>
            <a:headEnd/>
            <a:tailEnd/>
          </a:ln>
        </p:spPr>
      </p:pic>
      <p:sp>
        <p:nvSpPr>
          <p:cNvPr id="68611" name="Rectangle 19"/>
          <p:cNvSpPr>
            <a:spLocks noChangeArrowheads="1"/>
          </p:cNvSpPr>
          <p:nvPr/>
        </p:nvSpPr>
        <p:spPr bwMode="auto">
          <a:xfrm>
            <a:off x="0" y="38100"/>
            <a:ext cx="9144000" cy="639763"/>
          </a:xfrm>
          <a:prstGeom prst="rect">
            <a:avLst/>
          </a:prstGeom>
          <a:noFill/>
          <a:ln w="9525">
            <a:noFill/>
            <a:miter lim="800000"/>
            <a:headEnd/>
            <a:tailEnd/>
          </a:ln>
        </p:spPr>
        <p:txBody>
          <a:bodyPr anchor="ctr"/>
          <a:lstStyle/>
          <a:p>
            <a:pPr algn="ctr" fontAlgn="base">
              <a:spcBef>
                <a:spcPct val="0"/>
              </a:spcBef>
              <a:spcAft>
                <a:spcPct val="0"/>
              </a:spcAft>
            </a:pPr>
            <a:r>
              <a:rPr lang="en-US" sz="2800" smtClean="0">
                <a:solidFill>
                  <a:srgbClr val="000000"/>
                </a:solidFill>
              </a:rPr>
              <a:t>Dynamic controlled vocabulary moderation system</a:t>
            </a:r>
          </a:p>
        </p:txBody>
      </p:sp>
      <p:sp>
        <p:nvSpPr>
          <p:cNvPr id="68612" name="Rectangle 2"/>
          <p:cNvSpPr>
            <a:spLocks noChangeArrowheads="1"/>
          </p:cNvSpPr>
          <p:nvPr/>
        </p:nvSpPr>
        <p:spPr bwMode="auto">
          <a:xfrm>
            <a:off x="76200" y="2513013"/>
            <a:ext cx="3657600" cy="3963987"/>
          </a:xfrm>
          <a:prstGeom prst="rect">
            <a:avLst/>
          </a:prstGeom>
          <a:solidFill>
            <a:srgbClr val="BAD0BA"/>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 name="Flowchart: Magnetic Disk 3"/>
          <p:cNvSpPr/>
          <p:nvPr/>
        </p:nvSpPr>
        <p:spPr>
          <a:xfrm>
            <a:off x="304800" y="4724400"/>
            <a:ext cx="1524000" cy="1447800"/>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Local ODM</a:t>
            </a:r>
          </a:p>
          <a:p>
            <a:pPr algn="ctr" fontAlgn="base">
              <a:spcBef>
                <a:spcPct val="0"/>
              </a:spcBef>
              <a:spcAft>
                <a:spcPct val="0"/>
              </a:spcAft>
              <a:defRPr/>
            </a:pPr>
            <a:r>
              <a:rPr lang="en-US">
                <a:solidFill>
                  <a:srgbClr val="000000"/>
                </a:solidFill>
              </a:rPr>
              <a:t>Database</a:t>
            </a:r>
          </a:p>
        </p:txBody>
      </p:sp>
      <p:sp>
        <p:nvSpPr>
          <p:cNvPr id="5" name="Flowchart: Magnetic Disk 4"/>
          <p:cNvSpPr/>
          <p:nvPr/>
        </p:nvSpPr>
        <p:spPr>
          <a:xfrm>
            <a:off x="6934200" y="4572000"/>
            <a:ext cx="1752600" cy="1752600"/>
          </a:xfrm>
          <a:prstGeom prst="flowChartMagneticDisk">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a:solidFill>
                  <a:srgbClr val="000000"/>
                </a:solidFill>
              </a:rPr>
              <a:t>Master ODM Controlled Vocabulary</a:t>
            </a:r>
          </a:p>
        </p:txBody>
      </p:sp>
      <p:pic>
        <p:nvPicPr>
          <p:cNvPr id="68615"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2019300" y="723900"/>
            <a:ext cx="1562100" cy="1562100"/>
          </a:xfrm>
          <a:prstGeom prst="rect">
            <a:avLst/>
          </a:prstGeom>
          <a:noFill/>
          <a:ln w="9525">
            <a:noFill/>
            <a:miter lim="800000"/>
            <a:headEnd/>
            <a:tailEnd/>
          </a:ln>
        </p:spPr>
      </p:pic>
      <p:pic>
        <p:nvPicPr>
          <p:cNvPr id="68616" name="Picture 3"/>
          <p:cNvPicPr>
            <a:picLocks noChangeAspect="1" noChangeArrowheads="1"/>
          </p:cNvPicPr>
          <p:nvPr/>
        </p:nvPicPr>
        <p:blipFill>
          <a:blip r:embed="rId4" cstate="print"/>
          <a:srcRect/>
          <a:stretch>
            <a:fillRect/>
          </a:stretch>
        </p:blipFill>
        <p:spPr bwMode="auto">
          <a:xfrm>
            <a:off x="4467225" y="4343400"/>
            <a:ext cx="1933575" cy="1920875"/>
          </a:xfrm>
          <a:prstGeom prst="rect">
            <a:avLst/>
          </a:prstGeom>
          <a:noFill/>
          <a:ln w="9525">
            <a:noFill/>
            <a:miter lim="800000"/>
            <a:headEnd/>
            <a:tailEnd/>
          </a:ln>
        </p:spPr>
      </p:pic>
      <p:pic>
        <p:nvPicPr>
          <p:cNvPr id="68617" name="Picture 12" descr="C:\Documents and Settings\jeff\Local Settings\Temporary Internet Files\Content.IE5\ZM38QXDJ\MCj04316080000[1].png"/>
          <p:cNvPicPr>
            <a:picLocks noChangeAspect="1" noChangeArrowheads="1"/>
          </p:cNvPicPr>
          <p:nvPr/>
        </p:nvPicPr>
        <p:blipFill>
          <a:blip r:embed="rId5" cstate="print"/>
          <a:srcRect/>
          <a:stretch>
            <a:fillRect/>
          </a:stretch>
        </p:blipFill>
        <p:spPr bwMode="auto">
          <a:xfrm>
            <a:off x="6934200" y="2438400"/>
            <a:ext cx="838200" cy="838200"/>
          </a:xfrm>
          <a:prstGeom prst="rect">
            <a:avLst/>
          </a:prstGeom>
          <a:noFill/>
          <a:ln w="9525">
            <a:noFill/>
            <a:miter lim="800000"/>
            <a:headEnd/>
            <a:tailEnd/>
          </a:ln>
        </p:spPr>
      </p:pic>
      <p:pic>
        <p:nvPicPr>
          <p:cNvPr id="68618" name="Picture 11" descr="C:\Documents and Settings\jeff\Local Settings\Temporary Internet Files\Content.IE5\ZZTF3DSW\MCj04316460000[1].png"/>
          <p:cNvPicPr>
            <a:picLocks noChangeAspect="1" noChangeArrowheads="1"/>
          </p:cNvPicPr>
          <p:nvPr/>
        </p:nvPicPr>
        <p:blipFill>
          <a:blip r:embed="rId3" cstate="print"/>
          <a:srcRect/>
          <a:stretch>
            <a:fillRect/>
          </a:stretch>
        </p:blipFill>
        <p:spPr bwMode="auto">
          <a:xfrm>
            <a:off x="7848600" y="2590800"/>
            <a:ext cx="1028700" cy="1028700"/>
          </a:xfrm>
          <a:prstGeom prst="rect">
            <a:avLst/>
          </a:prstGeom>
          <a:noFill/>
          <a:ln w="9525">
            <a:noFill/>
            <a:miter lim="800000"/>
            <a:headEnd/>
            <a:tailEnd/>
          </a:ln>
        </p:spPr>
      </p:pic>
      <p:sp>
        <p:nvSpPr>
          <p:cNvPr id="68619" name="TextBox 19"/>
          <p:cNvSpPr txBox="1">
            <a:spLocks noChangeArrowheads="1"/>
          </p:cNvSpPr>
          <p:nvPr/>
        </p:nvSpPr>
        <p:spPr bwMode="auto">
          <a:xfrm>
            <a:off x="5016500" y="1543050"/>
            <a:ext cx="1455738"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Website</a:t>
            </a:r>
          </a:p>
        </p:txBody>
      </p:sp>
      <p:sp>
        <p:nvSpPr>
          <p:cNvPr id="68620" name="TextBox 20"/>
          <p:cNvSpPr txBox="1">
            <a:spLocks noChangeArrowheads="1"/>
          </p:cNvSpPr>
          <p:nvPr/>
        </p:nvSpPr>
        <p:spPr bwMode="auto">
          <a:xfrm>
            <a:off x="5562600" y="3184525"/>
            <a:ext cx="27432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Controlled</a:t>
            </a:r>
          </a:p>
          <a:p>
            <a:pPr algn="ctr" fontAlgn="base">
              <a:spcBef>
                <a:spcPct val="0"/>
              </a:spcBef>
              <a:spcAft>
                <a:spcPct val="0"/>
              </a:spcAft>
            </a:pPr>
            <a:r>
              <a:rPr lang="en-US" sz="2000" smtClean="0">
                <a:solidFill>
                  <a:srgbClr val="000000"/>
                </a:solidFill>
              </a:rPr>
              <a:t>Vocabulary Moderator</a:t>
            </a:r>
          </a:p>
        </p:txBody>
      </p:sp>
      <p:sp>
        <p:nvSpPr>
          <p:cNvPr id="68621" name="TextBox 21"/>
          <p:cNvSpPr txBox="1">
            <a:spLocks noChangeArrowheads="1"/>
          </p:cNvSpPr>
          <p:nvPr/>
        </p:nvSpPr>
        <p:spPr bwMode="auto">
          <a:xfrm>
            <a:off x="0" y="1028700"/>
            <a:ext cx="22098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Data Manager</a:t>
            </a:r>
          </a:p>
        </p:txBody>
      </p:sp>
      <p:sp>
        <p:nvSpPr>
          <p:cNvPr id="68622" name="TextBox 22"/>
          <p:cNvSpPr txBox="1">
            <a:spLocks noChangeArrowheads="1"/>
          </p:cNvSpPr>
          <p:nvPr/>
        </p:nvSpPr>
        <p:spPr bwMode="auto">
          <a:xfrm>
            <a:off x="4572000" y="4876800"/>
            <a:ext cx="1676400" cy="1190625"/>
          </a:xfrm>
          <a:prstGeom prst="rect">
            <a:avLst/>
          </a:prstGeom>
          <a:solidFill>
            <a:schemeClr val="bg1">
              <a:alpha val="63921"/>
            </a:schemeClr>
          </a:solidFill>
          <a:ln w="9525">
            <a:noFill/>
            <a:miter lim="800000"/>
            <a:headEnd/>
            <a:tailEnd/>
          </a:ln>
        </p:spPr>
        <p:txBody>
          <a:bodyPr>
            <a:spAutoFit/>
          </a:bodyPr>
          <a:lstStyle/>
          <a:p>
            <a:pPr algn="ctr" fontAlgn="base">
              <a:spcBef>
                <a:spcPct val="0"/>
              </a:spcBef>
              <a:spcAft>
                <a:spcPct val="0"/>
              </a:spcAft>
            </a:pPr>
            <a:r>
              <a:rPr lang="en-US" smtClean="0">
                <a:solidFill>
                  <a:srgbClr val="000000"/>
                </a:solidFill>
              </a:rPr>
              <a:t>ODM</a:t>
            </a:r>
          </a:p>
          <a:p>
            <a:pPr algn="ctr" fontAlgn="base">
              <a:spcBef>
                <a:spcPct val="0"/>
              </a:spcBef>
              <a:spcAft>
                <a:spcPct val="0"/>
              </a:spcAft>
            </a:pPr>
            <a:r>
              <a:rPr lang="en-US" smtClean="0">
                <a:solidFill>
                  <a:srgbClr val="000000"/>
                </a:solidFill>
              </a:rPr>
              <a:t>Controlled Vocabulary</a:t>
            </a:r>
          </a:p>
          <a:p>
            <a:pPr algn="ctr" fontAlgn="base">
              <a:spcBef>
                <a:spcPct val="0"/>
              </a:spcBef>
              <a:spcAft>
                <a:spcPct val="0"/>
              </a:spcAft>
            </a:pPr>
            <a:r>
              <a:rPr lang="en-US" smtClean="0">
                <a:solidFill>
                  <a:srgbClr val="000000"/>
                </a:solidFill>
              </a:rPr>
              <a:t>Web Services</a:t>
            </a:r>
          </a:p>
        </p:txBody>
      </p:sp>
      <p:cxnSp>
        <p:nvCxnSpPr>
          <p:cNvPr id="68623" name="Curved Connector 24"/>
          <p:cNvCxnSpPr>
            <a:cxnSpLocks noChangeShapeType="1"/>
          </p:cNvCxnSpPr>
          <p:nvPr/>
        </p:nvCxnSpPr>
        <p:spPr bwMode="auto">
          <a:xfrm>
            <a:off x="3581400" y="1504950"/>
            <a:ext cx="1219200" cy="268288"/>
          </a:xfrm>
          <a:prstGeom prst="curvedConnector3">
            <a:avLst>
              <a:gd name="adj1" fmla="val 50000"/>
            </a:avLst>
          </a:prstGeom>
          <a:noFill/>
          <a:ln w="44450" algn="ctr">
            <a:solidFill>
              <a:schemeClr val="tx1"/>
            </a:solidFill>
            <a:round/>
            <a:headEnd/>
            <a:tailEnd type="triangle" w="lg" len="lg"/>
          </a:ln>
        </p:spPr>
      </p:cxnSp>
      <p:cxnSp>
        <p:nvCxnSpPr>
          <p:cNvPr id="68624" name="Curved Connector 26"/>
          <p:cNvCxnSpPr>
            <a:cxnSpLocks noChangeShapeType="1"/>
          </p:cNvCxnSpPr>
          <p:nvPr/>
        </p:nvCxnSpPr>
        <p:spPr bwMode="auto">
          <a:xfrm>
            <a:off x="6705600" y="1773238"/>
            <a:ext cx="647700" cy="665162"/>
          </a:xfrm>
          <a:prstGeom prst="curvedConnector2">
            <a:avLst/>
          </a:prstGeom>
          <a:noFill/>
          <a:ln w="44450" algn="ctr">
            <a:solidFill>
              <a:schemeClr val="tx1"/>
            </a:solidFill>
            <a:round/>
            <a:headEnd/>
            <a:tailEnd type="triangle" w="lg" len="lg"/>
          </a:ln>
        </p:spPr>
      </p:cxnSp>
      <p:cxnSp>
        <p:nvCxnSpPr>
          <p:cNvPr id="68625" name="Shape 28"/>
          <p:cNvCxnSpPr>
            <a:cxnSpLocks noChangeShapeType="1"/>
            <a:endCxn id="5" idx="1"/>
          </p:cNvCxnSpPr>
          <p:nvPr/>
        </p:nvCxnSpPr>
        <p:spPr bwMode="auto">
          <a:xfrm rot="5400000">
            <a:off x="7616825" y="3813175"/>
            <a:ext cx="939800" cy="552450"/>
          </a:xfrm>
          <a:prstGeom prst="curvedConnector3">
            <a:avLst>
              <a:gd name="adj1" fmla="val 50676"/>
            </a:avLst>
          </a:prstGeom>
          <a:noFill/>
          <a:ln w="44450" algn="ctr">
            <a:solidFill>
              <a:schemeClr val="tx1"/>
            </a:solidFill>
            <a:round/>
            <a:headEnd/>
            <a:tailEnd type="triangle" w="lg" len="lg"/>
          </a:ln>
        </p:spPr>
      </p:cxnSp>
      <p:cxnSp>
        <p:nvCxnSpPr>
          <p:cNvPr id="68626" name="Shape 30"/>
          <p:cNvCxnSpPr>
            <a:cxnSpLocks noChangeShapeType="1"/>
            <a:stCxn id="5" idx="2"/>
          </p:cNvCxnSpPr>
          <p:nvPr/>
        </p:nvCxnSpPr>
        <p:spPr bwMode="auto">
          <a:xfrm rot="10800000">
            <a:off x="6400800" y="5303838"/>
            <a:ext cx="520700" cy="144462"/>
          </a:xfrm>
          <a:prstGeom prst="curvedConnector3">
            <a:avLst>
              <a:gd name="adj1" fmla="val 48782"/>
            </a:avLst>
          </a:prstGeom>
          <a:noFill/>
          <a:ln w="44450" algn="ctr">
            <a:solidFill>
              <a:schemeClr val="tx1"/>
            </a:solidFill>
            <a:round/>
            <a:headEnd/>
            <a:tailEnd type="triangle" w="lg" len="lg"/>
          </a:ln>
        </p:spPr>
      </p:cxnSp>
      <p:cxnSp>
        <p:nvCxnSpPr>
          <p:cNvPr id="68627" name="Curved Connector 32"/>
          <p:cNvCxnSpPr>
            <a:cxnSpLocks noChangeShapeType="1"/>
          </p:cNvCxnSpPr>
          <p:nvPr/>
        </p:nvCxnSpPr>
        <p:spPr bwMode="auto">
          <a:xfrm rot="5400000" flipH="1">
            <a:off x="4115594" y="3024981"/>
            <a:ext cx="688975" cy="1947863"/>
          </a:xfrm>
          <a:prstGeom prst="curvedConnector2">
            <a:avLst/>
          </a:prstGeom>
          <a:noFill/>
          <a:ln w="44450" algn="ctr">
            <a:solidFill>
              <a:schemeClr val="tx1"/>
            </a:solidFill>
            <a:round/>
            <a:headEnd/>
            <a:tailEnd type="triangle" w="lg" len="lg"/>
          </a:ln>
        </p:spPr>
      </p:cxnSp>
      <p:pic>
        <p:nvPicPr>
          <p:cNvPr id="68628" name="Picture 20"/>
          <p:cNvPicPr>
            <a:picLocks noChangeAspect="1" noChangeArrowheads="1"/>
          </p:cNvPicPr>
          <p:nvPr/>
        </p:nvPicPr>
        <p:blipFill>
          <a:blip r:embed="rId6" cstate="print"/>
          <a:srcRect/>
          <a:stretch>
            <a:fillRect/>
          </a:stretch>
        </p:blipFill>
        <p:spPr bwMode="auto">
          <a:xfrm>
            <a:off x="1447800" y="2781300"/>
            <a:ext cx="2038350" cy="1746250"/>
          </a:xfrm>
          <a:prstGeom prst="rect">
            <a:avLst/>
          </a:prstGeom>
          <a:noFill/>
          <a:ln w="9525">
            <a:noFill/>
            <a:miter lim="800000"/>
            <a:headEnd/>
            <a:tailEnd/>
          </a:ln>
        </p:spPr>
      </p:pic>
      <p:sp>
        <p:nvSpPr>
          <p:cNvPr id="68629" name="TextBox 20"/>
          <p:cNvSpPr txBox="1">
            <a:spLocks noChangeArrowheads="1"/>
          </p:cNvSpPr>
          <p:nvPr/>
        </p:nvSpPr>
        <p:spPr bwMode="auto">
          <a:xfrm>
            <a:off x="76200" y="3162300"/>
            <a:ext cx="1295400" cy="701675"/>
          </a:xfrm>
          <a:prstGeom prst="rect">
            <a:avLst/>
          </a:prstGeom>
          <a:noFill/>
          <a:ln w="9525">
            <a:noFill/>
            <a:miter lim="800000"/>
            <a:headEnd/>
            <a:tailEnd/>
          </a:ln>
        </p:spPr>
        <p:txBody>
          <a:bodyPr>
            <a:spAutoFit/>
          </a:bodyPr>
          <a:lstStyle/>
          <a:p>
            <a:pPr algn="ctr" fontAlgn="base">
              <a:spcBef>
                <a:spcPct val="0"/>
              </a:spcBef>
              <a:spcAft>
                <a:spcPct val="0"/>
              </a:spcAft>
            </a:pPr>
            <a:r>
              <a:rPr lang="en-US" sz="2000" smtClean="0">
                <a:solidFill>
                  <a:srgbClr val="000000"/>
                </a:solidFill>
              </a:rPr>
              <a:t>ODM </a:t>
            </a:r>
          </a:p>
          <a:p>
            <a:pPr algn="ctr" fontAlgn="base">
              <a:spcBef>
                <a:spcPct val="0"/>
              </a:spcBef>
              <a:spcAft>
                <a:spcPct val="0"/>
              </a:spcAft>
            </a:pPr>
            <a:r>
              <a:rPr lang="en-US" sz="2000" smtClean="0">
                <a:solidFill>
                  <a:srgbClr val="000000"/>
                </a:solidFill>
              </a:rPr>
              <a:t>Tools</a:t>
            </a:r>
          </a:p>
        </p:txBody>
      </p:sp>
      <p:cxnSp>
        <p:nvCxnSpPr>
          <p:cNvPr id="68630" name="Curved Connector 32"/>
          <p:cNvCxnSpPr>
            <a:cxnSpLocks noChangeShapeType="1"/>
          </p:cNvCxnSpPr>
          <p:nvPr/>
        </p:nvCxnSpPr>
        <p:spPr bwMode="auto">
          <a:xfrm rot="5400000">
            <a:off x="1693863" y="4675187"/>
            <a:ext cx="920750" cy="625475"/>
          </a:xfrm>
          <a:prstGeom prst="curvedConnector2">
            <a:avLst/>
          </a:prstGeom>
          <a:noFill/>
          <a:ln w="44450" algn="ctr">
            <a:solidFill>
              <a:schemeClr val="tx1"/>
            </a:solidFill>
            <a:round/>
            <a:headEnd/>
            <a:tailEnd type="triangle" w="lg" len="lg"/>
          </a:ln>
        </p:spPr>
      </p:cxnSp>
      <p:sp>
        <p:nvSpPr>
          <p:cNvPr id="68631" name="TextBox 20"/>
          <p:cNvSpPr txBox="1">
            <a:spLocks noChangeArrowheads="1"/>
          </p:cNvSpPr>
          <p:nvPr/>
        </p:nvSpPr>
        <p:spPr bwMode="auto">
          <a:xfrm>
            <a:off x="1905000" y="5486400"/>
            <a:ext cx="1676400" cy="946150"/>
          </a:xfrm>
          <a:prstGeom prst="rect">
            <a:avLst/>
          </a:prstGeom>
          <a:noFill/>
          <a:ln w="9525">
            <a:noFill/>
            <a:miter lim="800000"/>
            <a:headEnd/>
            <a:tailEnd/>
          </a:ln>
        </p:spPr>
        <p:txBody>
          <a:bodyPr>
            <a:spAutoFit/>
          </a:bodyPr>
          <a:lstStyle/>
          <a:p>
            <a:pPr algn="ctr" fontAlgn="base">
              <a:spcBef>
                <a:spcPct val="0"/>
              </a:spcBef>
              <a:spcAft>
                <a:spcPct val="0"/>
              </a:spcAft>
            </a:pPr>
            <a:r>
              <a:rPr lang="en-US" sz="2800" smtClean="0">
                <a:solidFill>
                  <a:srgbClr val="000000"/>
                </a:solidFill>
              </a:rPr>
              <a:t>Local </a:t>
            </a:r>
          </a:p>
          <a:p>
            <a:pPr algn="ctr" fontAlgn="base">
              <a:spcBef>
                <a:spcPct val="0"/>
              </a:spcBef>
              <a:spcAft>
                <a:spcPct val="0"/>
              </a:spcAft>
            </a:pPr>
            <a:r>
              <a:rPr lang="en-US" sz="2800" smtClean="0">
                <a:solidFill>
                  <a:srgbClr val="000000"/>
                </a:solidFill>
              </a:rPr>
              <a:t>Server</a:t>
            </a:r>
          </a:p>
        </p:txBody>
      </p:sp>
      <p:sp>
        <p:nvSpPr>
          <p:cNvPr id="9" name="Document"/>
          <p:cNvSpPr>
            <a:spLocks noEditPoints="1" noChangeArrowheads="1"/>
          </p:cNvSpPr>
          <p:nvPr/>
        </p:nvSpPr>
        <p:spPr bwMode="auto">
          <a:xfrm>
            <a:off x="4343400" y="3352800"/>
            <a:ext cx="685800" cy="76200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base">
              <a:spcBef>
                <a:spcPct val="0"/>
              </a:spcBef>
              <a:spcAft>
                <a:spcPct val="0"/>
              </a:spcAft>
              <a:defRPr/>
            </a:pPr>
            <a:r>
              <a:rPr lang="en-US" sz="1600">
                <a:solidFill>
                  <a:srgbClr val="000000"/>
                </a:solidFill>
              </a:rPr>
              <a:t>XML</a:t>
            </a:r>
          </a:p>
        </p:txBody>
      </p:sp>
      <p:cxnSp>
        <p:nvCxnSpPr>
          <p:cNvPr id="68633" name="Curved Connector 24"/>
          <p:cNvCxnSpPr>
            <a:cxnSpLocks noChangeShapeType="1"/>
          </p:cNvCxnSpPr>
          <p:nvPr/>
        </p:nvCxnSpPr>
        <p:spPr bwMode="auto">
          <a:xfrm rot="5400000">
            <a:off x="2386013" y="2366962"/>
            <a:ext cx="495300" cy="333375"/>
          </a:xfrm>
          <a:prstGeom prst="curvedConnector3">
            <a:avLst>
              <a:gd name="adj1" fmla="val 50000"/>
            </a:avLst>
          </a:prstGeom>
          <a:noFill/>
          <a:ln w="44450" algn="ctr">
            <a:solidFill>
              <a:schemeClr val="tx1"/>
            </a:solidFill>
            <a:round/>
            <a:headEnd/>
            <a:tailEnd type="triangle" w="lg" len="lg"/>
          </a:ln>
        </p:spPr>
      </p:cxnSp>
      <p:sp>
        <p:nvSpPr>
          <p:cNvPr id="68634" name="Rectangle 26"/>
          <p:cNvSpPr>
            <a:spLocks noChangeArrowheads="1"/>
          </p:cNvSpPr>
          <p:nvPr/>
        </p:nvSpPr>
        <p:spPr bwMode="auto">
          <a:xfrm>
            <a:off x="1360488" y="6400800"/>
            <a:ext cx="5384800" cy="461963"/>
          </a:xfrm>
          <a:prstGeom prst="rect">
            <a:avLst/>
          </a:prstGeom>
          <a:noFill/>
          <a:ln w="9525" algn="ctr">
            <a:noFill/>
            <a:miter lim="800000"/>
            <a:headEnd/>
            <a:tailEnd/>
          </a:ln>
        </p:spPr>
        <p:txBody>
          <a:bodyPr wrap="none">
            <a:spAutoFit/>
          </a:bodyPr>
          <a:lstStyle/>
          <a:p>
            <a:pPr eaLnBrk="0" fontAlgn="base" hangingPunct="0">
              <a:spcBef>
                <a:spcPct val="0"/>
              </a:spcBef>
              <a:spcAft>
                <a:spcPct val="0"/>
              </a:spcAft>
            </a:pPr>
            <a:r>
              <a:rPr lang="en-US" sz="2400" smtClean="0">
                <a:solidFill>
                  <a:srgbClr val="000000"/>
                </a:solidFill>
                <a:latin typeface="Arial" pitchFamily="34" charset="0"/>
                <a:hlinkClick r:id="rId7"/>
              </a:rPr>
              <a:t>http://his.cuahsi.org/mastercvreg.html</a:t>
            </a:r>
            <a:r>
              <a:rPr lang="en-US" sz="2400" smtClean="0">
                <a:solidFill>
                  <a:srgbClr val="000000"/>
                </a:solidFill>
                <a:latin typeface="Arial" pitchFamily="34" charset="0"/>
              </a:rPr>
              <a:t> </a:t>
            </a:r>
          </a:p>
        </p:txBody>
      </p:sp>
      <p:sp>
        <p:nvSpPr>
          <p:cNvPr id="28" name="TextBox 27"/>
          <p:cNvSpPr txBox="1"/>
          <p:nvPr/>
        </p:nvSpPr>
        <p:spPr>
          <a:xfrm>
            <a:off x="6804025" y="6488113"/>
            <a:ext cx="2339975" cy="369887"/>
          </a:xfrm>
          <a:prstGeom prst="rect">
            <a:avLst/>
          </a:prstGeom>
          <a:noFill/>
        </p:spPr>
        <p:txBody>
          <a:bodyPr>
            <a:spAutoFit/>
          </a:bodyPr>
          <a:lstStyle/>
          <a:p>
            <a:pPr fontAlgn="base">
              <a:spcBef>
                <a:spcPct val="0"/>
              </a:spcBef>
              <a:spcAft>
                <a:spcPct val="0"/>
              </a:spcAft>
              <a:defRPr/>
            </a:pPr>
            <a:r>
              <a:rPr lang="en-US" dirty="0">
                <a:solidFill>
                  <a:srgbClr val="FFFFFF">
                    <a:lumMod val="50000"/>
                  </a:srgbClr>
                </a:solidFill>
                <a:latin typeface="Arial" pitchFamily="34" charset="0"/>
              </a:rPr>
              <a:t>From Jeff </a:t>
            </a:r>
            <a:r>
              <a:rPr lang="en-US" dirty="0" err="1">
                <a:solidFill>
                  <a:srgbClr val="FFFFFF">
                    <a:lumMod val="50000"/>
                  </a:srgbClr>
                </a:solidFill>
                <a:latin typeface="Arial" pitchFamily="34" charset="0"/>
              </a:rPr>
              <a:t>Horsburgh</a:t>
            </a:r>
            <a:endParaRPr lang="en-US" dirty="0">
              <a:solidFill>
                <a:srgbClr val="FFFFFF">
                  <a:lumMod val="50000"/>
                </a:srgbClr>
              </a:solidFill>
              <a:latin typeface="Arial" pitchFamily="34" charset="0"/>
            </a:endParaRPr>
          </a:p>
        </p:txBody>
      </p:sp>
    </p:spTree>
    <p:extLst>
      <p:ext uri="{BB962C8B-B14F-4D97-AF65-F5344CB8AC3E}">
        <p14:creationId xmlns:p14="http://schemas.microsoft.com/office/powerpoint/2010/main" val="3380563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8" y="0"/>
            <a:ext cx="8229600" cy="1143000"/>
          </a:xfrm>
        </p:spPr>
        <p:txBody>
          <a:bodyPr>
            <a:noAutofit/>
          </a:bodyPr>
          <a:lstStyle/>
          <a:p>
            <a:r>
              <a:rPr lang="en-US" sz="3200" dirty="0" smtClean="0"/>
              <a:t> 37 Water Data Services on HIS Central from 12 Universities</a:t>
            </a:r>
            <a:endParaRPr lang="en-US" sz="3200" dirty="0"/>
          </a:p>
        </p:txBody>
      </p:sp>
      <p:grpSp>
        <p:nvGrpSpPr>
          <p:cNvPr id="10" name="Group 9"/>
          <p:cNvGrpSpPr/>
          <p:nvPr/>
        </p:nvGrpSpPr>
        <p:grpSpPr>
          <a:xfrm>
            <a:off x="3343695" y="1282889"/>
            <a:ext cx="5800306" cy="4951282"/>
            <a:chOff x="1181787" y="0"/>
            <a:chExt cx="8059502" cy="6879793"/>
          </a:xfrm>
        </p:grpSpPr>
        <p:pic>
          <p:nvPicPr>
            <p:cNvPr id="7" name="Picture 2"/>
            <p:cNvPicPr>
              <a:picLocks noChangeAspect="1" noChangeArrowheads="1"/>
            </p:cNvPicPr>
            <p:nvPr/>
          </p:nvPicPr>
          <p:blipFill>
            <a:blip r:embed="rId2" cstate="print"/>
            <a:srcRect/>
            <a:stretch>
              <a:fillRect/>
            </a:stretch>
          </p:blipFill>
          <p:spPr bwMode="auto">
            <a:xfrm>
              <a:off x="5561987" y="1251394"/>
              <a:ext cx="3657180" cy="3026920"/>
            </a:xfrm>
            <a:prstGeom prst="rect">
              <a:avLst/>
            </a:prstGeom>
            <a:noFill/>
            <a:ln w="9525">
              <a:noFill/>
              <a:miter lim="800000"/>
              <a:headEnd/>
              <a:tailEnd/>
            </a:ln>
          </p:spPr>
        </p:pic>
        <p:sp>
          <p:nvSpPr>
            <p:cNvPr id="5" name="Title 12"/>
            <p:cNvSpPr txBox="1">
              <a:spLocks/>
            </p:cNvSpPr>
            <p:nvPr/>
          </p:nvSpPr>
          <p:spPr>
            <a:xfrm>
              <a:off x="1181787" y="0"/>
              <a:ext cx="8059502" cy="853360"/>
            </a:xfrm>
            <a:prstGeom prst="rect">
              <a:avLst/>
            </a:prstGeom>
          </p:spPr>
          <p:txBody>
            <a:bodyPr vert="horz" lIns="91440" tIns="45720" rIns="91440" bIns="45720" rtlCol="0" anchor="ctr">
              <a:noAutofit/>
            </a:bodyPr>
            <a:lstStyle/>
            <a:p>
              <a:pPr algn="ctr">
                <a:spcBef>
                  <a:spcPct val="0"/>
                </a:spcBef>
                <a:defRPr/>
              </a:pPr>
              <a:r>
                <a:rPr lang="en-US" sz="2000" dirty="0" smtClean="0">
                  <a:solidFill>
                    <a:prstClr val="black"/>
                  </a:solidFill>
                </a:rPr>
                <a:t>Dry Creek Experimental Watershed (DCEW) </a:t>
              </a:r>
              <a:br>
                <a:rPr lang="en-US" sz="2000" dirty="0" smtClean="0">
                  <a:solidFill>
                    <a:prstClr val="black"/>
                  </a:solidFill>
                </a:rPr>
              </a:br>
              <a:r>
                <a:rPr lang="en-US" sz="1600" dirty="0" smtClean="0">
                  <a:solidFill>
                    <a:prstClr val="black"/>
                  </a:solidFill>
                </a:rPr>
                <a:t>(28 km</a:t>
              </a:r>
              <a:r>
                <a:rPr lang="en-US" sz="1600" baseline="30000" dirty="0" smtClean="0">
                  <a:solidFill>
                    <a:prstClr val="black"/>
                  </a:solidFill>
                </a:rPr>
                <a:t>2</a:t>
              </a:r>
              <a:r>
                <a:rPr lang="en-US" sz="1600" dirty="0" smtClean="0">
                  <a:solidFill>
                    <a:prstClr val="black"/>
                  </a:solidFill>
                </a:rPr>
                <a:t> semi-arid steep topography, Boise Front)</a:t>
              </a:r>
              <a:endParaRPr lang="en-US" sz="2000" dirty="0">
                <a:solidFill>
                  <a:prstClr val="black"/>
                </a:solidFill>
              </a:endParaRPr>
            </a:p>
          </p:txBody>
        </p:sp>
        <p:pic>
          <p:nvPicPr>
            <p:cNvPr id="6" name="Picture 5" descr="studyAreaF2.tif"/>
            <p:cNvPicPr>
              <a:picLocks noChangeAspect="1"/>
            </p:cNvPicPr>
            <p:nvPr/>
          </p:nvPicPr>
          <p:blipFill>
            <a:blip r:embed="rId3" cstate="print"/>
            <a:stretch>
              <a:fillRect/>
            </a:stretch>
          </p:blipFill>
          <p:spPr>
            <a:xfrm>
              <a:off x="1270587" y="1080030"/>
              <a:ext cx="5229878" cy="5365138"/>
            </a:xfrm>
            <a:prstGeom prst="rect">
              <a:avLst/>
            </a:prstGeom>
          </p:spPr>
        </p:pic>
        <p:sp>
          <p:nvSpPr>
            <p:cNvPr id="8" name="TextBox 7"/>
            <p:cNvSpPr txBox="1"/>
            <p:nvPr/>
          </p:nvSpPr>
          <p:spPr>
            <a:xfrm>
              <a:off x="6491579" y="4356630"/>
              <a:ext cx="2706901" cy="2523163"/>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rPr>
                <a:t>68 Sites</a:t>
              </a:r>
            </a:p>
            <a:p>
              <a:pPr fontAlgn="base">
                <a:spcBef>
                  <a:spcPct val="0"/>
                </a:spcBef>
                <a:spcAft>
                  <a:spcPct val="0"/>
                </a:spcAft>
              </a:pPr>
              <a:r>
                <a:rPr lang="en-US" sz="1600" dirty="0" smtClean="0">
                  <a:solidFill>
                    <a:prstClr val="black"/>
                  </a:solidFill>
                  <a:latin typeface="Arial" charset="0"/>
                </a:rPr>
                <a:t>24 Variables</a:t>
              </a:r>
            </a:p>
            <a:p>
              <a:pPr fontAlgn="base">
                <a:spcBef>
                  <a:spcPct val="0"/>
                </a:spcBef>
                <a:spcAft>
                  <a:spcPct val="0"/>
                </a:spcAft>
              </a:pPr>
              <a:r>
                <a:rPr lang="en-US" sz="1600" dirty="0" smtClean="0">
                  <a:solidFill>
                    <a:prstClr val="black"/>
                  </a:solidFill>
                  <a:latin typeface="Arial" charset="0"/>
                </a:rPr>
                <a:t>4,700,000+ values</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smtClean="0">
                  <a:solidFill>
                    <a:prstClr val="black"/>
                  </a:solidFill>
                  <a:latin typeface="Arial" charset="0"/>
                </a:rPr>
                <a:t>Published by Jim McNamara, Boise State University</a:t>
              </a:r>
              <a:endParaRPr lang="en-US" sz="1600" dirty="0">
                <a:solidFill>
                  <a:prstClr val="black"/>
                </a:solidFill>
                <a:latin typeface="Arial" charset="0"/>
              </a:endParaRPr>
            </a:p>
          </p:txBody>
        </p:sp>
      </p:grpSp>
      <p:sp>
        <p:nvSpPr>
          <p:cNvPr id="3" name="Content Placeholder 2"/>
          <p:cNvSpPr>
            <a:spLocks noGrp="1"/>
          </p:cNvSpPr>
          <p:nvPr>
            <p:ph sz="half" idx="1"/>
          </p:nvPr>
        </p:nvSpPr>
        <p:spPr>
          <a:xfrm>
            <a:off x="239062" y="1108882"/>
            <a:ext cx="3350525" cy="5749118"/>
          </a:xfrm>
        </p:spPr>
        <p:txBody>
          <a:bodyPr>
            <a:noAutofit/>
          </a:bodyPr>
          <a:lstStyle/>
          <a:p>
            <a:r>
              <a:rPr lang="en-US" sz="2000" dirty="0" smtClean="0"/>
              <a:t>University of Maryland, Baltimore County</a:t>
            </a:r>
          </a:p>
          <a:p>
            <a:r>
              <a:rPr lang="en-US" sz="2000" dirty="0" smtClean="0"/>
              <a:t>Montana State University</a:t>
            </a:r>
          </a:p>
          <a:p>
            <a:r>
              <a:rPr lang="en-US" sz="2000" dirty="0" smtClean="0"/>
              <a:t>University of Texas at Austin</a:t>
            </a:r>
          </a:p>
          <a:p>
            <a:r>
              <a:rPr lang="en-US" sz="2000" dirty="0" smtClean="0"/>
              <a:t>University of Iowa</a:t>
            </a:r>
          </a:p>
          <a:p>
            <a:r>
              <a:rPr lang="en-US" sz="2000" dirty="0" smtClean="0"/>
              <a:t>Utah State University</a:t>
            </a:r>
          </a:p>
          <a:p>
            <a:r>
              <a:rPr lang="en-US" sz="2000" dirty="0" smtClean="0"/>
              <a:t>University of Florida</a:t>
            </a:r>
          </a:p>
          <a:p>
            <a:r>
              <a:rPr lang="en-US" sz="2000" dirty="0" smtClean="0"/>
              <a:t>University of New Mexico</a:t>
            </a:r>
          </a:p>
          <a:p>
            <a:r>
              <a:rPr lang="en-US" sz="2000" dirty="0" smtClean="0"/>
              <a:t>University of Idaho</a:t>
            </a:r>
          </a:p>
          <a:p>
            <a:r>
              <a:rPr lang="en-US" sz="2000" dirty="0" smtClean="0"/>
              <a:t>Boise State University</a:t>
            </a:r>
          </a:p>
          <a:p>
            <a:r>
              <a:rPr lang="en-US" sz="2000" dirty="0" smtClean="0"/>
              <a:t>University of Texas at Arlington</a:t>
            </a:r>
          </a:p>
          <a:p>
            <a:r>
              <a:rPr lang="en-US" sz="2000" dirty="0" smtClean="0"/>
              <a:t>University of California, San Diego</a:t>
            </a:r>
          </a:p>
          <a:p>
            <a:r>
              <a:rPr lang="en-US" sz="2000" dirty="0" smtClean="0"/>
              <a:t>Idaho State University</a:t>
            </a:r>
          </a:p>
          <a:p>
            <a:endParaRPr lang="en-US" sz="2000" dirty="0" smtClean="0"/>
          </a:p>
          <a:p>
            <a:endParaRPr lang="en-US" sz="2000" dirty="0"/>
          </a:p>
        </p:txBody>
      </p:sp>
    </p:spTree>
    <p:extLst>
      <p:ext uri="{BB962C8B-B14F-4D97-AF65-F5344CB8AC3E}">
        <p14:creationId xmlns:p14="http://schemas.microsoft.com/office/powerpoint/2010/main" val="532262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Water Agencies and Industry</a:t>
            </a:r>
            <a:endParaRPr lang="en-US" dirty="0"/>
          </a:p>
        </p:txBody>
      </p:sp>
      <p:sp>
        <p:nvSpPr>
          <p:cNvPr id="3" name="Content Placeholder 2"/>
          <p:cNvSpPr>
            <a:spLocks noGrp="1"/>
          </p:cNvSpPr>
          <p:nvPr>
            <p:ph idx="1"/>
          </p:nvPr>
        </p:nvSpPr>
        <p:spPr>
          <a:xfrm>
            <a:off x="457200" y="1333500"/>
            <a:ext cx="5353049" cy="5224463"/>
          </a:xfrm>
        </p:spPr>
        <p:txBody>
          <a:bodyPr>
            <a:normAutofit fontScale="70000" lnSpcReduction="20000"/>
          </a:bodyPr>
          <a:lstStyle/>
          <a:p>
            <a:r>
              <a:rPr lang="en-US" sz="3400" dirty="0" smtClean="0">
                <a:solidFill>
                  <a:srgbClr val="FF0000"/>
                </a:solidFill>
              </a:rPr>
              <a:t>USGS, NCDC</a:t>
            </a:r>
            <a:r>
              <a:rPr lang="en-US" sz="3400" dirty="0" smtClean="0"/>
              <a:t> , </a:t>
            </a:r>
            <a:r>
              <a:rPr lang="en-US" sz="3400" dirty="0" smtClean="0">
                <a:solidFill>
                  <a:srgbClr val="FF0000"/>
                </a:solidFill>
              </a:rPr>
              <a:t>Corps of Engineers </a:t>
            </a:r>
            <a:r>
              <a:rPr lang="en-US" sz="3400" dirty="0" smtClean="0"/>
              <a:t>publishing data using HIS </a:t>
            </a:r>
            <a:r>
              <a:rPr lang="en-US" sz="3400" dirty="0" err="1" smtClean="0"/>
              <a:t>WaterML</a:t>
            </a:r>
            <a:endParaRPr lang="en-US" sz="3400" dirty="0" smtClean="0"/>
          </a:p>
          <a:p>
            <a:r>
              <a:rPr lang="en-US" sz="3400" dirty="0" smtClean="0">
                <a:solidFill>
                  <a:srgbClr val="FF0000"/>
                </a:solidFill>
              </a:rPr>
              <a:t>OGC Hydrology Domain Working Group </a:t>
            </a:r>
            <a:r>
              <a:rPr lang="en-US" sz="3400" dirty="0" smtClean="0"/>
              <a:t>evaluating </a:t>
            </a:r>
            <a:r>
              <a:rPr lang="en-US" sz="3400" dirty="0" err="1" smtClean="0"/>
              <a:t>WaterML</a:t>
            </a:r>
            <a:r>
              <a:rPr lang="en-US" sz="3400" dirty="0" smtClean="0"/>
              <a:t> as OGC standard</a:t>
            </a:r>
          </a:p>
          <a:p>
            <a:r>
              <a:rPr lang="en-US" sz="3400" dirty="0" smtClean="0">
                <a:solidFill>
                  <a:srgbClr val="FF0000"/>
                </a:solidFill>
              </a:rPr>
              <a:t>ESRI</a:t>
            </a:r>
            <a:r>
              <a:rPr lang="en-US" sz="3400" dirty="0" smtClean="0"/>
              <a:t> using CUAHSI model in ArcGIS.com GIS data collaboration portal</a:t>
            </a:r>
          </a:p>
          <a:p>
            <a:r>
              <a:rPr lang="en-US" sz="3400" dirty="0" err="1" smtClean="0">
                <a:solidFill>
                  <a:srgbClr val="FF0000"/>
                </a:solidFill>
              </a:rPr>
              <a:t>Kisters</a:t>
            </a:r>
            <a:r>
              <a:rPr lang="en-US" sz="3400" dirty="0" smtClean="0"/>
              <a:t> WISKI support for </a:t>
            </a:r>
            <a:r>
              <a:rPr lang="en-US" sz="3400" dirty="0" err="1" smtClean="0"/>
              <a:t>WaterML</a:t>
            </a:r>
            <a:r>
              <a:rPr lang="en-US" sz="3400" dirty="0" smtClean="0"/>
              <a:t> data publication</a:t>
            </a:r>
          </a:p>
          <a:p>
            <a:r>
              <a:rPr lang="en-US" sz="3400" dirty="0" smtClean="0">
                <a:solidFill>
                  <a:srgbClr val="FF0000"/>
                </a:solidFill>
              </a:rPr>
              <a:t>Australian Water Resources Information System </a:t>
            </a:r>
            <a:r>
              <a:rPr lang="en-US" sz="3400" dirty="0" smtClean="0"/>
              <a:t>Water Accounting System has adopted aspects of HIS</a:t>
            </a:r>
          </a:p>
          <a:p>
            <a:r>
              <a:rPr lang="en-US" sz="3400" dirty="0" smtClean="0">
                <a:solidFill>
                  <a:srgbClr val="FF0000"/>
                </a:solidFill>
              </a:rPr>
              <a:t>NWS West Gulf River Forecast Center </a:t>
            </a:r>
            <a:r>
              <a:rPr lang="en-US" sz="3400" dirty="0" smtClean="0"/>
              <a:t>Multi-sensor Precipitation Estimate published from ODM using </a:t>
            </a:r>
            <a:r>
              <a:rPr lang="en-US" sz="3400" dirty="0" err="1" smtClean="0"/>
              <a:t>WaterML</a:t>
            </a:r>
            <a:endParaRPr lang="en-US" sz="3400" dirty="0" smtClean="0"/>
          </a:p>
          <a:p>
            <a:endParaRPr lang="en-US" dirty="0"/>
          </a:p>
        </p:txBody>
      </p:sp>
      <p:pic>
        <p:nvPicPr>
          <p:cNvPr id="4" name="Picture 8"/>
          <p:cNvPicPr>
            <a:picLocks noChangeAspect="1" noChangeArrowheads="1"/>
          </p:cNvPicPr>
          <p:nvPr/>
        </p:nvPicPr>
        <p:blipFill>
          <a:blip r:embed="rId2" cstate="print"/>
          <a:srcRect/>
          <a:stretch>
            <a:fillRect/>
          </a:stretch>
        </p:blipFill>
        <p:spPr bwMode="auto">
          <a:xfrm>
            <a:off x="6719888" y="1400175"/>
            <a:ext cx="1685925" cy="628650"/>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6748463" y="2543174"/>
            <a:ext cx="1722438" cy="560388"/>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6977063" y="3700463"/>
            <a:ext cx="1219200" cy="1336675"/>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6534150" y="5405438"/>
            <a:ext cx="2257425" cy="714375"/>
          </a:xfrm>
          <a:prstGeom prst="rect">
            <a:avLst/>
          </a:prstGeom>
          <a:noFill/>
          <a:ln w="9525">
            <a:noFill/>
            <a:miter lim="800000"/>
            <a:headEnd/>
            <a:tailEnd/>
          </a:ln>
        </p:spPr>
      </p:pic>
    </p:spTree>
    <p:extLst>
      <p:ext uri="{BB962C8B-B14F-4D97-AF65-F5344CB8AC3E}">
        <p14:creationId xmlns:p14="http://schemas.microsoft.com/office/powerpoint/2010/main" val="905755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27" y="101011"/>
            <a:ext cx="8229746" cy="1142757"/>
          </a:xfrm>
        </p:spPr>
        <p:txBody>
          <a:bodyPr>
            <a:normAutofit fontScale="90000"/>
          </a:bodyPr>
          <a:lstStyle/>
          <a:p>
            <a:pPr>
              <a:defRPr/>
            </a:pPr>
            <a:r>
              <a:rPr lang="en-US" sz="3600" dirty="0"/>
              <a:t>Federal Agency Water Data Services at </a:t>
            </a:r>
            <a:r>
              <a:rPr lang="en-US" sz="3600" dirty="0" err="1"/>
              <a:t>HISCentral</a:t>
            </a:r>
            <a:r>
              <a:rPr lang="en-US" sz="3600" dirty="0"/>
              <a:t> (10/2010)</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654637295"/>
              </p:ext>
            </p:extLst>
          </p:nvPr>
        </p:nvGraphicFramePr>
        <p:xfrm>
          <a:off x="304262" y="1274261"/>
          <a:ext cx="8610440" cy="5182339"/>
        </p:xfrm>
        <a:graphic>
          <a:graphicData uri="http://schemas.openxmlformats.org/drawingml/2006/table">
            <a:tbl>
              <a:tblPr/>
              <a:tblGrid>
                <a:gridCol w="1390796"/>
                <a:gridCol w="1047004"/>
                <a:gridCol w="1187647"/>
                <a:gridCol w="1765845"/>
                <a:gridCol w="3219148"/>
              </a:tblGrid>
              <a:tr h="569739">
                <a:tc>
                  <a:txBody>
                    <a:bodyPr/>
                    <a:lstStyle/>
                    <a:p>
                      <a:pPr marL="0" marR="0" algn="l">
                        <a:lnSpc>
                          <a:spcPct val="115000"/>
                        </a:lnSpc>
                        <a:spcBef>
                          <a:spcPts val="0"/>
                        </a:spcBef>
                        <a:spcAft>
                          <a:spcPts val="0"/>
                        </a:spcAft>
                      </a:pPr>
                      <a:r>
                        <a:rPr lang="en-US" sz="1400" b="1" dirty="0">
                          <a:solidFill>
                            <a:srgbClr val="006100"/>
                          </a:solidFill>
                          <a:latin typeface="Calibri"/>
                          <a:ea typeface="Times New Roman"/>
                          <a:cs typeface="Times New Roman"/>
                        </a:rPr>
                        <a:t>Network Name </a:t>
                      </a:r>
                      <a:endParaRPr lang="en-US" sz="1400" dirty="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BBB59"/>
                    </a:solidFill>
                  </a:tcPr>
                </a:tc>
                <a:tc>
                  <a:txBody>
                    <a:bodyPr/>
                    <a:lstStyle/>
                    <a:p>
                      <a:pPr marL="0" marR="0" algn="ctr">
                        <a:lnSpc>
                          <a:spcPct val="115000"/>
                        </a:lnSpc>
                        <a:spcBef>
                          <a:spcPts val="0"/>
                        </a:spcBef>
                        <a:spcAft>
                          <a:spcPts val="0"/>
                        </a:spcAft>
                      </a:pPr>
                      <a:r>
                        <a:rPr lang="en-US" sz="1400" b="1">
                          <a:solidFill>
                            <a:srgbClr val="006100"/>
                          </a:solidFill>
                          <a:latin typeface="Calibri"/>
                          <a:ea typeface="Times New Roman"/>
                          <a:cs typeface="Times New Roman"/>
                        </a:rPr>
                        <a:t>Site Count</a:t>
                      </a:r>
                      <a:endParaRPr lang="en-US" sz="140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BBB59"/>
                    </a:solidFill>
                  </a:tcPr>
                </a:tc>
                <a:tc>
                  <a:txBody>
                    <a:bodyPr/>
                    <a:lstStyle/>
                    <a:p>
                      <a:pPr marL="0" marR="0" algn="ctr">
                        <a:lnSpc>
                          <a:spcPct val="115000"/>
                        </a:lnSpc>
                        <a:spcBef>
                          <a:spcPts val="0"/>
                        </a:spcBef>
                        <a:spcAft>
                          <a:spcPts val="0"/>
                        </a:spcAft>
                      </a:pPr>
                      <a:r>
                        <a:rPr lang="en-US" sz="1400" b="1">
                          <a:solidFill>
                            <a:srgbClr val="006100"/>
                          </a:solidFill>
                          <a:latin typeface="Calibri"/>
                          <a:ea typeface="Times New Roman"/>
                          <a:cs typeface="Times New Roman"/>
                        </a:rPr>
                        <a:t>Value Count</a:t>
                      </a:r>
                      <a:endParaRPr lang="en-US" sz="140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BBB59"/>
                    </a:solidFill>
                  </a:tcPr>
                </a:tc>
                <a:tc>
                  <a:txBody>
                    <a:bodyPr/>
                    <a:lstStyle/>
                    <a:p>
                      <a:pPr marL="0" marR="0" algn="ctr">
                        <a:lnSpc>
                          <a:spcPct val="115000"/>
                        </a:lnSpc>
                        <a:spcBef>
                          <a:spcPts val="0"/>
                        </a:spcBef>
                        <a:spcAft>
                          <a:spcPts val="0"/>
                        </a:spcAft>
                      </a:pPr>
                      <a:r>
                        <a:rPr lang="en-US" sz="1400" b="1">
                          <a:solidFill>
                            <a:srgbClr val="006100"/>
                          </a:solidFill>
                          <a:latin typeface="Calibri"/>
                          <a:ea typeface="Times New Roman"/>
                          <a:cs typeface="Times New Roman"/>
                        </a:rPr>
                        <a:t>Earliest Observation</a:t>
                      </a:r>
                      <a:endParaRPr lang="en-US" sz="140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BBB59"/>
                    </a:solidFill>
                  </a:tcPr>
                </a:tc>
                <a:tc>
                  <a:txBody>
                    <a:bodyPr/>
                    <a:lstStyle/>
                    <a:p>
                      <a:pPr marL="0" marR="0" algn="ctr">
                        <a:lnSpc>
                          <a:spcPct val="115000"/>
                        </a:lnSpc>
                        <a:spcBef>
                          <a:spcPts val="0"/>
                        </a:spcBef>
                        <a:spcAft>
                          <a:spcPts val="0"/>
                        </a:spcAft>
                      </a:pPr>
                      <a:r>
                        <a:rPr lang="en-US" sz="1400" b="1">
                          <a:solidFill>
                            <a:srgbClr val="006100"/>
                          </a:solidFill>
                          <a:latin typeface="Calibri"/>
                          <a:ea typeface="Times New Roman"/>
                          <a:cs typeface="Times New Roman"/>
                        </a:rPr>
                        <a:t>Notes</a:t>
                      </a:r>
                      <a:endParaRPr lang="en-US" sz="140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BBB59"/>
                    </a:solidFill>
                  </a:tcPr>
                </a:tc>
              </a:tr>
              <a:tr h="576575">
                <a:tc>
                  <a:txBody>
                    <a:bodyPr/>
                    <a:lstStyle/>
                    <a:p>
                      <a:pPr marL="0" marR="0" algn="l">
                        <a:lnSpc>
                          <a:spcPct val="115000"/>
                        </a:lnSpc>
                        <a:spcBef>
                          <a:spcPts val="0"/>
                        </a:spcBef>
                        <a:spcAft>
                          <a:spcPts val="0"/>
                        </a:spcAft>
                      </a:pPr>
                      <a:r>
                        <a:rPr lang="en-US" sz="1400" b="1">
                          <a:solidFill>
                            <a:srgbClr val="006100"/>
                          </a:solidFill>
                          <a:latin typeface="Calibri"/>
                          <a:ea typeface="Times New Roman"/>
                          <a:cs typeface="Times New Roman"/>
                        </a:rPr>
                        <a:t>NWISDV </a:t>
                      </a:r>
                      <a:endParaRPr lang="en-US" sz="140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a:noFill/>
                    </a:lnB>
                    <a:solidFill>
                      <a:srgbClr val="9BBB59"/>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31,800</a:t>
                      </a:r>
                      <a:endParaRPr lang="en-US" sz="1400" dirty="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304,000,000</a:t>
                      </a:r>
                      <a:endParaRPr lang="en-US" sz="1400" dirty="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0" marR="0" algn="ctr">
                        <a:lnSpc>
                          <a:spcPct val="115000"/>
                        </a:lnSpc>
                        <a:spcBef>
                          <a:spcPts val="0"/>
                        </a:spcBef>
                        <a:spcAft>
                          <a:spcPts val="0"/>
                        </a:spcAft>
                      </a:pPr>
                      <a:r>
                        <a:rPr lang="en-US" sz="1400" dirty="0" smtClean="0">
                          <a:latin typeface="Calibri"/>
                          <a:ea typeface="Times New Roman"/>
                          <a:cs typeface="Times New Roman"/>
                        </a:rPr>
                        <a:t>01/01/1861</a:t>
                      </a:r>
                      <a:endParaRPr lang="en-US" sz="1400" dirty="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c>
                  <a:txBody>
                    <a:bodyPr/>
                    <a:lstStyle/>
                    <a:p>
                      <a:pPr marL="0" marR="0" algn="l">
                        <a:lnSpc>
                          <a:spcPct val="115000"/>
                        </a:lnSpc>
                        <a:spcBef>
                          <a:spcPts val="0"/>
                        </a:spcBef>
                        <a:spcAft>
                          <a:spcPts val="0"/>
                        </a:spcAft>
                      </a:pPr>
                      <a:r>
                        <a:rPr lang="en-US" sz="1400">
                          <a:latin typeface="Calibri"/>
                          <a:ea typeface="Times New Roman"/>
                          <a:cs typeface="Times New Roman"/>
                        </a:rPr>
                        <a:t>WaterML-compliant GetValues service from NWIS, catalog ingested </a:t>
                      </a:r>
                      <a:endParaRPr lang="en-US" sz="1400">
                        <a:latin typeface="Calibri"/>
                        <a:ea typeface="Calibri"/>
                        <a:cs typeface="Times New Roman"/>
                      </a:endParaRPr>
                    </a:p>
                  </a:txBody>
                  <a:tcPr marL="68579" marR="68579" marT="0" marB="0" anchor="ctr">
                    <a:lnL>
                      <a:noFill/>
                    </a:lnL>
                    <a:lnR>
                      <a:noFill/>
                    </a:lnR>
                    <a:lnT w="28575" cap="flat" cmpd="sng" algn="ctr">
                      <a:solidFill>
                        <a:srgbClr val="000000"/>
                      </a:solidFill>
                      <a:prstDash val="solid"/>
                      <a:round/>
                      <a:headEnd type="none" w="med" len="med"/>
                      <a:tailEnd type="none" w="med" len="med"/>
                    </a:lnT>
                    <a:lnB>
                      <a:noFill/>
                    </a:lnB>
                    <a:solidFill>
                      <a:srgbClr val="D8D8D8"/>
                    </a:solidFill>
                  </a:tcPr>
                </a:tc>
              </a:tr>
              <a:tr h="576575">
                <a:tc>
                  <a:txBody>
                    <a:bodyPr/>
                    <a:lstStyle/>
                    <a:p>
                      <a:pPr marL="0" marR="0" algn="l">
                        <a:lnSpc>
                          <a:spcPct val="115000"/>
                        </a:lnSpc>
                        <a:spcBef>
                          <a:spcPts val="0"/>
                        </a:spcBef>
                        <a:spcAft>
                          <a:spcPts val="0"/>
                        </a:spcAft>
                      </a:pPr>
                      <a:r>
                        <a:rPr lang="en-US" sz="1400" b="1">
                          <a:solidFill>
                            <a:srgbClr val="006100"/>
                          </a:solidFill>
                          <a:latin typeface="Calibri"/>
                          <a:ea typeface="Times New Roman"/>
                          <a:cs typeface="Times New Roman"/>
                        </a:rPr>
                        <a:t>EPA </a:t>
                      </a:r>
                      <a:endParaRPr lang="en-US" sz="1400">
                        <a:latin typeface="Calibri"/>
                        <a:ea typeface="Calibri"/>
                        <a:cs typeface="Times New Roman"/>
                      </a:endParaRPr>
                    </a:p>
                  </a:txBody>
                  <a:tcPr marL="68579" marR="68579" marT="0" marB="0" anchor="ctr">
                    <a:lnL>
                      <a:noFill/>
                    </a:lnL>
                    <a:lnR>
                      <a:noFill/>
                    </a:lnR>
                    <a:lnT>
                      <a:noFill/>
                    </a:lnT>
                    <a:lnB>
                      <a:noFill/>
                    </a:lnB>
                    <a:solidFill>
                      <a:srgbClr val="9BBB59"/>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236,000</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78,000,000</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Times New Roman"/>
                          <a:cs typeface="Times New Roman"/>
                        </a:rPr>
                        <a:t>01/11/1900</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l">
                        <a:lnSpc>
                          <a:spcPct val="115000"/>
                        </a:lnSpc>
                        <a:spcBef>
                          <a:spcPts val="0"/>
                        </a:spcBef>
                        <a:spcAft>
                          <a:spcPts val="0"/>
                        </a:spcAft>
                      </a:pPr>
                      <a:r>
                        <a:rPr lang="en-US" sz="1400" dirty="0">
                          <a:latin typeface="Calibri"/>
                          <a:ea typeface="Times New Roman"/>
                          <a:cs typeface="Times New Roman"/>
                        </a:rPr>
                        <a:t>SOAP wrapper over WQX services, catalog </a:t>
                      </a:r>
                      <a:r>
                        <a:rPr lang="en-US" sz="1400" dirty="0" smtClean="0">
                          <a:latin typeface="Calibri"/>
                          <a:ea typeface="Times New Roman"/>
                          <a:cs typeface="Times New Roman"/>
                        </a:rPr>
                        <a:t>ingested</a:t>
                      </a:r>
                      <a:endParaRPr lang="en-US" sz="1400" dirty="0">
                        <a:latin typeface="Calibri"/>
                        <a:ea typeface="Calibri"/>
                        <a:cs typeface="Times New Roman"/>
                      </a:endParaRPr>
                    </a:p>
                  </a:txBody>
                  <a:tcPr marL="68579" marR="68579" marT="0" marB="0" anchor="ctr">
                    <a:lnL>
                      <a:noFill/>
                    </a:lnL>
                    <a:lnR>
                      <a:noFill/>
                    </a:lnR>
                    <a:lnT>
                      <a:noFill/>
                    </a:lnT>
                    <a:lnB>
                      <a:noFill/>
                    </a:lnB>
                  </a:tcPr>
                </a:tc>
              </a:tr>
              <a:tr h="576575">
                <a:tc>
                  <a:txBody>
                    <a:bodyPr/>
                    <a:lstStyle/>
                    <a:p>
                      <a:pPr marL="0" marR="0" algn="l">
                        <a:lnSpc>
                          <a:spcPct val="115000"/>
                        </a:lnSpc>
                        <a:spcBef>
                          <a:spcPts val="0"/>
                        </a:spcBef>
                        <a:spcAft>
                          <a:spcPts val="0"/>
                        </a:spcAft>
                      </a:pPr>
                      <a:r>
                        <a:rPr lang="en-US" sz="1400" b="1" dirty="0">
                          <a:solidFill>
                            <a:srgbClr val="006100"/>
                          </a:solidFill>
                          <a:latin typeface="Calibri"/>
                          <a:ea typeface="Times New Roman"/>
                          <a:cs typeface="Times New Roman"/>
                        </a:rPr>
                        <a:t>NWISUV </a:t>
                      </a:r>
                      <a:endParaRPr lang="en-US" sz="1400" dirty="0">
                        <a:latin typeface="Calibri"/>
                        <a:ea typeface="Calibri"/>
                        <a:cs typeface="Times New Roman"/>
                      </a:endParaRPr>
                    </a:p>
                  </a:txBody>
                  <a:tcPr marL="68579" marR="68579" marT="0" marB="0" anchor="ctr">
                    <a:lnL>
                      <a:noFill/>
                    </a:lnL>
                    <a:lnR>
                      <a:noFill/>
                    </a:lnR>
                    <a:lnT>
                      <a:noFill/>
                    </a:lnT>
                    <a:lnB>
                      <a:noFill/>
                    </a:lnB>
                    <a:solidFill>
                      <a:srgbClr val="9BBB59"/>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11,800</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84,500,000</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ctr">
                        <a:lnSpc>
                          <a:spcPct val="115000"/>
                        </a:lnSpc>
                        <a:spcBef>
                          <a:spcPts val="0"/>
                        </a:spcBef>
                        <a:spcAft>
                          <a:spcPts val="0"/>
                        </a:spcAft>
                      </a:pPr>
                      <a:r>
                        <a:rPr lang="en-US" sz="1400">
                          <a:latin typeface="Calibri"/>
                          <a:ea typeface="Times New Roman"/>
                          <a:cs typeface="Times New Roman"/>
                        </a:rPr>
                        <a:t>60 DAYS</a:t>
                      </a:r>
                      <a:endParaRPr lang="en-US" sz="140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l">
                        <a:lnSpc>
                          <a:spcPct val="115000"/>
                        </a:lnSpc>
                        <a:spcBef>
                          <a:spcPts val="0"/>
                        </a:spcBef>
                        <a:spcAft>
                          <a:spcPts val="0"/>
                        </a:spcAft>
                      </a:pPr>
                      <a:r>
                        <a:rPr lang="en-US" sz="1400">
                          <a:latin typeface="Calibri"/>
                          <a:ea typeface="Times New Roman"/>
                          <a:cs typeface="Times New Roman"/>
                        </a:rPr>
                        <a:t>WaterML-compliant GetValues Service, catalog ingested </a:t>
                      </a:r>
                      <a:endParaRPr lang="en-US" sz="1400">
                        <a:latin typeface="Calibri"/>
                        <a:ea typeface="Calibri"/>
                        <a:cs typeface="Times New Roman"/>
                      </a:endParaRPr>
                    </a:p>
                  </a:txBody>
                  <a:tcPr marL="68579" marR="68579" marT="0" marB="0" anchor="ctr">
                    <a:lnL>
                      <a:noFill/>
                    </a:lnL>
                    <a:lnR>
                      <a:noFill/>
                    </a:lnR>
                    <a:lnT>
                      <a:noFill/>
                    </a:lnT>
                    <a:lnB>
                      <a:noFill/>
                    </a:lnB>
                    <a:solidFill>
                      <a:srgbClr val="D8D8D8"/>
                    </a:solidFill>
                  </a:tcPr>
                </a:tc>
              </a:tr>
              <a:tr h="576575">
                <a:tc>
                  <a:txBody>
                    <a:bodyPr/>
                    <a:lstStyle/>
                    <a:p>
                      <a:pPr marL="0" marR="0" algn="l">
                        <a:lnSpc>
                          <a:spcPct val="115000"/>
                        </a:lnSpc>
                        <a:spcBef>
                          <a:spcPts val="0"/>
                        </a:spcBef>
                        <a:spcAft>
                          <a:spcPts val="0"/>
                        </a:spcAft>
                      </a:pPr>
                      <a:r>
                        <a:rPr lang="en-US" sz="1400" b="1" dirty="0">
                          <a:solidFill>
                            <a:srgbClr val="006100"/>
                          </a:solidFill>
                          <a:latin typeface="Calibri"/>
                          <a:ea typeface="Times New Roman"/>
                          <a:cs typeface="Times New Roman"/>
                        </a:rPr>
                        <a:t>NCDC ISH </a:t>
                      </a:r>
                      <a:endParaRPr lang="en-US" sz="1400" dirty="0">
                        <a:latin typeface="Calibri"/>
                        <a:ea typeface="Calibri"/>
                        <a:cs typeface="Times New Roman"/>
                      </a:endParaRPr>
                    </a:p>
                  </a:txBody>
                  <a:tcPr marL="68579" marR="68579" marT="0" marB="0" anchor="ctr">
                    <a:lnL>
                      <a:noFill/>
                    </a:lnL>
                    <a:lnR>
                      <a:noFill/>
                    </a:lnR>
                    <a:lnT>
                      <a:noFill/>
                    </a:lnT>
                    <a:lnB>
                      <a:noFill/>
                    </a:lnB>
                    <a:solidFill>
                      <a:srgbClr val="9BBB59"/>
                    </a:solidFill>
                  </a:tcPr>
                </a:tc>
                <a:tc>
                  <a:txBody>
                    <a:bodyPr/>
                    <a:lstStyle/>
                    <a:p>
                      <a:pPr marL="0" marR="0" algn="r">
                        <a:lnSpc>
                          <a:spcPct val="115000"/>
                        </a:lnSpc>
                        <a:spcBef>
                          <a:spcPts val="0"/>
                        </a:spcBef>
                        <a:spcAft>
                          <a:spcPts val="0"/>
                        </a:spcAft>
                      </a:pPr>
                      <a:r>
                        <a:rPr lang="en-US" sz="1400" dirty="0" smtClean="0">
                          <a:latin typeface="Calibri"/>
                          <a:ea typeface="Times New Roman"/>
                          <a:cs typeface="Times New Roman"/>
                        </a:rPr>
                        <a:t>11,600</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r">
                        <a:lnSpc>
                          <a:spcPct val="115000"/>
                        </a:lnSpc>
                        <a:spcBef>
                          <a:spcPts val="0"/>
                        </a:spcBef>
                        <a:spcAft>
                          <a:spcPts val="0"/>
                        </a:spcAft>
                      </a:pPr>
                      <a:r>
                        <a:rPr lang="en-US" sz="1400" dirty="0" smtClean="0">
                          <a:latin typeface="Calibri"/>
                          <a:ea typeface="Times New Roman"/>
                          <a:cs typeface="Times New Roman"/>
                        </a:rPr>
                        <a:t>3,000,000</a:t>
                      </a:r>
                      <a:r>
                        <a:rPr lang="en-US" sz="1400" dirty="0">
                          <a:latin typeface="Calibri"/>
                          <a:ea typeface="Times New Roman"/>
                          <a:cs typeface="Times New Roman"/>
                        </a:rPr>
                        <a:t>*</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Times New Roman"/>
                          <a:cs typeface="Times New Roman"/>
                        </a:rPr>
                        <a:t>1/1/2005</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l">
                        <a:lnSpc>
                          <a:spcPct val="115000"/>
                        </a:lnSpc>
                        <a:spcBef>
                          <a:spcPts val="0"/>
                        </a:spcBef>
                        <a:spcAft>
                          <a:spcPts val="0"/>
                        </a:spcAft>
                      </a:pPr>
                      <a:r>
                        <a:rPr lang="en-US" sz="1400" dirty="0" err="1">
                          <a:latin typeface="Calibri"/>
                          <a:ea typeface="Times New Roman"/>
                          <a:cs typeface="Times New Roman"/>
                        </a:rPr>
                        <a:t>WaterML</a:t>
                      </a:r>
                      <a:r>
                        <a:rPr lang="en-US" sz="1400" dirty="0">
                          <a:latin typeface="Calibri"/>
                          <a:ea typeface="Times New Roman"/>
                          <a:cs typeface="Times New Roman"/>
                        </a:rPr>
                        <a:t>-compliant </a:t>
                      </a:r>
                      <a:r>
                        <a:rPr lang="en-US" sz="1400" dirty="0" err="1">
                          <a:latin typeface="Calibri"/>
                          <a:ea typeface="Times New Roman"/>
                          <a:cs typeface="Times New Roman"/>
                        </a:rPr>
                        <a:t>GetValues</a:t>
                      </a:r>
                      <a:r>
                        <a:rPr lang="en-US" sz="1400" dirty="0">
                          <a:latin typeface="Calibri"/>
                          <a:ea typeface="Times New Roman"/>
                          <a:cs typeface="Times New Roman"/>
                        </a:rPr>
                        <a:t> service from </a:t>
                      </a:r>
                      <a:r>
                        <a:rPr lang="en-US" sz="1400" dirty="0" smtClean="0">
                          <a:latin typeface="Calibri"/>
                          <a:ea typeface="Times New Roman"/>
                          <a:cs typeface="Times New Roman"/>
                        </a:rPr>
                        <a:t>NCDC</a:t>
                      </a:r>
                      <a:endParaRPr lang="en-US" sz="1400" dirty="0">
                        <a:latin typeface="Calibri"/>
                        <a:ea typeface="Calibri"/>
                        <a:cs typeface="Times New Roman"/>
                      </a:endParaRPr>
                    </a:p>
                  </a:txBody>
                  <a:tcPr marL="68579" marR="68579" marT="0" marB="0" anchor="ctr">
                    <a:lnL>
                      <a:noFill/>
                    </a:lnL>
                    <a:lnR>
                      <a:noFill/>
                    </a:lnR>
                    <a:lnT>
                      <a:noFill/>
                    </a:lnT>
                    <a:lnB>
                      <a:noFill/>
                    </a:lnB>
                  </a:tcPr>
                </a:tc>
              </a:tr>
              <a:tr h="576575">
                <a:tc>
                  <a:txBody>
                    <a:bodyPr/>
                    <a:lstStyle/>
                    <a:p>
                      <a:pPr marL="0" marR="0" algn="l">
                        <a:lnSpc>
                          <a:spcPct val="115000"/>
                        </a:lnSpc>
                        <a:spcBef>
                          <a:spcPts val="0"/>
                        </a:spcBef>
                        <a:spcAft>
                          <a:spcPts val="0"/>
                        </a:spcAft>
                      </a:pPr>
                      <a:r>
                        <a:rPr lang="en-US" sz="1400" b="1" dirty="0">
                          <a:solidFill>
                            <a:srgbClr val="006100"/>
                          </a:solidFill>
                          <a:latin typeface="Calibri"/>
                          <a:ea typeface="Times New Roman"/>
                          <a:cs typeface="Times New Roman"/>
                        </a:rPr>
                        <a:t>NCDC ISD </a:t>
                      </a:r>
                      <a:endParaRPr lang="en-US" sz="1400" dirty="0">
                        <a:latin typeface="Calibri"/>
                        <a:ea typeface="Calibri"/>
                        <a:cs typeface="Times New Roman"/>
                      </a:endParaRPr>
                    </a:p>
                  </a:txBody>
                  <a:tcPr marL="68579" marR="68579" marT="0" marB="0" anchor="ctr">
                    <a:lnL>
                      <a:noFill/>
                    </a:lnL>
                    <a:lnR>
                      <a:noFill/>
                    </a:lnR>
                    <a:lnT>
                      <a:noFill/>
                    </a:lnT>
                    <a:lnB>
                      <a:noFill/>
                    </a:lnB>
                    <a:solidFill>
                      <a:srgbClr val="9BBB59"/>
                    </a:solidFill>
                  </a:tcPr>
                </a:tc>
                <a:tc>
                  <a:txBody>
                    <a:bodyPr/>
                    <a:lstStyle/>
                    <a:p>
                      <a:pPr marL="0" marR="0" algn="r">
                        <a:lnSpc>
                          <a:spcPct val="115000"/>
                        </a:lnSpc>
                        <a:spcBef>
                          <a:spcPts val="0"/>
                        </a:spcBef>
                        <a:spcAft>
                          <a:spcPts val="0"/>
                        </a:spcAft>
                      </a:pPr>
                      <a:r>
                        <a:rPr lang="en-US" sz="1400" dirty="0" smtClean="0">
                          <a:latin typeface="Calibri"/>
                          <a:ea typeface="Times New Roman"/>
                          <a:cs typeface="Times New Roman"/>
                        </a:rPr>
                        <a:t>24,800</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r">
                        <a:lnSpc>
                          <a:spcPct val="115000"/>
                        </a:lnSpc>
                        <a:spcBef>
                          <a:spcPts val="0"/>
                        </a:spcBef>
                        <a:spcAft>
                          <a:spcPts val="0"/>
                        </a:spcAft>
                      </a:pPr>
                      <a:r>
                        <a:rPr lang="en-US" sz="1400" dirty="0" smtClean="0">
                          <a:latin typeface="Calibri"/>
                          <a:ea typeface="Times New Roman"/>
                          <a:cs typeface="Times New Roman"/>
                        </a:rPr>
                        <a:t>18,200,000</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ctr">
                        <a:lnSpc>
                          <a:spcPct val="115000"/>
                        </a:lnSpc>
                        <a:spcBef>
                          <a:spcPts val="0"/>
                        </a:spcBef>
                        <a:spcAft>
                          <a:spcPts val="0"/>
                        </a:spcAft>
                      </a:pPr>
                      <a:r>
                        <a:rPr lang="en-US" sz="1400" dirty="0">
                          <a:latin typeface="Calibri"/>
                          <a:ea typeface="Times New Roman"/>
                          <a:cs typeface="Times New Roman"/>
                        </a:rPr>
                        <a:t>1/1/1892</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l">
                        <a:lnSpc>
                          <a:spcPct val="115000"/>
                        </a:lnSpc>
                        <a:spcBef>
                          <a:spcPts val="0"/>
                        </a:spcBef>
                        <a:spcAft>
                          <a:spcPts val="0"/>
                        </a:spcAft>
                      </a:pPr>
                      <a:r>
                        <a:rPr lang="en-US" sz="1400" dirty="0" err="1">
                          <a:latin typeface="Calibri"/>
                          <a:ea typeface="Times New Roman"/>
                          <a:cs typeface="Times New Roman"/>
                        </a:rPr>
                        <a:t>WaterML</a:t>
                      </a:r>
                      <a:r>
                        <a:rPr lang="en-US" sz="1400" dirty="0">
                          <a:latin typeface="Calibri"/>
                          <a:ea typeface="Times New Roman"/>
                          <a:cs typeface="Times New Roman"/>
                        </a:rPr>
                        <a:t>-compliant </a:t>
                      </a:r>
                      <a:r>
                        <a:rPr lang="en-US" sz="1400" dirty="0" err="1">
                          <a:latin typeface="Calibri"/>
                          <a:ea typeface="Times New Roman"/>
                          <a:cs typeface="Times New Roman"/>
                        </a:rPr>
                        <a:t>GetValues</a:t>
                      </a:r>
                      <a:r>
                        <a:rPr lang="en-US" sz="1400" dirty="0">
                          <a:latin typeface="Calibri"/>
                          <a:ea typeface="Times New Roman"/>
                          <a:cs typeface="Times New Roman"/>
                        </a:rPr>
                        <a:t> service from </a:t>
                      </a:r>
                      <a:r>
                        <a:rPr lang="en-US" sz="1400" dirty="0" smtClean="0">
                          <a:latin typeface="Calibri"/>
                          <a:ea typeface="Times New Roman"/>
                          <a:cs typeface="Times New Roman"/>
                        </a:rPr>
                        <a:t>NCDC</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r>
              <a:tr h="576575">
                <a:tc>
                  <a:txBody>
                    <a:bodyPr/>
                    <a:lstStyle/>
                    <a:p>
                      <a:pPr marL="0" marR="0" algn="l">
                        <a:lnSpc>
                          <a:spcPct val="115000"/>
                        </a:lnSpc>
                        <a:spcBef>
                          <a:spcPts val="0"/>
                        </a:spcBef>
                        <a:spcAft>
                          <a:spcPts val="0"/>
                        </a:spcAft>
                      </a:pPr>
                      <a:r>
                        <a:rPr lang="en-US" sz="1400" b="1" dirty="0">
                          <a:solidFill>
                            <a:srgbClr val="006100"/>
                          </a:solidFill>
                          <a:latin typeface="Calibri"/>
                          <a:ea typeface="Times New Roman"/>
                          <a:cs typeface="Times New Roman"/>
                        </a:rPr>
                        <a:t>NWISIID </a:t>
                      </a:r>
                      <a:endParaRPr lang="en-US" sz="1400" dirty="0">
                        <a:latin typeface="Calibri"/>
                        <a:ea typeface="Calibri"/>
                        <a:cs typeface="Times New Roman"/>
                      </a:endParaRPr>
                    </a:p>
                  </a:txBody>
                  <a:tcPr marL="68579" marR="68579" marT="0" marB="0" anchor="ctr">
                    <a:lnL>
                      <a:noFill/>
                    </a:lnL>
                    <a:lnR>
                      <a:noFill/>
                    </a:lnR>
                    <a:lnT>
                      <a:noFill/>
                    </a:lnT>
                    <a:lnB>
                      <a:noFill/>
                    </a:lnB>
                    <a:solidFill>
                      <a:srgbClr val="9BBB59"/>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376,000</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86500,000</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ctr">
                        <a:lnSpc>
                          <a:spcPct val="115000"/>
                        </a:lnSpc>
                        <a:spcBef>
                          <a:spcPts val="0"/>
                        </a:spcBef>
                        <a:spcAft>
                          <a:spcPts val="0"/>
                        </a:spcAft>
                      </a:pPr>
                      <a:r>
                        <a:rPr lang="en-US" sz="1400" dirty="0" smtClean="0">
                          <a:latin typeface="Calibri"/>
                          <a:ea typeface="Times New Roman"/>
                          <a:cs typeface="Times New Roman"/>
                        </a:rPr>
                        <a:t>9/1/1867</a:t>
                      </a:r>
                      <a:endParaRPr lang="en-US" sz="1400" dirty="0">
                        <a:latin typeface="Calibri"/>
                        <a:ea typeface="Calibri"/>
                        <a:cs typeface="Times New Roman"/>
                      </a:endParaRPr>
                    </a:p>
                  </a:txBody>
                  <a:tcPr marL="68579" marR="68579" marT="0" marB="0" anchor="ctr">
                    <a:lnL>
                      <a:noFill/>
                    </a:lnL>
                    <a:lnR>
                      <a:noFill/>
                    </a:lnR>
                    <a:lnT>
                      <a:noFill/>
                    </a:lnT>
                    <a:lnB>
                      <a:noFill/>
                    </a:lnB>
                  </a:tcPr>
                </a:tc>
                <a:tc>
                  <a:txBody>
                    <a:bodyPr/>
                    <a:lstStyle/>
                    <a:p>
                      <a:pPr marL="0" marR="0" algn="l">
                        <a:lnSpc>
                          <a:spcPct val="115000"/>
                        </a:lnSpc>
                        <a:spcBef>
                          <a:spcPts val="0"/>
                        </a:spcBef>
                        <a:spcAft>
                          <a:spcPts val="0"/>
                        </a:spcAft>
                      </a:pPr>
                      <a:r>
                        <a:rPr lang="en-US" sz="1400" dirty="0">
                          <a:latin typeface="Calibri"/>
                          <a:ea typeface="Times New Roman"/>
                          <a:cs typeface="Times New Roman"/>
                        </a:rPr>
                        <a:t>SOAP wrapper over NWIS web site, catalog </a:t>
                      </a:r>
                      <a:r>
                        <a:rPr lang="en-US" sz="1400" dirty="0" smtClean="0">
                          <a:latin typeface="Calibri"/>
                          <a:ea typeface="Times New Roman"/>
                          <a:cs typeface="Times New Roman"/>
                        </a:rPr>
                        <a:t>ingested</a:t>
                      </a:r>
                      <a:endParaRPr lang="en-US" sz="1400" dirty="0">
                        <a:latin typeface="Calibri"/>
                        <a:ea typeface="Calibri"/>
                        <a:cs typeface="Times New Roman"/>
                      </a:endParaRPr>
                    </a:p>
                  </a:txBody>
                  <a:tcPr marL="68579" marR="68579" marT="0" marB="0" anchor="ctr">
                    <a:lnL>
                      <a:noFill/>
                    </a:lnL>
                    <a:lnR>
                      <a:noFill/>
                    </a:lnR>
                    <a:lnT>
                      <a:noFill/>
                    </a:lnT>
                    <a:lnB>
                      <a:noFill/>
                    </a:lnB>
                  </a:tcPr>
                </a:tc>
              </a:tr>
              <a:tr h="576575">
                <a:tc>
                  <a:txBody>
                    <a:bodyPr/>
                    <a:lstStyle/>
                    <a:p>
                      <a:pPr marL="0" marR="0" algn="l">
                        <a:lnSpc>
                          <a:spcPct val="115000"/>
                        </a:lnSpc>
                        <a:spcBef>
                          <a:spcPts val="0"/>
                        </a:spcBef>
                        <a:spcAft>
                          <a:spcPts val="0"/>
                        </a:spcAft>
                      </a:pPr>
                      <a:r>
                        <a:rPr lang="en-US" sz="1400" b="1" dirty="0">
                          <a:solidFill>
                            <a:srgbClr val="006100"/>
                          </a:solidFill>
                          <a:latin typeface="Calibri"/>
                          <a:ea typeface="Times New Roman"/>
                          <a:cs typeface="Times New Roman"/>
                        </a:rPr>
                        <a:t>NWISGW </a:t>
                      </a:r>
                      <a:endParaRPr lang="en-US" sz="1400" dirty="0">
                        <a:latin typeface="Calibri"/>
                        <a:ea typeface="Calibri"/>
                        <a:cs typeface="Times New Roman"/>
                      </a:endParaRPr>
                    </a:p>
                  </a:txBody>
                  <a:tcPr marL="68579" marR="68579" marT="0" marB="0" anchor="ctr">
                    <a:lnL>
                      <a:noFill/>
                    </a:lnL>
                    <a:lnR>
                      <a:noFill/>
                    </a:lnR>
                    <a:lnT>
                      <a:noFill/>
                    </a:lnT>
                    <a:lnB>
                      <a:noFill/>
                    </a:lnB>
                    <a:solidFill>
                      <a:srgbClr val="9BBB59"/>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834,000</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r">
                        <a:lnSpc>
                          <a:spcPct val="115000"/>
                        </a:lnSpc>
                        <a:spcBef>
                          <a:spcPts val="0"/>
                        </a:spcBef>
                        <a:spcAft>
                          <a:spcPts val="0"/>
                        </a:spcAft>
                      </a:pPr>
                      <a:r>
                        <a:rPr lang="en-US" sz="1400" dirty="0" smtClean="0">
                          <a:latin typeface="Calibri"/>
                          <a:ea typeface="Times New Roman"/>
                          <a:cs typeface="Times New Roman"/>
                        </a:rPr>
                        <a:t>8,490,000</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ctr">
                        <a:lnSpc>
                          <a:spcPct val="115000"/>
                        </a:lnSpc>
                        <a:spcBef>
                          <a:spcPts val="0"/>
                        </a:spcBef>
                        <a:spcAft>
                          <a:spcPts val="0"/>
                        </a:spcAft>
                      </a:pPr>
                      <a:r>
                        <a:rPr lang="en-US" sz="1400" dirty="0" smtClean="0">
                          <a:latin typeface="Calibri"/>
                          <a:ea typeface="Times New Roman"/>
                          <a:cs typeface="Times New Roman"/>
                        </a:rPr>
                        <a:t>1/1/1800</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c>
                  <a:txBody>
                    <a:bodyPr/>
                    <a:lstStyle/>
                    <a:p>
                      <a:pPr marL="0" marR="0" algn="l">
                        <a:lnSpc>
                          <a:spcPct val="115000"/>
                        </a:lnSpc>
                        <a:spcBef>
                          <a:spcPts val="0"/>
                        </a:spcBef>
                        <a:spcAft>
                          <a:spcPts val="0"/>
                        </a:spcAft>
                      </a:pPr>
                      <a:r>
                        <a:rPr lang="en-US" sz="1400" dirty="0">
                          <a:latin typeface="Calibri"/>
                          <a:ea typeface="Times New Roman"/>
                          <a:cs typeface="Times New Roman"/>
                        </a:rPr>
                        <a:t>SOAP wrapper over NWIS web site, catalog </a:t>
                      </a:r>
                      <a:r>
                        <a:rPr lang="en-US" sz="1400" dirty="0" smtClean="0">
                          <a:latin typeface="Calibri"/>
                          <a:ea typeface="Times New Roman"/>
                          <a:cs typeface="Times New Roman"/>
                        </a:rPr>
                        <a:t>ingested</a:t>
                      </a:r>
                      <a:endParaRPr lang="en-US" sz="1400" dirty="0">
                        <a:latin typeface="Calibri"/>
                        <a:ea typeface="Calibri"/>
                        <a:cs typeface="Times New Roman"/>
                      </a:endParaRPr>
                    </a:p>
                  </a:txBody>
                  <a:tcPr marL="68579" marR="68579" marT="0" marB="0" anchor="ctr">
                    <a:lnL>
                      <a:noFill/>
                    </a:lnL>
                    <a:lnR>
                      <a:noFill/>
                    </a:lnR>
                    <a:lnT>
                      <a:noFill/>
                    </a:lnT>
                    <a:lnB>
                      <a:noFill/>
                    </a:lnB>
                    <a:solidFill>
                      <a:srgbClr val="D8D8D8"/>
                    </a:solidFill>
                  </a:tcPr>
                </a:tc>
              </a:tr>
              <a:tr h="576575">
                <a:tc>
                  <a:txBody>
                    <a:bodyPr/>
                    <a:lstStyle/>
                    <a:p>
                      <a:pPr marL="0" marR="0" algn="l">
                        <a:lnSpc>
                          <a:spcPct val="115000"/>
                        </a:lnSpc>
                        <a:spcBef>
                          <a:spcPts val="0"/>
                        </a:spcBef>
                        <a:spcAft>
                          <a:spcPts val="0"/>
                        </a:spcAft>
                      </a:pPr>
                      <a:r>
                        <a:rPr lang="en-US" sz="1400" b="1" dirty="0" smtClean="0">
                          <a:solidFill>
                            <a:srgbClr val="006100"/>
                          </a:solidFill>
                          <a:latin typeface="Calibri"/>
                          <a:ea typeface="Times New Roman"/>
                          <a:cs typeface="Times New Roman"/>
                        </a:rPr>
                        <a:t>RIVERGAGES </a:t>
                      </a:r>
                      <a:endParaRPr lang="en-US" sz="1400" dirty="0">
                        <a:latin typeface="Calibri"/>
                        <a:ea typeface="Calibri"/>
                        <a:cs typeface="Times New Roman"/>
                      </a:endParaRPr>
                    </a:p>
                  </a:txBody>
                  <a:tcPr marL="68579" marR="68579" marT="0" marB="0" anchor="ctr">
                    <a:lnL>
                      <a:noFill/>
                    </a:lnL>
                    <a:lnR>
                      <a:noFill/>
                    </a:lnR>
                    <a:lnT>
                      <a:noFill/>
                    </a:lnT>
                    <a:lnB w="28575" cap="flat" cmpd="sng" algn="ctr">
                      <a:solidFill>
                        <a:srgbClr val="000000"/>
                      </a:solidFill>
                      <a:prstDash val="solid"/>
                      <a:round/>
                      <a:headEnd type="none" w="med" len="med"/>
                      <a:tailEnd type="none" w="med" len="med"/>
                    </a:lnB>
                    <a:solidFill>
                      <a:srgbClr val="9BBB59"/>
                    </a:solidFill>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1,300</a:t>
                      </a:r>
                      <a:endParaRPr lang="en-US" sz="1400" dirty="0">
                        <a:latin typeface="Calibri"/>
                        <a:ea typeface="Calibri"/>
                        <a:cs typeface="Times New Roman"/>
                      </a:endParaRPr>
                    </a:p>
                  </a:txBody>
                  <a:tcPr marL="68579" marR="68579"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smtClean="0">
                          <a:latin typeface="+mn-lt"/>
                          <a:ea typeface="Times New Roman"/>
                          <a:cs typeface="Times New Roman"/>
                        </a:rPr>
                        <a:t>264,000,000</a:t>
                      </a:r>
                      <a:endParaRPr lang="en-US" sz="1400" dirty="0">
                        <a:latin typeface="Calibri"/>
                        <a:ea typeface="Calibri"/>
                        <a:cs typeface="Times New Roman"/>
                      </a:endParaRPr>
                    </a:p>
                  </a:txBody>
                  <a:tcPr marL="68579" marR="68579"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latin typeface="Calibri"/>
                          <a:ea typeface="Times New Roman"/>
                          <a:cs typeface="Times New Roman"/>
                        </a:rPr>
                        <a:t>1/1/2000</a:t>
                      </a:r>
                      <a:endParaRPr lang="en-US" sz="1400">
                        <a:latin typeface="Calibri"/>
                        <a:ea typeface="Calibri"/>
                        <a:cs typeface="Times New Roman"/>
                      </a:endParaRPr>
                    </a:p>
                  </a:txBody>
                  <a:tcPr marL="68579" marR="68579" marT="0" marB="0" anchor="ctr">
                    <a:lnL>
                      <a:noFill/>
                    </a:lnL>
                    <a:lnR>
                      <a:noFill/>
                    </a:lnR>
                    <a:lnT>
                      <a:noFill/>
                    </a:lnT>
                    <a:lnB w="28575"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err="1">
                          <a:latin typeface="Calibri"/>
                          <a:ea typeface="Times New Roman"/>
                          <a:cs typeface="Times New Roman"/>
                        </a:rPr>
                        <a:t>WaterML</a:t>
                      </a:r>
                      <a:r>
                        <a:rPr lang="en-US" sz="1400" dirty="0">
                          <a:latin typeface="Calibri"/>
                          <a:ea typeface="Times New Roman"/>
                          <a:cs typeface="Times New Roman"/>
                        </a:rPr>
                        <a:t> compliant REST services from Army Corps of Engineers </a:t>
                      </a:r>
                      <a:endParaRPr lang="en-US" sz="1400" dirty="0">
                        <a:latin typeface="Calibri"/>
                        <a:ea typeface="Calibri"/>
                        <a:cs typeface="Times New Roman"/>
                      </a:endParaRPr>
                    </a:p>
                  </a:txBody>
                  <a:tcPr marL="68579" marR="68579" marT="0" marB="0" anchor="ctr">
                    <a:lnL>
                      <a:noFill/>
                    </a:lnL>
                    <a:lnR>
                      <a:noFill/>
                    </a:lnR>
                    <a:lnT>
                      <a:noFill/>
                    </a:lnT>
                    <a:lnB w="28575"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2723028" y="6488668"/>
            <a:ext cx="1164101" cy="338554"/>
          </a:xfrm>
          <a:prstGeom prst="rect">
            <a:avLst/>
          </a:prstGeom>
        </p:spPr>
        <p:txBody>
          <a:bodyPr wrap="none">
            <a:spAutoFit/>
          </a:bodyPr>
          <a:lstStyle/>
          <a:p>
            <a:r>
              <a:rPr lang="en-US" sz="1600" dirty="0" smtClean="0">
                <a:solidFill>
                  <a:prstClr val="black"/>
                </a:solidFill>
              </a:rPr>
              <a:t>* Estimated</a:t>
            </a:r>
            <a:endParaRPr lang="en-US" sz="1600" dirty="0">
              <a:solidFill>
                <a:prstClr val="black"/>
              </a:solidFill>
            </a:endParaRPr>
          </a:p>
        </p:txBody>
      </p:sp>
    </p:spTree>
    <p:extLst>
      <p:ext uri="{BB962C8B-B14F-4D97-AF65-F5344CB8AC3E}">
        <p14:creationId xmlns:p14="http://schemas.microsoft.com/office/powerpoint/2010/main" val="4213575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t>USGS </a:t>
            </a:r>
            <a:r>
              <a:rPr lang="en-US" dirty="0" smtClean="0"/>
              <a:t>Unit Values Data</a:t>
            </a:r>
            <a:endParaRPr lang="en-US" dirty="0" smtClean="0"/>
          </a:p>
        </p:txBody>
      </p:sp>
      <p:pic>
        <p:nvPicPr>
          <p:cNvPr id="174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600200"/>
            <a:ext cx="51530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304800" y="1828800"/>
            <a:ext cx="24384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prstClr val="black"/>
                </a:solidFill>
                <a:latin typeface="Calibri" pitchFamily="34" charset="0"/>
              </a:rPr>
              <a:t>Real </a:t>
            </a:r>
            <a:r>
              <a:rPr lang="en-US" dirty="0" smtClean="0">
                <a:solidFill>
                  <a:prstClr val="black"/>
                </a:solidFill>
                <a:latin typeface="Calibri" pitchFamily="34" charset="0"/>
              </a:rPr>
              <a:t>time streamflow data </a:t>
            </a:r>
            <a:r>
              <a:rPr lang="en-US" dirty="0">
                <a:solidFill>
                  <a:prstClr val="black"/>
                </a:solidFill>
                <a:latin typeface="Calibri" pitchFamily="34" charset="0"/>
              </a:rPr>
              <a:t>over the last 60 days</a:t>
            </a:r>
          </a:p>
          <a:p>
            <a:pPr eaLnBrk="1" hangingPunct="1"/>
            <a:endParaRPr lang="en-US" dirty="0">
              <a:solidFill>
                <a:prstClr val="black"/>
              </a:solidFill>
              <a:latin typeface="Calibri" pitchFamily="34" charset="0"/>
            </a:endParaRPr>
          </a:p>
          <a:p>
            <a:pPr eaLnBrk="1" hangingPunct="1"/>
            <a:r>
              <a:rPr lang="en-US" dirty="0">
                <a:solidFill>
                  <a:prstClr val="black"/>
                </a:solidFill>
                <a:latin typeface="Calibri" pitchFamily="34" charset="0"/>
              </a:rPr>
              <a:t>11188 sites, nationally for the </a:t>
            </a:r>
            <a:r>
              <a:rPr lang="en-US" dirty="0" smtClean="0">
                <a:solidFill>
                  <a:prstClr val="black"/>
                </a:solidFill>
                <a:latin typeface="Calibri" pitchFamily="34" charset="0"/>
              </a:rPr>
              <a:t>US</a:t>
            </a:r>
            <a:endParaRPr lang="en-US" dirty="0">
              <a:solidFill>
                <a:prstClr val="black"/>
              </a:solidFill>
              <a:latin typeface="Calibri" pitchFamily="34" charset="0"/>
            </a:endParaRPr>
          </a:p>
          <a:p>
            <a:pPr eaLnBrk="1" hangingPunct="1"/>
            <a:endParaRPr lang="en-US" dirty="0">
              <a:solidFill>
                <a:prstClr val="black"/>
              </a:solidFill>
              <a:latin typeface="Calibri" pitchFamily="34" charset="0"/>
            </a:endParaRPr>
          </a:p>
          <a:p>
            <a:pPr eaLnBrk="1" hangingPunct="1"/>
            <a:endParaRPr lang="en-US" dirty="0">
              <a:solidFill>
                <a:prstClr val="black"/>
              </a:solidFill>
              <a:latin typeface="Calibri" pitchFamily="34" charset="0"/>
            </a:endParaRPr>
          </a:p>
          <a:p>
            <a:pPr eaLnBrk="1" hangingPunct="1"/>
            <a:endParaRPr lang="en-US" dirty="0">
              <a:solidFill>
                <a:prstClr val="black"/>
              </a:solidFill>
              <a:latin typeface="Calibri" pitchFamily="34" charset="0"/>
            </a:endParaRPr>
          </a:p>
          <a:p>
            <a:pPr eaLnBrk="1" hangingPunct="1"/>
            <a:endParaRPr lang="en-US" dirty="0">
              <a:solidFill>
                <a:prstClr val="black"/>
              </a:solidFill>
              <a:latin typeface="Calibri" pitchFamily="34" charset="0"/>
            </a:endParaRPr>
          </a:p>
          <a:p>
            <a:pPr eaLnBrk="1" hangingPunct="1"/>
            <a:endParaRPr lang="en-US" dirty="0">
              <a:solidFill>
                <a:prstClr val="black"/>
              </a:solidFill>
              <a:latin typeface="Calibri" pitchFamily="34" charset="0"/>
            </a:endParaRPr>
          </a:p>
        </p:txBody>
      </p:sp>
      <p:sp>
        <p:nvSpPr>
          <p:cNvPr id="17413" name="TextBox 4"/>
          <p:cNvSpPr txBox="1">
            <a:spLocks noChangeArrowheads="1"/>
          </p:cNvSpPr>
          <p:nvPr/>
        </p:nvSpPr>
        <p:spPr bwMode="auto">
          <a:xfrm>
            <a:off x="304800" y="4338637"/>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solidFill>
                  <a:prstClr val="black"/>
                </a:solidFill>
                <a:latin typeface="Calibri" pitchFamily="34" charset="0"/>
              </a:rPr>
              <a:t>Published by </a:t>
            </a:r>
            <a:r>
              <a:rPr lang="en-US" dirty="0">
                <a:solidFill>
                  <a:srgbClr val="FF0000"/>
                </a:solidFill>
                <a:latin typeface="Calibri" pitchFamily="34" charset="0"/>
              </a:rPr>
              <a:t>USGS National Water Information System</a:t>
            </a:r>
          </a:p>
        </p:txBody>
      </p:sp>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13" y="1069975"/>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103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Catalog</a:t>
            </a:r>
            <a:br>
              <a:rPr lang="en-US" sz="2600" dirty="0" smtClean="0">
                <a:solidFill>
                  <a:prstClr val="white"/>
                </a:solidFill>
              </a:rPr>
            </a:br>
            <a:r>
              <a:rPr lang="en-US" sz="2600" dirty="0" smtClean="0">
                <a:solidFill>
                  <a:prstClr val="white"/>
                </a:solidFill>
              </a:rPr>
              <a:t>(Google)</a:t>
            </a:r>
            <a:endParaRPr lang="en-US" sz="2600" dirty="0">
              <a:solidFill>
                <a:prstClr val="white"/>
              </a:solidFill>
            </a:endParaRPr>
          </a:p>
        </p:txBody>
      </p:sp>
      <p:sp>
        <p:nvSpPr>
          <p:cNvPr id="6" name="Rectangle 5"/>
          <p:cNvSpPr/>
          <p:nvPr/>
        </p:nvSpPr>
        <p:spPr>
          <a:xfrm>
            <a:off x="1195388" y="4572000"/>
            <a:ext cx="2311400"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Web Server</a:t>
            </a:r>
          </a:p>
          <a:p>
            <a:pPr algn="ctr">
              <a:defRPr/>
            </a:pPr>
            <a:r>
              <a:rPr lang="en-US" sz="2600" dirty="0" smtClean="0">
                <a:solidFill>
                  <a:prstClr val="white"/>
                </a:solidFill>
              </a:rPr>
              <a:t>(CNN.com)</a:t>
            </a:r>
            <a:endParaRPr lang="en-US" sz="2600" dirty="0">
              <a:solidFill>
                <a:prstClr val="white"/>
              </a:solidFill>
            </a:endParaRPr>
          </a:p>
        </p:txBody>
      </p:sp>
      <p:sp>
        <p:nvSpPr>
          <p:cNvPr id="7" name="Rectangle 6"/>
          <p:cNvSpPr/>
          <p:nvPr/>
        </p:nvSpPr>
        <p:spPr>
          <a:xfrm>
            <a:off x="5538788" y="4572000"/>
            <a:ext cx="2309812" cy="790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prstClr val="white"/>
                </a:solidFill>
              </a:rPr>
              <a:t>Browser</a:t>
            </a:r>
          </a:p>
          <a:p>
            <a:pPr algn="ctr">
              <a:defRPr/>
            </a:pPr>
            <a:r>
              <a:rPr lang="en-US" sz="2600" dirty="0" smtClean="0">
                <a:solidFill>
                  <a:prstClr val="white"/>
                </a:solidFill>
              </a:rPr>
              <a:t>(Firefox)</a:t>
            </a:r>
            <a:endParaRPr lang="en-US" sz="2600" dirty="0">
              <a:solidFill>
                <a:prstClr val="white"/>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648200"/>
            <a:ext cx="748923" cy="338554"/>
          </a:xfrm>
          <a:prstGeom prst="rect">
            <a:avLst/>
          </a:prstGeom>
          <a:noFill/>
          <a:ln w="9525">
            <a:noFill/>
            <a:miter lim="800000"/>
            <a:headEnd/>
            <a:tailEnd/>
          </a:ln>
        </p:spPr>
        <p:txBody>
          <a:bodyPr wrap="none">
            <a:spAutoFit/>
          </a:bodyPr>
          <a:lstStyle/>
          <a:p>
            <a:r>
              <a:rPr lang="en-US" sz="1600" b="1" dirty="0" smtClean="0">
                <a:solidFill>
                  <a:prstClr val="black"/>
                </a:solidFill>
              </a:rPr>
              <a:t>Access</a:t>
            </a:r>
            <a:endParaRPr lang="en-US" sz="1600" b="1" dirty="0">
              <a:solidFill>
                <a:prstClr val="black"/>
              </a:solidFill>
            </a:endParaRPr>
          </a:p>
        </p:txBody>
      </p:sp>
      <p:sp>
        <p:nvSpPr>
          <p:cNvPr id="4107" name="TextBox 16"/>
          <p:cNvSpPr txBox="1">
            <a:spLocks noChangeArrowheads="1"/>
          </p:cNvSpPr>
          <p:nvPr/>
        </p:nvSpPr>
        <p:spPr bwMode="auto">
          <a:xfrm rot="19137784">
            <a:off x="2436090" y="3467630"/>
            <a:ext cx="1502399" cy="338554"/>
          </a:xfrm>
          <a:prstGeom prst="rect">
            <a:avLst/>
          </a:prstGeom>
          <a:noFill/>
          <a:ln w="9525">
            <a:noFill/>
            <a:miter lim="800000"/>
            <a:headEnd/>
            <a:tailEnd/>
          </a:ln>
        </p:spPr>
        <p:txBody>
          <a:bodyPr wrap="none">
            <a:spAutoFit/>
          </a:bodyPr>
          <a:lstStyle/>
          <a:p>
            <a:r>
              <a:rPr lang="en-US" sz="1600" b="1" dirty="0" smtClean="0">
                <a:solidFill>
                  <a:prstClr val="black"/>
                </a:solidFill>
              </a:rPr>
              <a:t>Catalog harvest</a:t>
            </a:r>
            <a:endParaRPr lang="en-US" sz="1600" b="1" dirty="0">
              <a:solidFill>
                <a:prstClr val="black"/>
              </a:solidFill>
            </a:endParaRPr>
          </a:p>
        </p:txBody>
      </p:sp>
      <p:sp>
        <p:nvSpPr>
          <p:cNvPr id="4108" name="TextBox 17"/>
          <p:cNvSpPr txBox="1">
            <a:spLocks noChangeArrowheads="1"/>
          </p:cNvSpPr>
          <p:nvPr/>
        </p:nvSpPr>
        <p:spPr bwMode="auto">
          <a:xfrm rot="2301016">
            <a:off x="5410069" y="3474009"/>
            <a:ext cx="754053" cy="338554"/>
          </a:xfrm>
          <a:prstGeom prst="rect">
            <a:avLst/>
          </a:prstGeom>
          <a:noFill/>
          <a:ln w="9525">
            <a:noFill/>
            <a:miter lim="800000"/>
            <a:headEnd/>
            <a:tailEnd/>
          </a:ln>
        </p:spPr>
        <p:txBody>
          <a:bodyPr wrap="none">
            <a:spAutoFit/>
          </a:bodyPr>
          <a:lstStyle/>
          <a:p>
            <a:r>
              <a:rPr lang="en-US" sz="1600" b="1" dirty="0" smtClean="0">
                <a:solidFill>
                  <a:prstClr val="black"/>
                </a:solidFill>
              </a:rPr>
              <a:t>Search</a:t>
            </a:r>
            <a:endParaRPr lang="en-US" sz="1600" b="1" dirty="0">
              <a:solidFill>
                <a:prstClr val="black"/>
              </a:solidFill>
            </a:endParaRPr>
          </a:p>
        </p:txBody>
      </p:sp>
      <p:sp>
        <p:nvSpPr>
          <p:cNvPr id="20" name="Title 19"/>
          <p:cNvSpPr>
            <a:spLocks noGrp="1"/>
          </p:cNvSpPr>
          <p:nvPr>
            <p:ph type="title"/>
          </p:nvPr>
        </p:nvSpPr>
        <p:spPr/>
        <p:txBody>
          <a:bodyPr>
            <a:normAutofit/>
          </a:bodyPr>
          <a:lstStyle/>
          <a:p>
            <a:r>
              <a:rPr lang="en-US" dirty="0" smtClean="0"/>
              <a:t>Web Paradigm</a:t>
            </a:r>
            <a:endParaRPr lang="en-US" dirty="0"/>
          </a:p>
        </p:txBody>
      </p:sp>
    </p:spTree>
    <p:extLst>
      <p:ext uri="{BB962C8B-B14F-4D97-AF65-F5344CB8AC3E}">
        <p14:creationId xmlns:p14="http://schemas.microsoft.com/office/powerpoint/2010/main" val="313151958"/>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822328" y="983411"/>
            <a:ext cx="7528044" cy="4032295"/>
            <a:chOff x="0" y="1978399"/>
            <a:chExt cx="9100710" cy="4352837"/>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78399"/>
              <a:ext cx="8834511" cy="43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882444" y="4993714"/>
              <a:ext cx="2218266" cy="897056"/>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defTabSz="914144" eaLnBrk="1" hangingPunct="1">
                <a:defRPr/>
              </a:pPr>
              <a:r>
                <a:rPr lang="en-US" sz="1600" b="0" dirty="0">
                  <a:solidFill>
                    <a:srgbClr val="7030A0"/>
                  </a:solidFill>
                  <a:latin typeface="Arial" pitchFamily="34" charset="0"/>
                </a:rPr>
                <a:t>Map integrating NWIS, STORET, &amp; Climatic Sites  </a:t>
              </a:r>
            </a:p>
          </p:txBody>
        </p:sp>
      </p:grpSp>
      <p:sp>
        <p:nvSpPr>
          <p:cNvPr id="5" name="TextBox 7"/>
          <p:cNvSpPr txBox="1">
            <a:spLocks noChangeArrowheads="1"/>
          </p:cNvSpPr>
          <p:nvPr/>
        </p:nvSpPr>
        <p:spPr bwMode="auto">
          <a:xfrm>
            <a:off x="448577" y="4587964"/>
            <a:ext cx="6211018" cy="1946899"/>
          </a:xfrm>
          <a:prstGeom prst="rect">
            <a:avLst/>
          </a:prstGeom>
          <a:noFill/>
          <a:ln w="9525">
            <a:noFill/>
            <a:miter lim="800000"/>
            <a:headEnd/>
            <a:tailEnd/>
          </a:ln>
        </p:spPr>
        <p:txBody>
          <a:bodyPr wrap="square" lIns="99241" tIns="49621" rIns="99241" bIns="49621">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defTabSz="914144" eaLnBrk="1" hangingPunct="1">
              <a:defRPr/>
            </a:pPr>
            <a:r>
              <a:rPr lang="en-US" sz="2400" dirty="0" smtClean="0">
                <a:solidFill>
                  <a:prstClr val="black"/>
                </a:solidFill>
                <a:latin typeface="Arial" pitchFamily="34" charset="0"/>
              </a:rPr>
              <a:t>58 </a:t>
            </a:r>
            <a:r>
              <a:rPr lang="en-US" sz="2400" dirty="0">
                <a:solidFill>
                  <a:prstClr val="black"/>
                </a:solidFill>
                <a:latin typeface="Arial" pitchFamily="34" charset="0"/>
              </a:rPr>
              <a:t>public services</a:t>
            </a:r>
          </a:p>
          <a:p>
            <a:pPr defTabSz="914144" eaLnBrk="1" hangingPunct="1">
              <a:defRPr/>
            </a:pPr>
            <a:r>
              <a:rPr lang="en-US" sz="2400" dirty="0">
                <a:solidFill>
                  <a:prstClr val="black"/>
                </a:solidFill>
                <a:latin typeface="Arial" pitchFamily="34" charset="0"/>
              </a:rPr>
              <a:t>18,000+ variables</a:t>
            </a:r>
          </a:p>
          <a:p>
            <a:pPr defTabSz="914144" eaLnBrk="1" hangingPunct="1">
              <a:defRPr/>
            </a:pPr>
            <a:r>
              <a:rPr lang="en-US" sz="2400" dirty="0" smtClean="0">
                <a:solidFill>
                  <a:prstClr val="black"/>
                </a:solidFill>
                <a:latin typeface="Arial" pitchFamily="34" charset="0"/>
              </a:rPr>
              <a:t>1.96+ </a:t>
            </a:r>
            <a:r>
              <a:rPr lang="en-US" sz="2400" dirty="0">
                <a:solidFill>
                  <a:prstClr val="black"/>
                </a:solidFill>
                <a:latin typeface="Arial" pitchFamily="34" charset="0"/>
              </a:rPr>
              <a:t>million sites</a:t>
            </a:r>
          </a:p>
          <a:p>
            <a:pPr defTabSz="914144" eaLnBrk="1" hangingPunct="1">
              <a:defRPr/>
            </a:pPr>
            <a:r>
              <a:rPr lang="en-US" sz="2400" dirty="0">
                <a:solidFill>
                  <a:prstClr val="black"/>
                </a:solidFill>
                <a:latin typeface="Arial" pitchFamily="34" charset="0"/>
              </a:rPr>
              <a:t>23.3 million series</a:t>
            </a:r>
          </a:p>
          <a:p>
            <a:pPr defTabSz="914144" eaLnBrk="1" hangingPunct="1">
              <a:defRPr/>
            </a:pPr>
            <a:r>
              <a:rPr lang="en-US" sz="2400" dirty="0">
                <a:solidFill>
                  <a:prstClr val="black"/>
                </a:solidFill>
                <a:latin typeface="Arial" pitchFamily="34" charset="0"/>
              </a:rPr>
              <a:t>Referencing 5.1 billion data values</a:t>
            </a:r>
          </a:p>
        </p:txBody>
      </p:sp>
      <p:sp>
        <p:nvSpPr>
          <p:cNvPr id="2" name="Title 1"/>
          <p:cNvSpPr>
            <a:spLocks noGrp="1"/>
          </p:cNvSpPr>
          <p:nvPr>
            <p:ph type="title"/>
          </p:nvPr>
        </p:nvSpPr>
        <p:spPr/>
        <p:txBody>
          <a:bodyPr/>
          <a:lstStyle/>
          <a:p>
            <a:r>
              <a:rPr lang="en-US" dirty="0" err="1" smtClean="0"/>
              <a:t>HISCentral</a:t>
            </a:r>
            <a:r>
              <a:rPr lang="en-US" dirty="0" smtClean="0"/>
              <a:t> Content (11/2010)</a:t>
            </a:r>
            <a:endParaRPr lang="en-US" dirty="0"/>
          </a:p>
        </p:txBody>
      </p:sp>
      <p:sp>
        <p:nvSpPr>
          <p:cNvPr id="8" name="TextBox 7"/>
          <p:cNvSpPr txBox="1"/>
          <p:nvPr/>
        </p:nvSpPr>
        <p:spPr>
          <a:xfrm>
            <a:off x="3976777" y="5024332"/>
            <a:ext cx="2387064" cy="646331"/>
          </a:xfrm>
          <a:prstGeom prst="rect">
            <a:avLst/>
          </a:prstGeom>
          <a:noFill/>
        </p:spPr>
        <p:txBody>
          <a:bodyPr wrap="none" rtlCol="0">
            <a:spAutoFit/>
          </a:bodyPr>
          <a:lstStyle/>
          <a:p>
            <a:pPr defTabSz="914144"/>
            <a:r>
              <a:rPr lang="en-US" i="1" dirty="0" smtClean="0">
                <a:solidFill>
                  <a:prstClr val="black"/>
                </a:solidFill>
              </a:rPr>
              <a:t>Available via </a:t>
            </a:r>
            <a:r>
              <a:rPr lang="en-US" i="1" dirty="0" err="1" smtClean="0">
                <a:solidFill>
                  <a:prstClr val="black"/>
                </a:solidFill>
              </a:rPr>
              <a:t>HISCentral</a:t>
            </a:r>
            <a:r>
              <a:rPr lang="en-US" i="1" dirty="0" smtClean="0">
                <a:solidFill>
                  <a:prstClr val="black"/>
                </a:solidFill>
              </a:rPr>
              <a:t/>
            </a:r>
            <a:br>
              <a:rPr lang="en-US" i="1" dirty="0" smtClean="0">
                <a:solidFill>
                  <a:prstClr val="black"/>
                </a:solidFill>
              </a:rPr>
            </a:br>
            <a:r>
              <a:rPr lang="en-US" i="1" dirty="0" smtClean="0">
                <a:solidFill>
                  <a:prstClr val="black"/>
                </a:solidFill>
              </a:rPr>
              <a:t>discovery services</a:t>
            </a:r>
          </a:p>
        </p:txBody>
      </p:sp>
      <p:sp>
        <p:nvSpPr>
          <p:cNvPr id="9" name="TextBox 8"/>
          <p:cNvSpPr txBox="1"/>
          <p:nvPr/>
        </p:nvSpPr>
        <p:spPr>
          <a:xfrm>
            <a:off x="5837218" y="6099753"/>
            <a:ext cx="3204082" cy="369332"/>
          </a:xfrm>
          <a:prstGeom prst="rect">
            <a:avLst/>
          </a:prstGeom>
          <a:noFill/>
        </p:spPr>
        <p:txBody>
          <a:bodyPr wrap="none" rtlCol="0">
            <a:spAutoFit/>
          </a:bodyPr>
          <a:lstStyle/>
          <a:p>
            <a:pPr defTabSz="914144"/>
            <a:r>
              <a:rPr lang="en-US" i="1" dirty="0" smtClean="0">
                <a:solidFill>
                  <a:prstClr val="black"/>
                </a:solidFill>
              </a:rPr>
              <a:t>Available via </a:t>
            </a:r>
            <a:r>
              <a:rPr lang="en-US" i="1" dirty="0" err="1" smtClean="0">
                <a:solidFill>
                  <a:prstClr val="black"/>
                </a:solidFill>
              </a:rPr>
              <a:t>GetValues</a:t>
            </a:r>
            <a:r>
              <a:rPr lang="en-US" i="1" dirty="0" smtClean="0">
                <a:solidFill>
                  <a:prstClr val="black"/>
                </a:solidFill>
              </a:rPr>
              <a:t> requests</a:t>
            </a:r>
          </a:p>
        </p:txBody>
      </p:sp>
    </p:spTree>
    <p:extLst>
      <p:ext uri="{BB962C8B-B14F-4D97-AF65-F5344CB8AC3E}">
        <p14:creationId xmlns:p14="http://schemas.microsoft.com/office/powerpoint/2010/main" val="3160402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0"/>
            <a:ext cx="8229600" cy="1143000"/>
          </a:xfrm>
        </p:spPr>
        <p:txBody>
          <a:bodyPr/>
          <a:lstStyle/>
          <a:p>
            <a:r>
              <a:rPr lang="en-US" dirty="0" smtClean="0"/>
              <a:t>Summary</a:t>
            </a:r>
          </a:p>
        </p:txBody>
      </p:sp>
      <p:sp>
        <p:nvSpPr>
          <p:cNvPr id="84995" name="Content Placeholder 2"/>
          <p:cNvSpPr>
            <a:spLocks noGrp="1"/>
          </p:cNvSpPr>
          <p:nvPr>
            <p:ph idx="1"/>
          </p:nvPr>
        </p:nvSpPr>
        <p:spPr>
          <a:xfrm>
            <a:off x="0" y="990600"/>
            <a:ext cx="9144000" cy="4267200"/>
          </a:xfrm>
        </p:spPr>
        <p:txBody>
          <a:bodyPr/>
          <a:lstStyle/>
          <a:p>
            <a:r>
              <a:rPr lang="en-US" sz="2800" b="1" dirty="0" smtClean="0"/>
              <a:t>Data Storage</a:t>
            </a:r>
            <a:r>
              <a:rPr lang="en-US" sz="2800" dirty="0" smtClean="0"/>
              <a:t> in an </a:t>
            </a:r>
            <a:r>
              <a:rPr lang="en-US" sz="2800" i="1" dirty="0" smtClean="0"/>
              <a:t>Observations Data Model </a:t>
            </a:r>
            <a:r>
              <a:rPr lang="en-US" sz="2800" dirty="0" smtClean="0"/>
              <a:t>(ODM) and publication through </a:t>
            </a:r>
            <a:r>
              <a:rPr lang="en-US" sz="2800" dirty="0" err="1" smtClean="0">
                <a:solidFill>
                  <a:srgbClr val="FF0000"/>
                </a:solidFill>
              </a:rPr>
              <a:t>HydroServer</a:t>
            </a:r>
            <a:endParaRPr lang="en-US" sz="2800" dirty="0" smtClean="0">
              <a:solidFill>
                <a:srgbClr val="FF0000"/>
              </a:solidFill>
            </a:endParaRPr>
          </a:p>
          <a:p>
            <a:r>
              <a:rPr lang="en-US" sz="2800" b="1" dirty="0" smtClean="0"/>
              <a:t>Data Access</a:t>
            </a:r>
            <a:r>
              <a:rPr lang="en-US" sz="2800" dirty="0" smtClean="0"/>
              <a:t> through internet-based </a:t>
            </a:r>
            <a:r>
              <a:rPr lang="en-US" sz="2800" i="1" dirty="0" smtClean="0"/>
              <a:t>Water Data Services</a:t>
            </a:r>
            <a:r>
              <a:rPr lang="en-US" sz="2800" dirty="0" smtClean="0"/>
              <a:t> using a consistent data language, called </a:t>
            </a:r>
            <a:r>
              <a:rPr lang="en-US" sz="2800" dirty="0" err="1" smtClean="0"/>
              <a:t>WaterML</a:t>
            </a:r>
            <a:r>
              <a:rPr lang="en-US" sz="2800" dirty="0" smtClean="0"/>
              <a:t> from </a:t>
            </a:r>
            <a:r>
              <a:rPr lang="en-US" sz="2800" dirty="0" err="1" smtClean="0">
                <a:solidFill>
                  <a:srgbClr val="FF0000"/>
                </a:solidFill>
              </a:rPr>
              <a:t>HydroDesktop</a:t>
            </a:r>
            <a:endParaRPr lang="en-US" sz="2800" dirty="0" smtClean="0">
              <a:solidFill>
                <a:srgbClr val="FF0000"/>
              </a:solidFill>
            </a:endParaRPr>
          </a:p>
          <a:p>
            <a:r>
              <a:rPr lang="en-US" sz="2800" b="1" dirty="0" smtClean="0"/>
              <a:t>Data Discovery </a:t>
            </a:r>
            <a:r>
              <a:rPr lang="en-US" sz="2800" dirty="0" smtClean="0"/>
              <a:t>through a </a:t>
            </a:r>
            <a:r>
              <a:rPr lang="en-US" sz="2800" i="1" dirty="0" smtClean="0"/>
              <a:t>National Water Metadata Catalog </a:t>
            </a:r>
            <a:r>
              <a:rPr lang="en-US" sz="2800" dirty="0" smtClean="0"/>
              <a:t>and thematic keyword search system at </a:t>
            </a:r>
            <a:r>
              <a:rPr lang="en-US" sz="2800" dirty="0" smtClean="0">
                <a:solidFill>
                  <a:srgbClr val="FF0000"/>
                </a:solidFill>
              </a:rPr>
              <a:t>HIS Central</a:t>
            </a:r>
            <a:endParaRPr lang="en-US" sz="2800" dirty="0" smtClean="0"/>
          </a:p>
          <a:p>
            <a:r>
              <a:rPr lang="en-US" sz="2800" b="1" dirty="0" smtClean="0"/>
              <a:t>Integrated Modeling and Analysis</a:t>
            </a:r>
            <a:r>
              <a:rPr lang="en-US" sz="2800" dirty="0" smtClean="0"/>
              <a:t> within </a:t>
            </a:r>
            <a:r>
              <a:rPr lang="en-US" sz="2800" dirty="0" err="1" smtClean="0">
                <a:solidFill>
                  <a:srgbClr val="FF0000"/>
                </a:solidFill>
              </a:rPr>
              <a:t>HydroDesktop</a:t>
            </a:r>
            <a:endParaRPr lang="en-US" sz="2800" dirty="0" smtClean="0">
              <a:solidFill>
                <a:srgbClr val="FF0000"/>
              </a:solidFill>
            </a:endParaRPr>
          </a:p>
        </p:txBody>
      </p:sp>
      <p:sp>
        <p:nvSpPr>
          <p:cNvPr id="84996" name="Rectangle 3"/>
          <p:cNvSpPr>
            <a:spLocks noChangeArrowheads="1"/>
          </p:cNvSpPr>
          <p:nvPr/>
        </p:nvSpPr>
        <p:spPr bwMode="auto">
          <a:xfrm>
            <a:off x="381000" y="5181600"/>
            <a:ext cx="8534400" cy="1384300"/>
          </a:xfrm>
          <a:prstGeom prst="rect">
            <a:avLst/>
          </a:prstGeom>
          <a:noFill/>
          <a:ln w="9525">
            <a:noFill/>
            <a:miter lim="800000"/>
            <a:headEnd/>
            <a:tailEnd/>
          </a:ln>
        </p:spPr>
        <p:txBody>
          <a:bodyPr>
            <a:spAutoFit/>
          </a:bodyPr>
          <a:lstStyle/>
          <a:p>
            <a:pPr fontAlgn="base">
              <a:spcBef>
                <a:spcPct val="0"/>
              </a:spcBef>
              <a:spcAft>
                <a:spcPct val="0"/>
              </a:spcAft>
            </a:pPr>
            <a:r>
              <a:rPr lang="en-US" sz="2800" dirty="0">
                <a:solidFill>
                  <a:srgbClr val="FF0000"/>
                </a:solidFill>
                <a:latin typeface="Arial" charset="0"/>
              </a:rPr>
              <a:t>The combination of these capabilities creates a common window on water observations data for the United States unlike any that has existed before.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half" idx="1"/>
          </p:nvPr>
        </p:nvSpPr>
        <p:spPr>
          <a:xfrm>
            <a:off x="243840" y="2743517"/>
            <a:ext cx="4328160" cy="2346959"/>
          </a:xfrm>
        </p:spPr>
        <p:txBody>
          <a:bodyPr>
            <a:normAutofit/>
          </a:bodyPr>
          <a:lstStyle/>
          <a:p>
            <a:r>
              <a:rPr lang="en-US" sz="2000" dirty="0" smtClean="0"/>
              <a:t>Learn about the CUAHSI-HIS System</a:t>
            </a:r>
          </a:p>
          <a:p>
            <a:r>
              <a:rPr lang="en-US" sz="2000" dirty="0" smtClean="0"/>
              <a:t>Share your work with information systems and large scale datasets</a:t>
            </a:r>
          </a:p>
          <a:p>
            <a:r>
              <a:rPr lang="en-US" sz="2000" dirty="0" smtClean="0"/>
              <a:t>Share your use of hydrologic data for teaching</a:t>
            </a:r>
          </a:p>
          <a:p>
            <a:endParaRPr lang="en-US" sz="2000" dirty="0"/>
          </a:p>
        </p:txBody>
      </p:sp>
      <p:sp>
        <p:nvSpPr>
          <p:cNvPr id="16" name="Content Placeholder 15"/>
          <p:cNvSpPr>
            <a:spLocks noGrp="1"/>
          </p:cNvSpPr>
          <p:nvPr>
            <p:ph sz="half" idx="2"/>
          </p:nvPr>
        </p:nvSpPr>
        <p:spPr>
          <a:xfrm>
            <a:off x="4648200" y="2743517"/>
            <a:ext cx="4038600" cy="2438083"/>
          </a:xfrm>
        </p:spPr>
        <p:txBody>
          <a:bodyPr>
            <a:normAutofit/>
          </a:bodyPr>
          <a:lstStyle/>
          <a:p>
            <a:r>
              <a:rPr lang="en-US" sz="2000" dirty="0" smtClean="0"/>
              <a:t>Interact with other users</a:t>
            </a:r>
          </a:p>
          <a:p>
            <a:r>
              <a:rPr lang="en-US" sz="2000" dirty="0" smtClean="0"/>
              <a:t>Share </a:t>
            </a:r>
            <a:r>
              <a:rPr lang="en-US" sz="2000" dirty="0" smtClean="0"/>
              <a:t>your work linking data and modeling</a:t>
            </a:r>
          </a:p>
          <a:p>
            <a:r>
              <a:rPr lang="en-US" sz="2000" dirty="0" smtClean="0"/>
              <a:t>Show science enabled by </a:t>
            </a:r>
            <a:r>
              <a:rPr lang="en-US" sz="2000" dirty="0" smtClean="0"/>
              <a:t>HIS</a:t>
            </a:r>
          </a:p>
          <a:p>
            <a:r>
              <a:rPr lang="en-US" sz="2000" dirty="0" smtClean="0"/>
              <a:t>Hands-on workshops</a:t>
            </a:r>
            <a:endParaRPr lang="en-US" sz="2000" dirty="0" smtClean="0"/>
          </a:p>
          <a:p>
            <a:r>
              <a:rPr lang="en-US" sz="2000" dirty="0" smtClean="0"/>
              <a:t>Contribute </a:t>
            </a:r>
            <a:r>
              <a:rPr lang="en-US" sz="2000" dirty="0" smtClean="0"/>
              <a:t>to the future of HIS</a:t>
            </a:r>
          </a:p>
          <a:p>
            <a:endParaRPr lang="en-US" sz="2000" dirty="0"/>
          </a:p>
        </p:txBody>
      </p:sp>
      <p:sp>
        <p:nvSpPr>
          <p:cNvPr id="318470" name="Text Box 6"/>
          <p:cNvSpPr txBox="1">
            <a:spLocks noChangeArrowheads="1"/>
          </p:cNvSpPr>
          <p:nvPr/>
        </p:nvSpPr>
        <p:spPr bwMode="auto">
          <a:xfrm>
            <a:off x="960120" y="5334001"/>
            <a:ext cx="7040880" cy="131064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pPr>
            <a:r>
              <a:rPr lang="en-US" i="1" dirty="0" smtClean="0">
                <a:solidFill>
                  <a:prstClr val="black"/>
                </a:solidFill>
                <a:cs typeface="Arial" pitchFamily="34" charset="0"/>
              </a:rPr>
              <a:t>For information on presenting or attending see:</a:t>
            </a:r>
          </a:p>
          <a:p>
            <a:pPr algn="ctr" fontAlgn="base">
              <a:spcBef>
                <a:spcPct val="0"/>
              </a:spcBef>
            </a:pPr>
            <a:r>
              <a:rPr lang="en-US" sz="2800" b="1" dirty="0" smtClean="0">
                <a:solidFill>
                  <a:srgbClr val="3366FF"/>
                </a:solidFill>
                <a:cs typeface="Arial" pitchFamily="34" charset="0"/>
                <a:hlinkClick r:id="rId2"/>
              </a:rPr>
              <a:t>http://</a:t>
            </a:r>
            <a:r>
              <a:rPr lang="en-US" sz="2800" b="1" dirty="0" smtClean="0">
                <a:solidFill>
                  <a:srgbClr val="3366FF"/>
                </a:solidFill>
                <a:cs typeface="Arial" pitchFamily="34" charset="0"/>
                <a:hlinkClick r:id="rId2"/>
              </a:rPr>
              <a:t>his.cuahsi.org/conference2011</a:t>
            </a:r>
            <a:r>
              <a:rPr lang="en-US" sz="2800" b="1" dirty="0" smtClean="0">
                <a:solidFill>
                  <a:srgbClr val="3366FF"/>
                </a:solidFill>
                <a:cs typeface="Arial" pitchFamily="34" charset="0"/>
              </a:rPr>
              <a:t> </a:t>
            </a:r>
            <a:endParaRPr lang="en-US" sz="2800" b="1" dirty="0" smtClean="0">
              <a:solidFill>
                <a:srgbClr val="3366FF"/>
              </a:solidFill>
              <a:latin typeface="Times New Roman" pitchFamily="18" charset="0"/>
              <a:cs typeface="Arial" pitchFamily="34" charset="0"/>
            </a:endParaRPr>
          </a:p>
          <a:p>
            <a:pPr algn="ctr" fontAlgn="base">
              <a:spcBef>
                <a:spcPct val="0"/>
              </a:spcBef>
              <a:spcAft>
                <a:spcPts val="1000"/>
              </a:spcAft>
            </a:pPr>
            <a:r>
              <a:rPr lang="en-US" sz="2000" b="1" dirty="0" smtClean="0">
                <a:solidFill>
                  <a:srgbClr val="3366FF"/>
                </a:solidFill>
                <a:cs typeface="Arial" pitchFamily="34" charset="0"/>
              </a:rPr>
              <a:t>Contact: David.Tarboton@usu.edu</a:t>
            </a:r>
          </a:p>
          <a:p>
            <a:pPr fontAlgn="base">
              <a:spcBef>
                <a:spcPct val="0"/>
              </a:spcBef>
              <a:spcAft>
                <a:spcPct val="0"/>
              </a:spcAft>
            </a:pPr>
            <a:endParaRPr lang="en-US" sz="2800" dirty="0" smtClean="0">
              <a:solidFill>
                <a:prstClr val="black"/>
              </a:solidFill>
              <a:latin typeface="Arial" pitchFamily="34" charset="0"/>
              <a:cs typeface="Arial" pitchFamily="34" charset="0"/>
            </a:endParaRPr>
          </a:p>
        </p:txBody>
      </p:sp>
      <p:pic>
        <p:nvPicPr>
          <p:cNvPr id="3076" name="Picture 4" descr="CUAHSI Conference on Hydrologic Data and Information Systems 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 y="685800"/>
            <a:ext cx="8572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777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980" y="318"/>
            <a:ext cx="5654040" cy="1143000"/>
          </a:xfrm>
        </p:spPr>
        <p:txBody>
          <a:bodyPr>
            <a:normAutofit fontScale="90000"/>
          </a:bodyPr>
          <a:lstStyle/>
          <a:p>
            <a:r>
              <a:rPr lang="en-US" dirty="0" smtClean="0"/>
              <a:t>Thanks! HIS Project Team and Sponsors</a:t>
            </a:r>
            <a:endParaRPr lang="en-US" dirty="0"/>
          </a:p>
        </p:txBody>
      </p:sp>
      <p:sp>
        <p:nvSpPr>
          <p:cNvPr id="4" name="Content Placeholder 2"/>
          <p:cNvSpPr txBox="1">
            <a:spLocks/>
          </p:cNvSpPr>
          <p:nvPr/>
        </p:nvSpPr>
        <p:spPr bwMode="auto">
          <a:xfrm>
            <a:off x="655320" y="1197293"/>
            <a:ext cx="8244840" cy="43815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70000" lnSpcReduction="20000"/>
          </a:bodyPr>
          <a:lstStyle/>
          <a:p>
            <a:pPr marL="342900" indent="-342900" eaLnBrk="0" hangingPunct="0">
              <a:spcBef>
                <a:spcPct val="20000"/>
              </a:spcBef>
              <a:buFont typeface="Arial" charset="0"/>
              <a:buChar char="•"/>
              <a:defRPr/>
            </a:pPr>
            <a:r>
              <a:rPr lang="en-US" sz="3200" dirty="0" smtClean="0">
                <a:solidFill>
                  <a:srgbClr val="0070C0"/>
                </a:solidFill>
              </a:rPr>
              <a:t>University of Texas at Austin </a:t>
            </a:r>
            <a:r>
              <a:rPr lang="en-US" sz="3200" dirty="0" smtClean="0">
                <a:solidFill>
                  <a:prstClr val="black"/>
                </a:solidFill>
              </a:rPr>
              <a:t>– David </a:t>
            </a:r>
            <a:r>
              <a:rPr lang="en-US" sz="3200" dirty="0" err="1" smtClean="0">
                <a:solidFill>
                  <a:prstClr val="black"/>
                </a:solidFill>
              </a:rPr>
              <a:t>Maidment</a:t>
            </a:r>
            <a:r>
              <a:rPr lang="en-US" sz="3200" dirty="0" smtClean="0">
                <a:solidFill>
                  <a:prstClr val="black"/>
                </a:solidFill>
              </a:rPr>
              <a:t>, Tim </a:t>
            </a:r>
            <a:r>
              <a:rPr lang="en-US" sz="3200" dirty="0" err="1" smtClean="0">
                <a:solidFill>
                  <a:prstClr val="black"/>
                </a:solidFill>
              </a:rPr>
              <a:t>Whiteaker</a:t>
            </a:r>
            <a:r>
              <a:rPr lang="en-US" sz="3200" dirty="0" smtClean="0">
                <a:solidFill>
                  <a:prstClr val="black"/>
                </a:solidFill>
              </a:rPr>
              <a:t>, James </a:t>
            </a:r>
            <a:r>
              <a:rPr lang="en-US" sz="3200" dirty="0" err="1" smtClean="0">
                <a:solidFill>
                  <a:prstClr val="black"/>
                </a:solidFill>
              </a:rPr>
              <a:t>Seppi</a:t>
            </a:r>
            <a:r>
              <a:rPr lang="en-US" sz="3200" dirty="0" smtClean="0">
                <a:solidFill>
                  <a:prstClr val="black"/>
                </a:solidFill>
              </a:rPr>
              <a:t>, Fernando Salas, </a:t>
            </a:r>
            <a:r>
              <a:rPr lang="en-US" sz="3200" dirty="0" err="1" smtClean="0">
                <a:solidFill>
                  <a:prstClr val="black"/>
                </a:solidFill>
              </a:rPr>
              <a:t>Jingqi</a:t>
            </a:r>
            <a:r>
              <a:rPr lang="en-US" sz="3200" dirty="0" smtClean="0">
                <a:solidFill>
                  <a:prstClr val="black"/>
                </a:solidFill>
              </a:rPr>
              <a:t> Dong, Harish </a:t>
            </a:r>
            <a:r>
              <a:rPr lang="en-US" sz="3200" dirty="0" err="1" smtClean="0">
                <a:solidFill>
                  <a:prstClr val="black"/>
                </a:solidFill>
              </a:rPr>
              <a:t>Sangireddy</a:t>
            </a:r>
            <a:endParaRPr lang="en-US" sz="3200" dirty="0" smtClean="0">
              <a:solidFill>
                <a:prstClr val="black"/>
              </a:solidFill>
            </a:endParaRPr>
          </a:p>
          <a:p>
            <a:pPr marL="342900" indent="-342900" eaLnBrk="0" hangingPunct="0">
              <a:spcBef>
                <a:spcPct val="20000"/>
              </a:spcBef>
              <a:buFont typeface="Arial" charset="0"/>
              <a:buChar char="•"/>
              <a:defRPr/>
            </a:pPr>
            <a:r>
              <a:rPr lang="en-US" sz="3200" dirty="0" smtClean="0">
                <a:solidFill>
                  <a:srgbClr val="0070C0"/>
                </a:solidFill>
              </a:rPr>
              <a:t>San Diego Supercomputer Center </a:t>
            </a:r>
            <a:r>
              <a:rPr lang="en-US" sz="3100" dirty="0" smtClean="0">
                <a:solidFill>
                  <a:prstClr val="black"/>
                </a:solidFill>
              </a:rPr>
              <a:t>–</a:t>
            </a:r>
            <a:r>
              <a:rPr lang="en-US" sz="3200" dirty="0" smtClean="0">
                <a:solidFill>
                  <a:prstClr val="black"/>
                </a:solidFill>
              </a:rPr>
              <a:t> </a:t>
            </a:r>
            <a:r>
              <a:rPr lang="en-US" sz="3200" dirty="0" err="1" smtClean="0">
                <a:solidFill>
                  <a:prstClr val="black"/>
                </a:solidFill>
              </a:rPr>
              <a:t>Ilya</a:t>
            </a:r>
            <a:r>
              <a:rPr lang="en-US" sz="3200" dirty="0" smtClean="0">
                <a:solidFill>
                  <a:prstClr val="black"/>
                </a:solidFill>
              </a:rPr>
              <a:t> </a:t>
            </a:r>
            <a:r>
              <a:rPr lang="en-US" sz="3200" dirty="0" err="1" smtClean="0">
                <a:solidFill>
                  <a:prstClr val="black"/>
                </a:solidFill>
              </a:rPr>
              <a:t>Zaslavsky</a:t>
            </a:r>
            <a:r>
              <a:rPr lang="en-US" sz="3200" dirty="0" smtClean="0">
                <a:solidFill>
                  <a:prstClr val="black"/>
                </a:solidFill>
              </a:rPr>
              <a:t>, David Valentine, Tom </a:t>
            </a:r>
            <a:r>
              <a:rPr lang="en-US" sz="3200" dirty="0" err="1" smtClean="0">
                <a:solidFill>
                  <a:prstClr val="black"/>
                </a:solidFill>
              </a:rPr>
              <a:t>Whitenack</a:t>
            </a:r>
            <a:r>
              <a:rPr lang="en-US" sz="3200" dirty="0" smtClean="0">
                <a:solidFill>
                  <a:prstClr val="black"/>
                </a:solidFill>
              </a:rPr>
              <a:t>, Matt Rodriguez</a:t>
            </a:r>
          </a:p>
          <a:p>
            <a:pPr marL="342900" indent="-342900" eaLnBrk="0" hangingPunct="0">
              <a:spcBef>
                <a:spcPct val="20000"/>
              </a:spcBef>
              <a:buFont typeface="Arial" charset="0"/>
              <a:buChar char="•"/>
              <a:defRPr/>
            </a:pPr>
            <a:r>
              <a:rPr lang="en-US" sz="3200" dirty="0" smtClean="0">
                <a:solidFill>
                  <a:srgbClr val="0070C0"/>
                </a:solidFill>
              </a:rPr>
              <a:t>Utah State University –</a:t>
            </a:r>
            <a:r>
              <a:rPr lang="en-US" sz="3200" dirty="0" smtClean="0">
                <a:solidFill>
                  <a:prstClr val="black"/>
                </a:solidFill>
              </a:rPr>
              <a:t> Jeff </a:t>
            </a:r>
            <a:r>
              <a:rPr lang="en-US" sz="3200" dirty="0" err="1" smtClean="0">
                <a:solidFill>
                  <a:prstClr val="black"/>
                </a:solidFill>
              </a:rPr>
              <a:t>Horsburgh</a:t>
            </a:r>
            <a:r>
              <a:rPr lang="en-US" sz="3200" dirty="0" smtClean="0">
                <a:solidFill>
                  <a:prstClr val="black"/>
                </a:solidFill>
              </a:rPr>
              <a:t>, Kim </a:t>
            </a:r>
            <a:r>
              <a:rPr lang="en-US" sz="3200" dirty="0" err="1" smtClean="0">
                <a:solidFill>
                  <a:prstClr val="black"/>
                </a:solidFill>
              </a:rPr>
              <a:t>Schreuders</a:t>
            </a:r>
            <a:r>
              <a:rPr lang="en-US" sz="3200" dirty="0" smtClean="0">
                <a:solidFill>
                  <a:prstClr val="black"/>
                </a:solidFill>
              </a:rPr>
              <a:t>, Stephanie Reeder, Edward </a:t>
            </a:r>
            <a:r>
              <a:rPr lang="en-US" sz="3200" dirty="0" err="1" smtClean="0">
                <a:solidFill>
                  <a:prstClr val="black"/>
                </a:solidFill>
              </a:rPr>
              <a:t>Wai</a:t>
            </a:r>
            <a:r>
              <a:rPr lang="en-US" sz="3200" dirty="0" smtClean="0">
                <a:solidFill>
                  <a:prstClr val="black"/>
                </a:solidFill>
              </a:rPr>
              <a:t> </a:t>
            </a:r>
            <a:r>
              <a:rPr lang="en-US" sz="3200" dirty="0" err="1" smtClean="0">
                <a:solidFill>
                  <a:prstClr val="black"/>
                </a:solidFill>
              </a:rPr>
              <a:t>Tsui</a:t>
            </a:r>
            <a:r>
              <a:rPr lang="en-US" sz="3200" dirty="0" smtClean="0">
                <a:solidFill>
                  <a:prstClr val="black"/>
                </a:solidFill>
              </a:rPr>
              <a:t>, </a:t>
            </a:r>
            <a:r>
              <a:rPr lang="en-US" sz="3200" dirty="0" err="1" smtClean="0">
                <a:solidFill>
                  <a:prstClr val="black"/>
                </a:solidFill>
              </a:rPr>
              <a:t>Ravichand</a:t>
            </a:r>
            <a:r>
              <a:rPr lang="en-US" sz="3200" dirty="0" smtClean="0">
                <a:solidFill>
                  <a:prstClr val="black"/>
                </a:solidFill>
              </a:rPr>
              <a:t> </a:t>
            </a:r>
            <a:r>
              <a:rPr lang="en-US" sz="3200" dirty="0" err="1" smtClean="0">
                <a:solidFill>
                  <a:prstClr val="black"/>
                </a:solidFill>
              </a:rPr>
              <a:t>Vegiraju</a:t>
            </a:r>
            <a:r>
              <a:rPr lang="en-US" sz="3200" dirty="0" smtClean="0">
                <a:solidFill>
                  <a:prstClr val="black"/>
                </a:solidFill>
              </a:rPr>
              <a:t>, </a:t>
            </a:r>
            <a:r>
              <a:rPr lang="en-US" sz="3200" dirty="0" err="1" smtClean="0">
                <a:solidFill>
                  <a:prstClr val="black"/>
                </a:solidFill>
              </a:rPr>
              <a:t>Ketan</a:t>
            </a:r>
            <a:r>
              <a:rPr lang="en-US" sz="3200" dirty="0" smtClean="0">
                <a:solidFill>
                  <a:prstClr val="black"/>
                </a:solidFill>
              </a:rPr>
              <a:t> </a:t>
            </a:r>
            <a:r>
              <a:rPr lang="en-US" sz="3200" dirty="0" err="1" smtClean="0">
                <a:solidFill>
                  <a:prstClr val="black"/>
                </a:solidFill>
              </a:rPr>
              <a:t>Patil</a:t>
            </a:r>
            <a:endParaRPr lang="en-US" sz="3200" dirty="0" smtClean="0">
              <a:solidFill>
                <a:prstClr val="black"/>
              </a:solidFill>
            </a:endParaRPr>
          </a:p>
          <a:p>
            <a:pPr marL="342900" indent="-342900" eaLnBrk="0" hangingPunct="0">
              <a:spcBef>
                <a:spcPct val="20000"/>
              </a:spcBef>
              <a:buFont typeface="Arial" charset="0"/>
              <a:buChar char="•"/>
              <a:defRPr/>
            </a:pPr>
            <a:r>
              <a:rPr lang="en-US" sz="3200" dirty="0" smtClean="0">
                <a:solidFill>
                  <a:srgbClr val="0070C0"/>
                </a:solidFill>
              </a:rPr>
              <a:t>University of South Carolina </a:t>
            </a:r>
            <a:r>
              <a:rPr lang="en-US" sz="3200" dirty="0" smtClean="0">
                <a:solidFill>
                  <a:prstClr val="black"/>
                </a:solidFill>
              </a:rPr>
              <a:t>– Jon </a:t>
            </a:r>
            <a:r>
              <a:rPr lang="en-US" sz="3200" dirty="0" err="1" smtClean="0">
                <a:solidFill>
                  <a:prstClr val="black"/>
                </a:solidFill>
              </a:rPr>
              <a:t>Goodall</a:t>
            </a:r>
            <a:r>
              <a:rPr lang="en-US" sz="3200" dirty="0" smtClean="0">
                <a:solidFill>
                  <a:prstClr val="black"/>
                </a:solidFill>
              </a:rPr>
              <a:t>, Anthony </a:t>
            </a:r>
            <a:r>
              <a:rPr lang="en-US" sz="3200" dirty="0" err="1" smtClean="0">
                <a:solidFill>
                  <a:prstClr val="black"/>
                </a:solidFill>
              </a:rPr>
              <a:t>Castronova</a:t>
            </a:r>
            <a:endParaRPr lang="en-US" sz="3200" dirty="0" smtClean="0">
              <a:solidFill>
                <a:prstClr val="black"/>
              </a:solidFill>
            </a:endParaRPr>
          </a:p>
          <a:p>
            <a:pPr marL="342900" indent="-342900" eaLnBrk="0" hangingPunct="0">
              <a:spcBef>
                <a:spcPct val="20000"/>
              </a:spcBef>
              <a:buFont typeface="Arial" charset="0"/>
              <a:buChar char="•"/>
              <a:defRPr/>
            </a:pPr>
            <a:r>
              <a:rPr lang="en-US" sz="3100" dirty="0" smtClean="0">
                <a:solidFill>
                  <a:srgbClr val="0070C0"/>
                </a:solidFill>
              </a:rPr>
              <a:t>Idaho State University </a:t>
            </a:r>
            <a:r>
              <a:rPr lang="en-US" sz="3200" dirty="0" smtClean="0">
                <a:solidFill>
                  <a:prstClr val="black"/>
                </a:solidFill>
              </a:rPr>
              <a:t>– Dan Ames, Ted </a:t>
            </a:r>
            <a:r>
              <a:rPr lang="en-US" sz="3200" dirty="0" err="1" smtClean="0">
                <a:solidFill>
                  <a:prstClr val="black"/>
                </a:solidFill>
              </a:rPr>
              <a:t>Dunsford</a:t>
            </a:r>
            <a:r>
              <a:rPr lang="en-US" sz="3200" dirty="0" smtClean="0">
                <a:solidFill>
                  <a:prstClr val="black"/>
                </a:solidFill>
              </a:rPr>
              <a:t>, </a:t>
            </a:r>
            <a:r>
              <a:rPr lang="en-US" sz="3200" dirty="0" err="1" smtClean="0">
                <a:solidFill>
                  <a:prstClr val="black"/>
                </a:solidFill>
              </a:rPr>
              <a:t>Jiří</a:t>
            </a:r>
            <a:r>
              <a:rPr lang="en-US" sz="3200" dirty="0" smtClean="0">
                <a:solidFill>
                  <a:prstClr val="black"/>
                </a:solidFill>
              </a:rPr>
              <a:t> </a:t>
            </a:r>
            <a:r>
              <a:rPr lang="en-US" sz="3200" dirty="0" err="1" smtClean="0">
                <a:solidFill>
                  <a:prstClr val="black"/>
                </a:solidFill>
              </a:rPr>
              <a:t>Kadlec</a:t>
            </a:r>
            <a:r>
              <a:rPr lang="en-US" sz="3200" dirty="0" smtClean="0">
                <a:solidFill>
                  <a:prstClr val="black"/>
                </a:solidFill>
              </a:rPr>
              <a:t>, Yang Cao, </a:t>
            </a:r>
            <a:r>
              <a:rPr lang="en-US" sz="3200" dirty="0" err="1" smtClean="0">
                <a:solidFill>
                  <a:prstClr val="black"/>
                </a:solidFill>
              </a:rPr>
              <a:t>Dinesh</a:t>
            </a:r>
            <a:r>
              <a:rPr lang="en-US" sz="3200" dirty="0" smtClean="0">
                <a:solidFill>
                  <a:prstClr val="black"/>
                </a:solidFill>
              </a:rPr>
              <a:t> Grover</a:t>
            </a:r>
          </a:p>
          <a:p>
            <a:pPr marL="342900" indent="-342900" eaLnBrk="0" hangingPunct="0">
              <a:spcBef>
                <a:spcPct val="20000"/>
              </a:spcBef>
              <a:buFont typeface="Arial" charset="0"/>
              <a:buChar char="•"/>
              <a:defRPr/>
            </a:pPr>
            <a:r>
              <a:rPr lang="en-US" sz="3200" dirty="0" smtClean="0">
                <a:solidFill>
                  <a:srgbClr val="0070C0"/>
                </a:solidFill>
              </a:rPr>
              <a:t>Drexel University/CUNY </a:t>
            </a:r>
            <a:r>
              <a:rPr lang="en-US" sz="2600" dirty="0" smtClean="0">
                <a:solidFill>
                  <a:prstClr val="black"/>
                </a:solidFill>
              </a:rPr>
              <a:t>– </a:t>
            </a:r>
            <a:r>
              <a:rPr lang="en-US" sz="3200" dirty="0" smtClean="0">
                <a:solidFill>
                  <a:prstClr val="black"/>
                </a:solidFill>
              </a:rPr>
              <a:t>Michael </a:t>
            </a:r>
            <a:r>
              <a:rPr lang="en-US" sz="3200" dirty="0" err="1" smtClean="0">
                <a:solidFill>
                  <a:prstClr val="black"/>
                </a:solidFill>
              </a:rPr>
              <a:t>Piasecki</a:t>
            </a:r>
            <a:endParaRPr lang="en-US" sz="3200" dirty="0" smtClean="0">
              <a:solidFill>
                <a:prstClr val="black"/>
              </a:solidFill>
            </a:endParaRPr>
          </a:p>
          <a:p>
            <a:pPr marL="342900" indent="-342900" eaLnBrk="0" hangingPunct="0">
              <a:spcBef>
                <a:spcPct val="20000"/>
              </a:spcBef>
              <a:buFont typeface="Arial" charset="0"/>
              <a:buChar char="•"/>
              <a:defRPr/>
            </a:pPr>
            <a:r>
              <a:rPr lang="en-US" sz="3200" dirty="0" smtClean="0">
                <a:solidFill>
                  <a:srgbClr val="0070C0"/>
                </a:solidFill>
              </a:rPr>
              <a:t>WATERS Network </a:t>
            </a:r>
            <a:r>
              <a:rPr lang="en-US" sz="2600" dirty="0" smtClean="0">
                <a:solidFill>
                  <a:prstClr val="black"/>
                </a:solidFill>
              </a:rPr>
              <a:t>– </a:t>
            </a:r>
            <a:r>
              <a:rPr lang="en-US" sz="3200" dirty="0" err="1" smtClean="0">
                <a:solidFill>
                  <a:prstClr val="black"/>
                </a:solidFill>
              </a:rPr>
              <a:t>Testbed</a:t>
            </a:r>
            <a:r>
              <a:rPr lang="en-US" sz="3200" dirty="0" smtClean="0">
                <a:solidFill>
                  <a:prstClr val="black"/>
                </a:solidFill>
              </a:rPr>
              <a:t> Data Managers</a:t>
            </a:r>
          </a:p>
          <a:p>
            <a:pPr marL="342900" indent="-342900" eaLnBrk="0" hangingPunct="0">
              <a:spcBef>
                <a:spcPct val="20000"/>
              </a:spcBef>
              <a:buFont typeface="Arial" pitchFamily="34" charset="0"/>
              <a:buChar char="•"/>
              <a:defRPr/>
            </a:pPr>
            <a:r>
              <a:rPr lang="en-US" sz="3200" dirty="0" smtClean="0">
                <a:solidFill>
                  <a:srgbClr val="0070C0"/>
                </a:solidFill>
              </a:rPr>
              <a:t>CUAHSI Program Office </a:t>
            </a:r>
            <a:r>
              <a:rPr lang="en-US" sz="3100" dirty="0" smtClean="0">
                <a:solidFill>
                  <a:prstClr val="black"/>
                </a:solidFill>
              </a:rPr>
              <a:t>–</a:t>
            </a:r>
            <a:r>
              <a:rPr lang="en-US" sz="4000" dirty="0" smtClean="0">
                <a:solidFill>
                  <a:prstClr val="black"/>
                </a:solidFill>
              </a:rPr>
              <a:t> </a:t>
            </a:r>
            <a:r>
              <a:rPr lang="en-US" sz="3200" dirty="0" smtClean="0">
                <a:solidFill>
                  <a:prstClr val="black"/>
                </a:solidFill>
              </a:rPr>
              <a:t>Rick Hooper, </a:t>
            </a:r>
            <a:r>
              <a:rPr lang="en-US" sz="3200" dirty="0" err="1" smtClean="0">
                <a:solidFill>
                  <a:prstClr val="black"/>
                </a:solidFill>
              </a:rPr>
              <a:t>Yoori</a:t>
            </a:r>
            <a:r>
              <a:rPr lang="en-US" sz="3200" dirty="0" smtClean="0">
                <a:solidFill>
                  <a:prstClr val="black"/>
                </a:solidFill>
              </a:rPr>
              <a:t> </a:t>
            </a:r>
            <a:r>
              <a:rPr lang="en-US" sz="3200" dirty="0" err="1" smtClean="0">
                <a:solidFill>
                  <a:prstClr val="black"/>
                </a:solidFill>
              </a:rPr>
              <a:t>Choi</a:t>
            </a:r>
            <a:r>
              <a:rPr lang="en-US" sz="3200" dirty="0" smtClean="0">
                <a:solidFill>
                  <a:prstClr val="black"/>
                </a:solidFill>
              </a:rPr>
              <a:t>, Conrad </a:t>
            </a:r>
            <a:r>
              <a:rPr lang="en-US" sz="3200" dirty="0" err="1" smtClean="0">
                <a:solidFill>
                  <a:prstClr val="black"/>
                </a:solidFill>
              </a:rPr>
              <a:t>Matiuk</a:t>
            </a:r>
            <a:endParaRPr lang="en-US" sz="3200" dirty="0" smtClean="0">
              <a:solidFill>
                <a:prstClr val="black"/>
              </a:solidFill>
            </a:endParaRPr>
          </a:p>
          <a:p>
            <a:pPr marL="342900" indent="-342900" eaLnBrk="0" hangingPunct="0">
              <a:spcBef>
                <a:spcPct val="20000"/>
              </a:spcBef>
              <a:buFont typeface="Arial" pitchFamily="34" charset="0"/>
              <a:buChar char="•"/>
              <a:defRPr/>
            </a:pPr>
            <a:r>
              <a:rPr lang="en-US" sz="3100" dirty="0" err="1" smtClean="0">
                <a:solidFill>
                  <a:srgbClr val="0070C0"/>
                </a:solidFill>
              </a:rPr>
              <a:t>ESRI</a:t>
            </a:r>
            <a:r>
              <a:rPr lang="en-US" sz="3200" dirty="0" smtClean="0">
                <a:solidFill>
                  <a:prstClr val="black"/>
                </a:solidFill>
              </a:rPr>
              <a:t> – Dean </a:t>
            </a:r>
            <a:r>
              <a:rPr lang="en-US" sz="3200" dirty="0" err="1" smtClean="0">
                <a:solidFill>
                  <a:prstClr val="black"/>
                </a:solidFill>
              </a:rPr>
              <a:t>Djokic</a:t>
            </a:r>
            <a:r>
              <a:rPr lang="en-US" sz="3200" dirty="0" smtClean="0">
                <a:solidFill>
                  <a:prstClr val="black"/>
                </a:solidFill>
              </a:rPr>
              <a:t>, </a:t>
            </a:r>
            <a:r>
              <a:rPr lang="en-US" sz="3200" dirty="0" err="1" smtClean="0">
                <a:solidFill>
                  <a:prstClr val="black"/>
                </a:solidFill>
              </a:rPr>
              <a:t>Zichuan</a:t>
            </a:r>
            <a:r>
              <a:rPr lang="en-US" sz="3200" dirty="0" smtClean="0">
                <a:solidFill>
                  <a:prstClr val="black"/>
                </a:solidFill>
              </a:rPr>
              <a:t> Ye</a:t>
            </a:r>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solidFill>
                  <a:prstClr val="black"/>
                </a:solidFill>
              </a:endParaRPr>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solidFill>
                    <a:prstClr val="black"/>
                  </a:solidFill>
                </a:rPr>
                <a:t>Support</a:t>
              </a:r>
            </a:p>
            <a:p>
              <a:pPr defTabSz="4389438"/>
              <a:r>
                <a:rPr lang="en-US">
                  <a:solidFill>
                    <a:prstClr val="black"/>
                  </a:solidFill>
                </a:rPr>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solidFill>
                    <a:prstClr val="black"/>
                  </a:solidFill>
                </a:rPr>
                <a:t>CUAHSI</a:t>
              </a:r>
            </a:p>
            <a:p>
              <a:pPr>
                <a:lnSpc>
                  <a:spcPct val="80000"/>
                </a:lnSpc>
              </a:pPr>
              <a:r>
                <a:rPr lang="en-US" sz="5400">
                  <a:solidFill>
                    <a:prstClr val="black"/>
                  </a:solidFill>
                </a:rPr>
                <a:t>HIS</a:t>
              </a:r>
            </a:p>
            <a:p>
              <a:pPr>
                <a:lnSpc>
                  <a:spcPct val="40000"/>
                </a:lnSpc>
              </a:pPr>
              <a:r>
                <a:rPr lang="en-US" sz="1400" i="1">
                  <a:solidFill>
                    <a:prstClr val="black"/>
                  </a:solidFill>
                </a:rPr>
                <a:t>Sharing hydrologic data</a:t>
              </a:r>
            </a:p>
          </p:txBody>
        </p:sp>
      </p:grpSp>
      <p:sp>
        <p:nvSpPr>
          <p:cNvPr id="13" name="Subtitle 10"/>
          <p:cNvSpPr txBox="1">
            <a:spLocks/>
          </p:cNvSpPr>
          <p:nvPr/>
        </p:nvSpPr>
        <p:spPr>
          <a:xfrm>
            <a:off x="2014379" y="5867400"/>
            <a:ext cx="4968240" cy="685800"/>
          </a:xfrm>
          <a:prstGeom prst="rect">
            <a:avLst/>
          </a:prstGeom>
        </p:spPr>
        <p:txBody>
          <a:bodyPr/>
          <a:lstStyle/>
          <a:p>
            <a:pPr marL="342900" indent="-342900" algn="ctr" fontAlgn="base">
              <a:spcBef>
                <a:spcPct val="20000"/>
              </a:spcBef>
              <a:spcAft>
                <a:spcPct val="0"/>
              </a:spcAft>
              <a:buFont typeface="Arial" pitchFamily="34" charset="0"/>
              <a:buNone/>
              <a:defRPr/>
            </a:pPr>
            <a:r>
              <a:rPr lang="en-US" sz="3200" dirty="0" smtClean="0">
                <a:solidFill>
                  <a:prstClr val="black"/>
                </a:solidFill>
                <a:hlinkClick r:id="rId4"/>
              </a:rPr>
              <a:t>http://his.cuahsi.org/</a:t>
            </a:r>
            <a:r>
              <a:rPr lang="en-US" sz="3200" dirty="0" smtClean="0">
                <a:solidFill>
                  <a:prstClr val="black"/>
                </a:solidFill>
              </a:rPr>
              <a:t> </a:t>
            </a:r>
          </a:p>
        </p:txBody>
      </p:sp>
    </p:spTree>
    <p:extLst>
      <p:ext uri="{BB962C8B-B14F-4D97-AF65-F5344CB8AC3E}">
        <p14:creationId xmlns:p14="http://schemas.microsoft.com/office/powerpoint/2010/main" val="3784142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3318193" y="1600201"/>
            <a:ext cx="2297112" cy="915988"/>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Discovery and </a:t>
            </a:r>
            <a:r>
              <a:rPr lang="en-US" kern="0" dirty="0" smtClean="0">
                <a:solidFill>
                  <a:sysClr val="window" lastClr="FFFFFF"/>
                </a:solidFill>
              </a:rPr>
              <a:t>Integration</a:t>
            </a:r>
            <a:endParaRPr lang="en-US" kern="0" dirty="0">
              <a:solidFill>
                <a:sysClr val="window" lastClr="FFFFFF"/>
              </a:solidFill>
            </a:endParaRPr>
          </a:p>
        </p:txBody>
      </p:sp>
      <p:sp>
        <p:nvSpPr>
          <p:cNvPr id="62" name="Rectangle 61"/>
          <p:cNvSpPr/>
          <p:nvPr/>
        </p:nvSpPr>
        <p:spPr bwMode="auto">
          <a:xfrm>
            <a:off x="738505" y="4321174"/>
            <a:ext cx="2076450" cy="914400"/>
          </a:xfrm>
          <a:prstGeom prst="rect">
            <a:avLst/>
          </a:prstGeom>
          <a:solidFill>
            <a:srgbClr val="4F81BD"/>
          </a:solidFill>
          <a:ln w="25400" cap="flat" cmpd="sng" algn="ctr">
            <a:solidFill>
              <a:srgbClr val="4F81BD">
                <a:shade val="50000"/>
              </a:srgbClr>
            </a:solidFill>
            <a:prstDash val="solid"/>
          </a:ln>
          <a:effectLst/>
        </p:spPr>
        <p:txBody>
          <a:bodyPr tIns="274320" anchor="ctr" anchorCtr="0"/>
          <a:lstStyle/>
          <a:p>
            <a:pPr algn="ctr">
              <a:defRPr/>
            </a:pPr>
            <a:r>
              <a:rPr lang="en-US" kern="0" dirty="0">
                <a:solidFill>
                  <a:sysClr val="window" lastClr="FFFFFF"/>
                </a:solidFill>
              </a:rPr>
              <a:t>Data </a:t>
            </a:r>
            <a:r>
              <a:rPr lang="en-US" kern="0" dirty="0" smtClean="0">
                <a:solidFill>
                  <a:sysClr val="window" lastClr="FFFFFF"/>
                </a:solidFill>
              </a:rPr>
              <a:t>Publication</a:t>
            </a:r>
            <a:endParaRPr lang="en-US" kern="0" dirty="0">
              <a:solidFill>
                <a:sysClr val="window" lastClr="FFFFFF"/>
              </a:solidFill>
            </a:endParaRPr>
          </a:p>
        </p:txBody>
      </p:sp>
      <p:sp>
        <p:nvSpPr>
          <p:cNvPr id="63" name="Rectangle 62"/>
          <p:cNvSpPr/>
          <p:nvPr/>
        </p:nvSpPr>
        <p:spPr bwMode="auto">
          <a:xfrm>
            <a:off x="6416993" y="4314824"/>
            <a:ext cx="2073275" cy="91440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r>
              <a:rPr lang="en-US" kern="0" dirty="0">
                <a:solidFill>
                  <a:sysClr val="window" lastClr="FFFFFF"/>
                </a:solidFill>
              </a:rPr>
              <a:t>Data </a:t>
            </a:r>
            <a:r>
              <a:rPr lang="en-US" kern="0" dirty="0" smtClean="0">
                <a:solidFill>
                  <a:sysClr val="window" lastClr="FFFFFF"/>
                </a:solidFill>
              </a:rPr>
              <a:t> Analysis and Synthesis</a:t>
            </a:r>
            <a:endParaRPr lang="en-US" kern="0" dirty="0">
              <a:solidFill>
                <a:sysClr val="window" lastClr="FFFFFF"/>
              </a:solidFill>
            </a:endParaRPr>
          </a:p>
        </p:txBody>
      </p:sp>
      <p:cxnSp>
        <p:nvCxnSpPr>
          <p:cNvPr id="34824" name="Straight Arrow Connector 63"/>
          <p:cNvCxnSpPr>
            <a:cxnSpLocks noChangeShapeType="1"/>
            <a:stCxn id="62" idx="0"/>
            <a:endCxn id="61" idx="2"/>
          </p:cNvCxnSpPr>
          <p:nvPr/>
        </p:nvCxnSpPr>
        <p:spPr bwMode="auto">
          <a:xfrm rot="5400000" flipH="1" flipV="1">
            <a:off x="2219247" y="2073673"/>
            <a:ext cx="1804985" cy="2690019"/>
          </a:xfrm>
          <a:prstGeom prst="straightConnector1">
            <a:avLst/>
          </a:prstGeom>
          <a:noFill/>
          <a:ln w="57150" algn="ctr">
            <a:solidFill>
              <a:srgbClr val="4A7EBB"/>
            </a:solidFill>
            <a:round/>
            <a:headEnd/>
            <a:tailEnd type="arrow" w="med" len="med"/>
          </a:ln>
        </p:spPr>
      </p:cxnSp>
      <p:cxnSp>
        <p:nvCxnSpPr>
          <p:cNvPr id="34825" name="Straight Arrow Connector 64"/>
          <p:cNvCxnSpPr>
            <a:cxnSpLocks noChangeShapeType="1"/>
          </p:cNvCxnSpPr>
          <p:nvPr/>
        </p:nvCxnSpPr>
        <p:spPr bwMode="auto">
          <a:xfrm rot="16200000" flipH="1">
            <a:off x="5022369" y="1885917"/>
            <a:ext cx="1833450" cy="3025231"/>
          </a:xfrm>
          <a:prstGeom prst="straightConnector1">
            <a:avLst/>
          </a:prstGeom>
          <a:noFill/>
          <a:ln w="57150" algn="ctr">
            <a:solidFill>
              <a:srgbClr val="4A7EBB"/>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4772024"/>
            <a:ext cx="3602038" cy="6350"/>
          </a:xfrm>
          <a:prstGeom prst="straightConnector1">
            <a:avLst/>
          </a:prstGeom>
          <a:noFill/>
          <a:ln w="57150" algn="ctr">
            <a:solidFill>
              <a:srgbClr val="4A7EBB"/>
            </a:solidFill>
            <a:round/>
            <a:headEnd/>
            <a:tailEnd type="arrow" w="med" len="med"/>
          </a:ln>
        </p:spPr>
      </p:cxnSp>
      <p:sp>
        <p:nvSpPr>
          <p:cNvPr id="70" name="TextBox 13"/>
          <p:cNvSpPr txBox="1">
            <a:spLocks noChangeArrowheads="1"/>
          </p:cNvSpPr>
          <p:nvPr/>
        </p:nvSpPr>
        <p:spPr bwMode="auto">
          <a:xfrm>
            <a:off x="3523932" y="1631315"/>
            <a:ext cx="1848167" cy="369332"/>
          </a:xfrm>
          <a:prstGeom prst="rect">
            <a:avLst/>
          </a:prstGeom>
          <a:noFill/>
          <a:ln w="9525">
            <a:noFill/>
            <a:miter lim="800000"/>
            <a:headEnd/>
            <a:tailEnd/>
          </a:ln>
        </p:spPr>
        <p:txBody>
          <a:bodyPr wrap="square">
            <a:spAutoFit/>
          </a:bodyPr>
          <a:lstStyle/>
          <a:p>
            <a:pPr algn="ctr">
              <a:defRPr/>
            </a:pPr>
            <a:r>
              <a:rPr lang="en-US" b="1" kern="0" dirty="0" err="1" smtClean="0">
                <a:solidFill>
                  <a:srgbClr val="FFFF00"/>
                </a:solidFill>
                <a:latin typeface="Arial" pitchFamily="34" charset="0"/>
              </a:rPr>
              <a:t>HydroCatalog</a:t>
            </a:r>
            <a:endParaRPr lang="en-US" b="1" kern="0" dirty="0">
              <a:solidFill>
                <a:srgbClr val="FFFF00"/>
              </a:solidFill>
              <a:latin typeface="Arial" pitchFamily="34" charset="0"/>
            </a:endParaRPr>
          </a:p>
        </p:txBody>
      </p:sp>
      <p:sp>
        <p:nvSpPr>
          <p:cNvPr id="71" name="TextBox 14"/>
          <p:cNvSpPr txBox="1">
            <a:spLocks noChangeArrowheads="1"/>
          </p:cNvSpPr>
          <p:nvPr/>
        </p:nvSpPr>
        <p:spPr bwMode="auto">
          <a:xfrm>
            <a:off x="6432868" y="4303712"/>
            <a:ext cx="2028825" cy="36353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HydroDesktop</a:t>
            </a:r>
            <a:endParaRPr lang="en-US" b="1" kern="0" dirty="0">
              <a:solidFill>
                <a:srgbClr val="FFFF00"/>
              </a:solidFill>
              <a:latin typeface="Arial" pitchFamily="34" charset="0"/>
            </a:endParaRPr>
          </a:p>
        </p:txBody>
      </p:sp>
      <p:sp>
        <p:nvSpPr>
          <p:cNvPr id="72" name="TextBox 15"/>
          <p:cNvSpPr txBox="1">
            <a:spLocks noChangeArrowheads="1"/>
          </p:cNvSpPr>
          <p:nvPr/>
        </p:nvSpPr>
        <p:spPr bwMode="auto">
          <a:xfrm>
            <a:off x="905193" y="4303712"/>
            <a:ext cx="1706562" cy="369887"/>
          </a:xfrm>
          <a:prstGeom prst="rect">
            <a:avLst/>
          </a:prstGeom>
          <a:noFill/>
          <a:ln w="9525">
            <a:noFill/>
            <a:miter lim="800000"/>
            <a:headEnd/>
            <a:tailEnd/>
          </a:ln>
        </p:spPr>
        <p:txBody>
          <a:bodyPr>
            <a:spAutoFit/>
          </a:bodyPr>
          <a:lstStyle/>
          <a:p>
            <a:pPr algn="ctr">
              <a:defRPr/>
            </a:pPr>
            <a:r>
              <a:rPr lang="en-US" b="1" kern="0" dirty="0" err="1">
                <a:solidFill>
                  <a:srgbClr val="FFFF00"/>
                </a:solidFill>
                <a:latin typeface="Arial" pitchFamily="34" charset="0"/>
              </a:rPr>
              <a:t>HydroServer</a:t>
            </a:r>
            <a:endParaRPr lang="en-US" b="1" kern="0" dirty="0">
              <a:solidFill>
                <a:srgbClr val="FFFF00"/>
              </a:solidFill>
              <a:latin typeface="Arial" pitchFamily="34" charset="0"/>
            </a:endParaRPr>
          </a:p>
        </p:txBody>
      </p:sp>
      <p:sp>
        <p:nvSpPr>
          <p:cNvPr id="29" name="AutoShape 130"/>
          <p:cNvSpPr>
            <a:spLocks noChangeArrowheads="1"/>
          </p:cNvSpPr>
          <p:nvPr/>
        </p:nvSpPr>
        <p:spPr bwMode="auto">
          <a:xfrm>
            <a:off x="697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FF0000"/>
                </a:solidFill>
                <a:latin typeface="Arial" charset="0"/>
              </a:rPr>
              <a:t>ODM</a:t>
            </a:r>
            <a:endParaRPr lang="en-US" sz="1400" dirty="0">
              <a:solidFill>
                <a:srgbClr val="FF0000"/>
              </a:solidFill>
              <a:latin typeface="Arial" charset="0"/>
            </a:endParaRPr>
          </a:p>
        </p:txBody>
      </p:sp>
      <p:sp>
        <p:nvSpPr>
          <p:cNvPr id="31" name="AutoShape 130"/>
          <p:cNvSpPr>
            <a:spLocks noChangeArrowheads="1"/>
          </p:cNvSpPr>
          <p:nvPr/>
        </p:nvSpPr>
        <p:spPr bwMode="auto">
          <a:xfrm>
            <a:off x="1840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000000">
                    <a:lumMod val="65000"/>
                    <a:lumOff val="35000"/>
                  </a:srgbClr>
                </a:solidFill>
                <a:latin typeface="Arial" charset="0"/>
              </a:rPr>
              <a:t>Geo Data</a:t>
            </a:r>
            <a:endParaRPr lang="en-US" sz="1400" dirty="0">
              <a:solidFill>
                <a:srgbClr val="000000">
                  <a:lumMod val="65000"/>
                  <a:lumOff val="35000"/>
                </a:srgbClr>
              </a:solidFill>
              <a:latin typeface="Arial" charset="0"/>
            </a:endParaRPr>
          </a:p>
        </p:txBody>
      </p:sp>
      <p:pic>
        <p:nvPicPr>
          <p:cNvPr id="32" name="Picture 4" descr="R logo"/>
          <p:cNvPicPr>
            <a:picLocks noChangeAspect="1" noChangeArrowheads="1"/>
          </p:cNvPicPr>
          <p:nvPr/>
        </p:nvPicPr>
        <p:blipFill>
          <a:blip r:embed="rId2" cstate="print"/>
          <a:srcRect/>
          <a:stretch>
            <a:fillRect/>
          </a:stretch>
        </p:blipFill>
        <p:spPr bwMode="auto">
          <a:xfrm>
            <a:off x="7479030" y="5382768"/>
            <a:ext cx="838200" cy="637032"/>
          </a:xfrm>
          <a:prstGeom prst="rect">
            <a:avLst/>
          </a:prstGeom>
          <a:noFill/>
        </p:spPr>
      </p:pic>
      <p:pic>
        <p:nvPicPr>
          <p:cNvPr id="19458" name="Picture 2" descr="OpenMI Association">
            <a:hlinkClick r:id="rId3" tooltip="OpenMI Association Home Page"/>
          </p:cNvPr>
          <p:cNvPicPr>
            <a:picLocks noChangeAspect="1" noChangeArrowheads="1"/>
          </p:cNvPicPr>
          <p:nvPr/>
        </p:nvPicPr>
        <p:blipFill>
          <a:blip r:embed="rId4" cstate="print"/>
          <a:srcRect/>
          <a:stretch>
            <a:fillRect/>
          </a:stretch>
        </p:blipFill>
        <p:spPr bwMode="auto">
          <a:xfrm>
            <a:off x="6464984" y="5410200"/>
            <a:ext cx="937846" cy="609600"/>
          </a:xfrm>
          <a:prstGeom prst="rect">
            <a:avLst/>
          </a:prstGeom>
          <a:noFill/>
        </p:spPr>
      </p:pic>
      <p:sp>
        <p:nvSpPr>
          <p:cNvPr id="20" name="Title 19"/>
          <p:cNvSpPr>
            <a:spLocks noGrp="1"/>
          </p:cNvSpPr>
          <p:nvPr>
            <p:ph type="title"/>
          </p:nvPr>
        </p:nvSpPr>
        <p:spPr/>
        <p:txBody>
          <a:bodyPr/>
          <a:lstStyle/>
          <a:p>
            <a:r>
              <a:rPr lang="en-US" sz="3600" dirty="0" smtClean="0"/>
              <a:t>CUAHSI Hydrologic Information System </a:t>
            </a:r>
            <a:br>
              <a:rPr lang="en-US" sz="3600" dirty="0" smtClean="0"/>
            </a:br>
            <a:r>
              <a:rPr lang="en-US" sz="3600" dirty="0" smtClean="0"/>
              <a:t>Services-Oriented Architecture</a:t>
            </a:r>
            <a:endParaRPr lang="en-US" sz="3600" dirty="0"/>
          </a:p>
        </p:txBody>
      </p:sp>
      <p:sp>
        <p:nvSpPr>
          <p:cNvPr id="21" name="TextBox 15"/>
          <p:cNvSpPr txBox="1">
            <a:spLocks noChangeArrowheads="1"/>
          </p:cNvSpPr>
          <p:nvPr/>
        </p:nvSpPr>
        <p:spPr bwMode="auto">
          <a:xfrm>
            <a:off x="3200400" y="4426672"/>
            <a:ext cx="2620901" cy="400110"/>
          </a:xfrm>
          <a:prstGeom prst="rect">
            <a:avLst/>
          </a:prstGeom>
          <a:noFill/>
          <a:ln w="9525">
            <a:noFill/>
            <a:miter lim="800000"/>
            <a:headEnd/>
            <a:tailEnd/>
          </a:ln>
        </p:spPr>
        <p:txBody>
          <a:bodyPr wrap="square">
            <a:spAutoFit/>
          </a:bodyPr>
          <a:lstStyle/>
          <a:p>
            <a:pPr algn="ctr"/>
            <a:r>
              <a:rPr lang="en-US" sz="2000" b="1" dirty="0">
                <a:solidFill>
                  <a:srgbClr val="000000"/>
                </a:solidFill>
              </a:rPr>
              <a:t>Data Services</a:t>
            </a:r>
          </a:p>
        </p:txBody>
      </p:sp>
      <p:sp>
        <p:nvSpPr>
          <p:cNvPr id="22" name="TextBox 16"/>
          <p:cNvSpPr txBox="1">
            <a:spLocks noChangeArrowheads="1"/>
          </p:cNvSpPr>
          <p:nvPr/>
        </p:nvSpPr>
        <p:spPr bwMode="auto">
          <a:xfrm rot="19560000">
            <a:off x="1805592" y="3195695"/>
            <a:ext cx="2112983" cy="392882"/>
          </a:xfrm>
          <a:prstGeom prst="rect">
            <a:avLst/>
          </a:prstGeom>
          <a:noFill/>
          <a:ln w="9525">
            <a:noFill/>
            <a:miter lim="800000"/>
            <a:headEnd/>
            <a:tailEnd/>
          </a:ln>
        </p:spPr>
        <p:txBody>
          <a:bodyPr wrap="none">
            <a:spAutoFit/>
          </a:bodyPr>
          <a:lstStyle/>
          <a:p>
            <a:pPr algn="ctr"/>
            <a:r>
              <a:rPr lang="en-US" sz="2000" b="1" dirty="0">
                <a:solidFill>
                  <a:srgbClr val="000000"/>
                </a:solidFill>
              </a:rPr>
              <a:t>Metadata Services</a:t>
            </a:r>
          </a:p>
        </p:txBody>
      </p:sp>
      <p:sp>
        <p:nvSpPr>
          <p:cNvPr id="23" name="TextBox 17"/>
          <p:cNvSpPr txBox="1">
            <a:spLocks noChangeArrowheads="1"/>
          </p:cNvSpPr>
          <p:nvPr/>
        </p:nvSpPr>
        <p:spPr bwMode="auto">
          <a:xfrm rot="1860000">
            <a:off x="5346676" y="3175619"/>
            <a:ext cx="1823128" cy="400110"/>
          </a:xfrm>
          <a:prstGeom prst="rect">
            <a:avLst/>
          </a:prstGeom>
          <a:noFill/>
          <a:ln w="9525">
            <a:noFill/>
            <a:miter lim="800000"/>
            <a:headEnd/>
            <a:tailEnd/>
          </a:ln>
        </p:spPr>
        <p:txBody>
          <a:bodyPr wrap="none">
            <a:spAutoFit/>
          </a:bodyPr>
          <a:lstStyle/>
          <a:p>
            <a:r>
              <a:rPr lang="en-US" sz="2000" b="1" dirty="0" smtClean="0">
                <a:solidFill>
                  <a:srgbClr val="000000"/>
                </a:solidFill>
              </a:rPr>
              <a:t>Search Services</a:t>
            </a:r>
            <a:endParaRPr lang="en-US" sz="2000" b="1" dirty="0">
              <a:solidFill>
                <a:srgbClr val="000000"/>
              </a:solidFill>
            </a:endParaRPr>
          </a:p>
        </p:txBody>
      </p:sp>
      <p:sp>
        <p:nvSpPr>
          <p:cNvPr id="24" name="Oval 23"/>
          <p:cNvSpPr/>
          <p:nvPr/>
        </p:nvSpPr>
        <p:spPr>
          <a:xfrm>
            <a:off x="3583577" y="3208559"/>
            <a:ext cx="1665514" cy="1088572"/>
          </a:xfrm>
          <a:prstGeom prst="ellipse">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kern="0" dirty="0" err="1" smtClean="0">
                <a:solidFill>
                  <a:sysClr val="window" lastClr="FFFFFF"/>
                </a:solidFill>
              </a:rPr>
              <a:t>WaterML</a:t>
            </a:r>
            <a:r>
              <a:rPr lang="en-US" kern="0" dirty="0" smtClean="0">
                <a:solidFill>
                  <a:sysClr val="window" lastClr="FFFFFF"/>
                </a:solidFill>
              </a:rPr>
              <a:t>, Other OGC Standards</a:t>
            </a:r>
            <a:endParaRPr lang="en-US" kern="0" dirty="0">
              <a:solidFill>
                <a:sysClr val="window" lastClr="FFFFFF"/>
              </a:solidFill>
            </a:endParaRPr>
          </a:p>
        </p:txBody>
      </p:sp>
      <p:sp>
        <p:nvSpPr>
          <p:cNvPr id="25" name="Rectangle 24"/>
          <p:cNvSpPr/>
          <p:nvPr/>
        </p:nvSpPr>
        <p:spPr bwMode="auto">
          <a:xfrm>
            <a:off x="695576" y="6186924"/>
            <a:ext cx="7732143" cy="380996"/>
          </a:xfrm>
          <a:prstGeom prst="rect">
            <a:avLst/>
          </a:prstGeom>
          <a:solidFill>
            <a:schemeClr val="accent1">
              <a:lumMod val="40000"/>
              <a:lumOff val="60000"/>
            </a:schemeClr>
          </a:solidFill>
          <a:ln w="25400" cap="flat" cmpd="sng" algn="ctr">
            <a:solidFill>
              <a:srgbClr val="4F81BD">
                <a:shade val="50000"/>
              </a:srgbClr>
            </a:solidFill>
            <a:prstDash val="solid"/>
          </a:ln>
          <a:effectLst/>
        </p:spPr>
        <p:txBody>
          <a:bodyPr anchor="b"/>
          <a:lstStyle/>
          <a:p>
            <a:pPr algn="ctr">
              <a:defRPr/>
            </a:pPr>
            <a:r>
              <a:rPr lang="en-US" kern="0" dirty="0" smtClean="0">
                <a:solidFill>
                  <a:prstClr val="black"/>
                </a:solidFill>
              </a:rPr>
              <a:t>Information Model and Community Support Infrastructure</a:t>
            </a:r>
          </a:p>
        </p:txBody>
      </p:sp>
    </p:spTree>
    <p:extLst>
      <p:ext uri="{BB962C8B-B14F-4D97-AF65-F5344CB8AC3E}">
        <p14:creationId xmlns:p14="http://schemas.microsoft.com/office/powerpoint/2010/main" val="2849486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see some of it</a:t>
            </a:r>
            <a:endParaRPr lang="en-US" dirty="0"/>
          </a:p>
        </p:txBody>
      </p:sp>
      <p:sp>
        <p:nvSpPr>
          <p:cNvPr id="3" name="Content Placeholder 2"/>
          <p:cNvSpPr>
            <a:spLocks noGrp="1"/>
          </p:cNvSpPr>
          <p:nvPr>
            <p:ph idx="1"/>
          </p:nvPr>
        </p:nvSpPr>
        <p:spPr/>
        <p:txBody>
          <a:bodyPr/>
          <a:lstStyle/>
          <a:p>
            <a:r>
              <a:rPr lang="en-US" dirty="0">
                <a:hlinkClick r:id="rId2"/>
              </a:rPr>
              <a:t>http://icewater.usu.edu</a:t>
            </a:r>
            <a:r>
              <a:rPr lang="en-US" dirty="0" smtClean="0">
                <a:hlinkClick r:id="rId2"/>
              </a:rPr>
              <a:t>/</a:t>
            </a:r>
            <a:endParaRPr lang="en-US" dirty="0" smtClean="0"/>
          </a:p>
          <a:p>
            <a:r>
              <a:rPr lang="en-US" dirty="0">
                <a:hlinkClick r:id="rId3"/>
              </a:rPr>
              <a:t>http://</a:t>
            </a:r>
            <a:r>
              <a:rPr lang="en-US" dirty="0" smtClean="0">
                <a:hlinkClick r:id="rId3"/>
              </a:rPr>
              <a:t>hydroserver.codeplex.com</a:t>
            </a:r>
            <a:endParaRPr lang="en-US" dirty="0" smtClean="0"/>
          </a:p>
          <a:p>
            <a:r>
              <a:rPr lang="en-US" dirty="0">
                <a:hlinkClick r:id="rId4"/>
              </a:rPr>
              <a:t>http://</a:t>
            </a:r>
            <a:r>
              <a:rPr lang="en-US" dirty="0" smtClean="0">
                <a:hlinkClick r:id="rId4"/>
              </a:rPr>
              <a:t>hydrodesktop.codeplex.com</a:t>
            </a:r>
            <a:r>
              <a:rPr lang="en-US" dirty="0" smtClean="0"/>
              <a:t> </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pPr>
              <a:defRPr/>
            </a:pPr>
            <a:fld id="{8FF19102-D608-44ED-B03E-674E46E92CD9}" type="slidenum">
              <a:rPr lang="en-US" smtClean="0">
                <a:solidFill>
                  <a:prstClr val="black">
                    <a:tint val="75000"/>
                  </a:prstClr>
                </a:solidFill>
              </a:rPr>
              <a:pPr>
                <a:defRPr/>
              </a:pPr>
              <a:t>6</a:t>
            </a:fld>
            <a:endParaRPr lang="en-US">
              <a:solidFill>
                <a:prstClr val="black">
                  <a:tint val="75000"/>
                </a:prstClr>
              </a:solidFill>
            </a:endParaRPr>
          </a:p>
        </p:txBody>
      </p:sp>
    </p:spTree>
    <p:extLst>
      <p:ext uri="{BB962C8B-B14F-4D97-AF65-F5344CB8AC3E}">
        <p14:creationId xmlns:p14="http://schemas.microsoft.com/office/powerpoint/2010/main" val="1801262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4264098382"/>
      </p:ext>
    </p:extLst>
  </p:cSld>
  <p:clrMapOvr>
    <a:masterClrMapping/>
  </p:clrMapOvr>
  <p:transition advTm="1251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WaterML as a Web Language</a:t>
            </a:r>
          </a:p>
        </p:txBody>
      </p:sp>
      <p:pic>
        <p:nvPicPr>
          <p:cNvPr id="14339" name="Picture 4"/>
          <p:cNvPicPr>
            <a:picLocks noChangeAspect="1" noChangeArrowheads="1"/>
          </p:cNvPicPr>
          <p:nvPr/>
        </p:nvPicPr>
        <p:blipFill>
          <a:blip r:embed="rId2" cstate="print"/>
          <a:srcRect/>
          <a:stretch>
            <a:fillRect/>
          </a:stretch>
        </p:blipFill>
        <p:spPr bwMode="auto">
          <a:xfrm>
            <a:off x="-152400" y="2286000"/>
            <a:ext cx="9439275" cy="3657600"/>
          </a:xfrm>
          <a:prstGeom prst="rect">
            <a:avLst/>
          </a:prstGeom>
          <a:noFill/>
          <a:ln w="9525">
            <a:noFill/>
            <a:miter lim="800000"/>
            <a:headEnd/>
            <a:tailEnd/>
          </a:ln>
        </p:spPr>
      </p:pic>
      <p:pic>
        <p:nvPicPr>
          <p:cNvPr id="14340" name="Picture 2"/>
          <p:cNvPicPr>
            <a:picLocks noChangeAspect="1" noChangeArrowheads="1"/>
          </p:cNvPicPr>
          <p:nvPr/>
        </p:nvPicPr>
        <p:blipFill>
          <a:blip r:embed="rId3" cstate="print"/>
          <a:srcRect/>
          <a:stretch>
            <a:fillRect/>
          </a:stretch>
        </p:blipFill>
        <p:spPr bwMode="auto">
          <a:xfrm>
            <a:off x="4724400" y="2514600"/>
            <a:ext cx="4419600" cy="2657475"/>
          </a:xfrm>
          <a:prstGeom prst="rect">
            <a:avLst/>
          </a:prstGeom>
          <a:noFill/>
          <a:ln w="9525">
            <a:noFill/>
            <a:miter lim="800000"/>
            <a:headEnd/>
            <a:tailEnd/>
          </a:ln>
        </p:spPr>
      </p:pic>
      <p:sp>
        <p:nvSpPr>
          <p:cNvPr id="14341" name="TextBox 5"/>
          <p:cNvSpPr txBox="1">
            <a:spLocks noChangeArrowheads="1"/>
          </p:cNvSpPr>
          <p:nvPr/>
        </p:nvSpPr>
        <p:spPr bwMode="auto">
          <a:xfrm>
            <a:off x="5638800" y="1447800"/>
            <a:ext cx="2667000" cy="1200150"/>
          </a:xfrm>
          <a:prstGeom prst="rect">
            <a:avLst/>
          </a:prstGeom>
          <a:noFill/>
          <a:ln w="9525">
            <a:noFill/>
            <a:miter lim="800000"/>
            <a:headEnd/>
            <a:tailEnd/>
          </a:ln>
        </p:spPr>
        <p:txBody>
          <a:bodyPr>
            <a:spAutoFit/>
          </a:bodyPr>
          <a:lstStyle/>
          <a:p>
            <a:r>
              <a:rPr lang="en-US">
                <a:solidFill>
                  <a:prstClr val="black"/>
                </a:solidFill>
              </a:rPr>
              <a:t>Discharge of the San Marcos River at Luling, TX June 28 - July 18, 2002</a:t>
            </a:r>
          </a:p>
        </p:txBody>
      </p:sp>
      <p:sp>
        <p:nvSpPr>
          <p:cNvPr id="14342" name="TextBox 6"/>
          <p:cNvSpPr txBox="1">
            <a:spLocks noChangeArrowheads="1"/>
          </p:cNvSpPr>
          <p:nvPr/>
        </p:nvSpPr>
        <p:spPr bwMode="auto">
          <a:xfrm>
            <a:off x="381000" y="1600200"/>
            <a:ext cx="4342151" cy="369332"/>
          </a:xfrm>
          <a:prstGeom prst="rect">
            <a:avLst/>
          </a:prstGeom>
          <a:noFill/>
          <a:ln w="9525">
            <a:noFill/>
            <a:miter lim="800000"/>
            <a:headEnd/>
            <a:tailEnd/>
          </a:ln>
        </p:spPr>
        <p:txBody>
          <a:bodyPr wrap="none">
            <a:spAutoFit/>
          </a:bodyPr>
          <a:lstStyle/>
          <a:p>
            <a:r>
              <a:rPr lang="en-US" dirty="0" smtClean="0">
                <a:solidFill>
                  <a:prstClr val="black"/>
                </a:solidFill>
              </a:rPr>
              <a:t>USGS </a:t>
            </a:r>
            <a:r>
              <a:rPr lang="en-US" dirty="0" err="1" smtClean="0">
                <a:solidFill>
                  <a:prstClr val="black"/>
                </a:solidFill>
              </a:rPr>
              <a:t>Streamflow</a:t>
            </a:r>
            <a:r>
              <a:rPr lang="en-US" dirty="0" smtClean="0">
                <a:solidFill>
                  <a:prstClr val="black"/>
                </a:solidFill>
              </a:rPr>
              <a:t> </a:t>
            </a:r>
            <a:r>
              <a:rPr lang="en-US" dirty="0">
                <a:solidFill>
                  <a:prstClr val="black"/>
                </a:solidFill>
              </a:rPr>
              <a:t>data in </a:t>
            </a:r>
            <a:r>
              <a:rPr lang="en-US" dirty="0" err="1">
                <a:solidFill>
                  <a:prstClr val="black"/>
                </a:solidFill>
              </a:rPr>
              <a:t>WaterML</a:t>
            </a:r>
            <a:r>
              <a:rPr lang="en-US" dirty="0">
                <a:solidFill>
                  <a:prstClr val="black"/>
                </a:solidFill>
              </a:rPr>
              <a:t> language</a:t>
            </a:r>
          </a:p>
        </p:txBody>
      </p:sp>
      <p:sp>
        <p:nvSpPr>
          <p:cNvPr id="8" name="TextBox 7"/>
          <p:cNvSpPr txBox="1"/>
          <p:nvPr/>
        </p:nvSpPr>
        <p:spPr>
          <a:xfrm>
            <a:off x="1981200" y="6019800"/>
            <a:ext cx="6207405" cy="369332"/>
          </a:xfrm>
          <a:prstGeom prst="rect">
            <a:avLst/>
          </a:prstGeom>
          <a:solidFill>
            <a:srgbClr val="FFFF00"/>
          </a:solidFill>
          <a:ln>
            <a:solidFill>
              <a:schemeClr val="tx2"/>
            </a:solidFill>
          </a:ln>
        </p:spPr>
        <p:txBody>
          <a:bodyPr wrap="none" rtlCol="0">
            <a:spAutoFit/>
          </a:bodyPr>
          <a:lstStyle/>
          <a:p>
            <a:r>
              <a:rPr lang="en-US" dirty="0" smtClean="0">
                <a:solidFill>
                  <a:prstClr val="black"/>
                </a:solidFill>
              </a:rPr>
              <a:t>This is the </a:t>
            </a:r>
            <a:r>
              <a:rPr lang="en-US" dirty="0" err="1" smtClean="0">
                <a:solidFill>
                  <a:prstClr val="black"/>
                </a:solidFill>
              </a:rPr>
              <a:t>WaterML</a:t>
            </a:r>
            <a:r>
              <a:rPr lang="en-US" dirty="0" smtClean="0">
                <a:solidFill>
                  <a:prstClr val="black"/>
                </a:solidFill>
              </a:rPr>
              <a:t> </a:t>
            </a:r>
            <a:r>
              <a:rPr lang="en-US" dirty="0" err="1" smtClean="0">
                <a:solidFill>
                  <a:prstClr val="black"/>
                </a:solidFill>
              </a:rPr>
              <a:t>GetValues</a:t>
            </a:r>
            <a:r>
              <a:rPr lang="en-US" dirty="0" smtClean="0">
                <a:solidFill>
                  <a:prstClr val="black"/>
                </a:solidFill>
              </a:rPr>
              <a:t> response from NWIS Daily Values</a:t>
            </a:r>
            <a:endParaRPr lang="en-US" dirty="0">
              <a:solidFill>
                <a:prstClr val="black"/>
              </a:solidFill>
            </a:endParaRPr>
          </a:p>
        </p:txBody>
      </p:sp>
    </p:spTree>
    <p:extLst>
      <p:ext uri="{BB962C8B-B14F-4D97-AF65-F5344CB8AC3E}">
        <p14:creationId xmlns:p14="http://schemas.microsoft.com/office/powerpoint/2010/main" val="24418952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228600" y="228600"/>
            <a:ext cx="8534400" cy="1657350"/>
          </a:xfrm>
          <a:prstGeom prst="rect">
            <a:avLst/>
          </a:prstGeom>
          <a:noFill/>
          <a:ln w="9525">
            <a:solidFill>
              <a:schemeClr val="accent1">
                <a:shade val="50000"/>
              </a:schemeClr>
            </a:solid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381000" y="1981200"/>
            <a:ext cx="5238750" cy="4600575"/>
          </a:xfrm>
          <a:prstGeom prst="rect">
            <a:avLst/>
          </a:prstGeom>
          <a:noFill/>
          <a:ln w="9525">
            <a:solidFill>
              <a:schemeClr val="accent1">
                <a:shade val="50000"/>
              </a:schemeClr>
            </a:solidFill>
            <a:miter lim="800000"/>
            <a:headEnd/>
            <a:tailEnd/>
          </a:ln>
        </p:spPr>
      </p:pic>
      <p:sp>
        <p:nvSpPr>
          <p:cNvPr id="4" name="TextBox 3"/>
          <p:cNvSpPr txBox="1"/>
          <p:nvPr/>
        </p:nvSpPr>
        <p:spPr>
          <a:xfrm>
            <a:off x="5715000" y="2895600"/>
            <a:ext cx="2910540" cy="923330"/>
          </a:xfrm>
          <a:prstGeom prst="rect">
            <a:avLst/>
          </a:prstGeom>
          <a:noFill/>
          <a:ln>
            <a:solidFill>
              <a:schemeClr val="tx2"/>
            </a:solidFill>
          </a:ln>
        </p:spPr>
        <p:txBody>
          <a:bodyPr wrap="none" rtlCol="0">
            <a:spAutoFit/>
          </a:bodyPr>
          <a:lstStyle/>
          <a:p>
            <a:r>
              <a:rPr lang="en-US" dirty="0" smtClean="0">
                <a:solidFill>
                  <a:prstClr val="black"/>
                </a:solidFill>
              </a:rPr>
              <a:t>Meets every 3 months</a:t>
            </a:r>
          </a:p>
          <a:p>
            <a:endParaRPr lang="en-US" dirty="0" smtClean="0">
              <a:solidFill>
                <a:prstClr val="black"/>
              </a:solidFill>
            </a:endParaRPr>
          </a:p>
          <a:p>
            <a:r>
              <a:rPr lang="en-US" dirty="0" smtClean="0">
                <a:solidFill>
                  <a:prstClr val="black"/>
                </a:solidFill>
              </a:rPr>
              <a:t>Teleconferences most weeks</a:t>
            </a:r>
            <a:endParaRPr lang="en-US" dirty="0">
              <a:solidFill>
                <a:prstClr val="black"/>
              </a:solidFill>
            </a:endParaRPr>
          </a:p>
        </p:txBody>
      </p:sp>
      <p:sp>
        <p:nvSpPr>
          <p:cNvPr id="5" name="TextBox 4"/>
          <p:cNvSpPr txBox="1"/>
          <p:nvPr/>
        </p:nvSpPr>
        <p:spPr>
          <a:xfrm>
            <a:off x="5715000" y="4154269"/>
            <a:ext cx="2971800" cy="646331"/>
          </a:xfrm>
          <a:prstGeom prst="rect">
            <a:avLst/>
          </a:prstGeom>
          <a:noFill/>
          <a:ln>
            <a:solidFill>
              <a:schemeClr val="tx2"/>
            </a:solidFill>
          </a:ln>
        </p:spPr>
        <p:txBody>
          <a:bodyPr wrap="square" rtlCol="0">
            <a:spAutoFit/>
          </a:bodyPr>
          <a:lstStyle/>
          <a:p>
            <a:r>
              <a:rPr lang="en-US" dirty="0" err="1" smtClean="0">
                <a:solidFill>
                  <a:srgbClr val="FF0000"/>
                </a:solidFill>
              </a:rPr>
              <a:t>WaterML</a:t>
            </a:r>
            <a:r>
              <a:rPr lang="en-US" dirty="0" smtClean="0">
                <a:solidFill>
                  <a:srgbClr val="FF0000"/>
                </a:solidFill>
              </a:rPr>
              <a:t> Version 2 standard </a:t>
            </a:r>
            <a:r>
              <a:rPr lang="en-US" dirty="0" smtClean="0">
                <a:solidFill>
                  <a:prstClr val="black"/>
                </a:solidFill>
              </a:rPr>
              <a:t>being proposed</a:t>
            </a:r>
            <a:endParaRPr lang="en-US" dirty="0">
              <a:solidFill>
                <a:prstClr val="black"/>
              </a:solidFill>
            </a:endParaRPr>
          </a:p>
        </p:txBody>
      </p:sp>
      <p:cxnSp>
        <p:nvCxnSpPr>
          <p:cNvPr id="7" name="Straight Arrow Connector 6"/>
          <p:cNvCxnSpPr>
            <a:stCxn id="5" idx="1"/>
          </p:cNvCxnSpPr>
          <p:nvPr/>
        </p:nvCxnSpPr>
        <p:spPr>
          <a:xfrm flipH="1">
            <a:off x="4190999" y="4477435"/>
            <a:ext cx="1524001" cy="4755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15000" y="5068669"/>
            <a:ext cx="2971800" cy="646331"/>
          </a:xfrm>
          <a:prstGeom prst="rect">
            <a:avLst/>
          </a:prstGeom>
          <a:noFill/>
          <a:ln>
            <a:solidFill>
              <a:schemeClr val="tx2"/>
            </a:solidFill>
          </a:ln>
        </p:spPr>
        <p:txBody>
          <a:bodyPr wrap="square" rtlCol="0">
            <a:spAutoFit/>
          </a:bodyPr>
          <a:lstStyle/>
          <a:p>
            <a:r>
              <a:rPr lang="en-US" dirty="0" smtClean="0">
                <a:solidFill>
                  <a:prstClr val="black"/>
                </a:solidFill>
              </a:rPr>
              <a:t>Vote for adoption 3-6 months later</a:t>
            </a:r>
            <a:endParaRPr lang="en-US" dirty="0">
              <a:solidFill>
                <a:prstClr val="black"/>
              </a:solidFill>
            </a:endParaRPr>
          </a:p>
        </p:txBody>
      </p:sp>
      <p:sp>
        <p:nvSpPr>
          <p:cNvPr id="10" name="Down Arrow 9"/>
          <p:cNvSpPr/>
          <p:nvPr/>
        </p:nvSpPr>
        <p:spPr>
          <a:xfrm>
            <a:off x="7086600" y="4763869"/>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2209800" y="304800"/>
            <a:ext cx="4593630" cy="369332"/>
          </a:xfrm>
          <a:prstGeom prst="rect">
            <a:avLst/>
          </a:prstGeom>
          <a:solidFill>
            <a:schemeClr val="bg1"/>
          </a:solidFill>
          <a:ln>
            <a:solidFill>
              <a:schemeClr val="accent1">
                <a:shade val="95000"/>
                <a:satMod val="105000"/>
              </a:schemeClr>
            </a:solidFill>
          </a:ln>
        </p:spPr>
        <p:txBody>
          <a:bodyPr wrap="none" rtlCol="0">
            <a:spAutoFit/>
          </a:bodyPr>
          <a:lstStyle/>
          <a:p>
            <a:r>
              <a:rPr lang="en-US" dirty="0" smtClean="0">
                <a:solidFill>
                  <a:prstClr val="black"/>
                </a:solidFill>
              </a:rPr>
              <a:t>Jointly with World Meteorological Organization</a:t>
            </a:r>
            <a:endParaRPr lang="en-US" dirty="0">
              <a:solidFill>
                <a:prstClr val="black"/>
              </a:solidFill>
            </a:endParaRPr>
          </a:p>
        </p:txBody>
      </p:sp>
      <p:sp>
        <p:nvSpPr>
          <p:cNvPr id="12" name="TextBox 11"/>
          <p:cNvSpPr txBox="1"/>
          <p:nvPr/>
        </p:nvSpPr>
        <p:spPr>
          <a:xfrm>
            <a:off x="4267200" y="2130490"/>
            <a:ext cx="4751302" cy="369332"/>
          </a:xfrm>
          <a:prstGeom prst="rect">
            <a:avLst/>
          </a:prstGeom>
          <a:solidFill>
            <a:srgbClr val="FFFF00"/>
          </a:solidFill>
          <a:ln>
            <a:solidFill>
              <a:schemeClr val="tx2"/>
            </a:solidFill>
          </a:ln>
        </p:spPr>
        <p:txBody>
          <a:bodyPr wrap="none" rtlCol="0">
            <a:spAutoFit/>
          </a:bodyPr>
          <a:lstStyle/>
          <a:p>
            <a:pPr algn="ctr"/>
            <a:r>
              <a:rPr lang="en-US" dirty="0" smtClean="0">
                <a:solidFill>
                  <a:prstClr val="black"/>
                </a:solidFill>
              </a:rPr>
              <a:t>Evolving </a:t>
            </a:r>
            <a:r>
              <a:rPr lang="en-US" dirty="0" err="1" smtClean="0">
                <a:solidFill>
                  <a:prstClr val="black"/>
                </a:solidFill>
              </a:rPr>
              <a:t>WaterML</a:t>
            </a:r>
            <a:r>
              <a:rPr lang="en-US" dirty="0" smtClean="0">
                <a:solidFill>
                  <a:prstClr val="black"/>
                </a:solidFill>
              </a:rPr>
              <a:t> into an International Standard</a:t>
            </a:r>
            <a:endParaRPr lang="en-US" dirty="0">
              <a:solidFill>
                <a:prstClr val="black"/>
              </a:solidFill>
            </a:endParaRPr>
          </a:p>
        </p:txBody>
      </p:sp>
      <p:sp>
        <p:nvSpPr>
          <p:cNvPr id="6" name="Rectangle 5"/>
          <p:cNvSpPr/>
          <p:nvPr/>
        </p:nvSpPr>
        <p:spPr>
          <a:xfrm>
            <a:off x="304800" y="6007879"/>
            <a:ext cx="8621485" cy="646331"/>
          </a:xfrm>
          <a:prstGeom prst="rect">
            <a:avLst/>
          </a:prstGeom>
          <a:solidFill>
            <a:srgbClr val="FFFF00"/>
          </a:solidFill>
        </p:spPr>
        <p:txBody>
          <a:bodyPr wrap="square">
            <a:spAutoFit/>
          </a:bodyPr>
          <a:lstStyle/>
          <a:p>
            <a:r>
              <a:rPr lang="en-US" dirty="0" smtClean="0"/>
              <a:t>To be open for public comment April to May 2011</a:t>
            </a:r>
          </a:p>
          <a:p>
            <a:r>
              <a:rPr lang="en-US" dirty="0" smtClean="0">
                <a:hlinkClick r:id="rId5"/>
              </a:rPr>
              <a:t>http</a:t>
            </a:r>
            <a:r>
              <a:rPr lang="en-US" dirty="0">
                <a:hlinkClick r:id="rId5"/>
              </a:rPr>
              <a:t>://</a:t>
            </a:r>
            <a:r>
              <a:rPr lang="en-US" dirty="0" smtClean="0">
                <a:hlinkClick r:id="rId5"/>
              </a:rPr>
              <a:t>www.opengeospatial.org/projects/groups/waterml2.0swg</a:t>
            </a:r>
            <a:r>
              <a:rPr lang="en-US" dirty="0" smtClean="0"/>
              <a:t> </a:t>
            </a:r>
            <a:endParaRPr lang="en-US" dirty="0"/>
          </a:p>
        </p:txBody>
      </p:sp>
    </p:spTree>
    <p:extLst>
      <p:ext uri="{BB962C8B-B14F-4D97-AF65-F5344CB8AC3E}">
        <p14:creationId xmlns:p14="http://schemas.microsoft.com/office/powerpoint/2010/main" val="4076725157"/>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2630</Words>
  <Application>Microsoft Office PowerPoint</Application>
  <PresentationFormat>On-screen Show (4:3)</PresentationFormat>
  <Paragraphs>598</Paragraphs>
  <Slides>43</Slides>
  <Notes>11</Notes>
  <HiddenSlides>0</HiddenSlides>
  <MMClips>0</MMClips>
  <ScaleCrop>false</ScaleCrop>
  <HeadingPairs>
    <vt:vector size="4" baseType="variant">
      <vt:variant>
        <vt:lpstr>Theme</vt:lpstr>
      </vt:variant>
      <vt:variant>
        <vt:i4>21</vt:i4>
      </vt:variant>
      <vt:variant>
        <vt:lpstr>Slide Titles</vt:lpstr>
      </vt:variant>
      <vt:variant>
        <vt:i4>43</vt:i4>
      </vt:variant>
    </vt:vector>
  </HeadingPairs>
  <TitlesOfParts>
    <vt:vector size="64" baseType="lpstr">
      <vt:lpstr>Office Theme</vt:lpstr>
      <vt:lpstr>3_Office Theme</vt:lpstr>
      <vt:lpstr>5_Office Theme</vt:lpstr>
      <vt:lpstr>7_Office Theme</vt:lpstr>
      <vt:lpstr>9_Office Theme</vt:lpstr>
      <vt:lpstr>11_Office Theme</vt:lpstr>
      <vt:lpstr>2_Office Theme</vt:lpstr>
      <vt:lpstr>6_Default Design</vt:lpstr>
      <vt:lpstr>8_Office Theme</vt:lpstr>
      <vt:lpstr>12_Office Theme</vt:lpstr>
      <vt:lpstr>WATERS Network CD 2007 compressed-1</vt:lpstr>
      <vt:lpstr>3_Default Design</vt:lpstr>
      <vt:lpstr>1_WATERS Network CD 2007 compressed-1</vt:lpstr>
      <vt:lpstr>1_Default Design</vt:lpstr>
      <vt:lpstr>7_Default Design</vt:lpstr>
      <vt:lpstr>10_Office Theme</vt:lpstr>
      <vt:lpstr>16_Office Theme</vt:lpstr>
      <vt:lpstr>6_Office Theme</vt:lpstr>
      <vt:lpstr>17_Office Theme</vt:lpstr>
      <vt:lpstr>18_Office Theme</vt:lpstr>
      <vt:lpstr>14_Office Theme</vt:lpstr>
      <vt:lpstr>  The CUAHSI Community Hydrologic Information System  </vt:lpstr>
      <vt:lpstr>What is CUAHSI?</vt:lpstr>
      <vt:lpstr>CUAHSI HIS</vt:lpstr>
      <vt:lpstr>Web Paradigm</vt:lpstr>
      <vt:lpstr>CUAHSI Hydrologic Information System  Services-Oriented Architecture</vt:lpstr>
      <vt:lpstr>Let’s see some of it</vt:lpstr>
      <vt:lpstr>PowerPoint Presentation</vt:lpstr>
      <vt:lpstr>WaterML as a Web Language</vt:lpstr>
      <vt:lpstr>PowerPoint Presentation</vt:lpstr>
      <vt:lpstr>HydroDesktop Desktop Hydrologic Information System</vt:lpstr>
      <vt:lpstr>PowerPoint Presentation</vt:lpstr>
      <vt:lpstr>PowerPoint Presentation</vt:lpstr>
      <vt:lpstr>HydroModeler</vt:lpstr>
      <vt:lpstr>PowerPoint Presentation</vt:lpstr>
      <vt:lpstr>PowerPoint Presentation</vt:lpstr>
      <vt:lpstr>PowerPoint Presentation</vt:lpstr>
      <vt:lpstr>Observation Data Model for hydrologic and environmental measurements The way that data is organized can enhance or inhibit the analysis that can be done</vt:lpstr>
      <vt:lpstr>Why an Observations Data Model</vt:lpstr>
      <vt:lpstr>Scope</vt:lpstr>
      <vt:lpstr>What are the basic attributes to be associated with each single data value and how can these best be organized?</vt:lpstr>
      <vt:lpstr>CUAHSI Observations Data Model</vt:lpstr>
      <vt:lpstr>Data Storage – Relational Database</vt:lpstr>
      <vt:lpstr>Why Use a RDBMS</vt:lpstr>
      <vt:lpstr>PowerPoint Presentation</vt:lpstr>
      <vt:lpstr>Discharge, Stage, Concentration and Daily Average Example</vt:lpstr>
      <vt:lpstr>PowerPoint Presentation</vt:lpstr>
      <vt:lpstr>Stage and Streamflow Example</vt:lpstr>
      <vt:lpstr>Loading data into ODM</vt:lpstr>
      <vt:lpstr>Managing Data Within ODM ODM Tools</vt:lpstr>
      <vt:lpstr>Publication of Spatial (GIS) Datasets</vt:lpstr>
      <vt:lpstr>Data Presentation Via a Map Interface</vt:lpstr>
      <vt:lpstr>Data Preview, Visualization, and Analysis Time Series Analyst</vt:lpstr>
      <vt:lpstr>HydroServer Capabilities Web Service</vt:lpstr>
      <vt:lpstr>Overcoming Semantic Heterogeneity</vt:lpstr>
      <vt:lpstr>PowerPoint Presentation</vt:lpstr>
      <vt:lpstr> 37 Water Data Services on HIS Central from 12 Universities</vt:lpstr>
      <vt:lpstr>Water Agencies and Industry</vt:lpstr>
      <vt:lpstr>Federal Agency Water Data Services at HISCentral (10/2010)</vt:lpstr>
      <vt:lpstr>USGS Unit Values Data</vt:lpstr>
      <vt:lpstr>HISCentral Content (11/2010)</vt:lpstr>
      <vt:lpstr>Summary</vt:lpstr>
      <vt:lpstr>PowerPoint Presentation</vt:lpstr>
      <vt:lpstr>Thanks! HIS Project Team and Sponsors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CUAHSI OnLine: Bringing Data and Modeling Services to the Water Community</dc:title>
  <dc:creator>Rick</dc:creator>
  <cp:lastModifiedBy>David Tarboton</cp:lastModifiedBy>
  <cp:revision>60</cp:revision>
  <cp:lastPrinted>2011-04-07T14:30:04Z</cp:lastPrinted>
  <dcterms:created xsi:type="dcterms:W3CDTF">2010-05-18T21:41:05Z</dcterms:created>
  <dcterms:modified xsi:type="dcterms:W3CDTF">2011-04-07T14:30:24Z</dcterms:modified>
</cp:coreProperties>
</file>