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1" r:id="rId2"/>
    <p:sldMasterId id="2147483712" r:id="rId3"/>
    <p:sldMasterId id="2147483713" r:id="rId4"/>
    <p:sldMasterId id="2147483714" r:id="rId5"/>
    <p:sldMasterId id="2147483715" r:id="rId6"/>
    <p:sldMasterId id="2147483716" r:id="rId7"/>
    <p:sldMasterId id="2147483717" r:id="rId8"/>
    <p:sldMasterId id="2147483719" r:id="rId9"/>
  </p:sldMasterIdLst>
  <p:notesMasterIdLst>
    <p:notesMasterId r:id="rId28"/>
  </p:notesMasterIdLst>
  <p:handoutMasterIdLst>
    <p:handoutMasterId r:id="rId29"/>
  </p:handoutMasterIdLst>
  <p:sldIdLst>
    <p:sldId id="1037" r:id="rId10"/>
    <p:sldId id="1035" r:id="rId11"/>
    <p:sldId id="1038" r:id="rId12"/>
    <p:sldId id="1106" r:id="rId13"/>
    <p:sldId id="1109" r:id="rId14"/>
    <p:sldId id="1112" r:id="rId15"/>
    <p:sldId id="1108" r:id="rId16"/>
    <p:sldId id="1039" r:id="rId17"/>
    <p:sldId id="1075" r:id="rId18"/>
    <p:sldId id="1080" r:id="rId19"/>
    <p:sldId id="1083" r:id="rId20"/>
    <p:sldId id="1085" r:id="rId21"/>
    <p:sldId id="1089" r:id="rId22"/>
    <p:sldId id="1071" r:id="rId23"/>
    <p:sldId id="1118" r:id="rId24"/>
    <p:sldId id="1117" r:id="rId25"/>
    <p:sldId id="1074" r:id="rId26"/>
    <p:sldId id="1100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CC"/>
    <a:srgbClr val="FFFFCC"/>
    <a:srgbClr val="33CC33"/>
    <a:srgbClr val="F6D868"/>
    <a:srgbClr val="FF9999"/>
    <a:srgbClr val="5F5F5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67" autoAdjust="0"/>
    <p:restoredTop sz="94710" autoAdjust="0"/>
  </p:normalViewPr>
  <p:slideViewPr>
    <p:cSldViewPr snapToGrid="0">
      <p:cViewPr varScale="1">
        <p:scale>
          <a:sx n="73" d="100"/>
          <a:sy n="73" d="100"/>
        </p:scale>
        <p:origin x="-394" y="-67"/>
      </p:cViewPr>
      <p:guideLst>
        <p:guide orient="horz" pos="216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5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>
            <a:extLst>
              <a:ext uri="{FF2B5EF4-FFF2-40B4-BE49-F238E27FC236}">
                <a16:creationId xmlns:a16="http://schemas.microsoft.com/office/drawing/2014/main" id="{D84A3A84-E342-4D0E-9C8C-BBBA159C79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t" anchorCtr="0" compatLnSpc="1">
            <a:prstTxWarp prst="textNoShape">
              <a:avLst/>
            </a:prstTxWarp>
          </a:bodyPr>
          <a:lstStyle>
            <a:lvl1pPr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111FCD66-0773-40E7-8A1B-98DCFC4F45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t" anchorCtr="0" compatLnSpc="1">
            <a:prstTxWarp prst="textNoShape">
              <a:avLst/>
            </a:prstTxWarp>
          </a:bodyPr>
          <a:lstStyle>
            <a:lvl1pPr algn="r"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4" name="Rectangle 4">
            <a:extLst>
              <a:ext uri="{FF2B5EF4-FFF2-40B4-BE49-F238E27FC236}">
                <a16:creationId xmlns:a16="http://schemas.microsoft.com/office/drawing/2014/main" id="{64564725-9EFA-4666-9877-E68E58BD10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b" anchorCtr="0" compatLnSpc="1">
            <a:prstTxWarp prst="textNoShape">
              <a:avLst/>
            </a:prstTxWarp>
          </a:bodyPr>
          <a:lstStyle>
            <a:lvl1pPr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5" name="Rectangle 5">
            <a:extLst>
              <a:ext uri="{FF2B5EF4-FFF2-40B4-BE49-F238E27FC236}">
                <a16:creationId xmlns:a16="http://schemas.microsoft.com/office/drawing/2014/main" id="{D8DBFD7C-CB47-460F-84BF-B4030DC4736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b" anchorCtr="0" compatLnSpc="1">
            <a:prstTxWarp prst="textNoShape">
              <a:avLst/>
            </a:prstTxWarp>
          </a:bodyPr>
          <a:lstStyle>
            <a:lvl1pPr algn="r" defTabSz="865188">
              <a:defRPr sz="1100" b="0" i="0"/>
            </a:lvl1pPr>
          </a:lstStyle>
          <a:p>
            <a:fld id="{092068ED-4E5D-46EA-8097-CE6B7A90F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23921E-5CEE-4D17-AE9F-F4018B7B3A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82" tIns="44298" rIns="90182" bIns="44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B1FB89-7CF5-4514-AC3F-1B50FADB861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2C785C1-742C-4DEA-B4AC-8E065AA89B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6BF5135-C920-467F-82F7-FB99FEEC01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F677387-5677-407E-8835-82CB1047AB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5225" y="703263"/>
            <a:ext cx="4586288" cy="3440112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C3AB9DE-0F32-4636-B306-8C5ACB8CDC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31863" y="4348163"/>
            <a:ext cx="5046662" cy="41449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80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36EBC658-F4EC-4A4B-8109-3219EED0CE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C5ED0290-A570-4932-970A-D1F0D5CAA4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913384F0-AAE6-4C71-9AB0-0F8BEFAE5B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9D991919-C58C-4C8E-BF78-80BE2B4104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6F321CE8-0F58-41AB-9982-D56D5252D7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FDA9C438-4404-4010-B9C4-B6ED14D7EC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700"/>
              <a:t>Discharge Derived from Gage Height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Concepts:</a:t>
            </a:r>
          </a:p>
          <a:p>
            <a:r>
              <a:rPr lang="en-US" altLang="en-US"/>
              <a:t>Data derived from other data – single data point derived from a single observation (discharge from stage)</a:t>
            </a:r>
          </a:p>
          <a:p>
            <a:r>
              <a:rPr lang="en-US" altLang="en-US"/>
              <a:t>Data derived using a specific method (discharge from stage using rating curve)</a:t>
            </a:r>
          </a:p>
          <a:p>
            <a:endParaRPr lang="en-US" altLang="en-US"/>
          </a:p>
          <a:p>
            <a:r>
              <a:rPr lang="en-US" altLang="en-US"/>
              <a:t>Relationships:</a:t>
            </a:r>
          </a:p>
          <a:p>
            <a:r>
              <a:rPr lang="en-US" altLang="en-US"/>
              <a:t>Relationships between Values table and DerivedFrom table on DerivedFromID and ValueID</a:t>
            </a:r>
          </a:p>
          <a:p>
            <a:r>
              <a:rPr lang="en-US" altLang="en-US"/>
              <a:t>Relationship between Values table and Variables table on VariableID</a:t>
            </a:r>
          </a:p>
          <a:p>
            <a:r>
              <a:rPr lang="en-US" altLang="en-US"/>
              <a:t>Relationship between Values table and Methods table on MethodID</a:t>
            </a:r>
          </a:p>
          <a:p>
            <a:r>
              <a:rPr lang="en-US" altLang="en-US"/>
              <a:t>Relationship between Variables table and Units table on UnitID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CF4A40F2-6E62-4F57-BB01-D9BA9CCD15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592D4C2E-4EE1-49D6-8091-69FE97AF5F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C39CB14-A07D-4D25-8BDE-B75430E3BB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E69125A3-A8F7-48E0-9E26-362CF822EB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38E416-689D-4186-B38F-5635E9263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ncrr_logo_blue">
            <a:extLst>
              <a:ext uri="{FF2B5EF4-FFF2-40B4-BE49-F238E27FC236}">
                <a16:creationId xmlns:a16="http://schemas.microsoft.com/office/drawing/2014/main" id="{B6A938A9-7FB7-46CD-872C-955D657B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27738"/>
            <a:ext cx="757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8A51EE4-5905-4A15-BFCA-AB94AFD5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1850"/>
            <a:ext cx="9144000" cy="428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EA2018-D317-4C66-B2DF-FB0FA201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8475"/>
            <a:ext cx="9144000" cy="296863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3333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6" descr="dhhs_logo_white_txt">
            <a:extLst>
              <a:ext uri="{FF2B5EF4-FFF2-40B4-BE49-F238E27FC236}">
                <a16:creationId xmlns:a16="http://schemas.microsoft.com/office/drawing/2014/main" id="{CCBEDA1A-17E0-4E2C-928F-9C5ECD89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024563"/>
            <a:ext cx="7699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IH_Logo whitetxt">
            <a:extLst>
              <a:ext uri="{FF2B5EF4-FFF2-40B4-BE49-F238E27FC236}">
                <a16:creationId xmlns:a16="http://schemas.microsoft.com/office/drawing/2014/main" id="{9DA0BCDE-1C6A-4CAF-B2F8-3AA6A0CC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80125"/>
            <a:ext cx="9842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A6B9EA18-E189-41EF-A78D-FD95AA42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6237288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500050"/>
              </a:buClr>
              <a:defRPr/>
            </a:pPr>
            <a:r>
              <a:rPr lang="en-US" sz="2400" b="0" i="0">
                <a:solidFill>
                  <a:srgbClr val="EAEAEA"/>
                </a:solidFill>
                <a:latin typeface="Arial" charset="0"/>
              </a:rPr>
              <a:t>2004 ESRI Health GIS Conference</a:t>
            </a:r>
          </a:p>
        </p:txBody>
      </p:sp>
      <p:pic>
        <p:nvPicPr>
          <p:cNvPr id="11" name="Picture 9" descr="ppt_overlay_squares_blue">
            <a:extLst>
              <a:ext uri="{FF2B5EF4-FFF2-40B4-BE49-F238E27FC236}">
                <a16:creationId xmlns:a16="http://schemas.microsoft.com/office/drawing/2014/main" id="{28B6F93D-A3FC-44BD-BF6F-E016EED0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55435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0EF2707E-C7AE-47E5-910E-7A0F7BA9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1995488"/>
            <a:ext cx="157003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4ABD860-2E3F-4CFF-8CF3-B9F12528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2503488"/>
            <a:ext cx="60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32736A6-0C61-4296-8E4E-2EFAA292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1939925"/>
            <a:ext cx="2716213" cy="12652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5" name="Picture 15" descr="2003 logo small white">
            <a:extLst>
              <a:ext uri="{FF2B5EF4-FFF2-40B4-BE49-F238E27FC236}">
                <a16:creationId xmlns:a16="http://schemas.microsoft.com/office/drawing/2014/main" id="{27F9986E-085D-4FAC-BA04-D3C4B6CF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36575"/>
            <a:ext cx="4856162" cy="22574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1EF9B62A-BD19-4B56-B206-AE1FDE9A15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295400"/>
            <a:ext cx="88392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B7594029-59A2-4D16-8FCA-3A1DA4080FB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371600" y="6440488"/>
            <a:ext cx="5484813" cy="74612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F69CBE8F-88D6-444F-8E38-29F52D2D1D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76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i="0">
                <a:latin typeface="Arial" charset="0"/>
              </a:rPr>
              <a:t>SAN DIEGO SUPERCOMPUTER CENTER, UCSD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62D75FE-3908-4BDE-9B29-435CA2D4C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371600"/>
            <a:ext cx="8839200" cy="76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30B91660-6339-4FEA-84E3-03BAABF7D0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86488"/>
            <a:ext cx="1290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CC00"/>
                </a:solidFill>
                <a:latin typeface="Arial Black" pitchFamily="34" charset="0"/>
              </a:rPr>
              <a:t>DAKS</a:t>
            </a:r>
          </a:p>
        </p:txBody>
      </p:sp>
      <p:pic>
        <p:nvPicPr>
          <p:cNvPr id="21" name="Picture 21" descr="hard-disk-track">
            <a:extLst>
              <a:ext uri="{FF2B5EF4-FFF2-40B4-BE49-F238E27FC236}">
                <a16:creationId xmlns:a16="http://schemas.microsoft.com/office/drawing/2014/main" id="{73F4DE73-5DB7-41F1-937E-273407A7E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529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70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756025" y="3678238"/>
            <a:ext cx="5172075" cy="105568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170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781425" y="4989513"/>
            <a:ext cx="5157788" cy="9461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C0C0C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35032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46604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0" y="0"/>
            <a:ext cx="2247900" cy="299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0"/>
            <a:ext cx="6596062" cy="299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68553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0B63-DF25-488B-B1E9-06EC2261B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D647A-B6E3-44C1-8F70-DE3CABC6C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B021-5D80-4748-8E76-ABD1D64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B50B9-7FC6-43E7-A7E3-225225148A1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2B11-6AAF-41CC-98E8-6A3FE74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0B3B0-56FD-4C31-95F0-7ADDD82E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5B0FA-EE05-43A1-9A70-248B1E207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3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02A9-CEB5-47F2-AEC6-2A0539B3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8934-9D1C-4B66-ADC1-C463260A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430C-9EE8-453F-87A5-D7D58471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71BAA-1459-4F9A-8B4C-5494E5E350F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5CDB-3C9A-49C8-8B01-B5EB2EEC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3CDFC-1765-46A6-8367-0B2E306F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E70D-D378-4AC5-9F10-42D71A553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23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2F1D-F706-44F5-8EF2-BDEEB778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71AD-7B71-4995-BBC5-1C7744D3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F0F5-2E93-4A72-BF0B-9318F027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49F3D-39B7-4031-A87E-BEDBF7DFEFF1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73C8-4944-4141-9453-036D090E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2C324-D4F0-49A2-B3DD-E950B9A9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DB78-9E1F-4B56-9ADB-ABF06C413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9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58C3-BC0D-4874-8F0C-5E35009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2A12B-1DEF-401B-96AA-BB90467B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240D8-B46B-40FC-90A4-612C69C8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BCAF6-4F34-47B6-B9D7-8F4FA260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C1DE4-91CC-48CE-A3A4-282D2DC211E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49465-9460-4C86-9A31-BE7C7AC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D95D8-09E3-4212-ACDA-A04F8B93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553C-B307-473C-A728-FB29A1A25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4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0D60-863C-416D-8F41-82CEF20F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3D7BB-00CE-48A4-A458-5D9A3986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EEDA4-3CEE-4704-83CC-56BE3A6C3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E5283-943E-4345-906B-F903DC288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59F2D-B963-406A-8DDE-C41E413E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13197-F14D-4679-AAA1-82F33D61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1DBB2-472C-4335-BCA6-71EEA90D4C5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273D5-4087-42F6-9D06-82651140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0216D-C558-40C9-B5F5-E3C42F69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B359-DDCD-47AA-92C2-8B730AB81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27C2-56B4-412E-B806-1C7151DC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D461C-7EB5-48B3-8F8C-BCE100A6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BCD69-A53A-4A84-8C4B-E7F31287D82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4902A-3C18-406C-894D-566AEBF9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130B4-B957-4B76-A763-0431235C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F5381-6597-4E8B-AA2C-3A4D94CE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94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98AC-D892-4515-B05F-2C152F26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53BFD-9332-4700-8577-18A2DA88282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547C3-693F-47F3-9BD9-E9501769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D5FA-F776-4760-B7BF-AE732B79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A992-C9FD-4B46-AC3C-B283D41E6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3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231D-14D9-462D-BA87-B59255C3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44A-B426-4661-811F-EF46AE64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73812-08D2-46BA-9343-9AB80616F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9FA4-058E-4D2E-91E6-B8976FBB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F6E83E-CCD1-4E48-98D1-A4C58070603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5CAE6-FA5C-43C2-8DC9-FA85FE8D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5A052-4B7F-4EAA-8287-83D967C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A6308-F765-442D-8895-89F66A74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01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05586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3A5D-3F0C-4A87-B3AF-2CE98C43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8B923-94E1-4E63-B882-BB6C06CC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B6C66-867A-40B8-955B-AF2521ED8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4FCA9-CFDC-49CA-9783-66D3EE86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88F62-3A70-462D-BD77-F781FA7B5C33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7DAF4-EBE3-4F19-B657-24BBDEC2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3AF23-6C88-4428-BD61-CF20E6C4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5EA9-1446-4C01-967A-CBF15B9A9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9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C048-E3CA-4FDA-84FD-A3764750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FD84-56B6-411D-AD5A-12E4EE911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FDF6-B983-4E1F-B19B-EEEF5BE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43B0F-E810-4781-B596-1FB1561B792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4F2A-2260-4530-8A37-F41D3F5F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EDCC-FD85-4457-8C26-96EF44ED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19E8-FD23-4498-A54F-4640C2F6E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5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175FD-5232-4469-8C90-29C6242D5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C6B76-E14D-4ED1-9ED9-B6D7F343A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27EFB-F3A9-469F-92B5-B3C6EEBB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A2836-A74D-4559-9878-BEC0D17BF74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3246-9638-4909-A43F-9478B3C6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7C7F-371E-4F03-A82C-A63AAE15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B2BC-F3A3-4317-B2DB-05E245BF6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8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8B0E-F44B-487C-AE92-19A497169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44A13-5D47-4ADD-B09D-CC6BAF48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01E2-8FB8-45B2-AC9D-B3425942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776E8-3D0B-47B3-8A8C-40B0F02B75C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0390-E4F9-408C-A41F-A7D66859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E341-7D4F-4649-A8F1-0D55E0E7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8EAC8-23A3-4D80-ABE9-F640FB89F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854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A7F3-3320-4BAA-AD42-66604451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C561-C6CE-4829-BF22-0C19A93E4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A8B1-BD9E-42DA-BDA7-1CC8992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CA87E-705E-4BEA-AEC0-FABD72730F5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2F8B-25E8-4F16-AF54-0CA9975C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15D7-289A-4494-971F-04F7F09A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0E38B-027E-4B94-B4FE-001EAB764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720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3B56-DB01-4E96-B215-0A5FE1AF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C95F4-FB49-4F60-968C-4D6C839D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4E6DF-20DA-45E0-9CFD-9F9AE218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0476F-02A4-4D98-85C0-D5841183D66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6093-3E88-4575-B0FC-20C09DC4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D3431-F80C-4877-BDD2-F944ADEA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9D6F-118A-4033-A561-821E5C0B7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22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7035-F80D-4FEC-9CFA-61FD60C4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21CD-8A4B-4733-94D2-F7B9FD82B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465D0-2C49-4063-BD7C-1124648B3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408D3-E25A-4375-A985-32FA2690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C564D-6410-4B87-9E07-9F512993B43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3AC2E-E99D-4127-B420-6FE3E36F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6875-1AC8-4BC2-B529-B342E1DD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0F57A-9538-4B9F-B31B-3C2737950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0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9D7D-C00D-4BB9-A32A-47175BBF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62A3-F5C5-4D99-BE0F-BEB97064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A2BCB-C65F-43A6-B379-0C9F6F5D2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47544-983B-448B-A6C9-D604E03BB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1CF2A-443A-49A4-AA30-4048B70E4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EA2CA-DFB1-4865-95F4-A83EBE98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C701A-0D19-4D32-B256-9813A73CC46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85760-2A15-47AF-A5A7-5B8BFC3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44169-2656-4A68-AF84-D562B110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F5181-0E46-4278-A97A-3D760ECAD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94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ED30-0B95-4E21-8E3E-A7B10180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B3EE9-3D89-49EE-88D7-778EAB16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4FA8D-1236-4AAE-8EC6-6237D6AC730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301EF-106E-40F1-AA40-932CD593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D264B-2118-4B35-8A1A-5015DE5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BF4BD-BBD3-4F04-99EC-A7821EDAE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14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D9CCA-EDB9-4ABA-A9D9-957D2A7F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36587-C09D-463A-A49C-3BA0B90CD9D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627A7-0950-428F-9085-BB1D7655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C4D4D-3F1C-4950-8B88-4F5D8E70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77529-A30D-47B1-8604-4C2660E24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228950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98BD-BB06-403E-82ED-5119068B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2572-4583-418F-B8C3-774D4279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2A480-42C5-4E59-B2B4-505F17B67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442C4-95B2-4E7A-91ED-83A57B79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F3465-FF0F-4FF2-B660-B5B123EE58B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5C88D-B567-4362-A7E4-D47916E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2C0A-97CC-4A92-B139-AE01A5F6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43045-E2A4-4A9B-A428-23C162492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84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9921-B278-4597-AE0E-75E54FE2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9A408-DF63-4787-947E-8B30C890F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D5B6A-B589-4504-A23D-A0A9F6E9E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063EB-E187-4F09-8122-FA090947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BF787-F128-4FF7-A21B-94AC76D82CD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88E1D-1BD7-47B1-89BC-383CFDA2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041D-30AB-4485-B6C6-97F8DAF6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44010-2519-4637-9447-195535FF6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59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9CCC-B63B-4A21-B22E-943633C1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9E66-5008-45A1-A379-2178CE035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87CB-1B55-4309-9DA1-E2AE28E7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760CD-A9FF-451B-9F84-1BC54516B2C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2885-8C2A-44D7-B6B4-DCBCA2F3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0D48-23DF-475B-A866-8D72D7E3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FB102-06CE-4414-AB68-BB0E47D91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2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EE5B3-AD1D-41B2-9DAA-453A323AE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B15F1-FDF0-42FD-A8AD-AB76EFEF1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70455-36B7-4EB0-9876-5196D628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B7195-9ECD-47DA-BDEC-F11EDFB1CC0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88961-C16B-4C3F-B294-C79304B8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C258C-64FE-4614-8622-C562307F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6DFF-8F8D-439A-89EC-EBDDE4F9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78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445B-E3A9-49E5-93B5-5BF2BC0AE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73915-6632-4B2F-8077-3EED48F77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40FC-A864-4F2A-BA06-FA622541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0BBA-8938-4A01-9F69-AC0EA5B8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091C4-3762-46F5-9719-7840303E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920A-4341-473F-A963-D53F9F16D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13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9CE8-E327-44E4-8C59-39EB0049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898A-B35B-46AC-924F-6A698962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A153-61C7-4EC1-82BC-C0AA1580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8FE9-D586-4E36-BFAB-5DAEE8FB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70B22-3E79-4F99-8F83-EF801669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68B7-E442-4196-820F-8E3DFCB9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90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DF23-4DE1-406E-B091-180AAFED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1AC92-4537-4272-AD90-EF0C7A4F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00ED-A74E-4C18-BCA2-9268A89C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72CBA-5261-450F-AB54-5B410476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7D92-1BE6-4329-800A-31E73785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A0F2-6C78-4721-B111-1F8E31204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60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A89-AD13-4E03-994E-968A1507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B36F-E732-414B-A841-FDEF01501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0CD8E-F227-4568-9DF3-45D69A4C9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DC223-CBF9-4C74-9200-18A6F6D4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6F2B3-F6B1-439B-B19A-589755A1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A7458-2978-407E-85D6-BFA8C7C7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94C7-26C4-493D-95D5-E4987194F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41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396F-0C7A-42C7-8243-E10D77F9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8B7D7-F201-4DB9-8FEB-6BAFB4AF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9C7E-B4EF-4CD4-97CF-3955C83A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8A00D-6DDB-489E-86BF-BA4E4E267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86BF3-675B-4375-BC6F-9F4D5BBE5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CA02F-0F74-493D-9799-9672BCEB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BE41D-4984-4B92-AC61-7747EDC9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4EC3F-0098-4574-9B2D-C9193FF9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2AF5-B889-4EB5-93ED-B003F01B2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1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4A8-F14A-47BC-B297-50470D26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1A277-AF74-40DA-8C48-761941B0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3C8E-DC7E-4829-85A7-DE5BF9AC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6583F-35FA-4909-B096-99608C4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6E4-656A-4FA4-924F-6022ECB6F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1050925"/>
            <a:ext cx="4359275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50925"/>
            <a:ext cx="4360862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38653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4894A-A92F-404D-BB04-776513BC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C48E1-C7DC-4799-9A32-F5CA1C6E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A060-5042-4A94-AD8B-7A73FC75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589D-A5B8-418A-BF63-16FFB24EC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21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B3FB-D234-4D37-A7B4-6516B1D5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24A5-DD93-459A-B28C-9E4600EB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D8DEF-86CA-4B05-9012-179A2C1D6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CF467-87AB-4327-9D84-632B03A2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88C68-96C4-4C59-9022-2D169A55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74BB7-07F2-476C-89C5-11BE7570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D5B3-987F-4720-9D4A-FC6E332BC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123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E151-9250-45A6-9BC7-A09CC872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C3B28-1715-4E0F-BAB4-82993C67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5CD5-3266-428E-A6F2-9D63C076F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C625-8B33-40FE-97F9-896350C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67F5-A648-425E-A242-A2E56D24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727AA-56FF-4039-8000-A025A520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B781-628C-4CA5-A1A1-53FB0B9E6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98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B2AF-A89B-4703-B8E4-421EB63F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84635-1215-46D4-ACFD-A908AE7C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F3DC-C5C7-4F4E-93A1-123CE206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155E-127F-4ADD-A1B9-02641367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E68B-981A-4B52-82D9-35BEE908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77280-4B81-469F-92DF-9FE80889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239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04A1D-9C73-4696-BC08-35DB21FB0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B0CC4-F52F-4D3D-914C-286E8C61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A803-1BB0-4581-ACCA-BB34530F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E219D-4FAA-45FD-A55B-BB2E78E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0A84-2EB5-46A2-B9BC-B7842644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3EE7B-2520-45EB-BDC5-FBEE9A2A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528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55CC-B2BB-43BA-8BF2-1F069FEB6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36879-BB11-452D-A2B9-E6251C605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20E1B-43B2-4CA1-913D-3D960606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A5EA9-9AAA-4BE2-8CA3-5D5EABBB530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F2AC-7BB4-425D-9CBB-1A799BC2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AB42-434D-4DA3-A92E-243A4571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6238-C3BD-4443-837B-7E4D2A74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458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7263-3F0E-4DEE-9136-84EA5F3B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7BBA-2301-4AA7-8D7E-E151C80C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F7FE-2A7D-4743-AA1D-81945FC1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743E2-74A6-4E60-91B6-27F2E5017612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B3BA-A5A6-4B38-B849-0F524C05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CF915-8A5E-4822-AEEC-07F925DA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22A4-317F-41CB-A0C3-3C9445213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26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8DAC-9D66-45BD-B287-8AE7C717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E3E91-0FE9-465F-B3D0-4A1DDDCB5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4E59-7646-42BF-BDF2-724A3D12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FEFA2-4153-4B31-AA28-A2051DAC99A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79A3-06D9-4CDF-A83E-284EF318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0FA9A-4BA0-41E6-89C9-A34F831C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18B8-3C7F-4259-B09B-18ADA339B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018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077A-A5BB-4548-A68B-39383ACF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B1CE-F913-4291-99F5-70ED82701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C0DA8-6EB3-4C2B-9C2E-0CD73DF35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FB827-46EE-41DF-8E23-91AC0164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542D4-1D4D-4C2D-8E9A-19C1B7ACEED3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C00A5-BB6A-4EDF-A3C6-4D95FA93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2A1F0-4415-4676-B906-AA507531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F4A09-131A-4B84-B45E-918760531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72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EC0B-7665-4B88-AC92-787C5D7F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EAA6-115C-4837-81F5-9E5546C9E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C2FE-015B-4CDA-8CC0-10309985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25904-C091-457E-8EA3-B60C2CE6A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E54C4-4430-4FDA-A333-FA783B4F4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13C95-6670-4510-8701-3B0712AD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85A4F-71C2-4C52-8348-3467FA17B329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03389-E68D-4D28-829B-83B46397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A33A3-CA67-4B4B-BB12-79746816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E19BC-C57C-4AF6-84DB-822B827D1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3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243907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7461-C83C-4709-88DE-ADFA0C1A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94818-0F69-4E95-AD85-1EFB045A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C590B-6279-4D45-9BD8-D0528FAB93C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505D2-382B-4EF3-9719-08F691B2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62070-2AF4-49BF-9670-2EE82F88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4C44-C049-4612-BC05-3FCBDE07A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10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E501-89BD-4A54-8328-D6599D21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072F2-E7D0-4D7E-8657-F4B5D846AA8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29B8D-8ED4-44B7-87A9-064C08C4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A1E5-68E1-48B7-BE4B-4C704C62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EED4-A59F-4A45-9B37-0B3E8C321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51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EE70-DB16-4781-A122-6FE8291E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3E24-EA6F-419B-A769-621AD542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9CC62-3010-468D-8862-31C0FFD4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37EE8-DAD5-40E8-B0D2-5CA3D74E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B3D34-C4E9-4F41-B9AF-1B627B6937B2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B5496-ED42-4ABA-AD4A-D9F31657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4D22E-2140-4C1B-B11B-BA8E0731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6E317-B3F9-4F6E-9006-2D8D99945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939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4666-436F-411E-BA0B-51C5CAD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A9C6F-39BE-4B80-9E17-2B249445B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0E353-6E36-46FE-A68F-EBD5FF11E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624E-A950-4135-99DB-439FC2B2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A5108-570A-4E96-B526-293C0819904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697EF-BA4F-41C4-9DD5-E682D94D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D8CA2-ADCD-46EF-8ED0-D4342A14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2A6E0-528B-4FDC-8366-D2661746A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32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F7F6-4A4D-4B0E-8615-8729C187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C0883-C431-4E67-ACE5-A273CB514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E1A52-E7E9-4CD5-957A-A11BC205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D8BC5-EDEA-4593-A982-25E7C17D99C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76DAB-0F1A-46FA-A7B1-501630A5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AAA94-4685-41A4-8D44-12A16904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B2B49-E74E-43BA-8306-298F93F4A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54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BB963-934B-406E-A3B2-2350C2251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234B9-163B-45CE-99D7-B16F02E9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BF42-D4C5-432D-AF89-0FA4C752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2C98F-69CE-4DA5-A3B5-FC77BF169B2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3FE0-FD63-4DBB-8375-341E6495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A569-46F1-4419-8AE9-5E38DB7E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924E-5A90-49D1-A68B-D073E1848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05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99F3-7801-41C5-AE15-91D15CE2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328DA-57DD-4747-8BFE-1711DC260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3E6F-ABB6-4797-A51E-62F7C582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9407-EBE9-4A6D-9A2D-CAF12EE2DF5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EC7FB-CB45-4D16-BEF0-EC69A05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6160-7134-4D47-B45A-F482A61D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8672D-FF1C-4C98-8AB0-35A03DCB9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396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7090-5B97-4729-B06F-47C56D8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AA0F-F198-4A33-8950-09DD5ECC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BC73-DFBF-41F8-A23E-43B2038D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46BA0-7DBC-4DD3-8750-5E2488465AA9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87352-BA9A-480B-A4DB-2F0D013C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18646-6DDD-4E48-84D1-A02DC52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C301-CC3E-4AA6-857E-EC743ED33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90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60F6-4B6D-4B57-9567-1AD33019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78077-66B2-4AF1-993D-FAA16BF0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ED9A-4AA9-4F31-B64A-90507322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5EAD-DEFD-41A0-BA42-6C5C70C6CD0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AB80-77F5-4534-840F-3C9F781A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F0617-5A8D-4158-A7C2-1C9EF3C3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C38F-53E8-4C41-A64C-DEE601BDB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87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15E2-4984-411B-9949-BC9243C2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D382-1BF5-4FB6-B050-68394B5CF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76319-685C-4D4F-9CFD-799E9EAA1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980BA-241E-430E-80A3-7EC40B61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283FC-89B8-40B3-B464-2C008127CED9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CEEE-A157-4ADA-A784-9063027E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5F359-0375-4B0B-9911-B0FFE1DE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8191C-6B98-43BB-BD80-48ECEFE18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89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16371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3A54-FAB6-481A-B7C1-DE54703A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72FA-6674-43CB-97D0-C7BE63EE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BF89-8B2B-421A-AB55-A05BDB33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EF8C9-4DF9-4097-ADC7-3048F6769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CB12B-E622-43C3-8B4A-0E97049B9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186F7-C438-4C66-925B-7F7A7B88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E15B9-9A90-4D14-8128-56C177F2CC4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5424B-F31D-4F95-92F7-7C58E2A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B9826-4874-4712-9819-65C3301A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6AEE-8BAE-4A8F-875F-9ECA92260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28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15D1-82BF-4782-B40E-5491689B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8D838-B36A-4948-8873-D10C31FF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D86B4-C34F-4DE4-90FE-EF52443A28C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768B-0FCB-43AB-8A5C-E882BBC6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58EB9-9D4B-4F77-A584-F6918F6B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33E00-FD27-4363-AD77-E3D9AAEE1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845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298EE-E386-438B-BAFE-90A5103E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100CA-9550-4FD6-841F-36110AEA863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1FCB9-A54E-44DF-A312-C7851D0E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59DAE-7E2A-4D00-AC42-2B1CF629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5953-E433-4FFD-9F11-D103087D5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814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7B8C-6198-49F8-85A6-B02B6D4C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0D49-48CC-482F-B614-8583744A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382B5-C7F1-420D-9A0F-AB1FAE475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F2D9-D70C-4B7E-86D8-4FF2DAB9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CF246-3D53-4F92-A195-EE7887CCC5A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07018-953A-4EDA-867D-82FBB216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5EAC1-7423-4CB3-9E78-0D8A1D25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F5707-471D-4472-A7E2-4C510563F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78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6031-60B2-4B10-A107-EB3D83F0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876CA-6EF9-45CA-926D-E28AD7C53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F4D5E-3B88-4785-BD1F-5B396EDC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ED85D-65D2-4A2E-BD9C-10CBE42E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1EDDF-5A84-44FB-B4B7-CBE2036AF5C1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3A31E-F166-40A9-B7A5-D33945F0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B7A12-5E1B-4B23-8357-0157F7CF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E5EA-854B-40CA-95FA-226B042A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57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6D1E-4DE0-46B8-AD77-5F9C1F91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9506C-7AC1-46C3-BF9C-208AC084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A5FD-7E9E-46B1-AD3D-6523BC3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92D15-3900-468E-8CD5-5586BB11F6E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3D3BD-1178-4A64-BA26-9B47E05F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DF29-8C50-48F8-9BF9-4AB3F127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BA18-C19E-453F-A89C-3D69160AF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1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D56EC-44A9-4075-82D1-677E02166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5E91F-8A34-4877-AC07-639919972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FECE-58AB-4DAA-ABF8-C286246B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26FF6-A89D-4401-ABB0-EC5EF6437971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CC03-EE5E-422F-ADDC-16DFFFF2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799E6-6847-417E-AC1E-F4555A54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8C269-D2C9-4AAB-8766-7A8E80297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42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6913-6E3B-4217-9A52-23C9C24B5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113E8-9778-4ECD-825F-5E8301A2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15032-5C1B-460C-A33E-032611E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3898D-48EE-4F6C-84CA-776A4C247D6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F954E-3238-458E-8383-3F0843B9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03E7-2F28-4DD4-85EC-B10AE944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930E-79B1-41E7-B1FC-1B99F53AD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75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053E-4CCB-4988-885C-09A5C3F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89B9-56C0-48ED-973C-FCF08990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83D2-C784-468F-912C-0E9DEC5B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9C2AA-0575-477D-A970-D27BBE66737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46F8-FDA7-464C-ABDD-B0915943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C34C7-EC11-45F0-AC73-B22CB90F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1DA1-A079-4545-898A-0AAAEA047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93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7FFC-70B2-46D7-80A0-33E35070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E1CC4-D335-423D-AD8C-9D2EA57F7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9C5B7-9127-4BD7-B1A5-5D805D0E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8343C-AFB2-4AA6-B7DA-C70A96C5A16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91057-B0D5-4B68-973E-33A57FFB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9295-DEFE-4469-BA4A-043AD513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44C18-1A1C-44BE-A134-0064C285A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071308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1108-C7BC-4A14-A7B7-B8698D53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5A80-49C2-4645-8CDE-57CF4E0AB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24580-CE64-46A3-814A-09984D459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FCFE-F58B-400D-8F96-686CD9B2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3C60B-BD32-4DCE-8277-230C33BF2D4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87C1A-AF94-49B3-B236-013B34FE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BE0E8-0096-421E-B0A6-5905E1A8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B19E-5770-4868-A79C-470115BB1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B34-7D40-43A4-9E03-C6A74C3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B4CC-AE50-4AE0-BCF7-B63BC837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E14D-F20A-4BFA-9352-F8EE7D14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2AF17-7E2C-4ACA-A02D-0956D0A43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FF79C-A227-4C53-9E1F-CF459F20A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F4F9C-081F-4B0B-BC52-2BEA06C8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792B-0B7C-43CA-AE16-C3FBA95B0F2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196DE-19EA-4804-B23E-35DEAD7A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B3B74-5B59-4C23-AA4E-17B927AB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70A7-C999-4CC6-A595-CAC4C58C3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30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CCFB-ED9B-4F39-A972-933FA1AE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86C07-5484-483B-A61D-8D8A8C1F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08130-211A-4FDC-9208-94D166CB7E7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0CD70-FECD-4F6A-921F-C3D0BB36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4333C-4D8D-402C-B70A-CFBFDF60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E9E08-9B53-4F99-B639-7036C112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43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7A1DE-DF8E-4158-AF4A-3138D387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5AAE6-1532-4742-B5D9-AF6AF563063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389FC-5DF5-404B-A69F-7CF1491A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DDA63-9B42-4D35-94AF-5277634E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8BA4-7115-4B88-A702-350C32EFD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999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17D6-4C21-46BE-90E0-F9A06B48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0F19-1107-41E1-AFBF-368FAA1A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27100-D5F8-4E77-B923-87C5446C8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37766-240B-432B-8BDF-E5B570D8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4171D-064B-4E0B-8203-F004B89F706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503CD-BEA4-4507-9BA8-DF502537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C545F-A7F3-48C2-8DCA-3E0B7719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41FD-4595-45C9-85BD-EA37A561D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55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77E6-5A9F-47C5-BDC3-F291D3A2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94A3D-E4A3-43C6-A2D0-8D57BD0D8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0AB03-0F2D-42F9-B3C9-451BF9F26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528ED-887E-4161-95FC-E464C88D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7A726D-149A-422A-B641-00030926603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F5B2B-0EB1-4079-8E38-916A352B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840A-36A5-4880-A553-154D4366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9932B-BC09-4AC4-8070-2FE185A74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7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5B71-964C-4E5B-A430-1C2F2636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5E72E-249E-4DF1-8773-9F0325D71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0E535-36A1-4841-9F9A-BACA7EE2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C6E2A-81F3-449B-8AEA-D77B59D2B9B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C2696-1F86-4220-A3DB-0900A9FE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D8B0-3E17-4FF1-92FC-E63A8A00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72389-E7F0-49B2-AAF9-4094DD18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89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02DE2-29D4-47E8-9D46-C7780E47C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CCDD4-53DC-4ADD-A96D-6C94F1F6A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CBC1-7BD3-456E-9E55-EFCDB320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3AD6D-847F-44B1-85FC-1AE14DAAA7D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ABFF-22EE-46F7-BBBF-1403EC7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E9199-B486-472B-B5B4-13AA7031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EA898-1FE0-4EA0-9780-1C294F8F1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481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A527-C0B1-4058-950F-032175A0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1E234-9DA8-4F87-8025-E78B16E69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8079-9DF7-4FE8-9F23-35567604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DC31-FA02-4345-9E78-63B72B5DABC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BC4F4-3F1D-4A88-AB31-97233FEE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387D-4271-4865-8A06-F36D4AAD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F10CB-A93B-4D6B-80C6-7FEF57365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4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10DD-0363-473E-9E13-20ACC454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E12A-8ED0-49A1-ACA1-C8EF91F4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A0994-3A57-449E-B786-B58697BB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66A7-C0C1-4A36-899F-C39D24AA20E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C5B8-7A59-4B58-827A-7B26EB80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DD30D-5A61-4C82-B76E-2A21CA0A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AEE38-0251-4376-98C3-C8883F913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3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106751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D124-D845-498E-BCA0-715F0000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8427-784C-48A5-90CA-3CD4598C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FF20-56EC-4515-9CA7-82E7FD45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672B-7395-4A91-BF29-9DF1D98411A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DA00B-74C5-4377-9821-B9EFCCB3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63E0-3F06-43B5-9BA3-8068D083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2E10C-6005-4113-82E1-BB998EE29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50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D792-0763-480B-A656-A6F8A4C1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46FE-09D0-484D-BCBE-7C4D95F27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A80E-C4B3-47B1-81B7-20D44A85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09915-2DD2-4AC4-BC36-97DFB097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EAFF-B7D7-454C-9624-C5DB6B6F86B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67682-EEC7-405B-B411-F29456C4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0817-7934-49F8-8505-CFC9B41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9286-1C1B-4C71-80B6-63CBA3E55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24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2C63-81A5-4A5D-90C3-5D3D710B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1260-D97C-405F-9803-2EC5DB4A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F655D-9CD5-457C-9C57-A8020D4DB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AB05E-F162-479B-942F-54EE9CAB8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80EED-C052-45F7-81A2-6D3C198C6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5F804-33A0-4941-8425-3ACA3952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B7EE-AF10-4EC2-ACCE-94FC78671D95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9500F-B562-4A3D-B7F7-90E95A1D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10401-6EAB-4832-A45C-3149EA43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0111-35FE-4B49-AE82-1DF17BBB3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85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E59C-0176-49BC-8233-62827036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F6C2C-3345-4883-A0FF-19F2359D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843C-F30F-41C2-81A4-D691BEA0B8C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0FC3E-34BC-4E47-9B09-F456F986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82A5A-9124-4996-9ADA-D73F44F2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9EFB6-9B47-444E-9708-ED8BFD338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67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E7849-81A8-42F8-83A4-387E8F42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73C3-EC34-4E92-AE1E-A33318C64FF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671B9-F3A0-43E2-AD95-FABF8966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9FB3-05CF-454E-9FFC-42E6365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3FC7-AC0E-4D21-8D09-74B9AE59F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852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6897-B4DC-495E-BB8F-18FAA543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4CD0-D150-4425-9D66-C0FBDD6D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2B2FA-CB69-4EAD-9984-8E251927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F4E4C-7B13-4E45-BA00-57AC7E6B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A355-63CF-4D24-9509-BABC1263A24D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C3838-0226-42CC-B726-10F13B23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02A5-7955-43BA-8F4C-852A9C4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38015-F8D8-4723-A98A-D40A7CF16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57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E0E1-DAD5-4A7A-89A5-22063050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A527F-A85E-498C-AF2C-8CFBD9F38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8D165-5B11-4A45-9E10-273E5AEB6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ED7AE-FDFC-4F3D-A713-47F5AA2C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A149-2BC7-4D07-BDF8-2686689254B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7DE5D-54E9-4457-89A6-81F78C1F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36276-111E-4010-8576-0A2E1006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4A1E-1D90-4E9A-AA70-CAAD64C3E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6603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3128-81C7-4BE2-AD44-87613A25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5233F-16D5-437C-9F01-59B1A887C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8686-1ACE-456B-926B-74C0387C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FC52-1C1E-4BE0-A977-B1D66376F02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36387-20C8-4C4C-8C66-FA73F2DE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E037-41C3-44F0-AC47-6B915293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F8D69-75B4-454B-A1AC-2F79FFD10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8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85360-4FEE-4801-908D-49FA27281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1204D-AE23-4227-9358-EB0CB812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51359-72B3-4503-AEBB-B6A64A9B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8143-3F36-4A16-8EE1-E812F21F617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F63D-14C8-43AF-9234-33D7A3A0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AB362-1733-4F18-95E7-DFA060C0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6E5C-2ECE-4A2C-BB4A-5BA4B3575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88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58C6-AC54-4CC6-BB66-0ED6B35AB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FB6B5-E49F-48C0-AFD9-E95B5C471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72AD-375A-4B2A-A488-10203B2B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0BE7A-1128-4AD5-A256-4FCB678F045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E1A80-A7A2-4262-AE16-1D0D4964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2947-FB25-49FE-A53B-FBEC8962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A1D5-02C7-4EB2-84A4-75BA57434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2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82828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74C6-9C3F-4346-BAFE-E0A05A78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2042-EF30-4934-9F0D-EA48C92CC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0702-E8F8-4DFD-BB2B-8539A1DE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C7CCF5-C9E8-4B08-B61B-4B20DE3F0C5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A574-F62A-4F6E-A17F-D539EFBA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158A-9D2C-44F0-A4D5-C1770CEC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97F3-0A24-4D47-8B03-BE9D2CED5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8705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B7C1-9B9E-4595-BBB6-5212DAD6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E3E2-0590-4CDD-AC57-B6C8A675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D169-0B44-4F5E-B560-9E7BB18C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01CEC3-DE32-4DAB-8FD4-8CBA2ED561F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8DFF-6AEC-4D43-A3F7-6FE19C10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B2B50-810F-4406-8E4E-C0637D8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98BD-F921-43E5-94E1-4A8FD3C41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7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1971-76DF-4B4A-9180-CCDEE0C5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C4E1-AAFC-4326-B665-0B5D478B5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4775C-A1C4-426A-87C4-C98F9E231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19FBD-30CC-4EB7-AB47-9A88F6B2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91C535-E46A-43DE-ACB1-0C528D9F235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63F2-66F7-41B1-AB5E-1881693B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CCFA9-A16A-4D56-81D1-732ED397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352D-7892-4668-9C35-E5158F670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8270-1D63-4B9F-8965-678C4679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AF390-6288-4589-B4F3-DA3D9E81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F467B-C30F-4C4B-8D4B-CFEF8ABEA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EEE5-53C5-4885-B985-BFF1D536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0B7D8-FA0D-4919-B65F-BC1E56E04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89C8-0600-485B-A3BF-4B5EBCA5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1578F-FB7E-4CA2-885D-618A95E85C3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865D4-6F0B-4632-8EBB-A44ABE2D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5CD55-0304-46AC-8288-E472D376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26A7-BD70-4CE2-9658-B999523C9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265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54AE-3B28-40F2-B52D-DD882D95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C7270-44CF-4B9B-89B8-028EA569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837B4-5758-4B9C-9CEA-FFA59103C84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EEC48-ED05-4D76-8F0A-5E903D2B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404C3-1553-4C0B-AC35-F8757A3C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5739E-7208-49D5-BB4A-0410DC036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06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B288D-2D62-409A-914E-D98177BB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CA258-DEC1-41D7-A238-2350EBB7DEE2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D5BD-E546-44E9-BA00-8FB750FD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E6C6A-4539-4AD1-9241-CC362C1E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ED4A9-2A12-46E0-AF69-A4324949E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304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B005-AE97-4E9D-A3C9-DECB304B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3FCB-6338-4ACA-A203-51FF9DE9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25FD2-9E94-4351-B2B6-98BD3F7B9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6D8C9-0F98-4380-984D-2EBD918F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CB799A-7122-4BA8-9D1C-A0D461CDA01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64E74-C5E0-4567-AB4A-E6E05B69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9C891-ACAE-4A6C-B7D2-87424BFA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9820-8696-4699-936C-1901ABFFA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34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39C1-A1A5-408D-98E4-A87979DE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3924-21CA-42A8-8A37-47D75D76B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4E9AD-62A1-44CC-9E4B-A1F97061F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B6EE-1C19-4D6E-9A1E-32B4A5F2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95A8D-CD6F-43B4-9CA0-EE20072B152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18107-2486-4793-9BCC-13F4181C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1DC2-AD5C-4B5C-8A08-87FE9B68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0B41-70EB-4616-AD72-93317917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9920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8E28-5751-4C8E-BDBC-DBB78FF9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E145A-7EB2-4654-9B23-E9AE7E770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1C27-2120-4CF7-9BC7-0C369867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5FABA-5EC3-44A0-8D0D-2FABFEB9470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3167-286D-4A96-887A-50AFC95D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0186-07C6-4D92-9DCF-ACF16E9E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AE29-5058-4E02-92A3-8B1F43D7C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636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A4FD2-7228-46E8-9A3B-F555C150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136BA-CAA3-427A-AD0E-EA060A252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A6F76-1F8B-4A84-B061-927656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265C7D-7E96-458A-841F-F8B6BEC3977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E7DDE-D1A5-4F28-9BB8-43675579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042B8-226A-4E12-879B-68FD4100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6FB72-9B8E-4017-9CE8-B1410028C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Rectangle 2">
            <a:extLst>
              <a:ext uri="{FF2B5EF4-FFF2-40B4-BE49-F238E27FC236}">
                <a16:creationId xmlns:a16="http://schemas.microsoft.com/office/drawing/2014/main" id="{70571A90-0E6A-4A95-9766-646A15CB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3D38C5-4523-4540-B4C8-E2761F392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1050925"/>
            <a:ext cx="88725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076" name="Picture 4" descr="Header8">
            <a:extLst>
              <a:ext uri="{FF2B5EF4-FFF2-40B4-BE49-F238E27FC236}">
                <a16:creationId xmlns:a16="http://schemas.microsoft.com/office/drawing/2014/main" id="{7F5A1AC4-E7EC-4923-99CB-BADE9553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55C06821-89C9-426E-9B5D-9DAA78ABB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0"/>
            <a:ext cx="6661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15974" name="Line 6">
            <a:extLst>
              <a:ext uri="{FF2B5EF4-FFF2-40B4-BE49-F238E27FC236}">
                <a16:creationId xmlns:a16="http://schemas.microsoft.com/office/drawing/2014/main" id="{8571FD9B-95BA-4688-BC0D-7D28A35F2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15975" name="Rectangle 7">
            <a:extLst>
              <a:ext uri="{FF2B5EF4-FFF2-40B4-BE49-F238E27FC236}">
                <a16:creationId xmlns:a16="http://schemas.microsoft.com/office/drawing/2014/main" id="{E22BE0A0-F390-4B7C-80AF-B3A5296E7F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295400"/>
            <a:ext cx="88392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6" name="Rectangle 8">
            <a:extLst>
              <a:ext uri="{FF2B5EF4-FFF2-40B4-BE49-F238E27FC236}">
                <a16:creationId xmlns:a16="http://schemas.microsoft.com/office/drawing/2014/main" id="{DB4192F8-D6C4-4801-AC70-6799E4817FC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371600" y="6440488"/>
            <a:ext cx="5484813" cy="74612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7" name="Text Box 9">
            <a:extLst>
              <a:ext uri="{FF2B5EF4-FFF2-40B4-BE49-F238E27FC236}">
                <a16:creationId xmlns:a16="http://schemas.microsoft.com/office/drawing/2014/main" id="{83A2A36B-3DB8-4DEE-B4D0-6BC6AC6D4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76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i="0">
                <a:latin typeface="Arial" charset="0"/>
              </a:rPr>
              <a:t>SAN DIEGO SUPERCOMPUTER CENTER, UCSD</a:t>
            </a:r>
          </a:p>
        </p:txBody>
      </p:sp>
      <p:sp>
        <p:nvSpPr>
          <p:cNvPr id="2515978" name="Rectangle 10">
            <a:extLst>
              <a:ext uri="{FF2B5EF4-FFF2-40B4-BE49-F238E27FC236}">
                <a16:creationId xmlns:a16="http://schemas.microsoft.com/office/drawing/2014/main" id="{9EC6539A-D164-482C-B9E6-04625A8FBA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371600"/>
            <a:ext cx="8839200" cy="76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9" name="Text Box 11">
            <a:extLst>
              <a:ext uri="{FF2B5EF4-FFF2-40B4-BE49-F238E27FC236}">
                <a16:creationId xmlns:a16="http://schemas.microsoft.com/office/drawing/2014/main" id="{A349197B-E6E4-405A-AF93-F678868160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86488"/>
            <a:ext cx="1290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CC00"/>
                </a:solidFill>
                <a:latin typeface="Arial Black" pitchFamily="34" charset="0"/>
              </a:rPr>
              <a:t>DAKS</a:t>
            </a:r>
          </a:p>
        </p:txBody>
      </p:sp>
      <p:pic>
        <p:nvPicPr>
          <p:cNvPr id="3084" name="Picture 12" descr="hard-disk-track">
            <a:extLst>
              <a:ext uri="{FF2B5EF4-FFF2-40B4-BE49-F238E27FC236}">
                <a16:creationId xmlns:a16="http://schemas.microsoft.com/office/drawing/2014/main" id="{1CF4F01F-AFB9-4D3A-866D-FF7D57F630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529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24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20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16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CF3F7EC-0993-4FA8-8A9B-3117150EE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9EA070-3E78-49B1-A78D-8353A0E7B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20EAFA9-F952-407C-9353-AE76C028D9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CD48688B-6701-46FF-9D10-2E0AC424292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57D8C0F-9BF0-4E19-A0F3-74E12971EF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B616E85D-6720-41EB-B75D-C0A4C619FD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7BEA6B51-8085-44D9-81ED-27F7CCBF5F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DE4C124-AAF8-4903-8763-CF3D504CD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A4E725A-97EF-4CC0-8D78-728C5DDD1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2AF57094-D1E3-4189-9DC7-50C36065B6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BB44B154-7848-4801-B5BB-F6AECA470BD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D3CA8713-D08E-423A-8A9A-49A338617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D1E7701-B1CE-4950-8FC7-04ED69D5FC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08420957-E172-4126-82E2-7C72B46E9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>
            <a:extLst>
              <a:ext uri="{FF2B5EF4-FFF2-40B4-BE49-F238E27FC236}">
                <a16:creationId xmlns:a16="http://schemas.microsoft.com/office/drawing/2014/main" id="{9F6560C3-EE83-416C-A019-C694DF2A4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6803" name="Text Placeholder 2">
            <a:extLst>
              <a:ext uri="{FF2B5EF4-FFF2-40B4-BE49-F238E27FC236}">
                <a16:creationId xmlns:a16="http://schemas.microsoft.com/office/drawing/2014/main" id="{866A5737-43E0-4804-901E-3C7F2C34FF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A8E2-D9CC-406D-B373-378DD1647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6AB19-4A1C-4A4C-BA68-3E49F37F3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49F7-F74C-4EB8-8B2C-FB4B6DC32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+mn-lt"/>
              </a:defRPr>
            </a:lvl1pPr>
          </a:lstStyle>
          <a:p>
            <a:fld id="{B767F566-8130-4D49-BF00-10B0D43AD3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E33C40F-BF67-4DB6-B028-6EBFAF53F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22973A4-9B9D-4BCE-ACCF-3E5BC207C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3A552DC6-D023-4ABC-943B-FA6952616F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160B68EC-907B-4372-B659-9168EE95BF88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24217E1C-E7A5-4202-B234-8DDA897F7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5CADFE30-9590-4870-AE01-05D7FD7C4D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2A9957F3-9CBF-45CF-A2E8-C2E967FED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53B4DC1D-2720-4346-A14A-3C08BD036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7797A8A0-3DA5-4E8C-8A2E-E7C9D9355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CE03E7E5-8C24-425D-BA34-3123F9BEFF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99E103A8-D654-4B8B-852E-D143815FF232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FC1EAD91-711A-4FE8-9CD5-2B2751E25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44EE4981-94AE-4625-B569-CE05CC08D0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C3367722-A187-4BB3-A579-19AEC3052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B14448F-2BB6-4556-A396-BBE34E99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04411322-FD22-42AD-B101-4500CD40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7B7077A1-F392-4659-B689-E5794E5D5D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BCD9C7F5-6D4A-490E-8873-C923F219F25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B6E014F0-A399-4046-8B24-9AD6C682E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6310" name="Rectangle 6">
            <a:extLst>
              <a:ext uri="{FF2B5EF4-FFF2-40B4-BE49-F238E27FC236}">
                <a16:creationId xmlns:a16="http://schemas.microsoft.com/office/drawing/2014/main" id="{5AF89D18-F2D9-412D-BD39-5C09358764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6A1ED5DD-5716-4F1B-B7FE-AC7A608AC7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Placeholder 1">
            <a:extLst>
              <a:ext uri="{FF2B5EF4-FFF2-40B4-BE49-F238E27FC236}">
                <a16:creationId xmlns:a16="http://schemas.microsoft.com/office/drawing/2014/main" id="{6C7D7863-EB3D-4ADD-AE43-6BEE7F0572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7571" name="Text Placeholder 2">
            <a:extLst>
              <a:ext uri="{FF2B5EF4-FFF2-40B4-BE49-F238E27FC236}">
                <a16:creationId xmlns:a16="http://schemas.microsoft.com/office/drawing/2014/main" id="{246AA02E-290E-4139-8B19-592251FD9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5A39-985D-4178-83B9-E4BC614B2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2D59DB-E95A-49AD-A1C0-E82C4031E83A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BFD2-08B4-454D-9F94-D42831F6A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78F0-CB71-4FB4-9288-F3A98B10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+mn-lt"/>
              </a:defRPr>
            </a:lvl1pPr>
          </a:lstStyle>
          <a:p>
            <a:fld id="{E84D3817-878D-43C9-BD49-D5CABA8B08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0AA02682-E165-4992-8C03-58021FEED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89832892-1805-4946-8C6E-3059087B0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49A78E5C-73B5-4A56-9AB9-84931BDDED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5225"/>
            <a:ext cx="914400" cy="612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3716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A88DB43D-5A08-4E2C-908A-B74DF5352961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251909" name="Rectangle 5">
            <a:extLst>
              <a:ext uri="{FF2B5EF4-FFF2-40B4-BE49-F238E27FC236}">
                <a16:creationId xmlns:a16="http://schemas.microsoft.com/office/drawing/2014/main" id="{76262A63-5236-4F53-895F-2B9C7985C4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5225"/>
            <a:ext cx="7391400" cy="612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3716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Department of Civil, Architectural &amp; Environmental Engineering</a:t>
            </a:r>
          </a:p>
        </p:txBody>
      </p:sp>
      <p:sp>
        <p:nvSpPr>
          <p:cNvPr id="251910" name="Rectangle 6">
            <a:extLst>
              <a:ext uri="{FF2B5EF4-FFF2-40B4-BE49-F238E27FC236}">
                <a16:creationId xmlns:a16="http://schemas.microsoft.com/office/drawing/2014/main" id="{5CA9348D-AB96-4163-95F0-1D2B00018A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5225"/>
            <a:ext cx="838200" cy="612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3716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rgbClr val="FFFF00"/>
                </a:solidFill>
                <a:latin typeface="+mn-lt"/>
              </a:defRPr>
            </a:lvl1pPr>
          </a:lstStyle>
          <a:p>
            <a:fld id="{31D2927D-15DC-41E5-A27E-1E89A09AEB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81607" name="Picture 7" descr="Drex_Logo_small">
            <a:extLst>
              <a:ext uri="{FF2B5EF4-FFF2-40B4-BE49-F238E27FC236}">
                <a16:creationId xmlns:a16="http://schemas.microsoft.com/office/drawing/2014/main" id="{408DA31A-F91B-4836-AB42-9F06BE24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2" name="Line 8">
            <a:extLst>
              <a:ext uri="{FF2B5EF4-FFF2-40B4-BE49-F238E27FC236}">
                <a16:creationId xmlns:a16="http://schemas.microsoft.com/office/drawing/2014/main" id="{7E4ADFE9-01A1-48F7-924E-D16D521F1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1350"/>
            <a:ext cx="8229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1800" b="0" i="0">
              <a:solidFill>
                <a:srgbClr val="006BB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006BB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BB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 3" panose="05040102010807070707" pitchFamily="18" charset="2"/>
        <a:buChar char="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BB6"/>
        </a:buClr>
        <a:buFont typeface="Wingdings 3" panose="05040102010807070707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4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hyperlink" Target="http://water.usu.edu/cuahsi/odm/cv.aspx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3.png"/><Relationship Id="rId4" Type="http://schemas.openxmlformats.org/officeDocument/2006/relationships/hyperlink" Target="http://www.hydroseek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iver.sdsc.edu/Wiki/HIS%20light.ashx" TargetMode="External"/><Relationship Id="rId2" Type="http://schemas.openxmlformats.org/officeDocument/2006/relationships/hyperlink" Target="http://river.sdsc.edu/Wiki/HISServer.ashx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hsi.org/his.html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1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jpeg"/><Relationship Id="rId11" Type="http://schemas.openxmlformats.org/officeDocument/2006/relationships/image" Target="../media/image33.png"/><Relationship Id="rId5" Type="http://schemas.openxmlformats.org/officeDocument/2006/relationships/hyperlink" Target="http://www.hyroseek.org/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://www.opengeospatial.org/standards/d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river.sdsc.edu/wateroneflow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eg"/><Relationship Id="rId5" Type="http://schemas.openxmlformats.org/officeDocument/2006/relationships/image" Target="../media/image37.png"/><Relationship Id="rId4" Type="http://schemas.openxmlformats.org/officeDocument/2006/relationships/image" Target="../media/image4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7C39A5F-C973-47F2-B815-E41B3A19B1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288" y="609600"/>
            <a:ext cx="7840662" cy="2995613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tx1"/>
                </a:solidFill>
              </a:rPr>
              <a:t>Developing a community hydrologic information system</a:t>
            </a:r>
            <a:endParaRPr lang="en-US" altLang="en-US" sz="4400">
              <a:solidFill>
                <a:srgbClr val="3399FF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C818DAB-D3A5-48F9-94D7-8163D3F257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4663" y="4371975"/>
            <a:ext cx="8229600" cy="1544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David G Tarboton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David R. Maidment (PI)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Ilya Zaslavsky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Michael Piasecki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Jon Goodall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B67D3336-6123-4771-9049-4BA9DF89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609600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eaLnBrk="1" hangingPunct="1"/>
            <a:r>
              <a:rPr lang="en-US" altLang="en-US" sz="2000" b="0" i="0">
                <a:solidFill>
                  <a:srgbClr val="0000FF"/>
                </a:solidFill>
                <a:latin typeface="Arial" panose="020B0604020202020204" pitchFamily="34" charset="0"/>
              </a:rPr>
              <a:t>http://www.cuahsi.org/his.html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898802D9-D951-453E-9BF1-BB0844C2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5759450"/>
            <a:ext cx="2654300" cy="1076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6" name="Picture 6" descr="nsf4c">
            <a:extLst>
              <a:ext uri="{FF2B5EF4-FFF2-40B4-BE49-F238E27FC236}">
                <a16:creationId xmlns:a16="http://schemas.microsoft.com/office/drawing/2014/main" id="{3C3EEA1A-58C6-4DE8-B764-A82178C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827713"/>
            <a:ext cx="995362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EE047F04-E458-4ED6-A549-A19DA04C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5943600"/>
            <a:ext cx="166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Support</a:t>
            </a:r>
          </a:p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EAR 0622374</a:t>
            </a:r>
          </a:p>
        </p:txBody>
      </p:sp>
      <p:pic>
        <p:nvPicPr>
          <p:cNvPr id="61448" name="Picture 8" descr="cuahsi_logo_4">
            <a:extLst>
              <a:ext uri="{FF2B5EF4-FFF2-40B4-BE49-F238E27FC236}">
                <a16:creationId xmlns:a16="http://schemas.microsoft.com/office/drawing/2014/main" id="{12FB32E3-7249-4DC6-BF09-8181FA41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10263"/>
            <a:ext cx="2438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>
            <a:extLst>
              <a:ext uri="{FF2B5EF4-FFF2-40B4-BE49-F238E27FC236}">
                <a16:creationId xmlns:a16="http://schemas.microsoft.com/office/drawing/2014/main" id="{FD594F95-82FB-495A-A243-CD18B790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36650"/>
            <a:ext cx="67754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9" name="Picture 3">
            <a:extLst>
              <a:ext uri="{FF2B5EF4-FFF2-40B4-BE49-F238E27FC236}">
                <a16:creationId xmlns:a16="http://schemas.microsoft.com/office/drawing/2014/main" id="{36D2500A-6FFA-4E44-BA3F-F2D7E641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275263"/>
            <a:ext cx="3757613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0" name="Picture 4">
            <a:extLst>
              <a:ext uri="{FF2B5EF4-FFF2-40B4-BE49-F238E27FC236}">
                <a16:creationId xmlns:a16="http://schemas.microsoft.com/office/drawing/2014/main" id="{61848EDC-2C6F-48D0-BB5F-56F67A0B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375275"/>
            <a:ext cx="46482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1" name="Picture 5">
            <a:extLst>
              <a:ext uri="{FF2B5EF4-FFF2-40B4-BE49-F238E27FC236}">
                <a16:creationId xmlns:a16="http://schemas.microsoft.com/office/drawing/2014/main" id="{D2DD4DFD-4468-4553-86F1-808128D1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95750"/>
            <a:ext cx="868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2" name="Picture 6">
            <a:extLst>
              <a:ext uri="{FF2B5EF4-FFF2-40B4-BE49-F238E27FC236}">
                <a16:creationId xmlns:a16="http://schemas.microsoft.com/office/drawing/2014/main" id="{C88BF7D4-ADF9-425B-8489-FB58E9A9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84238"/>
            <a:ext cx="19034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3" name="Oval 7">
            <a:extLst>
              <a:ext uri="{FF2B5EF4-FFF2-40B4-BE49-F238E27FC236}">
                <a16:creationId xmlns:a16="http://schemas.microsoft.com/office/drawing/2014/main" id="{23A47151-1146-48D3-B8D8-55CB8DF92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695450"/>
            <a:ext cx="368300" cy="196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Oval 8">
            <a:extLst>
              <a:ext uri="{FF2B5EF4-FFF2-40B4-BE49-F238E27FC236}">
                <a16:creationId xmlns:a16="http://schemas.microsoft.com/office/drawing/2014/main" id="{76CF7DCB-13AB-408E-91BD-C3ADB9DD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1233488"/>
            <a:ext cx="304800" cy="223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Oval 9">
            <a:extLst>
              <a:ext uri="{FF2B5EF4-FFF2-40B4-BE49-F238E27FC236}">
                <a16:creationId xmlns:a16="http://schemas.microsoft.com/office/drawing/2014/main" id="{0AD53F3B-6DCD-4775-83E1-DBDB6682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639888"/>
            <a:ext cx="381000" cy="273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6" name="Oval 10">
            <a:extLst>
              <a:ext uri="{FF2B5EF4-FFF2-40B4-BE49-F238E27FC236}">
                <a16:creationId xmlns:a16="http://schemas.microsoft.com/office/drawing/2014/main" id="{1AC6A004-B615-4513-9437-6C2D18CF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495800"/>
            <a:ext cx="357188" cy="228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Oval 11">
            <a:extLst>
              <a:ext uri="{FF2B5EF4-FFF2-40B4-BE49-F238E27FC236}">
                <a16:creationId xmlns:a16="http://schemas.microsoft.com/office/drawing/2014/main" id="{18082181-9861-40EB-8BD8-A62783AD1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44846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Oval 12">
            <a:extLst>
              <a:ext uri="{FF2B5EF4-FFF2-40B4-BE49-F238E27FC236}">
                <a16:creationId xmlns:a16="http://schemas.microsoft.com/office/drawing/2014/main" id="{21D3B1B3-2C15-4B02-B0FA-76E7E3DA7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57927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9" name="Oval 13">
            <a:extLst>
              <a:ext uri="{FF2B5EF4-FFF2-40B4-BE49-F238E27FC236}">
                <a16:creationId xmlns:a16="http://schemas.microsoft.com/office/drawing/2014/main" id="{8DB334B6-2449-4864-98B1-4C1C84C1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633538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0" name="Oval 14">
            <a:extLst>
              <a:ext uri="{FF2B5EF4-FFF2-40B4-BE49-F238E27FC236}">
                <a16:creationId xmlns:a16="http://schemas.microsoft.com/office/drawing/2014/main" id="{77241281-2534-4EA0-9901-BD21A90C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5838825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4271" name="AutoShape 15">
            <a:extLst>
              <a:ext uri="{FF2B5EF4-FFF2-40B4-BE49-F238E27FC236}">
                <a16:creationId xmlns:a16="http://schemas.microsoft.com/office/drawing/2014/main" id="{E12BC873-290F-4887-A819-37C03900AC90}"/>
              </a:ext>
            </a:extLst>
          </p:cNvPr>
          <p:cNvCxnSpPr>
            <a:cxnSpLocks noChangeShapeType="1"/>
            <a:stCxn id="224263" idx="6"/>
            <a:endCxn id="224264" idx="2"/>
          </p:cNvCxnSpPr>
          <p:nvPr/>
        </p:nvCxnSpPr>
        <p:spPr bwMode="auto">
          <a:xfrm flipV="1">
            <a:off x="6831013" y="1346200"/>
            <a:ext cx="892175" cy="447675"/>
          </a:xfrm>
          <a:prstGeom prst="bentConnector3">
            <a:avLst>
              <a:gd name="adj1" fmla="val 4964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272" name="AutoShape 16">
            <a:extLst>
              <a:ext uri="{FF2B5EF4-FFF2-40B4-BE49-F238E27FC236}">
                <a16:creationId xmlns:a16="http://schemas.microsoft.com/office/drawing/2014/main" id="{3C991D15-2A19-4D5E-BCEF-C5A3D10447FC}"/>
              </a:ext>
            </a:extLst>
          </p:cNvPr>
          <p:cNvCxnSpPr>
            <a:cxnSpLocks noChangeShapeType="1"/>
            <a:stCxn id="224265" idx="4"/>
            <a:endCxn id="224266" idx="0"/>
          </p:cNvCxnSpPr>
          <p:nvPr/>
        </p:nvCxnSpPr>
        <p:spPr bwMode="auto">
          <a:xfrm rot="5400000">
            <a:off x="1744663" y="1000125"/>
            <a:ext cx="2554288" cy="4408487"/>
          </a:xfrm>
          <a:prstGeom prst="bentConnector3">
            <a:avLst>
              <a:gd name="adj1" fmla="val 49968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273" name="AutoShape 17">
            <a:extLst>
              <a:ext uri="{FF2B5EF4-FFF2-40B4-BE49-F238E27FC236}">
                <a16:creationId xmlns:a16="http://schemas.microsoft.com/office/drawing/2014/main" id="{F2395459-B0F6-402A-9726-8351142955B3}"/>
              </a:ext>
            </a:extLst>
          </p:cNvPr>
          <p:cNvCxnSpPr>
            <a:cxnSpLocks noChangeShapeType="1"/>
            <a:stCxn id="224269" idx="4"/>
            <a:endCxn id="224270" idx="0"/>
          </p:cNvCxnSpPr>
          <p:nvPr/>
        </p:nvCxnSpPr>
        <p:spPr bwMode="auto">
          <a:xfrm rot="5400000">
            <a:off x="3416300" y="3460750"/>
            <a:ext cx="3871913" cy="855663"/>
          </a:xfrm>
          <a:prstGeom prst="bentConnector3">
            <a:avLst>
              <a:gd name="adj1" fmla="val 49981"/>
            </a:avLst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274" name="AutoShape 18">
            <a:extLst>
              <a:ext uri="{FF2B5EF4-FFF2-40B4-BE49-F238E27FC236}">
                <a16:creationId xmlns:a16="http://schemas.microsoft.com/office/drawing/2014/main" id="{1C0027A3-5EAA-4C99-AD98-844608D804FB}"/>
              </a:ext>
            </a:extLst>
          </p:cNvPr>
          <p:cNvCxnSpPr>
            <a:cxnSpLocks noChangeShapeType="1"/>
            <a:stCxn id="224267" idx="4"/>
            <a:endCxn id="224268" idx="0"/>
          </p:cNvCxnSpPr>
          <p:nvPr/>
        </p:nvCxnSpPr>
        <p:spPr bwMode="auto">
          <a:xfrm rot="5400000">
            <a:off x="1811338" y="3736975"/>
            <a:ext cx="1050925" cy="3032125"/>
          </a:xfrm>
          <a:prstGeom prst="bentConnector3">
            <a:avLst>
              <a:gd name="adj1" fmla="val 41690"/>
            </a:avLst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75" name="Rectangle 19">
            <a:extLst>
              <a:ext uri="{FF2B5EF4-FFF2-40B4-BE49-F238E27FC236}">
                <a16:creationId xmlns:a16="http://schemas.microsoft.com/office/drawing/2014/main" id="{2196D981-B435-477E-9D4E-0C5B7D55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709738"/>
            <a:ext cx="6400800" cy="1524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Oval 20">
            <a:extLst>
              <a:ext uri="{FF2B5EF4-FFF2-40B4-BE49-F238E27FC236}">
                <a16:creationId xmlns:a16="http://schemas.microsoft.com/office/drawing/2014/main" id="{33A585FD-D407-419D-B109-445973F3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231900"/>
            <a:ext cx="339725" cy="233363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Oval 21">
            <a:extLst>
              <a:ext uri="{FF2B5EF4-FFF2-40B4-BE49-F238E27FC236}">
                <a16:creationId xmlns:a16="http://schemas.microsoft.com/office/drawing/2014/main" id="{EBB7843D-7814-447A-9965-709C7DE7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457200" cy="228600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4278" name="AutoShape 22">
            <a:extLst>
              <a:ext uri="{FF2B5EF4-FFF2-40B4-BE49-F238E27FC236}">
                <a16:creationId xmlns:a16="http://schemas.microsoft.com/office/drawing/2014/main" id="{8BABEB32-EDF4-498F-B37F-487FF882C3CF}"/>
              </a:ext>
            </a:extLst>
          </p:cNvPr>
          <p:cNvCxnSpPr>
            <a:cxnSpLocks noChangeShapeType="1"/>
            <a:stCxn id="224277" idx="0"/>
            <a:endCxn id="224276" idx="0"/>
          </p:cNvCxnSpPr>
          <p:nvPr/>
        </p:nvCxnSpPr>
        <p:spPr bwMode="auto">
          <a:xfrm rot="16200000">
            <a:off x="4587082" y="-2531269"/>
            <a:ext cx="292100" cy="7789863"/>
          </a:xfrm>
          <a:prstGeom prst="bentConnector3">
            <a:avLst>
              <a:gd name="adj1" fmla="val 234236"/>
            </a:avLst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79" name="Rectangle 23">
            <a:extLst>
              <a:ext uri="{FF2B5EF4-FFF2-40B4-BE49-F238E27FC236}">
                <a16:creationId xmlns:a16="http://schemas.microsoft.com/office/drawing/2014/main" id="{C8A51B91-0DD2-4666-BB07-4CB58B429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101600"/>
            <a:ext cx="7772400" cy="536575"/>
          </a:xfrm>
          <a:noFill/>
          <a:ln/>
        </p:spPr>
        <p:txBody>
          <a:bodyPr/>
          <a:lstStyle/>
          <a:p>
            <a:r>
              <a:rPr lang="en-US" altLang="en-US" sz="4000">
                <a:latin typeface="Times New Roman" panose="02020603050405020304" pitchFamily="18" charset="0"/>
              </a:rPr>
              <a:t>Stage and Streamflow Example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50D8D346-4889-4250-85DE-56CA8926E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0"/>
            <a:ext cx="8737600" cy="769938"/>
          </a:xfrm>
        </p:spPr>
        <p:txBody>
          <a:bodyPr/>
          <a:lstStyle/>
          <a:p>
            <a:r>
              <a:rPr lang="en-US" altLang="en-US" sz="4000"/>
              <a:t>Loading and working with data in ODM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9CAD68AE-4B32-4EA8-8D40-7C7F2DCE4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450" y="971550"/>
            <a:ext cx="4737100" cy="363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Interactive OD Data Loader (OD Loader)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Scheduled Data Loader (SDL)</a:t>
            </a:r>
          </a:p>
          <a:p>
            <a:pPr>
              <a:lnSpc>
                <a:spcPct val="90000"/>
              </a:lnSpc>
            </a:pPr>
            <a:r>
              <a:rPr lang="en-US" altLang="en-US"/>
              <a:t>SQL Server Integration Services (SSIS)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ODM Tools</a:t>
            </a:r>
          </a:p>
        </p:txBody>
      </p:sp>
      <p:pic>
        <p:nvPicPr>
          <p:cNvPr id="235524" name="Picture 4">
            <a:extLst>
              <a:ext uri="{FF2B5EF4-FFF2-40B4-BE49-F238E27FC236}">
                <a16:creationId xmlns:a16="http://schemas.microsoft.com/office/drawing/2014/main" id="{DF741551-F6F6-4044-9884-4227B651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914400"/>
            <a:ext cx="39243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5" name="Text Box 5">
            <a:extLst>
              <a:ext uri="{FF2B5EF4-FFF2-40B4-BE49-F238E27FC236}">
                <a16:creationId xmlns:a16="http://schemas.microsoft.com/office/drawing/2014/main" id="{BF902DE9-4762-4A98-9A60-61847522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879475"/>
            <a:ext cx="2228850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i="0">
                <a:solidFill>
                  <a:schemeClr val="accent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OD Data Loader</a:t>
            </a:r>
          </a:p>
        </p:txBody>
      </p:sp>
      <p:pic>
        <p:nvPicPr>
          <p:cNvPr id="235526" name="Picture 6">
            <a:extLst>
              <a:ext uri="{FF2B5EF4-FFF2-40B4-BE49-F238E27FC236}">
                <a16:creationId xmlns:a16="http://schemas.microsoft.com/office/drawing/2014/main" id="{AFD76F46-2751-493D-8FC5-0EBBEEDE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347913"/>
            <a:ext cx="3357562" cy="242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7" name="Text Box 7">
            <a:extLst>
              <a:ext uri="{FF2B5EF4-FFF2-40B4-BE49-F238E27FC236}">
                <a16:creationId xmlns:a16="http://schemas.microsoft.com/office/drawing/2014/main" id="{5CA19E84-3FAD-4AEF-8F7C-6386FCD7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514600"/>
            <a:ext cx="1468438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i="0">
                <a:solidFill>
                  <a:schemeClr val="accent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SDL</a:t>
            </a:r>
          </a:p>
        </p:txBody>
      </p:sp>
      <p:pic>
        <p:nvPicPr>
          <p:cNvPr id="235528" name="Picture 8">
            <a:extLst>
              <a:ext uri="{FF2B5EF4-FFF2-40B4-BE49-F238E27FC236}">
                <a16:creationId xmlns:a16="http://schemas.microsoft.com/office/drawing/2014/main" id="{9A27E91E-2B29-43D1-8F9B-F0011CCC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349750"/>
            <a:ext cx="3616325" cy="250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9" name="Text Box 9">
            <a:extLst>
              <a:ext uri="{FF2B5EF4-FFF2-40B4-BE49-F238E27FC236}">
                <a16:creationId xmlns:a16="http://schemas.microsoft.com/office/drawing/2014/main" id="{CF0C7DE3-B3F0-41B4-B85D-63067CA0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4784725"/>
            <a:ext cx="1281112" cy="4730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i="0">
                <a:solidFill>
                  <a:schemeClr val="accent2"/>
                </a:solidFill>
                <a:latin typeface="Arial" panose="020B0604020202020204" pitchFamily="34" charset="0"/>
              </a:rPr>
              <a:t>SSIS</a:t>
            </a:r>
          </a:p>
        </p:txBody>
      </p:sp>
      <p:pic>
        <p:nvPicPr>
          <p:cNvPr id="235530" name="Picture 10">
            <a:extLst>
              <a:ext uri="{FF2B5EF4-FFF2-40B4-BE49-F238E27FC236}">
                <a16:creationId xmlns:a16="http://schemas.microsoft.com/office/drawing/2014/main" id="{C440204F-6729-45B9-B7E4-ECCB365F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543425"/>
            <a:ext cx="280828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1" name="Text Box 11">
            <a:extLst>
              <a:ext uri="{FF2B5EF4-FFF2-40B4-BE49-F238E27FC236}">
                <a16:creationId xmlns:a16="http://schemas.microsoft.com/office/drawing/2014/main" id="{F5CE7A64-09DD-4E15-8756-C2E76735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359400"/>
            <a:ext cx="1281113" cy="777875"/>
          </a:xfrm>
          <a:prstGeom prst="rect">
            <a:avLst/>
          </a:prstGeom>
          <a:solidFill>
            <a:srgbClr val="FDFFE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i="0">
                <a:solidFill>
                  <a:schemeClr val="accent2"/>
                </a:solidFill>
                <a:latin typeface="Arial" panose="020B0604020202020204" pitchFamily="34" charset="0"/>
              </a:rPr>
              <a:t>ODM Tools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>
            <a:extLst>
              <a:ext uri="{FF2B5EF4-FFF2-40B4-BE49-F238E27FC236}">
                <a16:creationId xmlns:a16="http://schemas.microsoft.com/office/drawing/2014/main" id="{1E60DC99-22E8-4C00-80C3-BD30E1E4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1905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ACD680AC-9541-4FBE-8C7B-653A92F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0" i="0"/>
              <a:t>Dynamic controlled vocabulary moderation system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F2E8DF15-7ABD-48D8-9CB6-20A54BC9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13013"/>
            <a:ext cx="3657600" cy="3963987"/>
          </a:xfrm>
          <a:prstGeom prst="rect">
            <a:avLst/>
          </a:prstGeom>
          <a:solidFill>
            <a:srgbClr val="BAD0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1BEE59BF-EA56-4731-BA84-9366268460D3}"/>
              </a:ext>
            </a:extLst>
          </p:cNvPr>
          <p:cNvSpPr/>
          <p:nvPr/>
        </p:nvSpPr>
        <p:spPr>
          <a:xfrm>
            <a:off x="304800" y="4724400"/>
            <a:ext cx="1524000" cy="1447800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Local ODM</a:t>
            </a:r>
          </a:p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Database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3957F0DD-BBFE-4D6B-AF7E-E4D0FAB97BB2}"/>
              </a:ext>
            </a:extLst>
          </p:cNvPr>
          <p:cNvSpPr/>
          <p:nvPr/>
        </p:nvSpPr>
        <p:spPr>
          <a:xfrm>
            <a:off x="6934200" y="4572000"/>
            <a:ext cx="1752600" cy="1752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Master ODM Controlled Vocabulary</a:t>
            </a:r>
          </a:p>
        </p:txBody>
      </p:sp>
      <p:pic>
        <p:nvPicPr>
          <p:cNvPr id="238599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F620DF01-1638-46EB-B651-10D3BC01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239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0" name="Picture 3">
            <a:extLst>
              <a:ext uri="{FF2B5EF4-FFF2-40B4-BE49-F238E27FC236}">
                <a16:creationId xmlns:a16="http://schemas.microsoft.com/office/drawing/2014/main" id="{A58E50DC-98CE-4508-832E-7B729092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343400"/>
            <a:ext cx="1933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1" name="Picture 12" descr="C:\Documents and Settings\jeff\Local Settings\Temporary Internet Files\Content.IE5\ZM38QXDJ\MCj04316080000[1].png">
            <a:extLst>
              <a:ext uri="{FF2B5EF4-FFF2-40B4-BE49-F238E27FC236}">
                <a16:creationId xmlns:a16="http://schemas.microsoft.com/office/drawing/2014/main" id="{FADF93E4-1011-44E5-9ECA-A6E2E592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2" name="Picture 11" descr="C:\Documents and Settings\jeff\Local Settings\Temporary Internet Files\Content.IE5\ZZTF3DSW\MCj04316460000[1].png">
            <a:extLst>
              <a:ext uri="{FF2B5EF4-FFF2-40B4-BE49-F238E27FC236}">
                <a16:creationId xmlns:a16="http://schemas.microsoft.com/office/drawing/2014/main" id="{3C8275A4-9E72-49E3-A05D-ADD7A6AE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03" name="TextBox 19">
            <a:extLst>
              <a:ext uri="{FF2B5EF4-FFF2-40B4-BE49-F238E27FC236}">
                <a16:creationId xmlns:a16="http://schemas.microsoft.com/office/drawing/2014/main" id="{DC14E85B-2F2D-4308-B7B3-B57E83B1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543050"/>
            <a:ext cx="1455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ODM Website</a:t>
            </a:r>
          </a:p>
        </p:txBody>
      </p:sp>
      <p:sp>
        <p:nvSpPr>
          <p:cNvPr id="238604" name="TextBox 20">
            <a:extLst>
              <a:ext uri="{FF2B5EF4-FFF2-40B4-BE49-F238E27FC236}">
                <a16:creationId xmlns:a16="http://schemas.microsoft.com/office/drawing/2014/main" id="{1CFF68A8-4DCE-449E-A4D0-BB1DA197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8452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ODM Controlled</a:t>
            </a:r>
          </a:p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Vocabulary Moderator</a:t>
            </a:r>
          </a:p>
        </p:txBody>
      </p:sp>
      <p:sp>
        <p:nvSpPr>
          <p:cNvPr id="238605" name="TextBox 21">
            <a:extLst>
              <a:ext uri="{FF2B5EF4-FFF2-40B4-BE49-F238E27FC236}">
                <a16:creationId xmlns:a16="http://schemas.microsoft.com/office/drawing/2014/main" id="{5DCD4925-9BCC-41DF-A065-8CAC401E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87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ODM Data Manager</a:t>
            </a:r>
          </a:p>
        </p:txBody>
      </p:sp>
      <p:sp>
        <p:nvSpPr>
          <p:cNvPr id="238606" name="TextBox 22">
            <a:extLst>
              <a:ext uri="{FF2B5EF4-FFF2-40B4-BE49-F238E27FC236}">
                <a16:creationId xmlns:a16="http://schemas.microsoft.com/office/drawing/2014/main" id="{F5276953-5050-4F36-BF82-FC82D5B08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1676400" cy="1190625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ODM</a:t>
            </a:r>
          </a:p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Controlled Vocabulary</a:t>
            </a:r>
          </a:p>
          <a:p>
            <a:pPr algn="ctr" eaLnBrk="1" hangingPunct="1"/>
            <a:r>
              <a:rPr lang="en-US" altLang="en-US" sz="1800" b="0" i="0">
                <a:latin typeface="Calibri" panose="020F0502020204030204" pitchFamily="34" charset="0"/>
              </a:rPr>
              <a:t>Web Services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85035C1-22FE-4417-BFA7-FBCDE0955F40}"/>
              </a:ext>
            </a:extLst>
          </p:cNvPr>
          <p:cNvCxnSpPr>
            <a:cxnSpLocks noChangeShapeType="1"/>
            <a:stCxn id="238599" idx="3"/>
            <a:endCxn id="238594" idx="1"/>
          </p:cNvCxnSpPr>
          <p:nvPr/>
        </p:nvCxnSpPr>
        <p:spPr bwMode="auto">
          <a:xfrm>
            <a:off x="3581400" y="1504950"/>
            <a:ext cx="1219200" cy="268288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C4E156B1-AAEE-4118-8EE3-74F356D8BEF2}"/>
              </a:ext>
            </a:extLst>
          </p:cNvPr>
          <p:cNvCxnSpPr>
            <a:cxnSpLocks noChangeShapeType="1"/>
            <a:stCxn id="238594" idx="3"/>
            <a:endCxn id="238601" idx="0"/>
          </p:cNvCxnSpPr>
          <p:nvPr/>
        </p:nvCxnSpPr>
        <p:spPr bwMode="auto">
          <a:xfrm>
            <a:off x="6705600" y="1773238"/>
            <a:ext cx="647700" cy="665162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hape 28">
            <a:extLst>
              <a:ext uri="{FF2B5EF4-FFF2-40B4-BE49-F238E27FC236}">
                <a16:creationId xmlns:a16="http://schemas.microsoft.com/office/drawing/2014/main" id="{D1463E8F-3543-4417-B51A-82893C144942}"/>
              </a:ext>
            </a:extLst>
          </p:cNvPr>
          <p:cNvCxnSpPr>
            <a:cxnSpLocks noChangeShapeType="1"/>
            <a:stCxn id="238602" idx="2"/>
            <a:endCxn id="5" idx="1"/>
          </p:cNvCxnSpPr>
          <p:nvPr/>
        </p:nvCxnSpPr>
        <p:spPr bwMode="auto">
          <a:xfrm rot="5400000">
            <a:off x="7616825" y="3813175"/>
            <a:ext cx="939800" cy="552450"/>
          </a:xfrm>
          <a:prstGeom prst="curvedConnector3">
            <a:avLst>
              <a:gd name="adj1" fmla="val 50676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30">
            <a:extLst>
              <a:ext uri="{FF2B5EF4-FFF2-40B4-BE49-F238E27FC236}">
                <a16:creationId xmlns:a16="http://schemas.microsoft.com/office/drawing/2014/main" id="{A17CA45F-A939-4B90-AAC3-337B95A69BF6}"/>
              </a:ext>
            </a:extLst>
          </p:cNvPr>
          <p:cNvCxnSpPr>
            <a:cxnSpLocks noChangeShapeType="1"/>
            <a:stCxn id="5" idx="2"/>
            <a:endCxn id="238600" idx="3"/>
          </p:cNvCxnSpPr>
          <p:nvPr/>
        </p:nvCxnSpPr>
        <p:spPr bwMode="auto">
          <a:xfrm rot="10800000">
            <a:off x="6400800" y="5303838"/>
            <a:ext cx="520700" cy="144462"/>
          </a:xfrm>
          <a:prstGeom prst="curvedConnector3">
            <a:avLst>
              <a:gd name="adj1" fmla="val 48782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E2E4CF98-1B13-4380-B931-FFF30DA67376}"/>
              </a:ext>
            </a:extLst>
          </p:cNvPr>
          <p:cNvCxnSpPr>
            <a:cxnSpLocks noChangeShapeType="1"/>
            <a:stCxn id="238600" idx="0"/>
            <a:endCxn id="238612" idx="3"/>
          </p:cNvCxnSpPr>
          <p:nvPr/>
        </p:nvCxnSpPr>
        <p:spPr bwMode="auto">
          <a:xfrm rot="5400000" flipH="1">
            <a:off x="4115594" y="3024981"/>
            <a:ext cx="688975" cy="1947863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8612" name="Picture 20">
            <a:extLst>
              <a:ext uri="{FF2B5EF4-FFF2-40B4-BE49-F238E27FC236}">
                <a16:creationId xmlns:a16="http://schemas.microsoft.com/office/drawing/2014/main" id="{8A7F581E-E2CD-449C-B7E7-71F0FECB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20383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13" name="TextBox 20">
            <a:extLst>
              <a:ext uri="{FF2B5EF4-FFF2-40B4-BE49-F238E27FC236}">
                <a16:creationId xmlns:a16="http://schemas.microsoft.com/office/drawing/2014/main" id="{396021D5-033D-49E8-BF9B-25AAF797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623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ODM </a:t>
            </a:r>
          </a:p>
          <a:p>
            <a:pPr algn="ctr" eaLnBrk="1" hangingPunct="1"/>
            <a:r>
              <a:rPr lang="en-US" altLang="en-US" sz="2000" b="0" i="0">
                <a:latin typeface="Calibri" panose="020F0502020204030204" pitchFamily="34" charset="0"/>
              </a:rPr>
              <a:t>Tools</a:t>
            </a:r>
          </a:p>
        </p:txBody>
      </p:sp>
      <p:cxnSp>
        <p:nvCxnSpPr>
          <p:cNvPr id="2" name="Curved Connector 32">
            <a:extLst>
              <a:ext uri="{FF2B5EF4-FFF2-40B4-BE49-F238E27FC236}">
                <a16:creationId xmlns:a16="http://schemas.microsoft.com/office/drawing/2014/main" id="{8A4C9970-969D-478A-83D1-44FC36CC14DF}"/>
              </a:ext>
            </a:extLst>
          </p:cNvPr>
          <p:cNvCxnSpPr>
            <a:cxnSpLocks noChangeShapeType="1"/>
            <a:stCxn id="238599" idx="2"/>
            <a:endCxn id="238612" idx="0"/>
          </p:cNvCxnSpPr>
          <p:nvPr/>
        </p:nvCxnSpPr>
        <p:spPr bwMode="auto">
          <a:xfrm rot="5400000">
            <a:off x="1693863" y="4675187"/>
            <a:ext cx="920750" cy="625475"/>
          </a:xfrm>
          <a:prstGeom prst="curvedConnector2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8615" name="TextBox 20">
            <a:extLst>
              <a:ext uri="{FF2B5EF4-FFF2-40B4-BE49-F238E27FC236}">
                <a16:creationId xmlns:a16="http://schemas.microsoft.com/office/drawing/2014/main" id="{11B9CBC6-AE67-4AE8-913C-9F2F9963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0" i="0">
                <a:latin typeface="Calibri" panose="020F0502020204030204" pitchFamily="34" charset="0"/>
              </a:rPr>
              <a:t>Local </a:t>
            </a:r>
          </a:p>
          <a:p>
            <a:pPr algn="ctr" eaLnBrk="1" hangingPunct="1"/>
            <a:r>
              <a:rPr lang="en-US" altLang="en-US" sz="2800" b="0" i="0">
                <a:latin typeface="Calibri" panose="020F0502020204030204" pitchFamily="34" charset="0"/>
              </a:rPr>
              <a:t>Server</a:t>
            </a:r>
          </a:p>
        </p:txBody>
      </p:sp>
      <p:sp>
        <p:nvSpPr>
          <p:cNvPr id="9" name="Document">
            <a:extLst>
              <a:ext uri="{FF2B5EF4-FFF2-40B4-BE49-F238E27FC236}">
                <a16:creationId xmlns:a16="http://schemas.microsoft.com/office/drawing/2014/main" id="{307C8A1D-93B6-4FA0-9DB6-4A3D3B6A0BE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43400" y="3352800"/>
            <a:ext cx="685800" cy="76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latin typeface="Calibri" panose="020F0502020204030204" pitchFamily="34" charset="0"/>
              </a:rPr>
              <a:t>XML</a:t>
            </a:r>
          </a:p>
        </p:txBody>
      </p:sp>
      <p:cxnSp>
        <p:nvCxnSpPr>
          <p:cNvPr id="3" name="Curved Connector 24">
            <a:extLst>
              <a:ext uri="{FF2B5EF4-FFF2-40B4-BE49-F238E27FC236}">
                <a16:creationId xmlns:a16="http://schemas.microsoft.com/office/drawing/2014/main" id="{862983C6-4868-41DE-BA3B-91BEB504AF23}"/>
              </a:ext>
            </a:extLst>
          </p:cNvPr>
          <p:cNvCxnSpPr>
            <a:cxnSpLocks noChangeShapeType="1"/>
            <a:stCxn id="238599" idx="2"/>
            <a:endCxn id="238612" idx="0"/>
          </p:cNvCxnSpPr>
          <p:nvPr/>
        </p:nvCxnSpPr>
        <p:spPr bwMode="auto">
          <a:xfrm rot="5400000">
            <a:off x="2386013" y="2366962"/>
            <a:ext cx="495300" cy="333375"/>
          </a:xfrm>
          <a:prstGeom prst="curved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8618" name="Rectangle 26">
            <a:extLst>
              <a:ext uri="{FF2B5EF4-FFF2-40B4-BE49-F238E27FC236}">
                <a16:creationId xmlns:a16="http://schemas.microsoft.com/office/drawing/2014/main" id="{A2825F8D-CA4A-48E3-8F31-AC1A521D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6400800"/>
            <a:ext cx="570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i="0">
                <a:latin typeface="Arial" panose="020B0604020202020204" pitchFamily="34" charset="0"/>
                <a:hlinkClick r:id="rId7"/>
              </a:rPr>
              <a:t>http://water.usu.edu/cuahsi/odm/cv.aspx</a:t>
            </a:r>
            <a:r>
              <a:rPr lang="en-US" altLang="en-US" sz="2400" b="0" i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72B942B8-9EF6-4C78-9A62-F1EF6571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Rectangle 3">
            <a:extLst>
              <a:ext uri="{FF2B5EF4-FFF2-40B4-BE49-F238E27FC236}">
                <a16:creationId xmlns:a16="http://schemas.microsoft.com/office/drawing/2014/main" id="{DBC22120-C772-40C3-B547-CCAB220C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883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0" i="0">
                <a:solidFill>
                  <a:srgbClr val="FF3300"/>
                </a:solidFill>
              </a:rPr>
              <a:t>11 WATERS Network </a:t>
            </a:r>
            <a:r>
              <a:rPr lang="en-US" altLang="en-US" sz="2400" b="0" i="0"/>
              <a:t>test bed projects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 i="0">
                <a:solidFill>
                  <a:srgbClr val="FF3300"/>
                </a:solidFill>
              </a:rPr>
              <a:t>16 ODM instances </a:t>
            </a:r>
            <a:r>
              <a:rPr lang="en-US" altLang="en-US" sz="2400" b="0" i="0"/>
              <a:t>(some test beds have more than one ODM instance)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 i="0"/>
              <a:t>Data from </a:t>
            </a:r>
            <a:r>
              <a:rPr lang="en-US" altLang="en-US" sz="2400" b="0" i="0">
                <a:solidFill>
                  <a:srgbClr val="FF3300"/>
                </a:solidFill>
              </a:rPr>
              <a:t>1246 sites</a:t>
            </a:r>
            <a:r>
              <a:rPr lang="en-US" altLang="en-US" sz="2400" b="0" i="0"/>
              <a:t>, of these,</a:t>
            </a:r>
            <a:r>
              <a:rPr lang="en-US" altLang="en-US" sz="2400" b="0" i="0">
                <a:solidFill>
                  <a:srgbClr val="FF3300"/>
                </a:solidFill>
              </a:rPr>
              <a:t> 167 sites </a:t>
            </a:r>
            <a:r>
              <a:rPr lang="en-US" altLang="en-US" sz="2400" b="0" i="0"/>
              <a:t>are operated by WATERS investigators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b="0" i="0"/>
          </a:p>
        </p:txBody>
      </p:sp>
      <p:pic>
        <p:nvPicPr>
          <p:cNvPr id="244740" name="Picture 4">
            <a:extLst>
              <a:ext uri="{FF2B5EF4-FFF2-40B4-BE49-F238E27FC236}">
                <a16:creationId xmlns:a16="http://schemas.microsoft.com/office/drawing/2014/main" id="{8A993C1E-4E5A-43C3-800B-D96C8B6B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>
            <a:extLst>
              <a:ext uri="{FF2B5EF4-FFF2-40B4-BE49-F238E27FC236}">
                <a16:creationId xmlns:a16="http://schemas.microsoft.com/office/drawing/2014/main" id="{877ED10F-07A6-4D5C-B8E3-938A0E1C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6">
            <a:extLst>
              <a:ext uri="{FF2B5EF4-FFF2-40B4-BE49-F238E27FC236}">
                <a16:creationId xmlns:a16="http://schemas.microsoft.com/office/drawing/2014/main" id="{371CA41B-99C6-4452-8EB0-D753D200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3" name="Picture 7">
            <a:extLst>
              <a:ext uri="{FF2B5EF4-FFF2-40B4-BE49-F238E27FC236}">
                <a16:creationId xmlns:a16="http://schemas.microsoft.com/office/drawing/2014/main" id="{140C0CF0-B2BF-48AA-A30F-4E32A684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2860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4" name="Picture 8">
            <a:extLst>
              <a:ext uri="{FF2B5EF4-FFF2-40B4-BE49-F238E27FC236}">
                <a16:creationId xmlns:a16="http://schemas.microsoft.com/office/drawing/2014/main" id="{BF840B8D-D73E-4625-B974-425CA541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5" name="Picture 9">
            <a:extLst>
              <a:ext uri="{FF2B5EF4-FFF2-40B4-BE49-F238E27FC236}">
                <a16:creationId xmlns:a16="http://schemas.microsoft.com/office/drawing/2014/main" id="{8CB3002E-67B6-4741-98AD-15EFC254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6" name="Picture 10">
            <a:extLst>
              <a:ext uri="{FF2B5EF4-FFF2-40B4-BE49-F238E27FC236}">
                <a16:creationId xmlns:a16="http://schemas.microsoft.com/office/drawing/2014/main" id="{B3D242FC-0633-4A10-8045-F263E4DA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7" name="Picture 11">
            <a:extLst>
              <a:ext uri="{FF2B5EF4-FFF2-40B4-BE49-F238E27FC236}">
                <a16:creationId xmlns:a16="http://schemas.microsoft.com/office/drawing/2014/main" id="{A8FA34B5-28AF-4D97-83CE-E1032F95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8" name="Picture 12">
            <a:extLst>
              <a:ext uri="{FF2B5EF4-FFF2-40B4-BE49-F238E27FC236}">
                <a16:creationId xmlns:a16="http://schemas.microsoft.com/office/drawing/2014/main" id="{6F7FD133-E0A6-42CB-9574-C19A32D5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96215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9" name="Picture 13">
            <a:extLst>
              <a:ext uri="{FF2B5EF4-FFF2-40B4-BE49-F238E27FC236}">
                <a16:creationId xmlns:a16="http://schemas.microsoft.com/office/drawing/2014/main" id="{6ED0E839-5369-4007-90EF-E85A200E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5725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0" name="Picture 14">
            <a:extLst>
              <a:ext uri="{FF2B5EF4-FFF2-40B4-BE49-F238E27FC236}">
                <a16:creationId xmlns:a16="http://schemas.microsoft.com/office/drawing/2014/main" id="{0A954BFE-54AB-465B-B85C-797AC2AF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51" name="Picture 15">
            <a:extLst>
              <a:ext uri="{FF2B5EF4-FFF2-40B4-BE49-F238E27FC236}">
                <a16:creationId xmlns:a16="http://schemas.microsoft.com/office/drawing/2014/main" id="{F372F57E-03CA-48F0-85B7-F5516E82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29000"/>
            <a:ext cx="314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52" name="Text Box 16">
            <a:extLst>
              <a:ext uri="{FF2B5EF4-FFF2-40B4-BE49-F238E27FC236}">
                <a16:creationId xmlns:a16="http://schemas.microsoft.com/office/drawing/2014/main" id="{B4E969C5-8210-46A9-96D8-68C60E02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335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0" i="0">
                <a:solidFill>
                  <a:srgbClr val="3399FF"/>
                </a:solidFill>
                <a:latin typeface="Arial" panose="020B0604020202020204" pitchFamily="34" charset="0"/>
              </a:rPr>
              <a:t>National Hydrologic Information Server</a:t>
            </a:r>
          </a:p>
          <a:p>
            <a:pPr algn="ctr" eaLnBrk="1" hangingPunct="1"/>
            <a:r>
              <a:rPr lang="en-US" altLang="en-US" sz="1400" b="0" i="0">
                <a:solidFill>
                  <a:srgbClr val="3399FF"/>
                </a:solidFill>
                <a:latin typeface="Arial" panose="020B0604020202020204" pitchFamily="34" charset="0"/>
              </a:rPr>
              <a:t>San Diego Supercomputer Center</a:t>
            </a:r>
          </a:p>
        </p:txBody>
      </p:sp>
      <p:sp>
        <p:nvSpPr>
          <p:cNvPr id="244753" name="Line 17">
            <a:extLst>
              <a:ext uri="{FF2B5EF4-FFF2-40B4-BE49-F238E27FC236}">
                <a16:creationId xmlns:a16="http://schemas.microsoft.com/office/drawing/2014/main" id="{CABCCD5B-3FD7-49E9-898F-BE2016C22C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4754" name="AutoShape 18">
            <a:extLst>
              <a:ext uri="{FF2B5EF4-FFF2-40B4-BE49-F238E27FC236}">
                <a16:creationId xmlns:a16="http://schemas.microsoft.com/office/drawing/2014/main" id="{3BA2B430-FE72-4A60-BFAA-EBFFE75233A4}"/>
              </a:ext>
            </a:extLst>
          </p:cNvPr>
          <p:cNvCxnSpPr>
            <a:cxnSpLocks noChangeShapeType="1"/>
            <a:stCxn id="244751" idx="3"/>
            <a:endCxn id="244741" idx="1"/>
          </p:cNvCxnSpPr>
          <p:nvPr/>
        </p:nvCxnSpPr>
        <p:spPr bwMode="auto">
          <a:xfrm>
            <a:off x="2133600" y="3733800"/>
            <a:ext cx="205740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55" name="AutoShape 19">
            <a:extLst>
              <a:ext uri="{FF2B5EF4-FFF2-40B4-BE49-F238E27FC236}">
                <a16:creationId xmlns:a16="http://schemas.microsoft.com/office/drawing/2014/main" id="{93E62537-EA3F-4142-98AB-C22CD8251E33}"/>
              </a:ext>
            </a:extLst>
          </p:cNvPr>
          <p:cNvCxnSpPr>
            <a:cxnSpLocks noChangeShapeType="1"/>
            <a:stCxn id="244746" idx="1"/>
            <a:endCxn id="244741" idx="3"/>
          </p:cNvCxnSpPr>
          <p:nvPr/>
        </p:nvCxnSpPr>
        <p:spPr bwMode="auto">
          <a:xfrm flipH="1">
            <a:off x="4378325" y="4162425"/>
            <a:ext cx="1489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56" name="AutoShape 20">
            <a:extLst>
              <a:ext uri="{FF2B5EF4-FFF2-40B4-BE49-F238E27FC236}">
                <a16:creationId xmlns:a16="http://schemas.microsoft.com/office/drawing/2014/main" id="{7CED3296-B4D5-431A-9692-842D6B2B65B0}"/>
              </a:ext>
            </a:extLst>
          </p:cNvPr>
          <p:cNvCxnSpPr>
            <a:cxnSpLocks noChangeShapeType="1"/>
            <a:stCxn id="244746" idx="0"/>
            <a:endCxn id="244747" idx="2"/>
          </p:cNvCxnSpPr>
          <p:nvPr/>
        </p:nvCxnSpPr>
        <p:spPr bwMode="auto">
          <a:xfrm flipH="1" flipV="1">
            <a:off x="4818063" y="2911475"/>
            <a:ext cx="1143000" cy="1050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57" name="AutoShape 21">
            <a:extLst>
              <a:ext uri="{FF2B5EF4-FFF2-40B4-BE49-F238E27FC236}">
                <a16:creationId xmlns:a16="http://schemas.microsoft.com/office/drawing/2014/main" id="{A7708508-1CA0-498A-8410-7E2BEF1B33AC}"/>
              </a:ext>
            </a:extLst>
          </p:cNvPr>
          <p:cNvCxnSpPr>
            <a:cxnSpLocks noChangeShapeType="1"/>
            <a:stCxn id="244740" idx="1"/>
            <a:endCxn id="244750" idx="3"/>
          </p:cNvCxnSpPr>
          <p:nvPr/>
        </p:nvCxnSpPr>
        <p:spPr bwMode="auto">
          <a:xfrm flipH="1">
            <a:off x="1863725" y="2562225"/>
            <a:ext cx="8794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58" name="AutoShape 22">
            <a:extLst>
              <a:ext uri="{FF2B5EF4-FFF2-40B4-BE49-F238E27FC236}">
                <a16:creationId xmlns:a16="http://schemas.microsoft.com/office/drawing/2014/main" id="{0C86EEBC-6D19-4BC9-9A13-2C40DA423862}"/>
              </a:ext>
            </a:extLst>
          </p:cNvPr>
          <p:cNvCxnSpPr>
            <a:cxnSpLocks noChangeShapeType="1"/>
            <a:stCxn id="244749" idx="2"/>
            <a:endCxn id="244740" idx="0"/>
          </p:cNvCxnSpPr>
          <p:nvPr/>
        </p:nvCxnSpPr>
        <p:spPr bwMode="auto">
          <a:xfrm>
            <a:off x="2836863" y="1752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59" name="AutoShape 23">
            <a:extLst>
              <a:ext uri="{FF2B5EF4-FFF2-40B4-BE49-F238E27FC236}">
                <a16:creationId xmlns:a16="http://schemas.microsoft.com/office/drawing/2014/main" id="{0401F67E-60D4-4907-9F85-291FFE5DEA9A}"/>
              </a:ext>
            </a:extLst>
          </p:cNvPr>
          <p:cNvCxnSpPr>
            <a:cxnSpLocks noChangeShapeType="1"/>
            <a:stCxn id="244740" idx="3"/>
            <a:endCxn id="244747" idx="1"/>
          </p:cNvCxnSpPr>
          <p:nvPr/>
        </p:nvCxnSpPr>
        <p:spPr bwMode="auto">
          <a:xfrm>
            <a:off x="2930525" y="2562225"/>
            <a:ext cx="1793875" cy="150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0" name="AutoShape 24">
            <a:extLst>
              <a:ext uri="{FF2B5EF4-FFF2-40B4-BE49-F238E27FC236}">
                <a16:creationId xmlns:a16="http://schemas.microsoft.com/office/drawing/2014/main" id="{733CB5F1-FCE0-4432-9CDF-98BAA718112B}"/>
              </a:ext>
            </a:extLst>
          </p:cNvPr>
          <p:cNvCxnSpPr>
            <a:cxnSpLocks noChangeShapeType="1"/>
            <a:stCxn id="244740" idx="2"/>
            <a:endCxn id="244751" idx="3"/>
          </p:cNvCxnSpPr>
          <p:nvPr/>
        </p:nvCxnSpPr>
        <p:spPr bwMode="auto">
          <a:xfrm flipH="1">
            <a:off x="2133600" y="2760663"/>
            <a:ext cx="703263" cy="973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1" name="AutoShape 25">
            <a:extLst>
              <a:ext uri="{FF2B5EF4-FFF2-40B4-BE49-F238E27FC236}">
                <a16:creationId xmlns:a16="http://schemas.microsoft.com/office/drawing/2014/main" id="{773A6FBA-DB00-4419-BC62-4AD0ECBB478C}"/>
              </a:ext>
            </a:extLst>
          </p:cNvPr>
          <p:cNvCxnSpPr>
            <a:cxnSpLocks noChangeShapeType="1"/>
            <a:stCxn id="244741" idx="0"/>
            <a:endCxn id="244740" idx="2"/>
          </p:cNvCxnSpPr>
          <p:nvPr/>
        </p:nvCxnSpPr>
        <p:spPr bwMode="auto">
          <a:xfrm flipH="1" flipV="1">
            <a:off x="2836863" y="2760663"/>
            <a:ext cx="1447800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2" name="AutoShape 26">
            <a:extLst>
              <a:ext uri="{FF2B5EF4-FFF2-40B4-BE49-F238E27FC236}">
                <a16:creationId xmlns:a16="http://schemas.microsoft.com/office/drawing/2014/main" id="{02F312B4-E187-4F68-AFCA-D170DC4CF27B}"/>
              </a:ext>
            </a:extLst>
          </p:cNvPr>
          <p:cNvCxnSpPr>
            <a:cxnSpLocks noChangeShapeType="1"/>
            <a:stCxn id="244749" idx="1"/>
            <a:endCxn id="244750" idx="0"/>
          </p:cNvCxnSpPr>
          <p:nvPr/>
        </p:nvCxnSpPr>
        <p:spPr bwMode="auto">
          <a:xfrm flipH="1">
            <a:off x="1770063" y="1554163"/>
            <a:ext cx="973137" cy="1112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3" name="AutoShape 27">
            <a:extLst>
              <a:ext uri="{FF2B5EF4-FFF2-40B4-BE49-F238E27FC236}">
                <a16:creationId xmlns:a16="http://schemas.microsoft.com/office/drawing/2014/main" id="{346C3B89-5918-4E94-A507-B7124BB0C646}"/>
              </a:ext>
            </a:extLst>
          </p:cNvPr>
          <p:cNvCxnSpPr>
            <a:cxnSpLocks noChangeShapeType="1"/>
            <a:stCxn id="244741" idx="0"/>
            <a:endCxn id="244747" idx="2"/>
          </p:cNvCxnSpPr>
          <p:nvPr/>
        </p:nvCxnSpPr>
        <p:spPr bwMode="auto">
          <a:xfrm flipV="1">
            <a:off x="4284663" y="2911475"/>
            <a:ext cx="533400" cy="135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4" name="AutoShape 28">
            <a:extLst>
              <a:ext uri="{FF2B5EF4-FFF2-40B4-BE49-F238E27FC236}">
                <a16:creationId xmlns:a16="http://schemas.microsoft.com/office/drawing/2014/main" id="{CB43793B-4464-49BF-8358-827B94F70B48}"/>
              </a:ext>
            </a:extLst>
          </p:cNvPr>
          <p:cNvCxnSpPr>
            <a:cxnSpLocks noChangeShapeType="1"/>
            <a:stCxn id="244747" idx="0"/>
            <a:endCxn id="244748" idx="2"/>
          </p:cNvCxnSpPr>
          <p:nvPr/>
        </p:nvCxnSpPr>
        <p:spPr bwMode="auto">
          <a:xfrm flipH="1" flipV="1">
            <a:off x="4706938" y="2362200"/>
            <a:ext cx="1111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5" name="AutoShape 29">
            <a:extLst>
              <a:ext uri="{FF2B5EF4-FFF2-40B4-BE49-F238E27FC236}">
                <a16:creationId xmlns:a16="http://schemas.microsoft.com/office/drawing/2014/main" id="{02FE04AD-1387-4A62-94D7-44E40E638145}"/>
              </a:ext>
            </a:extLst>
          </p:cNvPr>
          <p:cNvCxnSpPr>
            <a:cxnSpLocks noChangeShapeType="1"/>
            <a:stCxn id="244748" idx="1"/>
            <a:endCxn id="244749" idx="3"/>
          </p:cNvCxnSpPr>
          <p:nvPr/>
        </p:nvCxnSpPr>
        <p:spPr bwMode="auto">
          <a:xfrm flipH="1" flipV="1">
            <a:off x="2930525" y="1554163"/>
            <a:ext cx="16827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6" name="AutoShape 30">
            <a:extLst>
              <a:ext uri="{FF2B5EF4-FFF2-40B4-BE49-F238E27FC236}">
                <a16:creationId xmlns:a16="http://schemas.microsoft.com/office/drawing/2014/main" id="{DB536EC7-B99B-49B5-ADFD-508B86CC0EDD}"/>
              </a:ext>
            </a:extLst>
          </p:cNvPr>
          <p:cNvCxnSpPr>
            <a:cxnSpLocks noChangeShapeType="1"/>
            <a:stCxn id="244748" idx="1"/>
            <a:endCxn id="244740" idx="3"/>
          </p:cNvCxnSpPr>
          <p:nvPr/>
        </p:nvCxnSpPr>
        <p:spPr bwMode="auto">
          <a:xfrm flipH="1">
            <a:off x="2930525" y="2162175"/>
            <a:ext cx="168275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7" name="AutoShape 31">
            <a:extLst>
              <a:ext uri="{FF2B5EF4-FFF2-40B4-BE49-F238E27FC236}">
                <a16:creationId xmlns:a16="http://schemas.microsoft.com/office/drawing/2014/main" id="{B8A1F7E5-F69D-428F-96DD-BDC8219FA7DC}"/>
              </a:ext>
            </a:extLst>
          </p:cNvPr>
          <p:cNvCxnSpPr>
            <a:cxnSpLocks noChangeShapeType="1"/>
            <a:stCxn id="244748" idx="3"/>
            <a:endCxn id="244743" idx="1"/>
          </p:cNvCxnSpPr>
          <p:nvPr/>
        </p:nvCxnSpPr>
        <p:spPr bwMode="auto">
          <a:xfrm>
            <a:off x="4800600" y="2162175"/>
            <a:ext cx="1412875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8" name="AutoShape 32">
            <a:extLst>
              <a:ext uri="{FF2B5EF4-FFF2-40B4-BE49-F238E27FC236}">
                <a16:creationId xmlns:a16="http://schemas.microsoft.com/office/drawing/2014/main" id="{64342E37-3DEF-4669-8514-A5BAD9659552}"/>
              </a:ext>
            </a:extLst>
          </p:cNvPr>
          <p:cNvCxnSpPr>
            <a:cxnSpLocks noChangeShapeType="1"/>
            <a:stCxn id="244742" idx="0"/>
            <a:endCxn id="244743" idx="2"/>
          </p:cNvCxnSpPr>
          <p:nvPr/>
        </p:nvCxnSpPr>
        <p:spPr bwMode="auto">
          <a:xfrm flipH="1" flipV="1">
            <a:off x="6307138" y="2684463"/>
            <a:ext cx="111125" cy="58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69" name="AutoShape 33">
            <a:extLst>
              <a:ext uri="{FF2B5EF4-FFF2-40B4-BE49-F238E27FC236}">
                <a16:creationId xmlns:a16="http://schemas.microsoft.com/office/drawing/2014/main" id="{81B05005-53E5-471A-9603-951655CC9468}"/>
              </a:ext>
            </a:extLst>
          </p:cNvPr>
          <p:cNvCxnSpPr>
            <a:cxnSpLocks noChangeShapeType="1"/>
            <a:stCxn id="244742" idx="1"/>
            <a:endCxn id="244747" idx="3"/>
          </p:cNvCxnSpPr>
          <p:nvPr/>
        </p:nvCxnSpPr>
        <p:spPr bwMode="auto">
          <a:xfrm flipH="1" flipV="1">
            <a:off x="4911725" y="2713038"/>
            <a:ext cx="1412875" cy="23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0" name="AutoShape 34">
            <a:extLst>
              <a:ext uri="{FF2B5EF4-FFF2-40B4-BE49-F238E27FC236}">
                <a16:creationId xmlns:a16="http://schemas.microsoft.com/office/drawing/2014/main" id="{7AEAC4AB-9821-4F36-A3AF-F2922E8BF98A}"/>
              </a:ext>
            </a:extLst>
          </p:cNvPr>
          <p:cNvCxnSpPr>
            <a:cxnSpLocks noChangeShapeType="1"/>
            <a:stCxn id="244747" idx="3"/>
            <a:endCxn id="244743" idx="1"/>
          </p:cNvCxnSpPr>
          <p:nvPr/>
        </p:nvCxnSpPr>
        <p:spPr bwMode="auto">
          <a:xfrm flipV="1">
            <a:off x="4911725" y="2486025"/>
            <a:ext cx="1301750" cy="227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1" name="AutoShape 35">
            <a:extLst>
              <a:ext uri="{FF2B5EF4-FFF2-40B4-BE49-F238E27FC236}">
                <a16:creationId xmlns:a16="http://schemas.microsoft.com/office/drawing/2014/main" id="{E1C5FD9A-D8D9-42DA-9670-BDDD3E340C02}"/>
              </a:ext>
            </a:extLst>
          </p:cNvPr>
          <p:cNvCxnSpPr>
            <a:cxnSpLocks noChangeShapeType="1"/>
            <a:stCxn id="244744" idx="1"/>
            <a:endCxn id="244742" idx="3"/>
          </p:cNvCxnSpPr>
          <p:nvPr/>
        </p:nvCxnSpPr>
        <p:spPr bwMode="auto">
          <a:xfrm flipH="1" flipV="1">
            <a:off x="6511925" y="2943225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2" name="AutoShape 36">
            <a:extLst>
              <a:ext uri="{FF2B5EF4-FFF2-40B4-BE49-F238E27FC236}">
                <a16:creationId xmlns:a16="http://schemas.microsoft.com/office/drawing/2014/main" id="{E63FDCF3-E92F-4223-93CF-4F9AFDF729BC}"/>
              </a:ext>
            </a:extLst>
          </p:cNvPr>
          <p:cNvCxnSpPr>
            <a:cxnSpLocks noChangeShapeType="1"/>
            <a:stCxn id="244745" idx="1"/>
            <a:endCxn id="244746" idx="0"/>
          </p:cNvCxnSpPr>
          <p:nvPr/>
        </p:nvCxnSpPr>
        <p:spPr bwMode="auto">
          <a:xfrm flipH="1">
            <a:off x="5961063" y="3552825"/>
            <a:ext cx="515937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3" name="AutoShape 37">
            <a:extLst>
              <a:ext uri="{FF2B5EF4-FFF2-40B4-BE49-F238E27FC236}">
                <a16:creationId xmlns:a16="http://schemas.microsoft.com/office/drawing/2014/main" id="{FCA10B8A-AE48-4774-9CA3-9BD525C405E1}"/>
              </a:ext>
            </a:extLst>
          </p:cNvPr>
          <p:cNvCxnSpPr>
            <a:cxnSpLocks noChangeShapeType="1"/>
            <a:stCxn id="244744" idx="1"/>
            <a:endCxn id="244745" idx="0"/>
          </p:cNvCxnSpPr>
          <p:nvPr/>
        </p:nvCxnSpPr>
        <p:spPr bwMode="auto">
          <a:xfrm flipH="1">
            <a:off x="6570663" y="3171825"/>
            <a:ext cx="58737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4" name="AutoShape 38">
            <a:extLst>
              <a:ext uri="{FF2B5EF4-FFF2-40B4-BE49-F238E27FC236}">
                <a16:creationId xmlns:a16="http://schemas.microsoft.com/office/drawing/2014/main" id="{512C0DEB-CE05-4BED-8F85-CDF4C608B496}"/>
              </a:ext>
            </a:extLst>
          </p:cNvPr>
          <p:cNvCxnSpPr>
            <a:cxnSpLocks noChangeShapeType="1"/>
            <a:stCxn id="244745" idx="1"/>
            <a:endCxn id="244747" idx="3"/>
          </p:cNvCxnSpPr>
          <p:nvPr/>
        </p:nvCxnSpPr>
        <p:spPr bwMode="auto">
          <a:xfrm flipH="1" flipV="1">
            <a:off x="4911725" y="2713038"/>
            <a:ext cx="1565275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5" name="AutoShape 39">
            <a:extLst>
              <a:ext uri="{FF2B5EF4-FFF2-40B4-BE49-F238E27FC236}">
                <a16:creationId xmlns:a16="http://schemas.microsoft.com/office/drawing/2014/main" id="{95786183-C6FC-47D7-856C-CB0122F1EE1B}"/>
              </a:ext>
            </a:extLst>
          </p:cNvPr>
          <p:cNvCxnSpPr>
            <a:cxnSpLocks noChangeShapeType="1"/>
            <a:stCxn id="244745" idx="0"/>
            <a:endCxn id="244742" idx="2"/>
          </p:cNvCxnSpPr>
          <p:nvPr/>
        </p:nvCxnSpPr>
        <p:spPr bwMode="auto">
          <a:xfrm flipH="1" flipV="1">
            <a:off x="6418263" y="3141663"/>
            <a:ext cx="15240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776" name="AutoShape 40">
            <a:extLst>
              <a:ext uri="{FF2B5EF4-FFF2-40B4-BE49-F238E27FC236}">
                <a16:creationId xmlns:a16="http://schemas.microsoft.com/office/drawing/2014/main" id="{CCDF905C-9C95-4AC3-AB55-8013905DC736}"/>
              </a:ext>
            </a:extLst>
          </p:cNvPr>
          <p:cNvCxnSpPr>
            <a:cxnSpLocks noChangeShapeType="1"/>
            <a:stCxn id="244750" idx="2"/>
            <a:endCxn id="244751" idx="0"/>
          </p:cNvCxnSpPr>
          <p:nvPr/>
        </p:nvCxnSpPr>
        <p:spPr bwMode="auto">
          <a:xfrm>
            <a:off x="1770063" y="3067050"/>
            <a:ext cx="2063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777" name="Rectangle 41">
            <a:extLst>
              <a:ext uri="{FF2B5EF4-FFF2-40B4-BE49-F238E27FC236}">
                <a16:creationId xmlns:a16="http://schemas.microsoft.com/office/drawing/2014/main" id="{026DC8E2-F6B6-4B00-9C46-80719899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HIS Implementation in WATERS Network Information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AFB8AED2-FAFB-4C0A-B839-D60EDA8C3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Hydroseek</a:t>
            </a:r>
            <a:br>
              <a:rPr lang="en-US" altLang="en-US" sz="4000"/>
            </a:br>
            <a:r>
              <a:rPr lang="en-US" altLang="en-US" sz="2400">
                <a:hlinkClick r:id="rId4"/>
              </a:rPr>
              <a:t>http://www.hydroseek.org</a:t>
            </a:r>
            <a:r>
              <a:rPr lang="en-US" altLang="en-US" sz="4000"/>
              <a:t> </a:t>
            </a:r>
          </a:p>
        </p:txBody>
      </p:sp>
      <p:pic>
        <p:nvPicPr>
          <p:cNvPr id="197635" name="Picture 3">
            <a:extLst>
              <a:ext uri="{FF2B5EF4-FFF2-40B4-BE49-F238E27FC236}">
                <a16:creationId xmlns:a16="http://schemas.microsoft.com/office/drawing/2014/main" id="{9B6E7CFE-A726-4889-97F2-A0B6C0C8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645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Text Box 4">
            <a:extLst>
              <a:ext uri="{FF2B5EF4-FFF2-40B4-BE49-F238E27FC236}">
                <a16:creationId xmlns:a16="http://schemas.microsoft.com/office/drawing/2014/main" id="{22D2973F-274A-4964-9F44-3A0F0F3B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43600"/>
            <a:ext cx="7467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Supports search by location and type of data across multiple observation networks including NWIS, Storet, and university 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Rectangle 4">
            <a:extLst>
              <a:ext uri="{FF2B5EF4-FFF2-40B4-BE49-F238E27FC236}">
                <a16:creationId xmlns:a16="http://schemas.microsoft.com/office/drawing/2014/main" id="{B272B4E4-A516-475F-95A4-0DEA15C7E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456709" name="Rectangle 5">
            <a:extLst>
              <a:ext uri="{FF2B5EF4-FFF2-40B4-BE49-F238E27FC236}">
                <a16:creationId xmlns:a16="http://schemas.microsoft.com/office/drawing/2014/main" id="{A02F2C7F-9DC8-4069-9965-F4F23C03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4493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0" i="0"/>
              <a:t>Point Observations Data from Agencies and Academic Investigators can be consistently communicated using web services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0" i="0"/>
              <a:t>Point Observations Data can be archived in a relational database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0" i="0"/>
              <a:t>Maps of point observation locations from different sources can be federated using a map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0" i="0"/>
              <a:t>Map server + relational database + web services = Integrated hydrologic data access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A4D62397-246B-4E1F-B14C-098FF1E81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 Considerations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A47F2F90-D130-48B3-B49B-A7E312E0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4625"/>
            <a:ext cx="82296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Support infrastructure to sustain HIS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Harmonization of WaterML with OGC Specifications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Support for modeling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Extended data model (vectors, rasters, images)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Additional ODM catalog sets to enhance discovery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Data Protection, Ownership and Authentication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0" i="0"/>
              <a:t>Give substance to the concept of a </a:t>
            </a:r>
            <a:r>
              <a:rPr lang="en-US" altLang="en-US" sz="2800" b="0" i="0">
                <a:solidFill>
                  <a:srgbClr val="FF3300"/>
                </a:solidFill>
              </a:rPr>
              <a:t>digital watershed</a:t>
            </a:r>
            <a:r>
              <a:rPr lang="en-US" altLang="en-US" sz="2800" b="0" i="0"/>
              <a:t> as a structured collection of digital representations of inter-related hydrologic objects and measurements that facilitates integrated modeling and analysis.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4DB40AFF-67DA-41F6-AB40-3CECCBFD2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your own HIS Server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488AA21-A398-473B-AA90-46EE590D3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1600200"/>
            <a:ext cx="8297862" cy="5108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Platform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PC, Windows 2003 Server, IIS 6.0, SQL Server 2005, .Net Framework 2.0, ASP .Net 2.0, ArcGIS Server 9.2 (for DASH)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HIS Software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ODM (+Tools and Data Loaders)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WaterOneFlow Web Services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DASH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hlinkClick r:id="rId2"/>
              </a:rPr>
              <a:t>http://river.sdsc.edu/Wiki/HISServer.ashx</a:t>
            </a: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hlinkClick r:id="rId3"/>
              </a:rPr>
              <a:t>http://river.sdsc.edu/Wiki/HIS light.ashx</a:t>
            </a: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D4B264C6-1FA2-4617-B07D-3CFCF6CDE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65225"/>
          </a:xfrm>
        </p:spPr>
        <p:txBody>
          <a:bodyPr/>
          <a:lstStyle/>
          <a:p>
            <a:pPr>
              <a:lnSpc>
                <a:spcPct val="45000"/>
              </a:lnSpc>
            </a:pPr>
            <a:r>
              <a:rPr lang="en-US" altLang="en-US"/>
              <a:t>HIS Website</a:t>
            </a:r>
            <a:br>
              <a:rPr lang="en-US" altLang="en-US" sz="2800"/>
            </a:br>
            <a:r>
              <a:rPr lang="en-US" altLang="en-US" sz="2400">
                <a:hlinkClick r:id="rId3"/>
              </a:rPr>
              <a:t>http://www.cuahsi.org/his.html</a:t>
            </a:r>
            <a:r>
              <a:rPr lang="en-US" altLang="en-US"/>
              <a:t> 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354675A4-B944-47F3-AFBE-F03E4B902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3063" y="1423988"/>
            <a:ext cx="6092825" cy="5434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Project Team</a:t>
            </a:r>
            <a:r>
              <a:rPr lang="en-US" altLang="en-US" sz="1600"/>
              <a:t> – Introduces members of the HIS Team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Data Access System for Hydrology</a:t>
            </a:r>
            <a:r>
              <a:rPr lang="en-US" altLang="en-US" sz="1600"/>
              <a:t> – Web map interface supporting data discovery and retrieval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Prototype Web Services</a:t>
            </a:r>
            <a:r>
              <a:rPr lang="en-US" altLang="en-US" sz="1600"/>
              <a:t> – WaterOneFlow web services facilitating downlad of time series data from numerous national repositories of hydrologic data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Observations Data Model</a:t>
            </a:r>
            <a:r>
              <a:rPr lang="en-US" altLang="en-US" sz="1600"/>
              <a:t> – Relational database schema for hydrologic observations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HIS Tools</a:t>
            </a:r>
            <a:r>
              <a:rPr lang="en-US" altLang="en-US" sz="1600"/>
              <a:t> – Links to end-user applications developed to support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Documentation and Reports</a:t>
            </a:r>
            <a:r>
              <a:rPr lang="en-US" altLang="en-US" sz="1600"/>
              <a:t> – Status reports, specifications, workbooks and links related to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Feedback</a:t>
            </a:r>
            <a:r>
              <a:rPr lang="en-US" altLang="en-US" sz="1600"/>
              <a:t> – Let us know what you think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Austin Workshop</a:t>
            </a:r>
            <a:r>
              <a:rPr lang="en-US" altLang="en-US" sz="1600"/>
              <a:t> – Material from WATERS workshop in Austin, TX, Nov 14-17, 2006</a:t>
            </a:r>
          </a:p>
        </p:txBody>
      </p:sp>
      <p:pic>
        <p:nvPicPr>
          <p:cNvPr id="273412" name="Picture 4">
            <a:extLst>
              <a:ext uri="{FF2B5EF4-FFF2-40B4-BE49-F238E27FC236}">
                <a16:creationId xmlns:a16="http://schemas.microsoft.com/office/drawing/2014/main" id="{20CF10FC-C770-4644-8ABE-7C7F687E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58286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3" name="Rectangle 5">
            <a:extLst>
              <a:ext uri="{FF2B5EF4-FFF2-40B4-BE49-F238E27FC236}">
                <a16:creationId xmlns:a16="http://schemas.microsoft.com/office/drawing/2014/main" id="{6BED21EB-4940-447E-AB37-83FA5754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579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Rectangle 6">
            <a:extLst>
              <a:ext uri="{FF2B5EF4-FFF2-40B4-BE49-F238E27FC236}">
                <a16:creationId xmlns:a16="http://schemas.microsoft.com/office/drawing/2014/main" id="{BB4898C8-48B7-4217-A58F-DD844BC24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57912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>
            <a:extLst>
              <a:ext uri="{FF2B5EF4-FFF2-40B4-BE49-F238E27FC236}">
                <a16:creationId xmlns:a16="http://schemas.microsoft.com/office/drawing/2014/main" id="{E14C6BC8-3D70-4954-850E-CCF4CD60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2438"/>
            <a:ext cx="5791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6" name="Rectangle 8">
            <a:extLst>
              <a:ext uri="{FF2B5EF4-FFF2-40B4-BE49-F238E27FC236}">
                <a16:creationId xmlns:a16="http://schemas.microsoft.com/office/drawing/2014/main" id="{A5A300AC-E687-4896-94DC-DB9104DE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5800"/>
            <a:ext cx="57912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7" name="Rectangle 9">
            <a:extLst>
              <a:ext uri="{FF2B5EF4-FFF2-40B4-BE49-F238E27FC236}">
                <a16:creationId xmlns:a16="http://schemas.microsoft.com/office/drawing/2014/main" id="{773C4728-E729-4164-AE91-69BED61D6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19213"/>
            <a:ext cx="579120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8" name="Rectangle 10">
            <a:extLst>
              <a:ext uri="{FF2B5EF4-FFF2-40B4-BE49-F238E27FC236}">
                <a16:creationId xmlns:a16="http://schemas.microsoft.com/office/drawing/2014/main" id="{03422417-F602-4BB2-8A7E-9A921BE3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5791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9" name="Rectangle 11">
            <a:extLst>
              <a:ext uri="{FF2B5EF4-FFF2-40B4-BE49-F238E27FC236}">
                <a16:creationId xmlns:a16="http://schemas.microsoft.com/office/drawing/2014/main" id="{A2CEC94F-B147-4370-96B0-49E18FF20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791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0" name="Line 12">
            <a:extLst>
              <a:ext uri="{FF2B5EF4-FFF2-40B4-BE49-F238E27FC236}">
                <a16:creationId xmlns:a16="http://schemas.microsoft.com/office/drawing/2014/main" id="{44EABC31-9DA2-447A-BD59-F8F13117C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6002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1" name="Line 13">
            <a:extLst>
              <a:ext uri="{FF2B5EF4-FFF2-40B4-BE49-F238E27FC236}">
                <a16:creationId xmlns:a16="http://schemas.microsoft.com/office/drawing/2014/main" id="{945ECAEA-8FAF-446F-8FFB-7F1E9DECB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2098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2" name="Line 14">
            <a:extLst>
              <a:ext uri="{FF2B5EF4-FFF2-40B4-BE49-F238E27FC236}">
                <a16:creationId xmlns:a16="http://schemas.microsoft.com/office/drawing/2014/main" id="{4000B959-2A7F-409A-A69A-B8F87CDA3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3" name="Line 15">
            <a:extLst>
              <a:ext uri="{FF2B5EF4-FFF2-40B4-BE49-F238E27FC236}">
                <a16:creationId xmlns:a16="http://schemas.microsoft.com/office/drawing/2014/main" id="{98C51B5E-3D16-4FCE-B1BD-FC4B6F912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733800"/>
            <a:ext cx="762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4" name="Rectangle 16">
            <a:extLst>
              <a:ext uri="{FF2B5EF4-FFF2-40B4-BE49-F238E27FC236}">
                <a16:creationId xmlns:a16="http://schemas.microsoft.com/office/drawing/2014/main" id="{12B327C3-7DB9-405C-858F-5E6C5D50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38538"/>
            <a:ext cx="5791200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5" name="Line 17">
            <a:extLst>
              <a:ext uri="{FF2B5EF4-FFF2-40B4-BE49-F238E27FC236}">
                <a16:creationId xmlns:a16="http://schemas.microsoft.com/office/drawing/2014/main" id="{0DD21C41-CB79-4340-8D54-D4BFC91EA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6" name="Line 18">
            <a:extLst>
              <a:ext uri="{FF2B5EF4-FFF2-40B4-BE49-F238E27FC236}">
                <a16:creationId xmlns:a16="http://schemas.microsoft.com/office/drawing/2014/main" id="{4E350665-EE1C-4FBE-A8A2-ABB5AC262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7" name="Line 19">
            <a:extLst>
              <a:ext uri="{FF2B5EF4-FFF2-40B4-BE49-F238E27FC236}">
                <a16:creationId xmlns:a16="http://schemas.microsoft.com/office/drawing/2014/main" id="{3209720A-A8A2-48C5-B424-0B5F3E515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8" name="Line 20">
            <a:extLst>
              <a:ext uri="{FF2B5EF4-FFF2-40B4-BE49-F238E27FC236}">
                <a16:creationId xmlns:a16="http://schemas.microsoft.com/office/drawing/2014/main" id="{5A5FC102-0724-4286-9D6B-1C248208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5626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62" name="Group 34">
            <a:extLst>
              <a:ext uri="{FF2B5EF4-FFF2-40B4-BE49-F238E27FC236}">
                <a16:creationId xmlns:a16="http://schemas.microsoft.com/office/drawing/2014/main" id="{98CA87E7-EA31-4118-ABBF-26541D45D6F6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1343025"/>
            <a:ext cx="3446463" cy="3367088"/>
            <a:chOff x="92" y="846"/>
            <a:chExt cx="2271" cy="2219"/>
          </a:xfrm>
        </p:grpSpPr>
        <p:grpSp>
          <p:nvGrpSpPr>
            <p:cNvPr id="48130" name="Group 2">
              <a:extLst>
                <a:ext uri="{FF2B5EF4-FFF2-40B4-BE49-F238E27FC236}">
                  <a16:creationId xmlns:a16="http://schemas.microsoft.com/office/drawing/2014/main" id="{B899441D-3393-4C2E-90E5-460ACCBC3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" y="1869"/>
              <a:ext cx="716" cy="835"/>
              <a:chOff x="3696" y="96"/>
              <a:chExt cx="1606" cy="1872"/>
            </a:xfrm>
          </p:grpSpPr>
          <p:pic>
            <p:nvPicPr>
              <p:cNvPr id="48131" name="Picture 3" descr="timesersuml">
                <a:extLst>
                  <a:ext uri="{FF2B5EF4-FFF2-40B4-BE49-F238E27FC236}">
                    <a16:creationId xmlns:a16="http://schemas.microsoft.com/office/drawing/2014/main" id="{FDCF4EC9-3629-455B-88C2-E51E47C45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6061"/>
              <a:stretch>
                <a:fillRect/>
              </a:stretch>
            </p:blipFill>
            <p:spPr bwMode="auto">
              <a:xfrm>
                <a:off x="3696" y="96"/>
                <a:ext cx="1606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32" name="Line 4">
                <a:extLst>
                  <a:ext uri="{FF2B5EF4-FFF2-40B4-BE49-F238E27FC236}">
                    <a16:creationId xmlns:a16="http://schemas.microsoft.com/office/drawing/2014/main" id="{588B7A92-81CB-4065-9E33-70AA2ADF0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853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5" name="Oval 7">
              <a:extLst>
                <a:ext uri="{FF2B5EF4-FFF2-40B4-BE49-F238E27FC236}">
                  <a16:creationId xmlns:a16="http://schemas.microsoft.com/office/drawing/2014/main" id="{F99658FA-0FA0-4256-B8D3-6381715DA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1778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Oval 8">
              <a:extLst>
                <a:ext uri="{FF2B5EF4-FFF2-40B4-BE49-F238E27FC236}">
                  <a16:creationId xmlns:a16="http://schemas.microsoft.com/office/drawing/2014/main" id="{61C5C3CD-01EF-46AD-A345-F5D0BA51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846"/>
              <a:ext cx="1322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Oval 9">
              <a:extLst>
                <a:ext uri="{FF2B5EF4-FFF2-40B4-BE49-F238E27FC236}">
                  <a16:creationId xmlns:a16="http://schemas.microsoft.com/office/drawing/2014/main" id="{1621AF01-6566-48A4-B6BB-BCA7EDDD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790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138" name="Picture 10" descr="gisaspects">
              <a:extLst>
                <a:ext uri="{FF2B5EF4-FFF2-40B4-BE49-F238E27FC236}">
                  <a16:creationId xmlns:a16="http://schemas.microsoft.com/office/drawing/2014/main" id="{723CC2CF-A604-47BA-9C48-D3581F73F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6" t="13141" r="31125" b="59071"/>
            <a:stretch>
              <a:fillRect/>
            </a:stretch>
          </p:blipFill>
          <p:spPr bwMode="auto">
            <a:xfrm>
              <a:off x="791" y="1219"/>
              <a:ext cx="843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9" name="Picture 11">
              <a:extLst>
                <a:ext uri="{FF2B5EF4-FFF2-40B4-BE49-F238E27FC236}">
                  <a16:creationId xmlns:a16="http://schemas.microsoft.com/office/drawing/2014/main" id="{7072E216-E327-4640-B8DB-24765E870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7" t="22200" r="1608" b="28546"/>
            <a:stretch>
              <a:fillRect/>
            </a:stretch>
          </p:blipFill>
          <p:spPr bwMode="auto">
            <a:xfrm>
              <a:off x="1348" y="2043"/>
              <a:ext cx="716" cy="48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ACBD6E90-4763-417F-9AA8-F1D762DA1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" y="2632"/>
              <a:ext cx="109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Databases</a:t>
              </a:r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D9E48F39-8D84-49C4-876F-BFFCCDAC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" y="2638"/>
              <a:ext cx="109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Analysis</a:t>
              </a:r>
            </a:p>
          </p:txBody>
        </p:sp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738D4855-3488-4A94-9595-21B46FCBD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954"/>
              <a:ext cx="109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Models</a:t>
              </a:r>
            </a:p>
          </p:txBody>
        </p:sp>
      </p:grpSp>
      <p:sp>
        <p:nvSpPr>
          <p:cNvPr id="48145" name="Rectangle 17">
            <a:extLst>
              <a:ext uri="{FF2B5EF4-FFF2-40B4-BE49-F238E27FC236}">
                <a16:creationId xmlns:a16="http://schemas.microsoft.com/office/drawing/2014/main" id="{A999C76E-8516-4FBF-934E-676CCA5D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-269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i="0"/>
              <a:t>CUAHSI Hydrologic Information System</a:t>
            </a:r>
          </a:p>
        </p:txBody>
      </p:sp>
      <p:sp>
        <p:nvSpPr>
          <p:cNvPr id="48147" name="Rectangle 19">
            <a:extLst>
              <a:ext uri="{FF2B5EF4-FFF2-40B4-BE49-F238E27FC236}">
                <a16:creationId xmlns:a16="http://schemas.microsoft.com/office/drawing/2014/main" id="{154A3A3A-213A-4C12-A469-C3EBA1F5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528638"/>
            <a:ext cx="8728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0">
                <a:solidFill>
                  <a:srgbClr val="0033CC"/>
                </a:solidFill>
                <a:latin typeface="Arial" panose="020B0604020202020204" pitchFamily="34" charset="0"/>
              </a:rPr>
              <a:t>Goal:  Enhance hydrologic science by facilitating user access to more and better data for testing hypotheses and analyzing processes</a:t>
            </a:r>
          </a:p>
        </p:txBody>
      </p:sp>
      <p:sp>
        <p:nvSpPr>
          <p:cNvPr id="48148" name="Content Placeholder 2">
            <a:extLst>
              <a:ext uri="{FF2B5EF4-FFF2-40B4-BE49-F238E27FC236}">
                <a16:creationId xmlns:a16="http://schemas.microsoft.com/office/drawing/2014/main" id="{B64C6D43-0780-4F19-83F6-B0F3DC33C213}"/>
              </a:ext>
            </a:extLst>
          </p:cNvPr>
          <p:cNvSpPr>
            <a:spLocks/>
          </p:cNvSpPr>
          <p:nvPr/>
        </p:nvSpPr>
        <p:spPr bwMode="auto">
          <a:xfrm>
            <a:off x="3556000" y="1582738"/>
            <a:ext cx="53927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/>
              <a:t>Advancement of </a:t>
            </a:r>
            <a:r>
              <a:rPr lang="en-US" altLang="en-US" sz="2400" b="0" i="0">
                <a:solidFill>
                  <a:srgbClr val="FF3300"/>
                </a:solidFill>
              </a:rPr>
              <a:t>water science</a:t>
            </a:r>
            <a:r>
              <a:rPr lang="en-US" altLang="en-US" sz="2400" b="0" i="0"/>
              <a:t> is critically dependent on integration of </a:t>
            </a:r>
            <a:r>
              <a:rPr lang="en-US" altLang="en-US" sz="2400" b="0" i="0">
                <a:solidFill>
                  <a:srgbClr val="FF3300"/>
                </a:solidFill>
              </a:rPr>
              <a:t>water information</a:t>
            </a:r>
          </a:p>
          <a:p>
            <a:pPr eaLnBrk="1" hangingPunct="1"/>
            <a:r>
              <a:rPr lang="en-US" altLang="en-US" sz="2400" b="0" i="0"/>
              <a:t>It is as important to represent </a:t>
            </a:r>
            <a:r>
              <a:rPr lang="en-US" altLang="en-US" sz="2400" b="0" i="0">
                <a:solidFill>
                  <a:srgbClr val="FF3300"/>
                </a:solidFill>
              </a:rPr>
              <a:t>hydrologic environments</a:t>
            </a:r>
            <a:r>
              <a:rPr lang="en-US" altLang="en-US" sz="2400" b="0" i="0"/>
              <a:t> precisely with data as it is to represent </a:t>
            </a:r>
            <a:r>
              <a:rPr lang="en-US" altLang="en-US" sz="2400" b="0" i="0">
                <a:solidFill>
                  <a:srgbClr val="FF3300"/>
                </a:solidFill>
              </a:rPr>
              <a:t>hydrologic processes</a:t>
            </a:r>
            <a:r>
              <a:rPr lang="en-US" altLang="en-US" sz="2400" b="0" i="0"/>
              <a:t> with equations</a:t>
            </a:r>
          </a:p>
        </p:txBody>
      </p:sp>
      <p:pic>
        <p:nvPicPr>
          <p:cNvPr id="48152" name="Picture 24" descr="newtsgge">
            <a:extLst>
              <a:ext uri="{FF2B5EF4-FFF2-40B4-BE49-F238E27FC236}">
                <a16:creationId xmlns:a16="http://schemas.microsoft.com/office/drawing/2014/main" id="{92DECF6D-66B7-4B8C-9FC1-49AFA111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5334000"/>
            <a:ext cx="1333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3" name="Picture 25" descr="stream3">
            <a:extLst>
              <a:ext uri="{FF2B5EF4-FFF2-40B4-BE49-F238E27FC236}">
                <a16:creationId xmlns:a16="http://schemas.microsoft.com/office/drawing/2014/main" id="{82F60109-E701-4448-8B16-7E3C9365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75263"/>
            <a:ext cx="1252538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tdr">
            <a:extLst>
              <a:ext uri="{FF2B5EF4-FFF2-40B4-BE49-F238E27FC236}">
                <a16:creationId xmlns:a16="http://schemas.microsoft.com/office/drawing/2014/main" id="{2A28B609-7A25-4AD1-A289-A74C2849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311775"/>
            <a:ext cx="107791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5" name="Picture 27" descr="nl7">
            <a:extLst>
              <a:ext uri="{FF2B5EF4-FFF2-40B4-BE49-F238E27FC236}">
                <a16:creationId xmlns:a16="http://schemas.microsoft.com/office/drawing/2014/main" id="{7793E8E8-1E30-459D-BBC2-491BF7E2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451475"/>
            <a:ext cx="15621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 descr="VAIRA3">
            <a:extLst>
              <a:ext uri="{FF2B5EF4-FFF2-40B4-BE49-F238E27FC236}">
                <a16:creationId xmlns:a16="http://schemas.microsoft.com/office/drawing/2014/main" id="{55A43BA4-F441-4669-A12E-62085D98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416550"/>
            <a:ext cx="1646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7" name="Text Box 29">
            <a:extLst>
              <a:ext uri="{FF2B5EF4-FFF2-40B4-BE49-F238E27FC236}">
                <a16:creationId xmlns:a16="http://schemas.microsoft.com/office/drawing/2014/main" id="{8C7792DB-EABB-4D2A-BFE4-65829C56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732338"/>
            <a:ext cx="110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Rainfall &amp; Snow</a:t>
            </a:r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4C110A72-0A5D-414F-A55E-8FA7562F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2175"/>
            <a:ext cx="185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Water quantity </a:t>
            </a:r>
            <a:b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and quality</a:t>
            </a:r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B7BF7D9E-50DD-4876-A132-D067BD87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116513"/>
            <a:ext cx="205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Remote sensing</a:t>
            </a:r>
          </a:p>
        </p:txBody>
      </p:sp>
      <p:sp>
        <p:nvSpPr>
          <p:cNvPr id="48160" name="Text Box 32">
            <a:extLst>
              <a:ext uri="{FF2B5EF4-FFF2-40B4-BE49-F238E27FC236}">
                <a16:creationId xmlns:a16="http://schemas.microsoft.com/office/drawing/2014/main" id="{743A657C-888F-43B8-AE93-1087B60D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5059363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Meteorology</a:t>
            </a:r>
          </a:p>
        </p:txBody>
      </p:sp>
      <p:sp>
        <p:nvSpPr>
          <p:cNvPr id="48161" name="Text Box 33">
            <a:extLst>
              <a:ext uri="{FF2B5EF4-FFF2-40B4-BE49-F238E27FC236}">
                <a16:creationId xmlns:a16="http://schemas.microsoft.com/office/drawing/2014/main" id="{33AE85CE-0528-4952-BABC-C8109808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006975"/>
            <a:ext cx="123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Soil water</a:t>
            </a:r>
            <a:r>
              <a:rPr lang="en-US" altLang="en-US" sz="1400" b="0" i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E4C2110F-7591-4994-8CF0-56906B2FB361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5876925"/>
            <a:ext cx="762000" cy="819150"/>
            <a:chOff x="3600" y="2160"/>
            <a:chExt cx="864" cy="960"/>
          </a:xfrm>
        </p:grpSpPr>
        <p:sp>
          <p:nvSpPr>
            <p:cNvPr id="68611" name="Rectangle 3">
              <a:extLst>
                <a:ext uri="{FF2B5EF4-FFF2-40B4-BE49-F238E27FC236}">
                  <a16:creationId xmlns:a16="http://schemas.microsoft.com/office/drawing/2014/main" id="{8886B8AD-689F-4D9B-BC86-11176B7D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86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12" name="Group 4">
              <a:extLst>
                <a:ext uri="{FF2B5EF4-FFF2-40B4-BE49-F238E27FC236}">
                  <a16:creationId xmlns:a16="http://schemas.microsoft.com/office/drawing/2014/main" id="{0ECD3A9F-D503-4E0A-8DF5-D1B71B137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64" cy="960"/>
              <a:chOff x="3600" y="1632"/>
              <a:chExt cx="864" cy="1536"/>
            </a:xfrm>
          </p:grpSpPr>
          <p:sp>
            <p:nvSpPr>
              <p:cNvPr id="68613" name="Oval 5">
                <a:extLst>
                  <a:ext uri="{FF2B5EF4-FFF2-40B4-BE49-F238E27FC236}">
                    <a16:creationId xmlns:a16="http://schemas.microsoft.com/office/drawing/2014/main" id="{04782299-28DF-4D1C-8FFC-28E6D2C62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4" name="Oval 6">
                <a:extLst>
                  <a:ext uri="{FF2B5EF4-FFF2-40B4-BE49-F238E27FC236}">
                    <a16:creationId xmlns:a16="http://schemas.microsoft.com/office/drawing/2014/main" id="{8C65DB07-3B44-401C-8818-1411AF502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5" name="Line 7">
                <a:extLst>
                  <a:ext uri="{FF2B5EF4-FFF2-40B4-BE49-F238E27FC236}">
                    <a16:creationId xmlns:a16="http://schemas.microsoft.com/office/drawing/2014/main" id="{5369F58C-2609-4B76-972C-81BB1F722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6" name="Line 8">
                <a:extLst>
                  <a:ext uri="{FF2B5EF4-FFF2-40B4-BE49-F238E27FC236}">
                    <a16:creationId xmlns:a16="http://schemas.microsoft.com/office/drawing/2014/main" id="{E213A5C7-4754-4636-9CB1-4D81A8583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17" name="Rectangle 9">
            <a:extLst>
              <a:ext uri="{FF2B5EF4-FFF2-40B4-BE49-F238E27FC236}">
                <a16:creationId xmlns:a16="http://schemas.microsoft.com/office/drawing/2014/main" id="{705514A0-55C0-42E2-9FF2-0DE25371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30563"/>
            <a:ext cx="1951038" cy="163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WaterOneFlow Web Services</a:t>
            </a:r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5EFC65AE-EE5C-42A6-81B4-163599917C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02287" y="2855913"/>
            <a:ext cx="911225" cy="1143000"/>
          </a:xfrm>
          <a:prstGeom prst="upArrow">
            <a:avLst>
              <a:gd name="adj1" fmla="val 50000"/>
              <a:gd name="adj2" fmla="val 3135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Data access through web services</a:t>
            </a:r>
          </a:p>
        </p:txBody>
      </p:sp>
      <p:sp>
        <p:nvSpPr>
          <p:cNvPr id="68619" name="AutoShape 11">
            <a:extLst>
              <a:ext uri="{FF2B5EF4-FFF2-40B4-BE49-F238E27FC236}">
                <a16:creationId xmlns:a16="http://schemas.microsoft.com/office/drawing/2014/main" id="{E704482C-5CD2-4C40-A763-1A20675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1143000" cy="838200"/>
          </a:xfrm>
          <a:prstGeom prst="leftArrow">
            <a:avLst>
              <a:gd name="adj1" fmla="val 50000"/>
              <a:gd name="adj2" fmla="val 340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Data storage through web services</a:t>
            </a:r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DF45AB08-B3DA-4CAF-B2C6-F411570C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1905000"/>
            <a:ext cx="758825" cy="838200"/>
          </a:xfrm>
          <a:prstGeom prst="upArrow">
            <a:avLst>
              <a:gd name="adj1" fmla="val 50000"/>
              <a:gd name="adj2" fmla="val 2761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EDA0A88B-F5EB-409C-AD52-C6E49E65376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62425" y="1905000"/>
            <a:ext cx="838200" cy="8382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5C27B4A2-97F3-4EDB-85E3-B4D26112D18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2350" y="5005388"/>
            <a:ext cx="611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23" name="Group 15">
            <a:extLst>
              <a:ext uri="{FF2B5EF4-FFF2-40B4-BE49-F238E27FC236}">
                <a16:creationId xmlns:a16="http://schemas.microsoft.com/office/drawing/2014/main" id="{0E344A8D-9F80-4433-901E-F09F3442F4D9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5883275"/>
            <a:ext cx="466725" cy="781050"/>
            <a:chOff x="335" y="1338"/>
            <a:chExt cx="205" cy="462"/>
          </a:xfrm>
        </p:grpSpPr>
        <p:sp>
          <p:nvSpPr>
            <p:cNvPr id="68624" name="Freeform 16">
              <a:extLst>
                <a:ext uri="{FF2B5EF4-FFF2-40B4-BE49-F238E27FC236}">
                  <a16:creationId xmlns:a16="http://schemas.microsoft.com/office/drawing/2014/main" id="{05EE5DB4-EBE4-49DD-AE60-AE341767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1736"/>
              <a:ext cx="55" cy="64"/>
            </a:xfrm>
            <a:custGeom>
              <a:avLst/>
              <a:gdLst>
                <a:gd name="T0" fmla="*/ 0 w 55"/>
                <a:gd name="T1" fmla="*/ 64 h 64"/>
                <a:gd name="T2" fmla="*/ 55 w 55"/>
                <a:gd name="T3" fmla="*/ 9 h 64"/>
                <a:gd name="T4" fmla="*/ 55 w 55"/>
                <a:gd name="T5" fmla="*/ 0 h 64"/>
                <a:gd name="T6" fmla="*/ 0 w 55"/>
                <a:gd name="T7" fmla="*/ 55 h 64"/>
                <a:gd name="T8" fmla="*/ 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0" y="64"/>
                  </a:moveTo>
                  <a:lnTo>
                    <a:pt x="55" y="9"/>
                  </a:lnTo>
                  <a:lnTo>
                    <a:pt x="55" y="0"/>
                  </a:lnTo>
                  <a:lnTo>
                    <a:pt x="0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7">
              <a:extLst>
                <a:ext uri="{FF2B5EF4-FFF2-40B4-BE49-F238E27FC236}">
                  <a16:creationId xmlns:a16="http://schemas.microsoft.com/office/drawing/2014/main" id="{67CD535D-7603-4A89-BDB0-95E78FDF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51"/>
            </a:xfrm>
            <a:custGeom>
              <a:avLst/>
              <a:gdLst>
                <a:gd name="T0" fmla="*/ 0 w 205"/>
                <a:gd name="T1" fmla="*/ 51 h 51"/>
                <a:gd name="T2" fmla="*/ 51 w 205"/>
                <a:gd name="T3" fmla="*/ 0 h 51"/>
                <a:gd name="T4" fmla="*/ 205 w 205"/>
                <a:gd name="T5" fmla="*/ 0 h 51"/>
                <a:gd name="T6" fmla="*/ 154 w 205"/>
                <a:gd name="T7" fmla="*/ 51 h 51"/>
                <a:gd name="T8" fmla="*/ 0 w 20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">
                  <a:moveTo>
                    <a:pt x="0" y="51"/>
                  </a:moveTo>
                  <a:lnTo>
                    <a:pt x="51" y="0"/>
                  </a:lnTo>
                  <a:lnTo>
                    <a:pt x="205" y="0"/>
                  </a:lnTo>
                  <a:lnTo>
                    <a:pt x="15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8">
              <a:extLst>
                <a:ext uri="{FF2B5EF4-FFF2-40B4-BE49-F238E27FC236}">
                  <a16:creationId xmlns:a16="http://schemas.microsoft.com/office/drawing/2014/main" id="{FC4571E1-25F9-4C33-9483-9AEF86FA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1338"/>
              <a:ext cx="51" cy="453"/>
            </a:xfrm>
            <a:custGeom>
              <a:avLst/>
              <a:gdLst>
                <a:gd name="T0" fmla="*/ 0 w 51"/>
                <a:gd name="T1" fmla="*/ 51 h 453"/>
                <a:gd name="T2" fmla="*/ 51 w 51"/>
                <a:gd name="T3" fmla="*/ 0 h 453"/>
                <a:gd name="T4" fmla="*/ 51 w 51"/>
                <a:gd name="T5" fmla="*/ 401 h 453"/>
                <a:gd name="T6" fmla="*/ 0 w 51"/>
                <a:gd name="T7" fmla="*/ 453 h 453"/>
                <a:gd name="T8" fmla="*/ 0 w 51"/>
                <a:gd name="T9" fmla="*/ 5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3">
                  <a:moveTo>
                    <a:pt x="0" y="51"/>
                  </a:moveTo>
                  <a:lnTo>
                    <a:pt x="51" y="0"/>
                  </a:lnTo>
                  <a:lnTo>
                    <a:pt x="51" y="401"/>
                  </a:lnTo>
                  <a:lnTo>
                    <a:pt x="0" y="4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Rectangle 19">
              <a:extLst>
                <a:ext uri="{FF2B5EF4-FFF2-40B4-BE49-F238E27FC236}">
                  <a16:creationId xmlns:a16="http://schemas.microsoft.com/office/drawing/2014/main" id="{3880CBD2-19BA-4279-B693-C3E8D23AE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Rectangle 20">
              <a:extLst>
                <a:ext uri="{FF2B5EF4-FFF2-40B4-BE49-F238E27FC236}">
                  <a16:creationId xmlns:a16="http://schemas.microsoft.com/office/drawing/2014/main" id="{EE8CD897-66EE-416B-A15A-5B67E5B43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29" name="Picture 21">
              <a:extLst>
                <a:ext uri="{FF2B5EF4-FFF2-40B4-BE49-F238E27FC236}">
                  <a16:creationId xmlns:a16="http://schemas.microsoft.com/office/drawing/2014/main" id="{96287FD7-BFDA-414D-BC27-36ACF66EC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06"/>
              <a:ext cx="1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0" name="Rectangle 22">
              <a:extLst>
                <a:ext uri="{FF2B5EF4-FFF2-40B4-BE49-F238E27FC236}">
                  <a16:creationId xmlns:a16="http://schemas.microsoft.com/office/drawing/2014/main" id="{893E8B1D-162B-4377-9999-98FE095A7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409"/>
              <a:ext cx="116" cy="24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>
              <a:extLst>
                <a:ext uri="{FF2B5EF4-FFF2-40B4-BE49-F238E27FC236}">
                  <a16:creationId xmlns:a16="http://schemas.microsoft.com/office/drawing/2014/main" id="{138F505B-AD96-4638-AD16-9A951EC57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" y="1421"/>
              <a:ext cx="88" cy="210"/>
            </a:xfrm>
            <a:custGeom>
              <a:avLst/>
              <a:gdLst>
                <a:gd name="T0" fmla="*/ 0 w 88"/>
                <a:gd name="T1" fmla="*/ 189 h 210"/>
                <a:gd name="T2" fmla="*/ 88 w 88"/>
                <a:gd name="T3" fmla="*/ 189 h 210"/>
                <a:gd name="T4" fmla="*/ 88 w 88"/>
                <a:gd name="T5" fmla="*/ 210 h 210"/>
                <a:gd name="T6" fmla="*/ 0 w 88"/>
                <a:gd name="T7" fmla="*/ 210 h 210"/>
                <a:gd name="T8" fmla="*/ 0 w 88"/>
                <a:gd name="T9" fmla="*/ 189 h 210"/>
                <a:gd name="T10" fmla="*/ 0 w 88"/>
                <a:gd name="T11" fmla="*/ 157 h 210"/>
                <a:gd name="T12" fmla="*/ 88 w 88"/>
                <a:gd name="T13" fmla="*/ 157 h 210"/>
                <a:gd name="T14" fmla="*/ 88 w 88"/>
                <a:gd name="T15" fmla="*/ 178 h 210"/>
                <a:gd name="T16" fmla="*/ 0 w 88"/>
                <a:gd name="T17" fmla="*/ 178 h 210"/>
                <a:gd name="T18" fmla="*/ 0 w 88"/>
                <a:gd name="T19" fmla="*/ 157 h 210"/>
                <a:gd name="T20" fmla="*/ 0 w 88"/>
                <a:gd name="T21" fmla="*/ 125 h 210"/>
                <a:gd name="T22" fmla="*/ 88 w 88"/>
                <a:gd name="T23" fmla="*/ 125 h 210"/>
                <a:gd name="T24" fmla="*/ 88 w 88"/>
                <a:gd name="T25" fmla="*/ 146 h 210"/>
                <a:gd name="T26" fmla="*/ 0 w 88"/>
                <a:gd name="T27" fmla="*/ 146 h 210"/>
                <a:gd name="T28" fmla="*/ 0 w 88"/>
                <a:gd name="T29" fmla="*/ 125 h 210"/>
                <a:gd name="T30" fmla="*/ 0 w 88"/>
                <a:gd name="T31" fmla="*/ 93 h 210"/>
                <a:gd name="T32" fmla="*/ 88 w 88"/>
                <a:gd name="T33" fmla="*/ 93 h 210"/>
                <a:gd name="T34" fmla="*/ 88 w 88"/>
                <a:gd name="T35" fmla="*/ 114 h 210"/>
                <a:gd name="T36" fmla="*/ 0 w 88"/>
                <a:gd name="T37" fmla="*/ 114 h 210"/>
                <a:gd name="T38" fmla="*/ 0 w 88"/>
                <a:gd name="T39" fmla="*/ 93 h 210"/>
                <a:gd name="T40" fmla="*/ 0 w 88"/>
                <a:gd name="T41" fmla="*/ 47 h 210"/>
                <a:gd name="T42" fmla="*/ 88 w 88"/>
                <a:gd name="T43" fmla="*/ 47 h 210"/>
                <a:gd name="T44" fmla="*/ 88 w 88"/>
                <a:gd name="T45" fmla="*/ 83 h 210"/>
                <a:gd name="T46" fmla="*/ 0 w 88"/>
                <a:gd name="T47" fmla="*/ 83 h 210"/>
                <a:gd name="T48" fmla="*/ 0 w 88"/>
                <a:gd name="T49" fmla="*/ 47 h 210"/>
                <a:gd name="T50" fmla="*/ 0 w 88"/>
                <a:gd name="T51" fmla="*/ 0 h 210"/>
                <a:gd name="T52" fmla="*/ 88 w 88"/>
                <a:gd name="T53" fmla="*/ 0 h 210"/>
                <a:gd name="T54" fmla="*/ 88 w 88"/>
                <a:gd name="T55" fmla="*/ 36 h 210"/>
                <a:gd name="T56" fmla="*/ 0 w 88"/>
                <a:gd name="T57" fmla="*/ 36 h 210"/>
                <a:gd name="T58" fmla="*/ 0 w 88"/>
                <a:gd name="T5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10">
                  <a:moveTo>
                    <a:pt x="0" y="189"/>
                  </a:moveTo>
                  <a:lnTo>
                    <a:pt x="88" y="189"/>
                  </a:lnTo>
                  <a:lnTo>
                    <a:pt x="88" y="210"/>
                  </a:lnTo>
                  <a:lnTo>
                    <a:pt x="0" y="210"/>
                  </a:lnTo>
                  <a:lnTo>
                    <a:pt x="0" y="189"/>
                  </a:lnTo>
                  <a:close/>
                  <a:moveTo>
                    <a:pt x="0" y="157"/>
                  </a:moveTo>
                  <a:lnTo>
                    <a:pt x="88" y="157"/>
                  </a:lnTo>
                  <a:lnTo>
                    <a:pt x="88" y="178"/>
                  </a:lnTo>
                  <a:lnTo>
                    <a:pt x="0" y="178"/>
                  </a:lnTo>
                  <a:lnTo>
                    <a:pt x="0" y="157"/>
                  </a:lnTo>
                  <a:close/>
                  <a:moveTo>
                    <a:pt x="0" y="125"/>
                  </a:moveTo>
                  <a:lnTo>
                    <a:pt x="88" y="125"/>
                  </a:lnTo>
                  <a:lnTo>
                    <a:pt x="88" y="146"/>
                  </a:lnTo>
                  <a:lnTo>
                    <a:pt x="0" y="146"/>
                  </a:lnTo>
                  <a:lnTo>
                    <a:pt x="0" y="125"/>
                  </a:lnTo>
                  <a:close/>
                  <a:moveTo>
                    <a:pt x="0" y="93"/>
                  </a:moveTo>
                  <a:lnTo>
                    <a:pt x="88" y="93"/>
                  </a:lnTo>
                  <a:lnTo>
                    <a:pt x="88" y="114"/>
                  </a:lnTo>
                  <a:lnTo>
                    <a:pt x="0" y="114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88" y="47"/>
                  </a:lnTo>
                  <a:lnTo>
                    <a:pt x="88" y="83"/>
                  </a:lnTo>
                  <a:lnTo>
                    <a:pt x="0" y="83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88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Rectangle 24">
              <a:extLst>
                <a:ext uri="{FF2B5EF4-FFF2-40B4-BE49-F238E27FC236}">
                  <a16:creationId xmlns:a16="http://schemas.microsoft.com/office/drawing/2014/main" id="{629B2F90-DF41-44E4-9078-8876EF725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610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Rectangle 25">
              <a:extLst>
                <a:ext uri="{FF2B5EF4-FFF2-40B4-BE49-F238E27FC236}">
                  <a16:creationId xmlns:a16="http://schemas.microsoft.com/office/drawing/2014/main" id="{A2C182C3-51EC-4C5E-B047-65841E7BD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78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6">
              <a:extLst>
                <a:ext uri="{FF2B5EF4-FFF2-40B4-BE49-F238E27FC236}">
                  <a16:creationId xmlns:a16="http://schemas.microsoft.com/office/drawing/2014/main" id="{0752F063-B52A-4B92-ADDA-8CB3D3CE8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46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Rectangle 27">
              <a:extLst>
                <a:ext uri="{FF2B5EF4-FFF2-40B4-BE49-F238E27FC236}">
                  <a16:creationId xmlns:a16="http://schemas.microsoft.com/office/drawing/2014/main" id="{16902B8E-2655-4958-89F3-0E2972E1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14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Rectangle 28">
              <a:extLst>
                <a:ext uri="{FF2B5EF4-FFF2-40B4-BE49-F238E27FC236}">
                  <a16:creationId xmlns:a16="http://schemas.microsoft.com/office/drawing/2014/main" id="{E7E25A86-7B80-4232-8CE9-0B533094D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68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Rectangle 29">
              <a:extLst>
                <a:ext uri="{FF2B5EF4-FFF2-40B4-BE49-F238E27FC236}">
                  <a16:creationId xmlns:a16="http://schemas.microsoft.com/office/drawing/2014/main" id="{421D77AD-D490-45FE-8DF8-1D87F2455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21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Rectangle 30">
              <a:extLst>
                <a:ext uri="{FF2B5EF4-FFF2-40B4-BE49-F238E27FC236}">
                  <a16:creationId xmlns:a16="http://schemas.microsoft.com/office/drawing/2014/main" id="{38505E77-56A2-439E-B204-9CC434B4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791"/>
              <a:ext cx="141" cy="9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39" name="Picture 31">
              <a:extLst>
                <a:ext uri="{FF2B5EF4-FFF2-40B4-BE49-F238E27FC236}">
                  <a16:creationId xmlns:a16="http://schemas.microsoft.com/office/drawing/2014/main" id="{988D62C5-AAC7-4DB0-9499-3BC370765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71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0" name="Picture 32">
              <a:extLst>
                <a:ext uri="{FF2B5EF4-FFF2-40B4-BE49-F238E27FC236}">
                  <a16:creationId xmlns:a16="http://schemas.microsoft.com/office/drawing/2014/main" id="{8AADFF98-6142-4C3A-AD08-380BDA018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80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1" name="Picture 33">
              <a:extLst>
                <a:ext uri="{FF2B5EF4-FFF2-40B4-BE49-F238E27FC236}">
                  <a16:creationId xmlns:a16="http://schemas.microsoft.com/office/drawing/2014/main" id="{38560DA1-07B3-458D-9819-9E8182407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705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2" name="Rectangle 34">
              <a:extLst>
                <a:ext uri="{FF2B5EF4-FFF2-40B4-BE49-F238E27FC236}">
                  <a16:creationId xmlns:a16="http://schemas.microsoft.com/office/drawing/2014/main" id="{3E69AE0F-6EA0-4A88-B847-6AC0FC84D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439"/>
              <a:ext cx="13" cy="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43" name="Picture 35">
              <a:extLst>
                <a:ext uri="{FF2B5EF4-FFF2-40B4-BE49-F238E27FC236}">
                  <a16:creationId xmlns:a16="http://schemas.microsoft.com/office/drawing/2014/main" id="{8A95E3B5-CF61-45E7-8837-81535BECB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4" name="Picture 36">
              <a:extLst>
                <a:ext uri="{FF2B5EF4-FFF2-40B4-BE49-F238E27FC236}">
                  <a16:creationId xmlns:a16="http://schemas.microsoft.com/office/drawing/2014/main" id="{48E77962-BDEA-46BD-9832-943925227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5" name="Rectangle 37">
              <a:extLst>
                <a:ext uri="{FF2B5EF4-FFF2-40B4-BE49-F238E27FC236}">
                  <a16:creationId xmlns:a16="http://schemas.microsoft.com/office/drawing/2014/main" id="{1AAF4173-861D-413C-9954-6388E262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428"/>
              <a:ext cx="75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46" name="Picture 38">
              <a:extLst>
                <a:ext uri="{FF2B5EF4-FFF2-40B4-BE49-F238E27FC236}">
                  <a16:creationId xmlns:a16="http://schemas.microsoft.com/office/drawing/2014/main" id="{CCC15116-DC7B-405F-A6AA-BAF1C385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7" name="Picture 39">
              <a:extLst>
                <a:ext uri="{FF2B5EF4-FFF2-40B4-BE49-F238E27FC236}">
                  <a16:creationId xmlns:a16="http://schemas.microsoft.com/office/drawing/2014/main" id="{8A33B7FD-4AFD-4236-852C-FC3CB4392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8" name="Freeform 40">
              <a:extLst>
                <a:ext uri="{FF2B5EF4-FFF2-40B4-BE49-F238E27FC236}">
                  <a16:creationId xmlns:a16="http://schemas.microsoft.com/office/drawing/2014/main" id="{E901FE96-5DE0-48FF-8BC6-E7741394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76"/>
              <a:ext cx="74" cy="14"/>
            </a:xfrm>
            <a:custGeom>
              <a:avLst/>
              <a:gdLst>
                <a:gd name="T0" fmla="*/ 0 w 139"/>
                <a:gd name="T1" fmla="*/ 6 h 26"/>
                <a:gd name="T2" fmla="*/ 38 w 139"/>
                <a:gd name="T3" fmla="*/ 6 h 26"/>
                <a:gd name="T4" fmla="*/ 114 w 139"/>
                <a:gd name="T5" fmla="*/ 6 h 26"/>
                <a:gd name="T6" fmla="*/ 114 w 139"/>
                <a:gd name="T7" fmla="*/ 6 h 26"/>
                <a:gd name="T8" fmla="*/ 139 w 139"/>
                <a:gd name="T9" fmla="*/ 6 h 26"/>
                <a:gd name="T10" fmla="*/ 139 w 139"/>
                <a:gd name="T11" fmla="*/ 26 h 26"/>
                <a:gd name="T12" fmla="*/ 0 w 139"/>
                <a:gd name="T13" fmla="*/ 26 h 26"/>
                <a:gd name="T14" fmla="*/ 0 w 139"/>
                <a:gd name="T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6">
                  <a:moveTo>
                    <a:pt x="0" y="6"/>
                  </a:moveTo>
                  <a:lnTo>
                    <a:pt x="38" y="6"/>
                  </a:lnTo>
                  <a:cubicBezTo>
                    <a:pt x="63" y="0"/>
                    <a:pt x="89" y="0"/>
                    <a:pt x="114" y="6"/>
                  </a:cubicBezTo>
                  <a:lnTo>
                    <a:pt x="114" y="6"/>
                  </a:lnTo>
                  <a:lnTo>
                    <a:pt x="139" y="6"/>
                  </a:lnTo>
                  <a:lnTo>
                    <a:pt x="139" y="26"/>
                  </a:lnTo>
                  <a:lnTo>
                    <a:pt x="0" y="26"/>
                  </a:lnTo>
                  <a:lnTo>
                    <a:pt x="0" y="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Rectangle 41">
              <a:extLst>
                <a:ext uri="{FF2B5EF4-FFF2-40B4-BE49-F238E27FC236}">
                  <a16:creationId xmlns:a16="http://schemas.microsoft.com/office/drawing/2014/main" id="{6F991050-F750-49CA-8BA7-2DA8F3A16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Rectangle 42">
              <a:extLst>
                <a:ext uri="{FF2B5EF4-FFF2-40B4-BE49-F238E27FC236}">
                  <a16:creationId xmlns:a16="http://schemas.microsoft.com/office/drawing/2014/main" id="{5C3E0D90-7E3A-42A8-BAA6-CAB973223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51" name="Picture 43">
              <a:extLst>
                <a:ext uri="{FF2B5EF4-FFF2-40B4-BE49-F238E27FC236}">
                  <a16:creationId xmlns:a16="http://schemas.microsoft.com/office/drawing/2014/main" id="{CF08DF47-D25E-4222-A0AC-AB6E367CE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52" name="Picture 44">
              <a:extLst>
                <a:ext uri="{FF2B5EF4-FFF2-40B4-BE49-F238E27FC236}">
                  <a16:creationId xmlns:a16="http://schemas.microsoft.com/office/drawing/2014/main" id="{B6C87CF2-CC9F-4121-BB69-24FD4017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3" name="Freeform 45">
              <a:extLst>
                <a:ext uri="{FF2B5EF4-FFF2-40B4-BE49-F238E27FC236}">
                  <a16:creationId xmlns:a16="http://schemas.microsoft.com/office/drawing/2014/main" id="{8F98684F-A7D1-4249-8988-93CF41120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517"/>
              <a:ext cx="77" cy="12"/>
            </a:xfrm>
            <a:custGeom>
              <a:avLst/>
              <a:gdLst>
                <a:gd name="T0" fmla="*/ 0 w 144"/>
                <a:gd name="T1" fmla="*/ 17 h 22"/>
                <a:gd name="T2" fmla="*/ 0 w 144"/>
                <a:gd name="T3" fmla="*/ 6 h 22"/>
                <a:gd name="T4" fmla="*/ 46 w 144"/>
                <a:gd name="T5" fmla="*/ 6 h 22"/>
                <a:gd name="T6" fmla="*/ 98 w 144"/>
                <a:gd name="T7" fmla="*/ 6 h 22"/>
                <a:gd name="T8" fmla="*/ 98 w 144"/>
                <a:gd name="T9" fmla="*/ 6 h 22"/>
                <a:gd name="T10" fmla="*/ 144 w 144"/>
                <a:gd name="T11" fmla="*/ 6 h 22"/>
                <a:gd name="T12" fmla="*/ 144 w 144"/>
                <a:gd name="T13" fmla="*/ 17 h 22"/>
                <a:gd name="T14" fmla="*/ 98 w 144"/>
                <a:gd name="T15" fmla="*/ 17 h 22"/>
                <a:gd name="T16" fmla="*/ 46 w 144"/>
                <a:gd name="T17" fmla="*/ 17 h 22"/>
                <a:gd name="T18" fmla="*/ 46 w 144"/>
                <a:gd name="T19" fmla="*/ 17 h 22"/>
                <a:gd name="T20" fmla="*/ 0 w 144"/>
                <a:gd name="T2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2">
                  <a:moveTo>
                    <a:pt x="0" y="17"/>
                  </a:moveTo>
                  <a:lnTo>
                    <a:pt x="0" y="6"/>
                  </a:lnTo>
                  <a:lnTo>
                    <a:pt x="46" y="6"/>
                  </a:lnTo>
                  <a:cubicBezTo>
                    <a:pt x="62" y="0"/>
                    <a:pt x="82" y="0"/>
                    <a:pt x="98" y="6"/>
                  </a:cubicBezTo>
                  <a:lnTo>
                    <a:pt x="98" y="6"/>
                  </a:lnTo>
                  <a:lnTo>
                    <a:pt x="144" y="6"/>
                  </a:lnTo>
                  <a:lnTo>
                    <a:pt x="144" y="17"/>
                  </a:lnTo>
                  <a:lnTo>
                    <a:pt x="98" y="17"/>
                  </a:lnTo>
                  <a:cubicBezTo>
                    <a:pt x="81" y="22"/>
                    <a:pt x="62" y="22"/>
                    <a:pt x="46" y="17"/>
                  </a:cubicBezTo>
                  <a:lnTo>
                    <a:pt x="46" y="17"/>
                  </a:lnTo>
                  <a:lnTo>
                    <a:pt x="0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54" name="Picture 46">
              <a:extLst>
                <a:ext uri="{FF2B5EF4-FFF2-40B4-BE49-F238E27FC236}">
                  <a16:creationId xmlns:a16="http://schemas.microsoft.com/office/drawing/2014/main" id="{FFC9B6ED-3F67-4DE1-931F-A68D27A3E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55" name="Picture 47">
              <a:extLst>
                <a:ext uri="{FF2B5EF4-FFF2-40B4-BE49-F238E27FC236}">
                  <a16:creationId xmlns:a16="http://schemas.microsoft.com/office/drawing/2014/main" id="{BE4E8278-3D24-460C-AD5E-76E618FEA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6" name="Freeform 48">
              <a:extLst>
                <a:ext uri="{FF2B5EF4-FFF2-40B4-BE49-F238E27FC236}">
                  <a16:creationId xmlns:a16="http://schemas.microsoft.com/office/drawing/2014/main" id="{0556EF2A-021E-442E-ADF0-A5786E8D9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438"/>
              <a:ext cx="38" cy="94"/>
            </a:xfrm>
            <a:custGeom>
              <a:avLst/>
              <a:gdLst>
                <a:gd name="T0" fmla="*/ 27 w 38"/>
                <a:gd name="T1" fmla="*/ 5 h 94"/>
                <a:gd name="T2" fmla="*/ 37 w 38"/>
                <a:gd name="T3" fmla="*/ 5 h 94"/>
                <a:gd name="T4" fmla="*/ 37 w 38"/>
                <a:gd name="T5" fmla="*/ 0 h 94"/>
                <a:gd name="T6" fmla="*/ 27 w 38"/>
                <a:gd name="T7" fmla="*/ 0 h 94"/>
                <a:gd name="T8" fmla="*/ 27 w 38"/>
                <a:gd name="T9" fmla="*/ 5 h 94"/>
                <a:gd name="T10" fmla="*/ 16 w 38"/>
                <a:gd name="T11" fmla="*/ 4 h 94"/>
                <a:gd name="T12" fmla="*/ 10 w 38"/>
                <a:gd name="T13" fmla="*/ 8 h 94"/>
                <a:gd name="T14" fmla="*/ 10 w 38"/>
                <a:gd name="T15" fmla="*/ 1 h 94"/>
                <a:gd name="T16" fmla="*/ 16 w 38"/>
                <a:gd name="T17" fmla="*/ 4 h 94"/>
                <a:gd name="T18" fmla="*/ 0 w 38"/>
                <a:gd name="T19" fmla="*/ 4 h 94"/>
                <a:gd name="T20" fmla="*/ 6 w 38"/>
                <a:gd name="T21" fmla="*/ 1 h 94"/>
                <a:gd name="T22" fmla="*/ 6 w 38"/>
                <a:gd name="T23" fmla="*/ 8 h 94"/>
                <a:gd name="T24" fmla="*/ 0 w 38"/>
                <a:gd name="T25" fmla="*/ 4 h 94"/>
                <a:gd name="T26" fmla="*/ 21 w 38"/>
                <a:gd name="T27" fmla="*/ 59 h 94"/>
                <a:gd name="T28" fmla="*/ 35 w 38"/>
                <a:gd name="T29" fmla="*/ 59 h 94"/>
                <a:gd name="T30" fmla="*/ 35 w 38"/>
                <a:gd name="T31" fmla="*/ 55 h 94"/>
                <a:gd name="T32" fmla="*/ 21 w 38"/>
                <a:gd name="T33" fmla="*/ 55 h 94"/>
                <a:gd name="T34" fmla="*/ 21 w 38"/>
                <a:gd name="T35" fmla="*/ 59 h 94"/>
                <a:gd name="T36" fmla="*/ 24 w 38"/>
                <a:gd name="T37" fmla="*/ 94 h 94"/>
                <a:gd name="T38" fmla="*/ 38 w 38"/>
                <a:gd name="T39" fmla="*/ 94 h 94"/>
                <a:gd name="T40" fmla="*/ 38 w 38"/>
                <a:gd name="T41" fmla="*/ 91 h 94"/>
                <a:gd name="T42" fmla="*/ 24 w 38"/>
                <a:gd name="T43" fmla="*/ 91 h 94"/>
                <a:gd name="T44" fmla="*/ 24 w 38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94">
                  <a:moveTo>
                    <a:pt x="27" y="5"/>
                  </a:moveTo>
                  <a:lnTo>
                    <a:pt x="37" y="5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5"/>
                  </a:lnTo>
                  <a:moveTo>
                    <a:pt x="16" y="4"/>
                  </a:moveTo>
                  <a:lnTo>
                    <a:pt x="10" y="8"/>
                  </a:lnTo>
                  <a:lnTo>
                    <a:pt x="10" y="1"/>
                  </a:lnTo>
                  <a:lnTo>
                    <a:pt x="16" y="4"/>
                  </a:lnTo>
                  <a:moveTo>
                    <a:pt x="0" y="4"/>
                  </a:moveTo>
                  <a:lnTo>
                    <a:pt x="6" y="1"/>
                  </a:lnTo>
                  <a:lnTo>
                    <a:pt x="6" y="8"/>
                  </a:lnTo>
                  <a:lnTo>
                    <a:pt x="0" y="4"/>
                  </a:lnTo>
                  <a:moveTo>
                    <a:pt x="21" y="59"/>
                  </a:moveTo>
                  <a:lnTo>
                    <a:pt x="35" y="59"/>
                  </a:lnTo>
                  <a:lnTo>
                    <a:pt x="35" y="55"/>
                  </a:lnTo>
                  <a:lnTo>
                    <a:pt x="21" y="55"/>
                  </a:lnTo>
                  <a:lnTo>
                    <a:pt x="21" y="59"/>
                  </a:lnTo>
                  <a:moveTo>
                    <a:pt x="24" y="94"/>
                  </a:moveTo>
                  <a:lnTo>
                    <a:pt x="38" y="94"/>
                  </a:lnTo>
                  <a:lnTo>
                    <a:pt x="38" y="91"/>
                  </a:lnTo>
                  <a:lnTo>
                    <a:pt x="24" y="91"/>
                  </a:lnTo>
                  <a:lnTo>
                    <a:pt x="24" y="9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49">
              <a:extLst>
                <a:ext uri="{FF2B5EF4-FFF2-40B4-BE49-F238E27FC236}">
                  <a16:creationId xmlns:a16="http://schemas.microsoft.com/office/drawing/2014/main" id="{F1800839-ADF1-423B-8FA0-A158B80AF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439"/>
              <a:ext cx="8" cy="57"/>
            </a:xfrm>
            <a:custGeom>
              <a:avLst/>
              <a:gdLst>
                <a:gd name="T0" fmla="*/ 2 w 8"/>
                <a:gd name="T1" fmla="*/ 0 h 57"/>
                <a:gd name="T2" fmla="*/ 8 w 8"/>
                <a:gd name="T3" fmla="*/ 0 h 57"/>
                <a:gd name="T4" fmla="*/ 0 w 8"/>
                <a:gd name="T5" fmla="*/ 57 h 57"/>
                <a:gd name="T6" fmla="*/ 7 w 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2" y="0"/>
                  </a:moveTo>
                  <a:lnTo>
                    <a:pt x="8" y="0"/>
                  </a:lnTo>
                  <a:moveTo>
                    <a:pt x="0" y="57"/>
                  </a:moveTo>
                  <a:lnTo>
                    <a:pt x="7" y="57"/>
                  </a:lnTo>
                </a:path>
              </a:pathLst>
            </a:custGeom>
            <a:noFill/>
            <a:ln w="4763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Rectangle 50">
              <a:extLst>
                <a:ext uri="{FF2B5EF4-FFF2-40B4-BE49-F238E27FC236}">
                  <a16:creationId xmlns:a16="http://schemas.microsoft.com/office/drawing/2014/main" id="{9C2601F8-009E-4F3D-8D00-E39053F39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63"/>
              <a:ext cx="8" cy="111"/>
            </a:xfrm>
            <a:prstGeom prst="rect">
              <a:avLst/>
            </a:pr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Rectangle 51">
              <a:extLst>
                <a:ext uri="{FF2B5EF4-FFF2-40B4-BE49-F238E27FC236}">
                  <a16:creationId xmlns:a16="http://schemas.microsoft.com/office/drawing/2014/main" id="{5876D7E0-3A68-49C5-BF93-C7B9A4E8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663"/>
              <a:ext cx="9" cy="111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Rectangle 52">
              <a:extLst>
                <a:ext uri="{FF2B5EF4-FFF2-40B4-BE49-F238E27FC236}">
                  <a16:creationId xmlns:a16="http://schemas.microsoft.com/office/drawing/2014/main" id="{9F178E22-C257-434B-932D-A1D9C79B3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" y="1663"/>
              <a:ext cx="8" cy="1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Rectangle 53">
              <a:extLst>
                <a:ext uri="{FF2B5EF4-FFF2-40B4-BE49-F238E27FC236}">
                  <a16:creationId xmlns:a16="http://schemas.microsoft.com/office/drawing/2014/main" id="{D5CD7FDA-E170-4A7B-9D7A-ED382627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663"/>
              <a:ext cx="9" cy="11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Rectangle 54">
              <a:extLst>
                <a:ext uri="{FF2B5EF4-FFF2-40B4-BE49-F238E27FC236}">
                  <a16:creationId xmlns:a16="http://schemas.microsoft.com/office/drawing/2014/main" id="{3E3E67E6-7C31-480C-A20D-93ED2B0E9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63"/>
              <a:ext cx="9" cy="111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Rectangle 55">
              <a:extLst>
                <a:ext uri="{FF2B5EF4-FFF2-40B4-BE49-F238E27FC236}">
                  <a16:creationId xmlns:a16="http://schemas.microsoft.com/office/drawing/2014/main" id="{EBD12B5E-CD87-4752-AC36-DDDA258AC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1663"/>
              <a:ext cx="8" cy="111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Rectangle 56">
              <a:extLst>
                <a:ext uri="{FF2B5EF4-FFF2-40B4-BE49-F238E27FC236}">
                  <a16:creationId xmlns:a16="http://schemas.microsoft.com/office/drawing/2014/main" id="{81DE2909-D669-445F-B2C4-C57C026FB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663"/>
              <a:ext cx="9" cy="111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Rectangle 57">
              <a:extLst>
                <a:ext uri="{FF2B5EF4-FFF2-40B4-BE49-F238E27FC236}">
                  <a16:creationId xmlns:a16="http://schemas.microsoft.com/office/drawing/2014/main" id="{D152C7F0-43A1-4D27-9359-0D87E304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1663"/>
              <a:ext cx="8" cy="11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Rectangle 58">
              <a:extLst>
                <a:ext uri="{FF2B5EF4-FFF2-40B4-BE49-F238E27FC236}">
                  <a16:creationId xmlns:a16="http://schemas.microsoft.com/office/drawing/2014/main" id="{7496C965-CD95-4B6A-AE84-EBAF56B9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1663"/>
              <a:ext cx="9" cy="111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Rectangle 59">
              <a:extLst>
                <a:ext uri="{FF2B5EF4-FFF2-40B4-BE49-F238E27FC236}">
                  <a16:creationId xmlns:a16="http://schemas.microsoft.com/office/drawing/2014/main" id="{3358DAC5-BE95-4BB1-989F-220C92CF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663"/>
              <a:ext cx="9" cy="1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60">
              <a:extLst>
                <a:ext uri="{FF2B5EF4-FFF2-40B4-BE49-F238E27FC236}">
                  <a16:creationId xmlns:a16="http://schemas.microsoft.com/office/drawing/2014/main" id="{1B344047-B23A-4AA6-9AED-646EED6D1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462"/>
            </a:xfrm>
            <a:custGeom>
              <a:avLst/>
              <a:gdLst>
                <a:gd name="T0" fmla="*/ 6 w 205"/>
                <a:gd name="T1" fmla="*/ 462 h 462"/>
                <a:gd name="T2" fmla="*/ 6 w 205"/>
                <a:gd name="T3" fmla="*/ 453 h 462"/>
                <a:gd name="T4" fmla="*/ 0 w 205"/>
                <a:gd name="T5" fmla="*/ 453 h 462"/>
                <a:gd name="T6" fmla="*/ 0 w 205"/>
                <a:gd name="T7" fmla="*/ 51 h 462"/>
                <a:gd name="T8" fmla="*/ 51 w 205"/>
                <a:gd name="T9" fmla="*/ 0 h 462"/>
                <a:gd name="T10" fmla="*/ 205 w 205"/>
                <a:gd name="T11" fmla="*/ 0 h 462"/>
                <a:gd name="T12" fmla="*/ 205 w 205"/>
                <a:gd name="T13" fmla="*/ 401 h 462"/>
                <a:gd name="T14" fmla="*/ 202 w 205"/>
                <a:gd name="T15" fmla="*/ 404 h 462"/>
                <a:gd name="T16" fmla="*/ 202 w 205"/>
                <a:gd name="T17" fmla="*/ 407 h 462"/>
                <a:gd name="T18" fmla="*/ 147 w 205"/>
                <a:gd name="T19" fmla="*/ 462 h 462"/>
                <a:gd name="T20" fmla="*/ 6 w 205"/>
                <a:gd name="T2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462">
                  <a:moveTo>
                    <a:pt x="6" y="462"/>
                  </a:moveTo>
                  <a:lnTo>
                    <a:pt x="6" y="453"/>
                  </a:lnTo>
                  <a:lnTo>
                    <a:pt x="0" y="453"/>
                  </a:lnTo>
                  <a:lnTo>
                    <a:pt x="0" y="51"/>
                  </a:lnTo>
                  <a:lnTo>
                    <a:pt x="51" y="0"/>
                  </a:lnTo>
                  <a:lnTo>
                    <a:pt x="205" y="0"/>
                  </a:lnTo>
                  <a:lnTo>
                    <a:pt x="205" y="401"/>
                  </a:lnTo>
                  <a:lnTo>
                    <a:pt x="202" y="404"/>
                  </a:lnTo>
                  <a:lnTo>
                    <a:pt x="202" y="407"/>
                  </a:lnTo>
                  <a:lnTo>
                    <a:pt x="147" y="462"/>
                  </a:lnTo>
                  <a:lnTo>
                    <a:pt x="6" y="4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69" name="Rectangle 61">
            <a:extLst>
              <a:ext uri="{FF2B5EF4-FFF2-40B4-BE49-F238E27FC236}">
                <a16:creationId xmlns:a16="http://schemas.microsoft.com/office/drawing/2014/main" id="{49C06646-34DA-49E7-ABFD-80A33414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5078413"/>
            <a:ext cx="1622425" cy="170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Text Box 62">
            <a:extLst>
              <a:ext uri="{FF2B5EF4-FFF2-40B4-BE49-F238E27FC236}">
                <a16:creationId xmlns:a16="http://schemas.microsoft.com/office/drawing/2014/main" id="{9D058B6C-2EA4-490F-BA2C-893C8ECE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54613"/>
            <a:ext cx="179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1800" b="0" i="0">
                <a:latin typeface="Arial" panose="020B0604020202020204" pitchFamily="34" charset="0"/>
              </a:rPr>
              <a:t>Observatory data servers</a:t>
            </a:r>
          </a:p>
        </p:txBody>
      </p:sp>
      <p:sp>
        <p:nvSpPr>
          <p:cNvPr id="68671" name="AutoShape 63">
            <a:extLst>
              <a:ext uri="{FF2B5EF4-FFF2-40B4-BE49-F238E27FC236}">
                <a16:creationId xmlns:a16="http://schemas.microsoft.com/office/drawing/2014/main" id="{28995451-BF68-457D-AE4B-A439D94494E7}"/>
              </a:ext>
            </a:extLst>
          </p:cNvPr>
          <p:cNvSpPr>
            <a:spLocks noChangeArrowheads="1"/>
          </p:cNvSpPr>
          <p:nvPr/>
        </p:nvSpPr>
        <p:spPr bwMode="auto">
          <a:xfrm rot="3761296">
            <a:off x="2636044" y="4450556"/>
            <a:ext cx="228600" cy="928688"/>
          </a:xfrm>
          <a:prstGeom prst="upArrow">
            <a:avLst>
              <a:gd name="adj1" fmla="val 50000"/>
              <a:gd name="adj2" fmla="val 1015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72" name="Group 64">
            <a:extLst>
              <a:ext uri="{FF2B5EF4-FFF2-40B4-BE49-F238E27FC236}">
                <a16:creationId xmlns:a16="http://schemas.microsoft.com/office/drawing/2014/main" id="{59384B61-5DE5-4DA9-8A74-4A1A362F28BF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5889625"/>
            <a:ext cx="474662" cy="733425"/>
            <a:chOff x="335" y="1338"/>
            <a:chExt cx="205" cy="462"/>
          </a:xfrm>
        </p:grpSpPr>
        <p:sp>
          <p:nvSpPr>
            <p:cNvPr id="68673" name="Freeform 65">
              <a:extLst>
                <a:ext uri="{FF2B5EF4-FFF2-40B4-BE49-F238E27FC236}">
                  <a16:creationId xmlns:a16="http://schemas.microsoft.com/office/drawing/2014/main" id="{04C190E5-AEB5-4D2D-9F1B-741D31B94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1736"/>
              <a:ext cx="55" cy="64"/>
            </a:xfrm>
            <a:custGeom>
              <a:avLst/>
              <a:gdLst>
                <a:gd name="T0" fmla="*/ 0 w 55"/>
                <a:gd name="T1" fmla="*/ 64 h 64"/>
                <a:gd name="T2" fmla="*/ 55 w 55"/>
                <a:gd name="T3" fmla="*/ 9 h 64"/>
                <a:gd name="T4" fmla="*/ 55 w 55"/>
                <a:gd name="T5" fmla="*/ 0 h 64"/>
                <a:gd name="T6" fmla="*/ 0 w 55"/>
                <a:gd name="T7" fmla="*/ 55 h 64"/>
                <a:gd name="T8" fmla="*/ 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0" y="64"/>
                  </a:moveTo>
                  <a:lnTo>
                    <a:pt x="55" y="9"/>
                  </a:lnTo>
                  <a:lnTo>
                    <a:pt x="55" y="0"/>
                  </a:lnTo>
                  <a:lnTo>
                    <a:pt x="0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66">
              <a:extLst>
                <a:ext uri="{FF2B5EF4-FFF2-40B4-BE49-F238E27FC236}">
                  <a16:creationId xmlns:a16="http://schemas.microsoft.com/office/drawing/2014/main" id="{0DC5A47E-0C73-4587-AEBD-6C6C66ED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51"/>
            </a:xfrm>
            <a:custGeom>
              <a:avLst/>
              <a:gdLst>
                <a:gd name="T0" fmla="*/ 0 w 205"/>
                <a:gd name="T1" fmla="*/ 51 h 51"/>
                <a:gd name="T2" fmla="*/ 51 w 205"/>
                <a:gd name="T3" fmla="*/ 0 h 51"/>
                <a:gd name="T4" fmla="*/ 205 w 205"/>
                <a:gd name="T5" fmla="*/ 0 h 51"/>
                <a:gd name="T6" fmla="*/ 154 w 205"/>
                <a:gd name="T7" fmla="*/ 51 h 51"/>
                <a:gd name="T8" fmla="*/ 0 w 20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">
                  <a:moveTo>
                    <a:pt x="0" y="51"/>
                  </a:moveTo>
                  <a:lnTo>
                    <a:pt x="51" y="0"/>
                  </a:lnTo>
                  <a:lnTo>
                    <a:pt x="205" y="0"/>
                  </a:lnTo>
                  <a:lnTo>
                    <a:pt x="15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Freeform 67">
              <a:extLst>
                <a:ext uri="{FF2B5EF4-FFF2-40B4-BE49-F238E27FC236}">
                  <a16:creationId xmlns:a16="http://schemas.microsoft.com/office/drawing/2014/main" id="{7ADBC708-B883-4123-8BD1-31D82D36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1338"/>
              <a:ext cx="51" cy="453"/>
            </a:xfrm>
            <a:custGeom>
              <a:avLst/>
              <a:gdLst>
                <a:gd name="T0" fmla="*/ 0 w 51"/>
                <a:gd name="T1" fmla="*/ 51 h 453"/>
                <a:gd name="T2" fmla="*/ 51 w 51"/>
                <a:gd name="T3" fmla="*/ 0 h 453"/>
                <a:gd name="T4" fmla="*/ 51 w 51"/>
                <a:gd name="T5" fmla="*/ 401 h 453"/>
                <a:gd name="T6" fmla="*/ 0 w 51"/>
                <a:gd name="T7" fmla="*/ 453 h 453"/>
                <a:gd name="T8" fmla="*/ 0 w 51"/>
                <a:gd name="T9" fmla="*/ 5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3">
                  <a:moveTo>
                    <a:pt x="0" y="51"/>
                  </a:moveTo>
                  <a:lnTo>
                    <a:pt x="51" y="0"/>
                  </a:lnTo>
                  <a:lnTo>
                    <a:pt x="51" y="401"/>
                  </a:lnTo>
                  <a:lnTo>
                    <a:pt x="0" y="4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Rectangle 68">
              <a:extLst>
                <a:ext uri="{FF2B5EF4-FFF2-40B4-BE49-F238E27FC236}">
                  <a16:creationId xmlns:a16="http://schemas.microsoft.com/office/drawing/2014/main" id="{F0D34F92-1F4B-4BCA-9F00-E808DD4D2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Rectangle 69">
              <a:extLst>
                <a:ext uri="{FF2B5EF4-FFF2-40B4-BE49-F238E27FC236}">
                  <a16:creationId xmlns:a16="http://schemas.microsoft.com/office/drawing/2014/main" id="{6CFFD9A6-0F5E-4B09-83FB-40D0A1D18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78" name="Picture 70">
              <a:extLst>
                <a:ext uri="{FF2B5EF4-FFF2-40B4-BE49-F238E27FC236}">
                  <a16:creationId xmlns:a16="http://schemas.microsoft.com/office/drawing/2014/main" id="{1261C9E9-3D6C-49B2-8DA7-4AB76CDE2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06"/>
              <a:ext cx="1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79" name="Rectangle 71">
              <a:extLst>
                <a:ext uri="{FF2B5EF4-FFF2-40B4-BE49-F238E27FC236}">
                  <a16:creationId xmlns:a16="http://schemas.microsoft.com/office/drawing/2014/main" id="{33A6D60C-680F-4800-8C9F-EFCB2D7F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409"/>
              <a:ext cx="116" cy="24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Freeform 72">
              <a:extLst>
                <a:ext uri="{FF2B5EF4-FFF2-40B4-BE49-F238E27FC236}">
                  <a16:creationId xmlns:a16="http://schemas.microsoft.com/office/drawing/2014/main" id="{8CCB5B47-2D9F-470B-A37C-910549FC7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" y="1421"/>
              <a:ext cx="88" cy="210"/>
            </a:xfrm>
            <a:custGeom>
              <a:avLst/>
              <a:gdLst>
                <a:gd name="T0" fmla="*/ 0 w 88"/>
                <a:gd name="T1" fmla="*/ 189 h 210"/>
                <a:gd name="T2" fmla="*/ 88 w 88"/>
                <a:gd name="T3" fmla="*/ 189 h 210"/>
                <a:gd name="T4" fmla="*/ 88 w 88"/>
                <a:gd name="T5" fmla="*/ 210 h 210"/>
                <a:gd name="T6" fmla="*/ 0 w 88"/>
                <a:gd name="T7" fmla="*/ 210 h 210"/>
                <a:gd name="T8" fmla="*/ 0 w 88"/>
                <a:gd name="T9" fmla="*/ 189 h 210"/>
                <a:gd name="T10" fmla="*/ 0 w 88"/>
                <a:gd name="T11" fmla="*/ 157 h 210"/>
                <a:gd name="T12" fmla="*/ 88 w 88"/>
                <a:gd name="T13" fmla="*/ 157 h 210"/>
                <a:gd name="T14" fmla="*/ 88 w 88"/>
                <a:gd name="T15" fmla="*/ 178 h 210"/>
                <a:gd name="T16" fmla="*/ 0 w 88"/>
                <a:gd name="T17" fmla="*/ 178 h 210"/>
                <a:gd name="T18" fmla="*/ 0 w 88"/>
                <a:gd name="T19" fmla="*/ 157 h 210"/>
                <a:gd name="T20" fmla="*/ 0 w 88"/>
                <a:gd name="T21" fmla="*/ 125 h 210"/>
                <a:gd name="T22" fmla="*/ 88 w 88"/>
                <a:gd name="T23" fmla="*/ 125 h 210"/>
                <a:gd name="T24" fmla="*/ 88 w 88"/>
                <a:gd name="T25" fmla="*/ 146 h 210"/>
                <a:gd name="T26" fmla="*/ 0 w 88"/>
                <a:gd name="T27" fmla="*/ 146 h 210"/>
                <a:gd name="T28" fmla="*/ 0 w 88"/>
                <a:gd name="T29" fmla="*/ 125 h 210"/>
                <a:gd name="T30" fmla="*/ 0 w 88"/>
                <a:gd name="T31" fmla="*/ 93 h 210"/>
                <a:gd name="T32" fmla="*/ 88 w 88"/>
                <a:gd name="T33" fmla="*/ 93 h 210"/>
                <a:gd name="T34" fmla="*/ 88 w 88"/>
                <a:gd name="T35" fmla="*/ 114 h 210"/>
                <a:gd name="T36" fmla="*/ 0 w 88"/>
                <a:gd name="T37" fmla="*/ 114 h 210"/>
                <a:gd name="T38" fmla="*/ 0 w 88"/>
                <a:gd name="T39" fmla="*/ 93 h 210"/>
                <a:gd name="T40" fmla="*/ 0 w 88"/>
                <a:gd name="T41" fmla="*/ 47 h 210"/>
                <a:gd name="T42" fmla="*/ 88 w 88"/>
                <a:gd name="T43" fmla="*/ 47 h 210"/>
                <a:gd name="T44" fmla="*/ 88 w 88"/>
                <a:gd name="T45" fmla="*/ 83 h 210"/>
                <a:gd name="T46" fmla="*/ 0 w 88"/>
                <a:gd name="T47" fmla="*/ 83 h 210"/>
                <a:gd name="T48" fmla="*/ 0 w 88"/>
                <a:gd name="T49" fmla="*/ 47 h 210"/>
                <a:gd name="T50" fmla="*/ 0 w 88"/>
                <a:gd name="T51" fmla="*/ 0 h 210"/>
                <a:gd name="T52" fmla="*/ 88 w 88"/>
                <a:gd name="T53" fmla="*/ 0 h 210"/>
                <a:gd name="T54" fmla="*/ 88 w 88"/>
                <a:gd name="T55" fmla="*/ 36 h 210"/>
                <a:gd name="T56" fmla="*/ 0 w 88"/>
                <a:gd name="T57" fmla="*/ 36 h 210"/>
                <a:gd name="T58" fmla="*/ 0 w 88"/>
                <a:gd name="T5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10">
                  <a:moveTo>
                    <a:pt x="0" y="189"/>
                  </a:moveTo>
                  <a:lnTo>
                    <a:pt x="88" y="189"/>
                  </a:lnTo>
                  <a:lnTo>
                    <a:pt x="88" y="210"/>
                  </a:lnTo>
                  <a:lnTo>
                    <a:pt x="0" y="210"/>
                  </a:lnTo>
                  <a:lnTo>
                    <a:pt x="0" y="189"/>
                  </a:lnTo>
                  <a:close/>
                  <a:moveTo>
                    <a:pt x="0" y="157"/>
                  </a:moveTo>
                  <a:lnTo>
                    <a:pt x="88" y="157"/>
                  </a:lnTo>
                  <a:lnTo>
                    <a:pt x="88" y="178"/>
                  </a:lnTo>
                  <a:lnTo>
                    <a:pt x="0" y="178"/>
                  </a:lnTo>
                  <a:lnTo>
                    <a:pt x="0" y="157"/>
                  </a:lnTo>
                  <a:close/>
                  <a:moveTo>
                    <a:pt x="0" y="125"/>
                  </a:moveTo>
                  <a:lnTo>
                    <a:pt x="88" y="125"/>
                  </a:lnTo>
                  <a:lnTo>
                    <a:pt x="88" y="146"/>
                  </a:lnTo>
                  <a:lnTo>
                    <a:pt x="0" y="146"/>
                  </a:lnTo>
                  <a:lnTo>
                    <a:pt x="0" y="125"/>
                  </a:lnTo>
                  <a:close/>
                  <a:moveTo>
                    <a:pt x="0" y="93"/>
                  </a:moveTo>
                  <a:lnTo>
                    <a:pt x="88" y="93"/>
                  </a:lnTo>
                  <a:lnTo>
                    <a:pt x="88" y="114"/>
                  </a:lnTo>
                  <a:lnTo>
                    <a:pt x="0" y="114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88" y="47"/>
                  </a:lnTo>
                  <a:lnTo>
                    <a:pt x="88" y="83"/>
                  </a:lnTo>
                  <a:lnTo>
                    <a:pt x="0" y="83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88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1" name="Rectangle 73">
              <a:extLst>
                <a:ext uri="{FF2B5EF4-FFF2-40B4-BE49-F238E27FC236}">
                  <a16:creationId xmlns:a16="http://schemas.microsoft.com/office/drawing/2014/main" id="{F7458FA2-39CC-4415-AC6D-55BF3ADD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610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2" name="Rectangle 74">
              <a:extLst>
                <a:ext uri="{FF2B5EF4-FFF2-40B4-BE49-F238E27FC236}">
                  <a16:creationId xmlns:a16="http://schemas.microsoft.com/office/drawing/2014/main" id="{F3E12E92-B4AC-4575-9A0F-D52F3A20C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78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3" name="Rectangle 75">
              <a:extLst>
                <a:ext uri="{FF2B5EF4-FFF2-40B4-BE49-F238E27FC236}">
                  <a16:creationId xmlns:a16="http://schemas.microsoft.com/office/drawing/2014/main" id="{14914307-A1E6-472E-AEB6-52899F21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46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4" name="Rectangle 76">
              <a:extLst>
                <a:ext uri="{FF2B5EF4-FFF2-40B4-BE49-F238E27FC236}">
                  <a16:creationId xmlns:a16="http://schemas.microsoft.com/office/drawing/2014/main" id="{87D82099-938F-465A-8715-B3499AE5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14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5" name="Rectangle 77">
              <a:extLst>
                <a:ext uri="{FF2B5EF4-FFF2-40B4-BE49-F238E27FC236}">
                  <a16:creationId xmlns:a16="http://schemas.microsoft.com/office/drawing/2014/main" id="{CF7078A3-15D4-4B4A-A056-880F1A46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68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6" name="Rectangle 78">
              <a:extLst>
                <a:ext uri="{FF2B5EF4-FFF2-40B4-BE49-F238E27FC236}">
                  <a16:creationId xmlns:a16="http://schemas.microsoft.com/office/drawing/2014/main" id="{604D46FB-3024-47D5-A86D-014A07B1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21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7" name="Rectangle 79">
              <a:extLst>
                <a:ext uri="{FF2B5EF4-FFF2-40B4-BE49-F238E27FC236}">
                  <a16:creationId xmlns:a16="http://schemas.microsoft.com/office/drawing/2014/main" id="{DC183644-2ADD-4F74-AB68-7432440D8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791"/>
              <a:ext cx="141" cy="9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88" name="Picture 80">
              <a:extLst>
                <a:ext uri="{FF2B5EF4-FFF2-40B4-BE49-F238E27FC236}">
                  <a16:creationId xmlns:a16="http://schemas.microsoft.com/office/drawing/2014/main" id="{DC302D70-7620-4BD4-85E1-2427E9909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71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89" name="Picture 81">
              <a:extLst>
                <a:ext uri="{FF2B5EF4-FFF2-40B4-BE49-F238E27FC236}">
                  <a16:creationId xmlns:a16="http://schemas.microsoft.com/office/drawing/2014/main" id="{4B1E79CB-5020-401E-8BDF-AAF62BC70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80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0" name="Picture 82">
              <a:extLst>
                <a:ext uri="{FF2B5EF4-FFF2-40B4-BE49-F238E27FC236}">
                  <a16:creationId xmlns:a16="http://schemas.microsoft.com/office/drawing/2014/main" id="{B4E87B62-D35A-45EF-8D59-91603243F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705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1" name="Rectangle 83">
              <a:extLst>
                <a:ext uri="{FF2B5EF4-FFF2-40B4-BE49-F238E27FC236}">
                  <a16:creationId xmlns:a16="http://schemas.microsoft.com/office/drawing/2014/main" id="{A664938C-907B-4D1C-8A4E-697150710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439"/>
              <a:ext cx="13" cy="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92" name="Picture 84">
              <a:extLst>
                <a:ext uri="{FF2B5EF4-FFF2-40B4-BE49-F238E27FC236}">
                  <a16:creationId xmlns:a16="http://schemas.microsoft.com/office/drawing/2014/main" id="{90166419-488C-4BAE-A726-F321BF4F8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3" name="Picture 85">
              <a:extLst>
                <a:ext uri="{FF2B5EF4-FFF2-40B4-BE49-F238E27FC236}">
                  <a16:creationId xmlns:a16="http://schemas.microsoft.com/office/drawing/2014/main" id="{E5BF505C-83B0-476D-8F9B-081065886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4" name="Rectangle 86">
              <a:extLst>
                <a:ext uri="{FF2B5EF4-FFF2-40B4-BE49-F238E27FC236}">
                  <a16:creationId xmlns:a16="http://schemas.microsoft.com/office/drawing/2014/main" id="{9754F9D3-7F30-4F29-ADBE-EF8C8751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428"/>
              <a:ext cx="75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95" name="Picture 87">
              <a:extLst>
                <a:ext uri="{FF2B5EF4-FFF2-40B4-BE49-F238E27FC236}">
                  <a16:creationId xmlns:a16="http://schemas.microsoft.com/office/drawing/2014/main" id="{FCD7673E-015B-4FF3-91E5-EBBEADF5E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6" name="Picture 88">
              <a:extLst>
                <a:ext uri="{FF2B5EF4-FFF2-40B4-BE49-F238E27FC236}">
                  <a16:creationId xmlns:a16="http://schemas.microsoft.com/office/drawing/2014/main" id="{150D96BD-2DC3-467F-A532-27D0ADBA1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7" name="Freeform 89">
              <a:extLst>
                <a:ext uri="{FF2B5EF4-FFF2-40B4-BE49-F238E27FC236}">
                  <a16:creationId xmlns:a16="http://schemas.microsoft.com/office/drawing/2014/main" id="{CAE6D01E-ED38-447A-AD8E-597EAAFF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76"/>
              <a:ext cx="74" cy="14"/>
            </a:xfrm>
            <a:custGeom>
              <a:avLst/>
              <a:gdLst>
                <a:gd name="T0" fmla="*/ 0 w 139"/>
                <a:gd name="T1" fmla="*/ 6 h 26"/>
                <a:gd name="T2" fmla="*/ 38 w 139"/>
                <a:gd name="T3" fmla="*/ 6 h 26"/>
                <a:gd name="T4" fmla="*/ 114 w 139"/>
                <a:gd name="T5" fmla="*/ 6 h 26"/>
                <a:gd name="T6" fmla="*/ 114 w 139"/>
                <a:gd name="T7" fmla="*/ 6 h 26"/>
                <a:gd name="T8" fmla="*/ 139 w 139"/>
                <a:gd name="T9" fmla="*/ 6 h 26"/>
                <a:gd name="T10" fmla="*/ 139 w 139"/>
                <a:gd name="T11" fmla="*/ 26 h 26"/>
                <a:gd name="T12" fmla="*/ 0 w 139"/>
                <a:gd name="T13" fmla="*/ 26 h 26"/>
                <a:gd name="T14" fmla="*/ 0 w 139"/>
                <a:gd name="T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6">
                  <a:moveTo>
                    <a:pt x="0" y="6"/>
                  </a:moveTo>
                  <a:lnTo>
                    <a:pt x="38" y="6"/>
                  </a:lnTo>
                  <a:cubicBezTo>
                    <a:pt x="63" y="0"/>
                    <a:pt x="89" y="0"/>
                    <a:pt x="114" y="6"/>
                  </a:cubicBezTo>
                  <a:lnTo>
                    <a:pt x="114" y="6"/>
                  </a:lnTo>
                  <a:lnTo>
                    <a:pt x="139" y="6"/>
                  </a:lnTo>
                  <a:lnTo>
                    <a:pt x="139" y="26"/>
                  </a:lnTo>
                  <a:lnTo>
                    <a:pt x="0" y="26"/>
                  </a:lnTo>
                  <a:lnTo>
                    <a:pt x="0" y="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Rectangle 90">
              <a:extLst>
                <a:ext uri="{FF2B5EF4-FFF2-40B4-BE49-F238E27FC236}">
                  <a16:creationId xmlns:a16="http://schemas.microsoft.com/office/drawing/2014/main" id="{72992EC3-16D7-40FE-8779-74D1C4D4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9" name="Rectangle 91">
              <a:extLst>
                <a:ext uri="{FF2B5EF4-FFF2-40B4-BE49-F238E27FC236}">
                  <a16:creationId xmlns:a16="http://schemas.microsoft.com/office/drawing/2014/main" id="{7D8A21D7-8A55-48DC-8CAA-D92169A4A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00" name="Picture 92">
              <a:extLst>
                <a:ext uri="{FF2B5EF4-FFF2-40B4-BE49-F238E27FC236}">
                  <a16:creationId xmlns:a16="http://schemas.microsoft.com/office/drawing/2014/main" id="{43337DC7-4DAC-4E2C-9B29-A9DC4039F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701" name="Picture 93">
              <a:extLst>
                <a:ext uri="{FF2B5EF4-FFF2-40B4-BE49-F238E27FC236}">
                  <a16:creationId xmlns:a16="http://schemas.microsoft.com/office/drawing/2014/main" id="{5A06EDD3-E836-40E6-A455-C79F1EB42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02" name="Freeform 94">
              <a:extLst>
                <a:ext uri="{FF2B5EF4-FFF2-40B4-BE49-F238E27FC236}">
                  <a16:creationId xmlns:a16="http://schemas.microsoft.com/office/drawing/2014/main" id="{5CAB38BE-84DA-4CBA-8D5E-A890148BE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517"/>
              <a:ext cx="77" cy="12"/>
            </a:xfrm>
            <a:custGeom>
              <a:avLst/>
              <a:gdLst>
                <a:gd name="T0" fmla="*/ 0 w 144"/>
                <a:gd name="T1" fmla="*/ 17 h 22"/>
                <a:gd name="T2" fmla="*/ 0 w 144"/>
                <a:gd name="T3" fmla="*/ 6 h 22"/>
                <a:gd name="T4" fmla="*/ 46 w 144"/>
                <a:gd name="T5" fmla="*/ 6 h 22"/>
                <a:gd name="T6" fmla="*/ 98 w 144"/>
                <a:gd name="T7" fmla="*/ 6 h 22"/>
                <a:gd name="T8" fmla="*/ 98 w 144"/>
                <a:gd name="T9" fmla="*/ 6 h 22"/>
                <a:gd name="T10" fmla="*/ 144 w 144"/>
                <a:gd name="T11" fmla="*/ 6 h 22"/>
                <a:gd name="T12" fmla="*/ 144 w 144"/>
                <a:gd name="T13" fmla="*/ 17 h 22"/>
                <a:gd name="T14" fmla="*/ 98 w 144"/>
                <a:gd name="T15" fmla="*/ 17 h 22"/>
                <a:gd name="T16" fmla="*/ 46 w 144"/>
                <a:gd name="T17" fmla="*/ 17 h 22"/>
                <a:gd name="T18" fmla="*/ 46 w 144"/>
                <a:gd name="T19" fmla="*/ 17 h 22"/>
                <a:gd name="T20" fmla="*/ 0 w 144"/>
                <a:gd name="T2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2">
                  <a:moveTo>
                    <a:pt x="0" y="17"/>
                  </a:moveTo>
                  <a:lnTo>
                    <a:pt x="0" y="6"/>
                  </a:lnTo>
                  <a:lnTo>
                    <a:pt x="46" y="6"/>
                  </a:lnTo>
                  <a:cubicBezTo>
                    <a:pt x="62" y="0"/>
                    <a:pt x="82" y="0"/>
                    <a:pt x="98" y="6"/>
                  </a:cubicBezTo>
                  <a:lnTo>
                    <a:pt x="98" y="6"/>
                  </a:lnTo>
                  <a:lnTo>
                    <a:pt x="144" y="6"/>
                  </a:lnTo>
                  <a:lnTo>
                    <a:pt x="144" y="17"/>
                  </a:lnTo>
                  <a:lnTo>
                    <a:pt x="98" y="17"/>
                  </a:lnTo>
                  <a:cubicBezTo>
                    <a:pt x="81" y="22"/>
                    <a:pt x="62" y="22"/>
                    <a:pt x="46" y="17"/>
                  </a:cubicBezTo>
                  <a:lnTo>
                    <a:pt x="46" y="17"/>
                  </a:lnTo>
                  <a:lnTo>
                    <a:pt x="0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03" name="Picture 95">
              <a:extLst>
                <a:ext uri="{FF2B5EF4-FFF2-40B4-BE49-F238E27FC236}">
                  <a16:creationId xmlns:a16="http://schemas.microsoft.com/office/drawing/2014/main" id="{9E85A289-C0D7-46F5-A1AB-AF27AE38F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704" name="Picture 96">
              <a:extLst>
                <a:ext uri="{FF2B5EF4-FFF2-40B4-BE49-F238E27FC236}">
                  <a16:creationId xmlns:a16="http://schemas.microsoft.com/office/drawing/2014/main" id="{5C2CB36F-B67D-4575-83D6-C5FDF1F2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05" name="Freeform 97">
              <a:extLst>
                <a:ext uri="{FF2B5EF4-FFF2-40B4-BE49-F238E27FC236}">
                  <a16:creationId xmlns:a16="http://schemas.microsoft.com/office/drawing/2014/main" id="{CEE3EB71-1FE4-4FC0-B705-EC9833DAE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438"/>
              <a:ext cx="38" cy="94"/>
            </a:xfrm>
            <a:custGeom>
              <a:avLst/>
              <a:gdLst>
                <a:gd name="T0" fmla="*/ 27 w 38"/>
                <a:gd name="T1" fmla="*/ 5 h 94"/>
                <a:gd name="T2" fmla="*/ 37 w 38"/>
                <a:gd name="T3" fmla="*/ 5 h 94"/>
                <a:gd name="T4" fmla="*/ 37 w 38"/>
                <a:gd name="T5" fmla="*/ 0 h 94"/>
                <a:gd name="T6" fmla="*/ 27 w 38"/>
                <a:gd name="T7" fmla="*/ 0 h 94"/>
                <a:gd name="T8" fmla="*/ 27 w 38"/>
                <a:gd name="T9" fmla="*/ 5 h 94"/>
                <a:gd name="T10" fmla="*/ 16 w 38"/>
                <a:gd name="T11" fmla="*/ 4 h 94"/>
                <a:gd name="T12" fmla="*/ 10 w 38"/>
                <a:gd name="T13" fmla="*/ 8 h 94"/>
                <a:gd name="T14" fmla="*/ 10 w 38"/>
                <a:gd name="T15" fmla="*/ 1 h 94"/>
                <a:gd name="T16" fmla="*/ 16 w 38"/>
                <a:gd name="T17" fmla="*/ 4 h 94"/>
                <a:gd name="T18" fmla="*/ 0 w 38"/>
                <a:gd name="T19" fmla="*/ 4 h 94"/>
                <a:gd name="T20" fmla="*/ 6 w 38"/>
                <a:gd name="T21" fmla="*/ 1 h 94"/>
                <a:gd name="T22" fmla="*/ 6 w 38"/>
                <a:gd name="T23" fmla="*/ 8 h 94"/>
                <a:gd name="T24" fmla="*/ 0 w 38"/>
                <a:gd name="T25" fmla="*/ 4 h 94"/>
                <a:gd name="T26" fmla="*/ 21 w 38"/>
                <a:gd name="T27" fmla="*/ 59 h 94"/>
                <a:gd name="T28" fmla="*/ 35 w 38"/>
                <a:gd name="T29" fmla="*/ 59 h 94"/>
                <a:gd name="T30" fmla="*/ 35 w 38"/>
                <a:gd name="T31" fmla="*/ 55 h 94"/>
                <a:gd name="T32" fmla="*/ 21 w 38"/>
                <a:gd name="T33" fmla="*/ 55 h 94"/>
                <a:gd name="T34" fmla="*/ 21 w 38"/>
                <a:gd name="T35" fmla="*/ 59 h 94"/>
                <a:gd name="T36" fmla="*/ 24 w 38"/>
                <a:gd name="T37" fmla="*/ 94 h 94"/>
                <a:gd name="T38" fmla="*/ 38 w 38"/>
                <a:gd name="T39" fmla="*/ 94 h 94"/>
                <a:gd name="T40" fmla="*/ 38 w 38"/>
                <a:gd name="T41" fmla="*/ 91 h 94"/>
                <a:gd name="T42" fmla="*/ 24 w 38"/>
                <a:gd name="T43" fmla="*/ 91 h 94"/>
                <a:gd name="T44" fmla="*/ 24 w 38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94">
                  <a:moveTo>
                    <a:pt x="27" y="5"/>
                  </a:moveTo>
                  <a:lnTo>
                    <a:pt x="37" y="5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5"/>
                  </a:lnTo>
                  <a:moveTo>
                    <a:pt x="16" y="4"/>
                  </a:moveTo>
                  <a:lnTo>
                    <a:pt x="10" y="8"/>
                  </a:lnTo>
                  <a:lnTo>
                    <a:pt x="10" y="1"/>
                  </a:lnTo>
                  <a:lnTo>
                    <a:pt x="16" y="4"/>
                  </a:lnTo>
                  <a:moveTo>
                    <a:pt x="0" y="4"/>
                  </a:moveTo>
                  <a:lnTo>
                    <a:pt x="6" y="1"/>
                  </a:lnTo>
                  <a:lnTo>
                    <a:pt x="6" y="8"/>
                  </a:lnTo>
                  <a:lnTo>
                    <a:pt x="0" y="4"/>
                  </a:lnTo>
                  <a:moveTo>
                    <a:pt x="21" y="59"/>
                  </a:moveTo>
                  <a:lnTo>
                    <a:pt x="35" y="59"/>
                  </a:lnTo>
                  <a:lnTo>
                    <a:pt x="35" y="55"/>
                  </a:lnTo>
                  <a:lnTo>
                    <a:pt x="21" y="55"/>
                  </a:lnTo>
                  <a:lnTo>
                    <a:pt x="21" y="59"/>
                  </a:lnTo>
                  <a:moveTo>
                    <a:pt x="24" y="94"/>
                  </a:moveTo>
                  <a:lnTo>
                    <a:pt x="38" y="94"/>
                  </a:lnTo>
                  <a:lnTo>
                    <a:pt x="38" y="91"/>
                  </a:lnTo>
                  <a:lnTo>
                    <a:pt x="24" y="91"/>
                  </a:lnTo>
                  <a:lnTo>
                    <a:pt x="24" y="9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6" name="Freeform 98">
              <a:extLst>
                <a:ext uri="{FF2B5EF4-FFF2-40B4-BE49-F238E27FC236}">
                  <a16:creationId xmlns:a16="http://schemas.microsoft.com/office/drawing/2014/main" id="{F355EE72-2730-46A9-9934-5A8F3CC59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439"/>
              <a:ext cx="8" cy="57"/>
            </a:xfrm>
            <a:custGeom>
              <a:avLst/>
              <a:gdLst>
                <a:gd name="T0" fmla="*/ 2 w 8"/>
                <a:gd name="T1" fmla="*/ 0 h 57"/>
                <a:gd name="T2" fmla="*/ 8 w 8"/>
                <a:gd name="T3" fmla="*/ 0 h 57"/>
                <a:gd name="T4" fmla="*/ 0 w 8"/>
                <a:gd name="T5" fmla="*/ 57 h 57"/>
                <a:gd name="T6" fmla="*/ 7 w 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2" y="0"/>
                  </a:moveTo>
                  <a:lnTo>
                    <a:pt x="8" y="0"/>
                  </a:lnTo>
                  <a:moveTo>
                    <a:pt x="0" y="57"/>
                  </a:moveTo>
                  <a:lnTo>
                    <a:pt x="7" y="57"/>
                  </a:lnTo>
                </a:path>
              </a:pathLst>
            </a:custGeom>
            <a:noFill/>
            <a:ln w="4763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7" name="Rectangle 99">
              <a:extLst>
                <a:ext uri="{FF2B5EF4-FFF2-40B4-BE49-F238E27FC236}">
                  <a16:creationId xmlns:a16="http://schemas.microsoft.com/office/drawing/2014/main" id="{F3153BAD-A0CA-4D43-A7A1-6365AB2EB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63"/>
              <a:ext cx="8" cy="111"/>
            </a:xfrm>
            <a:prstGeom prst="rect">
              <a:avLst/>
            </a:pr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8" name="Rectangle 100">
              <a:extLst>
                <a:ext uri="{FF2B5EF4-FFF2-40B4-BE49-F238E27FC236}">
                  <a16:creationId xmlns:a16="http://schemas.microsoft.com/office/drawing/2014/main" id="{EAF8D0A1-807B-453F-9C47-753801128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663"/>
              <a:ext cx="9" cy="111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9" name="Rectangle 101">
              <a:extLst>
                <a:ext uri="{FF2B5EF4-FFF2-40B4-BE49-F238E27FC236}">
                  <a16:creationId xmlns:a16="http://schemas.microsoft.com/office/drawing/2014/main" id="{818F35ED-2FF5-4DF9-8D78-AAEA34B6C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" y="1663"/>
              <a:ext cx="8" cy="1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0" name="Rectangle 102">
              <a:extLst>
                <a:ext uri="{FF2B5EF4-FFF2-40B4-BE49-F238E27FC236}">
                  <a16:creationId xmlns:a16="http://schemas.microsoft.com/office/drawing/2014/main" id="{2485C71E-5B17-43C5-BE89-7C6B134A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663"/>
              <a:ext cx="9" cy="11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" name="Rectangle 103">
              <a:extLst>
                <a:ext uri="{FF2B5EF4-FFF2-40B4-BE49-F238E27FC236}">
                  <a16:creationId xmlns:a16="http://schemas.microsoft.com/office/drawing/2014/main" id="{E70FA34C-D323-4948-BC57-B201B9980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63"/>
              <a:ext cx="9" cy="111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" name="Rectangle 104">
              <a:extLst>
                <a:ext uri="{FF2B5EF4-FFF2-40B4-BE49-F238E27FC236}">
                  <a16:creationId xmlns:a16="http://schemas.microsoft.com/office/drawing/2014/main" id="{A17347F2-A5FD-43D7-BC74-821EB9401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1663"/>
              <a:ext cx="8" cy="111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3" name="Rectangle 105">
              <a:extLst>
                <a:ext uri="{FF2B5EF4-FFF2-40B4-BE49-F238E27FC236}">
                  <a16:creationId xmlns:a16="http://schemas.microsoft.com/office/drawing/2014/main" id="{11003332-6C90-420D-811C-2C6C40B08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663"/>
              <a:ext cx="9" cy="111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4" name="Rectangle 106">
              <a:extLst>
                <a:ext uri="{FF2B5EF4-FFF2-40B4-BE49-F238E27FC236}">
                  <a16:creationId xmlns:a16="http://schemas.microsoft.com/office/drawing/2014/main" id="{DD0C4D71-6034-4ED1-BECA-CF94E0B36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1663"/>
              <a:ext cx="8" cy="11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" name="Rectangle 107">
              <a:extLst>
                <a:ext uri="{FF2B5EF4-FFF2-40B4-BE49-F238E27FC236}">
                  <a16:creationId xmlns:a16="http://schemas.microsoft.com/office/drawing/2014/main" id="{B689AEF3-BAB2-45CE-BD0D-A8B339673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1663"/>
              <a:ext cx="9" cy="111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6" name="Rectangle 108">
              <a:extLst>
                <a:ext uri="{FF2B5EF4-FFF2-40B4-BE49-F238E27FC236}">
                  <a16:creationId xmlns:a16="http://schemas.microsoft.com/office/drawing/2014/main" id="{94CD798A-46A5-4E8D-A5DD-548C4EE62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663"/>
              <a:ext cx="9" cy="1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7" name="Freeform 109">
              <a:extLst>
                <a:ext uri="{FF2B5EF4-FFF2-40B4-BE49-F238E27FC236}">
                  <a16:creationId xmlns:a16="http://schemas.microsoft.com/office/drawing/2014/main" id="{18DB7D00-0C6E-4FD2-8521-4E6CE0BC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462"/>
            </a:xfrm>
            <a:custGeom>
              <a:avLst/>
              <a:gdLst>
                <a:gd name="T0" fmla="*/ 6 w 205"/>
                <a:gd name="T1" fmla="*/ 462 h 462"/>
                <a:gd name="T2" fmla="*/ 6 w 205"/>
                <a:gd name="T3" fmla="*/ 453 h 462"/>
                <a:gd name="T4" fmla="*/ 0 w 205"/>
                <a:gd name="T5" fmla="*/ 453 h 462"/>
                <a:gd name="T6" fmla="*/ 0 w 205"/>
                <a:gd name="T7" fmla="*/ 51 h 462"/>
                <a:gd name="T8" fmla="*/ 51 w 205"/>
                <a:gd name="T9" fmla="*/ 0 h 462"/>
                <a:gd name="T10" fmla="*/ 205 w 205"/>
                <a:gd name="T11" fmla="*/ 0 h 462"/>
                <a:gd name="T12" fmla="*/ 205 w 205"/>
                <a:gd name="T13" fmla="*/ 401 h 462"/>
                <a:gd name="T14" fmla="*/ 202 w 205"/>
                <a:gd name="T15" fmla="*/ 404 h 462"/>
                <a:gd name="T16" fmla="*/ 202 w 205"/>
                <a:gd name="T17" fmla="*/ 407 h 462"/>
                <a:gd name="T18" fmla="*/ 147 w 205"/>
                <a:gd name="T19" fmla="*/ 462 h 462"/>
                <a:gd name="T20" fmla="*/ 6 w 205"/>
                <a:gd name="T2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462">
                  <a:moveTo>
                    <a:pt x="6" y="462"/>
                  </a:moveTo>
                  <a:lnTo>
                    <a:pt x="6" y="453"/>
                  </a:lnTo>
                  <a:lnTo>
                    <a:pt x="0" y="453"/>
                  </a:lnTo>
                  <a:lnTo>
                    <a:pt x="0" y="51"/>
                  </a:lnTo>
                  <a:lnTo>
                    <a:pt x="51" y="0"/>
                  </a:lnTo>
                  <a:lnTo>
                    <a:pt x="205" y="0"/>
                  </a:lnTo>
                  <a:lnTo>
                    <a:pt x="205" y="401"/>
                  </a:lnTo>
                  <a:lnTo>
                    <a:pt x="202" y="404"/>
                  </a:lnTo>
                  <a:lnTo>
                    <a:pt x="202" y="407"/>
                  </a:lnTo>
                  <a:lnTo>
                    <a:pt x="147" y="462"/>
                  </a:lnTo>
                  <a:lnTo>
                    <a:pt x="6" y="4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718" name="Rectangle 110">
            <a:extLst>
              <a:ext uri="{FF2B5EF4-FFF2-40B4-BE49-F238E27FC236}">
                <a16:creationId xmlns:a16="http://schemas.microsoft.com/office/drawing/2014/main" id="{2C931841-7723-4926-8140-6A82022A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94288"/>
            <a:ext cx="1981200" cy="168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9" name="Text Box 111">
            <a:extLst>
              <a:ext uri="{FF2B5EF4-FFF2-40B4-BE49-F238E27FC236}">
                <a16:creationId xmlns:a16="http://schemas.microsoft.com/office/drawing/2014/main" id="{EF73DCCC-C9C3-426C-9EFD-3867C52A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5181600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1800" b="0" i="0">
                <a:latin typeface="Arial" panose="020B0604020202020204" pitchFamily="34" charset="0"/>
              </a:rPr>
              <a:t>CUAHSI HIS data servers</a:t>
            </a:r>
          </a:p>
        </p:txBody>
      </p:sp>
      <p:sp>
        <p:nvSpPr>
          <p:cNvPr id="68720" name="AutoShape 112">
            <a:extLst>
              <a:ext uri="{FF2B5EF4-FFF2-40B4-BE49-F238E27FC236}">
                <a16:creationId xmlns:a16="http://schemas.microsoft.com/office/drawing/2014/main" id="{3F7F0FCB-B761-4A4F-8531-070B79FB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48200"/>
            <a:ext cx="388938" cy="536575"/>
          </a:xfrm>
          <a:prstGeom prst="upArrow">
            <a:avLst>
              <a:gd name="adj1" fmla="val 50000"/>
              <a:gd name="adj2" fmla="val 344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AutoShape 113">
            <a:extLst>
              <a:ext uri="{FF2B5EF4-FFF2-40B4-BE49-F238E27FC236}">
                <a16:creationId xmlns:a16="http://schemas.microsoft.com/office/drawing/2014/main" id="{0A6EA312-B013-444D-BBA5-C8601427E1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4692650"/>
            <a:ext cx="388938" cy="488950"/>
          </a:xfrm>
          <a:prstGeom prst="upArrow">
            <a:avLst>
              <a:gd name="adj1" fmla="val 50000"/>
              <a:gd name="adj2" fmla="val 31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2" name="Rectangle 114">
            <a:extLst>
              <a:ext uri="{FF2B5EF4-FFF2-40B4-BE49-F238E27FC236}">
                <a16:creationId xmlns:a16="http://schemas.microsoft.com/office/drawing/2014/main" id="{3E39323D-4462-4452-981E-C646005B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219075"/>
            <a:ext cx="75184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0" i="0"/>
          </a:p>
        </p:txBody>
      </p:sp>
      <p:grpSp>
        <p:nvGrpSpPr>
          <p:cNvPr id="68723" name="Group 115">
            <a:extLst>
              <a:ext uri="{FF2B5EF4-FFF2-40B4-BE49-F238E27FC236}">
                <a16:creationId xmlns:a16="http://schemas.microsoft.com/office/drawing/2014/main" id="{487D76B6-1C61-459F-B814-F4876629E25D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911475"/>
            <a:ext cx="1863725" cy="1965325"/>
            <a:chOff x="425" y="1834"/>
            <a:chExt cx="1084" cy="1238"/>
          </a:xfrm>
        </p:grpSpPr>
        <p:sp>
          <p:nvSpPr>
            <p:cNvPr id="68724" name="AutoShape 116">
              <a:extLst>
                <a:ext uri="{FF2B5EF4-FFF2-40B4-BE49-F238E27FC236}">
                  <a16:creationId xmlns:a16="http://schemas.microsoft.com/office/drawing/2014/main" id="{FE48A658-3FC8-4BAE-B61F-86B32891C4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5" y="2093"/>
              <a:ext cx="39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5" name="Rectangle 117">
              <a:extLst>
                <a:ext uri="{FF2B5EF4-FFF2-40B4-BE49-F238E27FC236}">
                  <a16:creationId xmlns:a16="http://schemas.microsoft.com/office/drawing/2014/main" id="{7F2EE9CF-CFC0-4C3B-A367-AB7542612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834"/>
              <a:ext cx="952" cy="1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6" name="Text Box 118">
              <a:extLst>
                <a:ext uri="{FF2B5EF4-FFF2-40B4-BE49-F238E27FC236}">
                  <a16:creationId xmlns:a16="http://schemas.microsoft.com/office/drawing/2014/main" id="{BF527D5B-817C-4EB0-9F25-4E4E71A44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1868"/>
              <a:ext cx="95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/>
              <a:r>
                <a:rPr lang="en-US" altLang="en-US" sz="1800" b="0" i="0">
                  <a:latin typeface="Arial" panose="020B0604020202020204" pitchFamily="34" charset="0"/>
                </a:rPr>
                <a:t>3</a:t>
              </a:r>
              <a:r>
                <a:rPr lang="en-US" altLang="en-US" sz="1800" b="0" i="0" baseline="30000">
                  <a:latin typeface="Arial" panose="020B0604020202020204" pitchFamily="34" charset="0"/>
                </a:rPr>
                <a:t>rd</a:t>
              </a:r>
              <a:r>
                <a:rPr lang="en-US" altLang="en-US" sz="1800" b="0" i="0">
                  <a:latin typeface="Arial" panose="020B0604020202020204" pitchFamily="34" charset="0"/>
                </a:rPr>
                <a:t> party data servers</a:t>
              </a:r>
            </a:p>
          </p:txBody>
        </p:sp>
        <p:sp>
          <p:nvSpPr>
            <p:cNvPr id="68727" name="Text Box 119">
              <a:extLst>
                <a:ext uri="{FF2B5EF4-FFF2-40B4-BE49-F238E27FC236}">
                  <a16:creationId xmlns:a16="http://schemas.microsoft.com/office/drawing/2014/main" id="{FA9B550B-C204-4BB1-B9E6-06ACC09BB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2746"/>
              <a:ext cx="8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/>
              <a:r>
                <a:rPr lang="en-US" altLang="en-US" sz="1400" b="0" i="0">
                  <a:latin typeface="Arial" panose="020B0604020202020204" pitchFamily="34" charset="0"/>
                </a:rPr>
                <a:t>e.g. USGS, NCDC</a:t>
              </a:r>
            </a:p>
          </p:txBody>
        </p:sp>
        <p:grpSp>
          <p:nvGrpSpPr>
            <p:cNvPr id="68728" name="Group 120">
              <a:extLst>
                <a:ext uri="{FF2B5EF4-FFF2-40B4-BE49-F238E27FC236}">
                  <a16:creationId xmlns:a16="http://schemas.microsoft.com/office/drawing/2014/main" id="{FAF7E12C-29D4-4BC1-9682-9A1B88B28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263"/>
              <a:ext cx="268" cy="462"/>
              <a:chOff x="335" y="1338"/>
              <a:chExt cx="205" cy="462"/>
            </a:xfrm>
          </p:grpSpPr>
          <p:sp>
            <p:nvSpPr>
              <p:cNvPr id="68729" name="Freeform 121">
                <a:extLst>
                  <a:ext uri="{FF2B5EF4-FFF2-40B4-BE49-F238E27FC236}">
                    <a16:creationId xmlns:a16="http://schemas.microsoft.com/office/drawing/2014/main" id="{0616BFF9-F008-4F0A-A17E-33FE3FE6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736"/>
                <a:ext cx="55" cy="64"/>
              </a:xfrm>
              <a:custGeom>
                <a:avLst/>
                <a:gdLst>
                  <a:gd name="T0" fmla="*/ 0 w 55"/>
                  <a:gd name="T1" fmla="*/ 64 h 64"/>
                  <a:gd name="T2" fmla="*/ 55 w 55"/>
                  <a:gd name="T3" fmla="*/ 9 h 64"/>
                  <a:gd name="T4" fmla="*/ 55 w 55"/>
                  <a:gd name="T5" fmla="*/ 0 h 64"/>
                  <a:gd name="T6" fmla="*/ 0 w 55"/>
                  <a:gd name="T7" fmla="*/ 55 h 64"/>
                  <a:gd name="T8" fmla="*/ 0 w 55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0" y="64"/>
                    </a:moveTo>
                    <a:lnTo>
                      <a:pt x="55" y="9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0" name="Freeform 122">
                <a:extLst>
                  <a:ext uri="{FF2B5EF4-FFF2-40B4-BE49-F238E27FC236}">
                    <a16:creationId xmlns:a16="http://schemas.microsoft.com/office/drawing/2014/main" id="{FA7BB39D-381B-49E3-A96B-F8C81312A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51"/>
              </a:xfrm>
              <a:custGeom>
                <a:avLst/>
                <a:gdLst>
                  <a:gd name="T0" fmla="*/ 0 w 205"/>
                  <a:gd name="T1" fmla="*/ 51 h 51"/>
                  <a:gd name="T2" fmla="*/ 51 w 205"/>
                  <a:gd name="T3" fmla="*/ 0 h 51"/>
                  <a:gd name="T4" fmla="*/ 205 w 205"/>
                  <a:gd name="T5" fmla="*/ 0 h 51"/>
                  <a:gd name="T6" fmla="*/ 154 w 205"/>
                  <a:gd name="T7" fmla="*/ 51 h 51"/>
                  <a:gd name="T8" fmla="*/ 0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0" y="51"/>
                    </a:moveTo>
                    <a:lnTo>
                      <a:pt x="51" y="0"/>
                    </a:lnTo>
                    <a:lnTo>
                      <a:pt x="205" y="0"/>
                    </a:lnTo>
                    <a:lnTo>
                      <a:pt x="1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1" name="Freeform 123">
                <a:extLst>
                  <a:ext uri="{FF2B5EF4-FFF2-40B4-BE49-F238E27FC236}">
                    <a16:creationId xmlns:a16="http://schemas.microsoft.com/office/drawing/2014/main" id="{501BED3F-1EC5-44AC-A248-1D97B618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1338"/>
                <a:ext cx="51" cy="453"/>
              </a:xfrm>
              <a:custGeom>
                <a:avLst/>
                <a:gdLst>
                  <a:gd name="T0" fmla="*/ 0 w 51"/>
                  <a:gd name="T1" fmla="*/ 51 h 453"/>
                  <a:gd name="T2" fmla="*/ 51 w 51"/>
                  <a:gd name="T3" fmla="*/ 0 h 453"/>
                  <a:gd name="T4" fmla="*/ 51 w 51"/>
                  <a:gd name="T5" fmla="*/ 401 h 453"/>
                  <a:gd name="T6" fmla="*/ 0 w 51"/>
                  <a:gd name="T7" fmla="*/ 453 h 453"/>
                  <a:gd name="T8" fmla="*/ 0 w 51"/>
                  <a:gd name="T9" fmla="*/ 5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3">
                    <a:moveTo>
                      <a:pt x="0" y="51"/>
                    </a:moveTo>
                    <a:lnTo>
                      <a:pt x="51" y="0"/>
                    </a:lnTo>
                    <a:lnTo>
                      <a:pt x="51" y="401"/>
                    </a:lnTo>
                    <a:lnTo>
                      <a:pt x="0" y="45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2" name="Rectangle 124">
                <a:extLst>
                  <a:ext uri="{FF2B5EF4-FFF2-40B4-BE49-F238E27FC236}">
                    <a16:creationId xmlns:a16="http://schemas.microsoft.com/office/drawing/2014/main" id="{323667B0-12B5-4B6F-B423-AC4F1B36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3" name="Rectangle 125">
                <a:extLst>
                  <a:ext uri="{FF2B5EF4-FFF2-40B4-BE49-F238E27FC236}">
                    <a16:creationId xmlns:a16="http://schemas.microsoft.com/office/drawing/2014/main" id="{790211B5-58E5-4783-A2F7-72643FB57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34" name="Picture 126">
                <a:extLst>
                  <a:ext uri="{FF2B5EF4-FFF2-40B4-BE49-F238E27FC236}">
                    <a16:creationId xmlns:a16="http://schemas.microsoft.com/office/drawing/2014/main" id="{34AAB25C-02A9-4942-B4E6-C4363C23A9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" y="1406"/>
                <a:ext cx="1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35" name="Rectangle 127">
                <a:extLst>
                  <a:ext uri="{FF2B5EF4-FFF2-40B4-BE49-F238E27FC236}">
                    <a16:creationId xmlns:a16="http://schemas.microsoft.com/office/drawing/2014/main" id="{2E3BDB94-69BF-4605-917C-404DE65EF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1409"/>
                <a:ext cx="116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6" name="Freeform 128">
                <a:extLst>
                  <a:ext uri="{FF2B5EF4-FFF2-40B4-BE49-F238E27FC236}">
                    <a16:creationId xmlns:a16="http://schemas.microsoft.com/office/drawing/2014/main" id="{8C96B2DA-2EA5-4261-9D27-91FA653A98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" y="1421"/>
                <a:ext cx="88" cy="210"/>
              </a:xfrm>
              <a:custGeom>
                <a:avLst/>
                <a:gdLst>
                  <a:gd name="T0" fmla="*/ 0 w 88"/>
                  <a:gd name="T1" fmla="*/ 189 h 210"/>
                  <a:gd name="T2" fmla="*/ 88 w 88"/>
                  <a:gd name="T3" fmla="*/ 189 h 210"/>
                  <a:gd name="T4" fmla="*/ 88 w 88"/>
                  <a:gd name="T5" fmla="*/ 210 h 210"/>
                  <a:gd name="T6" fmla="*/ 0 w 88"/>
                  <a:gd name="T7" fmla="*/ 210 h 210"/>
                  <a:gd name="T8" fmla="*/ 0 w 88"/>
                  <a:gd name="T9" fmla="*/ 189 h 210"/>
                  <a:gd name="T10" fmla="*/ 0 w 88"/>
                  <a:gd name="T11" fmla="*/ 157 h 210"/>
                  <a:gd name="T12" fmla="*/ 88 w 88"/>
                  <a:gd name="T13" fmla="*/ 157 h 210"/>
                  <a:gd name="T14" fmla="*/ 88 w 88"/>
                  <a:gd name="T15" fmla="*/ 178 h 210"/>
                  <a:gd name="T16" fmla="*/ 0 w 88"/>
                  <a:gd name="T17" fmla="*/ 178 h 210"/>
                  <a:gd name="T18" fmla="*/ 0 w 88"/>
                  <a:gd name="T19" fmla="*/ 157 h 210"/>
                  <a:gd name="T20" fmla="*/ 0 w 88"/>
                  <a:gd name="T21" fmla="*/ 125 h 210"/>
                  <a:gd name="T22" fmla="*/ 88 w 88"/>
                  <a:gd name="T23" fmla="*/ 125 h 210"/>
                  <a:gd name="T24" fmla="*/ 88 w 88"/>
                  <a:gd name="T25" fmla="*/ 146 h 210"/>
                  <a:gd name="T26" fmla="*/ 0 w 88"/>
                  <a:gd name="T27" fmla="*/ 146 h 210"/>
                  <a:gd name="T28" fmla="*/ 0 w 88"/>
                  <a:gd name="T29" fmla="*/ 125 h 210"/>
                  <a:gd name="T30" fmla="*/ 0 w 88"/>
                  <a:gd name="T31" fmla="*/ 93 h 210"/>
                  <a:gd name="T32" fmla="*/ 88 w 88"/>
                  <a:gd name="T33" fmla="*/ 93 h 210"/>
                  <a:gd name="T34" fmla="*/ 88 w 88"/>
                  <a:gd name="T35" fmla="*/ 114 h 210"/>
                  <a:gd name="T36" fmla="*/ 0 w 88"/>
                  <a:gd name="T37" fmla="*/ 114 h 210"/>
                  <a:gd name="T38" fmla="*/ 0 w 88"/>
                  <a:gd name="T39" fmla="*/ 93 h 210"/>
                  <a:gd name="T40" fmla="*/ 0 w 88"/>
                  <a:gd name="T41" fmla="*/ 47 h 210"/>
                  <a:gd name="T42" fmla="*/ 88 w 88"/>
                  <a:gd name="T43" fmla="*/ 47 h 210"/>
                  <a:gd name="T44" fmla="*/ 88 w 88"/>
                  <a:gd name="T45" fmla="*/ 83 h 210"/>
                  <a:gd name="T46" fmla="*/ 0 w 88"/>
                  <a:gd name="T47" fmla="*/ 83 h 210"/>
                  <a:gd name="T48" fmla="*/ 0 w 88"/>
                  <a:gd name="T49" fmla="*/ 47 h 210"/>
                  <a:gd name="T50" fmla="*/ 0 w 88"/>
                  <a:gd name="T51" fmla="*/ 0 h 210"/>
                  <a:gd name="T52" fmla="*/ 88 w 88"/>
                  <a:gd name="T53" fmla="*/ 0 h 210"/>
                  <a:gd name="T54" fmla="*/ 88 w 88"/>
                  <a:gd name="T55" fmla="*/ 36 h 210"/>
                  <a:gd name="T56" fmla="*/ 0 w 88"/>
                  <a:gd name="T57" fmla="*/ 36 h 210"/>
                  <a:gd name="T58" fmla="*/ 0 w 88"/>
                  <a:gd name="T5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210">
                    <a:moveTo>
                      <a:pt x="0" y="189"/>
                    </a:moveTo>
                    <a:lnTo>
                      <a:pt x="88" y="189"/>
                    </a:lnTo>
                    <a:lnTo>
                      <a:pt x="88" y="210"/>
                    </a:lnTo>
                    <a:lnTo>
                      <a:pt x="0" y="210"/>
                    </a:lnTo>
                    <a:lnTo>
                      <a:pt x="0" y="189"/>
                    </a:lnTo>
                    <a:close/>
                    <a:moveTo>
                      <a:pt x="0" y="157"/>
                    </a:moveTo>
                    <a:lnTo>
                      <a:pt x="88" y="157"/>
                    </a:lnTo>
                    <a:lnTo>
                      <a:pt x="88" y="178"/>
                    </a:lnTo>
                    <a:lnTo>
                      <a:pt x="0" y="178"/>
                    </a:lnTo>
                    <a:lnTo>
                      <a:pt x="0" y="157"/>
                    </a:lnTo>
                    <a:close/>
                    <a:moveTo>
                      <a:pt x="0" y="125"/>
                    </a:moveTo>
                    <a:lnTo>
                      <a:pt x="88" y="125"/>
                    </a:lnTo>
                    <a:lnTo>
                      <a:pt x="88" y="146"/>
                    </a:lnTo>
                    <a:lnTo>
                      <a:pt x="0" y="146"/>
                    </a:lnTo>
                    <a:lnTo>
                      <a:pt x="0" y="125"/>
                    </a:lnTo>
                    <a:close/>
                    <a:moveTo>
                      <a:pt x="0" y="93"/>
                    </a:moveTo>
                    <a:lnTo>
                      <a:pt x="88" y="93"/>
                    </a:lnTo>
                    <a:lnTo>
                      <a:pt x="88" y="114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  <a:moveTo>
                      <a:pt x="0" y="47"/>
                    </a:moveTo>
                    <a:lnTo>
                      <a:pt x="88" y="47"/>
                    </a:lnTo>
                    <a:lnTo>
                      <a:pt x="88" y="83"/>
                    </a:lnTo>
                    <a:lnTo>
                      <a:pt x="0" y="83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7" name="Rectangle 129">
                <a:extLst>
                  <a:ext uri="{FF2B5EF4-FFF2-40B4-BE49-F238E27FC236}">
                    <a16:creationId xmlns:a16="http://schemas.microsoft.com/office/drawing/2014/main" id="{6CB14851-E9F3-4D3D-811A-1BF880858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610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8" name="Rectangle 130">
                <a:extLst>
                  <a:ext uri="{FF2B5EF4-FFF2-40B4-BE49-F238E27FC236}">
                    <a16:creationId xmlns:a16="http://schemas.microsoft.com/office/drawing/2014/main" id="{50223C5F-F489-4C09-A213-A4D2B270A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78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9" name="Rectangle 131">
                <a:extLst>
                  <a:ext uri="{FF2B5EF4-FFF2-40B4-BE49-F238E27FC236}">
                    <a16:creationId xmlns:a16="http://schemas.microsoft.com/office/drawing/2014/main" id="{E7703568-1AB7-4E9B-A3EB-6CE433EBD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46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0" name="Rectangle 132">
                <a:extLst>
                  <a:ext uri="{FF2B5EF4-FFF2-40B4-BE49-F238E27FC236}">
                    <a16:creationId xmlns:a16="http://schemas.microsoft.com/office/drawing/2014/main" id="{DC5EAE12-8774-45D2-AB58-607BA3EA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14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1" name="Rectangle 133">
                <a:extLst>
                  <a:ext uri="{FF2B5EF4-FFF2-40B4-BE49-F238E27FC236}">
                    <a16:creationId xmlns:a16="http://schemas.microsoft.com/office/drawing/2014/main" id="{A7AC8397-9AFA-485C-95AA-94EA7B7D3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68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2" name="Rectangle 134">
                <a:extLst>
                  <a:ext uri="{FF2B5EF4-FFF2-40B4-BE49-F238E27FC236}">
                    <a16:creationId xmlns:a16="http://schemas.microsoft.com/office/drawing/2014/main" id="{6549169C-3980-4E11-A31F-9F1C40CFF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21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3" name="Rectangle 135">
                <a:extLst>
                  <a:ext uri="{FF2B5EF4-FFF2-40B4-BE49-F238E27FC236}">
                    <a16:creationId xmlns:a16="http://schemas.microsoft.com/office/drawing/2014/main" id="{AB4BCC0D-0F09-4107-9CE1-F35E34991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1791"/>
                <a:ext cx="141" cy="9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44" name="Picture 136">
                <a:extLst>
                  <a:ext uri="{FF2B5EF4-FFF2-40B4-BE49-F238E27FC236}">
                    <a16:creationId xmlns:a16="http://schemas.microsoft.com/office/drawing/2014/main" id="{33DA2C21-9388-42E0-BD76-CCC080AB97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7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5" name="Picture 137">
                <a:extLst>
                  <a:ext uri="{FF2B5EF4-FFF2-40B4-BE49-F238E27FC236}">
                    <a16:creationId xmlns:a16="http://schemas.microsoft.com/office/drawing/2014/main" id="{432ADF78-58EB-4809-8C06-418A816359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80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6" name="Picture 138">
                <a:extLst>
                  <a:ext uri="{FF2B5EF4-FFF2-40B4-BE49-F238E27FC236}">
                    <a16:creationId xmlns:a16="http://schemas.microsoft.com/office/drawing/2014/main" id="{28CCCCE3-D9B3-47F7-958D-C91848C49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705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47" name="Rectangle 139">
                <a:extLst>
                  <a:ext uri="{FF2B5EF4-FFF2-40B4-BE49-F238E27FC236}">
                    <a16:creationId xmlns:a16="http://schemas.microsoft.com/office/drawing/2014/main" id="{CC4ED464-DEAC-479E-8642-07B7A1DCC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39"/>
                <a:ext cx="13" cy="4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48" name="Picture 140">
                <a:extLst>
                  <a:ext uri="{FF2B5EF4-FFF2-40B4-BE49-F238E27FC236}">
                    <a16:creationId xmlns:a16="http://schemas.microsoft.com/office/drawing/2014/main" id="{56F02E0F-ABB1-44A9-AFD8-CEA08E7E4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9" name="Picture 141">
                <a:extLst>
                  <a:ext uri="{FF2B5EF4-FFF2-40B4-BE49-F238E27FC236}">
                    <a16:creationId xmlns:a16="http://schemas.microsoft.com/office/drawing/2014/main" id="{07501C56-EFBB-4758-A466-79A4F51DB5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0" name="Rectangle 142">
                <a:extLst>
                  <a:ext uri="{FF2B5EF4-FFF2-40B4-BE49-F238E27FC236}">
                    <a16:creationId xmlns:a16="http://schemas.microsoft.com/office/drawing/2014/main" id="{56E0CD02-4A53-43B3-AEE0-F5E783D66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1428"/>
                <a:ext cx="75" cy="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1" name="Picture 143">
                <a:extLst>
                  <a:ext uri="{FF2B5EF4-FFF2-40B4-BE49-F238E27FC236}">
                    <a16:creationId xmlns:a16="http://schemas.microsoft.com/office/drawing/2014/main" id="{06112F9D-D4BB-45E9-A4AA-8285E3195C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52" name="Picture 144">
                <a:extLst>
                  <a:ext uri="{FF2B5EF4-FFF2-40B4-BE49-F238E27FC236}">
                    <a16:creationId xmlns:a16="http://schemas.microsoft.com/office/drawing/2014/main" id="{277D99AB-28CD-435C-BE44-C4631BD64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3" name="Freeform 145">
                <a:extLst>
                  <a:ext uri="{FF2B5EF4-FFF2-40B4-BE49-F238E27FC236}">
                    <a16:creationId xmlns:a16="http://schemas.microsoft.com/office/drawing/2014/main" id="{EA0FDC30-F5BB-4A70-9BBC-1CE1716D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476"/>
                <a:ext cx="74" cy="14"/>
              </a:xfrm>
              <a:custGeom>
                <a:avLst/>
                <a:gdLst>
                  <a:gd name="T0" fmla="*/ 0 w 139"/>
                  <a:gd name="T1" fmla="*/ 6 h 26"/>
                  <a:gd name="T2" fmla="*/ 38 w 139"/>
                  <a:gd name="T3" fmla="*/ 6 h 26"/>
                  <a:gd name="T4" fmla="*/ 114 w 139"/>
                  <a:gd name="T5" fmla="*/ 6 h 26"/>
                  <a:gd name="T6" fmla="*/ 114 w 139"/>
                  <a:gd name="T7" fmla="*/ 6 h 26"/>
                  <a:gd name="T8" fmla="*/ 139 w 139"/>
                  <a:gd name="T9" fmla="*/ 6 h 26"/>
                  <a:gd name="T10" fmla="*/ 139 w 139"/>
                  <a:gd name="T11" fmla="*/ 26 h 26"/>
                  <a:gd name="T12" fmla="*/ 0 w 139"/>
                  <a:gd name="T13" fmla="*/ 26 h 26"/>
                  <a:gd name="T14" fmla="*/ 0 w 139"/>
                  <a:gd name="T1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6">
                    <a:moveTo>
                      <a:pt x="0" y="6"/>
                    </a:moveTo>
                    <a:lnTo>
                      <a:pt x="38" y="6"/>
                    </a:lnTo>
                    <a:cubicBezTo>
                      <a:pt x="63" y="0"/>
                      <a:pt x="89" y="0"/>
                      <a:pt x="114" y="6"/>
                    </a:cubicBezTo>
                    <a:lnTo>
                      <a:pt x="114" y="6"/>
                    </a:lnTo>
                    <a:lnTo>
                      <a:pt x="139" y="6"/>
                    </a:lnTo>
                    <a:lnTo>
                      <a:pt x="139" y="26"/>
                    </a:lnTo>
                    <a:lnTo>
                      <a:pt x="0" y="2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4" name="Rectangle 146">
                <a:extLst>
                  <a:ext uri="{FF2B5EF4-FFF2-40B4-BE49-F238E27FC236}">
                    <a16:creationId xmlns:a16="http://schemas.microsoft.com/office/drawing/2014/main" id="{6FFDC01F-4A7C-4CDD-9005-39715E8E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solidFill>
                <a:srgbClr val="DBD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5" name="Rectangle 147">
                <a:extLst>
                  <a:ext uri="{FF2B5EF4-FFF2-40B4-BE49-F238E27FC236}">
                    <a16:creationId xmlns:a16="http://schemas.microsoft.com/office/drawing/2014/main" id="{B0250D32-8B81-4D99-90CA-397CD6607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6" name="Picture 148">
                <a:extLst>
                  <a:ext uri="{FF2B5EF4-FFF2-40B4-BE49-F238E27FC236}">
                    <a16:creationId xmlns:a16="http://schemas.microsoft.com/office/drawing/2014/main" id="{35DB1B0A-C45C-4A09-830A-445DA1E2B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57" name="Picture 149">
                <a:extLst>
                  <a:ext uri="{FF2B5EF4-FFF2-40B4-BE49-F238E27FC236}">
                    <a16:creationId xmlns:a16="http://schemas.microsoft.com/office/drawing/2014/main" id="{125B1D2B-86C1-4900-8CFE-0B790B3AC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8" name="Freeform 150">
                <a:extLst>
                  <a:ext uri="{FF2B5EF4-FFF2-40B4-BE49-F238E27FC236}">
                    <a16:creationId xmlns:a16="http://schemas.microsoft.com/office/drawing/2014/main" id="{ED576850-1368-49DB-96B7-C253C2E46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517"/>
                <a:ext cx="77" cy="12"/>
              </a:xfrm>
              <a:custGeom>
                <a:avLst/>
                <a:gdLst>
                  <a:gd name="T0" fmla="*/ 0 w 144"/>
                  <a:gd name="T1" fmla="*/ 17 h 22"/>
                  <a:gd name="T2" fmla="*/ 0 w 144"/>
                  <a:gd name="T3" fmla="*/ 6 h 22"/>
                  <a:gd name="T4" fmla="*/ 46 w 144"/>
                  <a:gd name="T5" fmla="*/ 6 h 22"/>
                  <a:gd name="T6" fmla="*/ 98 w 144"/>
                  <a:gd name="T7" fmla="*/ 6 h 22"/>
                  <a:gd name="T8" fmla="*/ 98 w 144"/>
                  <a:gd name="T9" fmla="*/ 6 h 22"/>
                  <a:gd name="T10" fmla="*/ 144 w 144"/>
                  <a:gd name="T11" fmla="*/ 6 h 22"/>
                  <a:gd name="T12" fmla="*/ 144 w 144"/>
                  <a:gd name="T13" fmla="*/ 17 h 22"/>
                  <a:gd name="T14" fmla="*/ 98 w 144"/>
                  <a:gd name="T15" fmla="*/ 17 h 22"/>
                  <a:gd name="T16" fmla="*/ 46 w 144"/>
                  <a:gd name="T17" fmla="*/ 17 h 22"/>
                  <a:gd name="T18" fmla="*/ 46 w 144"/>
                  <a:gd name="T19" fmla="*/ 17 h 22"/>
                  <a:gd name="T20" fmla="*/ 0 w 144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22">
                    <a:moveTo>
                      <a:pt x="0" y="17"/>
                    </a:moveTo>
                    <a:lnTo>
                      <a:pt x="0" y="6"/>
                    </a:lnTo>
                    <a:lnTo>
                      <a:pt x="46" y="6"/>
                    </a:lnTo>
                    <a:cubicBezTo>
                      <a:pt x="62" y="0"/>
                      <a:pt x="82" y="0"/>
                      <a:pt x="98" y="6"/>
                    </a:cubicBezTo>
                    <a:lnTo>
                      <a:pt x="98" y="6"/>
                    </a:lnTo>
                    <a:lnTo>
                      <a:pt x="144" y="6"/>
                    </a:lnTo>
                    <a:lnTo>
                      <a:pt x="144" y="17"/>
                    </a:lnTo>
                    <a:lnTo>
                      <a:pt x="98" y="17"/>
                    </a:lnTo>
                    <a:cubicBezTo>
                      <a:pt x="81" y="22"/>
                      <a:pt x="62" y="22"/>
                      <a:pt x="46" y="17"/>
                    </a:cubicBezTo>
                    <a:lnTo>
                      <a:pt x="46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9" name="Picture 151">
                <a:extLst>
                  <a:ext uri="{FF2B5EF4-FFF2-40B4-BE49-F238E27FC236}">
                    <a16:creationId xmlns:a16="http://schemas.microsoft.com/office/drawing/2014/main" id="{D8BD1B6B-29D2-4FA4-93D3-AD033016C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60" name="Picture 152">
                <a:extLst>
                  <a:ext uri="{FF2B5EF4-FFF2-40B4-BE49-F238E27FC236}">
                    <a16:creationId xmlns:a16="http://schemas.microsoft.com/office/drawing/2014/main" id="{CDC775E1-7FF9-4BC1-B3F2-0D443402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61" name="Freeform 153">
                <a:extLst>
                  <a:ext uri="{FF2B5EF4-FFF2-40B4-BE49-F238E27FC236}">
                    <a16:creationId xmlns:a16="http://schemas.microsoft.com/office/drawing/2014/main" id="{D1C0CE00-2161-4B7E-873E-806C2F1E2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" y="1438"/>
                <a:ext cx="38" cy="94"/>
              </a:xfrm>
              <a:custGeom>
                <a:avLst/>
                <a:gdLst>
                  <a:gd name="T0" fmla="*/ 27 w 38"/>
                  <a:gd name="T1" fmla="*/ 5 h 94"/>
                  <a:gd name="T2" fmla="*/ 37 w 38"/>
                  <a:gd name="T3" fmla="*/ 5 h 94"/>
                  <a:gd name="T4" fmla="*/ 37 w 38"/>
                  <a:gd name="T5" fmla="*/ 0 h 94"/>
                  <a:gd name="T6" fmla="*/ 27 w 38"/>
                  <a:gd name="T7" fmla="*/ 0 h 94"/>
                  <a:gd name="T8" fmla="*/ 27 w 38"/>
                  <a:gd name="T9" fmla="*/ 5 h 94"/>
                  <a:gd name="T10" fmla="*/ 16 w 38"/>
                  <a:gd name="T11" fmla="*/ 4 h 94"/>
                  <a:gd name="T12" fmla="*/ 10 w 38"/>
                  <a:gd name="T13" fmla="*/ 8 h 94"/>
                  <a:gd name="T14" fmla="*/ 10 w 38"/>
                  <a:gd name="T15" fmla="*/ 1 h 94"/>
                  <a:gd name="T16" fmla="*/ 16 w 38"/>
                  <a:gd name="T17" fmla="*/ 4 h 94"/>
                  <a:gd name="T18" fmla="*/ 0 w 38"/>
                  <a:gd name="T19" fmla="*/ 4 h 94"/>
                  <a:gd name="T20" fmla="*/ 6 w 38"/>
                  <a:gd name="T21" fmla="*/ 1 h 94"/>
                  <a:gd name="T22" fmla="*/ 6 w 38"/>
                  <a:gd name="T23" fmla="*/ 8 h 94"/>
                  <a:gd name="T24" fmla="*/ 0 w 38"/>
                  <a:gd name="T25" fmla="*/ 4 h 94"/>
                  <a:gd name="T26" fmla="*/ 21 w 38"/>
                  <a:gd name="T27" fmla="*/ 59 h 94"/>
                  <a:gd name="T28" fmla="*/ 35 w 38"/>
                  <a:gd name="T29" fmla="*/ 59 h 94"/>
                  <a:gd name="T30" fmla="*/ 35 w 38"/>
                  <a:gd name="T31" fmla="*/ 55 h 94"/>
                  <a:gd name="T32" fmla="*/ 21 w 38"/>
                  <a:gd name="T33" fmla="*/ 55 h 94"/>
                  <a:gd name="T34" fmla="*/ 21 w 38"/>
                  <a:gd name="T35" fmla="*/ 59 h 94"/>
                  <a:gd name="T36" fmla="*/ 24 w 38"/>
                  <a:gd name="T37" fmla="*/ 94 h 94"/>
                  <a:gd name="T38" fmla="*/ 38 w 38"/>
                  <a:gd name="T39" fmla="*/ 94 h 94"/>
                  <a:gd name="T40" fmla="*/ 38 w 38"/>
                  <a:gd name="T41" fmla="*/ 91 h 94"/>
                  <a:gd name="T42" fmla="*/ 24 w 38"/>
                  <a:gd name="T43" fmla="*/ 91 h 94"/>
                  <a:gd name="T44" fmla="*/ 24 w 38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94">
                    <a:moveTo>
                      <a:pt x="27" y="5"/>
                    </a:moveTo>
                    <a:lnTo>
                      <a:pt x="37" y="5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5"/>
                    </a:lnTo>
                    <a:moveTo>
                      <a:pt x="16" y="4"/>
                    </a:moveTo>
                    <a:lnTo>
                      <a:pt x="10" y="8"/>
                    </a:lnTo>
                    <a:lnTo>
                      <a:pt x="10" y="1"/>
                    </a:lnTo>
                    <a:lnTo>
                      <a:pt x="16" y="4"/>
                    </a:lnTo>
                    <a:moveTo>
                      <a:pt x="0" y="4"/>
                    </a:moveTo>
                    <a:lnTo>
                      <a:pt x="6" y="1"/>
                    </a:lnTo>
                    <a:lnTo>
                      <a:pt x="6" y="8"/>
                    </a:lnTo>
                    <a:lnTo>
                      <a:pt x="0" y="4"/>
                    </a:lnTo>
                    <a:moveTo>
                      <a:pt x="21" y="59"/>
                    </a:moveTo>
                    <a:lnTo>
                      <a:pt x="35" y="59"/>
                    </a:lnTo>
                    <a:lnTo>
                      <a:pt x="35" y="55"/>
                    </a:lnTo>
                    <a:lnTo>
                      <a:pt x="21" y="55"/>
                    </a:lnTo>
                    <a:lnTo>
                      <a:pt x="21" y="59"/>
                    </a:lnTo>
                    <a:moveTo>
                      <a:pt x="24" y="94"/>
                    </a:moveTo>
                    <a:lnTo>
                      <a:pt x="38" y="94"/>
                    </a:lnTo>
                    <a:lnTo>
                      <a:pt x="38" y="91"/>
                    </a:lnTo>
                    <a:lnTo>
                      <a:pt x="24" y="91"/>
                    </a:lnTo>
                    <a:lnTo>
                      <a:pt x="24" y="9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2" name="Freeform 154">
                <a:extLst>
                  <a:ext uri="{FF2B5EF4-FFF2-40B4-BE49-F238E27FC236}">
                    <a16:creationId xmlns:a16="http://schemas.microsoft.com/office/drawing/2014/main" id="{F202B597-AB24-4870-9A88-89FE36626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" y="1439"/>
                <a:ext cx="8" cy="57"/>
              </a:xfrm>
              <a:custGeom>
                <a:avLst/>
                <a:gdLst>
                  <a:gd name="T0" fmla="*/ 2 w 8"/>
                  <a:gd name="T1" fmla="*/ 0 h 57"/>
                  <a:gd name="T2" fmla="*/ 8 w 8"/>
                  <a:gd name="T3" fmla="*/ 0 h 57"/>
                  <a:gd name="T4" fmla="*/ 0 w 8"/>
                  <a:gd name="T5" fmla="*/ 57 h 57"/>
                  <a:gd name="T6" fmla="*/ 7 w 8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7">
                    <a:moveTo>
                      <a:pt x="2" y="0"/>
                    </a:moveTo>
                    <a:lnTo>
                      <a:pt x="8" y="0"/>
                    </a:lnTo>
                    <a:moveTo>
                      <a:pt x="0" y="57"/>
                    </a:moveTo>
                    <a:lnTo>
                      <a:pt x="7" y="57"/>
                    </a:lnTo>
                  </a:path>
                </a:pathLst>
              </a:custGeom>
              <a:noFill/>
              <a:ln w="4763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3" name="Rectangle 155">
                <a:extLst>
                  <a:ext uri="{FF2B5EF4-FFF2-40B4-BE49-F238E27FC236}">
                    <a16:creationId xmlns:a16="http://schemas.microsoft.com/office/drawing/2014/main" id="{68CFE527-0D40-4FB2-9261-DD9B3829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1663"/>
                <a:ext cx="8" cy="111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4" name="Rectangle 156">
                <a:extLst>
                  <a:ext uri="{FF2B5EF4-FFF2-40B4-BE49-F238E27FC236}">
                    <a16:creationId xmlns:a16="http://schemas.microsoft.com/office/drawing/2014/main" id="{715A67E7-2B50-41A9-9E26-7BD60BE7E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" y="1663"/>
                <a:ext cx="9" cy="111"/>
              </a:xfrm>
              <a:prstGeom prst="rect">
                <a:avLst/>
              </a:pr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5" name="Rectangle 157">
                <a:extLst>
                  <a:ext uri="{FF2B5EF4-FFF2-40B4-BE49-F238E27FC236}">
                    <a16:creationId xmlns:a16="http://schemas.microsoft.com/office/drawing/2014/main" id="{E8350510-884C-4FD9-8D50-80721F558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" y="1663"/>
                <a:ext cx="8" cy="111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6" name="Rectangle 158">
                <a:extLst>
                  <a:ext uri="{FF2B5EF4-FFF2-40B4-BE49-F238E27FC236}">
                    <a16:creationId xmlns:a16="http://schemas.microsoft.com/office/drawing/2014/main" id="{8F3D7718-15E4-49A3-B433-A05C12B02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1663"/>
                <a:ext cx="9" cy="11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7" name="Rectangle 159">
                <a:extLst>
                  <a:ext uri="{FF2B5EF4-FFF2-40B4-BE49-F238E27FC236}">
                    <a16:creationId xmlns:a16="http://schemas.microsoft.com/office/drawing/2014/main" id="{3BBB0B26-5AD8-40C2-9232-289FF4899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663"/>
                <a:ext cx="9" cy="11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8" name="Rectangle 160">
                <a:extLst>
                  <a:ext uri="{FF2B5EF4-FFF2-40B4-BE49-F238E27FC236}">
                    <a16:creationId xmlns:a16="http://schemas.microsoft.com/office/drawing/2014/main" id="{74FE5BE7-7CE7-4D54-9297-DABBF51FA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" y="1663"/>
                <a:ext cx="8" cy="111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9" name="Rectangle 161">
                <a:extLst>
                  <a:ext uri="{FF2B5EF4-FFF2-40B4-BE49-F238E27FC236}">
                    <a16:creationId xmlns:a16="http://schemas.microsoft.com/office/drawing/2014/main" id="{7B76E91E-DE6C-4D14-8345-B0DCACB55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1663"/>
                <a:ext cx="9" cy="11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0" name="Rectangle 162">
                <a:extLst>
                  <a:ext uri="{FF2B5EF4-FFF2-40B4-BE49-F238E27FC236}">
                    <a16:creationId xmlns:a16="http://schemas.microsoft.com/office/drawing/2014/main" id="{AB1BCDA6-AC2B-42CD-9476-29540ECD5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1663"/>
                <a:ext cx="8" cy="11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1" name="Rectangle 163">
                <a:extLst>
                  <a:ext uri="{FF2B5EF4-FFF2-40B4-BE49-F238E27FC236}">
                    <a16:creationId xmlns:a16="http://schemas.microsoft.com/office/drawing/2014/main" id="{80728284-1B0E-42A8-90EA-B11D6D194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1663"/>
                <a:ext cx="9" cy="111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2" name="Rectangle 164">
                <a:extLst>
                  <a:ext uri="{FF2B5EF4-FFF2-40B4-BE49-F238E27FC236}">
                    <a16:creationId xmlns:a16="http://schemas.microsoft.com/office/drawing/2014/main" id="{B87803C6-677A-4C14-B3AE-9DBE98C4F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1663"/>
                <a:ext cx="9" cy="111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3" name="Freeform 165">
                <a:extLst>
                  <a:ext uri="{FF2B5EF4-FFF2-40B4-BE49-F238E27FC236}">
                    <a16:creationId xmlns:a16="http://schemas.microsoft.com/office/drawing/2014/main" id="{090B0B04-671B-4DD1-8E14-5E334CAEA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462"/>
              </a:xfrm>
              <a:custGeom>
                <a:avLst/>
                <a:gdLst>
                  <a:gd name="T0" fmla="*/ 6 w 205"/>
                  <a:gd name="T1" fmla="*/ 462 h 462"/>
                  <a:gd name="T2" fmla="*/ 6 w 205"/>
                  <a:gd name="T3" fmla="*/ 453 h 462"/>
                  <a:gd name="T4" fmla="*/ 0 w 205"/>
                  <a:gd name="T5" fmla="*/ 453 h 462"/>
                  <a:gd name="T6" fmla="*/ 0 w 205"/>
                  <a:gd name="T7" fmla="*/ 51 h 462"/>
                  <a:gd name="T8" fmla="*/ 51 w 205"/>
                  <a:gd name="T9" fmla="*/ 0 h 462"/>
                  <a:gd name="T10" fmla="*/ 205 w 205"/>
                  <a:gd name="T11" fmla="*/ 0 h 462"/>
                  <a:gd name="T12" fmla="*/ 205 w 205"/>
                  <a:gd name="T13" fmla="*/ 401 h 462"/>
                  <a:gd name="T14" fmla="*/ 202 w 205"/>
                  <a:gd name="T15" fmla="*/ 404 h 462"/>
                  <a:gd name="T16" fmla="*/ 202 w 205"/>
                  <a:gd name="T17" fmla="*/ 407 h 462"/>
                  <a:gd name="T18" fmla="*/ 147 w 205"/>
                  <a:gd name="T19" fmla="*/ 462 h 462"/>
                  <a:gd name="T20" fmla="*/ 6 w 205"/>
                  <a:gd name="T2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462">
                    <a:moveTo>
                      <a:pt x="6" y="462"/>
                    </a:moveTo>
                    <a:lnTo>
                      <a:pt x="6" y="453"/>
                    </a:lnTo>
                    <a:lnTo>
                      <a:pt x="0" y="453"/>
                    </a:lnTo>
                    <a:lnTo>
                      <a:pt x="0" y="51"/>
                    </a:lnTo>
                    <a:lnTo>
                      <a:pt x="51" y="0"/>
                    </a:lnTo>
                    <a:lnTo>
                      <a:pt x="205" y="0"/>
                    </a:lnTo>
                    <a:lnTo>
                      <a:pt x="205" y="401"/>
                    </a:lnTo>
                    <a:lnTo>
                      <a:pt x="202" y="404"/>
                    </a:lnTo>
                    <a:lnTo>
                      <a:pt x="202" y="407"/>
                    </a:lnTo>
                    <a:lnTo>
                      <a:pt x="147" y="462"/>
                    </a:lnTo>
                    <a:lnTo>
                      <a:pt x="6" y="4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774" name="Group 166">
              <a:extLst>
                <a:ext uri="{FF2B5EF4-FFF2-40B4-BE49-F238E27FC236}">
                  <a16:creationId xmlns:a16="http://schemas.microsoft.com/office/drawing/2014/main" id="{A4FA35BF-B27D-43D8-BF61-890014A04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" y="2264"/>
              <a:ext cx="267" cy="462"/>
              <a:chOff x="335" y="1338"/>
              <a:chExt cx="205" cy="462"/>
            </a:xfrm>
          </p:grpSpPr>
          <p:sp>
            <p:nvSpPr>
              <p:cNvPr id="68775" name="Freeform 167">
                <a:extLst>
                  <a:ext uri="{FF2B5EF4-FFF2-40B4-BE49-F238E27FC236}">
                    <a16:creationId xmlns:a16="http://schemas.microsoft.com/office/drawing/2014/main" id="{7BD9ADDB-B32C-4004-A3BD-5163D438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736"/>
                <a:ext cx="55" cy="64"/>
              </a:xfrm>
              <a:custGeom>
                <a:avLst/>
                <a:gdLst>
                  <a:gd name="T0" fmla="*/ 0 w 55"/>
                  <a:gd name="T1" fmla="*/ 64 h 64"/>
                  <a:gd name="T2" fmla="*/ 55 w 55"/>
                  <a:gd name="T3" fmla="*/ 9 h 64"/>
                  <a:gd name="T4" fmla="*/ 55 w 55"/>
                  <a:gd name="T5" fmla="*/ 0 h 64"/>
                  <a:gd name="T6" fmla="*/ 0 w 55"/>
                  <a:gd name="T7" fmla="*/ 55 h 64"/>
                  <a:gd name="T8" fmla="*/ 0 w 55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0" y="64"/>
                    </a:moveTo>
                    <a:lnTo>
                      <a:pt x="55" y="9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6" name="Freeform 168">
                <a:extLst>
                  <a:ext uri="{FF2B5EF4-FFF2-40B4-BE49-F238E27FC236}">
                    <a16:creationId xmlns:a16="http://schemas.microsoft.com/office/drawing/2014/main" id="{B4A9CBA2-B8F9-4C88-8EDE-942F3B809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51"/>
              </a:xfrm>
              <a:custGeom>
                <a:avLst/>
                <a:gdLst>
                  <a:gd name="T0" fmla="*/ 0 w 205"/>
                  <a:gd name="T1" fmla="*/ 51 h 51"/>
                  <a:gd name="T2" fmla="*/ 51 w 205"/>
                  <a:gd name="T3" fmla="*/ 0 h 51"/>
                  <a:gd name="T4" fmla="*/ 205 w 205"/>
                  <a:gd name="T5" fmla="*/ 0 h 51"/>
                  <a:gd name="T6" fmla="*/ 154 w 205"/>
                  <a:gd name="T7" fmla="*/ 51 h 51"/>
                  <a:gd name="T8" fmla="*/ 0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0" y="51"/>
                    </a:moveTo>
                    <a:lnTo>
                      <a:pt x="51" y="0"/>
                    </a:lnTo>
                    <a:lnTo>
                      <a:pt x="205" y="0"/>
                    </a:lnTo>
                    <a:lnTo>
                      <a:pt x="1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7" name="Freeform 169">
                <a:extLst>
                  <a:ext uri="{FF2B5EF4-FFF2-40B4-BE49-F238E27FC236}">
                    <a16:creationId xmlns:a16="http://schemas.microsoft.com/office/drawing/2014/main" id="{2220FAB2-0950-44B9-AE86-98E175590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1338"/>
                <a:ext cx="51" cy="453"/>
              </a:xfrm>
              <a:custGeom>
                <a:avLst/>
                <a:gdLst>
                  <a:gd name="T0" fmla="*/ 0 w 51"/>
                  <a:gd name="T1" fmla="*/ 51 h 453"/>
                  <a:gd name="T2" fmla="*/ 51 w 51"/>
                  <a:gd name="T3" fmla="*/ 0 h 453"/>
                  <a:gd name="T4" fmla="*/ 51 w 51"/>
                  <a:gd name="T5" fmla="*/ 401 h 453"/>
                  <a:gd name="T6" fmla="*/ 0 w 51"/>
                  <a:gd name="T7" fmla="*/ 453 h 453"/>
                  <a:gd name="T8" fmla="*/ 0 w 51"/>
                  <a:gd name="T9" fmla="*/ 5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3">
                    <a:moveTo>
                      <a:pt x="0" y="51"/>
                    </a:moveTo>
                    <a:lnTo>
                      <a:pt x="51" y="0"/>
                    </a:lnTo>
                    <a:lnTo>
                      <a:pt x="51" y="401"/>
                    </a:lnTo>
                    <a:lnTo>
                      <a:pt x="0" y="45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8" name="Rectangle 170">
                <a:extLst>
                  <a:ext uri="{FF2B5EF4-FFF2-40B4-BE49-F238E27FC236}">
                    <a16:creationId xmlns:a16="http://schemas.microsoft.com/office/drawing/2014/main" id="{18372C08-6D9E-457D-98DA-E36857B3A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9" name="Rectangle 171">
                <a:extLst>
                  <a:ext uri="{FF2B5EF4-FFF2-40B4-BE49-F238E27FC236}">
                    <a16:creationId xmlns:a16="http://schemas.microsoft.com/office/drawing/2014/main" id="{67FE4539-AE8C-43C8-8BF8-3E6AF421F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80" name="Picture 172">
                <a:extLst>
                  <a:ext uri="{FF2B5EF4-FFF2-40B4-BE49-F238E27FC236}">
                    <a16:creationId xmlns:a16="http://schemas.microsoft.com/office/drawing/2014/main" id="{DDEDC902-8C31-4336-B4D0-6DC4049F0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" y="1406"/>
                <a:ext cx="1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81" name="Rectangle 173">
                <a:extLst>
                  <a:ext uri="{FF2B5EF4-FFF2-40B4-BE49-F238E27FC236}">
                    <a16:creationId xmlns:a16="http://schemas.microsoft.com/office/drawing/2014/main" id="{535BA3FE-F0B1-43DF-AE9D-4C59020A4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1409"/>
                <a:ext cx="116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2" name="Freeform 174">
                <a:extLst>
                  <a:ext uri="{FF2B5EF4-FFF2-40B4-BE49-F238E27FC236}">
                    <a16:creationId xmlns:a16="http://schemas.microsoft.com/office/drawing/2014/main" id="{39C5388F-E777-413C-A512-D4D8C1A4C3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" y="1421"/>
                <a:ext cx="88" cy="210"/>
              </a:xfrm>
              <a:custGeom>
                <a:avLst/>
                <a:gdLst>
                  <a:gd name="T0" fmla="*/ 0 w 88"/>
                  <a:gd name="T1" fmla="*/ 189 h 210"/>
                  <a:gd name="T2" fmla="*/ 88 w 88"/>
                  <a:gd name="T3" fmla="*/ 189 h 210"/>
                  <a:gd name="T4" fmla="*/ 88 w 88"/>
                  <a:gd name="T5" fmla="*/ 210 h 210"/>
                  <a:gd name="T6" fmla="*/ 0 w 88"/>
                  <a:gd name="T7" fmla="*/ 210 h 210"/>
                  <a:gd name="T8" fmla="*/ 0 w 88"/>
                  <a:gd name="T9" fmla="*/ 189 h 210"/>
                  <a:gd name="T10" fmla="*/ 0 w 88"/>
                  <a:gd name="T11" fmla="*/ 157 h 210"/>
                  <a:gd name="T12" fmla="*/ 88 w 88"/>
                  <a:gd name="T13" fmla="*/ 157 h 210"/>
                  <a:gd name="T14" fmla="*/ 88 w 88"/>
                  <a:gd name="T15" fmla="*/ 178 h 210"/>
                  <a:gd name="T16" fmla="*/ 0 w 88"/>
                  <a:gd name="T17" fmla="*/ 178 h 210"/>
                  <a:gd name="T18" fmla="*/ 0 w 88"/>
                  <a:gd name="T19" fmla="*/ 157 h 210"/>
                  <a:gd name="T20" fmla="*/ 0 w 88"/>
                  <a:gd name="T21" fmla="*/ 125 h 210"/>
                  <a:gd name="T22" fmla="*/ 88 w 88"/>
                  <a:gd name="T23" fmla="*/ 125 h 210"/>
                  <a:gd name="T24" fmla="*/ 88 w 88"/>
                  <a:gd name="T25" fmla="*/ 146 h 210"/>
                  <a:gd name="T26" fmla="*/ 0 w 88"/>
                  <a:gd name="T27" fmla="*/ 146 h 210"/>
                  <a:gd name="T28" fmla="*/ 0 w 88"/>
                  <a:gd name="T29" fmla="*/ 125 h 210"/>
                  <a:gd name="T30" fmla="*/ 0 w 88"/>
                  <a:gd name="T31" fmla="*/ 93 h 210"/>
                  <a:gd name="T32" fmla="*/ 88 w 88"/>
                  <a:gd name="T33" fmla="*/ 93 h 210"/>
                  <a:gd name="T34" fmla="*/ 88 w 88"/>
                  <a:gd name="T35" fmla="*/ 114 h 210"/>
                  <a:gd name="T36" fmla="*/ 0 w 88"/>
                  <a:gd name="T37" fmla="*/ 114 h 210"/>
                  <a:gd name="T38" fmla="*/ 0 w 88"/>
                  <a:gd name="T39" fmla="*/ 93 h 210"/>
                  <a:gd name="T40" fmla="*/ 0 w 88"/>
                  <a:gd name="T41" fmla="*/ 47 h 210"/>
                  <a:gd name="T42" fmla="*/ 88 w 88"/>
                  <a:gd name="T43" fmla="*/ 47 h 210"/>
                  <a:gd name="T44" fmla="*/ 88 w 88"/>
                  <a:gd name="T45" fmla="*/ 83 h 210"/>
                  <a:gd name="T46" fmla="*/ 0 w 88"/>
                  <a:gd name="T47" fmla="*/ 83 h 210"/>
                  <a:gd name="T48" fmla="*/ 0 w 88"/>
                  <a:gd name="T49" fmla="*/ 47 h 210"/>
                  <a:gd name="T50" fmla="*/ 0 w 88"/>
                  <a:gd name="T51" fmla="*/ 0 h 210"/>
                  <a:gd name="T52" fmla="*/ 88 w 88"/>
                  <a:gd name="T53" fmla="*/ 0 h 210"/>
                  <a:gd name="T54" fmla="*/ 88 w 88"/>
                  <a:gd name="T55" fmla="*/ 36 h 210"/>
                  <a:gd name="T56" fmla="*/ 0 w 88"/>
                  <a:gd name="T57" fmla="*/ 36 h 210"/>
                  <a:gd name="T58" fmla="*/ 0 w 88"/>
                  <a:gd name="T5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210">
                    <a:moveTo>
                      <a:pt x="0" y="189"/>
                    </a:moveTo>
                    <a:lnTo>
                      <a:pt x="88" y="189"/>
                    </a:lnTo>
                    <a:lnTo>
                      <a:pt x="88" y="210"/>
                    </a:lnTo>
                    <a:lnTo>
                      <a:pt x="0" y="210"/>
                    </a:lnTo>
                    <a:lnTo>
                      <a:pt x="0" y="189"/>
                    </a:lnTo>
                    <a:close/>
                    <a:moveTo>
                      <a:pt x="0" y="157"/>
                    </a:moveTo>
                    <a:lnTo>
                      <a:pt x="88" y="157"/>
                    </a:lnTo>
                    <a:lnTo>
                      <a:pt x="88" y="178"/>
                    </a:lnTo>
                    <a:lnTo>
                      <a:pt x="0" y="178"/>
                    </a:lnTo>
                    <a:lnTo>
                      <a:pt x="0" y="157"/>
                    </a:lnTo>
                    <a:close/>
                    <a:moveTo>
                      <a:pt x="0" y="125"/>
                    </a:moveTo>
                    <a:lnTo>
                      <a:pt x="88" y="125"/>
                    </a:lnTo>
                    <a:lnTo>
                      <a:pt x="88" y="146"/>
                    </a:lnTo>
                    <a:lnTo>
                      <a:pt x="0" y="146"/>
                    </a:lnTo>
                    <a:lnTo>
                      <a:pt x="0" y="125"/>
                    </a:lnTo>
                    <a:close/>
                    <a:moveTo>
                      <a:pt x="0" y="93"/>
                    </a:moveTo>
                    <a:lnTo>
                      <a:pt x="88" y="93"/>
                    </a:lnTo>
                    <a:lnTo>
                      <a:pt x="88" y="114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  <a:moveTo>
                      <a:pt x="0" y="47"/>
                    </a:moveTo>
                    <a:lnTo>
                      <a:pt x="88" y="47"/>
                    </a:lnTo>
                    <a:lnTo>
                      <a:pt x="88" y="83"/>
                    </a:lnTo>
                    <a:lnTo>
                      <a:pt x="0" y="83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3" name="Rectangle 175">
                <a:extLst>
                  <a:ext uri="{FF2B5EF4-FFF2-40B4-BE49-F238E27FC236}">
                    <a16:creationId xmlns:a16="http://schemas.microsoft.com/office/drawing/2014/main" id="{36295D40-4195-4D0E-B7DC-4BC604780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610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4" name="Rectangle 176">
                <a:extLst>
                  <a:ext uri="{FF2B5EF4-FFF2-40B4-BE49-F238E27FC236}">
                    <a16:creationId xmlns:a16="http://schemas.microsoft.com/office/drawing/2014/main" id="{3A91163C-3C8F-48A6-A775-AD4E6B0E5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78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5" name="Rectangle 177">
                <a:extLst>
                  <a:ext uri="{FF2B5EF4-FFF2-40B4-BE49-F238E27FC236}">
                    <a16:creationId xmlns:a16="http://schemas.microsoft.com/office/drawing/2014/main" id="{E0A3679C-C62B-41E9-A0F7-8F3C0F679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46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6" name="Rectangle 178">
                <a:extLst>
                  <a:ext uri="{FF2B5EF4-FFF2-40B4-BE49-F238E27FC236}">
                    <a16:creationId xmlns:a16="http://schemas.microsoft.com/office/drawing/2014/main" id="{616D2935-C1E3-4B69-AF77-45B57126C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14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7" name="Rectangle 179">
                <a:extLst>
                  <a:ext uri="{FF2B5EF4-FFF2-40B4-BE49-F238E27FC236}">
                    <a16:creationId xmlns:a16="http://schemas.microsoft.com/office/drawing/2014/main" id="{EDB02B70-68FE-420B-BF57-5216851D7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68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8" name="Rectangle 180">
                <a:extLst>
                  <a:ext uri="{FF2B5EF4-FFF2-40B4-BE49-F238E27FC236}">
                    <a16:creationId xmlns:a16="http://schemas.microsoft.com/office/drawing/2014/main" id="{793DC471-B4A6-4F30-8AE0-1DC9D03DF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21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9" name="Rectangle 181">
                <a:extLst>
                  <a:ext uri="{FF2B5EF4-FFF2-40B4-BE49-F238E27FC236}">
                    <a16:creationId xmlns:a16="http://schemas.microsoft.com/office/drawing/2014/main" id="{EE3498DC-FC6E-4777-A2D1-EB542E139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1791"/>
                <a:ext cx="141" cy="9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0" name="Picture 182">
                <a:extLst>
                  <a:ext uri="{FF2B5EF4-FFF2-40B4-BE49-F238E27FC236}">
                    <a16:creationId xmlns:a16="http://schemas.microsoft.com/office/drawing/2014/main" id="{1A0DFD14-5DE0-4866-AE69-8A2C8C7E6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7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1" name="Picture 183">
                <a:extLst>
                  <a:ext uri="{FF2B5EF4-FFF2-40B4-BE49-F238E27FC236}">
                    <a16:creationId xmlns:a16="http://schemas.microsoft.com/office/drawing/2014/main" id="{3375370D-87F7-41E2-B6BD-FA69C698D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80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2" name="Picture 184">
                <a:extLst>
                  <a:ext uri="{FF2B5EF4-FFF2-40B4-BE49-F238E27FC236}">
                    <a16:creationId xmlns:a16="http://schemas.microsoft.com/office/drawing/2014/main" id="{C02A0CF6-EDB0-44E9-98DC-9186A2DF4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705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3" name="Rectangle 185">
                <a:extLst>
                  <a:ext uri="{FF2B5EF4-FFF2-40B4-BE49-F238E27FC236}">
                    <a16:creationId xmlns:a16="http://schemas.microsoft.com/office/drawing/2014/main" id="{DD9948D2-255E-43BE-ACA3-75C61EBEA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39"/>
                <a:ext cx="13" cy="4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4" name="Picture 186">
                <a:extLst>
                  <a:ext uri="{FF2B5EF4-FFF2-40B4-BE49-F238E27FC236}">
                    <a16:creationId xmlns:a16="http://schemas.microsoft.com/office/drawing/2014/main" id="{E0DFA3E9-CAF7-4170-9F94-C65012ED1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5" name="Picture 187">
                <a:extLst>
                  <a:ext uri="{FF2B5EF4-FFF2-40B4-BE49-F238E27FC236}">
                    <a16:creationId xmlns:a16="http://schemas.microsoft.com/office/drawing/2014/main" id="{30DD1AE2-2BF9-4E0D-B985-8474114E03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6" name="Rectangle 188">
                <a:extLst>
                  <a:ext uri="{FF2B5EF4-FFF2-40B4-BE49-F238E27FC236}">
                    <a16:creationId xmlns:a16="http://schemas.microsoft.com/office/drawing/2014/main" id="{F7E9952C-B112-48CB-B66E-1D75FC60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1428"/>
                <a:ext cx="75" cy="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7" name="Picture 189">
                <a:extLst>
                  <a:ext uri="{FF2B5EF4-FFF2-40B4-BE49-F238E27FC236}">
                    <a16:creationId xmlns:a16="http://schemas.microsoft.com/office/drawing/2014/main" id="{360DC910-D9AF-4559-9C0F-59CA199363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8" name="Picture 190">
                <a:extLst>
                  <a:ext uri="{FF2B5EF4-FFF2-40B4-BE49-F238E27FC236}">
                    <a16:creationId xmlns:a16="http://schemas.microsoft.com/office/drawing/2014/main" id="{3D1BA8FE-2862-4845-A074-EB8EE5EBF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9" name="Freeform 191">
                <a:extLst>
                  <a:ext uri="{FF2B5EF4-FFF2-40B4-BE49-F238E27FC236}">
                    <a16:creationId xmlns:a16="http://schemas.microsoft.com/office/drawing/2014/main" id="{64E1AE21-3D07-4BC0-AB87-FF3B5634D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476"/>
                <a:ext cx="74" cy="14"/>
              </a:xfrm>
              <a:custGeom>
                <a:avLst/>
                <a:gdLst>
                  <a:gd name="T0" fmla="*/ 0 w 139"/>
                  <a:gd name="T1" fmla="*/ 6 h 26"/>
                  <a:gd name="T2" fmla="*/ 38 w 139"/>
                  <a:gd name="T3" fmla="*/ 6 h 26"/>
                  <a:gd name="T4" fmla="*/ 114 w 139"/>
                  <a:gd name="T5" fmla="*/ 6 h 26"/>
                  <a:gd name="T6" fmla="*/ 114 w 139"/>
                  <a:gd name="T7" fmla="*/ 6 h 26"/>
                  <a:gd name="T8" fmla="*/ 139 w 139"/>
                  <a:gd name="T9" fmla="*/ 6 h 26"/>
                  <a:gd name="T10" fmla="*/ 139 w 139"/>
                  <a:gd name="T11" fmla="*/ 26 h 26"/>
                  <a:gd name="T12" fmla="*/ 0 w 139"/>
                  <a:gd name="T13" fmla="*/ 26 h 26"/>
                  <a:gd name="T14" fmla="*/ 0 w 139"/>
                  <a:gd name="T1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6">
                    <a:moveTo>
                      <a:pt x="0" y="6"/>
                    </a:moveTo>
                    <a:lnTo>
                      <a:pt x="38" y="6"/>
                    </a:lnTo>
                    <a:cubicBezTo>
                      <a:pt x="63" y="0"/>
                      <a:pt x="89" y="0"/>
                      <a:pt x="114" y="6"/>
                    </a:cubicBezTo>
                    <a:lnTo>
                      <a:pt x="114" y="6"/>
                    </a:lnTo>
                    <a:lnTo>
                      <a:pt x="139" y="6"/>
                    </a:lnTo>
                    <a:lnTo>
                      <a:pt x="139" y="26"/>
                    </a:lnTo>
                    <a:lnTo>
                      <a:pt x="0" y="2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0" name="Rectangle 192">
                <a:extLst>
                  <a:ext uri="{FF2B5EF4-FFF2-40B4-BE49-F238E27FC236}">
                    <a16:creationId xmlns:a16="http://schemas.microsoft.com/office/drawing/2014/main" id="{34B298EA-DAE5-45E0-A86E-4B13167B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solidFill>
                <a:srgbClr val="DBD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1" name="Rectangle 193">
                <a:extLst>
                  <a:ext uri="{FF2B5EF4-FFF2-40B4-BE49-F238E27FC236}">
                    <a16:creationId xmlns:a16="http://schemas.microsoft.com/office/drawing/2014/main" id="{66292A1E-3ED5-41E5-9B4E-4C721464B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802" name="Picture 194">
                <a:extLst>
                  <a:ext uri="{FF2B5EF4-FFF2-40B4-BE49-F238E27FC236}">
                    <a16:creationId xmlns:a16="http://schemas.microsoft.com/office/drawing/2014/main" id="{4207A646-E7C8-4843-8E22-68E9EF7D43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803" name="Picture 195">
                <a:extLst>
                  <a:ext uri="{FF2B5EF4-FFF2-40B4-BE49-F238E27FC236}">
                    <a16:creationId xmlns:a16="http://schemas.microsoft.com/office/drawing/2014/main" id="{19F47485-61D0-4B95-A58E-8539BF777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04" name="Freeform 196">
                <a:extLst>
                  <a:ext uri="{FF2B5EF4-FFF2-40B4-BE49-F238E27FC236}">
                    <a16:creationId xmlns:a16="http://schemas.microsoft.com/office/drawing/2014/main" id="{3C39E716-B985-410C-9508-518558FE2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517"/>
                <a:ext cx="77" cy="12"/>
              </a:xfrm>
              <a:custGeom>
                <a:avLst/>
                <a:gdLst>
                  <a:gd name="T0" fmla="*/ 0 w 144"/>
                  <a:gd name="T1" fmla="*/ 17 h 22"/>
                  <a:gd name="T2" fmla="*/ 0 w 144"/>
                  <a:gd name="T3" fmla="*/ 6 h 22"/>
                  <a:gd name="T4" fmla="*/ 46 w 144"/>
                  <a:gd name="T5" fmla="*/ 6 h 22"/>
                  <a:gd name="T6" fmla="*/ 98 w 144"/>
                  <a:gd name="T7" fmla="*/ 6 h 22"/>
                  <a:gd name="T8" fmla="*/ 98 w 144"/>
                  <a:gd name="T9" fmla="*/ 6 h 22"/>
                  <a:gd name="T10" fmla="*/ 144 w 144"/>
                  <a:gd name="T11" fmla="*/ 6 h 22"/>
                  <a:gd name="T12" fmla="*/ 144 w 144"/>
                  <a:gd name="T13" fmla="*/ 17 h 22"/>
                  <a:gd name="T14" fmla="*/ 98 w 144"/>
                  <a:gd name="T15" fmla="*/ 17 h 22"/>
                  <a:gd name="T16" fmla="*/ 46 w 144"/>
                  <a:gd name="T17" fmla="*/ 17 h 22"/>
                  <a:gd name="T18" fmla="*/ 46 w 144"/>
                  <a:gd name="T19" fmla="*/ 17 h 22"/>
                  <a:gd name="T20" fmla="*/ 0 w 144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22">
                    <a:moveTo>
                      <a:pt x="0" y="17"/>
                    </a:moveTo>
                    <a:lnTo>
                      <a:pt x="0" y="6"/>
                    </a:lnTo>
                    <a:lnTo>
                      <a:pt x="46" y="6"/>
                    </a:lnTo>
                    <a:cubicBezTo>
                      <a:pt x="62" y="0"/>
                      <a:pt x="82" y="0"/>
                      <a:pt x="98" y="6"/>
                    </a:cubicBezTo>
                    <a:lnTo>
                      <a:pt x="98" y="6"/>
                    </a:lnTo>
                    <a:lnTo>
                      <a:pt x="144" y="6"/>
                    </a:lnTo>
                    <a:lnTo>
                      <a:pt x="144" y="17"/>
                    </a:lnTo>
                    <a:lnTo>
                      <a:pt x="98" y="17"/>
                    </a:lnTo>
                    <a:cubicBezTo>
                      <a:pt x="81" y="22"/>
                      <a:pt x="62" y="22"/>
                      <a:pt x="46" y="17"/>
                    </a:cubicBezTo>
                    <a:lnTo>
                      <a:pt x="46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805" name="Picture 197">
                <a:extLst>
                  <a:ext uri="{FF2B5EF4-FFF2-40B4-BE49-F238E27FC236}">
                    <a16:creationId xmlns:a16="http://schemas.microsoft.com/office/drawing/2014/main" id="{6EF3295E-2365-4283-89AA-1458AFB8A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806" name="Picture 198">
                <a:extLst>
                  <a:ext uri="{FF2B5EF4-FFF2-40B4-BE49-F238E27FC236}">
                    <a16:creationId xmlns:a16="http://schemas.microsoft.com/office/drawing/2014/main" id="{ED4791C4-929C-4D92-A9F9-E2D1D270BA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07" name="Freeform 199">
                <a:extLst>
                  <a:ext uri="{FF2B5EF4-FFF2-40B4-BE49-F238E27FC236}">
                    <a16:creationId xmlns:a16="http://schemas.microsoft.com/office/drawing/2014/main" id="{1663ADBD-9A8D-4902-B96C-03397FFB1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" y="1438"/>
                <a:ext cx="38" cy="94"/>
              </a:xfrm>
              <a:custGeom>
                <a:avLst/>
                <a:gdLst>
                  <a:gd name="T0" fmla="*/ 27 w 38"/>
                  <a:gd name="T1" fmla="*/ 5 h 94"/>
                  <a:gd name="T2" fmla="*/ 37 w 38"/>
                  <a:gd name="T3" fmla="*/ 5 h 94"/>
                  <a:gd name="T4" fmla="*/ 37 w 38"/>
                  <a:gd name="T5" fmla="*/ 0 h 94"/>
                  <a:gd name="T6" fmla="*/ 27 w 38"/>
                  <a:gd name="T7" fmla="*/ 0 h 94"/>
                  <a:gd name="T8" fmla="*/ 27 w 38"/>
                  <a:gd name="T9" fmla="*/ 5 h 94"/>
                  <a:gd name="T10" fmla="*/ 16 w 38"/>
                  <a:gd name="T11" fmla="*/ 4 h 94"/>
                  <a:gd name="T12" fmla="*/ 10 w 38"/>
                  <a:gd name="T13" fmla="*/ 8 h 94"/>
                  <a:gd name="T14" fmla="*/ 10 w 38"/>
                  <a:gd name="T15" fmla="*/ 1 h 94"/>
                  <a:gd name="T16" fmla="*/ 16 w 38"/>
                  <a:gd name="T17" fmla="*/ 4 h 94"/>
                  <a:gd name="T18" fmla="*/ 0 w 38"/>
                  <a:gd name="T19" fmla="*/ 4 h 94"/>
                  <a:gd name="T20" fmla="*/ 6 w 38"/>
                  <a:gd name="T21" fmla="*/ 1 h 94"/>
                  <a:gd name="T22" fmla="*/ 6 w 38"/>
                  <a:gd name="T23" fmla="*/ 8 h 94"/>
                  <a:gd name="T24" fmla="*/ 0 w 38"/>
                  <a:gd name="T25" fmla="*/ 4 h 94"/>
                  <a:gd name="T26" fmla="*/ 21 w 38"/>
                  <a:gd name="T27" fmla="*/ 59 h 94"/>
                  <a:gd name="T28" fmla="*/ 35 w 38"/>
                  <a:gd name="T29" fmla="*/ 59 h 94"/>
                  <a:gd name="T30" fmla="*/ 35 w 38"/>
                  <a:gd name="T31" fmla="*/ 55 h 94"/>
                  <a:gd name="T32" fmla="*/ 21 w 38"/>
                  <a:gd name="T33" fmla="*/ 55 h 94"/>
                  <a:gd name="T34" fmla="*/ 21 w 38"/>
                  <a:gd name="T35" fmla="*/ 59 h 94"/>
                  <a:gd name="T36" fmla="*/ 24 w 38"/>
                  <a:gd name="T37" fmla="*/ 94 h 94"/>
                  <a:gd name="T38" fmla="*/ 38 w 38"/>
                  <a:gd name="T39" fmla="*/ 94 h 94"/>
                  <a:gd name="T40" fmla="*/ 38 w 38"/>
                  <a:gd name="T41" fmla="*/ 91 h 94"/>
                  <a:gd name="T42" fmla="*/ 24 w 38"/>
                  <a:gd name="T43" fmla="*/ 91 h 94"/>
                  <a:gd name="T44" fmla="*/ 24 w 38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94">
                    <a:moveTo>
                      <a:pt x="27" y="5"/>
                    </a:moveTo>
                    <a:lnTo>
                      <a:pt x="37" y="5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5"/>
                    </a:lnTo>
                    <a:moveTo>
                      <a:pt x="16" y="4"/>
                    </a:moveTo>
                    <a:lnTo>
                      <a:pt x="10" y="8"/>
                    </a:lnTo>
                    <a:lnTo>
                      <a:pt x="10" y="1"/>
                    </a:lnTo>
                    <a:lnTo>
                      <a:pt x="16" y="4"/>
                    </a:lnTo>
                    <a:moveTo>
                      <a:pt x="0" y="4"/>
                    </a:moveTo>
                    <a:lnTo>
                      <a:pt x="6" y="1"/>
                    </a:lnTo>
                    <a:lnTo>
                      <a:pt x="6" y="8"/>
                    </a:lnTo>
                    <a:lnTo>
                      <a:pt x="0" y="4"/>
                    </a:lnTo>
                    <a:moveTo>
                      <a:pt x="21" y="59"/>
                    </a:moveTo>
                    <a:lnTo>
                      <a:pt x="35" y="59"/>
                    </a:lnTo>
                    <a:lnTo>
                      <a:pt x="35" y="55"/>
                    </a:lnTo>
                    <a:lnTo>
                      <a:pt x="21" y="55"/>
                    </a:lnTo>
                    <a:lnTo>
                      <a:pt x="21" y="59"/>
                    </a:lnTo>
                    <a:moveTo>
                      <a:pt x="24" y="94"/>
                    </a:moveTo>
                    <a:lnTo>
                      <a:pt x="38" y="94"/>
                    </a:lnTo>
                    <a:lnTo>
                      <a:pt x="38" y="91"/>
                    </a:lnTo>
                    <a:lnTo>
                      <a:pt x="24" y="91"/>
                    </a:lnTo>
                    <a:lnTo>
                      <a:pt x="24" y="9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8" name="Freeform 200">
                <a:extLst>
                  <a:ext uri="{FF2B5EF4-FFF2-40B4-BE49-F238E27FC236}">
                    <a16:creationId xmlns:a16="http://schemas.microsoft.com/office/drawing/2014/main" id="{55C78FFE-6A83-4C5E-98F7-EFD46DE5A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" y="1439"/>
                <a:ext cx="8" cy="57"/>
              </a:xfrm>
              <a:custGeom>
                <a:avLst/>
                <a:gdLst>
                  <a:gd name="T0" fmla="*/ 2 w 8"/>
                  <a:gd name="T1" fmla="*/ 0 h 57"/>
                  <a:gd name="T2" fmla="*/ 8 w 8"/>
                  <a:gd name="T3" fmla="*/ 0 h 57"/>
                  <a:gd name="T4" fmla="*/ 0 w 8"/>
                  <a:gd name="T5" fmla="*/ 57 h 57"/>
                  <a:gd name="T6" fmla="*/ 7 w 8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7">
                    <a:moveTo>
                      <a:pt x="2" y="0"/>
                    </a:moveTo>
                    <a:lnTo>
                      <a:pt x="8" y="0"/>
                    </a:lnTo>
                    <a:moveTo>
                      <a:pt x="0" y="57"/>
                    </a:moveTo>
                    <a:lnTo>
                      <a:pt x="7" y="57"/>
                    </a:lnTo>
                  </a:path>
                </a:pathLst>
              </a:custGeom>
              <a:noFill/>
              <a:ln w="4763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9" name="Rectangle 201">
                <a:extLst>
                  <a:ext uri="{FF2B5EF4-FFF2-40B4-BE49-F238E27FC236}">
                    <a16:creationId xmlns:a16="http://schemas.microsoft.com/office/drawing/2014/main" id="{D8A999FE-A2E6-4D88-BDA7-C3C640F36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1663"/>
                <a:ext cx="8" cy="111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0" name="Rectangle 202">
                <a:extLst>
                  <a:ext uri="{FF2B5EF4-FFF2-40B4-BE49-F238E27FC236}">
                    <a16:creationId xmlns:a16="http://schemas.microsoft.com/office/drawing/2014/main" id="{7B5DE3CC-3BB9-4525-9F8D-329940A74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" y="1663"/>
                <a:ext cx="9" cy="111"/>
              </a:xfrm>
              <a:prstGeom prst="rect">
                <a:avLst/>
              </a:pr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1" name="Rectangle 203">
                <a:extLst>
                  <a:ext uri="{FF2B5EF4-FFF2-40B4-BE49-F238E27FC236}">
                    <a16:creationId xmlns:a16="http://schemas.microsoft.com/office/drawing/2014/main" id="{2B1E38FC-52D0-4AF1-9D7F-3858C561B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" y="1663"/>
                <a:ext cx="8" cy="111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2" name="Rectangle 204">
                <a:extLst>
                  <a:ext uri="{FF2B5EF4-FFF2-40B4-BE49-F238E27FC236}">
                    <a16:creationId xmlns:a16="http://schemas.microsoft.com/office/drawing/2014/main" id="{DB20BD2A-FDA8-4250-99CE-544BFF4D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1663"/>
                <a:ext cx="9" cy="11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3" name="Rectangle 205">
                <a:extLst>
                  <a:ext uri="{FF2B5EF4-FFF2-40B4-BE49-F238E27FC236}">
                    <a16:creationId xmlns:a16="http://schemas.microsoft.com/office/drawing/2014/main" id="{18C64E74-0C60-4B3B-BEC7-09FD0E4C5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663"/>
                <a:ext cx="9" cy="11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4" name="Rectangle 206">
                <a:extLst>
                  <a:ext uri="{FF2B5EF4-FFF2-40B4-BE49-F238E27FC236}">
                    <a16:creationId xmlns:a16="http://schemas.microsoft.com/office/drawing/2014/main" id="{0DA4FF0D-CC8B-423D-8225-BF5571333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" y="1663"/>
                <a:ext cx="8" cy="111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5" name="Rectangle 207">
                <a:extLst>
                  <a:ext uri="{FF2B5EF4-FFF2-40B4-BE49-F238E27FC236}">
                    <a16:creationId xmlns:a16="http://schemas.microsoft.com/office/drawing/2014/main" id="{2A6DD0C2-3998-4F9D-8350-EF5BAB4D3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1663"/>
                <a:ext cx="9" cy="11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6" name="Rectangle 208">
                <a:extLst>
                  <a:ext uri="{FF2B5EF4-FFF2-40B4-BE49-F238E27FC236}">
                    <a16:creationId xmlns:a16="http://schemas.microsoft.com/office/drawing/2014/main" id="{09F318D0-2039-428D-8D75-08AC6C95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1663"/>
                <a:ext cx="8" cy="11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7" name="Rectangle 209">
                <a:extLst>
                  <a:ext uri="{FF2B5EF4-FFF2-40B4-BE49-F238E27FC236}">
                    <a16:creationId xmlns:a16="http://schemas.microsoft.com/office/drawing/2014/main" id="{04C5F798-9ADE-48BF-A83B-23F4AE5D1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1663"/>
                <a:ext cx="9" cy="111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8" name="Rectangle 210">
                <a:extLst>
                  <a:ext uri="{FF2B5EF4-FFF2-40B4-BE49-F238E27FC236}">
                    <a16:creationId xmlns:a16="http://schemas.microsoft.com/office/drawing/2014/main" id="{8A648FEC-57B4-40F2-B056-B4C6C07C7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1663"/>
                <a:ext cx="9" cy="111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9" name="Freeform 211">
                <a:extLst>
                  <a:ext uri="{FF2B5EF4-FFF2-40B4-BE49-F238E27FC236}">
                    <a16:creationId xmlns:a16="http://schemas.microsoft.com/office/drawing/2014/main" id="{71E4640B-5A41-4E13-8432-B9AB15B64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462"/>
              </a:xfrm>
              <a:custGeom>
                <a:avLst/>
                <a:gdLst>
                  <a:gd name="T0" fmla="*/ 6 w 205"/>
                  <a:gd name="T1" fmla="*/ 462 h 462"/>
                  <a:gd name="T2" fmla="*/ 6 w 205"/>
                  <a:gd name="T3" fmla="*/ 453 h 462"/>
                  <a:gd name="T4" fmla="*/ 0 w 205"/>
                  <a:gd name="T5" fmla="*/ 453 h 462"/>
                  <a:gd name="T6" fmla="*/ 0 w 205"/>
                  <a:gd name="T7" fmla="*/ 51 h 462"/>
                  <a:gd name="T8" fmla="*/ 51 w 205"/>
                  <a:gd name="T9" fmla="*/ 0 h 462"/>
                  <a:gd name="T10" fmla="*/ 205 w 205"/>
                  <a:gd name="T11" fmla="*/ 0 h 462"/>
                  <a:gd name="T12" fmla="*/ 205 w 205"/>
                  <a:gd name="T13" fmla="*/ 401 h 462"/>
                  <a:gd name="T14" fmla="*/ 202 w 205"/>
                  <a:gd name="T15" fmla="*/ 404 h 462"/>
                  <a:gd name="T16" fmla="*/ 202 w 205"/>
                  <a:gd name="T17" fmla="*/ 407 h 462"/>
                  <a:gd name="T18" fmla="*/ 147 w 205"/>
                  <a:gd name="T19" fmla="*/ 462 h 462"/>
                  <a:gd name="T20" fmla="*/ 6 w 205"/>
                  <a:gd name="T2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462">
                    <a:moveTo>
                      <a:pt x="6" y="462"/>
                    </a:moveTo>
                    <a:lnTo>
                      <a:pt x="6" y="453"/>
                    </a:lnTo>
                    <a:lnTo>
                      <a:pt x="0" y="453"/>
                    </a:lnTo>
                    <a:lnTo>
                      <a:pt x="0" y="51"/>
                    </a:lnTo>
                    <a:lnTo>
                      <a:pt x="51" y="0"/>
                    </a:lnTo>
                    <a:lnTo>
                      <a:pt x="205" y="0"/>
                    </a:lnTo>
                    <a:lnTo>
                      <a:pt x="205" y="401"/>
                    </a:lnTo>
                    <a:lnTo>
                      <a:pt x="202" y="404"/>
                    </a:lnTo>
                    <a:lnTo>
                      <a:pt x="202" y="407"/>
                    </a:lnTo>
                    <a:lnTo>
                      <a:pt x="147" y="462"/>
                    </a:lnTo>
                    <a:lnTo>
                      <a:pt x="6" y="4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820" name="Freeform 212">
            <a:extLst>
              <a:ext uri="{FF2B5EF4-FFF2-40B4-BE49-F238E27FC236}">
                <a16:creationId xmlns:a16="http://schemas.microsoft.com/office/drawing/2014/main" id="{FC763200-1F20-4A73-AC06-9C96FEA8E114}"/>
              </a:ext>
            </a:extLst>
          </p:cNvPr>
          <p:cNvSpPr>
            <a:spLocks/>
          </p:cNvSpPr>
          <p:nvPr/>
        </p:nvSpPr>
        <p:spPr bwMode="auto">
          <a:xfrm>
            <a:off x="3044825" y="2830513"/>
            <a:ext cx="2338388" cy="400050"/>
          </a:xfrm>
          <a:custGeom>
            <a:avLst/>
            <a:gdLst>
              <a:gd name="T0" fmla="*/ 2 w 1473"/>
              <a:gd name="T1" fmla="*/ 252 h 252"/>
              <a:gd name="T2" fmla="*/ 0 w 1473"/>
              <a:gd name="T3" fmla="*/ 0 h 252"/>
              <a:gd name="T4" fmla="*/ 1473 w 1473"/>
              <a:gd name="T5" fmla="*/ 3 h 252"/>
              <a:gd name="T6" fmla="*/ 1231 w 1473"/>
              <a:gd name="T7" fmla="*/ 252 h 252"/>
              <a:gd name="T8" fmla="*/ 2 w 1473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252">
                <a:moveTo>
                  <a:pt x="2" y="252"/>
                </a:moveTo>
                <a:lnTo>
                  <a:pt x="0" y="0"/>
                </a:lnTo>
                <a:lnTo>
                  <a:pt x="1473" y="3"/>
                </a:lnTo>
                <a:lnTo>
                  <a:pt x="1231" y="252"/>
                </a:lnTo>
                <a:lnTo>
                  <a:pt x="2" y="252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1" name="Freeform 213">
            <a:extLst>
              <a:ext uri="{FF2B5EF4-FFF2-40B4-BE49-F238E27FC236}">
                <a16:creationId xmlns:a16="http://schemas.microsoft.com/office/drawing/2014/main" id="{485B4606-E030-4320-8A46-F207AB89AC93}"/>
              </a:ext>
            </a:extLst>
          </p:cNvPr>
          <p:cNvSpPr>
            <a:spLocks/>
          </p:cNvSpPr>
          <p:nvPr/>
        </p:nvSpPr>
        <p:spPr bwMode="auto">
          <a:xfrm>
            <a:off x="5002213" y="2828925"/>
            <a:ext cx="400050" cy="2036763"/>
          </a:xfrm>
          <a:custGeom>
            <a:avLst/>
            <a:gdLst>
              <a:gd name="T0" fmla="*/ 1 w 252"/>
              <a:gd name="T1" fmla="*/ 1283 h 1283"/>
              <a:gd name="T2" fmla="*/ 252 w 252"/>
              <a:gd name="T3" fmla="*/ 1283 h 1283"/>
              <a:gd name="T4" fmla="*/ 246 w 252"/>
              <a:gd name="T5" fmla="*/ 0 h 1283"/>
              <a:gd name="T6" fmla="*/ 0 w 252"/>
              <a:gd name="T7" fmla="*/ 253 h 1283"/>
              <a:gd name="T8" fmla="*/ 1 w 252"/>
              <a:gd name="T9" fmla="*/ 1283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83">
                <a:moveTo>
                  <a:pt x="1" y="1283"/>
                </a:moveTo>
                <a:lnTo>
                  <a:pt x="252" y="1283"/>
                </a:lnTo>
                <a:lnTo>
                  <a:pt x="246" y="0"/>
                </a:lnTo>
                <a:lnTo>
                  <a:pt x="0" y="253"/>
                </a:lnTo>
                <a:lnTo>
                  <a:pt x="1" y="1283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3" name="Text Box 215">
            <a:extLst>
              <a:ext uri="{FF2B5EF4-FFF2-40B4-BE49-F238E27FC236}">
                <a16:creationId xmlns:a16="http://schemas.microsoft.com/office/drawing/2014/main" id="{44539B03-E327-4E9A-81B2-F6C461A2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38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</a:p>
        </p:txBody>
      </p:sp>
      <p:sp>
        <p:nvSpPr>
          <p:cNvPr id="68824" name="Text Box 216">
            <a:extLst>
              <a:ext uri="{FF2B5EF4-FFF2-40B4-BE49-F238E27FC236}">
                <a16:creationId xmlns:a16="http://schemas.microsoft.com/office/drawing/2014/main" id="{B7478D46-391D-4159-80BC-84CD1D2A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19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68825" name="Text Box 217">
            <a:extLst>
              <a:ext uri="{FF2B5EF4-FFF2-40B4-BE49-F238E27FC236}">
                <a16:creationId xmlns:a16="http://schemas.microsoft.com/office/drawing/2014/main" id="{6193AEA0-D28C-416F-8DA7-A74E04E9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00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IDL</a:t>
            </a:r>
          </a:p>
        </p:txBody>
      </p:sp>
      <p:sp>
        <p:nvSpPr>
          <p:cNvPr id="68826" name="Text Box 218">
            <a:extLst>
              <a:ext uri="{FF2B5EF4-FFF2-40B4-BE49-F238E27FC236}">
                <a16:creationId xmlns:a16="http://schemas.microsoft.com/office/drawing/2014/main" id="{679D0AC9-4985-49DC-8E35-AE99FF47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81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Splus, R</a:t>
            </a:r>
          </a:p>
        </p:txBody>
      </p:sp>
      <p:sp>
        <p:nvSpPr>
          <p:cNvPr id="68827" name="Text Box 219">
            <a:extLst>
              <a:ext uri="{FF2B5EF4-FFF2-40B4-BE49-F238E27FC236}">
                <a16:creationId xmlns:a16="http://schemas.microsoft.com/office/drawing/2014/main" id="{9DF4D031-CA2F-40CF-91B8-D4632F7A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62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68828" name="Text Box 220">
            <a:extLst>
              <a:ext uri="{FF2B5EF4-FFF2-40B4-BE49-F238E27FC236}">
                <a16:creationId xmlns:a16="http://schemas.microsoft.com/office/drawing/2014/main" id="{1A8E9241-9862-4FFD-BEC1-3F08CB3E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43475"/>
            <a:ext cx="1295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Programming (Fortran, C, VB)</a:t>
            </a:r>
          </a:p>
        </p:txBody>
      </p:sp>
      <p:sp>
        <p:nvSpPr>
          <p:cNvPr id="68829" name="Text Box 221">
            <a:extLst>
              <a:ext uri="{FF2B5EF4-FFF2-40B4-BE49-F238E27FC236}">
                <a16:creationId xmlns:a16="http://schemas.microsoft.com/office/drawing/2014/main" id="{D141F22D-9922-423B-98A0-5D2F76A2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54250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i="0">
                <a:latin typeface="Arial" panose="020B0604020202020204" pitchFamily="34" charset="0"/>
              </a:rPr>
              <a:t>Analysis and Modeling applications</a:t>
            </a:r>
          </a:p>
        </p:txBody>
      </p:sp>
      <p:sp>
        <p:nvSpPr>
          <p:cNvPr id="68831" name="Rectangle 223">
            <a:extLst>
              <a:ext uri="{FF2B5EF4-FFF2-40B4-BE49-F238E27FC236}">
                <a16:creationId xmlns:a16="http://schemas.microsoft.com/office/drawing/2014/main" id="{48FB8533-FB6D-4F16-8811-D9D6DBF03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38375"/>
            <a:ext cx="1600200" cy="334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857" name="Group 249">
            <a:extLst>
              <a:ext uri="{FF2B5EF4-FFF2-40B4-BE49-F238E27FC236}">
                <a16:creationId xmlns:a16="http://schemas.microsoft.com/office/drawing/2014/main" id="{EB26DA47-23E2-492A-995B-2E56D86F5A44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630238"/>
            <a:ext cx="5946775" cy="1228725"/>
            <a:chOff x="562" y="397"/>
            <a:chExt cx="3746" cy="774"/>
          </a:xfrm>
        </p:grpSpPr>
        <p:graphicFrame>
          <p:nvGraphicFramePr>
            <p:cNvPr id="68851" name="Object 323">
              <a:extLst>
                <a:ext uri="{FF2B5EF4-FFF2-40B4-BE49-F238E27FC236}">
                  <a16:creationId xmlns:a16="http://schemas.microsoft.com/office/drawing/2014/main" id="{5E25C7FF-A431-49E8-8F5E-992DFFA7E3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8" y="406"/>
            <a:ext cx="1033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9" name="Image" r:id="rId16" imgW="11530159" imgH="8533333" progId="Photoshop.Image.9">
                    <p:embed/>
                  </p:oleObj>
                </mc:Choice>
                <mc:Fallback>
                  <p:oleObj name="Image" r:id="rId16" imgW="11530159" imgH="8533333" progId="Photoshop.Image.9">
                    <p:embed/>
                    <p:pic>
                      <p:nvPicPr>
                        <p:cNvPr id="0" name="Object 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406"/>
                          <a:ext cx="1033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34" name="Text Box 226">
              <a:extLst>
                <a:ext uri="{FF2B5EF4-FFF2-40B4-BE49-F238E27FC236}">
                  <a16:creationId xmlns:a16="http://schemas.microsoft.com/office/drawing/2014/main" id="{F8BFD9E0-CAF9-46E0-9671-3E8C298E5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430"/>
              <a:ext cx="2765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400" i="0">
                  <a:latin typeface="Arial" panose="020B0604020202020204" pitchFamily="34" charset="0"/>
                  <a:cs typeface="Arial" panose="020B0604020202020204" pitchFamily="34" charset="0"/>
                </a:rPr>
                <a:t>Data Access System for Hydrology (DASH)</a:t>
              </a:r>
            </a:p>
            <a:p>
              <a:pPr algn="ctr" eaLnBrk="1" hangingPunct="1"/>
              <a:r>
                <a:rPr lang="en-US" altLang="en-US" sz="1400" i="0">
                  <a:latin typeface="Arial" panose="020B0604020202020204" pitchFamily="34" charset="0"/>
                  <a:cs typeface="Arial" panose="020B0604020202020204" pitchFamily="34" charset="0"/>
                </a:rPr>
                <a:t> Website Portal and Map Viewer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 i="0">
                  <a:latin typeface="Arial" panose="020B0604020202020204" pitchFamily="34" charset="0"/>
                  <a:cs typeface="Arial" panose="020B0604020202020204" pitchFamily="34" charset="0"/>
                </a:rPr>
                <a:t>Preliminary data exploration and discovery.  See what is available and perform exploratory analyses</a:t>
              </a:r>
            </a:p>
          </p:txBody>
        </p:sp>
        <p:sp>
          <p:nvSpPr>
            <p:cNvPr id="68835" name="Rectangle 227">
              <a:extLst>
                <a:ext uri="{FF2B5EF4-FFF2-40B4-BE49-F238E27FC236}">
                  <a16:creationId xmlns:a16="http://schemas.microsoft.com/office/drawing/2014/main" id="{AE1A25CE-9F7F-4ED8-BEB1-EDF2563ED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397"/>
              <a:ext cx="3704" cy="7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836" name="Rectangle 228">
            <a:extLst>
              <a:ext uri="{FF2B5EF4-FFF2-40B4-BE49-F238E27FC236}">
                <a16:creationId xmlns:a16="http://schemas.microsoft.com/office/drawing/2014/main" id="{940A4BCF-A423-46B2-A2E7-77B8A82F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2847975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7" name="Text Box 229">
            <a:extLst>
              <a:ext uri="{FF2B5EF4-FFF2-40B4-BE49-F238E27FC236}">
                <a16:creationId xmlns:a16="http://schemas.microsoft.com/office/drawing/2014/main" id="{C39E8D57-3F73-49E1-956E-46F04399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283051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HTML -XML</a:t>
            </a:r>
          </a:p>
        </p:txBody>
      </p:sp>
      <p:sp>
        <p:nvSpPr>
          <p:cNvPr id="68838" name="Text Box 230">
            <a:extLst>
              <a:ext uri="{FF2B5EF4-FFF2-40B4-BE49-F238E27FC236}">
                <a16:creationId xmlns:a16="http://schemas.microsoft.com/office/drawing/2014/main" id="{40F1DB0F-95A9-41EC-B77B-B0D987FEDAA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295775" y="38354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WSDL - SOAP</a:t>
            </a:r>
          </a:p>
        </p:txBody>
      </p:sp>
      <p:cxnSp>
        <p:nvCxnSpPr>
          <p:cNvPr id="68839" name="AutoShape 231">
            <a:extLst>
              <a:ext uri="{FF2B5EF4-FFF2-40B4-BE49-F238E27FC236}">
                <a16:creationId xmlns:a16="http://schemas.microsoft.com/office/drawing/2014/main" id="{038B5DC7-E639-4AD5-9980-5EE505ABED8E}"/>
              </a:ext>
            </a:extLst>
          </p:cNvPr>
          <p:cNvCxnSpPr>
            <a:cxnSpLocks noChangeShapeType="1"/>
            <a:stCxn id="68837" idx="3"/>
            <a:endCxn id="68838" idx="1"/>
          </p:cNvCxnSpPr>
          <p:nvPr/>
        </p:nvCxnSpPr>
        <p:spPr bwMode="auto">
          <a:xfrm>
            <a:off x="4830763" y="3028950"/>
            <a:ext cx="365125" cy="1047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840" name="Text Box 232">
            <a:extLst>
              <a:ext uri="{FF2B5EF4-FFF2-40B4-BE49-F238E27FC236}">
                <a16:creationId xmlns:a16="http://schemas.microsoft.com/office/drawing/2014/main" id="{EBBDFC7A-B474-447D-B64B-60D34072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6124575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0">
                <a:latin typeface="Arial" panose="020B0604020202020204" pitchFamily="34" charset="0"/>
              </a:rPr>
              <a:t>ODM</a:t>
            </a:r>
          </a:p>
        </p:txBody>
      </p:sp>
      <p:grpSp>
        <p:nvGrpSpPr>
          <p:cNvPr id="68841" name="Group 233">
            <a:extLst>
              <a:ext uri="{FF2B5EF4-FFF2-40B4-BE49-F238E27FC236}">
                <a16:creationId xmlns:a16="http://schemas.microsoft.com/office/drawing/2014/main" id="{FFD97448-A86B-41F7-8C68-5581E787C6FE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5848350"/>
            <a:ext cx="762000" cy="819150"/>
            <a:chOff x="3600" y="2160"/>
            <a:chExt cx="864" cy="960"/>
          </a:xfrm>
        </p:grpSpPr>
        <p:sp>
          <p:nvSpPr>
            <p:cNvPr id="68842" name="Rectangle 234">
              <a:extLst>
                <a:ext uri="{FF2B5EF4-FFF2-40B4-BE49-F238E27FC236}">
                  <a16:creationId xmlns:a16="http://schemas.microsoft.com/office/drawing/2014/main" id="{395A8818-6E01-4154-BBCB-7065428D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86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843" name="Group 235">
              <a:extLst>
                <a:ext uri="{FF2B5EF4-FFF2-40B4-BE49-F238E27FC236}">
                  <a16:creationId xmlns:a16="http://schemas.microsoft.com/office/drawing/2014/main" id="{E898C4D1-32C1-420F-8DD5-88B7C1D60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64" cy="960"/>
              <a:chOff x="3600" y="1632"/>
              <a:chExt cx="864" cy="1536"/>
            </a:xfrm>
          </p:grpSpPr>
          <p:sp>
            <p:nvSpPr>
              <p:cNvPr id="68844" name="Oval 236">
                <a:extLst>
                  <a:ext uri="{FF2B5EF4-FFF2-40B4-BE49-F238E27FC236}">
                    <a16:creationId xmlns:a16="http://schemas.microsoft.com/office/drawing/2014/main" id="{19B21E84-142C-46C8-8FF6-F691B704D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45" name="Oval 237">
                <a:extLst>
                  <a:ext uri="{FF2B5EF4-FFF2-40B4-BE49-F238E27FC236}">
                    <a16:creationId xmlns:a16="http://schemas.microsoft.com/office/drawing/2014/main" id="{8B030746-6C8A-4679-8C20-98F55AA9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46" name="Line 238">
                <a:extLst>
                  <a:ext uri="{FF2B5EF4-FFF2-40B4-BE49-F238E27FC236}">
                    <a16:creationId xmlns:a16="http://schemas.microsoft.com/office/drawing/2014/main" id="{37FD6852-A035-43F2-B081-B0EABE98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47" name="Line 239">
                <a:extLst>
                  <a:ext uri="{FF2B5EF4-FFF2-40B4-BE49-F238E27FC236}">
                    <a16:creationId xmlns:a16="http://schemas.microsoft.com/office/drawing/2014/main" id="{408E6CDE-4ECF-4932-B5C6-4E81ABF73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848" name="Text Box 240">
            <a:extLst>
              <a:ext uri="{FF2B5EF4-FFF2-40B4-BE49-F238E27FC236}">
                <a16:creationId xmlns:a16="http://schemas.microsoft.com/office/drawing/2014/main" id="{22CB573A-DE3C-4987-8DF0-505F244F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6096000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0">
                <a:latin typeface="Arial" panose="020B0604020202020204" pitchFamily="34" charset="0"/>
              </a:rPr>
              <a:t>ODM</a:t>
            </a:r>
          </a:p>
        </p:txBody>
      </p:sp>
      <p:sp>
        <p:nvSpPr>
          <p:cNvPr id="68849" name="AutoShape 241">
            <a:extLst>
              <a:ext uri="{FF2B5EF4-FFF2-40B4-BE49-F238E27FC236}">
                <a16:creationId xmlns:a16="http://schemas.microsoft.com/office/drawing/2014/main" id="{9215E7CE-C25E-4C3C-B644-9E11293654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0800" y="35052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50" name="Text Box 242">
            <a:extLst>
              <a:ext uri="{FF2B5EF4-FFF2-40B4-BE49-F238E27FC236}">
                <a16:creationId xmlns:a16="http://schemas.microsoft.com/office/drawing/2014/main" id="{EDE4B20B-FE33-4182-B0F9-2DAD9692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839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i="0">
                <a:solidFill>
                  <a:srgbClr val="0033CC"/>
                </a:solidFill>
                <a:latin typeface="Arial" panose="020B0604020202020204" pitchFamily="34" charset="0"/>
              </a:rPr>
              <a:t>Service Oriented Architecture for Water Resources Data</a:t>
            </a:r>
          </a:p>
        </p:txBody>
      </p:sp>
      <p:grpSp>
        <p:nvGrpSpPr>
          <p:cNvPr id="68856" name="Group 248">
            <a:extLst>
              <a:ext uri="{FF2B5EF4-FFF2-40B4-BE49-F238E27FC236}">
                <a16:creationId xmlns:a16="http://schemas.microsoft.com/office/drawing/2014/main" id="{9B30CEC2-B778-44C2-AB3E-506711F658E5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5738813"/>
            <a:ext cx="2152650" cy="746125"/>
            <a:chOff x="3375" y="2886"/>
            <a:chExt cx="1611" cy="558"/>
          </a:xfrm>
        </p:grpSpPr>
        <p:pic>
          <p:nvPicPr>
            <p:cNvPr id="68852" name="Picture 244">
              <a:extLst>
                <a:ext uri="{FF2B5EF4-FFF2-40B4-BE49-F238E27FC236}">
                  <a16:creationId xmlns:a16="http://schemas.microsoft.com/office/drawing/2014/main" id="{96E7BBDA-C758-428E-B4FF-32BEDFBD4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2886"/>
              <a:ext cx="30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853" name="Picture 245">
              <a:extLst>
                <a:ext uri="{FF2B5EF4-FFF2-40B4-BE49-F238E27FC236}">
                  <a16:creationId xmlns:a16="http://schemas.microsoft.com/office/drawing/2014/main" id="{B5707E70-F34C-4D66-B89E-4F6DC747A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2886"/>
              <a:ext cx="30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854" name="AutoShape 246">
              <a:extLst>
                <a:ext uri="{FF2B5EF4-FFF2-40B4-BE49-F238E27FC236}">
                  <a16:creationId xmlns:a16="http://schemas.microsoft.com/office/drawing/2014/main" id="{EB906FDC-F4B5-4621-BBA7-A8170BEC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934"/>
              <a:ext cx="625" cy="19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Internet</a:t>
              </a:r>
            </a:p>
          </p:txBody>
        </p:sp>
        <p:pic>
          <p:nvPicPr>
            <p:cNvPr id="68855" name="Picture 247">
              <a:extLst>
                <a:ext uri="{FF2B5EF4-FFF2-40B4-BE49-F238E27FC236}">
                  <a16:creationId xmlns:a16="http://schemas.microsoft.com/office/drawing/2014/main" id="{300F462D-2542-4D3A-9F64-C7B4F6F8B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3162"/>
              <a:ext cx="932" cy="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858" name="Rectangle 250">
            <a:extLst>
              <a:ext uri="{FF2B5EF4-FFF2-40B4-BE49-F238E27FC236}">
                <a16:creationId xmlns:a16="http://schemas.microsoft.com/office/drawing/2014/main" id="{6B4FB0DD-0C0B-4C5E-B558-C655B8AB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363" y="6399213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0"/>
              <a:t>WaterML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9" name="Picture 29">
            <a:extLst>
              <a:ext uri="{FF2B5EF4-FFF2-40B4-BE49-F238E27FC236}">
                <a16:creationId xmlns:a16="http://schemas.microsoft.com/office/drawing/2014/main" id="{5E011D09-4BF9-4B23-85A2-84E9156E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259388"/>
            <a:ext cx="1357312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22" name="Picture 2">
            <a:extLst>
              <a:ext uri="{FF2B5EF4-FFF2-40B4-BE49-F238E27FC236}">
                <a16:creationId xmlns:a16="http://schemas.microsoft.com/office/drawing/2014/main" id="{E118CEFE-C35C-47B1-BC24-8CBC8FD2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84250"/>
            <a:ext cx="197485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78" name="Picture 9" descr="hydroseek1.jpg">
            <a:hlinkClick r:id="rId5"/>
            <a:extLst>
              <a:ext uri="{FF2B5EF4-FFF2-40B4-BE49-F238E27FC236}">
                <a16:creationId xmlns:a16="http://schemas.microsoft.com/office/drawing/2014/main" id="{DBBBAF3A-3452-4F5E-99D6-F4248F9FA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928688"/>
            <a:ext cx="25939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4" name="Rectangle 4">
            <a:extLst>
              <a:ext uri="{FF2B5EF4-FFF2-40B4-BE49-F238E27FC236}">
                <a16:creationId xmlns:a16="http://schemas.microsoft.com/office/drawing/2014/main" id="{5C00EBB7-C4AC-461B-ADD2-BDE2C30C4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7616825" cy="6604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</a:rPr>
              <a:t>CUAHSI HIS on one slide</a:t>
            </a:r>
          </a:p>
        </p:txBody>
      </p:sp>
      <p:grpSp>
        <p:nvGrpSpPr>
          <p:cNvPr id="286725" name="Group 5">
            <a:extLst>
              <a:ext uri="{FF2B5EF4-FFF2-40B4-BE49-F238E27FC236}">
                <a16:creationId xmlns:a16="http://schemas.microsoft.com/office/drawing/2014/main" id="{AA129563-0A60-47DC-A166-F9E70910DB95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3289300"/>
            <a:ext cx="2441575" cy="1306513"/>
            <a:chOff x="3615" y="2980"/>
            <a:chExt cx="1772" cy="1019"/>
          </a:xfrm>
        </p:grpSpPr>
        <p:sp>
          <p:nvSpPr>
            <p:cNvPr id="286726" name="Rectangle 6">
              <a:extLst>
                <a:ext uri="{FF2B5EF4-FFF2-40B4-BE49-F238E27FC236}">
                  <a16:creationId xmlns:a16="http://schemas.microsoft.com/office/drawing/2014/main" id="{DD7054D0-08DD-4715-B311-3A2BEEA36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2980"/>
              <a:ext cx="1772" cy="10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727" name="Group 7">
              <a:extLst>
                <a:ext uri="{FF2B5EF4-FFF2-40B4-BE49-F238E27FC236}">
                  <a16:creationId xmlns:a16="http://schemas.microsoft.com/office/drawing/2014/main" id="{54349014-6887-487D-8EFD-0A435266C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" y="2989"/>
              <a:ext cx="1761" cy="990"/>
              <a:chOff x="3072" y="1815"/>
              <a:chExt cx="2577" cy="1449"/>
            </a:xfrm>
          </p:grpSpPr>
          <p:pic>
            <p:nvPicPr>
              <p:cNvPr id="286728" name="Picture 8">
                <a:extLst>
                  <a:ext uri="{FF2B5EF4-FFF2-40B4-BE49-F238E27FC236}">
                    <a16:creationId xmlns:a16="http://schemas.microsoft.com/office/drawing/2014/main" id="{C49D6918-4121-4494-80D5-876094841A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920"/>
                <a:ext cx="1114" cy="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729" name="Picture 9" descr="stream3">
                <a:extLst>
                  <a:ext uri="{FF2B5EF4-FFF2-40B4-BE49-F238E27FC236}">
                    <a16:creationId xmlns:a16="http://schemas.microsoft.com/office/drawing/2014/main" id="{842828C3-6A5D-4522-92D6-808A9805F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815"/>
                <a:ext cx="1089" cy="1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730" name="Picture 10">
                <a:extLst>
                  <a:ext uri="{FF2B5EF4-FFF2-40B4-BE49-F238E27FC236}">
                    <a16:creationId xmlns:a16="http://schemas.microsoft.com/office/drawing/2014/main" id="{976A9787-6007-4DA6-8A71-3EE26E146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295"/>
                <a:ext cx="1104" cy="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731" name="Picture 11">
                <a:extLst>
                  <a:ext uri="{FF2B5EF4-FFF2-40B4-BE49-F238E27FC236}">
                    <a16:creationId xmlns:a16="http://schemas.microsoft.com/office/drawing/2014/main" id="{E6EFDFE9-A257-4ECA-BC63-C9C0249DC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631"/>
                <a:ext cx="1392" cy="253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86732" name="Picture 12">
                <a:extLst>
                  <a:ext uri="{FF2B5EF4-FFF2-40B4-BE49-F238E27FC236}">
                    <a16:creationId xmlns:a16="http://schemas.microsoft.com/office/drawing/2014/main" id="{0B7B1DE5-EF15-4F46-96EF-C3230D470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3015"/>
                <a:ext cx="1104" cy="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6733" name="Content Placeholder 3" descr="mapper2.jpg">
            <a:extLst>
              <a:ext uri="{FF2B5EF4-FFF2-40B4-BE49-F238E27FC236}">
                <a16:creationId xmlns:a16="http://schemas.microsoft.com/office/drawing/2014/main" id="{8A327D09-E29D-465E-80E1-EE119A790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7"/>
          <a:stretch>
            <a:fillRect/>
          </a:stretch>
        </p:blipFill>
        <p:spPr bwMode="auto">
          <a:xfrm>
            <a:off x="6465888" y="3343275"/>
            <a:ext cx="2244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4" name="Picture 14" descr="ODM1DataModelFigure">
            <a:extLst>
              <a:ext uri="{FF2B5EF4-FFF2-40B4-BE49-F238E27FC236}">
                <a16:creationId xmlns:a16="http://schemas.microsoft.com/office/drawing/2014/main" id="{622FE068-80BD-4028-B30E-E09EF942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1363"/>
            <a:ext cx="2459038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5" name="Text Box 15">
            <a:extLst>
              <a:ext uri="{FF2B5EF4-FFF2-40B4-BE49-F238E27FC236}">
                <a16:creationId xmlns:a16="http://schemas.microsoft.com/office/drawing/2014/main" id="{D2CBF696-01BC-4D62-98DF-719CD90D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822825"/>
            <a:ext cx="608965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633413" indent="-176213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0" i="0">
                <a:latin typeface="Arial" panose="020B0604020202020204" pitchFamily="34" charset="0"/>
              </a:rPr>
              <a:t>WSDL Registry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400" b="0" i="0">
                <a:latin typeface="Arial" panose="020B0604020202020204" pitchFamily="34" charset="0"/>
              </a:rPr>
              <a:t>http://cbe.cae.drexel.edu/wateroneflow/CIMS.asmx?WSDL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400" b="0" i="0">
                <a:latin typeface="Arial" panose="020B0604020202020204" pitchFamily="34" charset="0"/>
              </a:rPr>
              <a:t>http://ccbay.tamucc.edu/CCBayODWS/cuahsi_1_0.asmx?WSDL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400" b="0" i="0">
                <a:latin typeface="Arial" panose="020B0604020202020204" pitchFamily="34" charset="0"/>
              </a:rPr>
              <a:t>http://ees-his06.ad.ufl.edu/santafe-srgwl/cuahsi_1_0.asmx?WSDL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400" b="0" i="0">
                <a:latin typeface="Arial" panose="020B0604020202020204" pitchFamily="34" charset="0"/>
              </a:rPr>
              <a:t>http://ferry.ims.unc.edu/modmon/cuahsi_1_0.asmx?WSDL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400" b="0" i="0">
                <a:latin typeface="Arial" panose="020B0604020202020204" pitchFamily="34" charset="0"/>
              </a:rPr>
              <a:t>http://his02.usu.edu/littlebearriver/cuahsi_1_0.asmx?WSDL</a:t>
            </a:r>
          </a:p>
        </p:txBody>
      </p:sp>
      <p:sp>
        <p:nvSpPr>
          <p:cNvPr id="286736" name="Text Box 16">
            <a:extLst>
              <a:ext uri="{FF2B5EF4-FFF2-40B4-BE49-F238E27FC236}">
                <a16:creationId xmlns:a16="http://schemas.microsoft.com/office/drawing/2014/main" id="{82AD9B8E-ED0F-4DA4-8C15-49F4F7F36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2833688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0">
                <a:solidFill>
                  <a:srgbClr val="0000FF"/>
                </a:solidFill>
                <a:latin typeface="Arial" panose="020B0604020202020204" pitchFamily="34" charset="0"/>
              </a:rPr>
              <a:t>ODM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63F31A36-FA0F-4BF5-97FE-295E1C4F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84188"/>
            <a:ext cx="126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0">
                <a:solidFill>
                  <a:srgbClr val="0000FF"/>
                </a:solidFill>
                <a:latin typeface="Arial" panose="020B0604020202020204" pitchFamily="34" charset="0"/>
              </a:rPr>
              <a:t>DASH</a:t>
            </a:r>
          </a:p>
        </p:txBody>
      </p:sp>
      <p:cxnSp>
        <p:nvCxnSpPr>
          <p:cNvPr id="286738" name="AutoShape 18">
            <a:extLst>
              <a:ext uri="{FF2B5EF4-FFF2-40B4-BE49-F238E27FC236}">
                <a16:creationId xmlns:a16="http://schemas.microsoft.com/office/drawing/2014/main" id="{E80D28B7-45B8-435C-8194-81CA5014468E}"/>
              </a:ext>
            </a:extLst>
          </p:cNvPr>
          <p:cNvCxnSpPr>
            <a:cxnSpLocks noChangeShapeType="1"/>
            <a:stCxn id="286734" idx="3"/>
          </p:cNvCxnSpPr>
          <p:nvPr/>
        </p:nvCxnSpPr>
        <p:spPr bwMode="auto">
          <a:xfrm flipV="1">
            <a:off x="2709863" y="3984625"/>
            <a:ext cx="465137" cy="241300"/>
          </a:xfrm>
          <a:prstGeom prst="curvedConnector3">
            <a:avLst>
              <a:gd name="adj1" fmla="val 4982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39" name="AutoShape 19">
            <a:extLst>
              <a:ext uri="{FF2B5EF4-FFF2-40B4-BE49-F238E27FC236}">
                <a16:creationId xmlns:a16="http://schemas.microsoft.com/office/drawing/2014/main" id="{8160DDC3-84FC-45CD-B2A7-38D4CE8CBA61}"/>
              </a:ext>
            </a:extLst>
          </p:cNvPr>
          <p:cNvCxnSpPr>
            <a:cxnSpLocks noChangeShapeType="1"/>
            <a:stCxn id="286726" idx="0"/>
            <a:endCxn id="286722" idx="2"/>
          </p:cNvCxnSpPr>
          <p:nvPr/>
        </p:nvCxnSpPr>
        <p:spPr bwMode="auto">
          <a:xfrm rot="5400000" flipH="1">
            <a:off x="2409826" y="1311275"/>
            <a:ext cx="919162" cy="3036887"/>
          </a:xfrm>
          <a:prstGeom prst="curvedConnector3">
            <a:avLst>
              <a:gd name="adj1" fmla="val 5008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40" name="AutoShape 20">
            <a:extLst>
              <a:ext uri="{FF2B5EF4-FFF2-40B4-BE49-F238E27FC236}">
                <a16:creationId xmlns:a16="http://schemas.microsoft.com/office/drawing/2014/main" id="{211FDC5C-932E-494C-978E-ED5C2D93ACE5}"/>
              </a:ext>
            </a:extLst>
          </p:cNvPr>
          <p:cNvCxnSpPr>
            <a:cxnSpLocks noChangeShapeType="1"/>
            <a:stCxn id="408578" idx="2"/>
            <a:endCxn id="286735" idx="0"/>
          </p:cNvCxnSpPr>
          <p:nvPr/>
        </p:nvCxnSpPr>
        <p:spPr bwMode="auto">
          <a:xfrm rot="5400000">
            <a:off x="5218113" y="2817812"/>
            <a:ext cx="2432050" cy="1577975"/>
          </a:xfrm>
          <a:prstGeom prst="curvedConnector3">
            <a:avLst>
              <a:gd name="adj1" fmla="val 4993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41" name="AutoShape 21">
            <a:extLst>
              <a:ext uri="{FF2B5EF4-FFF2-40B4-BE49-F238E27FC236}">
                <a16:creationId xmlns:a16="http://schemas.microsoft.com/office/drawing/2014/main" id="{773DE957-0B0F-4C47-80AC-9841D075F943}"/>
              </a:ext>
            </a:extLst>
          </p:cNvPr>
          <p:cNvCxnSpPr>
            <a:cxnSpLocks noChangeShapeType="1"/>
            <a:stCxn id="408578" idx="2"/>
            <a:endCxn id="286733" idx="0"/>
          </p:cNvCxnSpPr>
          <p:nvPr/>
        </p:nvCxnSpPr>
        <p:spPr bwMode="auto">
          <a:xfrm rot="16200000" flipH="1">
            <a:off x="6929438" y="2684462"/>
            <a:ext cx="952500" cy="365125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42" name="AutoShape 22">
            <a:extLst>
              <a:ext uri="{FF2B5EF4-FFF2-40B4-BE49-F238E27FC236}">
                <a16:creationId xmlns:a16="http://schemas.microsoft.com/office/drawing/2014/main" id="{FDC62D74-66F7-4624-9BBE-861DDF0F3447}"/>
              </a:ext>
            </a:extLst>
          </p:cNvPr>
          <p:cNvCxnSpPr>
            <a:cxnSpLocks noChangeShapeType="1"/>
            <a:stCxn id="408578" idx="2"/>
            <a:endCxn id="286726" idx="0"/>
          </p:cNvCxnSpPr>
          <p:nvPr/>
        </p:nvCxnSpPr>
        <p:spPr bwMode="auto">
          <a:xfrm rot="5400000">
            <a:off x="5356225" y="1422400"/>
            <a:ext cx="898525" cy="2835275"/>
          </a:xfrm>
          <a:prstGeom prst="curvedConnector3">
            <a:avLst>
              <a:gd name="adj1" fmla="val 49824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43" name="Text Box 23">
            <a:extLst>
              <a:ext uri="{FF2B5EF4-FFF2-40B4-BE49-F238E27FC236}">
                <a16:creationId xmlns:a16="http://schemas.microsoft.com/office/drawing/2014/main" id="{84D4A742-AFD2-4587-A923-99F91FBC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50850"/>
            <a:ext cx="223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0">
                <a:solidFill>
                  <a:srgbClr val="0000FF"/>
                </a:solidFill>
                <a:latin typeface="Arial" panose="020B0604020202020204" pitchFamily="34" charset="0"/>
              </a:rPr>
              <a:t>HydroSeek</a:t>
            </a:r>
          </a:p>
        </p:txBody>
      </p:sp>
      <p:sp>
        <p:nvSpPr>
          <p:cNvPr id="286744" name="Text Box 24">
            <a:extLst>
              <a:ext uri="{FF2B5EF4-FFF2-40B4-BE49-F238E27FC236}">
                <a16:creationId xmlns:a16="http://schemas.microsoft.com/office/drawing/2014/main" id="{C4DB0BDA-513F-4718-96D2-8DFF59D1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292576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0">
                <a:solidFill>
                  <a:srgbClr val="0000FF"/>
                </a:solidFill>
                <a:latin typeface="Arial" panose="020B0604020202020204" pitchFamily="34" charset="0"/>
              </a:rPr>
              <a:t>Ontology</a:t>
            </a:r>
          </a:p>
        </p:txBody>
      </p:sp>
      <p:pic>
        <p:nvPicPr>
          <p:cNvPr id="286745" name="Picture 25">
            <a:extLst>
              <a:ext uri="{FF2B5EF4-FFF2-40B4-BE49-F238E27FC236}">
                <a16:creationId xmlns:a16="http://schemas.microsoft.com/office/drawing/2014/main" id="{3323C279-EFC6-46AF-93A9-EEC3E74F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973138"/>
            <a:ext cx="21844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6" name="Text Box 26">
            <a:extLst>
              <a:ext uri="{FF2B5EF4-FFF2-40B4-BE49-F238E27FC236}">
                <a16:creationId xmlns:a16="http://schemas.microsoft.com/office/drawing/2014/main" id="{76A7D2AA-7773-491C-BC46-C6DDC11A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1417638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0">
                <a:solidFill>
                  <a:srgbClr val="0000FF"/>
                </a:solidFill>
                <a:latin typeface="Arial" panose="020B0604020202020204" pitchFamily="34" charset="0"/>
              </a:rPr>
              <a:t>Matlab</a:t>
            </a:r>
          </a:p>
        </p:txBody>
      </p:sp>
      <p:cxnSp>
        <p:nvCxnSpPr>
          <p:cNvPr id="286747" name="AutoShape 27">
            <a:extLst>
              <a:ext uri="{FF2B5EF4-FFF2-40B4-BE49-F238E27FC236}">
                <a16:creationId xmlns:a16="http://schemas.microsoft.com/office/drawing/2014/main" id="{9218901F-2B04-45C4-B72C-D1C1D0E6303E}"/>
              </a:ext>
            </a:extLst>
          </p:cNvPr>
          <p:cNvCxnSpPr>
            <a:cxnSpLocks noChangeShapeType="1"/>
            <a:stCxn id="286726" idx="0"/>
            <a:endCxn id="286745" idx="2"/>
          </p:cNvCxnSpPr>
          <p:nvPr/>
        </p:nvCxnSpPr>
        <p:spPr bwMode="auto">
          <a:xfrm rot="5400000" flipH="1">
            <a:off x="4045744" y="2947194"/>
            <a:ext cx="668337" cy="15875"/>
          </a:xfrm>
          <a:prstGeom prst="curved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48" name="AutoShape 28">
            <a:extLst>
              <a:ext uri="{FF2B5EF4-FFF2-40B4-BE49-F238E27FC236}">
                <a16:creationId xmlns:a16="http://schemas.microsoft.com/office/drawing/2014/main" id="{6FB0FCE0-C6CD-4DEF-8790-8D1458DF9125}"/>
              </a:ext>
            </a:extLst>
          </p:cNvPr>
          <p:cNvCxnSpPr>
            <a:cxnSpLocks noChangeShapeType="1"/>
            <a:stCxn id="286726" idx="2"/>
            <a:endCxn id="286735" idx="0"/>
          </p:cNvCxnSpPr>
          <p:nvPr/>
        </p:nvCxnSpPr>
        <p:spPr bwMode="auto">
          <a:xfrm rot="16200000" flipH="1">
            <a:off x="4902994" y="4080669"/>
            <a:ext cx="227012" cy="1257300"/>
          </a:xfrm>
          <a:prstGeom prst="curvedConnector3">
            <a:avLst>
              <a:gd name="adj1" fmla="val 4964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751" name="Picture 2">
            <a:extLst>
              <a:ext uri="{FF2B5EF4-FFF2-40B4-BE49-F238E27FC236}">
                <a16:creationId xmlns:a16="http://schemas.microsoft.com/office/drawing/2014/main" id="{9CBA8DB2-AB2D-4480-AE89-7CC8EAB1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87963"/>
            <a:ext cx="15255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2" name="Text Box 32">
            <a:extLst>
              <a:ext uri="{FF2B5EF4-FFF2-40B4-BE49-F238E27FC236}">
                <a16:creationId xmlns:a16="http://schemas.microsoft.com/office/drawing/2014/main" id="{C2F049DC-6368-4FA5-A039-F803C45F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803900"/>
            <a:ext cx="1349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CV Services</a:t>
            </a:r>
          </a:p>
        </p:txBody>
      </p:sp>
      <p:sp>
        <p:nvSpPr>
          <p:cNvPr id="286750" name="Text Box 30">
            <a:extLst>
              <a:ext uri="{FF2B5EF4-FFF2-40B4-BE49-F238E27FC236}">
                <a16:creationId xmlns:a16="http://schemas.microsoft.com/office/drawing/2014/main" id="{FB9A2509-5192-47C3-B696-605DB292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6288088"/>
            <a:ext cx="134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ODM Tools</a:t>
            </a:r>
          </a:p>
        </p:txBody>
      </p:sp>
      <p:cxnSp>
        <p:nvCxnSpPr>
          <p:cNvPr id="286753" name="AutoShape 33">
            <a:extLst>
              <a:ext uri="{FF2B5EF4-FFF2-40B4-BE49-F238E27FC236}">
                <a16:creationId xmlns:a16="http://schemas.microsoft.com/office/drawing/2014/main" id="{00CAA3ED-34B7-4FE9-84D2-FDB87169BEE2}"/>
              </a:ext>
            </a:extLst>
          </p:cNvPr>
          <p:cNvCxnSpPr>
            <a:cxnSpLocks noChangeShapeType="1"/>
            <a:stCxn id="286749" idx="0"/>
            <a:endCxn id="286734" idx="2"/>
          </p:cNvCxnSpPr>
          <p:nvPr/>
        </p:nvCxnSpPr>
        <p:spPr bwMode="auto">
          <a:xfrm rot="5400000" flipH="1">
            <a:off x="1778001" y="4873625"/>
            <a:ext cx="88900" cy="6826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54" name="AutoShape 34">
            <a:extLst>
              <a:ext uri="{FF2B5EF4-FFF2-40B4-BE49-F238E27FC236}">
                <a16:creationId xmlns:a16="http://schemas.microsoft.com/office/drawing/2014/main" id="{2F7581BE-1141-4B25-8A48-B5A38FA71A71}"/>
              </a:ext>
            </a:extLst>
          </p:cNvPr>
          <p:cNvCxnSpPr>
            <a:cxnSpLocks noChangeShapeType="1"/>
            <a:stCxn id="286751" idx="0"/>
            <a:endCxn id="286734" idx="2"/>
          </p:cNvCxnSpPr>
          <p:nvPr/>
        </p:nvCxnSpPr>
        <p:spPr bwMode="auto">
          <a:xfrm rot="16200000">
            <a:off x="1141413" y="4948238"/>
            <a:ext cx="117475" cy="5619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>
            <a:extLst>
              <a:ext uri="{FF2B5EF4-FFF2-40B4-BE49-F238E27FC236}">
                <a16:creationId xmlns:a16="http://schemas.microsoft.com/office/drawing/2014/main" id="{A6733E63-49C0-4E1F-AD3C-228CBD44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288"/>
            <a:ext cx="485457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7" name="Rectangle 3">
            <a:extLst>
              <a:ext uri="{FF2B5EF4-FFF2-40B4-BE49-F238E27FC236}">
                <a16:creationId xmlns:a16="http://schemas.microsoft.com/office/drawing/2014/main" id="{8B17C0BC-C126-4115-8DF7-CEEB08EE0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-106363"/>
            <a:ext cx="8228012" cy="850901"/>
          </a:xfrm>
        </p:spPr>
        <p:txBody>
          <a:bodyPr/>
          <a:lstStyle/>
          <a:p>
            <a:r>
              <a:rPr lang="en-US" altLang="en-US"/>
              <a:t>WaterOneFlow</a:t>
            </a:r>
          </a:p>
        </p:txBody>
      </p:sp>
      <p:sp>
        <p:nvSpPr>
          <p:cNvPr id="297988" name="Rectangle 4">
            <a:extLst>
              <a:ext uri="{FF2B5EF4-FFF2-40B4-BE49-F238E27FC236}">
                <a16:creationId xmlns:a16="http://schemas.microsoft.com/office/drawing/2014/main" id="{C2756A5D-54E3-473E-8723-9DA030B3A5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19150"/>
            <a:ext cx="4419600" cy="4525963"/>
          </a:xfrm>
        </p:spPr>
        <p:txBody>
          <a:bodyPr/>
          <a:lstStyle/>
          <a:p>
            <a:r>
              <a:rPr lang="en-US" altLang="en-US" sz="2800"/>
              <a:t>Return data in </a:t>
            </a:r>
            <a:r>
              <a:rPr lang="en-US" altLang="en-US" sz="2800">
                <a:solidFill>
                  <a:srgbClr val="0066FF"/>
                </a:solidFill>
              </a:rPr>
              <a:t>WaterML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05B305C3-F4F5-473D-9B24-25A1CCBA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957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0" name="Rectangle 6">
            <a:extLst>
              <a:ext uri="{FF2B5EF4-FFF2-40B4-BE49-F238E27FC236}">
                <a16:creationId xmlns:a16="http://schemas.microsoft.com/office/drawing/2014/main" id="{128CE409-8727-4682-9EC8-0D38DF1C73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809625"/>
            <a:ext cx="4086225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/>
              <a:t>Set of </a:t>
            </a:r>
            <a:r>
              <a:rPr lang="en-US" altLang="en-US" sz="2800">
                <a:solidFill>
                  <a:srgbClr val="0066FF"/>
                </a:solidFill>
              </a:rPr>
              <a:t>query</a:t>
            </a:r>
            <a:r>
              <a:rPr lang="en-US" altLang="en-US" sz="2800"/>
              <a:t> functions</a:t>
            </a:r>
          </a:p>
        </p:txBody>
      </p:sp>
      <p:grpSp>
        <p:nvGrpSpPr>
          <p:cNvPr id="297991" name="Group 7">
            <a:extLst>
              <a:ext uri="{FF2B5EF4-FFF2-40B4-BE49-F238E27FC236}">
                <a16:creationId xmlns:a16="http://schemas.microsoft.com/office/drawing/2014/main" id="{EDEC777B-F827-4165-B6BB-9B12F6F7AB4B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1520825"/>
            <a:ext cx="4476750" cy="1758950"/>
            <a:chOff x="167" y="994"/>
            <a:chExt cx="2820" cy="1108"/>
          </a:xfrm>
        </p:grpSpPr>
        <p:sp>
          <p:nvSpPr>
            <p:cNvPr id="297992" name="Rectangle 8">
              <a:extLst>
                <a:ext uri="{FF2B5EF4-FFF2-40B4-BE49-F238E27FC236}">
                  <a16:creationId xmlns:a16="http://schemas.microsoft.com/office/drawing/2014/main" id="{E0908BFD-7063-40CB-ACB1-F473F82C5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" y="994"/>
              <a:ext cx="2820" cy="1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993" name="Picture 9">
              <a:extLst>
                <a:ext uri="{FF2B5EF4-FFF2-40B4-BE49-F238E27FC236}">
                  <a16:creationId xmlns:a16="http://schemas.microsoft.com/office/drawing/2014/main" id="{E908FEB8-737C-414C-9187-B54FF8A47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0" t="45833" b="22440"/>
            <a:stretch>
              <a:fillRect/>
            </a:stretch>
          </p:blipFill>
          <p:spPr bwMode="auto">
            <a:xfrm>
              <a:off x="254" y="1008"/>
              <a:ext cx="2700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994" name="Rectangle 10">
            <a:extLst>
              <a:ext uri="{FF2B5EF4-FFF2-40B4-BE49-F238E27FC236}">
                <a16:creationId xmlns:a16="http://schemas.microsoft.com/office/drawing/2014/main" id="{A0548601-03C2-4F58-BCB4-E31155F5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961063"/>
            <a:ext cx="371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  <a:hlinkClick r:id="rId6"/>
              </a:rPr>
              <a:t>http://river.sdsc.edu/wateroneflow/</a:t>
            </a:r>
            <a:r>
              <a:rPr lang="en-US" altLang="en-US" sz="1800" b="0" i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995" name="Rectangle 11">
            <a:extLst>
              <a:ext uri="{FF2B5EF4-FFF2-40B4-BE49-F238E27FC236}">
                <a16:creationId xmlns:a16="http://schemas.microsoft.com/office/drawing/2014/main" id="{F6961BB6-E1B9-4F29-AAC9-FCC03095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6340475"/>
            <a:ext cx="893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400" b="0" i="0">
                <a:latin typeface="Arial" panose="020B0604020202020204" pitchFamily="34" charset="0"/>
              </a:rPr>
              <a:t>Open Geospatial Consortium, Inc. (2007), CUAHSI WaterML, OGC Discussion Paper, OGC 07-041r1, Version 0.3.0, Zaslavsky, I., D. Valentine, and T. Whiteaker Editors, </a:t>
            </a:r>
            <a:r>
              <a:rPr lang="en-US" altLang="en-US" sz="1400" b="0" i="0">
                <a:latin typeface="Arial" panose="020B0604020202020204" pitchFamily="34" charset="0"/>
                <a:hlinkClick r:id="rId7"/>
              </a:rPr>
              <a:t>http://www.opengeospatial.org/standards/dp</a:t>
            </a:r>
            <a:r>
              <a:rPr lang="en-US" altLang="en-US" sz="1400" b="0" i="0">
                <a:latin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>
            <a:extLst>
              <a:ext uri="{FF2B5EF4-FFF2-40B4-BE49-F238E27FC236}">
                <a16:creationId xmlns:a16="http://schemas.microsoft.com/office/drawing/2014/main" id="{5CF323FA-DB28-4432-93F8-1565D914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8"/>
          <a:stretch>
            <a:fillRect/>
          </a:stretch>
        </p:blipFill>
        <p:spPr bwMode="auto">
          <a:xfrm>
            <a:off x="142875" y="3927475"/>
            <a:ext cx="880903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1" name="Rectangle 3">
            <a:extLst>
              <a:ext uri="{FF2B5EF4-FFF2-40B4-BE49-F238E27FC236}">
                <a16:creationId xmlns:a16="http://schemas.microsoft.com/office/drawing/2014/main" id="{3C34B557-4EE9-4007-882A-558D6EF3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65525"/>
            <a:ext cx="6904038" cy="396875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Rectangle 4">
            <a:extLst>
              <a:ext uri="{FF2B5EF4-FFF2-40B4-BE49-F238E27FC236}">
                <a16:creationId xmlns:a16="http://schemas.microsoft.com/office/drawing/2014/main" id="{5E0E09CB-9D25-4ECF-9B65-E2C5F2C35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  <a:ln/>
        </p:spPr>
        <p:txBody>
          <a:bodyPr lIns="91403" tIns="45703" rIns="91403" bIns="45703"/>
          <a:lstStyle/>
          <a:p>
            <a:r>
              <a:rPr lang="en-US" altLang="en-US" sz="2800"/>
              <a:t>Direct analysis from your favorite analysis environment. e.g.  Matlab</a:t>
            </a:r>
          </a:p>
        </p:txBody>
      </p:sp>
      <p:sp>
        <p:nvSpPr>
          <p:cNvPr id="309253" name="Rectangle 5">
            <a:extLst>
              <a:ext uri="{FF2B5EF4-FFF2-40B4-BE49-F238E27FC236}">
                <a16:creationId xmlns:a16="http://schemas.microsoft.com/office/drawing/2014/main" id="{1BB2F132-85C3-49F7-9912-09AA3658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785813"/>
            <a:ext cx="8677275" cy="914400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4" name="Rectangle 6">
            <a:extLst>
              <a:ext uri="{FF2B5EF4-FFF2-40B4-BE49-F238E27FC236}">
                <a16:creationId xmlns:a16="http://schemas.microsoft.com/office/drawing/2014/main" id="{1EE3E0AE-6A0F-4805-9BB9-AB5C2C23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728663"/>
            <a:ext cx="8713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/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% create NWIS Class and an instance of the class</a:t>
            </a:r>
            <a:endParaRPr lang="en-US" altLang="en-US" sz="2000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createClassFromWsdl('http://water.sdsc.edu/wateroneflow/NWIS/DailyValues.asmx?WSDL');</a:t>
            </a:r>
            <a:endParaRPr lang="en-US" altLang="en-US" sz="2000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WS = NWISDailyValues;</a:t>
            </a:r>
            <a:endParaRPr lang="en-US" altLang="en-US" sz="2000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% GetValues to get the data</a:t>
            </a:r>
            <a:endParaRPr lang="en-US" altLang="en-US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e-DE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siteid='NWIS:02087500';</a:t>
            </a:r>
            <a:endParaRPr lang="en-US" altLang="en-US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e-DE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bdate='2002-09-30T00:00:00';</a:t>
            </a:r>
            <a:endParaRPr lang="en-US" altLang="en-US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e-DE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edate='2006-10-16T00:00:00';</a:t>
            </a:r>
            <a:endParaRPr lang="en-US" altLang="en-US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variable='NWIS:00060';</a:t>
            </a:r>
            <a:endParaRPr lang="en-US" altLang="en-US" i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altLang="en-US" sz="2000" i="0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valuesxml=GetValues(WS,siteid,variable,bdate,edate,''); </a:t>
            </a:r>
            <a:r>
              <a:rPr lang="en-US" altLang="en-US" sz="2400" i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9255" name="Picture 7">
            <a:extLst>
              <a:ext uri="{FF2B5EF4-FFF2-40B4-BE49-F238E27FC236}">
                <a16:creationId xmlns:a16="http://schemas.microsoft.com/office/drawing/2014/main" id="{D9392AA6-957F-47C2-8776-7E4A65E1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3988"/>
            <a:ext cx="5791200" cy="284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29254D69-6EBE-40E0-9B00-77957C354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communication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DA5FE869-45BA-4605-95C8-70CDEB824A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altLang="en-US" sz="2800"/>
              <a:t>Water web pages	</a:t>
            </a:r>
          </a:p>
        </p:txBody>
      </p:sp>
      <p:sp>
        <p:nvSpPr>
          <p:cNvPr id="295940" name="Rectangle 4">
            <a:extLst>
              <a:ext uri="{FF2B5EF4-FFF2-40B4-BE49-F238E27FC236}">
                <a16:creationId xmlns:a16="http://schemas.microsoft.com/office/drawing/2014/main" id="{D1E78C6F-550F-462F-8C49-9518E0121A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Water web services</a:t>
            </a:r>
          </a:p>
        </p:txBody>
      </p:sp>
      <p:sp>
        <p:nvSpPr>
          <p:cNvPr id="295941" name="AutoShape 5">
            <a:extLst>
              <a:ext uri="{FF2B5EF4-FFF2-40B4-BE49-F238E27FC236}">
                <a16:creationId xmlns:a16="http://schemas.microsoft.com/office/drawing/2014/main" id="{A07711A1-C457-4062-9FA6-1BDB114D303E}"/>
              </a:ext>
            </a:extLst>
          </p:cNvPr>
          <p:cNvSpPr>
            <a:spLocks noChangeArrowheads="1"/>
          </p:cNvSpPr>
          <p:nvPr/>
        </p:nvSpPr>
        <p:spPr bwMode="auto">
          <a:xfrm rot="1317020" flipV="1">
            <a:off x="3429000" y="1447800"/>
            <a:ext cx="914400" cy="762000"/>
          </a:xfrm>
          <a:prstGeom prst="triangle">
            <a:avLst>
              <a:gd name="adj" fmla="val 50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2" name="Line 6">
            <a:extLst>
              <a:ext uri="{FF2B5EF4-FFF2-40B4-BE49-F238E27FC236}">
                <a16:creationId xmlns:a16="http://schemas.microsoft.com/office/drawing/2014/main" id="{9D1B922B-6550-4F9D-BF25-A64972AF7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209800"/>
            <a:ext cx="1676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5943" name="Picture 7">
            <a:extLst>
              <a:ext uri="{FF2B5EF4-FFF2-40B4-BE49-F238E27FC236}">
                <a16:creationId xmlns:a16="http://schemas.microsoft.com/office/drawing/2014/main" id="{86BBA0A4-94BB-4C7C-B538-5CAFB540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1148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4" name="Picture 8">
            <a:extLst>
              <a:ext uri="{FF2B5EF4-FFF2-40B4-BE49-F238E27FC236}">
                <a16:creationId xmlns:a16="http://schemas.microsoft.com/office/drawing/2014/main" id="{30F0E6BA-DA5A-4512-9450-745122E2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1768475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stream3">
            <a:extLst>
              <a:ext uri="{FF2B5EF4-FFF2-40B4-BE49-F238E27FC236}">
                <a16:creationId xmlns:a16="http://schemas.microsoft.com/office/drawing/2014/main" id="{5E3DAE31-4ED0-44F2-89E5-E6600768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81313"/>
            <a:ext cx="1728788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6" name="Picture 10">
            <a:extLst>
              <a:ext uri="{FF2B5EF4-FFF2-40B4-BE49-F238E27FC236}">
                <a16:creationId xmlns:a16="http://schemas.microsoft.com/office/drawing/2014/main" id="{7E405DDF-9C47-48B3-B97A-78C23114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3"/>
            <a:ext cx="175260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7" name="Picture 11">
            <a:extLst>
              <a:ext uri="{FF2B5EF4-FFF2-40B4-BE49-F238E27FC236}">
                <a16:creationId xmlns:a16="http://schemas.microsoft.com/office/drawing/2014/main" id="{7D2E21FC-B25C-40A2-B269-B6E0A935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76713"/>
            <a:ext cx="220980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8" name="Picture 12">
            <a:extLst>
              <a:ext uri="{FF2B5EF4-FFF2-40B4-BE49-F238E27FC236}">
                <a16:creationId xmlns:a16="http://schemas.microsoft.com/office/drawing/2014/main" id="{B512605D-7356-4389-B64A-05036508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86313"/>
            <a:ext cx="1752600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9" name="Text Box 13">
            <a:extLst>
              <a:ext uri="{FF2B5EF4-FFF2-40B4-BE49-F238E27FC236}">
                <a16:creationId xmlns:a16="http://schemas.microsoft.com/office/drawing/2014/main" id="{1501F78A-1614-476C-A5E7-E5357F389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HyperText Markup Language (HTML)</a:t>
            </a:r>
          </a:p>
        </p:txBody>
      </p:sp>
      <p:sp>
        <p:nvSpPr>
          <p:cNvPr id="295950" name="Text Box 14">
            <a:extLst>
              <a:ext uri="{FF2B5EF4-FFF2-40B4-BE49-F238E27FC236}">
                <a16:creationId xmlns:a16="http://schemas.microsoft.com/office/drawing/2014/main" id="{4AE87658-EAB7-45E2-8A74-F88B7F5E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384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Water Markup Language (WaterML)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8AD7F19-F291-40B1-9901-925A6426C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723900"/>
          </a:xfrm>
        </p:spPr>
        <p:txBody>
          <a:bodyPr/>
          <a:lstStyle/>
          <a:p>
            <a:r>
              <a:rPr lang="en-US" altLang="en-US" sz="4000"/>
              <a:t>CUAHSI Observations Data Model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CC14D197-0DB2-435F-9312-2E243381579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922338"/>
            <a:ext cx="4641850" cy="3652837"/>
            <a:chOff x="2736" y="1223"/>
            <a:chExt cx="2924" cy="2301"/>
          </a:xfrm>
        </p:grpSpPr>
        <p:grpSp>
          <p:nvGrpSpPr>
            <p:cNvPr id="70661" name="Group 5">
              <a:extLst>
                <a:ext uri="{FF2B5EF4-FFF2-40B4-BE49-F238E27FC236}">
                  <a16:creationId xmlns:a16="http://schemas.microsoft.com/office/drawing/2014/main" id="{124A1E78-6709-41E5-80B6-754EBC186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920"/>
              <a:ext cx="864" cy="960"/>
              <a:chOff x="3600" y="2160"/>
              <a:chExt cx="864" cy="960"/>
            </a:xfrm>
          </p:grpSpPr>
          <p:sp>
            <p:nvSpPr>
              <p:cNvPr id="70662" name="Rectangle 6">
                <a:extLst>
                  <a:ext uri="{FF2B5EF4-FFF2-40B4-BE49-F238E27FC236}">
                    <a16:creationId xmlns:a16="http://schemas.microsoft.com/office/drawing/2014/main" id="{6F0D2F38-EC84-4D10-AE90-E7407C98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864" cy="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63" name="Group 7">
                <a:extLst>
                  <a:ext uri="{FF2B5EF4-FFF2-40B4-BE49-F238E27FC236}">
                    <a16:creationId xmlns:a16="http://schemas.microsoft.com/office/drawing/2014/main" id="{C4FB390F-D861-413C-AEC9-54F98147A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160"/>
                <a:ext cx="864" cy="960"/>
                <a:chOff x="3600" y="1632"/>
                <a:chExt cx="864" cy="1536"/>
              </a:xfrm>
            </p:grpSpPr>
            <p:sp>
              <p:nvSpPr>
                <p:cNvPr id="70664" name="Oval 8">
                  <a:extLst>
                    <a:ext uri="{FF2B5EF4-FFF2-40B4-BE49-F238E27FC236}">
                      <a16:creationId xmlns:a16="http://schemas.microsoft.com/office/drawing/2014/main" id="{700AF9A3-2EA8-44C2-A644-290A72B26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632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65" name="Oval 9">
                  <a:extLst>
                    <a:ext uri="{FF2B5EF4-FFF2-40B4-BE49-F238E27FC236}">
                      <a16:creationId xmlns:a16="http://schemas.microsoft.com/office/drawing/2014/main" id="{27DFFF13-3000-4234-8F6E-43D2C7F6B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66" name="Line 10">
                  <a:extLst>
                    <a:ext uri="{FF2B5EF4-FFF2-40B4-BE49-F238E27FC236}">
                      <a16:creationId xmlns:a16="http://schemas.microsoft.com/office/drawing/2014/main" id="{55D89C77-CFCE-473C-BFD8-519B38A2F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67" name="Line 11">
                  <a:extLst>
                    <a:ext uri="{FF2B5EF4-FFF2-40B4-BE49-F238E27FC236}">
                      <a16:creationId xmlns:a16="http://schemas.microsoft.com/office/drawing/2014/main" id="{2ABFF715-CD01-4A5D-BBDD-8AE7EDD9B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4AC6D9FF-B25F-4AA9-AE54-D412B52B4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223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Streamflow</a:t>
              </a:r>
            </a:p>
          </p:txBody>
        </p:sp>
        <p:sp>
          <p:nvSpPr>
            <p:cNvPr id="70669" name="Text Box 13">
              <a:extLst>
                <a:ext uri="{FF2B5EF4-FFF2-40B4-BE49-F238E27FC236}">
                  <a16:creationId xmlns:a16="http://schemas.microsoft.com/office/drawing/2014/main" id="{834B3B66-3657-4628-8FD4-56C69B24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120"/>
              <a:ext cx="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Flux tower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70670" name="Text Box 14">
              <a:extLst>
                <a:ext uri="{FF2B5EF4-FFF2-40B4-BE49-F238E27FC236}">
                  <a16:creationId xmlns:a16="http://schemas.microsoft.com/office/drawing/2014/main" id="{92FE2DD8-FA28-49E4-B62F-838D666FE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16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Precipitation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&amp; Climate</a:t>
              </a:r>
            </a:p>
          </p:txBody>
        </p:sp>
        <p:sp>
          <p:nvSpPr>
            <p:cNvPr id="70671" name="Text Box 15">
              <a:extLst>
                <a:ext uri="{FF2B5EF4-FFF2-40B4-BE49-F238E27FC236}">
                  <a16:creationId xmlns:a16="http://schemas.microsoft.com/office/drawing/2014/main" id="{34069FFB-2A66-4392-95E1-93D73B47F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24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Groundwater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levels</a:t>
              </a:r>
            </a:p>
          </p:txBody>
        </p:sp>
        <p:sp>
          <p:nvSpPr>
            <p:cNvPr id="70672" name="Text Box 16">
              <a:extLst>
                <a:ext uri="{FF2B5EF4-FFF2-40B4-BE49-F238E27FC236}">
                  <a16:creationId xmlns:a16="http://schemas.microsoft.com/office/drawing/2014/main" id="{D5602370-36B3-4021-B91D-9CC2C41EA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Water Quality</a:t>
              </a:r>
            </a:p>
          </p:txBody>
        </p:sp>
        <p:sp>
          <p:nvSpPr>
            <p:cNvPr id="70673" name="Text Box 17">
              <a:extLst>
                <a:ext uri="{FF2B5EF4-FFF2-40B4-BE49-F238E27FC236}">
                  <a16:creationId xmlns:a16="http://schemas.microsoft.com/office/drawing/2014/main" id="{253CAFBF-B241-4283-AD62-2F56F2B53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160"/>
              <a:ext cx="6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Soil 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moisture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70674" name="Line 18">
              <a:extLst>
                <a:ext uri="{FF2B5EF4-FFF2-40B4-BE49-F238E27FC236}">
                  <a16:creationId xmlns:a16="http://schemas.microsoft.com/office/drawing/2014/main" id="{218AC9E9-53C7-42D1-8D7C-0DC97868E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4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Line 19">
              <a:extLst>
                <a:ext uri="{FF2B5EF4-FFF2-40B4-BE49-F238E27FC236}">
                  <a16:creationId xmlns:a16="http://schemas.microsoft.com/office/drawing/2014/main" id="{9B529822-492E-49FF-8E0D-FE6F42275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20">
              <a:extLst>
                <a:ext uri="{FF2B5EF4-FFF2-40B4-BE49-F238E27FC236}">
                  <a16:creationId xmlns:a16="http://schemas.microsoft.com/office/drawing/2014/main" id="{596E0697-AD2B-482A-955D-1E70FB5AD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80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21">
              <a:extLst>
                <a:ext uri="{FF2B5EF4-FFF2-40B4-BE49-F238E27FC236}">
                  <a16:creationId xmlns:a16="http://schemas.microsoft.com/office/drawing/2014/main" id="{F7973594-ECF7-46CA-B764-C31EEDB3D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283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>
              <a:extLst>
                <a:ext uri="{FF2B5EF4-FFF2-40B4-BE49-F238E27FC236}">
                  <a16:creationId xmlns:a16="http://schemas.microsoft.com/office/drawing/2014/main" id="{C32F269D-2115-476C-A50A-F5783C267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23">
              <a:extLst>
                <a:ext uri="{FF2B5EF4-FFF2-40B4-BE49-F238E27FC236}">
                  <a16:creationId xmlns:a16="http://schemas.microsoft.com/office/drawing/2014/main" id="{9AD9922E-395A-4ED2-8AB7-9B7DCF596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40">
            <a:extLst>
              <a:ext uri="{FF2B5EF4-FFF2-40B4-BE49-F238E27FC236}">
                <a16:creationId xmlns:a16="http://schemas.microsoft.com/office/drawing/2014/main" id="{D07565AD-DB26-4134-AAA7-367363B38A48}"/>
              </a:ext>
            </a:extLst>
          </p:cNvPr>
          <p:cNvGrpSpPr>
            <a:grpSpLocks/>
          </p:cNvGrpSpPr>
          <p:nvPr/>
        </p:nvGrpSpPr>
        <p:grpSpPr bwMode="auto">
          <a:xfrm>
            <a:off x="5700713" y="4259263"/>
            <a:ext cx="2587625" cy="2170112"/>
            <a:chOff x="487" y="2696"/>
            <a:chExt cx="1773" cy="1487"/>
          </a:xfrm>
        </p:grpSpPr>
        <p:sp>
          <p:nvSpPr>
            <p:cNvPr id="70697" name="Text Box 41">
              <a:extLst>
                <a:ext uri="{FF2B5EF4-FFF2-40B4-BE49-F238E27FC236}">
                  <a16:creationId xmlns:a16="http://schemas.microsoft.com/office/drawing/2014/main" id="{C539E1B4-DCCA-402C-A7B9-47A3FEA3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3931"/>
              <a:ext cx="7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Variables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698" name="Line 42">
              <a:extLst>
                <a:ext uri="{FF2B5EF4-FFF2-40B4-BE49-F238E27FC236}">
                  <a16:creationId xmlns:a16="http://schemas.microsoft.com/office/drawing/2014/main" id="{DE6447B6-03DA-4674-A927-165AD692C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" y="2750"/>
              <a:ext cx="0" cy="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Line 43">
              <a:extLst>
                <a:ext uri="{FF2B5EF4-FFF2-40B4-BE49-F238E27FC236}">
                  <a16:creationId xmlns:a16="http://schemas.microsoft.com/office/drawing/2014/main" id="{7FEA1EF5-59BD-439A-971C-81A4F6013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" y="3609"/>
              <a:ext cx="591" cy="3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44">
              <a:extLst>
                <a:ext uri="{FF2B5EF4-FFF2-40B4-BE49-F238E27FC236}">
                  <a16:creationId xmlns:a16="http://schemas.microsoft.com/office/drawing/2014/main" id="{EA26B568-1B77-4C84-82D1-E8EEA4D82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" y="3609"/>
              <a:ext cx="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Text Box 45">
              <a:extLst>
                <a:ext uri="{FF2B5EF4-FFF2-40B4-BE49-F238E27FC236}">
                  <a16:creationId xmlns:a16="http://schemas.microsoft.com/office/drawing/2014/main" id="{EBAD9046-7722-4E01-8193-62A26E98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595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Space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702" name="Text Box 46">
              <a:extLst>
                <a:ext uri="{FF2B5EF4-FFF2-40B4-BE49-F238E27FC236}">
                  <a16:creationId xmlns:a16="http://schemas.microsoft.com/office/drawing/2014/main" id="{E382B288-B5B5-4EF6-92A0-FA35841B9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696"/>
              <a:ext cx="47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Time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703" name="Line 47">
              <a:extLst>
                <a:ext uri="{FF2B5EF4-FFF2-40B4-BE49-F238E27FC236}">
                  <a16:creationId xmlns:a16="http://schemas.microsoft.com/office/drawing/2014/main" id="{C4623EE3-89AF-4176-B0F8-F130834B3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34" y="3072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48">
              <a:extLst>
                <a:ext uri="{FF2B5EF4-FFF2-40B4-BE49-F238E27FC236}">
                  <a16:creationId xmlns:a16="http://schemas.microsoft.com/office/drawing/2014/main" id="{269920C8-682D-471D-8464-F1916C921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Line 49">
              <a:extLst>
                <a:ext uri="{FF2B5EF4-FFF2-40B4-BE49-F238E27FC236}">
                  <a16:creationId xmlns:a16="http://schemas.microsoft.com/office/drawing/2014/main" id="{D5FB8E81-C94E-4029-B62A-9DBA31C01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Line 50">
              <a:extLst>
                <a:ext uri="{FF2B5EF4-FFF2-40B4-BE49-F238E27FC236}">
                  <a16:creationId xmlns:a16="http://schemas.microsoft.com/office/drawing/2014/main" id="{E9CBEAAA-EB18-411B-A7A0-4CB54592C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609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51">
              <a:extLst>
                <a:ext uri="{FF2B5EF4-FFF2-40B4-BE49-F238E27FC236}">
                  <a16:creationId xmlns:a16="http://schemas.microsoft.com/office/drawing/2014/main" id="{FEB7ED05-704E-47DC-8F5F-A7105CC8E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797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52">
              <a:extLst>
                <a:ext uri="{FF2B5EF4-FFF2-40B4-BE49-F238E27FC236}">
                  <a16:creationId xmlns:a16="http://schemas.microsoft.com/office/drawing/2014/main" id="{0E3DAA32-BF54-4C40-A856-2B1A85B1D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072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53">
              <a:extLst>
                <a:ext uri="{FF2B5EF4-FFF2-40B4-BE49-F238E27FC236}">
                  <a16:creationId xmlns:a16="http://schemas.microsoft.com/office/drawing/2014/main" id="{C7454827-9886-45EA-9837-DC24D7293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260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Line 54">
              <a:extLst>
                <a:ext uri="{FF2B5EF4-FFF2-40B4-BE49-F238E27FC236}">
                  <a16:creationId xmlns:a16="http://schemas.microsoft.com/office/drawing/2014/main" id="{F16AD9B9-D385-427A-B085-1FF9618AE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072"/>
              <a:ext cx="323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55">
              <a:extLst>
                <a:ext uri="{FF2B5EF4-FFF2-40B4-BE49-F238E27FC236}">
                  <a16:creationId xmlns:a16="http://schemas.microsoft.com/office/drawing/2014/main" id="{3733B0F9-0820-4AE9-98B1-C49B6880C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8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Oval 56">
              <a:extLst>
                <a:ext uri="{FF2B5EF4-FFF2-40B4-BE49-F238E27FC236}">
                  <a16:creationId xmlns:a16="http://schemas.microsoft.com/office/drawing/2014/main" id="{76F00A5B-D703-4217-B01C-A9D69F20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233"/>
              <a:ext cx="54" cy="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13" name="Text Box 57">
            <a:extLst>
              <a:ext uri="{FF2B5EF4-FFF2-40B4-BE49-F238E27FC236}">
                <a16:creationId xmlns:a16="http://schemas.microsoft.com/office/drawing/2014/main" id="{ECECEA64-E4B2-42B5-8C18-37C4C43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03288"/>
            <a:ext cx="43688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0" i="0"/>
              <a:t>A </a:t>
            </a:r>
            <a:r>
              <a:rPr lang="en-US" altLang="en-US" sz="2400" b="0" i="0">
                <a:solidFill>
                  <a:srgbClr val="FF3300"/>
                </a:solidFill>
              </a:rPr>
              <a:t>relational database</a:t>
            </a:r>
            <a:r>
              <a:rPr lang="en-US" altLang="en-US" sz="2400" b="0" i="0"/>
              <a:t> at the single observation level (atomic model)</a:t>
            </a:r>
          </a:p>
          <a:p>
            <a:pPr>
              <a:buFontTx/>
              <a:buChar char="•"/>
            </a:pPr>
            <a:r>
              <a:rPr lang="en-US" altLang="en-US" sz="2400" b="0" i="0"/>
              <a:t>Stores </a:t>
            </a:r>
            <a:r>
              <a:rPr lang="en-US" altLang="en-US" sz="2400" b="0" i="0">
                <a:solidFill>
                  <a:srgbClr val="FF3300"/>
                </a:solidFill>
              </a:rPr>
              <a:t>observation data</a:t>
            </a:r>
            <a:r>
              <a:rPr lang="en-US" altLang="en-US" sz="2400" b="0" i="0"/>
              <a:t> made at points</a:t>
            </a:r>
          </a:p>
          <a:p>
            <a:pPr>
              <a:buFontTx/>
              <a:buChar char="•"/>
            </a:pPr>
            <a:r>
              <a:rPr lang="en-US" altLang="en-US" sz="2400" b="0" i="0"/>
              <a:t>Metadata for </a:t>
            </a:r>
            <a:r>
              <a:rPr lang="en-US" altLang="en-US" sz="2400" b="0" i="0">
                <a:solidFill>
                  <a:srgbClr val="FF3300"/>
                </a:solidFill>
              </a:rPr>
              <a:t>unambiguous interpretation</a:t>
            </a:r>
          </a:p>
          <a:p>
            <a:pPr>
              <a:buFontTx/>
              <a:buChar char="•"/>
            </a:pPr>
            <a:r>
              <a:rPr lang="en-US" altLang="en-US" sz="2400" b="0" i="0"/>
              <a:t>Traceable heritage from </a:t>
            </a:r>
            <a:r>
              <a:rPr lang="en-US" altLang="en-US" sz="2400" b="0" i="0">
                <a:solidFill>
                  <a:srgbClr val="FF3300"/>
                </a:solidFill>
              </a:rPr>
              <a:t>raw</a:t>
            </a:r>
            <a:r>
              <a:rPr lang="en-US" altLang="en-US" sz="2400" b="0" i="0"/>
              <a:t> measurements to </a:t>
            </a:r>
            <a:r>
              <a:rPr lang="en-US" altLang="en-US" sz="2400" b="0" i="0">
                <a:solidFill>
                  <a:srgbClr val="FF3300"/>
                </a:solidFill>
              </a:rPr>
              <a:t>usable</a:t>
            </a:r>
            <a:r>
              <a:rPr lang="en-US" altLang="en-US" sz="2400" b="0" i="0"/>
              <a:t> information</a:t>
            </a:r>
          </a:p>
          <a:p>
            <a:pPr>
              <a:buFontTx/>
              <a:buChar char="•"/>
            </a:pPr>
            <a:r>
              <a:rPr lang="en-US" altLang="en-US" sz="2400" b="0" i="0">
                <a:solidFill>
                  <a:srgbClr val="FF3300"/>
                </a:solidFill>
              </a:rPr>
              <a:t>Standard format</a:t>
            </a:r>
            <a:r>
              <a:rPr lang="en-US" altLang="en-US" sz="2400" b="0" i="0"/>
              <a:t> for data sharing</a:t>
            </a:r>
          </a:p>
          <a:p>
            <a:pPr>
              <a:buFontTx/>
              <a:buChar char="•"/>
            </a:pPr>
            <a:r>
              <a:rPr lang="en-US" altLang="en-US" sz="2400" b="0" i="0">
                <a:solidFill>
                  <a:srgbClr val="FF3300"/>
                </a:solidFill>
              </a:rPr>
              <a:t>Cross dimension</a:t>
            </a:r>
            <a:r>
              <a:rPr lang="en-US" altLang="en-US" sz="2400" b="0" i="0"/>
              <a:t> retrieval and analysis</a:t>
            </a:r>
          </a:p>
          <a:p>
            <a:pPr>
              <a:buFontTx/>
              <a:buChar char="•"/>
            </a:pPr>
            <a:endParaRPr lang="en-US" altLang="en-US" sz="2400"/>
          </a:p>
        </p:txBody>
      </p:sp>
      <p:sp>
        <p:nvSpPr>
          <p:cNvPr id="70714" name="Rectangle 58">
            <a:extLst>
              <a:ext uri="{FF2B5EF4-FFF2-40B4-BE49-F238E27FC236}">
                <a16:creationId xmlns:a16="http://schemas.microsoft.com/office/drawing/2014/main" id="{32AAD7BC-8D41-49D3-BCBB-F1BCFF40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6327775"/>
            <a:ext cx="8261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i="0"/>
              <a:t>Horsburgh, J. S., D. G. Tarboton, D. R. Maidment and I. Zaslavsky, (2008), "A Relational Model for Environmental and Water Resources Data," </a:t>
            </a:r>
            <a:r>
              <a:rPr lang="en-US" altLang="en-US" sz="1400" b="0" i="0" u="sng"/>
              <a:t>Water Resources Research (in press)</a:t>
            </a:r>
            <a:r>
              <a:rPr lang="en-US" altLang="en-US" sz="1400" b="0" i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B2748138-DB52-4B0C-81C3-6FC377E53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8101C9DF-7D2C-4F55-861E-4FA7B26C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7092" name="Picture 4" descr="ODM1DataModelFigure">
            <a:extLst>
              <a:ext uri="{FF2B5EF4-FFF2-40B4-BE49-F238E27FC236}">
                <a16:creationId xmlns:a16="http://schemas.microsoft.com/office/drawing/2014/main" id="{63851358-AAC8-4327-8109-44368EF3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16988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3" name="Rectangle 5">
            <a:extLst>
              <a:ext uri="{FF2B5EF4-FFF2-40B4-BE49-F238E27FC236}">
                <a16:creationId xmlns:a16="http://schemas.microsoft.com/office/drawing/2014/main" id="{BFD76BCF-FFF1-45DC-B335-85D8FDDE1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14413"/>
            <a:ext cx="533400" cy="1285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00472A61-D3B7-4ABB-8143-D2D2DEE3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248400"/>
            <a:ext cx="3276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Rectangle 7">
            <a:extLst>
              <a:ext uri="{FF2B5EF4-FFF2-40B4-BE49-F238E27FC236}">
                <a16:creationId xmlns:a16="http://schemas.microsoft.com/office/drawing/2014/main" id="{1F07B217-6E5A-49F7-98F2-20DB7D91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248400"/>
            <a:ext cx="533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0" rIns="91433" bIns="0">
            <a:spAutoFit/>
          </a:bodyPr>
          <a:lstStyle/>
          <a:p>
            <a:pPr algn="ctr"/>
            <a:r>
              <a:rPr lang="en-US" altLang="en-US" sz="1800" i="0">
                <a:solidFill>
                  <a:srgbClr val="FF0000"/>
                </a:solidFill>
                <a:latin typeface="Arial" panose="020B0604020202020204" pitchFamily="34" charset="0"/>
              </a:rPr>
              <a:t>CUAHSI Observations Data Model</a:t>
            </a:r>
          </a:p>
          <a:p>
            <a:pPr algn="ctr"/>
            <a:r>
              <a:rPr lang="en-US" altLang="en-US" sz="1800" i="0" u="sng">
                <a:solidFill>
                  <a:srgbClr val="0000FF"/>
                </a:solidFill>
                <a:latin typeface="Arial" panose="020B0604020202020204" pitchFamily="34" charset="0"/>
              </a:rPr>
              <a:t>http://www.cuahsi.org/his/odm.html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S Network CD 2007 compressed-1">
  <a:themeElements>
    <a:clrScheme name="WATERS Network CD 2007 compressed-1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WATERS Network CD 2007 compressed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S Network CD 2007 compres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5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FFFFFF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E7E7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1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Default Design">
  <a:themeElements>
    <a:clrScheme name="1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Default Design">
  <a:themeElements>
    <a:clrScheme name="1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3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13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3_Default Design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85653</TotalTime>
  <Pages>1</Pages>
  <Words>1174</Words>
  <Application>Microsoft Office PowerPoint</Application>
  <PresentationFormat>On-screen Show (4:3)</PresentationFormat>
  <Paragraphs>183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Helvetica</vt:lpstr>
      <vt:lpstr>Arial</vt:lpstr>
      <vt:lpstr>Wingdings</vt:lpstr>
      <vt:lpstr>Times</vt:lpstr>
      <vt:lpstr>Calibri</vt:lpstr>
      <vt:lpstr>Times New Roman</vt:lpstr>
      <vt:lpstr>Wingdings 3</vt:lpstr>
      <vt:lpstr>Arial Black</vt:lpstr>
      <vt:lpstr>Verdana</vt:lpstr>
      <vt:lpstr>Courier New</vt:lpstr>
      <vt:lpstr>MS Mincho</vt:lpstr>
      <vt:lpstr>SimSun</vt:lpstr>
      <vt:lpstr>Default Design</vt:lpstr>
      <vt:lpstr>12_Default Design</vt:lpstr>
      <vt:lpstr>WATERS Network CD 2007 compressed-1</vt:lpstr>
      <vt:lpstr>1_Office Theme</vt:lpstr>
      <vt:lpstr>13_Default Design</vt:lpstr>
      <vt:lpstr>14_Default Design</vt:lpstr>
      <vt:lpstr>15_Default Design</vt:lpstr>
      <vt:lpstr>Office Theme</vt:lpstr>
      <vt:lpstr>Custom Design</vt:lpstr>
      <vt:lpstr>Adobe Photoshop Image</vt:lpstr>
      <vt:lpstr>Developing a community hydrologic information system</vt:lpstr>
      <vt:lpstr>PowerPoint Presentation</vt:lpstr>
      <vt:lpstr>PowerPoint Presentation</vt:lpstr>
      <vt:lpstr>CUAHSI HIS on one slide</vt:lpstr>
      <vt:lpstr>WaterOneFlow</vt:lpstr>
      <vt:lpstr>Direct analysis from your favorite analysis environment. e.g.  Matlab</vt:lpstr>
      <vt:lpstr>Information communication</vt:lpstr>
      <vt:lpstr>CUAHSI Observations Data Model</vt:lpstr>
      <vt:lpstr>PowerPoint Presentation</vt:lpstr>
      <vt:lpstr>Stage and Streamflow Example</vt:lpstr>
      <vt:lpstr>Loading and working with data in ODM</vt:lpstr>
      <vt:lpstr>PowerPoint Presentation</vt:lpstr>
      <vt:lpstr>HIS Implementation in WATERS Network Information System</vt:lpstr>
      <vt:lpstr>Hydroseek http://www.hydroseek.org </vt:lpstr>
      <vt:lpstr>Conclusions</vt:lpstr>
      <vt:lpstr>Future Considerations</vt:lpstr>
      <vt:lpstr>Getting your own HIS Server</vt:lpstr>
      <vt:lpstr>HIS Website http://www.cuahsi.org/his.html </vt:lpstr>
    </vt:vector>
  </TitlesOfParts>
  <Company>SDSC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CUAHSI HIS  -- CI for EO workshop at NSF</dc:title>
  <dc:subject/>
  <dc:creator>Ilya Zaslavsky</dc:creator>
  <cp:keywords/>
  <dc:description/>
  <cp:lastModifiedBy>Levi Sanchez</cp:lastModifiedBy>
  <cp:revision>1015</cp:revision>
  <cp:lastPrinted>2001-01-12T19:39:24Z</cp:lastPrinted>
  <dcterms:created xsi:type="dcterms:W3CDTF">1999-05-12T00:06:43Z</dcterms:created>
  <dcterms:modified xsi:type="dcterms:W3CDTF">2023-03-10T23:42:44Z</dcterms:modified>
</cp:coreProperties>
</file>