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0.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1.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2.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3.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4.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14.xml" ContentType="application/vnd.openxmlformats-officedocument.presentationml.notesSlide+xml"/>
  <Override PartName="/ppt/theme/themeOverride5.xml" ContentType="application/vnd.openxmlformats-officedocument.themeOverride+xml"/>
  <Override PartName="/ppt/notesSlides/notesSlide15.xml" ContentType="application/vnd.openxmlformats-officedocument.presentationml.notesSlide+xml"/>
  <Override PartName="/ppt/theme/themeOverride6.xml" ContentType="application/vnd.openxmlformats-officedocument.themeOverride+xml"/>
  <Override PartName="/ppt/notesSlides/notesSlide16.xml" ContentType="application/vnd.openxmlformats-officedocument.presentationml.notesSlide+xml"/>
  <Override PartName="/ppt/theme/themeOverride7.xml" ContentType="application/vnd.openxmlformats-officedocument.themeOverride+xml"/>
  <Override PartName="/ppt/notesSlides/notesSlide17.xml" ContentType="application/vnd.openxmlformats-officedocument.presentationml.notesSlide+xml"/>
  <Override PartName="/ppt/theme/themeOverride8.xml" ContentType="application/vnd.openxmlformats-officedocument.themeOverride+xml"/>
  <Override PartName="/ppt/notesSlides/notesSlide18.xml" ContentType="application/vnd.openxmlformats-officedocument.presentationml.notesSlide+xml"/>
  <Override PartName="/ppt/theme/themeOverride9.xml" ContentType="application/vnd.openxmlformats-officedocument.themeOverride+xml"/>
  <Override PartName="/ppt/notesSlides/notesSlide19.xml" ContentType="application/vnd.openxmlformats-officedocument.presentationml.notesSlide+xml"/>
  <Override PartName="/ppt/charts/chart1.xml" ContentType="application/vnd.openxmlformats-officedocument.drawingml.chart+xml"/>
  <Override PartName="/ppt/theme/themeOverride10.xml" ContentType="application/vnd.openxmlformats-officedocument.themeOverride+xml"/>
  <Override PartName="/ppt/charts/chart2.xml" ContentType="application/vnd.openxmlformats-officedocument.drawingml.chart+xml"/>
  <Override PartName="/ppt/theme/themeOverride11.xml" ContentType="application/vnd.openxmlformats-officedocument.themeOverride+xml"/>
  <Override PartName="/ppt/theme/themeOverride1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5" r:id="rId2"/>
    <p:sldMasterId id="2147483737" r:id="rId3"/>
    <p:sldMasterId id="2147483761" r:id="rId4"/>
    <p:sldMasterId id="2147483899" r:id="rId5"/>
    <p:sldMasterId id="2147483938" r:id="rId6"/>
    <p:sldMasterId id="2147483974" r:id="rId7"/>
    <p:sldMasterId id="2147483986" r:id="rId8"/>
    <p:sldMasterId id="2147484058" r:id="rId9"/>
    <p:sldMasterId id="2147484086" r:id="rId10"/>
    <p:sldMasterId id="2147484099" r:id="rId11"/>
    <p:sldMasterId id="2147484135" r:id="rId12"/>
    <p:sldMasterId id="2147484159" r:id="rId13"/>
    <p:sldMasterId id="2147484171" r:id="rId14"/>
    <p:sldMasterId id="2147484183" r:id="rId15"/>
    <p:sldMasterId id="2147484195" r:id="rId16"/>
    <p:sldMasterId id="2147484207" r:id="rId17"/>
    <p:sldMasterId id="2147484219" r:id="rId18"/>
    <p:sldMasterId id="2147484231" r:id="rId19"/>
    <p:sldMasterId id="2147484243" r:id="rId20"/>
    <p:sldMasterId id="2147484255" r:id="rId21"/>
    <p:sldMasterId id="2147484269" r:id="rId22"/>
    <p:sldMasterId id="2147484282" r:id="rId23"/>
    <p:sldMasterId id="2147484295" r:id="rId24"/>
    <p:sldMasterId id="2147484307" r:id="rId25"/>
  </p:sldMasterIdLst>
  <p:notesMasterIdLst>
    <p:notesMasterId r:id="rId93"/>
  </p:notesMasterIdLst>
  <p:handoutMasterIdLst>
    <p:handoutMasterId r:id="rId94"/>
  </p:handoutMasterIdLst>
  <p:sldIdLst>
    <p:sldId id="342" r:id="rId26"/>
    <p:sldId id="500" r:id="rId27"/>
    <p:sldId id="501" r:id="rId28"/>
    <p:sldId id="503" r:id="rId29"/>
    <p:sldId id="504" r:id="rId30"/>
    <p:sldId id="523" r:id="rId31"/>
    <p:sldId id="524" r:id="rId32"/>
    <p:sldId id="512" r:id="rId33"/>
    <p:sldId id="508" r:id="rId34"/>
    <p:sldId id="411" r:id="rId35"/>
    <p:sldId id="510" r:id="rId36"/>
    <p:sldId id="511" r:id="rId37"/>
    <p:sldId id="509" r:id="rId38"/>
    <p:sldId id="413" r:id="rId39"/>
    <p:sldId id="412" r:id="rId40"/>
    <p:sldId id="455" r:id="rId41"/>
    <p:sldId id="456" r:id="rId42"/>
    <p:sldId id="459" r:id="rId43"/>
    <p:sldId id="470" r:id="rId44"/>
    <p:sldId id="464" r:id="rId45"/>
    <p:sldId id="453" r:id="rId46"/>
    <p:sldId id="486" r:id="rId47"/>
    <p:sldId id="484" r:id="rId48"/>
    <p:sldId id="513" r:id="rId49"/>
    <p:sldId id="514" r:id="rId50"/>
    <p:sldId id="515" r:id="rId51"/>
    <p:sldId id="516" r:id="rId52"/>
    <p:sldId id="517" r:id="rId53"/>
    <p:sldId id="498" r:id="rId54"/>
    <p:sldId id="519" r:id="rId55"/>
    <p:sldId id="520" r:id="rId56"/>
    <p:sldId id="522" r:id="rId57"/>
    <p:sldId id="377" r:id="rId58"/>
    <p:sldId id="497" r:id="rId59"/>
    <p:sldId id="444" r:id="rId60"/>
    <p:sldId id="488" r:id="rId61"/>
    <p:sldId id="556" r:id="rId62"/>
    <p:sldId id="521" r:id="rId63"/>
    <p:sldId id="403" r:id="rId64"/>
    <p:sldId id="525" r:id="rId65"/>
    <p:sldId id="526" r:id="rId66"/>
    <p:sldId id="527" r:id="rId67"/>
    <p:sldId id="528" r:id="rId68"/>
    <p:sldId id="529" r:id="rId69"/>
    <p:sldId id="530" r:id="rId70"/>
    <p:sldId id="531" r:id="rId71"/>
    <p:sldId id="532" r:id="rId72"/>
    <p:sldId id="533" r:id="rId73"/>
    <p:sldId id="534" r:id="rId74"/>
    <p:sldId id="535" r:id="rId75"/>
    <p:sldId id="536" r:id="rId76"/>
    <p:sldId id="537" r:id="rId77"/>
    <p:sldId id="538" r:id="rId78"/>
    <p:sldId id="539" r:id="rId79"/>
    <p:sldId id="540" r:id="rId80"/>
    <p:sldId id="541" r:id="rId81"/>
    <p:sldId id="550" r:id="rId82"/>
    <p:sldId id="553" r:id="rId83"/>
    <p:sldId id="554" r:id="rId84"/>
    <p:sldId id="542" r:id="rId85"/>
    <p:sldId id="543" r:id="rId86"/>
    <p:sldId id="544" r:id="rId87"/>
    <p:sldId id="545" r:id="rId88"/>
    <p:sldId id="546" r:id="rId89"/>
    <p:sldId id="547" r:id="rId90"/>
    <p:sldId id="548" r:id="rId91"/>
    <p:sldId id="555" r:id="rId92"/>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769" autoAdjust="0"/>
  </p:normalViewPr>
  <p:slideViewPr>
    <p:cSldViewPr>
      <p:cViewPr varScale="1">
        <p:scale>
          <a:sx n="72" d="100"/>
          <a:sy n="72" d="100"/>
        </p:scale>
        <p:origin x="-1350" y="-90"/>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21" Type="http://schemas.openxmlformats.org/officeDocument/2006/relationships/slideMaster" Target="slideMasters/slideMaster21.xml"/><Relationship Id="rId34" Type="http://schemas.openxmlformats.org/officeDocument/2006/relationships/slide" Target="slides/slide9.xml"/><Relationship Id="rId42" Type="http://schemas.openxmlformats.org/officeDocument/2006/relationships/slide" Target="slides/slide17.xml"/><Relationship Id="rId47" Type="http://schemas.openxmlformats.org/officeDocument/2006/relationships/slide" Target="slides/slide22.xml"/><Relationship Id="rId50" Type="http://schemas.openxmlformats.org/officeDocument/2006/relationships/slide" Target="slides/slide25.xml"/><Relationship Id="rId55" Type="http://schemas.openxmlformats.org/officeDocument/2006/relationships/slide" Target="slides/slide30.xml"/><Relationship Id="rId63" Type="http://schemas.openxmlformats.org/officeDocument/2006/relationships/slide" Target="slides/slide38.xml"/><Relationship Id="rId68" Type="http://schemas.openxmlformats.org/officeDocument/2006/relationships/slide" Target="slides/slide43.xml"/><Relationship Id="rId76" Type="http://schemas.openxmlformats.org/officeDocument/2006/relationships/slide" Target="slides/slide51.xml"/><Relationship Id="rId84" Type="http://schemas.openxmlformats.org/officeDocument/2006/relationships/slide" Target="slides/slide59.xml"/><Relationship Id="rId89" Type="http://schemas.openxmlformats.org/officeDocument/2006/relationships/slide" Target="slides/slide64.xml"/><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4.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slide" Target="slides/slide20.xml"/><Relationship Id="rId53" Type="http://schemas.openxmlformats.org/officeDocument/2006/relationships/slide" Target="slides/slide28.xml"/><Relationship Id="rId58" Type="http://schemas.openxmlformats.org/officeDocument/2006/relationships/slide" Target="slides/slide33.xml"/><Relationship Id="rId66" Type="http://schemas.openxmlformats.org/officeDocument/2006/relationships/slide" Target="slides/slide41.xml"/><Relationship Id="rId74" Type="http://schemas.openxmlformats.org/officeDocument/2006/relationships/slide" Target="slides/slide49.xml"/><Relationship Id="rId79" Type="http://schemas.openxmlformats.org/officeDocument/2006/relationships/slide" Target="slides/slide54.xml"/><Relationship Id="rId87" Type="http://schemas.openxmlformats.org/officeDocument/2006/relationships/slide" Target="slides/slide62.xml"/><Relationship Id="rId5" Type="http://schemas.openxmlformats.org/officeDocument/2006/relationships/slideMaster" Target="slideMasters/slideMaster5.xml"/><Relationship Id="rId61" Type="http://schemas.openxmlformats.org/officeDocument/2006/relationships/slide" Target="slides/slide36.xml"/><Relationship Id="rId82" Type="http://schemas.openxmlformats.org/officeDocument/2006/relationships/slide" Target="slides/slide57.xml"/><Relationship Id="rId90" Type="http://schemas.openxmlformats.org/officeDocument/2006/relationships/slide" Target="slides/slide65.xml"/><Relationship Id="rId95"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slide" Target="slides/slide31.xml"/><Relationship Id="rId64" Type="http://schemas.openxmlformats.org/officeDocument/2006/relationships/slide" Target="slides/slide39.xml"/><Relationship Id="rId69" Type="http://schemas.openxmlformats.org/officeDocument/2006/relationships/slide" Target="slides/slide44.xml"/><Relationship Id="rId77" Type="http://schemas.openxmlformats.org/officeDocument/2006/relationships/slide" Target="slides/slide52.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80" Type="http://schemas.openxmlformats.org/officeDocument/2006/relationships/slide" Target="slides/slide55.xml"/><Relationship Id="rId85" Type="http://schemas.openxmlformats.org/officeDocument/2006/relationships/slide" Target="slides/slide60.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slide" Target="slides/slide34.xml"/><Relationship Id="rId67" Type="http://schemas.openxmlformats.org/officeDocument/2006/relationships/slide" Target="slides/slide42.xml"/><Relationship Id="rId20" Type="http://schemas.openxmlformats.org/officeDocument/2006/relationships/slideMaster" Target="slideMasters/slideMaster20.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slide" Target="slides/slide37.xml"/><Relationship Id="rId70" Type="http://schemas.openxmlformats.org/officeDocument/2006/relationships/slide" Target="slides/slide45.xml"/><Relationship Id="rId75" Type="http://schemas.openxmlformats.org/officeDocument/2006/relationships/slide" Target="slides/slide50.xml"/><Relationship Id="rId83" Type="http://schemas.openxmlformats.org/officeDocument/2006/relationships/slide" Target="slides/slide58.xml"/><Relationship Id="rId88" Type="http://schemas.openxmlformats.org/officeDocument/2006/relationships/slide" Target="slides/slide63.xml"/><Relationship Id="rId91" Type="http://schemas.openxmlformats.org/officeDocument/2006/relationships/slide" Target="slides/slide66.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10" Type="http://schemas.openxmlformats.org/officeDocument/2006/relationships/slideMaster" Target="slideMasters/slideMaster10.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slide" Target="slides/slide48.xml"/><Relationship Id="rId78" Type="http://schemas.openxmlformats.org/officeDocument/2006/relationships/slide" Target="slides/slide53.xml"/><Relationship Id="rId81" Type="http://schemas.openxmlformats.org/officeDocument/2006/relationships/slide" Target="slides/slide56.xml"/><Relationship Id="rId86" Type="http://schemas.openxmlformats.org/officeDocument/2006/relationships/slide" Target="slides/slide61.xml"/><Relationship Id="rId9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s>
</file>

<file path=ppt/charts/_rels/chart1.xml.rels><?xml version="1.0" encoding="UTF-8" standalone="yes"?>
<Relationships xmlns="http://schemas.openxmlformats.org/package/2006/relationships"><Relationship Id="rId2" Type="http://schemas.openxmlformats.org/officeDocument/2006/relationships/oleObject" Target="file:///C:\Users\dtarb\Dave\Projects\ArmyParallel\TimingResults\TimingResults.xlsx" TargetMode="External"/><Relationship Id="rId1" Type="http://schemas.openxmlformats.org/officeDocument/2006/relationships/themeOverride" Target="../theme/themeOverride10.xml"/></Relationships>
</file>

<file path=ppt/charts/_rels/chart2.xml.rels><?xml version="1.0" encoding="UTF-8" standalone="yes"?>
<Relationships xmlns="http://schemas.openxmlformats.org/package/2006/relationships"><Relationship Id="rId2" Type="http://schemas.openxmlformats.org/officeDocument/2006/relationships/oleObject" Target="file:///C:\Users\dtarb\Dave\Projects\ArmyParallel\TimingResults\TimingResults.xlsx" TargetMode="External"/><Relationship Id="rId1" Type="http://schemas.openxmlformats.org/officeDocument/2006/relationships/themeOverride" Target="../theme/themeOverride1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PitRemove run times</a:t>
            </a:r>
          </a:p>
        </c:rich>
      </c:tx>
      <c:layout>
        <c:manualLayout>
          <c:xMode val="edge"/>
          <c:yMode val="edge"/>
          <c:x val="0.22400475341651802"/>
          <c:y val="4.9865262531411284E-2"/>
        </c:manualLayout>
      </c:layout>
      <c:overlay val="1"/>
    </c:title>
    <c:autoTitleDeleted val="0"/>
    <c:plotArea>
      <c:layout>
        <c:manualLayout>
          <c:layoutTarget val="inner"/>
          <c:xMode val="edge"/>
          <c:yMode val="edge"/>
          <c:x val="0.14728155775399901"/>
          <c:y val="2.2353121890297992E-2"/>
          <c:w val="0.8211871592973945"/>
          <c:h val="0.85412209859806953"/>
        </c:manualLayout>
      </c:layout>
      <c:scatterChart>
        <c:scatterStyle val="lineMarker"/>
        <c:varyColors val="0"/>
        <c:ser>
          <c:idx val="0"/>
          <c:order val="0"/>
          <c:tx>
            <c:v>Compute (OWL 8)</c:v>
          </c:tx>
          <c:xVal>
            <c:numRef>
              <c:f>CapabilityRamp!$H$28:$H$30</c:f>
              <c:numCache>
                <c:formatCode>General</c:formatCode>
                <c:ptCount val="3"/>
                <c:pt idx="0">
                  <c:v>0.12000000000000002</c:v>
                </c:pt>
                <c:pt idx="1">
                  <c:v>2.14</c:v>
                </c:pt>
                <c:pt idx="2">
                  <c:v>4</c:v>
                </c:pt>
              </c:numCache>
            </c:numRef>
          </c:xVal>
          <c:yVal>
            <c:numRef>
              <c:f>CapabilityRamp!$K$28:$K$30</c:f>
              <c:numCache>
                <c:formatCode>0</c:formatCode>
                <c:ptCount val="3"/>
                <c:pt idx="0">
                  <c:v>9.531549</c:v>
                </c:pt>
                <c:pt idx="1">
                  <c:v>529.38766999999905</c:v>
                </c:pt>
                <c:pt idx="2">
                  <c:v>4817.6293060000044</c:v>
                </c:pt>
              </c:numCache>
            </c:numRef>
          </c:yVal>
          <c:smooth val="0"/>
        </c:ser>
        <c:ser>
          <c:idx val="1"/>
          <c:order val="1"/>
          <c:tx>
            <c:v>Total (OWL 8)</c:v>
          </c:tx>
          <c:xVal>
            <c:numRef>
              <c:f>CapabilityRamp!$H$28:$H$30</c:f>
              <c:numCache>
                <c:formatCode>General</c:formatCode>
                <c:ptCount val="3"/>
                <c:pt idx="0">
                  <c:v>0.12000000000000002</c:v>
                </c:pt>
                <c:pt idx="1">
                  <c:v>2.14</c:v>
                </c:pt>
                <c:pt idx="2">
                  <c:v>4</c:v>
                </c:pt>
              </c:numCache>
            </c:numRef>
          </c:xVal>
          <c:yVal>
            <c:numRef>
              <c:f>CapabilityRamp!$L$28:$L$30</c:f>
              <c:numCache>
                <c:formatCode>0</c:formatCode>
                <c:ptCount val="3"/>
                <c:pt idx="0">
                  <c:v>12.013219999999999</c:v>
                </c:pt>
                <c:pt idx="1">
                  <c:v>680.55460799999946</c:v>
                </c:pt>
                <c:pt idx="2">
                  <c:v>6224.5028500000008</c:v>
                </c:pt>
              </c:numCache>
            </c:numRef>
          </c:yVal>
          <c:smooth val="0"/>
        </c:ser>
        <c:ser>
          <c:idx val="2"/>
          <c:order val="2"/>
          <c:tx>
            <c:v>Compute (VPC 4)</c:v>
          </c:tx>
          <c:xVal>
            <c:numRef>
              <c:f>CapabilityRamp!$H$31:$H$32</c:f>
              <c:numCache>
                <c:formatCode>General</c:formatCode>
                <c:ptCount val="2"/>
                <c:pt idx="0">
                  <c:v>4</c:v>
                </c:pt>
                <c:pt idx="1">
                  <c:v>6</c:v>
                </c:pt>
              </c:numCache>
            </c:numRef>
          </c:xVal>
          <c:yVal>
            <c:numRef>
              <c:f>CapabilityRamp!$K$31:$K$32</c:f>
              <c:numCache>
                <c:formatCode>0</c:formatCode>
                <c:ptCount val="2"/>
                <c:pt idx="0">
                  <c:v>1502.2881459999999</c:v>
                </c:pt>
                <c:pt idx="1">
                  <c:v>4779.876072</c:v>
                </c:pt>
              </c:numCache>
            </c:numRef>
          </c:yVal>
          <c:smooth val="0"/>
        </c:ser>
        <c:ser>
          <c:idx val="7"/>
          <c:order val="3"/>
          <c:tx>
            <c:v>Total (VPC 4)</c:v>
          </c:tx>
          <c:xVal>
            <c:numRef>
              <c:f>CapabilityRamp!$H$31:$H$32</c:f>
              <c:numCache>
                <c:formatCode>General</c:formatCode>
                <c:ptCount val="2"/>
                <c:pt idx="0">
                  <c:v>4</c:v>
                </c:pt>
                <c:pt idx="1">
                  <c:v>6</c:v>
                </c:pt>
              </c:numCache>
            </c:numRef>
          </c:xVal>
          <c:yVal>
            <c:numRef>
              <c:f>CapabilityRamp!$L$31:$L$32</c:f>
              <c:numCache>
                <c:formatCode>0</c:formatCode>
                <c:ptCount val="2"/>
                <c:pt idx="0">
                  <c:v>2120.0307460000022</c:v>
                </c:pt>
                <c:pt idx="1">
                  <c:v>5695.2646880000002</c:v>
                </c:pt>
              </c:numCache>
            </c:numRef>
          </c:yVal>
          <c:smooth val="0"/>
        </c:ser>
        <c:ser>
          <c:idx val="4"/>
          <c:order val="4"/>
          <c:tx>
            <c:v>Compute (Rex 64)</c:v>
          </c:tx>
          <c:xVal>
            <c:numRef>
              <c:f>CapabilityRamp!$H$33:$H$35</c:f>
              <c:numCache>
                <c:formatCode>General</c:formatCode>
                <c:ptCount val="3"/>
                <c:pt idx="0">
                  <c:v>0.12000000000000002</c:v>
                </c:pt>
                <c:pt idx="1">
                  <c:v>2.14</c:v>
                </c:pt>
                <c:pt idx="2">
                  <c:v>11.3</c:v>
                </c:pt>
              </c:numCache>
            </c:numRef>
          </c:xVal>
          <c:yVal>
            <c:numRef>
              <c:f>CapabilityRamp!$K$33:$K$35</c:f>
              <c:numCache>
                <c:formatCode>0</c:formatCode>
                <c:ptCount val="3"/>
                <c:pt idx="0">
                  <c:v>10.347716</c:v>
                </c:pt>
                <c:pt idx="1">
                  <c:v>139.91445999999999</c:v>
                </c:pt>
                <c:pt idx="2">
                  <c:v>701.73626399999921</c:v>
                </c:pt>
              </c:numCache>
            </c:numRef>
          </c:yVal>
          <c:smooth val="0"/>
        </c:ser>
        <c:ser>
          <c:idx val="3"/>
          <c:order val="5"/>
          <c:tx>
            <c:v>Total (Rex 64)</c:v>
          </c:tx>
          <c:xVal>
            <c:numRef>
              <c:f>CapabilityRamp!$H$33:$H$35</c:f>
              <c:numCache>
                <c:formatCode>General</c:formatCode>
                <c:ptCount val="3"/>
                <c:pt idx="0">
                  <c:v>0.12000000000000002</c:v>
                </c:pt>
                <c:pt idx="1">
                  <c:v>2.14</c:v>
                </c:pt>
                <c:pt idx="2">
                  <c:v>11.3</c:v>
                </c:pt>
              </c:numCache>
            </c:numRef>
          </c:xVal>
          <c:yVal>
            <c:numRef>
              <c:f>CapabilityRamp!$L$33:$L$35</c:f>
              <c:numCache>
                <c:formatCode>0</c:formatCode>
                <c:ptCount val="3"/>
                <c:pt idx="0">
                  <c:v>255.84986699999999</c:v>
                </c:pt>
                <c:pt idx="1">
                  <c:v>3758.8385210000001</c:v>
                </c:pt>
                <c:pt idx="2">
                  <c:v>24045.059372999978</c:v>
                </c:pt>
              </c:numCache>
            </c:numRef>
          </c:yVal>
          <c:smooth val="0"/>
        </c:ser>
        <c:dLbls>
          <c:showLegendKey val="0"/>
          <c:showVal val="0"/>
          <c:showCatName val="0"/>
          <c:showSerName val="0"/>
          <c:showPercent val="0"/>
          <c:showBubbleSize val="0"/>
        </c:dLbls>
        <c:axId val="146063744"/>
        <c:axId val="146065664"/>
      </c:scatterChart>
      <c:valAx>
        <c:axId val="146063744"/>
        <c:scaling>
          <c:logBase val="10"/>
          <c:orientation val="minMax"/>
          <c:max val="20"/>
        </c:scaling>
        <c:delete val="0"/>
        <c:axPos val="b"/>
        <c:title>
          <c:tx>
            <c:rich>
              <a:bodyPr/>
              <a:lstStyle/>
              <a:p>
                <a:pPr>
                  <a:defRPr sz="1500" baseline="0"/>
                </a:pPr>
                <a:r>
                  <a:rPr lang="en-US" sz="1500" baseline="0"/>
                  <a:t>Grid Size (GB)</a:t>
                </a:r>
              </a:p>
            </c:rich>
          </c:tx>
          <c:layout>
            <c:manualLayout>
              <c:xMode val="edge"/>
              <c:yMode val="edge"/>
              <c:x val="0.53840321241896105"/>
              <c:y val="0.90724097730064002"/>
            </c:manualLayout>
          </c:layout>
          <c:overlay val="0"/>
        </c:title>
        <c:numFmt formatCode="General" sourceLinked="1"/>
        <c:majorTickMark val="out"/>
        <c:minorTickMark val="none"/>
        <c:tickLblPos val="nextTo"/>
        <c:crossAx val="146065664"/>
        <c:crosses val="autoZero"/>
        <c:crossBetween val="midCat"/>
      </c:valAx>
      <c:valAx>
        <c:axId val="146065664"/>
        <c:scaling>
          <c:logBase val="10"/>
          <c:orientation val="minMax"/>
        </c:scaling>
        <c:delete val="0"/>
        <c:axPos val="l"/>
        <c:majorGridlines/>
        <c:title>
          <c:tx>
            <c:rich>
              <a:bodyPr rot="-5400000" vert="horz"/>
              <a:lstStyle/>
              <a:p>
                <a:pPr>
                  <a:defRPr sz="1500" baseline="0"/>
                </a:pPr>
                <a:r>
                  <a:rPr lang="en-US" sz="1500" baseline="0"/>
                  <a:t>Time (Seconds)</a:t>
                </a:r>
              </a:p>
            </c:rich>
          </c:tx>
          <c:overlay val="0"/>
        </c:title>
        <c:numFmt formatCode="0" sourceLinked="1"/>
        <c:majorTickMark val="out"/>
        <c:minorTickMark val="none"/>
        <c:tickLblPos val="nextTo"/>
        <c:crossAx val="146063744"/>
        <c:crossesAt val="0.1"/>
        <c:crossBetween val="midCat"/>
      </c:valAx>
      <c:spPr>
        <a:ln>
          <a:solidFill>
            <a:schemeClr val="tx1"/>
          </a:solidFill>
        </a:ln>
      </c:spPr>
    </c:plotArea>
    <c:legend>
      <c:legendPos val="r"/>
      <c:layout>
        <c:manualLayout>
          <c:xMode val="edge"/>
          <c:yMode val="edge"/>
          <c:x val="0.67247235121250903"/>
          <c:y val="0.49268062089221742"/>
          <c:w val="0.29311977028512526"/>
          <c:h val="0.38069280820754042"/>
        </c:manualLayout>
      </c:layout>
      <c:overlay val="0"/>
      <c:spPr>
        <a:solidFill>
          <a:schemeClr val="bg1"/>
        </a:solidFill>
        <a:ln>
          <a:solidFill>
            <a:sysClr val="windowText" lastClr="000000"/>
          </a:solidFill>
        </a:ln>
      </c:sp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D8FlowDir run times</a:t>
            </a:r>
          </a:p>
        </c:rich>
      </c:tx>
      <c:layout>
        <c:manualLayout>
          <c:xMode val="edge"/>
          <c:yMode val="edge"/>
          <c:x val="0.22400475341651813"/>
          <c:y val="4.9865262531411395E-2"/>
        </c:manualLayout>
      </c:layout>
      <c:overlay val="1"/>
    </c:title>
    <c:autoTitleDeleted val="0"/>
    <c:plotArea>
      <c:layout>
        <c:manualLayout>
          <c:layoutTarget val="inner"/>
          <c:xMode val="edge"/>
          <c:yMode val="edge"/>
          <c:x val="0.17209791729054003"/>
          <c:y val="2.9138424150244594E-2"/>
          <c:w val="0.79125673049258105"/>
          <c:h val="0.84640769072512012"/>
        </c:manualLayout>
      </c:layout>
      <c:scatterChart>
        <c:scatterStyle val="lineMarker"/>
        <c:varyColors val="0"/>
        <c:ser>
          <c:idx val="0"/>
          <c:order val="0"/>
          <c:tx>
            <c:v>Compute (OWL 8)</c:v>
          </c:tx>
          <c:xVal>
            <c:numRef>
              <c:f>CapabilityRamp!$H$34:$H$36</c:f>
              <c:numCache>
                <c:formatCode>General</c:formatCode>
                <c:ptCount val="3"/>
                <c:pt idx="0">
                  <c:v>0.12000000000000002</c:v>
                </c:pt>
                <c:pt idx="1">
                  <c:v>2.14</c:v>
                </c:pt>
                <c:pt idx="2">
                  <c:v>4</c:v>
                </c:pt>
              </c:numCache>
            </c:numRef>
          </c:xVal>
          <c:yVal>
            <c:numRef>
              <c:f>CapabilityRamp!$M$34:$M$36</c:f>
              <c:numCache>
                <c:formatCode>0</c:formatCode>
                <c:ptCount val="3"/>
                <c:pt idx="0">
                  <c:v>355.68967499999997</c:v>
                </c:pt>
                <c:pt idx="1">
                  <c:v>4363.0940430000001</c:v>
                </c:pt>
                <c:pt idx="2">
                  <c:v>10558.492388000002</c:v>
                </c:pt>
              </c:numCache>
            </c:numRef>
          </c:yVal>
          <c:smooth val="0"/>
        </c:ser>
        <c:ser>
          <c:idx val="1"/>
          <c:order val="1"/>
          <c:tx>
            <c:v>Total (OWL 8)</c:v>
          </c:tx>
          <c:xVal>
            <c:numRef>
              <c:f>CapabilityRamp!$H$34:$H$36</c:f>
              <c:numCache>
                <c:formatCode>General</c:formatCode>
                <c:ptCount val="3"/>
                <c:pt idx="0">
                  <c:v>0.12000000000000002</c:v>
                </c:pt>
                <c:pt idx="1">
                  <c:v>2.14</c:v>
                </c:pt>
                <c:pt idx="2">
                  <c:v>4</c:v>
                </c:pt>
              </c:numCache>
            </c:numRef>
          </c:xVal>
          <c:yVal>
            <c:numRef>
              <c:f>CapabilityRamp!$N$34:$N$36</c:f>
              <c:numCache>
                <c:formatCode>0</c:formatCode>
                <c:ptCount val="3"/>
                <c:pt idx="0">
                  <c:v>357.89256499999999</c:v>
                </c:pt>
                <c:pt idx="1">
                  <c:v>4570.5554700000002</c:v>
                </c:pt>
                <c:pt idx="2">
                  <c:v>11599.018849</c:v>
                </c:pt>
              </c:numCache>
            </c:numRef>
          </c:yVal>
          <c:smooth val="0"/>
        </c:ser>
        <c:ser>
          <c:idx val="4"/>
          <c:order val="2"/>
          <c:tx>
            <c:v>Compute (VPC 4)</c:v>
          </c:tx>
          <c:xVal>
            <c:numRef>
              <c:f>CapabilityRamp!$H$37:$H$38</c:f>
              <c:numCache>
                <c:formatCode>General</c:formatCode>
                <c:ptCount val="2"/>
                <c:pt idx="0">
                  <c:v>4</c:v>
                </c:pt>
                <c:pt idx="1">
                  <c:v>6</c:v>
                </c:pt>
              </c:numCache>
            </c:numRef>
          </c:xVal>
          <c:yVal>
            <c:numRef>
              <c:f>CapabilityRamp!$M$37:$M$38</c:f>
              <c:numCache>
                <c:formatCode>0</c:formatCode>
                <c:ptCount val="2"/>
                <c:pt idx="0">
                  <c:v>10658.033036000004</c:v>
                </c:pt>
                <c:pt idx="1">
                  <c:v>36568.88957400003</c:v>
                </c:pt>
              </c:numCache>
            </c:numRef>
          </c:yVal>
          <c:smooth val="0"/>
        </c:ser>
        <c:ser>
          <c:idx val="3"/>
          <c:order val="3"/>
          <c:tx>
            <c:v>Total (VPC 4)</c:v>
          </c:tx>
          <c:xVal>
            <c:numRef>
              <c:f>CapabilityRamp!$H$37:$H$38</c:f>
              <c:numCache>
                <c:formatCode>General</c:formatCode>
                <c:ptCount val="2"/>
                <c:pt idx="0">
                  <c:v>4</c:v>
                </c:pt>
                <c:pt idx="1">
                  <c:v>6</c:v>
                </c:pt>
              </c:numCache>
            </c:numRef>
          </c:xVal>
          <c:yVal>
            <c:numRef>
              <c:f>CapabilityRamp!$N$37:$N$38</c:f>
              <c:numCache>
                <c:formatCode>0</c:formatCode>
                <c:ptCount val="2"/>
                <c:pt idx="0">
                  <c:v>11191.158285</c:v>
                </c:pt>
                <c:pt idx="1">
                  <c:v>37098.244783999995</c:v>
                </c:pt>
              </c:numCache>
            </c:numRef>
          </c:yVal>
          <c:smooth val="0"/>
        </c:ser>
        <c:ser>
          <c:idx val="2"/>
          <c:order val="4"/>
          <c:tx>
            <c:v>Compute (Rex 64)</c:v>
          </c:tx>
          <c:xVal>
            <c:numRef>
              <c:f>CapabilityRamp!$H$39:$H$41</c:f>
              <c:numCache>
                <c:formatCode>General</c:formatCode>
                <c:ptCount val="3"/>
                <c:pt idx="0">
                  <c:v>0.12000000000000002</c:v>
                </c:pt>
                <c:pt idx="1">
                  <c:v>2.14</c:v>
                </c:pt>
                <c:pt idx="2">
                  <c:v>11.3</c:v>
                </c:pt>
              </c:numCache>
            </c:numRef>
          </c:xVal>
          <c:yVal>
            <c:numRef>
              <c:f>CapabilityRamp!$M$39:$M$41</c:f>
              <c:numCache>
                <c:formatCode>0</c:formatCode>
                <c:ptCount val="3"/>
                <c:pt idx="0">
                  <c:v>198.034548</c:v>
                </c:pt>
                <c:pt idx="1">
                  <c:v>2854.9227519999999</c:v>
                </c:pt>
              </c:numCache>
            </c:numRef>
          </c:yVal>
          <c:smooth val="0"/>
        </c:ser>
        <c:ser>
          <c:idx val="5"/>
          <c:order val="5"/>
          <c:tx>
            <c:v>Total (Rex 64)</c:v>
          </c:tx>
          <c:xVal>
            <c:numRef>
              <c:f>CapabilityRamp!$H$39:$H$41</c:f>
              <c:numCache>
                <c:formatCode>General</c:formatCode>
                <c:ptCount val="3"/>
                <c:pt idx="0">
                  <c:v>0.12000000000000002</c:v>
                </c:pt>
                <c:pt idx="1">
                  <c:v>2.14</c:v>
                </c:pt>
                <c:pt idx="2">
                  <c:v>11.3</c:v>
                </c:pt>
              </c:numCache>
            </c:numRef>
          </c:xVal>
          <c:yVal>
            <c:numRef>
              <c:f>CapabilityRamp!$N$39:$N$41</c:f>
              <c:numCache>
                <c:formatCode>0</c:formatCode>
                <c:ptCount val="3"/>
                <c:pt idx="0">
                  <c:v>429.84176400000001</c:v>
                </c:pt>
                <c:pt idx="1">
                  <c:v>11384.678610999992</c:v>
                </c:pt>
              </c:numCache>
            </c:numRef>
          </c:yVal>
          <c:smooth val="0"/>
        </c:ser>
        <c:dLbls>
          <c:showLegendKey val="0"/>
          <c:showVal val="0"/>
          <c:showCatName val="0"/>
          <c:showSerName val="0"/>
          <c:showPercent val="0"/>
          <c:showBubbleSize val="0"/>
        </c:dLbls>
        <c:axId val="156416640"/>
        <c:axId val="156422912"/>
      </c:scatterChart>
      <c:valAx>
        <c:axId val="156416640"/>
        <c:scaling>
          <c:logBase val="10"/>
          <c:orientation val="minMax"/>
          <c:max val="20"/>
        </c:scaling>
        <c:delete val="0"/>
        <c:axPos val="b"/>
        <c:title>
          <c:tx>
            <c:rich>
              <a:bodyPr/>
              <a:lstStyle/>
              <a:p>
                <a:pPr>
                  <a:defRPr sz="1500" baseline="0"/>
                </a:pPr>
                <a:r>
                  <a:rPr lang="en-US" sz="1500" baseline="0"/>
                  <a:t>Grid Size (GB)</a:t>
                </a:r>
              </a:p>
            </c:rich>
          </c:tx>
          <c:layout>
            <c:manualLayout>
              <c:xMode val="edge"/>
              <c:yMode val="edge"/>
              <c:x val="0.53314712666264308"/>
              <c:y val="0.9204517838248909"/>
            </c:manualLayout>
          </c:layout>
          <c:overlay val="0"/>
        </c:title>
        <c:numFmt formatCode="General" sourceLinked="1"/>
        <c:majorTickMark val="out"/>
        <c:minorTickMark val="none"/>
        <c:tickLblPos val="nextTo"/>
        <c:crossAx val="156422912"/>
        <c:crosses val="autoZero"/>
        <c:crossBetween val="midCat"/>
      </c:valAx>
      <c:valAx>
        <c:axId val="156422912"/>
        <c:scaling>
          <c:logBase val="10"/>
          <c:orientation val="minMax"/>
          <c:min val="100"/>
        </c:scaling>
        <c:delete val="0"/>
        <c:axPos val="l"/>
        <c:majorGridlines/>
        <c:title>
          <c:tx>
            <c:rich>
              <a:bodyPr rot="-5400000" vert="horz"/>
              <a:lstStyle/>
              <a:p>
                <a:pPr>
                  <a:defRPr sz="1500" baseline="0"/>
                </a:pPr>
                <a:r>
                  <a:rPr lang="en-US" sz="1500" baseline="0"/>
                  <a:t>Time (Seconds)</a:t>
                </a:r>
              </a:p>
            </c:rich>
          </c:tx>
          <c:overlay val="0"/>
        </c:title>
        <c:numFmt formatCode="0" sourceLinked="1"/>
        <c:majorTickMark val="out"/>
        <c:minorTickMark val="none"/>
        <c:tickLblPos val="nextTo"/>
        <c:crossAx val="156416640"/>
        <c:crossesAt val="0.1"/>
        <c:crossBetween val="midCat"/>
      </c:valAx>
      <c:spPr>
        <a:ln>
          <a:solidFill>
            <a:schemeClr val="tx1"/>
          </a:solidFill>
        </a:ln>
      </c:spPr>
    </c:plotArea>
    <c:legend>
      <c:legendPos val="r"/>
      <c:layout>
        <c:manualLayout>
          <c:xMode val="edge"/>
          <c:yMode val="edge"/>
          <c:x val="0.6506250477079627"/>
          <c:y val="0.49004443616551657"/>
          <c:w val="0.30689049774818461"/>
          <c:h val="0.37969361476054458"/>
        </c:manualLayout>
      </c:layout>
      <c:overlay val="0"/>
      <c:spPr>
        <a:solidFill>
          <a:schemeClr val="bg1"/>
        </a:solidFill>
        <a:ln>
          <a:solidFill>
            <a:sysClr val="windowText" lastClr="000000"/>
          </a:solidFill>
        </a:ln>
      </c:spPr>
    </c:legend>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image" Target="../media/image10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2.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35.wmf"/><Relationship Id="rId1" Type="http://schemas.openxmlformats.org/officeDocument/2006/relationships/image" Target="../media/image134.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41.wmf"/><Relationship Id="rId1" Type="http://schemas.openxmlformats.org/officeDocument/2006/relationships/image" Target="../media/image140.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46.emf"/><Relationship Id="rId1" Type="http://schemas.openxmlformats.org/officeDocument/2006/relationships/image" Target="../media/image8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1" cy="480060"/>
          </a:xfrm>
          <a:prstGeom prst="rect">
            <a:avLst/>
          </a:prstGeom>
        </p:spPr>
        <p:txBody>
          <a:bodyPr vert="horz" lIns="96655" tIns="48328" rIns="96655" bIns="48328" rtlCol="0"/>
          <a:lstStyle>
            <a:lvl1pPr algn="l">
              <a:defRPr sz="1200"/>
            </a:lvl1pPr>
          </a:lstStyle>
          <a:p>
            <a:endParaRPr lang="en-US"/>
          </a:p>
        </p:txBody>
      </p:sp>
      <p:sp>
        <p:nvSpPr>
          <p:cNvPr id="3" name="Date Placeholder 2"/>
          <p:cNvSpPr>
            <a:spLocks noGrp="1"/>
          </p:cNvSpPr>
          <p:nvPr>
            <p:ph type="dt" sz="quarter" idx="1"/>
          </p:nvPr>
        </p:nvSpPr>
        <p:spPr>
          <a:xfrm>
            <a:off x="4143587" y="0"/>
            <a:ext cx="3169921" cy="480060"/>
          </a:xfrm>
          <a:prstGeom prst="rect">
            <a:avLst/>
          </a:prstGeom>
        </p:spPr>
        <p:txBody>
          <a:bodyPr vert="horz" lIns="96655" tIns="48328" rIns="96655" bIns="48328" rtlCol="0"/>
          <a:lstStyle>
            <a:lvl1pPr algn="r">
              <a:defRPr sz="1200"/>
            </a:lvl1pPr>
          </a:lstStyle>
          <a:p>
            <a:fld id="{9246E736-8DF2-4A67-8AD5-413DE77FF67A}" type="datetimeFigureOut">
              <a:rPr lang="en-US" smtClean="0"/>
              <a:t>8/9/2011</a:t>
            </a:fld>
            <a:endParaRPr lang="en-US"/>
          </a:p>
        </p:txBody>
      </p:sp>
      <p:sp>
        <p:nvSpPr>
          <p:cNvPr id="4" name="Footer Placeholder 3"/>
          <p:cNvSpPr>
            <a:spLocks noGrp="1"/>
          </p:cNvSpPr>
          <p:nvPr>
            <p:ph type="ftr" sz="quarter" idx="2"/>
          </p:nvPr>
        </p:nvSpPr>
        <p:spPr>
          <a:xfrm>
            <a:off x="0" y="9119474"/>
            <a:ext cx="3169921" cy="480060"/>
          </a:xfrm>
          <a:prstGeom prst="rect">
            <a:avLst/>
          </a:prstGeom>
        </p:spPr>
        <p:txBody>
          <a:bodyPr vert="horz" lIns="96655" tIns="48328" rIns="96655" bIns="48328"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1" cy="480060"/>
          </a:xfrm>
          <a:prstGeom prst="rect">
            <a:avLst/>
          </a:prstGeom>
        </p:spPr>
        <p:txBody>
          <a:bodyPr vert="horz" lIns="96655" tIns="48328" rIns="96655" bIns="48328" rtlCol="0" anchor="b"/>
          <a:lstStyle>
            <a:lvl1pPr algn="r">
              <a:defRPr sz="1200"/>
            </a:lvl1pPr>
          </a:lstStyle>
          <a:p>
            <a:fld id="{A076CDDA-6028-41E6-BFAC-E5BE5434A281}" type="slidenum">
              <a:rPr lang="en-US" smtClean="0"/>
              <a:t>‹#›</a:t>
            </a:fld>
            <a:endParaRPr lang="en-US"/>
          </a:p>
        </p:txBody>
      </p:sp>
    </p:spTree>
    <p:extLst>
      <p:ext uri="{BB962C8B-B14F-4D97-AF65-F5344CB8AC3E}">
        <p14:creationId xmlns:p14="http://schemas.microsoft.com/office/powerpoint/2010/main" val="2289817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1" cy="480060"/>
          </a:xfrm>
          <a:prstGeom prst="rect">
            <a:avLst/>
          </a:prstGeom>
        </p:spPr>
        <p:txBody>
          <a:bodyPr vert="horz" lIns="96655" tIns="48328" rIns="96655" bIns="48328" rtlCol="0"/>
          <a:lstStyle>
            <a:lvl1pPr algn="l">
              <a:defRPr sz="1200"/>
            </a:lvl1pPr>
          </a:lstStyle>
          <a:p>
            <a:endParaRPr lang="en-US"/>
          </a:p>
        </p:txBody>
      </p:sp>
      <p:sp>
        <p:nvSpPr>
          <p:cNvPr id="3" name="Date Placeholder 2"/>
          <p:cNvSpPr>
            <a:spLocks noGrp="1"/>
          </p:cNvSpPr>
          <p:nvPr>
            <p:ph type="dt" idx="1"/>
          </p:nvPr>
        </p:nvSpPr>
        <p:spPr>
          <a:xfrm>
            <a:off x="4143587" y="0"/>
            <a:ext cx="3169921" cy="480060"/>
          </a:xfrm>
          <a:prstGeom prst="rect">
            <a:avLst/>
          </a:prstGeom>
        </p:spPr>
        <p:txBody>
          <a:bodyPr vert="horz" lIns="96655" tIns="48328" rIns="96655" bIns="48328" rtlCol="0"/>
          <a:lstStyle>
            <a:lvl1pPr algn="r">
              <a:defRPr sz="1200"/>
            </a:lvl1pPr>
          </a:lstStyle>
          <a:p>
            <a:fld id="{6F706718-8F9B-4714-BDCA-44544253309B}" type="datetimeFigureOut">
              <a:rPr lang="en-US" smtClean="0"/>
              <a:pPr/>
              <a:t>8/9/2011</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55" tIns="48328" rIns="96655" bIns="48328" rtlCol="0" anchor="ctr"/>
          <a:lstStyle/>
          <a:p>
            <a:endParaRPr lang="en-US"/>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55" tIns="48328" rIns="96655" bIns="4832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1" cy="480060"/>
          </a:xfrm>
          <a:prstGeom prst="rect">
            <a:avLst/>
          </a:prstGeom>
        </p:spPr>
        <p:txBody>
          <a:bodyPr vert="horz" lIns="96655" tIns="48328" rIns="96655" bIns="48328"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1" cy="480060"/>
          </a:xfrm>
          <a:prstGeom prst="rect">
            <a:avLst/>
          </a:prstGeom>
        </p:spPr>
        <p:txBody>
          <a:bodyPr vert="horz" lIns="96655" tIns="48328" rIns="96655" bIns="48328" rtlCol="0" anchor="b"/>
          <a:lstStyle>
            <a:lvl1pPr algn="r">
              <a:defRPr sz="1200"/>
            </a:lvl1pPr>
          </a:lstStyle>
          <a:p>
            <a:fld id="{0396E79A-87AA-4B9C-8CA3-60BB7F8FB89E}" type="slidenum">
              <a:rPr lang="en-US" smtClean="0"/>
              <a:pPr/>
              <a:t>‹#›</a:t>
            </a:fld>
            <a:endParaRPr lang="en-US"/>
          </a:p>
        </p:txBody>
      </p:sp>
    </p:spTree>
    <p:extLst>
      <p:ext uri="{BB962C8B-B14F-4D97-AF65-F5344CB8AC3E}">
        <p14:creationId xmlns:p14="http://schemas.microsoft.com/office/powerpoint/2010/main" val="91550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85320" indent="-302046">
              <a:defRPr>
                <a:solidFill>
                  <a:schemeClr val="tx1"/>
                </a:solidFill>
                <a:latin typeface="Calibri" pitchFamily="34" charset="0"/>
              </a:defRPr>
            </a:lvl2pPr>
            <a:lvl3pPr marL="1208185" indent="-241637">
              <a:defRPr>
                <a:solidFill>
                  <a:schemeClr val="tx1"/>
                </a:solidFill>
                <a:latin typeface="Calibri" pitchFamily="34" charset="0"/>
              </a:defRPr>
            </a:lvl3pPr>
            <a:lvl4pPr marL="1691458" indent="-241637">
              <a:defRPr>
                <a:solidFill>
                  <a:schemeClr val="tx1"/>
                </a:solidFill>
                <a:latin typeface="Calibri" pitchFamily="34" charset="0"/>
              </a:defRPr>
            </a:lvl4pPr>
            <a:lvl5pPr marL="2174731" indent="-241637">
              <a:defRPr>
                <a:solidFill>
                  <a:schemeClr val="tx1"/>
                </a:solidFill>
                <a:latin typeface="Calibri" pitchFamily="34" charset="0"/>
              </a:defRPr>
            </a:lvl5pPr>
            <a:lvl6pPr marL="2658006" indent="-241637" fontAlgn="base">
              <a:spcBef>
                <a:spcPct val="0"/>
              </a:spcBef>
              <a:spcAft>
                <a:spcPct val="0"/>
              </a:spcAft>
              <a:defRPr>
                <a:solidFill>
                  <a:schemeClr val="tx1"/>
                </a:solidFill>
                <a:latin typeface="Calibri" pitchFamily="34" charset="0"/>
              </a:defRPr>
            </a:lvl6pPr>
            <a:lvl7pPr marL="3141279" indent="-241637" fontAlgn="base">
              <a:spcBef>
                <a:spcPct val="0"/>
              </a:spcBef>
              <a:spcAft>
                <a:spcPct val="0"/>
              </a:spcAft>
              <a:defRPr>
                <a:solidFill>
                  <a:schemeClr val="tx1"/>
                </a:solidFill>
                <a:latin typeface="Calibri" pitchFamily="34" charset="0"/>
              </a:defRPr>
            </a:lvl7pPr>
            <a:lvl8pPr marL="3624553" indent="-241637" fontAlgn="base">
              <a:spcBef>
                <a:spcPct val="0"/>
              </a:spcBef>
              <a:spcAft>
                <a:spcPct val="0"/>
              </a:spcAft>
              <a:defRPr>
                <a:solidFill>
                  <a:schemeClr val="tx1"/>
                </a:solidFill>
                <a:latin typeface="Calibri" pitchFamily="34" charset="0"/>
              </a:defRPr>
            </a:lvl8pPr>
            <a:lvl9pPr marL="4107827" indent="-24163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FFFF7BD-A241-4518-828B-B53CDFAA35DB}" type="slidenum">
              <a:rPr lang="en-US"/>
              <a:pPr fontAlgn="base">
                <a:spcBef>
                  <a:spcPct val="0"/>
                </a:spcBef>
                <a:spcAft>
                  <a:spcPct val="0"/>
                </a:spcAft>
              </a:pPr>
              <a:t>5</a:t>
            </a:fld>
            <a:endParaRPr lang="en-US"/>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2DE5AD-1A94-426E-97C0-636CA2720F2D}"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1522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endParaRPr lang="en-US" smtClean="0"/>
          </a:p>
        </p:txBody>
      </p:sp>
      <p:sp>
        <p:nvSpPr>
          <p:cNvPr id="104452" name="Slide Number Placeholder 3"/>
          <p:cNvSpPr>
            <a:spLocks noGrp="1"/>
          </p:cNvSpPr>
          <p:nvPr>
            <p:ph type="sldNum" sz="quarter" idx="5"/>
          </p:nvPr>
        </p:nvSpPr>
        <p:spPr>
          <a:noFill/>
        </p:spPr>
        <p:txBody>
          <a:bodyPr/>
          <a:lstStyle/>
          <a:p>
            <a:fld id="{9ED6B7D7-66EC-4A26-8000-C385746A2E6E}" type="slidenum">
              <a:rPr lang="en-US" smtClean="0">
                <a:solidFill>
                  <a:prstClr val="black"/>
                </a:solidFill>
              </a:rPr>
              <a:pPr/>
              <a:t>39</a:t>
            </a:fld>
            <a:endParaRPr lang="en-US" smtClean="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r>
              <a:rPr lang="en-US" smtClean="0">
                <a:latin typeface="Arial" pitchFamily="34" charset="0"/>
              </a:rPr>
              <a:t>This slide shows the general model for deriving flow field related derivative surfaces from digital elevation data.  The input is a raw digital elevation model, generally elevation values on a grid.  This is basic information used to derive further hydrology related spatial fields that enrich the information content of this basic data.  The first step is to remove sinks, either by filling, or carving.  Then a flow field is defined.  This enables the calculation of flow related terrain information.  My focus has been on flow related information working within this framework.  I try to leave other GIS functionality, like radiation exposure, line of sight analyses and visualization to others.  I have distributed my software in ways that it easily plugs in to mainstream systems, such as ArcGIS to enhance ease of use.</a:t>
            </a:r>
          </a:p>
          <a:p>
            <a:endParaRPr lang="en-US" smtClean="0">
              <a:latin typeface="Arial" pitchFamily="34" charset="0"/>
            </a:endParaRPr>
          </a:p>
        </p:txBody>
      </p:sp>
      <p:sp>
        <p:nvSpPr>
          <p:cNvPr id="144388" name="Slide Number Placeholder 3"/>
          <p:cNvSpPr>
            <a:spLocks noGrp="1"/>
          </p:cNvSpPr>
          <p:nvPr>
            <p:ph type="sldNum" sz="quarter" idx="5"/>
          </p:nvPr>
        </p:nvSpPr>
        <p:spPr>
          <a:noFill/>
        </p:spPr>
        <p:txBody>
          <a:bodyPr/>
          <a:lstStyle/>
          <a:p>
            <a:fld id="{95A7286C-9410-4FEC-8317-0DE37D6ED69E}" type="slidenum">
              <a:rPr lang="en-US" smtClean="0">
                <a:solidFill>
                  <a:srgbClr val="000000"/>
                </a:solidFill>
              </a:rPr>
              <a:pPr/>
              <a:t>41</a:t>
            </a:fld>
            <a:endParaRPr lang="en-US" smtClean="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endParaRPr lang="en-US" smtClean="0">
              <a:latin typeface="Arial" pitchFamily="34" charset="0"/>
            </a:endParaRPr>
          </a:p>
        </p:txBody>
      </p:sp>
      <p:sp>
        <p:nvSpPr>
          <p:cNvPr id="41988" name="Slide Number Placeholder 3"/>
          <p:cNvSpPr>
            <a:spLocks noGrp="1"/>
          </p:cNvSpPr>
          <p:nvPr>
            <p:ph type="sldNum" sz="quarter" idx="5"/>
          </p:nvPr>
        </p:nvSpPr>
        <p:spPr>
          <a:noFill/>
        </p:spPr>
        <p:txBody>
          <a:bodyPr/>
          <a:lstStyle/>
          <a:p>
            <a:fld id="{B8FEFD80-0EE2-4385-BECA-D723EEA8759D}" type="slidenum">
              <a:rPr lang="en-US">
                <a:solidFill>
                  <a:srgbClr val="000000"/>
                </a:solidFill>
              </a:rPr>
              <a:pPr/>
              <a:t>43</a:t>
            </a:fld>
            <a:endParaRPr lang="en-US">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r>
              <a:rPr lang="en-US" smtClean="0">
                <a:latin typeface="Arial" pitchFamily="34" charset="0"/>
              </a:rPr>
              <a:t>This slide shows how the terrain flow field is represented.  Early DEM work used a single flow direction model, D8.  In 1997 I published the Dinfinity method that proportions flow from each grid cell among downslope neighbors.  This, at the expense of some dispersion, allows a better approximation of flow across surfaces.</a:t>
            </a:r>
          </a:p>
        </p:txBody>
      </p:sp>
      <p:sp>
        <p:nvSpPr>
          <p:cNvPr id="145412" name="Slide Number Placeholder 3"/>
          <p:cNvSpPr>
            <a:spLocks noGrp="1"/>
          </p:cNvSpPr>
          <p:nvPr>
            <p:ph type="sldNum" sz="quarter" idx="5"/>
          </p:nvPr>
        </p:nvSpPr>
        <p:spPr>
          <a:noFill/>
        </p:spPr>
        <p:txBody>
          <a:bodyPr/>
          <a:lstStyle/>
          <a:p>
            <a:fld id="{B52FD5D7-F40D-40FF-89F8-4EC34253181F}" type="slidenum">
              <a:rPr lang="en-US" smtClean="0">
                <a:solidFill>
                  <a:srgbClr val="000000"/>
                </a:solidFill>
              </a:rPr>
              <a:pPr/>
              <a:t>46</a:t>
            </a:fld>
            <a:endParaRPr lang="en-US" smtClean="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6B3546-3E67-4B1C-AA9E-B922D87945FA}" type="slidenum">
              <a:rPr lang="en-US">
                <a:solidFill>
                  <a:srgbClr val="EEECE1"/>
                </a:solidFill>
              </a:rPr>
              <a:pPr/>
              <a:t>60</a:t>
            </a:fld>
            <a:endParaRPr lang="en-US">
              <a:solidFill>
                <a:srgbClr val="EEECE1"/>
              </a:solidFill>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6B3546-3E67-4B1C-AA9E-B922D87945FA}" type="slidenum">
              <a:rPr lang="en-US">
                <a:solidFill>
                  <a:srgbClr val="EEECE1"/>
                </a:solidFill>
              </a:rPr>
              <a:pPr/>
              <a:t>61</a:t>
            </a:fld>
            <a:endParaRPr lang="en-US">
              <a:solidFill>
                <a:srgbClr val="EEECE1"/>
              </a:solidFill>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6B3546-3E67-4B1C-AA9E-B922D87945FA}" type="slidenum">
              <a:rPr lang="en-US">
                <a:solidFill>
                  <a:srgbClr val="EEECE1"/>
                </a:solidFill>
              </a:rPr>
              <a:pPr/>
              <a:t>62</a:t>
            </a:fld>
            <a:endParaRPr lang="en-US">
              <a:solidFill>
                <a:srgbClr val="EEECE1"/>
              </a:solidFill>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6B3546-3E67-4B1C-AA9E-B922D87945FA}" type="slidenum">
              <a:rPr lang="en-US">
                <a:solidFill>
                  <a:srgbClr val="EEECE1"/>
                </a:solidFill>
              </a:rPr>
              <a:pPr/>
              <a:t>63</a:t>
            </a:fld>
            <a:endParaRPr lang="en-US">
              <a:solidFill>
                <a:srgbClr val="EEECE1"/>
              </a:solidFill>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6B3546-3E67-4B1C-AA9E-B922D87945FA}" type="slidenum">
              <a:rPr lang="en-US">
                <a:solidFill>
                  <a:srgbClr val="EEECE1"/>
                </a:solidFill>
              </a:rPr>
              <a:pPr/>
              <a:t>64</a:t>
            </a:fld>
            <a:endParaRPr lang="en-US">
              <a:solidFill>
                <a:srgbClr val="EEECE1"/>
              </a:solidFill>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85320" indent="-302046" eaLnBrk="0" hangingPunct="0">
              <a:defRPr>
                <a:solidFill>
                  <a:schemeClr val="tx1"/>
                </a:solidFill>
                <a:latin typeface="Arial" pitchFamily="34" charset="0"/>
              </a:defRPr>
            </a:lvl2pPr>
            <a:lvl3pPr marL="1208185" indent="-241637" eaLnBrk="0" hangingPunct="0">
              <a:defRPr>
                <a:solidFill>
                  <a:schemeClr val="tx1"/>
                </a:solidFill>
                <a:latin typeface="Arial" pitchFamily="34" charset="0"/>
              </a:defRPr>
            </a:lvl3pPr>
            <a:lvl4pPr marL="1691458" indent="-241637" eaLnBrk="0" hangingPunct="0">
              <a:defRPr>
                <a:solidFill>
                  <a:schemeClr val="tx1"/>
                </a:solidFill>
                <a:latin typeface="Arial" pitchFamily="34" charset="0"/>
              </a:defRPr>
            </a:lvl4pPr>
            <a:lvl5pPr marL="2174731" indent="-241637" eaLnBrk="0" hangingPunct="0">
              <a:defRPr>
                <a:solidFill>
                  <a:schemeClr val="tx1"/>
                </a:solidFill>
                <a:latin typeface="Arial" pitchFamily="34" charset="0"/>
              </a:defRPr>
            </a:lvl5pPr>
            <a:lvl6pPr marL="2658006" indent="-241637" eaLnBrk="0" fontAlgn="base" hangingPunct="0">
              <a:spcBef>
                <a:spcPct val="0"/>
              </a:spcBef>
              <a:spcAft>
                <a:spcPct val="0"/>
              </a:spcAft>
              <a:defRPr>
                <a:solidFill>
                  <a:schemeClr val="tx1"/>
                </a:solidFill>
                <a:latin typeface="Arial" pitchFamily="34" charset="0"/>
              </a:defRPr>
            </a:lvl6pPr>
            <a:lvl7pPr marL="3141279" indent="-241637" eaLnBrk="0" fontAlgn="base" hangingPunct="0">
              <a:spcBef>
                <a:spcPct val="0"/>
              </a:spcBef>
              <a:spcAft>
                <a:spcPct val="0"/>
              </a:spcAft>
              <a:defRPr>
                <a:solidFill>
                  <a:schemeClr val="tx1"/>
                </a:solidFill>
                <a:latin typeface="Arial" pitchFamily="34" charset="0"/>
              </a:defRPr>
            </a:lvl7pPr>
            <a:lvl8pPr marL="3624553" indent="-241637" eaLnBrk="0" fontAlgn="base" hangingPunct="0">
              <a:spcBef>
                <a:spcPct val="0"/>
              </a:spcBef>
              <a:spcAft>
                <a:spcPct val="0"/>
              </a:spcAft>
              <a:defRPr>
                <a:solidFill>
                  <a:schemeClr val="tx1"/>
                </a:solidFill>
                <a:latin typeface="Arial" pitchFamily="34" charset="0"/>
              </a:defRPr>
            </a:lvl8pPr>
            <a:lvl9pPr marL="4107827" indent="-241637" eaLnBrk="0" fontAlgn="base" hangingPunct="0">
              <a:spcBef>
                <a:spcPct val="0"/>
              </a:spcBef>
              <a:spcAft>
                <a:spcPct val="0"/>
              </a:spcAft>
              <a:defRPr>
                <a:solidFill>
                  <a:schemeClr val="tx1"/>
                </a:solidFill>
                <a:latin typeface="Arial" pitchFamily="34" charset="0"/>
              </a:defRPr>
            </a:lvl9pPr>
          </a:lstStyle>
          <a:p>
            <a:pPr eaLnBrk="1" hangingPunct="1"/>
            <a:fld id="{2C5208F4-FCB4-4F75-AC3B-FFB108837AAB}" type="slidenum">
              <a:rPr lang="en-US">
                <a:solidFill>
                  <a:srgbClr val="000000"/>
                </a:solidFill>
              </a:rPr>
              <a:pPr eaLnBrk="1" hangingPunct="1"/>
              <a:t>11</a:t>
            </a:fld>
            <a:endParaRPr lang="en-US">
              <a:solidFill>
                <a:srgbClr val="000000"/>
              </a:solidFill>
            </a:endParaRPr>
          </a:p>
        </p:txBody>
      </p:sp>
      <p:sp>
        <p:nvSpPr>
          <p:cNvPr id="120835" name="Rectangle 7"/>
          <p:cNvSpPr txBox="1">
            <a:spLocks noGrp="1" noChangeArrowheads="1"/>
          </p:cNvSpPr>
          <p:nvPr/>
        </p:nvSpPr>
        <p:spPr bwMode="auto">
          <a:xfrm>
            <a:off x="4143587" y="9119474"/>
            <a:ext cx="3169921"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5" tIns="48328" rIns="96655" bIns="48328"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6FC279A4-94CE-4555-B18B-46254134F8D1}" type="slidenum">
              <a:rPr lang="en-US" sz="1200">
                <a:solidFill>
                  <a:srgbClr val="000000"/>
                </a:solidFill>
                <a:latin typeface="Calibri" pitchFamily="34" charset="0"/>
              </a:rPr>
              <a:pPr algn="r" eaLnBrk="1" fontAlgn="base" hangingPunct="1">
                <a:spcBef>
                  <a:spcPct val="0"/>
                </a:spcBef>
                <a:spcAft>
                  <a:spcPct val="0"/>
                </a:spcAft>
              </a:pPr>
              <a:t>11</a:t>
            </a:fld>
            <a:endParaRPr lang="en-US" sz="1200">
              <a:solidFill>
                <a:srgbClr val="000000"/>
              </a:solidFill>
              <a:latin typeface="Calibri" pitchFamily="34" charset="0"/>
            </a:endParaRPr>
          </a:p>
        </p:txBody>
      </p:sp>
      <p:sp>
        <p:nvSpPr>
          <p:cNvPr id="120836" name="Rectangle 2"/>
          <p:cNvSpPr>
            <a:spLocks noGrp="1" noRot="1" noChangeAspect="1" noChangeArrowheads="1" noTextEdit="1"/>
          </p:cNvSpPr>
          <p:nvPr>
            <p:ph type="sldImg"/>
          </p:nvPr>
        </p:nvSpPr>
        <p:spPr>
          <a:ln/>
        </p:spPr>
      </p:sp>
      <p:sp>
        <p:nvSpPr>
          <p:cNvPr id="1208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85320" indent="-302046" eaLnBrk="0" hangingPunct="0">
              <a:defRPr>
                <a:solidFill>
                  <a:schemeClr val="tx1"/>
                </a:solidFill>
                <a:latin typeface="Arial" pitchFamily="34" charset="0"/>
              </a:defRPr>
            </a:lvl2pPr>
            <a:lvl3pPr marL="1208185" indent="-241637" eaLnBrk="0" hangingPunct="0">
              <a:defRPr>
                <a:solidFill>
                  <a:schemeClr val="tx1"/>
                </a:solidFill>
                <a:latin typeface="Arial" pitchFamily="34" charset="0"/>
              </a:defRPr>
            </a:lvl3pPr>
            <a:lvl4pPr marL="1691458" indent="-241637" eaLnBrk="0" hangingPunct="0">
              <a:defRPr>
                <a:solidFill>
                  <a:schemeClr val="tx1"/>
                </a:solidFill>
                <a:latin typeface="Arial" pitchFamily="34" charset="0"/>
              </a:defRPr>
            </a:lvl4pPr>
            <a:lvl5pPr marL="2174731" indent="-241637" eaLnBrk="0" hangingPunct="0">
              <a:defRPr>
                <a:solidFill>
                  <a:schemeClr val="tx1"/>
                </a:solidFill>
                <a:latin typeface="Arial" pitchFamily="34" charset="0"/>
              </a:defRPr>
            </a:lvl5pPr>
            <a:lvl6pPr marL="2658006" indent="-241637" eaLnBrk="0" fontAlgn="base" hangingPunct="0">
              <a:spcBef>
                <a:spcPct val="0"/>
              </a:spcBef>
              <a:spcAft>
                <a:spcPct val="0"/>
              </a:spcAft>
              <a:defRPr>
                <a:solidFill>
                  <a:schemeClr val="tx1"/>
                </a:solidFill>
                <a:latin typeface="Arial" pitchFamily="34" charset="0"/>
              </a:defRPr>
            </a:lvl6pPr>
            <a:lvl7pPr marL="3141279" indent="-241637" eaLnBrk="0" fontAlgn="base" hangingPunct="0">
              <a:spcBef>
                <a:spcPct val="0"/>
              </a:spcBef>
              <a:spcAft>
                <a:spcPct val="0"/>
              </a:spcAft>
              <a:defRPr>
                <a:solidFill>
                  <a:schemeClr val="tx1"/>
                </a:solidFill>
                <a:latin typeface="Arial" pitchFamily="34" charset="0"/>
              </a:defRPr>
            </a:lvl7pPr>
            <a:lvl8pPr marL="3624553" indent="-241637" eaLnBrk="0" fontAlgn="base" hangingPunct="0">
              <a:spcBef>
                <a:spcPct val="0"/>
              </a:spcBef>
              <a:spcAft>
                <a:spcPct val="0"/>
              </a:spcAft>
              <a:defRPr>
                <a:solidFill>
                  <a:schemeClr val="tx1"/>
                </a:solidFill>
                <a:latin typeface="Arial" pitchFamily="34" charset="0"/>
              </a:defRPr>
            </a:lvl8pPr>
            <a:lvl9pPr marL="4107827" indent="-241637" eaLnBrk="0" fontAlgn="base" hangingPunct="0">
              <a:spcBef>
                <a:spcPct val="0"/>
              </a:spcBef>
              <a:spcAft>
                <a:spcPct val="0"/>
              </a:spcAft>
              <a:defRPr>
                <a:solidFill>
                  <a:schemeClr val="tx1"/>
                </a:solidFill>
                <a:latin typeface="Arial" pitchFamily="34" charset="0"/>
              </a:defRPr>
            </a:lvl9pPr>
          </a:lstStyle>
          <a:p>
            <a:pPr eaLnBrk="1" hangingPunct="1"/>
            <a:fld id="{DB8B63CB-012D-4D71-8640-380D5D6FA467}" type="slidenum">
              <a:rPr lang="en-US">
                <a:solidFill>
                  <a:srgbClr val="000000"/>
                </a:solidFill>
              </a:rPr>
              <a:pPr eaLnBrk="1" hangingPunct="1"/>
              <a:t>12</a:t>
            </a:fld>
            <a:endParaRPr lang="en-US">
              <a:solidFill>
                <a:srgbClr val="000000"/>
              </a:solidFill>
            </a:endParaRPr>
          </a:p>
        </p:txBody>
      </p:sp>
      <p:sp>
        <p:nvSpPr>
          <p:cNvPr id="121859" name="Rectangle 7"/>
          <p:cNvSpPr txBox="1">
            <a:spLocks noGrp="1" noChangeArrowheads="1"/>
          </p:cNvSpPr>
          <p:nvPr/>
        </p:nvSpPr>
        <p:spPr bwMode="auto">
          <a:xfrm>
            <a:off x="4143587" y="9119474"/>
            <a:ext cx="3169921"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5" tIns="48328" rIns="96655" bIns="48328"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D4EFBBEF-7629-42C1-84C0-5175C8E8F4B2}" type="slidenum">
              <a:rPr lang="en-US" sz="1200">
                <a:solidFill>
                  <a:srgbClr val="000000"/>
                </a:solidFill>
                <a:latin typeface="Calibri" pitchFamily="34" charset="0"/>
              </a:rPr>
              <a:pPr algn="r" eaLnBrk="1" fontAlgn="base" hangingPunct="1">
                <a:spcBef>
                  <a:spcPct val="0"/>
                </a:spcBef>
                <a:spcAft>
                  <a:spcPct val="0"/>
                </a:spcAft>
              </a:pPr>
              <a:t>12</a:t>
            </a:fld>
            <a:endParaRPr lang="en-US" sz="1200">
              <a:solidFill>
                <a:srgbClr val="000000"/>
              </a:solidFill>
              <a:latin typeface="Calibri" pitchFamily="34" charset="0"/>
            </a:endParaRPr>
          </a:p>
        </p:txBody>
      </p:sp>
      <p:sp>
        <p:nvSpPr>
          <p:cNvPr id="121860" name="Rectangle 2"/>
          <p:cNvSpPr>
            <a:spLocks noGrp="1" noRot="1" noChangeAspect="1" noChangeArrowheads="1" noTextEdit="1"/>
          </p:cNvSpPr>
          <p:nvPr>
            <p:ph type="sldImg"/>
          </p:nvPr>
        </p:nvSpPr>
        <p:spPr>
          <a:ln/>
        </p:spPr>
      </p:sp>
      <p:sp>
        <p:nvSpPr>
          <p:cNvPr id="1218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r>
              <a:rPr lang="en-US" smtClean="0"/>
              <a:t>In designing ODM we asked: What are the basic attributes to be associated with each single data value and how can these best be organized?  This involved community survey at a workshop and by email and based on the feedback received we came up with the ODM schema illustrated, published last year in WRR</a:t>
            </a:r>
          </a:p>
          <a:p>
            <a:r>
              <a:rPr lang="en-US" smtClean="0"/>
              <a:t>This is quite a detailed slide, but it is the entire schema.  Few database designs are simple enough to fit the entire schema on one slide.  This shows at the center the data values table and off to the sides, the ancillary or metadata tables that record.</a:t>
            </a:r>
          </a:p>
          <a:p>
            <a:endParaRPr lang="en-US" smtClean="0"/>
          </a:p>
          <a:p>
            <a:pPr eaLnBrk="1" hangingPunct="1"/>
            <a:endParaRPr lang="en-US" smtClean="0"/>
          </a:p>
        </p:txBody>
      </p:sp>
      <p:sp>
        <p:nvSpPr>
          <p:cNvPr id="69636" name="Slide Number Placeholder 3"/>
          <p:cNvSpPr>
            <a:spLocks noGrp="1"/>
          </p:cNvSpPr>
          <p:nvPr>
            <p:ph type="sldNum" sz="quarter" idx="5"/>
          </p:nvPr>
        </p:nvSpPr>
        <p:spPr>
          <a:noFill/>
        </p:spPr>
        <p:txBody>
          <a:bodyPr/>
          <a:lstStyle/>
          <a:p>
            <a:fld id="{1B737F82-BCD5-4793-9DD1-E9BF405FA491}" type="slidenum">
              <a:rPr lang="en-US">
                <a:solidFill>
                  <a:srgbClr val="000000"/>
                </a:solidFill>
              </a:rPr>
              <a:pPr/>
              <a:t>18</a:t>
            </a:fld>
            <a:endParaRPr 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5E47C683-4611-4CF5-98B7-8BB8D95C505E}" type="slidenum">
              <a:rPr lang="en-US">
                <a:solidFill>
                  <a:srgbClr val="000000"/>
                </a:solidFill>
              </a:rPr>
              <a:pPr/>
              <a:t>19</a:t>
            </a:fld>
            <a:endParaRPr lang="en-US">
              <a:solidFill>
                <a:srgbClr val="000000"/>
              </a:solidFill>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r>
              <a:rPr lang="en-US" sz="700"/>
              <a:t>Discharge Derived from Gage Height</a:t>
            </a:r>
            <a:endParaRPr lang="en-US" smtClean="0"/>
          </a:p>
          <a:p>
            <a:endParaRPr lang="en-US" smtClean="0"/>
          </a:p>
          <a:p>
            <a:r>
              <a:rPr lang="en-US" smtClean="0"/>
              <a:t>Concepts:</a:t>
            </a:r>
          </a:p>
          <a:p>
            <a:r>
              <a:rPr lang="en-US" smtClean="0"/>
              <a:t>Data derived from other data – single data point derived from a single observation (discharge from stage)</a:t>
            </a:r>
          </a:p>
          <a:p>
            <a:r>
              <a:rPr lang="en-US" smtClean="0"/>
              <a:t>Data derived using a specific method (discharge from stage using rating curve)</a:t>
            </a:r>
          </a:p>
          <a:p>
            <a:endParaRPr lang="en-US" smtClean="0"/>
          </a:p>
          <a:p>
            <a:r>
              <a:rPr lang="en-US" smtClean="0"/>
              <a:t>Relationships:</a:t>
            </a:r>
          </a:p>
          <a:p>
            <a:r>
              <a:rPr lang="en-US" smtClean="0"/>
              <a:t>Relationships between Values table and DerivedFrom table on DerivedFromID and ValueID</a:t>
            </a:r>
          </a:p>
          <a:p>
            <a:r>
              <a:rPr lang="en-US" smtClean="0"/>
              <a:t>Relationship between Values table and Variables table on VariableID</a:t>
            </a:r>
          </a:p>
          <a:p>
            <a:r>
              <a:rPr lang="en-US" smtClean="0"/>
              <a:t>Relationship between Values table and Methods table on MethodID</a:t>
            </a:r>
          </a:p>
          <a:p>
            <a:r>
              <a:rPr lang="en-US" smtClean="0"/>
              <a:t>Relationship between Variables table and Units table on UnitID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A6B1026B-547D-4F8A-89AA-58A457B0B6F1}" type="slidenum">
              <a:rPr lang="en-US">
                <a:solidFill>
                  <a:srgbClr val="000000"/>
                </a:solidFill>
              </a:rPr>
              <a:pPr/>
              <a:t>20</a:t>
            </a:fld>
            <a:endParaRPr lang="en-US">
              <a:solidFill>
                <a:srgbClr val="000000"/>
              </a:solidFill>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xfrm>
            <a:off x="975361" y="4558905"/>
            <a:ext cx="5364480" cy="4322206"/>
          </a:xfrm>
          <a:noFill/>
          <a:ln/>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4143587" y="9119474"/>
            <a:ext cx="3169921" cy="480060"/>
          </a:xfrm>
          <a:prstGeom prst="rect">
            <a:avLst/>
          </a:prstGeom>
          <a:noFill/>
          <a:ln w="9525">
            <a:noFill/>
            <a:miter lim="800000"/>
            <a:headEnd/>
            <a:tailEnd/>
          </a:ln>
        </p:spPr>
        <p:txBody>
          <a:bodyPr lIns="96645" tIns="48323" rIns="96645" bIns="48323" anchor="b"/>
          <a:lstStyle/>
          <a:p>
            <a:pPr algn="r" fontAlgn="base">
              <a:spcBef>
                <a:spcPct val="0"/>
              </a:spcBef>
              <a:spcAft>
                <a:spcPct val="0"/>
              </a:spcAft>
            </a:pPr>
            <a:fld id="{9BC1D64B-3B71-4F57-9084-7324EFF39C61}" type="slidenum">
              <a:rPr lang="en-US" sz="1200">
                <a:solidFill>
                  <a:srgbClr val="000000"/>
                </a:solidFill>
                <a:latin typeface="Arial" pitchFamily="34" charset="0"/>
              </a:rPr>
              <a:pPr algn="r" fontAlgn="base">
                <a:spcBef>
                  <a:spcPct val="0"/>
                </a:spcBef>
                <a:spcAft>
                  <a:spcPct val="0"/>
                </a:spcAft>
              </a:pPr>
              <a:t>22</a:t>
            </a:fld>
            <a:endParaRPr lang="en-US" sz="1200" dirty="0">
              <a:solidFill>
                <a:srgbClr val="000000"/>
              </a:solidFill>
              <a:latin typeface="Arial" pitchFamily="34" charset="0"/>
            </a:endParaRPr>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marL="355279" indent="-355279">
              <a:spcBef>
                <a:spcPct val="20000"/>
              </a:spcBef>
              <a:buFont typeface="Arial" pitchFamily="34" charset="0"/>
              <a:buChar char="•"/>
              <a:defRPr/>
            </a:pPr>
            <a:r>
              <a:rPr lang="en-US" dirty="0" smtClean="0">
                <a:solidFill>
                  <a:prstClr val="black"/>
                </a:solidFill>
              </a:rPr>
              <a:t>A platform for publishing space-time hydrologic datasets that:</a:t>
            </a:r>
          </a:p>
          <a:p>
            <a:pPr marL="769770" lvl="1" indent="-296066">
              <a:spcBef>
                <a:spcPct val="20000"/>
              </a:spcBef>
              <a:buFont typeface="Arial" pitchFamily="34" charset="0"/>
              <a:buChar char="–"/>
              <a:defRPr/>
            </a:pPr>
            <a:r>
              <a:rPr lang="en-US" sz="1700" dirty="0">
                <a:solidFill>
                  <a:prstClr val="black"/>
                </a:solidFill>
              </a:rPr>
              <a:t>Autonomous with local control of data</a:t>
            </a:r>
          </a:p>
          <a:p>
            <a:pPr marL="769770" lvl="1" indent="-296066">
              <a:spcBef>
                <a:spcPct val="20000"/>
              </a:spcBef>
              <a:buFont typeface="Arial" pitchFamily="34" charset="0"/>
              <a:buChar char="–"/>
              <a:defRPr/>
            </a:pPr>
            <a:r>
              <a:rPr lang="en-US" sz="1700" dirty="0">
                <a:solidFill>
                  <a:prstClr val="black"/>
                </a:solidFill>
              </a:rPr>
              <a:t>Part of a distributed  system that makes data universally available</a:t>
            </a:r>
          </a:p>
          <a:p>
            <a:pPr marL="355279" indent="-355279">
              <a:spcBef>
                <a:spcPct val="20000"/>
              </a:spcBef>
              <a:buFont typeface="Arial" pitchFamily="34" charset="0"/>
              <a:buChar char="•"/>
              <a:defRPr/>
            </a:pPr>
            <a:r>
              <a:rPr lang="en-US" dirty="0" smtClean="0">
                <a:solidFill>
                  <a:prstClr val="black"/>
                </a:solidFill>
              </a:rPr>
              <a:t>Basis for Experimental Watershed or Observatory data management system</a:t>
            </a:r>
          </a:p>
          <a:p>
            <a:pPr marL="355279" indent="-355279">
              <a:spcBef>
                <a:spcPct val="20000"/>
              </a:spcBef>
              <a:buFont typeface="Arial" pitchFamily="34" charset="0"/>
              <a:buChar char="•"/>
              <a:defRPr/>
            </a:pPr>
            <a:r>
              <a:rPr lang="en-US" dirty="0" smtClean="0">
                <a:solidFill>
                  <a:prstClr val="black"/>
                </a:solidFill>
              </a:rPr>
              <a:t>Standards based approach to data publication</a:t>
            </a:r>
          </a:p>
          <a:p>
            <a:pPr marL="769770" lvl="1" indent="-296066">
              <a:spcBef>
                <a:spcPct val="20000"/>
              </a:spcBef>
              <a:buFont typeface="Arial" pitchFamily="34" charset="0"/>
              <a:buChar char="–"/>
              <a:defRPr/>
            </a:pPr>
            <a:r>
              <a:rPr lang="en-US" sz="1700" dirty="0">
                <a:solidFill>
                  <a:prstClr val="black"/>
                </a:solidFill>
              </a:rPr>
              <a:t>Accepted and emerging standards for data storage and transfer (OGC, </a:t>
            </a:r>
            <a:r>
              <a:rPr lang="en-US" sz="1700" dirty="0" err="1">
                <a:solidFill>
                  <a:prstClr val="black"/>
                </a:solidFill>
              </a:rPr>
              <a:t>WaterML</a:t>
            </a:r>
            <a:r>
              <a:rPr lang="en-US" sz="1700" dirty="0">
                <a:solidFill>
                  <a:prstClr val="black"/>
                </a:solidFill>
              </a:rPr>
              <a:t>)</a:t>
            </a:r>
            <a:endParaRPr lang="en-US" dirty="0" smtClean="0">
              <a:solidFill>
                <a:prstClr val="black"/>
              </a:solidFill>
            </a:endParaRPr>
          </a:p>
          <a:p>
            <a:pPr marL="355279" indent="-355279">
              <a:spcBef>
                <a:spcPct val="20000"/>
              </a:spcBef>
              <a:buFont typeface="Arial" pitchFamily="34" charset="0"/>
              <a:buChar char="•"/>
              <a:defRPr/>
            </a:pPr>
            <a:r>
              <a:rPr lang="en-US" dirty="0" smtClean="0">
                <a:solidFill>
                  <a:prstClr val="black"/>
                </a:solidFill>
              </a:rPr>
              <a:t>Built on established software</a:t>
            </a:r>
          </a:p>
          <a:p>
            <a:pPr marL="769770" lvl="1" indent="-296066">
              <a:spcBef>
                <a:spcPct val="20000"/>
              </a:spcBef>
              <a:buFont typeface="Arial" pitchFamily="34" charset="0"/>
              <a:buChar char="–"/>
              <a:defRPr/>
            </a:pPr>
            <a:r>
              <a:rPr lang="en-US" sz="1700" dirty="0">
                <a:solidFill>
                  <a:prstClr val="black"/>
                </a:solidFill>
              </a:rPr>
              <a:t>MS SQL Server, ArcGIS server</a:t>
            </a:r>
          </a:p>
          <a:p>
            <a:pPr marL="355279" indent="-355279">
              <a:spcBef>
                <a:spcPct val="20000"/>
              </a:spcBef>
              <a:buFont typeface="Arial" pitchFamily="34" charset="0"/>
              <a:buChar char="•"/>
              <a:defRPr/>
            </a:pPr>
            <a:r>
              <a:rPr lang="en-US" dirty="0" smtClean="0">
                <a:solidFill>
                  <a:prstClr val="black"/>
                </a:solidFill>
              </a:rPr>
              <a:t>Open Source Community Code Repository</a:t>
            </a:r>
          </a:p>
          <a:p>
            <a:pPr marL="769770" lvl="1" indent="-296066">
              <a:spcBef>
                <a:spcPct val="20000"/>
              </a:spcBef>
              <a:buFont typeface="Arial" pitchFamily="34" charset="0"/>
              <a:buChar char="–"/>
              <a:defRPr/>
            </a:pPr>
            <a:r>
              <a:rPr lang="en-US" sz="1700" dirty="0">
                <a:solidFill>
                  <a:prstClr val="black"/>
                </a:solidFill>
              </a:rPr>
              <a:t>Sustainability</a:t>
            </a:r>
          </a:p>
          <a:p>
            <a:pPr eaLnBrk="1" hangingPunct="1">
              <a:spcBef>
                <a:spcPct val="0"/>
              </a:spcBef>
            </a:pPr>
            <a:endParaRPr lang="en-US" dirty="0" smtClean="0"/>
          </a:p>
        </p:txBody>
      </p:sp>
      <p:sp>
        <p:nvSpPr>
          <p:cNvPr id="15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A7B220-F05A-4317-9B0B-DBC24D6C4E5A}" type="slidenum">
              <a:rPr lang="en-US" smtClean="0">
                <a:solidFill>
                  <a:prstClr val="black"/>
                </a:solidFill>
              </a:rPr>
              <a:pPr fontAlgn="base">
                <a:spcBef>
                  <a:spcPct val="0"/>
                </a:spcBef>
                <a:spcAft>
                  <a:spcPct val="0"/>
                </a:spcAft>
                <a:defRPr/>
              </a:pPr>
              <a:t>25</a:t>
            </a:fld>
            <a:endParaRPr lang="en-US" smtClean="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a:bodyPr>
          <a:lstStyle/>
          <a:p>
            <a:pPr>
              <a:defRPr/>
            </a:pPr>
            <a:endParaRPr lang="en-US" dirty="0"/>
          </a:p>
        </p:txBody>
      </p:sp>
      <p:sp>
        <p:nvSpPr>
          <p:cNvPr id="122884" name="Slide Number Placeholder 3"/>
          <p:cNvSpPr>
            <a:spLocks noGrp="1"/>
          </p:cNvSpPr>
          <p:nvPr>
            <p:ph type="sldNum" sz="quarter" idx="5"/>
          </p:nvPr>
        </p:nvSpPr>
        <p:spPr>
          <a:noFill/>
        </p:spPr>
        <p:txBody>
          <a:bodyPr/>
          <a:lstStyle/>
          <a:p>
            <a:fld id="{D42EA834-CB7A-424B-9106-4073E8CA6967}" type="slidenum">
              <a:rPr lang="en-US">
                <a:solidFill>
                  <a:srgbClr val="000000"/>
                </a:solidFill>
              </a:rPr>
              <a:pPr/>
              <a:t>27</a:t>
            </a:fld>
            <a:endParaRPr 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8/9/2011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8/9/2011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9162154"/>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pPr lvl="0"/>
            <a:r>
              <a:rPr lang="en-US" smtClean="0"/>
              <a:t>Click to edit Master text styles</a:t>
            </a:r>
          </a:p>
        </p:txBody>
      </p:sp>
    </p:spTree>
    <p:extLst>
      <p:ext uri="{BB962C8B-B14F-4D97-AF65-F5344CB8AC3E}">
        <p14:creationId xmlns:p14="http://schemas.microsoft.com/office/powerpoint/2010/main" val="1083931505"/>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8FC648EF-25E5-4748-BDDF-DD2FF457A13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952101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18110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40762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60069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8/9/2011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029213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solidFill>
                  <a:prstClr val="black">
                    <a:tint val="75000"/>
                  </a:prstClr>
                </a:solidFill>
              </a:rPr>
              <a:pPr/>
              <a:t>8/9/2011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07072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solidFill>
                  <a:prstClr val="black">
                    <a:tint val="75000"/>
                  </a:prstClr>
                </a:solidFill>
              </a:rPr>
              <a:pPr/>
              <a:t>8/9/2011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6134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solidFill>
                  <a:prstClr val="black">
                    <a:tint val="75000"/>
                  </a:prstClr>
                </a:solidFill>
              </a:rPr>
              <a:pPr/>
              <a:t>8/9/2011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0327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8/9/2011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8/9/2011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74971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8/9/2011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10917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22179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98473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192330"/>
      </p:ext>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4" y="3886200"/>
            <a:ext cx="6400800" cy="1752600"/>
          </a:xfrm>
        </p:spPr>
        <p:txBody>
          <a:bodyPr/>
          <a:lstStyle>
            <a:lvl1pPr marL="0" indent="0" algn="ctr">
              <a:buNone/>
              <a:defRPr>
                <a:solidFill>
                  <a:schemeClr val="tx1">
                    <a:tint val="75000"/>
                  </a:schemeClr>
                </a:solidFill>
              </a:defRPr>
            </a:lvl1pPr>
            <a:lvl2pPr marL="457072" indent="0" algn="ctr">
              <a:buNone/>
              <a:defRPr>
                <a:solidFill>
                  <a:schemeClr val="tx1">
                    <a:tint val="75000"/>
                  </a:schemeClr>
                </a:solidFill>
              </a:defRPr>
            </a:lvl2pPr>
            <a:lvl3pPr marL="914144" indent="0" algn="ctr">
              <a:buNone/>
              <a:defRPr>
                <a:solidFill>
                  <a:schemeClr val="tx1">
                    <a:tint val="75000"/>
                  </a:schemeClr>
                </a:solidFill>
              </a:defRPr>
            </a:lvl3pPr>
            <a:lvl4pPr marL="1371214" indent="0" algn="ctr">
              <a:buNone/>
              <a:defRPr>
                <a:solidFill>
                  <a:schemeClr val="tx1">
                    <a:tint val="75000"/>
                  </a:schemeClr>
                </a:solidFill>
              </a:defRPr>
            </a:lvl4pPr>
            <a:lvl5pPr marL="1828284" indent="0" algn="ctr">
              <a:buNone/>
              <a:defRPr>
                <a:solidFill>
                  <a:schemeClr val="tx1">
                    <a:tint val="75000"/>
                  </a:schemeClr>
                </a:solidFill>
              </a:defRPr>
            </a:lvl5pPr>
            <a:lvl6pPr marL="2285357" indent="0" algn="ctr">
              <a:buNone/>
              <a:defRPr>
                <a:solidFill>
                  <a:schemeClr val="tx1">
                    <a:tint val="75000"/>
                  </a:schemeClr>
                </a:solidFill>
              </a:defRPr>
            </a:lvl6pPr>
            <a:lvl7pPr marL="2742429" indent="0" algn="ctr">
              <a:buNone/>
              <a:defRPr>
                <a:solidFill>
                  <a:schemeClr val="tx1">
                    <a:tint val="75000"/>
                  </a:schemeClr>
                </a:solidFill>
              </a:defRPr>
            </a:lvl7pPr>
            <a:lvl8pPr marL="3199500" indent="0" algn="ctr">
              <a:buNone/>
              <a:defRPr>
                <a:solidFill>
                  <a:schemeClr val="tx1">
                    <a:tint val="75000"/>
                  </a:schemeClr>
                </a:solidFill>
              </a:defRPr>
            </a:lvl8pPr>
            <a:lvl9pPr marL="365657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7E6F84-B6DD-445F-BF28-EB8D401685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913820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4E98499-3935-44AC-97F5-36923409CF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435780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solidFill>
                  <a:schemeClr val="tx1">
                    <a:tint val="75000"/>
                  </a:schemeClr>
                </a:solidFill>
              </a:defRPr>
            </a:lvl1pPr>
            <a:lvl2pPr marL="457072" indent="0">
              <a:buNone/>
              <a:defRPr sz="1800">
                <a:solidFill>
                  <a:schemeClr val="tx1">
                    <a:tint val="75000"/>
                  </a:schemeClr>
                </a:solidFill>
              </a:defRPr>
            </a:lvl2pPr>
            <a:lvl3pPr marL="914144" indent="0">
              <a:buNone/>
              <a:defRPr sz="1600">
                <a:solidFill>
                  <a:schemeClr val="tx1">
                    <a:tint val="75000"/>
                  </a:schemeClr>
                </a:solidFill>
              </a:defRPr>
            </a:lvl3pPr>
            <a:lvl4pPr marL="1371214" indent="0">
              <a:buNone/>
              <a:defRPr sz="1400">
                <a:solidFill>
                  <a:schemeClr val="tx1">
                    <a:tint val="75000"/>
                  </a:schemeClr>
                </a:solidFill>
              </a:defRPr>
            </a:lvl4pPr>
            <a:lvl5pPr marL="1828284" indent="0">
              <a:buNone/>
              <a:defRPr sz="1400">
                <a:solidFill>
                  <a:schemeClr val="tx1">
                    <a:tint val="75000"/>
                  </a:schemeClr>
                </a:solidFill>
              </a:defRPr>
            </a:lvl5pPr>
            <a:lvl6pPr marL="2285357" indent="0">
              <a:buNone/>
              <a:defRPr sz="1400">
                <a:solidFill>
                  <a:schemeClr val="tx1">
                    <a:tint val="75000"/>
                  </a:schemeClr>
                </a:solidFill>
              </a:defRPr>
            </a:lvl6pPr>
            <a:lvl7pPr marL="2742429" indent="0">
              <a:buNone/>
              <a:defRPr sz="1400">
                <a:solidFill>
                  <a:schemeClr val="tx1">
                    <a:tint val="75000"/>
                  </a:schemeClr>
                </a:solidFill>
              </a:defRPr>
            </a:lvl7pPr>
            <a:lvl8pPr marL="3199500" indent="0">
              <a:buNone/>
              <a:defRPr sz="1400">
                <a:solidFill>
                  <a:schemeClr val="tx1">
                    <a:tint val="75000"/>
                  </a:schemeClr>
                </a:solidFill>
              </a:defRPr>
            </a:lvl8pPr>
            <a:lvl9pPr marL="365657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101506-C1D2-49B7-9396-E89DBA0A6E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745937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A5AFBC5-0C33-48E0-AC97-4E00344BBA5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160430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72" indent="0">
              <a:buNone/>
              <a:defRPr sz="2000" b="1"/>
            </a:lvl2pPr>
            <a:lvl3pPr marL="914144" indent="0">
              <a:buNone/>
              <a:defRPr sz="1800" b="1"/>
            </a:lvl3pPr>
            <a:lvl4pPr marL="1371214" indent="0">
              <a:buNone/>
              <a:defRPr sz="1600" b="1"/>
            </a:lvl4pPr>
            <a:lvl5pPr marL="1828284" indent="0">
              <a:buNone/>
              <a:defRPr sz="1600" b="1"/>
            </a:lvl5pPr>
            <a:lvl6pPr marL="2285357" indent="0">
              <a:buNone/>
              <a:defRPr sz="1600" b="1"/>
            </a:lvl6pPr>
            <a:lvl7pPr marL="2742429" indent="0">
              <a:buNone/>
              <a:defRPr sz="1600" b="1"/>
            </a:lvl7pPr>
            <a:lvl8pPr marL="3199500" indent="0">
              <a:buNone/>
              <a:defRPr sz="1600" b="1"/>
            </a:lvl8pPr>
            <a:lvl9pPr marL="36565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072" indent="0">
              <a:buNone/>
              <a:defRPr sz="2000" b="1"/>
            </a:lvl2pPr>
            <a:lvl3pPr marL="914144" indent="0">
              <a:buNone/>
              <a:defRPr sz="1800" b="1"/>
            </a:lvl3pPr>
            <a:lvl4pPr marL="1371214" indent="0">
              <a:buNone/>
              <a:defRPr sz="1600" b="1"/>
            </a:lvl4pPr>
            <a:lvl5pPr marL="1828284" indent="0">
              <a:buNone/>
              <a:defRPr sz="1600" b="1"/>
            </a:lvl5pPr>
            <a:lvl6pPr marL="2285357" indent="0">
              <a:buNone/>
              <a:defRPr sz="1600" b="1"/>
            </a:lvl6pPr>
            <a:lvl7pPr marL="2742429" indent="0">
              <a:buNone/>
              <a:defRPr sz="1600" b="1"/>
            </a:lvl7pPr>
            <a:lvl8pPr marL="3199500" indent="0">
              <a:buNone/>
              <a:defRPr sz="1600" b="1"/>
            </a:lvl8pPr>
            <a:lvl9pPr marL="36565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9B3B8F7-8E5B-4CEB-82EB-8E4B0629DBB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89032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EF46A62-E25E-4472-A0FD-ADC6AEADC039}" type="datetimeFigureOut">
              <a:rPr lang="en-US">
                <a:solidFill>
                  <a:prstClr val="black">
                    <a:tint val="75000"/>
                  </a:prstClr>
                </a:solidFill>
              </a:rPr>
              <a:pPr>
                <a:def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1D8E4D5-20A0-43A8-84AA-FBCCBF869B7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D47324B-7C41-423B-AE71-D3E74D954BB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09204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07A9F3B-5762-477B-992E-E368DE4ADFE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4225796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072" indent="0">
              <a:buNone/>
              <a:defRPr sz="1200"/>
            </a:lvl2pPr>
            <a:lvl3pPr marL="914144" indent="0">
              <a:buNone/>
              <a:defRPr sz="1000"/>
            </a:lvl3pPr>
            <a:lvl4pPr marL="1371214" indent="0">
              <a:buNone/>
              <a:defRPr sz="900"/>
            </a:lvl4pPr>
            <a:lvl5pPr marL="1828284" indent="0">
              <a:buNone/>
              <a:defRPr sz="900"/>
            </a:lvl5pPr>
            <a:lvl6pPr marL="2285357" indent="0">
              <a:buNone/>
              <a:defRPr sz="900"/>
            </a:lvl6pPr>
            <a:lvl7pPr marL="2742429" indent="0">
              <a:buNone/>
              <a:defRPr sz="900"/>
            </a:lvl7pPr>
            <a:lvl8pPr marL="3199500" indent="0">
              <a:buNone/>
              <a:defRPr sz="900"/>
            </a:lvl8pPr>
            <a:lvl9pPr marL="365657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D6C65BD-53C6-4196-9029-186D08B6131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997494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72" indent="0">
              <a:buNone/>
              <a:defRPr sz="2800"/>
            </a:lvl2pPr>
            <a:lvl3pPr marL="914144" indent="0">
              <a:buNone/>
              <a:defRPr sz="2400"/>
            </a:lvl3pPr>
            <a:lvl4pPr marL="1371214" indent="0">
              <a:buNone/>
              <a:defRPr sz="2000"/>
            </a:lvl4pPr>
            <a:lvl5pPr marL="1828284" indent="0">
              <a:buNone/>
              <a:defRPr sz="2000"/>
            </a:lvl5pPr>
            <a:lvl6pPr marL="2285357" indent="0">
              <a:buNone/>
              <a:defRPr sz="2000"/>
            </a:lvl6pPr>
            <a:lvl7pPr marL="2742429" indent="0">
              <a:buNone/>
              <a:defRPr sz="2000"/>
            </a:lvl7pPr>
            <a:lvl8pPr marL="3199500" indent="0">
              <a:buNone/>
              <a:defRPr sz="2000"/>
            </a:lvl8pPr>
            <a:lvl9pPr marL="3656572" indent="0">
              <a:buNone/>
              <a:defRPr sz="2000"/>
            </a:lvl9pPr>
          </a:lstStyle>
          <a:p>
            <a:pPr lvl="0"/>
            <a:endParaRPr lang="en-US" noProof="0" smtClean="0"/>
          </a:p>
        </p:txBody>
      </p:sp>
      <p:sp>
        <p:nvSpPr>
          <p:cNvPr id="4" name="Text Placeholder 3"/>
          <p:cNvSpPr>
            <a:spLocks noGrp="1"/>
          </p:cNvSpPr>
          <p:nvPr>
            <p:ph type="body" sz="half" idx="2"/>
          </p:nvPr>
        </p:nvSpPr>
        <p:spPr>
          <a:xfrm>
            <a:off x="1792288" y="5367342"/>
            <a:ext cx="5486400" cy="804862"/>
          </a:xfrm>
        </p:spPr>
        <p:txBody>
          <a:bodyPr/>
          <a:lstStyle>
            <a:lvl1pPr marL="0" indent="0">
              <a:buNone/>
              <a:defRPr sz="1400"/>
            </a:lvl1pPr>
            <a:lvl2pPr marL="457072" indent="0">
              <a:buNone/>
              <a:defRPr sz="1200"/>
            </a:lvl2pPr>
            <a:lvl3pPr marL="914144" indent="0">
              <a:buNone/>
              <a:defRPr sz="1000"/>
            </a:lvl3pPr>
            <a:lvl4pPr marL="1371214" indent="0">
              <a:buNone/>
              <a:defRPr sz="900"/>
            </a:lvl4pPr>
            <a:lvl5pPr marL="1828284" indent="0">
              <a:buNone/>
              <a:defRPr sz="900"/>
            </a:lvl5pPr>
            <a:lvl6pPr marL="2285357" indent="0">
              <a:buNone/>
              <a:defRPr sz="900"/>
            </a:lvl6pPr>
            <a:lvl7pPr marL="2742429" indent="0">
              <a:buNone/>
              <a:defRPr sz="900"/>
            </a:lvl7pPr>
            <a:lvl8pPr marL="3199500" indent="0">
              <a:buNone/>
              <a:defRPr sz="900"/>
            </a:lvl8pPr>
            <a:lvl9pPr marL="365657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8F91BB4-5330-4E4E-BED3-9EE77BB4DE7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2328865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00752D7-7C1A-411D-BBD3-C71DCA28CB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600623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C53F51B-7E32-4747-896C-B8A4A654CB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343615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9DE2117-7322-4E86-87EA-68ACFB933422}" type="slidenum">
              <a:rPr lang="en-US"/>
              <a:pPr>
                <a:defRPr/>
              </a:pPr>
              <a:t>‹#›</a:t>
            </a:fld>
            <a:endParaRPr lang="en-US"/>
          </a:p>
        </p:txBody>
      </p:sp>
    </p:spTree>
    <p:extLst>
      <p:ext uri="{BB962C8B-B14F-4D97-AF65-F5344CB8AC3E}">
        <p14:creationId xmlns:p14="http://schemas.microsoft.com/office/powerpoint/2010/main" val="363368100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65F9672-A677-4E21-A961-55DC0E4B9827}" type="slidenum">
              <a:rPr lang="en-US"/>
              <a:pPr>
                <a:defRPr/>
              </a:pPr>
              <a:t>‹#›</a:t>
            </a:fld>
            <a:endParaRPr lang="en-US"/>
          </a:p>
        </p:txBody>
      </p:sp>
    </p:spTree>
    <p:extLst>
      <p:ext uri="{BB962C8B-B14F-4D97-AF65-F5344CB8AC3E}">
        <p14:creationId xmlns:p14="http://schemas.microsoft.com/office/powerpoint/2010/main" val="237621370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535A2D-1D41-42C2-A56B-CB0A79C59BE9}" type="slidenum">
              <a:rPr lang="en-US"/>
              <a:pPr>
                <a:defRPr/>
              </a:pPr>
              <a:t>‹#›</a:t>
            </a:fld>
            <a:endParaRPr lang="en-US"/>
          </a:p>
        </p:txBody>
      </p:sp>
    </p:spTree>
    <p:extLst>
      <p:ext uri="{BB962C8B-B14F-4D97-AF65-F5344CB8AC3E}">
        <p14:creationId xmlns:p14="http://schemas.microsoft.com/office/powerpoint/2010/main" val="15717009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F653B4-CD58-463D-B254-CAD3C9390F8D}" type="slidenum">
              <a:rPr lang="en-US"/>
              <a:pPr>
                <a:defRPr/>
              </a:pPr>
              <a:t>‹#›</a:t>
            </a:fld>
            <a:endParaRPr lang="en-US"/>
          </a:p>
        </p:txBody>
      </p:sp>
    </p:spTree>
    <p:extLst>
      <p:ext uri="{BB962C8B-B14F-4D97-AF65-F5344CB8AC3E}">
        <p14:creationId xmlns:p14="http://schemas.microsoft.com/office/powerpoint/2010/main" val="3805854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07F5C3C-8E92-473D-87BC-A78A499BFE3B}" type="datetimeFigureOut">
              <a:rPr lang="en-US">
                <a:solidFill>
                  <a:prstClr val="black">
                    <a:tint val="75000"/>
                  </a:prstClr>
                </a:solidFill>
              </a:rPr>
              <a:pPr>
                <a:def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6F719A3-EAB8-4B3D-B1BF-3C87E22BBB6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79EE922-E1D4-4FFB-B82F-6E75671B4D0F}" type="slidenum">
              <a:rPr lang="en-US"/>
              <a:pPr>
                <a:defRPr/>
              </a:pPr>
              <a:t>‹#›</a:t>
            </a:fld>
            <a:endParaRPr lang="en-US"/>
          </a:p>
        </p:txBody>
      </p:sp>
    </p:spTree>
    <p:extLst>
      <p:ext uri="{BB962C8B-B14F-4D97-AF65-F5344CB8AC3E}">
        <p14:creationId xmlns:p14="http://schemas.microsoft.com/office/powerpoint/2010/main" val="389133503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A163C97-C7DE-4D36-9830-1C479639CB07}" type="slidenum">
              <a:rPr lang="en-US"/>
              <a:pPr>
                <a:defRPr/>
              </a:pPr>
              <a:t>‹#›</a:t>
            </a:fld>
            <a:endParaRPr lang="en-US"/>
          </a:p>
        </p:txBody>
      </p:sp>
    </p:spTree>
    <p:extLst>
      <p:ext uri="{BB962C8B-B14F-4D97-AF65-F5344CB8AC3E}">
        <p14:creationId xmlns:p14="http://schemas.microsoft.com/office/powerpoint/2010/main" val="2623233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B948EA8-70B6-48D5-96E9-602524D5307C}" type="slidenum">
              <a:rPr lang="en-US"/>
              <a:pPr>
                <a:defRPr/>
              </a:pPr>
              <a:t>‹#›</a:t>
            </a:fld>
            <a:endParaRPr lang="en-US"/>
          </a:p>
        </p:txBody>
      </p:sp>
    </p:spTree>
    <p:extLst>
      <p:ext uri="{BB962C8B-B14F-4D97-AF65-F5344CB8AC3E}">
        <p14:creationId xmlns:p14="http://schemas.microsoft.com/office/powerpoint/2010/main" val="13091436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EC543C4-876C-4E39-93E2-7CF83FD6F6CA}" type="slidenum">
              <a:rPr lang="en-US"/>
              <a:pPr>
                <a:defRPr/>
              </a:pPr>
              <a:t>‹#›</a:t>
            </a:fld>
            <a:endParaRPr lang="en-US"/>
          </a:p>
        </p:txBody>
      </p:sp>
    </p:spTree>
    <p:extLst>
      <p:ext uri="{BB962C8B-B14F-4D97-AF65-F5344CB8AC3E}">
        <p14:creationId xmlns:p14="http://schemas.microsoft.com/office/powerpoint/2010/main" val="17663214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8182373-859B-4769-A214-5F9888AE80B6}" type="slidenum">
              <a:rPr lang="en-US"/>
              <a:pPr>
                <a:defRPr/>
              </a:pPr>
              <a:t>‹#›</a:t>
            </a:fld>
            <a:endParaRPr lang="en-US"/>
          </a:p>
        </p:txBody>
      </p:sp>
    </p:spTree>
    <p:extLst>
      <p:ext uri="{BB962C8B-B14F-4D97-AF65-F5344CB8AC3E}">
        <p14:creationId xmlns:p14="http://schemas.microsoft.com/office/powerpoint/2010/main" val="216142724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CA0AD2-F60D-44CE-8AE3-F32032D130BB}" type="slidenum">
              <a:rPr lang="en-US"/>
              <a:pPr>
                <a:defRPr/>
              </a:pPr>
              <a:t>‹#›</a:t>
            </a:fld>
            <a:endParaRPr lang="en-US"/>
          </a:p>
        </p:txBody>
      </p:sp>
    </p:spTree>
    <p:extLst>
      <p:ext uri="{BB962C8B-B14F-4D97-AF65-F5344CB8AC3E}">
        <p14:creationId xmlns:p14="http://schemas.microsoft.com/office/powerpoint/2010/main" val="31266456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EE96DBA-39CB-42C7-8FD9-94731C8DBD76}" type="slidenum">
              <a:rPr lang="en-US"/>
              <a:pPr>
                <a:defRPr/>
              </a:pPr>
              <a:t>‹#›</a:t>
            </a:fld>
            <a:endParaRPr lang="en-US"/>
          </a:p>
        </p:txBody>
      </p:sp>
    </p:spTree>
    <p:extLst>
      <p:ext uri="{BB962C8B-B14F-4D97-AF65-F5344CB8AC3E}">
        <p14:creationId xmlns:p14="http://schemas.microsoft.com/office/powerpoint/2010/main" val="196151825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530B3F-9EEC-46B3-8AE4-4A061DEBC3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00150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06D2C5-E422-43E5-A0B1-6985993EDA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91448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36B7B8-6DB8-4FCE-A15D-61ED3A0C5A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201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B043965-6663-4F89-B3D2-2B14EE64A5D9}" type="datetimeFigureOut">
              <a:rPr lang="en-US">
                <a:solidFill>
                  <a:prstClr val="black">
                    <a:tint val="75000"/>
                  </a:prstClr>
                </a:solidFill>
              </a:rPr>
              <a:pPr>
                <a:def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007B57-484F-4DA9-B292-00D32C56633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9E1F72-47CB-4465-B64B-2E2BA0C68B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281893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2BAA458-FC95-4D13-A4C9-545AC9651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89020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E4516A9-85B7-4E32-A9C1-F8D1BF186D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731980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8C0CBF1-22EE-431C-9406-329781E4F9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27024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D9614F-1C40-442A-9578-03AE350653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568207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1FDA32-F6EE-4FDE-901E-018F60764E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18535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D05E75-EDE2-4236-986C-39BE93D041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347017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1E66B1-5808-4FB5-9911-358F68C734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09635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EA1EFD-B6FA-4524-8DDB-D70C6E4177A5}" type="datetimeFigureOut">
              <a:rPr lang="en-US" smtClean="0">
                <a:solidFill>
                  <a:prstClr val="black">
                    <a:tint val="75000"/>
                  </a:prstClr>
                </a:solidFill>
              </a: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600646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EA1EFD-B6FA-4524-8DDB-D70C6E4177A5}" type="datetimeFigureOut">
              <a:rPr lang="en-US" smtClean="0">
                <a:solidFill>
                  <a:prstClr val="black">
                    <a:tint val="75000"/>
                  </a:prstClr>
                </a:solidFill>
              </a: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1355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13B7B66-677C-4179-96AB-50176124B7D9}" type="datetimeFigureOut">
              <a:rPr lang="en-US">
                <a:solidFill>
                  <a:prstClr val="black">
                    <a:tint val="75000"/>
                  </a:prstClr>
                </a:solidFill>
              </a:rPr>
              <a:pPr>
                <a:defRPr/>
              </a:pPr>
              <a:t>8/9/2011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03F249B-8032-4DB1-864A-2297F5A4151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EA1EFD-B6FA-4524-8DDB-D70C6E4177A5}" type="datetimeFigureOut">
              <a:rPr lang="en-US" smtClean="0">
                <a:solidFill>
                  <a:prstClr val="black">
                    <a:tint val="75000"/>
                  </a:prstClr>
                </a:solidFill>
              </a: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66903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EA1EFD-B6FA-4524-8DDB-D70C6E4177A5}" type="datetimeFigureOut">
              <a:rPr lang="en-US" smtClean="0">
                <a:solidFill>
                  <a:prstClr val="black">
                    <a:tint val="75000"/>
                  </a:prstClr>
                </a:solidFill>
              </a:rPr>
              <a:pPr/>
              <a:t>8/9/2011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81911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EA1EFD-B6FA-4524-8DDB-D70C6E4177A5}" type="datetimeFigureOut">
              <a:rPr lang="en-US" smtClean="0">
                <a:solidFill>
                  <a:prstClr val="black">
                    <a:tint val="75000"/>
                  </a:prstClr>
                </a:solidFill>
              </a:rPr>
              <a:pPr/>
              <a:t>8/9/2011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347286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EA1EFD-B6FA-4524-8DDB-D70C6E4177A5}" type="datetimeFigureOut">
              <a:rPr lang="en-US" smtClean="0">
                <a:solidFill>
                  <a:prstClr val="black">
                    <a:tint val="75000"/>
                  </a:prstClr>
                </a:solidFill>
              </a:rPr>
              <a:pPr/>
              <a:t>8/9/2011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665206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EA1EFD-B6FA-4524-8DDB-D70C6E4177A5}" type="datetimeFigureOut">
              <a:rPr lang="en-US" smtClean="0">
                <a:solidFill>
                  <a:prstClr val="black">
                    <a:tint val="75000"/>
                  </a:prstClr>
                </a:solidFill>
              </a:rPr>
              <a:pPr/>
              <a:t>8/9/2011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878012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EA1EFD-B6FA-4524-8DDB-D70C6E4177A5}" type="datetimeFigureOut">
              <a:rPr lang="en-US" smtClean="0">
                <a:solidFill>
                  <a:prstClr val="black">
                    <a:tint val="75000"/>
                  </a:prstClr>
                </a:solidFill>
              </a:rPr>
              <a:pPr/>
              <a:t>8/9/2011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463852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EA1EFD-B6FA-4524-8DDB-D70C6E4177A5}" type="datetimeFigureOut">
              <a:rPr lang="en-US" smtClean="0">
                <a:solidFill>
                  <a:prstClr val="black">
                    <a:tint val="75000"/>
                  </a:prstClr>
                </a:solidFill>
              </a:rPr>
              <a:pPr/>
              <a:t>8/9/2011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017029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EA1EFD-B6FA-4524-8DDB-D70C6E4177A5}" type="datetimeFigureOut">
              <a:rPr lang="en-US" smtClean="0">
                <a:solidFill>
                  <a:prstClr val="black">
                    <a:tint val="75000"/>
                  </a:prstClr>
                </a:solidFill>
              </a: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939157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EA1EFD-B6FA-4524-8DDB-D70C6E4177A5}" type="datetimeFigureOut">
              <a:rPr lang="en-US" smtClean="0">
                <a:solidFill>
                  <a:prstClr val="black">
                    <a:tint val="75000"/>
                  </a:prstClr>
                </a:solidFill>
              </a: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277785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EA1EFD-B6FA-4524-8DDB-D70C6E4177A5}" type="datetimeFigureOut">
              <a:rPr lang="en-US" smtClean="0">
                <a:solidFill>
                  <a:prstClr val="black">
                    <a:tint val="75000"/>
                  </a:prstClr>
                </a:solidFill>
              </a: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288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6FCD2FE-5225-43DD-911F-DDCED50E240D}" type="datetimeFigureOut">
              <a:rPr lang="en-US">
                <a:solidFill>
                  <a:prstClr val="black">
                    <a:tint val="75000"/>
                  </a:prstClr>
                </a:solidFill>
              </a:rPr>
              <a:pPr>
                <a:defRPr/>
              </a:pPr>
              <a:t>8/9/2011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C9FA895-6BF5-4D8C-B0AF-F7333182A31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EA1EFD-B6FA-4524-8DDB-D70C6E4177A5}" type="datetimeFigureOut">
              <a:rPr lang="en-US" smtClean="0">
                <a:solidFill>
                  <a:prstClr val="black">
                    <a:tint val="75000"/>
                  </a:prstClr>
                </a:solidFill>
              </a: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572019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EA1EFD-B6FA-4524-8DDB-D70C6E4177A5}" type="datetimeFigureOut">
              <a:rPr lang="en-US" smtClean="0">
                <a:solidFill>
                  <a:prstClr val="black">
                    <a:tint val="75000"/>
                  </a:prstClr>
                </a:solidFill>
              </a: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38474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EA1EFD-B6FA-4524-8DDB-D70C6E4177A5}" type="datetimeFigureOut">
              <a:rPr lang="en-US" smtClean="0">
                <a:solidFill>
                  <a:prstClr val="black">
                    <a:tint val="75000"/>
                  </a:prstClr>
                </a:solidFill>
              </a:rPr>
              <a:pPr/>
              <a:t>8/9/2011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347499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EA1EFD-B6FA-4524-8DDB-D70C6E4177A5}" type="datetimeFigureOut">
              <a:rPr lang="en-US" smtClean="0">
                <a:solidFill>
                  <a:prstClr val="black">
                    <a:tint val="75000"/>
                  </a:prstClr>
                </a:solidFill>
              </a:rPr>
              <a:pPr/>
              <a:t>8/9/2011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26087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EA1EFD-B6FA-4524-8DDB-D70C6E4177A5}" type="datetimeFigureOut">
              <a:rPr lang="en-US" smtClean="0">
                <a:solidFill>
                  <a:prstClr val="black">
                    <a:tint val="75000"/>
                  </a:prstClr>
                </a:solidFill>
              </a:rPr>
              <a:pPr/>
              <a:t>8/9/2011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174822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EA1EFD-B6FA-4524-8DDB-D70C6E4177A5}" type="datetimeFigureOut">
              <a:rPr lang="en-US" smtClean="0">
                <a:solidFill>
                  <a:prstClr val="black">
                    <a:tint val="75000"/>
                  </a:prstClr>
                </a:solidFill>
              </a:rPr>
              <a:pPr/>
              <a:t>8/9/2011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854159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EA1EFD-B6FA-4524-8DDB-D70C6E4177A5}" type="datetimeFigureOut">
              <a:rPr lang="en-US" smtClean="0">
                <a:solidFill>
                  <a:prstClr val="black">
                    <a:tint val="75000"/>
                  </a:prstClr>
                </a:solidFill>
              </a:rPr>
              <a:pPr/>
              <a:t>8/9/2011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509767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EA1EFD-B6FA-4524-8DDB-D70C6E4177A5}" type="datetimeFigureOut">
              <a:rPr lang="en-US" smtClean="0">
                <a:solidFill>
                  <a:prstClr val="black">
                    <a:tint val="75000"/>
                  </a:prstClr>
                </a:solidFill>
              </a:rPr>
              <a:pPr/>
              <a:t>8/9/2011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20118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EA1EFD-B6FA-4524-8DDB-D70C6E4177A5}" type="datetimeFigureOut">
              <a:rPr lang="en-US" smtClean="0">
                <a:solidFill>
                  <a:prstClr val="black">
                    <a:tint val="75000"/>
                  </a:prstClr>
                </a:solidFill>
              </a: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366183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EA1EFD-B6FA-4524-8DDB-D70C6E4177A5}" type="datetimeFigureOut">
              <a:rPr lang="en-US" smtClean="0">
                <a:solidFill>
                  <a:prstClr val="black">
                    <a:tint val="75000"/>
                  </a:prstClr>
                </a:solidFill>
              </a: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6592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E04D16E-742D-4536-9C8E-19D6D3BE3293}" type="datetimeFigureOut">
              <a:rPr lang="en-US">
                <a:solidFill>
                  <a:prstClr val="black">
                    <a:tint val="75000"/>
                  </a:prstClr>
                </a:solidFill>
              </a:rPr>
              <a:pPr>
                <a:defRPr/>
              </a:pPr>
              <a:t>8/9/2011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DBE7242-1948-4841-B09B-91A51FA32A7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D4893F-D34C-47BE-A8E7-F16DE169ED7C}" type="datetimeFigureOut">
              <a:rPr lang="en-US" smtClean="0">
                <a:solidFill>
                  <a:prstClr val="black">
                    <a:tint val="75000"/>
                  </a:prstClr>
                </a:solidFill>
              </a: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13E545-91BE-4E1D-AFEC-EE7C8F1535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532914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D4893F-D34C-47BE-A8E7-F16DE169ED7C}" type="datetimeFigureOut">
              <a:rPr lang="en-US" smtClean="0">
                <a:solidFill>
                  <a:prstClr val="black">
                    <a:tint val="75000"/>
                  </a:prstClr>
                </a:solidFill>
              </a: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13E545-91BE-4E1D-AFEC-EE7C8F1535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311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D4893F-D34C-47BE-A8E7-F16DE169ED7C}" type="datetimeFigureOut">
              <a:rPr lang="en-US" smtClean="0">
                <a:solidFill>
                  <a:prstClr val="black">
                    <a:tint val="75000"/>
                  </a:prstClr>
                </a:solidFill>
              </a: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13E545-91BE-4E1D-AFEC-EE7C8F1535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61087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D4893F-D34C-47BE-A8E7-F16DE169ED7C}" type="datetimeFigureOut">
              <a:rPr lang="en-US" smtClean="0">
                <a:solidFill>
                  <a:prstClr val="black">
                    <a:tint val="75000"/>
                  </a:prstClr>
                </a:solidFill>
              </a:rPr>
              <a:pPr/>
              <a:t>8/9/2011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13E545-91BE-4E1D-AFEC-EE7C8F1535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974689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D4893F-D34C-47BE-A8E7-F16DE169ED7C}" type="datetimeFigureOut">
              <a:rPr lang="en-US" smtClean="0">
                <a:solidFill>
                  <a:prstClr val="black">
                    <a:tint val="75000"/>
                  </a:prstClr>
                </a:solidFill>
              </a:rPr>
              <a:pPr/>
              <a:t>8/9/2011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513E545-91BE-4E1D-AFEC-EE7C8F1535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55793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D4893F-D34C-47BE-A8E7-F16DE169ED7C}" type="datetimeFigureOut">
              <a:rPr lang="en-US" smtClean="0">
                <a:solidFill>
                  <a:prstClr val="black">
                    <a:tint val="75000"/>
                  </a:prstClr>
                </a:solidFill>
              </a:rPr>
              <a:pPr/>
              <a:t>8/9/2011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513E545-91BE-4E1D-AFEC-EE7C8F1535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345916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D4893F-D34C-47BE-A8E7-F16DE169ED7C}" type="datetimeFigureOut">
              <a:rPr lang="en-US" smtClean="0">
                <a:solidFill>
                  <a:prstClr val="black">
                    <a:tint val="75000"/>
                  </a:prstClr>
                </a:solidFill>
              </a:rPr>
              <a:pPr/>
              <a:t>8/9/2011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513E545-91BE-4E1D-AFEC-EE7C8F1535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072119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D4893F-D34C-47BE-A8E7-F16DE169ED7C}" type="datetimeFigureOut">
              <a:rPr lang="en-US" smtClean="0">
                <a:solidFill>
                  <a:prstClr val="black">
                    <a:tint val="75000"/>
                  </a:prstClr>
                </a:solidFill>
              </a:rPr>
              <a:pPr/>
              <a:t>8/9/2011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13E545-91BE-4E1D-AFEC-EE7C8F1535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078314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D4893F-D34C-47BE-A8E7-F16DE169ED7C}" type="datetimeFigureOut">
              <a:rPr lang="en-US" smtClean="0">
                <a:solidFill>
                  <a:prstClr val="black">
                    <a:tint val="75000"/>
                  </a:prstClr>
                </a:solidFill>
              </a:rPr>
              <a:pPr/>
              <a:t>8/9/2011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13E545-91BE-4E1D-AFEC-EE7C8F1535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575900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D4893F-D34C-47BE-A8E7-F16DE169ED7C}" type="datetimeFigureOut">
              <a:rPr lang="en-US" smtClean="0">
                <a:solidFill>
                  <a:prstClr val="black">
                    <a:tint val="75000"/>
                  </a:prstClr>
                </a:solidFill>
              </a: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13E545-91BE-4E1D-AFEC-EE7C8F1535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38398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03AE61D-4111-4ABC-8CAA-F9DE3E98CF81}" type="datetimeFigureOut">
              <a:rPr lang="en-US">
                <a:solidFill>
                  <a:prstClr val="black">
                    <a:tint val="75000"/>
                  </a:prstClr>
                </a:solidFill>
              </a:rPr>
              <a:pPr>
                <a:defRPr/>
              </a:pPr>
              <a:t>8/9/2011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59E0B59-B48D-45B8-A973-39C6F10EF9D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D4893F-D34C-47BE-A8E7-F16DE169ED7C}" type="datetimeFigureOut">
              <a:rPr lang="en-US" smtClean="0">
                <a:solidFill>
                  <a:prstClr val="black">
                    <a:tint val="75000"/>
                  </a:prstClr>
                </a:solidFill>
              </a: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13E545-91BE-4E1D-AFEC-EE7C8F1535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831196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8/9/2011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458CD2-868B-4C00-90C9-4DA6E96B2259}" type="slidenum">
              <a:rPr lang="en-US"/>
              <a:pPr>
                <a:defRPr/>
              </a:pPr>
              <a:t>‹#›</a:t>
            </a:fld>
            <a:endParaRPr lang="en-US"/>
          </a:p>
        </p:txBody>
      </p:sp>
    </p:spTree>
    <p:extLst>
      <p:ext uri="{BB962C8B-B14F-4D97-AF65-F5344CB8AC3E}">
        <p14:creationId xmlns:p14="http://schemas.microsoft.com/office/powerpoint/2010/main" val="41398505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8/9/2011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88C33E-652A-4F2D-B3B9-893A134F541E}" type="slidenum">
              <a:rPr lang="en-US"/>
              <a:pPr>
                <a:defRPr/>
              </a:pPr>
              <a:t>‹#›</a:t>
            </a:fld>
            <a:endParaRPr lang="en-US"/>
          </a:p>
        </p:txBody>
      </p:sp>
    </p:spTree>
    <p:extLst>
      <p:ext uri="{BB962C8B-B14F-4D97-AF65-F5344CB8AC3E}">
        <p14:creationId xmlns:p14="http://schemas.microsoft.com/office/powerpoint/2010/main" val="40982445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8/9/2011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10221D-451E-4C24-A0FE-4094D30BC829}" type="slidenum">
              <a:rPr lang="en-US"/>
              <a:pPr>
                <a:defRPr/>
              </a:pPr>
              <a:t>‹#›</a:t>
            </a:fld>
            <a:endParaRPr lang="en-US"/>
          </a:p>
        </p:txBody>
      </p:sp>
    </p:spTree>
    <p:extLst>
      <p:ext uri="{BB962C8B-B14F-4D97-AF65-F5344CB8AC3E}">
        <p14:creationId xmlns:p14="http://schemas.microsoft.com/office/powerpoint/2010/main" val="251629568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8/9/2011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F4DA71-9AB8-4069-819B-6270FE623124}" type="slidenum">
              <a:rPr lang="en-US"/>
              <a:pPr>
                <a:defRPr/>
              </a:pPr>
              <a:t>‹#›</a:t>
            </a:fld>
            <a:endParaRPr lang="en-US"/>
          </a:p>
        </p:txBody>
      </p:sp>
    </p:spTree>
    <p:extLst>
      <p:ext uri="{BB962C8B-B14F-4D97-AF65-F5344CB8AC3E}">
        <p14:creationId xmlns:p14="http://schemas.microsoft.com/office/powerpoint/2010/main" val="243478508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8/9/2011</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FA1C1C9-9889-480B-866A-760593845930}" type="slidenum">
              <a:rPr lang="en-US"/>
              <a:pPr>
                <a:defRPr/>
              </a:pPr>
              <a:t>‹#›</a:t>
            </a:fld>
            <a:endParaRPr lang="en-US"/>
          </a:p>
        </p:txBody>
      </p:sp>
    </p:spTree>
    <p:extLst>
      <p:ext uri="{BB962C8B-B14F-4D97-AF65-F5344CB8AC3E}">
        <p14:creationId xmlns:p14="http://schemas.microsoft.com/office/powerpoint/2010/main" val="375863146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8/9/2011</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1388A5C-C761-4CAF-A302-A9DCAB6A8EDF}" type="slidenum">
              <a:rPr lang="en-US"/>
              <a:pPr>
                <a:defRPr/>
              </a:pPr>
              <a:t>‹#›</a:t>
            </a:fld>
            <a:endParaRPr lang="en-US"/>
          </a:p>
        </p:txBody>
      </p:sp>
    </p:spTree>
    <p:extLst>
      <p:ext uri="{BB962C8B-B14F-4D97-AF65-F5344CB8AC3E}">
        <p14:creationId xmlns:p14="http://schemas.microsoft.com/office/powerpoint/2010/main" val="148552887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8/9/2011</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87AB828-D270-44EC-8291-7ED68C1537D4}" type="slidenum">
              <a:rPr lang="en-US"/>
              <a:pPr>
                <a:defRPr/>
              </a:pPr>
              <a:t>‹#›</a:t>
            </a:fld>
            <a:endParaRPr lang="en-US"/>
          </a:p>
        </p:txBody>
      </p:sp>
    </p:spTree>
    <p:extLst>
      <p:ext uri="{BB962C8B-B14F-4D97-AF65-F5344CB8AC3E}">
        <p14:creationId xmlns:p14="http://schemas.microsoft.com/office/powerpoint/2010/main" val="366256491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8/9/2011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EF3912-8DDE-4724-81E0-E91B86210D38}" type="slidenum">
              <a:rPr lang="en-US"/>
              <a:pPr>
                <a:defRPr/>
              </a:pPr>
              <a:t>‹#›</a:t>
            </a:fld>
            <a:endParaRPr lang="en-US"/>
          </a:p>
        </p:txBody>
      </p:sp>
    </p:spTree>
    <p:extLst>
      <p:ext uri="{BB962C8B-B14F-4D97-AF65-F5344CB8AC3E}">
        <p14:creationId xmlns:p14="http://schemas.microsoft.com/office/powerpoint/2010/main" val="293455274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8/9/2011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F27972-7882-490E-AE95-C2BC711C53FA}" type="slidenum">
              <a:rPr lang="en-US"/>
              <a:pPr>
                <a:defRPr/>
              </a:pPr>
              <a:t>‹#›</a:t>
            </a:fld>
            <a:endParaRPr lang="en-US"/>
          </a:p>
        </p:txBody>
      </p:sp>
    </p:spTree>
    <p:extLst>
      <p:ext uri="{BB962C8B-B14F-4D97-AF65-F5344CB8AC3E}">
        <p14:creationId xmlns:p14="http://schemas.microsoft.com/office/powerpoint/2010/main" val="867555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0BD9F3B-66AF-4763-B2B8-0A3F504C51D2}" type="datetimeFigureOut">
              <a:rPr lang="en-US">
                <a:solidFill>
                  <a:prstClr val="black">
                    <a:tint val="75000"/>
                  </a:prstClr>
                </a:solidFill>
              </a:rPr>
              <a:pPr>
                <a:defRPr/>
              </a:pPr>
              <a:t>8/9/2011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4C797CF-C05C-40FB-8250-2CF8A4E62ED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8/9/2011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1DBA94-0DFC-4673-90CD-DBF62ACF308C}" type="slidenum">
              <a:rPr lang="en-US"/>
              <a:pPr>
                <a:defRPr/>
              </a:pPr>
              <a:t>‹#›</a:t>
            </a:fld>
            <a:endParaRPr lang="en-US"/>
          </a:p>
        </p:txBody>
      </p:sp>
    </p:spTree>
    <p:extLst>
      <p:ext uri="{BB962C8B-B14F-4D97-AF65-F5344CB8AC3E}">
        <p14:creationId xmlns:p14="http://schemas.microsoft.com/office/powerpoint/2010/main" val="308856581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8/9/2011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836C06-3450-4F6A-85C5-2970AC71B936}" type="slidenum">
              <a:rPr lang="en-US"/>
              <a:pPr>
                <a:defRPr/>
              </a:pPr>
              <a:t>‹#›</a:t>
            </a:fld>
            <a:endParaRPr lang="en-US"/>
          </a:p>
        </p:txBody>
      </p:sp>
    </p:spTree>
    <p:extLst>
      <p:ext uri="{BB962C8B-B14F-4D97-AF65-F5344CB8AC3E}">
        <p14:creationId xmlns:p14="http://schemas.microsoft.com/office/powerpoint/2010/main" val="144076013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EA1EFD-B6FA-4524-8DDB-D70C6E4177A5}" type="datetimeFigureOut">
              <a:rPr lang="en-US" smtClean="0">
                <a:solidFill>
                  <a:prstClr val="black">
                    <a:tint val="75000"/>
                  </a:prstClr>
                </a:solidFill>
              </a: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812564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EA1EFD-B6FA-4524-8DDB-D70C6E4177A5}" type="datetimeFigureOut">
              <a:rPr lang="en-US" smtClean="0">
                <a:solidFill>
                  <a:prstClr val="black">
                    <a:tint val="75000"/>
                  </a:prstClr>
                </a:solidFill>
              </a: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681944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EA1EFD-B6FA-4524-8DDB-D70C6E4177A5}" type="datetimeFigureOut">
              <a:rPr lang="en-US" smtClean="0">
                <a:solidFill>
                  <a:prstClr val="black">
                    <a:tint val="75000"/>
                  </a:prstClr>
                </a:solidFill>
              </a: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600959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EA1EFD-B6FA-4524-8DDB-D70C6E4177A5}" type="datetimeFigureOut">
              <a:rPr lang="en-US" smtClean="0">
                <a:solidFill>
                  <a:prstClr val="black">
                    <a:tint val="75000"/>
                  </a:prstClr>
                </a:solidFill>
              </a:rPr>
              <a:pPr/>
              <a:t>8/9/2011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827508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EA1EFD-B6FA-4524-8DDB-D70C6E4177A5}" type="datetimeFigureOut">
              <a:rPr lang="en-US" smtClean="0">
                <a:solidFill>
                  <a:prstClr val="black">
                    <a:tint val="75000"/>
                  </a:prstClr>
                </a:solidFill>
              </a:rPr>
              <a:pPr/>
              <a:t>8/9/2011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04893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EA1EFD-B6FA-4524-8DDB-D70C6E4177A5}" type="datetimeFigureOut">
              <a:rPr lang="en-US" smtClean="0">
                <a:solidFill>
                  <a:prstClr val="black">
                    <a:tint val="75000"/>
                  </a:prstClr>
                </a:solidFill>
              </a:rPr>
              <a:pPr/>
              <a:t>8/9/2011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688075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EA1EFD-B6FA-4524-8DDB-D70C6E4177A5}" type="datetimeFigureOut">
              <a:rPr lang="en-US" smtClean="0">
                <a:solidFill>
                  <a:prstClr val="black">
                    <a:tint val="75000"/>
                  </a:prstClr>
                </a:solidFill>
              </a:rPr>
              <a:pPr/>
              <a:t>8/9/2011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615322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EA1EFD-B6FA-4524-8DDB-D70C6E4177A5}" type="datetimeFigureOut">
              <a:rPr lang="en-US" smtClean="0">
                <a:solidFill>
                  <a:prstClr val="black">
                    <a:tint val="75000"/>
                  </a:prstClr>
                </a:solidFill>
              </a:rPr>
              <a:pPr/>
              <a:t>8/9/2011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9467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8/9/2011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8156344-2E93-4AD3-8F55-71A1363E7370}" type="datetimeFigureOut">
              <a:rPr lang="en-US">
                <a:solidFill>
                  <a:prstClr val="black">
                    <a:tint val="75000"/>
                  </a:prstClr>
                </a:solidFill>
              </a:rPr>
              <a:pPr>
                <a:defRPr/>
              </a:pPr>
              <a:t>8/9/2011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1DAD2EE-FC8C-48BC-BA83-8DEF0417397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EA1EFD-B6FA-4524-8DDB-D70C6E4177A5}" type="datetimeFigureOut">
              <a:rPr lang="en-US" smtClean="0">
                <a:solidFill>
                  <a:prstClr val="black">
                    <a:tint val="75000"/>
                  </a:prstClr>
                </a:solidFill>
              </a:rPr>
              <a:pPr/>
              <a:t>8/9/2011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978954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EA1EFD-B6FA-4524-8DDB-D70C6E4177A5}" type="datetimeFigureOut">
              <a:rPr lang="en-US" smtClean="0">
                <a:solidFill>
                  <a:prstClr val="black">
                    <a:tint val="75000"/>
                  </a:prstClr>
                </a:solidFill>
              </a: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767057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EA1EFD-B6FA-4524-8DDB-D70C6E4177A5}" type="datetimeFigureOut">
              <a:rPr lang="en-US" smtClean="0">
                <a:solidFill>
                  <a:prstClr val="black">
                    <a:tint val="75000"/>
                  </a:prstClr>
                </a:solidFill>
              </a: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8127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1500188" y="1708150"/>
            <a:ext cx="7646987" cy="0"/>
          </a:xfrm>
          <a:prstGeom prst="line">
            <a:avLst/>
          </a:prstGeom>
          <a:noFill/>
          <a:ln w="12700" cap="sq">
            <a:solidFill>
              <a:schemeClr val="bg2"/>
            </a:solidFill>
            <a:round/>
            <a:headEnd type="none" w="sm" len="sm"/>
            <a:tailEnd type="none" w="sm" len="sm"/>
          </a:ln>
          <a:effectLst/>
        </p:spPr>
        <p:txBody>
          <a:bodyPr/>
          <a:lstStyle/>
          <a:p>
            <a:pPr algn="ctr" eaLnBrk="0" fontAlgn="base" hangingPunct="0">
              <a:spcBef>
                <a:spcPct val="0"/>
              </a:spcBef>
              <a:spcAft>
                <a:spcPct val="0"/>
              </a:spcAft>
              <a:defRPr/>
            </a:pPr>
            <a:endParaRPr kumimoji="1" lang="en-US" sz="2000">
              <a:solidFill>
                <a:srgbClr val="010000"/>
              </a:solidFill>
              <a:latin typeface="Times New Roman" pitchFamily="18" charset="0"/>
            </a:endParaRPr>
          </a:p>
        </p:txBody>
      </p:sp>
      <p:sp>
        <p:nvSpPr>
          <p:cNvPr id="5" name="Arc 3"/>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lgn="ctr" eaLnBrk="0" fontAlgn="base" hangingPunct="0">
              <a:spcBef>
                <a:spcPct val="0"/>
              </a:spcBef>
              <a:spcAft>
                <a:spcPct val="0"/>
              </a:spcAft>
              <a:defRPr/>
            </a:pPr>
            <a:endParaRPr kumimoji="1" lang="en-US" sz="2000">
              <a:solidFill>
                <a:srgbClr val="010000"/>
              </a:solidFill>
              <a:latin typeface="Times New Roman" pitchFamily="18" charset="0"/>
            </a:endParaRPr>
          </a:p>
        </p:txBody>
      </p:sp>
      <p:sp>
        <p:nvSpPr>
          <p:cNvPr id="3076" name="Rectangle 4"/>
          <p:cNvSpPr>
            <a:spLocks noGrp="1" noChangeArrowheads="1"/>
          </p:cNvSpPr>
          <p:nvPr>
            <p:ph type="ctrTitle" sz="quarter"/>
          </p:nvPr>
        </p:nvSpPr>
        <p:spPr>
          <a:xfrm>
            <a:off x="2590800" y="781050"/>
            <a:ext cx="6248400" cy="1143000"/>
          </a:xfrm>
        </p:spPr>
        <p:txBody>
          <a:bodyPr anchor="b"/>
          <a:lstStyle>
            <a:lvl1pPr>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r>
              <a:rPr lang="en-US"/>
              <a:t>Click to edit Master subtitle style</a:t>
            </a:r>
          </a:p>
        </p:txBody>
      </p:sp>
      <p:sp>
        <p:nvSpPr>
          <p:cNvPr id="6" name="Rectangle 11"/>
          <p:cNvSpPr>
            <a:spLocks noGrp="1" noChangeArrowheads="1"/>
          </p:cNvSpPr>
          <p:nvPr>
            <p:ph type="dt" sz="quarter" idx="10"/>
          </p:nvPr>
        </p:nvSpPr>
        <p:spPr>
          <a:xfrm>
            <a:off x="152400" y="5486400"/>
            <a:ext cx="1905000" cy="304800"/>
          </a:xfrm>
        </p:spPr>
        <p:txBody>
          <a:bodyPr/>
          <a:lstStyle>
            <a:lvl1pPr>
              <a:defRPr/>
            </a:lvl1pPr>
          </a:lstStyle>
          <a:p>
            <a:pPr>
              <a:defRPr/>
            </a:pPr>
            <a:endParaRPr lang="en-US">
              <a:solidFill>
                <a:srgbClr val="009999"/>
              </a:solidFill>
            </a:endParaRPr>
          </a:p>
        </p:txBody>
      </p:sp>
      <p:sp>
        <p:nvSpPr>
          <p:cNvPr id="7" name="Rectangle 12"/>
          <p:cNvSpPr>
            <a:spLocks noGrp="1" noChangeArrowheads="1"/>
          </p:cNvSpPr>
          <p:nvPr>
            <p:ph type="ftr" sz="quarter" idx="11"/>
          </p:nvPr>
        </p:nvSpPr>
        <p:spPr>
          <a:xfrm>
            <a:off x="152400" y="5791200"/>
            <a:ext cx="2667000" cy="304800"/>
          </a:xfrm>
        </p:spPr>
        <p:txBody>
          <a:bodyPr/>
          <a:lstStyle>
            <a:lvl1pPr>
              <a:defRPr/>
            </a:lvl1pPr>
          </a:lstStyle>
          <a:p>
            <a:pPr>
              <a:defRPr/>
            </a:pPr>
            <a:endParaRPr lang="en-US">
              <a:solidFill>
                <a:srgbClr val="009999"/>
              </a:solidFill>
            </a:endParaRPr>
          </a:p>
        </p:txBody>
      </p:sp>
      <p:sp>
        <p:nvSpPr>
          <p:cNvPr id="8" name="Rectangle 13"/>
          <p:cNvSpPr>
            <a:spLocks noGrp="1" noChangeArrowheads="1"/>
          </p:cNvSpPr>
          <p:nvPr>
            <p:ph type="sldNum" sz="quarter" idx="12"/>
          </p:nvPr>
        </p:nvSpPr>
        <p:spPr/>
        <p:txBody>
          <a:bodyPr/>
          <a:lstStyle>
            <a:lvl1pPr>
              <a:defRPr/>
            </a:lvl1pPr>
          </a:lstStyle>
          <a:p>
            <a:pPr>
              <a:defRPr/>
            </a:pPr>
            <a:fld id="{ED7C69DF-8213-4E61-9C08-DD36EA1294B0}" type="slidenum">
              <a:rPr lang="en-US">
                <a:solidFill>
                  <a:srgbClr val="009999"/>
                </a:solidFill>
              </a:rPr>
              <a:pPr>
                <a:defRPr/>
              </a:pPr>
              <a:t>‹#›</a:t>
            </a:fld>
            <a:endParaRPr lang="en-US">
              <a:solidFill>
                <a:srgbClr val="009999"/>
              </a:solidFill>
            </a:endParaRPr>
          </a:p>
        </p:txBody>
      </p:sp>
    </p:spTree>
    <p:extLst>
      <p:ext uri="{BB962C8B-B14F-4D97-AF65-F5344CB8AC3E}">
        <p14:creationId xmlns:p14="http://schemas.microsoft.com/office/powerpoint/2010/main" val="346789164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9999"/>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9999"/>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F24D36-3FF1-48C0-9C93-7B269DB3930C}" type="slidenum">
              <a:rPr lang="en-US">
                <a:solidFill>
                  <a:srgbClr val="009999"/>
                </a:solidFill>
              </a:rPr>
              <a:pPr>
                <a:defRPr/>
              </a:pPr>
              <a:t>‹#›</a:t>
            </a:fld>
            <a:endParaRPr lang="en-US">
              <a:solidFill>
                <a:srgbClr val="009999"/>
              </a:solidFill>
            </a:endParaRPr>
          </a:p>
        </p:txBody>
      </p:sp>
    </p:spTree>
    <p:extLst>
      <p:ext uri="{BB962C8B-B14F-4D97-AF65-F5344CB8AC3E}">
        <p14:creationId xmlns:p14="http://schemas.microsoft.com/office/powerpoint/2010/main" val="43192287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9999"/>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9999"/>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84F4EED-21AC-4D4C-9568-FC3011CFBD84}" type="slidenum">
              <a:rPr lang="en-US">
                <a:solidFill>
                  <a:srgbClr val="009999"/>
                </a:solidFill>
              </a:rPr>
              <a:pPr>
                <a:defRPr/>
              </a:pPr>
              <a:t>‹#›</a:t>
            </a:fld>
            <a:endParaRPr lang="en-US">
              <a:solidFill>
                <a:srgbClr val="009999"/>
              </a:solidFill>
            </a:endParaRPr>
          </a:p>
        </p:txBody>
      </p:sp>
    </p:spTree>
    <p:extLst>
      <p:ext uri="{BB962C8B-B14F-4D97-AF65-F5344CB8AC3E}">
        <p14:creationId xmlns:p14="http://schemas.microsoft.com/office/powerpoint/2010/main" val="16273006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9999"/>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9999"/>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0FB8FDC8-E121-4700-9247-A90AC5B5B80E}" type="slidenum">
              <a:rPr lang="en-US">
                <a:solidFill>
                  <a:srgbClr val="009999"/>
                </a:solidFill>
              </a:rPr>
              <a:pPr>
                <a:defRPr/>
              </a:pPr>
              <a:t>‹#›</a:t>
            </a:fld>
            <a:endParaRPr lang="en-US">
              <a:solidFill>
                <a:srgbClr val="009999"/>
              </a:solidFill>
            </a:endParaRPr>
          </a:p>
        </p:txBody>
      </p:sp>
    </p:spTree>
    <p:extLst>
      <p:ext uri="{BB962C8B-B14F-4D97-AF65-F5344CB8AC3E}">
        <p14:creationId xmlns:p14="http://schemas.microsoft.com/office/powerpoint/2010/main" val="407242413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9999"/>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9999"/>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CA90293-F80F-4072-81F6-664873906BBB}" type="slidenum">
              <a:rPr lang="en-US">
                <a:solidFill>
                  <a:srgbClr val="009999"/>
                </a:solidFill>
              </a:rPr>
              <a:pPr>
                <a:defRPr/>
              </a:pPr>
              <a:t>‹#›</a:t>
            </a:fld>
            <a:endParaRPr lang="en-US">
              <a:solidFill>
                <a:srgbClr val="009999"/>
              </a:solidFill>
            </a:endParaRPr>
          </a:p>
        </p:txBody>
      </p:sp>
    </p:spTree>
    <p:extLst>
      <p:ext uri="{BB962C8B-B14F-4D97-AF65-F5344CB8AC3E}">
        <p14:creationId xmlns:p14="http://schemas.microsoft.com/office/powerpoint/2010/main" val="138897096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9999"/>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9999"/>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3B10C861-A044-466F-BD55-7EF20549DC7A}" type="slidenum">
              <a:rPr lang="en-US">
                <a:solidFill>
                  <a:srgbClr val="009999"/>
                </a:solidFill>
              </a:rPr>
              <a:pPr>
                <a:defRPr/>
              </a:pPr>
              <a:t>‹#›</a:t>
            </a:fld>
            <a:endParaRPr lang="en-US">
              <a:solidFill>
                <a:srgbClr val="009999"/>
              </a:solidFill>
            </a:endParaRPr>
          </a:p>
        </p:txBody>
      </p:sp>
    </p:spTree>
    <p:extLst>
      <p:ext uri="{BB962C8B-B14F-4D97-AF65-F5344CB8AC3E}">
        <p14:creationId xmlns:p14="http://schemas.microsoft.com/office/powerpoint/2010/main" val="287765973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9999"/>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9999"/>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3BF1E5B8-16E8-4B52-BDA7-D2443BBFB41B}" type="slidenum">
              <a:rPr lang="en-US">
                <a:solidFill>
                  <a:srgbClr val="009999"/>
                </a:solidFill>
              </a:rPr>
              <a:pPr>
                <a:defRPr/>
              </a:pPr>
              <a:t>‹#›</a:t>
            </a:fld>
            <a:endParaRPr lang="en-US">
              <a:solidFill>
                <a:srgbClr val="009999"/>
              </a:solidFill>
            </a:endParaRPr>
          </a:p>
        </p:txBody>
      </p:sp>
    </p:spTree>
    <p:extLst>
      <p:ext uri="{BB962C8B-B14F-4D97-AF65-F5344CB8AC3E}">
        <p14:creationId xmlns:p14="http://schemas.microsoft.com/office/powerpoint/2010/main" val="599683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7BE4A22-D767-484F-B017-E58A062C950C}" type="datetimeFigureOut">
              <a:rPr lang="en-US">
                <a:solidFill>
                  <a:prstClr val="black">
                    <a:tint val="75000"/>
                  </a:prstClr>
                </a:solidFill>
              </a:rPr>
              <a:pPr>
                <a:def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6BFE57B-9A32-4100-A68F-DA8173149ED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9999"/>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9999"/>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E3620690-B28C-4D98-8768-DF2CEB824300}" type="slidenum">
              <a:rPr lang="en-US">
                <a:solidFill>
                  <a:srgbClr val="009999"/>
                </a:solidFill>
              </a:rPr>
              <a:pPr>
                <a:defRPr/>
              </a:pPr>
              <a:t>‹#›</a:t>
            </a:fld>
            <a:endParaRPr lang="en-US">
              <a:solidFill>
                <a:srgbClr val="009999"/>
              </a:solidFill>
            </a:endParaRPr>
          </a:p>
        </p:txBody>
      </p:sp>
    </p:spTree>
    <p:extLst>
      <p:ext uri="{BB962C8B-B14F-4D97-AF65-F5344CB8AC3E}">
        <p14:creationId xmlns:p14="http://schemas.microsoft.com/office/powerpoint/2010/main" val="296601447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9999"/>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9999"/>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C9FA6CA9-6A14-4B61-A432-55061E966C96}" type="slidenum">
              <a:rPr lang="en-US">
                <a:solidFill>
                  <a:srgbClr val="009999"/>
                </a:solidFill>
              </a:rPr>
              <a:pPr>
                <a:defRPr/>
              </a:pPr>
              <a:t>‹#›</a:t>
            </a:fld>
            <a:endParaRPr lang="en-US">
              <a:solidFill>
                <a:srgbClr val="009999"/>
              </a:solidFill>
            </a:endParaRPr>
          </a:p>
        </p:txBody>
      </p:sp>
    </p:spTree>
    <p:extLst>
      <p:ext uri="{BB962C8B-B14F-4D97-AF65-F5344CB8AC3E}">
        <p14:creationId xmlns:p14="http://schemas.microsoft.com/office/powerpoint/2010/main" val="374052845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9999"/>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9999"/>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07CF40F-6704-4874-B53F-95046B0AE85F}" type="slidenum">
              <a:rPr lang="en-US">
                <a:solidFill>
                  <a:srgbClr val="009999"/>
                </a:solidFill>
              </a:rPr>
              <a:pPr>
                <a:defRPr/>
              </a:pPr>
              <a:t>‹#›</a:t>
            </a:fld>
            <a:endParaRPr lang="en-US">
              <a:solidFill>
                <a:srgbClr val="009999"/>
              </a:solidFill>
            </a:endParaRPr>
          </a:p>
        </p:txBody>
      </p:sp>
    </p:spTree>
    <p:extLst>
      <p:ext uri="{BB962C8B-B14F-4D97-AF65-F5344CB8AC3E}">
        <p14:creationId xmlns:p14="http://schemas.microsoft.com/office/powerpoint/2010/main" val="169723647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9999"/>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9999"/>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96F789C8-3CF7-4E16-BF85-7B9AE49BB9D5}" type="slidenum">
              <a:rPr lang="en-US">
                <a:solidFill>
                  <a:srgbClr val="009999"/>
                </a:solidFill>
              </a:rPr>
              <a:pPr>
                <a:defRPr/>
              </a:pPr>
              <a:t>‹#›</a:t>
            </a:fld>
            <a:endParaRPr lang="en-US">
              <a:solidFill>
                <a:srgbClr val="009999"/>
              </a:solidFill>
            </a:endParaRPr>
          </a:p>
        </p:txBody>
      </p:sp>
    </p:spTree>
    <p:extLst>
      <p:ext uri="{BB962C8B-B14F-4D97-AF65-F5344CB8AC3E}">
        <p14:creationId xmlns:p14="http://schemas.microsoft.com/office/powerpoint/2010/main" val="194497841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B4AD2A69-682A-4BB9-A0FB-EB567EA91938}" type="datetimeFigureOut">
              <a:rPr lang="en-US"/>
              <a:pPr>
                <a:defRPr/>
              </a:pPr>
              <a:t>8/9/2011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107F3C57-9906-4069-87EB-45A6A4ADD320}" type="slidenum">
              <a:rPr lang="en-US"/>
              <a:pPr>
                <a:defRPr/>
              </a:pPr>
              <a:t>‹#›</a:t>
            </a:fld>
            <a:endParaRPr lang="en-US"/>
          </a:p>
        </p:txBody>
      </p:sp>
    </p:spTree>
    <p:extLst>
      <p:ext uri="{BB962C8B-B14F-4D97-AF65-F5344CB8AC3E}">
        <p14:creationId xmlns:p14="http://schemas.microsoft.com/office/powerpoint/2010/main" val="36179828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0027DB23-79D9-4EC4-A054-AEDCD5F262D6}" type="datetimeFigureOut">
              <a:rPr lang="en-US"/>
              <a:pPr>
                <a:defRPr/>
              </a:pPr>
              <a:t>8/9/2011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1EC3F221-B2B1-4237-97FB-B77AA8659051}" type="slidenum">
              <a:rPr lang="en-US"/>
              <a:pPr>
                <a:defRPr/>
              </a:pPr>
              <a:t>‹#›</a:t>
            </a:fld>
            <a:endParaRPr lang="en-US"/>
          </a:p>
        </p:txBody>
      </p:sp>
    </p:spTree>
    <p:extLst>
      <p:ext uri="{BB962C8B-B14F-4D97-AF65-F5344CB8AC3E}">
        <p14:creationId xmlns:p14="http://schemas.microsoft.com/office/powerpoint/2010/main" val="209074752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7ADAB90A-51BD-45B1-B214-90BE6947F3C0}" type="datetimeFigureOut">
              <a:rPr lang="en-US"/>
              <a:pPr>
                <a:defRPr/>
              </a:pPr>
              <a:t>8/9/2011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BDC47A4C-CD7D-4744-97A0-C19F9AFD983D}" type="slidenum">
              <a:rPr lang="en-US"/>
              <a:pPr>
                <a:defRPr/>
              </a:pPr>
              <a:t>‹#›</a:t>
            </a:fld>
            <a:endParaRPr lang="en-US"/>
          </a:p>
        </p:txBody>
      </p:sp>
    </p:spTree>
    <p:extLst>
      <p:ext uri="{BB962C8B-B14F-4D97-AF65-F5344CB8AC3E}">
        <p14:creationId xmlns:p14="http://schemas.microsoft.com/office/powerpoint/2010/main" val="105943168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47CA82A7-152A-4B85-93EF-084FAAD6E47A}" type="datetimeFigureOut">
              <a:rPr lang="en-US"/>
              <a:pPr>
                <a:defRPr/>
              </a:pPr>
              <a:t>8/9/2011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1A26CDC4-1C81-4778-8407-A27E23D917EF}" type="slidenum">
              <a:rPr lang="en-US"/>
              <a:pPr>
                <a:defRPr/>
              </a:pPr>
              <a:t>‹#›</a:t>
            </a:fld>
            <a:endParaRPr lang="en-US"/>
          </a:p>
        </p:txBody>
      </p:sp>
    </p:spTree>
    <p:extLst>
      <p:ext uri="{BB962C8B-B14F-4D97-AF65-F5344CB8AC3E}">
        <p14:creationId xmlns:p14="http://schemas.microsoft.com/office/powerpoint/2010/main" val="269158679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AFD23C4C-9348-4BCF-A20B-FF7150D4448F}" type="datetimeFigureOut">
              <a:rPr lang="en-US"/>
              <a:pPr>
                <a:defRPr/>
              </a:pPr>
              <a:t>8/9/2011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34313A05-DD3A-401A-9189-943FBC24A10D}" type="slidenum">
              <a:rPr lang="en-US"/>
              <a:pPr>
                <a:defRPr/>
              </a:pPr>
              <a:t>‹#›</a:t>
            </a:fld>
            <a:endParaRPr lang="en-US"/>
          </a:p>
        </p:txBody>
      </p:sp>
    </p:spTree>
    <p:extLst>
      <p:ext uri="{BB962C8B-B14F-4D97-AF65-F5344CB8AC3E}">
        <p14:creationId xmlns:p14="http://schemas.microsoft.com/office/powerpoint/2010/main" val="316735231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5F281F32-20E7-4C07-8C45-E99A932214EF}" type="datetimeFigureOut">
              <a:rPr lang="en-US"/>
              <a:pPr>
                <a:defRPr/>
              </a:pPr>
              <a:t>8/9/2011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0FD7BF3C-ADF1-4ED3-8F6B-0BB8084D1A35}" type="slidenum">
              <a:rPr lang="en-US"/>
              <a:pPr>
                <a:defRPr/>
              </a:pPr>
              <a:t>‹#›</a:t>
            </a:fld>
            <a:endParaRPr lang="en-US"/>
          </a:p>
        </p:txBody>
      </p:sp>
    </p:spTree>
    <p:extLst>
      <p:ext uri="{BB962C8B-B14F-4D97-AF65-F5344CB8AC3E}">
        <p14:creationId xmlns:p14="http://schemas.microsoft.com/office/powerpoint/2010/main" val="40139499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0E9AD5E-B34D-4C0E-B7E6-78DCCE689D8B}" type="datetimeFigureOut">
              <a:rPr lang="en-US">
                <a:solidFill>
                  <a:prstClr val="black">
                    <a:tint val="75000"/>
                  </a:prstClr>
                </a:solidFill>
              </a:rPr>
              <a:pPr>
                <a:def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EC57D16-ED60-42E4-BF60-8EE3825F184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751B8116-4DE3-4CC6-B841-AF2A24ED033D}" type="datetimeFigureOut">
              <a:rPr lang="en-US"/>
              <a:pPr>
                <a:defRPr/>
              </a:pPr>
              <a:t>8/9/2011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03F9792E-0F3F-4DE5-B8F8-3BB6B1556FF8}" type="slidenum">
              <a:rPr lang="en-US"/>
              <a:pPr>
                <a:defRPr/>
              </a:pPr>
              <a:t>‹#›</a:t>
            </a:fld>
            <a:endParaRPr lang="en-US"/>
          </a:p>
        </p:txBody>
      </p:sp>
    </p:spTree>
    <p:extLst>
      <p:ext uri="{BB962C8B-B14F-4D97-AF65-F5344CB8AC3E}">
        <p14:creationId xmlns:p14="http://schemas.microsoft.com/office/powerpoint/2010/main" val="414998001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363EFE56-F203-4205-AD14-518B0D3CBA25}" type="datetimeFigureOut">
              <a:rPr lang="en-US"/>
              <a:pPr>
                <a:defRPr/>
              </a:pPr>
              <a:t>8/9/2011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9B5E682E-6F69-4FE7-93A5-3D02F6BDC518}" type="slidenum">
              <a:rPr lang="en-US"/>
              <a:pPr>
                <a:defRPr/>
              </a:pPr>
              <a:t>‹#›</a:t>
            </a:fld>
            <a:endParaRPr lang="en-US"/>
          </a:p>
        </p:txBody>
      </p:sp>
    </p:spTree>
    <p:extLst>
      <p:ext uri="{BB962C8B-B14F-4D97-AF65-F5344CB8AC3E}">
        <p14:creationId xmlns:p14="http://schemas.microsoft.com/office/powerpoint/2010/main" val="376620406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37DB5EE5-5FCC-4BBC-A6E3-35F9F35D26BA}" type="datetimeFigureOut">
              <a:rPr lang="en-US"/>
              <a:pPr>
                <a:defRPr/>
              </a:pPr>
              <a:t>8/9/2011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7503A8D0-246C-4532-8425-EE717B94B5A7}" type="slidenum">
              <a:rPr lang="en-US"/>
              <a:pPr>
                <a:defRPr/>
              </a:pPr>
              <a:t>‹#›</a:t>
            </a:fld>
            <a:endParaRPr lang="en-US"/>
          </a:p>
        </p:txBody>
      </p:sp>
    </p:spTree>
    <p:extLst>
      <p:ext uri="{BB962C8B-B14F-4D97-AF65-F5344CB8AC3E}">
        <p14:creationId xmlns:p14="http://schemas.microsoft.com/office/powerpoint/2010/main" val="41876365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E7BE792B-E6C7-4E84-9A71-2A5A1DD80B3C}" type="datetimeFigureOut">
              <a:rPr lang="en-US"/>
              <a:pPr>
                <a:defRPr/>
              </a:pPr>
              <a:t>8/9/2011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32DDE2F4-064F-431D-9474-15BC066E73AE}" type="slidenum">
              <a:rPr lang="en-US"/>
              <a:pPr>
                <a:defRPr/>
              </a:pPr>
              <a:t>‹#›</a:t>
            </a:fld>
            <a:endParaRPr lang="en-US"/>
          </a:p>
        </p:txBody>
      </p:sp>
    </p:spTree>
    <p:extLst>
      <p:ext uri="{BB962C8B-B14F-4D97-AF65-F5344CB8AC3E}">
        <p14:creationId xmlns:p14="http://schemas.microsoft.com/office/powerpoint/2010/main" val="35469363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ECF03241-1811-465F-B002-48525EE34ADF}" type="datetimeFigureOut">
              <a:rPr lang="en-US"/>
              <a:pPr>
                <a:defRPr/>
              </a:pPr>
              <a:t>8/9/2011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9BBAE25C-9236-4A48-AC3D-DC7E21859770}" type="slidenum">
              <a:rPr lang="en-US"/>
              <a:pPr>
                <a:defRPr/>
              </a:pPr>
              <a:t>‹#›</a:t>
            </a:fld>
            <a:endParaRPr lang="en-US"/>
          </a:p>
        </p:txBody>
      </p:sp>
    </p:spTree>
    <p:extLst>
      <p:ext uri="{BB962C8B-B14F-4D97-AF65-F5344CB8AC3E}">
        <p14:creationId xmlns:p14="http://schemas.microsoft.com/office/powerpoint/2010/main" val="1375451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2A8239-400C-421C-AE6A-37B1D24DF4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684166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253686-F7B9-48F0-8F78-DF86062C29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13952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CF7391-37FD-4970-A5F4-A88A7719D4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00835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3CE180-2000-48AA-8DEE-94AEB354F4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531714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EE3BA6-02CB-40BF-A5CE-ED9C902EE5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2282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4E9304-8487-4035-9709-8CA070B065C1}" type="slidenum">
              <a:rPr lang="en-US"/>
              <a:pPr>
                <a:defRPr/>
              </a:pPr>
              <a:t>‹#›</a:t>
            </a:fld>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46D70D-4873-4490-901D-1650E6E1D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821818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0430597-FC83-43D9-9811-DB01744208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717691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791513-642E-443E-A240-4937EC6F6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415183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5491A8-F3AA-4A81-AC65-CA42686569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097964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E9FAB0-4860-4341-8E8F-3080C1D7D3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529906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C667A3-F20F-4E42-AEB7-B83E17AF3F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055023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AC36E0-011A-4381-9929-180A1C7D03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82092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62000" y="2784475"/>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Content Placeholder 2"/>
          <p:cNvSpPr>
            <a:spLocks noGrp="1"/>
          </p:cNvSpPr>
          <p:nvPr>
            <p:ph sz="half" idx="13"/>
          </p:nvPr>
        </p:nvSpPr>
        <p:spPr>
          <a:xfrm>
            <a:off x="762000" y="4497070"/>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43424481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1500188" y="1708150"/>
            <a:ext cx="7646987" cy="0"/>
          </a:xfrm>
          <a:prstGeom prst="line">
            <a:avLst/>
          </a:prstGeom>
          <a:noFill/>
          <a:ln w="12700" cap="sq">
            <a:solidFill>
              <a:schemeClr val="bg2"/>
            </a:solidFill>
            <a:round/>
            <a:headEnd type="none" w="sm" len="sm"/>
            <a:tailEnd type="none" w="sm" len="sm"/>
          </a:ln>
          <a:effectLst/>
        </p:spPr>
        <p:txBody>
          <a:bodyPr/>
          <a:lstStyle/>
          <a:p>
            <a:pPr eaLnBrk="0" fontAlgn="base" hangingPunct="0">
              <a:spcBef>
                <a:spcPct val="0"/>
              </a:spcBef>
              <a:spcAft>
                <a:spcPct val="0"/>
              </a:spcAft>
              <a:defRPr/>
            </a:pPr>
            <a:endParaRPr kumimoji="1" lang="en-US" sz="2400">
              <a:solidFill>
                <a:srgbClr val="009999"/>
              </a:solidFill>
              <a:latin typeface="Times New Roman" pitchFamily="18" charset="0"/>
            </a:endParaRPr>
          </a:p>
        </p:txBody>
      </p:sp>
      <p:sp>
        <p:nvSpPr>
          <p:cNvPr id="5" name="Arc 3"/>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eaLnBrk="0" fontAlgn="base" hangingPunct="0">
              <a:spcBef>
                <a:spcPct val="0"/>
              </a:spcBef>
              <a:spcAft>
                <a:spcPct val="0"/>
              </a:spcAft>
              <a:defRPr/>
            </a:pPr>
            <a:endParaRPr kumimoji="1" lang="en-US" sz="2400">
              <a:solidFill>
                <a:srgbClr val="009999"/>
              </a:solidFill>
              <a:latin typeface="Times New Roman" pitchFamily="18" charset="0"/>
            </a:endParaRPr>
          </a:p>
        </p:txBody>
      </p:sp>
      <p:sp>
        <p:nvSpPr>
          <p:cNvPr id="317444" name="Rectangle 4"/>
          <p:cNvSpPr>
            <a:spLocks noGrp="1" noChangeArrowheads="1"/>
          </p:cNvSpPr>
          <p:nvPr>
            <p:ph type="ctrTitle" sz="quarter"/>
          </p:nvPr>
        </p:nvSpPr>
        <p:spPr>
          <a:xfrm>
            <a:off x="2590800" y="781050"/>
            <a:ext cx="6248400" cy="1143000"/>
          </a:xfrm>
        </p:spPr>
        <p:txBody>
          <a:bodyPr anchor="b"/>
          <a:lstStyle>
            <a:lvl1pPr>
              <a:defRPr sz="6600"/>
            </a:lvl1pPr>
          </a:lstStyle>
          <a:p>
            <a:r>
              <a:rPr lang="en-US"/>
              <a:t>Click to edit Master title style</a:t>
            </a:r>
          </a:p>
        </p:txBody>
      </p:sp>
      <p:sp>
        <p:nvSpPr>
          <p:cNvPr id="317445"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r>
              <a:rPr lang="en-US"/>
              <a:t>Click to edit Master subtitle style</a:t>
            </a:r>
          </a:p>
        </p:txBody>
      </p:sp>
      <p:sp>
        <p:nvSpPr>
          <p:cNvPr id="6" name="Rectangle 6"/>
          <p:cNvSpPr>
            <a:spLocks noGrp="1" noChangeArrowheads="1"/>
          </p:cNvSpPr>
          <p:nvPr>
            <p:ph type="dt" sz="quarter" idx="10"/>
          </p:nvPr>
        </p:nvSpPr>
        <p:spPr>
          <a:xfrm>
            <a:off x="152400" y="5486400"/>
            <a:ext cx="1905000" cy="304800"/>
          </a:xfrm>
        </p:spPr>
        <p:txBody>
          <a:bodyPr/>
          <a:lstStyle>
            <a:lvl1pPr>
              <a:defRPr/>
            </a:lvl1pPr>
          </a:lstStyle>
          <a:p>
            <a:pPr>
              <a:defRPr/>
            </a:pPr>
            <a:endParaRPr lang="en-US"/>
          </a:p>
        </p:txBody>
      </p:sp>
      <p:sp>
        <p:nvSpPr>
          <p:cNvPr id="7" name="Rectangle 7"/>
          <p:cNvSpPr>
            <a:spLocks noGrp="1" noChangeArrowheads="1"/>
          </p:cNvSpPr>
          <p:nvPr>
            <p:ph type="ftr" sz="quarter" idx="11"/>
          </p:nvPr>
        </p:nvSpPr>
        <p:spPr>
          <a:xfrm>
            <a:off x="152400" y="5791200"/>
            <a:ext cx="2667000" cy="304800"/>
          </a:xfrm>
        </p:spPr>
        <p:txBody>
          <a:bodyPr/>
          <a:lstStyle>
            <a:lvl1pPr>
              <a:defRPr/>
            </a:lvl1pPr>
          </a:lstStyle>
          <a:p>
            <a:pPr>
              <a:defRPr/>
            </a:pPr>
            <a:endParaRPr lang="en-US"/>
          </a:p>
        </p:txBody>
      </p:sp>
      <p:sp>
        <p:nvSpPr>
          <p:cNvPr id="8" name="Rectangle 8"/>
          <p:cNvSpPr>
            <a:spLocks noGrp="1" noChangeArrowheads="1"/>
          </p:cNvSpPr>
          <p:nvPr>
            <p:ph type="sldNum" sz="quarter" idx="12"/>
          </p:nvPr>
        </p:nvSpPr>
        <p:spPr/>
        <p:txBody>
          <a:bodyPr/>
          <a:lstStyle>
            <a:lvl1pPr>
              <a:defRPr/>
            </a:lvl1pPr>
          </a:lstStyle>
          <a:p>
            <a:pPr>
              <a:defRPr/>
            </a:pPr>
            <a:fld id="{1D24A9CC-A59A-4C6F-A0F6-C2D9918CA3F0}" type="slidenum">
              <a:rPr lang="en-US"/>
              <a:pPr>
                <a:defRPr/>
              </a:pPr>
              <a:t>‹#›</a:t>
            </a:fld>
            <a:endParaRPr lang="en-US"/>
          </a:p>
        </p:txBody>
      </p:sp>
    </p:spTree>
    <p:extLst>
      <p:ext uri="{BB962C8B-B14F-4D97-AF65-F5344CB8AC3E}">
        <p14:creationId xmlns:p14="http://schemas.microsoft.com/office/powerpoint/2010/main" val="299399277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D062351-EBA6-4890-B79B-3CA8F199B830}" type="slidenum">
              <a:rPr lang="en-US"/>
              <a:pPr>
                <a:defRPr/>
              </a:pPr>
              <a:t>‹#›</a:t>
            </a:fld>
            <a:endParaRPr lang="en-US"/>
          </a:p>
        </p:txBody>
      </p:sp>
    </p:spTree>
    <p:extLst>
      <p:ext uri="{BB962C8B-B14F-4D97-AF65-F5344CB8AC3E}">
        <p14:creationId xmlns:p14="http://schemas.microsoft.com/office/powerpoint/2010/main" val="8064756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559D8DB-853C-47FB-9846-8E7561ACD3C0}" type="slidenum">
              <a:rPr lang="en-US"/>
              <a:pPr>
                <a:defRPr/>
              </a:pPr>
              <a:t>‹#›</a:t>
            </a:fld>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40055FE-1138-4462-A37B-FD6ECB9E380F}" type="slidenum">
              <a:rPr lang="en-US"/>
              <a:pPr>
                <a:defRPr/>
              </a:pPr>
              <a:t>‹#›</a:t>
            </a:fld>
            <a:endParaRPr lang="en-US"/>
          </a:p>
        </p:txBody>
      </p:sp>
    </p:spTree>
    <p:extLst>
      <p:ext uri="{BB962C8B-B14F-4D97-AF65-F5344CB8AC3E}">
        <p14:creationId xmlns:p14="http://schemas.microsoft.com/office/powerpoint/2010/main" val="280547010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9F00E8B9-8E6E-4078-9064-4520B1C944BB}" type="slidenum">
              <a:rPr lang="en-US"/>
              <a:pPr>
                <a:defRPr/>
              </a:pPr>
              <a:t>‹#›</a:t>
            </a:fld>
            <a:endParaRPr lang="en-US"/>
          </a:p>
        </p:txBody>
      </p:sp>
    </p:spTree>
    <p:extLst>
      <p:ext uri="{BB962C8B-B14F-4D97-AF65-F5344CB8AC3E}">
        <p14:creationId xmlns:p14="http://schemas.microsoft.com/office/powerpoint/2010/main" val="320436395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7AD12A8F-4E50-49C9-9189-4743B2A575DA}" type="slidenum">
              <a:rPr lang="en-US"/>
              <a:pPr>
                <a:defRPr/>
              </a:pPr>
              <a:t>‹#›</a:t>
            </a:fld>
            <a:endParaRPr lang="en-US"/>
          </a:p>
        </p:txBody>
      </p:sp>
    </p:spTree>
    <p:extLst>
      <p:ext uri="{BB962C8B-B14F-4D97-AF65-F5344CB8AC3E}">
        <p14:creationId xmlns:p14="http://schemas.microsoft.com/office/powerpoint/2010/main" val="80737899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45D8A100-5D99-49FF-90B9-F09DF450F772}" type="slidenum">
              <a:rPr lang="en-US"/>
              <a:pPr>
                <a:defRPr/>
              </a:pPr>
              <a:t>‹#›</a:t>
            </a:fld>
            <a:endParaRPr lang="en-US"/>
          </a:p>
        </p:txBody>
      </p:sp>
    </p:spTree>
    <p:extLst>
      <p:ext uri="{BB962C8B-B14F-4D97-AF65-F5344CB8AC3E}">
        <p14:creationId xmlns:p14="http://schemas.microsoft.com/office/powerpoint/2010/main" val="408784454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3BDCEDD9-4AD1-4B7B-85FC-0E428EEF0C10}" type="slidenum">
              <a:rPr lang="en-US"/>
              <a:pPr>
                <a:defRPr/>
              </a:pPr>
              <a:t>‹#›</a:t>
            </a:fld>
            <a:endParaRPr lang="en-US"/>
          </a:p>
        </p:txBody>
      </p:sp>
    </p:spTree>
    <p:extLst>
      <p:ext uri="{BB962C8B-B14F-4D97-AF65-F5344CB8AC3E}">
        <p14:creationId xmlns:p14="http://schemas.microsoft.com/office/powerpoint/2010/main" val="320433633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B5815AB-860D-4163-9E19-169121729497}" type="slidenum">
              <a:rPr lang="en-US"/>
              <a:pPr>
                <a:defRPr/>
              </a:pPr>
              <a:t>‹#›</a:t>
            </a:fld>
            <a:endParaRPr lang="en-US"/>
          </a:p>
        </p:txBody>
      </p:sp>
    </p:spTree>
    <p:extLst>
      <p:ext uri="{BB962C8B-B14F-4D97-AF65-F5344CB8AC3E}">
        <p14:creationId xmlns:p14="http://schemas.microsoft.com/office/powerpoint/2010/main" val="410376238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E917382C-54A8-4293-B6A2-270597564BFD}" type="slidenum">
              <a:rPr lang="en-US"/>
              <a:pPr>
                <a:defRPr/>
              </a:pPr>
              <a:t>‹#›</a:t>
            </a:fld>
            <a:endParaRPr lang="en-US"/>
          </a:p>
        </p:txBody>
      </p:sp>
    </p:spTree>
    <p:extLst>
      <p:ext uri="{BB962C8B-B14F-4D97-AF65-F5344CB8AC3E}">
        <p14:creationId xmlns:p14="http://schemas.microsoft.com/office/powerpoint/2010/main" val="281817138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43553D49-28F9-419F-8235-6444723FABED}" type="slidenum">
              <a:rPr lang="en-US"/>
              <a:pPr>
                <a:defRPr/>
              </a:pPr>
              <a:t>‹#›</a:t>
            </a:fld>
            <a:endParaRPr lang="en-US"/>
          </a:p>
        </p:txBody>
      </p:sp>
    </p:spTree>
    <p:extLst>
      <p:ext uri="{BB962C8B-B14F-4D97-AF65-F5344CB8AC3E}">
        <p14:creationId xmlns:p14="http://schemas.microsoft.com/office/powerpoint/2010/main" val="254364082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73348E2-038C-47E3-B82E-201CE205A7C7}" type="slidenum">
              <a:rPr lang="en-US"/>
              <a:pPr>
                <a:defRPr/>
              </a:pPr>
              <a:t>‹#›</a:t>
            </a:fld>
            <a:endParaRPr lang="en-US"/>
          </a:p>
        </p:txBody>
      </p:sp>
    </p:spTree>
    <p:extLst>
      <p:ext uri="{BB962C8B-B14F-4D97-AF65-F5344CB8AC3E}">
        <p14:creationId xmlns:p14="http://schemas.microsoft.com/office/powerpoint/2010/main" val="390290660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62000" y="2784475"/>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Content Placeholder 2"/>
          <p:cNvSpPr>
            <a:spLocks noGrp="1"/>
          </p:cNvSpPr>
          <p:nvPr>
            <p:ph sz="half" idx="13"/>
          </p:nvPr>
        </p:nvSpPr>
        <p:spPr>
          <a:xfrm>
            <a:off x="762000" y="4497070"/>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37292968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618886E-9F28-4D41-AC1F-A346A143FF27}" type="slidenum">
              <a:rPr lang="en-US"/>
              <a:pPr>
                <a:defRPr/>
              </a:pPr>
              <a:t>‹#›</a:t>
            </a:fld>
            <a:endParaRPr lang="en-US"/>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2A8239-400C-421C-AE6A-37B1D24DF4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74568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253686-F7B9-48F0-8F78-DF86062C29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696779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CF7391-37FD-4970-A5F4-A88A7719D4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451272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3CE180-2000-48AA-8DEE-94AEB354F4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906061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EE3BA6-02CB-40BF-A5CE-ED9C902EE5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505488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46D70D-4873-4490-901D-1650E6E1D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896023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0430597-FC83-43D9-9811-DB01744208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920537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791513-642E-443E-A240-4937EC6F6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593392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5491A8-F3AA-4A81-AC65-CA42686569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333583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E9FAB0-4860-4341-8E8F-3080C1D7D3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1354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C16536-F717-4494-B9B7-FBB2C2451FD9}" type="slidenum">
              <a:rPr lang="en-US"/>
              <a:pPr>
                <a:defRPr/>
              </a:pPr>
              <a:t>‹#›</a:t>
            </a:fld>
            <a:endParaRPr lang="en-U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C667A3-F20F-4E42-AEB7-B83E17AF3F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461795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AC36E0-011A-4381-9929-180A1C7D03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939512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FC12A2-C685-40A7-A130-648FFCD2AAD4}" type="slidenum">
              <a:rPr lang="en-US"/>
              <a:pPr>
                <a:defRPr/>
              </a:pPr>
              <a:t>‹#›</a:t>
            </a:fld>
            <a:endParaRPr lang="en-US"/>
          </a:p>
        </p:txBody>
      </p:sp>
    </p:spTree>
    <p:extLst>
      <p:ext uri="{BB962C8B-B14F-4D97-AF65-F5344CB8AC3E}">
        <p14:creationId xmlns:p14="http://schemas.microsoft.com/office/powerpoint/2010/main" val="34194433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3C156F-DD17-44DF-8E98-F4975DD9331D}" type="slidenum">
              <a:rPr lang="en-US"/>
              <a:pPr>
                <a:defRPr/>
              </a:pPr>
              <a:t>‹#›</a:t>
            </a:fld>
            <a:endParaRPr lang="en-US"/>
          </a:p>
        </p:txBody>
      </p:sp>
    </p:spTree>
    <p:extLst>
      <p:ext uri="{BB962C8B-B14F-4D97-AF65-F5344CB8AC3E}">
        <p14:creationId xmlns:p14="http://schemas.microsoft.com/office/powerpoint/2010/main" val="6185742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013D85-9DB2-4F22-A917-4E5937C21798}" type="slidenum">
              <a:rPr lang="en-US"/>
              <a:pPr>
                <a:defRPr/>
              </a:pPr>
              <a:t>‹#›</a:t>
            </a:fld>
            <a:endParaRPr lang="en-US"/>
          </a:p>
        </p:txBody>
      </p:sp>
    </p:spTree>
    <p:extLst>
      <p:ext uri="{BB962C8B-B14F-4D97-AF65-F5344CB8AC3E}">
        <p14:creationId xmlns:p14="http://schemas.microsoft.com/office/powerpoint/2010/main" val="263829220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835603-23D6-49B6-81B9-1CD8163E333D}" type="slidenum">
              <a:rPr lang="en-US"/>
              <a:pPr>
                <a:defRPr/>
              </a:pPr>
              <a:t>‹#›</a:t>
            </a:fld>
            <a:endParaRPr lang="en-US"/>
          </a:p>
        </p:txBody>
      </p:sp>
    </p:spTree>
    <p:extLst>
      <p:ext uri="{BB962C8B-B14F-4D97-AF65-F5344CB8AC3E}">
        <p14:creationId xmlns:p14="http://schemas.microsoft.com/office/powerpoint/2010/main" val="408466441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9864D33-5B59-4F91-8632-52540E4600C5}" type="slidenum">
              <a:rPr lang="en-US"/>
              <a:pPr>
                <a:defRPr/>
              </a:pPr>
              <a:t>‹#›</a:t>
            </a:fld>
            <a:endParaRPr lang="en-US"/>
          </a:p>
        </p:txBody>
      </p:sp>
    </p:spTree>
    <p:extLst>
      <p:ext uri="{BB962C8B-B14F-4D97-AF65-F5344CB8AC3E}">
        <p14:creationId xmlns:p14="http://schemas.microsoft.com/office/powerpoint/2010/main" val="333106222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6D13AC6-8B83-49C4-B83F-D1D467FC51AA}" type="slidenum">
              <a:rPr lang="en-US"/>
              <a:pPr>
                <a:defRPr/>
              </a:pPr>
              <a:t>‹#›</a:t>
            </a:fld>
            <a:endParaRPr lang="en-US"/>
          </a:p>
        </p:txBody>
      </p:sp>
    </p:spTree>
    <p:extLst>
      <p:ext uri="{BB962C8B-B14F-4D97-AF65-F5344CB8AC3E}">
        <p14:creationId xmlns:p14="http://schemas.microsoft.com/office/powerpoint/2010/main" val="222531570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AF890A8-D83B-4F38-A112-0D31589F6207}" type="slidenum">
              <a:rPr lang="en-US"/>
              <a:pPr>
                <a:defRPr/>
              </a:pPr>
              <a:t>‹#›</a:t>
            </a:fld>
            <a:endParaRPr lang="en-US"/>
          </a:p>
        </p:txBody>
      </p:sp>
    </p:spTree>
    <p:extLst>
      <p:ext uri="{BB962C8B-B14F-4D97-AF65-F5344CB8AC3E}">
        <p14:creationId xmlns:p14="http://schemas.microsoft.com/office/powerpoint/2010/main" val="129865136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E57A52-BD6C-4F2D-BE90-49A6B49D0BD7}" type="slidenum">
              <a:rPr lang="en-US"/>
              <a:pPr>
                <a:defRPr/>
              </a:pPr>
              <a:t>‹#›</a:t>
            </a:fld>
            <a:endParaRPr lang="en-US"/>
          </a:p>
        </p:txBody>
      </p:sp>
    </p:spTree>
    <p:extLst>
      <p:ext uri="{BB962C8B-B14F-4D97-AF65-F5344CB8AC3E}">
        <p14:creationId xmlns:p14="http://schemas.microsoft.com/office/powerpoint/2010/main" val="7964148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0AB498C-79A0-439E-B76F-54671E444324}" type="slidenum">
              <a:rPr lang="en-US"/>
              <a:pPr>
                <a:defRPr/>
              </a:pPr>
              <a:t>‹#›</a:t>
            </a:fld>
            <a:endParaRPr lang="en-US"/>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789DBA-0D5A-4676-8D89-8F7BA2BF553E}" type="slidenum">
              <a:rPr lang="en-US"/>
              <a:pPr>
                <a:defRPr/>
              </a:pPr>
              <a:t>‹#›</a:t>
            </a:fld>
            <a:endParaRPr lang="en-US"/>
          </a:p>
        </p:txBody>
      </p:sp>
    </p:spTree>
    <p:extLst>
      <p:ext uri="{BB962C8B-B14F-4D97-AF65-F5344CB8AC3E}">
        <p14:creationId xmlns:p14="http://schemas.microsoft.com/office/powerpoint/2010/main" val="148887558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916C72-4820-4047-8167-DCD4B72E7226}" type="slidenum">
              <a:rPr lang="en-US"/>
              <a:pPr>
                <a:defRPr/>
              </a:pPr>
              <a:t>‹#›</a:t>
            </a:fld>
            <a:endParaRPr lang="en-US"/>
          </a:p>
        </p:txBody>
      </p:sp>
    </p:spTree>
    <p:extLst>
      <p:ext uri="{BB962C8B-B14F-4D97-AF65-F5344CB8AC3E}">
        <p14:creationId xmlns:p14="http://schemas.microsoft.com/office/powerpoint/2010/main" val="374524720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09A70B-EA9F-4B50-94A9-7DCD7D2F9E2E}" type="slidenum">
              <a:rPr lang="en-US"/>
              <a:pPr>
                <a:defRPr/>
              </a:pPr>
              <a:t>‹#›</a:t>
            </a:fld>
            <a:endParaRPr lang="en-US"/>
          </a:p>
        </p:txBody>
      </p:sp>
    </p:spTree>
    <p:extLst>
      <p:ext uri="{BB962C8B-B14F-4D97-AF65-F5344CB8AC3E}">
        <p14:creationId xmlns:p14="http://schemas.microsoft.com/office/powerpoint/2010/main" val="426897206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C18105-4610-4649-9BC3-7E6BA5AF7C80}" type="datetimeFigureOut">
              <a:rPr lang="en-US" smtClean="0">
                <a:solidFill>
                  <a:prstClr val="black">
                    <a:tint val="75000"/>
                  </a:prstClr>
                </a:solidFill>
              </a: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B2CAD9-61E0-41E3-83D9-E7DEFA6785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47052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C18105-4610-4649-9BC3-7E6BA5AF7C80}" type="datetimeFigureOut">
              <a:rPr lang="en-US" smtClean="0">
                <a:solidFill>
                  <a:prstClr val="black">
                    <a:tint val="75000"/>
                  </a:prstClr>
                </a:solidFill>
              </a: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B2CAD9-61E0-41E3-83D9-E7DEFA6785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401723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C18105-4610-4649-9BC3-7E6BA5AF7C80}" type="datetimeFigureOut">
              <a:rPr lang="en-US" smtClean="0">
                <a:solidFill>
                  <a:prstClr val="black">
                    <a:tint val="75000"/>
                  </a:prstClr>
                </a:solidFill>
              </a: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B2CAD9-61E0-41E3-83D9-E7DEFA6785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370422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C18105-4610-4649-9BC3-7E6BA5AF7C80}" type="datetimeFigureOut">
              <a:rPr lang="en-US" smtClean="0">
                <a:solidFill>
                  <a:prstClr val="black">
                    <a:tint val="75000"/>
                  </a:prstClr>
                </a:solidFill>
              </a:rPr>
              <a:pPr/>
              <a:t>8/9/2011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B2CAD9-61E0-41E3-83D9-E7DEFA6785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05228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8C18105-4610-4649-9BC3-7E6BA5AF7C80}" type="datetimeFigureOut">
              <a:rPr lang="en-US" smtClean="0">
                <a:solidFill>
                  <a:prstClr val="black">
                    <a:tint val="75000"/>
                  </a:prstClr>
                </a:solidFill>
              </a:rPr>
              <a:pPr/>
              <a:t>8/9/2011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EB2CAD9-61E0-41E3-83D9-E7DEFA6785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392029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8C18105-4610-4649-9BC3-7E6BA5AF7C80}" type="datetimeFigureOut">
              <a:rPr lang="en-US" smtClean="0">
                <a:solidFill>
                  <a:prstClr val="black">
                    <a:tint val="75000"/>
                  </a:prstClr>
                </a:solidFill>
              </a:rPr>
              <a:pPr/>
              <a:t>8/9/2011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EB2CAD9-61E0-41E3-83D9-E7DEFA6785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545779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C18105-4610-4649-9BC3-7E6BA5AF7C80}" type="datetimeFigureOut">
              <a:rPr lang="en-US" smtClean="0">
                <a:solidFill>
                  <a:prstClr val="black">
                    <a:tint val="75000"/>
                  </a:prstClr>
                </a:solidFill>
              </a:rPr>
              <a:pPr/>
              <a:t>8/9/2011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EB2CAD9-61E0-41E3-83D9-E7DEFA6785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86587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0ADD59C-4A92-414F-8AC3-34E6A91A8EAB}" type="slidenum">
              <a:rPr lang="en-US"/>
              <a:pPr>
                <a:defRPr/>
              </a:pPr>
              <a:t>‹#›</a:t>
            </a:fld>
            <a:endParaRPr lang="en-US"/>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C18105-4610-4649-9BC3-7E6BA5AF7C80}" type="datetimeFigureOut">
              <a:rPr lang="en-US" smtClean="0">
                <a:solidFill>
                  <a:prstClr val="black">
                    <a:tint val="75000"/>
                  </a:prstClr>
                </a:solidFill>
              </a:rPr>
              <a:pPr/>
              <a:t>8/9/2011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B2CAD9-61E0-41E3-83D9-E7DEFA6785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539881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C18105-4610-4649-9BC3-7E6BA5AF7C80}" type="datetimeFigureOut">
              <a:rPr lang="en-US" smtClean="0">
                <a:solidFill>
                  <a:prstClr val="black">
                    <a:tint val="75000"/>
                  </a:prstClr>
                </a:solidFill>
              </a:rPr>
              <a:pPr/>
              <a:t>8/9/2011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B2CAD9-61E0-41E3-83D9-E7DEFA6785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370929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C18105-4610-4649-9BC3-7E6BA5AF7C80}" type="datetimeFigureOut">
              <a:rPr lang="en-US" smtClean="0">
                <a:solidFill>
                  <a:prstClr val="black">
                    <a:tint val="75000"/>
                  </a:prstClr>
                </a:solidFill>
              </a: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B2CAD9-61E0-41E3-83D9-E7DEFA6785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9688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C18105-4610-4649-9BC3-7E6BA5AF7C80}" type="datetimeFigureOut">
              <a:rPr lang="en-US" smtClean="0">
                <a:solidFill>
                  <a:prstClr val="black">
                    <a:tint val="75000"/>
                  </a:prstClr>
                </a:solidFill>
              </a: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B2CAD9-61E0-41E3-83D9-E7DEFA6785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481499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659570"/>
      </p:ext>
    </p:extLst>
  </p:cSld>
  <p:clrMapOvr>
    <a:masterClrMapping/>
  </p:clrMapOvr>
  <p:transition spd="med">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pPr lvl="0"/>
            <a:r>
              <a:rPr lang="en-US" smtClean="0"/>
              <a:t>Click to edit Master text styles</a:t>
            </a:r>
          </a:p>
        </p:txBody>
      </p:sp>
    </p:spTree>
    <p:extLst>
      <p:ext uri="{BB962C8B-B14F-4D97-AF65-F5344CB8AC3E}">
        <p14:creationId xmlns:p14="http://schemas.microsoft.com/office/powerpoint/2010/main" val="3261491162"/>
      </p:ext>
    </p:extLst>
  </p:cSld>
  <p:clrMapOvr>
    <a:masterClrMapping/>
  </p:clrMapOvr>
  <p:transition>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872780CA-FE1D-48E5-99F2-7C3CF0FD4C7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193548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671FE5C-33E6-4CAC-A093-87EE9C33F0C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pPr/>
              <a:t>8/9/2011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8EEC175-5F05-4A11-B2F1-0E6447C0DCDF}"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80FB102-6B0B-4B64-8BEB-70CEEC779CD8}"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4828F04-267F-450D-BF4E-FF304B3FE15D}"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724C105-7E67-4D7E-9D18-A09BB4E8100B}"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36E0F61-9366-4643-B207-6791EA435426}" type="datetimeFigureOut">
              <a:rPr lang="en-US">
                <a:solidFill>
                  <a:prstClr val="black">
                    <a:tint val="75000"/>
                  </a:prstClr>
                </a:solidFill>
              </a:rPr>
              <a:pPr>
                <a:def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7C86A5-144D-4B5F-8D56-00ED01365FC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29125FA-E7BF-4363-BD55-F03C45A60E89}" type="datetimeFigureOut">
              <a:rPr lang="en-US">
                <a:solidFill>
                  <a:prstClr val="black">
                    <a:tint val="75000"/>
                  </a:prstClr>
                </a:solidFill>
              </a:rPr>
              <a:pPr>
                <a:def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31AB673-2AE3-4867-8644-32DF9C52C71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7BFC6F5-C22E-41FF-8BB7-292FCE3D685C}" type="datetimeFigureOut">
              <a:rPr lang="en-US">
                <a:solidFill>
                  <a:prstClr val="black">
                    <a:tint val="75000"/>
                  </a:prstClr>
                </a:solidFill>
              </a:rPr>
              <a:pPr>
                <a:def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B8B2039-80B4-46A9-A5D0-CE4240016FC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E27BBEC-378E-4962-9264-161F8C88AF58}" type="datetimeFigureOut">
              <a:rPr lang="en-US">
                <a:solidFill>
                  <a:prstClr val="black">
                    <a:tint val="75000"/>
                  </a:prstClr>
                </a:solidFill>
              </a:rPr>
              <a:pPr>
                <a:defRPr/>
              </a:pPr>
              <a:t>8/9/2011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FF82366-5321-4F65-925C-E312F98B89D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01866F5-E6F3-490F-BC99-EB0CF22AA4AE}" type="datetimeFigureOut">
              <a:rPr lang="en-US">
                <a:solidFill>
                  <a:prstClr val="black">
                    <a:tint val="75000"/>
                  </a:prstClr>
                </a:solidFill>
              </a:rPr>
              <a:pPr>
                <a:defRPr/>
              </a:pPr>
              <a:t>8/9/2011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B7E2541D-8121-4CD9-9095-0599627BF81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933353D-441E-4E2F-B735-39607723348B}" type="datetimeFigureOut">
              <a:rPr lang="en-US">
                <a:solidFill>
                  <a:prstClr val="black">
                    <a:tint val="75000"/>
                  </a:prstClr>
                </a:solidFill>
              </a:rPr>
              <a:pPr>
                <a:defRPr/>
              </a:pPr>
              <a:t>8/9/2011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247703E-D896-4713-9155-9C4ACB41D30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pPr/>
              <a:t>8/9/2011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E55CCDF-3E9C-4B17-B0DD-985E1E89419D}" type="datetimeFigureOut">
              <a:rPr lang="en-US">
                <a:solidFill>
                  <a:prstClr val="black">
                    <a:tint val="75000"/>
                  </a:prstClr>
                </a:solidFill>
              </a:rPr>
              <a:pPr>
                <a:defRPr/>
              </a:pPr>
              <a:t>8/9/2011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1347785-7D07-4802-860C-F9FE52DF1E8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BC7E810-1D5D-4068-A47D-3B42C3057EA9}" type="datetimeFigureOut">
              <a:rPr lang="en-US">
                <a:solidFill>
                  <a:prstClr val="black">
                    <a:tint val="75000"/>
                  </a:prstClr>
                </a:solidFill>
              </a:rPr>
              <a:pPr>
                <a:defRPr/>
              </a:pPr>
              <a:t>8/9/2011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6848D9-7D36-40A4-894E-BE0FB9EF00C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6A6AF6D-05CE-42AB-9ECC-340C9AAE1386}" type="datetimeFigureOut">
              <a:rPr lang="en-US">
                <a:solidFill>
                  <a:prstClr val="black">
                    <a:tint val="75000"/>
                  </a:prstClr>
                </a:solidFill>
              </a:rPr>
              <a:pPr>
                <a:defRPr/>
              </a:pPr>
              <a:t>8/9/2011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698394-2728-4E73-9467-E433D13227D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DDA25F-371D-4AED-8609-3DBA0C8ED7B7}" type="datetimeFigureOut">
              <a:rPr lang="en-US">
                <a:solidFill>
                  <a:prstClr val="black">
                    <a:tint val="75000"/>
                  </a:prstClr>
                </a:solidFill>
              </a:rPr>
              <a:pPr>
                <a:def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643A873-D0A9-4D6D-BBDF-EC951D80E93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D149849-9F9E-45A1-8FFB-9EE2CD5987BA}" type="datetimeFigureOut">
              <a:rPr lang="en-US">
                <a:solidFill>
                  <a:prstClr val="black">
                    <a:tint val="75000"/>
                  </a:prstClr>
                </a:solidFill>
              </a:rPr>
              <a:pPr>
                <a:def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DAC4660-697F-4430-BAC3-81A5EA2143D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74CA0C-9650-4BCB-ADF6-9992B98FE9CA}" type="slidenum">
              <a:rPr lang="en-US"/>
              <a:pPr>
                <a:defRPr/>
              </a:pPr>
              <a:t>‹#›</a:t>
            </a:fld>
            <a:endParaRPr lang="en-US"/>
          </a:p>
        </p:txBody>
      </p:sp>
    </p:spTree>
    <p:extLst>
      <p:ext uri="{BB962C8B-B14F-4D97-AF65-F5344CB8AC3E}">
        <p14:creationId xmlns:p14="http://schemas.microsoft.com/office/powerpoint/2010/main" val="36173362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38A795-AD7C-4CAC-87FE-2F9DF88F3B3A}" type="slidenum">
              <a:rPr lang="en-US"/>
              <a:pPr>
                <a:defRPr/>
              </a:pPr>
              <a:t>‹#›</a:t>
            </a:fld>
            <a:endParaRPr lang="en-US"/>
          </a:p>
        </p:txBody>
      </p:sp>
    </p:spTree>
    <p:extLst>
      <p:ext uri="{BB962C8B-B14F-4D97-AF65-F5344CB8AC3E}">
        <p14:creationId xmlns:p14="http://schemas.microsoft.com/office/powerpoint/2010/main" val="22851734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602BB2-6293-40A0-9890-C93DE15DB903}" type="slidenum">
              <a:rPr lang="en-US"/>
              <a:pPr>
                <a:defRPr/>
              </a:pPr>
              <a:t>‹#›</a:t>
            </a:fld>
            <a:endParaRPr lang="en-US"/>
          </a:p>
        </p:txBody>
      </p:sp>
    </p:spTree>
    <p:extLst>
      <p:ext uri="{BB962C8B-B14F-4D97-AF65-F5344CB8AC3E}">
        <p14:creationId xmlns:p14="http://schemas.microsoft.com/office/powerpoint/2010/main" val="34149509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9DFE98-144B-4090-B537-D69BBCA896E0}" type="slidenum">
              <a:rPr lang="en-US"/>
              <a:pPr>
                <a:defRPr/>
              </a:pPr>
              <a:t>‹#›</a:t>
            </a:fld>
            <a:endParaRPr lang="en-US"/>
          </a:p>
        </p:txBody>
      </p:sp>
    </p:spTree>
    <p:extLst>
      <p:ext uri="{BB962C8B-B14F-4D97-AF65-F5344CB8AC3E}">
        <p14:creationId xmlns:p14="http://schemas.microsoft.com/office/powerpoint/2010/main" val="10744058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3418DAF-C535-4B19-82E1-BAE8A61BDE98}" type="slidenum">
              <a:rPr lang="en-US"/>
              <a:pPr>
                <a:defRPr/>
              </a:pPr>
              <a:t>‹#›</a:t>
            </a:fld>
            <a:endParaRPr lang="en-US"/>
          </a:p>
        </p:txBody>
      </p:sp>
    </p:spTree>
    <p:extLst>
      <p:ext uri="{BB962C8B-B14F-4D97-AF65-F5344CB8AC3E}">
        <p14:creationId xmlns:p14="http://schemas.microsoft.com/office/powerpoint/2010/main" val="2930864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pPr/>
              <a:t>8/9/2011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DE3658E-F7DE-44E1-8BC5-A6E31B95003C}" type="slidenum">
              <a:rPr lang="en-US"/>
              <a:pPr>
                <a:defRPr/>
              </a:pPr>
              <a:t>‹#›</a:t>
            </a:fld>
            <a:endParaRPr lang="en-US"/>
          </a:p>
        </p:txBody>
      </p:sp>
    </p:spTree>
    <p:extLst>
      <p:ext uri="{BB962C8B-B14F-4D97-AF65-F5344CB8AC3E}">
        <p14:creationId xmlns:p14="http://schemas.microsoft.com/office/powerpoint/2010/main" val="9792696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0C64BDD-7282-4636-B96B-2C905E39072A}" type="slidenum">
              <a:rPr lang="en-US"/>
              <a:pPr>
                <a:defRPr/>
              </a:pPr>
              <a:t>‹#›</a:t>
            </a:fld>
            <a:endParaRPr lang="en-US"/>
          </a:p>
        </p:txBody>
      </p:sp>
    </p:spTree>
    <p:extLst>
      <p:ext uri="{BB962C8B-B14F-4D97-AF65-F5344CB8AC3E}">
        <p14:creationId xmlns:p14="http://schemas.microsoft.com/office/powerpoint/2010/main" val="15808092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4DDAA0-03C4-4BDB-9EFB-3248F9ED4C26}" type="slidenum">
              <a:rPr lang="en-US"/>
              <a:pPr>
                <a:defRPr/>
              </a:pPr>
              <a:t>‹#›</a:t>
            </a:fld>
            <a:endParaRPr lang="en-US"/>
          </a:p>
        </p:txBody>
      </p:sp>
    </p:spTree>
    <p:extLst>
      <p:ext uri="{BB962C8B-B14F-4D97-AF65-F5344CB8AC3E}">
        <p14:creationId xmlns:p14="http://schemas.microsoft.com/office/powerpoint/2010/main" val="3762759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9198CF-06F0-4FDF-92A3-386BF99069F1}" type="slidenum">
              <a:rPr lang="en-US"/>
              <a:pPr>
                <a:defRPr/>
              </a:pPr>
              <a:t>‹#›</a:t>
            </a:fld>
            <a:endParaRPr lang="en-US"/>
          </a:p>
        </p:txBody>
      </p:sp>
    </p:spTree>
    <p:extLst>
      <p:ext uri="{BB962C8B-B14F-4D97-AF65-F5344CB8AC3E}">
        <p14:creationId xmlns:p14="http://schemas.microsoft.com/office/powerpoint/2010/main" val="4107144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9F3BB7-64DB-47E2-9CA0-AD2C910A81F6}" type="slidenum">
              <a:rPr lang="en-US"/>
              <a:pPr>
                <a:defRPr/>
              </a:pPr>
              <a:t>‹#›</a:t>
            </a:fld>
            <a:endParaRPr lang="en-US"/>
          </a:p>
        </p:txBody>
      </p:sp>
    </p:spTree>
    <p:extLst>
      <p:ext uri="{BB962C8B-B14F-4D97-AF65-F5344CB8AC3E}">
        <p14:creationId xmlns:p14="http://schemas.microsoft.com/office/powerpoint/2010/main" val="15329175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CED08D-A7CB-4A54-A83E-7462BF04FE85}" type="slidenum">
              <a:rPr lang="en-US"/>
              <a:pPr>
                <a:defRPr/>
              </a:pPr>
              <a:t>‹#›</a:t>
            </a:fld>
            <a:endParaRPr lang="en-US"/>
          </a:p>
        </p:txBody>
      </p:sp>
    </p:spTree>
    <p:extLst>
      <p:ext uri="{BB962C8B-B14F-4D97-AF65-F5344CB8AC3E}">
        <p14:creationId xmlns:p14="http://schemas.microsoft.com/office/powerpoint/2010/main" val="34540310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C463F9-8EB6-4A82-BF91-22E3F46DA24D}" type="slidenum">
              <a:rPr lang="en-US"/>
              <a:pPr>
                <a:defRPr/>
              </a:pPr>
              <a:t>‹#›</a:t>
            </a:fld>
            <a:endParaRPr lang="en-US"/>
          </a:p>
        </p:txBody>
      </p:sp>
    </p:spTree>
    <p:extLst>
      <p:ext uri="{BB962C8B-B14F-4D97-AF65-F5344CB8AC3E}">
        <p14:creationId xmlns:p14="http://schemas.microsoft.com/office/powerpoint/2010/main" val="5439359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7EAB57-F583-48B3-91F1-85E04CD34C77}" type="slidenum">
              <a:rPr lang="en-US"/>
              <a:pPr>
                <a:defRPr/>
              </a:pPr>
              <a:t>‹#›</a:t>
            </a:fld>
            <a:endParaRPr lang="en-US"/>
          </a:p>
        </p:txBody>
      </p:sp>
    </p:spTree>
    <p:extLst>
      <p:ext uri="{BB962C8B-B14F-4D97-AF65-F5344CB8AC3E}">
        <p14:creationId xmlns:p14="http://schemas.microsoft.com/office/powerpoint/2010/main" val="16665745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9A36E5-6AAC-4295-80E5-5DA77E5B6917}" type="slidenum">
              <a:rPr lang="en-US"/>
              <a:pPr>
                <a:defRPr/>
              </a:pPr>
              <a:t>‹#›</a:t>
            </a:fld>
            <a:endParaRPr lang="en-US"/>
          </a:p>
        </p:txBody>
      </p:sp>
    </p:spTree>
    <p:extLst>
      <p:ext uri="{BB962C8B-B14F-4D97-AF65-F5344CB8AC3E}">
        <p14:creationId xmlns:p14="http://schemas.microsoft.com/office/powerpoint/2010/main" val="5698435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50637A-43B0-4E66-8C61-DB5D2673BFB1}" type="slidenum">
              <a:rPr lang="en-US"/>
              <a:pPr>
                <a:defRPr/>
              </a:pPr>
              <a:t>‹#›</a:t>
            </a:fld>
            <a:endParaRPr lang="en-US"/>
          </a:p>
        </p:txBody>
      </p:sp>
    </p:spTree>
    <p:extLst>
      <p:ext uri="{BB962C8B-B14F-4D97-AF65-F5344CB8AC3E}">
        <p14:creationId xmlns:p14="http://schemas.microsoft.com/office/powerpoint/2010/main" val="2799735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pPr/>
              <a:t>8/9/2011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DB3B545-73F4-467F-ADA9-C2D67B10938E}" type="slidenum">
              <a:rPr lang="en-US"/>
              <a:pPr>
                <a:defRPr/>
              </a:pPr>
              <a:t>‹#›</a:t>
            </a:fld>
            <a:endParaRPr lang="en-US"/>
          </a:p>
        </p:txBody>
      </p:sp>
    </p:spTree>
    <p:extLst>
      <p:ext uri="{BB962C8B-B14F-4D97-AF65-F5344CB8AC3E}">
        <p14:creationId xmlns:p14="http://schemas.microsoft.com/office/powerpoint/2010/main" val="39574857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8799D37-B223-4DC3-84CF-43956266449F}" type="slidenum">
              <a:rPr lang="en-US"/>
              <a:pPr>
                <a:defRPr/>
              </a:pPr>
              <a:t>‹#›</a:t>
            </a:fld>
            <a:endParaRPr lang="en-US"/>
          </a:p>
        </p:txBody>
      </p:sp>
    </p:spTree>
    <p:extLst>
      <p:ext uri="{BB962C8B-B14F-4D97-AF65-F5344CB8AC3E}">
        <p14:creationId xmlns:p14="http://schemas.microsoft.com/office/powerpoint/2010/main" val="27888829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CB04A4B-828F-47A8-B68D-BAA32D7294B7}" type="slidenum">
              <a:rPr lang="en-US"/>
              <a:pPr>
                <a:defRPr/>
              </a:pPr>
              <a:t>‹#›</a:t>
            </a:fld>
            <a:endParaRPr lang="en-US"/>
          </a:p>
        </p:txBody>
      </p:sp>
    </p:spTree>
    <p:extLst>
      <p:ext uri="{BB962C8B-B14F-4D97-AF65-F5344CB8AC3E}">
        <p14:creationId xmlns:p14="http://schemas.microsoft.com/office/powerpoint/2010/main" val="30294144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3DA8C73-6E3C-4BC8-BFA2-5D8F751740C0}" type="slidenum">
              <a:rPr lang="en-US"/>
              <a:pPr>
                <a:defRPr/>
              </a:pPr>
              <a:t>‹#›</a:t>
            </a:fld>
            <a:endParaRPr lang="en-US"/>
          </a:p>
        </p:txBody>
      </p:sp>
    </p:spTree>
    <p:extLst>
      <p:ext uri="{BB962C8B-B14F-4D97-AF65-F5344CB8AC3E}">
        <p14:creationId xmlns:p14="http://schemas.microsoft.com/office/powerpoint/2010/main" val="24823755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9A2B16-4E40-419C-BC0E-AE3717F79233}" type="slidenum">
              <a:rPr lang="en-US"/>
              <a:pPr>
                <a:defRPr/>
              </a:pPr>
              <a:t>‹#›</a:t>
            </a:fld>
            <a:endParaRPr lang="en-US"/>
          </a:p>
        </p:txBody>
      </p:sp>
    </p:spTree>
    <p:extLst>
      <p:ext uri="{BB962C8B-B14F-4D97-AF65-F5344CB8AC3E}">
        <p14:creationId xmlns:p14="http://schemas.microsoft.com/office/powerpoint/2010/main" val="9261579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CE4946-CB3C-4CF2-BDAF-4BB77474F6F2}" type="slidenum">
              <a:rPr lang="en-US"/>
              <a:pPr>
                <a:defRPr/>
              </a:pPr>
              <a:t>‹#›</a:t>
            </a:fld>
            <a:endParaRPr lang="en-US"/>
          </a:p>
        </p:txBody>
      </p:sp>
    </p:spTree>
    <p:extLst>
      <p:ext uri="{BB962C8B-B14F-4D97-AF65-F5344CB8AC3E}">
        <p14:creationId xmlns:p14="http://schemas.microsoft.com/office/powerpoint/2010/main" val="32429146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952323-7494-4D71-981E-FBCB8C033DE2}" type="slidenum">
              <a:rPr lang="en-US"/>
              <a:pPr>
                <a:defRPr/>
              </a:pPr>
              <a:t>‹#›</a:t>
            </a:fld>
            <a:endParaRPr lang="en-US"/>
          </a:p>
        </p:txBody>
      </p:sp>
    </p:spTree>
    <p:extLst>
      <p:ext uri="{BB962C8B-B14F-4D97-AF65-F5344CB8AC3E}">
        <p14:creationId xmlns:p14="http://schemas.microsoft.com/office/powerpoint/2010/main" val="23333463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6EBA92-1312-470E-A989-7629A7A418EB}" type="slidenum">
              <a:rPr lang="en-US"/>
              <a:pPr>
                <a:defRPr/>
              </a:pPr>
              <a:t>‹#›</a:t>
            </a:fld>
            <a:endParaRPr lang="en-US"/>
          </a:p>
        </p:txBody>
      </p:sp>
    </p:spTree>
    <p:extLst>
      <p:ext uri="{BB962C8B-B14F-4D97-AF65-F5344CB8AC3E}">
        <p14:creationId xmlns:p14="http://schemas.microsoft.com/office/powerpoint/2010/main" val="32747822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A81B29-DC92-4E91-8264-8CD95EEF3877}" type="slidenum">
              <a:rPr lang="en-US"/>
              <a:pPr>
                <a:defRPr/>
              </a:pPr>
              <a:t>‹#›</a:t>
            </a:fld>
            <a:endParaRPr lang="en-US"/>
          </a:p>
        </p:txBody>
      </p:sp>
    </p:spTree>
    <p:extLst>
      <p:ext uri="{BB962C8B-B14F-4D97-AF65-F5344CB8AC3E}">
        <p14:creationId xmlns:p14="http://schemas.microsoft.com/office/powerpoint/2010/main" val="36459043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640159-C7A0-4970-8716-07E98010BFE7}" type="slidenum">
              <a:rPr lang="en-US"/>
              <a:pPr>
                <a:defRPr/>
              </a:pPr>
              <a:t>‹#›</a:t>
            </a:fld>
            <a:endParaRPr lang="en-US"/>
          </a:p>
        </p:txBody>
      </p:sp>
    </p:spTree>
    <p:extLst>
      <p:ext uri="{BB962C8B-B14F-4D97-AF65-F5344CB8AC3E}">
        <p14:creationId xmlns:p14="http://schemas.microsoft.com/office/powerpoint/2010/main" val="4069149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pPr/>
              <a:t>8/9/2011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47359D-79B3-45D7-9663-0AE4D8401E8B}" type="slidenum">
              <a:rPr lang="en-US"/>
              <a:pPr>
                <a:defRPr/>
              </a:pPr>
              <a:t>‹#›</a:t>
            </a:fld>
            <a:endParaRPr lang="en-US"/>
          </a:p>
        </p:txBody>
      </p:sp>
    </p:spTree>
    <p:extLst>
      <p:ext uri="{BB962C8B-B14F-4D97-AF65-F5344CB8AC3E}">
        <p14:creationId xmlns:p14="http://schemas.microsoft.com/office/powerpoint/2010/main" val="22358013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D84260A-445F-467F-8698-4509214D9F42}" type="slidenum">
              <a:rPr lang="en-US"/>
              <a:pPr>
                <a:defRPr/>
              </a:pPr>
              <a:t>‹#›</a:t>
            </a:fld>
            <a:endParaRPr lang="en-US"/>
          </a:p>
        </p:txBody>
      </p:sp>
    </p:spTree>
    <p:extLst>
      <p:ext uri="{BB962C8B-B14F-4D97-AF65-F5344CB8AC3E}">
        <p14:creationId xmlns:p14="http://schemas.microsoft.com/office/powerpoint/2010/main" val="8831822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15A91BC-C0A4-418C-8CB2-A06A34C6B452}" type="slidenum">
              <a:rPr lang="en-US"/>
              <a:pPr>
                <a:defRPr/>
              </a:pPr>
              <a:t>‹#›</a:t>
            </a:fld>
            <a:endParaRPr lang="en-US"/>
          </a:p>
        </p:txBody>
      </p:sp>
    </p:spTree>
    <p:extLst>
      <p:ext uri="{BB962C8B-B14F-4D97-AF65-F5344CB8AC3E}">
        <p14:creationId xmlns:p14="http://schemas.microsoft.com/office/powerpoint/2010/main" val="28528149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09F9525-866E-49B9-BBFA-2119D3747A36}" type="slidenum">
              <a:rPr lang="en-US"/>
              <a:pPr>
                <a:defRPr/>
              </a:pPr>
              <a:t>‹#›</a:t>
            </a:fld>
            <a:endParaRPr lang="en-US"/>
          </a:p>
        </p:txBody>
      </p:sp>
    </p:spTree>
    <p:extLst>
      <p:ext uri="{BB962C8B-B14F-4D97-AF65-F5344CB8AC3E}">
        <p14:creationId xmlns:p14="http://schemas.microsoft.com/office/powerpoint/2010/main" val="4643276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A57781-E4BE-4892-A348-88A217CEE822}" type="slidenum">
              <a:rPr lang="en-US"/>
              <a:pPr>
                <a:defRPr/>
              </a:pPr>
              <a:t>‹#›</a:t>
            </a:fld>
            <a:endParaRPr lang="en-US"/>
          </a:p>
        </p:txBody>
      </p:sp>
    </p:spTree>
    <p:extLst>
      <p:ext uri="{BB962C8B-B14F-4D97-AF65-F5344CB8AC3E}">
        <p14:creationId xmlns:p14="http://schemas.microsoft.com/office/powerpoint/2010/main" val="958307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CB3229-B053-48CD-95FB-C5EB75B98113}" type="slidenum">
              <a:rPr lang="en-US"/>
              <a:pPr>
                <a:defRPr/>
              </a:pPr>
              <a:t>‹#›</a:t>
            </a:fld>
            <a:endParaRPr lang="en-US"/>
          </a:p>
        </p:txBody>
      </p:sp>
    </p:spTree>
    <p:extLst>
      <p:ext uri="{BB962C8B-B14F-4D97-AF65-F5344CB8AC3E}">
        <p14:creationId xmlns:p14="http://schemas.microsoft.com/office/powerpoint/2010/main" val="8661015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C62911-7594-4EEA-BC78-5EAA60A8C3E5}" type="slidenum">
              <a:rPr lang="en-US"/>
              <a:pPr>
                <a:defRPr/>
              </a:pPr>
              <a:t>‹#›</a:t>
            </a:fld>
            <a:endParaRPr lang="en-US"/>
          </a:p>
        </p:txBody>
      </p:sp>
    </p:spTree>
    <p:extLst>
      <p:ext uri="{BB962C8B-B14F-4D97-AF65-F5344CB8AC3E}">
        <p14:creationId xmlns:p14="http://schemas.microsoft.com/office/powerpoint/2010/main" val="36969504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7A3818-C753-41E3-A19D-C7EB2A0A8658}" type="slidenum">
              <a:rPr lang="en-US"/>
              <a:pPr>
                <a:defRPr/>
              </a:pPr>
              <a:t>‹#›</a:t>
            </a:fld>
            <a:endParaRPr lang="en-US"/>
          </a:p>
        </p:txBody>
      </p:sp>
    </p:spTree>
    <p:extLst>
      <p:ext uri="{BB962C8B-B14F-4D97-AF65-F5344CB8AC3E}">
        <p14:creationId xmlns:p14="http://schemas.microsoft.com/office/powerpoint/2010/main" val="30434155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0B55AE-B1BF-47F6-B912-E84890B6DA95}" type="slidenum">
              <a:rPr lang="en-US"/>
              <a:pPr>
                <a:defRPr/>
              </a:pPr>
              <a:t>‹#›</a:t>
            </a:fld>
            <a:endParaRPr lang="en-US"/>
          </a:p>
        </p:txBody>
      </p:sp>
    </p:spTree>
    <p:extLst>
      <p:ext uri="{BB962C8B-B14F-4D97-AF65-F5344CB8AC3E}">
        <p14:creationId xmlns:p14="http://schemas.microsoft.com/office/powerpoint/2010/main" val="7437334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BD81DB-0EB5-4CB1-A040-11766073CBFB}" type="slidenum">
              <a:rPr lang="en-US"/>
              <a:pPr>
                <a:defRPr/>
              </a:pPr>
              <a:t>‹#›</a:t>
            </a:fld>
            <a:endParaRPr lang="en-US"/>
          </a:p>
        </p:txBody>
      </p:sp>
    </p:spTree>
    <p:extLst>
      <p:ext uri="{BB962C8B-B14F-4D97-AF65-F5344CB8AC3E}">
        <p14:creationId xmlns:p14="http://schemas.microsoft.com/office/powerpoint/2010/main" val="2765015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pPr/>
              <a:t>8/9/2011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8EB943-F226-4E86-8E1D-A2543D0AEE21}" type="slidenum">
              <a:rPr lang="en-US"/>
              <a:pPr>
                <a:defRPr/>
              </a:pPr>
              <a:t>‹#›</a:t>
            </a:fld>
            <a:endParaRPr lang="en-US"/>
          </a:p>
        </p:txBody>
      </p:sp>
    </p:spTree>
    <p:extLst>
      <p:ext uri="{BB962C8B-B14F-4D97-AF65-F5344CB8AC3E}">
        <p14:creationId xmlns:p14="http://schemas.microsoft.com/office/powerpoint/2010/main" val="18968686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683A36-2A86-407B-8297-322CEC017673}" type="slidenum">
              <a:rPr lang="en-US"/>
              <a:pPr>
                <a:defRPr/>
              </a:pPr>
              <a:t>‹#›</a:t>
            </a:fld>
            <a:endParaRPr lang="en-US"/>
          </a:p>
        </p:txBody>
      </p:sp>
    </p:spTree>
    <p:extLst>
      <p:ext uri="{BB962C8B-B14F-4D97-AF65-F5344CB8AC3E}">
        <p14:creationId xmlns:p14="http://schemas.microsoft.com/office/powerpoint/2010/main" val="26601000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9653A48-E221-4E60-A678-B9946F24FCD3}" type="slidenum">
              <a:rPr lang="en-US"/>
              <a:pPr>
                <a:defRPr/>
              </a:pPr>
              <a:t>‹#›</a:t>
            </a:fld>
            <a:endParaRPr lang="en-US"/>
          </a:p>
        </p:txBody>
      </p:sp>
    </p:spTree>
    <p:extLst>
      <p:ext uri="{BB962C8B-B14F-4D97-AF65-F5344CB8AC3E}">
        <p14:creationId xmlns:p14="http://schemas.microsoft.com/office/powerpoint/2010/main" val="16497310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D75F5F-DFC7-4C04-9A33-130E4BE4E756}" type="slidenum">
              <a:rPr lang="en-US"/>
              <a:pPr>
                <a:defRPr/>
              </a:pPr>
              <a:t>‹#›</a:t>
            </a:fld>
            <a:endParaRPr lang="en-US"/>
          </a:p>
        </p:txBody>
      </p:sp>
    </p:spTree>
    <p:extLst>
      <p:ext uri="{BB962C8B-B14F-4D97-AF65-F5344CB8AC3E}">
        <p14:creationId xmlns:p14="http://schemas.microsoft.com/office/powerpoint/2010/main" val="35463147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EC6585A-504C-489E-A7DA-0591ED88EA62}" type="slidenum">
              <a:rPr lang="en-US"/>
              <a:pPr>
                <a:defRPr/>
              </a:pPr>
              <a:t>‹#›</a:t>
            </a:fld>
            <a:endParaRPr lang="en-US"/>
          </a:p>
        </p:txBody>
      </p:sp>
    </p:spTree>
    <p:extLst>
      <p:ext uri="{BB962C8B-B14F-4D97-AF65-F5344CB8AC3E}">
        <p14:creationId xmlns:p14="http://schemas.microsoft.com/office/powerpoint/2010/main" val="5877838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6C88A0-677F-46D7-815C-424222177E19}" type="slidenum">
              <a:rPr lang="en-US"/>
              <a:pPr>
                <a:defRPr/>
              </a:pPr>
              <a:t>‹#›</a:t>
            </a:fld>
            <a:endParaRPr lang="en-US"/>
          </a:p>
        </p:txBody>
      </p:sp>
    </p:spTree>
    <p:extLst>
      <p:ext uri="{BB962C8B-B14F-4D97-AF65-F5344CB8AC3E}">
        <p14:creationId xmlns:p14="http://schemas.microsoft.com/office/powerpoint/2010/main" val="25978566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A58797-C9FE-4C84-9D41-DD3795801D37}" type="slidenum">
              <a:rPr lang="en-US"/>
              <a:pPr>
                <a:defRPr/>
              </a:pPr>
              <a:t>‹#›</a:t>
            </a:fld>
            <a:endParaRPr lang="en-US"/>
          </a:p>
        </p:txBody>
      </p:sp>
    </p:spTree>
    <p:extLst>
      <p:ext uri="{BB962C8B-B14F-4D97-AF65-F5344CB8AC3E}">
        <p14:creationId xmlns:p14="http://schemas.microsoft.com/office/powerpoint/2010/main" val="13488858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BD9393-7560-4716-9F88-12A1A4608403}" type="slidenum">
              <a:rPr lang="en-US"/>
              <a:pPr>
                <a:defRPr/>
              </a:pPr>
              <a:t>‹#›</a:t>
            </a:fld>
            <a:endParaRPr lang="en-US"/>
          </a:p>
        </p:txBody>
      </p:sp>
    </p:spTree>
    <p:extLst>
      <p:ext uri="{BB962C8B-B14F-4D97-AF65-F5344CB8AC3E}">
        <p14:creationId xmlns:p14="http://schemas.microsoft.com/office/powerpoint/2010/main" val="3447655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167281-2682-4FF3-ABFA-3C6F260A0EAF}" type="slidenum">
              <a:rPr lang="en-US"/>
              <a:pPr>
                <a:defRPr/>
              </a:pPr>
              <a:t>‹#›</a:t>
            </a:fld>
            <a:endParaRPr lang="en-US"/>
          </a:p>
        </p:txBody>
      </p:sp>
    </p:spTree>
    <p:extLst>
      <p:ext uri="{BB962C8B-B14F-4D97-AF65-F5344CB8AC3E}">
        <p14:creationId xmlns:p14="http://schemas.microsoft.com/office/powerpoint/2010/main" val="6697551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A10AD1-4E8D-4406-91DE-6D9CCC500B20}" type="datetimeFigureOut">
              <a:rPr lang="en-US" smtClean="0">
                <a:solidFill>
                  <a:prstClr val="black">
                    <a:tint val="75000"/>
                  </a:prstClr>
                </a:solidFill>
              </a: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9250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pPr/>
              <a:t>8/9/2011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A10AD1-4E8D-4406-91DE-6D9CCC500B20}" type="datetimeFigureOut">
              <a:rPr lang="en-US" smtClean="0">
                <a:solidFill>
                  <a:prstClr val="black">
                    <a:tint val="75000"/>
                  </a:prstClr>
                </a:solidFill>
              </a: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3803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A10AD1-4E8D-4406-91DE-6D9CCC500B20}" type="datetimeFigureOut">
              <a:rPr lang="en-US" smtClean="0">
                <a:solidFill>
                  <a:prstClr val="black">
                    <a:tint val="75000"/>
                  </a:prstClr>
                </a:solidFill>
              </a: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81845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A10AD1-4E8D-4406-91DE-6D9CCC500B20}" type="datetimeFigureOut">
              <a:rPr lang="en-US" smtClean="0">
                <a:solidFill>
                  <a:prstClr val="black">
                    <a:tint val="75000"/>
                  </a:prstClr>
                </a:solidFill>
              </a:rPr>
              <a:pPr/>
              <a:t>8/9/2011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28190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A10AD1-4E8D-4406-91DE-6D9CCC500B20}" type="datetimeFigureOut">
              <a:rPr lang="en-US" smtClean="0">
                <a:solidFill>
                  <a:prstClr val="black">
                    <a:tint val="75000"/>
                  </a:prstClr>
                </a:solidFill>
              </a:rPr>
              <a:pPr/>
              <a:t>8/9/2011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91989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A10AD1-4E8D-4406-91DE-6D9CCC500B20}" type="datetimeFigureOut">
              <a:rPr lang="en-US" smtClean="0">
                <a:solidFill>
                  <a:prstClr val="black">
                    <a:tint val="75000"/>
                  </a:prstClr>
                </a:solidFill>
              </a:rPr>
              <a:pPr/>
              <a:t>8/9/2011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45931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A10AD1-4E8D-4406-91DE-6D9CCC500B20}" type="datetimeFigureOut">
              <a:rPr lang="en-US" smtClean="0">
                <a:solidFill>
                  <a:prstClr val="black">
                    <a:tint val="75000"/>
                  </a:prstClr>
                </a:solidFill>
              </a:rPr>
              <a:pPr/>
              <a:t>8/9/2011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3987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A10AD1-4E8D-4406-91DE-6D9CCC500B20}" type="datetimeFigureOut">
              <a:rPr lang="en-US" smtClean="0">
                <a:solidFill>
                  <a:prstClr val="black">
                    <a:tint val="75000"/>
                  </a:prstClr>
                </a:solidFill>
              </a:rPr>
              <a:pPr/>
              <a:t>8/9/2011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68674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A10AD1-4E8D-4406-91DE-6D9CCC500B20}" type="datetimeFigureOut">
              <a:rPr lang="en-US" smtClean="0">
                <a:solidFill>
                  <a:prstClr val="black">
                    <a:tint val="75000"/>
                  </a:prstClr>
                </a:solidFill>
              </a:rPr>
              <a:pPr/>
              <a:t>8/9/2011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81437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A10AD1-4E8D-4406-91DE-6D9CCC500B20}" type="datetimeFigureOut">
              <a:rPr lang="en-US" smtClean="0">
                <a:solidFill>
                  <a:prstClr val="black">
                    <a:tint val="75000"/>
                  </a:prstClr>
                </a:solidFill>
              </a: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25727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A10AD1-4E8D-4406-91DE-6D9CCC500B20}" type="datetimeFigureOut">
              <a:rPr lang="en-US" smtClean="0">
                <a:solidFill>
                  <a:prstClr val="black">
                    <a:tint val="75000"/>
                  </a:prstClr>
                </a:solidFill>
              </a:rPr>
              <a:pPr/>
              <a:t>8/9/2011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168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7.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8.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19.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0.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theme" Target="../theme/theme22.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theme" Target="../theme/theme23.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slideLayout" Target="../slideLayouts/slideLayout261.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4.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slideLayout" Target="../slideLayouts/slideLayout285.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slideLayout" Target="../slideLayouts/slideLayout284.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5" Type="http://schemas.openxmlformats.org/officeDocument/2006/relationships/theme" Target="../theme/theme25.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 Id="rId14" Type="http://schemas.openxmlformats.org/officeDocument/2006/relationships/slideLayout" Target="../slideLayouts/slideLayout28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theme" Target="../theme/theme9.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973F9-422E-457B-9F92-077D34CBCE65}" type="datetimeFigureOut">
              <a:rPr lang="en-US" smtClean="0"/>
              <a:pPr/>
              <a:t>8/9/2011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E956D-45F3-4A01-AD7B-ECDBB547F54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973F9-422E-457B-9F92-077D34CBCE65}" type="datetimeFigureOut">
              <a:rPr lang="en-US" smtClean="0">
                <a:solidFill>
                  <a:prstClr val="black">
                    <a:tint val="75000"/>
                  </a:prstClr>
                </a:solidFill>
              </a:rPr>
              <a:pPr/>
              <a:t>8/9/2011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8987444"/>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 id="214748409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14" tIns="45707" rIns="91414" bIns="45707"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14" tIns="45707" rIns="91414" bIns="4570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14" tIns="45707" rIns="91414" bIns="45707" rtlCol="0" anchor="ctr"/>
          <a:lstStyle>
            <a:lvl1pPr algn="l" fontAlgn="auto">
              <a:spcBef>
                <a:spcPts val="0"/>
              </a:spcBef>
              <a:spcAft>
                <a:spcPts val="0"/>
              </a:spcAft>
              <a:defRPr sz="1200">
                <a:solidFill>
                  <a:schemeClr val="tx1">
                    <a:tint val="75000"/>
                  </a:schemeClr>
                </a:solidFill>
                <a:latin typeface="+mn-lt"/>
              </a:defRPr>
            </a:lvl1pPr>
          </a:lstStyle>
          <a:p>
            <a:pPr defTabSz="914144">
              <a:defRPr/>
            </a:pPr>
            <a:endParaRPr lang="en-US">
              <a:solidFill>
                <a:prstClr val="black">
                  <a:tint val="75000"/>
                </a:prstClr>
              </a:solidFill>
            </a:endParaRPr>
          </a:p>
        </p:txBody>
      </p:sp>
      <p:sp>
        <p:nvSpPr>
          <p:cNvPr id="5" name="Footer Placeholder 4"/>
          <p:cNvSpPr>
            <a:spLocks noGrp="1"/>
          </p:cNvSpPr>
          <p:nvPr>
            <p:ph type="ftr" sz="quarter" idx="3"/>
          </p:nvPr>
        </p:nvSpPr>
        <p:spPr>
          <a:xfrm>
            <a:off x="3124204" y="6356350"/>
            <a:ext cx="2895600" cy="365125"/>
          </a:xfrm>
          <a:prstGeom prst="rect">
            <a:avLst/>
          </a:prstGeom>
        </p:spPr>
        <p:txBody>
          <a:bodyPr vert="horz" lIns="91414" tIns="45707" rIns="91414" bIns="45707" rtlCol="0" anchor="ctr"/>
          <a:lstStyle>
            <a:lvl1pPr algn="ctr" fontAlgn="auto">
              <a:spcBef>
                <a:spcPts val="0"/>
              </a:spcBef>
              <a:spcAft>
                <a:spcPts val="0"/>
              </a:spcAft>
              <a:defRPr sz="1200">
                <a:solidFill>
                  <a:schemeClr val="tx1">
                    <a:tint val="75000"/>
                  </a:schemeClr>
                </a:solidFill>
                <a:latin typeface="+mn-lt"/>
              </a:defRPr>
            </a:lvl1pPr>
          </a:lstStyle>
          <a:p>
            <a:pPr defTabSz="914144">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14" tIns="45707" rIns="91414" bIns="45707" rtlCol="0" anchor="ctr"/>
          <a:lstStyle>
            <a:lvl1pPr algn="r" fontAlgn="auto">
              <a:spcBef>
                <a:spcPts val="0"/>
              </a:spcBef>
              <a:spcAft>
                <a:spcPts val="0"/>
              </a:spcAft>
              <a:defRPr sz="1200" smtClean="0">
                <a:solidFill>
                  <a:schemeClr val="tx1">
                    <a:tint val="75000"/>
                  </a:schemeClr>
                </a:solidFill>
                <a:latin typeface="+mn-lt"/>
              </a:defRPr>
            </a:lvl1pPr>
          </a:lstStyle>
          <a:p>
            <a:pPr defTabSz="914144">
              <a:defRPr/>
            </a:pPr>
            <a:fld id="{DA2DE6F3-36E6-4887-9609-5A4E44053164}" type="slidenum">
              <a:rPr lang="en-US">
                <a:solidFill>
                  <a:prstClr val="black">
                    <a:tint val="75000"/>
                  </a:prstClr>
                </a:solidFill>
              </a:rPr>
              <a:pPr defTabSz="914144">
                <a:defRPr/>
              </a:pPr>
              <a:t>‹#›</a:t>
            </a:fld>
            <a:endParaRPr lang="en-US">
              <a:solidFill>
                <a:prstClr val="black">
                  <a:tint val="75000"/>
                </a:prstClr>
              </a:solidFill>
            </a:endParaRPr>
          </a:p>
        </p:txBody>
      </p:sp>
    </p:spTree>
    <p:extLst>
      <p:ext uri="{BB962C8B-B14F-4D97-AF65-F5344CB8AC3E}">
        <p14:creationId xmlns:p14="http://schemas.microsoft.com/office/powerpoint/2010/main" val="1478399616"/>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072" algn="ctr" rtl="0" fontAlgn="base">
        <a:spcBef>
          <a:spcPct val="0"/>
        </a:spcBef>
        <a:spcAft>
          <a:spcPct val="0"/>
        </a:spcAft>
        <a:defRPr sz="4400">
          <a:solidFill>
            <a:schemeClr val="tx1"/>
          </a:solidFill>
          <a:latin typeface="Calibri" pitchFamily="34" charset="0"/>
        </a:defRPr>
      </a:lvl6pPr>
      <a:lvl7pPr marL="914144" algn="ctr" rtl="0" fontAlgn="base">
        <a:spcBef>
          <a:spcPct val="0"/>
        </a:spcBef>
        <a:spcAft>
          <a:spcPct val="0"/>
        </a:spcAft>
        <a:defRPr sz="4400">
          <a:solidFill>
            <a:schemeClr val="tx1"/>
          </a:solidFill>
          <a:latin typeface="Calibri" pitchFamily="34" charset="0"/>
        </a:defRPr>
      </a:lvl7pPr>
      <a:lvl8pPr marL="1371214" algn="ctr" rtl="0" fontAlgn="base">
        <a:spcBef>
          <a:spcPct val="0"/>
        </a:spcBef>
        <a:spcAft>
          <a:spcPct val="0"/>
        </a:spcAft>
        <a:defRPr sz="4400">
          <a:solidFill>
            <a:schemeClr val="tx1"/>
          </a:solidFill>
          <a:latin typeface="Calibri" pitchFamily="34" charset="0"/>
        </a:defRPr>
      </a:lvl8pPr>
      <a:lvl9pPr marL="1828284" algn="ctr" rtl="0" fontAlgn="base">
        <a:spcBef>
          <a:spcPct val="0"/>
        </a:spcBef>
        <a:spcAft>
          <a:spcPct val="0"/>
        </a:spcAft>
        <a:defRPr sz="4400">
          <a:solidFill>
            <a:schemeClr val="tx1"/>
          </a:solidFill>
          <a:latin typeface="Calibri" pitchFamily="34" charset="0"/>
        </a:defRPr>
      </a:lvl9pPr>
    </p:titleStyle>
    <p:bodyStyle>
      <a:lvl1pPr marL="342803" indent="-342803"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740" indent="-28567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2677" indent="-228536"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9749" indent="-228536"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6821" indent="-228536"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3893"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65"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036"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106"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44" rtl="0" eaLnBrk="1" latinLnBrk="0" hangingPunct="1">
        <a:defRPr sz="1800" kern="1200">
          <a:solidFill>
            <a:schemeClr val="tx1"/>
          </a:solidFill>
          <a:latin typeface="+mn-lt"/>
          <a:ea typeface="+mn-ea"/>
          <a:cs typeface="+mn-cs"/>
        </a:defRPr>
      </a:lvl1pPr>
      <a:lvl2pPr marL="457072" algn="l" defTabSz="914144" rtl="0" eaLnBrk="1" latinLnBrk="0" hangingPunct="1">
        <a:defRPr sz="1800" kern="1200">
          <a:solidFill>
            <a:schemeClr val="tx1"/>
          </a:solidFill>
          <a:latin typeface="+mn-lt"/>
          <a:ea typeface="+mn-ea"/>
          <a:cs typeface="+mn-cs"/>
        </a:defRPr>
      </a:lvl2pPr>
      <a:lvl3pPr marL="914144" algn="l" defTabSz="914144" rtl="0" eaLnBrk="1" latinLnBrk="0" hangingPunct="1">
        <a:defRPr sz="1800" kern="1200">
          <a:solidFill>
            <a:schemeClr val="tx1"/>
          </a:solidFill>
          <a:latin typeface="+mn-lt"/>
          <a:ea typeface="+mn-ea"/>
          <a:cs typeface="+mn-cs"/>
        </a:defRPr>
      </a:lvl3pPr>
      <a:lvl4pPr marL="1371214" algn="l" defTabSz="914144" rtl="0" eaLnBrk="1" latinLnBrk="0" hangingPunct="1">
        <a:defRPr sz="1800" kern="1200">
          <a:solidFill>
            <a:schemeClr val="tx1"/>
          </a:solidFill>
          <a:latin typeface="+mn-lt"/>
          <a:ea typeface="+mn-ea"/>
          <a:cs typeface="+mn-cs"/>
        </a:defRPr>
      </a:lvl4pPr>
      <a:lvl5pPr marL="1828284" algn="l" defTabSz="914144" rtl="0" eaLnBrk="1" latinLnBrk="0" hangingPunct="1">
        <a:defRPr sz="1800" kern="1200">
          <a:solidFill>
            <a:schemeClr val="tx1"/>
          </a:solidFill>
          <a:latin typeface="+mn-lt"/>
          <a:ea typeface="+mn-ea"/>
          <a:cs typeface="+mn-cs"/>
        </a:defRPr>
      </a:lvl5pPr>
      <a:lvl6pPr marL="2285357" algn="l" defTabSz="914144" rtl="0" eaLnBrk="1" latinLnBrk="0" hangingPunct="1">
        <a:defRPr sz="1800" kern="1200">
          <a:solidFill>
            <a:schemeClr val="tx1"/>
          </a:solidFill>
          <a:latin typeface="+mn-lt"/>
          <a:ea typeface="+mn-ea"/>
          <a:cs typeface="+mn-cs"/>
        </a:defRPr>
      </a:lvl6pPr>
      <a:lvl7pPr marL="2742429" algn="l" defTabSz="914144" rtl="0" eaLnBrk="1" latinLnBrk="0" hangingPunct="1">
        <a:defRPr sz="1800" kern="1200">
          <a:solidFill>
            <a:schemeClr val="tx1"/>
          </a:solidFill>
          <a:latin typeface="+mn-lt"/>
          <a:ea typeface="+mn-ea"/>
          <a:cs typeface="+mn-cs"/>
        </a:defRPr>
      </a:lvl7pPr>
      <a:lvl8pPr marL="3199500" algn="l" defTabSz="914144" rtl="0" eaLnBrk="1" latinLnBrk="0" hangingPunct="1">
        <a:defRPr sz="1800" kern="1200">
          <a:solidFill>
            <a:schemeClr val="tx1"/>
          </a:solidFill>
          <a:latin typeface="+mn-lt"/>
          <a:ea typeface="+mn-ea"/>
          <a:cs typeface="+mn-cs"/>
        </a:defRPr>
      </a:lvl8pPr>
      <a:lvl9pPr marL="3656572" algn="l" defTabSz="914144"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rgbClr val="000000">
                    <a:tint val="75000"/>
                  </a:srgbClr>
                </a:solidFill>
                <a:latin typeface="+mn-lt"/>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rgbClr val="000000">
                    <a:tint val="75000"/>
                  </a:srgb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00000">
                    <a:tint val="75000"/>
                  </a:srgbClr>
                </a:solidFill>
                <a:latin typeface="+mn-lt"/>
              </a:defRPr>
            </a:lvl1pPr>
          </a:lstStyle>
          <a:p>
            <a:pPr>
              <a:defRPr/>
            </a:pPr>
            <a:fld id="{54574C67-E72B-4F87-90CE-E38EFBC4561F}" type="slidenum">
              <a:rPr lang="en-US"/>
              <a:pPr>
                <a:defRPr/>
              </a:pPr>
              <a:t>‹#›</a:t>
            </a:fld>
            <a:endParaRPr lang="en-US"/>
          </a:p>
        </p:txBody>
      </p:sp>
    </p:spTree>
    <p:extLst>
      <p:ext uri="{BB962C8B-B14F-4D97-AF65-F5344CB8AC3E}">
        <p14:creationId xmlns:p14="http://schemas.microsoft.com/office/powerpoint/2010/main" val="3296335989"/>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defRPr>
      </a:lvl5pPr>
      <a:lvl6pPr marL="2514600" indent="-228600" algn="l" rtl="0" fontAlgn="base">
        <a:spcBef>
          <a:spcPct val="20000"/>
        </a:spcBef>
        <a:spcAft>
          <a:spcPct val="0"/>
        </a:spcAft>
        <a:buFont typeface="Arial" pitchFamily="34" charset="0"/>
        <a:buChar char="»"/>
        <a:defRPr sz="2000">
          <a:solidFill>
            <a:schemeClr val="tx1"/>
          </a:solidFill>
          <a:latin typeface="+mn-lt"/>
        </a:defRPr>
      </a:lvl6pPr>
      <a:lvl7pPr marL="2971800" indent="-228600" algn="l" rtl="0" fontAlgn="base">
        <a:spcBef>
          <a:spcPct val="20000"/>
        </a:spcBef>
        <a:spcAft>
          <a:spcPct val="0"/>
        </a:spcAft>
        <a:buFont typeface="Arial" pitchFamily="34" charset="0"/>
        <a:buChar char="»"/>
        <a:defRPr sz="2000">
          <a:solidFill>
            <a:schemeClr val="tx1"/>
          </a:solidFill>
          <a:latin typeface="+mn-lt"/>
        </a:defRPr>
      </a:lvl7pPr>
      <a:lvl8pPr marL="3429000" indent="-228600" algn="l" rtl="0" fontAlgn="base">
        <a:spcBef>
          <a:spcPct val="20000"/>
        </a:spcBef>
        <a:spcAft>
          <a:spcPct val="0"/>
        </a:spcAft>
        <a:buFont typeface="Arial" pitchFamily="34" charset="0"/>
        <a:buChar char="»"/>
        <a:defRPr sz="2000">
          <a:solidFill>
            <a:schemeClr val="tx1"/>
          </a:solidFill>
          <a:latin typeface="+mn-lt"/>
        </a:defRPr>
      </a:lvl8pPr>
      <a:lvl9pPr marL="3886200" indent="-228600" algn="l" rtl="0" fontAlgn="base">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E5F4622D-9A72-4A89-8110-E90F7171D48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06669791"/>
      </p:ext>
    </p:extLst>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EA1EFD-B6FA-4524-8DDB-D70C6E4177A5}" type="datetimeFigureOut">
              <a:rPr lang="en-US" smtClean="0">
                <a:solidFill>
                  <a:prstClr val="black">
                    <a:tint val="75000"/>
                  </a:prstClr>
                </a:solidFill>
              </a:rPr>
              <a:pPr/>
              <a:t>8/9/2011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8430664"/>
      </p:ext>
    </p:extLst>
  </p:cSld>
  <p:clrMap bg1="lt1" tx1="dk1" bg2="lt2" tx2="dk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EA1EFD-B6FA-4524-8DDB-D70C6E4177A5}" type="datetimeFigureOut">
              <a:rPr lang="en-US" smtClean="0">
                <a:solidFill>
                  <a:prstClr val="black">
                    <a:tint val="75000"/>
                  </a:prstClr>
                </a:solidFill>
              </a:rPr>
              <a:pPr/>
              <a:t>8/9/2011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324775"/>
      </p:ext>
    </p:extLst>
  </p:cSld>
  <p:clrMap bg1="lt1" tx1="dk1" bg2="lt2" tx2="dk2" accent1="accent1" accent2="accent2" accent3="accent3" accent4="accent4" accent5="accent5" accent6="accent6" hlink="hlink" folHlink="folHlink"/>
  <p:sldLayoutIdLst>
    <p:sldLayoutId id="2147484184" r:id="rId1"/>
    <p:sldLayoutId id="2147484185" r:id="rId2"/>
    <p:sldLayoutId id="2147484186" r:id="rId3"/>
    <p:sldLayoutId id="2147484187" r:id="rId4"/>
    <p:sldLayoutId id="2147484188" r:id="rId5"/>
    <p:sldLayoutId id="2147484189" r:id="rId6"/>
    <p:sldLayoutId id="2147484190" r:id="rId7"/>
    <p:sldLayoutId id="2147484191" r:id="rId8"/>
    <p:sldLayoutId id="2147484192" r:id="rId9"/>
    <p:sldLayoutId id="2147484193" r:id="rId10"/>
    <p:sldLayoutId id="214748419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D4893F-D34C-47BE-A8E7-F16DE169ED7C}" type="datetimeFigureOut">
              <a:rPr lang="en-US" smtClean="0">
                <a:solidFill>
                  <a:prstClr val="black">
                    <a:tint val="75000"/>
                  </a:prstClr>
                </a:solidFill>
              </a:rPr>
              <a:pPr/>
              <a:t>8/9/2011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13E545-91BE-4E1D-AFEC-EE7C8F1535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2080444"/>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fontAlgn="base">
              <a:spcBef>
                <a:spcPct val="0"/>
              </a:spcBef>
              <a:spcAft>
                <a:spcPct val="0"/>
              </a:spcAft>
              <a:defRPr/>
            </a:pPr>
            <a:fld id="{B8DCD2B3-4096-40EB-99D4-8C9978C9F45E}" type="datetime1">
              <a:rPr lang="en-US"/>
              <a:pPr fontAlgn="base">
                <a:spcBef>
                  <a:spcPct val="0"/>
                </a:spcBef>
                <a:spcAft>
                  <a:spcPct val="0"/>
                </a:spcAft>
                <a:defRPr/>
              </a:pPr>
              <a:t>8/9/2011</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fontAlgn="base">
              <a:spcBef>
                <a:spcPct val="0"/>
              </a:spcBef>
              <a:spcAft>
                <a:spcPct val="0"/>
              </a:spcAft>
              <a:defRPr/>
            </a:pPr>
            <a:fld id="{41BDDFF7-D179-4A32-B3AF-06921CBD698E}"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603767540"/>
      </p:ext>
    </p:extLst>
  </p:cSld>
  <p:clrMap bg1="lt1" tx1="dk1" bg2="lt2" tx2="dk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13" r:id="rId6"/>
    <p:sldLayoutId id="2147484214" r:id="rId7"/>
    <p:sldLayoutId id="2147484215" r:id="rId8"/>
    <p:sldLayoutId id="2147484216" r:id="rId9"/>
    <p:sldLayoutId id="2147484217" r:id="rId10"/>
    <p:sldLayoutId id="214748421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EA1EFD-B6FA-4524-8DDB-D70C6E4177A5}" type="datetimeFigureOut">
              <a:rPr lang="en-US" smtClean="0">
                <a:solidFill>
                  <a:prstClr val="black">
                    <a:tint val="75000"/>
                  </a:prstClr>
                </a:solidFill>
              </a:rPr>
              <a:pPr/>
              <a:t>8/9/2011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5321441"/>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lgn="ctr" eaLnBrk="0" fontAlgn="base" hangingPunct="0">
              <a:spcBef>
                <a:spcPct val="0"/>
              </a:spcBef>
              <a:spcAft>
                <a:spcPct val="0"/>
              </a:spcAft>
              <a:defRPr/>
            </a:pPr>
            <a:endParaRPr kumimoji="1" lang="en-US" sz="2000">
              <a:solidFill>
                <a:srgbClr val="010000"/>
              </a:solidFill>
              <a:latin typeface="Times New Roman" pitchFamily="18" charset="0"/>
            </a:endParaRPr>
          </a:p>
        </p:txBody>
      </p:sp>
      <p:sp>
        <p:nvSpPr>
          <p:cNvPr id="10243"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244"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4" name="Rectangle 10"/>
          <p:cNvSpPr>
            <a:spLocks noGrp="1" noChangeArrowheads="1"/>
          </p:cNvSpPr>
          <p:nvPr>
            <p:ph type="dt" sz="half" idx="2"/>
          </p:nvPr>
        </p:nvSpPr>
        <p:spPr bwMode="auto">
          <a:xfrm>
            <a:off x="152400" y="55626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kumimoji="0" sz="1400">
                <a:solidFill>
                  <a:schemeClr val="folHlink"/>
                </a:solidFill>
                <a:latin typeface="+mn-lt"/>
              </a:defRPr>
            </a:lvl1pPr>
          </a:lstStyle>
          <a:p>
            <a:pPr eaLnBrk="0" fontAlgn="base" hangingPunct="0">
              <a:spcBef>
                <a:spcPct val="0"/>
              </a:spcBef>
              <a:spcAft>
                <a:spcPct val="0"/>
              </a:spcAft>
              <a:defRPr/>
            </a:pPr>
            <a:endParaRPr lang="en-US">
              <a:solidFill>
                <a:srgbClr val="009999"/>
              </a:solidFill>
            </a:endParaRPr>
          </a:p>
        </p:txBody>
      </p:sp>
      <p:sp>
        <p:nvSpPr>
          <p:cNvPr id="1035" name="Rectangle 11"/>
          <p:cNvSpPr>
            <a:spLocks noGrp="1" noChangeArrowheads="1"/>
          </p:cNvSpPr>
          <p:nvPr>
            <p:ph type="ftr" sz="quarter" idx="3"/>
          </p:nvPr>
        </p:nvSpPr>
        <p:spPr bwMode="auto">
          <a:xfrm>
            <a:off x="152400" y="5867400"/>
            <a:ext cx="2590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400">
                <a:solidFill>
                  <a:schemeClr val="folHlink"/>
                </a:solidFill>
                <a:latin typeface="+mn-lt"/>
              </a:defRPr>
            </a:lvl1pPr>
          </a:lstStyle>
          <a:p>
            <a:pPr algn="ctr" eaLnBrk="0" fontAlgn="base" hangingPunct="0">
              <a:spcBef>
                <a:spcPct val="0"/>
              </a:spcBef>
              <a:spcAft>
                <a:spcPct val="0"/>
              </a:spcAft>
              <a:defRPr/>
            </a:pPr>
            <a:endParaRPr lang="en-US">
              <a:solidFill>
                <a:srgbClr val="009999"/>
              </a:solidFill>
            </a:endParaRPr>
          </a:p>
        </p:txBody>
      </p:sp>
      <p:sp>
        <p:nvSpPr>
          <p:cNvPr id="1036" name="Rectangle 12"/>
          <p:cNvSpPr>
            <a:spLocks noGrp="1" noChangeArrowheads="1"/>
          </p:cNvSpPr>
          <p:nvPr>
            <p:ph type="sldNum" sz="quarter" idx="4"/>
          </p:nvPr>
        </p:nvSpPr>
        <p:spPr bwMode="auto">
          <a:xfrm>
            <a:off x="152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400">
                <a:solidFill>
                  <a:schemeClr val="folHlink"/>
                </a:solidFill>
                <a:latin typeface="+mn-lt"/>
              </a:defRPr>
            </a:lvl1pPr>
          </a:lstStyle>
          <a:p>
            <a:pPr eaLnBrk="0" fontAlgn="base" hangingPunct="0">
              <a:spcBef>
                <a:spcPct val="0"/>
              </a:spcBef>
              <a:spcAft>
                <a:spcPct val="0"/>
              </a:spcAft>
              <a:defRPr/>
            </a:pPr>
            <a:fld id="{1D9CA12D-85FE-451D-B8DF-882CB3A2EC4C}" type="slidenum">
              <a:rPr lang="en-US">
                <a:solidFill>
                  <a:srgbClr val="009999"/>
                </a:solidFill>
              </a:rPr>
              <a:pPr eaLnBrk="0" fontAlgn="base" hangingPunct="0">
                <a:spcBef>
                  <a:spcPct val="0"/>
                </a:spcBef>
                <a:spcAft>
                  <a:spcPct val="0"/>
                </a:spcAft>
                <a:defRPr/>
              </a:pPr>
              <a:t>‹#›</a:t>
            </a:fld>
            <a:endParaRPr lang="en-US">
              <a:solidFill>
                <a:srgbClr val="009999"/>
              </a:solidFill>
            </a:endParaRPr>
          </a:p>
        </p:txBody>
      </p:sp>
      <p:sp>
        <p:nvSpPr>
          <p:cNvPr id="1037" name="Line 13"/>
          <p:cNvSpPr>
            <a:spLocks noChangeShapeType="1"/>
          </p:cNvSpPr>
          <p:nvPr/>
        </p:nvSpPr>
        <p:spPr bwMode="auto">
          <a:xfrm>
            <a:off x="1497013" y="1371600"/>
            <a:ext cx="7646987" cy="0"/>
          </a:xfrm>
          <a:prstGeom prst="line">
            <a:avLst/>
          </a:prstGeom>
          <a:noFill/>
          <a:ln w="12700" cap="sq">
            <a:solidFill>
              <a:schemeClr val="bg2"/>
            </a:solidFill>
            <a:round/>
            <a:headEnd type="none" w="sm" len="sm"/>
            <a:tailEnd type="none" w="sm" len="sm"/>
          </a:ln>
          <a:effectLst/>
        </p:spPr>
        <p:txBody>
          <a:bodyPr/>
          <a:lstStyle/>
          <a:p>
            <a:pPr algn="ctr" eaLnBrk="0" fontAlgn="base" hangingPunct="0">
              <a:spcBef>
                <a:spcPct val="0"/>
              </a:spcBef>
              <a:spcAft>
                <a:spcPct val="0"/>
              </a:spcAft>
              <a:defRPr/>
            </a:pPr>
            <a:endParaRPr kumimoji="1" lang="en-US" sz="2000">
              <a:solidFill>
                <a:srgbClr val="010000"/>
              </a:solidFill>
              <a:latin typeface="Times New Roman" pitchFamily="18" charset="0"/>
            </a:endParaRPr>
          </a:p>
        </p:txBody>
      </p:sp>
    </p:spTree>
    <p:extLst>
      <p:ext uri="{BB962C8B-B14F-4D97-AF65-F5344CB8AC3E}">
        <p14:creationId xmlns:p14="http://schemas.microsoft.com/office/powerpoint/2010/main" val="215605803"/>
      </p:ext>
    </p:extLst>
  </p:cSld>
  <p:clrMap bg1="lt1" tx1="dk1" bg2="lt2" tx2="dk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eaLnBrk="0" fontAlgn="base" hangingPunct="0">
        <a:lnSpc>
          <a:spcPct val="70000"/>
        </a:lnSpc>
        <a:spcBef>
          <a:spcPct val="0"/>
        </a:spcBef>
        <a:spcAft>
          <a:spcPct val="0"/>
        </a:spcAft>
        <a:defRPr kumimoji="1" sz="4800" b="1">
          <a:solidFill>
            <a:schemeClr val="tx2"/>
          </a:solidFill>
          <a:latin typeface="Arial Narrow" pitchFamily="34" charset="0"/>
        </a:defRPr>
      </a:lvl6pPr>
      <a:lvl7pPr marL="914400" algn="l" rtl="0" eaLnBrk="0" fontAlgn="base" hangingPunct="0">
        <a:lnSpc>
          <a:spcPct val="70000"/>
        </a:lnSpc>
        <a:spcBef>
          <a:spcPct val="0"/>
        </a:spcBef>
        <a:spcAft>
          <a:spcPct val="0"/>
        </a:spcAft>
        <a:defRPr kumimoji="1" sz="4800" b="1">
          <a:solidFill>
            <a:schemeClr val="tx2"/>
          </a:solidFill>
          <a:latin typeface="Arial Narrow" pitchFamily="34" charset="0"/>
        </a:defRPr>
      </a:lvl7pPr>
      <a:lvl8pPr marL="1371600" algn="l" rtl="0" eaLnBrk="0" fontAlgn="base" hangingPunct="0">
        <a:lnSpc>
          <a:spcPct val="70000"/>
        </a:lnSpc>
        <a:spcBef>
          <a:spcPct val="0"/>
        </a:spcBef>
        <a:spcAft>
          <a:spcPct val="0"/>
        </a:spcAft>
        <a:defRPr kumimoji="1" sz="4800" b="1">
          <a:solidFill>
            <a:schemeClr val="tx2"/>
          </a:solidFill>
          <a:latin typeface="Arial Narrow" pitchFamily="34" charset="0"/>
        </a:defRPr>
      </a:lvl8pPr>
      <a:lvl9pPr marL="1828800" algn="l" rtl="0" eaLnBrk="0" fontAlgn="base" hangingPunct="0">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C0F11DC-CE65-4E14-8E20-30C4FB438BA2}" type="datetimeFigureOut">
              <a:rPr lang="en-US">
                <a:solidFill>
                  <a:prstClr val="black">
                    <a:tint val="75000"/>
                  </a:prstClr>
                </a:solidFill>
              </a:rPr>
              <a:pPr>
                <a:defRPr/>
              </a:pPr>
              <a:t>8/9/2011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2EDF129-A5F4-42AD-B524-DD1E93C55D42}"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9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89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prstClr val="black">
                    <a:tint val="75000"/>
                  </a:prstClr>
                </a:solidFill>
                <a:latin typeface="Calibri"/>
              </a:defRPr>
            </a:lvl1pPr>
          </a:lstStyle>
          <a:p>
            <a:pPr>
              <a:defRPr/>
            </a:pPr>
            <a:fld id="{B45A6457-424D-4829-AC8F-E2BBAE86EFF8}" type="datetimeFigureOut">
              <a:rPr lang="en-US"/>
              <a:pPr>
                <a:defRPr/>
              </a:pPr>
              <a:t>8/9/2011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0"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kumimoji="0" sz="1200">
                <a:solidFill>
                  <a:prstClr val="black">
                    <a:tint val="75000"/>
                  </a:prstClr>
                </a:solidFill>
                <a:latin typeface="Calibri"/>
              </a:defRPr>
            </a:lvl1pPr>
          </a:lstStyle>
          <a:p>
            <a:pPr>
              <a:defRPr/>
            </a:pPr>
            <a:fld id="{296FB3FC-647D-42D9-BBE5-F9F33694B093}" type="slidenum">
              <a:rPr lang="en-US"/>
              <a:pPr>
                <a:defRPr/>
              </a:pPr>
              <a:t>‹#›</a:t>
            </a:fld>
            <a:endParaRPr lang="en-US"/>
          </a:p>
        </p:txBody>
      </p:sp>
    </p:spTree>
    <p:extLst>
      <p:ext uri="{BB962C8B-B14F-4D97-AF65-F5344CB8AC3E}">
        <p14:creationId xmlns:p14="http://schemas.microsoft.com/office/powerpoint/2010/main" val="1898478824"/>
      </p:ext>
    </p:extLst>
  </p:cSld>
  <p:clrMap bg1="lt1" tx1="dk1" bg2="lt2" tx2="dk2" accent1="accent1" accent2="accent2" accent3="accent3" accent4="accent4" accent5="accent5" accent6="accent6" hlink="hlink" folHlink="folHlink"/>
  <p:sldLayoutIdLst>
    <p:sldLayoutId id="2147484244" r:id="rId1"/>
    <p:sldLayoutId id="2147484245" r:id="rId2"/>
    <p:sldLayoutId id="2147484246" r:id="rId3"/>
    <p:sldLayoutId id="2147484247" r:id="rId4"/>
    <p:sldLayoutId id="2147484248" r:id="rId5"/>
    <p:sldLayoutId id="2147484249" r:id="rId6"/>
    <p:sldLayoutId id="2147484250" r:id="rId7"/>
    <p:sldLayoutId id="2147484251" r:id="rId8"/>
    <p:sldLayoutId id="2147484252" r:id="rId9"/>
    <p:sldLayoutId id="2147484253" r:id="rId10"/>
    <p:sldLayoutId id="214748425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7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5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a:solidFill>
                  <a:schemeClr val="tx1"/>
                </a:solidFill>
              </a:defRPr>
            </a:lvl1pPr>
          </a:lstStyle>
          <a:p>
            <a:pPr fontAlgn="base">
              <a:spcBef>
                <a:spcPct val="0"/>
              </a:spcBef>
              <a:spcAft>
                <a:spcPct val="0"/>
              </a:spcAft>
              <a:defRPr/>
            </a:pPr>
            <a:endParaRPr lang="en-US">
              <a:solidFill>
                <a:srgbClr val="000000"/>
              </a:solidFill>
            </a:endParaRPr>
          </a:p>
        </p:txBody>
      </p:sp>
      <p:sp>
        <p:nvSpPr>
          <p:cNvPr id="65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chemeClr val="tx1"/>
                </a:solidFill>
              </a:defRPr>
            </a:lvl1pPr>
          </a:lstStyle>
          <a:p>
            <a:pPr algn="ctr" fontAlgn="base">
              <a:spcBef>
                <a:spcPct val="0"/>
              </a:spcBef>
              <a:spcAft>
                <a:spcPct val="0"/>
              </a:spcAft>
              <a:defRPr/>
            </a:pPr>
            <a:endParaRPr lang="en-US">
              <a:solidFill>
                <a:srgbClr val="000000"/>
              </a:solidFill>
            </a:endParaRPr>
          </a:p>
        </p:txBody>
      </p:sp>
      <p:sp>
        <p:nvSpPr>
          <p:cNvPr id="65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chemeClr val="tx1"/>
                </a:solidFill>
              </a:defRPr>
            </a:lvl1pPr>
          </a:lstStyle>
          <a:p>
            <a:pPr fontAlgn="base">
              <a:spcBef>
                <a:spcPct val="0"/>
              </a:spcBef>
              <a:spcAft>
                <a:spcPct val="0"/>
              </a:spcAft>
              <a:defRPr/>
            </a:pPr>
            <a:fld id="{6079E1FD-A69F-49E0-94C6-F37AACB6563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680477417"/>
      </p:ext>
    </p:extLst>
  </p:cSld>
  <p:clrMap bg1="lt1" tx1="dk1" bg2="lt2" tx2="dk2" accent1="accent1" accent2="accent2" accent3="accent3" accent4="accent4" accent5="accent5" accent6="accent6" hlink="hlink" folHlink="folHlink"/>
  <p:sldLayoutIdLst>
    <p:sldLayoutId id="2147484256" r:id="rId1"/>
    <p:sldLayoutId id="2147484257" r:id="rId2"/>
    <p:sldLayoutId id="2147484258" r:id="rId3"/>
    <p:sldLayoutId id="2147484259" r:id="rId4"/>
    <p:sldLayoutId id="2147484260" r:id="rId5"/>
    <p:sldLayoutId id="2147484261" r:id="rId6"/>
    <p:sldLayoutId id="2147484262" r:id="rId7"/>
    <p:sldLayoutId id="2147484263" r:id="rId8"/>
    <p:sldLayoutId id="2147484264" r:id="rId9"/>
    <p:sldLayoutId id="2147484265" r:id="rId10"/>
    <p:sldLayoutId id="2147484266" r:id="rId11"/>
    <p:sldLayoutId id="2147484267" r:id="rId12"/>
    <p:sldLayoutId id="214748426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6418"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eaLnBrk="0" fontAlgn="base" hangingPunct="0">
              <a:spcBef>
                <a:spcPct val="0"/>
              </a:spcBef>
              <a:spcAft>
                <a:spcPct val="0"/>
              </a:spcAft>
              <a:defRPr/>
            </a:pPr>
            <a:endParaRPr kumimoji="1" lang="en-US" sz="2400">
              <a:solidFill>
                <a:srgbClr val="009999"/>
              </a:solidFill>
              <a:latin typeface="Times New Roman" pitchFamily="18" charset="0"/>
            </a:endParaRPr>
          </a:p>
        </p:txBody>
      </p:sp>
      <p:sp>
        <p:nvSpPr>
          <p:cNvPr id="50179"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50180"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16421" name="Rectangle 5"/>
          <p:cNvSpPr>
            <a:spLocks noGrp="1" noChangeArrowheads="1"/>
          </p:cNvSpPr>
          <p:nvPr>
            <p:ph type="dt" sz="half" idx="2"/>
          </p:nvPr>
        </p:nvSpPr>
        <p:spPr bwMode="auto">
          <a:xfrm>
            <a:off x="152400" y="55626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solidFill>
                  <a:srgbClr val="009999"/>
                </a:solidFill>
                <a:latin typeface="+mn-lt"/>
              </a:defRPr>
            </a:lvl1pPr>
          </a:lstStyle>
          <a:p>
            <a:pPr eaLnBrk="0" fontAlgn="base" hangingPunct="0">
              <a:spcBef>
                <a:spcPct val="0"/>
              </a:spcBef>
              <a:spcAft>
                <a:spcPct val="0"/>
              </a:spcAft>
              <a:defRPr/>
            </a:pPr>
            <a:endParaRPr kumimoji="1" lang="en-US"/>
          </a:p>
        </p:txBody>
      </p:sp>
      <p:sp>
        <p:nvSpPr>
          <p:cNvPr id="316422" name="Rectangle 6"/>
          <p:cNvSpPr>
            <a:spLocks noGrp="1" noChangeArrowheads="1"/>
          </p:cNvSpPr>
          <p:nvPr>
            <p:ph type="ftr" sz="quarter" idx="3"/>
          </p:nvPr>
        </p:nvSpPr>
        <p:spPr bwMode="auto">
          <a:xfrm>
            <a:off x="152400" y="5867400"/>
            <a:ext cx="2590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9999"/>
                </a:solidFill>
                <a:latin typeface="+mn-lt"/>
              </a:defRPr>
            </a:lvl1pPr>
          </a:lstStyle>
          <a:p>
            <a:pPr eaLnBrk="0" fontAlgn="base" hangingPunct="0">
              <a:spcBef>
                <a:spcPct val="0"/>
              </a:spcBef>
              <a:spcAft>
                <a:spcPct val="0"/>
              </a:spcAft>
              <a:defRPr/>
            </a:pPr>
            <a:endParaRPr kumimoji="1" lang="en-US"/>
          </a:p>
        </p:txBody>
      </p:sp>
      <p:sp>
        <p:nvSpPr>
          <p:cNvPr id="316423" name="Rectangle 7"/>
          <p:cNvSpPr>
            <a:spLocks noGrp="1" noChangeArrowheads="1"/>
          </p:cNvSpPr>
          <p:nvPr>
            <p:ph type="sldNum" sz="quarter" idx="4"/>
          </p:nvPr>
        </p:nvSpPr>
        <p:spPr bwMode="auto">
          <a:xfrm>
            <a:off x="152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9999"/>
                </a:solidFill>
                <a:latin typeface="+mn-lt"/>
              </a:defRPr>
            </a:lvl1pPr>
          </a:lstStyle>
          <a:p>
            <a:pPr eaLnBrk="0" fontAlgn="base" hangingPunct="0">
              <a:spcBef>
                <a:spcPct val="0"/>
              </a:spcBef>
              <a:spcAft>
                <a:spcPct val="0"/>
              </a:spcAft>
              <a:defRPr/>
            </a:pPr>
            <a:fld id="{E676B17A-0D60-4267-B34A-8759EE8F3BF7}" type="slidenum">
              <a:rPr kumimoji="1" lang="en-US"/>
              <a:pPr eaLnBrk="0" fontAlgn="base" hangingPunct="0">
                <a:spcBef>
                  <a:spcPct val="0"/>
                </a:spcBef>
                <a:spcAft>
                  <a:spcPct val="0"/>
                </a:spcAft>
                <a:defRPr/>
              </a:pPr>
              <a:t>‹#›</a:t>
            </a:fld>
            <a:endParaRPr kumimoji="1" lang="en-US"/>
          </a:p>
        </p:txBody>
      </p:sp>
      <p:sp>
        <p:nvSpPr>
          <p:cNvPr id="316424" name="Line 8"/>
          <p:cNvSpPr>
            <a:spLocks noChangeShapeType="1"/>
          </p:cNvSpPr>
          <p:nvPr/>
        </p:nvSpPr>
        <p:spPr bwMode="auto">
          <a:xfrm>
            <a:off x="1497013" y="1371600"/>
            <a:ext cx="7646987" cy="0"/>
          </a:xfrm>
          <a:prstGeom prst="line">
            <a:avLst/>
          </a:prstGeom>
          <a:noFill/>
          <a:ln w="12700" cap="sq">
            <a:solidFill>
              <a:schemeClr val="bg2"/>
            </a:solidFill>
            <a:round/>
            <a:headEnd type="none" w="sm" len="sm"/>
            <a:tailEnd type="none" w="sm" len="sm"/>
          </a:ln>
          <a:effectLst/>
        </p:spPr>
        <p:txBody>
          <a:bodyPr/>
          <a:lstStyle/>
          <a:p>
            <a:pPr eaLnBrk="0" fontAlgn="base" hangingPunct="0">
              <a:spcBef>
                <a:spcPct val="0"/>
              </a:spcBef>
              <a:spcAft>
                <a:spcPct val="0"/>
              </a:spcAft>
              <a:defRPr/>
            </a:pPr>
            <a:endParaRPr kumimoji="1" lang="en-US" sz="2400">
              <a:solidFill>
                <a:srgbClr val="009999"/>
              </a:solidFill>
              <a:latin typeface="Times New Roman" pitchFamily="18" charset="0"/>
            </a:endParaRPr>
          </a:p>
        </p:txBody>
      </p:sp>
    </p:spTree>
    <p:extLst>
      <p:ext uri="{BB962C8B-B14F-4D97-AF65-F5344CB8AC3E}">
        <p14:creationId xmlns:p14="http://schemas.microsoft.com/office/powerpoint/2010/main" val="469994596"/>
      </p:ext>
    </p:extLst>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 id="2147484281" r:id="rId12"/>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eaLnBrk="0" fontAlgn="base" hangingPunct="0">
        <a:lnSpc>
          <a:spcPct val="70000"/>
        </a:lnSpc>
        <a:spcBef>
          <a:spcPct val="0"/>
        </a:spcBef>
        <a:spcAft>
          <a:spcPct val="0"/>
        </a:spcAft>
        <a:defRPr kumimoji="1" sz="4800" b="1">
          <a:solidFill>
            <a:schemeClr val="tx2"/>
          </a:solidFill>
          <a:latin typeface="Arial Narrow" pitchFamily="34" charset="0"/>
        </a:defRPr>
      </a:lvl6pPr>
      <a:lvl7pPr marL="914400" algn="l" rtl="0" eaLnBrk="0" fontAlgn="base" hangingPunct="0">
        <a:lnSpc>
          <a:spcPct val="70000"/>
        </a:lnSpc>
        <a:spcBef>
          <a:spcPct val="0"/>
        </a:spcBef>
        <a:spcAft>
          <a:spcPct val="0"/>
        </a:spcAft>
        <a:defRPr kumimoji="1" sz="4800" b="1">
          <a:solidFill>
            <a:schemeClr val="tx2"/>
          </a:solidFill>
          <a:latin typeface="Arial Narrow" pitchFamily="34" charset="0"/>
        </a:defRPr>
      </a:lvl7pPr>
      <a:lvl8pPr marL="1371600" algn="l" rtl="0" eaLnBrk="0" fontAlgn="base" hangingPunct="0">
        <a:lnSpc>
          <a:spcPct val="70000"/>
        </a:lnSpc>
        <a:spcBef>
          <a:spcPct val="0"/>
        </a:spcBef>
        <a:spcAft>
          <a:spcPct val="0"/>
        </a:spcAft>
        <a:defRPr kumimoji="1" sz="4800" b="1">
          <a:solidFill>
            <a:schemeClr val="tx2"/>
          </a:solidFill>
          <a:latin typeface="Arial Narrow" pitchFamily="34" charset="0"/>
        </a:defRPr>
      </a:lvl8pPr>
      <a:lvl9pPr marL="1828800" algn="l" rtl="0" eaLnBrk="0" fontAlgn="base" hangingPunct="0">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7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5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a:solidFill>
                  <a:schemeClr val="tx1"/>
                </a:solidFill>
              </a:defRPr>
            </a:lvl1pPr>
          </a:lstStyle>
          <a:p>
            <a:pPr fontAlgn="base">
              <a:spcBef>
                <a:spcPct val="0"/>
              </a:spcBef>
              <a:spcAft>
                <a:spcPct val="0"/>
              </a:spcAft>
              <a:defRPr/>
            </a:pPr>
            <a:endParaRPr lang="en-US">
              <a:solidFill>
                <a:srgbClr val="000000"/>
              </a:solidFill>
            </a:endParaRPr>
          </a:p>
        </p:txBody>
      </p:sp>
      <p:sp>
        <p:nvSpPr>
          <p:cNvPr id="65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chemeClr val="tx1"/>
                </a:solidFill>
              </a:defRPr>
            </a:lvl1pPr>
          </a:lstStyle>
          <a:p>
            <a:pPr algn="ctr" fontAlgn="base">
              <a:spcBef>
                <a:spcPct val="0"/>
              </a:spcBef>
              <a:spcAft>
                <a:spcPct val="0"/>
              </a:spcAft>
              <a:defRPr/>
            </a:pPr>
            <a:endParaRPr lang="en-US">
              <a:solidFill>
                <a:srgbClr val="000000"/>
              </a:solidFill>
            </a:endParaRPr>
          </a:p>
        </p:txBody>
      </p:sp>
      <p:sp>
        <p:nvSpPr>
          <p:cNvPr id="65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chemeClr val="tx1"/>
                </a:solidFill>
              </a:defRPr>
            </a:lvl1pPr>
          </a:lstStyle>
          <a:p>
            <a:pPr fontAlgn="base">
              <a:spcBef>
                <a:spcPct val="0"/>
              </a:spcBef>
              <a:spcAft>
                <a:spcPct val="0"/>
              </a:spcAft>
              <a:defRPr/>
            </a:pPr>
            <a:fld id="{6079E1FD-A69F-49E0-94C6-F37AACB6563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445990622"/>
      </p:ext>
    </p:extLst>
  </p:cSld>
  <p:clrMap bg1="lt1" tx1="dk1" bg2="lt2" tx2="dk2" accent1="accent1" accent2="accent2" accent3="accent3" accent4="accent4" accent5="accent5" accent6="accent6" hlink="hlink" folHlink="folHlink"/>
  <p:sldLayoutIdLst>
    <p:sldLayoutId id="2147484283" r:id="rId1"/>
    <p:sldLayoutId id="2147484284" r:id="rId2"/>
    <p:sldLayoutId id="2147484285" r:id="rId3"/>
    <p:sldLayoutId id="2147484286" r:id="rId4"/>
    <p:sldLayoutId id="2147484287" r:id="rId5"/>
    <p:sldLayoutId id="2147484288" r:id="rId6"/>
    <p:sldLayoutId id="2147484289" r:id="rId7"/>
    <p:sldLayoutId id="2147484290" r:id="rId8"/>
    <p:sldLayoutId id="2147484291" r:id="rId9"/>
    <p:sldLayoutId id="2147484292" r:id="rId10"/>
    <p:sldLayoutId id="2147484293" r:id="rId11"/>
    <p:sldLayoutId id="214748429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6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973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kumimoji="0" sz="1400">
                <a:solidFill>
                  <a:srgbClr val="000000"/>
                </a:solidFill>
              </a:defRPr>
            </a:lvl1pPr>
          </a:lstStyle>
          <a:p>
            <a:pPr eaLnBrk="0" fontAlgn="base" hangingPunct="0">
              <a:spcBef>
                <a:spcPct val="0"/>
              </a:spcBef>
              <a:spcAft>
                <a:spcPct val="0"/>
              </a:spcAft>
              <a:defRPr/>
            </a:pPr>
            <a:endParaRPr lang="en-US"/>
          </a:p>
        </p:txBody>
      </p:sp>
      <p:sp>
        <p:nvSpPr>
          <p:cNvPr id="6973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solidFill>
                  <a:srgbClr val="000000"/>
                </a:solidFill>
              </a:defRPr>
            </a:lvl1pPr>
          </a:lstStyle>
          <a:p>
            <a:pPr algn="ctr" eaLnBrk="0" fontAlgn="base" hangingPunct="0">
              <a:spcBef>
                <a:spcPct val="0"/>
              </a:spcBef>
              <a:spcAft>
                <a:spcPct val="0"/>
              </a:spcAft>
              <a:defRPr/>
            </a:pPr>
            <a:endParaRPr lang="en-US"/>
          </a:p>
        </p:txBody>
      </p:sp>
      <p:sp>
        <p:nvSpPr>
          <p:cNvPr id="6973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solidFill>
                  <a:srgbClr val="000000"/>
                </a:solidFill>
              </a:defRPr>
            </a:lvl1pPr>
          </a:lstStyle>
          <a:p>
            <a:pPr eaLnBrk="0" fontAlgn="base" hangingPunct="0">
              <a:spcBef>
                <a:spcPct val="0"/>
              </a:spcBef>
              <a:spcAft>
                <a:spcPct val="0"/>
              </a:spcAft>
              <a:defRPr/>
            </a:pPr>
            <a:fld id="{C56695F1-5870-47A3-8D88-52CDF7F4AD7B}"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149418939"/>
      </p:ext>
    </p:extLst>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C18105-4610-4649-9BC3-7E6BA5AF7C80}" type="datetimeFigureOut">
              <a:rPr lang="en-US" smtClean="0">
                <a:solidFill>
                  <a:prstClr val="black">
                    <a:tint val="75000"/>
                  </a:prstClr>
                </a:solidFill>
              </a:rPr>
              <a:pPr/>
              <a:t>8/9/2011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B2CAD9-61E0-41E3-83D9-E7DEFA6785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5536161"/>
      </p:ext>
    </p:extLst>
  </p:cSld>
  <p:clrMap bg1="lt1" tx1="dk1" bg2="lt2" tx2="dk2" accent1="accent1" accent2="accent2" accent3="accent3" accent4="accent4" accent5="accent5" accent6="accent6" hlink="hlink" folHlink="folHlink"/>
  <p:sldLayoutIdLst>
    <p:sldLayoutId id="2147484308"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 id="2147484319" r:id="rId12"/>
    <p:sldLayoutId id="2147484320" r:id="rId13"/>
    <p:sldLayoutId id="2147484321"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rgbClr val="000000">
                    <a:tint val="75000"/>
                  </a:srgbClr>
                </a:solidFill>
                <a:latin typeface="+mn-lt"/>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rgbClr val="000000">
                    <a:tint val="75000"/>
                  </a:srgb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00000">
                    <a:tint val="75000"/>
                  </a:srgbClr>
                </a:solidFill>
                <a:latin typeface="+mn-lt"/>
              </a:defRPr>
            </a:lvl1pPr>
          </a:lstStyle>
          <a:p>
            <a:pPr>
              <a:defRPr/>
            </a:pPr>
            <a:fld id="{E0BB411A-F5AC-4215-ACA2-29BA140B23E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pitchFamily="34" charset="0"/>
        <a:buChar char="»"/>
        <a:defRPr sz="2000">
          <a:solidFill>
            <a:schemeClr val="tx1"/>
          </a:solidFill>
          <a:latin typeface="+mn-lt"/>
        </a:defRPr>
      </a:lvl6pPr>
      <a:lvl7pPr marL="2971800" indent="-228600" algn="l" rtl="0" fontAlgn="base">
        <a:spcBef>
          <a:spcPct val="20000"/>
        </a:spcBef>
        <a:spcAft>
          <a:spcPct val="0"/>
        </a:spcAft>
        <a:buFont typeface="Arial" pitchFamily="34" charset="0"/>
        <a:buChar char="»"/>
        <a:defRPr sz="2000">
          <a:solidFill>
            <a:schemeClr val="tx1"/>
          </a:solidFill>
          <a:latin typeface="+mn-lt"/>
        </a:defRPr>
      </a:lvl7pPr>
      <a:lvl8pPr marL="3429000" indent="-228600" algn="l" rtl="0" fontAlgn="base">
        <a:spcBef>
          <a:spcPct val="20000"/>
        </a:spcBef>
        <a:spcAft>
          <a:spcPct val="0"/>
        </a:spcAft>
        <a:buFont typeface="Arial" pitchFamily="34" charset="0"/>
        <a:buChar char="»"/>
        <a:defRPr sz="2000">
          <a:solidFill>
            <a:schemeClr val="tx1"/>
          </a:solidFill>
          <a:latin typeface="+mn-lt"/>
        </a:defRPr>
      </a:lvl8pPr>
      <a:lvl9pPr marL="3886200" indent="-228600" algn="l" rtl="0" fontAlgn="base">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435E4E3-F1F7-4AB8-A950-90D5579AEE91}" type="datetimeFigureOut">
              <a:rPr lang="en-US">
                <a:solidFill>
                  <a:prstClr val="black">
                    <a:tint val="75000"/>
                  </a:prstClr>
                </a:solidFill>
              </a:rPr>
              <a:pPr>
                <a:defRPr/>
              </a:pPr>
              <a:t>8/9/2011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214D2A4-2CF9-4C18-8EB3-96AE4BDF5EB3}"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fontAlgn="base">
              <a:spcBef>
                <a:spcPct val="0"/>
              </a:spcBef>
              <a:spcAft>
                <a:spcPct val="0"/>
              </a:spcAft>
              <a:defRPr/>
            </a:pPr>
            <a:fld id="{24377527-A3ED-4B5F-A8CD-162DB53BBE72}"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941537931"/>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83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fontAlgn="base">
              <a:spcBef>
                <a:spcPct val="0"/>
              </a:spcBef>
              <a:spcAft>
                <a:spcPct val="0"/>
              </a:spcAft>
              <a:defRPr/>
            </a:pPr>
            <a:endParaRPr lang="en-US"/>
          </a:p>
        </p:txBody>
      </p:sp>
      <p:sp>
        <p:nvSpPr>
          <p:cNvPr id="5683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fontAlgn="base">
              <a:spcBef>
                <a:spcPct val="0"/>
              </a:spcBef>
              <a:spcAft>
                <a:spcPct val="0"/>
              </a:spcAft>
              <a:defRPr/>
            </a:pPr>
            <a:endParaRPr lang="en-US"/>
          </a:p>
        </p:txBody>
      </p:sp>
      <p:sp>
        <p:nvSpPr>
          <p:cNvPr id="5683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defRPr/>
            </a:pPr>
            <a:fld id="{01D93BAA-0063-4CC2-B99E-ADE245CA25C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742153210"/>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defRPr/>
            </a:pPr>
            <a:fld id="{26B43E18-02C5-4072-AE20-D774CEE36D9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735192632"/>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10" tIns="45706" rIns="91410" bIns="45706"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10" tIns="45706" rIns="91410" bIns="4570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3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defRPr sz="1400">
                <a:solidFill>
                  <a:srgbClr val="000000"/>
                </a:solidFill>
              </a:defRPr>
            </a:lvl1pPr>
          </a:lstStyle>
          <a:p>
            <a:pPr fontAlgn="base">
              <a:spcBef>
                <a:spcPct val="0"/>
              </a:spcBef>
              <a:spcAft>
                <a:spcPct val="0"/>
              </a:spcAft>
              <a:defRPr/>
            </a:pPr>
            <a:endParaRPr lang="en-US"/>
          </a:p>
        </p:txBody>
      </p:sp>
      <p:sp>
        <p:nvSpPr>
          <p:cNvPr id="393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lgn="ctr">
              <a:defRPr sz="1400">
                <a:solidFill>
                  <a:srgbClr val="000000"/>
                </a:solidFill>
              </a:defRPr>
            </a:lvl1pPr>
          </a:lstStyle>
          <a:p>
            <a:pPr fontAlgn="base">
              <a:spcBef>
                <a:spcPct val="0"/>
              </a:spcBef>
              <a:spcAft>
                <a:spcPct val="0"/>
              </a:spcAft>
              <a:defRPr/>
            </a:pPr>
            <a:endParaRPr lang="en-US"/>
          </a:p>
        </p:txBody>
      </p:sp>
      <p:sp>
        <p:nvSpPr>
          <p:cNvPr id="393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defRPr/>
            </a:pPr>
            <a:fld id="{6F1C6357-D318-47D7-A8A6-27C9C49E9B2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113629387"/>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A10AD1-4E8D-4406-91DE-6D9CCC500B20}" type="datetimeFigureOut">
              <a:rPr lang="en-US" smtClean="0">
                <a:solidFill>
                  <a:prstClr val="black">
                    <a:tint val="75000"/>
                  </a:prstClr>
                </a:solidFill>
              </a:rPr>
              <a:pPr/>
              <a:t>8/9/2011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4692880"/>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 id="2147484071" r:id="rId13"/>
    <p:sldLayoutId id="214748407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engineering.usu.edu/dtarb/"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hyperlink" Target="http://www.cuahsi.org/"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38.png"/><Relationship Id="rId18" Type="http://schemas.openxmlformats.org/officeDocument/2006/relationships/image" Target="../media/image41.jpeg"/><Relationship Id="rId3" Type="http://schemas.openxmlformats.org/officeDocument/2006/relationships/image" Target="../media/image32.wmf"/><Relationship Id="rId7" Type="http://schemas.openxmlformats.org/officeDocument/2006/relationships/image" Target="../media/image34.png"/><Relationship Id="rId12" Type="http://schemas.openxmlformats.org/officeDocument/2006/relationships/hyperlink" Target="http://www.epa.gov/storet/dbtop.html" TargetMode="External"/><Relationship Id="rId17" Type="http://schemas.openxmlformats.org/officeDocument/2006/relationships/hyperlink" Target="http://www.noaa.gov/" TargetMode="External"/><Relationship Id="rId2" Type="http://schemas.openxmlformats.org/officeDocument/2006/relationships/notesSlide" Target="../notesSlides/notesSlide2.xml"/><Relationship Id="rId16" Type="http://schemas.openxmlformats.org/officeDocument/2006/relationships/image" Target="../media/image40.jpeg"/><Relationship Id="rId20" Type="http://schemas.openxmlformats.org/officeDocument/2006/relationships/image" Target="../media/image42.png"/><Relationship Id="rId1" Type="http://schemas.openxmlformats.org/officeDocument/2006/relationships/slideLayout" Target="../slideLayouts/slideLayout143.xml"/><Relationship Id="rId6" Type="http://schemas.openxmlformats.org/officeDocument/2006/relationships/hyperlink" Target="http://public.ornl.gov/ameriflux/index.html" TargetMode="External"/><Relationship Id="rId11" Type="http://schemas.openxmlformats.org/officeDocument/2006/relationships/image" Target="../media/image37.jpeg"/><Relationship Id="rId5" Type="http://schemas.openxmlformats.org/officeDocument/2006/relationships/image" Target="../media/image33.png"/><Relationship Id="rId15" Type="http://schemas.openxmlformats.org/officeDocument/2006/relationships/image" Target="../media/image39.png"/><Relationship Id="rId10" Type="http://schemas.openxmlformats.org/officeDocument/2006/relationships/image" Target="../media/image36.png"/><Relationship Id="rId19" Type="http://schemas.openxmlformats.org/officeDocument/2006/relationships/hyperlink" Target="http://www.unidata.ucar.edu/" TargetMode="External"/><Relationship Id="rId4" Type="http://schemas.openxmlformats.org/officeDocument/2006/relationships/hyperlink" Target="http://www.usgs.gov/" TargetMode="External"/><Relationship Id="rId9" Type="http://schemas.openxmlformats.org/officeDocument/2006/relationships/hyperlink" Target="http://www.ncep.noaa.gov/" TargetMode="External"/><Relationship Id="rId14" Type="http://schemas.openxmlformats.org/officeDocument/2006/relationships/hyperlink" Target="http://www.epa.gov/cgi-bin/epalink?target=http://www.epa.gov/&amp;logname=epahome&amp;referrer=seal"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www.usgs.gov/" TargetMode="External"/><Relationship Id="rId13" Type="http://schemas.openxmlformats.org/officeDocument/2006/relationships/image" Target="../media/image37.jpeg"/><Relationship Id="rId3" Type="http://schemas.openxmlformats.org/officeDocument/2006/relationships/hyperlink" Target="http://www.epa.gov/storet/dbtop.html" TargetMode="External"/><Relationship Id="rId7" Type="http://schemas.openxmlformats.org/officeDocument/2006/relationships/image" Target="../media/image32.wmf"/><Relationship Id="rId12" Type="http://schemas.openxmlformats.org/officeDocument/2006/relationships/image" Target="../media/image34.png"/><Relationship Id="rId2" Type="http://schemas.openxmlformats.org/officeDocument/2006/relationships/notesSlide" Target="../notesSlides/notesSlide3.xml"/><Relationship Id="rId16" Type="http://schemas.openxmlformats.org/officeDocument/2006/relationships/image" Target="../media/image43.jpeg"/><Relationship Id="rId1" Type="http://schemas.openxmlformats.org/officeDocument/2006/relationships/slideLayout" Target="../slideLayouts/slideLayout143.xml"/><Relationship Id="rId6" Type="http://schemas.openxmlformats.org/officeDocument/2006/relationships/image" Target="../media/image39.png"/><Relationship Id="rId11" Type="http://schemas.openxmlformats.org/officeDocument/2006/relationships/hyperlink" Target="http://public.ornl.gov/ameriflux/index.html" TargetMode="External"/><Relationship Id="rId5" Type="http://schemas.openxmlformats.org/officeDocument/2006/relationships/hyperlink" Target="http://www.epa.gov/cgi-bin/epalink?target=http://www.epa.gov/&amp;logname=epahome&amp;referrer=seal" TargetMode="External"/><Relationship Id="rId15" Type="http://schemas.openxmlformats.org/officeDocument/2006/relationships/image" Target="../media/image36.png"/><Relationship Id="rId10" Type="http://schemas.openxmlformats.org/officeDocument/2006/relationships/image" Target="../media/image35.jpeg"/><Relationship Id="rId4" Type="http://schemas.openxmlformats.org/officeDocument/2006/relationships/image" Target="../media/image38.png"/><Relationship Id="rId9" Type="http://schemas.openxmlformats.org/officeDocument/2006/relationships/image" Target="../media/image33.png"/><Relationship Id="rId14" Type="http://schemas.openxmlformats.org/officeDocument/2006/relationships/hyperlink" Target="http://www.ncep.noaa.gov/"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his.cuahsi.org/movies/JacobsWellSpring/JacobsWellSpring.html" TargetMode="External"/><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www.openmi.org/reloaded/" TargetMode="External"/><Relationship Id="rId2" Type="http://schemas.openxmlformats.org/officeDocument/2006/relationships/image" Target="../media/image45.jpeg"/><Relationship Id="rId1" Type="http://schemas.openxmlformats.org/officeDocument/2006/relationships/slideLayout" Target="../slideLayouts/slideLayout24.xml"/><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51.xml"/><Relationship Id="rId4" Type="http://schemas.openxmlformats.org/officeDocument/2006/relationships/hyperlink" Target="http://his.cuahsi.org/odmdatabases.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8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hyperlink" Target="http://his.cuahsi.org/"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hydrology.usu.edu/taudem"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6.xml"/><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1.xml"/><Relationship Id="rId1" Type="http://schemas.openxmlformats.org/officeDocument/2006/relationships/tags" Target="../tags/tag1.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94.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51.xml"/><Relationship Id="rId4" Type="http://schemas.openxmlformats.org/officeDocument/2006/relationships/hyperlink" Target="http://www.opengeospatial.org/projects/groups/waterml2.0swg"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8.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160.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hyperlink" Target="http://www.campbellsci.com/03001-wind-sentry" TargetMode="External"/><Relationship Id="rId9" Type="http://schemas.openxmlformats.org/officeDocument/2006/relationships/image" Target="../media/image6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xml"/><Relationship Id="rId1" Type="http://schemas.openxmlformats.org/officeDocument/2006/relationships/slideLayout" Target="../slideLayouts/slideLayout18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5.xml"/></Relationships>
</file>

<file path=ppt/slides/_rels/slide2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hyperlink" Target="http://his.cuahsi.org/mastercvreg.html" TargetMode="External"/><Relationship Id="rId2" Type="http://schemas.openxmlformats.org/officeDocument/2006/relationships/image" Target="../media/image73.png"/><Relationship Id="rId1" Type="http://schemas.openxmlformats.org/officeDocument/2006/relationships/slideLayout" Target="../slideLayouts/slideLayout13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9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3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04.xml"/><Relationship Id="rId5" Type="http://schemas.openxmlformats.org/officeDocument/2006/relationships/image" Target="../media/image86.pn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78.xml"/></Relationships>
</file>

<file path=ppt/slides/_rels/slide38.xml.rels><?xml version="1.0" encoding="UTF-8" standalone="yes"?>
<Relationships xmlns="http://schemas.openxmlformats.org/package/2006/relationships"><Relationship Id="rId3" Type="http://schemas.openxmlformats.org/officeDocument/2006/relationships/hyperlink" Target="http://hydrodesktop.codeplex.com/" TargetMode="External"/><Relationship Id="rId2" Type="http://schemas.openxmlformats.org/officeDocument/2006/relationships/image" Target="../media/image87.png"/><Relationship Id="rId1" Type="http://schemas.openxmlformats.org/officeDocument/2006/relationships/slideLayout" Target="../slideLayouts/slideLayout116.xml"/><Relationship Id="rId5" Type="http://schemas.openxmlformats.org/officeDocument/2006/relationships/hyperlink" Target="http://hydrocatalog.codeplex.com/" TargetMode="External"/><Relationship Id="rId4" Type="http://schemas.openxmlformats.org/officeDocument/2006/relationships/hyperlink" Target="http://hydroserver.codeplex.com/"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03.xml"/><Relationship Id="rId7" Type="http://schemas.openxmlformats.org/officeDocument/2006/relationships/image" Target="../media/image90.png"/><Relationship Id="rId2" Type="http://schemas.openxmlformats.org/officeDocument/2006/relationships/vmlDrawing" Target="../drawings/vmlDrawing1.vml"/><Relationship Id="rId1" Type="http://schemas.openxmlformats.org/officeDocument/2006/relationships/themeOverride" Target="../theme/themeOverride1.xml"/><Relationship Id="rId6" Type="http://schemas.openxmlformats.org/officeDocument/2006/relationships/image" Target="../media/image89.jpeg"/><Relationship Id="rId5" Type="http://schemas.openxmlformats.org/officeDocument/2006/relationships/image" Target="../media/image88.wmf"/><Relationship Id="rId4" Type="http://schemas.openxmlformats.org/officeDocument/2006/relationships/oleObject" Target="../embeddings/oleObject1.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93.png"/><Relationship Id="rId2" Type="http://schemas.openxmlformats.org/officeDocument/2006/relationships/slideLayout" Target="../slideLayouts/slideLayout215.xml"/><Relationship Id="rId1" Type="http://schemas.openxmlformats.org/officeDocument/2006/relationships/themeOverride" Target="../theme/themeOverride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15.xml"/><Relationship Id="rId4" Type="http://schemas.openxmlformats.org/officeDocument/2006/relationships/hyperlink" Target="http://hydrology.usu.edu/taude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xml"/><Relationship Id="rId1" Type="http://schemas.openxmlformats.org/officeDocument/2006/relationships/slideLayout" Target="../slideLayouts/slideLayout215.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hydrology.usu.edu/taudem" TargetMode="External"/><Relationship Id="rId1" Type="http://schemas.openxmlformats.org/officeDocument/2006/relationships/slideLayout" Target="../slideLayouts/slideLayout226.xml"/></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249.xml"/><Relationship Id="rId1" Type="http://schemas.openxmlformats.org/officeDocument/2006/relationships/themeOverride" Target="../theme/themeOverride3.xml"/></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slideLayout" Target="../slideLayouts/slideLayout261.xml"/><Relationship Id="rId7" Type="http://schemas.openxmlformats.org/officeDocument/2006/relationships/image" Target="../media/image106.png"/><Relationship Id="rId2" Type="http://schemas.openxmlformats.org/officeDocument/2006/relationships/vmlDrawing" Target="../drawings/vmlDrawing2.vml"/><Relationship Id="rId1" Type="http://schemas.openxmlformats.org/officeDocument/2006/relationships/themeOverride" Target="../theme/themeOverride4.xml"/><Relationship Id="rId6" Type="http://schemas.openxmlformats.org/officeDocument/2006/relationships/image" Target="../media/image105.png"/><Relationship Id="rId11" Type="http://schemas.openxmlformats.org/officeDocument/2006/relationships/image" Target="../media/image103.wmf"/><Relationship Id="rId5" Type="http://schemas.openxmlformats.org/officeDocument/2006/relationships/image" Target="../media/image104.png"/><Relationship Id="rId10" Type="http://schemas.openxmlformats.org/officeDocument/2006/relationships/oleObject" Target="../embeddings/oleObject3.bin"/><Relationship Id="rId4" Type="http://schemas.openxmlformats.org/officeDocument/2006/relationships/notesSlide" Target="../notesSlides/notesSlide14.xml"/><Relationship Id="rId9" Type="http://schemas.openxmlformats.org/officeDocument/2006/relationships/image" Target="../media/image102.wmf"/></Relationships>
</file>

<file path=ppt/slides/_rels/slide4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39.xml"/></Relationships>
</file>

<file path=ppt/slides/_rels/slide4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49.xml"/></Relationships>
</file>

<file path=ppt/slides/_rels/slide4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49.xml"/><Relationship Id="rId4" Type="http://schemas.openxmlformats.org/officeDocument/2006/relationships/image" Target="../media/image11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249.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gif"/></Relationships>
</file>

<file path=ppt/slides/_rels/slide5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49.xml"/></Relationships>
</file>

<file path=ppt/slides/_rels/slide5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49.xml"/></Relationships>
</file>

<file path=ppt/slides/_rels/slide5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4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5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57.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7.png"/><Relationship Id="rId2" Type="http://schemas.openxmlformats.org/officeDocument/2006/relationships/slideLayout" Target="../slideLayouts/slideLayout243.xml"/><Relationship Id="rId1" Type="http://schemas.openxmlformats.org/officeDocument/2006/relationships/vmlDrawing" Target="../drawings/vmlDrawing3.vml"/><Relationship Id="rId6" Type="http://schemas.openxmlformats.org/officeDocument/2006/relationships/image" Target="../media/image126.png"/><Relationship Id="rId5" Type="http://schemas.openxmlformats.org/officeDocument/2006/relationships/image" Target="../media/image103.wmf"/><Relationship Id="rId4" Type="http://schemas.openxmlformats.org/officeDocument/2006/relationships/oleObject" Target="../embeddings/oleObject4.bin"/></Relationships>
</file>

<file path=ppt/slides/_rels/slide5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43.xml"/><Relationship Id="rId5" Type="http://schemas.openxmlformats.org/officeDocument/2006/relationships/image" Target="../media/image131.png"/><Relationship Id="rId4" Type="http://schemas.openxmlformats.org/officeDocument/2006/relationships/image" Target="../media/image130.png"/></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68.xml"/><Relationship Id="rId1" Type="http://schemas.openxmlformats.org/officeDocument/2006/relationships/vmlDrawing" Target="../drawings/vmlDrawing4.vml"/><Relationship Id="rId6" Type="http://schemas.openxmlformats.org/officeDocument/2006/relationships/image" Target="../media/image91.png"/><Relationship Id="rId5" Type="http://schemas.openxmlformats.org/officeDocument/2006/relationships/image" Target="../media/image132.emf"/><Relationship Id="rId4" Type="http://schemas.openxmlformats.org/officeDocument/2006/relationships/oleObject" Target="../embeddings/Microsoft_Word_97_-_2003_Document1.doc"/></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08.xml"/><Relationship Id="rId1" Type="http://schemas.openxmlformats.org/officeDocument/2006/relationships/themeOverride" Target="../theme/themeOverride5.xml"/><Relationship Id="rId4" Type="http://schemas.openxmlformats.org/officeDocument/2006/relationships/image" Target="../media/image133.png"/></Relationships>
</file>

<file path=ppt/slides/_rels/slide61.xml.rels><?xml version="1.0" encoding="UTF-8" standalone="yes"?>
<Relationships xmlns="http://schemas.openxmlformats.org/package/2006/relationships"><Relationship Id="rId8" Type="http://schemas.openxmlformats.org/officeDocument/2006/relationships/image" Target="../media/image134.wmf"/><Relationship Id="rId3" Type="http://schemas.openxmlformats.org/officeDocument/2006/relationships/slideLayout" Target="../slideLayouts/slideLayout208.xml"/><Relationship Id="rId7" Type="http://schemas.openxmlformats.org/officeDocument/2006/relationships/oleObject" Target="../embeddings/oleObject6.bin"/><Relationship Id="rId12" Type="http://schemas.openxmlformats.org/officeDocument/2006/relationships/image" Target="../media/image139.wmf"/><Relationship Id="rId2" Type="http://schemas.openxmlformats.org/officeDocument/2006/relationships/vmlDrawing" Target="../drawings/vmlDrawing5.vml"/><Relationship Id="rId1" Type="http://schemas.openxmlformats.org/officeDocument/2006/relationships/themeOverride" Target="../theme/themeOverride6.xml"/><Relationship Id="rId6" Type="http://schemas.openxmlformats.org/officeDocument/2006/relationships/image" Target="../media/image137.emf"/><Relationship Id="rId11" Type="http://schemas.openxmlformats.org/officeDocument/2006/relationships/image" Target="../media/image138.wmf"/><Relationship Id="rId5" Type="http://schemas.openxmlformats.org/officeDocument/2006/relationships/image" Target="../media/image136.emf"/><Relationship Id="rId10" Type="http://schemas.openxmlformats.org/officeDocument/2006/relationships/image" Target="../media/image135.wmf"/><Relationship Id="rId4" Type="http://schemas.openxmlformats.org/officeDocument/2006/relationships/notesSlide" Target="../notesSlides/notesSlide16.xml"/><Relationship Id="rId9" Type="http://schemas.openxmlformats.org/officeDocument/2006/relationships/oleObject" Target="../embeddings/oleObject7.bin"/></Relationships>
</file>

<file path=ppt/slides/_rels/slide62.xml.rels><?xml version="1.0" encoding="UTF-8" standalone="yes"?>
<Relationships xmlns="http://schemas.openxmlformats.org/package/2006/relationships"><Relationship Id="rId8" Type="http://schemas.openxmlformats.org/officeDocument/2006/relationships/image" Target="../media/image145.emf"/><Relationship Id="rId3" Type="http://schemas.openxmlformats.org/officeDocument/2006/relationships/slideLayout" Target="../slideLayouts/slideLayout208.xml"/><Relationship Id="rId7" Type="http://schemas.openxmlformats.org/officeDocument/2006/relationships/image" Target="../media/image144.wmf"/><Relationship Id="rId12" Type="http://schemas.openxmlformats.org/officeDocument/2006/relationships/image" Target="../media/image141.wmf"/><Relationship Id="rId2" Type="http://schemas.openxmlformats.org/officeDocument/2006/relationships/vmlDrawing" Target="../drawings/vmlDrawing6.vml"/><Relationship Id="rId1" Type="http://schemas.openxmlformats.org/officeDocument/2006/relationships/themeOverride" Target="../theme/themeOverride7.xml"/><Relationship Id="rId6" Type="http://schemas.openxmlformats.org/officeDocument/2006/relationships/image" Target="../media/image143.wmf"/><Relationship Id="rId11" Type="http://schemas.openxmlformats.org/officeDocument/2006/relationships/oleObject" Target="../embeddings/oleObject9.bin"/><Relationship Id="rId5" Type="http://schemas.openxmlformats.org/officeDocument/2006/relationships/image" Target="../media/image142.emf"/><Relationship Id="rId10" Type="http://schemas.openxmlformats.org/officeDocument/2006/relationships/image" Target="../media/image140.wmf"/><Relationship Id="rId4" Type="http://schemas.openxmlformats.org/officeDocument/2006/relationships/notesSlide" Target="../notesSlides/notesSlide17.xml"/><Relationship Id="rId9" Type="http://schemas.openxmlformats.org/officeDocument/2006/relationships/oleObject" Target="../embeddings/oleObject8.bin"/></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08.xml"/><Relationship Id="rId1" Type="http://schemas.openxmlformats.org/officeDocument/2006/relationships/themeOverride" Target="../theme/themeOverride8.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08.xml"/><Relationship Id="rId1" Type="http://schemas.openxmlformats.org/officeDocument/2006/relationships/themeOverride" Target="../theme/themeOverride9.xml"/><Relationship Id="rId5" Type="http://schemas.openxmlformats.org/officeDocument/2006/relationships/chart" Target="../charts/chart2.xml"/><Relationship Id="rId4" Type="http://schemas.openxmlformats.org/officeDocument/2006/relationships/chart" Target="../charts/char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66.xml.rels><?xml version="1.0" encoding="UTF-8" standalone="yes"?>
<Relationships xmlns="http://schemas.openxmlformats.org/package/2006/relationships"><Relationship Id="rId3" Type="http://schemas.openxmlformats.org/officeDocument/2006/relationships/hyperlink" Target="http://www.mcs.anl.gov/research/projects/mpich2/" TargetMode="External"/><Relationship Id="rId2" Type="http://schemas.openxmlformats.org/officeDocument/2006/relationships/slideLayout" Target="../slideLayouts/slideLayout204.xml"/><Relationship Id="rId1" Type="http://schemas.openxmlformats.org/officeDocument/2006/relationships/themeOverride" Target="../theme/themeOverride12.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04.xml"/><Relationship Id="rId1" Type="http://schemas.openxmlformats.org/officeDocument/2006/relationships/vmlDrawing" Target="../drawings/vmlDrawing7.vml"/><Relationship Id="rId6" Type="http://schemas.openxmlformats.org/officeDocument/2006/relationships/image" Target="../media/image146.emf"/><Relationship Id="rId5" Type="http://schemas.openxmlformats.org/officeDocument/2006/relationships/oleObject" Target="../embeddings/oleObject11.bin"/><Relationship Id="rId4" Type="http://schemas.openxmlformats.org/officeDocument/2006/relationships/image" Target="../media/image88.wmf"/></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hyperlink" Target="http://his.cuahsi.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1409700" y="228601"/>
            <a:ext cx="6324600" cy="4419600"/>
          </a:xfrm>
        </p:spPr>
        <p:txBody>
          <a:bodyPr/>
          <a:lstStyle/>
          <a:p>
            <a:pPr eaLnBrk="1" hangingPunct="1">
              <a:lnSpc>
                <a:spcPct val="80000"/>
              </a:lnSpc>
            </a:pPr>
            <a:r>
              <a:rPr lang="en-US" sz="2400" dirty="0" smtClean="0"/>
              <a:t/>
            </a:r>
            <a:br>
              <a:rPr lang="en-US" sz="2400" dirty="0" smtClean="0"/>
            </a:br>
            <a:r>
              <a:rPr lang="en-US" sz="2400" dirty="0" smtClean="0"/>
              <a:t/>
            </a:r>
            <a:br>
              <a:rPr lang="en-US" sz="2400" dirty="0" smtClean="0"/>
            </a:br>
            <a:r>
              <a:rPr lang="en-US" dirty="0" smtClean="0"/>
              <a:t>Managing Hydrologic Data, Observations and Terrain Analysis</a:t>
            </a:r>
            <a:r>
              <a:rPr lang="en-US" sz="3600" dirty="0" smtClean="0"/>
              <a:t/>
            </a:r>
            <a:br>
              <a:rPr lang="en-US" sz="3600" dirty="0" smtClean="0"/>
            </a:br>
            <a:r>
              <a:rPr lang="en-US" dirty="0" smtClean="0"/>
              <a:t/>
            </a:r>
            <a:br>
              <a:rPr lang="en-US" dirty="0" smtClean="0"/>
            </a:br>
            <a:endParaRPr lang="en-US" dirty="0" smtClean="0"/>
          </a:p>
        </p:txBody>
      </p:sp>
      <p:sp>
        <p:nvSpPr>
          <p:cNvPr id="50181" name="Subtitle 10"/>
          <p:cNvSpPr>
            <a:spLocks noGrp="1"/>
          </p:cNvSpPr>
          <p:nvPr>
            <p:ph type="subTitle" idx="1"/>
          </p:nvPr>
        </p:nvSpPr>
        <p:spPr>
          <a:xfrm>
            <a:off x="1295400" y="5334000"/>
            <a:ext cx="6400800" cy="685800"/>
          </a:xfrm>
        </p:spPr>
        <p:txBody>
          <a:bodyPr>
            <a:normAutofit fontScale="85000" lnSpcReduction="10000"/>
          </a:bodyPr>
          <a:lstStyle/>
          <a:p>
            <a:pPr eaLnBrk="1" hangingPunct="1">
              <a:buFont typeface="Arial" pitchFamily="34" charset="0"/>
              <a:buNone/>
              <a:defRPr/>
            </a:pPr>
            <a:r>
              <a:rPr lang="en-US" dirty="0" smtClean="0">
                <a:hlinkClick r:id="rId2"/>
              </a:rPr>
              <a:t>http://www.engineering.usu.edu/dtarb/</a:t>
            </a:r>
            <a:r>
              <a:rPr lang="en-US" dirty="0" smtClean="0"/>
              <a:t> </a:t>
            </a:r>
          </a:p>
        </p:txBody>
      </p:sp>
      <p:sp>
        <p:nvSpPr>
          <p:cNvPr id="32774" name="Rectangle 10"/>
          <p:cNvSpPr>
            <a:spLocks noChangeArrowheads="1"/>
          </p:cNvSpPr>
          <p:nvPr/>
        </p:nvSpPr>
        <p:spPr bwMode="auto">
          <a:xfrm>
            <a:off x="1638300" y="3200400"/>
            <a:ext cx="5867400" cy="1569660"/>
          </a:xfrm>
          <a:prstGeom prst="rect">
            <a:avLst/>
          </a:prstGeom>
          <a:noFill/>
          <a:ln w="9525">
            <a:noFill/>
            <a:miter lim="800000"/>
            <a:headEnd/>
            <a:tailEnd/>
          </a:ln>
        </p:spPr>
        <p:txBody>
          <a:bodyPr>
            <a:spAutoFit/>
          </a:bodyPr>
          <a:lstStyle/>
          <a:p>
            <a:pPr algn="ctr"/>
            <a:r>
              <a:rPr lang="en-US" sz="3200" dirty="0">
                <a:solidFill>
                  <a:srgbClr val="0070C0"/>
                </a:solidFill>
              </a:rPr>
              <a:t>David </a:t>
            </a:r>
            <a:r>
              <a:rPr lang="en-US" sz="3200" dirty="0" smtClean="0">
                <a:solidFill>
                  <a:srgbClr val="0070C0"/>
                </a:solidFill>
              </a:rPr>
              <a:t>Tarboton</a:t>
            </a:r>
            <a:endParaRPr lang="en-US" sz="3200" dirty="0">
              <a:solidFill>
                <a:srgbClr val="0070C0"/>
              </a:solidFill>
            </a:endParaRPr>
          </a:p>
          <a:p>
            <a:pPr algn="ctr"/>
            <a:endParaRPr lang="en-US" sz="3200" dirty="0" smtClean="0">
              <a:solidFill>
                <a:srgbClr val="0070C0"/>
              </a:solidFill>
            </a:endParaRPr>
          </a:p>
          <a:p>
            <a:pPr algn="ctr"/>
            <a:r>
              <a:rPr lang="en-US" sz="3200" dirty="0" smtClean="0">
                <a:solidFill>
                  <a:srgbClr val="0070C0"/>
                </a:solidFill>
              </a:rPr>
              <a:t>Utah State University</a:t>
            </a:r>
            <a:endParaRPr lang="en-US" sz="3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899" y="1468792"/>
            <a:ext cx="4664099" cy="2874608"/>
          </a:xfrm>
          <a:prstGeom prst="rect">
            <a:avLst/>
          </a:prstGeom>
          <a:noFill/>
          <a:ln w="9525">
            <a:noFill/>
            <a:miter lim="800000"/>
            <a:headEnd/>
            <a:tailEnd/>
          </a:ln>
        </p:spPr>
      </p:pic>
      <p:sp>
        <p:nvSpPr>
          <p:cNvPr id="2" name="Title 1"/>
          <p:cNvSpPr>
            <a:spLocks noGrp="1"/>
          </p:cNvSpPr>
          <p:nvPr>
            <p:ph type="title"/>
          </p:nvPr>
        </p:nvSpPr>
        <p:spPr>
          <a:xfrm>
            <a:off x="457200" y="11748"/>
            <a:ext cx="8229600" cy="1143000"/>
          </a:xfrm>
        </p:spPr>
        <p:txBody>
          <a:bodyPr/>
          <a:lstStyle/>
          <a:p>
            <a:r>
              <a:rPr lang="en-US" dirty="0" smtClean="0"/>
              <a:t>What is CUAHSI?</a:t>
            </a:r>
            <a:endParaRPr lang="en-US" dirty="0"/>
          </a:p>
        </p:txBody>
      </p:sp>
      <p:sp>
        <p:nvSpPr>
          <p:cNvPr id="3" name="Content Placeholder 2"/>
          <p:cNvSpPr>
            <a:spLocks noGrp="1"/>
          </p:cNvSpPr>
          <p:nvPr>
            <p:ph idx="1"/>
          </p:nvPr>
        </p:nvSpPr>
        <p:spPr>
          <a:xfrm>
            <a:off x="228940" y="990600"/>
            <a:ext cx="8457859" cy="609600"/>
          </a:xfrm>
        </p:spPr>
        <p:txBody>
          <a:bodyPr>
            <a:normAutofit/>
          </a:bodyPr>
          <a:lstStyle/>
          <a:p>
            <a:pPr marL="0" lvl="0" indent="0" algn="ctr">
              <a:buNone/>
            </a:pPr>
            <a:r>
              <a:rPr lang="en-US" sz="2000" dirty="0" smtClean="0">
                <a:solidFill>
                  <a:schemeClr val="tx2">
                    <a:satMod val="130000"/>
                  </a:schemeClr>
                </a:solidFill>
              </a:rPr>
              <a:t>Consortium of Universities for the Advancement of Hydrologic Science, Inc.</a:t>
            </a:r>
          </a:p>
          <a:p>
            <a:pPr algn="ctr"/>
            <a:endParaRPr lang="en-US" sz="2000" dirty="0"/>
          </a:p>
        </p:txBody>
      </p:sp>
      <p:pic>
        <p:nvPicPr>
          <p:cNvPr id="5" name="Picture 4" descr="cuahsi_logo_4"/>
          <p:cNvPicPr>
            <a:picLocks noChangeAspect="1" noChangeArrowheads="1"/>
          </p:cNvPicPr>
          <p:nvPr/>
        </p:nvPicPr>
        <p:blipFill>
          <a:blip r:embed="rId3" cstate="print"/>
          <a:srcRect r="-6274"/>
          <a:stretch>
            <a:fillRect/>
          </a:stretch>
        </p:blipFill>
        <p:spPr bwMode="auto">
          <a:xfrm>
            <a:off x="68580" y="6050280"/>
            <a:ext cx="2752254" cy="762000"/>
          </a:xfrm>
          <a:prstGeom prst="rect">
            <a:avLst/>
          </a:prstGeom>
          <a:noFill/>
          <a:ln w="9525">
            <a:noFill/>
            <a:miter lim="800000"/>
            <a:headEnd/>
            <a:tailEnd/>
          </a:ln>
        </p:spPr>
      </p:pic>
      <p:sp>
        <p:nvSpPr>
          <p:cNvPr id="7" name="Rectangle 6"/>
          <p:cNvSpPr>
            <a:spLocks noChangeArrowheads="1"/>
          </p:cNvSpPr>
          <p:nvPr/>
        </p:nvSpPr>
        <p:spPr bwMode="auto">
          <a:xfrm>
            <a:off x="3158490" y="6248638"/>
            <a:ext cx="2498217" cy="369332"/>
          </a:xfrm>
          <a:prstGeom prst="rect">
            <a:avLst/>
          </a:prstGeom>
          <a:noFill/>
          <a:ln w="9525">
            <a:noFill/>
            <a:miter lim="800000"/>
            <a:headEnd/>
            <a:tailEnd/>
          </a:ln>
        </p:spPr>
        <p:txBody>
          <a:bodyPr wrap="square">
            <a:spAutoFit/>
          </a:bodyPr>
          <a:lstStyle/>
          <a:p>
            <a:r>
              <a:rPr lang="en-US" dirty="0">
                <a:solidFill>
                  <a:srgbClr val="000000"/>
                </a:solidFill>
                <a:hlinkClick r:id="rId4"/>
              </a:rPr>
              <a:t>http://www.cuahsi.org/</a:t>
            </a:r>
            <a:r>
              <a:rPr lang="en-US" dirty="0">
                <a:solidFill>
                  <a:srgbClr val="000000"/>
                </a:solidFill>
              </a:rPr>
              <a:t> </a:t>
            </a:r>
          </a:p>
        </p:txBody>
      </p:sp>
      <p:sp>
        <p:nvSpPr>
          <p:cNvPr id="9" name="Text Box 3"/>
          <p:cNvSpPr txBox="1">
            <a:spLocks noChangeArrowheads="1"/>
          </p:cNvSpPr>
          <p:nvPr/>
        </p:nvSpPr>
        <p:spPr bwMode="auto">
          <a:xfrm>
            <a:off x="380999" y="4438492"/>
            <a:ext cx="4343401" cy="1323439"/>
          </a:xfrm>
          <a:prstGeom prst="rect">
            <a:avLst/>
          </a:prstGeom>
          <a:noFill/>
          <a:ln w="9525">
            <a:noFill/>
            <a:miter lim="800000"/>
            <a:headEnd/>
            <a:tailEnd/>
          </a:ln>
        </p:spPr>
        <p:txBody>
          <a:bodyPr wrap="square">
            <a:spAutoFit/>
          </a:bodyPr>
          <a:lstStyle/>
          <a:p>
            <a:pPr marL="228600" indent="-228600">
              <a:buFont typeface="Arial" pitchFamily="34" charset="0"/>
              <a:buChar char="•"/>
            </a:pPr>
            <a:r>
              <a:rPr lang="en-US" sz="2000" dirty="0" smtClean="0">
                <a:solidFill>
                  <a:srgbClr val="000000"/>
                </a:solidFill>
                <a:latin typeface="Calibri" pitchFamily="34" charset="0"/>
              </a:rPr>
              <a:t>110 </a:t>
            </a:r>
            <a:r>
              <a:rPr lang="en-US" sz="2000" dirty="0">
                <a:solidFill>
                  <a:srgbClr val="000000"/>
                </a:solidFill>
                <a:latin typeface="Calibri" pitchFamily="34" charset="0"/>
              </a:rPr>
              <a:t>US University members</a:t>
            </a:r>
          </a:p>
          <a:p>
            <a:pPr marL="228600" indent="-228600">
              <a:buFont typeface="Arial" pitchFamily="34" charset="0"/>
              <a:buChar char="•"/>
            </a:pPr>
            <a:r>
              <a:rPr lang="en-US" sz="2000" dirty="0">
                <a:solidFill>
                  <a:srgbClr val="000000"/>
                </a:solidFill>
                <a:latin typeface="Calibri" pitchFamily="34" charset="0"/>
              </a:rPr>
              <a:t>6 affiliate members</a:t>
            </a:r>
          </a:p>
          <a:p>
            <a:pPr marL="228600" indent="-228600">
              <a:buFont typeface="Arial" pitchFamily="34" charset="0"/>
              <a:buChar char="•"/>
            </a:pPr>
            <a:r>
              <a:rPr lang="en-US" sz="2000" dirty="0">
                <a:solidFill>
                  <a:srgbClr val="000000"/>
                </a:solidFill>
                <a:latin typeface="Calibri" pitchFamily="34" charset="0"/>
              </a:rPr>
              <a:t>12 International affiliate members</a:t>
            </a:r>
          </a:p>
          <a:p>
            <a:pPr marL="228600" indent="-228600"/>
            <a:r>
              <a:rPr lang="en-US" sz="2000" dirty="0">
                <a:solidFill>
                  <a:srgbClr val="000000"/>
                </a:solidFill>
                <a:latin typeface="Calibri" pitchFamily="34" charset="0"/>
              </a:rPr>
              <a:t>   (as of March 2009)</a:t>
            </a:r>
          </a:p>
        </p:txBody>
      </p:sp>
      <p:grpSp>
        <p:nvGrpSpPr>
          <p:cNvPr id="4" name="Group 4"/>
          <p:cNvGrpSpPr>
            <a:grpSpLocks/>
          </p:cNvGrpSpPr>
          <p:nvPr/>
        </p:nvGrpSpPr>
        <p:grpSpPr bwMode="auto">
          <a:xfrm>
            <a:off x="6880860" y="5927841"/>
            <a:ext cx="2263140" cy="907934"/>
            <a:chOff x="6461125" y="5759450"/>
            <a:chExt cx="2682875" cy="1076325"/>
          </a:xfrm>
        </p:grpSpPr>
        <p:sp>
          <p:nvSpPr>
            <p:cNvPr id="11" name="Rectangle 10"/>
            <p:cNvSpPr>
              <a:spLocks noChangeArrowheads="1"/>
            </p:cNvSpPr>
            <p:nvPr/>
          </p:nvSpPr>
          <p:spPr bwMode="auto">
            <a:xfrm>
              <a:off x="6461125" y="5759450"/>
              <a:ext cx="2654300" cy="1076325"/>
            </a:xfrm>
            <a:prstGeom prst="rect">
              <a:avLst/>
            </a:prstGeom>
            <a:solidFill>
              <a:schemeClr val="bg1"/>
            </a:solidFill>
            <a:ln w="25400" algn="ctr">
              <a:solidFill>
                <a:schemeClr val="tx1"/>
              </a:solidFill>
              <a:miter lim="800000"/>
              <a:headEnd/>
              <a:tailEnd/>
            </a:ln>
          </p:spPr>
          <p:txBody>
            <a:bodyPr wrap="none" anchor="ctr"/>
            <a:lstStyle/>
            <a:p>
              <a:endParaRPr lang="en-US" sz="1600"/>
            </a:p>
          </p:txBody>
        </p:sp>
        <p:pic>
          <p:nvPicPr>
            <p:cNvPr id="12" name="Picture 11" descr="nsf4c"/>
            <p:cNvPicPr>
              <a:picLocks noChangeAspect="1" noChangeArrowheads="1"/>
            </p:cNvPicPr>
            <p:nvPr/>
          </p:nvPicPr>
          <p:blipFill>
            <a:blip r:embed="rId5" cstate="print"/>
            <a:srcRect/>
            <a:stretch>
              <a:fillRect/>
            </a:stretch>
          </p:blipFill>
          <p:spPr bwMode="auto">
            <a:xfrm>
              <a:off x="6484938" y="5827713"/>
              <a:ext cx="995362" cy="966787"/>
            </a:xfrm>
            <a:prstGeom prst="rect">
              <a:avLst/>
            </a:prstGeom>
            <a:noFill/>
            <a:ln w="9525">
              <a:noFill/>
              <a:miter lim="800000"/>
              <a:headEnd/>
              <a:tailEnd/>
            </a:ln>
          </p:spPr>
        </p:pic>
        <p:sp>
          <p:nvSpPr>
            <p:cNvPr id="13" name="Text Box 12"/>
            <p:cNvSpPr txBox="1">
              <a:spLocks noChangeArrowheads="1"/>
            </p:cNvSpPr>
            <p:nvPr/>
          </p:nvSpPr>
          <p:spPr bwMode="auto">
            <a:xfrm>
              <a:off x="7477125" y="5943598"/>
              <a:ext cx="1666875" cy="693231"/>
            </a:xfrm>
            <a:prstGeom prst="rect">
              <a:avLst/>
            </a:prstGeom>
            <a:noFill/>
            <a:ln w="9525" algn="ctr">
              <a:noFill/>
              <a:miter lim="800000"/>
              <a:headEnd/>
              <a:tailEnd/>
            </a:ln>
          </p:spPr>
          <p:txBody>
            <a:bodyPr>
              <a:spAutoFit/>
            </a:bodyPr>
            <a:lstStyle/>
            <a:p>
              <a:pPr defTabSz="4389438"/>
              <a:r>
                <a:rPr lang="en-US" sz="1600" dirty="0"/>
                <a:t>Support</a:t>
              </a:r>
            </a:p>
            <a:p>
              <a:pPr defTabSz="4389438"/>
              <a:r>
                <a:rPr lang="en-US" sz="1600" dirty="0"/>
                <a:t>EAR </a:t>
              </a:r>
              <a:r>
                <a:rPr lang="en-US" sz="1600" dirty="0" smtClean="0"/>
                <a:t>0753521</a:t>
              </a:r>
              <a:endParaRPr lang="en-US" sz="1600" dirty="0"/>
            </a:p>
          </p:txBody>
        </p:sp>
      </p:grpSp>
      <p:pic>
        <p:nvPicPr>
          <p:cNvPr id="15" name="Picture 2"/>
          <p:cNvPicPr>
            <a:picLocks noChangeAspect="1" noChangeArrowheads="1"/>
          </p:cNvPicPr>
          <p:nvPr/>
        </p:nvPicPr>
        <p:blipFill>
          <a:blip r:embed="rId6" cstate="print"/>
          <a:srcRect/>
          <a:stretch>
            <a:fillRect/>
          </a:stretch>
        </p:blipFill>
        <p:spPr bwMode="auto">
          <a:xfrm>
            <a:off x="4407598" y="1498886"/>
            <a:ext cx="4705350" cy="2819400"/>
          </a:xfrm>
          <a:prstGeom prst="rect">
            <a:avLst/>
          </a:prstGeom>
          <a:noFill/>
          <a:ln w="9525">
            <a:noFill/>
            <a:miter lim="800000"/>
            <a:headEnd/>
            <a:tailEnd/>
          </a:ln>
        </p:spPr>
      </p:pic>
      <p:sp>
        <p:nvSpPr>
          <p:cNvPr id="8" name="Rectangle 7"/>
          <p:cNvSpPr/>
          <p:nvPr/>
        </p:nvSpPr>
        <p:spPr>
          <a:xfrm>
            <a:off x="4826920" y="4438492"/>
            <a:ext cx="4148053" cy="923330"/>
          </a:xfrm>
          <a:prstGeom prst="rect">
            <a:avLst/>
          </a:prstGeom>
        </p:spPr>
        <p:txBody>
          <a:bodyPr wrap="square">
            <a:spAutoFit/>
          </a:bodyPr>
          <a:lstStyle/>
          <a:p>
            <a:r>
              <a:rPr lang="en-US" dirty="0" smtClean="0">
                <a:solidFill>
                  <a:srgbClr val="000000"/>
                </a:solidFill>
              </a:rPr>
              <a:t>Infrastructure </a:t>
            </a:r>
            <a:r>
              <a:rPr lang="en-US" dirty="0">
                <a:solidFill>
                  <a:srgbClr val="000000"/>
                </a:solidFill>
              </a:rPr>
              <a:t>and services for the advancement of hydrologic science and education in the U.S.</a:t>
            </a:r>
          </a:p>
        </p:txBody>
      </p:sp>
    </p:spTree>
    <p:extLst>
      <p:ext uri="{BB962C8B-B14F-4D97-AF65-F5344CB8AC3E}">
        <p14:creationId xmlns:p14="http://schemas.microsoft.com/office/powerpoint/2010/main" val="107655405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3"/>
          <p:cNvGrpSpPr>
            <a:grpSpLocks/>
          </p:cNvGrpSpPr>
          <p:nvPr/>
        </p:nvGrpSpPr>
        <p:grpSpPr bwMode="auto">
          <a:xfrm>
            <a:off x="3810000" y="3657600"/>
            <a:ext cx="1066800" cy="1066800"/>
            <a:chOff x="2400" y="2400"/>
            <a:chExt cx="672" cy="672"/>
          </a:xfrm>
        </p:grpSpPr>
        <p:sp>
          <p:nvSpPr>
            <p:cNvPr id="65629" name="Oval 4"/>
            <p:cNvSpPr>
              <a:spLocks noChangeArrowheads="1"/>
            </p:cNvSpPr>
            <p:nvPr/>
          </p:nvSpPr>
          <p:spPr bwMode="auto">
            <a:xfrm>
              <a:off x="2400" y="2400"/>
              <a:ext cx="672" cy="672"/>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5630" name="Picture 5" descr="j019538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5" y="2544"/>
              <a:ext cx="394"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539" name="Rectangle 6"/>
          <p:cNvSpPr>
            <a:spLocks noChangeArrowheads="1"/>
          </p:cNvSpPr>
          <p:nvPr/>
        </p:nvSpPr>
        <p:spPr bwMode="auto">
          <a:xfrm>
            <a:off x="457200" y="228600"/>
            <a:ext cx="7848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p>
            <a:pPr fontAlgn="base">
              <a:spcBef>
                <a:spcPct val="0"/>
              </a:spcBef>
              <a:spcAft>
                <a:spcPct val="0"/>
              </a:spcAft>
            </a:pPr>
            <a:r>
              <a:rPr lang="en-US" sz="3200" smtClean="0">
                <a:solidFill>
                  <a:srgbClr val="000000"/>
                </a:solidFill>
                <a:latin typeface="Calibri" pitchFamily="34" charset="0"/>
              </a:rPr>
              <a:t>Data Searching – What we used to have to do</a:t>
            </a:r>
          </a:p>
        </p:txBody>
      </p:sp>
      <p:grpSp>
        <p:nvGrpSpPr>
          <p:cNvPr id="65540" name="Group 7"/>
          <p:cNvGrpSpPr>
            <a:grpSpLocks/>
          </p:cNvGrpSpPr>
          <p:nvPr/>
        </p:nvGrpSpPr>
        <p:grpSpPr bwMode="auto">
          <a:xfrm>
            <a:off x="1219200" y="2438400"/>
            <a:ext cx="1905000" cy="762000"/>
            <a:chOff x="768" y="1536"/>
            <a:chExt cx="1201" cy="480"/>
          </a:xfrm>
        </p:grpSpPr>
        <p:sp>
          <p:nvSpPr>
            <p:cNvPr id="65625" name="AutoShape 8"/>
            <p:cNvSpPr>
              <a:spLocks noChangeArrowheads="1"/>
            </p:cNvSpPr>
            <p:nvPr/>
          </p:nvSpPr>
          <p:spPr bwMode="auto">
            <a:xfrm>
              <a:off x="768" y="153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626" name="Group 9"/>
            <p:cNvGrpSpPr>
              <a:grpSpLocks/>
            </p:cNvGrpSpPr>
            <p:nvPr/>
          </p:nvGrpSpPr>
          <p:grpSpPr bwMode="auto">
            <a:xfrm>
              <a:off x="769" y="1680"/>
              <a:ext cx="1200" cy="192"/>
              <a:chOff x="961" y="2822"/>
              <a:chExt cx="1200" cy="192"/>
            </a:xfrm>
          </p:grpSpPr>
          <p:pic>
            <p:nvPicPr>
              <p:cNvPr id="65627" name="Picture 10" descr="USGS Science for a changing world">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1" y="2832"/>
                <a:ext cx="120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28" name="Text Box 11"/>
              <p:cNvSpPr txBox="1">
                <a:spLocks noChangeArrowheads="1"/>
              </p:cNvSpPr>
              <p:nvPr/>
            </p:nvSpPr>
            <p:spPr bwMode="auto">
              <a:xfrm>
                <a:off x="1569" y="2822"/>
                <a:ext cx="40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FFFFFF"/>
                    </a:solidFill>
                    <a:latin typeface="Calibri" pitchFamily="34" charset="0"/>
                    <a:ea typeface="Arial Unicode MS" pitchFamily="34" charset="-128"/>
                    <a:cs typeface="Arial Unicode MS" pitchFamily="34" charset="-128"/>
                  </a:rPr>
                  <a:t>NWIS</a:t>
                </a:r>
              </a:p>
            </p:txBody>
          </p:sp>
        </p:grpSp>
      </p:grpSp>
      <p:grpSp>
        <p:nvGrpSpPr>
          <p:cNvPr id="65541" name="Group 12"/>
          <p:cNvGrpSpPr>
            <a:grpSpLocks/>
          </p:cNvGrpSpPr>
          <p:nvPr/>
        </p:nvGrpSpPr>
        <p:grpSpPr bwMode="auto">
          <a:xfrm>
            <a:off x="990600" y="4724400"/>
            <a:ext cx="1981200" cy="762000"/>
            <a:chOff x="624" y="2976"/>
            <a:chExt cx="1248" cy="480"/>
          </a:xfrm>
        </p:grpSpPr>
        <p:sp>
          <p:nvSpPr>
            <p:cNvPr id="65623" name="AutoShape 13"/>
            <p:cNvSpPr>
              <a:spLocks noChangeArrowheads="1"/>
            </p:cNvSpPr>
            <p:nvPr/>
          </p:nvSpPr>
          <p:spPr bwMode="auto">
            <a:xfrm>
              <a:off x="624" y="297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5624" name="Picture 14" descr="AmeriFlux website">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 y="3168"/>
              <a:ext cx="1248"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542" name="Group 15"/>
          <p:cNvGrpSpPr>
            <a:grpSpLocks/>
          </p:cNvGrpSpPr>
          <p:nvPr/>
        </p:nvGrpSpPr>
        <p:grpSpPr bwMode="auto">
          <a:xfrm>
            <a:off x="3276600" y="5715000"/>
            <a:ext cx="2209800" cy="762000"/>
            <a:chOff x="2064" y="3600"/>
            <a:chExt cx="1392" cy="480"/>
          </a:xfrm>
        </p:grpSpPr>
        <p:sp>
          <p:nvSpPr>
            <p:cNvPr id="65621" name="AutoShape 16"/>
            <p:cNvSpPr>
              <a:spLocks noChangeArrowheads="1"/>
            </p:cNvSpPr>
            <p:nvPr/>
          </p:nvSpPr>
          <p:spPr bwMode="auto">
            <a:xfrm>
              <a:off x="2064" y="360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5622" name="Picture 17" descr="Bann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64" y="3792"/>
              <a:ext cx="139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543" name="Group 18"/>
          <p:cNvGrpSpPr>
            <a:grpSpLocks/>
          </p:cNvGrpSpPr>
          <p:nvPr/>
        </p:nvGrpSpPr>
        <p:grpSpPr bwMode="auto">
          <a:xfrm>
            <a:off x="6096000" y="5105400"/>
            <a:ext cx="919163" cy="762000"/>
            <a:chOff x="3840" y="3216"/>
            <a:chExt cx="579" cy="480"/>
          </a:xfrm>
        </p:grpSpPr>
        <p:sp>
          <p:nvSpPr>
            <p:cNvPr id="65617" name="AutoShape 19"/>
            <p:cNvSpPr>
              <a:spLocks noChangeArrowheads="1"/>
            </p:cNvSpPr>
            <p:nvPr/>
          </p:nvSpPr>
          <p:spPr bwMode="auto">
            <a:xfrm>
              <a:off x="3840" y="321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618" name="Group 20"/>
            <p:cNvGrpSpPr>
              <a:grpSpLocks/>
            </p:cNvGrpSpPr>
            <p:nvPr/>
          </p:nvGrpSpPr>
          <p:grpSpPr bwMode="auto">
            <a:xfrm>
              <a:off x="3840" y="3264"/>
              <a:ext cx="579" cy="413"/>
              <a:chOff x="3888" y="3072"/>
              <a:chExt cx="579" cy="413"/>
            </a:xfrm>
          </p:grpSpPr>
          <p:pic>
            <p:nvPicPr>
              <p:cNvPr id="65619" name="Picture 21" descr="NCEP">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88" y="3072"/>
                <a:ext cx="579"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20" name="Text Box 22"/>
              <p:cNvSpPr txBox="1">
                <a:spLocks noChangeArrowheads="1"/>
              </p:cNvSpPr>
              <p:nvPr/>
            </p:nvSpPr>
            <p:spPr bwMode="auto">
              <a:xfrm>
                <a:off x="3984" y="3312"/>
                <a:ext cx="39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000000"/>
                    </a:solidFill>
                    <a:latin typeface="Calibri" pitchFamily="34" charset="0"/>
                    <a:ea typeface="Arial Unicode MS" pitchFamily="34" charset="-128"/>
                    <a:cs typeface="Arial Unicode MS" pitchFamily="34" charset="-128"/>
                  </a:rPr>
                  <a:t>NARR</a:t>
                </a:r>
              </a:p>
            </p:txBody>
          </p:sp>
        </p:grpSp>
      </p:grpSp>
      <p:grpSp>
        <p:nvGrpSpPr>
          <p:cNvPr id="65544" name="Group 23"/>
          <p:cNvGrpSpPr>
            <a:grpSpLocks/>
          </p:cNvGrpSpPr>
          <p:nvPr/>
        </p:nvGrpSpPr>
        <p:grpSpPr bwMode="auto">
          <a:xfrm>
            <a:off x="5410200" y="2438400"/>
            <a:ext cx="2362200" cy="762000"/>
            <a:chOff x="3408" y="1536"/>
            <a:chExt cx="1488" cy="480"/>
          </a:xfrm>
        </p:grpSpPr>
        <p:sp>
          <p:nvSpPr>
            <p:cNvPr id="65615" name="AutoShape 24"/>
            <p:cNvSpPr>
              <a:spLocks noChangeArrowheads="1"/>
            </p:cNvSpPr>
            <p:nvPr/>
          </p:nvSpPr>
          <p:spPr bwMode="auto">
            <a:xfrm>
              <a:off x="3408" y="153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5616" name="Picture 25" descr="Goddard Space Flight Cent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08" y="1680"/>
              <a:ext cx="1488"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545" name="Group 26"/>
          <p:cNvGrpSpPr>
            <a:grpSpLocks/>
          </p:cNvGrpSpPr>
          <p:nvPr/>
        </p:nvGrpSpPr>
        <p:grpSpPr bwMode="auto">
          <a:xfrm>
            <a:off x="3581400" y="1676400"/>
            <a:ext cx="1171575" cy="1038225"/>
            <a:chOff x="2256" y="1056"/>
            <a:chExt cx="738" cy="654"/>
          </a:xfrm>
        </p:grpSpPr>
        <p:sp>
          <p:nvSpPr>
            <p:cNvPr id="65611" name="AutoShape 27"/>
            <p:cNvSpPr>
              <a:spLocks noChangeArrowheads="1"/>
            </p:cNvSpPr>
            <p:nvPr/>
          </p:nvSpPr>
          <p:spPr bwMode="auto">
            <a:xfrm>
              <a:off x="2256" y="105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612" name="Group 28"/>
            <p:cNvGrpSpPr>
              <a:grpSpLocks/>
            </p:cNvGrpSpPr>
            <p:nvPr/>
          </p:nvGrpSpPr>
          <p:grpSpPr bwMode="auto">
            <a:xfrm>
              <a:off x="2304" y="1152"/>
              <a:ext cx="690" cy="558"/>
              <a:chOff x="2208" y="1152"/>
              <a:chExt cx="690" cy="558"/>
            </a:xfrm>
          </p:grpSpPr>
          <p:pic>
            <p:nvPicPr>
              <p:cNvPr id="65613" name="Picture 29" descr="Get Data">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48" y="1152"/>
                <a:ext cx="450" cy="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614" name="Picture 30" descr="United States Environmental Protection Agency">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208" y="1152"/>
                <a:ext cx="33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5546" name="Group 31"/>
          <p:cNvGrpSpPr>
            <a:grpSpLocks/>
          </p:cNvGrpSpPr>
          <p:nvPr/>
        </p:nvGrpSpPr>
        <p:grpSpPr bwMode="auto">
          <a:xfrm>
            <a:off x="685800" y="3429000"/>
            <a:ext cx="1906588" cy="762000"/>
            <a:chOff x="432" y="2160"/>
            <a:chExt cx="1201" cy="480"/>
          </a:xfrm>
        </p:grpSpPr>
        <p:sp>
          <p:nvSpPr>
            <p:cNvPr id="65607" name="AutoShape 32"/>
            <p:cNvSpPr>
              <a:spLocks noChangeArrowheads="1"/>
            </p:cNvSpPr>
            <p:nvPr/>
          </p:nvSpPr>
          <p:spPr bwMode="auto">
            <a:xfrm>
              <a:off x="432" y="216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608" name="Group 33"/>
            <p:cNvGrpSpPr>
              <a:grpSpLocks/>
            </p:cNvGrpSpPr>
            <p:nvPr/>
          </p:nvGrpSpPr>
          <p:grpSpPr bwMode="auto">
            <a:xfrm>
              <a:off x="433" y="2352"/>
              <a:ext cx="1200" cy="192"/>
              <a:chOff x="673" y="2016"/>
              <a:chExt cx="1200" cy="192"/>
            </a:xfrm>
          </p:grpSpPr>
          <p:pic>
            <p:nvPicPr>
              <p:cNvPr id="65609" name="Picture 34" descr="USGS Science for a changing world">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 y="2026"/>
                <a:ext cx="120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10" name="Text Box 35"/>
              <p:cNvSpPr txBox="1">
                <a:spLocks noChangeArrowheads="1"/>
              </p:cNvSpPr>
              <p:nvPr/>
            </p:nvSpPr>
            <p:spPr bwMode="auto">
              <a:xfrm>
                <a:off x="1281" y="2016"/>
                <a:ext cx="55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FFFFFF"/>
                    </a:solidFill>
                    <a:latin typeface="Calibri" pitchFamily="34" charset="0"/>
                    <a:ea typeface="Arial Unicode MS" pitchFamily="34" charset="-128"/>
                    <a:cs typeface="Arial Unicode MS" pitchFamily="34" charset="-128"/>
                  </a:rPr>
                  <a:t>NAWQA</a:t>
                </a:r>
              </a:p>
            </p:txBody>
          </p:sp>
        </p:grpSp>
      </p:grpSp>
      <p:grpSp>
        <p:nvGrpSpPr>
          <p:cNvPr id="65547" name="Group 36"/>
          <p:cNvGrpSpPr>
            <a:grpSpLocks/>
          </p:cNvGrpSpPr>
          <p:nvPr/>
        </p:nvGrpSpPr>
        <p:grpSpPr bwMode="auto">
          <a:xfrm>
            <a:off x="6019800" y="3429000"/>
            <a:ext cx="2620963" cy="1381125"/>
            <a:chOff x="3792" y="2160"/>
            <a:chExt cx="1651" cy="870"/>
          </a:xfrm>
        </p:grpSpPr>
        <p:sp>
          <p:nvSpPr>
            <p:cNvPr id="65598" name="AutoShape 37"/>
            <p:cNvSpPr>
              <a:spLocks noChangeArrowheads="1"/>
            </p:cNvSpPr>
            <p:nvPr/>
          </p:nvSpPr>
          <p:spPr bwMode="auto">
            <a:xfrm>
              <a:off x="3792" y="216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599" name="Group 38"/>
            <p:cNvGrpSpPr>
              <a:grpSpLocks/>
            </p:cNvGrpSpPr>
            <p:nvPr/>
          </p:nvGrpSpPr>
          <p:grpSpPr bwMode="auto">
            <a:xfrm>
              <a:off x="3792" y="2352"/>
              <a:ext cx="1651" cy="678"/>
              <a:chOff x="3792" y="2352"/>
              <a:chExt cx="1651" cy="678"/>
            </a:xfrm>
          </p:grpSpPr>
          <p:grpSp>
            <p:nvGrpSpPr>
              <p:cNvPr id="65600" name="Group 39"/>
              <p:cNvGrpSpPr>
                <a:grpSpLocks/>
              </p:cNvGrpSpPr>
              <p:nvPr/>
            </p:nvGrpSpPr>
            <p:grpSpPr bwMode="auto">
              <a:xfrm>
                <a:off x="3792" y="2352"/>
                <a:ext cx="1651" cy="317"/>
                <a:chOff x="3504" y="2352"/>
                <a:chExt cx="1651" cy="317"/>
              </a:xfrm>
            </p:grpSpPr>
            <p:grpSp>
              <p:nvGrpSpPr>
                <p:cNvPr id="65603" name="Group 40"/>
                <p:cNvGrpSpPr>
                  <a:grpSpLocks noChangeAspect="1"/>
                </p:cNvGrpSpPr>
                <p:nvPr/>
              </p:nvGrpSpPr>
              <p:grpSpPr bwMode="auto">
                <a:xfrm>
                  <a:off x="3504" y="2352"/>
                  <a:ext cx="1651" cy="172"/>
                  <a:chOff x="893" y="3456"/>
                  <a:chExt cx="3388" cy="352"/>
                </a:xfrm>
              </p:grpSpPr>
              <p:pic>
                <p:nvPicPr>
                  <p:cNvPr id="65605" name="Picture 41" descr="Your Center Goes Her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81" y="3456"/>
                    <a:ext cx="3000"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606" name="Picture 42" descr="NOAA logo - Click to go to the NOAA homepage">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93" y="3456"/>
                    <a:ext cx="384"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604" name="Text Box 43"/>
                <p:cNvSpPr txBox="1">
                  <a:spLocks noChangeArrowheads="1"/>
                </p:cNvSpPr>
                <p:nvPr/>
              </p:nvSpPr>
              <p:spPr bwMode="auto">
                <a:xfrm>
                  <a:off x="4128" y="2496"/>
                  <a:ext cx="4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000000"/>
                      </a:solidFill>
                      <a:latin typeface="Calibri" pitchFamily="34" charset="0"/>
                      <a:ea typeface="Arial Unicode MS" pitchFamily="34" charset="-128"/>
                      <a:cs typeface="Arial Unicode MS" pitchFamily="34" charset="-128"/>
                    </a:rPr>
                    <a:t>NAM-12</a:t>
                  </a:r>
                </a:p>
              </p:txBody>
            </p:sp>
          </p:grpSp>
          <p:pic>
            <p:nvPicPr>
              <p:cNvPr id="65601" name="Picture 44" descr="Unidata">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936" y="2688"/>
                <a:ext cx="288"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02" name="AutoShape 45"/>
              <p:cNvSpPr>
                <a:spLocks noChangeArrowheads="1"/>
              </p:cNvSpPr>
              <p:nvPr/>
            </p:nvSpPr>
            <p:spPr bwMode="auto">
              <a:xfrm rot="10800000">
                <a:off x="4224" y="2688"/>
                <a:ext cx="432" cy="19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50 w 21600"/>
                  <a:gd name="T13" fmla="*/ 2925 h 21600"/>
                  <a:gd name="T14" fmla="*/ 18250 w 21600"/>
                  <a:gd name="T15" fmla="*/ 9225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grpSp>
      <p:grpSp>
        <p:nvGrpSpPr>
          <p:cNvPr id="18" name="Group 46"/>
          <p:cNvGrpSpPr>
            <a:grpSpLocks/>
          </p:cNvGrpSpPr>
          <p:nvPr/>
        </p:nvGrpSpPr>
        <p:grpSpPr bwMode="auto">
          <a:xfrm>
            <a:off x="3429000" y="2590800"/>
            <a:ext cx="762000" cy="1066800"/>
            <a:chOff x="2160" y="1632"/>
            <a:chExt cx="480" cy="672"/>
          </a:xfrm>
        </p:grpSpPr>
        <p:sp>
          <p:nvSpPr>
            <p:cNvPr id="65596" name="Line 47"/>
            <p:cNvSpPr>
              <a:spLocks noChangeShapeType="1"/>
            </p:cNvSpPr>
            <p:nvPr/>
          </p:nvSpPr>
          <p:spPr bwMode="auto">
            <a:xfrm flipH="1" flipV="1">
              <a:off x="2496" y="1632"/>
              <a:ext cx="144" cy="67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97" name="Text Box 48"/>
            <p:cNvSpPr txBox="1">
              <a:spLocks noChangeArrowheads="1"/>
            </p:cNvSpPr>
            <p:nvPr/>
          </p:nvSpPr>
          <p:spPr bwMode="auto">
            <a:xfrm>
              <a:off x="2160" y="1824"/>
              <a:ext cx="45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request</a:t>
              </a:r>
            </a:p>
          </p:txBody>
        </p:sp>
      </p:grpSp>
      <p:grpSp>
        <p:nvGrpSpPr>
          <p:cNvPr id="19" name="Group 49"/>
          <p:cNvGrpSpPr>
            <a:grpSpLocks/>
          </p:cNvGrpSpPr>
          <p:nvPr/>
        </p:nvGrpSpPr>
        <p:grpSpPr bwMode="auto">
          <a:xfrm>
            <a:off x="4495800" y="3048000"/>
            <a:ext cx="838200" cy="685800"/>
            <a:chOff x="2832" y="1920"/>
            <a:chExt cx="528" cy="432"/>
          </a:xfrm>
        </p:grpSpPr>
        <p:sp>
          <p:nvSpPr>
            <p:cNvPr id="65594" name="Line 50"/>
            <p:cNvSpPr>
              <a:spLocks noChangeShapeType="1"/>
            </p:cNvSpPr>
            <p:nvPr/>
          </p:nvSpPr>
          <p:spPr bwMode="auto">
            <a:xfrm flipV="1">
              <a:off x="2928" y="1920"/>
              <a:ext cx="432" cy="43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95" name="Text Box 51"/>
            <p:cNvSpPr txBox="1">
              <a:spLocks noChangeArrowheads="1"/>
            </p:cNvSpPr>
            <p:nvPr/>
          </p:nvSpPr>
          <p:spPr bwMode="auto">
            <a:xfrm>
              <a:off x="2832" y="1968"/>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i="1" smtClean="0">
                  <a:solidFill>
                    <a:srgbClr val="000000"/>
                  </a:solidFill>
                  <a:latin typeface="Calibri" pitchFamily="34" charset="0"/>
                  <a:ea typeface="Arial Unicode MS" pitchFamily="34" charset="-128"/>
                  <a:cs typeface="Arial Unicode MS" pitchFamily="34" charset="-128"/>
                </a:rPr>
                <a:t>request</a:t>
              </a:r>
            </a:p>
          </p:txBody>
        </p:sp>
      </p:grpSp>
      <p:grpSp>
        <p:nvGrpSpPr>
          <p:cNvPr id="20" name="Group 52"/>
          <p:cNvGrpSpPr>
            <a:grpSpLocks/>
          </p:cNvGrpSpPr>
          <p:nvPr/>
        </p:nvGrpSpPr>
        <p:grpSpPr bwMode="auto">
          <a:xfrm>
            <a:off x="4876800" y="4114800"/>
            <a:ext cx="1219200" cy="457200"/>
            <a:chOff x="3072" y="2592"/>
            <a:chExt cx="768" cy="288"/>
          </a:xfrm>
        </p:grpSpPr>
        <p:sp>
          <p:nvSpPr>
            <p:cNvPr id="65592" name="Line 53"/>
            <p:cNvSpPr>
              <a:spLocks noChangeShapeType="1"/>
            </p:cNvSpPr>
            <p:nvPr/>
          </p:nvSpPr>
          <p:spPr bwMode="auto">
            <a:xfrm>
              <a:off x="3072" y="2688"/>
              <a:ext cx="768" cy="19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93" name="Text Box 54"/>
            <p:cNvSpPr txBox="1">
              <a:spLocks noChangeArrowheads="1"/>
            </p:cNvSpPr>
            <p:nvPr/>
          </p:nvSpPr>
          <p:spPr bwMode="auto">
            <a:xfrm>
              <a:off x="3264" y="2592"/>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Times New Roman" pitchFamily="18" charset="0"/>
                  <a:ea typeface="Arial Unicode MS" pitchFamily="34" charset="-128"/>
                  <a:cs typeface="Arial Unicode MS" pitchFamily="34" charset="-128"/>
                </a:rPr>
                <a:t>request</a:t>
              </a:r>
            </a:p>
          </p:txBody>
        </p:sp>
      </p:grpSp>
      <p:grpSp>
        <p:nvGrpSpPr>
          <p:cNvPr id="21" name="Group 55"/>
          <p:cNvGrpSpPr>
            <a:grpSpLocks/>
          </p:cNvGrpSpPr>
          <p:nvPr/>
        </p:nvGrpSpPr>
        <p:grpSpPr bwMode="auto">
          <a:xfrm>
            <a:off x="4800600" y="4495800"/>
            <a:ext cx="1219200" cy="914400"/>
            <a:chOff x="3024" y="2832"/>
            <a:chExt cx="768" cy="576"/>
          </a:xfrm>
        </p:grpSpPr>
        <p:sp>
          <p:nvSpPr>
            <p:cNvPr id="65590" name="Line 56"/>
            <p:cNvSpPr>
              <a:spLocks noChangeShapeType="1"/>
            </p:cNvSpPr>
            <p:nvPr/>
          </p:nvSpPr>
          <p:spPr bwMode="auto">
            <a:xfrm>
              <a:off x="3024" y="2832"/>
              <a:ext cx="768" cy="57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91" name="Text Box 57"/>
            <p:cNvSpPr txBox="1">
              <a:spLocks noChangeArrowheads="1"/>
            </p:cNvSpPr>
            <p:nvPr/>
          </p:nvSpPr>
          <p:spPr bwMode="auto">
            <a:xfrm>
              <a:off x="3312" y="2976"/>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FF0066"/>
                  </a:solidFill>
                  <a:latin typeface="Calibri" pitchFamily="34" charset="0"/>
                  <a:ea typeface="Arial Unicode MS" pitchFamily="34" charset="-128"/>
                  <a:cs typeface="Arial Unicode MS" pitchFamily="34" charset="-128"/>
                </a:rPr>
                <a:t>request</a:t>
              </a:r>
            </a:p>
          </p:txBody>
        </p:sp>
      </p:grpSp>
      <p:grpSp>
        <p:nvGrpSpPr>
          <p:cNvPr id="22" name="Group 58"/>
          <p:cNvGrpSpPr>
            <a:grpSpLocks/>
          </p:cNvGrpSpPr>
          <p:nvPr/>
        </p:nvGrpSpPr>
        <p:grpSpPr bwMode="auto">
          <a:xfrm>
            <a:off x="4267200" y="4724400"/>
            <a:ext cx="663575" cy="1143000"/>
            <a:chOff x="2688" y="2976"/>
            <a:chExt cx="418" cy="720"/>
          </a:xfrm>
        </p:grpSpPr>
        <p:sp>
          <p:nvSpPr>
            <p:cNvPr id="65588" name="Line 59"/>
            <p:cNvSpPr>
              <a:spLocks noChangeShapeType="1"/>
            </p:cNvSpPr>
            <p:nvPr/>
          </p:nvSpPr>
          <p:spPr bwMode="auto">
            <a:xfrm flipH="1">
              <a:off x="2736" y="2976"/>
              <a:ext cx="0" cy="72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89" name="Text Box 60"/>
            <p:cNvSpPr txBox="1">
              <a:spLocks noChangeArrowheads="1"/>
            </p:cNvSpPr>
            <p:nvPr/>
          </p:nvSpPr>
          <p:spPr bwMode="auto">
            <a:xfrm>
              <a:off x="2688" y="3216"/>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request</a:t>
              </a:r>
            </a:p>
          </p:txBody>
        </p:sp>
      </p:grpSp>
      <p:grpSp>
        <p:nvGrpSpPr>
          <p:cNvPr id="23" name="Group 61"/>
          <p:cNvGrpSpPr>
            <a:grpSpLocks/>
          </p:cNvGrpSpPr>
          <p:nvPr/>
        </p:nvGrpSpPr>
        <p:grpSpPr bwMode="auto">
          <a:xfrm>
            <a:off x="2795588" y="4419600"/>
            <a:ext cx="1068387" cy="473075"/>
            <a:chOff x="1761" y="2784"/>
            <a:chExt cx="673" cy="298"/>
          </a:xfrm>
        </p:grpSpPr>
        <p:sp>
          <p:nvSpPr>
            <p:cNvPr id="65586" name="Line 62"/>
            <p:cNvSpPr>
              <a:spLocks noChangeShapeType="1"/>
            </p:cNvSpPr>
            <p:nvPr/>
          </p:nvSpPr>
          <p:spPr bwMode="auto">
            <a:xfrm flipH="1">
              <a:off x="1761" y="2784"/>
              <a:ext cx="672" cy="2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115775" name="Text Box 63"/>
            <p:cNvSpPr txBox="1">
              <a:spLocks noChangeArrowheads="1"/>
            </p:cNvSpPr>
            <p:nvPr/>
          </p:nvSpPr>
          <p:spPr bwMode="auto">
            <a:xfrm>
              <a:off x="2016" y="2928"/>
              <a:ext cx="418" cy="154"/>
            </a:xfrm>
            <a:prstGeom prst="rect">
              <a:avLst/>
            </a:prstGeom>
            <a:noFill/>
            <a:ln w="9525">
              <a:noFill/>
              <a:miter lim="800000"/>
              <a:headEnd/>
              <a:tailEnd/>
            </a:ln>
            <a:effectLst/>
          </p:spPr>
          <p:txBody>
            <a:bodyPr lIns="91430" tIns="45715" rIns="91430" bIns="45715">
              <a:spAutoFit/>
            </a:bodyPr>
            <a:lstStyle/>
            <a:p>
              <a:pPr defTabSz="457200" fontAlgn="base">
                <a:spcBef>
                  <a:spcPct val="50000"/>
                </a:spcBef>
                <a:spcAft>
                  <a:spcPct val="0"/>
                </a:spcAft>
                <a:defRPr/>
              </a:pPr>
              <a:r>
                <a:rPr lang="en-US" sz="1000" b="1" u="sng">
                  <a:solidFill>
                    <a:srgbClr val="000000"/>
                  </a:solidFill>
                  <a:effectLst>
                    <a:outerShdw blurRad="38100" dist="38100" dir="2700000" algn="tl">
                      <a:srgbClr val="C0C0C0"/>
                    </a:outerShdw>
                  </a:effectLst>
                  <a:ea typeface="Arial Unicode MS" pitchFamily="34" charset="-128"/>
                  <a:cs typeface="Arial Unicode MS" pitchFamily="34" charset="-128"/>
                </a:rPr>
                <a:t>request</a:t>
              </a:r>
            </a:p>
          </p:txBody>
        </p:sp>
      </p:grpSp>
      <p:grpSp>
        <p:nvGrpSpPr>
          <p:cNvPr id="24" name="Group 64"/>
          <p:cNvGrpSpPr>
            <a:grpSpLocks/>
          </p:cNvGrpSpPr>
          <p:nvPr/>
        </p:nvGrpSpPr>
        <p:grpSpPr bwMode="auto">
          <a:xfrm>
            <a:off x="2667000" y="3886200"/>
            <a:ext cx="1143000" cy="285750"/>
            <a:chOff x="1680" y="2448"/>
            <a:chExt cx="720" cy="180"/>
          </a:xfrm>
        </p:grpSpPr>
        <p:sp>
          <p:nvSpPr>
            <p:cNvPr id="65584" name="Line 65"/>
            <p:cNvSpPr>
              <a:spLocks noChangeShapeType="1"/>
            </p:cNvSpPr>
            <p:nvPr/>
          </p:nvSpPr>
          <p:spPr bwMode="auto">
            <a:xfrm flipH="1" flipV="1">
              <a:off x="1680" y="2448"/>
              <a:ext cx="720" cy="14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85" name="Text Box 66"/>
            <p:cNvSpPr txBox="1">
              <a:spLocks noChangeArrowheads="1"/>
            </p:cNvSpPr>
            <p:nvPr/>
          </p:nvSpPr>
          <p:spPr bwMode="auto">
            <a:xfrm>
              <a:off x="1796" y="2474"/>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request</a:t>
              </a:r>
            </a:p>
          </p:txBody>
        </p:sp>
      </p:grpSp>
      <p:grpSp>
        <p:nvGrpSpPr>
          <p:cNvPr id="25" name="Group 67"/>
          <p:cNvGrpSpPr>
            <a:grpSpLocks/>
          </p:cNvGrpSpPr>
          <p:nvPr/>
        </p:nvGrpSpPr>
        <p:grpSpPr bwMode="auto">
          <a:xfrm>
            <a:off x="2890838" y="3048000"/>
            <a:ext cx="1071562" cy="762000"/>
            <a:chOff x="1821" y="1920"/>
            <a:chExt cx="675" cy="480"/>
          </a:xfrm>
        </p:grpSpPr>
        <p:sp>
          <p:nvSpPr>
            <p:cNvPr id="65582" name="Line 68"/>
            <p:cNvSpPr>
              <a:spLocks noChangeShapeType="1"/>
            </p:cNvSpPr>
            <p:nvPr/>
          </p:nvSpPr>
          <p:spPr bwMode="auto">
            <a:xfrm flipH="1" flipV="1">
              <a:off x="1872" y="1920"/>
              <a:ext cx="624" cy="48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83" name="Text Box 69"/>
            <p:cNvSpPr txBox="1">
              <a:spLocks noChangeArrowheads="1"/>
            </p:cNvSpPr>
            <p:nvPr/>
          </p:nvSpPr>
          <p:spPr bwMode="auto">
            <a:xfrm>
              <a:off x="1821" y="2037"/>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Mona Lisa Recut"/>
                  <a:ea typeface="Arial Unicode MS" pitchFamily="34" charset="-128"/>
                  <a:cs typeface="Arial Unicode MS" pitchFamily="34" charset="-128"/>
                </a:rPr>
                <a:t>request</a:t>
              </a:r>
            </a:p>
          </p:txBody>
        </p:sp>
      </p:grpSp>
      <p:grpSp>
        <p:nvGrpSpPr>
          <p:cNvPr id="26" name="Group 70"/>
          <p:cNvGrpSpPr>
            <a:grpSpLocks/>
          </p:cNvGrpSpPr>
          <p:nvPr/>
        </p:nvGrpSpPr>
        <p:grpSpPr bwMode="auto">
          <a:xfrm>
            <a:off x="3430588" y="2592388"/>
            <a:ext cx="762000" cy="1066800"/>
            <a:chOff x="2160" y="1632"/>
            <a:chExt cx="480" cy="672"/>
          </a:xfrm>
        </p:grpSpPr>
        <p:sp>
          <p:nvSpPr>
            <p:cNvPr id="65580" name="Line 71"/>
            <p:cNvSpPr>
              <a:spLocks noChangeShapeType="1"/>
            </p:cNvSpPr>
            <p:nvPr/>
          </p:nvSpPr>
          <p:spPr bwMode="auto">
            <a:xfrm flipH="1" flipV="1">
              <a:off x="2496" y="1632"/>
              <a:ext cx="144" cy="672"/>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81" name="Text Box 72"/>
            <p:cNvSpPr txBox="1">
              <a:spLocks noChangeArrowheads="1"/>
            </p:cNvSpPr>
            <p:nvPr/>
          </p:nvSpPr>
          <p:spPr bwMode="auto">
            <a:xfrm>
              <a:off x="2160" y="1824"/>
              <a:ext cx="45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return</a:t>
              </a:r>
            </a:p>
          </p:txBody>
        </p:sp>
      </p:grpSp>
      <p:grpSp>
        <p:nvGrpSpPr>
          <p:cNvPr id="27" name="Group 73"/>
          <p:cNvGrpSpPr>
            <a:grpSpLocks/>
          </p:cNvGrpSpPr>
          <p:nvPr/>
        </p:nvGrpSpPr>
        <p:grpSpPr bwMode="auto">
          <a:xfrm>
            <a:off x="4497388" y="3049588"/>
            <a:ext cx="838200" cy="685800"/>
            <a:chOff x="2832" y="1920"/>
            <a:chExt cx="528" cy="432"/>
          </a:xfrm>
        </p:grpSpPr>
        <p:sp>
          <p:nvSpPr>
            <p:cNvPr id="65578" name="Line 74"/>
            <p:cNvSpPr>
              <a:spLocks noChangeShapeType="1"/>
            </p:cNvSpPr>
            <p:nvPr/>
          </p:nvSpPr>
          <p:spPr bwMode="auto">
            <a:xfrm flipV="1">
              <a:off x="2928" y="1920"/>
              <a:ext cx="432" cy="432"/>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79" name="Text Box 75"/>
            <p:cNvSpPr txBox="1">
              <a:spLocks noChangeArrowheads="1"/>
            </p:cNvSpPr>
            <p:nvPr/>
          </p:nvSpPr>
          <p:spPr bwMode="auto">
            <a:xfrm>
              <a:off x="2832" y="1968"/>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i="1" smtClean="0">
                  <a:solidFill>
                    <a:srgbClr val="000000"/>
                  </a:solidFill>
                  <a:latin typeface="Calibri" pitchFamily="34" charset="0"/>
                  <a:ea typeface="Arial Unicode MS" pitchFamily="34" charset="-128"/>
                  <a:cs typeface="Arial Unicode MS" pitchFamily="34" charset="-128"/>
                </a:rPr>
                <a:t>return</a:t>
              </a:r>
            </a:p>
          </p:txBody>
        </p:sp>
      </p:grpSp>
      <p:grpSp>
        <p:nvGrpSpPr>
          <p:cNvPr id="28" name="Group 76"/>
          <p:cNvGrpSpPr>
            <a:grpSpLocks/>
          </p:cNvGrpSpPr>
          <p:nvPr/>
        </p:nvGrpSpPr>
        <p:grpSpPr bwMode="auto">
          <a:xfrm>
            <a:off x="4878388" y="4116388"/>
            <a:ext cx="1219200" cy="457200"/>
            <a:chOff x="3072" y="2592"/>
            <a:chExt cx="768" cy="288"/>
          </a:xfrm>
        </p:grpSpPr>
        <p:sp>
          <p:nvSpPr>
            <p:cNvPr id="65576" name="Line 77"/>
            <p:cNvSpPr>
              <a:spLocks noChangeShapeType="1"/>
            </p:cNvSpPr>
            <p:nvPr/>
          </p:nvSpPr>
          <p:spPr bwMode="auto">
            <a:xfrm>
              <a:off x="3072" y="2688"/>
              <a:ext cx="768" cy="192"/>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77" name="Text Box 78"/>
            <p:cNvSpPr txBox="1">
              <a:spLocks noChangeArrowheads="1"/>
            </p:cNvSpPr>
            <p:nvPr/>
          </p:nvSpPr>
          <p:spPr bwMode="auto">
            <a:xfrm>
              <a:off x="3264" y="2592"/>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Times New Roman" pitchFamily="18" charset="0"/>
                  <a:ea typeface="Arial Unicode MS" pitchFamily="34" charset="-128"/>
                  <a:cs typeface="Arial Unicode MS" pitchFamily="34" charset="-128"/>
                </a:rPr>
                <a:t>return</a:t>
              </a:r>
            </a:p>
          </p:txBody>
        </p:sp>
      </p:grpSp>
      <p:grpSp>
        <p:nvGrpSpPr>
          <p:cNvPr id="29" name="Group 79"/>
          <p:cNvGrpSpPr>
            <a:grpSpLocks/>
          </p:cNvGrpSpPr>
          <p:nvPr/>
        </p:nvGrpSpPr>
        <p:grpSpPr bwMode="auto">
          <a:xfrm>
            <a:off x="4802188" y="4497388"/>
            <a:ext cx="1219200" cy="914400"/>
            <a:chOff x="3024" y="2832"/>
            <a:chExt cx="768" cy="576"/>
          </a:xfrm>
        </p:grpSpPr>
        <p:sp>
          <p:nvSpPr>
            <p:cNvPr id="65574" name="Line 80"/>
            <p:cNvSpPr>
              <a:spLocks noChangeShapeType="1"/>
            </p:cNvSpPr>
            <p:nvPr/>
          </p:nvSpPr>
          <p:spPr bwMode="auto">
            <a:xfrm>
              <a:off x="3024" y="2832"/>
              <a:ext cx="768" cy="576"/>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75" name="Text Box 81"/>
            <p:cNvSpPr txBox="1">
              <a:spLocks noChangeArrowheads="1"/>
            </p:cNvSpPr>
            <p:nvPr/>
          </p:nvSpPr>
          <p:spPr bwMode="auto">
            <a:xfrm>
              <a:off x="3312" y="2976"/>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FF0066"/>
                  </a:solidFill>
                  <a:latin typeface="Calibri" pitchFamily="34" charset="0"/>
                  <a:ea typeface="Arial Unicode MS" pitchFamily="34" charset="-128"/>
                  <a:cs typeface="Arial Unicode MS" pitchFamily="34" charset="-128"/>
                </a:rPr>
                <a:t>return</a:t>
              </a:r>
            </a:p>
          </p:txBody>
        </p:sp>
      </p:grpSp>
      <p:grpSp>
        <p:nvGrpSpPr>
          <p:cNvPr id="30" name="Group 82"/>
          <p:cNvGrpSpPr>
            <a:grpSpLocks/>
          </p:cNvGrpSpPr>
          <p:nvPr/>
        </p:nvGrpSpPr>
        <p:grpSpPr bwMode="auto">
          <a:xfrm>
            <a:off x="4268788" y="4725988"/>
            <a:ext cx="663575" cy="1143000"/>
            <a:chOff x="2688" y="2976"/>
            <a:chExt cx="418" cy="720"/>
          </a:xfrm>
        </p:grpSpPr>
        <p:sp>
          <p:nvSpPr>
            <p:cNvPr id="65572" name="Line 83"/>
            <p:cNvSpPr>
              <a:spLocks noChangeShapeType="1"/>
            </p:cNvSpPr>
            <p:nvPr/>
          </p:nvSpPr>
          <p:spPr bwMode="auto">
            <a:xfrm flipH="1">
              <a:off x="2736" y="2976"/>
              <a:ext cx="0" cy="720"/>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73" name="Text Box 84"/>
            <p:cNvSpPr txBox="1">
              <a:spLocks noChangeArrowheads="1"/>
            </p:cNvSpPr>
            <p:nvPr/>
          </p:nvSpPr>
          <p:spPr bwMode="auto">
            <a:xfrm>
              <a:off x="2688" y="3216"/>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return</a:t>
              </a:r>
            </a:p>
          </p:txBody>
        </p:sp>
      </p:grpSp>
      <p:grpSp>
        <p:nvGrpSpPr>
          <p:cNvPr id="31" name="Group 85"/>
          <p:cNvGrpSpPr>
            <a:grpSpLocks/>
          </p:cNvGrpSpPr>
          <p:nvPr/>
        </p:nvGrpSpPr>
        <p:grpSpPr bwMode="auto">
          <a:xfrm>
            <a:off x="2797175" y="4421188"/>
            <a:ext cx="1068388" cy="473075"/>
            <a:chOff x="1761" y="2784"/>
            <a:chExt cx="673" cy="298"/>
          </a:xfrm>
        </p:grpSpPr>
        <p:sp>
          <p:nvSpPr>
            <p:cNvPr id="65570" name="Line 86"/>
            <p:cNvSpPr>
              <a:spLocks noChangeShapeType="1"/>
            </p:cNvSpPr>
            <p:nvPr/>
          </p:nvSpPr>
          <p:spPr bwMode="auto">
            <a:xfrm flipH="1">
              <a:off x="1761" y="2784"/>
              <a:ext cx="672" cy="288"/>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115799" name="Text Box 87"/>
            <p:cNvSpPr txBox="1">
              <a:spLocks noChangeArrowheads="1"/>
            </p:cNvSpPr>
            <p:nvPr/>
          </p:nvSpPr>
          <p:spPr bwMode="auto">
            <a:xfrm>
              <a:off x="2016" y="2928"/>
              <a:ext cx="418" cy="154"/>
            </a:xfrm>
            <a:prstGeom prst="rect">
              <a:avLst/>
            </a:prstGeom>
            <a:noFill/>
            <a:ln w="9525">
              <a:noFill/>
              <a:miter lim="800000"/>
              <a:headEnd/>
              <a:tailEnd/>
            </a:ln>
            <a:effectLst/>
          </p:spPr>
          <p:txBody>
            <a:bodyPr lIns="91430" tIns="45715" rIns="91430" bIns="45715">
              <a:spAutoFit/>
            </a:bodyPr>
            <a:lstStyle/>
            <a:p>
              <a:pPr defTabSz="457200" fontAlgn="base">
                <a:spcBef>
                  <a:spcPct val="50000"/>
                </a:spcBef>
                <a:spcAft>
                  <a:spcPct val="0"/>
                </a:spcAft>
                <a:defRPr/>
              </a:pPr>
              <a:r>
                <a:rPr lang="en-US" sz="1000" b="1" u="sng">
                  <a:solidFill>
                    <a:srgbClr val="000000"/>
                  </a:solidFill>
                  <a:effectLst>
                    <a:outerShdw blurRad="38100" dist="38100" dir="2700000" algn="tl">
                      <a:srgbClr val="C0C0C0"/>
                    </a:outerShdw>
                  </a:effectLst>
                  <a:ea typeface="Arial Unicode MS" pitchFamily="34" charset="-128"/>
                  <a:cs typeface="Arial Unicode MS" pitchFamily="34" charset="-128"/>
                </a:rPr>
                <a:t>return</a:t>
              </a:r>
            </a:p>
          </p:txBody>
        </p:sp>
      </p:grpSp>
      <p:grpSp>
        <p:nvGrpSpPr>
          <p:cNvPr id="65536" name="Group 88"/>
          <p:cNvGrpSpPr>
            <a:grpSpLocks/>
          </p:cNvGrpSpPr>
          <p:nvPr/>
        </p:nvGrpSpPr>
        <p:grpSpPr bwMode="auto">
          <a:xfrm>
            <a:off x="2667000" y="3886200"/>
            <a:ext cx="1143000" cy="285750"/>
            <a:chOff x="1680" y="2448"/>
            <a:chExt cx="720" cy="180"/>
          </a:xfrm>
        </p:grpSpPr>
        <p:sp>
          <p:nvSpPr>
            <p:cNvPr id="65568" name="Line 89"/>
            <p:cNvSpPr>
              <a:spLocks noChangeShapeType="1"/>
            </p:cNvSpPr>
            <p:nvPr/>
          </p:nvSpPr>
          <p:spPr bwMode="auto">
            <a:xfrm flipH="1" flipV="1">
              <a:off x="1680" y="2448"/>
              <a:ext cx="720" cy="144"/>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69" name="Text Box 90"/>
            <p:cNvSpPr txBox="1">
              <a:spLocks noChangeArrowheads="1"/>
            </p:cNvSpPr>
            <p:nvPr/>
          </p:nvSpPr>
          <p:spPr bwMode="auto">
            <a:xfrm>
              <a:off x="1796" y="2474"/>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return</a:t>
              </a:r>
            </a:p>
          </p:txBody>
        </p:sp>
      </p:grpSp>
      <p:grpSp>
        <p:nvGrpSpPr>
          <p:cNvPr id="65537" name="Group 91"/>
          <p:cNvGrpSpPr>
            <a:grpSpLocks/>
          </p:cNvGrpSpPr>
          <p:nvPr/>
        </p:nvGrpSpPr>
        <p:grpSpPr bwMode="auto">
          <a:xfrm>
            <a:off x="2892425" y="3049588"/>
            <a:ext cx="1071563" cy="762000"/>
            <a:chOff x="1821" y="1920"/>
            <a:chExt cx="675" cy="480"/>
          </a:xfrm>
        </p:grpSpPr>
        <p:sp>
          <p:nvSpPr>
            <p:cNvPr id="65566" name="Line 92"/>
            <p:cNvSpPr>
              <a:spLocks noChangeShapeType="1"/>
            </p:cNvSpPr>
            <p:nvPr/>
          </p:nvSpPr>
          <p:spPr bwMode="auto">
            <a:xfrm flipH="1" flipV="1">
              <a:off x="1872" y="1920"/>
              <a:ext cx="624" cy="480"/>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67" name="Text Box 93"/>
            <p:cNvSpPr txBox="1">
              <a:spLocks noChangeArrowheads="1"/>
            </p:cNvSpPr>
            <p:nvPr/>
          </p:nvSpPr>
          <p:spPr bwMode="auto">
            <a:xfrm>
              <a:off x="1821" y="2037"/>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Mona Lisa Recut"/>
                  <a:ea typeface="Arial Unicode MS" pitchFamily="34" charset="-128"/>
                  <a:cs typeface="Arial Unicode MS" pitchFamily="34" charset="-128"/>
                </a:rPr>
                <a:t>return</a:t>
              </a:r>
            </a:p>
          </p:txBody>
        </p:sp>
      </p:grpSp>
      <p:sp>
        <p:nvSpPr>
          <p:cNvPr id="65564" name="Text Box 94"/>
          <p:cNvSpPr txBox="1">
            <a:spLocks noChangeArrowheads="1"/>
          </p:cNvSpPr>
          <p:nvPr/>
        </p:nvSpPr>
        <p:spPr bwMode="auto">
          <a:xfrm>
            <a:off x="1317625" y="1038225"/>
            <a:ext cx="57578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2400" smtClean="0">
                <a:solidFill>
                  <a:srgbClr val="FF0066"/>
                </a:solidFill>
                <a:latin typeface="Calibri" pitchFamily="34" charset="0"/>
                <a:ea typeface="Arial Unicode MS" pitchFamily="34" charset="-128"/>
                <a:cs typeface="Arial Unicode MS" pitchFamily="34" charset="-128"/>
              </a:rPr>
              <a:t>Searching each data source separately</a:t>
            </a:r>
          </a:p>
        </p:txBody>
      </p:sp>
      <p:sp>
        <p:nvSpPr>
          <p:cNvPr id="65565" name="Text Box 95"/>
          <p:cNvSpPr txBox="1">
            <a:spLocks noChangeArrowheads="1"/>
          </p:cNvSpPr>
          <p:nvPr/>
        </p:nvSpPr>
        <p:spPr bwMode="auto">
          <a:xfrm>
            <a:off x="669925" y="5827713"/>
            <a:ext cx="191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mtClean="0">
                <a:solidFill>
                  <a:srgbClr val="000000"/>
                </a:solidFill>
                <a:latin typeface="Calibri" pitchFamily="34" charset="0"/>
                <a:ea typeface="Arial Unicode MS" pitchFamily="34" charset="-128"/>
                <a:cs typeface="Arial Unicode MS" pitchFamily="34" charset="-128"/>
              </a:rPr>
              <a:t>Michael Piasecki</a:t>
            </a:r>
          </a:p>
          <a:p>
            <a:pPr eaLnBrk="1" fontAlgn="base" hangingPunct="1">
              <a:spcBef>
                <a:spcPct val="0"/>
              </a:spcBef>
              <a:spcAft>
                <a:spcPct val="0"/>
              </a:spcAft>
            </a:pPr>
            <a:r>
              <a:rPr lang="en-US" smtClean="0">
                <a:solidFill>
                  <a:srgbClr val="000000"/>
                </a:solidFill>
                <a:latin typeface="Calibri" pitchFamily="34" charset="0"/>
                <a:ea typeface="Arial Unicode MS" pitchFamily="34" charset="-128"/>
                <a:cs typeface="Arial Unicode MS" pitchFamily="34" charset="-128"/>
              </a:rPr>
              <a:t>Drexel University</a:t>
            </a:r>
          </a:p>
        </p:txBody>
      </p:sp>
    </p:spTree>
    <p:extLst>
      <p:ext uri="{BB962C8B-B14F-4D97-AF65-F5344CB8AC3E}">
        <p14:creationId xmlns:p14="http://schemas.microsoft.com/office/powerpoint/2010/main" val="6549947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par>
                          <p:cTn id="8" fill="hold" nodeType="afterGroup">
                            <p:stCondLst>
                              <p:cond delay="1000"/>
                            </p:stCondLst>
                            <p:childTnLst>
                              <p:par>
                                <p:cTn id="9" presetID="3" presetClass="exit" presetSubtype="10" fill="hold" nodeType="afterEffect">
                                  <p:stCondLst>
                                    <p:cond delay="500"/>
                                  </p:stCondLst>
                                  <p:childTnLst>
                                    <p:animEffect transition="out" filter="blinds(horizontal)">
                                      <p:cBhvr>
                                        <p:cTn id="10" dur="500"/>
                                        <p:tgtEl>
                                          <p:spTgt spid="18"/>
                                        </p:tgtEl>
                                      </p:cBhvr>
                                    </p:animEffect>
                                    <p:set>
                                      <p:cBhvr>
                                        <p:cTn id="11" dur="1" fill="hold">
                                          <p:stCondLst>
                                            <p:cond delay="499"/>
                                          </p:stCondLst>
                                        </p:cTn>
                                        <p:tgtEl>
                                          <p:spTgt spid="18"/>
                                        </p:tgtEl>
                                        <p:attrNameLst>
                                          <p:attrName>style.visibility</p:attrName>
                                        </p:attrNameLst>
                                      </p:cBhvr>
                                      <p:to>
                                        <p:strVal val="hidden"/>
                                      </p:to>
                                    </p:set>
                                  </p:childTnLst>
                                </p:cTn>
                              </p:par>
                            </p:childTnLst>
                          </p:cTn>
                        </p:par>
                        <p:par>
                          <p:cTn id="12" fill="hold" nodeType="afterGroup">
                            <p:stCondLst>
                              <p:cond delay="2000"/>
                            </p:stCondLst>
                            <p:childTnLst>
                              <p:par>
                                <p:cTn id="13" presetID="3" presetClass="entr" presetSubtype="1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linds(horizontal)">
                                      <p:cBhvr>
                                        <p:cTn id="15" dur="500"/>
                                        <p:tgtEl>
                                          <p:spTgt spid="26"/>
                                        </p:tgtEl>
                                      </p:cBhvr>
                                    </p:animEffect>
                                  </p:childTnLst>
                                </p:cTn>
                              </p:par>
                            </p:childTnLst>
                          </p:cTn>
                        </p:par>
                        <p:par>
                          <p:cTn id="16" fill="hold" nodeType="afterGroup">
                            <p:stCondLst>
                              <p:cond delay="2500"/>
                            </p:stCondLst>
                            <p:childTnLst>
                              <p:par>
                                <p:cTn id="17" presetID="3" presetClass="entr" presetSubtype="10" fill="hold" nodeType="afterEffect">
                                  <p:stCondLst>
                                    <p:cond delay="500"/>
                                  </p:stCondLst>
                                  <p:childTnLst>
                                    <p:set>
                                      <p:cBhvr>
                                        <p:cTn id="18" dur="1" fill="hold">
                                          <p:stCondLst>
                                            <p:cond delay="0"/>
                                          </p:stCondLst>
                                        </p:cTn>
                                        <p:tgtEl>
                                          <p:spTgt spid="20"/>
                                        </p:tgtEl>
                                        <p:attrNameLst>
                                          <p:attrName>style.visibility</p:attrName>
                                        </p:attrNameLst>
                                      </p:cBhvr>
                                      <p:to>
                                        <p:strVal val="visible"/>
                                      </p:to>
                                    </p:set>
                                    <p:animEffect transition="in" filter="blinds(horizontal)">
                                      <p:cBhvr>
                                        <p:cTn id="19" dur="500"/>
                                        <p:tgtEl>
                                          <p:spTgt spid="20"/>
                                        </p:tgtEl>
                                      </p:cBhvr>
                                    </p:animEffect>
                                  </p:childTnLst>
                                </p:cTn>
                              </p:par>
                            </p:childTnLst>
                          </p:cTn>
                        </p:par>
                        <p:par>
                          <p:cTn id="20" fill="hold" nodeType="afterGroup">
                            <p:stCondLst>
                              <p:cond delay="3500"/>
                            </p:stCondLst>
                            <p:childTnLst>
                              <p:par>
                                <p:cTn id="21" presetID="3" presetClass="exit" presetSubtype="10" fill="hold" nodeType="afterEffect">
                                  <p:stCondLst>
                                    <p:cond delay="500"/>
                                  </p:stCondLst>
                                  <p:childTnLst>
                                    <p:animEffect transition="out" filter="blinds(horizontal)">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childTnLst>
                          </p:cTn>
                        </p:par>
                        <p:par>
                          <p:cTn id="24" fill="hold" nodeType="afterGroup">
                            <p:stCondLst>
                              <p:cond delay="4500"/>
                            </p:stCondLst>
                            <p:childTnLst>
                              <p:par>
                                <p:cTn id="25" presetID="3" presetClass="entr" presetSubtype="10"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linds(horizontal)">
                                      <p:cBhvr>
                                        <p:cTn id="27" dur="500"/>
                                        <p:tgtEl>
                                          <p:spTgt spid="28"/>
                                        </p:tgtEl>
                                      </p:cBhvr>
                                    </p:animEffect>
                                  </p:childTnLst>
                                </p:cTn>
                              </p:par>
                            </p:childTnLst>
                          </p:cTn>
                        </p:par>
                        <p:par>
                          <p:cTn id="28" fill="hold" nodeType="afterGroup">
                            <p:stCondLst>
                              <p:cond delay="5000"/>
                            </p:stCondLst>
                            <p:childTnLst>
                              <p:par>
                                <p:cTn id="29" presetID="3" presetClass="entr" presetSubtype="10" fill="hold" nodeType="afterEffect">
                                  <p:stCondLst>
                                    <p:cond delay="500"/>
                                  </p:stCondLst>
                                  <p:childTnLst>
                                    <p:set>
                                      <p:cBhvr>
                                        <p:cTn id="30" dur="1" fill="hold">
                                          <p:stCondLst>
                                            <p:cond delay="0"/>
                                          </p:stCondLst>
                                        </p:cTn>
                                        <p:tgtEl>
                                          <p:spTgt spid="22"/>
                                        </p:tgtEl>
                                        <p:attrNameLst>
                                          <p:attrName>style.visibility</p:attrName>
                                        </p:attrNameLst>
                                      </p:cBhvr>
                                      <p:to>
                                        <p:strVal val="visible"/>
                                      </p:to>
                                    </p:set>
                                    <p:animEffect transition="in" filter="blinds(horizontal)">
                                      <p:cBhvr>
                                        <p:cTn id="31" dur="500"/>
                                        <p:tgtEl>
                                          <p:spTgt spid="22"/>
                                        </p:tgtEl>
                                      </p:cBhvr>
                                    </p:animEffect>
                                  </p:childTnLst>
                                </p:cTn>
                              </p:par>
                            </p:childTnLst>
                          </p:cTn>
                        </p:par>
                        <p:par>
                          <p:cTn id="32" fill="hold" nodeType="afterGroup">
                            <p:stCondLst>
                              <p:cond delay="6000"/>
                            </p:stCondLst>
                            <p:childTnLst>
                              <p:par>
                                <p:cTn id="33" presetID="3" presetClass="exit" presetSubtype="10" fill="hold" nodeType="afterEffect">
                                  <p:stCondLst>
                                    <p:cond delay="500"/>
                                  </p:stCondLst>
                                  <p:childTnLst>
                                    <p:animEffect transition="out" filter="blinds(horizontal)">
                                      <p:cBhvr>
                                        <p:cTn id="34" dur="500"/>
                                        <p:tgtEl>
                                          <p:spTgt spid="22"/>
                                        </p:tgtEl>
                                      </p:cBhvr>
                                    </p:animEffect>
                                    <p:set>
                                      <p:cBhvr>
                                        <p:cTn id="35" dur="1" fill="hold">
                                          <p:stCondLst>
                                            <p:cond delay="499"/>
                                          </p:stCondLst>
                                        </p:cTn>
                                        <p:tgtEl>
                                          <p:spTgt spid="22"/>
                                        </p:tgtEl>
                                        <p:attrNameLst>
                                          <p:attrName>style.visibility</p:attrName>
                                        </p:attrNameLst>
                                      </p:cBhvr>
                                      <p:to>
                                        <p:strVal val="hidden"/>
                                      </p:to>
                                    </p:set>
                                  </p:childTnLst>
                                </p:cTn>
                              </p:par>
                            </p:childTnLst>
                          </p:cTn>
                        </p:par>
                        <p:par>
                          <p:cTn id="36" fill="hold" nodeType="afterGroup">
                            <p:stCondLst>
                              <p:cond delay="7000"/>
                            </p:stCondLst>
                            <p:childTnLst>
                              <p:par>
                                <p:cTn id="37" presetID="3" presetClass="entr" presetSubtype="10" fill="hold"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linds(horizontal)">
                                      <p:cBhvr>
                                        <p:cTn id="39" dur="500"/>
                                        <p:tgtEl>
                                          <p:spTgt spid="30"/>
                                        </p:tgtEl>
                                      </p:cBhvr>
                                    </p:animEffect>
                                  </p:childTnLst>
                                </p:cTn>
                              </p:par>
                            </p:childTnLst>
                          </p:cTn>
                        </p:par>
                        <p:par>
                          <p:cTn id="40" fill="hold" nodeType="afterGroup">
                            <p:stCondLst>
                              <p:cond delay="7500"/>
                            </p:stCondLst>
                            <p:childTnLst>
                              <p:par>
                                <p:cTn id="41" presetID="3" presetClass="entr" presetSubtype="10" fill="hold" nodeType="afterEffect">
                                  <p:stCondLst>
                                    <p:cond delay="500"/>
                                  </p:stCondLst>
                                  <p:childTnLst>
                                    <p:set>
                                      <p:cBhvr>
                                        <p:cTn id="42" dur="1" fill="hold">
                                          <p:stCondLst>
                                            <p:cond delay="0"/>
                                          </p:stCondLst>
                                        </p:cTn>
                                        <p:tgtEl>
                                          <p:spTgt spid="24"/>
                                        </p:tgtEl>
                                        <p:attrNameLst>
                                          <p:attrName>style.visibility</p:attrName>
                                        </p:attrNameLst>
                                      </p:cBhvr>
                                      <p:to>
                                        <p:strVal val="visible"/>
                                      </p:to>
                                    </p:set>
                                    <p:animEffect transition="in" filter="blinds(horizontal)">
                                      <p:cBhvr>
                                        <p:cTn id="43" dur="500"/>
                                        <p:tgtEl>
                                          <p:spTgt spid="24"/>
                                        </p:tgtEl>
                                      </p:cBhvr>
                                    </p:animEffect>
                                  </p:childTnLst>
                                </p:cTn>
                              </p:par>
                            </p:childTnLst>
                          </p:cTn>
                        </p:par>
                        <p:par>
                          <p:cTn id="44" fill="hold" nodeType="afterGroup">
                            <p:stCondLst>
                              <p:cond delay="8500"/>
                            </p:stCondLst>
                            <p:childTnLst>
                              <p:par>
                                <p:cTn id="45" presetID="3" presetClass="exit" presetSubtype="10" fill="hold" nodeType="afterEffect">
                                  <p:stCondLst>
                                    <p:cond delay="500"/>
                                  </p:stCondLst>
                                  <p:childTnLst>
                                    <p:animEffect transition="out" filter="blinds(horizontal)">
                                      <p:cBhvr>
                                        <p:cTn id="46" dur="500"/>
                                        <p:tgtEl>
                                          <p:spTgt spid="24"/>
                                        </p:tgtEl>
                                      </p:cBhvr>
                                    </p:animEffect>
                                    <p:set>
                                      <p:cBhvr>
                                        <p:cTn id="47" dur="1" fill="hold">
                                          <p:stCondLst>
                                            <p:cond delay="499"/>
                                          </p:stCondLst>
                                        </p:cTn>
                                        <p:tgtEl>
                                          <p:spTgt spid="24"/>
                                        </p:tgtEl>
                                        <p:attrNameLst>
                                          <p:attrName>style.visibility</p:attrName>
                                        </p:attrNameLst>
                                      </p:cBhvr>
                                      <p:to>
                                        <p:strVal val="hidden"/>
                                      </p:to>
                                    </p:set>
                                  </p:childTnLst>
                                </p:cTn>
                              </p:par>
                            </p:childTnLst>
                          </p:cTn>
                        </p:par>
                        <p:par>
                          <p:cTn id="48" fill="hold" nodeType="afterGroup">
                            <p:stCondLst>
                              <p:cond delay="9500"/>
                            </p:stCondLst>
                            <p:childTnLst>
                              <p:par>
                                <p:cTn id="49" presetID="3" presetClass="entr" presetSubtype="10" fill="hold" nodeType="afterEffect">
                                  <p:stCondLst>
                                    <p:cond delay="0"/>
                                  </p:stCondLst>
                                  <p:childTnLst>
                                    <p:set>
                                      <p:cBhvr>
                                        <p:cTn id="50" dur="1" fill="hold">
                                          <p:stCondLst>
                                            <p:cond delay="0"/>
                                          </p:stCondLst>
                                        </p:cTn>
                                        <p:tgtEl>
                                          <p:spTgt spid="65536"/>
                                        </p:tgtEl>
                                        <p:attrNameLst>
                                          <p:attrName>style.visibility</p:attrName>
                                        </p:attrNameLst>
                                      </p:cBhvr>
                                      <p:to>
                                        <p:strVal val="visible"/>
                                      </p:to>
                                    </p:set>
                                    <p:animEffect transition="in" filter="blinds(horizontal)">
                                      <p:cBhvr>
                                        <p:cTn id="51" dur="500"/>
                                        <p:tgtEl>
                                          <p:spTgt spid="65536"/>
                                        </p:tgtEl>
                                      </p:cBhvr>
                                    </p:animEffect>
                                  </p:childTnLst>
                                </p:cTn>
                              </p:par>
                            </p:childTnLst>
                          </p:cTn>
                        </p:par>
                        <p:par>
                          <p:cTn id="52" fill="hold" nodeType="afterGroup">
                            <p:stCondLst>
                              <p:cond delay="10000"/>
                            </p:stCondLst>
                            <p:childTnLst>
                              <p:par>
                                <p:cTn id="53" presetID="3" presetClass="entr" presetSubtype="10" fill="hold" nodeType="afterEffect">
                                  <p:stCondLst>
                                    <p:cond delay="500"/>
                                  </p:stCondLst>
                                  <p:childTnLst>
                                    <p:set>
                                      <p:cBhvr>
                                        <p:cTn id="54" dur="1" fill="hold">
                                          <p:stCondLst>
                                            <p:cond delay="0"/>
                                          </p:stCondLst>
                                        </p:cTn>
                                        <p:tgtEl>
                                          <p:spTgt spid="19"/>
                                        </p:tgtEl>
                                        <p:attrNameLst>
                                          <p:attrName>style.visibility</p:attrName>
                                        </p:attrNameLst>
                                      </p:cBhvr>
                                      <p:to>
                                        <p:strVal val="visible"/>
                                      </p:to>
                                    </p:set>
                                    <p:animEffect transition="in" filter="blinds(horizontal)">
                                      <p:cBhvr>
                                        <p:cTn id="55" dur="500"/>
                                        <p:tgtEl>
                                          <p:spTgt spid="19"/>
                                        </p:tgtEl>
                                      </p:cBhvr>
                                    </p:animEffect>
                                  </p:childTnLst>
                                </p:cTn>
                              </p:par>
                            </p:childTnLst>
                          </p:cTn>
                        </p:par>
                        <p:par>
                          <p:cTn id="56" fill="hold" nodeType="afterGroup">
                            <p:stCondLst>
                              <p:cond delay="11000"/>
                            </p:stCondLst>
                            <p:childTnLst>
                              <p:par>
                                <p:cTn id="57" presetID="3" presetClass="exit" presetSubtype="10" fill="hold" nodeType="afterEffect">
                                  <p:stCondLst>
                                    <p:cond delay="500"/>
                                  </p:stCondLst>
                                  <p:childTnLst>
                                    <p:animEffect transition="out" filter="blinds(horizontal)">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childTnLst>
                          </p:cTn>
                        </p:par>
                        <p:par>
                          <p:cTn id="60" fill="hold" nodeType="afterGroup">
                            <p:stCondLst>
                              <p:cond delay="12000"/>
                            </p:stCondLst>
                            <p:childTnLst>
                              <p:par>
                                <p:cTn id="61" presetID="3" presetClass="entr" presetSubtype="10" fill="hold"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blinds(horizontal)">
                                      <p:cBhvr>
                                        <p:cTn id="63" dur="500"/>
                                        <p:tgtEl>
                                          <p:spTgt spid="27"/>
                                        </p:tgtEl>
                                      </p:cBhvr>
                                    </p:animEffect>
                                  </p:childTnLst>
                                </p:cTn>
                              </p:par>
                            </p:childTnLst>
                          </p:cTn>
                        </p:par>
                        <p:par>
                          <p:cTn id="64" fill="hold" nodeType="afterGroup">
                            <p:stCondLst>
                              <p:cond delay="12500"/>
                            </p:stCondLst>
                            <p:childTnLst>
                              <p:par>
                                <p:cTn id="65" presetID="3" presetClass="entr" presetSubtype="10" fill="hold" nodeType="afterEffect">
                                  <p:stCondLst>
                                    <p:cond delay="500"/>
                                  </p:stCondLst>
                                  <p:childTnLst>
                                    <p:set>
                                      <p:cBhvr>
                                        <p:cTn id="66" dur="1" fill="hold">
                                          <p:stCondLst>
                                            <p:cond delay="0"/>
                                          </p:stCondLst>
                                        </p:cTn>
                                        <p:tgtEl>
                                          <p:spTgt spid="21"/>
                                        </p:tgtEl>
                                        <p:attrNameLst>
                                          <p:attrName>style.visibility</p:attrName>
                                        </p:attrNameLst>
                                      </p:cBhvr>
                                      <p:to>
                                        <p:strVal val="visible"/>
                                      </p:to>
                                    </p:set>
                                    <p:animEffect transition="in" filter="blinds(horizontal)">
                                      <p:cBhvr>
                                        <p:cTn id="67" dur="500"/>
                                        <p:tgtEl>
                                          <p:spTgt spid="21"/>
                                        </p:tgtEl>
                                      </p:cBhvr>
                                    </p:animEffect>
                                  </p:childTnLst>
                                </p:cTn>
                              </p:par>
                            </p:childTnLst>
                          </p:cTn>
                        </p:par>
                        <p:par>
                          <p:cTn id="68" fill="hold" nodeType="afterGroup">
                            <p:stCondLst>
                              <p:cond delay="13500"/>
                            </p:stCondLst>
                            <p:childTnLst>
                              <p:par>
                                <p:cTn id="69" presetID="3" presetClass="exit" presetSubtype="10" fill="hold" nodeType="afterEffect">
                                  <p:stCondLst>
                                    <p:cond delay="500"/>
                                  </p:stCondLst>
                                  <p:childTnLst>
                                    <p:animEffect transition="out" filter="blinds(horizontal)">
                                      <p:cBhvr>
                                        <p:cTn id="70" dur="500"/>
                                        <p:tgtEl>
                                          <p:spTgt spid="21"/>
                                        </p:tgtEl>
                                      </p:cBhvr>
                                    </p:animEffect>
                                    <p:set>
                                      <p:cBhvr>
                                        <p:cTn id="71" dur="1" fill="hold">
                                          <p:stCondLst>
                                            <p:cond delay="499"/>
                                          </p:stCondLst>
                                        </p:cTn>
                                        <p:tgtEl>
                                          <p:spTgt spid="21"/>
                                        </p:tgtEl>
                                        <p:attrNameLst>
                                          <p:attrName>style.visibility</p:attrName>
                                        </p:attrNameLst>
                                      </p:cBhvr>
                                      <p:to>
                                        <p:strVal val="hidden"/>
                                      </p:to>
                                    </p:set>
                                  </p:childTnLst>
                                </p:cTn>
                              </p:par>
                            </p:childTnLst>
                          </p:cTn>
                        </p:par>
                        <p:par>
                          <p:cTn id="72" fill="hold" nodeType="afterGroup">
                            <p:stCondLst>
                              <p:cond delay="14500"/>
                            </p:stCondLst>
                            <p:childTnLst>
                              <p:par>
                                <p:cTn id="73" presetID="3" presetClass="entr" presetSubtype="10" fill="hold" nodeType="after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blinds(horizontal)">
                                      <p:cBhvr>
                                        <p:cTn id="75" dur="500"/>
                                        <p:tgtEl>
                                          <p:spTgt spid="29"/>
                                        </p:tgtEl>
                                      </p:cBhvr>
                                    </p:animEffect>
                                  </p:childTnLst>
                                </p:cTn>
                              </p:par>
                            </p:childTnLst>
                          </p:cTn>
                        </p:par>
                        <p:par>
                          <p:cTn id="76" fill="hold" nodeType="afterGroup">
                            <p:stCondLst>
                              <p:cond delay="15000"/>
                            </p:stCondLst>
                            <p:childTnLst>
                              <p:par>
                                <p:cTn id="77" presetID="3" presetClass="entr" presetSubtype="10" fill="hold" nodeType="afterEffect">
                                  <p:stCondLst>
                                    <p:cond delay="500"/>
                                  </p:stCondLst>
                                  <p:childTnLst>
                                    <p:set>
                                      <p:cBhvr>
                                        <p:cTn id="78" dur="1" fill="hold">
                                          <p:stCondLst>
                                            <p:cond delay="0"/>
                                          </p:stCondLst>
                                        </p:cTn>
                                        <p:tgtEl>
                                          <p:spTgt spid="23"/>
                                        </p:tgtEl>
                                        <p:attrNameLst>
                                          <p:attrName>style.visibility</p:attrName>
                                        </p:attrNameLst>
                                      </p:cBhvr>
                                      <p:to>
                                        <p:strVal val="visible"/>
                                      </p:to>
                                    </p:set>
                                    <p:animEffect transition="in" filter="blinds(horizontal)">
                                      <p:cBhvr>
                                        <p:cTn id="79" dur="500"/>
                                        <p:tgtEl>
                                          <p:spTgt spid="23"/>
                                        </p:tgtEl>
                                      </p:cBhvr>
                                    </p:animEffect>
                                  </p:childTnLst>
                                </p:cTn>
                              </p:par>
                            </p:childTnLst>
                          </p:cTn>
                        </p:par>
                        <p:par>
                          <p:cTn id="80" fill="hold" nodeType="afterGroup">
                            <p:stCondLst>
                              <p:cond delay="16000"/>
                            </p:stCondLst>
                            <p:childTnLst>
                              <p:par>
                                <p:cTn id="81" presetID="3" presetClass="exit" presetSubtype="10" fill="hold" nodeType="afterEffect">
                                  <p:stCondLst>
                                    <p:cond delay="500"/>
                                  </p:stCondLst>
                                  <p:childTnLst>
                                    <p:animEffect transition="out" filter="blinds(horizontal)">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par>
                          <p:cTn id="84" fill="hold" nodeType="afterGroup">
                            <p:stCondLst>
                              <p:cond delay="17000"/>
                            </p:stCondLst>
                            <p:childTnLst>
                              <p:par>
                                <p:cTn id="85" presetID="3" presetClass="entr" presetSubtype="10" fill="hold" nodeType="after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blinds(horizontal)">
                                      <p:cBhvr>
                                        <p:cTn id="87" dur="500"/>
                                        <p:tgtEl>
                                          <p:spTgt spid="31"/>
                                        </p:tgtEl>
                                      </p:cBhvr>
                                    </p:animEffect>
                                  </p:childTnLst>
                                </p:cTn>
                              </p:par>
                            </p:childTnLst>
                          </p:cTn>
                        </p:par>
                        <p:par>
                          <p:cTn id="88" fill="hold" nodeType="afterGroup">
                            <p:stCondLst>
                              <p:cond delay="17500"/>
                            </p:stCondLst>
                            <p:childTnLst>
                              <p:par>
                                <p:cTn id="89" presetID="3" presetClass="entr" presetSubtype="10" fill="hold" nodeType="afterEffect">
                                  <p:stCondLst>
                                    <p:cond delay="500"/>
                                  </p:stCondLst>
                                  <p:childTnLst>
                                    <p:set>
                                      <p:cBhvr>
                                        <p:cTn id="90" dur="1" fill="hold">
                                          <p:stCondLst>
                                            <p:cond delay="0"/>
                                          </p:stCondLst>
                                        </p:cTn>
                                        <p:tgtEl>
                                          <p:spTgt spid="25"/>
                                        </p:tgtEl>
                                        <p:attrNameLst>
                                          <p:attrName>style.visibility</p:attrName>
                                        </p:attrNameLst>
                                      </p:cBhvr>
                                      <p:to>
                                        <p:strVal val="visible"/>
                                      </p:to>
                                    </p:set>
                                    <p:animEffect transition="in" filter="blinds(horizontal)">
                                      <p:cBhvr>
                                        <p:cTn id="91" dur="500"/>
                                        <p:tgtEl>
                                          <p:spTgt spid="25"/>
                                        </p:tgtEl>
                                      </p:cBhvr>
                                    </p:animEffect>
                                  </p:childTnLst>
                                </p:cTn>
                              </p:par>
                            </p:childTnLst>
                          </p:cTn>
                        </p:par>
                        <p:par>
                          <p:cTn id="92" fill="hold" nodeType="afterGroup">
                            <p:stCondLst>
                              <p:cond delay="18500"/>
                            </p:stCondLst>
                            <p:childTnLst>
                              <p:par>
                                <p:cTn id="93" presetID="3" presetClass="exit" presetSubtype="10" fill="hold" nodeType="afterEffect">
                                  <p:stCondLst>
                                    <p:cond delay="500"/>
                                  </p:stCondLst>
                                  <p:childTnLst>
                                    <p:animEffect transition="out" filter="blinds(horizontal)">
                                      <p:cBhvr>
                                        <p:cTn id="94" dur="500"/>
                                        <p:tgtEl>
                                          <p:spTgt spid="25"/>
                                        </p:tgtEl>
                                      </p:cBhvr>
                                    </p:animEffect>
                                    <p:set>
                                      <p:cBhvr>
                                        <p:cTn id="95" dur="1" fill="hold">
                                          <p:stCondLst>
                                            <p:cond delay="499"/>
                                          </p:stCondLst>
                                        </p:cTn>
                                        <p:tgtEl>
                                          <p:spTgt spid="25"/>
                                        </p:tgtEl>
                                        <p:attrNameLst>
                                          <p:attrName>style.visibility</p:attrName>
                                        </p:attrNameLst>
                                      </p:cBhvr>
                                      <p:to>
                                        <p:strVal val="hidden"/>
                                      </p:to>
                                    </p:set>
                                  </p:childTnLst>
                                </p:cTn>
                              </p:par>
                            </p:childTnLst>
                          </p:cTn>
                        </p:par>
                        <p:par>
                          <p:cTn id="96" fill="hold" nodeType="afterGroup">
                            <p:stCondLst>
                              <p:cond delay="19500"/>
                            </p:stCondLst>
                            <p:childTnLst>
                              <p:par>
                                <p:cTn id="97" presetID="3" presetClass="entr" presetSubtype="10" fill="hold" nodeType="afterEffect">
                                  <p:stCondLst>
                                    <p:cond delay="0"/>
                                  </p:stCondLst>
                                  <p:childTnLst>
                                    <p:set>
                                      <p:cBhvr>
                                        <p:cTn id="98" dur="1" fill="hold">
                                          <p:stCondLst>
                                            <p:cond delay="0"/>
                                          </p:stCondLst>
                                        </p:cTn>
                                        <p:tgtEl>
                                          <p:spTgt spid="65537"/>
                                        </p:tgtEl>
                                        <p:attrNameLst>
                                          <p:attrName>style.visibility</p:attrName>
                                        </p:attrNameLst>
                                      </p:cBhvr>
                                      <p:to>
                                        <p:strVal val="visible"/>
                                      </p:to>
                                    </p:set>
                                    <p:animEffect transition="in" filter="blinds(horizontal)">
                                      <p:cBhvr>
                                        <p:cTn id="99" dur="500"/>
                                        <p:tgtEl>
                                          <p:spTgt spid="65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457200" y="122238"/>
            <a:ext cx="41910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p>
            <a:pPr fontAlgn="base">
              <a:spcBef>
                <a:spcPct val="0"/>
              </a:spcBef>
              <a:spcAft>
                <a:spcPct val="0"/>
              </a:spcAft>
            </a:pPr>
            <a:r>
              <a:rPr lang="en-US" sz="3200" smtClean="0">
                <a:solidFill>
                  <a:srgbClr val="000000"/>
                </a:solidFill>
                <a:latin typeface="Calibri" pitchFamily="34" charset="0"/>
              </a:rPr>
              <a:t>What HIS enables</a:t>
            </a:r>
          </a:p>
        </p:txBody>
      </p:sp>
      <p:grpSp>
        <p:nvGrpSpPr>
          <p:cNvPr id="2" name="Group 3"/>
          <p:cNvGrpSpPr>
            <a:grpSpLocks/>
          </p:cNvGrpSpPr>
          <p:nvPr/>
        </p:nvGrpSpPr>
        <p:grpSpPr bwMode="auto">
          <a:xfrm>
            <a:off x="5029200" y="914400"/>
            <a:ext cx="1171575" cy="1038225"/>
            <a:chOff x="2256" y="1056"/>
            <a:chExt cx="738" cy="654"/>
          </a:xfrm>
        </p:grpSpPr>
        <p:sp>
          <p:nvSpPr>
            <p:cNvPr id="66616" name="AutoShape 4"/>
            <p:cNvSpPr>
              <a:spLocks noChangeArrowheads="1"/>
            </p:cNvSpPr>
            <p:nvPr/>
          </p:nvSpPr>
          <p:spPr bwMode="auto">
            <a:xfrm>
              <a:off x="2256" y="105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6617" name="Group 5"/>
            <p:cNvGrpSpPr>
              <a:grpSpLocks/>
            </p:cNvGrpSpPr>
            <p:nvPr/>
          </p:nvGrpSpPr>
          <p:grpSpPr bwMode="auto">
            <a:xfrm>
              <a:off x="2304" y="1152"/>
              <a:ext cx="690" cy="558"/>
              <a:chOff x="2208" y="1152"/>
              <a:chExt cx="690" cy="558"/>
            </a:xfrm>
          </p:grpSpPr>
          <p:pic>
            <p:nvPicPr>
              <p:cNvPr id="66618" name="Picture 6" descr="Get Data">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8" y="1152"/>
                <a:ext cx="450" cy="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19" name="Picture 7" descr="United States Environmental Protection Agency">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8" y="1152"/>
                <a:ext cx="33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66564" name="Text Box 8"/>
          <p:cNvSpPr txBox="1">
            <a:spLocks noChangeArrowheads="1"/>
          </p:cNvSpPr>
          <p:nvPr/>
        </p:nvSpPr>
        <p:spPr bwMode="auto">
          <a:xfrm>
            <a:off x="5943600" y="801688"/>
            <a:ext cx="2590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mtClean="0">
                <a:solidFill>
                  <a:srgbClr val="FF0066"/>
                </a:solidFill>
                <a:latin typeface="Calibri" pitchFamily="34" charset="0"/>
                <a:ea typeface="Arial Unicode MS" pitchFamily="34" charset="-128"/>
                <a:cs typeface="Arial Unicode MS" pitchFamily="34" charset="-128"/>
              </a:rPr>
              <a:t>Searching all data sources collectively</a:t>
            </a:r>
          </a:p>
        </p:txBody>
      </p:sp>
      <p:grpSp>
        <p:nvGrpSpPr>
          <p:cNvPr id="4" name="Group 9"/>
          <p:cNvGrpSpPr>
            <a:grpSpLocks/>
          </p:cNvGrpSpPr>
          <p:nvPr/>
        </p:nvGrpSpPr>
        <p:grpSpPr bwMode="auto">
          <a:xfrm>
            <a:off x="381000" y="3276600"/>
            <a:ext cx="1066800" cy="1066800"/>
            <a:chOff x="2400" y="2400"/>
            <a:chExt cx="672" cy="672"/>
          </a:xfrm>
        </p:grpSpPr>
        <p:sp>
          <p:nvSpPr>
            <p:cNvPr id="66614" name="Oval 10"/>
            <p:cNvSpPr>
              <a:spLocks noChangeArrowheads="1"/>
            </p:cNvSpPr>
            <p:nvPr/>
          </p:nvSpPr>
          <p:spPr bwMode="auto">
            <a:xfrm>
              <a:off x="2400" y="2400"/>
              <a:ext cx="672" cy="672"/>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615" name="Picture 11" descr="j019538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5" y="2544"/>
              <a:ext cx="394"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2"/>
          <p:cNvGrpSpPr>
            <a:grpSpLocks/>
          </p:cNvGrpSpPr>
          <p:nvPr/>
        </p:nvGrpSpPr>
        <p:grpSpPr bwMode="auto">
          <a:xfrm>
            <a:off x="6248400" y="1676400"/>
            <a:ext cx="1906588" cy="762000"/>
            <a:chOff x="768" y="1536"/>
            <a:chExt cx="1201" cy="480"/>
          </a:xfrm>
        </p:grpSpPr>
        <p:sp>
          <p:nvSpPr>
            <p:cNvPr id="66610" name="AutoShape 13"/>
            <p:cNvSpPr>
              <a:spLocks noChangeArrowheads="1"/>
            </p:cNvSpPr>
            <p:nvPr/>
          </p:nvSpPr>
          <p:spPr bwMode="auto">
            <a:xfrm>
              <a:off x="768" y="153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6611" name="Group 14"/>
            <p:cNvGrpSpPr>
              <a:grpSpLocks/>
            </p:cNvGrpSpPr>
            <p:nvPr/>
          </p:nvGrpSpPr>
          <p:grpSpPr bwMode="auto">
            <a:xfrm>
              <a:off x="769" y="1680"/>
              <a:ext cx="1200" cy="192"/>
              <a:chOff x="961" y="2822"/>
              <a:chExt cx="1200" cy="192"/>
            </a:xfrm>
          </p:grpSpPr>
          <p:pic>
            <p:nvPicPr>
              <p:cNvPr id="66612" name="Picture 15" descr="USGS Science for a changing world">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1" y="2832"/>
                <a:ext cx="120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613" name="Text Box 16"/>
              <p:cNvSpPr txBox="1">
                <a:spLocks noChangeArrowheads="1"/>
              </p:cNvSpPr>
              <p:nvPr/>
            </p:nvSpPr>
            <p:spPr bwMode="auto">
              <a:xfrm>
                <a:off x="1569" y="2822"/>
                <a:ext cx="40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FFFFFF"/>
                    </a:solidFill>
                    <a:latin typeface="Calibri" pitchFamily="34" charset="0"/>
                    <a:ea typeface="Arial Unicode MS" pitchFamily="34" charset="-128"/>
                    <a:cs typeface="Arial Unicode MS" pitchFamily="34" charset="-128"/>
                  </a:rPr>
                  <a:t>NWIS</a:t>
                </a:r>
              </a:p>
            </p:txBody>
          </p:sp>
        </p:grpSp>
      </p:grpSp>
      <p:grpSp>
        <p:nvGrpSpPr>
          <p:cNvPr id="7" name="Group 17"/>
          <p:cNvGrpSpPr>
            <a:grpSpLocks/>
          </p:cNvGrpSpPr>
          <p:nvPr/>
        </p:nvGrpSpPr>
        <p:grpSpPr bwMode="auto">
          <a:xfrm>
            <a:off x="4724400" y="2362200"/>
            <a:ext cx="2209800" cy="762000"/>
            <a:chOff x="2064" y="3600"/>
            <a:chExt cx="1392" cy="480"/>
          </a:xfrm>
        </p:grpSpPr>
        <p:sp>
          <p:nvSpPr>
            <p:cNvPr id="66608" name="AutoShape 18"/>
            <p:cNvSpPr>
              <a:spLocks noChangeArrowheads="1"/>
            </p:cNvSpPr>
            <p:nvPr/>
          </p:nvSpPr>
          <p:spPr bwMode="auto">
            <a:xfrm>
              <a:off x="2064" y="360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609" name="Picture 19" descr="Banne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64" y="3792"/>
              <a:ext cx="139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20"/>
          <p:cNvGrpSpPr>
            <a:grpSpLocks/>
          </p:cNvGrpSpPr>
          <p:nvPr/>
        </p:nvGrpSpPr>
        <p:grpSpPr bwMode="auto">
          <a:xfrm>
            <a:off x="6248400" y="3200400"/>
            <a:ext cx="1981200" cy="762000"/>
            <a:chOff x="624" y="2976"/>
            <a:chExt cx="1248" cy="480"/>
          </a:xfrm>
        </p:grpSpPr>
        <p:sp>
          <p:nvSpPr>
            <p:cNvPr id="66606" name="AutoShape 21"/>
            <p:cNvSpPr>
              <a:spLocks noChangeArrowheads="1"/>
            </p:cNvSpPr>
            <p:nvPr/>
          </p:nvSpPr>
          <p:spPr bwMode="auto">
            <a:xfrm>
              <a:off x="624" y="297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607" name="Picture 22" descr="AmeriFlux website">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4" y="3168"/>
              <a:ext cx="1248"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23"/>
          <p:cNvGrpSpPr>
            <a:grpSpLocks/>
          </p:cNvGrpSpPr>
          <p:nvPr/>
        </p:nvGrpSpPr>
        <p:grpSpPr bwMode="auto">
          <a:xfrm>
            <a:off x="4495800" y="3886200"/>
            <a:ext cx="2362200" cy="762000"/>
            <a:chOff x="3408" y="1536"/>
            <a:chExt cx="1488" cy="480"/>
          </a:xfrm>
        </p:grpSpPr>
        <p:sp>
          <p:nvSpPr>
            <p:cNvPr id="66604" name="AutoShape 24"/>
            <p:cNvSpPr>
              <a:spLocks noChangeArrowheads="1"/>
            </p:cNvSpPr>
            <p:nvPr/>
          </p:nvSpPr>
          <p:spPr bwMode="auto">
            <a:xfrm>
              <a:off x="3408" y="153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605" name="Picture 25" descr="Goddard Space Flight Cent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08" y="1680"/>
              <a:ext cx="1488"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26"/>
          <p:cNvGrpSpPr>
            <a:grpSpLocks/>
          </p:cNvGrpSpPr>
          <p:nvPr/>
        </p:nvGrpSpPr>
        <p:grpSpPr bwMode="auto">
          <a:xfrm>
            <a:off x="6248400" y="4648200"/>
            <a:ext cx="1906588" cy="762000"/>
            <a:chOff x="432" y="2160"/>
            <a:chExt cx="1201" cy="480"/>
          </a:xfrm>
        </p:grpSpPr>
        <p:sp>
          <p:nvSpPr>
            <p:cNvPr id="66600" name="AutoShape 27"/>
            <p:cNvSpPr>
              <a:spLocks noChangeArrowheads="1"/>
            </p:cNvSpPr>
            <p:nvPr/>
          </p:nvSpPr>
          <p:spPr bwMode="auto">
            <a:xfrm>
              <a:off x="432" y="216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6601" name="Group 28"/>
            <p:cNvGrpSpPr>
              <a:grpSpLocks/>
            </p:cNvGrpSpPr>
            <p:nvPr/>
          </p:nvGrpSpPr>
          <p:grpSpPr bwMode="auto">
            <a:xfrm>
              <a:off x="433" y="2352"/>
              <a:ext cx="1200" cy="192"/>
              <a:chOff x="673" y="2016"/>
              <a:chExt cx="1200" cy="192"/>
            </a:xfrm>
          </p:grpSpPr>
          <p:pic>
            <p:nvPicPr>
              <p:cNvPr id="66602" name="Picture 29" descr="USGS Science for a changing world">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3" y="2026"/>
                <a:ext cx="120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603" name="Text Box 30"/>
              <p:cNvSpPr txBox="1">
                <a:spLocks noChangeArrowheads="1"/>
              </p:cNvSpPr>
              <p:nvPr/>
            </p:nvSpPr>
            <p:spPr bwMode="auto">
              <a:xfrm>
                <a:off x="1281" y="2016"/>
                <a:ext cx="55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FFFFFF"/>
                    </a:solidFill>
                    <a:latin typeface="Calibri" pitchFamily="34" charset="0"/>
                    <a:ea typeface="Arial Unicode MS" pitchFamily="34" charset="-128"/>
                    <a:cs typeface="Arial Unicode MS" pitchFamily="34" charset="-128"/>
                  </a:rPr>
                  <a:t>NAWQA</a:t>
                </a:r>
              </a:p>
            </p:txBody>
          </p:sp>
        </p:grpSp>
      </p:grpSp>
      <p:grpSp>
        <p:nvGrpSpPr>
          <p:cNvPr id="12" name="Group 31"/>
          <p:cNvGrpSpPr>
            <a:grpSpLocks/>
          </p:cNvGrpSpPr>
          <p:nvPr/>
        </p:nvGrpSpPr>
        <p:grpSpPr bwMode="auto">
          <a:xfrm>
            <a:off x="4495800" y="5257800"/>
            <a:ext cx="919163" cy="762000"/>
            <a:chOff x="3840" y="3216"/>
            <a:chExt cx="579" cy="480"/>
          </a:xfrm>
        </p:grpSpPr>
        <p:sp>
          <p:nvSpPr>
            <p:cNvPr id="66596" name="AutoShape 32"/>
            <p:cNvSpPr>
              <a:spLocks noChangeArrowheads="1"/>
            </p:cNvSpPr>
            <p:nvPr/>
          </p:nvSpPr>
          <p:spPr bwMode="auto">
            <a:xfrm>
              <a:off x="3840" y="321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6597" name="Group 33"/>
            <p:cNvGrpSpPr>
              <a:grpSpLocks/>
            </p:cNvGrpSpPr>
            <p:nvPr/>
          </p:nvGrpSpPr>
          <p:grpSpPr bwMode="auto">
            <a:xfrm>
              <a:off x="3840" y="3264"/>
              <a:ext cx="579" cy="413"/>
              <a:chOff x="3888" y="3072"/>
              <a:chExt cx="579" cy="413"/>
            </a:xfrm>
          </p:grpSpPr>
          <p:pic>
            <p:nvPicPr>
              <p:cNvPr id="66598" name="Picture 34" descr="NCEP">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88" y="3072"/>
                <a:ext cx="579"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99" name="Text Box 35"/>
              <p:cNvSpPr txBox="1">
                <a:spLocks noChangeArrowheads="1"/>
              </p:cNvSpPr>
              <p:nvPr/>
            </p:nvSpPr>
            <p:spPr bwMode="auto">
              <a:xfrm>
                <a:off x="3984" y="3312"/>
                <a:ext cx="39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000000"/>
                    </a:solidFill>
                    <a:latin typeface="Calibri" pitchFamily="34" charset="0"/>
                    <a:ea typeface="Arial Unicode MS" pitchFamily="34" charset="-128"/>
                    <a:cs typeface="Arial Unicode MS" pitchFamily="34" charset="-128"/>
                  </a:rPr>
                  <a:t>NARR</a:t>
                </a:r>
              </a:p>
            </p:txBody>
          </p:sp>
        </p:grpSp>
      </p:grpSp>
      <p:sp>
        <p:nvSpPr>
          <p:cNvPr id="66572" name="Line 36"/>
          <p:cNvSpPr>
            <a:spLocks noChangeShapeType="1"/>
          </p:cNvSpPr>
          <p:nvPr/>
        </p:nvSpPr>
        <p:spPr bwMode="auto">
          <a:xfrm flipV="1">
            <a:off x="1524000" y="3886200"/>
            <a:ext cx="8382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73" name="Text Box 37"/>
          <p:cNvSpPr txBox="1">
            <a:spLocks noChangeArrowheads="1"/>
          </p:cNvSpPr>
          <p:nvPr/>
        </p:nvSpPr>
        <p:spPr bwMode="auto">
          <a:xfrm>
            <a:off x="1371600" y="3429000"/>
            <a:ext cx="104457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b="1" smtClean="0">
                <a:solidFill>
                  <a:srgbClr val="000000"/>
                </a:solidFill>
                <a:latin typeface="Mona Lisa Recut"/>
                <a:ea typeface="Arial Unicode MS" pitchFamily="34" charset="-128"/>
                <a:cs typeface="Arial Unicode MS" pitchFamily="34" charset="-128"/>
              </a:rPr>
              <a:t>generic </a:t>
            </a:r>
          </a:p>
          <a:p>
            <a:pPr eaLnBrk="1" fontAlgn="base" hangingPunct="1">
              <a:spcBef>
                <a:spcPct val="50000"/>
              </a:spcBef>
              <a:spcAft>
                <a:spcPct val="0"/>
              </a:spcAft>
            </a:pPr>
            <a:r>
              <a:rPr lang="en-US" b="1" smtClean="0">
                <a:solidFill>
                  <a:srgbClr val="000000"/>
                </a:solidFill>
                <a:latin typeface="Mona Lisa Recut"/>
                <a:ea typeface="Arial Unicode MS" pitchFamily="34" charset="-128"/>
                <a:cs typeface="Arial Unicode MS" pitchFamily="34" charset="-128"/>
              </a:rPr>
              <a:t>request</a:t>
            </a:r>
          </a:p>
        </p:txBody>
      </p:sp>
      <p:sp>
        <p:nvSpPr>
          <p:cNvPr id="117798" name="Rectangle 38"/>
          <p:cNvSpPr>
            <a:spLocks noChangeArrowheads="1"/>
          </p:cNvSpPr>
          <p:nvPr/>
        </p:nvSpPr>
        <p:spPr bwMode="auto">
          <a:xfrm>
            <a:off x="2362200" y="1143000"/>
            <a:ext cx="477838" cy="5334000"/>
          </a:xfrm>
          <a:prstGeom prst="rect">
            <a:avLst/>
          </a:prstGeom>
          <a:solidFill>
            <a:srgbClr val="FFFF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sp>
        <p:nvSpPr>
          <p:cNvPr id="66575" name="Line 39"/>
          <p:cNvSpPr>
            <a:spLocks noChangeShapeType="1"/>
          </p:cNvSpPr>
          <p:nvPr/>
        </p:nvSpPr>
        <p:spPr bwMode="auto">
          <a:xfrm flipV="1">
            <a:off x="2819400" y="1295400"/>
            <a:ext cx="22098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76" name="Text Box 40"/>
          <p:cNvSpPr txBox="1">
            <a:spLocks noChangeArrowheads="1"/>
          </p:cNvSpPr>
          <p:nvPr/>
        </p:nvSpPr>
        <p:spPr bwMode="auto">
          <a:xfrm>
            <a:off x="3276600" y="9906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smtClean="0">
                <a:solidFill>
                  <a:srgbClr val="000000"/>
                </a:solidFill>
                <a:latin typeface="Calibri" pitchFamily="34" charset="0"/>
                <a:ea typeface="Arial Unicode MS" pitchFamily="34" charset="-128"/>
                <a:cs typeface="Arial Unicode MS" pitchFamily="34" charset="-128"/>
              </a:rPr>
              <a:t>GetValues</a:t>
            </a:r>
          </a:p>
        </p:txBody>
      </p:sp>
      <p:sp>
        <p:nvSpPr>
          <p:cNvPr id="66577" name="Line 41"/>
          <p:cNvSpPr>
            <a:spLocks noChangeShapeType="1"/>
          </p:cNvSpPr>
          <p:nvPr/>
        </p:nvSpPr>
        <p:spPr bwMode="auto">
          <a:xfrm flipV="1">
            <a:off x="2801938" y="2057400"/>
            <a:ext cx="3370262" cy="1588"/>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78" name="Text Box 42"/>
          <p:cNvSpPr txBox="1">
            <a:spLocks noChangeArrowheads="1"/>
          </p:cNvSpPr>
          <p:nvPr/>
        </p:nvSpPr>
        <p:spPr bwMode="auto">
          <a:xfrm>
            <a:off x="3200400" y="1752600"/>
            <a:ext cx="1201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smtClean="0">
                <a:solidFill>
                  <a:srgbClr val="0000FF"/>
                </a:solidFill>
                <a:latin typeface="Calibri" pitchFamily="34" charset="0"/>
                <a:ea typeface="Arial Unicode MS" pitchFamily="34" charset="-128"/>
                <a:cs typeface="Arial Unicode MS" pitchFamily="34" charset="-128"/>
              </a:rPr>
              <a:t>GetValues</a:t>
            </a:r>
          </a:p>
        </p:txBody>
      </p:sp>
      <p:sp>
        <p:nvSpPr>
          <p:cNvPr id="66579" name="Line 43"/>
          <p:cNvSpPr>
            <a:spLocks noChangeShapeType="1"/>
          </p:cNvSpPr>
          <p:nvPr/>
        </p:nvSpPr>
        <p:spPr bwMode="auto">
          <a:xfrm flipV="1">
            <a:off x="2819400" y="2819400"/>
            <a:ext cx="17526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80" name="Text Box 44"/>
          <p:cNvSpPr txBox="1">
            <a:spLocks noChangeArrowheads="1"/>
          </p:cNvSpPr>
          <p:nvPr/>
        </p:nvSpPr>
        <p:spPr bwMode="auto">
          <a:xfrm>
            <a:off x="3200400" y="25146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i="1" smtClean="0">
                <a:solidFill>
                  <a:srgbClr val="000000"/>
                </a:solidFill>
                <a:latin typeface="Calibri" pitchFamily="34" charset="0"/>
                <a:ea typeface="Arial Unicode MS" pitchFamily="34" charset="-128"/>
                <a:cs typeface="Arial Unicode MS" pitchFamily="34" charset="-128"/>
              </a:rPr>
              <a:t>GetValues</a:t>
            </a:r>
          </a:p>
        </p:txBody>
      </p:sp>
      <p:sp>
        <p:nvSpPr>
          <p:cNvPr id="66581" name="Line 45"/>
          <p:cNvSpPr>
            <a:spLocks noChangeShapeType="1"/>
          </p:cNvSpPr>
          <p:nvPr/>
        </p:nvSpPr>
        <p:spPr bwMode="auto">
          <a:xfrm flipV="1">
            <a:off x="2819400" y="3581400"/>
            <a:ext cx="3352800" cy="20638"/>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82" name="Text Box 46"/>
          <p:cNvSpPr txBox="1">
            <a:spLocks noChangeArrowheads="1"/>
          </p:cNvSpPr>
          <p:nvPr/>
        </p:nvSpPr>
        <p:spPr bwMode="auto">
          <a:xfrm>
            <a:off x="3276600" y="32766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smtClean="0">
                <a:solidFill>
                  <a:srgbClr val="FF0066"/>
                </a:solidFill>
                <a:latin typeface="Calibri" pitchFamily="34" charset="0"/>
                <a:ea typeface="Arial Unicode MS" pitchFamily="34" charset="-128"/>
                <a:cs typeface="Arial Unicode MS" pitchFamily="34" charset="-128"/>
              </a:rPr>
              <a:t>GetValues</a:t>
            </a:r>
          </a:p>
        </p:txBody>
      </p:sp>
      <p:sp>
        <p:nvSpPr>
          <p:cNvPr id="66583" name="Line 47"/>
          <p:cNvSpPr>
            <a:spLocks noChangeShapeType="1"/>
          </p:cNvSpPr>
          <p:nvPr/>
        </p:nvSpPr>
        <p:spPr bwMode="auto">
          <a:xfrm>
            <a:off x="2819400" y="4343400"/>
            <a:ext cx="15240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84" name="Text Box 48"/>
          <p:cNvSpPr txBox="1">
            <a:spLocks noChangeArrowheads="1"/>
          </p:cNvSpPr>
          <p:nvPr/>
        </p:nvSpPr>
        <p:spPr bwMode="auto">
          <a:xfrm>
            <a:off x="3200400" y="39624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smtClean="0">
                <a:solidFill>
                  <a:srgbClr val="000000"/>
                </a:solidFill>
                <a:latin typeface="Calibri" pitchFamily="34" charset="0"/>
                <a:ea typeface="Arial Unicode MS" pitchFamily="34" charset="-128"/>
                <a:cs typeface="Arial Unicode MS" pitchFamily="34" charset="-128"/>
              </a:rPr>
              <a:t>GetValues</a:t>
            </a:r>
          </a:p>
        </p:txBody>
      </p:sp>
      <p:sp>
        <p:nvSpPr>
          <p:cNvPr id="66585" name="Line 49"/>
          <p:cNvSpPr>
            <a:spLocks noChangeShapeType="1"/>
          </p:cNvSpPr>
          <p:nvPr/>
        </p:nvSpPr>
        <p:spPr bwMode="auto">
          <a:xfrm>
            <a:off x="2819400" y="5105400"/>
            <a:ext cx="32766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117810" name="Text Box 50"/>
          <p:cNvSpPr txBox="1">
            <a:spLocks noChangeArrowheads="1"/>
          </p:cNvSpPr>
          <p:nvPr/>
        </p:nvSpPr>
        <p:spPr bwMode="auto">
          <a:xfrm>
            <a:off x="3200400" y="4724400"/>
            <a:ext cx="1143000" cy="304800"/>
          </a:xfrm>
          <a:prstGeom prst="rect">
            <a:avLst/>
          </a:prstGeom>
          <a:noFill/>
          <a:ln w="9525">
            <a:noFill/>
            <a:miter lim="800000"/>
            <a:headEnd/>
            <a:tailEnd/>
          </a:ln>
          <a:effectLst/>
        </p:spPr>
        <p:txBody>
          <a:bodyPr lIns="91430" tIns="45715" rIns="91430" bIns="45715">
            <a:spAutoFit/>
          </a:bodyPr>
          <a:lstStyle/>
          <a:p>
            <a:pPr defTabSz="457200" fontAlgn="base">
              <a:spcBef>
                <a:spcPct val="50000"/>
              </a:spcBef>
              <a:spcAft>
                <a:spcPct val="0"/>
              </a:spcAft>
              <a:defRPr/>
            </a:pPr>
            <a:r>
              <a:rPr lang="en-US" sz="1400" b="1" u="sng">
                <a:solidFill>
                  <a:srgbClr val="000000"/>
                </a:solidFill>
                <a:effectLst>
                  <a:outerShdw blurRad="38100" dist="38100" dir="2700000" algn="tl">
                    <a:srgbClr val="C0C0C0"/>
                  </a:outerShdw>
                </a:effectLst>
                <a:ea typeface="Arial Unicode MS" pitchFamily="34" charset="-128"/>
                <a:cs typeface="Arial Unicode MS" pitchFamily="34" charset="-128"/>
              </a:rPr>
              <a:t>GetValues</a:t>
            </a:r>
          </a:p>
        </p:txBody>
      </p:sp>
      <p:sp>
        <p:nvSpPr>
          <p:cNvPr id="66587" name="Line 51"/>
          <p:cNvSpPr>
            <a:spLocks noChangeShapeType="1"/>
          </p:cNvSpPr>
          <p:nvPr/>
        </p:nvSpPr>
        <p:spPr bwMode="auto">
          <a:xfrm>
            <a:off x="2819400" y="5715000"/>
            <a:ext cx="17526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88" name="Text Box 52"/>
          <p:cNvSpPr txBox="1">
            <a:spLocks noChangeArrowheads="1"/>
          </p:cNvSpPr>
          <p:nvPr/>
        </p:nvSpPr>
        <p:spPr bwMode="auto">
          <a:xfrm>
            <a:off x="3214688" y="5410200"/>
            <a:ext cx="12049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600" b="1" smtClean="0">
                <a:solidFill>
                  <a:srgbClr val="000000"/>
                </a:solidFill>
                <a:latin typeface="Times New Roman" pitchFamily="18" charset="0"/>
                <a:ea typeface="Arial Unicode MS" pitchFamily="34" charset="-128"/>
                <a:cs typeface="Arial Unicode MS" pitchFamily="34" charset="-128"/>
              </a:rPr>
              <a:t>GetValues</a:t>
            </a:r>
          </a:p>
        </p:txBody>
      </p:sp>
      <p:sp>
        <p:nvSpPr>
          <p:cNvPr id="66589" name="Line 53"/>
          <p:cNvSpPr>
            <a:spLocks noChangeShapeType="1"/>
          </p:cNvSpPr>
          <p:nvPr/>
        </p:nvSpPr>
        <p:spPr bwMode="auto">
          <a:xfrm>
            <a:off x="2819400" y="6248400"/>
            <a:ext cx="32004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90" name="Text Box 54"/>
          <p:cNvSpPr txBox="1">
            <a:spLocks noChangeArrowheads="1"/>
          </p:cNvSpPr>
          <p:nvPr/>
        </p:nvSpPr>
        <p:spPr bwMode="auto">
          <a:xfrm>
            <a:off x="3276600" y="58674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600" b="1" smtClean="0">
                <a:solidFill>
                  <a:srgbClr val="000000"/>
                </a:solidFill>
                <a:latin typeface="Script MT Bold" pitchFamily="66" charset="0"/>
                <a:ea typeface="Arial Unicode MS" pitchFamily="34" charset="-128"/>
                <a:cs typeface="Arial Unicode MS" pitchFamily="34" charset="-128"/>
              </a:rPr>
              <a:t>GetValues</a:t>
            </a:r>
          </a:p>
        </p:txBody>
      </p:sp>
      <p:grpSp>
        <p:nvGrpSpPr>
          <p:cNvPr id="14" name="Group 55"/>
          <p:cNvGrpSpPr>
            <a:grpSpLocks/>
          </p:cNvGrpSpPr>
          <p:nvPr/>
        </p:nvGrpSpPr>
        <p:grpSpPr bwMode="auto">
          <a:xfrm>
            <a:off x="6248400" y="5791200"/>
            <a:ext cx="1752600" cy="762000"/>
            <a:chOff x="3936" y="3648"/>
            <a:chExt cx="1104" cy="480"/>
          </a:xfrm>
        </p:grpSpPr>
        <p:sp>
          <p:nvSpPr>
            <p:cNvPr id="66593" name="AutoShape 56"/>
            <p:cNvSpPr>
              <a:spLocks noChangeArrowheads="1"/>
            </p:cNvSpPr>
            <p:nvPr/>
          </p:nvSpPr>
          <p:spPr bwMode="auto">
            <a:xfrm>
              <a:off x="3936" y="3648"/>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594" name="Picture 57" descr="masthead"/>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936" y="3825"/>
              <a:ext cx="1104"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95" name="Text Box 58"/>
            <p:cNvSpPr txBox="1">
              <a:spLocks noChangeArrowheads="1"/>
            </p:cNvSpPr>
            <p:nvPr/>
          </p:nvSpPr>
          <p:spPr bwMode="auto">
            <a:xfrm>
              <a:off x="3974" y="3840"/>
              <a:ext cx="49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FF0000"/>
                  </a:solidFill>
                  <a:latin typeface="Calibri" pitchFamily="34" charset="0"/>
                  <a:ea typeface="Arial Unicode MS" pitchFamily="34" charset="-128"/>
                  <a:cs typeface="Arial Unicode MS" pitchFamily="34" charset="-128"/>
                </a:rPr>
                <a:t>ODM</a:t>
              </a:r>
            </a:p>
          </p:txBody>
        </p:sp>
      </p:grpSp>
      <p:sp>
        <p:nvSpPr>
          <p:cNvPr id="66592" name="Text Box 59"/>
          <p:cNvSpPr txBox="1">
            <a:spLocks noChangeArrowheads="1"/>
          </p:cNvSpPr>
          <p:nvPr/>
        </p:nvSpPr>
        <p:spPr bwMode="auto">
          <a:xfrm>
            <a:off x="288925" y="5370513"/>
            <a:ext cx="191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mtClean="0">
                <a:solidFill>
                  <a:srgbClr val="000000"/>
                </a:solidFill>
                <a:latin typeface="Calibri" pitchFamily="34" charset="0"/>
                <a:ea typeface="Arial Unicode MS" pitchFamily="34" charset="-128"/>
                <a:cs typeface="Arial Unicode MS" pitchFamily="34" charset="-128"/>
              </a:rPr>
              <a:t>Michael Piasecki</a:t>
            </a:r>
          </a:p>
          <a:p>
            <a:pPr eaLnBrk="1" fontAlgn="base" hangingPunct="1">
              <a:spcBef>
                <a:spcPct val="0"/>
              </a:spcBef>
              <a:spcAft>
                <a:spcPct val="0"/>
              </a:spcAft>
            </a:pPr>
            <a:r>
              <a:rPr lang="en-US" smtClean="0">
                <a:solidFill>
                  <a:srgbClr val="000000"/>
                </a:solidFill>
                <a:latin typeface="Calibri" pitchFamily="34" charset="0"/>
                <a:ea typeface="Arial Unicode MS" pitchFamily="34" charset="-128"/>
                <a:cs typeface="Arial Unicode MS" pitchFamily="34" charset="-128"/>
              </a:rPr>
              <a:t>Drexel University</a:t>
            </a:r>
          </a:p>
        </p:txBody>
      </p:sp>
    </p:spTree>
    <p:extLst>
      <p:ext uri="{BB962C8B-B14F-4D97-AF65-F5344CB8AC3E}">
        <p14:creationId xmlns:p14="http://schemas.microsoft.com/office/powerpoint/2010/main" val="4217484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nodeType="afterGroup">
                            <p:stCondLst>
                              <p:cond delay="500"/>
                            </p:stCondLst>
                            <p:childTnLst>
                              <p:par>
                                <p:cTn id="9" presetID="4" presetClass="entr" presetSubtype="16" fill="hold" grpId="0" nodeType="afterEffect">
                                  <p:stCondLst>
                                    <p:cond delay="1000"/>
                                  </p:stCondLst>
                                  <p:childTnLst>
                                    <p:set>
                                      <p:cBhvr>
                                        <p:cTn id="10" dur="1" fill="hold">
                                          <p:stCondLst>
                                            <p:cond delay="0"/>
                                          </p:stCondLst>
                                        </p:cTn>
                                        <p:tgtEl>
                                          <p:spTgt spid="117798"/>
                                        </p:tgtEl>
                                        <p:attrNameLst>
                                          <p:attrName>style.visibility</p:attrName>
                                        </p:attrNameLst>
                                      </p:cBhvr>
                                      <p:to>
                                        <p:strVal val="visible"/>
                                      </p:to>
                                    </p:set>
                                    <p:animEffect transition="in" filter="box(in)">
                                      <p:cBhvr>
                                        <p:cTn id="11" dur="500"/>
                                        <p:tgtEl>
                                          <p:spTgt spid="117798"/>
                                        </p:tgtEl>
                                      </p:cBhvr>
                                    </p:animEffect>
                                  </p:childTnLst>
                                </p:cTn>
                              </p:par>
                            </p:childTnLst>
                          </p:cTn>
                        </p:par>
                        <p:par>
                          <p:cTn id="12" fill="hold" nodeType="afterGroup">
                            <p:stCondLst>
                              <p:cond delay="2000"/>
                            </p:stCondLst>
                            <p:childTnLst>
                              <p:par>
                                <p:cTn id="13" presetID="8" presetClass="emph" presetSubtype="0" fill="hold" grpId="1" nodeType="afterEffect">
                                  <p:stCondLst>
                                    <p:cond delay="1000"/>
                                  </p:stCondLst>
                                  <p:childTnLst>
                                    <p:animRot by="43200000">
                                      <p:cBhvr>
                                        <p:cTn id="14" dur="500" fill="hold"/>
                                        <p:tgtEl>
                                          <p:spTgt spid="117798"/>
                                        </p:tgtEl>
                                        <p:attrNameLst>
                                          <p:attrName>r</p:attrName>
                                        </p:attrNameLst>
                                      </p:cBhvr>
                                    </p:animRot>
                                  </p:childTnLst>
                                </p:cTn>
                              </p:par>
                            </p:childTnLst>
                          </p:cTn>
                        </p:par>
                        <p:par>
                          <p:cTn id="15" fill="hold" nodeType="afterGroup">
                            <p:stCondLst>
                              <p:cond delay="3500"/>
                            </p:stCondLst>
                            <p:childTnLst>
                              <p:par>
                                <p:cTn id="16" presetID="1" presetClass="entr" presetSubtype="0" fill="hold" nodeType="afterEffect">
                                  <p:stCondLst>
                                    <p:cond delay="500"/>
                                  </p:stCondLst>
                                  <p:childTnLst>
                                    <p:set>
                                      <p:cBhvr>
                                        <p:cTn id="17" dur="1" fill="hold">
                                          <p:stCondLst>
                                            <p:cond delay="0"/>
                                          </p:stCondLst>
                                        </p:cTn>
                                        <p:tgtEl>
                                          <p:spTgt spid="2"/>
                                        </p:tgtEl>
                                        <p:attrNameLst>
                                          <p:attrName>style.visibility</p:attrName>
                                        </p:attrNameLst>
                                      </p:cBhvr>
                                      <p:to>
                                        <p:strVal val="visible"/>
                                      </p:to>
                                    </p:set>
                                  </p:childTnLst>
                                </p:cTn>
                              </p:par>
                            </p:childTnLst>
                          </p:cTn>
                        </p:par>
                        <p:par>
                          <p:cTn id="18" fill="hold" nodeType="afterGroup">
                            <p:stCondLst>
                              <p:cond delay="4000"/>
                            </p:stCondLst>
                            <p:childTnLst>
                              <p:par>
                                <p:cTn id="19" presetID="1" presetClass="entr" presetSubtype="0" fill="hold" nodeType="afterEffect">
                                  <p:stCondLst>
                                    <p:cond delay="50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nodeType="afterGroup">
                            <p:stCondLst>
                              <p:cond delay="4500"/>
                            </p:stCondLst>
                            <p:childTnLst>
                              <p:par>
                                <p:cTn id="22" presetID="1" presetClass="entr" presetSubtype="0" fill="hold" nodeType="afterEffect">
                                  <p:stCondLst>
                                    <p:cond delay="500"/>
                                  </p:stCondLst>
                                  <p:childTnLst>
                                    <p:set>
                                      <p:cBhvr>
                                        <p:cTn id="23" dur="1" fill="hold">
                                          <p:stCondLst>
                                            <p:cond delay="0"/>
                                          </p:stCondLst>
                                        </p:cTn>
                                        <p:tgtEl>
                                          <p:spTgt spid="7"/>
                                        </p:tgtEl>
                                        <p:attrNameLst>
                                          <p:attrName>style.visibility</p:attrName>
                                        </p:attrNameLst>
                                      </p:cBhvr>
                                      <p:to>
                                        <p:strVal val="visible"/>
                                      </p:to>
                                    </p:set>
                                  </p:childTnLst>
                                </p:cTn>
                              </p:par>
                            </p:childTnLst>
                          </p:cTn>
                        </p:par>
                        <p:par>
                          <p:cTn id="24" fill="hold" nodeType="afterGroup">
                            <p:stCondLst>
                              <p:cond delay="5000"/>
                            </p:stCondLst>
                            <p:childTnLst>
                              <p:par>
                                <p:cTn id="25" presetID="1" presetClass="entr" presetSubtype="0" fill="hold" nodeType="afterEffect">
                                  <p:stCondLst>
                                    <p:cond delay="500"/>
                                  </p:stCondLst>
                                  <p:childTnLst>
                                    <p:set>
                                      <p:cBhvr>
                                        <p:cTn id="26" dur="1" fill="hold">
                                          <p:stCondLst>
                                            <p:cond delay="0"/>
                                          </p:stCondLst>
                                        </p:cTn>
                                        <p:tgtEl>
                                          <p:spTgt spid="8"/>
                                        </p:tgtEl>
                                        <p:attrNameLst>
                                          <p:attrName>style.visibility</p:attrName>
                                        </p:attrNameLst>
                                      </p:cBhvr>
                                      <p:to>
                                        <p:strVal val="visible"/>
                                      </p:to>
                                    </p:set>
                                  </p:childTnLst>
                                </p:cTn>
                              </p:par>
                            </p:childTnLst>
                          </p:cTn>
                        </p:par>
                        <p:par>
                          <p:cTn id="27" fill="hold" nodeType="afterGroup">
                            <p:stCondLst>
                              <p:cond delay="5500"/>
                            </p:stCondLst>
                            <p:childTnLst>
                              <p:par>
                                <p:cTn id="28" presetID="1" presetClass="entr" presetSubtype="0" fill="hold" nodeType="afterEffect">
                                  <p:stCondLst>
                                    <p:cond delay="500"/>
                                  </p:stCondLst>
                                  <p:childTnLst>
                                    <p:set>
                                      <p:cBhvr>
                                        <p:cTn id="29" dur="1" fill="hold">
                                          <p:stCondLst>
                                            <p:cond delay="0"/>
                                          </p:stCondLst>
                                        </p:cTn>
                                        <p:tgtEl>
                                          <p:spTgt spid="9"/>
                                        </p:tgtEl>
                                        <p:attrNameLst>
                                          <p:attrName>style.visibility</p:attrName>
                                        </p:attrNameLst>
                                      </p:cBhvr>
                                      <p:to>
                                        <p:strVal val="visible"/>
                                      </p:to>
                                    </p:set>
                                  </p:childTnLst>
                                </p:cTn>
                              </p:par>
                            </p:childTnLst>
                          </p:cTn>
                        </p:par>
                        <p:par>
                          <p:cTn id="30" fill="hold" nodeType="afterGroup">
                            <p:stCondLst>
                              <p:cond delay="6000"/>
                            </p:stCondLst>
                            <p:childTnLst>
                              <p:par>
                                <p:cTn id="31" presetID="1" presetClass="entr" presetSubtype="0" fill="hold" nodeType="afterEffect">
                                  <p:stCondLst>
                                    <p:cond delay="500"/>
                                  </p:stCondLst>
                                  <p:childTnLst>
                                    <p:set>
                                      <p:cBhvr>
                                        <p:cTn id="32" dur="1" fill="hold">
                                          <p:stCondLst>
                                            <p:cond delay="0"/>
                                          </p:stCondLst>
                                        </p:cTn>
                                        <p:tgtEl>
                                          <p:spTgt spid="10"/>
                                        </p:tgtEl>
                                        <p:attrNameLst>
                                          <p:attrName>style.visibility</p:attrName>
                                        </p:attrNameLst>
                                      </p:cBhvr>
                                      <p:to>
                                        <p:strVal val="visible"/>
                                      </p:to>
                                    </p:set>
                                  </p:childTnLst>
                                </p:cTn>
                              </p:par>
                            </p:childTnLst>
                          </p:cTn>
                        </p:par>
                        <p:par>
                          <p:cTn id="33" fill="hold" nodeType="afterGroup">
                            <p:stCondLst>
                              <p:cond delay="6500"/>
                            </p:stCondLst>
                            <p:childTnLst>
                              <p:par>
                                <p:cTn id="34" presetID="1" presetClass="entr" presetSubtype="0" fill="hold" nodeType="afterEffect">
                                  <p:stCondLst>
                                    <p:cond delay="50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nodeType="afterGroup">
                            <p:stCondLst>
                              <p:cond delay="7000"/>
                            </p:stCondLst>
                            <p:childTnLst>
                              <p:par>
                                <p:cTn id="37" presetID="1" presetClass="entr" presetSubtype="0" fill="hold" nodeType="afterEffect">
                                  <p:stCondLst>
                                    <p:cond delay="50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98" grpId="0" animBg="1"/>
      <p:bldP spid="11779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91808" y="-1"/>
            <a:ext cx="8763000" cy="1374887"/>
          </a:xfrm>
        </p:spPr>
        <p:txBody>
          <a:bodyPr>
            <a:normAutofit/>
          </a:bodyPr>
          <a:lstStyle/>
          <a:p>
            <a:r>
              <a:rPr lang="en-US" sz="3600" b="1" dirty="0" smtClean="0"/>
              <a:t>Video Demo</a:t>
            </a:r>
            <a:endParaRPr lang="en-US" sz="3600" dirty="0"/>
          </a:p>
        </p:txBody>
      </p:sp>
      <p:pic>
        <p:nvPicPr>
          <p:cNvPr id="46081" name="Picture 1"/>
          <p:cNvPicPr>
            <a:picLocks noChangeAspect="1" noChangeArrowheads="1"/>
          </p:cNvPicPr>
          <p:nvPr/>
        </p:nvPicPr>
        <p:blipFill>
          <a:blip r:embed="rId2" cstate="print"/>
          <a:srcRect/>
          <a:stretch>
            <a:fillRect/>
          </a:stretch>
        </p:blipFill>
        <p:spPr bwMode="auto">
          <a:xfrm>
            <a:off x="685800" y="76200"/>
            <a:ext cx="7772400" cy="6084406"/>
          </a:xfrm>
          <a:prstGeom prst="rect">
            <a:avLst/>
          </a:prstGeom>
          <a:noFill/>
          <a:ln w="9525">
            <a:noFill/>
            <a:miter lim="800000"/>
            <a:headEnd/>
            <a:tailEnd/>
          </a:ln>
        </p:spPr>
      </p:pic>
      <p:sp>
        <p:nvSpPr>
          <p:cNvPr id="2" name="Rectangle 1"/>
          <p:cNvSpPr/>
          <p:nvPr/>
        </p:nvSpPr>
        <p:spPr>
          <a:xfrm>
            <a:off x="381000" y="6260068"/>
            <a:ext cx="8305800" cy="369332"/>
          </a:xfrm>
          <a:prstGeom prst="rect">
            <a:avLst/>
          </a:prstGeom>
        </p:spPr>
        <p:txBody>
          <a:bodyPr wrap="square">
            <a:spAutoFit/>
          </a:bodyPr>
          <a:lstStyle/>
          <a:p>
            <a:pPr algn="ctr"/>
            <a:r>
              <a:rPr lang="en-US" dirty="0">
                <a:hlinkClick r:id="rId3"/>
              </a:rPr>
              <a:t>http://</a:t>
            </a:r>
            <a:r>
              <a:rPr lang="en-US" dirty="0" smtClean="0">
                <a:hlinkClick r:id="rId3"/>
              </a:rPr>
              <a:t>his.cuahsi.org/movies/JacobsWellSpring/JacobsWellSpring.html</a:t>
            </a:r>
            <a:r>
              <a:rPr lang="en-US" dirty="0" smtClean="0"/>
              <a:t> </a:t>
            </a:r>
            <a:endParaRPr lang="en-US" dirty="0"/>
          </a:p>
        </p:txBody>
      </p:sp>
    </p:spTree>
    <p:extLst>
      <p:ext uri="{BB962C8B-B14F-4D97-AF65-F5344CB8AC3E}">
        <p14:creationId xmlns:p14="http://schemas.microsoft.com/office/powerpoint/2010/main" val="3737289368"/>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16288" y="1981200"/>
            <a:ext cx="2311400"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prstClr val="white"/>
                </a:solidFill>
              </a:rPr>
              <a:t>Catalog</a:t>
            </a:r>
            <a:br>
              <a:rPr lang="en-US" sz="2600" dirty="0" smtClean="0">
                <a:solidFill>
                  <a:prstClr val="white"/>
                </a:solidFill>
              </a:rPr>
            </a:br>
            <a:r>
              <a:rPr lang="en-US" sz="2600" dirty="0" smtClean="0">
                <a:solidFill>
                  <a:prstClr val="white"/>
                </a:solidFill>
              </a:rPr>
              <a:t>(Google)</a:t>
            </a:r>
            <a:endParaRPr lang="en-US" sz="2600" dirty="0">
              <a:solidFill>
                <a:prstClr val="white"/>
              </a:solidFill>
            </a:endParaRPr>
          </a:p>
        </p:txBody>
      </p:sp>
      <p:sp>
        <p:nvSpPr>
          <p:cNvPr id="6" name="Rectangle 5"/>
          <p:cNvSpPr/>
          <p:nvPr/>
        </p:nvSpPr>
        <p:spPr>
          <a:xfrm>
            <a:off x="1195388" y="4572000"/>
            <a:ext cx="2311400"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prstClr val="white"/>
                </a:solidFill>
              </a:rPr>
              <a:t>Web Server</a:t>
            </a:r>
          </a:p>
          <a:p>
            <a:pPr algn="ctr">
              <a:defRPr/>
            </a:pPr>
            <a:r>
              <a:rPr lang="en-US" sz="2600" dirty="0" smtClean="0">
                <a:solidFill>
                  <a:prstClr val="white"/>
                </a:solidFill>
              </a:rPr>
              <a:t>(CNN.com)</a:t>
            </a:r>
            <a:endParaRPr lang="en-US" sz="2600" dirty="0">
              <a:solidFill>
                <a:prstClr val="white"/>
              </a:solidFill>
            </a:endParaRPr>
          </a:p>
        </p:txBody>
      </p:sp>
      <p:sp>
        <p:nvSpPr>
          <p:cNvPr id="7" name="Rectangle 6"/>
          <p:cNvSpPr/>
          <p:nvPr/>
        </p:nvSpPr>
        <p:spPr>
          <a:xfrm>
            <a:off x="5538788" y="4572000"/>
            <a:ext cx="2309812"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prstClr val="white"/>
                </a:solidFill>
              </a:rPr>
              <a:t>Browser</a:t>
            </a:r>
          </a:p>
          <a:p>
            <a:pPr algn="ctr">
              <a:defRPr/>
            </a:pPr>
            <a:r>
              <a:rPr lang="en-US" sz="2600" dirty="0" smtClean="0">
                <a:solidFill>
                  <a:prstClr val="white"/>
                </a:solidFill>
              </a:rPr>
              <a:t>(Firefox)</a:t>
            </a:r>
            <a:endParaRPr lang="en-US" sz="2600" dirty="0">
              <a:solidFill>
                <a:prstClr val="white"/>
              </a:solidFill>
            </a:endParaRPr>
          </a:p>
        </p:txBody>
      </p:sp>
      <p:cxnSp>
        <p:nvCxnSpPr>
          <p:cNvPr id="9" name="Straight Arrow Connector 8"/>
          <p:cNvCxnSpPr>
            <a:stCxn id="6" idx="0"/>
            <a:endCxn id="5" idx="2"/>
          </p:cNvCxnSpPr>
          <p:nvPr/>
        </p:nvCxnSpPr>
        <p:spPr>
          <a:xfrm rot="5400000" flipH="1" flipV="1">
            <a:off x="2511426" y="2611438"/>
            <a:ext cx="1800225" cy="21209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endCxn id="7" idx="0"/>
          </p:cNvCxnSpPr>
          <p:nvPr/>
        </p:nvCxnSpPr>
        <p:spPr>
          <a:xfrm>
            <a:off x="4471988" y="2771775"/>
            <a:ext cx="2221706" cy="180022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3"/>
            <a:endCxn id="7" idx="1"/>
          </p:cNvCxnSpPr>
          <p:nvPr/>
        </p:nvCxnSpPr>
        <p:spPr>
          <a:xfrm>
            <a:off x="3506788" y="4967288"/>
            <a:ext cx="2032000"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4106" name="TextBox 15"/>
          <p:cNvSpPr txBox="1">
            <a:spLocks noChangeArrowheads="1"/>
          </p:cNvSpPr>
          <p:nvPr/>
        </p:nvSpPr>
        <p:spPr bwMode="auto">
          <a:xfrm>
            <a:off x="4090988" y="4648200"/>
            <a:ext cx="748923" cy="338554"/>
          </a:xfrm>
          <a:prstGeom prst="rect">
            <a:avLst/>
          </a:prstGeom>
          <a:noFill/>
          <a:ln w="9525">
            <a:noFill/>
            <a:miter lim="800000"/>
            <a:headEnd/>
            <a:tailEnd/>
          </a:ln>
        </p:spPr>
        <p:txBody>
          <a:bodyPr wrap="none">
            <a:spAutoFit/>
          </a:bodyPr>
          <a:lstStyle/>
          <a:p>
            <a:r>
              <a:rPr lang="en-US" sz="1600" b="1" dirty="0" smtClean="0">
                <a:solidFill>
                  <a:prstClr val="black"/>
                </a:solidFill>
              </a:rPr>
              <a:t>Access</a:t>
            </a:r>
            <a:endParaRPr lang="en-US" sz="1600" b="1" dirty="0">
              <a:solidFill>
                <a:prstClr val="black"/>
              </a:solidFill>
            </a:endParaRPr>
          </a:p>
        </p:txBody>
      </p:sp>
      <p:sp>
        <p:nvSpPr>
          <p:cNvPr id="4107" name="TextBox 16"/>
          <p:cNvSpPr txBox="1">
            <a:spLocks noChangeArrowheads="1"/>
          </p:cNvSpPr>
          <p:nvPr/>
        </p:nvSpPr>
        <p:spPr bwMode="auto">
          <a:xfrm rot="19137784">
            <a:off x="2436090" y="3467630"/>
            <a:ext cx="1502399" cy="338554"/>
          </a:xfrm>
          <a:prstGeom prst="rect">
            <a:avLst/>
          </a:prstGeom>
          <a:noFill/>
          <a:ln w="9525">
            <a:noFill/>
            <a:miter lim="800000"/>
            <a:headEnd/>
            <a:tailEnd/>
          </a:ln>
        </p:spPr>
        <p:txBody>
          <a:bodyPr wrap="none">
            <a:spAutoFit/>
          </a:bodyPr>
          <a:lstStyle/>
          <a:p>
            <a:r>
              <a:rPr lang="en-US" sz="1600" b="1" dirty="0" smtClean="0">
                <a:solidFill>
                  <a:prstClr val="black"/>
                </a:solidFill>
              </a:rPr>
              <a:t>Catalog harvest</a:t>
            </a:r>
            <a:endParaRPr lang="en-US" sz="1600" b="1" dirty="0">
              <a:solidFill>
                <a:prstClr val="black"/>
              </a:solidFill>
            </a:endParaRPr>
          </a:p>
        </p:txBody>
      </p:sp>
      <p:sp>
        <p:nvSpPr>
          <p:cNvPr id="4108" name="TextBox 17"/>
          <p:cNvSpPr txBox="1">
            <a:spLocks noChangeArrowheads="1"/>
          </p:cNvSpPr>
          <p:nvPr/>
        </p:nvSpPr>
        <p:spPr bwMode="auto">
          <a:xfrm rot="2301016">
            <a:off x="5410069" y="3474009"/>
            <a:ext cx="754053" cy="338554"/>
          </a:xfrm>
          <a:prstGeom prst="rect">
            <a:avLst/>
          </a:prstGeom>
          <a:noFill/>
          <a:ln w="9525">
            <a:noFill/>
            <a:miter lim="800000"/>
            <a:headEnd/>
            <a:tailEnd/>
          </a:ln>
        </p:spPr>
        <p:txBody>
          <a:bodyPr wrap="none">
            <a:spAutoFit/>
          </a:bodyPr>
          <a:lstStyle/>
          <a:p>
            <a:r>
              <a:rPr lang="en-US" sz="1600" b="1" dirty="0" smtClean="0">
                <a:solidFill>
                  <a:prstClr val="black"/>
                </a:solidFill>
              </a:rPr>
              <a:t>Search</a:t>
            </a:r>
            <a:endParaRPr lang="en-US" sz="1600" b="1" dirty="0">
              <a:solidFill>
                <a:prstClr val="black"/>
              </a:solidFill>
            </a:endParaRPr>
          </a:p>
        </p:txBody>
      </p:sp>
      <p:sp>
        <p:nvSpPr>
          <p:cNvPr id="20" name="Title 19"/>
          <p:cNvSpPr>
            <a:spLocks noGrp="1"/>
          </p:cNvSpPr>
          <p:nvPr>
            <p:ph type="title"/>
          </p:nvPr>
        </p:nvSpPr>
        <p:spPr/>
        <p:txBody>
          <a:bodyPr>
            <a:normAutofit/>
          </a:bodyPr>
          <a:lstStyle/>
          <a:p>
            <a:r>
              <a:rPr lang="en-US" dirty="0" smtClean="0"/>
              <a:t>Web Paradigm</a:t>
            </a:r>
            <a:endParaRPr lang="en-US" dirty="0"/>
          </a:p>
        </p:txBody>
      </p:sp>
    </p:spTree>
    <p:extLst>
      <p:ext uri="{BB962C8B-B14F-4D97-AF65-F5344CB8AC3E}">
        <p14:creationId xmlns:p14="http://schemas.microsoft.com/office/powerpoint/2010/main" val="313151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bwMode="auto">
          <a:xfrm>
            <a:off x="3318193" y="1600201"/>
            <a:ext cx="2297112" cy="915988"/>
          </a:xfrm>
          <a:prstGeom prst="rect">
            <a:avLst/>
          </a:prstGeom>
          <a:solidFill>
            <a:srgbClr val="4F81BD"/>
          </a:solidFill>
          <a:ln w="25400" cap="flat" cmpd="sng" algn="ctr">
            <a:solidFill>
              <a:srgbClr val="4F81BD">
                <a:shade val="50000"/>
              </a:srgbClr>
            </a:solidFill>
            <a:prstDash val="solid"/>
          </a:ln>
          <a:effectLst/>
        </p:spPr>
        <p:txBody>
          <a:bodyPr anchor="b"/>
          <a:lstStyle/>
          <a:p>
            <a:pPr algn="ctr">
              <a:defRPr/>
            </a:pPr>
            <a:r>
              <a:rPr lang="en-US" kern="0" dirty="0">
                <a:solidFill>
                  <a:sysClr val="window" lastClr="FFFFFF"/>
                </a:solidFill>
              </a:rPr>
              <a:t>Data Discovery and </a:t>
            </a:r>
            <a:r>
              <a:rPr lang="en-US" kern="0" dirty="0" smtClean="0">
                <a:solidFill>
                  <a:sysClr val="window" lastClr="FFFFFF"/>
                </a:solidFill>
              </a:rPr>
              <a:t>Integration</a:t>
            </a:r>
            <a:endParaRPr lang="en-US" kern="0" dirty="0">
              <a:solidFill>
                <a:sysClr val="window" lastClr="FFFFFF"/>
              </a:solidFill>
            </a:endParaRPr>
          </a:p>
        </p:txBody>
      </p:sp>
      <p:sp>
        <p:nvSpPr>
          <p:cNvPr id="62" name="Rectangle 61"/>
          <p:cNvSpPr/>
          <p:nvPr/>
        </p:nvSpPr>
        <p:spPr bwMode="auto">
          <a:xfrm>
            <a:off x="738505" y="4321174"/>
            <a:ext cx="2076450" cy="914400"/>
          </a:xfrm>
          <a:prstGeom prst="rect">
            <a:avLst/>
          </a:prstGeom>
          <a:solidFill>
            <a:srgbClr val="4F81BD"/>
          </a:solidFill>
          <a:ln w="25400" cap="flat" cmpd="sng" algn="ctr">
            <a:solidFill>
              <a:srgbClr val="4F81BD">
                <a:shade val="50000"/>
              </a:srgbClr>
            </a:solidFill>
            <a:prstDash val="solid"/>
          </a:ln>
          <a:effectLst/>
        </p:spPr>
        <p:txBody>
          <a:bodyPr tIns="274320" anchor="ctr" anchorCtr="0"/>
          <a:lstStyle/>
          <a:p>
            <a:pPr algn="ctr">
              <a:defRPr/>
            </a:pPr>
            <a:r>
              <a:rPr lang="en-US" kern="0" dirty="0">
                <a:solidFill>
                  <a:sysClr val="window" lastClr="FFFFFF"/>
                </a:solidFill>
              </a:rPr>
              <a:t>Data </a:t>
            </a:r>
            <a:r>
              <a:rPr lang="en-US" kern="0" dirty="0" smtClean="0">
                <a:solidFill>
                  <a:sysClr val="window" lastClr="FFFFFF"/>
                </a:solidFill>
              </a:rPr>
              <a:t>Publication</a:t>
            </a:r>
            <a:endParaRPr lang="en-US" kern="0" dirty="0">
              <a:solidFill>
                <a:sysClr val="window" lastClr="FFFFFF"/>
              </a:solidFill>
            </a:endParaRPr>
          </a:p>
        </p:txBody>
      </p:sp>
      <p:sp>
        <p:nvSpPr>
          <p:cNvPr id="63" name="Rectangle 62"/>
          <p:cNvSpPr/>
          <p:nvPr/>
        </p:nvSpPr>
        <p:spPr bwMode="auto">
          <a:xfrm>
            <a:off x="6416993" y="4314824"/>
            <a:ext cx="2073275" cy="914400"/>
          </a:xfrm>
          <a:prstGeom prst="rect">
            <a:avLst/>
          </a:prstGeom>
          <a:solidFill>
            <a:srgbClr val="4F81BD"/>
          </a:solidFill>
          <a:ln w="25400" cap="flat" cmpd="sng" algn="ctr">
            <a:solidFill>
              <a:srgbClr val="4F81BD">
                <a:shade val="50000"/>
              </a:srgbClr>
            </a:solidFill>
            <a:prstDash val="solid"/>
          </a:ln>
          <a:effectLst/>
        </p:spPr>
        <p:txBody>
          <a:bodyPr anchor="b"/>
          <a:lstStyle/>
          <a:p>
            <a:pPr algn="ctr">
              <a:defRPr/>
            </a:pPr>
            <a:r>
              <a:rPr lang="en-US" kern="0" dirty="0">
                <a:solidFill>
                  <a:sysClr val="window" lastClr="FFFFFF"/>
                </a:solidFill>
              </a:rPr>
              <a:t>Data </a:t>
            </a:r>
            <a:r>
              <a:rPr lang="en-US" kern="0" dirty="0" smtClean="0">
                <a:solidFill>
                  <a:sysClr val="window" lastClr="FFFFFF"/>
                </a:solidFill>
              </a:rPr>
              <a:t> Analysis and Synthesis</a:t>
            </a:r>
            <a:endParaRPr lang="en-US" kern="0" dirty="0">
              <a:solidFill>
                <a:sysClr val="window" lastClr="FFFFFF"/>
              </a:solidFill>
            </a:endParaRPr>
          </a:p>
        </p:txBody>
      </p:sp>
      <p:cxnSp>
        <p:nvCxnSpPr>
          <p:cNvPr id="34824" name="Straight Arrow Connector 63"/>
          <p:cNvCxnSpPr>
            <a:cxnSpLocks noChangeShapeType="1"/>
            <a:stCxn id="62" idx="0"/>
            <a:endCxn id="61" idx="2"/>
          </p:cNvCxnSpPr>
          <p:nvPr/>
        </p:nvCxnSpPr>
        <p:spPr bwMode="auto">
          <a:xfrm rot="5400000" flipH="1" flipV="1">
            <a:off x="2219247" y="2073673"/>
            <a:ext cx="1804985" cy="2690019"/>
          </a:xfrm>
          <a:prstGeom prst="straightConnector1">
            <a:avLst/>
          </a:prstGeom>
          <a:noFill/>
          <a:ln w="57150" algn="ctr">
            <a:solidFill>
              <a:srgbClr val="4A7EBB"/>
            </a:solidFill>
            <a:round/>
            <a:headEnd/>
            <a:tailEnd type="arrow" w="med" len="med"/>
          </a:ln>
        </p:spPr>
      </p:cxnSp>
      <p:cxnSp>
        <p:nvCxnSpPr>
          <p:cNvPr id="34825" name="Straight Arrow Connector 64"/>
          <p:cNvCxnSpPr>
            <a:cxnSpLocks noChangeShapeType="1"/>
          </p:cNvCxnSpPr>
          <p:nvPr/>
        </p:nvCxnSpPr>
        <p:spPr bwMode="auto">
          <a:xfrm rot="16200000" flipH="1">
            <a:off x="5022369" y="1885917"/>
            <a:ext cx="1833450" cy="3025231"/>
          </a:xfrm>
          <a:prstGeom prst="straightConnector1">
            <a:avLst/>
          </a:prstGeom>
          <a:noFill/>
          <a:ln w="57150" algn="ctr">
            <a:solidFill>
              <a:srgbClr val="4A7EBB"/>
            </a:solidFill>
            <a:round/>
            <a:headEnd/>
            <a:tailEnd type="arrow" w="med" len="med"/>
          </a:ln>
        </p:spPr>
      </p:cxnSp>
      <p:cxnSp>
        <p:nvCxnSpPr>
          <p:cNvPr id="34826" name="Straight Arrow Connector 65"/>
          <p:cNvCxnSpPr>
            <a:cxnSpLocks noChangeShapeType="1"/>
            <a:stCxn id="62" idx="3"/>
            <a:endCxn id="63" idx="1"/>
          </p:cNvCxnSpPr>
          <p:nvPr/>
        </p:nvCxnSpPr>
        <p:spPr bwMode="auto">
          <a:xfrm flipV="1">
            <a:off x="2814955" y="4772024"/>
            <a:ext cx="3602038" cy="6350"/>
          </a:xfrm>
          <a:prstGeom prst="straightConnector1">
            <a:avLst/>
          </a:prstGeom>
          <a:noFill/>
          <a:ln w="57150" algn="ctr">
            <a:solidFill>
              <a:srgbClr val="4A7EBB"/>
            </a:solidFill>
            <a:round/>
            <a:headEnd/>
            <a:tailEnd type="arrow" w="med" len="med"/>
          </a:ln>
        </p:spPr>
      </p:cxnSp>
      <p:sp>
        <p:nvSpPr>
          <p:cNvPr id="70" name="TextBox 13"/>
          <p:cNvSpPr txBox="1">
            <a:spLocks noChangeArrowheads="1"/>
          </p:cNvSpPr>
          <p:nvPr/>
        </p:nvSpPr>
        <p:spPr bwMode="auto">
          <a:xfrm>
            <a:off x="3523932" y="1631315"/>
            <a:ext cx="1848167" cy="369332"/>
          </a:xfrm>
          <a:prstGeom prst="rect">
            <a:avLst/>
          </a:prstGeom>
          <a:noFill/>
          <a:ln w="9525">
            <a:noFill/>
            <a:miter lim="800000"/>
            <a:headEnd/>
            <a:tailEnd/>
          </a:ln>
        </p:spPr>
        <p:txBody>
          <a:bodyPr wrap="square">
            <a:spAutoFit/>
          </a:bodyPr>
          <a:lstStyle/>
          <a:p>
            <a:pPr algn="ctr">
              <a:defRPr/>
            </a:pPr>
            <a:r>
              <a:rPr lang="en-US" b="1" kern="0" dirty="0" err="1" smtClean="0">
                <a:solidFill>
                  <a:srgbClr val="FFFF00"/>
                </a:solidFill>
                <a:latin typeface="Arial" pitchFamily="34" charset="0"/>
              </a:rPr>
              <a:t>HydroCatalog</a:t>
            </a:r>
            <a:endParaRPr lang="en-US" b="1" kern="0" dirty="0">
              <a:solidFill>
                <a:srgbClr val="FFFF00"/>
              </a:solidFill>
              <a:latin typeface="Arial" pitchFamily="34" charset="0"/>
            </a:endParaRPr>
          </a:p>
        </p:txBody>
      </p:sp>
      <p:sp>
        <p:nvSpPr>
          <p:cNvPr id="71" name="TextBox 14"/>
          <p:cNvSpPr txBox="1">
            <a:spLocks noChangeArrowheads="1"/>
          </p:cNvSpPr>
          <p:nvPr/>
        </p:nvSpPr>
        <p:spPr bwMode="auto">
          <a:xfrm>
            <a:off x="6432868" y="4303712"/>
            <a:ext cx="2028825" cy="363537"/>
          </a:xfrm>
          <a:prstGeom prst="rect">
            <a:avLst/>
          </a:prstGeom>
          <a:noFill/>
          <a:ln w="9525">
            <a:noFill/>
            <a:miter lim="800000"/>
            <a:headEnd/>
            <a:tailEnd/>
          </a:ln>
        </p:spPr>
        <p:txBody>
          <a:bodyPr>
            <a:spAutoFit/>
          </a:bodyPr>
          <a:lstStyle/>
          <a:p>
            <a:pPr algn="ctr">
              <a:defRPr/>
            </a:pPr>
            <a:r>
              <a:rPr lang="en-US" b="1" kern="0" dirty="0" err="1">
                <a:solidFill>
                  <a:srgbClr val="FFFF00"/>
                </a:solidFill>
                <a:latin typeface="Arial" pitchFamily="34" charset="0"/>
              </a:rPr>
              <a:t>HydroDesktop</a:t>
            </a:r>
            <a:endParaRPr lang="en-US" b="1" kern="0" dirty="0">
              <a:solidFill>
                <a:srgbClr val="FFFF00"/>
              </a:solidFill>
              <a:latin typeface="Arial" pitchFamily="34" charset="0"/>
            </a:endParaRPr>
          </a:p>
        </p:txBody>
      </p:sp>
      <p:sp>
        <p:nvSpPr>
          <p:cNvPr id="72" name="TextBox 15"/>
          <p:cNvSpPr txBox="1">
            <a:spLocks noChangeArrowheads="1"/>
          </p:cNvSpPr>
          <p:nvPr/>
        </p:nvSpPr>
        <p:spPr bwMode="auto">
          <a:xfrm>
            <a:off x="905193" y="4303712"/>
            <a:ext cx="1706562" cy="369887"/>
          </a:xfrm>
          <a:prstGeom prst="rect">
            <a:avLst/>
          </a:prstGeom>
          <a:noFill/>
          <a:ln w="9525">
            <a:noFill/>
            <a:miter lim="800000"/>
            <a:headEnd/>
            <a:tailEnd/>
          </a:ln>
        </p:spPr>
        <p:txBody>
          <a:bodyPr>
            <a:spAutoFit/>
          </a:bodyPr>
          <a:lstStyle/>
          <a:p>
            <a:pPr algn="ctr">
              <a:defRPr/>
            </a:pPr>
            <a:r>
              <a:rPr lang="en-US" b="1" kern="0" dirty="0" err="1">
                <a:solidFill>
                  <a:srgbClr val="FFFF00"/>
                </a:solidFill>
                <a:latin typeface="Arial" pitchFamily="34" charset="0"/>
              </a:rPr>
              <a:t>HydroServer</a:t>
            </a:r>
            <a:endParaRPr lang="en-US" b="1" kern="0" dirty="0">
              <a:solidFill>
                <a:srgbClr val="FFFF00"/>
              </a:solidFill>
              <a:latin typeface="Arial" pitchFamily="34" charset="0"/>
            </a:endParaRPr>
          </a:p>
        </p:txBody>
      </p:sp>
      <p:sp>
        <p:nvSpPr>
          <p:cNvPr id="29" name="AutoShape 130"/>
          <p:cNvSpPr>
            <a:spLocks noChangeArrowheads="1"/>
          </p:cNvSpPr>
          <p:nvPr/>
        </p:nvSpPr>
        <p:spPr bwMode="auto">
          <a:xfrm>
            <a:off x="697230" y="5334000"/>
            <a:ext cx="990600" cy="685800"/>
          </a:xfrm>
          <a:prstGeom prst="flowChartMagneticDisk">
            <a:avLst/>
          </a:prstGeom>
          <a:solidFill>
            <a:srgbClr val="FFFFCC"/>
          </a:solidFill>
          <a:ln w="25400">
            <a:solidFill>
              <a:schemeClr val="tx1"/>
            </a:solidFill>
            <a:round/>
            <a:headEnd/>
            <a:tailEnd/>
          </a:ln>
        </p:spPr>
        <p:txBody>
          <a:bodyPr wrap="square" anchor="ctr"/>
          <a:lstStyle/>
          <a:p>
            <a:pPr algn="ctr" fontAlgn="base">
              <a:spcBef>
                <a:spcPct val="0"/>
              </a:spcBef>
              <a:spcAft>
                <a:spcPct val="0"/>
              </a:spcAft>
            </a:pPr>
            <a:r>
              <a:rPr lang="en-US" sz="1400" dirty="0" smtClean="0">
                <a:solidFill>
                  <a:srgbClr val="FF0000"/>
                </a:solidFill>
                <a:latin typeface="Arial" charset="0"/>
              </a:rPr>
              <a:t>ODM</a:t>
            </a:r>
            <a:endParaRPr lang="en-US" sz="1400" dirty="0">
              <a:solidFill>
                <a:srgbClr val="FF0000"/>
              </a:solidFill>
              <a:latin typeface="Arial" charset="0"/>
            </a:endParaRPr>
          </a:p>
        </p:txBody>
      </p:sp>
      <p:sp>
        <p:nvSpPr>
          <p:cNvPr id="31" name="AutoShape 130"/>
          <p:cNvSpPr>
            <a:spLocks noChangeArrowheads="1"/>
          </p:cNvSpPr>
          <p:nvPr/>
        </p:nvSpPr>
        <p:spPr bwMode="auto">
          <a:xfrm>
            <a:off x="1840230" y="5334000"/>
            <a:ext cx="990600" cy="685800"/>
          </a:xfrm>
          <a:prstGeom prst="flowChartMagneticDisk">
            <a:avLst/>
          </a:prstGeom>
          <a:solidFill>
            <a:srgbClr val="FFFFCC"/>
          </a:solidFill>
          <a:ln w="25400">
            <a:solidFill>
              <a:schemeClr val="tx1"/>
            </a:solidFill>
            <a:round/>
            <a:headEnd/>
            <a:tailEnd/>
          </a:ln>
        </p:spPr>
        <p:txBody>
          <a:bodyPr wrap="square" anchor="ctr"/>
          <a:lstStyle/>
          <a:p>
            <a:pPr algn="ctr" fontAlgn="base">
              <a:spcBef>
                <a:spcPct val="0"/>
              </a:spcBef>
              <a:spcAft>
                <a:spcPct val="0"/>
              </a:spcAft>
            </a:pPr>
            <a:r>
              <a:rPr lang="en-US" sz="1400" dirty="0" smtClean="0">
                <a:solidFill>
                  <a:srgbClr val="000000">
                    <a:lumMod val="65000"/>
                    <a:lumOff val="35000"/>
                  </a:srgbClr>
                </a:solidFill>
                <a:latin typeface="Arial" charset="0"/>
              </a:rPr>
              <a:t>Geo Data</a:t>
            </a:r>
            <a:endParaRPr lang="en-US" sz="1400" dirty="0">
              <a:solidFill>
                <a:srgbClr val="000000">
                  <a:lumMod val="65000"/>
                  <a:lumOff val="35000"/>
                </a:srgbClr>
              </a:solidFill>
              <a:latin typeface="Arial" charset="0"/>
            </a:endParaRPr>
          </a:p>
        </p:txBody>
      </p:sp>
      <p:pic>
        <p:nvPicPr>
          <p:cNvPr id="32" name="Picture 4" descr="R logo"/>
          <p:cNvPicPr>
            <a:picLocks noChangeAspect="1" noChangeArrowheads="1"/>
          </p:cNvPicPr>
          <p:nvPr/>
        </p:nvPicPr>
        <p:blipFill>
          <a:blip r:embed="rId2" cstate="print"/>
          <a:srcRect/>
          <a:stretch>
            <a:fillRect/>
          </a:stretch>
        </p:blipFill>
        <p:spPr bwMode="auto">
          <a:xfrm>
            <a:off x="7479030" y="5382768"/>
            <a:ext cx="838200" cy="637032"/>
          </a:xfrm>
          <a:prstGeom prst="rect">
            <a:avLst/>
          </a:prstGeom>
          <a:noFill/>
        </p:spPr>
      </p:pic>
      <p:pic>
        <p:nvPicPr>
          <p:cNvPr id="19458" name="Picture 2" descr="OpenMI Association">
            <a:hlinkClick r:id="rId3" tooltip="OpenMI Association Home Page"/>
          </p:cNvPr>
          <p:cNvPicPr>
            <a:picLocks noChangeAspect="1" noChangeArrowheads="1"/>
          </p:cNvPicPr>
          <p:nvPr/>
        </p:nvPicPr>
        <p:blipFill>
          <a:blip r:embed="rId4" cstate="print"/>
          <a:srcRect/>
          <a:stretch>
            <a:fillRect/>
          </a:stretch>
        </p:blipFill>
        <p:spPr bwMode="auto">
          <a:xfrm>
            <a:off x="6464984" y="5410200"/>
            <a:ext cx="937846" cy="609600"/>
          </a:xfrm>
          <a:prstGeom prst="rect">
            <a:avLst/>
          </a:prstGeom>
          <a:noFill/>
        </p:spPr>
      </p:pic>
      <p:sp>
        <p:nvSpPr>
          <p:cNvPr id="20" name="Title 19"/>
          <p:cNvSpPr>
            <a:spLocks noGrp="1"/>
          </p:cNvSpPr>
          <p:nvPr>
            <p:ph type="title"/>
          </p:nvPr>
        </p:nvSpPr>
        <p:spPr/>
        <p:txBody>
          <a:bodyPr/>
          <a:lstStyle/>
          <a:p>
            <a:r>
              <a:rPr lang="en-US" sz="3600" dirty="0" smtClean="0"/>
              <a:t>CUAHSI Hydrologic Information System </a:t>
            </a:r>
            <a:br>
              <a:rPr lang="en-US" sz="3600" dirty="0" smtClean="0"/>
            </a:br>
            <a:r>
              <a:rPr lang="en-US" sz="3600" dirty="0" smtClean="0"/>
              <a:t>Services-Oriented Architecture</a:t>
            </a:r>
            <a:endParaRPr lang="en-US" sz="3600" dirty="0"/>
          </a:p>
        </p:txBody>
      </p:sp>
      <p:sp>
        <p:nvSpPr>
          <p:cNvPr id="21" name="TextBox 15"/>
          <p:cNvSpPr txBox="1">
            <a:spLocks noChangeArrowheads="1"/>
          </p:cNvSpPr>
          <p:nvPr/>
        </p:nvSpPr>
        <p:spPr bwMode="auto">
          <a:xfrm>
            <a:off x="3200400" y="4426672"/>
            <a:ext cx="2620901" cy="400110"/>
          </a:xfrm>
          <a:prstGeom prst="rect">
            <a:avLst/>
          </a:prstGeom>
          <a:noFill/>
          <a:ln w="9525">
            <a:noFill/>
            <a:miter lim="800000"/>
            <a:headEnd/>
            <a:tailEnd/>
          </a:ln>
        </p:spPr>
        <p:txBody>
          <a:bodyPr wrap="square">
            <a:spAutoFit/>
          </a:bodyPr>
          <a:lstStyle/>
          <a:p>
            <a:pPr algn="ctr"/>
            <a:r>
              <a:rPr lang="en-US" sz="2000" b="1" dirty="0">
                <a:solidFill>
                  <a:srgbClr val="000000"/>
                </a:solidFill>
              </a:rPr>
              <a:t>Data Services</a:t>
            </a:r>
          </a:p>
        </p:txBody>
      </p:sp>
      <p:sp>
        <p:nvSpPr>
          <p:cNvPr id="22" name="TextBox 16"/>
          <p:cNvSpPr txBox="1">
            <a:spLocks noChangeArrowheads="1"/>
          </p:cNvSpPr>
          <p:nvPr/>
        </p:nvSpPr>
        <p:spPr bwMode="auto">
          <a:xfrm rot="19560000">
            <a:off x="1805592" y="3195695"/>
            <a:ext cx="2112983" cy="392882"/>
          </a:xfrm>
          <a:prstGeom prst="rect">
            <a:avLst/>
          </a:prstGeom>
          <a:noFill/>
          <a:ln w="9525">
            <a:noFill/>
            <a:miter lim="800000"/>
            <a:headEnd/>
            <a:tailEnd/>
          </a:ln>
        </p:spPr>
        <p:txBody>
          <a:bodyPr wrap="none">
            <a:spAutoFit/>
          </a:bodyPr>
          <a:lstStyle/>
          <a:p>
            <a:pPr algn="ctr"/>
            <a:r>
              <a:rPr lang="en-US" sz="2000" b="1" dirty="0">
                <a:solidFill>
                  <a:srgbClr val="000000"/>
                </a:solidFill>
              </a:rPr>
              <a:t>Metadata Services</a:t>
            </a:r>
          </a:p>
        </p:txBody>
      </p:sp>
      <p:sp>
        <p:nvSpPr>
          <p:cNvPr id="23" name="TextBox 17"/>
          <p:cNvSpPr txBox="1">
            <a:spLocks noChangeArrowheads="1"/>
          </p:cNvSpPr>
          <p:nvPr/>
        </p:nvSpPr>
        <p:spPr bwMode="auto">
          <a:xfrm rot="1860000">
            <a:off x="5346676" y="3175619"/>
            <a:ext cx="1823128" cy="400110"/>
          </a:xfrm>
          <a:prstGeom prst="rect">
            <a:avLst/>
          </a:prstGeom>
          <a:noFill/>
          <a:ln w="9525">
            <a:noFill/>
            <a:miter lim="800000"/>
            <a:headEnd/>
            <a:tailEnd/>
          </a:ln>
        </p:spPr>
        <p:txBody>
          <a:bodyPr wrap="none">
            <a:spAutoFit/>
          </a:bodyPr>
          <a:lstStyle/>
          <a:p>
            <a:r>
              <a:rPr lang="en-US" sz="2000" b="1" dirty="0" smtClean="0">
                <a:solidFill>
                  <a:srgbClr val="000000"/>
                </a:solidFill>
              </a:rPr>
              <a:t>Search Services</a:t>
            </a:r>
            <a:endParaRPr lang="en-US" sz="2000" b="1" dirty="0">
              <a:solidFill>
                <a:srgbClr val="000000"/>
              </a:solidFill>
            </a:endParaRPr>
          </a:p>
        </p:txBody>
      </p:sp>
      <p:sp>
        <p:nvSpPr>
          <p:cNvPr id="24" name="Oval 23"/>
          <p:cNvSpPr/>
          <p:nvPr/>
        </p:nvSpPr>
        <p:spPr>
          <a:xfrm>
            <a:off x="3583577" y="3208559"/>
            <a:ext cx="1665514" cy="1088572"/>
          </a:xfrm>
          <a:prstGeom prst="ellipse">
            <a:avLst/>
          </a:pr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kern="0" dirty="0" err="1" smtClean="0">
                <a:solidFill>
                  <a:sysClr val="window" lastClr="FFFFFF"/>
                </a:solidFill>
              </a:rPr>
              <a:t>WaterML</a:t>
            </a:r>
            <a:r>
              <a:rPr lang="en-US" kern="0" dirty="0" smtClean="0">
                <a:solidFill>
                  <a:sysClr val="window" lastClr="FFFFFF"/>
                </a:solidFill>
              </a:rPr>
              <a:t>, Other OGC Standards</a:t>
            </a:r>
            <a:endParaRPr lang="en-US" kern="0" dirty="0">
              <a:solidFill>
                <a:sysClr val="window" lastClr="FFFFFF"/>
              </a:solidFill>
            </a:endParaRPr>
          </a:p>
        </p:txBody>
      </p:sp>
      <p:sp>
        <p:nvSpPr>
          <p:cNvPr id="25" name="Rectangle 24"/>
          <p:cNvSpPr/>
          <p:nvPr/>
        </p:nvSpPr>
        <p:spPr bwMode="auto">
          <a:xfrm>
            <a:off x="695576" y="6186924"/>
            <a:ext cx="7732143" cy="380996"/>
          </a:xfrm>
          <a:prstGeom prst="rect">
            <a:avLst/>
          </a:prstGeom>
          <a:solidFill>
            <a:schemeClr val="accent1">
              <a:lumMod val="40000"/>
              <a:lumOff val="60000"/>
            </a:schemeClr>
          </a:solidFill>
          <a:ln w="25400" cap="flat" cmpd="sng" algn="ctr">
            <a:solidFill>
              <a:srgbClr val="4F81BD">
                <a:shade val="50000"/>
              </a:srgbClr>
            </a:solidFill>
            <a:prstDash val="solid"/>
          </a:ln>
          <a:effectLst/>
        </p:spPr>
        <p:txBody>
          <a:bodyPr anchor="b"/>
          <a:lstStyle/>
          <a:p>
            <a:pPr algn="ctr">
              <a:defRPr/>
            </a:pPr>
            <a:r>
              <a:rPr lang="en-US" kern="0" dirty="0" smtClean="0">
                <a:solidFill>
                  <a:prstClr val="black"/>
                </a:solidFill>
              </a:rPr>
              <a:t>Information Model and Community Support Infrastructure</a:t>
            </a:r>
          </a:p>
        </p:txBody>
      </p:sp>
    </p:spTree>
    <p:extLst>
      <p:ext uri="{BB962C8B-B14F-4D97-AF65-F5344CB8AC3E}">
        <p14:creationId xmlns:p14="http://schemas.microsoft.com/office/powerpoint/2010/main" val="28494869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307975" y="260350"/>
            <a:ext cx="8405813" cy="1492250"/>
          </a:xfrm>
        </p:spPr>
        <p:txBody>
          <a:bodyPr>
            <a:noAutofit/>
          </a:bodyPr>
          <a:lstStyle/>
          <a:p>
            <a:r>
              <a:rPr lang="en-US" sz="3600" b="1" dirty="0"/>
              <a:t>What are the basic attributes to be associated with each single data value and how can these best be organized</a:t>
            </a:r>
            <a:r>
              <a:rPr lang="en-US" sz="3600" dirty="0"/>
              <a:t>?</a:t>
            </a:r>
          </a:p>
        </p:txBody>
      </p:sp>
      <p:graphicFrame>
        <p:nvGraphicFramePr>
          <p:cNvPr id="243715" name="Group 3"/>
          <p:cNvGraphicFramePr>
            <a:graphicFrameLocks noGrp="1"/>
          </p:cNvGraphicFramePr>
          <p:nvPr/>
        </p:nvGraphicFramePr>
        <p:xfrm>
          <a:off x="388938" y="2344738"/>
          <a:ext cx="2098675" cy="3570924"/>
        </p:xfrm>
        <a:graphic>
          <a:graphicData uri="http://schemas.openxmlformats.org/drawingml/2006/table">
            <a:tbl>
              <a:tblPr/>
              <a:tblGrid>
                <a:gridCol w="2098675"/>
              </a:tblGrid>
              <a:tr h="458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Value</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DateTime</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8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Variable</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Location</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8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Units</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Interval (support)</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Arial" charset="0"/>
                        </a:rPr>
                        <a:t>Accuracy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43733" name="Group 21"/>
          <p:cNvGraphicFramePr>
            <a:graphicFrameLocks noGrp="1"/>
          </p:cNvGraphicFramePr>
          <p:nvPr/>
        </p:nvGraphicFramePr>
        <p:xfrm>
          <a:off x="2906713" y="2336800"/>
          <a:ext cx="2876550" cy="3149601"/>
        </p:xfrm>
        <a:graphic>
          <a:graphicData uri="http://schemas.openxmlformats.org/drawingml/2006/table">
            <a:tbl>
              <a:tblPr/>
              <a:tblGrid>
                <a:gridCol w="2876550"/>
              </a:tblGrid>
              <a:tr h="482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Offset</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68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OffsetType/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Reference Point</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1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Source/Organization</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2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Censoring</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35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Data Qualifying Comments</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43747" name="Group 35"/>
          <p:cNvGraphicFramePr>
            <a:graphicFrameLocks noGrp="1"/>
          </p:cNvGraphicFramePr>
          <p:nvPr/>
        </p:nvGraphicFramePr>
        <p:xfrm>
          <a:off x="6132513" y="2332038"/>
          <a:ext cx="2797175" cy="2651760"/>
        </p:xfrm>
        <a:graphic>
          <a:graphicData uri="http://schemas.openxmlformats.org/drawingml/2006/table">
            <a:tbl>
              <a:tblPr/>
              <a:tblGrid>
                <a:gridCol w="2797175"/>
              </a:tblGrid>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Method</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Quality Control Level</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Sample Medium</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Value Type</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Data Type</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7025205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66725" y="141288"/>
            <a:ext cx="8229600" cy="723900"/>
          </a:xfrm>
        </p:spPr>
        <p:txBody>
          <a:bodyPr/>
          <a:lstStyle/>
          <a:p>
            <a:pPr eaLnBrk="1" hangingPunct="1"/>
            <a:r>
              <a:rPr lang="en-US" sz="4000" smtClean="0"/>
              <a:t>CUAHSI Observations Data Model</a:t>
            </a:r>
          </a:p>
        </p:txBody>
      </p:sp>
      <p:grpSp>
        <p:nvGrpSpPr>
          <p:cNvPr id="2" name="Group 4"/>
          <p:cNvGrpSpPr>
            <a:grpSpLocks/>
          </p:cNvGrpSpPr>
          <p:nvPr/>
        </p:nvGrpSpPr>
        <p:grpSpPr bwMode="auto">
          <a:xfrm>
            <a:off x="6216650" y="1652588"/>
            <a:ext cx="1282700" cy="1136650"/>
            <a:chOff x="3600" y="2160"/>
            <a:chExt cx="864" cy="960"/>
          </a:xfrm>
        </p:grpSpPr>
        <p:sp>
          <p:nvSpPr>
            <p:cNvPr id="37935" name="Rectangle 5"/>
            <p:cNvSpPr>
              <a:spLocks noChangeArrowheads="1"/>
            </p:cNvSpPr>
            <p:nvPr/>
          </p:nvSpPr>
          <p:spPr bwMode="auto">
            <a:xfrm>
              <a:off x="3600" y="2304"/>
              <a:ext cx="864" cy="720"/>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nvGrpSpPr>
            <p:cNvPr id="3" name="Group 6"/>
            <p:cNvGrpSpPr>
              <a:grpSpLocks/>
            </p:cNvGrpSpPr>
            <p:nvPr/>
          </p:nvGrpSpPr>
          <p:grpSpPr bwMode="auto">
            <a:xfrm>
              <a:off x="3600" y="2160"/>
              <a:ext cx="864" cy="960"/>
              <a:chOff x="3600" y="1632"/>
              <a:chExt cx="864" cy="1536"/>
            </a:xfrm>
          </p:grpSpPr>
          <p:sp>
            <p:nvSpPr>
              <p:cNvPr id="37937" name="Oval 7"/>
              <p:cNvSpPr>
                <a:spLocks noChangeArrowheads="1"/>
              </p:cNvSpPr>
              <p:nvPr/>
            </p:nvSpPr>
            <p:spPr bwMode="auto">
              <a:xfrm>
                <a:off x="3600" y="1632"/>
                <a:ext cx="864" cy="384"/>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37938" name="Oval 8"/>
              <p:cNvSpPr>
                <a:spLocks noChangeArrowheads="1"/>
              </p:cNvSpPr>
              <p:nvPr/>
            </p:nvSpPr>
            <p:spPr bwMode="auto">
              <a:xfrm>
                <a:off x="3600" y="2784"/>
                <a:ext cx="864" cy="384"/>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37939" name="Line 9"/>
              <p:cNvSpPr>
                <a:spLocks noChangeShapeType="1"/>
              </p:cNvSpPr>
              <p:nvPr/>
            </p:nvSpPr>
            <p:spPr bwMode="auto">
              <a:xfrm>
                <a:off x="4464" y="1824"/>
                <a:ext cx="0" cy="1152"/>
              </a:xfrm>
              <a:prstGeom prst="line">
                <a:avLst/>
              </a:prstGeom>
              <a:noFill/>
              <a:ln w="9525">
                <a:solidFill>
                  <a:schemeClr val="tx1"/>
                </a:solidFill>
                <a:round/>
                <a:headEnd/>
                <a:tailEnd/>
              </a:ln>
            </p:spPr>
            <p:txBody>
              <a:bodyPr/>
              <a:lstStyle/>
              <a:p>
                <a:pPr fontAlgn="base">
                  <a:spcBef>
                    <a:spcPct val="0"/>
                  </a:spcBef>
                  <a:spcAft>
                    <a:spcPct val="0"/>
                  </a:spcAft>
                </a:pPr>
                <a:endParaRPr lang="en-US" smtClean="0">
                  <a:solidFill>
                    <a:srgbClr val="000000"/>
                  </a:solidFill>
                </a:endParaRPr>
              </a:p>
            </p:txBody>
          </p:sp>
          <p:sp>
            <p:nvSpPr>
              <p:cNvPr id="37940" name="Line 10"/>
              <p:cNvSpPr>
                <a:spLocks noChangeShapeType="1"/>
              </p:cNvSpPr>
              <p:nvPr/>
            </p:nvSpPr>
            <p:spPr bwMode="auto">
              <a:xfrm>
                <a:off x="3600" y="1824"/>
                <a:ext cx="0" cy="1152"/>
              </a:xfrm>
              <a:prstGeom prst="line">
                <a:avLst/>
              </a:prstGeom>
              <a:noFill/>
              <a:ln w="9525">
                <a:solidFill>
                  <a:schemeClr val="tx1"/>
                </a:solidFill>
                <a:round/>
                <a:headEnd/>
                <a:tailEnd/>
              </a:ln>
            </p:spPr>
            <p:txBody>
              <a:bodyPr/>
              <a:lstStyle/>
              <a:p>
                <a:pPr fontAlgn="base">
                  <a:spcBef>
                    <a:spcPct val="0"/>
                  </a:spcBef>
                  <a:spcAft>
                    <a:spcPct val="0"/>
                  </a:spcAft>
                </a:pPr>
                <a:endParaRPr lang="en-US" smtClean="0">
                  <a:solidFill>
                    <a:srgbClr val="000000"/>
                  </a:solidFill>
                </a:endParaRPr>
              </a:p>
            </p:txBody>
          </p:sp>
        </p:grpSp>
      </p:grpSp>
      <p:sp>
        <p:nvSpPr>
          <p:cNvPr id="37892" name="Text Box 11"/>
          <p:cNvSpPr txBox="1">
            <a:spLocks noChangeArrowheads="1"/>
          </p:cNvSpPr>
          <p:nvPr/>
        </p:nvSpPr>
        <p:spPr bwMode="auto">
          <a:xfrm>
            <a:off x="5487988" y="979488"/>
            <a:ext cx="1243012" cy="273050"/>
          </a:xfrm>
          <a:prstGeom prst="rect">
            <a:avLst/>
          </a:prstGeom>
          <a:noFill/>
          <a:ln w="9525">
            <a:noFill/>
            <a:miter lim="800000"/>
            <a:headEnd/>
            <a:tailEnd/>
          </a:ln>
        </p:spPr>
        <p:txBody>
          <a:bodyPr wrap="none" lIns="91403" tIns="45703" rIns="91403" bIns="45703">
            <a:spAutoFit/>
          </a:bodyPr>
          <a:lstStyle/>
          <a:p>
            <a:pPr fontAlgn="base">
              <a:spcBef>
                <a:spcPct val="0"/>
              </a:spcBef>
              <a:spcAft>
                <a:spcPct val="0"/>
              </a:spcAft>
            </a:pPr>
            <a:r>
              <a:rPr lang="en-US" smtClean="0">
                <a:solidFill>
                  <a:srgbClr val="000000"/>
                </a:solidFill>
              </a:rPr>
              <a:t>Streamflow</a:t>
            </a:r>
          </a:p>
        </p:txBody>
      </p:sp>
      <p:sp>
        <p:nvSpPr>
          <p:cNvPr id="37893" name="Text Box 12"/>
          <p:cNvSpPr txBox="1">
            <a:spLocks noChangeArrowheads="1"/>
          </p:cNvSpPr>
          <p:nvPr/>
        </p:nvSpPr>
        <p:spPr bwMode="auto">
          <a:xfrm>
            <a:off x="7570788" y="2922588"/>
            <a:ext cx="1158875" cy="477837"/>
          </a:xfrm>
          <a:prstGeom prst="rect">
            <a:avLst/>
          </a:prstGeom>
          <a:noFill/>
          <a:ln w="9525">
            <a:noFill/>
            <a:miter lim="800000"/>
            <a:headEnd/>
            <a:tailEnd/>
          </a:ln>
        </p:spPr>
        <p:txBody>
          <a:bodyPr wrap="none" lIns="91403" tIns="45703" rIns="91403" bIns="45703">
            <a:spAutoFit/>
          </a:bodyPr>
          <a:lstStyle/>
          <a:p>
            <a:pPr algn="ctr" fontAlgn="base">
              <a:spcBef>
                <a:spcPct val="0"/>
              </a:spcBef>
              <a:spcAft>
                <a:spcPct val="0"/>
              </a:spcAft>
            </a:pPr>
            <a:r>
              <a:rPr lang="en-US" smtClean="0">
                <a:solidFill>
                  <a:srgbClr val="000000"/>
                </a:solidFill>
              </a:rPr>
              <a:t>Flux tower</a:t>
            </a:r>
          </a:p>
          <a:p>
            <a:pPr algn="ctr" fontAlgn="base">
              <a:spcBef>
                <a:spcPct val="0"/>
              </a:spcBef>
              <a:spcAft>
                <a:spcPct val="0"/>
              </a:spcAft>
            </a:pPr>
            <a:r>
              <a:rPr lang="en-US" smtClean="0">
                <a:solidFill>
                  <a:srgbClr val="000000"/>
                </a:solidFill>
              </a:rPr>
              <a:t>data</a:t>
            </a:r>
          </a:p>
        </p:txBody>
      </p:sp>
      <p:sp>
        <p:nvSpPr>
          <p:cNvPr id="37894" name="Text Box 13"/>
          <p:cNvSpPr txBox="1">
            <a:spLocks noChangeArrowheads="1"/>
          </p:cNvSpPr>
          <p:nvPr/>
        </p:nvSpPr>
        <p:spPr bwMode="auto">
          <a:xfrm>
            <a:off x="4505325" y="1766888"/>
            <a:ext cx="1349375" cy="477837"/>
          </a:xfrm>
          <a:prstGeom prst="rect">
            <a:avLst/>
          </a:prstGeom>
          <a:noFill/>
          <a:ln w="9525">
            <a:noFill/>
            <a:miter lim="800000"/>
            <a:headEnd/>
            <a:tailEnd/>
          </a:ln>
        </p:spPr>
        <p:txBody>
          <a:bodyPr wrap="none" lIns="91403" tIns="45703" rIns="91403" bIns="45703">
            <a:spAutoFit/>
          </a:bodyPr>
          <a:lstStyle/>
          <a:p>
            <a:pPr algn="ctr" fontAlgn="base">
              <a:spcBef>
                <a:spcPct val="0"/>
              </a:spcBef>
              <a:spcAft>
                <a:spcPct val="0"/>
              </a:spcAft>
            </a:pPr>
            <a:r>
              <a:rPr lang="en-US" smtClean="0">
                <a:solidFill>
                  <a:srgbClr val="000000"/>
                </a:solidFill>
              </a:rPr>
              <a:t>Precipitation</a:t>
            </a:r>
          </a:p>
          <a:p>
            <a:pPr algn="ctr" fontAlgn="base">
              <a:spcBef>
                <a:spcPct val="0"/>
              </a:spcBef>
              <a:spcAft>
                <a:spcPct val="0"/>
              </a:spcAft>
            </a:pPr>
            <a:r>
              <a:rPr lang="en-US" smtClean="0">
                <a:solidFill>
                  <a:srgbClr val="000000"/>
                </a:solidFill>
              </a:rPr>
              <a:t>&amp; Climate</a:t>
            </a:r>
          </a:p>
        </p:txBody>
      </p:sp>
      <p:sp>
        <p:nvSpPr>
          <p:cNvPr id="37895" name="Text Box 14"/>
          <p:cNvSpPr txBox="1">
            <a:spLocks noChangeArrowheads="1"/>
          </p:cNvSpPr>
          <p:nvPr/>
        </p:nvSpPr>
        <p:spPr bwMode="auto">
          <a:xfrm>
            <a:off x="7286625" y="962025"/>
            <a:ext cx="1408113" cy="477838"/>
          </a:xfrm>
          <a:prstGeom prst="rect">
            <a:avLst/>
          </a:prstGeom>
          <a:noFill/>
          <a:ln w="9525">
            <a:noFill/>
            <a:miter lim="800000"/>
            <a:headEnd/>
            <a:tailEnd/>
          </a:ln>
        </p:spPr>
        <p:txBody>
          <a:bodyPr wrap="none" lIns="91403" tIns="45703" rIns="91403" bIns="45703">
            <a:spAutoFit/>
          </a:bodyPr>
          <a:lstStyle/>
          <a:p>
            <a:pPr algn="ctr" fontAlgn="base">
              <a:spcBef>
                <a:spcPct val="0"/>
              </a:spcBef>
              <a:spcAft>
                <a:spcPct val="0"/>
              </a:spcAft>
            </a:pPr>
            <a:r>
              <a:rPr lang="en-US" smtClean="0">
                <a:solidFill>
                  <a:srgbClr val="000000"/>
                </a:solidFill>
              </a:rPr>
              <a:t>Groundwater</a:t>
            </a:r>
          </a:p>
          <a:p>
            <a:pPr algn="ctr" fontAlgn="base">
              <a:spcBef>
                <a:spcPct val="0"/>
              </a:spcBef>
              <a:spcAft>
                <a:spcPct val="0"/>
              </a:spcAft>
            </a:pPr>
            <a:r>
              <a:rPr lang="en-US" smtClean="0">
                <a:solidFill>
                  <a:srgbClr val="000000"/>
                </a:solidFill>
              </a:rPr>
              <a:t>levels</a:t>
            </a:r>
          </a:p>
        </p:txBody>
      </p:sp>
      <p:sp>
        <p:nvSpPr>
          <p:cNvPr id="37896" name="Text Box 15"/>
          <p:cNvSpPr txBox="1">
            <a:spLocks noChangeArrowheads="1"/>
          </p:cNvSpPr>
          <p:nvPr/>
        </p:nvSpPr>
        <p:spPr bwMode="auto">
          <a:xfrm>
            <a:off x="5218113" y="3046413"/>
            <a:ext cx="1468437" cy="273050"/>
          </a:xfrm>
          <a:prstGeom prst="rect">
            <a:avLst/>
          </a:prstGeom>
          <a:noFill/>
          <a:ln w="9525">
            <a:noFill/>
            <a:miter lim="800000"/>
            <a:headEnd/>
            <a:tailEnd/>
          </a:ln>
        </p:spPr>
        <p:txBody>
          <a:bodyPr wrap="none" lIns="91403" tIns="45703" rIns="91403" bIns="45703">
            <a:spAutoFit/>
          </a:bodyPr>
          <a:lstStyle/>
          <a:p>
            <a:pPr fontAlgn="base">
              <a:spcBef>
                <a:spcPct val="0"/>
              </a:spcBef>
              <a:spcAft>
                <a:spcPct val="0"/>
              </a:spcAft>
            </a:pPr>
            <a:r>
              <a:rPr lang="en-US" smtClean="0">
                <a:solidFill>
                  <a:srgbClr val="000000"/>
                </a:solidFill>
              </a:rPr>
              <a:t>Water Quality</a:t>
            </a:r>
          </a:p>
        </p:txBody>
      </p:sp>
      <p:sp>
        <p:nvSpPr>
          <p:cNvPr id="37897" name="Text Box 16"/>
          <p:cNvSpPr txBox="1">
            <a:spLocks noChangeArrowheads="1"/>
          </p:cNvSpPr>
          <p:nvPr/>
        </p:nvSpPr>
        <p:spPr bwMode="auto">
          <a:xfrm>
            <a:off x="7856538" y="1822450"/>
            <a:ext cx="992187" cy="684213"/>
          </a:xfrm>
          <a:prstGeom prst="rect">
            <a:avLst/>
          </a:prstGeom>
          <a:noFill/>
          <a:ln w="9525">
            <a:noFill/>
            <a:miter lim="800000"/>
            <a:headEnd/>
            <a:tailEnd/>
          </a:ln>
        </p:spPr>
        <p:txBody>
          <a:bodyPr wrap="none" lIns="91403" tIns="45703" rIns="91403" bIns="45703">
            <a:spAutoFit/>
          </a:bodyPr>
          <a:lstStyle/>
          <a:p>
            <a:pPr algn="ctr" fontAlgn="base">
              <a:spcBef>
                <a:spcPct val="0"/>
              </a:spcBef>
              <a:spcAft>
                <a:spcPct val="0"/>
              </a:spcAft>
            </a:pPr>
            <a:r>
              <a:rPr lang="en-US" smtClean="0">
                <a:solidFill>
                  <a:srgbClr val="000000"/>
                </a:solidFill>
              </a:rPr>
              <a:t>Soil </a:t>
            </a:r>
          </a:p>
          <a:p>
            <a:pPr algn="ctr" fontAlgn="base">
              <a:spcBef>
                <a:spcPct val="0"/>
              </a:spcBef>
              <a:spcAft>
                <a:spcPct val="0"/>
              </a:spcAft>
            </a:pPr>
            <a:r>
              <a:rPr lang="en-US" smtClean="0">
                <a:solidFill>
                  <a:srgbClr val="000000"/>
                </a:solidFill>
              </a:rPr>
              <a:t>moisture</a:t>
            </a:r>
          </a:p>
          <a:p>
            <a:pPr algn="ctr" fontAlgn="base">
              <a:spcBef>
                <a:spcPct val="0"/>
              </a:spcBef>
              <a:spcAft>
                <a:spcPct val="0"/>
              </a:spcAft>
            </a:pPr>
            <a:r>
              <a:rPr lang="en-US" smtClean="0">
                <a:solidFill>
                  <a:srgbClr val="000000"/>
                </a:solidFill>
              </a:rPr>
              <a:t>data</a:t>
            </a:r>
          </a:p>
        </p:txBody>
      </p:sp>
      <p:sp>
        <p:nvSpPr>
          <p:cNvPr id="37898" name="Line 17"/>
          <p:cNvSpPr>
            <a:spLocks noChangeShapeType="1"/>
          </p:cNvSpPr>
          <p:nvPr/>
        </p:nvSpPr>
        <p:spPr bwMode="auto">
          <a:xfrm>
            <a:off x="6305550" y="1295400"/>
            <a:ext cx="196850" cy="300038"/>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mtClean="0">
              <a:solidFill>
                <a:srgbClr val="000000"/>
              </a:solidFill>
            </a:endParaRPr>
          </a:p>
        </p:txBody>
      </p:sp>
      <p:sp>
        <p:nvSpPr>
          <p:cNvPr id="37899" name="Line 18"/>
          <p:cNvSpPr>
            <a:spLocks noChangeShapeType="1"/>
          </p:cNvSpPr>
          <p:nvPr/>
        </p:nvSpPr>
        <p:spPr bwMode="auto">
          <a:xfrm>
            <a:off x="5788025" y="2051050"/>
            <a:ext cx="428625"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mtClean="0">
              <a:solidFill>
                <a:srgbClr val="000000"/>
              </a:solidFill>
            </a:endParaRPr>
          </a:p>
        </p:txBody>
      </p:sp>
      <p:sp>
        <p:nvSpPr>
          <p:cNvPr id="37900" name="Line 19"/>
          <p:cNvSpPr>
            <a:spLocks noChangeShapeType="1"/>
          </p:cNvSpPr>
          <p:nvPr/>
        </p:nvSpPr>
        <p:spPr bwMode="auto">
          <a:xfrm flipV="1">
            <a:off x="6073775" y="2789238"/>
            <a:ext cx="428625" cy="28575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mtClean="0">
              <a:solidFill>
                <a:srgbClr val="000000"/>
              </a:solidFill>
            </a:endParaRPr>
          </a:p>
        </p:txBody>
      </p:sp>
      <p:sp>
        <p:nvSpPr>
          <p:cNvPr id="37901" name="Line 20"/>
          <p:cNvSpPr>
            <a:spLocks noChangeShapeType="1"/>
          </p:cNvSpPr>
          <p:nvPr/>
        </p:nvSpPr>
        <p:spPr bwMode="auto">
          <a:xfrm flipH="1" flipV="1">
            <a:off x="7358063" y="2733675"/>
            <a:ext cx="498475" cy="284163"/>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mtClean="0">
              <a:solidFill>
                <a:srgbClr val="000000"/>
              </a:solidFill>
            </a:endParaRPr>
          </a:p>
        </p:txBody>
      </p:sp>
      <p:sp>
        <p:nvSpPr>
          <p:cNvPr id="37902" name="Line 21"/>
          <p:cNvSpPr>
            <a:spLocks noChangeShapeType="1"/>
          </p:cNvSpPr>
          <p:nvPr/>
        </p:nvSpPr>
        <p:spPr bwMode="auto">
          <a:xfrm flipH="1">
            <a:off x="7570788" y="2278063"/>
            <a:ext cx="28575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mtClean="0">
              <a:solidFill>
                <a:srgbClr val="000000"/>
              </a:solidFill>
            </a:endParaRPr>
          </a:p>
        </p:txBody>
      </p:sp>
      <p:sp>
        <p:nvSpPr>
          <p:cNvPr id="37903" name="Line 22"/>
          <p:cNvSpPr>
            <a:spLocks noChangeShapeType="1"/>
          </p:cNvSpPr>
          <p:nvPr/>
        </p:nvSpPr>
        <p:spPr bwMode="auto">
          <a:xfrm flipH="1">
            <a:off x="7286625" y="1311275"/>
            <a:ext cx="284163" cy="284163"/>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mtClean="0">
              <a:solidFill>
                <a:srgbClr val="000000"/>
              </a:solidFill>
            </a:endParaRPr>
          </a:p>
        </p:txBody>
      </p:sp>
      <p:sp>
        <p:nvSpPr>
          <p:cNvPr id="37904" name="Text Box 40"/>
          <p:cNvSpPr txBox="1">
            <a:spLocks noChangeArrowheads="1"/>
          </p:cNvSpPr>
          <p:nvPr/>
        </p:nvSpPr>
        <p:spPr bwMode="auto">
          <a:xfrm>
            <a:off x="379413" y="1179513"/>
            <a:ext cx="4368800" cy="5568950"/>
          </a:xfrm>
          <a:prstGeom prst="rect">
            <a:avLst/>
          </a:prstGeom>
          <a:noFill/>
          <a:ln w="9525" algn="ctr">
            <a:noFill/>
            <a:miter lim="800000"/>
            <a:headEnd/>
            <a:tailEnd/>
          </a:ln>
        </p:spPr>
        <p:txBody>
          <a:bodyPr>
            <a:spAutoFit/>
          </a:bodyPr>
          <a:lstStyle/>
          <a:p>
            <a:pPr marL="231775" indent="-231775" eaLnBrk="0" fontAlgn="base" hangingPunct="0">
              <a:spcBef>
                <a:spcPct val="0"/>
              </a:spcBef>
              <a:spcAft>
                <a:spcPct val="0"/>
              </a:spcAft>
              <a:buFontTx/>
              <a:buChar char="•"/>
            </a:pPr>
            <a:r>
              <a:rPr lang="en-US" sz="2400" smtClean="0">
                <a:solidFill>
                  <a:srgbClr val="000000"/>
                </a:solidFill>
                <a:latin typeface="Helvetica" pitchFamily="34" charset="0"/>
              </a:rPr>
              <a:t>A </a:t>
            </a:r>
            <a:r>
              <a:rPr lang="en-US" sz="2400" smtClean="0">
                <a:solidFill>
                  <a:srgbClr val="FF3300"/>
                </a:solidFill>
                <a:latin typeface="Helvetica" pitchFamily="34" charset="0"/>
              </a:rPr>
              <a:t>relational database</a:t>
            </a:r>
            <a:r>
              <a:rPr lang="en-US" sz="2400" smtClean="0">
                <a:solidFill>
                  <a:srgbClr val="000000"/>
                </a:solidFill>
                <a:latin typeface="Helvetica" pitchFamily="34" charset="0"/>
              </a:rPr>
              <a:t> at the single observation level (atomic model)</a:t>
            </a:r>
          </a:p>
          <a:p>
            <a:pPr marL="231775" indent="-231775" eaLnBrk="0" fontAlgn="base" hangingPunct="0">
              <a:spcBef>
                <a:spcPct val="0"/>
              </a:spcBef>
              <a:spcAft>
                <a:spcPct val="0"/>
              </a:spcAft>
              <a:buFontTx/>
              <a:buChar char="•"/>
            </a:pPr>
            <a:r>
              <a:rPr lang="en-US" sz="2400" smtClean="0">
                <a:solidFill>
                  <a:srgbClr val="000000"/>
                </a:solidFill>
                <a:latin typeface="Helvetica" pitchFamily="34" charset="0"/>
              </a:rPr>
              <a:t>Stores </a:t>
            </a:r>
            <a:r>
              <a:rPr lang="en-US" sz="2400" smtClean="0">
                <a:solidFill>
                  <a:srgbClr val="FF3300"/>
                </a:solidFill>
                <a:latin typeface="Helvetica" pitchFamily="34" charset="0"/>
              </a:rPr>
              <a:t>observation data</a:t>
            </a:r>
            <a:r>
              <a:rPr lang="en-US" sz="2400" smtClean="0">
                <a:solidFill>
                  <a:srgbClr val="000000"/>
                </a:solidFill>
                <a:latin typeface="Helvetica" pitchFamily="34" charset="0"/>
              </a:rPr>
              <a:t> made at points</a:t>
            </a:r>
          </a:p>
          <a:p>
            <a:pPr marL="231775" indent="-231775" eaLnBrk="0" fontAlgn="base" hangingPunct="0">
              <a:spcBef>
                <a:spcPct val="0"/>
              </a:spcBef>
              <a:spcAft>
                <a:spcPct val="0"/>
              </a:spcAft>
              <a:buFontTx/>
              <a:buChar char="•"/>
            </a:pPr>
            <a:r>
              <a:rPr lang="en-US" sz="2400" smtClean="0">
                <a:solidFill>
                  <a:srgbClr val="000000"/>
                </a:solidFill>
                <a:latin typeface="Helvetica" pitchFamily="34" charset="0"/>
              </a:rPr>
              <a:t>Metadata for </a:t>
            </a:r>
            <a:r>
              <a:rPr lang="en-US" sz="2400" smtClean="0">
                <a:solidFill>
                  <a:srgbClr val="FF3300"/>
                </a:solidFill>
                <a:latin typeface="Helvetica" pitchFamily="34" charset="0"/>
              </a:rPr>
              <a:t>unambiguous interpretation</a:t>
            </a:r>
          </a:p>
          <a:p>
            <a:pPr marL="231775" indent="-231775" eaLnBrk="0" fontAlgn="base" hangingPunct="0">
              <a:spcBef>
                <a:spcPct val="0"/>
              </a:spcBef>
              <a:spcAft>
                <a:spcPct val="0"/>
              </a:spcAft>
              <a:buFontTx/>
              <a:buChar char="•"/>
            </a:pPr>
            <a:r>
              <a:rPr lang="en-US" sz="2400" smtClean="0">
                <a:solidFill>
                  <a:srgbClr val="000000"/>
                </a:solidFill>
                <a:latin typeface="Helvetica" pitchFamily="34" charset="0"/>
              </a:rPr>
              <a:t>Traceable heritage from </a:t>
            </a:r>
            <a:r>
              <a:rPr lang="en-US" sz="2400" smtClean="0">
                <a:solidFill>
                  <a:srgbClr val="FF3300"/>
                </a:solidFill>
                <a:latin typeface="Helvetica" pitchFamily="34" charset="0"/>
              </a:rPr>
              <a:t>raw</a:t>
            </a:r>
            <a:r>
              <a:rPr lang="en-US" sz="2400" smtClean="0">
                <a:solidFill>
                  <a:srgbClr val="000000"/>
                </a:solidFill>
                <a:latin typeface="Helvetica" pitchFamily="34" charset="0"/>
              </a:rPr>
              <a:t> measurements to </a:t>
            </a:r>
            <a:r>
              <a:rPr lang="en-US" sz="2400" smtClean="0">
                <a:solidFill>
                  <a:srgbClr val="FF3300"/>
                </a:solidFill>
                <a:latin typeface="Helvetica" pitchFamily="34" charset="0"/>
              </a:rPr>
              <a:t>usable</a:t>
            </a:r>
            <a:r>
              <a:rPr lang="en-US" sz="2400" smtClean="0">
                <a:solidFill>
                  <a:srgbClr val="000000"/>
                </a:solidFill>
                <a:latin typeface="Helvetica" pitchFamily="34" charset="0"/>
              </a:rPr>
              <a:t> information</a:t>
            </a:r>
          </a:p>
          <a:p>
            <a:pPr marL="231775" indent="-231775" eaLnBrk="0" fontAlgn="base" hangingPunct="0">
              <a:spcBef>
                <a:spcPct val="0"/>
              </a:spcBef>
              <a:spcAft>
                <a:spcPct val="0"/>
              </a:spcAft>
              <a:buFontTx/>
              <a:buChar char="•"/>
            </a:pPr>
            <a:r>
              <a:rPr lang="en-US" sz="2400" smtClean="0">
                <a:solidFill>
                  <a:srgbClr val="FF3300"/>
                </a:solidFill>
                <a:latin typeface="Helvetica" pitchFamily="34" charset="0"/>
              </a:rPr>
              <a:t>Standard format</a:t>
            </a:r>
            <a:r>
              <a:rPr lang="en-US" sz="2400" smtClean="0">
                <a:solidFill>
                  <a:srgbClr val="000000"/>
                </a:solidFill>
                <a:latin typeface="Helvetica" pitchFamily="34" charset="0"/>
              </a:rPr>
              <a:t> for data sharing</a:t>
            </a:r>
          </a:p>
          <a:p>
            <a:pPr marL="231775" indent="-231775" eaLnBrk="0" fontAlgn="base" hangingPunct="0">
              <a:spcBef>
                <a:spcPct val="0"/>
              </a:spcBef>
              <a:spcAft>
                <a:spcPct val="0"/>
              </a:spcAft>
              <a:buFontTx/>
              <a:buChar char="•"/>
            </a:pPr>
            <a:r>
              <a:rPr lang="en-US" sz="2400" smtClean="0">
                <a:solidFill>
                  <a:srgbClr val="FF3300"/>
                </a:solidFill>
                <a:latin typeface="Helvetica" pitchFamily="34" charset="0"/>
              </a:rPr>
              <a:t>Cross dimension</a:t>
            </a:r>
            <a:r>
              <a:rPr lang="en-US" sz="2400" smtClean="0">
                <a:solidFill>
                  <a:srgbClr val="000000"/>
                </a:solidFill>
                <a:latin typeface="Helvetica" pitchFamily="34" charset="0"/>
              </a:rPr>
              <a:t> retrieval and analysis</a:t>
            </a:r>
          </a:p>
          <a:p>
            <a:pPr marL="231775" indent="-231775" eaLnBrk="0" fontAlgn="base" hangingPunct="0">
              <a:spcBef>
                <a:spcPct val="0"/>
              </a:spcBef>
              <a:spcAft>
                <a:spcPct val="0"/>
              </a:spcAft>
              <a:buFontTx/>
              <a:buChar char="•"/>
            </a:pPr>
            <a:endParaRPr lang="en-US" sz="2400" b="1" i="1" smtClean="0">
              <a:solidFill>
                <a:srgbClr val="000000"/>
              </a:solidFill>
              <a:latin typeface="Helvetica" pitchFamily="34" charset="0"/>
            </a:endParaRPr>
          </a:p>
        </p:txBody>
      </p:sp>
      <p:grpSp>
        <p:nvGrpSpPr>
          <p:cNvPr id="4" name="Group 74"/>
          <p:cNvGrpSpPr>
            <a:grpSpLocks/>
          </p:cNvGrpSpPr>
          <p:nvPr/>
        </p:nvGrpSpPr>
        <p:grpSpPr bwMode="auto">
          <a:xfrm>
            <a:off x="4829175" y="3686175"/>
            <a:ext cx="4124325" cy="3171825"/>
            <a:chOff x="2976" y="2160"/>
            <a:chExt cx="2736" cy="2112"/>
          </a:xfrm>
        </p:grpSpPr>
        <p:sp>
          <p:nvSpPr>
            <p:cNvPr id="37906" name="Rectangle 73"/>
            <p:cNvSpPr>
              <a:spLocks noChangeArrowheads="1"/>
            </p:cNvSpPr>
            <p:nvPr/>
          </p:nvSpPr>
          <p:spPr bwMode="auto">
            <a:xfrm>
              <a:off x="2976" y="2160"/>
              <a:ext cx="2736" cy="2112"/>
            </a:xfrm>
            <a:prstGeom prst="rect">
              <a:avLst/>
            </a:prstGeom>
            <a:solidFill>
              <a:srgbClr val="E9EAE2"/>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cxnSp>
          <p:nvCxnSpPr>
            <p:cNvPr id="73" name="Straight Arrow Connector 72"/>
            <p:cNvCxnSpPr/>
            <p:nvPr/>
          </p:nvCxnSpPr>
          <p:spPr>
            <a:xfrm rot="5400000" flipH="1" flipV="1">
              <a:off x="3376" y="2819"/>
              <a:ext cx="1127" cy="1"/>
            </a:xfrm>
            <a:prstGeom prst="straightConnector1">
              <a:avLst/>
            </a:prstGeom>
            <a:ln w="254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rot="10800000" flipV="1">
              <a:off x="3374" y="3382"/>
              <a:ext cx="567" cy="580"/>
            </a:xfrm>
            <a:prstGeom prst="straightConnector1">
              <a:avLst/>
            </a:prstGeom>
            <a:ln w="254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V="1">
              <a:off x="3941" y="3382"/>
              <a:ext cx="934" cy="1"/>
            </a:xfrm>
            <a:prstGeom prst="straightConnector1">
              <a:avLst/>
            </a:prstGeom>
            <a:ln w="254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910" name="TextBox 6"/>
            <p:cNvSpPr txBox="1">
              <a:spLocks noChangeArrowheads="1"/>
            </p:cNvSpPr>
            <p:nvPr/>
          </p:nvSpPr>
          <p:spPr bwMode="auto">
            <a:xfrm>
              <a:off x="4848" y="3360"/>
              <a:ext cx="753"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Calibri" pitchFamily="34" charset="0"/>
                </a:rPr>
                <a:t>Space, S</a:t>
              </a:r>
            </a:p>
          </p:txBody>
        </p:sp>
        <p:sp>
          <p:nvSpPr>
            <p:cNvPr id="37911" name="TextBox 7"/>
            <p:cNvSpPr txBox="1">
              <a:spLocks noChangeArrowheads="1"/>
            </p:cNvSpPr>
            <p:nvPr/>
          </p:nvSpPr>
          <p:spPr bwMode="auto">
            <a:xfrm>
              <a:off x="4032" y="2208"/>
              <a:ext cx="688"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Calibri" pitchFamily="34" charset="0"/>
                </a:rPr>
                <a:t>Time, T</a:t>
              </a:r>
            </a:p>
          </p:txBody>
        </p:sp>
        <p:sp>
          <p:nvSpPr>
            <p:cNvPr id="37912" name="TextBox 8"/>
            <p:cNvSpPr txBox="1">
              <a:spLocks noChangeArrowheads="1"/>
            </p:cNvSpPr>
            <p:nvPr/>
          </p:nvSpPr>
          <p:spPr bwMode="auto">
            <a:xfrm>
              <a:off x="3308" y="3955"/>
              <a:ext cx="1036"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Calibri" pitchFamily="34" charset="0"/>
                </a:rPr>
                <a:t>Variables, V</a:t>
              </a:r>
            </a:p>
          </p:txBody>
        </p:sp>
        <p:cxnSp>
          <p:nvCxnSpPr>
            <p:cNvPr id="37913" name="Straight Connector 9"/>
            <p:cNvCxnSpPr>
              <a:cxnSpLocks noChangeShapeType="1"/>
            </p:cNvCxnSpPr>
            <p:nvPr/>
          </p:nvCxnSpPr>
          <p:spPr bwMode="auto">
            <a:xfrm rot="5400000" flipH="1" flipV="1">
              <a:off x="4127" y="3099"/>
              <a:ext cx="581" cy="1"/>
            </a:xfrm>
            <a:prstGeom prst="line">
              <a:avLst/>
            </a:prstGeom>
            <a:noFill/>
            <a:ln w="19050" algn="ctr">
              <a:solidFill>
                <a:srgbClr val="3C6ACA"/>
              </a:solidFill>
              <a:round/>
              <a:headEnd/>
              <a:tailEnd/>
            </a:ln>
          </p:spPr>
        </p:cxnSp>
        <p:cxnSp>
          <p:nvCxnSpPr>
            <p:cNvPr id="37914" name="Straight Connector 10"/>
            <p:cNvCxnSpPr>
              <a:cxnSpLocks noChangeShapeType="1"/>
            </p:cNvCxnSpPr>
            <p:nvPr/>
          </p:nvCxnSpPr>
          <p:spPr bwMode="auto">
            <a:xfrm rot="5400000" flipH="1" flipV="1">
              <a:off x="3368" y="3365"/>
              <a:ext cx="580" cy="1"/>
            </a:xfrm>
            <a:prstGeom prst="line">
              <a:avLst/>
            </a:prstGeom>
            <a:noFill/>
            <a:ln w="19050" algn="ctr">
              <a:solidFill>
                <a:srgbClr val="3C6ACA"/>
              </a:solidFill>
              <a:round/>
              <a:headEnd/>
              <a:tailEnd/>
            </a:ln>
          </p:spPr>
        </p:cxnSp>
        <p:cxnSp>
          <p:nvCxnSpPr>
            <p:cNvPr id="37915" name="Straight Connector 11"/>
            <p:cNvCxnSpPr>
              <a:cxnSpLocks noChangeShapeType="1"/>
            </p:cNvCxnSpPr>
            <p:nvPr/>
          </p:nvCxnSpPr>
          <p:spPr bwMode="auto">
            <a:xfrm rot="5400000" flipH="1" flipV="1">
              <a:off x="3850" y="3365"/>
              <a:ext cx="580" cy="1"/>
            </a:xfrm>
            <a:prstGeom prst="line">
              <a:avLst/>
            </a:prstGeom>
            <a:noFill/>
            <a:ln w="19050" algn="ctr">
              <a:solidFill>
                <a:srgbClr val="3C6ACA"/>
              </a:solidFill>
              <a:round/>
              <a:headEnd/>
              <a:tailEnd/>
            </a:ln>
          </p:spPr>
        </p:cxnSp>
        <p:cxnSp>
          <p:nvCxnSpPr>
            <p:cNvPr id="37916" name="Straight Connector 12"/>
            <p:cNvCxnSpPr>
              <a:cxnSpLocks noChangeShapeType="1"/>
            </p:cNvCxnSpPr>
            <p:nvPr/>
          </p:nvCxnSpPr>
          <p:spPr bwMode="auto">
            <a:xfrm>
              <a:off x="3657" y="3075"/>
              <a:ext cx="482" cy="0"/>
            </a:xfrm>
            <a:prstGeom prst="line">
              <a:avLst/>
            </a:prstGeom>
            <a:noFill/>
            <a:ln w="19050" algn="ctr">
              <a:solidFill>
                <a:srgbClr val="3C6ACA"/>
              </a:solidFill>
              <a:round/>
              <a:headEnd/>
              <a:tailEnd/>
            </a:ln>
          </p:spPr>
        </p:cxnSp>
        <p:cxnSp>
          <p:nvCxnSpPr>
            <p:cNvPr id="37917" name="Straight Connector 13"/>
            <p:cNvCxnSpPr>
              <a:cxnSpLocks noChangeShapeType="1"/>
            </p:cNvCxnSpPr>
            <p:nvPr/>
          </p:nvCxnSpPr>
          <p:spPr bwMode="auto">
            <a:xfrm>
              <a:off x="3941" y="2801"/>
              <a:ext cx="481" cy="1"/>
            </a:xfrm>
            <a:prstGeom prst="line">
              <a:avLst/>
            </a:prstGeom>
            <a:noFill/>
            <a:ln w="19050" algn="ctr">
              <a:solidFill>
                <a:srgbClr val="3C6ACA"/>
              </a:solidFill>
              <a:round/>
              <a:headEnd/>
              <a:tailEnd/>
            </a:ln>
          </p:spPr>
        </p:cxnSp>
        <p:cxnSp>
          <p:nvCxnSpPr>
            <p:cNvPr id="37918" name="Straight Connector 14"/>
            <p:cNvCxnSpPr>
              <a:cxnSpLocks noChangeShapeType="1"/>
            </p:cNvCxnSpPr>
            <p:nvPr/>
          </p:nvCxnSpPr>
          <p:spPr bwMode="auto">
            <a:xfrm>
              <a:off x="3657" y="3655"/>
              <a:ext cx="482" cy="1"/>
            </a:xfrm>
            <a:prstGeom prst="line">
              <a:avLst/>
            </a:prstGeom>
            <a:noFill/>
            <a:ln w="19050" algn="ctr">
              <a:solidFill>
                <a:srgbClr val="3C6ACA"/>
              </a:solidFill>
              <a:round/>
              <a:headEnd/>
              <a:tailEnd/>
            </a:ln>
          </p:spPr>
        </p:cxnSp>
        <p:cxnSp>
          <p:nvCxnSpPr>
            <p:cNvPr id="37919" name="Straight Connector 15"/>
            <p:cNvCxnSpPr>
              <a:cxnSpLocks noChangeShapeType="1"/>
            </p:cNvCxnSpPr>
            <p:nvPr/>
          </p:nvCxnSpPr>
          <p:spPr bwMode="auto">
            <a:xfrm flipV="1">
              <a:off x="3657" y="2801"/>
              <a:ext cx="284" cy="274"/>
            </a:xfrm>
            <a:prstGeom prst="line">
              <a:avLst/>
            </a:prstGeom>
            <a:noFill/>
            <a:ln w="19050" algn="ctr">
              <a:solidFill>
                <a:srgbClr val="3C6ACA"/>
              </a:solidFill>
              <a:round/>
              <a:headEnd/>
              <a:tailEnd/>
            </a:ln>
          </p:spPr>
        </p:cxnSp>
        <p:cxnSp>
          <p:nvCxnSpPr>
            <p:cNvPr id="37920" name="Straight Connector 16"/>
            <p:cNvCxnSpPr>
              <a:cxnSpLocks noChangeShapeType="1"/>
            </p:cNvCxnSpPr>
            <p:nvPr/>
          </p:nvCxnSpPr>
          <p:spPr bwMode="auto">
            <a:xfrm flipV="1">
              <a:off x="4139" y="2801"/>
              <a:ext cx="283" cy="274"/>
            </a:xfrm>
            <a:prstGeom prst="line">
              <a:avLst/>
            </a:prstGeom>
            <a:noFill/>
            <a:ln w="19050" algn="ctr">
              <a:solidFill>
                <a:srgbClr val="3C6ACA"/>
              </a:solidFill>
              <a:round/>
              <a:headEnd/>
              <a:tailEnd/>
            </a:ln>
          </p:spPr>
        </p:cxnSp>
        <p:cxnSp>
          <p:nvCxnSpPr>
            <p:cNvPr id="37921" name="Straight Connector 17"/>
            <p:cNvCxnSpPr>
              <a:cxnSpLocks noChangeShapeType="1"/>
            </p:cNvCxnSpPr>
            <p:nvPr/>
          </p:nvCxnSpPr>
          <p:spPr bwMode="auto">
            <a:xfrm flipV="1">
              <a:off x="4139" y="3382"/>
              <a:ext cx="283" cy="273"/>
            </a:xfrm>
            <a:prstGeom prst="line">
              <a:avLst/>
            </a:prstGeom>
            <a:noFill/>
            <a:ln w="19050" algn="ctr">
              <a:solidFill>
                <a:srgbClr val="3C6ACA"/>
              </a:solidFill>
              <a:round/>
              <a:headEnd/>
              <a:tailEnd/>
            </a:ln>
          </p:spPr>
        </p:cxnSp>
        <p:sp>
          <p:nvSpPr>
            <p:cNvPr id="37922" name="TextBox 18"/>
            <p:cNvSpPr txBox="1">
              <a:spLocks noChangeArrowheads="1"/>
            </p:cNvSpPr>
            <p:nvPr/>
          </p:nvSpPr>
          <p:spPr bwMode="auto">
            <a:xfrm>
              <a:off x="4419" y="3150"/>
              <a:ext cx="191"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Calibri" pitchFamily="34" charset="0"/>
                </a:rPr>
                <a:t>s</a:t>
              </a:r>
            </a:p>
          </p:txBody>
        </p:sp>
        <p:sp>
          <p:nvSpPr>
            <p:cNvPr id="89" name="Oval 88"/>
            <p:cNvSpPr/>
            <p:nvPr/>
          </p:nvSpPr>
          <p:spPr>
            <a:xfrm>
              <a:off x="4393" y="3348"/>
              <a:ext cx="57" cy="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924" name="TextBox 20"/>
            <p:cNvSpPr txBox="1">
              <a:spLocks noChangeArrowheads="1"/>
            </p:cNvSpPr>
            <p:nvPr/>
          </p:nvSpPr>
          <p:spPr bwMode="auto">
            <a:xfrm>
              <a:off x="3975" y="2568"/>
              <a:ext cx="180"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Calibri" pitchFamily="34" charset="0"/>
                </a:rPr>
                <a:t>t</a:t>
              </a:r>
            </a:p>
          </p:txBody>
        </p:sp>
        <p:sp>
          <p:nvSpPr>
            <p:cNvPr id="91" name="Oval 90"/>
            <p:cNvSpPr/>
            <p:nvPr/>
          </p:nvSpPr>
          <p:spPr>
            <a:xfrm>
              <a:off x="3912" y="2771"/>
              <a:ext cx="57" cy="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926" name="TextBox 22"/>
            <p:cNvSpPr txBox="1">
              <a:spLocks noChangeArrowheads="1"/>
            </p:cNvSpPr>
            <p:nvPr/>
          </p:nvSpPr>
          <p:spPr bwMode="auto">
            <a:xfrm>
              <a:off x="3397" y="3463"/>
              <a:ext cx="254"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Calibri" pitchFamily="34" charset="0"/>
                </a:rPr>
                <a:t>V</a:t>
              </a:r>
              <a:r>
                <a:rPr lang="en-US" sz="2400" baseline="-25000" smtClean="0">
                  <a:solidFill>
                    <a:srgbClr val="000000"/>
                  </a:solidFill>
                  <a:latin typeface="Calibri" pitchFamily="34" charset="0"/>
                </a:rPr>
                <a:t>i</a:t>
              </a:r>
            </a:p>
          </p:txBody>
        </p:sp>
        <p:sp>
          <p:nvSpPr>
            <p:cNvPr id="93" name="Oval 92"/>
            <p:cNvSpPr/>
            <p:nvPr/>
          </p:nvSpPr>
          <p:spPr>
            <a:xfrm>
              <a:off x="3629" y="3621"/>
              <a:ext cx="56" cy="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928" name="TextBox 24"/>
            <p:cNvSpPr txBox="1">
              <a:spLocks noChangeArrowheads="1"/>
            </p:cNvSpPr>
            <p:nvPr/>
          </p:nvSpPr>
          <p:spPr bwMode="auto">
            <a:xfrm>
              <a:off x="4224" y="2879"/>
              <a:ext cx="564"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Calibri" pitchFamily="34" charset="0"/>
                </a:rPr>
                <a:t>v</a:t>
              </a:r>
              <a:r>
                <a:rPr lang="en-US" sz="2400" baseline="-25000" smtClean="0">
                  <a:solidFill>
                    <a:srgbClr val="000000"/>
                  </a:solidFill>
                  <a:latin typeface="Calibri" pitchFamily="34" charset="0"/>
                </a:rPr>
                <a:t>i </a:t>
              </a:r>
              <a:r>
                <a:rPr lang="en-US" sz="2400" smtClean="0">
                  <a:solidFill>
                    <a:srgbClr val="000000"/>
                  </a:solidFill>
                  <a:latin typeface="Calibri" pitchFamily="34" charset="0"/>
                </a:rPr>
                <a:t>(s,t)</a:t>
              </a:r>
            </a:p>
          </p:txBody>
        </p:sp>
        <p:sp>
          <p:nvSpPr>
            <p:cNvPr id="95" name="Oval 94"/>
            <p:cNvSpPr/>
            <p:nvPr/>
          </p:nvSpPr>
          <p:spPr>
            <a:xfrm>
              <a:off x="4111" y="3041"/>
              <a:ext cx="56" cy="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930" name="TextBox 26"/>
            <p:cNvSpPr txBox="1">
              <a:spLocks noChangeArrowheads="1"/>
            </p:cNvSpPr>
            <p:nvPr/>
          </p:nvSpPr>
          <p:spPr bwMode="auto">
            <a:xfrm>
              <a:off x="4752" y="3120"/>
              <a:ext cx="807"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Calibri" pitchFamily="34" charset="0"/>
                </a:rPr>
                <a:t>“Where”</a:t>
              </a:r>
            </a:p>
          </p:txBody>
        </p:sp>
        <p:sp>
          <p:nvSpPr>
            <p:cNvPr id="37931" name="TextBox 27"/>
            <p:cNvSpPr txBox="1">
              <a:spLocks noChangeArrowheads="1"/>
            </p:cNvSpPr>
            <p:nvPr/>
          </p:nvSpPr>
          <p:spPr bwMode="auto">
            <a:xfrm>
              <a:off x="3486" y="3731"/>
              <a:ext cx="704"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Calibri" pitchFamily="34" charset="0"/>
                </a:rPr>
                <a:t>“What”</a:t>
              </a:r>
            </a:p>
          </p:txBody>
        </p:sp>
        <p:sp>
          <p:nvSpPr>
            <p:cNvPr id="37932" name="TextBox 28"/>
            <p:cNvSpPr txBox="1">
              <a:spLocks noChangeArrowheads="1"/>
            </p:cNvSpPr>
            <p:nvPr/>
          </p:nvSpPr>
          <p:spPr bwMode="auto">
            <a:xfrm>
              <a:off x="3168" y="2208"/>
              <a:ext cx="745"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Calibri" pitchFamily="34" charset="0"/>
                </a:rPr>
                <a:t>“When”</a:t>
              </a:r>
            </a:p>
          </p:txBody>
        </p:sp>
        <p:sp>
          <p:nvSpPr>
            <p:cNvPr id="37933" name="TextBox 29"/>
            <p:cNvSpPr txBox="1">
              <a:spLocks noChangeArrowheads="1"/>
            </p:cNvSpPr>
            <p:nvPr/>
          </p:nvSpPr>
          <p:spPr bwMode="auto">
            <a:xfrm>
              <a:off x="4608" y="2592"/>
              <a:ext cx="1082"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Calibri" pitchFamily="34" charset="0"/>
                </a:rPr>
                <a:t>A data value</a:t>
              </a:r>
            </a:p>
          </p:txBody>
        </p:sp>
        <p:cxnSp>
          <p:nvCxnSpPr>
            <p:cNvPr id="37934" name="Straight Arrow Connector 31"/>
            <p:cNvCxnSpPr>
              <a:cxnSpLocks noChangeShapeType="1"/>
              <a:stCxn id="37933" idx="1"/>
              <a:endCxn id="95" idx="7"/>
            </p:cNvCxnSpPr>
            <p:nvPr/>
          </p:nvCxnSpPr>
          <p:spPr bwMode="auto">
            <a:xfrm flipH="1">
              <a:off x="4159" y="2736"/>
              <a:ext cx="449" cy="307"/>
            </a:xfrm>
            <a:prstGeom prst="straightConnector1">
              <a:avLst/>
            </a:prstGeom>
            <a:noFill/>
            <a:ln w="19050" algn="ctr">
              <a:solidFill>
                <a:srgbClr val="4A7EBB"/>
              </a:solidFill>
              <a:prstDash val="dash"/>
              <a:round/>
              <a:headEnd/>
              <a:tailEnd type="arrow" w="med" len="med"/>
            </a:ln>
          </p:spPr>
        </p:cxnSp>
      </p:grpSp>
    </p:spTree>
    <p:extLst>
      <p:ext uri="{BB962C8B-B14F-4D97-AF65-F5344CB8AC3E}">
        <p14:creationId xmlns:p14="http://schemas.microsoft.com/office/powerpoint/2010/main" val="7362277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0" y="371475"/>
            <a:ext cx="9144000" cy="5843588"/>
            <a:chOff x="0" y="63"/>
            <a:chExt cx="5760" cy="3681"/>
          </a:xfrm>
        </p:grpSpPr>
        <p:pic>
          <p:nvPicPr>
            <p:cNvPr id="44037" name="Picture 7" descr="ODM 1"/>
            <p:cNvPicPr>
              <a:picLocks noChangeAspect="1" noChangeArrowheads="1"/>
            </p:cNvPicPr>
            <p:nvPr/>
          </p:nvPicPr>
          <p:blipFill>
            <a:blip r:embed="rId3" cstate="print"/>
            <a:srcRect/>
            <a:stretch>
              <a:fillRect/>
            </a:stretch>
          </p:blipFill>
          <p:spPr bwMode="auto">
            <a:xfrm>
              <a:off x="0" y="63"/>
              <a:ext cx="5760" cy="3681"/>
            </a:xfrm>
            <a:prstGeom prst="rect">
              <a:avLst/>
            </a:prstGeom>
            <a:noFill/>
            <a:ln w="9525">
              <a:noFill/>
              <a:miter lim="800000"/>
              <a:headEnd/>
              <a:tailEnd/>
            </a:ln>
          </p:spPr>
        </p:pic>
        <p:sp>
          <p:nvSpPr>
            <p:cNvPr id="44038" name="Rectangle 5"/>
            <p:cNvSpPr>
              <a:spLocks noChangeArrowheads="1"/>
            </p:cNvSpPr>
            <p:nvPr/>
          </p:nvSpPr>
          <p:spPr bwMode="auto">
            <a:xfrm>
              <a:off x="2165" y="1268"/>
              <a:ext cx="379" cy="79"/>
            </a:xfrm>
            <a:prstGeom prst="rect">
              <a:avLst/>
            </a:prstGeom>
            <a:noFill/>
            <a:ln w="28575">
              <a:solidFill>
                <a:srgbClr val="FF3300"/>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sp>
        <p:nvSpPr>
          <p:cNvPr id="44035" name="Rectangle 3"/>
          <p:cNvSpPr>
            <a:spLocks noChangeArrowheads="1"/>
          </p:cNvSpPr>
          <p:nvPr/>
        </p:nvSpPr>
        <p:spPr bwMode="auto">
          <a:xfrm>
            <a:off x="152400" y="6215063"/>
            <a:ext cx="8839200" cy="523875"/>
          </a:xfrm>
          <a:prstGeom prst="rect">
            <a:avLst/>
          </a:prstGeom>
          <a:noFill/>
          <a:ln w="9525">
            <a:noFill/>
            <a:miter lim="800000"/>
            <a:headEnd/>
            <a:tailEnd/>
          </a:ln>
        </p:spPr>
        <p:txBody>
          <a:bodyPr lIns="91418" tIns="45709" rIns="91418" bIns="45709">
            <a:spAutoFit/>
          </a:bodyPr>
          <a:lstStyle/>
          <a:p>
            <a:pPr fontAlgn="base">
              <a:spcBef>
                <a:spcPct val="0"/>
              </a:spcBef>
              <a:spcAft>
                <a:spcPct val="0"/>
              </a:spcAft>
            </a:pPr>
            <a:r>
              <a:rPr lang="en-US" sz="1400" smtClean="0">
                <a:solidFill>
                  <a:srgbClr val="000000"/>
                </a:solidFill>
              </a:rPr>
              <a:t>Horsburgh, J. S., D. G. Tarboton, D. R. Maidment and I. Zaslavsky, (2008), A Relational Model for Environmental and Water Resources Data, </a:t>
            </a:r>
            <a:r>
              <a:rPr lang="en-US" sz="1400" i="1" smtClean="0">
                <a:solidFill>
                  <a:srgbClr val="000000"/>
                </a:solidFill>
              </a:rPr>
              <a:t>Water Resour. Res.,</a:t>
            </a:r>
            <a:r>
              <a:rPr lang="en-US" sz="1400" smtClean="0">
                <a:solidFill>
                  <a:srgbClr val="000000"/>
                </a:solidFill>
              </a:rPr>
              <a:t> 44: W05406, doi:10.1029/2007WR006392.</a:t>
            </a:r>
          </a:p>
        </p:txBody>
      </p:sp>
      <p:sp>
        <p:nvSpPr>
          <p:cNvPr id="44036" name="Rectangle 7"/>
          <p:cNvSpPr>
            <a:spLocks noChangeArrowheads="1"/>
          </p:cNvSpPr>
          <p:nvPr/>
        </p:nvSpPr>
        <p:spPr bwMode="auto">
          <a:xfrm>
            <a:off x="0" y="0"/>
            <a:ext cx="9144000" cy="276225"/>
          </a:xfrm>
          <a:prstGeom prst="rect">
            <a:avLst/>
          </a:prstGeom>
          <a:noFill/>
          <a:ln w="9525">
            <a:noFill/>
            <a:miter lim="800000"/>
            <a:headEnd/>
            <a:tailEnd/>
          </a:ln>
        </p:spPr>
        <p:txBody>
          <a:bodyPr lIns="91433" tIns="0" rIns="91433" bIns="0">
            <a:spAutoFit/>
          </a:bodyPr>
          <a:lstStyle/>
          <a:p>
            <a:pPr algn="ctr" eaLnBrk="0" fontAlgn="base" hangingPunct="0">
              <a:spcBef>
                <a:spcPct val="0"/>
              </a:spcBef>
              <a:spcAft>
                <a:spcPct val="0"/>
              </a:spcAft>
            </a:pPr>
            <a:r>
              <a:rPr lang="en-US" b="1" smtClean="0">
                <a:solidFill>
                  <a:srgbClr val="FF0000"/>
                </a:solidFill>
              </a:rPr>
              <a:t>CUAHSI Observations Data Model  </a:t>
            </a:r>
            <a:r>
              <a:rPr lang="en-US" b="1" u="sng" smtClean="0">
                <a:solidFill>
                  <a:srgbClr val="0000FF"/>
                </a:solidFill>
                <a:hlinkClick r:id="rId4"/>
              </a:rPr>
              <a:t>http://his.cuahsi.org/odmdatabases.html</a:t>
            </a:r>
            <a:endParaRPr lang="en-US" b="1" u="sng" smtClean="0">
              <a:solidFill>
                <a:srgbClr val="0000FF"/>
              </a:solidFill>
            </a:endParaRPr>
          </a:p>
        </p:txBody>
      </p:sp>
    </p:spTree>
    <p:extLst>
      <p:ext uri="{BB962C8B-B14F-4D97-AF65-F5344CB8AC3E}">
        <p14:creationId xmlns:p14="http://schemas.microsoft.com/office/powerpoint/2010/main" val="34769433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5"/>
          <p:cNvPicPr>
            <a:picLocks noChangeAspect="1" noChangeArrowheads="1"/>
          </p:cNvPicPr>
          <p:nvPr/>
        </p:nvPicPr>
        <p:blipFill>
          <a:blip r:embed="rId3" cstate="print"/>
          <a:srcRect/>
          <a:stretch>
            <a:fillRect/>
          </a:stretch>
        </p:blipFill>
        <p:spPr bwMode="auto">
          <a:xfrm>
            <a:off x="157163" y="1136650"/>
            <a:ext cx="6775450" cy="2633663"/>
          </a:xfrm>
          <a:prstGeom prst="rect">
            <a:avLst/>
          </a:prstGeom>
          <a:noFill/>
          <a:ln w="9525">
            <a:noFill/>
            <a:miter lim="800000"/>
            <a:headEnd/>
            <a:tailEnd/>
          </a:ln>
        </p:spPr>
      </p:pic>
      <p:pic>
        <p:nvPicPr>
          <p:cNvPr id="51203" name="Picture 24"/>
          <p:cNvPicPr>
            <a:picLocks noChangeAspect="1" noChangeArrowheads="1"/>
          </p:cNvPicPr>
          <p:nvPr/>
        </p:nvPicPr>
        <p:blipFill>
          <a:blip r:embed="rId4" cstate="print"/>
          <a:srcRect/>
          <a:stretch>
            <a:fillRect/>
          </a:stretch>
        </p:blipFill>
        <p:spPr bwMode="auto">
          <a:xfrm>
            <a:off x="282575" y="5275263"/>
            <a:ext cx="3757613" cy="1443037"/>
          </a:xfrm>
          <a:prstGeom prst="rect">
            <a:avLst/>
          </a:prstGeom>
          <a:noFill/>
          <a:ln w="9525">
            <a:noFill/>
            <a:miter lim="800000"/>
            <a:headEnd/>
            <a:tailEnd/>
          </a:ln>
        </p:spPr>
      </p:pic>
      <p:pic>
        <p:nvPicPr>
          <p:cNvPr id="51204" name="Picture 2"/>
          <p:cNvPicPr>
            <a:picLocks noChangeAspect="1" noChangeArrowheads="1"/>
          </p:cNvPicPr>
          <p:nvPr/>
        </p:nvPicPr>
        <p:blipFill>
          <a:blip r:embed="rId5" cstate="print"/>
          <a:srcRect/>
          <a:stretch>
            <a:fillRect/>
          </a:stretch>
        </p:blipFill>
        <p:spPr bwMode="auto">
          <a:xfrm>
            <a:off x="4248150" y="5375275"/>
            <a:ext cx="4648200" cy="1196975"/>
          </a:xfrm>
          <a:prstGeom prst="rect">
            <a:avLst/>
          </a:prstGeom>
          <a:noFill/>
          <a:ln w="9525">
            <a:noFill/>
            <a:miter lim="800000"/>
            <a:headEnd/>
            <a:tailEnd/>
          </a:ln>
        </p:spPr>
      </p:pic>
      <p:pic>
        <p:nvPicPr>
          <p:cNvPr id="51205" name="Picture 4"/>
          <p:cNvPicPr>
            <a:picLocks noChangeAspect="1" noChangeArrowheads="1"/>
          </p:cNvPicPr>
          <p:nvPr/>
        </p:nvPicPr>
        <p:blipFill>
          <a:blip r:embed="rId6" cstate="print"/>
          <a:srcRect/>
          <a:stretch>
            <a:fillRect/>
          </a:stretch>
        </p:blipFill>
        <p:spPr bwMode="auto">
          <a:xfrm>
            <a:off x="247650" y="4095750"/>
            <a:ext cx="8686800" cy="990600"/>
          </a:xfrm>
          <a:prstGeom prst="rect">
            <a:avLst/>
          </a:prstGeom>
          <a:noFill/>
          <a:ln w="9525">
            <a:noFill/>
            <a:miter lim="800000"/>
            <a:headEnd/>
            <a:tailEnd/>
          </a:ln>
        </p:spPr>
      </p:pic>
      <p:pic>
        <p:nvPicPr>
          <p:cNvPr id="51206" name="Picture 5"/>
          <p:cNvPicPr>
            <a:picLocks noChangeAspect="1" noChangeArrowheads="1"/>
          </p:cNvPicPr>
          <p:nvPr/>
        </p:nvPicPr>
        <p:blipFill>
          <a:blip r:embed="rId7" cstate="print"/>
          <a:srcRect/>
          <a:stretch>
            <a:fillRect/>
          </a:stretch>
        </p:blipFill>
        <p:spPr bwMode="auto">
          <a:xfrm>
            <a:off x="7019925" y="884238"/>
            <a:ext cx="1903413" cy="2971800"/>
          </a:xfrm>
          <a:prstGeom prst="rect">
            <a:avLst/>
          </a:prstGeom>
          <a:noFill/>
          <a:ln w="9525">
            <a:noFill/>
            <a:miter lim="800000"/>
            <a:headEnd/>
            <a:tailEnd/>
          </a:ln>
        </p:spPr>
      </p:pic>
      <p:sp>
        <p:nvSpPr>
          <p:cNvPr id="51207" name="Oval 7"/>
          <p:cNvSpPr>
            <a:spLocks noChangeArrowheads="1"/>
          </p:cNvSpPr>
          <p:nvPr/>
        </p:nvSpPr>
        <p:spPr bwMode="auto">
          <a:xfrm>
            <a:off x="6443663" y="1695450"/>
            <a:ext cx="368300" cy="196850"/>
          </a:xfrm>
          <a:prstGeom prst="ellipse">
            <a:avLst/>
          </a:prstGeom>
          <a:noFill/>
          <a:ln w="38100">
            <a:solidFill>
              <a:srgbClr val="FF0000"/>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08" name="Oval 8"/>
          <p:cNvSpPr>
            <a:spLocks noChangeArrowheads="1"/>
          </p:cNvSpPr>
          <p:nvPr/>
        </p:nvSpPr>
        <p:spPr bwMode="auto">
          <a:xfrm>
            <a:off x="7737475" y="1233488"/>
            <a:ext cx="304800" cy="223837"/>
          </a:xfrm>
          <a:prstGeom prst="ellipse">
            <a:avLst/>
          </a:prstGeom>
          <a:noFill/>
          <a:ln w="28575">
            <a:solidFill>
              <a:srgbClr val="FF0000"/>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09" name="Oval 9"/>
          <p:cNvSpPr>
            <a:spLocks noChangeArrowheads="1"/>
          </p:cNvSpPr>
          <p:nvPr/>
        </p:nvSpPr>
        <p:spPr bwMode="auto">
          <a:xfrm>
            <a:off x="5035550" y="1639888"/>
            <a:ext cx="381000" cy="273050"/>
          </a:xfrm>
          <a:prstGeom prst="ellipse">
            <a:avLst/>
          </a:prstGeom>
          <a:noFill/>
          <a:ln w="28575">
            <a:solidFill>
              <a:schemeClr val="accent2"/>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10" name="Oval 10"/>
          <p:cNvSpPr>
            <a:spLocks noChangeArrowheads="1"/>
          </p:cNvSpPr>
          <p:nvPr/>
        </p:nvSpPr>
        <p:spPr bwMode="auto">
          <a:xfrm>
            <a:off x="638175" y="4495800"/>
            <a:ext cx="357188" cy="228600"/>
          </a:xfrm>
          <a:prstGeom prst="ellipse">
            <a:avLst/>
          </a:prstGeom>
          <a:noFill/>
          <a:ln w="28575">
            <a:solidFill>
              <a:schemeClr val="accent2"/>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11" name="Oval 11"/>
          <p:cNvSpPr>
            <a:spLocks noChangeArrowheads="1"/>
          </p:cNvSpPr>
          <p:nvPr/>
        </p:nvSpPr>
        <p:spPr bwMode="auto">
          <a:xfrm>
            <a:off x="3700463" y="4484688"/>
            <a:ext cx="304800" cy="228600"/>
          </a:xfrm>
          <a:prstGeom prst="ellipse">
            <a:avLst/>
          </a:prstGeom>
          <a:noFill/>
          <a:ln w="28575">
            <a:solidFill>
              <a:srgbClr val="CC00CC"/>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12" name="Oval 12"/>
          <p:cNvSpPr>
            <a:spLocks noChangeArrowheads="1"/>
          </p:cNvSpPr>
          <p:nvPr/>
        </p:nvSpPr>
        <p:spPr bwMode="auto">
          <a:xfrm>
            <a:off x="668338" y="5792788"/>
            <a:ext cx="304800" cy="228600"/>
          </a:xfrm>
          <a:prstGeom prst="ellipse">
            <a:avLst/>
          </a:prstGeom>
          <a:noFill/>
          <a:ln w="28575">
            <a:solidFill>
              <a:srgbClr val="CC00CC"/>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13" name="Oval 13"/>
          <p:cNvSpPr>
            <a:spLocks noChangeArrowheads="1"/>
          </p:cNvSpPr>
          <p:nvPr/>
        </p:nvSpPr>
        <p:spPr bwMode="auto">
          <a:xfrm>
            <a:off x="5589588" y="1633538"/>
            <a:ext cx="381000" cy="304800"/>
          </a:xfrm>
          <a:prstGeom prst="ellipse">
            <a:avLst/>
          </a:prstGeom>
          <a:noFill/>
          <a:ln w="28575">
            <a:solidFill>
              <a:srgbClr val="009900"/>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14" name="Oval 14"/>
          <p:cNvSpPr>
            <a:spLocks noChangeArrowheads="1"/>
          </p:cNvSpPr>
          <p:nvPr/>
        </p:nvSpPr>
        <p:spPr bwMode="auto">
          <a:xfrm>
            <a:off x="4733925" y="5838825"/>
            <a:ext cx="381000" cy="304800"/>
          </a:xfrm>
          <a:prstGeom prst="ellipse">
            <a:avLst/>
          </a:prstGeom>
          <a:noFill/>
          <a:ln w="28575">
            <a:solidFill>
              <a:srgbClr val="009900"/>
            </a:solidFill>
            <a:round/>
            <a:headEnd/>
            <a:tailEnd/>
          </a:ln>
        </p:spPr>
        <p:txBody>
          <a:bodyPr wrap="none" anchor="ctr"/>
          <a:lstStyle/>
          <a:p>
            <a:pPr fontAlgn="base">
              <a:spcBef>
                <a:spcPct val="0"/>
              </a:spcBef>
              <a:spcAft>
                <a:spcPct val="0"/>
              </a:spcAft>
            </a:pPr>
            <a:endParaRPr lang="en-US" smtClean="0">
              <a:solidFill>
                <a:srgbClr val="000000"/>
              </a:solidFill>
            </a:endParaRPr>
          </a:p>
        </p:txBody>
      </p:sp>
      <p:cxnSp>
        <p:nvCxnSpPr>
          <p:cNvPr id="51215" name="AutoShape 15"/>
          <p:cNvCxnSpPr>
            <a:cxnSpLocks noChangeShapeType="1"/>
            <a:stCxn id="51207" idx="6"/>
            <a:endCxn id="51208" idx="2"/>
          </p:cNvCxnSpPr>
          <p:nvPr/>
        </p:nvCxnSpPr>
        <p:spPr bwMode="auto">
          <a:xfrm flipV="1">
            <a:off x="6831013" y="1346200"/>
            <a:ext cx="892175" cy="447675"/>
          </a:xfrm>
          <a:prstGeom prst="bentConnector3">
            <a:avLst>
              <a:gd name="adj1" fmla="val 49644"/>
            </a:avLst>
          </a:prstGeom>
          <a:noFill/>
          <a:ln w="28575">
            <a:solidFill>
              <a:srgbClr val="FF0000"/>
            </a:solidFill>
            <a:miter lim="800000"/>
            <a:headEnd/>
            <a:tailEnd/>
          </a:ln>
        </p:spPr>
      </p:cxnSp>
      <p:cxnSp>
        <p:nvCxnSpPr>
          <p:cNvPr id="51216" name="AutoShape 16"/>
          <p:cNvCxnSpPr>
            <a:cxnSpLocks noChangeShapeType="1"/>
            <a:stCxn id="51209" idx="4"/>
            <a:endCxn id="51210" idx="0"/>
          </p:cNvCxnSpPr>
          <p:nvPr/>
        </p:nvCxnSpPr>
        <p:spPr bwMode="auto">
          <a:xfrm rot="5400000">
            <a:off x="1744663" y="1000125"/>
            <a:ext cx="2554288" cy="4408487"/>
          </a:xfrm>
          <a:prstGeom prst="bentConnector3">
            <a:avLst>
              <a:gd name="adj1" fmla="val 49968"/>
            </a:avLst>
          </a:prstGeom>
          <a:noFill/>
          <a:ln w="28575">
            <a:solidFill>
              <a:schemeClr val="accent2"/>
            </a:solidFill>
            <a:miter lim="800000"/>
            <a:headEnd/>
            <a:tailEnd/>
          </a:ln>
        </p:spPr>
      </p:cxnSp>
      <p:cxnSp>
        <p:nvCxnSpPr>
          <p:cNvPr id="51217" name="AutoShape 17"/>
          <p:cNvCxnSpPr>
            <a:cxnSpLocks noChangeShapeType="1"/>
            <a:stCxn id="51213" idx="4"/>
            <a:endCxn id="51214" idx="0"/>
          </p:cNvCxnSpPr>
          <p:nvPr/>
        </p:nvCxnSpPr>
        <p:spPr bwMode="auto">
          <a:xfrm rot="5400000">
            <a:off x="3416300" y="3460750"/>
            <a:ext cx="3871913" cy="855663"/>
          </a:xfrm>
          <a:prstGeom prst="bentConnector3">
            <a:avLst>
              <a:gd name="adj1" fmla="val 49981"/>
            </a:avLst>
          </a:prstGeom>
          <a:noFill/>
          <a:ln w="28575">
            <a:solidFill>
              <a:srgbClr val="009900"/>
            </a:solidFill>
            <a:miter lim="800000"/>
            <a:headEnd/>
            <a:tailEnd/>
          </a:ln>
        </p:spPr>
      </p:cxnSp>
      <p:cxnSp>
        <p:nvCxnSpPr>
          <p:cNvPr id="51218" name="AutoShape 18"/>
          <p:cNvCxnSpPr>
            <a:cxnSpLocks noChangeShapeType="1"/>
            <a:stCxn id="51211" idx="4"/>
            <a:endCxn id="51212" idx="0"/>
          </p:cNvCxnSpPr>
          <p:nvPr/>
        </p:nvCxnSpPr>
        <p:spPr bwMode="auto">
          <a:xfrm rot="5400000">
            <a:off x="1811338" y="3736975"/>
            <a:ext cx="1050925" cy="3032125"/>
          </a:xfrm>
          <a:prstGeom prst="bentConnector3">
            <a:avLst>
              <a:gd name="adj1" fmla="val 41690"/>
            </a:avLst>
          </a:prstGeom>
          <a:noFill/>
          <a:ln w="28575">
            <a:solidFill>
              <a:srgbClr val="CC00CC"/>
            </a:solidFill>
            <a:miter lim="800000"/>
            <a:headEnd/>
            <a:tailEnd/>
          </a:ln>
        </p:spPr>
      </p:cxnSp>
      <p:sp>
        <p:nvSpPr>
          <p:cNvPr id="51219" name="Rectangle 19"/>
          <p:cNvSpPr>
            <a:spLocks noChangeArrowheads="1"/>
          </p:cNvSpPr>
          <p:nvPr/>
        </p:nvSpPr>
        <p:spPr bwMode="auto">
          <a:xfrm>
            <a:off x="288925" y="1709738"/>
            <a:ext cx="6400800" cy="152400"/>
          </a:xfrm>
          <a:prstGeom prst="rect">
            <a:avLst/>
          </a:prstGeom>
          <a:solidFill>
            <a:srgbClr val="FFFF99">
              <a:alpha val="25098"/>
            </a:srgbClr>
          </a:solidFill>
          <a:ln w="9525">
            <a:no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20" name="Oval 20"/>
          <p:cNvSpPr>
            <a:spLocks noChangeArrowheads="1"/>
          </p:cNvSpPr>
          <p:nvPr/>
        </p:nvSpPr>
        <p:spPr bwMode="auto">
          <a:xfrm>
            <a:off x="8458200" y="1231900"/>
            <a:ext cx="339725" cy="233363"/>
          </a:xfrm>
          <a:prstGeom prst="ellipse">
            <a:avLst/>
          </a:prstGeom>
          <a:noFill/>
          <a:ln w="28575">
            <a:solidFill>
              <a:srgbClr val="FF9933"/>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21" name="Oval 21"/>
          <p:cNvSpPr>
            <a:spLocks noChangeArrowheads="1"/>
          </p:cNvSpPr>
          <p:nvPr/>
        </p:nvSpPr>
        <p:spPr bwMode="auto">
          <a:xfrm>
            <a:off x="609600" y="1524000"/>
            <a:ext cx="457200" cy="228600"/>
          </a:xfrm>
          <a:prstGeom prst="ellipse">
            <a:avLst/>
          </a:prstGeom>
          <a:noFill/>
          <a:ln w="28575">
            <a:solidFill>
              <a:srgbClr val="FF9933"/>
            </a:solidFill>
            <a:round/>
            <a:headEnd/>
            <a:tailEnd/>
          </a:ln>
        </p:spPr>
        <p:txBody>
          <a:bodyPr wrap="none" anchor="ctr"/>
          <a:lstStyle/>
          <a:p>
            <a:pPr fontAlgn="base">
              <a:spcBef>
                <a:spcPct val="0"/>
              </a:spcBef>
              <a:spcAft>
                <a:spcPct val="0"/>
              </a:spcAft>
            </a:pPr>
            <a:endParaRPr lang="en-US" smtClean="0">
              <a:solidFill>
                <a:srgbClr val="000000"/>
              </a:solidFill>
            </a:endParaRPr>
          </a:p>
        </p:txBody>
      </p:sp>
      <p:cxnSp>
        <p:nvCxnSpPr>
          <p:cNvPr id="51222" name="AutoShape 22"/>
          <p:cNvCxnSpPr>
            <a:cxnSpLocks noChangeShapeType="1"/>
            <a:stCxn id="51221" idx="0"/>
            <a:endCxn id="51220" idx="0"/>
          </p:cNvCxnSpPr>
          <p:nvPr/>
        </p:nvCxnSpPr>
        <p:spPr bwMode="auto">
          <a:xfrm rot="-5400000">
            <a:off x="4587082" y="-2531269"/>
            <a:ext cx="292100" cy="7789863"/>
          </a:xfrm>
          <a:prstGeom prst="bentConnector3">
            <a:avLst>
              <a:gd name="adj1" fmla="val 234236"/>
            </a:avLst>
          </a:prstGeom>
          <a:noFill/>
          <a:ln w="28575">
            <a:solidFill>
              <a:srgbClr val="FF9933"/>
            </a:solidFill>
            <a:miter lim="800000"/>
            <a:headEnd/>
            <a:tailEnd/>
          </a:ln>
        </p:spPr>
      </p:cxnSp>
      <p:sp>
        <p:nvSpPr>
          <p:cNvPr id="51223" name="Rectangle 23"/>
          <p:cNvSpPr>
            <a:spLocks noGrp="1" noChangeArrowheads="1"/>
          </p:cNvSpPr>
          <p:nvPr>
            <p:ph type="title"/>
          </p:nvPr>
        </p:nvSpPr>
        <p:spPr>
          <a:xfrm>
            <a:off x="739775" y="101600"/>
            <a:ext cx="7772400" cy="536575"/>
          </a:xfrm>
          <a:noFill/>
        </p:spPr>
        <p:txBody>
          <a:bodyPr/>
          <a:lstStyle/>
          <a:p>
            <a:pPr eaLnBrk="1" hangingPunct="1"/>
            <a:r>
              <a:rPr lang="en-US" sz="4000" smtClean="0">
                <a:latin typeface="Times New Roman" pitchFamily="18" charset="0"/>
              </a:rPr>
              <a:t>Stage and Streamflow Example</a:t>
            </a:r>
          </a:p>
        </p:txBody>
      </p:sp>
    </p:spTree>
    <p:extLst>
      <p:ext uri="{BB962C8B-B14F-4D97-AF65-F5344CB8AC3E}">
        <p14:creationId xmlns:p14="http://schemas.microsoft.com/office/powerpoint/2010/main" val="22790177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1371600"/>
            <a:ext cx="8229600" cy="4525963"/>
          </a:xfrm>
        </p:spPr>
        <p:txBody>
          <a:bodyPr/>
          <a:lstStyle/>
          <a:p>
            <a:r>
              <a:rPr lang="en-US" dirty="0" smtClean="0"/>
              <a:t>The CUAHSI Hydrologic Information System</a:t>
            </a:r>
          </a:p>
          <a:p>
            <a:endParaRPr lang="en-US" dirty="0"/>
          </a:p>
          <a:p>
            <a:endParaRPr lang="en-US" dirty="0" smtClean="0"/>
          </a:p>
          <a:p>
            <a:endParaRPr lang="en-US" dirty="0" smtClean="0"/>
          </a:p>
          <a:p>
            <a:r>
              <a:rPr lang="en-US" dirty="0" smtClean="0"/>
              <a:t>Terrain Analysis Using Digital Elevation Models</a:t>
            </a:r>
            <a:endParaRPr lang="en-US" dirty="0"/>
          </a:p>
        </p:txBody>
      </p:sp>
      <p:grpSp>
        <p:nvGrpSpPr>
          <p:cNvPr id="4" name="Group 11"/>
          <p:cNvGrpSpPr>
            <a:grpSpLocks/>
          </p:cNvGrpSpPr>
          <p:nvPr/>
        </p:nvGrpSpPr>
        <p:grpSpPr bwMode="auto">
          <a:xfrm>
            <a:off x="1523999" y="2013471"/>
            <a:ext cx="2590799" cy="1002257"/>
            <a:chOff x="228601" y="5232772"/>
            <a:chExt cx="3733799" cy="1444198"/>
          </a:xfrm>
        </p:grpSpPr>
        <p:pic>
          <p:nvPicPr>
            <p:cNvPr id="5" name="Picture 4" descr="cuahsi_logo_4"/>
            <p:cNvPicPr>
              <a:picLocks noChangeAspect="1" noChangeArrowheads="1"/>
            </p:cNvPicPr>
            <p:nvPr/>
          </p:nvPicPr>
          <p:blipFill>
            <a:blip r:embed="rId2" cstate="print"/>
            <a:srcRect r="69569"/>
            <a:stretch>
              <a:fillRect/>
            </a:stretch>
          </p:blipFill>
          <p:spPr bwMode="auto">
            <a:xfrm>
              <a:off x="228601" y="5232772"/>
              <a:ext cx="1447800" cy="1400591"/>
            </a:xfrm>
            <a:prstGeom prst="rect">
              <a:avLst/>
            </a:prstGeom>
            <a:noFill/>
            <a:ln w="9525">
              <a:noFill/>
              <a:miter lim="800000"/>
              <a:headEnd/>
              <a:tailEnd/>
            </a:ln>
          </p:spPr>
        </p:pic>
        <p:sp>
          <p:nvSpPr>
            <p:cNvPr id="6" name="Rectangle 9"/>
            <p:cNvSpPr>
              <a:spLocks noChangeArrowheads="1"/>
            </p:cNvSpPr>
            <p:nvPr/>
          </p:nvSpPr>
          <p:spPr bwMode="auto">
            <a:xfrm>
              <a:off x="1600200" y="5257804"/>
              <a:ext cx="2362200" cy="1419166"/>
            </a:xfrm>
            <a:prstGeom prst="rect">
              <a:avLst/>
            </a:prstGeom>
            <a:noFill/>
            <a:ln w="9525">
              <a:noFill/>
              <a:miter lim="800000"/>
              <a:headEnd/>
              <a:tailEnd/>
            </a:ln>
          </p:spPr>
          <p:txBody>
            <a:bodyPr>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CUAHSI</a:t>
              </a:r>
            </a:p>
            <a:p>
              <a:pPr marL="0" marR="0" lvl="0" indent="0" defTabSz="914400" eaLnBrk="1" fontAlgn="auto" latinLnBrk="0" hangingPunct="1">
                <a:lnSpc>
                  <a:spcPct val="80000"/>
                </a:lnSpc>
                <a:spcBef>
                  <a:spcPts val="0"/>
                </a:spcBef>
                <a:spcAft>
                  <a:spcPts val="0"/>
                </a:spcAft>
                <a:buClrTx/>
                <a:buSzTx/>
                <a:buFontTx/>
                <a:buNone/>
                <a:tabLst/>
                <a:defRPr/>
              </a:pPr>
              <a:r>
                <a:rPr kumimoji="0" lang="en-US" sz="4400" b="0" i="0" u="none" strike="noStrike" kern="0" cap="none" spc="0" normalizeH="0" baseline="0" noProof="0" dirty="0">
                  <a:ln>
                    <a:noFill/>
                  </a:ln>
                  <a:solidFill>
                    <a:sysClr val="windowText" lastClr="000000"/>
                  </a:solidFill>
                  <a:effectLst/>
                  <a:uLnTx/>
                  <a:uFillTx/>
                </a:rPr>
                <a:t>HIS</a:t>
              </a:r>
            </a:p>
            <a:p>
              <a:pPr marL="0" marR="0" lvl="0" indent="0" defTabSz="914400" eaLnBrk="1" fontAlgn="auto" latinLnBrk="0" hangingPunct="1">
                <a:lnSpc>
                  <a:spcPct val="40000"/>
                </a:lnSpc>
                <a:spcBef>
                  <a:spcPts val="0"/>
                </a:spcBef>
                <a:spcAft>
                  <a:spcPts val="0"/>
                </a:spcAft>
                <a:buClrTx/>
                <a:buSzTx/>
                <a:buFontTx/>
                <a:buNone/>
                <a:tabLst/>
                <a:defRPr/>
              </a:pPr>
              <a:r>
                <a:rPr kumimoji="0" lang="en-US" sz="1100" b="0" i="1" u="none" strike="noStrike" kern="0" cap="none" spc="0" normalizeH="0" baseline="0" noProof="0" dirty="0">
                  <a:ln>
                    <a:noFill/>
                  </a:ln>
                  <a:solidFill>
                    <a:sysClr val="windowText" lastClr="000000"/>
                  </a:solidFill>
                  <a:effectLst/>
                  <a:uLnTx/>
                  <a:uFillTx/>
                </a:rPr>
                <a:t>Sharing hydrologic data</a:t>
              </a:r>
            </a:p>
          </p:txBody>
        </p:sp>
      </p:grpSp>
      <p:sp>
        <p:nvSpPr>
          <p:cNvPr id="7" name="Subtitle 10"/>
          <p:cNvSpPr txBox="1">
            <a:spLocks/>
          </p:cNvSpPr>
          <p:nvPr/>
        </p:nvSpPr>
        <p:spPr bwMode="auto">
          <a:xfrm>
            <a:off x="3810000" y="3055025"/>
            <a:ext cx="2895598"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lang="en-US" sz="2200" dirty="0" smtClean="0">
                <a:hlinkClick r:id="rId3"/>
              </a:rPr>
              <a:t>http://his.cuahsi.org/</a:t>
            </a:r>
            <a:r>
              <a:rPr lang="en-US" sz="2200" dirty="0" smtClean="0"/>
              <a:t> </a:t>
            </a:r>
          </a:p>
        </p:txBody>
      </p:sp>
      <p:grpSp>
        <p:nvGrpSpPr>
          <p:cNvPr id="8" name="Group 7"/>
          <p:cNvGrpSpPr/>
          <p:nvPr/>
        </p:nvGrpSpPr>
        <p:grpSpPr>
          <a:xfrm>
            <a:off x="1523999" y="4332515"/>
            <a:ext cx="3878099" cy="1153886"/>
            <a:chOff x="1553545" y="4332514"/>
            <a:chExt cx="4257676" cy="1266825"/>
          </a:xfrm>
        </p:grpSpPr>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3546" y="4332514"/>
              <a:ext cx="4257675"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3545" y="4332514"/>
              <a:ext cx="3733801" cy="81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Rectangle 8"/>
          <p:cNvSpPr/>
          <p:nvPr/>
        </p:nvSpPr>
        <p:spPr>
          <a:xfrm>
            <a:off x="3810000" y="5715000"/>
            <a:ext cx="4111895" cy="430887"/>
          </a:xfrm>
          <a:prstGeom prst="rect">
            <a:avLst/>
          </a:prstGeom>
        </p:spPr>
        <p:txBody>
          <a:bodyPr wrap="none">
            <a:spAutoFit/>
          </a:bodyPr>
          <a:lstStyle/>
          <a:p>
            <a:r>
              <a:rPr lang="en-US" sz="2200" dirty="0">
                <a:hlinkClick r:id="rId6"/>
              </a:rPr>
              <a:t>http://</a:t>
            </a:r>
            <a:r>
              <a:rPr lang="en-US" sz="2200" dirty="0" smtClean="0">
                <a:hlinkClick r:id="rId6"/>
              </a:rPr>
              <a:t>hydrology.usu.edu/taudem</a:t>
            </a:r>
            <a:r>
              <a:rPr lang="en-US" sz="2200" dirty="0" smtClean="0"/>
              <a:t> </a:t>
            </a:r>
            <a:endParaRPr lang="en-US" sz="2200" dirty="0"/>
          </a:p>
        </p:txBody>
      </p:sp>
    </p:spTree>
    <p:extLst>
      <p:ext uri="{BB962C8B-B14F-4D97-AF65-F5344CB8AC3E}">
        <p14:creationId xmlns:p14="http://schemas.microsoft.com/office/powerpoint/2010/main" val="35749994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242888" y="1820863"/>
            <a:ext cx="1938337" cy="2698750"/>
          </a:xfrm>
          <a:prstGeom prst="rect">
            <a:avLst/>
          </a:prstGeom>
          <a:noFill/>
          <a:ln w="28575">
            <a:solidFill>
              <a:srgbClr val="FF3300"/>
            </a:solidFill>
            <a:prstDash val="dash"/>
            <a:miter lim="800000"/>
            <a:headEnd/>
            <a:tailEnd/>
          </a:ln>
        </p:spPr>
        <p:txBody>
          <a:bodyPr wrap="none" anchor="ctr"/>
          <a:lstStyle/>
          <a:p>
            <a:pPr fontAlgn="base">
              <a:spcBef>
                <a:spcPct val="0"/>
              </a:spcBef>
              <a:spcAft>
                <a:spcPct val="0"/>
              </a:spcAft>
            </a:pPr>
            <a:endParaRPr lang="en-US" smtClean="0">
              <a:solidFill>
                <a:srgbClr val="000000"/>
              </a:solidFill>
            </a:endParaRPr>
          </a:p>
        </p:txBody>
      </p:sp>
      <p:pic>
        <p:nvPicPr>
          <p:cNvPr id="40963" name="Picture 3"/>
          <p:cNvPicPr>
            <a:picLocks noChangeAspect="1" noChangeArrowheads="1"/>
          </p:cNvPicPr>
          <p:nvPr/>
        </p:nvPicPr>
        <p:blipFill>
          <a:blip r:embed="rId3" cstate="print"/>
          <a:srcRect/>
          <a:stretch>
            <a:fillRect/>
          </a:stretch>
        </p:blipFill>
        <p:spPr bwMode="auto">
          <a:xfrm flipV="1">
            <a:off x="3255963" y="1957388"/>
            <a:ext cx="5976937" cy="4900612"/>
          </a:xfrm>
          <a:prstGeom prst="rect">
            <a:avLst/>
          </a:prstGeom>
          <a:noFill/>
          <a:ln w="9525">
            <a:noFill/>
            <a:miter lim="800000"/>
            <a:headEnd/>
            <a:tailEnd/>
          </a:ln>
        </p:spPr>
      </p:pic>
      <p:grpSp>
        <p:nvGrpSpPr>
          <p:cNvPr id="2" name="Group 4"/>
          <p:cNvGrpSpPr>
            <a:grpSpLocks noChangeAspect="1"/>
          </p:cNvGrpSpPr>
          <p:nvPr/>
        </p:nvGrpSpPr>
        <p:grpSpPr bwMode="auto">
          <a:xfrm>
            <a:off x="3592513" y="1931988"/>
            <a:ext cx="4962525" cy="4881562"/>
            <a:chOff x="1776" y="384"/>
            <a:chExt cx="3115" cy="3488"/>
          </a:xfrm>
        </p:grpSpPr>
        <p:sp>
          <p:nvSpPr>
            <p:cNvPr id="40994" name="AutoShape 5"/>
            <p:cNvSpPr>
              <a:spLocks noChangeAspect="1" noChangeArrowheads="1" noTextEdit="1"/>
            </p:cNvSpPr>
            <p:nvPr/>
          </p:nvSpPr>
          <p:spPr bwMode="auto">
            <a:xfrm>
              <a:off x="1776" y="384"/>
              <a:ext cx="3115" cy="3488"/>
            </a:xfrm>
            <a:prstGeom prst="rect">
              <a:avLst/>
            </a:prstGeom>
            <a:noFill/>
            <a:ln w="9525">
              <a:no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95" name="Rectangle 6"/>
            <p:cNvSpPr>
              <a:spLocks noChangeArrowheads="1"/>
            </p:cNvSpPr>
            <p:nvPr/>
          </p:nvSpPr>
          <p:spPr bwMode="auto">
            <a:xfrm>
              <a:off x="3233" y="391"/>
              <a:ext cx="578" cy="168"/>
            </a:xfrm>
            <a:prstGeom prst="rect">
              <a:avLst/>
            </a:prstGeom>
            <a:solidFill>
              <a:srgbClr val="E6E6E6"/>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96" name="Rectangle 7"/>
            <p:cNvSpPr>
              <a:spLocks noChangeArrowheads="1"/>
            </p:cNvSpPr>
            <p:nvPr/>
          </p:nvSpPr>
          <p:spPr bwMode="auto">
            <a:xfrm>
              <a:off x="3370" y="420"/>
              <a:ext cx="308"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Feature</a:t>
              </a:r>
              <a:endParaRPr lang="en-US" sz="2400" smtClean="0">
                <a:solidFill>
                  <a:srgbClr val="000000"/>
                </a:solidFill>
                <a:latin typeface="Times New Roman" pitchFamily="18" charset="0"/>
              </a:endParaRPr>
            </a:p>
          </p:txBody>
        </p:sp>
        <p:sp>
          <p:nvSpPr>
            <p:cNvPr id="40997" name="Rectangle 8"/>
            <p:cNvSpPr>
              <a:spLocks noChangeArrowheads="1"/>
            </p:cNvSpPr>
            <p:nvPr/>
          </p:nvSpPr>
          <p:spPr bwMode="auto">
            <a:xfrm>
              <a:off x="3246" y="846"/>
              <a:ext cx="548" cy="175"/>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98" name="Rectangle 9"/>
            <p:cNvSpPr>
              <a:spLocks noChangeArrowheads="1"/>
            </p:cNvSpPr>
            <p:nvPr/>
          </p:nvSpPr>
          <p:spPr bwMode="auto">
            <a:xfrm>
              <a:off x="3302" y="879"/>
              <a:ext cx="440"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Waterbody</a:t>
              </a:r>
              <a:endParaRPr lang="en-US" sz="2400" smtClean="0">
                <a:solidFill>
                  <a:srgbClr val="000000"/>
                </a:solidFill>
                <a:latin typeface="Times New Roman" pitchFamily="18" charset="0"/>
              </a:endParaRPr>
            </a:p>
          </p:txBody>
        </p:sp>
        <p:sp>
          <p:nvSpPr>
            <p:cNvPr id="40999" name="Rectangle 10"/>
            <p:cNvSpPr>
              <a:spLocks noChangeArrowheads="1"/>
            </p:cNvSpPr>
            <p:nvPr/>
          </p:nvSpPr>
          <p:spPr bwMode="auto">
            <a:xfrm>
              <a:off x="3246" y="1021"/>
              <a:ext cx="548" cy="615"/>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00" name="Rectangle 11"/>
            <p:cNvSpPr>
              <a:spLocks noChangeArrowheads="1"/>
            </p:cNvSpPr>
            <p:nvPr/>
          </p:nvSpPr>
          <p:spPr bwMode="auto">
            <a:xfrm>
              <a:off x="3268" y="1036"/>
              <a:ext cx="29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01" name="Rectangle 12"/>
            <p:cNvSpPr>
              <a:spLocks noChangeArrowheads="1"/>
            </p:cNvSpPr>
            <p:nvPr/>
          </p:nvSpPr>
          <p:spPr bwMode="auto">
            <a:xfrm>
              <a:off x="3268" y="1130"/>
              <a:ext cx="38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02" name="Rectangle 13"/>
            <p:cNvSpPr>
              <a:spLocks noChangeArrowheads="1"/>
            </p:cNvSpPr>
            <p:nvPr/>
          </p:nvSpPr>
          <p:spPr bwMode="auto">
            <a:xfrm>
              <a:off x="3268" y="1223"/>
              <a:ext cx="21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FType</a:t>
              </a:r>
              <a:endParaRPr lang="en-US" sz="2400" smtClean="0">
                <a:solidFill>
                  <a:srgbClr val="000000"/>
                </a:solidFill>
                <a:latin typeface="Times New Roman" pitchFamily="18" charset="0"/>
              </a:endParaRPr>
            </a:p>
          </p:txBody>
        </p:sp>
        <p:sp>
          <p:nvSpPr>
            <p:cNvPr id="41003" name="Rectangle 14"/>
            <p:cNvSpPr>
              <a:spLocks noChangeArrowheads="1"/>
            </p:cNvSpPr>
            <p:nvPr/>
          </p:nvSpPr>
          <p:spPr bwMode="auto">
            <a:xfrm>
              <a:off x="3268" y="1318"/>
              <a:ext cx="203"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Name</a:t>
              </a:r>
              <a:endParaRPr lang="en-US" sz="2400" smtClean="0">
                <a:solidFill>
                  <a:srgbClr val="000000"/>
                </a:solidFill>
                <a:latin typeface="Times New Roman" pitchFamily="18" charset="0"/>
              </a:endParaRPr>
            </a:p>
          </p:txBody>
        </p:sp>
        <p:sp>
          <p:nvSpPr>
            <p:cNvPr id="41004" name="Rectangle 15"/>
            <p:cNvSpPr>
              <a:spLocks noChangeArrowheads="1"/>
            </p:cNvSpPr>
            <p:nvPr/>
          </p:nvSpPr>
          <p:spPr bwMode="auto">
            <a:xfrm>
              <a:off x="3268" y="1412"/>
              <a:ext cx="36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AreaSqKm</a:t>
              </a:r>
              <a:endParaRPr lang="en-US" sz="2400" smtClean="0">
                <a:solidFill>
                  <a:srgbClr val="000000"/>
                </a:solidFill>
                <a:latin typeface="Times New Roman" pitchFamily="18" charset="0"/>
              </a:endParaRPr>
            </a:p>
          </p:txBody>
        </p:sp>
        <p:sp>
          <p:nvSpPr>
            <p:cNvPr id="41005" name="Rectangle 16"/>
            <p:cNvSpPr>
              <a:spLocks noChangeArrowheads="1"/>
            </p:cNvSpPr>
            <p:nvPr/>
          </p:nvSpPr>
          <p:spPr bwMode="auto">
            <a:xfrm>
              <a:off x="3268" y="1506"/>
              <a:ext cx="37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JunctionID</a:t>
              </a:r>
              <a:endParaRPr lang="en-US" sz="2400" smtClean="0">
                <a:solidFill>
                  <a:srgbClr val="000000"/>
                </a:solidFill>
                <a:latin typeface="Times New Roman" pitchFamily="18" charset="0"/>
              </a:endParaRPr>
            </a:p>
          </p:txBody>
        </p:sp>
        <p:sp>
          <p:nvSpPr>
            <p:cNvPr id="41006" name="Rectangle 17"/>
            <p:cNvSpPr>
              <a:spLocks noChangeArrowheads="1"/>
            </p:cNvSpPr>
            <p:nvPr/>
          </p:nvSpPr>
          <p:spPr bwMode="auto">
            <a:xfrm>
              <a:off x="2282" y="858"/>
              <a:ext cx="549" cy="191"/>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07" name="Rectangle 18"/>
            <p:cNvSpPr>
              <a:spLocks noChangeArrowheads="1"/>
            </p:cNvSpPr>
            <p:nvPr/>
          </p:nvSpPr>
          <p:spPr bwMode="auto">
            <a:xfrm>
              <a:off x="2334" y="898"/>
              <a:ext cx="449"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HydroPoint</a:t>
              </a:r>
              <a:endParaRPr lang="en-US" sz="2400" smtClean="0">
                <a:solidFill>
                  <a:srgbClr val="000000"/>
                </a:solidFill>
                <a:latin typeface="Times New Roman" pitchFamily="18" charset="0"/>
              </a:endParaRPr>
            </a:p>
          </p:txBody>
        </p:sp>
        <p:sp>
          <p:nvSpPr>
            <p:cNvPr id="41008" name="Rectangle 19"/>
            <p:cNvSpPr>
              <a:spLocks noChangeArrowheads="1"/>
            </p:cNvSpPr>
            <p:nvPr/>
          </p:nvSpPr>
          <p:spPr bwMode="auto">
            <a:xfrm>
              <a:off x="2282" y="1049"/>
              <a:ext cx="549" cy="536"/>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09" name="Rectangle 20"/>
            <p:cNvSpPr>
              <a:spLocks noChangeArrowheads="1"/>
            </p:cNvSpPr>
            <p:nvPr/>
          </p:nvSpPr>
          <p:spPr bwMode="auto">
            <a:xfrm>
              <a:off x="2303" y="1073"/>
              <a:ext cx="293"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10" name="Rectangle 21"/>
            <p:cNvSpPr>
              <a:spLocks noChangeArrowheads="1"/>
            </p:cNvSpPr>
            <p:nvPr/>
          </p:nvSpPr>
          <p:spPr bwMode="auto">
            <a:xfrm>
              <a:off x="2303" y="1167"/>
              <a:ext cx="38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11" name="Rectangle 22"/>
            <p:cNvSpPr>
              <a:spLocks noChangeArrowheads="1"/>
            </p:cNvSpPr>
            <p:nvPr/>
          </p:nvSpPr>
          <p:spPr bwMode="auto">
            <a:xfrm>
              <a:off x="2303" y="1261"/>
              <a:ext cx="21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FType</a:t>
              </a:r>
              <a:endParaRPr lang="en-US" sz="2400" smtClean="0">
                <a:solidFill>
                  <a:srgbClr val="000000"/>
                </a:solidFill>
                <a:latin typeface="Times New Roman" pitchFamily="18" charset="0"/>
              </a:endParaRPr>
            </a:p>
          </p:txBody>
        </p:sp>
        <p:sp>
          <p:nvSpPr>
            <p:cNvPr id="41012" name="Rectangle 23"/>
            <p:cNvSpPr>
              <a:spLocks noChangeArrowheads="1"/>
            </p:cNvSpPr>
            <p:nvPr/>
          </p:nvSpPr>
          <p:spPr bwMode="auto">
            <a:xfrm>
              <a:off x="2303" y="1356"/>
              <a:ext cx="20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Name</a:t>
              </a:r>
              <a:endParaRPr lang="en-US" sz="2400" smtClean="0">
                <a:solidFill>
                  <a:srgbClr val="000000"/>
                </a:solidFill>
                <a:latin typeface="Times New Roman" pitchFamily="18" charset="0"/>
              </a:endParaRPr>
            </a:p>
          </p:txBody>
        </p:sp>
        <p:sp>
          <p:nvSpPr>
            <p:cNvPr id="41013" name="Rectangle 24"/>
            <p:cNvSpPr>
              <a:spLocks noChangeArrowheads="1"/>
            </p:cNvSpPr>
            <p:nvPr/>
          </p:nvSpPr>
          <p:spPr bwMode="auto">
            <a:xfrm>
              <a:off x="2303" y="1451"/>
              <a:ext cx="37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JunctionID</a:t>
              </a:r>
              <a:endParaRPr lang="en-US" sz="2400" smtClean="0">
                <a:solidFill>
                  <a:srgbClr val="000000"/>
                </a:solidFill>
                <a:latin typeface="Times New Roman" pitchFamily="18" charset="0"/>
              </a:endParaRPr>
            </a:p>
          </p:txBody>
        </p:sp>
        <p:sp>
          <p:nvSpPr>
            <p:cNvPr id="41014" name="Rectangle 25"/>
            <p:cNvSpPr>
              <a:spLocks noChangeArrowheads="1"/>
            </p:cNvSpPr>
            <p:nvPr/>
          </p:nvSpPr>
          <p:spPr bwMode="auto">
            <a:xfrm>
              <a:off x="4370" y="846"/>
              <a:ext cx="518" cy="211"/>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15" name="Rectangle 26"/>
            <p:cNvSpPr>
              <a:spLocks noChangeArrowheads="1"/>
            </p:cNvSpPr>
            <p:nvPr/>
          </p:nvSpPr>
          <p:spPr bwMode="auto">
            <a:xfrm>
              <a:off x="4415" y="896"/>
              <a:ext cx="434"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Watershed</a:t>
              </a:r>
              <a:endParaRPr lang="en-US" sz="2400" smtClean="0">
                <a:solidFill>
                  <a:srgbClr val="000000"/>
                </a:solidFill>
                <a:latin typeface="Times New Roman" pitchFamily="18" charset="0"/>
              </a:endParaRPr>
            </a:p>
          </p:txBody>
        </p:sp>
        <p:sp>
          <p:nvSpPr>
            <p:cNvPr id="41016" name="Rectangle 27"/>
            <p:cNvSpPr>
              <a:spLocks noChangeArrowheads="1"/>
            </p:cNvSpPr>
            <p:nvPr/>
          </p:nvSpPr>
          <p:spPr bwMode="auto">
            <a:xfrm>
              <a:off x="4370" y="1030"/>
              <a:ext cx="518" cy="606"/>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17" name="Rectangle 28"/>
            <p:cNvSpPr>
              <a:spLocks noChangeArrowheads="1"/>
            </p:cNvSpPr>
            <p:nvPr/>
          </p:nvSpPr>
          <p:spPr bwMode="auto">
            <a:xfrm>
              <a:off x="4392" y="1042"/>
              <a:ext cx="29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18" name="Rectangle 29"/>
            <p:cNvSpPr>
              <a:spLocks noChangeArrowheads="1"/>
            </p:cNvSpPr>
            <p:nvPr/>
          </p:nvSpPr>
          <p:spPr bwMode="auto">
            <a:xfrm>
              <a:off x="4392" y="1135"/>
              <a:ext cx="38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19" name="Rectangle 30"/>
            <p:cNvSpPr>
              <a:spLocks noChangeArrowheads="1"/>
            </p:cNvSpPr>
            <p:nvPr/>
          </p:nvSpPr>
          <p:spPr bwMode="auto">
            <a:xfrm>
              <a:off x="4392" y="1230"/>
              <a:ext cx="271"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DrainID</a:t>
              </a:r>
              <a:endParaRPr lang="en-US" sz="2400" smtClean="0">
                <a:solidFill>
                  <a:srgbClr val="000000"/>
                </a:solidFill>
                <a:latin typeface="Times New Roman" pitchFamily="18" charset="0"/>
              </a:endParaRPr>
            </a:p>
          </p:txBody>
        </p:sp>
        <p:sp>
          <p:nvSpPr>
            <p:cNvPr id="41020" name="Rectangle 31"/>
            <p:cNvSpPr>
              <a:spLocks noChangeArrowheads="1"/>
            </p:cNvSpPr>
            <p:nvPr/>
          </p:nvSpPr>
          <p:spPr bwMode="auto">
            <a:xfrm>
              <a:off x="4392" y="1324"/>
              <a:ext cx="36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AreaSqKm</a:t>
              </a:r>
              <a:endParaRPr lang="en-US" sz="2400" smtClean="0">
                <a:solidFill>
                  <a:srgbClr val="000000"/>
                </a:solidFill>
                <a:latin typeface="Times New Roman" pitchFamily="18" charset="0"/>
              </a:endParaRPr>
            </a:p>
          </p:txBody>
        </p:sp>
        <p:sp>
          <p:nvSpPr>
            <p:cNvPr id="41021" name="Rectangle 32"/>
            <p:cNvSpPr>
              <a:spLocks noChangeArrowheads="1"/>
            </p:cNvSpPr>
            <p:nvPr/>
          </p:nvSpPr>
          <p:spPr bwMode="auto">
            <a:xfrm>
              <a:off x="4392" y="1418"/>
              <a:ext cx="37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JunctionID</a:t>
              </a:r>
              <a:endParaRPr lang="en-US" sz="2400" smtClean="0">
                <a:solidFill>
                  <a:srgbClr val="000000"/>
                </a:solidFill>
                <a:latin typeface="Times New Roman" pitchFamily="18" charset="0"/>
              </a:endParaRPr>
            </a:p>
          </p:txBody>
        </p:sp>
        <p:sp>
          <p:nvSpPr>
            <p:cNvPr id="41022" name="Rectangle 33"/>
            <p:cNvSpPr>
              <a:spLocks noChangeArrowheads="1"/>
            </p:cNvSpPr>
            <p:nvPr/>
          </p:nvSpPr>
          <p:spPr bwMode="auto">
            <a:xfrm>
              <a:off x="4392" y="1513"/>
              <a:ext cx="44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NextDownID</a:t>
              </a:r>
              <a:endParaRPr lang="en-US" sz="2400" smtClean="0">
                <a:solidFill>
                  <a:srgbClr val="000000"/>
                </a:solidFill>
                <a:latin typeface="Times New Roman" pitchFamily="18" charset="0"/>
              </a:endParaRPr>
            </a:p>
          </p:txBody>
        </p:sp>
        <p:sp>
          <p:nvSpPr>
            <p:cNvPr id="41023" name="Line 34"/>
            <p:cNvSpPr>
              <a:spLocks noChangeShapeType="1"/>
            </p:cNvSpPr>
            <p:nvPr/>
          </p:nvSpPr>
          <p:spPr bwMode="auto">
            <a:xfrm flipH="1">
              <a:off x="2535" y="1922"/>
              <a:ext cx="2" cy="176"/>
            </a:xfrm>
            <a:prstGeom prst="line">
              <a:avLst/>
            </a:pr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24" name="Rectangle 35"/>
            <p:cNvSpPr>
              <a:spLocks noChangeArrowheads="1"/>
            </p:cNvSpPr>
            <p:nvPr/>
          </p:nvSpPr>
          <p:spPr bwMode="auto">
            <a:xfrm>
              <a:off x="2066" y="1754"/>
              <a:ext cx="942" cy="168"/>
            </a:xfrm>
            <a:prstGeom prst="rect">
              <a:avLst/>
            </a:prstGeom>
            <a:solidFill>
              <a:srgbClr val="E6E6E6"/>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25" name="Rectangle 36"/>
            <p:cNvSpPr>
              <a:spLocks noChangeArrowheads="1"/>
            </p:cNvSpPr>
            <p:nvPr/>
          </p:nvSpPr>
          <p:spPr bwMode="auto">
            <a:xfrm>
              <a:off x="2115" y="1781"/>
              <a:ext cx="851"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ComplexEdgeFeature</a:t>
              </a:r>
              <a:endParaRPr lang="en-US" sz="2400" smtClean="0">
                <a:solidFill>
                  <a:srgbClr val="000000"/>
                </a:solidFill>
                <a:latin typeface="Times New Roman" pitchFamily="18" charset="0"/>
              </a:endParaRPr>
            </a:p>
          </p:txBody>
        </p:sp>
        <p:sp>
          <p:nvSpPr>
            <p:cNvPr id="41026" name="Rectangle 37"/>
            <p:cNvSpPr>
              <a:spLocks noChangeArrowheads="1"/>
            </p:cNvSpPr>
            <p:nvPr/>
          </p:nvSpPr>
          <p:spPr bwMode="auto">
            <a:xfrm>
              <a:off x="2342" y="3384"/>
              <a:ext cx="369" cy="99"/>
            </a:xfrm>
            <a:prstGeom prst="rect">
              <a:avLst/>
            </a:prstGeom>
            <a:solidFill>
              <a:srgbClr val="B7E8FF"/>
            </a:solidFill>
            <a:ln w="9525">
              <a:no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27" name="Rectangle 38"/>
            <p:cNvSpPr>
              <a:spLocks noChangeArrowheads="1"/>
            </p:cNvSpPr>
            <p:nvPr/>
          </p:nvSpPr>
          <p:spPr bwMode="auto">
            <a:xfrm>
              <a:off x="2347" y="3387"/>
              <a:ext cx="361"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rPr>
                <a:t>EdgeType</a:t>
              </a:r>
              <a:endParaRPr lang="en-US" sz="2400" smtClean="0">
                <a:solidFill>
                  <a:srgbClr val="000000"/>
                </a:solidFill>
                <a:latin typeface="Times New Roman" pitchFamily="18" charset="0"/>
              </a:endParaRPr>
            </a:p>
          </p:txBody>
        </p:sp>
        <p:sp>
          <p:nvSpPr>
            <p:cNvPr id="41028" name="Freeform 39"/>
            <p:cNvSpPr>
              <a:spLocks/>
            </p:cNvSpPr>
            <p:nvPr/>
          </p:nvSpPr>
          <p:spPr bwMode="auto">
            <a:xfrm>
              <a:off x="1979" y="2809"/>
              <a:ext cx="238" cy="970"/>
            </a:xfrm>
            <a:custGeom>
              <a:avLst/>
              <a:gdLst>
                <a:gd name="T0" fmla="*/ 151 w 477"/>
                <a:gd name="T1" fmla="*/ 970 h 1940"/>
                <a:gd name="T2" fmla="*/ 0 w 477"/>
                <a:gd name="T3" fmla="*/ 970 h 1940"/>
                <a:gd name="T4" fmla="*/ 0 w 477"/>
                <a:gd name="T5" fmla="*/ 0 h 1940"/>
                <a:gd name="T6" fmla="*/ 238 w 477"/>
                <a:gd name="T7" fmla="*/ 0 h 1940"/>
                <a:gd name="T8" fmla="*/ 0 60000 65536"/>
                <a:gd name="T9" fmla="*/ 0 60000 65536"/>
                <a:gd name="T10" fmla="*/ 0 60000 65536"/>
                <a:gd name="T11" fmla="*/ 0 60000 65536"/>
                <a:gd name="T12" fmla="*/ 0 w 477"/>
                <a:gd name="T13" fmla="*/ 0 h 1940"/>
                <a:gd name="T14" fmla="*/ 477 w 477"/>
                <a:gd name="T15" fmla="*/ 1940 h 1940"/>
              </a:gdLst>
              <a:ahLst/>
              <a:cxnLst>
                <a:cxn ang="T8">
                  <a:pos x="T0" y="T1"/>
                </a:cxn>
                <a:cxn ang="T9">
                  <a:pos x="T2" y="T3"/>
                </a:cxn>
                <a:cxn ang="T10">
                  <a:pos x="T4" y="T5"/>
                </a:cxn>
                <a:cxn ang="T11">
                  <a:pos x="T6" y="T7"/>
                </a:cxn>
              </a:cxnLst>
              <a:rect l="T12" t="T13" r="T14" b="T15"/>
              <a:pathLst>
                <a:path w="477" h="1940">
                  <a:moveTo>
                    <a:pt x="303" y="1940"/>
                  </a:moveTo>
                  <a:lnTo>
                    <a:pt x="0" y="1940"/>
                  </a:lnTo>
                  <a:lnTo>
                    <a:pt x="0" y="0"/>
                  </a:lnTo>
                  <a:lnTo>
                    <a:pt x="477" y="0"/>
                  </a:lnTo>
                </a:path>
              </a:pathLst>
            </a:cu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29" name="Freeform 40"/>
            <p:cNvSpPr>
              <a:spLocks/>
            </p:cNvSpPr>
            <p:nvPr/>
          </p:nvSpPr>
          <p:spPr bwMode="auto">
            <a:xfrm>
              <a:off x="1979" y="2809"/>
              <a:ext cx="238" cy="777"/>
            </a:xfrm>
            <a:custGeom>
              <a:avLst/>
              <a:gdLst>
                <a:gd name="T0" fmla="*/ 151 w 477"/>
                <a:gd name="T1" fmla="*/ 777 h 1553"/>
                <a:gd name="T2" fmla="*/ 0 w 477"/>
                <a:gd name="T3" fmla="*/ 777 h 1553"/>
                <a:gd name="T4" fmla="*/ 0 w 477"/>
                <a:gd name="T5" fmla="*/ 0 h 1553"/>
                <a:gd name="T6" fmla="*/ 238 w 477"/>
                <a:gd name="T7" fmla="*/ 0 h 1553"/>
                <a:gd name="T8" fmla="*/ 0 60000 65536"/>
                <a:gd name="T9" fmla="*/ 0 60000 65536"/>
                <a:gd name="T10" fmla="*/ 0 60000 65536"/>
                <a:gd name="T11" fmla="*/ 0 60000 65536"/>
                <a:gd name="T12" fmla="*/ 0 w 477"/>
                <a:gd name="T13" fmla="*/ 0 h 1553"/>
                <a:gd name="T14" fmla="*/ 477 w 477"/>
                <a:gd name="T15" fmla="*/ 1553 h 1553"/>
              </a:gdLst>
              <a:ahLst/>
              <a:cxnLst>
                <a:cxn ang="T8">
                  <a:pos x="T0" y="T1"/>
                </a:cxn>
                <a:cxn ang="T9">
                  <a:pos x="T2" y="T3"/>
                </a:cxn>
                <a:cxn ang="T10">
                  <a:pos x="T4" y="T5"/>
                </a:cxn>
                <a:cxn ang="T11">
                  <a:pos x="T6" y="T7"/>
                </a:cxn>
              </a:cxnLst>
              <a:rect l="T12" t="T13" r="T14" b="T15"/>
              <a:pathLst>
                <a:path w="477" h="1553">
                  <a:moveTo>
                    <a:pt x="303" y="1553"/>
                  </a:moveTo>
                  <a:lnTo>
                    <a:pt x="0" y="1553"/>
                  </a:lnTo>
                  <a:lnTo>
                    <a:pt x="0" y="0"/>
                  </a:lnTo>
                  <a:lnTo>
                    <a:pt x="477" y="0"/>
                  </a:lnTo>
                </a:path>
              </a:pathLst>
            </a:cu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30" name="Rectangle 41"/>
            <p:cNvSpPr>
              <a:spLocks noChangeArrowheads="1"/>
            </p:cNvSpPr>
            <p:nvPr/>
          </p:nvSpPr>
          <p:spPr bwMode="auto">
            <a:xfrm>
              <a:off x="2130" y="3502"/>
              <a:ext cx="800" cy="168"/>
            </a:xfrm>
            <a:prstGeom prst="rect">
              <a:avLst/>
            </a:prstGeom>
            <a:pattFill prst="ltUpDiag">
              <a:fgClr>
                <a:srgbClr val="FFFFFF"/>
              </a:fgClr>
              <a:bgClr>
                <a:srgbClr val="B0FFFF"/>
              </a:bgClr>
            </a:patt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31" name="Rectangle 42"/>
            <p:cNvSpPr>
              <a:spLocks noChangeArrowheads="1"/>
            </p:cNvSpPr>
            <p:nvPr/>
          </p:nvSpPr>
          <p:spPr bwMode="auto">
            <a:xfrm>
              <a:off x="2364" y="3529"/>
              <a:ext cx="33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Flowline</a:t>
              </a:r>
              <a:endParaRPr lang="en-US" sz="2400" smtClean="0">
                <a:solidFill>
                  <a:srgbClr val="000000"/>
                </a:solidFill>
                <a:latin typeface="Times New Roman" pitchFamily="18" charset="0"/>
              </a:endParaRPr>
            </a:p>
          </p:txBody>
        </p:sp>
        <p:sp>
          <p:nvSpPr>
            <p:cNvPr id="41032" name="Rectangle 43"/>
            <p:cNvSpPr>
              <a:spLocks noChangeArrowheads="1"/>
            </p:cNvSpPr>
            <p:nvPr/>
          </p:nvSpPr>
          <p:spPr bwMode="auto">
            <a:xfrm>
              <a:off x="2130" y="3695"/>
              <a:ext cx="800" cy="168"/>
            </a:xfrm>
            <a:prstGeom prst="rect">
              <a:avLst/>
            </a:prstGeom>
            <a:pattFill prst="ltUpDiag">
              <a:fgClr>
                <a:srgbClr val="FFFFFF"/>
              </a:fgClr>
              <a:bgClr>
                <a:srgbClr val="B0FFFF"/>
              </a:bgClr>
            </a:patt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33" name="Rectangle 44"/>
            <p:cNvSpPr>
              <a:spLocks noChangeArrowheads="1"/>
            </p:cNvSpPr>
            <p:nvPr/>
          </p:nvSpPr>
          <p:spPr bwMode="auto">
            <a:xfrm>
              <a:off x="2343" y="3725"/>
              <a:ext cx="380"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Shoreline</a:t>
              </a:r>
              <a:endParaRPr lang="en-US" sz="2400" smtClean="0">
                <a:solidFill>
                  <a:srgbClr val="000000"/>
                </a:solidFill>
                <a:latin typeface="Times New Roman" pitchFamily="18" charset="0"/>
              </a:endParaRPr>
            </a:p>
          </p:txBody>
        </p:sp>
        <p:sp>
          <p:nvSpPr>
            <p:cNvPr id="41034" name="Freeform 45"/>
            <p:cNvSpPr>
              <a:spLocks/>
            </p:cNvSpPr>
            <p:nvPr/>
          </p:nvSpPr>
          <p:spPr bwMode="auto">
            <a:xfrm>
              <a:off x="2466" y="1926"/>
              <a:ext cx="143" cy="100"/>
            </a:xfrm>
            <a:custGeom>
              <a:avLst/>
              <a:gdLst>
                <a:gd name="T0" fmla="*/ 143 w 286"/>
                <a:gd name="T1" fmla="*/ 100 h 202"/>
                <a:gd name="T2" fmla="*/ 72 w 286"/>
                <a:gd name="T3" fmla="*/ 0 h 202"/>
                <a:gd name="T4" fmla="*/ 0 w 286"/>
                <a:gd name="T5" fmla="*/ 100 h 202"/>
                <a:gd name="T6" fmla="*/ 143 w 286"/>
                <a:gd name="T7" fmla="*/ 100 h 202"/>
                <a:gd name="T8" fmla="*/ 0 60000 65536"/>
                <a:gd name="T9" fmla="*/ 0 60000 65536"/>
                <a:gd name="T10" fmla="*/ 0 60000 65536"/>
                <a:gd name="T11" fmla="*/ 0 60000 65536"/>
                <a:gd name="T12" fmla="*/ 0 w 286"/>
                <a:gd name="T13" fmla="*/ 0 h 202"/>
                <a:gd name="T14" fmla="*/ 286 w 286"/>
                <a:gd name="T15" fmla="*/ 202 h 202"/>
              </a:gdLst>
              <a:ahLst/>
              <a:cxnLst>
                <a:cxn ang="T8">
                  <a:pos x="T0" y="T1"/>
                </a:cxn>
                <a:cxn ang="T9">
                  <a:pos x="T2" y="T3"/>
                </a:cxn>
                <a:cxn ang="T10">
                  <a:pos x="T4" y="T5"/>
                </a:cxn>
                <a:cxn ang="T11">
                  <a:pos x="T6" y="T7"/>
                </a:cxn>
              </a:cxnLst>
              <a:rect l="T12" t="T13" r="T14" b="T15"/>
              <a:pathLst>
                <a:path w="286" h="202">
                  <a:moveTo>
                    <a:pt x="286" y="202"/>
                  </a:moveTo>
                  <a:lnTo>
                    <a:pt x="143" y="0"/>
                  </a:lnTo>
                  <a:lnTo>
                    <a:pt x="0" y="202"/>
                  </a:lnTo>
                  <a:lnTo>
                    <a:pt x="286" y="202"/>
                  </a:lnTo>
                  <a:close/>
                </a:path>
              </a:pathLst>
            </a:custGeom>
            <a:solidFill>
              <a:srgbClr val="FFFFFF"/>
            </a:solid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35" name="Rectangle 46"/>
            <p:cNvSpPr>
              <a:spLocks noChangeArrowheads="1"/>
            </p:cNvSpPr>
            <p:nvPr/>
          </p:nvSpPr>
          <p:spPr bwMode="auto">
            <a:xfrm>
              <a:off x="2217" y="2098"/>
              <a:ext cx="636" cy="247"/>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36" name="Rectangle 47"/>
            <p:cNvSpPr>
              <a:spLocks noChangeArrowheads="1"/>
            </p:cNvSpPr>
            <p:nvPr/>
          </p:nvSpPr>
          <p:spPr bwMode="auto">
            <a:xfrm>
              <a:off x="2319" y="2166"/>
              <a:ext cx="437"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HydroEdge</a:t>
              </a:r>
              <a:endParaRPr lang="en-US" sz="2400" smtClean="0">
                <a:solidFill>
                  <a:srgbClr val="000000"/>
                </a:solidFill>
                <a:latin typeface="Times New Roman" pitchFamily="18" charset="0"/>
              </a:endParaRPr>
            </a:p>
          </p:txBody>
        </p:sp>
        <p:sp>
          <p:nvSpPr>
            <p:cNvPr id="41037" name="Rectangle 48"/>
            <p:cNvSpPr>
              <a:spLocks noChangeArrowheads="1"/>
            </p:cNvSpPr>
            <p:nvPr/>
          </p:nvSpPr>
          <p:spPr bwMode="auto">
            <a:xfrm>
              <a:off x="2217" y="2310"/>
              <a:ext cx="636" cy="999"/>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38" name="Rectangle 49"/>
            <p:cNvSpPr>
              <a:spLocks noChangeArrowheads="1"/>
            </p:cNvSpPr>
            <p:nvPr/>
          </p:nvSpPr>
          <p:spPr bwMode="auto">
            <a:xfrm>
              <a:off x="2240" y="2330"/>
              <a:ext cx="29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39" name="Rectangle 50"/>
            <p:cNvSpPr>
              <a:spLocks noChangeArrowheads="1"/>
            </p:cNvSpPr>
            <p:nvPr/>
          </p:nvSpPr>
          <p:spPr bwMode="auto">
            <a:xfrm>
              <a:off x="2240" y="2425"/>
              <a:ext cx="38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40" name="Rectangle 51"/>
            <p:cNvSpPr>
              <a:spLocks noChangeArrowheads="1"/>
            </p:cNvSpPr>
            <p:nvPr/>
          </p:nvSpPr>
          <p:spPr bwMode="auto">
            <a:xfrm>
              <a:off x="2240" y="2518"/>
              <a:ext cx="39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ReachCode</a:t>
              </a:r>
              <a:endParaRPr lang="en-US" sz="2400" smtClean="0">
                <a:solidFill>
                  <a:srgbClr val="000000"/>
                </a:solidFill>
                <a:latin typeface="Times New Roman" pitchFamily="18" charset="0"/>
              </a:endParaRPr>
            </a:p>
          </p:txBody>
        </p:sp>
        <p:sp>
          <p:nvSpPr>
            <p:cNvPr id="41041" name="Rectangle 52"/>
            <p:cNvSpPr>
              <a:spLocks noChangeArrowheads="1"/>
            </p:cNvSpPr>
            <p:nvPr/>
          </p:nvSpPr>
          <p:spPr bwMode="auto">
            <a:xfrm>
              <a:off x="2240" y="2612"/>
              <a:ext cx="20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Name</a:t>
              </a:r>
              <a:endParaRPr lang="en-US" sz="2400" smtClean="0">
                <a:solidFill>
                  <a:srgbClr val="000000"/>
                </a:solidFill>
                <a:latin typeface="Times New Roman" pitchFamily="18" charset="0"/>
              </a:endParaRPr>
            </a:p>
          </p:txBody>
        </p:sp>
        <p:sp>
          <p:nvSpPr>
            <p:cNvPr id="41042" name="Rectangle 53"/>
            <p:cNvSpPr>
              <a:spLocks noChangeArrowheads="1"/>
            </p:cNvSpPr>
            <p:nvPr/>
          </p:nvSpPr>
          <p:spPr bwMode="auto">
            <a:xfrm>
              <a:off x="2240" y="2707"/>
              <a:ext cx="35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LengthKm</a:t>
              </a:r>
              <a:endParaRPr lang="en-US" sz="2400" smtClean="0">
                <a:solidFill>
                  <a:srgbClr val="000000"/>
                </a:solidFill>
                <a:latin typeface="Times New Roman" pitchFamily="18" charset="0"/>
              </a:endParaRPr>
            </a:p>
          </p:txBody>
        </p:sp>
        <p:sp>
          <p:nvSpPr>
            <p:cNvPr id="41043" name="Rectangle 54"/>
            <p:cNvSpPr>
              <a:spLocks noChangeArrowheads="1"/>
            </p:cNvSpPr>
            <p:nvPr/>
          </p:nvSpPr>
          <p:spPr bwMode="auto">
            <a:xfrm>
              <a:off x="2240" y="2801"/>
              <a:ext cx="44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LengthDown</a:t>
              </a:r>
              <a:endParaRPr lang="en-US" sz="2400" smtClean="0">
                <a:solidFill>
                  <a:srgbClr val="000000"/>
                </a:solidFill>
                <a:latin typeface="Times New Roman" pitchFamily="18" charset="0"/>
              </a:endParaRPr>
            </a:p>
          </p:txBody>
        </p:sp>
        <p:sp>
          <p:nvSpPr>
            <p:cNvPr id="41044" name="Rectangle 55"/>
            <p:cNvSpPr>
              <a:spLocks noChangeArrowheads="1"/>
            </p:cNvSpPr>
            <p:nvPr/>
          </p:nvSpPr>
          <p:spPr bwMode="auto">
            <a:xfrm>
              <a:off x="2240" y="2895"/>
              <a:ext cx="26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FlowDir</a:t>
              </a:r>
              <a:endParaRPr lang="en-US" sz="2400" smtClean="0">
                <a:solidFill>
                  <a:srgbClr val="000000"/>
                </a:solidFill>
                <a:latin typeface="Times New Roman" pitchFamily="18" charset="0"/>
              </a:endParaRPr>
            </a:p>
          </p:txBody>
        </p:sp>
        <p:sp>
          <p:nvSpPr>
            <p:cNvPr id="41045" name="Rectangle 56"/>
            <p:cNvSpPr>
              <a:spLocks noChangeArrowheads="1"/>
            </p:cNvSpPr>
            <p:nvPr/>
          </p:nvSpPr>
          <p:spPr bwMode="auto">
            <a:xfrm>
              <a:off x="2240" y="2990"/>
              <a:ext cx="215"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FType</a:t>
              </a:r>
              <a:endParaRPr lang="en-US" sz="2400" smtClean="0">
                <a:solidFill>
                  <a:srgbClr val="000000"/>
                </a:solidFill>
                <a:latin typeface="Times New Roman" pitchFamily="18" charset="0"/>
              </a:endParaRPr>
            </a:p>
          </p:txBody>
        </p:sp>
        <p:sp>
          <p:nvSpPr>
            <p:cNvPr id="41046" name="Rectangle 57"/>
            <p:cNvSpPr>
              <a:spLocks noChangeArrowheads="1"/>
            </p:cNvSpPr>
            <p:nvPr/>
          </p:nvSpPr>
          <p:spPr bwMode="auto">
            <a:xfrm>
              <a:off x="2240" y="3083"/>
              <a:ext cx="347"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EdgeType</a:t>
              </a:r>
              <a:endParaRPr lang="en-US" sz="2400" smtClean="0">
                <a:solidFill>
                  <a:srgbClr val="000000"/>
                </a:solidFill>
                <a:latin typeface="Times New Roman" pitchFamily="18" charset="0"/>
              </a:endParaRPr>
            </a:p>
          </p:txBody>
        </p:sp>
        <p:sp>
          <p:nvSpPr>
            <p:cNvPr id="41047" name="Rectangle 58"/>
            <p:cNvSpPr>
              <a:spLocks noChangeArrowheads="1"/>
            </p:cNvSpPr>
            <p:nvPr/>
          </p:nvSpPr>
          <p:spPr bwMode="auto">
            <a:xfrm>
              <a:off x="2240" y="3177"/>
              <a:ext cx="279"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Enabled</a:t>
              </a:r>
              <a:endParaRPr lang="en-US" sz="2400" smtClean="0">
                <a:solidFill>
                  <a:srgbClr val="000000"/>
                </a:solidFill>
                <a:latin typeface="Times New Roman" pitchFamily="18" charset="0"/>
              </a:endParaRPr>
            </a:p>
          </p:txBody>
        </p:sp>
        <p:sp>
          <p:nvSpPr>
            <p:cNvPr id="41048" name="Freeform 59"/>
            <p:cNvSpPr>
              <a:spLocks/>
            </p:cNvSpPr>
            <p:nvPr/>
          </p:nvSpPr>
          <p:spPr bwMode="auto">
            <a:xfrm>
              <a:off x="4405" y="1636"/>
              <a:ext cx="225" cy="672"/>
            </a:xfrm>
            <a:custGeom>
              <a:avLst/>
              <a:gdLst>
                <a:gd name="T0" fmla="*/ 0 w 450"/>
                <a:gd name="T1" fmla="*/ 672 h 1344"/>
                <a:gd name="T2" fmla="*/ 225 w 450"/>
                <a:gd name="T3" fmla="*/ 672 h 1344"/>
                <a:gd name="T4" fmla="*/ 225 w 450"/>
                <a:gd name="T5" fmla="*/ 0 h 1344"/>
                <a:gd name="T6" fmla="*/ 0 60000 65536"/>
                <a:gd name="T7" fmla="*/ 0 60000 65536"/>
                <a:gd name="T8" fmla="*/ 0 60000 65536"/>
                <a:gd name="T9" fmla="*/ 0 w 450"/>
                <a:gd name="T10" fmla="*/ 0 h 1344"/>
                <a:gd name="T11" fmla="*/ 450 w 450"/>
                <a:gd name="T12" fmla="*/ 1344 h 1344"/>
              </a:gdLst>
              <a:ahLst/>
              <a:cxnLst>
                <a:cxn ang="T6">
                  <a:pos x="T0" y="T1"/>
                </a:cxn>
                <a:cxn ang="T7">
                  <a:pos x="T2" y="T3"/>
                </a:cxn>
                <a:cxn ang="T8">
                  <a:pos x="T4" y="T5"/>
                </a:cxn>
              </a:cxnLst>
              <a:rect l="T9" t="T10" r="T11" b="T12"/>
              <a:pathLst>
                <a:path w="450" h="1344">
                  <a:moveTo>
                    <a:pt x="0" y="1344"/>
                  </a:moveTo>
                  <a:lnTo>
                    <a:pt x="450" y="1344"/>
                  </a:lnTo>
                  <a:lnTo>
                    <a:pt x="450" y="0"/>
                  </a:lnTo>
                </a:path>
              </a:pathLst>
            </a:custGeom>
            <a:noFill/>
            <a:ln w="28575">
              <a:solidFill>
                <a:srgbClr val="0000FF"/>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49" name="Line 60"/>
            <p:cNvSpPr>
              <a:spLocks noChangeShapeType="1"/>
            </p:cNvSpPr>
            <p:nvPr/>
          </p:nvSpPr>
          <p:spPr bwMode="auto">
            <a:xfrm>
              <a:off x="4086" y="1922"/>
              <a:ext cx="1" cy="277"/>
            </a:xfrm>
            <a:prstGeom prst="line">
              <a:avLst/>
            </a:pr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50" name="Rectangle 61"/>
            <p:cNvSpPr>
              <a:spLocks noChangeArrowheads="1"/>
            </p:cNvSpPr>
            <p:nvPr/>
          </p:nvSpPr>
          <p:spPr bwMode="auto">
            <a:xfrm>
              <a:off x="3592" y="1754"/>
              <a:ext cx="989" cy="168"/>
            </a:xfrm>
            <a:prstGeom prst="rect">
              <a:avLst/>
            </a:prstGeom>
            <a:solidFill>
              <a:srgbClr val="E6E6E6"/>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51" name="Rectangle 62"/>
            <p:cNvSpPr>
              <a:spLocks noChangeArrowheads="1"/>
            </p:cNvSpPr>
            <p:nvPr/>
          </p:nvSpPr>
          <p:spPr bwMode="auto">
            <a:xfrm>
              <a:off x="3633" y="1781"/>
              <a:ext cx="920"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SimpleJunctionFeature</a:t>
              </a:r>
              <a:endParaRPr lang="en-US" sz="2400" smtClean="0">
                <a:solidFill>
                  <a:srgbClr val="000000"/>
                </a:solidFill>
                <a:latin typeface="Times New Roman" pitchFamily="18" charset="0"/>
              </a:endParaRPr>
            </a:p>
          </p:txBody>
        </p:sp>
        <p:sp>
          <p:nvSpPr>
            <p:cNvPr id="41052" name="Rectangle 63"/>
            <p:cNvSpPr>
              <a:spLocks noChangeArrowheads="1"/>
            </p:cNvSpPr>
            <p:nvPr/>
          </p:nvSpPr>
          <p:spPr bwMode="auto">
            <a:xfrm>
              <a:off x="3619" y="2330"/>
              <a:ext cx="4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rPr>
                <a:t>1</a:t>
              </a:r>
              <a:endParaRPr lang="en-US" sz="2400" smtClean="0">
                <a:solidFill>
                  <a:srgbClr val="000000"/>
                </a:solidFill>
                <a:latin typeface="Times New Roman" pitchFamily="18" charset="0"/>
              </a:endParaRPr>
            </a:p>
          </p:txBody>
        </p:sp>
        <p:sp>
          <p:nvSpPr>
            <p:cNvPr id="41053" name="Freeform 64"/>
            <p:cNvSpPr>
              <a:spLocks/>
            </p:cNvSpPr>
            <p:nvPr/>
          </p:nvSpPr>
          <p:spPr bwMode="auto">
            <a:xfrm>
              <a:off x="4016" y="1917"/>
              <a:ext cx="143" cy="101"/>
            </a:xfrm>
            <a:custGeom>
              <a:avLst/>
              <a:gdLst>
                <a:gd name="T0" fmla="*/ 143 w 286"/>
                <a:gd name="T1" fmla="*/ 101 h 201"/>
                <a:gd name="T2" fmla="*/ 72 w 286"/>
                <a:gd name="T3" fmla="*/ 0 h 201"/>
                <a:gd name="T4" fmla="*/ 0 w 286"/>
                <a:gd name="T5" fmla="*/ 101 h 201"/>
                <a:gd name="T6" fmla="*/ 143 w 286"/>
                <a:gd name="T7" fmla="*/ 101 h 201"/>
                <a:gd name="T8" fmla="*/ 0 60000 65536"/>
                <a:gd name="T9" fmla="*/ 0 60000 65536"/>
                <a:gd name="T10" fmla="*/ 0 60000 65536"/>
                <a:gd name="T11" fmla="*/ 0 60000 65536"/>
                <a:gd name="T12" fmla="*/ 0 w 286"/>
                <a:gd name="T13" fmla="*/ 0 h 201"/>
                <a:gd name="T14" fmla="*/ 286 w 286"/>
                <a:gd name="T15" fmla="*/ 201 h 201"/>
              </a:gdLst>
              <a:ahLst/>
              <a:cxnLst>
                <a:cxn ang="T8">
                  <a:pos x="T0" y="T1"/>
                </a:cxn>
                <a:cxn ang="T9">
                  <a:pos x="T2" y="T3"/>
                </a:cxn>
                <a:cxn ang="T10">
                  <a:pos x="T4" y="T5"/>
                </a:cxn>
                <a:cxn ang="T11">
                  <a:pos x="T6" y="T7"/>
                </a:cxn>
              </a:cxnLst>
              <a:rect l="T12" t="T13" r="T14" b="T15"/>
              <a:pathLst>
                <a:path w="286" h="201">
                  <a:moveTo>
                    <a:pt x="286" y="201"/>
                  </a:moveTo>
                  <a:lnTo>
                    <a:pt x="143" y="0"/>
                  </a:lnTo>
                  <a:lnTo>
                    <a:pt x="0" y="201"/>
                  </a:lnTo>
                  <a:lnTo>
                    <a:pt x="286" y="201"/>
                  </a:lnTo>
                  <a:close/>
                </a:path>
              </a:pathLst>
            </a:custGeom>
            <a:solidFill>
              <a:srgbClr val="FFFFFF"/>
            </a:solid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54" name="Rectangle 65"/>
            <p:cNvSpPr>
              <a:spLocks noChangeArrowheads="1"/>
            </p:cNvSpPr>
            <p:nvPr/>
          </p:nvSpPr>
          <p:spPr bwMode="auto">
            <a:xfrm>
              <a:off x="3777" y="2199"/>
              <a:ext cx="628" cy="219"/>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55" name="Rectangle 66"/>
            <p:cNvSpPr>
              <a:spLocks noChangeArrowheads="1"/>
            </p:cNvSpPr>
            <p:nvPr/>
          </p:nvSpPr>
          <p:spPr bwMode="auto">
            <a:xfrm>
              <a:off x="3803" y="2252"/>
              <a:ext cx="580"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HydroJunction</a:t>
              </a:r>
              <a:endParaRPr lang="en-US" sz="2400" smtClean="0">
                <a:solidFill>
                  <a:srgbClr val="000000"/>
                </a:solidFill>
                <a:latin typeface="Times New Roman" pitchFamily="18" charset="0"/>
              </a:endParaRPr>
            </a:p>
          </p:txBody>
        </p:sp>
        <p:sp>
          <p:nvSpPr>
            <p:cNvPr id="41056" name="Rectangle 67"/>
            <p:cNvSpPr>
              <a:spLocks noChangeArrowheads="1"/>
            </p:cNvSpPr>
            <p:nvPr/>
          </p:nvSpPr>
          <p:spPr bwMode="auto">
            <a:xfrm>
              <a:off x="3777" y="2400"/>
              <a:ext cx="628" cy="808"/>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57" name="Rectangle 68"/>
            <p:cNvSpPr>
              <a:spLocks noChangeArrowheads="1"/>
            </p:cNvSpPr>
            <p:nvPr/>
          </p:nvSpPr>
          <p:spPr bwMode="auto">
            <a:xfrm>
              <a:off x="3799" y="2420"/>
              <a:ext cx="29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58" name="Rectangle 69"/>
            <p:cNvSpPr>
              <a:spLocks noChangeArrowheads="1"/>
            </p:cNvSpPr>
            <p:nvPr/>
          </p:nvSpPr>
          <p:spPr bwMode="auto">
            <a:xfrm>
              <a:off x="3799" y="2513"/>
              <a:ext cx="38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59" name="Rectangle 70"/>
            <p:cNvSpPr>
              <a:spLocks noChangeArrowheads="1"/>
            </p:cNvSpPr>
            <p:nvPr/>
          </p:nvSpPr>
          <p:spPr bwMode="auto">
            <a:xfrm>
              <a:off x="3799" y="2607"/>
              <a:ext cx="44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NextDownID</a:t>
              </a:r>
              <a:endParaRPr lang="en-US" sz="2400" smtClean="0">
                <a:solidFill>
                  <a:srgbClr val="000000"/>
                </a:solidFill>
                <a:latin typeface="Times New Roman" pitchFamily="18" charset="0"/>
              </a:endParaRPr>
            </a:p>
          </p:txBody>
        </p:sp>
        <p:sp>
          <p:nvSpPr>
            <p:cNvPr id="41060" name="Rectangle 71"/>
            <p:cNvSpPr>
              <a:spLocks noChangeArrowheads="1"/>
            </p:cNvSpPr>
            <p:nvPr/>
          </p:nvSpPr>
          <p:spPr bwMode="auto">
            <a:xfrm>
              <a:off x="3799" y="2699"/>
              <a:ext cx="44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LengthDown</a:t>
              </a:r>
              <a:endParaRPr lang="en-US" sz="2400" smtClean="0">
                <a:solidFill>
                  <a:srgbClr val="000000"/>
                </a:solidFill>
                <a:latin typeface="Times New Roman" pitchFamily="18" charset="0"/>
              </a:endParaRPr>
            </a:p>
          </p:txBody>
        </p:sp>
        <p:sp>
          <p:nvSpPr>
            <p:cNvPr id="41061" name="Rectangle 72"/>
            <p:cNvSpPr>
              <a:spLocks noChangeArrowheads="1"/>
            </p:cNvSpPr>
            <p:nvPr/>
          </p:nvSpPr>
          <p:spPr bwMode="auto">
            <a:xfrm>
              <a:off x="3799" y="2798"/>
              <a:ext cx="348"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DrainArea</a:t>
              </a:r>
              <a:endParaRPr lang="en-US" sz="2400" smtClean="0">
                <a:solidFill>
                  <a:srgbClr val="000000"/>
                </a:solidFill>
                <a:latin typeface="Times New Roman" pitchFamily="18" charset="0"/>
              </a:endParaRPr>
            </a:p>
          </p:txBody>
        </p:sp>
        <p:sp>
          <p:nvSpPr>
            <p:cNvPr id="41062" name="Rectangle 73"/>
            <p:cNvSpPr>
              <a:spLocks noChangeArrowheads="1"/>
            </p:cNvSpPr>
            <p:nvPr/>
          </p:nvSpPr>
          <p:spPr bwMode="auto">
            <a:xfrm>
              <a:off x="3799" y="2890"/>
              <a:ext cx="21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FType</a:t>
              </a:r>
              <a:endParaRPr lang="en-US" sz="2400" smtClean="0">
                <a:solidFill>
                  <a:srgbClr val="000000"/>
                </a:solidFill>
                <a:latin typeface="Times New Roman" pitchFamily="18" charset="0"/>
              </a:endParaRPr>
            </a:p>
          </p:txBody>
        </p:sp>
        <p:sp>
          <p:nvSpPr>
            <p:cNvPr id="41063" name="Rectangle 74"/>
            <p:cNvSpPr>
              <a:spLocks noChangeArrowheads="1"/>
            </p:cNvSpPr>
            <p:nvPr/>
          </p:nvSpPr>
          <p:spPr bwMode="auto">
            <a:xfrm>
              <a:off x="3799" y="2984"/>
              <a:ext cx="279"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Enabled</a:t>
              </a:r>
              <a:endParaRPr lang="en-US" sz="2400" smtClean="0">
                <a:solidFill>
                  <a:srgbClr val="000000"/>
                </a:solidFill>
                <a:latin typeface="Times New Roman" pitchFamily="18" charset="0"/>
              </a:endParaRPr>
            </a:p>
          </p:txBody>
        </p:sp>
        <p:sp>
          <p:nvSpPr>
            <p:cNvPr id="41064" name="Rectangle 75"/>
            <p:cNvSpPr>
              <a:spLocks noChangeArrowheads="1"/>
            </p:cNvSpPr>
            <p:nvPr/>
          </p:nvSpPr>
          <p:spPr bwMode="auto">
            <a:xfrm>
              <a:off x="3799" y="3077"/>
              <a:ext cx="44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AncillaryRole</a:t>
              </a:r>
              <a:endParaRPr lang="en-US" sz="2400" smtClean="0">
                <a:solidFill>
                  <a:srgbClr val="000000"/>
                </a:solidFill>
                <a:latin typeface="Times New Roman" pitchFamily="18" charset="0"/>
              </a:endParaRPr>
            </a:p>
          </p:txBody>
        </p:sp>
        <p:sp>
          <p:nvSpPr>
            <p:cNvPr id="41065" name="Freeform 76"/>
            <p:cNvSpPr>
              <a:spLocks/>
            </p:cNvSpPr>
            <p:nvPr/>
          </p:nvSpPr>
          <p:spPr bwMode="auto">
            <a:xfrm>
              <a:off x="2556" y="559"/>
              <a:ext cx="966" cy="299"/>
            </a:xfrm>
            <a:custGeom>
              <a:avLst/>
              <a:gdLst>
                <a:gd name="T0" fmla="*/ 0 w 1931"/>
                <a:gd name="T1" fmla="*/ 299 h 597"/>
                <a:gd name="T2" fmla="*/ 0 w 1931"/>
                <a:gd name="T3" fmla="*/ 219 h 597"/>
                <a:gd name="T4" fmla="*/ 966 w 1931"/>
                <a:gd name="T5" fmla="*/ 219 h 597"/>
                <a:gd name="T6" fmla="*/ 966 w 1931"/>
                <a:gd name="T7" fmla="*/ 0 h 597"/>
                <a:gd name="T8" fmla="*/ 0 60000 65536"/>
                <a:gd name="T9" fmla="*/ 0 60000 65536"/>
                <a:gd name="T10" fmla="*/ 0 60000 65536"/>
                <a:gd name="T11" fmla="*/ 0 60000 65536"/>
                <a:gd name="T12" fmla="*/ 0 w 1931"/>
                <a:gd name="T13" fmla="*/ 0 h 597"/>
                <a:gd name="T14" fmla="*/ 1931 w 1931"/>
                <a:gd name="T15" fmla="*/ 597 h 597"/>
              </a:gdLst>
              <a:ahLst/>
              <a:cxnLst>
                <a:cxn ang="T8">
                  <a:pos x="T0" y="T1"/>
                </a:cxn>
                <a:cxn ang="T9">
                  <a:pos x="T2" y="T3"/>
                </a:cxn>
                <a:cxn ang="T10">
                  <a:pos x="T4" y="T5"/>
                </a:cxn>
                <a:cxn ang="T11">
                  <a:pos x="T6" y="T7"/>
                </a:cxn>
              </a:cxnLst>
              <a:rect l="T12" t="T13" r="T14" b="T15"/>
              <a:pathLst>
                <a:path w="1931" h="597">
                  <a:moveTo>
                    <a:pt x="0" y="597"/>
                  </a:moveTo>
                  <a:lnTo>
                    <a:pt x="0" y="437"/>
                  </a:lnTo>
                  <a:lnTo>
                    <a:pt x="1931" y="437"/>
                  </a:lnTo>
                  <a:lnTo>
                    <a:pt x="1931" y="0"/>
                  </a:lnTo>
                </a:path>
              </a:pathLst>
            </a:cu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66" name="Freeform 77"/>
            <p:cNvSpPr>
              <a:spLocks/>
            </p:cNvSpPr>
            <p:nvPr/>
          </p:nvSpPr>
          <p:spPr bwMode="auto">
            <a:xfrm>
              <a:off x="3522" y="559"/>
              <a:ext cx="1108" cy="287"/>
            </a:xfrm>
            <a:custGeom>
              <a:avLst/>
              <a:gdLst>
                <a:gd name="T0" fmla="*/ 1108 w 2215"/>
                <a:gd name="T1" fmla="*/ 287 h 573"/>
                <a:gd name="T2" fmla="*/ 1108 w 2215"/>
                <a:gd name="T3" fmla="*/ 219 h 573"/>
                <a:gd name="T4" fmla="*/ 0 w 2215"/>
                <a:gd name="T5" fmla="*/ 219 h 573"/>
                <a:gd name="T6" fmla="*/ 0 w 2215"/>
                <a:gd name="T7" fmla="*/ 0 h 573"/>
                <a:gd name="T8" fmla="*/ 0 60000 65536"/>
                <a:gd name="T9" fmla="*/ 0 60000 65536"/>
                <a:gd name="T10" fmla="*/ 0 60000 65536"/>
                <a:gd name="T11" fmla="*/ 0 60000 65536"/>
                <a:gd name="T12" fmla="*/ 0 w 2215"/>
                <a:gd name="T13" fmla="*/ 0 h 573"/>
                <a:gd name="T14" fmla="*/ 2215 w 2215"/>
                <a:gd name="T15" fmla="*/ 573 h 573"/>
              </a:gdLst>
              <a:ahLst/>
              <a:cxnLst>
                <a:cxn ang="T8">
                  <a:pos x="T0" y="T1"/>
                </a:cxn>
                <a:cxn ang="T9">
                  <a:pos x="T2" y="T3"/>
                </a:cxn>
                <a:cxn ang="T10">
                  <a:pos x="T4" y="T5"/>
                </a:cxn>
                <a:cxn ang="T11">
                  <a:pos x="T6" y="T7"/>
                </a:cxn>
              </a:cxnLst>
              <a:rect l="T12" t="T13" r="T14" b="T15"/>
              <a:pathLst>
                <a:path w="2215" h="573">
                  <a:moveTo>
                    <a:pt x="2215" y="573"/>
                  </a:moveTo>
                  <a:lnTo>
                    <a:pt x="2215" y="437"/>
                  </a:lnTo>
                  <a:lnTo>
                    <a:pt x="0" y="437"/>
                  </a:lnTo>
                  <a:lnTo>
                    <a:pt x="0" y="0"/>
                  </a:lnTo>
                </a:path>
              </a:pathLst>
            </a:cu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67" name="Rectangle 78"/>
            <p:cNvSpPr>
              <a:spLocks noChangeArrowheads="1"/>
            </p:cNvSpPr>
            <p:nvPr/>
          </p:nvSpPr>
          <p:spPr bwMode="auto">
            <a:xfrm>
              <a:off x="3450" y="1693"/>
              <a:ext cx="31"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rPr>
                <a:t>*</a:t>
              </a:r>
              <a:endParaRPr lang="en-US" sz="2400" smtClean="0">
                <a:solidFill>
                  <a:srgbClr val="000000"/>
                </a:solidFill>
                <a:latin typeface="Times New Roman" pitchFamily="18" charset="0"/>
              </a:endParaRPr>
            </a:p>
          </p:txBody>
        </p:sp>
        <p:sp>
          <p:nvSpPr>
            <p:cNvPr id="41068" name="Rectangle 79"/>
            <p:cNvSpPr>
              <a:spLocks noChangeArrowheads="1"/>
            </p:cNvSpPr>
            <p:nvPr/>
          </p:nvSpPr>
          <p:spPr bwMode="auto">
            <a:xfrm>
              <a:off x="4484" y="2324"/>
              <a:ext cx="4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rPr>
                <a:t>1</a:t>
              </a:r>
              <a:endParaRPr lang="en-US" sz="2400" smtClean="0">
                <a:solidFill>
                  <a:srgbClr val="000000"/>
                </a:solidFill>
                <a:latin typeface="Times New Roman" pitchFamily="18" charset="0"/>
              </a:endParaRPr>
            </a:p>
          </p:txBody>
        </p:sp>
        <p:sp>
          <p:nvSpPr>
            <p:cNvPr id="41069" name="Rectangle 80"/>
            <p:cNvSpPr>
              <a:spLocks noChangeArrowheads="1"/>
            </p:cNvSpPr>
            <p:nvPr/>
          </p:nvSpPr>
          <p:spPr bwMode="auto">
            <a:xfrm>
              <a:off x="4662" y="1685"/>
              <a:ext cx="31"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rPr>
                <a:t>*</a:t>
              </a:r>
              <a:endParaRPr lang="en-US" sz="2400" smtClean="0">
                <a:solidFill>
                  <a:srgbClr val="000000"/>
                </a:solidFill>
                <a:latin typeface="Times New Roman" pitchFamily="18" charset="0"/>
              </a:endParaRPr>
            </a:p>
          </p:txBody>
        </p:sp>
        <p:sp>
          <p:nvSpPr>
            <p:cNvPr id="41070" name="Rectangle 81"/>
            <p:cNvSpPr>
              <a:spLocks noChangeArrowheads="1"/>
            </p:cNvSpPr>
            <p:nvPr/>
          </p:nvSpPr>
          <p:spPr bwMode="auto">
            <a:xfrm>
              <a:off x="3008" y="2714"/>
              <a:ext cx="641" cy="191"/>
            </a:xfrm>
            <a:prstGeom prst="rect">
              <a:avLst/>
            </a:prstGeom>
            <a:solidFill>
              <a:srgbClr val="BFFFB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71" name="Rectangle 82"/>
            <p:cNvSpPr>
              <a:spLocks noChangeArrowheads="1"/>
            </p:cNvSpPr>
            <p:nvPr/>
          </p:nvSpPr>
          <p:spPr bwMode="auto">
            <a:xfrm>
              <a:off x="3038" y="2754"/>
              <a:ext cx="584"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HydroNetwork</a:t>
              </a:r>
              <a:endParaRPr lang="en-US" sz="2400" smtClean="0">
                <a:solidFill>
                  <a:srgbClr val="000000"/>
                </a:solidFill>
                <a:latin typeface="Times New Roman" pitchFamily="18" charset="0"/>
              </a:endParaRPr>
            </a:p>
          </p:txBody>
        </p:sp>
        <p:sp>
          <p:nvSpPr>
            <p:cNvPr id="41072" name="Line 83"/>
            <p:cNvSpPr>
              <a:spLocks noChangeShapeType="1"/>
            </p:cNvSpPr>
            <p:nvPr/>
          </p:nvSpPr>
          <p:spPr bwMode="auto">
            <a:xfrm>
              <a:off x="3649" y="2804"/>
              <a:ext cx="128" cy="1"/>
            </a:xfrm>
            <a:prstGeom prst="line">
              <a:avLst/>
            </a:pr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73" name="Freeform 84"/>
            <p:cNvSpPr>
              <a:spLocks/>
            </p:cNvSpPr>
            <p:nvPr/>
          </p:nvSpPr>
          <p:spPr bwMode="auto">
            <a:xfrm>
              <a:off x="2853" y="2809"/>
              <a:ext cx="155" cy="1"/>
            </a:xfrm>
            <a:custGeom>
              <a:avLst/>
              <a:gdLst>
                <a:gd name="T0" fmla="*/ 155 w 310"/>
                <a:gd name="T1" fmla="*/ 0 h 1"/>
                <a:gd name="T2" fmla="*/ 79 w 310"/>
                <a:gd name="T3" fmla="*/ 0 h 1"/>
                <a:gd name="T4" fmla="*/ 79 w 310"/>
                <a:gd name="T5" fmla="*/ 0 h 1"/>
                <a:gd name="T6" fmla="*/ 0 w 310"/>
                <a:gd name="T7" fmla="*/ 0 h 1"/>
                <a:gd name="T8" fmla="*/ 0 60000 65536"/>
                <a:gd name="T9" fmla="*/ 0 60000 65536"/>
                <a:gd name="T10" fmla="*/ 0 60000 65536"/>
                <a:gd name="T11" fmla="*/ 0 60000 65536"/>
                <a:gd name="T12" fmla="*/ 0 w 310"/>
                <a:gd name="T13" fmla="*/ 0 h 1"/>
                <a:gd name="T14" fmla="*/ 310 w 310"/>
                <a:gd name="T15" fmla="*/ 1 h 1"/>
              </a:gdLst>
              <a:ahLst/>
              <a:cxnLst>
                <a:cxn ang="T8">
                  <a:pos x="T0" y="T1"/>
                </a:cxn>
                <a:cxn ang="T9">
                  <a:pos x="T2" y="T3"/>
                </a:cxn>
                <a:cxn ang="T10">
                  <a:pos x="T4" y="T5"/>
                </a:cxn>
                <a:cxn ang="T11">
                  <a:pos x="T6" y="T7"/>
                </a:cxn>
              </a:cxnLst>
              <a:rect l="T12" t="T13" r="T14" b="T15"/>
              <a:pathLst>
                <a:path w="310" h="1">
                  <a:moveTo>
                    <a:pt x="310" y="0"/>
                  </a:moveTo>
                  <a:lnTo>
                    <a:pt x="159" y="0"/>
                  </a:lnTo>
                  <a:lnTo>
                    <a:pt x="0" y="0"/>
                  </a:lnTo>
                </a:path>
              </a:pathLst>
            </a:cu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74" name="Freeform 85"/>
            <p:cNvSpPr>
              <a:spLocks/>
            </p:cNvSpPr>
            <p:nvPr/>
          </p:nvSpPr>
          <p:spPr bwMode="auto">
            <a:xfrm>
              <a:off x="2831" y="1317"/>
              <a:ext cx="946" cy="991"/>
            </a:xfrm>
            <a:custGeom>
              <a:avLst/>
              <a:gdLst>
                <a:gd name="T0" fmla="*/ 0 w 1892"/>
                <a:gd name="T1" fmla="*/ 0 h 1982"/>
                <a:gd name="T2" fmla="*/ 310 w 1892"/>
                <a:gd name="T3" fmla="*/ 0 h 1982"/>
                <a:gd name="T4" fmla="*/ 310 w 1892"/>
                <a:gd name="T5" fmla="*/ 991 h 1982"/>
                <a:gd name="T6" fmla="*/ 946 w 1892"/>
                <a:gd name="T7" fmla="*/ 991 h 1982"/>
                <a:gd name="T8" fmla="*/ 0 60000 65536"/>
                <a:gd name="T9" fmla="*/ 0 60000 65536"/>
                <a:gd name="T10" fmla="*/ 0 60000 65536"/>
                <a:gd name="T11" fmla="*/ 0 60000 65536"/>
                <a:gd name="T12" fmla="*/ 0 w 1892"/>
                <a:gd name="T13" fmla="*/ 0 h 1982"/>
                <a:gd name="T14" fmla="*/ 1892 w 1892"/>
                <a:gd name="T15" fmla="*/ 1982 h 1982"/>
              </a:gdLst>
              <a:ahLst/>
              <a:cxnLst>
                <a:cxn ang="T8">
                  <a:pos x="T0" y="T1"/>
                </a:cxn>
                <a:cxn ang="T9">
                  <a:pos x="T2" y="T3"/>
                </a:cxn>
                <a:cxn ang="T10">
                  <a:pos x="T4" y="T5"/>
                </a:cxn>
                <a:cxn ang="T11">
                  <a:pos x="T6" y="T7"/>
                </a:cxn>
              </a:cxnLst>
              <a:rect l="T12" t="T13" r="T14" b="T15"/>
              <a:pathLst>
                <a:path w="1892" h="1982">
                  <a:moveTo>
                    <a:pt x="0" y="0"/>
                  </a:moveTo>
                  <a:lnTo>
                    <a:pt x="620" y="0"/>
                  </a:lnTo>
                  <a:lnTo>
                    <a:pt x="620" y="1982"/>
                  </a:lnTo>
                  <a:lnTo>
                    <a:pt x="1892" y="1982"/>
                  </a:lnTo>
                </a:path>
              </a:pathLst>
            </a:custGeom>
            <a:noFill/>
            <a:ln w="28575">
              <a:solidFill>
                <a:srgbClr val="0000FF"/>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75" name="Freeform 86"/>
            <p:cNvSpPr>
              <a:spLocks/>
            </p:cNvSpPr>
            <p:nvPr/>
          </p:nvSpPr>
          <p:spPr bwMode="auto">
            <a:xfrm>
              <a:off x="3525" y="1636"/>
              <a:ext cx="252" cy="672"/>
            </a:xfrm>
            <a:custGeom>
              <a:avLst/>
              <a:gdLst>
                <a:gd name="T0" fmla="*/ 0 w 505"/>
                <a:gd name="T1" fmla="*/ 0 h 1344"/>
                <a:gd name="T2" fmla="*/ 0 w 505"/>
                <a:gd name="T3" fmla="*/ 672 h 1344"/>
                <a:gd name="T4" fmla="*/ 252 w 505"/>
                <a:gd name="T5" fmla="*/ 672 h 1344"/>
                <a:gd name="T6" fmla="*/ 0 60000 65536"/>
                <a:gd name="T7" fmla="*/ 0 60000 65536"/>
                <a:gd name="T8" fmla="*/ 0 60000 65536"/>
                <a:gd name="T9" fmla="*/ 0 w 505"/>
                <a:gd name="T10" fmla="*/ 0 h 1344"/>
                <a:gd name="T11" fmla="*/ 505 w 505"/>
                <a:gd name="T12" fmla="*/ 1344 h 1344"/>
              </a:gdLst>
              <a:ahLst/>
              <a:cxnLst>
                <a:cxn ang="T6">
                  <a:pos x="T0" y="T1"/>
                </a:cxn>
                <a:cxn ang="T7">
                  <a:pos x="T2" y="T3"/>
                </a:cxn>
                <a:cxn ang="T8">
                  <a:pos x="T4" y="T5"/>
                </a:cxn>
              </a:cxnLst>
              <a:rect l="T9" t="T10" r="T11" b="T12"/>
              <a:pathLst>
                <a:path w="505" h="1344">
                  <a:moveTo>
                    <a:pt x="0" y="0"/>
                  </a:moveTo>
                  <a:lnTo>
                    <a:pt x="0" y="1344"/>
                  </a:lnTo>
                  <a:lnTo>
                    <a:pt x="505" y="1344"/>
                  </a:lnTo>
                </a:path>
              </a:pathLst>
            </a:custGeom>
            <a:noFill/>
            <a:ln w="28575">
              <a:solidFill>
                <a:srgbClr val="0000FF"/>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76" name="Rectangle 87"/>
            <p:cNvSpPr>
              <a:spLocks noChangeArrowheads="1"/>
            </p:cNvSpPr>
            <p:nvPr/>
          </p:nvSpPr>
          <p:spPr bwMode="auto">
            <a:xfrm>
              <a:off x="2870" y="1198"/>
              <a:ext cx="31"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rPr>
                <a:t>*</a:t>
              </a:r>
              <a:endParaRPr lang="en-US" sz="2400" smtClean="0">
                <a:solidFill>
                  <a:srgbClr val="000000"/>
                </a:solidFill>
                <a:latin typeface="Times New Roman" pitchFamily="18" charset="0"/>
              </a:endParaRPr>
            </a:p>
          </p:txBody>
        </p:sp>
        <p:sp>
          <p:nvSpPr>
            <p:cNvPr id="41077" name="Rectangle 88"/>
            <p:cNvSpPr>
              <a:spLocks noChangeArrowheads="1"/>
            </p:cNvSpPr>
            <p:nvPr/>
          </p:nvSpPr>
          <p:spPr bwMode="auto">
            <a:xfrm>
              <a:off x="3777" y="2199"/>
              <a:ext cx="628" cy="219"/>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78" name="Rectangle 89"/>
            <p:cNvSpPr>
              <a:spLocks noChangeArrowheads="1"/>
            </p:cNvSpPr>
            <p:nvPr/>
          </p:nvSpPr>
          <p:spPr bwMode="auto">
            <a:xfrm>
              <a:off x="3803" y="2252"/>
              <a:ext cx="580"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HydroJunction</a:t>
              </a:r>
              <a:endParaRPr lang="en-US" sz="2400" smtClean="0">
                <a:solidFill>
                  <a:srgbClr val="000000"/>
                </a:solidFill>
                <a:latin typeface="Times New Roman" pitchFamily="18" charset="0"/>
              </a:endParaRPr>
            </a:p>
          </p:txBody>
        </p:sp>
        <p:sp>
          <p:nvSpPr>
            <p:cNvPr id="41079" name="Rectangle 90"/>
            <p:cNvSpPr>
              <a:spLocks noChangeArrowheads="1"/>
            </p:cNvSpPr>
            <p:nvPr/>
          </p:nvSpPr>
          <p:spPr bwMode="auto">
            <a:xfrm>
              <a:off x="3777" y="2400"/>
              <a:ext cx="628" cy="808"/>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80" name="Rectangle 91"/>
            <p:cNvSpPr>
              <a:spLocks noChangeArrowheads="1"/>
            </p:cNvSpPr>
            <p:nvPr/>
          </p:nvSpPr>
          <p:spPr bwMode="auto">
            <a:xfrm>
              <a:off x="3799" y="2420"/>
              <a:ext cx="29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81" name="Rectangle 92"/>
            <p:cNvSpPr>
              <a:spLocks noChangeArrowheads="1"/>
            </p:cNvSpPr>
            <p:nvPr/>
          </p:nvSpPr>
          <p:spPr bwMode="auto">
            <a:xfrm>
              <a:off x="3799" y="2513"/>
              <a:ext cx="38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82" name="Rectangle 93"/>
            <p:cNvSpPr>
              <a:spLocks noChangeArrowheads="1"/>
            </p:cNvSpPr>
            <p:nvPr/>
          </p:nvSpPr>
          <p:spPr bwMode="auto">
            <a:xfrm>
              <a:off x="3799" y="2607"/>
              <a:ext cx="44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NextDownID</a:t>
              </a:r>
              <a:endParaRPr lang="en-US" sz="2400" smtClean="0">
                <a:solidFill>
                  <a:srgbClr val="000000"/>
                </a:solidFill>
                <a:latin typeface="Times New Roman" pitchFamily="18" charset="0"/>
              </a:endParaRPr>
            </a:p>
          </p:txBody>
        </p:sp>
        <p:sp>
          <p:nvSpPr>
            <p:cNvPr id="41083" name="Rectangle 94"/>
            <p:cNvSpPr>
              <a:spLocks noChangeArrowheads="1"/>
            </p:cNvSpPr>
            <p:nvPr/>
          </p:nvSpPr>
          <p:spPr bwMode="auto">
            <a:xfrm>
              <a:off x="3799" y="2699"/>
              <a:ext cx="44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LengthDown</a:t>
              </a:r>
              <a:endParaRPr lang="en-US" sz="2400" smtClean="0">
                <a:solidFill>
                  <a:srgbClr val="000000"/>
                </a:solidFill>
                <a:latin typeface="Times New Roman" pitchFamily="18" charset="0"/>
              </a:endParaRPr>
            </a:p>
          </p:txBody>
        </p:sp>
        <p:sp>
          <p:nvSpPr>
            <p:cNvPr id="41084" name="Rectangle 95"/>
            <p:cNvSpPr>
              <a:spLocks noChangeArrowheads="1"/>
            </p:cNvSpPr>
            <p:nvPr/>
          </p:nvSpPr>
          <p:spPr bwMode="auto">
            <a:xfrm>
              <a:off x="3799" y="2798"/>
              <a:ext cx="348"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DrainArea</a:t>
              </a:r>
              <a:endParaRPr lang="en-US" sz="2400" smtClean="0">
                <a:solidFill>
                  <a:srgbClr val="000000"/>
                </a:solidFill>
                <a:latin typeface="Times New Roman" pitchFamily="18" charset="0"/>
              </a:endParaRPr>
            </a:p>
          </p:txBody>
        </p:sp>
        <p:sp>
          <p:nvSpPr>
            <p:cNvPr id="41085" name="Rectangle 96"/>
            <p:cNvSpPr>
              <a:spLocks noChangeArrowheads="1"/>
            </p:cNvSpPr>
            <p:nvPr/>
          </p:nvSpPr>
          <p:spPr bwMode="auto">
            <a:xfrm>
              <a:off x="3799" y="2890"/>
              <a:ext cx="21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FType</a:t>
              </a:r>
              <a:endParaRPr lang="en-US" sz="2400" smtClean="0">
                <a:solidFill>
                  <a:srgbClr val="000000"/>
                </a:solidFill>
                <a:latin typeface="Times New Roman" pitchFamily="18" charset="0"/>
              </a:endParaRPr>
            </a:p>
          </p:txBody>
        </p:sp>
        <p:sp>
          <p:nvSpPr>
            <p:cNvPr id="41086" name="Rectangle 97"/>
            <p:cNvSpPr>
              <a:spLocks noChangeArrowheads="1"/>
            </p:cNvSpPr>
            <p:nvPr/>
          </p:nvSpPr>
          <p:spPr bwMode="auto">
            <a:xfrm>
              <a:off x="3799" y="2984"/>
              <a:ext cx="279"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Enabled</a:t>
              </a:r>
              <a:endParaRPr lang="en-US" sz="2400" smtClean="0">
                <a:solidFill>
                  <a:srgbClr val="000000"/>
                </a:solidFill>
                <a:latin typeface="Times New Roman" pitchFamily="18" charset="0"/>
              </a:endParaRPr>
            </a:p>
          </p:txBody>
        </p:sp>
        <p:sp>
          <p:nvSpPr>
            <p:cNvPr id="41087" name="Rectangle 98"/>
            <p:cNvSpPr>
              <a:spLocks noChangeArrowheads="1"/>
            </p:cNvSpPr>
            <p:nvPr/>
          </p:nvSpPr>
          <p:spPr bwMode="auto">
            <a:xfrm>
              <a:off x="3799" y="3077"/>
              <a:ext cx="44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AncillaryRole</a:t>
              </a:r>
              <a:endParaRPr lang="en-US" sz="2400" smtClean="0">
                <a:solidFill>
                  <a:srgbClr val="000000"/>
                </a:solidFill>
                <a:latin typeface="Times New Roman" pitchFamily="18" charset="0"/>
              </a:endParaRPr>
            </a:p>
          </p:txBody>
        </p:sp>
        <p:sp>
          <p:nvSpPr>
            <p:cNvPr id="41088" name="Rectangle 99"/>
            <p:cNvSpPr>
              <a:spLocks noChangeArrowheads="1"/>
            </p:cNvSpPr>
            <p:nvPr/>
          </p:nvSpPr>
          <p:spPr bwMode="auto">
            <a:xfrm>
              <a:off x="3772" y="2199"/>
              <a:ext cx="628" cy="219"/>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89" name="Rectangle 100"/>
            <p:cNvSpPr>
              <a:spLocks noChangeArrowheads="1"/>
            </p:cNvSpPr>
            <p:nvPr/>
          </p:nvSpPr>
          <p:spPr bwMode="auto">
            <a:xfrm>
              <a:off x="3798" y="2252"/>
              <a:ext cx="580"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HydroJunction</a:t>
              </a:r>
              <a:endParaRPr lang="en-US" sz="2400" smtClean="0">
                <a:solidFill>
                  <a:srgbClr val="000000"/>
                </a:solidFill>
                <a:latin typeface="Times New Roman" pitchFamily="18" charset="0"/>
              </a:endParaRPr>
            </a:p>
          </p:txBody>
        </p:sp>
        <p:sp>
          <p:nvSpPr>
            <p:cNvPr id="41090" name="Rectangle 101"/>
            <p:cNvSpPr>
              <a:spLocks noChangeArrowheads="1"/>
            </p:cNvSpPr>
            <p:nvPr/>
          </p:nvSpPr>
          <p:spPr bwMode="auto">
            <a:xfrm>
              <a:off x="3772" y="2400"/>
              <a:ext cx="628" cy="808"/>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91" name="Rectangle 102"/>
            <p:cNvSpPr>
              <a:spLocks noChangeArrowheads="1"/>
            </p:cNvSpPr>
            <p:nvPr/>
          </p:nvSpPr>
          <p:spPr bwMode="auto">
            <a:xfrm>
              <a:off x="3796" y="2420"/>
              <a:ext cx="29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92" name="Rectangle 103"/>
            <p:cNvSpPr>
              <a:spLocks noChangeArrowheads="1"/>
            </p:cNvSpPr>
            <p:nvPr/>
          </p:nvSpPr>
          <p:spPr bwMode="auto">
            <a:xfrm>
              <a:off x="3796" y="2513"/>
              <a:ext cx="38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93" name="Rectangle 104"/>
            <p:cNvSpPr>
              <a:spLocks noChangeArrowheads="1"/>
            </p:cNvSpPr>
            <p:nvPr/>
          </p:nvSpPr>
          <p:spPr bwMode="auto">
            <a:xfrm>
              <a:off x="3796" y="2607"/>
              <a:ext cx="44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NextDownID</a:t>
              </a:r>
              <a:endParaRPr lang="en-US" sz="2400" smtClean="0">
                <a:solidFill>
                  <a:srgbClr val="000000"/>
                </a:solidFill>
                <a:latin typeface="Times New Roman" pitchFamily="18" charset="0"/>
              </a:endParaRPr>
            </a:p>
          </p:txBody>
        </p:sp>
        <p:sp>
          <p:nvSpPr>
            <p:cNvPr id="41094" name="Rectangle 105"/>
            <p:cNvSpPr>
              <a:spLocks noChangeArrowheads="1"/>
            </p:cNvSpPr>
            <p:nvPr/>
          </p:nvSpPr>
          <p:spPr bwMode="auto">
            <a:xfrm>
              <a:off x="3796" y="2699"/>
              <a:ext cx="44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LengthDown</a:t>
              </a:r>
              <a:endParaRPr lang="en-US" sz="2400" smtClean="0">
                <a:solidFill>
                  <a:srgbClr val="000000"/>
                </a:solidFill>
                <a:latin typeface="Times New Roman" pitchFamily="18" charset="0"/>
              </a:endParaRPr>
            </a:p>
          </p:txBody>
        </p:sp>
        <p:sp>
          <p:nvSpPr>
            <p:cNvPr id="41095" name="Rectangle 106"/>
            <p:cNvSpPr>
              <a:spLocks noChangeArrowheads="1"/>
            </p:cNvSpPr>
            <p:nvPr/>
          </p:nvSpPr>
          <p:spPr bwMode="auto">
            <a:xfrm>
              <a:off x="3796" y="2798"/>
              <a:ext cx="348"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DrainArea</a:t>
              </a:r>
              <a:endParaRPr lang="en-US" sz="2400" smtClean="0">
                <a:solidFill>
                  <a:srgbClr val="000000"/>
                </a:solidFill>
                <a:latin typeface="Times New Roman" pitchFamily="18" charset="0"/>
              </a:endParaRPr>
            </a:p>
          </p:txBody>
        </p:sp>
        <p:sp>
          <p:nvSpPr>
            <p:cNvPr id="41096" name="Rectangle 107"/>
            <p:cNvSpPr>
              <a:spLocks noChangeArrowheads="1"/>
            </p:cNvSpPr>
            <p:nvPr/>
          </p:nvSpPr>
          <p:spPr bwMode="auto">
            <a:xfrm>
              <a:off x="3796" y="2890"/>
              <a:ext cx="21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FType</a:t>
              </a:r>
              <a:endParaRPr lang="en-US" sz="2400" smtClean="0">
                <a:solidFill>
                  <a:srgbClr val="000000"/>
                </a:solidFill>
                <a:latin typeface="Times New Roman" pitchFamily="18" charset="0"/>
              </a:endParaRPr>
            </a:p>
          </p:txBody>
        </p:sp>
        <p:sp>
          <p:nvSpPr>
            <p:cNvPr id="41097" name="Rectangle 108"/>
            <p:cNvSpPr>
              <a:spLocks noChangeArrowheads="1"/>
            </p:cNvSpPr>
            <p:nvPr/>
          </p:nvSpPr>
          <p:spPr bwMode="auto">
            <a:xfrm>
              <a:off x="3796" y="2984"/>
              <a:ext cx="279"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Enabled</a:t>
              </a:r>
              <a:endParaRPr lang="en-US" sz="2400" smtClean="0">
                <a:solidFill>
                  <a:srgbClr val="000000"/>
                </a:solidFill>
                <a:latin typeface="Times New Roman" pitchFamily="18" charset="0"/>
              </a:endParaRPr>
            </a:p>
          </p:txBody>
        </p:sp>
        <p:sp>
          <p:nvSpPr>
            <p:cNvPr id="41098" name="Rectangle 109"/>
            <p:cNvSpPr>
              <a:spLocks noChangeArrowheads="1"/>
            </p:cNvSpPr>
            <p:nvPr/>
          </p:nvSpPr>
          <p:spPr bwMode="auto">
            <a:xfrm>
              <a:off x="3796" y="3077"/>
              <a:ext cx="44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AncillaryRole</a:t>
              </a:r>
              <a:endParaRPr lang="en-US" sz="2400" smtClean="0">
                <a:solidFill>
                  <a:srgbClr val="000000"/>
                </a:solidFill>
                <a:latin typeface="Times New Roman" pitchFamily="18" charset="0"/>
              </a:endParaRPr>
            </a:p>
          </p:txBody>
        </p:sp>
        <p:sp>
          <p:nvSpPr>
            <p:cNvPr id="41099" name="Line 110"/>
            <p:cNvSpPr>
              <a:spLocks noChangeShapeType="1"/>
            </p:cNvSpPr>
            <p:nvPr/>
          </p:nvSpPr>
          <p:spPr bwMode="auto">
            <a:xfrm flipV="1">
              <a:off x="3520" y="559"/>
              <a:ext cx="2" cy="287"/>
            </a:xfrm>
            <a:prstGeom prst="line">
              <a:avLst/>
            </a:pr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100" name="Freeform 111"/>
            <p:cNvSpPr>
              <a:spLocks/>
            </p:cNvSpPr>
            <p:nvPr/>
          </p:nvSpPr>
          <p:spPr bwMode="auto">
            <a:xfrm>
              <a:off x="3443" y="564"/>
              <a:ext cx="143" cy="101"/>
            </a:xfrm>
            <a:custGeom>
              <a:avLst/>
              <a:gdLst>
                <a:gd name="T0" fmla="*/ 143 w 286"/>
                <a:gd name="T1" fmla="*/ 101 h 202"/>
                <a:gd name="T2" fmla="*/ 72 w 286"/>
                <a:gd name="T3" fmla="*/ 0 h 202"/>
                <a:gd name="T4" fmla="*/ 0 w 286"/>
                <a:gd name="T5" fmla="*/ 101 h 202"/>
                <a:gd name="T6" fmla="*/ 143 w 286"/>
                <a:gd name="T7" fmla="*/ 101 h 202"/>
                <a:gd name="T8" fmla="*/ 0 60000 65536"/>
                <a:gd name="T9" fmla="*/ 0 60000 65536"/>
                <a:gd name="T10" fmla="*/ 0 60000 65536"/>
                <a:gd name="T11" fmla="*/ 0 60000 65536"/>
                <a:gd name="T12" fmla="*/ 0 w 286"/>
                <a:gd name="T13" fmla="*/ 0 h 202"/>
                <a:gd name="T14" fmla="*/ 286 w 286"/>
                <a:gd name="T15" fmla="*/ 202 h 202"/>
              </a:gdLst>
              <a:ahLst/>
              <a:cxnLst>
                <a:cxn ang="T8">
                  <a:pos x="T0" y="T1"/>
                </a:cxn>
                <a:cxn ang="T9">
                  <a:pos x="T2" y="T3"/>
                </a:cxn>
                <a:cxn ang="T10">
                  <a:pos x="T4" y="T5"/>
                </a:cxn>
                <a:cxn ang="T11">
                  <a:pos x="T6" y="T7"/>
                </a:cxn>
              </a:cxnLst>
              <a:rect l="T12" t="T13" r="T14" b="T15"/>
              <a:pathLst>
                <a:path w="286" h="202">
                  <a:moveTo>
                    <a:pt x="286" y="202"/>
                  </a:moveTo>
                  <a:lnTo>
                    <a:pt x="143" y="0"/>
                  </a:lnTo>
                  <a:lnTo>
                    <a:pt x="0" y="202"/>
                  </a:lnTo>
                  <a:lnTo>
                    <a:pt x="286" y="202"/>
                  </a:lnTo>
                  <a:close/>
                </a:path>
              </a:pathLst>
            </a:custGeom>
            <a:solidFill>
              <a:srgbClr val="FFFFFF"/>
            </a:solid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grpSp>
      <p:sp>
        <p:nvSpPr>
          <p:cNvPr id="40965" name="Text Box 112"/>
          <p:cNvSpPr txBox="1">
            <a:spLocks noChangeArrowheads="1"/>
          </p:cNvSpPr>
          <p:nvPr/>
        </p:nvSpPr>
        <p:spPr bwMode="auto">
          <a:xfrm>
            <a:off x="2114550" y="4121150"/>
            <a:ext cx="254000" cy="244475"/>
          </a:xfrm>
          <a:prstGeom prst="rect">
            <a:avLst/>
          </a:prstGeom>
          <a:noFill/>
          <a:ln w="9525">
            <a:noFill/>
            <a:miter lim="800000"/>
            <a:headEnd/>
            <a:tailEnd/>
          </a:ln>
        </p:spPr>
        <p:txBody>
          <a:bodyPr wrap="none" lIns="91410" tIns="45706" rIns="91410" bIns="45706">
            <a:spAutoFit/>
          </a:bodyPr>
          <a:lstStyle/>
          <a:p>
            <a:pPr fontAlgn="base">
              <a:spcBef>
                <a:spcPct val="0"/>
              </a:spcBef>
              <a:spcAft>
                <a:spcPct val="0"/>
              </a:spcAft>
            </a:pPr>
            <a:r>
              <a:rPr lang="en-US" sz="1000" smtClean="0">
                <a:solidFill>
                  <a:srgbClr val="000000"/>
                </a:solidFill>
              </a:rPr>
              <a:t>1</a:t>
            </a:r>
          </a:p>
        </p:txBody>
      </p:sp>
      <p:sp>
        <p:nvSpPr>
          <p:cNvPr id="40966" name="Text Box 113"/>
          <p:cNvSpPr txBox="1">
            <a:spLocks noChangeArrowheads="1"/>
          </p:cNvSpPr>
          <p:nvPr/>
        </p:nvSpPr>
        <p:spPr bwMode="auto">
          <a:xfrm>
            <a:off x="1646238" y="2801938"/>
            <a:ext cx="254000" cy="244475"/>
          </a:xfrm>
          <a:prstGeom prst="rect">
            <a:avLst/>
          </a:prstGeom>
          <a:noFill/>
          <a:ln w="9525">
            <a:noFill/>
            <a:miter lim="800000"/>
            <a:headEnd/>
            <a:tailEnd/>
          </a:ln>
        </p:spPr>
        <p:txBody>
          <a:bodyPr wrap="none" lIns="91410" tIns="45706" rIns="91410" bIns="45706">
            <a:spAutoFit/>
          </a:bodyPr>
          <a:lstStyle/>
          <a:p>
            <a:pPr fontAlgn="base">
              <a:spcBef>
                <a:spcPct val="0"/>
              </a:spcBef>
              <a:spcAft>
                <a:spcPct val="0"/>
              </a:spcAft>
            </a:pPr>
            <a:r>
              <a:rPr lang="en-US" sz="1000" smtClean="0">
                <a:solidFill>
                  <a:srgbClr val="000000"/>
                </a:solidFill>
              </a:rPr>
              <a:t>1</a:t>
            </a:r>
          </a:p>
        </p:txBody>
      </p:sp>
      <p:sp>
        <p:nvSpPr>
          <p:cNvPr id="40967" name="Rectangle 114"/>
          <p:cNvSpPr>
            <a:spLocks noChangeArrowheads="1"/>
          </p:cNvSpPr>
          <p:nvPr/>
        </p:nvSpPr>
        <p:spPr bwMode="auto">
          <a:xfrm>
            <a:off x="2346325" y="3884613"/>
            <a:ext cx="1114425" cy="263525"/>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68" name="Rectangle 115"/>
          <p:cNvSpPr>
            <a:spLocks noChangeArrowheads="1"/>
          </p:cNvSpPr>
          <p:nvPr/>
        </p:nvSpPr>
        <p:spPr bwMode="auto">
          <a:xfrm>
            <a:off x="2406650" y="3951288"/>
            <a:ext cx="908050"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CouplingTable</a:t>
            </a:r>
            <a:endParaRPr lang="en-US" sz="2800" smtClean="0">
              <a:solidFill>
                <a:srgbClr val="000000"/>
              </a:solidFill>
              <a:latin typeface="Times New Roman" pitchFamily="18" charset="0"/>
            </a:endParaRPr>
          </a:p>
        </p:txBody>
      </p:sp>
      <p:sp>
        <p:nvSpPr>
          <p:cNvPr id="40969" name="Rectangle 116"/>
          <p:cNvSpPr>
            <a:spLocks noChangeArrowheads="1"/>
          </p:cNvSpPr>
          <p:nvPr/>
        </p:nvSpPr>
        <p:spPr bwMode="auto">
          <a:xfrm>
            <a:off x="2346325" y="4125913"/>
            <a:ext cx="1114425" cy="352425"/>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70" name="Rectangle 117"/>
          <p:cNvSpPr>
            <a:spLocks noChangeArrowheads="1"/>
          </p:cNvSpPr>
          <p:nvPr/>
        </p:nvSpPr>
        <p:spPr bwMode="auto">
          <a:xfrm>
            <a:off x="2378075" y="4140200"/>
            <a:ext cx="342900"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SiteID</a:t>
            </a:r>
            <a:endParaRPr lang="en-US" sz="2800" smtClean="0">
              <a:solidFill>
                <a:srgbClr val="000000"/>
              </a:solidFill>
              <a:latin typeface="Times New Roman" pitchFamily="18" charset="0"/>
            </a:endParaRPr>
          </a:p>
        </p:txBody>
      </p:sp>
      <p:sp>
        <p:nvSpPr>
          <p:cNvPr id="40971" name="Rectangle 118"/>
          <p:cNvSpPr>
            <a:spLocks noChangeArrowheads="1"/>
          </p:cNvSpPr>
          <p:nvPr/>
        </p:nvSpPr>
        <p:spPr bwMode="auto">
          <a:xfrm>
            <a:off x="2376488" y="4262438"/>
            <a:ext cx="466725"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800" smtClean="0">
              <a:solidFill>
                <a:srgbClr val="000000"/>
              </a:solidFill>
              <a:latin typeface="Times New Roman" pitchFamily="18" charset="0"/>
            </a:endParaRPr>
          </a:p>
        </p:txBody>
      </p:sp>
      <p:sp>
        <p:nvSpPr>
          <p:cNvPr id="40972" name="Rectangle 119"/>
          <p:cNvSpPr>
            <a:spLocks noChangeArrowheads="1"/>
          </p:cNvSpPr>
          <p:nvPr/>
        </p:nvSpPr>
        <p:spPr bwMode="auto">
          <a:xfrm>
            <a:off x="585788" y="2703513"/>
            <a:ext cx="1111250" cy="263525"/>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73" name="Rectangle 120"/>
          <p:cNvSpPr>
            <a:spLocks noChangeArrowheads="1"/>
          </p:cNvSpPr>
          <p:nvPr/>
        </p:nvSpPr>
        <p:spPr bwMode="auto">
          <a:xfrm>
            <a:off x="646113" y="2770188"/>
            <a:ext cx="312737"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Sites</a:t>
            </a:r>
            <a:endParaRPr lang="en-US" sz="2800" smtClean="0">
              <a:solidFill>
                <a:srgbClr val="000000"/>
              </a:solidFill>
              <a:latin typeface="Times New Roman" pitchFamily="18" charset="0"/>
            </a:endParaRPr>
          </a:p>
        </p:txBody>
      </p:sp>
      <p:sp>
        <p:nvSpPr>
          <p:cNvPr id="40974" name="Rectangle 121"/>
          <p:cNvSpPr>
            <a:spLocks noChangeArrowheads="1"/>
          </p:cNvSpPr>
          <p:nvPr/>
        </p:nvSpPr>
        <p:spPr bwMode="auto">
          <a:xfrm>
            <a:off x="585788" y="2944813"/>
            <a:ext cx="1111250" cy="814387"/>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75" name="Rectangle 122"/>
          <p:cNvSpPr>
            <a:spLocks noChangeArrowheads="1"/>
          </p:cNvSpPr>
          <p:nvPr/>
        </p:nvSpPr>
        <p:spPr bwMode="auto">
          <a:xfrm>
            <a:off x="617538" y="2957513"/>
            <a:ext cx="342900"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SiteID</a:t>
            </a:r>
            <a:endParaRPr lang="en-US" sz="2800" smtClean="0">
              <a:solidFill>
                <a:srgbClr val="000000"/>
              </a:solidFill>
              <a:latin typeface="Times New Roman" pitchFamily="18" charset="0"/>
            </a:endParaRPr>
          </a:p>
        </p:txBody>
      </p:sp>
      <p:sp>
        <p:nvSpPr>
          <p:cNvPr id="40976" name="Rectangle 123"/>
          <p:cNvSpPr>
            <a:spLocks noChangeArrowheads="1"/>
          </p:cNvSpPr>
          <p:nvPr/>
        </p:nvSpPr>
        <p:spPr bwMode="auto">
          <a:xfrm>
            <a:off x="617538" y="3081338"/>
            <a:ext cx="690562" cy="152400"/>
          </a:xfrm>
          <a:prstGeom prst="rect">
            <a:avLst/>
          </a:prstGeom>
          <a:noFill/>
          <a:ln w="9525">
            <a:noFill/>
            <a:miter lim="800000"/>
            <a:headEnd/>
            <a:tailEnd/>
          </a:ln>
        </p:spPr>
        <p:txBody>
          <a:bodyPr lIns="0" tIns="0" rIns="0" bIns="0">
            <a:spAutoFit/>
          </a:bodyPr>
          <a:lstStyle/>
          <a:p>
            <a:pPr fontAlgn="base">
              <a:spcBef>
                <a:spcPct val="0"/>
              </a:spcBef>
              <a:spcAft>
                <a:spcPct val="0"/>
              </a:spcAft>
            </a:pPr>
            <a:r>
              <a:rPr lang="en-US" sz="1000" smtClean="0">
                <a:solidFill>
                  <a:srgbClr val="000000"/>
                </a:solidFill>
                <a:latin typeface="Tahoma" pitchFamily="34" charset="0"/>
              </a:rPr>
              <a:t>SiteCode</a:t>
            </a:r>
            <a:endParaRPr lang="en-US" sz="2800" smtClean="0">
              <a:solidFill>
                <a:srgbClr val="000000"/>
              </a:solidFill>
              <a:latin typeface="Times New Roman" pitchFamily="18" charset="0"/>
            </a:endParaRPr>
          </a:p>
        </p:txBody>
      </p:sp>
      <p:sp>
        <p:nvSpPr>
          <p:cNvPr id="40977" name="Rectangle 124"/>
          <p:cNvSpPr>
            <a:spLocks noChangeArrowheads="1"/>
          </p:cNvSpPr>
          <p:nvPr/>
        </p:nvSpPr>
        <p:spPr bwMode="auto">
          <a:xfrm>
            <a:off x="617538" y="3203575"/>
            <a:ext cx="533400"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SiteName</a:t>
            </a:r>
            <a:endParaRPr lang="en-US" sz="2800" smtClean="0">
              <a:solidFill>
                <a:srgbClr val="000000"/>
              </a:solidFill>
              <a:latin typeface="Times New Roman" pitchFamily="18" charset="0"/>
            </a:endParaRPr>
          </a:p>
        </p:txBody>
      </p:sp>
      <p:sp>
        <p:nvSpPr>
          <p:cNvPr id="40978" name="Rectangle 125"/>
          <p:cNvSpPr>
            <a:spLocks noChangeArrowheads="1"/>
          </p:cNvSpPr>
          <p:nvPr/>
        </p:nvSpPr>
        <p:spPr bwMode="auto">
          <a:xfrm>
            <a:off x="617538" y="3327400"/>
            <a:ext cx="452437"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Latitude</a:t>
            </a:r>
            <a:endParaRPr lang="en-US" sz="2800" smtClean="0">
              <a:solidFill>
                <a:srgbClr val="000000"/>
              </a:solidFill>
              <a:latin typeface="Times New Roman" pitchFamily="18" charset="0"/>
            </a:endParaRPr>
          </a:p>
        </p:txBody>
      </p:sp>
      <p:sp>
        <p:nvSpPr>
          <p:cNvPr id="40979" name="Rectangle 126"/>
          <p:cNvSpPr>
            <a:spLocks noChangeArrowheads="1"/>
          </p:cNvSpPr>
          <p:nvPr/>
        </p:nvSpPr>
        <p:spPr bwMode="auto">
          <a:xfrm>
            <a:off x="617538" y="3449638"/>
            <a:ext cx="552450"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Longitude</a:t>
            </a:r>
            <a:endParaRPr lang="en-US" sz="2800" smtClean="0">
              <a:solidFill>
                <a:srgbClr val="000000"/>
              </a:solidFill>
              <a:latin typeface="Times New Roman" pitchFamily="18" charset="0"/>
            </a:endParaRPr>
          </a:p>
        </p:txBody>
      </p:sp>
      <p:sp>
        <p:nvSpPr>
          <p:cNvPr id="40980" name="Rectangle 127"/>
          <p:cNvSpPr>
            <a:spLocks noChangeArrowheads="1"/>
          </p:cNvSpPr>
          <p:nvPr/>
        </p:nvSpPr>
        <p:spPr bwMode="auto">
          <a:xfrm>
            <a:off x="631825" y="3562350"/>
            <a:ext cx="103188"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a:t>
            </a:r>
            <a:endParaRPr lang="en-US" sz="2800" smtClean="0">
              <a:solidFill>
                <a:srgbClr val="000000"/>
              </a:solidFill>
              <a:latin typeface="Times New Roman" pitchFamily="18" charset="0"/>
            </a:endParaRPr>
          </a:p>
        </p:txBody>
      </p:sp>
      <p:grpSp>
        <p:nvGrpSpPr>
          <p:cNvPr id="3" name="Group 128"/>
          <p:cNvGrpSpPr>
            <a:grpSpLocks/>
          </p:cNvGrpSpPr>
          <p:nvPr/>
        </p:nvGrpSpPr>
        <p:grpSpPr bwMode="auto">
          <a:xfrm>
            <a:off x="379413" y="2054225"/>
            <a:ext cx="1781175" cy="461963"/>
            <a:chOff x="384" y="576"/>
            <a:chExt cx="1152" cy="336"/>
          </a:xfrm>
        </p:grpSpPr>
        <p:sp>
          <p:nvSpPr>
            <p:cNvPr id="40992" name="Rectangle 129"/>
            <p:cNvSpPr>
              <a:spLocks noChangeArrowheads="1"/>
            </p:cNvSpPr>
            <p:nvPr/>
          </p:nvSpPr>
          <p:spPr bwMode="auto">
            <a:xfrm>
              <a:off x="384" y="576"/>
              <a:ext cx="1104" cy="336"/>
            </a:xfrm>
            <a:prstGeom prst="rect">
              <a:avLst/>
            </a:prstGeom>
            <a:solidFill>
              <a:srgbClr val="E6E6E6"/>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93" name="Rectangle 130"/>
            <p:cNvSpPr>
              <a:spLocks noChangeArrowheads="1"/>
            </p:cNvSpPr>
            <p:nvPr/>
          </p:nvSpPr>
          <p:spPr bwMode="auto">
            <a:xfrm>
              <a:off x="384" y="672"/>
              <a:ext cx="1152" cy="111"/>
            </a:xfrm>
            <a:prstGeom prst="rect">
              <a:avLst/>
            </a:prstGeom>
            <a:noFill/>
            <a:ln w="9525">
              <a:noFill/>
              <a:miter lim="800000"/>
              <a:headEnd/>
              <a:tailEnd/>
            </a:ln>
          </p:spPr>
          <p:txBody>
            <a:bodyPr lIns="0" tIns="0" rIns="0" bIns="0">
              <a:spAutoFit/>
            </a:bodyPr>
            <a:lstStyle/>
            <a:p>
              <a:pPr algn="ctr" fontAlgn="base">
                <a:spcBef>
                  <a:spcPct val="0"/>
                </a:spcBef>
                <a:spcAft>
                  <a:spcPct val="0"/>
                </a:spcAft>
              </a:pPr>
              <a:r>
                <a:rPr lang="en-US" sz="1000" b="1" smtClean="0">
                  <a:solidFill>
                    <a:srgbClr val="000000"/>
                  </a:solidFill>
                  <a:latin typeface="Tahoma" pitchFamily="34" charset="0"/>
                </a:rPr>
                <a:t>Observations Data Model</a:t>
              </a:r>
              <a:endParaRPr lang="en-US" sz="2800" smtClean="0">
                <a:solidFill>
                  <a:srgbClr val="000000"/>
                </a:solidFill>
                <a:latin typeface="Times New Roman" pitchFamily="18" charset="0"/>
              </a:endParaRPr>
            </a:p>
          </p:txBody>
        </p:sp>
      </p:grpSp>
      <p:sp>
        <p:nvSpPr>
          <p:cNvPr id="40982" name="Line 131"/>
          <p:cNvSpPr>
            <a:spLocks noChangeShapeType="1"/>
          </p:cNvSpPr>
          <p:nvPr/>
        </p:nvSpPr>
        <p:spPr bwMode="auto">
          <a:xfrm flipV="1">
            <a:off x="3438525" y="2960688"/>
            <a:ext cx="973138" cy="1427162"/>
          </a:xfrm>
          <a:prstGeom prst="line">
            <a:avLst/>
          </a:prstGeom>
          <a:noFill/>
          <a:ln w="28575">
            <a:solidFill>
              <a:schemeClr val="accent2"/>
            </a:solidFill>
            <a:round/>
            <a:headEnd/>
            <a:tailEnd/>
          </a:ln>
        </p:spPr>
        <p:txBody>
          <a:bodyPr/>
          <a:lstStyle/>
          <a:p>
            <a:pPr fontAlgn="base">
              <a:spcBef>
                <a:spcPct val="0"/>
              </a:spcBef>
              <a:spcAft>
                <a:spcPct val="0"/>
              </a:spcAft>
            </a:pPr>
            <a:endParaRPr lang="en-US" smtClean="0">
              <a:solidFill>
                <a:srgbClr val="000000"/>
              </a:solidFill>
            </a:endParaRPr>
          </a:p>
        </p:txBody>
      </p:sp>
      <p:sp>
        <p:nvSpPr>
          <p:cNvPr id="40983" name="Text Box 132"/>
          <p:cNvSpPr txBox="1">
            <a:spLocks noChangeArrowheads="1"/>
          </p:cNvSpPr>
          <p:nvPr/>
        </p:nvSpPr>
        <p:spPr bwMode="auto">
          <a:xfrm>
            <a:off x="3465513" y="4319588"/>
            <a:ext cx="254000" cy="244475"/>
          </a:xfrm>
          <a:prstGeom prst="rect">
            <a:avLst/>
          </a:prstGeom>
          <a:noFill/>
          <a:ln w="9525">
            <a:noFill/>
            <a:miter lim="800000"/>
            <a:headEnd/>
            <a:tailEnd/>
          </a:ln>
        </p:spPr>
        <p:txBody>
          <a:bodyPr wrap="none" lIns="91410" tIns="45706" rIns="91410" bIns="45706">
            <a:spAutoFit/>
          </a:bodyPr>
          <a:lstStyle/>
          <a:p>
            <a:pPr fontAlgn="base">
              <a:spcBef>
                <a:spcPct val="0"/>
              </a:spcBef>
              <a:spcAft>
                <a:spcPct val="0"/>
              </a:spcAft>
            </a:pPr>
            <a:r>
              <a:rPr lang="en-US" sz="1000" smtClean="0">
                <a:solidFill>
                  <a:srgbClr val="000000"/>
                </a:solidFill>
              </a:rPr>
              <a:t>1</a:t>
            </a:r>
          </a:p>
        </p:txBody>
      </p:sp>
      <p:sp>
        <p:nvSpPr>
          <p:cNvPr id="40984" name="Text Box 133"/>
          <p:cNvSpPr txBox="1">
            <a:spLocks noChangeArrowheads="1"/>
          </p:cNvSpPr>
          <p:nvPr/>
        </p:nvSpPr>
        <p:spPr bwMode="auto">
          <a:xfrm>
            <a:off x="4141788" y="2743200"/>
            <a:ext cx="254000" cy="244475"/>
          </a:xfrm>
          <a:prstGeom prst="rect">
            <a:avLst/>
          </a:prstGeom>
          <a:noFill/>
          <a:ln w="9525">
            <a:noFill/>
            <a:miter lim="800000"/>
            <a:headEnd/>
            <a:tailEnd/>
          </a:ln>
        </p:spPr>
        <p:txBody>
          <a:bodyPr wrap="none" lIns="91410" tIns="45706" rIns="91410" bIns="45706">
            <a:spAutoFit/>
          </a:bodyPr>
          <a:lstStyle/>
          <a:p>
            <a:pPr fontAlgn="base">
              <a:spcBef>
                <a:spcPct val="0"/>
              </a:spcBef>
              <a:spcAft>
                <a:spcPct val="0"/>
              </a:spcAft>
            </a:pPr>
            <a:r>
              <a:rPr lang="en-US" sz="1000" smtClean="0">
                <a:solidFill>
                  <a:srgbClr val="000000"/>
                </a:solidFill>
              </a:rPr>
              <a:t>1</a:t>
            </a:r>
          </a:p>
        </p:txBody>
      </p:sp>
      <p:sp>
        <p:nvSpPr>
          <p:cNvPr id="40985" name="Line 134"/>
          <p:cNvSpPr>
            <a:spLocks noChangeShapeType="1"/>
          </p:cNvSpPr>
          <p:nvPr/>
        </p:nvSpPr>
        <p:spPr bwMode="auto">
          <a:xfrm flipV="1">
            <a:off x="1735138" y="2963863"/>
            <a:ext cx="2665412" cy="69850"/>
          </a:xfrm>
          <a:prstGeom prst="line">
            <a:avLst/>
          </a:prstGeom>
          <a:noFill/>
          <a:ln w="28575">
            <a:solidFill>
              <a:schemeClr val="accent2"/>
            </a:solidFill>
            <a:round/>
            <a:headEnd/>
            <a:tailEnd/>
          </a:ln>
        </p:spPr>
        <p:txBody>
          <a:bodyPr/>
          <a:lstStyle/>
          <a:p>
            <a:pPr fontAlgn="base">
              <a:spcBef>
                <a:spcPct val="0"/>
              </a:spcBef>
              <a:spcAft>
                <a:spcPct val="0"/>
              </a:spcAft>
            </a:pPr>
            <a:endParaRPr lang="en-US" smtClean="0">
              <a:solidFill>
                <a:srgbClr val="000000"/>
              </a:solidFill>
            </a:endParaRPr>
          </a:p>
        </p:txBody>
      </p:sp>
      <p:sp>
        <p:nvSpPr>
          <p:cNvPr id="40986" name="Line 135"/>
          <p:cNvSpPr>
            <a:spLocks noChangeShapeType="1"/>
          </p:cNvSpPr>
          <p:nvPr/>
        </p:nvSpPr>
        <p:spPr bwMode="auto">
          <a:xfrm>
            <a:off x="1708150" y="3032125"/>
            <a:ext cx="606425" cy="1165225"/>
          </a:xfrm>
          <a:prstGeom prst="line">
            <a:avLst/>
          </a:prstGeom>
          <a:noFill/>
          <a:ln w="28575">
            <a:solidFill>
              <a:schemeClr val="accent2"/>
            </a:solidFill>
            <a:round/>
            <a:headEnd/>
            <a:tailEnd/>
          </a:ln>
        </p:spPr>
        <p:txBody>
          <a:bodyPr/>
          <a:lstStyle/>
          <a:p>
            <a:pPr fontAlgn="base">
              <a:spcBef>
                <a:spcPct val="0"/>
              </a:spcBef>
              <a:spcAft>
                <a:spcPct val="0"/>
              </a:spcAft>
            </a:pPr>
            <a:endParaRPr lang="en-US" smtClean="0">
              <a:solidFill>
                <a:srgbClr val="000000"/>
              </a:solidFill>
            </a:endParaRPr>
          </a:p>
        </p:txBody>
      </p:sp>
      <p:sp>
        <p:nvSpPr>
          <p:cNvPr id="40987" name="Text Box 136"/>
          <p:cNvSpPr txBox="1">
            <a:spLocks noChangeArrowheads="1"/>
          </p:cNvSpPr>
          <p:nvPr/>
        </p:nvSpPr>
        <p:spPr bwMode="auto">
          <a:xfrm>
            <a:off x="2638425" y="3246438"/>
            <a:ext cx="731838" cy="336550"/>
          </a:xfrm>
          <a:prstGeom prst="rect">
            <a:avLst/>
          </a:prstGeom>
          <a:noFill/>
          <a:ln w="9525">
            <a:noFill/>
            <a:miter lim="800000"/>
            <a:headEnd/>
            <a:tailEnd/>
          </a:ln>
        </p:spPr>
        <p:txBody>
          <a:bodyPr lIns="91410" tIns="45706" rIns="91410" bIns="45706">
            <a:spAutoFit/>
          </a:bodyPr>
          <a:lstStyle/>
          <a:p>
            <a:pPr fontAlgn="base">
              <a:spcBef>
                <a:spcPct val="50000"/>
              </a:spcBef>
              <a:spcAft>
                <a:spcPct val="0"/>
              </a:spcAft>
            </a:pPr>
            <a:r>
              <a:rPr lang="en-US" sz="1600" smtClean="0">
                <a:solidFill>
                  <a:srgbClr val="000000"/>
                </a:solidFill>
              </a:rPr>
              <a:t>OR</a:t>
            </a:r>
          </a:p>
        </p:txBody>
      </p:sp>
      <p:sp>
        <p:nvSpPr>
          <p:cNvPr id="40988" name="Rectangle 137"/>
          <p:cNvSpPr>
            <a:spLocks noChangeArrowheads="1"/>
          </p:cNvSpPr>
          <p:nvPr/>
        </p:nvSpPr>
        <p:spPr bwMode="auto">
          <a:xfrm>
            <a:off x="466725" y="212725"/>
            <a:ext cx="8355013" cy="1143000"/>
          </a:xfrm>
          <a:prstGeom prst="rect">
            <a:avLst/>
          </a:prstGeom>
          <a:noFill/>
          <a:ln w="9525">
            <a:noFill/>
            <a:miter lim="800000"/>
            <a:headEnd/>
            <a:tailEnd/>
          </a:ln>
        </p:spPr>
        <p:txBody>
          <a:bodyPr lIns="91410" tIns="45706" rIns="91410" bIns="45706" anchor="ctr"/>
          <a:lstStyle/>
          <a:p>
            <a:pPr algn="ctr" fontAlgn="base">
              <a:spcBef>
                <a:spcPct val="0"/>
              </a:spcBef>
              <a:spcAft>
                <a:spcPct val="0"/>
              </a:spcAft>
            </a:pPr>
            <a:r>
              <a:rPr lang="en-US" sz="3600" smtClean="0">
                <a:solidFill>
                  <a:srgbClr val="000000"/>
                </a:solidFill>
              </a:rPr>
              <a:t>Independent of, but can be coupled to Geographic Representation</a:t>
            </a:r>
          </a:p>
        </p:txBody>
      </p:sp>
      <p:sp>
        <p:nvSpPr>
          <p:cNvPr id="40989" name="Rectangle 138"/>
          <p:cNvSpPr>
            <a:spLocks noChangeArrowheads="1"/>
          </p:cNvSpPr>
          <p:nvPr/>
        </p:nvSpPr>
        <p:spPr bwMode="auto">
          <a:xfrm>
            <a:off x="122238" y="1003300"/>
            <a:ext cx="2219325" cy="1143000"/>
          </a:xfrm>
          <a:prstGeom prst="rect">
            <a:avLst/>
          </a:prstGeom>
          <a:noFill/>
          <a:ln w="9525">
            <a:noFill/>
            <a:miter lim="800000"/>
            <a:headEnd/>
            <a:tailEnd/>
          </a:ln>
        </p:spPr>
        <p:txBody>
          <a:bodyPr lIns="91410" tIns="45706" rIns="91410" bIns="45706" anchor="ctr"/>
          <a:lstStyle/>
          <a:p>
            <a:pPr algn="ctr" fontAlgn="base">
              <a:spcBef>
                <a:spcPct val="0"/>
              </a:spcBef>
              <a:spcAft>
                <a:spcPct val="0"/>
              </a:spcAft>
            </a:pPr>
            <a:r>
              <a:rPr lang="en-US" sz="3600" smtClean="0">
                <a:solidFill>
                  <a:srgbClr val="FF3300"/>
                </a:solidFill>
              </a:rPr>
              <a:t>ODM</a:t>
            </a:r>
          </a:p>
        </p:txBody>
      </p:sp>
      <p:sp>
        <p:nvSpPr>
          <p:cNvPr id="40990" name="Rectangle 139"/>
          <p:cNvSpPr>
            <a:spLocks noChangeArrowheads="1"/>
          </p:cNvSpPr>
          <p:nvPr/>
        </p:nvSpPr>
        <p:spPr bwMode="auto">
          <a:xfrm>
            <a:off x="4691756" y="1001713"/>
            <a:ext cx="4129982" cy="1143000"/>
          </a:xfrm>
          <a:prstGeom prst="rect">
            <a:avLst/>
          </a:prstGeom>
          <a:noFill/>
          <a:ln w="9525">
            <a:noFill/>
            <a:miter lim="800000"/>
            <a:headEnd/>
            <a:tailEnd/>
          </a:ln>
        </p:spPr>
        <p:txBody>
          <a:bodyPr lIns="91410" tIns="45706" rIns="91410" bIns="45706" anchor="ctr"/>
          <a:lstStyle/>
          <a:p>
            <a:pPr algn="ctr" fontAlgn="base">
              <a:spcBef>
                <a:spcPct val="0"/>
              </a:spcBef>
              <a:spcAft>
                <a:spcPct val="0"/>
              </a:spcAft>
            </a:pPr>
            <a:r>
              <a:rPr lang="en-US" sz="3600" dirty="0" smtClean="0">
                <a:solidFill>
                  <a:srgbClr val="FF3300"/>
                </a:solidFill>
              </a:rPr>
              <a:t>e.g. Arc Hydro</a:t>
            </a:r>
          </a:p>
        </p:txBody>
      </p:sp>
      <p:sp>
        <p:nvSpPr>
          <p:cNvPr id="40991" name="Rectangle 140"/>
          <p:cNvSpPr>
            <a:spLocks noChangeArrowheads="1"/>
          </p:cNvSpPr>
          <p:nvPr/>
        </p:nvSpPr>
        <p:spPr bwMode="auto">
          <a:xfrm>
            <a:off x="3635375" y="1820863"/>
            <a:ext cx="5319713" cy="5008562"/>
          </a:xfrm>
          <a:prstGeom prst="rect">
            <a:avLst/>
          </a:prstGeom>
          <a:noFill/>
          <a:ln w="28575">
            <a:solidFill>
              <a:srgbClr val="FF3300"/>
            </a:solidFill>
            <a:prstDash val="dash"/>
            <a:miter lim="800000"/>
            <a:headEnd/>
            <a:tailEnd/>
          </a:ln>
        </p:spPr>
        <p:txBody>
          <a:bodyPr wrap="none" anchor="ct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11278656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457200" y="762000"/>
            <a:ext cx="8229600" cy="762000"/>
          </a:xfrm>
        </p:spPr>
        <p:txBody>
          <a:bodyPr lIns="91389" tIns="45696" rIns="91389" bIns="45696">
            <a:normAutofit fontScale="90000"/>
          </a:bodyPr>
          <a:lstStyle/>
          <a:p>
            <a:pPr eaLnBrk="1" hangingPunct="1"/>
            <a:r>
              <a:rPr lang="en-US" sz="4000" dirty="0" smtClean="0"/>
              <a:t>Importance of the Observations Data Model</a:t>
            </a:r>
          </a:p>
        </p:txBody>
      </p:sp>
      <p:sp>
        <p:nvSpPr>
          <p:cNvPr id="46083" name="Rectangle 3"/>
          <p:cNvSpPr>
            <a:spLocks noGrp="1" noChangeArrowheads="1"/>
          </p:cNvSpPr>
          <p:nvPr>
            <p:ph type="body" idx="4294967295"/>
          </p:nvPr>
        </p:nvSpPr>
        <p:spPr>
          <a:xfrm>
            <a:off x="457200" y="1905000"/>
            <a:ext cx="8229600" cy="4114800"/>
          </a:xfrm>
        </p:spPr>
        <p:txBody>
          <a:bodyPr lIns="91389" tIns="45696" rIns="91389" bIns="45696"/>
          <a:lstStyle/>
          <a:p>
            <a:pPr eaLnBrk="1" hangingPunct="1">
              <a:lnSpc>
                <a:spcPct val="90000"/>
              </a:lnSpc>
            </a:pPr>
            <a:r>
              <a:rPr lang="en-US" sz="2800" dirty="0" smtClean="0">
                <a:solidFill>
                  <a:schemeClr val="accent2"/>
                </a:solidFill>
              </a:rPr>
              <a:t>Provides a common persistence model for observations data</a:t>
            </a:r>
          </a:p>
          <a:p>
            <a:pPr eaLnBrk="1" hangingPunct="1">
              <a:lnSpc>
                <a:spcPct val="90000"/>
              </a:lnSpc>
            </a:pPr>
            <a:endParaRPr lang="en-US" sz="2400" dirty="0" smtClean="0"/>
          </a:p>
          <a:p>
            <a:pPr eaLnBrk="1" hangingPunct="1">
              <a:lnSpc>
                <a:spcPct val="90000"/>
              </a:lnSpc>
            </a:pPr>
            <a:r>
              <a:rPr lang="en-US" sz="2400" dirty="0" smtClean="0"/>
              <a:t>Syntactic heterogeneity (File types and formats)</a:t>
            </a:r>
          </a:p>
          <a:p>
            <a:pPr eaLnBrk="1" hangingPunct="1">
              <a:lnSpc>
                <a:spcPct val="90000"/>
              </a:lnSpc>
            </a:pPr>
            <a:r>
              <a:rPr lang="en-US" sz="2400" dirty="0" smtClean="0"/>
              <a:t>Semantic heterogeneity</a:t>
            </a:r>
          </a:p>
          <a:p>
            <a:pPr lvl="1" eaLnBrk="1" hangingPunct="1">
              <a:lnSpc>
                <a:spcPct val="90000"/>
              </a:lnSpc>
            </a:pPr>
            <a:r>
              <a:rPr lang="en-US" sz="2000" dirty="0" smtClean="0"/>
              <a:t>Language for observation attributes (structural)</a:t>
            </a:r>
          </a:p>
          <a:p>
            <a:pPr lvl="1" eaLnBrk="1" hangingPunct="1">
              <a:lnSpc>
                <a:spcPct val="90000"/>
              </a:lnSpc>
            </a:pPr>
            <a:r>
              <a:rPr lang="en-US" sz="2000" dirty="0" smtClean="0"/>
              <a:t>Language to encode observation attribute values (contextual)</a:t>
            </a:r>
          </a:p>
          <a:p>
            <a:pPr eaLnBrk="1" hangingPunct="1">
              <a:lnSpc>
                <a:spcPct val="90000"/>
              </a:lnSpc>
            </a:pPr>
            <a:r>
              <a:rPr lang="en-US" sz="2400" dirty="0" smtClean="0"/>
              <a:t>Publishing and sharing research data </a:t>
            </a:r>
          </a:p>
          <a:p>
            <a:pPr eaLnBrk="1" hangingPunct="1">
              <a:lnSpc>
                <a:spcPct val="90000"/>
              </a:lnSpc>
            </a:pPr>
            <a:r>
              <a:rPr lang="en-US" sz="2400" dirty="0" smtClean="0"/>
              <a:t>Metadata to facilitate unambiguous interpretation</a:t>
            </a:r>
          </a:p>
          <a:p>
            <a:pPr eaLnBrk="1" hangingPunct="1">
              <a:lnSpc>
                <a:spcPct val="90000"/>
              </a:lnSpc>
            </a:pPr>
            <a:r>
              <a:rPr lang="en-US" sz="2400" dirty="0" smtClean="0"/>
              <a:t>Enhance analysis capability</a:t>
            </a:r>
          </a:p>
        </p:txBody>
      </p:sp>
      <p:sp>
        <p:nvSpPr>
          <p:cNvPr id="4" name="Slide Number Placeholder 3"/>
          <p:cNvSpPr>
            <a:spLocks noGrp="1"/>
          </p:cNvSpPr>
          <p:nvPr>
            <p:ph type="sldNum" sz="quarter" idx="12"/>
          </p:nvPr>
        </p:nvSpPr>
        <p:spPr/>
        <p:txBody>
          <a:bodyPr/>
          <a:lstStyle/>
          <a:p>
            <a:fld id="{66B509AB-BF0C-42B1-9F47-430BE8B99E3B}" type="slidenum">
              <a:rPr lang="en-US" smtClean="0">
                <a:solidFill>
                  <a:prstClr val="black">
                    <a:tint val="75000"/>
                  </a:prstClr>
                </a:solidFill>
              </a:rPr>
              <a:pPr/>
              <a:t>21</a:t>
            </a:fld>
            <a:endParaRPr lang="en-US">
              <a:solidFill>
                <a:prstClr val="black">
                  <a:tint val="75000"/>
                </a:prstClr>
              </a:solidFill>
            </a:endParaRPr>
          </a:p>
        </p:txBody>
      </p:sp>
    </p:spTree>
    <p:extLst>
      <p:ext uri="{BB962C8B-B14F-4D97-AF65-F5344CB8AC3E}">
        <p14:creationId xmlns:p14="http://schemas.microsoft.com/office/powerpoint/2010/main" val="35870463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body" sz="half" idx="4294967295"/>
          </p:nvPr>
        </p:nvSpPr>
        <p:spPr>
          <a:xfrm>
            <a:off x="457200" y="1856285"/>
            <a:ext cx="4038600" cy="4221163"/>
          </a:xfrm>
        </p:spPr>
        <p:txBody>
          <a:bodyPr/>
          <a:lstStyle/>
          <a:p>
            <a:pPr eaLnBrk="1" hangingPunct="1"/>
            <a:r>
              <a:rPr lang="en-US" sz="2400" dirty="0" smtClean="0"/>
              <a:t>Set of </a:t>
            </a:r>
            <a:r>
              <a:rPr lang="en-US" sz="2400" dirty="0" smtClean="0">
                <a:solidFill>
                  <a:srgbClr val="0066FF"/>
                </a:solidFill>
              </a:rPr>
              <a:t>query</a:t>
            </a:r>
            <a:r>
              <a:rPr lang="en-US" sz="2400" dirty="0" smtClean="0"/>
              <a:t> functions</a:t>
            </a:r>
          </a:p>
        </p:txBody>
      </p:sp>
      <p:sp>
        <p:nvSpPr>
          <p:cNvPr id="39940" name="Rectangle 4"/>
          <p:cNvSpPr>
            <a:spLocks noGrp="1" noChangeArrowheads="1"/>
          </p:cNvSpPr>
          <p:nvPr>
            <p:ph type="body" sz="half" idx="4294967295"/>
          </p:nvPr>
        </p:nvSpPr>
        <p:spPr>
          <a:xfrm>
            <a:off x="4648200" y="1856285"/>
            <a:ext cx="4495800" cy="4221163"/>
          </a:xfrm>
        </p:spPr>
        <p:txBody>
          <a:bodyPr/>
          <a:lstStyle/>
          <a:p>
            <a:pPr eaLnBrk="1" hangingPunct="1"/>
            <a:r>
              <a:rPr lang="en-US" sz="2400" dirty="0" smtClean="0"/>
              <a:t>Returns</a:t>
            </a:r>
            <a:r>
              <a:rPr lang="en-US" sz="1800" dirty="0" smtClean="0"/>
              <a:t> </a:t>
            </a:r>
            <a:r>
              <a:rPr lang="en-US" sz="2400" dirty="0" smtClean="0"/>
              <a:t>data</a:t>
            </a:r>
            <a:r>
              <a:rPr lang="en-US" sz="1800" dirty="0" smtClean="0"/>
              <a:t> </a:t>
            </a:r>
            <a:r>
              <a:rPr lang="en-US" sz="2400" dirty="0" smtClean="0"/>
              <a:t>in</a:t>
            </a:r>
            <a:r>
              <a:rPr lang="en-US" sz="1800" dirty="0" smtClean="0"/>
              <a:t> </a:t>
            </a:r>
            <a:r>
              <a:rPr lang="en-US" sz="2400" dirty="0" err="1" smtClean="0">
                <a:solidFill>
                  <a:srgbClr val="0066FF"/>
                </a:solidFill>
              </a:rPr>
              <a:t>WaterML</a:t>
            </a:r>
            <a:endParaRPr lang="en-US" sz="2400" dirty="0" smtClean="0">
              <a:solidFill>
                <a:srgbClr val="0066FF"/>
              </a:solidFill>
            </a:endParaRPr>
          </a:p>
        </p:txBody>
      </p:sp>
      <p:pic>
        <p:nvPicPr>
          <p:cNvPr id="39941" name="Picture 6"/>
          <p:cNvPicPr>
            <a:picLocks noChangeAspect="1" noChangeArrowheads="1"/>
          </p:cNvPicPr>
          <p:nvPr/>
        </p:nvPicPr>
        <p:blipFill>
          <a:blip r:embed="rId4" cstate="print"/>
          <a:srcRect b="12267"/>
          <a:stretch>
            <a:fillRect/>
          </a:stretch>
        </p:blipFill>
        <p:spPr bwMode="auto">
          <a:xfrm>
            <a:off x="4811713" y="2387662"/>
            <a:ext cx="3895725" cy="4222750"/>
          </a:xfrm>
          <a:prstGeom prst="rect">
            <a:avLst/>
          </a:prstGeom>
          <a:noFill/>
          <a:ln w="9525">
            <a:solidFill>
              <a:schemeClr val="tx1"/>
            </a:solidFill>
            <a:miter lim="800000"/>
            <a:headEnd/>
            <a:tailEnd/>
          </a:ln>
        </p:spPr>
      </p:pic>
      <p:sp>
        <p:nvSpPr>
          <p:cNvPr id="39943" name="Rectangle 7"/>
          <p:cNvSpPr txBox="1">
            <a:spLocks noChangeArrowheads="1"/>
          </p:cNvSpPr>
          <p:nvPr/>
        </p:nvSpPr>
        <p:spPr bwMode="auto">
          <a:xfrm>
            <a:off x="458788" y="126128"/>
            <a:ext cx="8228012" cy="693738"/>
          </a:xfrm>
          <a:prstGeom prst="rect">
            <a:avLst/>
          </a:prstGeom>
          <a:noFill/>
          <a:ln w="9525">
            <a:noFill/>
            <a:miter lim="800000"/>
            <a:headEnd/>
            <a:tailEnd/>
          </a:ln>
        </p:spPr>
        <p:txBody>
          <a:bodyPr/>
          <a:lstStyle/>
          <a:p>
            <a:pPr algn="ctr" eaLnBrk="0" fontAlgn="base" hangingPunct="0">
              <a:spcBef>
                <a:spcPct val="0"/>
              </a:spcBef>
              <a:spcAft>
                <a:spcPct val="0"/>
              </a:spcAft>
            </a:pPr>
            <a:r>
              <a:rPr lang="en-US" sz="4400">
                <a:solidFill>
                  <a:srgbClr val="000000"/>
                </a:solidFill>
              </a:rPr>
              <a:t>WaterML and WaterOneFlow</a:t>
            </a:r>
          </a:p>
        </p:txBody>
      </p:sp>
      <p:sp>
        <p:nvSpPr>
          <p:cNvPr id="39944" name="Text Box 33"/>
          <p:cNvSpPr txBox="1">
            <a:spLocks noChangeArrowheads="1"/>
          </p:cNvSpPr>
          <p:nvPr/>
        </p:nvSpPr>
        <p:spPr bwMode="auto">
          <a:xfrm>
            <a:off x="587375" y="845266"/>
            <a:ext cx="8286750" cy="822325"/>
          </a:xfrm>
          <a:prstGeom prst="rect">
            <a:avLst/>
          </a:prstGeom>
          <a:noFill/>
          <a:ln w="9525" algn="ctr">
            <a:noFill/>
            <a:miter lim="800000"/>
            <a:headEnd/>
            <a:tailEnd/>
          </a:ln>
        </p:spPr>
        <p:txBody>
          <a:bodyPr wrap="none" lIns="91430" tIns="45715" rIns="91430" bIns="45715">
            <a:spAutoFit/>
          </a:bodyPr>
          <a:lstStyle/>
          <a:p>
            <a:pPr algn="ctr" defTabSz="457200" fontAlgn="base">
              <a:spcBef>
                <a:spcPct val="0"/>
              </a:spcBef>
              <a:spcAft>
                <a:spcPct val="0"/>
              </a:spcAft>
            </a:pPr>
            <a:r>
              <a:rPr lang="en-US" sz="2400" dirty="0" err="1">
                <a:solidFill>
                  <a:srgbClr val="0066FF"/>
                </a:solidFill>
                <a:ea typeface="Arial Unicode MS" pitchFamily="34" charset="-128"/>
                <a:cs typeface="Arial Unicode MS" pitchFamily="34" charset="-128"/>
              </a:rPr>
              <a:t>WaterML</a:t>
            </a:r>
            <a:r>
              <a:rPr lang="en-US" sz="2400" dirty="0">
                <a:solidFill>
                  <a:srgbClr val="000000"/>
                </a:solidFill>
                <a:ea typeface="Arial Unicode MS" pitchFamily="34" charset="-128"/>
                <a:cs typeface="Arial Unicode MS" pitchFamily="34" charset="-128"/>
              </a:rPr>
              <a:t> is an XML language for communicating water data</a:t>
            </a:r>
          </a:p>
          <a:p>
            <a:pPr algn="ctr" defTabSz="457200" fontAlgn="base">
              <a:spcBef>
                <a:spcPct val="0"/>
              </a:spcBef>
              <a:spcAft>
                <a:spcPct val="0"/>
              </a:spcAft>
            </a:pPr>
            <a:r>
              <a:rPr lang="en-US" sz="2400" dirty="0" err="1">
                <a:solidFill>
                  <a:srgbClr val="0066FF"/>
                </a:solidFill>
                <a:ea typeface="Arial Unicode MS" pitchFamily="34" charset="-128"/>
                <a:cs typeface="Arial Unicode MS" pitchFamily="34" charset="-128"/>
              </a:rPr>
              <a:t>WaterOneFlow</a:t>
            </a:r>
            <a:r>
              <a:rPr lang="en-US" sz="2400" dirty="0">
                <a:solidFill>
                  <a:srgbClr val="000000"/>
                </a:solidFill>
                <a:ea typeface="Arial Unicode MS" pitchFamily="34" charset="-128"/>
                <a:cs typeface="Arial Unicode MS" pitchFamily="34" charset="-128"/>
              </a:rPr>
              <a:t> is a set of web services based on </a:t>
            </a:r>
            <a:r>
              <a:rPr lang="en-US" sz="2400" dirty="0" err="1">
                <a:solidFill>
                  <a:srgbClr val="000000"/>
                </a:solidFill>
                <a:ea typeface="Arial Unicode MS" pitchFamily="34" charset="-128"/>
                <a:cs typeface="Arial Unicode MS" pitchFamily="34" charset="-128"/>
              </a:rPr>
              <a:t>WaterML</a:t>
            </a:r>
            <a:endParaRPr lang="en-US" sz="2400" dirty="0">
              <a:solidFill>
                <a:srgbClr val="000000"/>
              </a:solidFill>
              <a:ea typeface="Arial Unicode MS" pitchFamily="34" charset="-128"/>
              <a:cs typeface="Arial Unicode MS" pitchFamily="34" charset="-128"/>
            </a:endParaRPr>
          </a:p>
        </p:txBody>
      </p:sp>
      <p:grpSp>
        <p:nvGrpSpPr>
          <p:cNvPr id="27" name="Group 26"/>
          <p:cNvGrpSpPr/>
          <p:nvPr/>
        </p:nvGrpSpPr>
        <p:grpSpPr>
          <a:xfrm>
            <a:off x="1240221" y="2680138"/>
            <a:ext cx="2682766" cy="2554014"/>
            <a:chOff x="1240221" y="2680138"/>
            <a:chExt cx="2682766" cy="2554014"/>
          </a:xfrm>
        </p:grpSpPr>
        <p:sp>
          <p:nvSpPr>
            <p:cNvPr id="9" name="Rectangle 8"/>
            <p:cNvSpPr>
              <a:spLocks noChangeArrowheads="1"/>
            </p:cNvSpPr>
            <p:nvPr/>
          </p:nvSpPr>
          <p:spPr bwMode="auto">
            <a:xfrm flipH="1">
              <a:off x="1240221" y="2680138"/>
              <a:ext cx="2286000" cy="2554014"/>
            </a:xfrm>
            <a:prstGeom prst="rect">
              <a:avLst/>
            </a:prstGeom>
            <a:solidFill>
              <a:srgbClr val="DEFEE3"/>
            </a:solidFill>
            <a:ln w="9525">
              <a:solidFill>
                <a:schemeClr val="tx1"/>
              </a:solidFill>
              <a:miter lim="800000"/>
              <a:headEnd/>
              <a:tailEnd/>
            </a:ln>
            <a:effectLst/>
          </p:spPr>
          <p:txBody>
            <a:bodyPr wrap="none" anchor="ctr"/>
            <a:lstStyle/>
            <a:p>
              <a:pPr fontAlgn="base">
                <a:spcBef>
                  <a:spcPct val="0"/>
                </a:spcBef>
                <a:spcAft>
                  <a:spcPct val="0"/>
                </a:spcAft>
              </a:pPr>
              <a:endParaRPr lang="en-US">
                <a:solidFill>
                  <a:prstClr val="black"/>
                </a:solidFill>
              </a:endParaRPr>
            </a:p>
          </p:txBody>
        </p:sp>
        <p:sp>
          <p:nvSpPr>
            <p:cNvPr id="10" name="Line 9"/>
            <p:cNvSpPr>
              <a:spLocks noChangeShapeType="1"/>
            </p:cNvSpPr>
            <p:nvPr/>
          </p:nvSpPr>
          <p:spPr bwMode="auto">
            <a:xfrm flipH="1">
              <a:off x="3145221" y="2969948"/>
              <a:ext cx="685800"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a:solidFill>
                  <a:prstClr val="black"/>
                </a:solidFill>
              </a:endParaRPr>
            </a:p>
          </p:txBody>
        </p:sp>
        <p:sp>
          <p:nvSpPr>
            <p:cNvPr id="13" name="Text Box 12"/>
            <p:cNvSpPr txBox="1">
              <a:spLocks noChangeArrowheads="1"/>
            </p:cNvSpPr>
            <p:nvPr/>
          </p:nvSpPr>
          <p:spPr bwMode="auto">
            <a:xfrm flipH="1">
              <a:off x="1440309" y="2775209"/>
              <a:ext cx="1812641" cy="369332"/>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dirty="0" err="1" smtClean="0">
                  <a:solidFill>
                    <a:srgbClr val="0066FF"/>
                  </a:solidFill>
                </a:rPr>
                <a:t>GetSites</a:t>
              </a:r>
              <a:endParaRPr lang="en-US" dirty="0" smtClean="0">
                <a:solidFill>
                  <a:srgbClr val="0066FF"/>
                </a:solidFill>
              </a:endParaRPr>
            </a:p>
          </p:txBody>
        </p:sp>
        <p:sp>
          <p:nvSpPr>
            <p:cNvPr id="14" name="Oval 13"/>
            <p:cNvSpPr>
              <a:spLocks noChangeArrowheads="1"/>
            </p:cNvSpPr>
            <p:nvPr/>
          </p:nvSpPr>
          <p:spPr bwMode="auto">
            <a:xfrm flipH="1">
              <a:off x="3754821" y="2893748"/>
              <a:ext cx="152400" cy="152400"/>
            </a:xfrm>
            <a:prstGeom prst="ellipse">
              <a:avLst/>
            </a:prstGeom>
            <a:solidFill>
              <a:srgbClr val="DEFEE3"/>
            </a:solidFill>
            <a:ln w="9525">
              <a:solidFill>
                <a:schemeClr val="tx1"/>
              </a:solidFill>
              <a:round/>
              <a:headEnd/>
              <a:tailEnd/>
            </a:ln>
            <a:effectLst/>
          </p:spPr>
          <p:txBody>
            <a:bodyPr wrap="none" anchor="ctr"/>
            <a:lstStyle/>
            <a:p>
              <a:pPr fontAlgn="base">
                <a:spcBef>
                  <a:spcPct val="0"/>
                </a:spcBef>
                <a:spcAft>
                  <a:spcPct val="0"/>
                </a:spcAft>
              </a:pPr>
              <a:endParaRPr lang="en-US">
                <a:solidFill>
                  <a:prstClr val="black"/>
                </a:solidFill>
              </a:endParaRPr>
            </a:p>
          </p:txBody>
        </p:sp>
        <p:grpSp>
          <p:nvGrpSpPr>
            <p:cNvPr id="26" name="Group 25"/>
            <p:cNvGrpSpPr/>
            <p:nvPr/>
          </p:nvGrpSpPr>
          <p:grpSpPr>
            <a:xfrm>
              <a:off x="3145221" y="3322896"/>
              <a:ext cx="762000" cy="152400"/>
              <a:chOff x="3145221" y="3165236"/>
              <a:chExt cx="762000" cy="152400"/>
            </a:xfrm>
          </p:grpSpPr>
          <p:sp>
            <p:nvSpPr>
              <p:cNvPr id="11" name="Line 10"/>
              <p:cNvSpPr>
                <a:spLocks noChangeShapeType="1"/>
              </p:cNvSpPr>
              <p:nvPr/>
            </p:nvSpPr>
            <p:spPr bwMode="auto">
              <a:xfrm flipH="1">
                <a:off x="3145221" y="3241436"/>
                <a:ext cx="685800"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a:solidFill>
                    <a:prstClr val="black"/>
                  </a:solidFill>
                </a:endParaRPr>
              </a:p>
            </p:txBody>
          </p:sp>
          <p:sp>
            <p:nvSpPr>
              <p:cNvPr id="15" name="Oval 14"/>
              <p:cNvSpPr>
                <a:spLocks noChangeArrowheads="1"/>
              </p:cNvSpPr>
              <p:nvPr/>
            </p:nvSpPr>
            <p:spPr bwMode="auto">
              <a:xfrm flipH="1">
                <a:off x="3754821" y="3165236"/>
                <a:ext cx="152400" cy="152400"/>
              </a:xfrm>
              <a:prstGeom prst="ellipse">
                <a:avLst/>
              </a:prstGeom>
              <a:solidFill>
                <a:srgbClr val="DEFEE3"/>
              </a:solidFill>
              <a:ln w="9525">
                <a:solidFill>
                  <a:schemeClr val="tx1"/>
                </a:solidFill>
                <a:round/>
                <a:headEnd/>
                <a:tailEnd/>
              </a:ln>
              <a:effectLst/>
            </p:spPr>
            <p:txBody>
              <a:bodyPr wrap="none" anchor="ctr"/>
              <a:lstStyle/>
              <a:p>
                <a:pPr fontAlgn="base">
                  <a:spcBef>
                    <a:spcPct val="0"/>
                  </a:spcBef>
                  <a:spcAft>
                    <a:spcPct val="0"/>
                  </a:spcAft>
                </a:pPr>
                <a:endParaRPr lang="en-US">
                  <a:solidFill>
                    <a:prstClr val="black"/>
                  </a:solidFill>
                </a:endParaRPr>
              </a:p>
            </p:txBody>
          </p:sp>
        </p:grpSp>
        <p:grpSp>
          <p:nvGrpSpPr>
            <p:cNvPr id="25" name="Group 24"/>
            <p:cNvGrpSpPr/>
            <p:nvPr/>
          </p:nvGrpSpPr>
          <p:grpSpPr>
            <a:xfrm>
              <a:off x="3160987" y="3783565"/>
              <a:ext cx="762000" cy="152400"/>
              <a:chOff x="3145221" y="3436724"/>
              <a:chExt cx="762000" cy="152400"/>
            </a:xfrm>
          </p:grpSpPr>
          <p:sp>
            <p:nvSpPr>
              <p:cNvPr id="12" name="Line 11"/>
              <p:cNvSpPr>
                <a:spLocks noChangeShapeType="1"/>
              </p:cNvSpPr>
              <p:nvPr/>
            </p:nvSpPr>
            <p:spPr bwMode="auto">
              <a:xfrm flipH="1">
                <a:off x="3145221" y="3512924"/>
                <a:ext cx="685800"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a:solidFill>
                    <a:prstClr val="black"/>
                  </a:solidFill>
                </a:endParaRPr>
              </a:p>
            </p:txBody>
          </p:sp>
          <p:sp>
            <p:nvSpPr>
              <p:cNvPr id="16" name="Oval 15"/>
              <p:cNvSpPr>
                <a:spLocks noChangeArrowheads="1"/>
              </p:cNvSpPr>
              <p:nvPr/>
            </p:nvSpPr>
            <p:spPr bwMode="auto">
              <a:xfrm flipH="1">
                <a:off x="3754821" y="3436724"/>
                <a:ext cx="152400" cy="152400"/>
              </a:xfrm>
              <a:prstGeom prst="ellipse">
                <a:avLst/>
              </a:prstGeom>
              <a:solidFill>
                <a:srgbClr val="DEFEE3"/>
              </a:solidFill>
              <a:ln w="9525">
                <a:solidFill>
                  <a:schemeClr val="tx1"/>
                </a:solidFill>
                <a:round/>
                <a:headEnd/>
                <a:tailEnd/>
              </a:ln>
              <a:effectLst/>
            </p:spPr>
            <p:txBody>
              <a:bodyPr wrap="none" anchor="ctr"/>
              <a:lstStyle/>
              <a:p>
                <a:pPr fontAlgn="base">
                  <a:spcBef>
                    <a:spcPct val="0"/>
                  </a:spcBef>
                  <a:spcAft>
                    <a:spcPct val="0"/>
                  </a:spcAft>
                </a:pPr>
                <a:endParaRPr lang="en-US">
                  <a:solidFill>
                    <a:prstClr val="black"/>
                  </a:solidFill>
                </a:endParaRPr>
              </a:p>
            </p:txBody>
          </p:sp>
        </p:grpSp>
        <p:sp>
          <p:nvSpPr>
            <p:cNvPr id="17" name="Text Box 16"/>
            <p:cNvSpPr txBox="1">
              <a:spLocks noChangeArrowheads="1"/>
            </p:cNvSpPr>
            <p:nvPr/>
          </p:nvSpPr>
          <p:spPr bwMode="auto">
            <a:xfrm flipH="1">
              <a:off x="1460555" y="4495704"/>
              <a:ext cx="1960563" cy="701675"/>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000" b="1" dirty="0">
                  <a:solidFill>
                    <a:prstClr val="black"/>
                  </a:solidFill>
                </a:rPr>
                <a:t>WaterOneFlow</a:t>
              </a:r>
            </a:p>
            <a:p>
              <a:pPr fontAlgn="base">
                <a:spcBef>
                  <a:spcPct val="0"/>
                </a:spcBef>
                <a:spcAft>
                  <a:spcPct val="0"/>
                </a:spcAft>
              </a:pPr>
              <a:r>
                <a:rPr lang="en-US" sz="2000" b="1" dirty="0">
                  <a:solidFill>
                    <a:prstClr val="black"/>
                  </a:solidFill>
                </a:rPr>
                <a:t>Web Service</a:t>
              </a:r>
            </a:p>
          </p:txBody>
        </p:sp>
        <p:grpSp>
          <p:nvGrpSpPr>
            <p:cNvPr id="24" name="Group 23"/>
            <p:cNvGrpSpPr/>
            <p:nvPr/>
          </p:nvGrpSpPr>
          <p:grpSpPr>
            <a:xfrm>
              <a:off x="3160986" y="4244240"/>
              <a:ext cx="762000" cy="152400"/>
              <a:chOff x="3145221" y="3708213"/>
              <a:chExt cx="762000" cy="152400"/>
            </a:xfrm>
          </p:grpSpPr>
          <p:sp>
            <p:nvSpPr>
              <p:cNvPr id="19" name="Line 11"/>
              <p:cNvSpPr>
                <a:spLocks noChangeShapeType="1"/>
              </p:cNvSpPr>
              <p:nvPr/>
            </p:nvSpPr>
            <p:spPr bwMode="auto">
              <a:xfrm flipH="1">
                <a:off x="3145221" y="3784413"/>
                <a:ext cx="685800"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a:solidFill>
                    <a:prstClr val="black"/>
                  </a:solidFill>
                </a:endParaRPr>
              </a:p>
            </p:txBody>
          </p:sp>
          <p:sp>
            <p:nvSpPr>
              <p:cNvPr id="20" name="Oval 15"/>
              <p:cNvSpPr>
                <a:spLocks noChangeArrowheads="1"/>
              </p:cNvSpPr>
              <p:nvPr/>
            </p:nvSpPr>
            <p:spPr bwMode="auto">
              <a:xfrm flipH="1">
                <a:off x="3754821" y="3708213"/>
                <a:ext cx="152400" cy="152400"/>
              </a:xfrm>
              <a:prstGeom prst="ellipse">
                <a:avLst/>
              </a:prstGeom>
              <a:solidFill>
                <a:srgbClr val="DEFEE3"/>
              </a:solidFill>
              <a:ln w="9525">
                <a:solidFill>
                  <a:schemeClr val="tx1"/>
                </a:solidFill>
                <a:round/>
                <a:headEnd/>
                <a:tailEnd/>
              </a:ln>
              <a:effectLst/>
            </p:spPr>
            <p:txBody>
              <a:bodyPr wrap="none" anchor="ctr"/>
              <a:lstStyle/>
              <a:p>
                <a:pPr fontAlgn="base">
                  <a:spcBef>
                    <a:spcPct val="0"/>
                  </a:spcBef>
                  <a:spcAft>
                    <a:spcPct val="0"/>
                  </a:spcAft>
                </a:pPr>
                <a:endParaRPr lang="en-US">
                  <a:solidFill>
                    <a:prstClr val="black"/>
                  </a:solidFill>
                </a:endParaRPr>
              </a:p>
            </p:txBody>
          </p:sp>
        </p:grpSp>
        <p:sp>
          <p:nvSpPr>
            <p:cNvPr id="21" name="Text Box 12"/>
            <p:cNvSpPr txBox="1">
              <a:spLocks noChangeArrowheads="1"/>
            </p:cNvSpPr>
            <p:nvPr/>
          </p:nvSpPr>
          <p:spPr bwMode="auto">
            <a:xfrm flipH="1">
              <a:off x="1440309" y="4094257"/>
              <a:ext cx="1812641" cy="369332"/>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dirty="0" err="1" smtClean="0">
                  <a:solidFill>
                    <a:srgbClr val="0066FF"/>
                  </a:solidFill>
                </a:rPr>
                <a:t>GetValues</a:t>
              </a:r>
              <a:endParaRPr lang="en-US" dirty="0">
                <a:solidFill>
                  <a:srgbClr val="0066FF"/>
                </a:solidFill>
              </a:endParaRPr>
            </a:p>
          </p:txBody>
        </p:sp>
        <p:sp>
          <p:nvSpPr>
            <p:cNvPr id="22" name="Text Box 12"/>
            <p:cNvSpPr txBox="1">
              <a:spLocks noChangeArrowheads="1"/>
            </p:cNvSpPr>
            <p:nvPr/>
          </p:nvSpPr>
          <p:spPr bwMode="auto">
            <a:xfrm flipH="1">
              <a:off x="1440309" y="3214892"/>
              <a:ext cx="1812641" cy="369332"/>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dirty="0" err="1" smtClean="0">
                  <a:solidFill>
                    <a:srgbClr val="0066FF"/>
                  </a:solidFill>
                </a:rPr>
                <a:t>GetSiteInfo</a:t>
              </a:r>
              <a:endParaRPr lang="en-US" dirty="0">
                <a:solidFill>
                  <a:srgbClr val="0066FF"/>
                </a:solidFill>
              </a:endParaRPr>
            </a:p>
          </p:txBody>
        </p:sp>
        <p:sp>
          <p:nvSpPr>
            <p:cNvPr id="23" name="Text Box 12"/>
            <p:cNvSpPr txBox="1">
              <a:spLocks noChangeArrowheads="1"/>
            </p:cNvSpPr>
            <p:nvPr/>
          </p:nvSpPr>
          <p:spPr bwMode="auto">
            <a:xfrm flipH="1">
              <a:off x="1440309" y="3654575"/>
              <a:ext cx="1812641" cy="369332"/>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dirty="0" err="1" smtClean="0">
                  <a:solidFill>
                    <a:srgbClr val="0066FF"/>
                  </a:solidFill>
                </a:rPr>
                <a:t>GetVariableInfo</a:t>
              </a:r>
              <a:endParaRPr lang="en-US" dirty="0">
                <a:solidFill>
                  <a:srgbClr val="0066FF"/>
                </a:solidFill>
              </a:endParaRPr>
            </a:p>
          </p:txBody>
        </p:sp>
      </p:grpSp>
    </p:spTree>
    <p:custDataLst>
      <p:tags r:id="rId1"/>
    </p:custDataLst>
    <p:extLst>
      <p:ext uri="{BB962C8B-B14F-4D97-AF65-F5344CB8AC3E}">
        <p14:creationId xmlns:p14="http://schemas.microsoft.com/office/powerpoint/2010/main" val="4264098382"/>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smtClean="0"/>
              <a:t>WaterML as a Web Language</a:t>
            </a:r>
          </a:p>
        </p:txBody>
      </p:sp>
      <p:pic>
        <p:nvPicPr>
          <p:cNvPr id="14339" name="Picture 4"/>
          <p:cNvPicPr>
            <a:picLocks noChangeAspect="1" noChangeArrowheads="1"/>
          </p:cNvPicPr>
          <p:nvPr/>
        </p:nvPicPr>
        <p:blipFill>
          <a:blip r:embed="rId2" cstate="print"/>
          <a:srcRect/>
          <a:stretch>
            <a:fillRect/>
          </a:stretch>
        </p:blipFill>
        <p:spPr bwMode="auto">
          <a:xfrm>
            <a:off x="-152400" y="2286000"/>
            <a:ext cx="9439275" cy="3657600"/>
          </a:xfrm>
          <a:prstGeom prst="rect">
            <a:avLst/>
          </a:prstGeom>
          <a:noFill/>
          <a:ln w="9525">
            <a:noFill/>
            <a:miter lim="800000"/>
            <a:headEnd/>
            <a:tailEnd/>
          </a:ln>
        </p:spPr>
      </p:pic>
      <p:pic>
        <p:nvPicPr>
          <p:cNvPr id="14340" name="Picture 2"/>
          <p:cNvPicPr>
            <a:picLocks noChangeAspect="1" noChangeArrowheads="1"/>
          </p:cNvPicPr>
          <p:nvPr/>
        </p:nvPicPr>
        <p:blipFill>
          <a:blip r:embed="rId3" cstate="print"/>
          <a:srcRect/>
          <a:stretch>
            <a:fillRect/>
          </a:stretch>
        </p:blipFill>
        <p:spPr bwMode="auto">
          <a:xfrm>
            <a:off x="4724400" y="2514600"/>
            <a:ext cx="4419600" cy="2657475"/>
          </a:xfrm>
          <a:prstGeom prst="rect">
            <a:avLst/>
          </a:prstGeom>
          <a:noFill/>
          <a:ln w="9525">
            <a:noFill/>
            <a:miter lim="800000"/>
            <a:headEnd/>
            <a:tailEnd/>
          </a:ln>
        </p:spPr>
      </p:pic>
      <p:sp>
        <p:nvSpPr>
          <p:cNvPr id="14341" name="TextBox 5"/>
          <p:cNvSpPr txBox="1">
            <a:spLocks noChangeArrowheads="1"/>
          </p:cNvSpPr>
          <p:nvPr/>
        </p:nvSpPr>
        <p:spPr bwMode="auto">
          <a:xfrm>
            <a:off x="5638800" y="1447800"/>
            <a:ext cx="2667000" cy="1200150"/>
          </a:xfrm>
          <a:prstGeom prst="rect">
            <a:avLst/>
          </a:prstGeom>
          <a:noFill/>
          <a:ln w="9525">
            <a:noFill/>
            <a:miter lim="800000"/>
            <a:headEnd/>
            <a:tailEnd/>
          </a:ln>
        </p:spPr>
        <p:txBody>
          <a:bodyPr>
            <a:spAutoFit/>
          </a:bodyPr>
          <a:lstStyle/>
          <a:p>
            <a:r>
              <a:rPr lang="en-US">
                <a:solidFill>
                  <a:prstClr val="black"/>
                </a:solidFill>
              </a:rPr>
              <a:t>Discharge of the San Marcos River at Luling, TX June 28 - July 18, 2002</a:t>
            </a:r>
          </a:p>
        </p:txBody>
      </p:sp>
      <p:sp>
        <p:nvSpPr>
          <p:cNvPr id="14342" name="TextBox 6"/>
          <p:cNvSpPr txBox="1">
            <a:spLocks noChangeArrowheads="1"/>
          </p:cNvSpPr>
          <p:nvPr/>
        </p:nvSpPr>
        <p:spPr bwMode="auto">
          <a:xfrm>
            <a:off x="381000" y="1600200"/>
            <a:ext cx="4342151" cy="369332"/>
          </a:xfrm>
          <a:prstGeom prst="rect">
            <a:avLst/>
          </a:prstGeom>
          <a:noFill/>
          <a:ln w="9525">
            <a:noFill/>
            <a:miter lim="800000"/>
            <a:headEnd/>
            <a:tailEnd/>
          </a:ln>
        </p:spPr>
        <p:txBody>
          <a:bodyPr wrap="none">
            <a:spAutoFit/>
          </a:bodyPr>
          <a:lstStyle/>
          <a:p>
            <a:r>
              <a:rPr lang="en-US" dirty="0" smtClean="0">
                <a:solidFill>
                  <a:prstClr val="black"/>
                </a:solidFill>
              </a:rPr>
              <a:t>USGS </a:t>
            </a:r>
            <a:r>
              <a:rPr lang="en-US" dirty="0" err="1" smtClean="0">
                <a:solidFill>
                  <a:prstClr val="black"/>
                </a:solidFill>
              </a:rPr>
              <a:t>Streamflow</a:t>
            </a:r>
            <a:r>
              <a:rPr lang="en-US" dirty="0" smtClean="0">
                <a:solidFill>
                  <a:prstClr val="black"/>
                </a:solidFill>
              </a:rPr>
              <a:t> </a:t>
            </a:r>
            <a:r>
              <a:rPr lang="en-US" dirty="0">
                <a:solidFill>
                  <a:prstClr val="black"/>
                </a:solidFill>
              </a:rPr>
              <a:t>data in </a:t>
            </a:r>
            <a:r>
              <a:rPr lang="en-US" dirty="0" err="1">
                <a:solidFill>
                  <a:prstClr val="black"/>
                </a:solidFill>
              </a:rPr>
              <a:t>WaterML</a:t>
            </a:r>
            <a:r>
              <a:rPr lang="en-US" dirty="0">
                <a:solidFill>
                  <a:prstClr val="black"/>
                </a:solidFill>
              </a:rPr>
              <a:t> language</a:t>
            </a:r>
          </a:p>
        </p:txBody>
      </p:sp>
      <p:sp>
        <p:nvSpPr>
          <p:cNvPr id="8" name="TextBox 7"/>
          <p:cNvSpPr txBox="1"/>
          <p:nvPr/>
        </p:nvSpPr>
        <p:spPr>
          <a:xfrm>
            <a:off x="1981200" y="6019800"/>
            <a:ext cx="6207405" cy="369332"/>
          </a:xfrm>
          <a:prstGeom prst="rect">
            <a:avLst/>
          </a:prstGeom>
          <a:solidFill>
            <a:srgbClr val="FFFF00"/>
          </a:solidFill>
          <a:ln>
            <a:solidFill>
              <a:schemeClr val="tx2"/>
            </a:solidFill>
          </a:ln>
        </p:spPr>
        <p:txBody>
          <a:bodyPr wrap="none" rtlCol="0">
            <a:spAutoFit/>
          </a:bodyPr>
          <a:lstStyle/>
          <a:p>
            <a:r>
              <a:rPr lang="en-US" dirty="0" smtClean="0">
                <a:solidFill>
                  <a:prstClr val="black"/>
                </a:solidFill>
              </a:rPr>
              <a:t>This is the </a:t>
            </a:r>
            <a:r>
              <a:rPr lang="en-US" dirty="0" err="1" smtClean="0">
                <a:solidFill>
                  <a:prstClr val="black"/>
                </a:solidFill>
              </a:rPr>
              <a:t>WaterML</a:t>
            </a:r>
            <a:r>
              <a:rPr lang="en-US" dirty="0" smtClean="0">
                <a:solidFill>
                  <a:prstClr val="black"/>
                </a:solidFill>
              </a:rPr>
              <a:t> </a:t>
            </a:r>
            <a:r>
              <a:rPr lang="en-US" dirty="0" err="1" smtClean="0">
                <a:solidFill>
                  <a:prstClr val="black"/>
                </a:solidFill>
              </a:rPr>
              <a:t>GetValues</a:t>
            </a:r>
            <a:r>
              <a:rPr lang="en-US" dirty="0" smtClean="0">
                <a:solidFill>
                  <a:prstClr val="black"/>
                </a:solidFill>
              </a:rPr>
              <a:t> response from NWIS Daily Values</a:t>
            </a:r>
            <a:endParaRPr lang="en-US" dirty="0">
              <a:solidFill>
                <a:prstClr val="black"/>
              </a:solidFill>
            </a:endParaRPr>
          </a:p>
        </p:txBody>
      </p:sp>
    </p:spTree>
    <p:extLst>
      <p:ext uri="{BB962C8B-B14F-4D97-AF65-F5344CB8AC3E}">
        <p14:creationId xmlns:p14="http://schemas.microsoft.com/office/powerpoint/2010/main" val="244189523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6"/>
          <p:cNvPicPr>
            <a:picLocks noChangeAspect="1" noChangeArrowheads="1"/>
          </p:cNvPicPr>
          <p:nvPr/>
        </p:nvPicPr>
        <p:blipFill>
          <a:blip r:embed="rId2" cstate="print"/>
          <a:srcRect/>
          <a:stretch>
            <a:fillRect/>
          </a:stretch>
        </p:blipFill>
        <p:spPr bwMode="auto">
          <a:xfrm>
            <a:off x="533400" y="1676400"/>
            <a:ext cx="3732213" cy="2100263"/>
          </a:xfrm>
          <a:prstGeom prst="rect">
            <a:avLst/>
          </a:prstGeom>
          <a:noFill/>
          <a:ln w="9525">
            <a:noFill/>
            <a:miter lim="800000"/>
            <a:headEnd/>
            <a:tailEnd/>
          </a:ln>
        </p:spPr>
      </p:pic>
      <p:sp>
        <p:nvSpPr>
          <p:cNvPr id="14338" name="Title 1"/>
          <p:cNvSpPr>
            <a:spLocks noGrp="1"/>
          </p:cNvSpPr>
          <p:nvPr>
            <p:ph type="title"/>
          </p:nvPr>
        </p:nvSpPr>
        <p:spPr>
          <a:xfrm>
            <a:off x="228600" y="228600"/>
            <a:ext cx="4526111" cy="1143000"/>
          </a:xfrm>
        </p:spPr>
        <p:txBody>
          <a:bodyPr>
            <a:normAutofit fontScale="90000"/>
          </a:bodyPr>
          <a:lstStyle/>
          <a:p>
            <a:r>
              <a:rPr lang="en-US" sz="3200" dirty="0" smtClean="0"/>
              <a:t>Open Geospatial Consortium </a:t>
            </a:r>
            <a:br>
              <a:rPr lang="en-US" sz="3200" dirty="0" smtClean="0"/>
            </a:br>
            <a:r>
              <a:rPr lang="en-US" sz="3200" dirty="0" smtClean="0"/>
              <a:t>Web Service Standards</a:t>
            </a:r>
          </a:p>
        </p:txBody>
      </p:sp>
      <p:sp>
        <p:nvSpPr>
          <p:cNvPr id="3" name="Content Placeholder 2"/>
          <p:cNvSpPr>
            <a:spLocks noGrp="1"/>
          </p:cNvSpPr>
          <p:nvPr>
            <p:ph sz="half" idx="1"/>
          </p:nvPr>
        </p:nvSpPr>
        <p:spPr>
          <a:xfrm>
            <a:off x="457200" y="1371600"/>
            <a:ext cx="4114800" cy="4876800"/>
          </a:xfrm>
        </p:spPr>
        <p:txBody>
          <a:bodyPr rtlCol="0">
            <a:normAutofit fontScale="85000" lnSpcReduction="10000"/>
          </a:bodyPr>
          <a:lstStyle/>
          <a:p>
            <a:pPr fontAlgn="auto">
              <a:spcAft>
                <a:spcPts val="0"/>
              </a:spcAft>
              <a:buFont typeface="Arial" pitchFamily="34" charset="0"/>
              <a:buChar char="•"/>
              <a:defRPr/>
            </a:pPr>
            <a:r>
              <a:rPr lang="en-US" dirty="0" smtClean="0">
                <a:solidFill>
                  <a:srgbClr val="FF0000"/>
                </a:solidFill>
              </a:rPr>
              <a:t>Map Services</a:t>
            </a:r>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r>
              <a:rPr lang="en-US" dirty="0" smtClean="0"/>
              <a:t>Web Map Service (WMS)</a:t>
            </a:r>
          </a:p>
          <a:p>
            <a:pPr fontAlgn="auto">
              <a:spcAft>
                <a:spcPts val="0"/>
              </a:spcAft>
              <a:buFont typeface="Arial" pitchFamily="34" charset="0"/>
              <a:buChar char="•"/>
              <a:defRPr/>
            </a:pPr>
            <a:r>
              <a:rPr lang="en-US" dirty="0" smtClean="0"/>
              <a:t>Web Feature Service (WFS)</a:t>
            </a:r>
          </a:p>
          <a:p>
            <a:pPr fontAlgn="auto">
              <a:spcAft>
                <a:spcPts val="0"/>
              </a:spcAft>
              <a:buFont typeface="Arial" pitchFamily="34" charset="0"/>
              <a:buChar char="•"/>
              <a:defRPr/>
            </a:pPr>
            <a:r>
              <a:rPr lang="en-US" dirty="0" smtClean="0"/>
              <a:t>Web Coverage Service</a:t>
            </a:r>
            <a:br>
              <a:rPr lang="en-US" dirty="0" smtClean="0"/>
            </a:br>
            <a:r>
              <a:rPr lang="en-US" dirty="0" smtClean="0"/>
              <a:t>(WCS)</a:t>
            </a:r>
          </a:p>
          <a:p>
            <a:pPr fontAlgn="auto">
              <a:spcAft>
                <a:spcPts val="0"/>
              </a:spcAft>
              <a:buFont typeface="Arial" pitchFamily="34" charset="0"/>
              <a:buChar char="•"/>
              <a:defRPr/>
            </a:pPr>
            <a:r>
              <a:rPr lang="en-US" dirty="0" smtClean="0"/>
              <a:t>Catalog Services for the Web (CS/W)</a:t>
            </a:r>
          </a:p>
        </p:txBody>
      </p:sp>
      <p:sp>
        <p:nvSpPr>
          <p:cNvPr id="4" name="Content Placeholder 3"/>
          <p:cNvSpPr>
            <a:spLocks noGrp="1"/>
          </p:cNvSpPr>
          <p:nvPr>
            <p:ph sz="half" idx="2"/>
          </p:nvPr>
        </p:nvSpPr>
        <p:spPr>
          <a:xfrm>
            <a:off x="4648200" y="1371600"/>
            <a:ext cx="4114800" cy="4800600"/>
          </a:xfrm>
        </p:spPr>
        <p:txBody>
          <a:bodyPr rtlCol="0">
            <a:normAutofit fontScale="85000" lnSpcReduction="10000"/>
          </a:bodyPr>
          <a:lstStyle/>
          <a:p>
            <a:pPr fontAlgn="auto">
              <a:spcAft>
                <a:spcPts val="0"/>
              </a:spcAft>
              <a:buFont typeface="Arial" pitchFamily="34" charset="0"/>
              <a:buChar char="•"/>
              <a:defRPr/>
            </a:pPr>
            <a:r>
              <a:rPr lang="en-US" dirty="0" smtClean="0">
                <a:solidFill>
                  <a:srgbClr val="FF0000"/>
                </a:solidFill>
              </a:rPr>
              <a:t>Observation Services</a:t>
            </a:r>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r>
              <a:rPr lang="en-US" dirty="0" smtClean="0"/>
              <a:t>Observations and Measurements Model</a:t>
            </a:r>
          </a:p>
          <a:p>
            <a:pPr fontAlgn="auto">
              <a:spcAft>
                <a:spcPts val="0"/>
              </a:spcAft>
              <a:buFont typeface="Arial" pitchFamily="34" charset="0"/>
              <a:buChar char="•"/>
              <a:defRPr/>
            </a:pPr>
            <a:r>
              <a:rPr lang="en-US" dirty="0" smtClean="0"/>
              <a:t>Sensor Web Enablement (SWE)</a:t>
            </a:r>
          </a:p>
          <a:p>
            <a:pPr fontAlgn="auto">
              <a:spcAft>
                <a:spcPts val="0"/>
              </a:spcAft>
              <a:buFont typeface="Arial" pitchFamily="34" charset="0"/>
              <a:buChar char="•"/>
              <a:defRPr/>
            </a:pPr>
            <a:r>
              <a:rPr lang="en-US" dirty="0" smtClean="0"/>
              <a:t>Sensor Observation Service (SOS)</a:t>
            </a:r>
            <a:endParaRPr lang="en-US" dirty="0"/>
          </a:p>
        </p:txBody>
      </p:sp>
      <p:pic>
        <p:nvPicPr>
          <p:cNvPr id="14341" name="Picture 4"/>
          <p:cNvPicPr>
            <a:picLocks noChangeAspect="1" noChangeArrowheads="1"/>
          </p:cNvPicPr>
          <p:nvPr/>
        </p:nvPicPr>
        <p:blipFill>
          <a:blip r:embed="rId3" cstate="print"/>
          <a:srcRect/>
          <a:stretch>
            <a:fillRect/>
          </a:stretch>
        </p:blipFill>
        <p:spPr bwMode="auto">
          <a:xfrm>
            <a:off x="5105400" y="1828800"/>
            <a:ext cx="2706688" cy="1819275"/>
          </a:xfrm>
          <a:prstGeom prst="rect">
            <a:avLst/>
          </a:prstGeom>
          <a:noFill/>
          <a:ln w="9525">
            <a:solidFill>
              <a:schemeClr val="accent1"/>
            </a:solidFill>
            <a:miter lim="800000"/>
            <a:headEnd/>
            <a:tailEnd/>
          </a:ln>
        </p:spPr>
      </p:pic>
      <p:sp>
        <p:nvSpPr>
          <p:cNvPr id="2" name="TextBox 1"/>
          <p:cNvSpPr txBox="1"/>
          <p:nvPr/>
        </p:nvSpPr>
        <p:spPr>
          <a:xfrm>
            <a:off x="5334000" y="152400"/>
            <a:ext cx="3703489" cy="1200329"/>
          </a:xfrm>
          <a:prstGeom prst="rect">
            <a:avLst/>
          </a:prstGeom>
          <a:solidFill>
            <a:schemeClr val="accent1">
              <a:lumMod val="20000"/>
              <a:lumOff val="80000"/>
            </a:schemeClr>
          </a:solidFill>
        </p:spPr>
        <p:txBody>
          <a:bodyPr wrap="square" rtlCol="0">
            <a:spAutoFit/>
          </a:bodyPr>
          <a:lstStyle/>
          <a:p>
            <a:r>
              <a:rPr lang="en-US" dirty="0" smtClean="0">
                <a:solidFill>
                  <a:srgbClr val="1F497D"/>
                </a:solidFill>
              </a:rPr>
              <a:t>These standards have been developed over the past 10 years ….</a:t>
            </a:r>
          </a:p>
          <a:p>
            <a:r>
              <a:rPr lang="en-US" dirty="0" smtClean="0">
                <a:solidFill>
                  <a:srgbClr val="1F497D"/>
                </a:solidFill>
              </a:rPr>
              <a:t>…. by 400 companies and agencies working within the OGC</a:t>
            </a:r>
            <a:endParaRPr lang="en-US" dirty="0">
              <a:solidFill>
                <a:srgbClr val="1F497D"/>
              </a:solidFill>
            </a:endParaRPr>
          </a:p>
        </p:txBody>
      </p:sp>
      <p:sp>
        <p:nvSpPr>
          <p:cNvPr id="9" name="TextBox 8"/>
          <p:cNvSpPr txBox="1"/>
          <p:nvPr/>
        </p:nvSpPr>
        <p:spPr>
          <a:xfrm>
            <a:off x="404393" y="6096000"/>
            <a:ext cx="8505982" cy="646331"/>
          </a:xfrm>
          <a:prstGeom prst="rect">
            <a:avLst/>
          </a:prstGeom>
          <a:solidFill>
            <a:srgbClr val="FFFF00"/>
          </a:solidFill>
          <a:ln>
            <a:solidFill>
              <a:schemeClr val="tx2"/>
            </a:solidFill>
          </a:ln>
        </p:spPr>
        <p:txBody>
          <a:bodyPr wrap="none" rtlCol="0">
            <a:spAutoFit/>
          </a:bodyPr>
          <a:lstStyle/>
          <a:p>
            <a:pPr algn="ctr"/>
            <a:r>
              <a:rPr lang="en-US" dirty="0" smtClean="0">
                <a:solidFill>
                  <a:prstClr val="black"/>
                </a:solidFill>
              </a:rPr>
              <a:t>OGC Hydrology Domain Working Group evolving </a:t>
            </a:r>
            <a:r>
              <a:rPr lang="en-US" dirty="0" err="1" smtClean="0">
                <a:solidFill>
                  <a:prstClr val="black"/>
                </a:solidFill>
              </a:rPr>
              <a:t>WaterML</a:t>
            </a:r>
            <a:r>
              <a:rPr lang="en-US" dirty="0" smtClean="0">
                <a:solidFill>
                  <a:prstClr val="black"/>
                </a:solidFill>
              </a:rPr>
              <a:t> into an International Standard</a:t>
            </a:r>
          </a:p>
          <a:p>
            <a:pPr algn="ctr"/>
            <a:r>
              <a:rPr lang="en-US" dirty="0">
                <a:solidFill>
                  <a:prstClr val="black"/>
                </a:solidFill>
                <a:hlinkClick r:id="rId4"/>
              </a:rPr>
              <a:t>http://www.opengeospatial.org/projects/groups/waterml2.0swg</a:t>
            </a:r>
            <a:r>
              <a:rPr lang="en-US" dirty="0">
                <a:solidFill>
                  <a:prstClr val="black"/>
                </a:solidFill>
              </a:rPr>
              <a:t> </a:t>
            </a:r>
          </a:p>
        </p:txBody>
      </p:sp>
    </p:spTree>
    <p:extLst>
      <p:ext uri="{BB962C8B-B14F-4D97-AF65-F5344CB8AC3E}">
        <p14:creationId xmlns:p14="http://schemas.microsoft.com/office/powerpoint/2010/main" val="3591645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jeff\AppData\Local\Microsoft\Windows\Temporary Internet Files\Content.IE5\Q8RGWUXA\MCj04348450000[1].png"/>
          <p:cNvPicPr>
            <a:picLocks noChangeAspect="1" noChangeArrowheads="1"/>
          </p:cNvPicPr>
          <p:nvPr/>
        </p:nvPicPr>
        <p:blipFill>
          <a:blip r:embed="rId3" cstate="print"/>
          <a:srcRect/>
          <a:stretch>
            <a:fillRect/>
          </a:stretch>
        </p:blipFill>
        <p:spPr bwMode="auto">
          <a:xfrm>
            <a:off x="3124200" y="3922448"/>
            <a:ext cx="2133600" cy="1948206"/>
          </a:xfrm>
          <a:prstGeom prst="rect">
            <a:avLst/>
          </a:prstGeom>
          <a:noFill/>
        </p:spPr>
      </p:pic>
      <p:sp>
        <p:nvSpPr>
          <p:cNvPr id="80" name="Line 29"/>
          <p:cNvSpPr>
            <a:spLocks noChangeShapeType="1"/>
          </p:cNvSpPr>
          <p:nvPr/>
        </p:nvSpPr>
        <p:spPr bwMode="auto">
          <a:xfrm flipH="1" flipV="1">
            <a:off x="4114800" y="5801076"/>
            <a:ext cx="1752600" cy="834945"/>
          </a:xfrm>
          <a:prstGeom prst="line">
            <a:avLst/>
          </a:prstGeom>
          <a:noFill/>
          <a:ln w="63500">
            <a:solidFill>
              <a:schemeClr val="tx1"/>
            </a:solidFill>
            <a:prstDash val="sysDot"/>
            <a:round/>
            <a:headEnd/>
            <a:tailEnd/>
          </a:ln>
        </p:spPr>
        <p:txBody>
          <a:bodyPr/>
          <a:lstStyle/>
          <a:p>
            <a:endParaRPr lang="en-US">
              <a:solidFill>
                <a:prstClr val="black"/>
              </a:solidFill>
            </a:endParaRPr>
          </a:p>
        </p:txBody>
      </p:sp>
      <p:sp>
        <p:nvSpPr>
          <p:cNvPr id="79" name="Line 29"/>
          <p:cNvSpPr>
            <a:spLocks noChangeShapeType="1"/>
          </p:cNvSpPr>
          <p:nvPr/>
        </p:nvSpPr>
        <p:spPr bwMode="auto">
          <a:xfrm flipH="1">
            <a:off x="4038600" y="791403"/>
            <a:ext cx="1828800" cy="3200624"/>
          </a:xfrm>
          <a:prstGeom prst="line">
            <a:avLst/>
          </a:prstGeom>
          <a:noFill/>
          <a:ln w="63500">
            <a:solidFill>
              <a:schemeClr val="tx1"/>
            </a:solidFill>
            <a:prstDash val="sysDot"/>
            <a:round/>
            <a:headEnd/>
            <a:tailEnd type="none"/>
          </a:ln>
        </p:spPr>
        <p:txBody>
          <a:bodyPr/>
          <a:lstStyle/>
          <a:p>
            <a:endParaRPr lang="en-US">
              <a:solidFill>
                <a:prstClr val="black"/>
              </a:solidFill>
            </a:endParaRPr>
          </a:p>
        </p:txBody>
      </p:sp>
      <p:sp>
        <p:nvSpPr>
          <p:cNvPr id="11286" name="Rectangle 23"/>
          <p:cNvSpPr>
            <a:spLocks noChangeArrowheads="1"/>
          </p:cNvSpPr>
          <p:nvPr/>
        </p:nvSpPr>
        <p:spPr bwMode="auto">
          <a:xfrm>
            <a:off x="5867400" y="721824"/>
            <a:ext cx="3124200" cy="5983776"/>
          </a:xfrm>
          <a:prstGeom prst="rect">
            <a:avLst/>
          </a:prstGeom>
          <a:solidFill>
            <a:schemeClr val="accent1">
              <a:lumMod val="20000"/>
              <a:lumOff val="80000"/>
            </a:schemeClr>
          </a:solidFill>
          <a:ln>
            <a:noFill/>
            <a:headEnd/>
            <a:tailEnd/>
          </a:ln>
          <a:effectLst>
            <a:outerShdw blurRad="107950" dist="12700" dir="5400000" algn="ctr">
              <a:srgbClr val="000000"/>
            </a:outerShdw>
          </a:effectLst>
        </p:spPr>
        <p:style>
          <a:lnRef idx="1">
            <a:schemeClr val="accent1"/>
          </a:lnRef>
          <a:fillRef idx="2">
            <a:schemeClr val="accent1"/>
          </a:fillRef>
          <a:effectRef idx="1">
            <a:schemeClr val="accent1"/>
          </a:effectRef>
          <a:fontRef idx="minor">
            <a:schemeClr val="dk1"/>
          </a:fontRef>
        </p:style>
        <p:txBody>
          <a:bodyPr wrap="none" anchor="ctr"/>
          <a:lstStyle/>
          <a:p>
            <a:pPr>
              <a:defRPr/>
            </a:pPr>
            <a:endParaRPr lang="en-US">
              <a:solidFill>
                <a:srgbClr val="000000"/>
              </a:solidFill>
              <a:latin typeface="Arial" charset="0"/>
            </a:endParaRPr>
          </a:p>
        </p:txBody>
      </p:sp>
      <p:sp>
        <p:nvSpPr>
          <p:cNvPr id="11266" name="Rectangle 2"/>
          <p:cNvSpPr>
            <a:spLocks noChangeArrowheads="1"/>
          </p:cNvSpPr>
          <p:nvPr/>
        </p:nvSpPr>
        <p:spPr bwMode="auto">
          <a:xfrm>
            <a:off x="160252" y="721824"/>
            <a:ext cx="4868948" cy="2852730"/>
          </a:xfrm>
          <a:prstGeom prst="rect">
            <a:avLst/>
          </a:prstGeom>
          <a:solidFill>
            <a:schemeClr val="bg1"/>
          </a:solidFill>
          <a:ln>
            <a:noFill/>
            <a:headEnd/>
            <a:tailEnd/>
          </a:ln>
          <a:effectLst>
            <a:outerShdw blurRad="107950" dist="12700" dir="5400000" algn="ctr">
              <a:srgbClr val="000000"/>
            </a:outerShdw>
          </a:effectLst>
        </p:spPr>
        <p:style>
          <a:lnRef idx="1">
            <a:schemeClr val="accent4"/>
          </a:lnRef>
          <a:fillRef idx="2">
            <a:schemeClr val="accent4"/>
          </a:fillRef>
          <a:effectRef idx="1">
            <a:schemeClr val="accent4"/>
          </a:effectRef>
          <a:fontRef idx="minor">
            <a:schemeClr val="dk1"/>
          </a:fontRef>
        </p:style>
        <p:txBody>
          <a:bodyPr wrap="none" anchor="ctr"/>
          <a:lstStyle/>
          <a:p>
            <a:pPr algn="ctr">
              <a:defRPr/>
            </a:pPr>
            <a:endParaRPr lang="en-US">
              <a:solidFill>
                <a:srgbClr val="000000"/>
              </a:solidFill>
              <a:latin typeface="Arial" charset="0"/>
            </a:endParaRPr>
          </a:p>
        </p:txBody>
      </p:sp>
      <p:pic>
        <p:nvPicPr>
          <p:cNvPr id="6161" name="Picture 14" descr="R.M. Young Wind Sentry Set">
            <a:hlinkClick r:id="rId4"/>
          </p:cNvPr>
          <p:cNvPicPr>
            <a:picLocks noChangeAspect="1" noChangeArrowheads="1"/>
          </p:cNvPicPr>
          <p:nvPr/>
        </p:nvPicPr>
        <p:blipFill>
          <a:blip r:embed="rId5" cstate="print"/>
          <a:srcRect/>
          <a:stretch>
            <a:fillRect/>
          </a:stretch>
        </p:blipFill>
        <p:spPr bwMode="auto">
          <a:xfrm>
            <a:off x="228600" y="1417612"/>
            <a:ext cx="497624" cy="626209"/>
          </a:xfrm>
          <a:prstGeom prst="rect">
            <a:avLst/>
          </a:prstGeom>
          <a:noFill/>
          <a:ln w="9525">
            <a:noFill/>
            <a:miter lim="800000"/>
            <a:headEnd/>
            <a:tailEnd/>
          </a:ln>
        </p:spPr>
      </p:pic>
      <p:sp>
        <p:nvSpPr>
          <p:cNvPr id="6164" name="Text Box 18"/>
          <p:cNvSpPr txBox="1">
            <a:spLocks noChangeArrowheads="1"/>
          </p:cNvSpPr>
          <p:nvPr/>
        </p:nvSpPr>
        <p:spPr bwMode="auto">
          <a:xfrm>
            <a:off x="152400" y="1069718"/>
            <a:ext cx="2590800" cy="337240"/>
          </a:xfrm>
          <a:prstGeom prst="rect">
            <a:avLst/>
          </a:prstGeom>
          <a:noFill/>
          <a:ln w="9525">
            <a:noFill/>
            <a:miter lim="800000"/>
            <a:headEnd/>
            <a:tailEnd/>
          </a:ln>
        </p:spPr>
        <p:txBody>
          <a:bodyPr>
            <a:spAutoFit/>
          </a:bodyPr>
          <a:lstStyle/>
          <a:p>
            <a:pPr>
              <a:spcBef>
                <a:spcPct val="50000"/>
              </a:spcBef>
            </a:pPr>
            <a:r>
              <a:rPr lang="en-US" dirty="0" smtClean="0">
                <a:solidFill>
                  <a:prstClr val="black"/>
                </a:solidFill>
              </a:rPr>
              <a:t>Ongoing Data Collection</a:t>
            </a:r>
            <a:endParaRPr lang="en-US" dirty="0">
              <a:solidFill>
                <a:prstClr val="black"/>
              </a:solidFill>
            </a:endParaRPr>
          </a:p>
        </p:txBody>
      </p:sp>
      <p:sp>
        <p:nvSpPr>
          <p:cNvPr id="6166" name="Text Box 26"/>
          <p:cNvSpPr txBox="1">
            <a:spLocks noChangeArrowheads="1"/>
          </p:cNvSpPr>
          <p:nvPr/>
        </p:nvSpPr>
        <p:spPr bwMode="auto">
          <a:xfrm>
            <a:off x="5791200" y="5827168"/>
            <a:ext cx="3352800" cy="836396"/>
          </a:xfrm>
          <a:prstGeom prst="rect">
            <a:avLst/>
          </a:prstGeom>
          <a:noFill/>
          <a:ln w="9525">
            <a:noFill/>
            <a:miter lim="800000"/>
            <a:headEnd/>
            <a:tailEnd/>
          </a:ln>
        </p:spPr>
        <p:txBody>
          <a:bodyPr>
            <a:spAutoFit/>
          </a:bodyPr>
          <a:lstStyle/>
          <a:p>
            <a:pPr algn="ctr">
              <a:spcBef>
                <a:spcPct val="50000"/>
              </a:spcBef>
            </a:pPr>
            <a:r>
              <a:rPr lang="en-US" dirty="0">
                <a:solidFill>
                  <a:prstClr val="black"/>
                </a:solidFill>
              </a:rPr>
              <a:t>Data </a:t>
            </a:r>
            <a:r>
              <a:rPr lang="en-US" dirty="0" smtClean="0">
                <a:solidFill>
                  <a:prstClr val="black"/>
                </a:solidFill>
              </a:rPr>
              <a:t>presentation, </a:t>
            </a:r>
            <a:r>
              <a:rPr lang="en-US" dirty="0">
                <a:solidFill>
                  <a:prstClr val="black"/>
                </a:solidFill>
              </a:rPr>
              <a:t>visualization, </a:t>
            </a:r>
            <a:br>
              <a:rPr lang="en-US" dirty="0">
                <a:solidFill>
                  <a:prstClr val="black"/>
                </a:solidFill>
              </a:rPr>
            </a:br>
            <a:r>
              <a:rPr lang="en-US" dirty="0">
                <a:solidFill>
                  <a:prstClr val="black"/>
                </a:solidFill>
              </a:rPr>
              <a:t>and analysis through Internet enabled applications</a:t>
            </a:r>
          </a:p>
        </p:txBody>
      </p:sp>
      <p:sp>
        <p:nvSpPr>
          <p:cNvPr id="6172" name="Text Box 36"/>
          <p:cNvSpPr txBox="1">
            <a:spLocks noChangeArrowheads="1"/>
          </p:cNvSpPr>
          <p:nvPr/>
        </p:nvSpPr>
        <p:spPr bwMode="auto">
          <a:xfrm>
            <a:off x="5943600" y="721824"/>
            <a:ext cx="2971800" cy="421550"/>
          </a:xfrm>
          <a:prstGeom prst="rect">
            <a:avLst/>
          </a:prstGeom>
          <a:noFill/>
          <a:ln w="9525">
            <a:noFill/>
            <a:miter lim="800000"/>
            <a:headEnd/>
            <a:tailEnd/>
          </a:ln>
        </p:spPr>
        <p:txBody>
          <a:bodyPr>
            <a:spAutoFit/>
          </a:bodyPr>
          <a:lstStyle/>
          <a:p>
            <a:pPr algn="ctr"/>
            <a:r>
              <a:rPr lang="en-US" sz="2400" b="1" dirty="0" smtClean="0">
                <a:solidFill>
                  <a:prstClr val="black"/>
                </a:solidFill>
              </a:rPr>
              <a:t>Internet Applications</a:t>
            </a:r>
            <a:endParaRPr lang="en-US" sz="2000" b="1" dirty="0">
              <a:solidFill>
                <a:prstClr val="black"/>
              </a:solidFill>
            </a:endParaRPr>
          </a:p>
        </p:txBody>
      </p:sp>
      <p:sp>
        <p:nvSpPr>
          <p:cNvPr id="6173" name="Text Box 18"/>
          <p:cNvSpPr txBox="1">
            <a:spLocks noChangeArrowheads="1"/>
          </p:cNvSpPr>
          <p:nvPr/>
        </p:nvSpPr>
        <p:spPr bwMode="auto">
          <a:xfrm>
            <a:off x="685800" y="721824"/>
            <a:ext cx="4343400" cy="365343"/>
          </a:xfrm>
          <a:prstGeom prst="rect">
            <a:avLst/>
          </a:prstGeom>
          <a:noFill/>
          <a:ln w="9525">
            <a:noFill/>
            <a:miter lim="800000"/>
            <a:headEnd/>
            <a:tailEnd/>
          </a:ln>
        </p:spPr>
        <p:txBody>
          <a:bodyPr wrap="square">
            <a:spAutoFit/>
          </a:bodyPr>
          <a:lstStyle/>
          <a:p>
            <a:pPr algn="ctr">
              <a:spcBef>
                <a:spcPct val="50000"/>
              </a:spcBef>
            </a:pPr>
            <a:r>
              <a:rPr lang="en-US" sz="2000" b="1" dirty="0" smtClean="0">
                <a:solidFill>
                  <a:prstClr val="black"/>
                </a:solidFill>
              </a:rPr>
              <a:t>Point Observations Data</a:t>
            </a:r>
            <a:endParaRPr lang="en-US" sz="2000" b="1" dirty="0">
              <a:solidFill>
                <a:prstClr val="black"/>
              </a:solidFill>
            </a:endParaRPr>
          </a:p>
        </p:txBody>
      </p:sp>
      <p:sp>
        <p:nvSpPr>
          <p:cNvPr id="41" name="Text Box 18"/>
          <p:cNvSpPr txBox="1">
            <a:spLocks noChangeArrowheads="1"/>
          </p:cNvSpPr>
          <p:nvPr/>
        </p:nvSpPr>
        <p:spPr bwMode="auto">
          <a:xfrm>
            <a:off x="152400" y="2182979"/>
            <a:ext cx="2590800" cy="337240"/>
          </a:xfrm>
          <a:prstGeom prst="rect">
            <a:avLst/>
          </a:prstGeom>
          <a:noFill/>
          <a:ln w="9525">
            <a:noFill/>
            <a:miter lim="800000"/>
            <a:headEnd/>
            <a:tailEnd/>
          </a:ln>
        </p:spPr>
        <p:txBody>
          <a:bodyPr>
            <a:spAutoFit/>
          </a:bodyPr>
          <a:lstStyle/>
          <a:p>
            <a:pPr>
              <a:spcBef>
                <a:spcPct val="50000"/>
              </a:spcBef>
            </a:pPr>
            <a:r>
              <a:rPr lang="en-US" dirty="0" smtClean="0">
                <a:solidFill>
                  <a:prstClr val="black"/>
                </a:solidFill>
              </a:rPr>
              <a:t>Historical Data Files</a:t>
            </a:r>
            <a:endParaRPr lang="en-US" dirty="0">
              <a:solidFill>
                <a:prstClr val="black"/>
              </a:solidFill>
            </a:endParaRPr>
          </a:p>
        </p:txBody>
      </p:sp>
      <p:sp>
        <p:nvSpPr>
          <p:cNvPr id="42" name="Documents"/>
          <p:cNvSpPr>
            <a:spLocks noEditPoints="1" noChangeArrowheads="1"/>
          </p:cNvSpPr>
          <p:nvPr/>
        </p:nvSpPr>
        <p:spPr bwMode="auto">
          <a:xfrm>
            <a:off x="228600" y="2600451"/>
            <a:ext cx="773112" cy="859588"/>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accent3">
              <a:lumMod val="20000"/>
              <a:lumOff val="80000"/>
            </a:schemeClr>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sz="1000" dirty="0">
              <a:solidFill>
                <a:prstClr val="black"/>
              </a:solidFill>
            </a:endParaRPr>
          </a:p>
        </p:txBody>
      </p:sp>
      <p:sp>
        <p:nvSpPr>
          <p:cNvPr id="44" name="Documents"/>
          <p:cNvSpPr>
            <a:spLocks noEditPoints="1" noChangeArrowheads="1"/>
          </p:cNvSpPr>
          <p:nvPr/>
        </p:nvSpPr>
        <p:spPr bwMode="auto">
          <a:xfrm>
            <a:off x="1447800" y="2600451"/>
            <a:ext cx="838200" cy="834945"/>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sz="1000" dirty="0">
              <a:solidFill>
                <a:prstClr val="black"/>
              </a:solidFill>
            </a:endParaRPr>
          </a:p>
        </p:txBody>
      </p:sp>
      <p:sp>
        <p:nvSpPr>
          <p:cNvPr id="54" name="Rectangle 2"/>
          <p:cNvSpPr>
            <a:spLocks noChangeArrowheads="1"/>
          </p:cNvSpPr>
          <p:nvPr/>
        </p:nvSpPr>
        <p:spPr bwMode="auto">
          <a:xfrm>
            <a:off x="152400" y="3713712"/>
            <a:ext cx="3124200" cy="2991888"/>
          </a:xfrm>
          <a:prstGeom prst="rect">
            <a:avLst/>
          </a:prstGeom>
          <a:solidFill>
            <a:schemeClr val="accent2">
              <a:lumMod val="20000"/>
              <a:lumOff val="80000"/>
            </a:schemeClr>
          </a:solidFill>
          <a:ln>
            <a:noFill/>
            <a:headEnd/>
            <a:tailEnd/>
          </a:ln>
          <a:effectLst>
            <a:outerShdw blurRad="107950" dist="12700" dir="5400000" algn="ctr">
              <a:srgbClr val="000000"/>
            </a:outerShdw>
          </a:effectLst>
        </p:spPr>
        <p:style>
          <a:lnRef idx="1">
            <a:schemeClr val="accent4"/>
          </a:lnRef>
          <a:fillRef idx="2">
            <a:schemeClr val="accent4"/>
          </a:fillRef>
          <a:effectRef idx="1">
            <a:schemeClr val="accent4"/>
          </a:effectRef>
          <a:fontRef idx="minor">
            <a:schemeClr val="dk1"/>
          </a:fontRef>
        </p:style>
        <p:txBody>
          <a:bodyPr wrap="none" anchor="ctr"/>
          <a:lstStyle/>
          <a:p>
            <a:pPr algn="ctr">
              <a:defRPr/>
            </a:pPr>
            <a:endParaRPr lang="en-US">
              <a:solidFill>
                <a:srgbClr val="000000"/>
              </a:solidFill>
              <a:latin typeface="Arial" charset="0"/>
            </a:endParaRPr>
          </a:p>
        </p:txBody>
      </p:sp>
      <p:pic>
        <p:nvPicPr>
          <p:cNvPr id="64" name="Picture 5"/>
          <p:cNvPicPr>
            <a:picLocks noChangeAspect="1" noChangeArrowheads="1"/>
          </p:cNvPicPr>
          <p:nvPr/>
        </p:nvPicPr>
        <p:blipFill>
          <a:blip r:embed="rId6" cstate="print"/>
          <a:srcRect/>
          <a:stretch>
            <a:fillRect/>
          </a:stretch>
        </p:blipFill>
        <p:spPr bwMode="auto">
          <a:xfrm>
            <a:off x="990600" y="1626348"/>
            <a:ext cx="723997" cy="263747"/>
          </a:xfrm>
          <a:prstGeom prst="rect">
            <a:avLst/>
          </a:prstGeom>
          <a:noFill/>
          <a:ln w="9525">
            <a:noFill/>
            <a:miter lim="800000"/>
            <a:headEnd/>
            <a:tailEnd/>
          </a:ln>
        </p:spPr>
      </p:pic>
      <p:pic>
        <p:nvPicPr>
          <p:cNvPr id="65" name="Picture 4"/>
          <p:cNvPicPr>
            <a:picLocks noChangeAspect="1" noChangeArrowheads="1"/>
          </p:cNvPicPr>
          <p:nvPr/>
        </p:nvPicPr>
        <p:blipFill>
          <a:blip r:embed="rId7" cstate="print"/>
          <a:srcRect/>
          <a:stretch>
            <a:fillRect/>
          </a:stretch>
        </p:blipFill>
        <p:spPr bwMode="auto">
          <a:xfrm>
            <a:off x="1905000" y="1626348"/>
            <a:ext cx="931228" cy="487052"/>
          </a:xfrm>
          <a:prstGeom prst="rect">
            <a:avLst/>
          </a:prstGeom>
          <a:noFill/>
          <a:ln w="9525">
            <a:noFill/>
            <a:miter lim="800000"/>
            <a:headEnd/>
            <a:tailEnd/>
          </a:ln>
        </p:spPr>
      </p:pic>
      <p:pic>
        <p:nvPicPr>
          <p:cNvPr id="72" name="Picture 4"/>
          <p:cNvPicPr>
            <a:picLocks noChangeAspect="1" noChangeArrowheads="1"/>
          </p:cNvPicPr>
          <p:nvPr/>
        </p:nvPicPr>
        <p:blipFill>
          <a:blip r:embed="rId8" cstate="print"/>
          <a:srcRect/>
          <a:stretch>
            <a:fillRect/>
          </a:stretch>
        </p:blipFill>
        <p:spPr bwMode="auto">
          <a:xfrm>
            <a:off x="381000" y="4339921"/>
            <a:ext cx="2653864" cy="2226521"/>
          </a:xfrm>
          <a:prstGeom prst="rect">
            <a:avLst/>
          </a:prstGeom>
          <a:noFill/>
          <a:ln w="9525">
            <a:noFill/>
            <a:miter lim="800000"/>
            <a:headEnd/>
            <a:tailEnd/>
          </a:ln>
        </p:spPr>
      </p:pic>
      <p:sp>
        <p:nvSpPr>
          <p:cNvPr id="73" name="Text Box 18"/>
          <p:cNvSpPr txBox="1">
            <a:spLocks noChangeArrowheads="1"/>
          </p:cNvSpPr>
          <p:nvPr/>
        </p:nvSpPr>
        <p:spPr bwMode="auto">
          <a:xfrm>
            <a:off x="457200" y="3922448"/>
            <a:ext cx="2057400" cy="365343"/>
          </a:xfrm>
          <a:prstGeom prst="rect">
            <a:avLst/>
          </a:prstGeom>
          <a:noFill/>
          <a:ln w="9525">
            <a:noFill/>
            <a:miter lim="800000"/>
            <a:headEnd/>
            <a:tailEnd/>
          </a:ln>
        </p:spPr>
        <p:txBody>
          <a:bodyPr wrap="square">
            <a:spAutoFit/>
          </a:bodyPr>
          <a:lstStyle/>
          <a:p>
            <a:pPr algn="ctr">
              <a:spcBef>
                <a:spcPct val="50000"/>
              </a:spcBef>
            </a:pPr>
            <a:r>
              <a:rPr lang="en-US" sz="2000" b="1" dirty="0" smtClean="0">
                <a:solidFill>
                  <a:prstClr val="black"/>
                </a:solidFill>
              </a:rPr>
              <a:t>GIS Data</a:t>
            </a:r>
            <a:endParaRPr lang="en-US" sz="2000" b="1" dirty="0">
              <a:solidFill>
                <a:prstClr val="black"/>
              </a:solidFill>
            </a:endParaRPr>
          </a:p>
        </p:txBody>
      </p:sp>
      <p:pic>
        <p:nvPicPr>
          <p:cNvPr id="81" name="Picture 9"/>
          <p:cNvPicPr>
            <a:picLocks noChangeAspect="1" noChangeArrowheads="1"/>
          </p:cNvPicPr>
          <p:nvPr/>
        </p:nvPicPr>
        <p:blipFill>
          <a:blip r:embed="rId9" cstate="print"/>
          <a:srcRect/>
          <a:stretch>
            <a:fillRect/>
          </a:stretch>
        </p:blipFill>
        <p:spPr bwMode="auto">
          <a:xfrm>
            <a:off x="2819400" y="1348033"/>
            <a:ext cx="2155336" cy="1132322"/>
          </a:xfrm>
          <a:prstGeom prst="rect">
            <a:avLst/>
          </a:prstGeom>
          <a:noFill/>
          <a:ln w="9525" cap="flat">
            <a:noFill/>
            <a:miter lim="800000"/>
            <a:headEnd/>
            <a:tailEnd/>
          </a:ln>
          <a:effectLst/>
        </p:spPr>
      </p:pic>
      <p:sp>
        <p:nvSpPr>
          <p:cNvPr id="28" name="Can 27"/>
          <p:cNvSpPr/>
          <p:nvPr/>
        </p:nvSpPr>
        <p:spPr>
          <a:xfrm>
            <a:off x="3429000" y="2600451"/>
            <a:ext cx="1219200" cy="904524"/>
          </a:xfrm>
          <a:prstGeom prst="can">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prstClr val="black"/>
                </a:solidFill>
              </a:rPr>
              <a:t>ODM </a:t>
            </a:r>
            <a:r>
              <a:rPr lang="en-US" sz="1400" dirty="0" smtClean="0">
                <a:solidFill>
                  <a:prstClr val="black"/>
                </a:solidFill>
              </a:rPr>
              <a:t>Database</a:t>
            </a:r>
            <a:endParaRPr lang="en-US" sz="1200" dirty="0">
              <a:solidFill>
                <a:prstClr val="black"/>
              </a:solidFill>
            </a:endParaRPr>
          </a:p>
        </p:txBody>
      </p:sp>
      <p:sp>
        <p:nvSpPr>
          <p:cNvPr id="29" name="Right Arrow 28"/>
          <p:cNvSpPr/>
          <p:nvPr/>
        </p:nvSpPr>
        <p:spPr>
          <a:xfrm rot="2187603">
            <a:off x="2666990" y="2516251"/>
            <a:ext cx="609600" cy="4174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6" name="Picture 2"/>
          <p:cNvPicPr>
            <a:picLocks noChangeAspect="1" noChangeArrowheads="1"/>
          </p:cNvPicPr>
          <p:nvPr/>
        </p:nvPicPr>
        <p:blipFill>
          <a:blip r:embed="rId10" cstate="print"/>
          <a:srcRect/>
          <a:stretch>
            <a:fillRect/>
          </a:stretch>
        </p:blipFill>
        <p:spPr bwMode="auto">
          <a:xfrm>
            <a:off x="6477000" y="3783291"/>
            <a:ext cx="2406465" cy="2052574"/>
          </a:xfrm>
          <a:prstGeom prst="rect">
            <a:avLst/>
          </a:prstGeom>
          <a:noFill/>
          <a:ln w="9525">
            <a:noFill/>
            <a:miter lim="800000"/>
            <a:headEnd/>
            <a:tailEnd/>
          </a:ln>
        </p:spPr>
      </p:pic>
      <p:pic>
        <p:nvPicPr>
          <p:cNvPr id="1027" name="Picture 3"/>
          <p:cNvPicPr>
            <a:picLocks noChangeAspect="1" noChangeArrowheads="1"/>
          </p:cNvPicPr>
          <p:nvPr/>
        </p:nvPicPr>
        <p:blipFill>
          <a:blip r:embed="rId11" cstate="print"/>
          <a:srcRect/>
          <a:stretch>
            <a:fillRect/>
          </a:stretch>
        </p:blipFill>
        <p:spPr bwMode="auto">
          <a:xfrm>
            <a:off x="6096000" y="1139297"/>
            <a:ext cx="2732766" cy="2330889"/>
          </a:xfrm>
          <a:prstGeom prst="rect">
            <a:avLst/>
          </a:prstGeom>
          <a:noFill/>
          <a:ln w="9525">
            <a:noFill/>
            <a:miter lim="800000"/>
            <a:headEnd/>
            <a:tailEnd/>
          </a:ln>
        </p:spPr>
      </p:pic>
      <p:pic>
        <p:nvPicPr>
          <p:cNvPr id="6148" name="Picture 25"/>
          <p:cNvPicPr>
            <a:picLocks noChangeAspect="1" noChangeArrowheads="1"/>
          </p:cNvPicPr>
          <p:nvPr/>
        </p:nvPicPr>
        <p:blipFill>
          <a:blip r:embed="rId12" cstate="print"/>
          <a:srcRect/>
          <a:stretch>
            <a:fillRect/>
          </a:stretch>
        </p:blipFill>
        <p:spPr bwMode="auto">
          <a:xfrm>
            <a:off x="6096000" y="2600451"/>
            <a:ext cx="2009775" cy="1448108"/>
          </a:xfrm>
          <a:prstGeom prst="rect">
            <a:avLst/>
          </a:prstGeom>
          <a:noFill/>
          <a:ln w="9525">
            <a:noFill/>
            <a:miter lim="800000"/>
            <a:headEnd/>
            <a:tailEnd/>
          </a:ln>
        </p:spPr>
      </p:pic>
      <p:sp>
        <p:nvSpPr>
          <p:cNvPr id="32" name="Rectangle 8"/>
          <p:cNvSpPr>
            <a:spLocks noChangeArrowheads="1"/>
          </p:cNvSpPr>
          <p:nvPr/>
        </p:nvSpPr>
        <p:spPr bwMode="auto">
          <a:xfrm>
            <a:off x="4552076" y="3574554"/>
            <a:ext cx="1405534" cy="1669891"/>
          </a:xfrm>
          <a:prstGeom prst="rect">
            <a:avLst/>
          </a:prstGeom>
          <a:solidFill>
            <a:srgbClr val="DEFEE3"/>
          </a:solidFill>
          <a:ln w="9525">
            <a:solidFill>
              <a:srgbClr val="000000"/>
            </a:solidFill>
            <a:miter lim="800000"/>
            <a:headEnd/>
            <a:tailEnd/>
          </a:ln>
        </p:spPr>
        <p:txBody>
          <a:bodyPr wrap="none" anchor="ctr"/>
          <a:lstStyle/>
          <a:p>
            <a:pPr algn="ctr"/>
            <a:endParaRPr lang="en-US" sz="1400">
              <a:solidFill>
                <a:srgbClr val="000000"/>
              </a:solidFill>
            </a:endParaRPr>
          </a:p>
        </p:txBody>
      </p:sp>
      <p:sp>
        <p:nvSpPr>
          <p:cNvPr id="33" name="Text Box 12"/>
          <p:cNvSpPr txBox="1">
            <a:spLocks noChangeArrowheads="1"/>
          </p:cNvSpPr>
          <p:nvPr/>
        </p:nvSpPr>
        <p:spPr bwMode="auto">
          <a:xfrm>
            <a:off x="4608404" y="3605959"/>
            <a:ext cx="1158587" cy="758791"/>
          </a:xfrm>
          <a:prstGeom prst="rect">
            <a:avLst/>
          </a:prstGeom>
          <a:noFill/>
          <a:ln w="9525">
            <a:noFill/>
            <a:miter lim="800000"/>
            <a:headEnd/>
            <a:tailEnd/>
          </a:ln>
        </p:spPr>
        <p:txBody>
          <a:bodyPr wrap="none">
            <a:spAutoFit/>
          </a:bodyPr>
          <a:lstStyle/>
          <a:p>
            <a:r>
              <a:rPr lang="en-US" sz="1200" dirty="0" err="1">
                <a:solidFill>
                  <a:srgbClr val="0066FF"/>
                </a:solidFill>
              </a:rPr>
              <a:t>GetSites</a:t>
            </a:r>
            <a:endParaRPr lang="en-US" sz="1200" dirty="0">
              <a:solidFill>
                <a:srgbClr val="0066FF"/>
              </a:solidFill>
            </a:endParaRPr>
          </a:p>
          <a:p>
            <a:r>
              <a:rPr lang="en-US" sz="1200" dirty="0" err="1">
                <a:solidFill>
                  <a:srgbClr val="0066FF"/>
                </a:solidFill>
              </a:rPr>
              <a:t>GetSiteInfo</a:t>
            </a:r>
            <a:endParaRPr lang="en-US" sz="1200" dirty="0">
              <a:solidFill>
                <a:srgbClr val="0066FF"/>
              </a:solidFill>
            </a:endParaRPr>
          </a:p>
          <a:p>
            <a:r>
              <a:rPr lang="en-US" sz="1200" dirty="0" err="1">
                <a:solidFill>
                  <a:srgbClr val="0066FF"/>
                </a:solidFill>
              </a:rPr>
              <a:t>GetVariableInfo</a:t>
            </a:r>
            <a:endParaRPr lang="en-US" sz="1200" dirty="0">
              <a:solidFill>
                <a:srgbClr val="0066FF"/>
              </a:solidFill>
            </a:endParaRPr>
          </a:p>
          <a:p>
            <a:r>
              <a:rPr lang="en-US" sz="1200" dirty="0" err="1">
                <a:solidFill>
                  <a:srgbClr val="0066FF"/>
                </a:solidFill>
              </a:rPr>
              <a:t>GetValues</a:t>
            </a:r>
            <a:endParaRPr lang="en-US" sz="1200" dirty="0">
              <a:solidFill>
                <a:srgbClr val="0066FF"/>
              </a:solidFill>
            </a:endParaRPr>
          </a:p>
        </p:txBody>
      </p:sp>
      <p:sp>
        <p:nvSpPr>
          <p:cNvPr id="37" name="Text Box 16"/>
          <p:cNvSpPr txBox="1">
            <a:spLocks noChangeArrowheads="1"/>
          </p:cNvSpPr>
          <p:nvPr/>
        </p:nvSpPr>
        <p:spPr bwMode="auto">
          <a:xfrm>
            <a:off x="4506211" y="4714198"/>
            <a:ext cx="1481461" cy="412974"/>
          </a:xfrm>
          <a:prstGeom prst="rect">
            <a:avLst/>
          </a:prstGeom>
          <a:noFill/>
          <a:ln w="9525">
            <a:noFill/>
            <a:miter lim="800000"/>
            <a:headEnd/>
            <a:tailEnd/>
          </a:ln>
        </p:spPr>
        <p:txBody>
          <a:bodyPr>
            <a:spAutoFit/>
          </a:bodyPr>
          <a:lstStyle/>
          <a:p>
            <a:pPr algn="ctr"/>
            <a:r>
              <a:rPr lang="en-US" sz="1400" b="1" dirty="0">
                <a:solidFill>
                  <a:srgbClr val="000000"/>
                </a:solidFill>
              </a:rPr>
              <a:t>WaterOneFlow</a:t>
            </a:r>
          </a:p>
          <a:p>
            <a:pPr algn="ctr"/>
            <a:r>
              <a:rPr lang="en-US" sz="1400" b="1" dirty="0">
                <a:solidFill>
                  <a:srgbClr val="000000"/>
                </a:solidFill>
              </a:rPr>
              <a:t>Web Service</a:t>
            </a:r>
          </a:p>
        </p:txBody>
      </p:sp>
      <p:sp>
        <p:nvSpPr>
          <p:cNvPr id="38" name="AutoShape 30"/>
          <p:cNvSpPr>
            <a:spLocks noChangeArrowheads="1"/>
          </p:cNvSpPr>
          <p:nvPr/>
        </p:nvSpPr>
        <p:spPr bwMode="auto">
          <a:xfrm>
            <a:off x="4823033" y="4430420"/>
            <a:ext cx="884149" cy="307761"/>
          </a:xfrm>
          <a:prstGeom prst="foldedCorner">
            <a:avLst>
              <a:gd name="adj" fmla="val 12500"/>
            </a:avLst>
          </a:prstGeom>
          <a:solidFill>
            <a:srgbClr val="BBE0E3"/>
          </a:solidFill>
          <a:ln w="9525">
            <a:solidFill>
              <a:srgbClr val="000000"/>
            </a:solidFill>
            <a:round/>
            <a:headEnd/>
            <a:tailEnd/>
          </a:ln>
        </p:spPr>
        <p:txBody>
          <a:bodyPr wrap="none" anchor="ctr"/>
          <a:lstStyle/>
          <a:p>
            <a:pPr algn="ctr"/>
            <a:r>
              <a:rPr lang="en-US" sz="1400" dirty="0" err="1">
                <a:solidFill>
                  <a:srgbClr val="000000"/>
                </a:solidFill>
              </a:rPr>
              <a:t>WaterML</a:t>
            </a:r>
            <a:endParaRPr lang="en-US" sz="1400" dirty="0">
              <a:solidFill>
                <a:srgbClr val="000000"/>
              </a:solidFill>
            </a:endParaRPr>
          </a:p>
        </p:txBody>
      </p:sp>
      <p:grpSp>
        <p:nvGrpSpPr>
          <p:cNvPr id="4" name="Group 3"/>
          <p:cNvGrpSpPr/>
          <p:nvPr/>
        </p:nvGrpSpPr>
        <p:grpSpPr>
          <a:xfrm>
            <a:off x="4267200" y="3676576"/>
            <a:ext cx="407732" cy="670389"/>
            <a:chOff x="4267200" y="3733800"/>
            <a:chExt cx="407732" cy="613166"/>
          </a:xfrm>
        </p:grpSpPr>
        <p:sp>
          <p:nvSpPr>
            <p:cNvPr id="34" name="Oval 13"/>
            <p:cNvSpPr>
              <a:spLocks noChangeArrowheads="1"/>
            </p:cNvSpPr>
            <p:nvPr/>
          </p:nvSpPr>
          <p:spPr bwMode="auto">
            <a:xfrm>
              <a:off x="4275777" y="3733800"/>
              <a:ext cx="110518" cy="87470"/>
            </a:xfrm>
            <a:prstGeom prst="ellipse">
              <a:avLst/>
            </a:prstGeom>
            <a:solidFill>
              <a:srgbClr val="DEFEE3"/>
            </a:solidFill>
            <a:ln w="9525">
              <a:solidFill>
                <a:srgbClr val="000000"/>
              </a:solidFill>
              <a:round/>
              <a:headEnd/>
              <a:tailEnd/>
            </a:ln>
          </p:spPr>
          <p:txBody>
            <a:bodyPr wrap="none" anchor="ctr"/>
            <a:lstStyle/>
            <a:p>
              <a:pPr algn="ctr"/>
              <a:endParaRPr lang="en-US" sz="1400">
                <a:solidFill>
                  <a:srgbClr val="000000"/>
                </a:solidFill>
              </a:endParaRPr>
            </a:p>
          </p:txBody>
        </p:sp>
        <p:sp>
          <p:nvSpPr>
            <p:cNvPr id="35" name="Oval 14"/>
            <p:cNvSpPr>
              <a:spLocks noChangeArrowheads="1"/>
            </p:cNvSpPr>
            <p:nvPr/>
          </p:nvSpPr>
          <p:spPr bwMode="auto">
            <a:xfrm>
              <a:off x="4275777" y="3908741"/>
              <a:ext cx="110518" cy="87470"/>
            </a:xfrm>
            <a:prstGeom prst="ellipse">
              <a:avLst/>
            </a:prstGeom>
            <a:solidFill>
              <a:srgbClr val="DEFEE3"/>
            </a:solidFill>
            <a:ln w="9525">
              <a:solidFill>
                <a:srgbClr val="000000"/>
              </a:solidFill>
              <a:round/>
              <a:headEnd/>
              <a:tailEnd/>
            </a:ln>
          </p:spPr>
          <p:txBody>
            <a:bodyPr wrap="none" anchor="ctr"/>
            <a:lstStyle/>
            <a:p>
              <a:pPr algn="ctr"/>
              <a:endParaRPr lang="en-US" sz="1400">
                <a:solidFill>
                  <a:srgbClr val="000000"/>
                </a:solidFill>
              </a:endParaRPr>
            </a:p>
          </p:txBody>
        </p:sp>
        <p:sp>
          <p:nvSpPr>
            <p:cNvPr id="36" name="Oval 15"/>
            <p:cNvSpPr>
              <a:spLocks noChangeArrowheads="1"/>
            </p:cNvSpPr>
            <p:nvPr/>
          </p:nvSpPr>
          <p:spPr bwMode="auto">
            <a:xfrm>
              <a:off x="4275777" y="4083683"/>
              <a:ext cx="110518" cy="87470"/>
            </a:xfrm>
            <a:prstGeom prst="ellipse">
              <a:avLst/>
            </a:prstGeom>
            <a:solidFill>
              <a:srgbClr val="DEFEE3"/>
            </a:solidFill>
            <a:ln w="9525">
              <a:solidFill>
                <a:srgbClr val="000000"/>
              </a:solidFill>
              <a:round/>
              <a:headEnd/>
              <a:tailEnd/>
            </a:ln>
          </p:spPr>
          <p:txBody>
            <a:bodyPr wrap="none" anchor="ctr"/>
            <a:lstStyle/>
            <a:p>
              <a:pPr algn="ctr"/>
              <a:endParaRPr lang="en-US" sz="1400">
                <a:solidFill>
                  <a:srgbClr val="000000"/>
                </a:solidFill>
              </a:endParaRPr>
            </a:p>
          </p:txBody>
        </p:sp>
        <p:sp>
          <p:nvSpPr>
            <p:cNvPr id="43" name="Line 9"/>
            <p:cNvSpPr>
              <a:spLocks noChangeShapeType="1"/>
            </p:cNvSpPr>
            <p:nvPr/>
          </p:nvSpPr>
          <p:spPr bwMode="auto">
            <a:xfrm>
              <a:off x="4331038" y="3777540"/>
              <a:ext cx="342742" cy="0"/>
            </a:xfrm>
            <a:prstGeom prst="line">
              <a:avLst/>
            </a:prstGeom>
            <a:noFill/>
            <a:ln w="9525">
              <a:solidFill>
                <a:srgbClr val="000000"/>
              </a:solidFill>
              <a:round/>
              <a:headEnd/>
              <a:tailEnd/>
            </a:ln>
          </p:spPr>
          <p:txBody>
            <a:bodyPr/>
            <a:lstStyle/>
            <a:p>
              <a:endParaRPr lang="en-US">
                <a:solidFill>
                  <a:prstClr val="black"/>
                </a:solidFill>
              </a:endParaRPr>
            </a:p>
          </p:txBody>
        </p:sp>
        <p:sp>
          <p:nvSpPr>
            <p:cNvPr id="45" name="Line 10"/>
            <p:cNvSpPr>
              <a:spLocks noChangeShapeType="1"/>
            </p:cNvSpPr>
            <p:nvPr/>
          </p:nvSpPr>
          <p:spPr bwMode="auto">
            <a:xfrm>
              <a:off x="4331038" y="3952482"/>
              <a:ext cx="342742" cy="0"/>
            </a:xfrm>
            <a:prstGeom prst="line">
              <a:avLst/>
            </a:prstGeom>
            <a:noFill/>
            <a:ln w="9525">
              <a:solidFill>
                <a:srgbClr val="000000"/>
              </a:solidFill>
              <a:round/>
              <a:headEnd/>
              <a:tailEnd/>
            </a:ln>
          </p:spPr>
          <p:txBody>
            <a:bodyPr/>
            <a:lstStyle/>
            <a:p>
              <a:endParaRPr lang="en-US">
                <a:solidFill>
                  <a:prstClr val="black"/>
                </a:solidFill>
              </a:endParaRPr>
            </a:p>
          </p:txBody>
        </p:sp>
        <p:sp>
          <p:nvSpPr>
            <p:cNvPr id="46" name="Line 11"/>
            <p:cNvSpPr>
              <a:spLocks noChangeShapeType="1"/>
            </p:cNvSpPr>
            <p:nvPr/>
          </p:nvSpPr>
          <p:spPr bwMode="auto">
            <a:xfrm>
              <a:off x="4331038" y="4127423"/>
              <a:ext cx="342742" cy="0"/>
            </a:xfrm>
            <a:prstGeom prst="line">
              <a:avLst/>
            </a:prstGeom>
            <a:noFill/>
            <a:ln w="9525">
              <a:solidFill>
                <a:srgbClr val="000000"/>
              </a:solidFill>
              <a:round/>
              <a:headEnd/>
              <a:tailEnd/>
            </a:ln>
          </p:spPr>
          <p:txBody>
            <a:bodyPr/>
            <a:lstStyle/>
            <a:p>
              <a:endParaRPr lang="en-US">
                <a:solidFill>
                  <a:prstClr val="black"/>
                </a:solidFill>
              </a:endParaRPr>
            </a:p>
          </p:txBody>
        </p:sp>
        <p:sp>
          <p:nvSpPr>
            <p:cNvPr id="40" name="Oval 15"/>
            <p:cNvSpPr>
              <a:spLocks noChangeArrowheads="1"/>
            </p:cNvSpPr>
            <p:nvPr/>
          </p:nvSpPr>
          <p:spPr bwMode="auto">
            <a:xfrm>
              <a:off x="4267200" y="4259496"/>
              <a:ext cx="110518" cy="87470"/>
            </a:xfrm>
            <a:prstGeom prst="ellipse">
              <a:avLst/>
            </a:prstGeom>
            <a:solidFill>
              <a:srgbClr val="DEFEE3"/>
            </a:solidFill>
            <a:ln w="9525">
              <a:solidFill>
                <a:srgbClr val="000000"/>
              </a:solidFill>
              <a:round/>
              <a:headEnd/>
              <a:tailEnd/>
            </a:ln>
          </p:spPr>
          <p:txBody>
            <a:bodyPr wrap="none" anchor="ctr"/>
            <a:lstStyle/>
            <a:p>
              <a:pPr algn="ctr"/>
              <a:endParaRPr lang="en-US" sz="1400">
                <a:solidFill>
                  <a:srgbClr val="000000"/>
                </a:solidFill>
              </a:endParaRPr>
            </a:p>
          </p:txBody>
        </p:sp>
        <p:sp>
          <p:nvSpPr>
            <p:cNvPr id="47" name="Line 11"/>
            <p:cNvSpPr>
              <a:spLocks noChangeShapeType="1"/>
            </p:cNvSpPr>
            <p:nvPr/>
          </p:nvSpPr>
          <p:spPr bwMode="auto">
            <a:xfrm>
              <a:off x="4332190" y="4303228"/>
              <a:ext cx="342742" cy="0"/>
            </a:xfrm>
            <a:prstGeom prst="line">
              <a:avLst/>
            </a:prstGeom>
            <a:noFill/>
            <a:ln w="9525">
              <a:solidFill>
                <a:srgbClr val="000000"/>
              </a:solidFill>
              <a:round/>
              <a:headEnd/>
              <a:tailEnd/>
            </a:ln>
          </p:spPr>
          <p:txBody>
            <a:bodyPr/>
            <a:lstStyle/>
            <a:p>
              <a:endParaRPr lang="en-US">
                <a:solidFill>
                  <a:prstClr val="black"/>
                </a:solidFill>
              </a:endParaRPr>
            </a:p>
          </p:txBody>
        </p:sp>
      </p:grpSp>
      <p:sp>
        <p:nvSpPr>
          <p:cNvPr id="48" name="Title 39"/>
          <p:cNvSpPr>
            <a:spLocks noGrp="1"/>
          </p:cNvSpPr>
          <p:nvPr>
            <p:ph type="title"/>
          </p:nvPr>
        </p:nvSpPr>
        <p:spPr>
          <a:xfrm>
            <a:off x="457200" y="0"/>
            <a:ext cx="8229600" cy="721824"/>
          </a:xfrm>
        </p:spPr>
        <p:txBody>
          <a:bodyPr/>
          <a:lstStyle/>
          <a:p>
            <a:r>
              <a:rPr lang="en-US" sz="2800" dirty="0" err="1" smtClean="0"/>
              <a:t>HydroServer</a:t>
            </a:r>
            <a:r>
              <a:rPr lang="en-US" sz="2800" dirty="0" smtClean="0"/>
              <a:t> – Data Publication</a:t>
            </a:r>
            <a:endParaRPr lang="en-US" sz="2800" dirty="0"/>
          </a:p>
        </p:txBody>
      </p:sp>
      <p:pic>
        <p:nvPicPr>
          <p:cNvPr id="49" name="Picture 2"/>
          <p:cNvPicPr>
            <a:picLocks noChangeAspect="1" noChangeArrowheads="1"/>
          </p:cNvPicPr>
          <p:nvPr/>
        </p:nvPicPr>
        <p:blipFill>
          <a:blip r:embed="rId13" cstate="print"/>
          <a:srcRect/>
          <a:stretch>
            <a:fillRect/>
          </a:stretch>
        </p:blipFill>
        <p:spPr bwMode="auto">
          <a:xfrm>
            <a:off x="4568572" y="5244444"/>
            <a:ext cx="1375028" cy="1461155"/>
          </a:xfrm>
          <a:prstGeom prst="rect">
            <a:avLst/>
          </a:prstGeom>
          <a:noFill/>
          <a:ln w="9525">
            <a:noFill/>
            <a:miter lim="800000"/>
            <a:headEnd/>
            <a:tailEnd/>
          </a:ln>
        </p:spPr>
      </p:pic>
      <p:sp>
        <p:nvSpPr>
          <p:cNvPr id="50" name="Text Box 16"/>
          <p:cNvSpPr txBox="1">
            <a:spLocks noChangeArrowheads="1"/>
          </p:cNvSpPr>
          <p:nvPr/>
        </p:nvSpPr>
        <p:spPr bwMode="auto">
          <a:xfrm>
            <a:off x="4637315" y="5664167"/>
            <a:ext cx="1230086" cy="954107"/>
          </a:xfrm>
          <a:prstGeom prst="rect">
            <a:avLst/>
          </a:prstGeom>
          <a:solidFill>
            <a:schemeClr val="bg1">
              <a:alpha val="55000"/>
            </a:schemeClr>
          </a:solidFill>
          <a:ln w="9525">
            <a:noFill/>
            <a:miter lim="800000"/>
            <a:headEnd/>
            <a:tailEnd/>
          </a:ln>
        </p:spPr>
        <p:txBody>
          <a:bodyPr wrap="square">
            <a:spAutoFit/>
          </a:bodyPr>
          <a:lstStyle/>
          <a:p>
            <a:pPr algn="ctr"/>
            <a:r>
              <a:rPr lang="en-US" sz="1400" b="1" dirty="0" smtClean="0">
                <a:solidFill>
                  <a:srgbClr val="000000"/>
                </a:solidFill>
              </a:rPr>
              <a:t>OGC Spatial Data Service from ArcGIS Server</a:t>
            </a:r>
            <a:endParaRPr lang="en-US" sz="1400" b="1" dirty="0">
              <a:solidFill>
                <a:srgbClr val="000000"/>
              </a:solidFill>
            </a:endParaRPr>
          </a:p>
        </p:txBody>
      </p:sp>
    </p:spTree>
    <p:extLst>
      <p:ext uri="{BB962C8B-B14F-4D97-AF65-F5344CB8AC3E}">
        <p14:creationId xmlns:p14="http://schemas.microsoft.com/office/powerpoint/2010/main" val="7407036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Rectangle 165"/>
          <p:cNvSpPr/>
          <p:nvPr/>
        </p:nvSpPr>
        <p:spPr>
          <a:xfrm>
            <a:off x="157168" y="2172850"/>
            <a:ext cx="1057275" cy="40147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US" dirty="0" smtClean="0">
                <a:solidFill>
                  <a:prstClr val="black"/>
                </a:solidFill>
              </a:rPr>
              <a:t>Manager Interface</a:t>
            </a:r>
            <a:endParaRPr lang="en-US" dirty="0">
              <a:solidFill>
                <a:prstClr val="black"/>
              </a:solidFill>
            </a:endParaRPr>
          </a:p>
        </p:txBody>
      </p:sp>
      <p:sp>
        <p:nvSpPr>
          <p:cNvPr id="165" name="Rectangle 164"/>
          <p:cNvSpPr/>
          <p:nvPr/>
        </p:nvSpPr>
        <p:spPr>
          <a:xfrm>
            <a:off x="7915275" y="2177628"/>
            <a:ext cx="1057275" cy="40147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US" dirty="0" smtClean="0">
                <a:solidFill>
                  <a:prstClr val="black"/>
                </a:solidFill>
              </a:rPr>
              <a:t>Browser Interface</a:t>
            </a:r>
            <a:endParaRPr lang="en-US" dirty="0">
              <a:solidFill>
                <a:prstClr val="black"/>
              </a:solidFill>
            </a:endParaRPr>
          </a:p>
        </p:txBody>
      </p:sp>
      <p:sp>
        <p:nvSpPr>
          <p:cNvPr id="164" name="Rectangle 163"/>
          <p:cNvSpPr/>
          <p:nvPr/>
        </p:nvSpPr>
        <p:spPr>
          <a:xfrm>
            <a:off x="1643063" y="1506116"/>
            <a:ext cx="6257926" cy="52863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smtClean="0">
                <a:solidFill>
                  <a:prstClr val="black"/>
                </a:solidFill>
              </a:rPr>
              <a:t>Service Interface</a:t>
            </a:r>
            <a:endParaRPr lang="en-US" dirty="0">
              <a:solidFill>
                <a:prstClr val="black"/>
              </a:solidFill>
            </a:endParaRPr>
          </a:p>
        </p:txBody>
      </p:sp>
      <p:sp>
        <p:nvSpPr>
          <p:cNvPr id="95" name="Rectangle 94"/>
          <p:cNvSpPr/>
          <p:nvPr/>
        </p:nvSpPr>
        <p:spPr>
          <a:xfrm>
            <a:off x="1357313" y="2478139"/>
            <a:ext cx="6472232" cy="3966583"/>
          </a:xfrm>
          <a:prstGeom prst="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prstClr val="white"/>
              </a:solidFill>
            </a:endParaRPr>
          </a:p>
        </p:txBody>
      </p:sp>
      <p:sp>
        <p:nvSpPr>
          <p:cNvPr id="147" name="Rounded Rectangle 146"/>
          <p:cNvSpPr/>
          <p:nvPr/>
        </p:nvSpPr>
        <p:spPr>
          <a:xfrm>
            <a:off x="3293746" y="4017049"/>
            <a:ext cx="2564130" cy="2118215"/>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1200" dirty="0">
              <a:solidFill>
                <a:prstClr val="white"/>
              </a:solidFill>
            </a:endParaRPr>
          </a:p>
        </p:txBody>
      </p:sp>
      <p:cxnSp>
        <p:nvCxnSpPr>
          <p:cNvPr id="26" name="Curved Connector 25"/>
          <p:cNvCxnSpPr>
            <a:endCxn id="41" idx="1"/>
          </p:cNvCxnSpPr>
          <p:nvPr/>
        </p:nvCxnSpPr>
        <p:spPr>
          <a:xfrm>
            <a:off x="5829300" y="5678066"/>
            <a:ext cx="434170" cy="10246"/>
          </a:xfrm>
          <a:prstGeom prst="curvedConnector3">
            <a:avLst>
              <a:gd name="adj1" fmla="val 50000"/>
            </a:avLst>
          </a:prstGeom>
          <a:ln w="25400" cmpd="sng">
            <a:tailEnd type="triangle" w="lg" len="lg"/>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6263470" y="4214898"/>
            <a:ext cx="1082475" cy="589139"/>
          </a:xfrm>
          <a:prstGeom prst="roundRect">
            <a:avLst/>
          </a:prstGeom>
          <a:solidFill>
            <a:srgbClr val="67803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200" dirty="0" smtClean="0">
                <a:solidFill>
                  <a:prstClr val="white"/>
                </a:solidFill>
              </a:rPr>
              <a:t>Map</a:t>
            </a:r>
          </a:p>
          <a:p>
            <a:pPr algn="ctr">
              <a:lnSpc>
                <a:spcPct val="80000"/>
              </a:lnSpc>
            </a:pPr>
            <a:r>
              <a:rPr lang="en-US" sz="1200" dirty="0" smtClean="0">
                <a:solidFill>
                  <a:prstClr val="white"/>
                </a:solidFill>
              </a:rPr>
              <a:t>Website</a:t>
            </a:r>
            <a:endParaRPr lang="en-US" sz="1200" dirty="0">
              <a:solidFill>
                <a:prstClr val="white"/>
              </a:solidFill>
            </a:endParaRPr>
          </a:p>
        </p:txBody>
      </p:sp>
      <p:sp>
        <p:nvSpPr>
          <p:cNvPr id="41" name="Rounded Rectangle 40"/>
          <p:cNvSpPr/>
          <p:nvPr/>
        </p:nvSpPr>
        <p:spPr>
          <a:xfrm>
            <a:off x="6263470" y="5393742"/>
            <a:ext cx="1082475" cy="589139"/>
          </a:xfrm>
          <a:prstGeom prst="roundRect">
            <a:avLst/>
          </a:prstGeom>
          <a:solidFill>
            <a:srgbClr val="67803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200" dirty="0" smtClean="0">
                <a:solidFill>
                  <a:prstClr val="white"/>
                </a:solidFill>
              </a:rPr>
              <a:t>Time Series Analyst Website</a:t>
            </a:r>
            <a:endParaRPr lang="en-US" sz="1200" dirty="0">
              <a:solidFill>
                <a:prstClr val="white"/>
              </a:solidFill>
            </a:endParaRPr>
          </a:p>
        </p:txBody>
      </p:sp>
      <p:sp>
        <p:nvSpPr>
          <p:cNvPr id="42" name="Rounded Rectangle 41"/>
          <p:cNvSpPr/>
          <p:nvPr/>
        </p:nvSpPr>
        <p:spPr>
          <a:xfrm>
            <a:off x="6263470" y="3036055"/>
            <a:ext cx="1082475" cy="589139"/>
          </a:xfrm>
          <a:prstGeom prst="roundRect">
            <a:avLst/>
          </a:prstGeom>
          <a:solidFill>
            <a:srgbClr val="67803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200" dirty="0" smtClean="0">
                <a:solidFill>
                  <a:prstClr val="white"/>
                </a:solidFill>
              </a:rPr>
              <a:t>HydroServer Website</a:t>
            </a:r>
          </a:p>
        </p:txBody>
      </p:sp>
      <p:sp>
        <p:nvSpPr>
          <p:cNvPr id="43" name="Rounded Rectangle 42"/>
          <p:cNvSpPr/>
          <p:nvPr/>
        </p:nvSpPr>
        <p:spPr>
          <a:xfrm>
            <a:off x="3426818" y="3036055"/>
            <a:ext cx="1082475" cy="589139"/>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200" dirty="0" smtClean="0">
                <a:solidFill>
                  <a:prstClr val="white"/>
                </a:solidFill>
              </a:rPr>
              <a:t>Capabilities Web Service</a:t>
            </a:r>
            <a:endParaRPr lang="en-US" sz="1200" dirty="0">
              <a:solidFill>
                <a:prstClr val="white"/>
              </a:solidFill>
            </a:endParaRPr>
          </a:p>
        </p:txBody>
      </p:sp>
      <p:sp>
        <p:nvSpPr>
          <p:cNvPr id="44" name="Can 43"/>
          <p:cNvSpPr/>
          <p:nvPr/>
        </p:nvSpPr>
        <p:spPr>
          <a:xfrm>
            <a:off x="4244926" y="5312236"/>
            <a:ext cx="799935" cy="750756"/>
          </a:xfrm>
          <a:prstGeom prst="can">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dirty="0" smtClean="0">
                <a:solidFill>
                  <a:prstClr val="white"/>
                </a:solidFill>
              </a:rPr>
              <a:t>HydroServer Capabilities Database</a:t>
            </a:r>
            <a:endParaRPr lang="en-US" sz="900" dirty="0">
              <a:solidFill>
                <a:prstClr val="white"/>
              </a:solidFill>
            </a:endParaRPr>
          </a:p>
        </p:txBody>
      </p:sp>
      <p:sp>
        <p:nvSpPr>
          <p:cNvPr id="45" name="Rounded Rectangle 44"/>
          <p:cNvSpPr/>
          <p:nvPr/>
        </p:nvSpPr>
        <p:spPr>
          <a:xfrm>
            <a:off x="1824264" y="5337187"/>
            <a:ext cx="1130941" cy="589139"/>
          </a:xfrm>
          <a:prstGeom prst="roundRect">
            <a:avLst/>
          </a:prstGeom>
          <a:solidFill>
            <a:srgbClr val="9E68C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200" dirty="0" smtClean="0">
                <a:solidFill>
                  <a:prstClr val="white"/>
                </a:solidFill>
              </a:rPr>
              <a:t>Capabilities Configuration Tool</a:t>
            </a:r>
            <a:endParaRPr lang="en-US" sz="1200" dirty="0">
              <a:solidFill>
                <a:prstClr val="white"/>
              </a:solidFill>
            </a:endParaRPr>
          </a:p>
        </p:txBody>
      </p:sp>
      <p:sp>
        <p:nvSpPr>
          <p:cNvPr id="61" name="Can 60"/>
          <p:cNvSpPr/>
          <p:nvPr/>
        </p:nvSpPr>
        <p:spPr>
          <a:xfrm>
            <a:off x="3649465" y="4383166"/>
            <a:ext cx="774012" cy="750756"/>
          </a:xfrm>
          <a:prstGeom prst="can">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dirty="0" smtClean="0">
                <a:solidFill>
                  <a:prstClr val="white"/>
                </a:solidFill>
              </a:rPr>
              <a:t>Observation</a:t>
            </a:r>
          </a:p>
          <a:p>
            <a:pPr algn="ctr">
              <a:defRPr/>
            </a:pPr>
            <a:r>
              <a:rPr lang="en-US" sz="900" dirty="0" smtClean="0">
                <a:solidFill>
                  <a:prstClr val="white"/>
                </a:solidFill>
              </a:rPr>
              <a:t>Data</a:t>
            </a:r>
            <a:r>
              <a:rPr lang="en-US" sz="900" dirty="0">
                <a:solidFill>
                  <a:prstClr val="white"/>
                </a:solidFill>
              </a:rPr>
              <a:t> </a:t>
            </a:r>
            <a:r>
              <a:rPr lang="en-US" sz="900" dirty="0" smtClean="0">
                <a:solidFill>
                  <a:prstClr val="white"/>
                </a:solidFill>
              </a:rPr>
              <a:t>Model</a:t>
            </a:r>
          </a:p>
        </p:txBody>
      </p:sp>
      <p:sp>
        <p:nvSpPr>
          <p:cNvPr id="59" name="Can 58"/>
          <p:cNvSpPr/>
          <p:nvPr/>
        </p:nvSpPr>
        <p:spPr>
          <a:xfrm>
            <a:off x="3540608" y="4286936"/>
            <a:ext cx="785282" cy="750756"/>
          </a:xfrm>
          <a:prstGeom prst="can">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dirty="0" smtClean="0">
                <a:solidFill>
                  <a:prstClr val="white"/>
                </a:solidFill>
              </a:rPr>
              <a:t>Observation</a:t>
            </a:r>
          </a:p>
          <a:p>
            <a:pPr algn="ctr">
              <a:defRPr/>
            </a:pPr>
            <a:r>
              <a:rPr lang="en-US" sz="900" dirty="0" smtClean="0">
                <a:solidFill>
                  <a:prstClr val="white"/>
                </a:solidFill>
              </a:rPr>
              <a:t>Data</a:t>
            </a:r>
            <a:r>
              <a:rPr lang="en-US" sz="900" dirty="0">
                <a:solidFill>
                  <a:prstClr val="white"/>
                </a:solidFill>
              </a:rPr>
              <a:t> </a:t>
            </a:r>
            <a:r>
              <a:rPr lang="en-US" sz="900" dirty="0" smtClean="0">
                <a:solidFill>
                  <a:prstClr val="white"/>
                </a:solidFill>
              </a:rPr>
              <a:t>Model</a:t>
            </a:r>
          </a:p>
        </p:txBody>
      </p:sp>
      <p:sp>
        <p:nvSpPr>
          <p:cNvPr id="60" name="Rounded Rectangle 59"/>
          <p:cNvSpPr/>
          <p:nvPr/>
        </p:nvSpPr>
        <p:spPr>
          <a:xfrm>
            <a:off x="1941195" y="3250288"/>
            <a:ext cx="1145576" cy="589139"/>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200" spc="-150" dirty="0" err="1" smtClean="0">
                <a:solidFill>
                  <a:prstClr val="white"/>
                </a:solidFill>
              </a:rPr>
              <a:t>WaterOneFlow</a:t>
            </a:r>
            <a:r>
              <a:rPr lang="en-US" sz="1200" dirty="0" smtClean="0">
                <a:solidFill>
                  <a:prstClr val="white"/>
                </a:solidFill>
              </a:rPr>
              <a:t> Web Service</a:t>
            </a:r>
            <a:endParaRPr lang="en-US" sz="1200" dirty="0">
              <a:solidFill>
                <a:prstClr val="white"/>
              </a:solidFill>
            </a:endParaRPr>
          </a:p>
        </p:txBody>
      </p:sp>
      <p:sp>
        <p:nvSpPr>
          <p:cNvPr id="58" name="Rounded Rectangle 57"/>
          <p:cNvSpPr/>
          <p:nvPr/>
        </p:nvSpPr>
        <p:spPr>
          <a:xfrm>
            <a:off x="1824264" y="3143171"/>
            <a:ext cx="1188735" cy="589139"/>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200" spc="-150" dirty="0" err="1" smtClean="0">
                <a:solidFill>
                  <a:prstClr val="white"/>
                </a:solidFill>
              </a:rPr>
              <a:t>WaterOneFlow</a:t>
            </a:r>
            <a:r>
              <a:rPr lang="en-US" sz="1200" dirty="0" smtClean="0">
                <a:solidFill>
                  <a:prstClr val="white"/>
                </a:solidFill>
              </a:rPr>
              <a:t> Web Service</a:t>
            </a:r>
            <a:endParaRPr lang="en-US" sz="1200" dirty="0">
              <a:solidFill>
                <a:prstClr val="white"/>
              </a:solidFill>
            </a:endParaRPr>
          </a:p>
        </p:txBody>
      </p:sp>
      <p:sp>
        <p:nvSpPr>
          <p:cNvPr id="56" name="Rounded Rectangle 55"/>
          <p:cNvSpPr/>
          <p:nvPr/>
        </p:nvSpPr>
        <p:spPr>
          <a:xfrm>
            <a:off x="1724248" y="3036055"/>
            <a:ext cx="1199243" cy="589139"/>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200" dirty="0" err="1" smtClean="0">
                <a:solidFill>
                  <a:prstClr val="white"/>
                </a:solidFill>
              </a:rPr>
              <a:t>WaterOneFlow</a:t>
            </a:r>
            <a:r>
              <a:rPr lang="en-US" sz="1200" dirty="0" smtClean="0">
                <a:solidFill>
                  <a:prstClr val="white"/>
                </a:solidFill>
              </a:rPr>
              <a:t> Web Service</a:t>
            </a:r>
            <a:endParaRPr lang="en-US" sz="1200" dirty="0">
              <a:solidFill>
                <a:prstClr val="white"/>
              </a:solidFill>
            </a:endParaRPr>
          </a:p>
        </p:txBody>
      </p:sp>
      <p:sp>
        <p:nvSpPr>
          <p:cNvPr id="57" name="Can 56"/>
          <p:cNvSpPr/>
          <p:nvPr/>
        </p:nvSpPr>
        <p:spPr>
          <a:xfrm>
            <a:off x="3431751" y="4179820"/>
            <a:ext cx="785665" cy="750756"/>
          </a:xfrm>
          <a:prstGeom prst="can">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dirty="0" smtClean="0">
                <a:solidFill>
                  <a:prstClr val="white"/>
                </a:solidFill>
              </a:rPr>
              <a:t>Observation</a:t>
            </a:r>
          </a:p>
          <a:p>
            <a:pPr algn="ctr">
              <a:defRPr/>
            </a:pPr>
            <a:r>
              <a:rPr lang="en-US" sz="900" dirty="0" smtClean="0">
                <a:solidFill>
                  <a:prstClr val="white"/>
                </a:solidFill>
              </a:rPr>
              <a:t>Data</a:t>
            </a:r>
            <a:r>
              <a:rPr lang="en-US" sz="900" dirty="0">
                <a:solidFill>
                  <a:prstClr val="white"/>
                </a:solidFill>
              </a:rPr>
              <a:t> </a:t>
            </a:r>
            <a:r>
              <a:rPr lang="en-US" sz="900" dirty="0" smtClean="0">
                <a:solidFill>
                  <a:prstClr val="white"/>
                </a:solidFill>
              </a:rPr>
              <a:t>Model</a:t>
            </a:r>
          </a:p>
        </p:txBody>
      </p:sp>
      <p:cxnSp>
        <p:nvCxnSpPr>
          <p:cNvPr id="71" name="Curved Connector 70"/>
          <p:cNvCxnSpPr>
            <a:endCxn id="60" idx="2"/>
          </p:cNvCxnSpPr>
          <p:nvPr/>
        </p:nvCxnSpPr>
        <p:spPr>
          <a:xfrm rot="10800000">
            <a:off x="2513984" y="3839428"/>
            <a:ext cx="857867" cy="281301"/>
          </a:xfrm>
          <a:prstGeom prst="curvedConnector2">
            <a:avLst/>
          </a:prstGeom>
          <a:ln w="25400" cmpd="sng">
            <a:tailEnd type="triangle" w="lg" len="lg"/>
          </a:ln>
        </p:spPr>
        <p:style>
          <a:lnRef idx="1">
            <a:schemeClr val="accent1"/>
          </a:lnRef>
          <a:fillRef idx="0">
            <a:schemeClr val="accent1"/>
          </a:fillRef>
          <a:effectRef idx="0">
            <a:schemeClr val="accent1"/>
          </a:effectRef>
          <a:fontRef idx="minor">
            <a:schemeClr val="tx1"/>
          </a:fontRef>
        </p:style>
      </p:cxnSp>
      <p:sp>
        <p:nvSpPr>
          <p:cNvPr id="83" name="Rounded Rectangle 82"/>
          <p:cNvSpPr/>
          <p:nvPr/>
        </p:nvSpPr>
        <p:spPr>
          <a:xfrm>
            <a:off x="4843746" y="3036055"/>
            <a:ext cx="1082475" cy="589139"/>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200" dirty="0" smtClean="0">
                <a:solidFill>
                  <a:prstClr val="white"/>
                </a:solidFill>
              </a:rPr>
              <a:t>Spatial Data Services</a:t>
            </a:r>
            <a:endParaRPr lang="en-US" sz="1200" dirty="0">
              <a:solidFill>
                <a:prstClr val="white"/>
              </a:solidFill>
            </a:endParaRPr>
          </a:p>
        </p:txBody>
      </p:sp>
      <p:sp>
        <p:nvSpPr>
          <p:cNvPr id="82" name="Can 81"/>
          <p:cNvSpPr/>
          <p:nvPr/>
        </p:nvSpPr>
        <p:spPr>
          <a:xfrm>
            <a:off x="4994676" y="4203259"/>
            <a:ext cx="705078" cy="750756"/>
          </a:xfrm>
          <a:prstGeom prst="can">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dirty="0" smtClean="0">
                <a:solidFill>
                  <a:prstClr val="white"/>
                </a:solidFill>
              </a:rPr>
              <a:t>Geo Spatial</a:t>
            </a:r>
          </a:p>
          <a:p>
            <a:pPr algn="ctr">
              <a:defRPr/>
            </a:pPr>
            <a:r>
              <a:rPr lang="en-US" sz="900" dirty="0" smtClean="0">
                <a:solidFill>
                  <a:prstClr val="white"/>
                </a:solidFill>
              </a:rPr>
              <a:t>Database</a:t>
            </a:r>
            <a:endParaRPr lang="en-US" sz="900" dirty="0">
              <a:solidFill>
                <a:prstClr val="white"/>
              </a:solidFill>
            </a:endParaRPr>
          </a:p>
        </p:txBody>
      </p:sp>
      <p:sp>
        <p:nvSpPr>
          <p:cNvPr id="79" name="Flowchart: Document 78"/>
          <p:cNvSpPr/>
          <p:nvPr/>
        </p:nvSpPr>
        <p:spPr>
          <a:xfrm>
            <a:off x="5127613" y="4844546"/>
            <a:ext cx="597901" cy="534349"/>
          </a:xfrm>
          <a:prstGeom prst="flowChartDocumen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r>
              <a:rPr lang="en-US" sz="900" dirty="0" smtClean="0">
                <a:solidFill>
                  <a:prstClr val="white"/>
                </a:solidFill>
              </a:rPr>
              <a:t>Spatial Data File</a:t>
            </a:r>
            <a:endParaRPr lang="en-US" sz="900" dirty="0">
              <a:solidFill>
                <a:prstClr val="white"/>
              </a:solidFill>
            </a:endParaRPr>
          </a:p>
        </p:txBody>
      </p:sp>
      <p:sp>
        <p:nvSpPr>
          <p:cNvPr id="96" name="TextBox 95"/>
          <p:cNvSpPr txBox="1"/>
          <p:nvPr/>
        </p:nvSpPr>
        <p:spPr>
          <a:xfrm>
            <a:off x="5989666" y="2610699"/>
            <a:ext cx="1421364" cy="369332"/>
          </a:xfrm>
          <a:prstGeom prst="rect">
            <a:avLst/>
          </a:prstGeom>
          <a:noFill/>
        </p:spPr>
        <p:txBody>
          <a:bodyPr wrap="square" rtlCol="0">
            <a:spAutoFit/>
          </a:bodyPr>
          <a:lstStyle/>
          <a:p>
            <a:pPr algn="ctr"/>
            <a:r>
              <a:rPr lang="en-US" b="1" dirty="0" smtClean="0">
                <a:solidFill>
                  <a:prstClr val="black"/>
                </a:solidFill>
                <a:effectLst>
                  <a:outerShdw blurRad="50800" dist="38100" dir="2700000" algn="tl" rotWithShape="0">
                    <a:prstClr val="black">
                      <a:alpha val="40000"/>
                    </a:prstClr>
                  </a:outerShdw>
                </a:effectLst>
              </a:rPr>
              <a:t>HydroServer</a:t>
            </a:r>
            <a:endParaRPr lang="en-US" b="1" dirty="0">
              <a:solidFill>
                <a:prstClr val="black"/>
              </a:solidFill>
              <a:effectLst>
                <a:outerShdw blurRad="50800" dist="38100" dir="2700000" algn="tl" rotWithShape="0">
                  <a:prstClr val="black">
                    <a:alpha val="40000"/>
                  </a:prstClr>
                </a:outerShdw>
              </a:effectLst>
            </a:endParaRPr>
          </a:p>
        </p:txBody>
      </p:sp>
      <p:cxnSp>
        <p:nvCxnSpPr>
          <p:cNvPr id="101" name="Curved Connector 100"/>
          <p:cNvCxnSpPr>
            <a:endCxn id="42" idx="2"/>
          </p:cNvCxnSpPr>
          <p:nvPr/>
        </p:nvCxnSpPr>
        <p:spPr>
          <a:xfrm flipV="1">
            <a:off x="5743575" y="3625194"/>
            <a:ext cx="1061133" cy="495534"/>
          </a:xfrm>
          <a:prstGeom prst="curvedConnector2">
            <a:avLst/>
          </a:prstGeom>
          <a:ln w="25400" cmpd="sng">
            <a:tailEnd type="triangle" w="lg" len="lg"/>
          </a:ln>
        </p:spPr>
        <p:style>
          <a:lnRef idx="1">
            <a:schemeClr val="accent1"/>
          </a:lnRef>
          <a:fillRef idx="0">
            <a:schemeClr val="accent1"/>
          </a:fillRef>
          <a:effectRef idx="0">
            <a:schemeClr val="accent1"/>
          </a:effectRef>
          <a:fontRef idx="minor">
            <a:schemeClr val="tx1"/>
          </a:fontRef>
        </p:style>
      </p:cxnSp>
      <p:cxnSp>
        <p:nvCxnSpPr>
          <p:cNvPr id="111" name="Curved Connector 110"/>
          <p:cNvCxnSpPr>
            <a:endCxn id="43" idx="2"/>
          </p:cNvCxnSpPr>
          <p:nvPr/>
        </p:nvCxnSpPr>
        <p:spPr>
          <a:xfrm rot="16200000" flipV="1">
            <a:off x="3757943" y="3835308"/>
            <a:ext cx="424097" cy="3869"/>
          </a:xfrm>
          <a:prstGeom prst="curvedConnector3">
            <a:avLst>
              <a:gd name="adj1" fmla="val 50000"/>
            </a:avLst>
          </a:prstGeom>
          <a:ln w="25400" cmpd="sng">
            <a:tailEnd type="triangle" w="lg" len="lg"/>
          </a:ln>
        </p:spPr>
        <p:style>
          <a:lnRef idx="1">
            <a:schemeClr val="accent1"/>
          </a:lnRef>
          <a:fillRef idx="0">
            <a:schemeClr val="accent1"/>
          </a:fillRef>
          <a:effectRef idx="0">
            <a:schemeClr val="accent1"/>
          </a:effectRef>
          <a:fontRef idx="minor">
            <a:schemeClr val="tx1"/>
          </a:fontRef>
        </p:style>
      </p:cxnSp>
      <p:cxnSp>
        <p:nvCxnSpPr>
          <p:cNvPr id="114" name="Curved Connector 113"/>
          <p:cNvCxnSpPr>
            <a:endCxn id="45" idx="3"/>
          </p:cNvCxnSpPr>
          <p:nvPr/>
        </p:nvCxnSpPr>
        <p:spPr>
          <a:xfrm rot="10800000">
            <a:off x="2955205" y="5631757"/>
            <a:ext cx="345208" cy="3446"/>
          </a:xfrm>
          <a:prstGeom prst="curvedConnector3">
            <a:avLst>
              <a:gd name="adj1" fmla="val 50000"/>
            </a:avLst>
          </a:prstGeom>
          <a:ln w="25400" cmpd="sng">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8" name="Curved Connector 117"/>
          <p:cNvCxnSpPr>
            <a:endCxn id="3" idx="1"/>
          </p:cNvCxnSpPr>
          <p:nvPr/>
        </p:nvCxnSpPr>
        <p:spPr>
          <a:xfrm flipV="1">
            <a:off x="5843588" y="4509468"/>
            <a:ext cx="419882" cy="39885"/>
          </a:xfrm>
          <a:prstGeom prst="curvedConnector3">
            <a:avLst>
              <a:gd name="adj1" fmla="val 50000"/>
            </a:avLst>
          </a:prstGeom>
          <a:ln w="25400" cmpd="sng">
            <a:tailEnd type="triangle" w="lg" len="lg"/>
          </a:ln>
        </p:spPr>
        <p:style>
          <a:lnRef idx="1">
            <a:schemeClr val="accent1"/>
          </a:lnRef>
          <a:fillRef idx="0">
            <a:schemeClr val="accent1"/>
          </a:fillRef>
          <a:effectRef idx="0">
            <a:schemeClr val="accent1"/>
          </a:effectRef>
          <a:fontRef idx="minor">
            <a:schemeClr val="tx1"/>
          </a:fontRef>
        </p:style>
      </p:cxnSp>
      <p:cxnSp>
        <p:nvCxnSpPr>
          <p:cNvPr id="121" name="Curved Connector 120"/>
          <p:cNvCxnSpPr>
            <a:endCxn id="83" idx="2"/>
          </p:cNvCxnSpPr>
          <p:nvPr/>
        </p:nvCxnSpPr>
        <p:spPr>
          <a:xfrm rot="16200000" flipV="1">
            <a:off x="5202213" y="3807965"/>
            <a:ext cx="381234" cy="15691"/>
          </a:xfrm>
          <a:prstGeom prst="curvedConnector3">
            <a:avLst>
              <a:gd name="adj1" fmla="val 50000"/>
            </a:avLst>
          </a:prstGeom>
          <a:ln w="25400" cmpd="sng">
            <a:tailEnd type="triangle" w="lg" len="lg"/>
          </a:ln>
        </p:spPr>
        <p:style>
          <a:lnRef idx="1">
            <a:schemeClr val="accent1"/>
          </a:lnRef>
          <a:fillRef idx="0">
            <a:schemeClr val="accent1"/>
          </a:fillRef>
          <a:effectRef idx="0">
            <a:schemeClr val="accent1"/>
          </a:effectRef>
          <a:fontRef idx="minor">
            <a:schemeClr val="tx1"/>
          </a:fontRef>
        </p:style>
      </p:cxnSp>
      <p:sp>
        <p:nvSpPr>
          <p:cNvPr id="124" name="Left-Right Arrow 123"/>
          <p:cNvSpPr/>
          <p:nvPr/>
        </p:nvSpPr>
        <p:spPr>
          <a:xfrm>
            <a:off x="7348875" y="3039645"/>
            <a:ext cx="990600" cy="609600"/>
          </a:xfrm>
          <a:prstGeom prst="lef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dirty="0">
              <a:solidFill>
                <a:prstClr val="black"/>
              </a:solidFill>
            </a:endParaRPr>
          </a:p>
        </p:txBody>
      </p:sp>
      <p:sp>
        <p:nvSpPr>
          <p:cNvPr id="140" name="Left-Right Arrow 139"/>
          <p:cNvSpPr/>
          <p:nvPr/>
        </p:nvSpPr>
        <p:spPr>
          <a:xfrm>
            <a:off x="7349643" y="4217958"/>
            <a:ext cx="990600" cy="609600"/>
          </a:xfrm>
          <a:prstGeom prst="lef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dirty="0">
              <a:solidFill>
                <a:prstClr val="black"/>
              </a:solidFill>
            </a:endParaRPr>
          </a:p>
        </p:txBody>
      </p:sp>
      <p:sp>
        <p:nvSpPr>
          <p:cNvPr id="141" name="Left-Right Arrow 140"/>
          <p:cNvSpPr/>
          <p:nvPr/>
        </p:nvSpPr>
        <p:spPr>
          <a:xfrm>
            <a:off x="7340005" y="5377969"/>
            <a:ext cx="990600" cy="609600"/>
          </a:xfrm>
          <a:prstGeom prst="lef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dirty="0">
              <a:solidFill>
                <a:prstClr val="black"/>
              </a:solidFill>
            </a:endParaRPr>
          </a:p>
        </p:txBody>
      </p:sp>
      <p:sp>
        <p:nvSpPr>
          <p:cNvPr id="148" name="Left-Right Arrow 147"/>
          <p:cNvSpPr/>
          <p:nvPr/>
        </p:nvSpPr>
        <p:spPr>
          <a:xfrm>
            <a:off x="805012" y="5326078"/>
            <a:ext cx="990600" cy="609600"/>
          </a:xfrm>
          <a:prstGeom prst="lef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dirty="0">
              <a:solidFill>
                <a:prstClr val="black"/>
              </a:solidFill>
            </a:endParaRPr>
          </a:p>
        </p:txBody>
      </p:sp>
      <p:sp>
        <p:nvSpPr>
          <p:cNvPr id="150" name="Up-Down Arrow 149"/>
          <p:cNvSpPr/>
          <p:nvPr/>
        </p:nvSpPr>
        <p:spPr>
          <a:xfrm>
            <a:off x="3677662" y="1964911"/>
            <a:ext cx="580786" cy="980866"/>
          </a:xfrm>
          <a:prstGeom prst="up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dirty="0">
              <a:solidFill>
                <a:prstClr val="black"/>
              </a:solidFill>
            </a:endParaRPr>
          </a:p>
        </p:txBody>
      </p:sp>
      <p:sp>
        <p:nvSpPr>
          <p:cNvPr id="431" name="TextBox 430"/>
          <p:cNvSpPr txBox="1"/>
          <p:nvPr/>
        </p:nvSpPr>
        <p:spPr>
          <a:xfrm>
            <a:off x="8326216" y="2996007"/>
            <a:ext cx="637149" cy="646331"/>
          </a:xfrm>
          <a:prstGeom prst="rect">
            <a:avLst/>
          </a:prstGeom>
          <a:noFill/>
        </p:spPr>
        <p:txBody>
          <a:bodyPr wrap="square" rtlCol="0">
            <a:spAutoFit/>
          </a:bodyPr>
          <a:lstStyle/>
          <a:p>
            <a:r>
              <a:rPr lang="en-US" sz="1200" b="1" dirty="0" smtClean="0">
                <a:solidFill>
                  <a:srgbClr val="1F497D"/>
                </a:solidFill>
              </a:rPr>
              <a:t>View server portal</a:t>
            </a:r>
          </a:p>
        </p:txBody>
      </p:sp>
      <p:sp>
        <p:nvSpPr>
          <p:cNvPr id="432" name="TextBox 431"/>
          <p:cNvSpPr txBox="1"/>
          <p:nvPr/>
        </p:nvSpPr>
        <p:spPr>
          <a:xfrm>
            <a:off x="1728776" y="1641851"/>
            <a:ext cx="1371600" cy="276999"/>
          </a:xfrm>
          <a:prstGeom prst="rect">
            <a:avLst/>
          </a:prstGeom>
          <a:noFill/>
        </p:spPr>
        <p:txBody>
          <a:bodyPr wrap="square" rtlCol="0">
            <a:spAutoFit/>
          </a:bodyPr>
          <a:lstStyle/>
          <a:p>
            <a:r>
              <a:rPr lang="en-US" sz="1200" b="1" dirty="0" smtClean="0">
                <a:solidFill>
                  <a:srgbClr val="1F497D"/>
                </a:solidFill>
              </a:rPr>
              <a:t>Publish point data</a:t>
            </a:r>
          </a:p>
        </p:txBody>
      </p:sp>
      <p:sp>
        <p:nvSpPr>
          <p:cNvPr id="433" name="TextBox 432"/>
          <p:cNvSpPr txBox="1"/>
          <p:nvPr/>
        </p:nvSpPr>
        <p:spPr>
          <a:xfrm>
            <a:off x="4730153" y="1641851"/>
            <a:ext cx="1556343" cy="276999"/>
          </a:xfrm>
          <a:prstGeom prst="rect">
            <a:avLst/>
          </a:prstGeom>
          <a:noFill/>
        </p:spPr>
        <p:txBody>
          <a:bodyPr wrap="square" rtlCol="0">
            <a:spAutoFit/>
          </a:bodyPr>
          <a:lstStyle/>
          <a:p>
            <a:r>
              <a:rPr lang="en-US" sz="1200" b="1" dirty="0" smtClean="0">
                <a:solidFill>
                  <a:srgbClr val="1F497D"/>
                </a:solidFill>
              </a:rPr>
              <a:t>Publish spatial data</a:t>
            </a:r>
          </a:p>
        </p:txBody>
      </p:sp>
      <p:sp>
        <p:nvSpPr>
          <p:cNvPr id="434" name="TextBox 433"/>
          <p:cNvSpPr txBox="1"/>
          <p:nvPr/>
        </p:nvSpPr>
        <p:spPr>
          <a:xfrm>
            <a:off x="8315683" y="4200192"/>
            <a:ext cx="637149" cy="646331"/>
          </a:xfrm>
          <a:prstGeom prst="rect">
            <a:avLst/>
          </a:prstGeom>
          <a:noFill/>
        </p:spPr>
        <p:txBody>
          <a:bodyPr wrap="square" rtlCol="0">
            <a:spAutoFit/>
          </a:bodyPr>
          <a:lstStyle/>
          <a:p>
            <a:r>
              <a:rPr lang="en-US" sz="1200" b="1" dirty="0" smtClean="0">
                <a:solidFill>
                  <a:srgbClr val="1F497D"/>
                </a:solidFill>
              </a:rPr>
              <a:t>View spatial data</a:t>
            </a:r>
          </a:p>
        </p:txBody>
      </p:sp>
      <p:sp>
        <p:nvSpPr>
          <p:cNvPr id="435" name="TextBox 434"/>
          <p:cNvSpPr txBox="1"/>
          <p:nvPr/>
        </p:nvSpPr>
        <p:spPr>
          <a:xfrm>
            <a:off x="8305792" y="5363739"/>
            <a:ext cx="795344" cy="646331"/>
          </a:xfrm>
          <a:prstGeom prst="rect">
            <a:avLst/>
          </a:prstGeom>
          <a:noFill/>
        </p:spPr>
        <p:txBody>
          <a:bodyPr wrap="square" rtlCol="0">
            <a:spAutoFit/>
          </a:bodyPr>
          <a:lstStyle/>
          <a:p>
            <a:r>
              <a:rPr lang="en-US" sz="1200" b="1" dirty="0" smtClean="0">
                <a:solidFill>
                  <a:srgbClr val="1F497D"/>
                </a:solidFill>
              </a:rPr>
              <a:t>View point data</a:t>
            </a:r>
          </a:p>
        </p:txBody>
      </p:sp>
      <p:sp>
        <p:nvSpPr>
          <p:cNvPr id="436" name="TextBox 435"/>
          <p:cNvSpPr txBox="1"/>
          <p:nvPr/>
        </p:nvSpPr>
        <p:spPr>
          <a:xfrm>
            <a:off x="108760" y="5347345"/>
            <a:ext cx="899706" cy="461665"/>
          </a:xfrm>
          <a:prstGeom prst="rect">
            <a:avLst/>
          </a:prstGeom>
          <a:noFill/>
        </p:spPr>
        <p:txBody>
          <a:bodyPr wrap="square" rtlCol="0">
            <a:spAutoFit/>
          </a:bodyPr>
          <a:lstStyle/>
          <a:p>
            <a:r>
              <a:rPr lang="en-US" sz="1200" b="1" dirty="0" smtClean="0">
                <a:solidFill>
                  <a:srgbClr val="1F497D"/>
                </a:solidFill>
              </a:rPr>
              <a:t>Configure server</a:t>
            </a:r>
          </a:p>
        </p:txBody>
      </p:sp>
      <p:sp>
        <p:nvSpPr>
          <p:cNvPr id="437" name="TextBox 436"/>
          <p:cNvSpPr txBox="1"/>
          <p:nvPr/>
        </p:nvSpPr>
        <p:spPr>
          <a:xfrm>
            <a:off x="3264116" y="1641851"/>
            <a:ext cx="1407879" cy="276999"/>
          </a:xfrm>
          <a:prstGeom prst="rect">
            <a:avLst/>
          </a:prstGeom>
          <a:noFill/>
        </p:spPr>
        <p:txBody>
          <a:bodyPr wrap="square" rtlCol="0">
            <a:spAutoFit/>
          </a:bodyPr>
          <a:lstStyle/>
          <a:p>
            <a:r>
              <a:rPr lang="en-US" sz="1200" b="1" dirty="0" smtClean="0">
                <a:solidFill>
                  <a:srgbClr val="1F497D"/>
                </a:solidFill>
              </a:rPr>
              <a:t>Publish metadata</a:t>
            </a:r>
          </a:p>
        </p:txBody>
      </p:sp>
      <p:sp>
        <p:nvSpPr>
          <p:cNvPr id="67" name="Left-Right Arrow 66"/>
          <p:cNvSpPr/>
          <p:nvPr/>
        </p:nvSpPr>
        <p:spPr>
          <a:xfrm>
            <a:off x="812671" y="4155428"/>
            <a:ext cx="990600" cy="609600"/>
          </a:xfrm>
          <a:prstGeom prst="lef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dirty="0">
              <a:solidFill>
                <a:prstClr val="black"/>
              </a:solidFill>
            </a:endParaRPr>
          </a:p>
        </p:txBody>
      </p:sp>
      <p:sp>
        <p:nvSpPr>
          <p:cNvPr id="68" name="TextBox 67"/>
          <p:cNvSpPr txBox="1"/>
          <p:nvPr/>
        </p:nvSpPr>
        <p:spPr>
          <a:xfrm>
            <a:off x="136067" y="4132881"/>
            <a:ext cx="713350" cy="646331"/>
          </a:xfrm>
          <a:prstGeom prst="rect">
            <a:avLst/>
          </a:prstGeom>
          <a:noFill/>
        </p:spPr>
        <p:txBody>
          <a:bodyPr wrap="square" rtlCol="0">
            <a:spAutoFit/>
          </a:bodyPr>
          <a:lstStyle/>
          <a:p>
            <a:r>
              <a:rPr lang="en-US" sz="1200" b="1" dirty="0" smtClean="0">
                <a:solidFill>
                  <a:srgbClr val="1F497D"/>
                </a:solidFill>
              </a:rPr>
              <a:t>Load and Edit data</a:t>
            </a:r>
          </a:p>
        </p:txBody>
      </p:sp>
      <p:cxnSp>
        <p:nvCxnSpPr>
          <p:cNvPr id="69" name="Curved Connector 68"/>
          <p:cNvCxnSpPr/>
          <p:nvPr/>
        </p:nvCxnSpPr>
        <p:spPr>
          <a:xfrm rot="10800000">
            <a:off x="2957514" y="4463629"/>
            <a:ext cx="314327" cy="85725"/>
          </a:xfrm>
          <a:prstGeom prst="curvedConnector3">
            <a:avLst>
              <a:gd name="adj1" fmla="val 50000"/>
            </a:avLst>
          </a:prstGeom>
          <a:ln w="25400" cmpd="sng">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3" name="Up-Down Arrow 62"/>
          <p:cNvSpPr/>
          <p:nvPr/>
        </p:nvSpPr>
        <p:spPr>
          <a:xfrm>
            <a:off x="2124183" y="1964911"/>
            <a:ext cx="580786" cy="980866"/>
          </a:xfrm>
          <a:prstGeom prst="up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dirty="0">
              <a:solidFill>
                <a:prstClr val="black"/>
              </a:solidFill>
            </a:endParaRPr>
          </a:p>
        </p:txBody>
      </p:sp>
      <p:sp>
        <p:nvSpPr>
          <p:cNvPr id="73" name="Up-Down Arrow 72"/>
          <p:cNvSpPr/>
          <p:nvPr/>
        </p:nvSpPr>
        <p:spPr>
          <a:xfrm>
            <a:off x="5094590" y="1964911"/>
            <a:ext cx="580786" cy="980866"/>
          </a:xfrm>
          <a:prstGeom prst="up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dirty="0">
              <a:solidFill>
                <a:prstClr val="black"/>
              </a:solidFill>
            </a:endParaRPr>
          </a:p>
        </p:txBody>
      </p:sp>
      <p:sp>
        <p:nvSpPr>
          <p:cNvPr id="152" name="Rounded Rectangle 151"/>
          <p:cNvSpPr/>
          <p:nvPr/>
        </p:nvSpPr>
        <p:spPr>
          <a:xfrm>
            <a:off x="1824264" y="4146562"/>
            <a:ext cx="1130941" cy="589139"/>
          </a:xfrm>
          <a:prstGeom prst="roundRect">
            <a:avLst/>
          </a:prstGeom>
          <a:solidFill>
            <a:srgbClr val="9E68C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200" dirty="0" smtClean="0">
                <a:solidFill>
                  <a:prstClr val="white"/>
                </a:solidFill>
              </a:rPr>
              <a:t>ODM Tools and Data Loaders</a:t>
            </a:r>
            <a:endParaRPr lang="en-US" sz="1200" dirty="0">
              <a:solidFill>
                <a:prstClr val="white"/>
              </a:solidFill>
            </a:endParaRPr>
          </a:p>
        </p:txBody>
      </p:sp>
      <p:sp>
        <p:nvSpPr>
          <p:cNvPr id="48" name="Title 47"/>
          <p:cNvSpPr>
            <a:spLocks noGrp="1"/>
          </p:cNvSpPr>
          <p:nvPr>
            <p:ph type="title"/>
          </p:nvPr>
        </p:nvSpPr>
        <p:spPr/>
        <p:txBody>
          <a:bodyPr/>
          <a:lstStyle/>
          <a:p>
            <a:r>
              <a:rPr lang="en-US" dirty="0" err="1" smtClean="0"/>
              <a:t>HydroServer</a:t>
            </a:r>
            <a:endParaRPr lang="en-US" dirty="0"/>
          </a:p>
        </p:txBody>
      </p:sp>
    </p:spTree>
    <p:extLst>
      <p:ext uri="{BB962C8B-B14F-4D97-AF65-F5344CB8AC3E}">
        <p14:creationId xmlns:p14="http://schemas.microsoft.com/office/powerpoint/2010/main" val="42570408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itle 2"/>
          <p:cNvSpPr txBox="1">
            <a:spLocks/>
          </p:cNvSpPr>
          <p:nvPr/>
        </p:nvSpPr>
        <p:spPr>
          <a:xfrm>
            <a:off x="457200" y="152400"/>
            <a:ext cx="8229600" cy="1143000"/>
          </a:xfrm>
          <a:prstGeom prst="rect">
            <a:avLst/>
          </a:prstGeom>
        </p:spPr>
        <p:txBody>
          <a:bodyPr/>
          <a:lstStyle/>
          <a:p>
            <a:pPr algn="ctr" fontAlgn="base">
              <a:spcBef>
                <a:spcPct val="0"/>
              </a:spcBef>
              <a:spcAft>
                <a:spcPct val="0"/>
              </a:spcAft>
              <a:defRPr/>
            </a:pPr>
            <a:r>
              <a:rPr lang="en-US" sz="4400" kern="0" dirty="0" err="1" smtClean="0">
                <a:solidFill>
                  <a:srgbClr val="000000"/>
                </a:solidFill>
              </a:rPr>
              <a:t>HydroCatalog</a:t>
            </a:r>
            <a:endParaRPr lang="en-US" sz="4400" kern="0" dirty="0" smtClean="0">
              <a:solidFill>
                <a:srgbClr val="000000"/>
              </a:solidFill>
            </a:endParaRPr>
          </a:p>
        </p:txBody>
      </p:sp>
      <p:sp>
        <p:nvSpPr>
          <p:cNvPr id="67601" name="Rectangle 8"/>
          <p:cNvSpPr>
            <a:spLocks noChangeArrowheads="1"/>
          </p:cNvSpPr>
          <p:nvPr/>
        </p:nvSpPr>
        <p:spPr bwMode="auto">
          <a:xfrm>
            <a:off x="1130300" y="3013075"/>
            <a:ext cx="1617663" cy="1939925"/>
          </a:xfrm>
          <a:prstGeom prst="rect">
            <a:avLst/>
          </a:prstGeom>
          <a:solidFill>
            <a:srgbClr val="DEFEE3"/>
          </a:solidFill>
          <a:ln w="9525">
            <a:solidFill>
              <a:srgbClr val="000000"/>
            </a:solidFill>
            <a:miter lim="800000"/>
            <a:headEnd/>
            <a:tailEnd/>
          </a:ln>
        </p:spPr>
        <p:txBody>
          <a:bodyPr wrap="none" anchor="ctr"/>
          <a:lstStyle/>
          <a:p>
            <a:pPr algn="ctr" fontAlgn="base">
              <a:spcBef>
                <a:spcPct val="0"/>
              </a:spcBef>
              <a:spcAft>
                <a:spcPct val="0"/>
              </a:spcAft>
            </a:pPr>
            <a:endParaRPr lang="en-US" sz="1400" smtClean="0">
              <a:solidFill>
                <a:srgbClr val="000000"/>
              </a:solidFill>
            </a:endParaRPr>
          </a:p>
        </p:txBody>
      </p:sp>
      <p:sp>
        <p:nvSpPr>
          <p:cNvPr id="67602" name="Text Box 12"/>
          <p:cNvSpPr txBox="1">
            <a:spLocks noChangeArrowheads="1"/>
          </p:cNvSpPr>
          <p:nvPr/>
        </p:nvSpPr>
        <p:spPr bwMode="auto">
          <a:xfrm>
            <a:off x="1346200" y="3470275"/>
            <a:ext cx="1625600" cy="954087"/>
          </a:xfrm>
          <a:prstGeom prst="rect">
            <a:avLst/>
          </a:prstGeom>
          <a:noFill/>
          <a:ln w="9525">
            <a:noFill/>
            <a:miter lim="800000"/>
            <a:headEnd/>
            <a:tailEnd/>
          </a:ln>
        </p:spPr>
        <p:txBody>
          <a:bodyPr wrap="none">
            <a:spAutoFit/>
          </a:bodyPr>
          <a:lstStyle/>
          <a:p>
            <a:pPr fontAlgn="base">
              <a:spcBef>
                <a:spcPct val="0"/>
              </a:spcBef>
              <a:spcAft>
                <a:spcPct val="0"/>
              </a:spcAft>
            </a:pPr>
            <a:r>
              <a:rPr lang="en-US" sz="1400" smtClean="0">
                <a:solidFill>
                  <a:srgbClr val="0066FF"/>
                </a:solidFill>
              </a:rPr>
              <a:t>GetSites</a:t>
            </a:r>
          </a:p>
          <a:p>
            <a:pPr fontAlgn="base">
              <a:spcBef>
                <a:spcPct val="0"/>
              </a:spcBef>
              <a:spcAft>
                <a:spcPct val="0"/>
              </a:spcAft>
            </a:pPr>
            <a:r>
              <a:rPr lang="en-US" sz="1400" smtClean="0">
                <a:solidFill>
                  <a:srgbClr val="0066FF"/>
                </a:solidFill>
              </a:rPr>
              <a:t>GetSiteInfo</a:t>
            </a:r>
          </a:p>
          <a:p>
            <a:pPr fontAlgn="base">
              <a:spcBef>
                <a:spcPct val="0"/>
              </a:spcBef>
              <a:spcAft>
                <a:spcPct val="0"/>
              </a:spcAft>
            </a:pPr>
            <a:r>
              <a:rPr lang="en-US" sz="1400" smtClean="0">
                <a:solidFill>
                  <a:srgbClr val="0066FF"/>
                </a:solidFill>
              </a:rPr>
              <a:t>GetVariableInfo</a:t>
            </a:r>
          </a:p>
          <a:p>
            <a:pPr fontAlgn="base">
              <a:spcBef>
                <a:spcPct val="0"/>
              </a:spcBef>
              <a:spcAft>
                <a:spcPct val="0"/>
              </a:spcAft>
            </a:pPr>
            <a:r>
              <a:rPr lang="en-US" sz="1400" smtClean="0">
                <a:solidFill>
                  <a:srgbClr val="0066FF"/>
                </a:solidFill>
              </a:rPr>
              <a:t>GetValues</a:t>
            </a:r>
          </a:p>
        </p:txBody>
      </p:sp>
      <p:sp>
        <p:nvSpPr>
          <p:cNvPr id="67603" name="Text Box 16"/>
          <p:cNvSpPr txBox="1">
            <a:spLocks noChangeArrowheads="1"/>
          </p:cNvSpPr>
          <p:nvPr/>
        </p:nvSpPr>
        <p:spPr bwMode="auto">
          <a:xfrm>
            <a:off x="1076325" y="4424362"/>
            <a:ext cx="1706563" cy="522288"/>
          </a:xfrm>
          <a:prstGeom prst="rect">
            <a:avLst/>
          </a:prstGeom>
          <a:noFill/>
          <a:ln w="9525">
            <a:noFill/>
            <a:miter lim="800000"/>
            <a:headEnd/>
            <a:tailEnd/>
          </a:ln>
        </p:spPr>
        <p:txBody>
          <a:bodyPr>
            <a:spAutoFit/>
          </a:bodyPr>
          <a:lstStyle/>
          <a:p>
            <a:pPr algn="ctr" fontAlgn="base">
              <a:spcBef>
                <a:spcPct val="0"/>
              </a:spcBef>
              <a:spcAft>
                <a:spcPct val="0"/>
              </a:spcAft>
            </a:pPr>
            <a:r>
              <a:rPr lang="en-US" sz="1400" b="1" dirty="0" err="1" smtClean="0">
                <a:solidFill>
                  <a:srgbClr val="000000"/>
                </a:solidFill>
              </a:rPr>
              <a:t>WaterOneFlow</a:t>
            </a:r>
            <a:endParaRPr lang="en-US" sz="1400" b="1" dirty="0" smtClean="0">
              <a:solidFill>
                <a:srgbClr val="000000"/>
              </a:solidFill>
            </a:endParaRPr>
          </a:p>
          <a:p>
            <a:pPr algn="ctr" fontAlgn="base">
              <a:spcBef>
                <a:spcPct val="0"/>
              </a:spcBef>
              <a:spcAft>
                <a:spcPct val="0"/>
              </a:spcAft>
            </a:pPr>
            <a:r>
              <a:rPr lang="en-US" sz="1400" b="1" dirty="0" smtClean="0">
                <a:solidFill>
                  <a:srgbClr val="000000"/>
                </a:solidFill>
              </a:rPr>
              <a:t>Web Service</a:t>
            </a:r>
          </a:p>
        </p:txBody>
      </p:sp>
      <p:sp>
        <p:nvSpPr>
          <p:cNvPr id="67604" name="AutoShape 30"/>
          <p:cNvSpPr>
            <a:spLocks noChangeArrowheads="1"/>
          </p:cNvSpPr>
          <p:nvPr/>
        </p:nvSpPr>
        <p:spPr bwMode="auto">
          <a:xfrm>
            <a:off x="1447800" y="3052762"/>
            <a:ext cx="1017588" cy="390525"/>
          </a:xfrm>
          <a:prstGeom prst="foldedCorner">
            <a:avLst>
              <a:gd name="adj" fmla="val 12500"/>
            </a:avLst>
          </a:prstGeom>
          <a:solidFill>
            <a:srgbClr val="BBE0E3"/>
          </a:solidFill>
          <a:ln w="9525">
            <a:solidFill>
              <a:srgbClr val="000000"/>
            </a:solidFill>
            <a:round/>
            <a:headEnd/>
            <a:tailEnd/>
          </a:ln>
        </p:spPr>
        <p:txBody>
          <a:bodyPr wrap="none" anchor="ctr"/>
          <a:lstStyle/>
          <a:p>
            <a:pPr algn="ctr" fontAlgn="base">
              <a:spcBef>
                <a:spcPct val="0"/>
              </a:spcBef>
              <a:spcAft>
                <a:spcPct val="0"/>
              </a:spcAft>
            </a:pPr>
            <a:r>
              <a:rPr lang="en-US" sz="1400" smtClean="0">
                <a:solidFill>
                  <a:srgbClr val="000000"/>
                </a:solidFill>
              </a:rPr>
              <a:t>WaterML</a:t>
            </a:r>
          </a:p>
        </p:txBody>
      </p:sp>
      <p:grpSp>
        <p:nvGrpSpPr>
          <p:cNvPr id="2" name="Group 85"/>
          <p:cNvGrpSpPr/>
          <p:nvPr/>
        </p:nvGrpSpPr>
        <p:grpSpPr>
          <a:xfrm>
            <a:off x="5486400" y="5181600"/>
            <a:ext cx="2438400" cy="1254125"/>
            <a:chOff x="3657600" y="5334000"/>
            <a:chExt cx="2438400" cy="1254125"/>
          </a:xfrm>
        </p:grpSpPr>
        <p:sp>
          <p:nvSpPr>
            <p:cNvPr id="137" name="Rectangle 562"/>
            <p:cNvSpPr>
              <a:spLocks noChangeArrowheads="1"/>
            </p:cNvSpPr>
            <p:nvPr/>
          </p:nvSpPr>
          <p:spPr bwMode="auto">
            <a:xfrm>
              <a:off x="3733800" y="5334000"/>
              <a:ext cx="2286000" cy="1254125"/>
            </a:xfrm>
            <a:prstGeom prst="rect">
              <a:avLst/>
            </a:prstGeom>
            <a:solidFill>
              <a:schemeClr val="bg1"/>
            </a:solidFill>
            <a:ln w="25400">
              <a:solidFill>
                <a:schemeClr val="tx2">
                  <a:lumMod val="75000"/>
                </a:schemeClr>
              </a:solidFill>
              <a:miter lim="800000"/>
              <a:headEnd/>
              <a:tailEnd/>
            </a:ln>
            <a:effectLst/>
          </p:spPr>
          <p:txBody>
            <a:bodyPr wrap="none" anchor="ctr"/>
            <a:lstStyle/>
            <a:p>
              <a:pPr fontAlgn="base">
                <a:spcBef>
                  <a:spcPct val="0"/>
                </a:spcBef>
                <a:spcAft>
                  <a:spcPct val="0"/>
                </a:spcAft>
                <a:defRPr/>
              </a:pPr>
              <a:endParaRPr lang="en-US">
                <a:solidFill>
                  <a:srgbClr val="000000"/>
                </a:solidFill>
              </a:endParaRPr>
            </a:p>
          </p:txBody>
        </p:sp>
        <p:sp>
          <p:nvSpPr>
            <p:cNvPr id="67664" name="Line 595"/>
            <p:cNvSpPr>
              <a:spLocks noChangeShapeType="1"/>
            </p:cNvSpPr>
            <p:nvPr/>
          </p:nvSpPr>
          <p:spPr bwMode="auto">
            <a:xfrm>
              <a:off x="3810000" y="5791200"/>
              <a:ext cx="2133599" cy="0"/>
            </a:xfrm>
            <a:prstGeom prst="line">
              <a:avLst/>
            </a:prstGeom>
            <a:noFill/>
            <a:ln w="9525">
              <a:solidFill>
                <a:schemeClr val="tx1"/>
              </a:solidFill>
              <a:round/>
              <a:headEnd/>
              <a:tailEnd/>
            </a:ln>
          </p:spPr>
          <p:txBody>
            <a:bodyPr/>
            <a:lstStyle/>
            <a:p>
              <a:pPr fontAlgn="base">
                <a:spcBef>
                  <a:spcPct val="0"/>
                </a:spcBef>
                <a:spcAft>
                  <a:spcPct val="0"/>
                </a:spcAft>
              </a:pPr>
              <a:endParaRPr lang="en-US" smtClean="0">
                <a:solidFill>
                  <a:srgbClr val="000000"/>
                </a:solidFill>
              </a:endParaRPr>
            </a:p>
          </p:txBody>
        </p:sp>
        <p:sp>
          <p:nvSpPr>
            <p:cNvPr id="67607" name="Text Box 563"/>
            <p:cNvSpPr txBox="1">
              <a:spLocks noChangeArrowheads="1"/>
            </p:cNvSpPr>
            <p:nvPr/>
          </p:nvSpPr>
          <p:spPr bwMode="auto">
            <a:xfrm>
              <a:off x="3657600" y="5425690"/>
              <a:ext cx="2438400" cy="289310"/>
            </a:xfrm>
            <a:prstGeom prst="rect">
              <a:avLst/>
            </a:prstGeom>
            <a:noFill/>
            <a:ln w="9525">
              <a:noFill/>
              <a:miter lim="800000"/>
              <a:headEnd/>
              <a:tailEnd/>
            </a:ln>
          </p:spPr>
          <p:txBody>
            <a:bodyPr wrap="square">
              <a:spAutoFit/>
            </a:bodyPr>
            <a:lstStyle/>
            <a:p>
              <a:pPr algn="ctr" fontAlgn="base">
                <a:lnSpc>
                  <a:spcPct val="80000"/>
                </a:lnSpc>
                <a:spcBef>
                  <a:spcPct val="0"/>
                </a:spcBef>
                <a:spcAft>
                  <a:spcPct val="0"/>
                </a:spcAft>
              </a:pPr>
              <a:r>
                <a:rPr lang="en-US" sz="1600" dirty="0" smtClean="0">
                  <a:solidFill>
                    <a:srgbClr val="000000"/>
                  </a:solidFill>
                </a:rPr>
                <a:t>Discovery and Access</a:t>
              </a:r>
            </a:p>
          </p:txBody>
        </p:sp>
        <p:pic>
          <p:nvPicPr>
            <p:cNvPr id="67608" name="Picture 584" descr="MCj03871500000[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886200" y="5797248"/>
              <a:ext cx="762000" cy="755952"/>
            </a:xfrm>
            <a:prstGeom prst="rect">
              <a:avLst/>
            </a:prstGeom>
            <a:noFill/>
            <a:ln w="9525">
              <a:noFill/>
              <a:miter lim="800000"/>
              <a:headEnd/>
              <a:tailEnd/>
            </a:ln>
          </p:spPr>
        </p:pic>
        <p:sp>
          <p:nvSpPr>
            <p:cNvPr id="67616" name="Text Box 596"/>
            <p:cNvSpPr txBox="1">
              <a:spLocks noChangeArrowheads="1"/>
            </p:cNvSpPr>
            <p:nvPr/>
          </p:nvSpPr>
          <p:spPr bwMode="auto">
            <a:xfrm>
              <a:off x="4800600" y="5941469"/>
              <a:ext cx="1031052" cy="535531"/>
            </a:xfrm>
            <a:prstGeom prst="rect">
              <a:avLst/>
            </a:prstGeom>
            <a:noFill/>
            <a:ln w="9525">
              <a:noFill/>
              <a:miter lim="800000"/>
              <a:headEnd/>
              <a:tailEnd/>
            </a:ln>
          </p:spPr>
          <p:txBody>
            <a:bodyPr wrap="none">
              <a:spAutoFit/>
            </a:bodyPr>
            <a:lstStyle/>
            <a:p>
              <a:pPr algn="ctr" fontAlgn="base">
                <a:lnSpc>
                  <a:spcPct val="80000"/>
                </a:lnSpc>
                <a:spcBef>
                  <a:spcPct val="0"/>
                </a:spcBef>
                <a:spcAft>
                  <a:spcPct val="0"/>
                </a:spcAft>
              </a:pPr>
              <a:r>
                <a:rPr lang="en-US" dirty="0" smtClean="0">
                  <a:solidFill>
                    <a:srgbClr val="000000"/>
                  </a:solidFill>
                </a:rPr>
                <a:t>Hydro </a:t>
              </a:r>
            </a:p>
            <a:p>
              <a:pPr algn="ctr" fontAlgn="base">
                <a:lnSpc>
                  <a:spcPct val="80000"/>
                </a:lnSpc>
                <a:spcBef>
                  <a:spcPct val="0"/>
                </a:spcBef>
                <a:spcAft>
                  <a:spcPct val="0"/>
                </a:spcAft>
              </a:pPr>
              <a:r>
                <a:rPr lang="en-US" dirty="0" smtClean="0">
                  <a:solidFill>
                    <a:srgbClr val="000000"/>
                  </a:solidFill>
                </a:rPr>
                <a:t>Desktop</a:t>
              </a:r>
            </a:p>
          </p:txBody>
        </p:sp>
      </p:grpSp>
      <p:sp>
        <p:nvSpPr>
          <p:cNvPr id="67622" name="AutoShape 146"/>
          <p:cNvSpPr>
            <a:spLocks noChangeArrowheads="1"/>
          </p:cNvSpPr>
          <p:nvPr/>
        </p:nvSpPr>
        <p:spPr bwMode="auto">
          <a:xfrm rot="2043552">
            <a:off x="3741738" y="2967036"/>
            <a:ext cx="512762" cy="314325"/>
          </a:xfrm>
          <a:prstGeom prst="rightArrow">
            <a:avLst>
              <a:gd name="adj1" fmla="val 41667"/>
              <a:gd name="adj2" fmla="val 74935"/>
            </a:avLst>
          </a:prstGeom>
          <a:solidFill>
            <a:srgbClr val="080808"/>
          </a:solidFill>
          <a:ln w="9525">
            <a:solidFill>
              <a:schemeClr val="tx1"/>
            </a:solidFill>
            <a:miter lim="800000"/>
            <a:headEnd/>
            <a:tailEnd/>
          </a:ln>
        </p:spPr>
        <p:txBody>
          <a:bodyPr wrap="none" anchor="ctr"/>
          <a:lstStyle/>
          <a:p>
            <a:pPr fontAlgn="base">
              <a:spcBef>
                <a:spcPct val="0"/>
              </a:spcBef>
              <a:spcAft>
                <a:spcPct val="0"/>
              </a:spcAft>
            </a:pPr>
            <a:endParaRPr lang="en-US" sz="800" smtClean="0">
              <a:solidFill>
                <a:srgbClr val="000000"/>
              </a:solidFill>
            </a:endParaRPr>
          </a:p>
        </p:txBody>
      </p:sp>
      <p:sp>
        <p:nvSpPr>
          <p:cNvPr id="165" name="Rectangle 164"/>
          <p:cNvSpPr/>
          <p:nvPr/>
        </p:nvSpPr>
        <p:spPr>
          <a:xfrm>
            <a:off x="3276600" y="914400"/>
            <a:ext cx="4531717" cy="396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600">
              <a:solidFill>
                <a:srgbClr val="FFFFFF"/>
              </a:solidFill>
            </a:endParaRPr>
          </a:p>
        </p:txBody>
      </p:sp>
      <p:sp>
        <p:nvSpPr>
          <p:cNvPr id="67619" name="AutoShape 130"/>
          <p:cNvSpPr>
            <a:spLocks noChangeArrowheads="1"/>
          </p:cNvSpPr>
          <p:nvPr/>
        </p:nvSpPr>
        <p:spPr bwMode="auto">
          <a:xfrm>
            <a:off x="5796359" y="3200400"/>
            <a:ext cx="1671241" cy="1223170"/>
          </a:xfrm>
          <a:prstGeom prst="flowChartMagneticDisk">
            <a:avLst/>
          </a:prstGeom>
          <a:solidFill>
            <a:srgbClr val="FFFFCC"/>
          </a:solidFill>
          <a:ln w="25400">
            <a:solidFill>
              <a:schemeClr val="tx1"/>
            </a:solidFill>
            <a:round/>
            <a:headEnd/>
            <a:tailEnd/>
          </a:ln>
        </p:spPr>
        <p:txBody>
          <a:bodyPr anchor="ctr"/>
          <a:lstStyle/>
          <a:p>
            <a:pPr algn="ctr" fontAlgn="base">
              <a:spcBef>
                <a:spcPct val="0"/>
              </a:spcBef>
              <a:spcAft>
                <a:spcPct val="0"/>
              </a:spcAft>
            </a:pPr>
            <a:r>
              <a:rPr lang="en-US" sz="1600" dirty="0" smtClean="0">
                <a:solidFill>
                  <a:srgbClr val="000000"/>
                </a:solidFill>
              </a:rPr>
              <a:t>Water Metadata Catalog</a:t>
            </a:r>
          </a:p>
        </p:txBody>
      </p:sp>
      <p:pic>
        <p:nvPicPr>
          <p:cNvPr id="67620" name="Picture 42"/>
          <p:cNvPicPr>
            <a:picLocks noChangeAspect="1" noChangeArrowheads="1"/>
          </p:cNvPicPr>
          <p:nvPr/>
        </p:nvPicPr>
        <p:blipFill>
          <a:blip r:embed="rId4" cstate="print"/>
          <a:srcRect/>
          <a:stretch>
            <a:fillRect/>
          </a:stretch>
        </p:blipFill>
        <p:spPr bwMode="auto">
          <a:xfrm>
            <a:off x="3581400" y="3581400"/>
            <a:ext cx="1119584" cy="745529"/>
          </a:xfrm>
          <a:prstGeom prst="rect">
            <a:avLst/>
          </a:prstGeom>
          <a:noFill/>
          <a:ln w="9525">
            <a:noFill/>
            <a:miter lim="800000"/>
            <a:headEnd/>
            <a:tailEnd/>
          </a:ln>
        </p:spPr>
      </p:pic>
      <p:sp>
        <p:nvSpPr>
          <p:cNvPr id="67621" name="Rectangle 158"/>
          <p:cNvSpPr>
            <a:spLocks noChangeArrowheads="1"/>
          </p:cNvSpPr>
          <p:nvPr/>
        </p:nvSpPr>
        <p:spPr bwMode="auto">
          <a:xfrm>
            <a:off x="3276600" y="3181747"/>
            <a:ext cx="1746448" cy="552053"/>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dirty="0" smtClean="0">
                <a:solidFill>
                  <a:srgbClr val="000000"/>
                </a:solidFill>
              </a:rPr>
              <a:t>Harvester</a:t>
            </a:r>
          </a:p>
        </p:txBody>
      </p:sp>
      <p:pic>
        <p:nvPicPr>
          <p:cNvPr id="67623" name="Picture 3"/>
          <p:cNvPicPr>
            <a:picLocks noChangeAspect="1" noChangeArrowheads="1"/>
          </p:cNvPicPr>
          <p:nvPr/>
        </p:nvPicPr>
        <p:blipFill>
          <a:blip r:embed="rId5" cstate="print"/>
          <a:srcRect/>
          <a:stretch>
            <a:fillRect/>
          </a:stretch>
        </p:blipFill>
        <p:spPr bwMode="auto">
          <a:xfrm>
            <a:off x="3403051" y="1369218"/>
            <a:ext cx="1781724" cy="1676400"/>
          </a:xfrm>
          <a:prstGeom prst="rect">
            <a:avLst/>
          </a:prstGeom>
          <a:noFill/>
          <a:ln w="9525">
            <a:solidFill>
              <a:schemeClr val="tx1"/>
            </a:solidFill>
            <a:miter lim="800000"/>
            <a:headEnd/>
            <a:tailEnd/>
          </a:ln>
        </p:spPr>
      </p:pic>
      <p:pic>
        <p:nvPicPr>
          <p:cNvPr id="67624" name="Picture 5"/>
          <p:cNvPicPr>
            <a:picLocks noChangeAspect="1" noChangeArrowheads="1"/>
          </p:cNvPicPr>
          <p:nvPr/>
        </p:nvPicPr>
        <p:blipFill>
          <a:blip r:embed="rId6" cstate="print"/>
          <a:srcRect/>
          <a:stretch>
            <a:fillRect/>
          </a:stretch>
        </p:blipFill>
        <p:spPr bwMode="auto">
          <a:xfrm>
            <a:off x="5440443" y="1377354"/>
            <a:ext cx="2220831" cy="1668264"/>
          </a:xfrm>
          <a:prstGeom prst="rect">
            <a:avLst/>
          </a:prstGeom>
          <a:noFill/>
          <a:ln w="9525">
            <a:solidFill>
              <a:schemeClr val="tx1"/>
            </a:solidFill>
            <a:miter lim="800000"/>
            <a:headEnd/>
            <a:tailEnd/>
          </a:ln>
        </p:spPr>
      </p:pic>
      <p:sp>
        <p:nvSpPr>
          <p:cNvPr id="67625" name="Rectangle 162"/>
          <p:cNvSpPr>
            <a:spLocks noChangeArrowheads="1"/>
          </p:cNvSpPr>
          <p:nvPr/>
        </p:nvSpPr>
        <p:spPr bwMode="auto">
          <a:xfrm>
            <a:off x="3079749" y="914400"/>
            <a:ext cx="2724150" cy="549473"/>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dirty="0" smtClean="0">
                <a:solidFill>
                  <a:srgbClr val="000000"/>
                </a:solidFill>
              </a:rPr>
              <a:t>Service Registry</a:t>
            </a:r>
          </a:p>
        </p:txBody>
      </p:sp>
      <p:sp>
        <p:nvSpPr>
          <p:cNvPr id="67626" name="Rectangle 163"/>
          <p:cNvSpPr>
            <a:spLocks noChangeArrowheads="1"/>
          </p:cNvSpPr>
          <p:nvPr/>
        </p:nvSpPr>
        <p:spPr bwMode="auto">
          <a:xfrm>
            <a:off x="5486400" y="914400"/>
            <a:ext cx="2133402" cy="549473"/>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dirty="0" err="1" smtClean="0">
                <a:solidFill>
                  <a:srgbClr val="000000"/>
                </a:solidFill>
              </a:rPr>
              <a:t>Hydrotagger</a:t>
            </a:r>
            <a:endParaRPr lang="en-US" sz="1600" dirty="0" smtClean="0">
              <a:solidFill>
                <a:srgbClr val="000000"/>
              </a:solidFill>
            </a:endParaRPr>
          </a:p>
        </p:txBody>
      </p:sp>
      <p:sp>
        <p:nvSpPr>
          <p:cNvPr id="85" name="Rectangle 158"/>
          <p:cNvSpPr>
            <a:spLocks noChangeArrowheads="1"/>
          </p:cNvSpPr>
          <p:nvPr/>
        </p:nvSpPr>
        <p:spPr bwMode="auto">
          <a:xfrm>
            <a:off x="4697036" y="4495800"/>
            <a:ext cx="1677062" cy="338554"/>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dirty="0" smtClean="0">
                <a:solidFill>
                  <a:srgbClr val="000000"/>
                </a:solidFill>
              </a:rPr>
              <a:t>Search Services</a:t>
            </a:r>
          </a:p>
        </p:txBody>
      </p:sp>
      <p:sp>
        <p:nvSpPr>
          <p:cNvPr id="87" name="AutoShape 146"/>
          <p:cNvSpPr>
            <a:spLocks noChangeArrowheads="1"/>
          </p:cNvSpPr>
          <p:nvPr/>
        </p:nvSpPr>
        <p:spPr bwMode="auto">
          <a:xfrm rot="4271048">
            <a:off x="5923756" y="4883425"/>
            <a:ext cx="576263" cy="384175"/>
          </a:xfrm>
          <a:prstGeom prst="rightArrow">
            <a:avLst>
              <a:gd name="adj1" fmla="val 41667"/>
              <a:gd name="adj2" fmla="val 75000"/>
            </a:avLst>
          </a:prstGeom>
          <a:solidFill>
            <a:srgbClr val="080808"/>
          </a:solidFill>
          <a:ln w="9525">
            <a:solidFill>
              <a:schemeClr val="tx1"/>
            </a:solidFill>
            <a:miter lim="800000"/>
            <a:headEnd/>
            <a:tailEnd/>
          </a:ln>
        </p:spPr>
        <p:txBody>
          <a:bodyPr wrap="none" anchor="ctr"/>
          <a:lstStyle/>
          <a:p>
            <a:pPr fontAlgn="base">
              <a:spcBef>
                <a:spcPct val="0"/>
              </a:spcBef>
              <a:spcAft>
                <a:spcPct val="0"/>
              </a:spcAft>
            </a:pPr>
            <a:endParaRPr lang="en-US" sz="900" smtClean="0">
              <a:solidFill>
                <a:srgbClr val="000000"/>
              </a:solidFill>
            </a:endParaRPr>
          </a:p>
        </p:txBody>
      </p:sp>
      <p:sp>
        <p:nvSpPr>
          <p:cNvPr id="89" name="Rectangle 6"/>
          <p:cNvSpPr>
            <a:spLocks noChangeArrowheads="1"/>
          </p:cNvSpPr>
          <p:nvPr/>
        </p:nvSpPr>
        <p:spPr bwMode="auto">
          <a:xfrm>
            <a:off x="3479800" y="6488112"/>
            <a:ext cx="3302000" cy="369888"/>
          </a:xfrm>
          <a:prstGeom prst="rect">
            <a:avLst/>
          </a:prstGeom>
          <a:noFill/>
          <a:ln w="9525">
            <a:noFill/>
            <a:miter lim="800000"/>
            <a:headEnd/>
            <a:tailEnd/>
          </a:ln>
        </p:spPr>
        <p:txBody>
          <a:bodyPr wrap="none">
            <a:spAutoFit/>
          </a:bodyPr>
          <a:lstStyle/>
          <a:p>
            <a:pPr fontAlgn="base">
              <a:spcBef>
                <a:spcPct val="0"/>
              </a:spcBef>
              <a:spcAft>
                <a:spcPct val="0"/>
              </a:spcAft>
            </a:pPr>
            <a:r>
              <a:rPr lang="en-US" b="1" dirty="0">
                <a:solidFill>
                  <a:srgbClr val="0000FF"/>
                </a:solidFill>
                <a:latin typeface="Calibri" pitchFamily="34" charset="0"/>
              </a:rPr>
              <a:t>http://hiscentral.cuahsi.org</a:t>
            </a:r>
          </a:p>
        </p:txBody>
      </p:sp>
      <p:sp>
        <p:nvSpPr>
          <p:cNvPr id="90" name="TextBox 89"/>
          <p:cNvSpPr txBox="1"/>
          <p:nvPr/>
        </p:nvSpPr>
        <p:spPr>
          <a:xfrm>
            <a:off x="228600" y="1066800"/>
            <a:ext cx="3048000" cy="1477328"/>
          </a:xfrm>
          <a:prstGeom prst="rect">
            <a:avLst/>
          </a:prstGeom>
          <a:noFill/>
        </p:spPr>
        <p:txBody>
          <a:bodyPr wrap="square" rtlCol="0">
            <a:spAutoFit/>
          </a:bodyPr>
          <a:lstStyle/>
          <a:p>
            <a:pPr marL="109538" indent="-109538" fontAlgn="base">
              <a:spcBef>
                <a:spcPct val="0"/>
              </a:spcBef>
              <a:spcAft>
                <a:spcPct val="0"/>
              </a:spcAft>
              <a:buFont typeface="Arial" pitchFamily="34" charset="0"/>
              <a:buChar char="•"/>
            </a:pPr>
            <a:r>
              <a:rPr lang="en-US" dirty="0" smtClean="0">
                <a:solidFill>
                  <a:srgbClr val="000000"/>
                </a:solidFill>
              </a:rPr>
              <a:t>Search over data services from multiple sources</a:t>
            </a:r>
          </a:p>
          <a:p>
            <a:pPr marL="109538" indent="-109538" fontAlgn="base">
              <a:spcBef>
                <a:spcPct val="0"/>
              </a:spcBef>
              <a:spcAft>
                <a:spcPct val="0"/>
              </a:spcAft>
            </a:pPr>
            <a:endParaRPr lang="en-US" dirty="0" smtClean="0">
              <a:solidFill>
                <a:srgbClr val="000000"/>
              </a:solidFill>
            </a:endParaRPr>
          </a:p>
          <a:p>
            <a:pPr marL="109538" indent="-109538" fontAlgn="base">
              <a:spcBef>
                <a:spcPct val="0"/>
              </a:spcBef>
              <a:spcAft>
                <a:spcPct val="0"/>
              </a:spcAft>
              <a:buFont typeface="Arial" pitchFamily="34" charset="0"/>
              <a:buChar char="•"/>
            </a:pPr>
            <a:r>
              <a:rPr lang="en-US" dirty="0" smtClean="0">
                <a:solidFill>
                  <a:srgbClr val="000000"/>
                </a:solidFill>
              </a:rPr>
              <a:t>Supports concept based data discovery</a:t>
            </a:r>
            <a:endParaRPr lang="en-US" dirty="0">
              <a:solidFill>
                <a:srgbClr val="000000"/>
              </a:solidFill>
            </a:endParaRPr>
          </a:p>
        </p:txBody>
      </p:sp>
      <p:sp>
        <p:nvSpPr>
          <p:cNvPr id="91" name="AutoShape 130"/>
          <p:cNvSpPr>
            <a:spLocks noChangeArrowheads="1"/>
          </p:cNvSpPr>
          <p:nvPr/>
        </p:nvSpPr>
        <p:spPr bwMode="auto">
          <a:xfrm>
            <a:off x="685800" y="5410200"/>
            <a:ext cx="1069975" cy="1219200"/>
          </a:xfrm>
          <a:prstGeom prst="flowChartMagneticDisk">
            <a:avLst/>
          </a:prstGeom>
          <a:solidFill>
            <a:srgbClr val="FFFFCC"/>
          </a:solidFill>
          <a:ln w="25400">
            <a:solidFill>
              <a:schemeClr val="tx1"/>
            </a:solidFill>
            <a:round/>
            <a:headEnd/>
            <a:tailEnd/>
          </a:ln>
        </p:spPr>
        <p:txBody>
          <a:bodyPr wrap="square" anchor="ctr"/>
          <a:lstStyle/>
          <a:p>
            <a:pPr algn="ctr" fontAlgn="base">
              <a:spcBef>
                <a:spcPct val="0"/>
              </a:spcBef>
              <a:spcAft>
                <a:spcPct val="0"/>
              </a:spcAft>
            </a:pPr>
            <a:endParaRPr lang="en-US" sz="1400" dirty="0" smtClean="0">
              <a:solidFill>
                <a:srgbClr val="000000"/>
              </a:solidFill>
            </a:endParaRPr>
          </a:p>
          <a:p>
            <a:pPr algn="ctr" fontAlgn="base">
              <a:spcBef>
                <a:spcPct val="0"/>
              </a:spcBef>
              <a:spcAft>
                <a:spcPct val="0"/>
              </a:spcAft>
            </a:pPr>
            <a:r>
              <a:rPr lang="en-US" sz="1400" dirty="0" smtClean="0">
                <a:solidFill>
                  <a:srgbClr val="000000"/>
                </a:solidFill>
              </a:rPr>
              <a:t>CUAHSI Data Server</a:t>
            </a:r>
            <a:endParaRPr lang="en-US" sz="1400" dirty="0">
              <a:solidFill>
                <a:srgbClr val="000000"/>
              </a:solidFill>
            </a:endParaRPr>
          </a:p>
        </p:txBody>
      </p:sp>
      <p:sp>
        <p:nvSpPr>
          <p:cNvPr id="93" name="AutoShape 130"/>
          <p:cNvSpPr>
            <a:spLocks noChangeArrowheads="1"/>
          </p:cNvSpPr>
          <p:nvPr/>
        </p:nvSpPr>
        <p:spPr bwMode="auto">
          <a:xfrm>
            <a:off x="2133600" y="5410200"/>
            <a:ext cx="1069975" cy="1219200"/>
          </a:xfrm>
          <a:prstGeom prst="flowChartMagneticDisk">
            <a:avLst/>
          </a:prstGeom>
          <a:solidFill>
            <a:srgbClr val="FFFFCC"/>
          </a:solidFill>
          <a:ln w="25400">
            <a:solidFill>
              <a:schemeClr val="tx1"/>
            </a:solidFill>
            <a:round/>
            <a:headEnd/>
            <a:tailEnd/>
          </a:ln>
        </p:spPr>
        <p:txBody>
          <a:bodyPr wrap="square" anchor="ctr"/>
          <a:lstStyle/>
          <a:p>
            <a:pPr algn="ctr" fontAlgn="base">
              <a:spcBef>
                <a:spcPct val="0"/>
              </a:spcBef>
              <a:spcAft>
                <a:spcPct val="0"/>
              </a:spcAft>
            </a:pPr>
            <a:endParaRPr lang="en-US" sz="1400" dirty="0" smtClean="0">
              <a:solidFill>
                <a:srgbClr val="000000"/>
              </a:solidFill>
            </a:endParaRPr>
          </a:p>
          <a:p>
            <a:pPr algn="ctr" fontAlgn="base">
              <a:spcBef>
                <a:spcPct val="0"/>
              </a:spcBef>
              <a:spcAft>
                <a:spcPct val="0"/>
              </a:spcAft>
            </a:pPr>
            <a:r>
              <a:rPr lang="en-US" sz="1400" dirty="0" smtClean="0">
                <a:solidFill>
                  <a:srgbClr val="000000"/>
                </a:solidFill>
              </a:rPr>
              <a:t>3</a:t>
            </a:r>
            <a:r>
              <a:rPr lang="en-US" sz="1400" baseline="30000" dirty="0" smtClean="0">
                <a:solidFill>
                  <a:srgbClr val="000000"/>
                </a:solidFill>
              </a:rPr>
              <a:t>rd</a:t>
            </a:r>
            <a:r>
              <a:rPr lang="en-US" sz="1400" dirty="0" smtClean="0">
                <a:solidFill>
                  <a:srgbClr val="000000"/>
                </a:solidFill>
              </a:rPr>
              <a:t> Party Server </a:t>
            </a:r>
          </a:p>
          <a:p>
            <a:pPr algn="ctr" fontAlgn="base">
              <a:spcBef>
                <a:spcPct val="0"/>
              </a:spcBef>
              <a:spcAft>
                <a:spcPct val="0"/>
              </a:spcAft>
            </a:pPr>
            <a:r>
              <a:rPr lang="en-US" sz="1400" dirty="0" smtClean="0">
                <a:solidFill>
                  <a:srgbClr val="000000"/>
                </a:solidFill>
              </a:rPr>
              <a:t>e.g. USGS</a:t>
            </a:r>
            <a:endParaRPr lang="en-US" sz="1400" dirty="0">
              <a:solidFill>
                <a:srgbClr val="000000"/>
              </a:solidFill>
            </a:endParaRPr>
          </a:p>
        </p:txBody>
      </p:sp>
      <p:sp>
        <p:nvSpPr>
          <p:cNvPr id="67613" name="AutoShape 146"/>
          <p:cNvSpPr>
            <a:spLocks noChangeArrowheads="1"/>
          </p:cNvSpPr>
          <p:nvPr/>
        </p:nvSpPr>
        <p:spPr bwMode="auto">
          <a:xfrm>
            <a:off x="2776537" y="3932237"/>
            <a:ext cx="576263" cy="384175"/>
          </a:xfrm>
          <a:prstGeom prst="rightArrow">
            <a:avLst>
              <a:gd name="adj1" fmla="val 41667"/>
              <a:gd name="adj2" fmla="val 75000"/>
            </a:avLst>
          </a:prstGeom>
          <a:solidFill>
            <a:srgbClr val="080808"/>
          </a:solidFill>
          <a:ln w="9525">
            <a:solidFill>
              <a:schemeClr val="tx1"/>
            </a:solidFill>
            <a:miter lim="800000"/>
            <a:headEnd/>
            <a:tailEnd/>
          </a:ln>
        </p:spPr>
        <p:txBody>
          <a:bodyPr wrap="none" anchor="ctr"/>
          <a:lstStyle/>
          <a:p>
            <a:pPr fontAlgn="base">
              <a:spcBef>
                <a:spcPct val="0"/>
              </a:spcBef>
              <a:spcAft>
                <a:spcPct val="0"/>
              </a:spcAft>
            </a:pPr>
            <a:endParaRPr lang="en-US" sz="900" smtClean="0">
              <a:solidFill>
                <a:srgbClr val="000000"/>
              </a:solidFill>
            </a:endParaRPr>
          </a:p>
        </p:txBody>
      </p:sp>
      <p:sp>
        <p:nvSpPr>
          <p:cNvPr id="94" name="AutoShape 146"/>
          <p:cNvSpPr>
            <a:spLocks noChangeArrowheads="1"/>
          </p:cNvSpPr>
          <p:nvPr/>
        </p:nvSpPr>
        <p:spPr bwMode="auto">
          <a:xfrm rot="17173180">
            <a:off x="1043592" y="5015030"/>
            <a:ext cx="576263" cy="384175"/>
          </a:xfrm>
          <a:prstGeom prst="rightArrow">
            <a:avLst>
              <a:gd name="adj1" fmla="val 41667"/>
              <a:gd name="adj2" fmla="val 75000"/>
            </a:avLst>
          </a:prstGeom>
          <a:solidFill>
            <a:srgbClr val="080808"/>
          </a:solidFill>
          <a:ln w="9525">
            <a:solidFill>
              <a:schemeClr val="tx1"/>
            </a:solidFill>
            <a:miter lim="800000"/>
            <a:headEnd/>
            <a:tailEnd/>
          </a:ln>
        </p:spPr>
        <p:txBody>
          <a:bodyPr wrap="none" anchor="ctr"/>
          <a:lstStyle/>
          <a:p>
            <a:pPr fontAlgn="base">
              <a:spcBef>
                <a:spcPct val="0"/>
              </a:spcBef>
              <a:spcAft>
                <a:spcPct val="0"/>
              </a:spcAft>
            </a:pPr>
            <a:endParaRPr lang="en-US" sz="900" smtClean="0">
              <a:solidFill>
                <a:srgbClr val="000000"/>
              </a:solidFill>
            </a:endParaRPr>
          </a:p>
        </p:txBody>
      </p:sp>
      <p:sp>
        <p:nvSpPr>
          <p:cNvPr id="95" name="AutoShape 146"/>
          <p:cNvSpPr>
            <a:spLocks noChangeArrowheads="1"/>
          </p:cNvSpPr>
          <p:nvPr/>
        </p:nvSpPr>
        <p:spPr bwMode="auto">
          <a:xfrm rot="15457762">
            <a:off x="2281913" y="5007307"/>
            <a:ext cx="576263" cy="384175"/>
          </a:xfrm>
          <a:prstGeom prst="rightArrow">
            <a:avLst>
              <a:gd name="adj1" fmla="val 41667"/>
              <a:gd name="adj2" fmla="val 75000"/>
            </a:avLst>
          </a:prstGeom>
          <a:solidFill>
            <a:srgbClr val="080808"/>
          </a:solidFill>
          <a:ln w="9525">
            <a:solidFill>
              <a:schemeClr val="tx1"/>
            </a:solidFill>
            <a:miter lim="800000"/>
            <a:headEnd/>
            <a:tailEnd/>
          </a:ln>
        </p:spPr>
        <p:txBody>
          <a:bodyPr wrap="none" anchor="ctr"/>
          <a:lstStyle/>
          <a:p>
            <a:pPr fontAlgn="base">
              <a:spcBef>
                <a:spcPct val="0"/>
              </a:spcBef>
              <a:spcAft>
                <a:spcPct val="0"/>
              </a:spcAft>
            </a:pPr>
            <a:endParaRPr lang="en-US" sz="900" smtClean="0">
              <a:solidFill>
                <a:srgbClr val="000000"/>
              </a:solidFill>
            </a:endParaRPr>
          </a:p>
        </p:txBody>
      </p:sp>
    </p:spTree>
    <p:extLst>
      <p:ext uri="{BB962C8B-B14F-4D97-AF65-F5344CB8AC3E}">
        <p14:creationId xmlns:p14="http://schemas.microsoft.com/office/powerpoint/2010/main" val="1111901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a:xfrm>
            <a:off x="2111829" y="1946412"/>
            <a:ext cx="4572000" cy="67219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dirty="0" smtClean="0">
                <a:solidFill>
                  <a:prstClr val="black"/>
                </a:solidFill>
              </a:rPr>
              <a:t>Data Publisher Interface</a:t>
            </a:r>
            <a:endParaRPr lang="en-US" sz="1600" dirty="0">
              <a:solidFill>
                <a:prstClr val="black"/>
              </a:solidFill>
            </a:endParaRPr>
          </a:p>
        </p:txBody>
      </p:sp>
      <p:sp>
        <p:nvSpPr>
          <p:cNvPr id="73" name="Rectangle 72"/>
          <p:cNvSpPr/>
          <p:nvPr/>
        </p:nvSpPr>
        <p:spPr>
          <a:xfrm>
            <a:off x="523875" y="2727462"/>
            <a:ext cx="1206953" cy="286294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smtClean="0">
                <a:solidFill>
                  <a:prstClr val="black"/>
                </a:solidFill>
              </a:rPr>
              <a:t>Data Service Interface</a:t>
            </a:r>
            <a:endParaRPr lang="en-US" sz="1600" dirty="0">
              <a:solidFill>
                <a:prstClr val="black"/>
              </a:solidFill>
            </a:endParaRPr>
          </a:p>
        </p:txBody>
      </p:sp>
      <p:sp>
        <p:nvSpPr>
          <p:cNvPr id="77" name="Rectangle 76"/>
          <p:cNvSpPr/>
          <p:nvPr/>
        </p:nvSpPr>
        <p:spPr>
          <a:xfrm>
            <a:off x="7010390" y="3097576"/>
            <a:ext cx="1104909" cy="246833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smtClean="0">
                <a:solidFill>
                  <a:prstClr val="black"/>
                </a:solidFill>
              </a:rPr>
              <a:t>Search Client Interface</a:t>
            </a:r>
            <a:endParaRPr lang="en-US" dirty="0">
              <a:solidFill>
                <a:prstClr val="black"/>
              </a:solidFill>
            </a:endParaRPr>
          </a:p>
        </p:txBody>
      </p:sp>
      <p:sp>
        <p:nvSpPr>
          <p:cNvPr id="5" name="Rectangle 4"/>
          <p:cNvSpPr/>
          <p:nvPr/>
        </p:nvSpPr>
        <p:spPr>
          <a:xfrm>
            <a:off x="2125534" y="3043148"/>
            <a:ext cx="4525637" cy="2797627"/>
          </a:xfrm>
          <a:prstGeom prst="rect">
            <a:avLst/>
          </a:prstGeom>
          <a:solidFill>
            <a:srgbClr val="1F497D">
              <a:lumMod val="40000"/>
              <a:lumOff val="6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slope"/>
          </a:sp3d>
        </p:spPr>
        <p:txBody>
          <a:bodyPr rtlCol="0" anchor="ctr"/>
          <a:lstStyle/>
          <a:p>
            <a:pPr>
              <a:defRPr/>
            </a:pPr>
            <a:endParaRPr lang="en-US" sz="1000" kern="0">
              <a:solidFill>
                <a:sysClr val="window" lastClr="FFFFFF"/>
              </a:solidFill>
            </a:endParaRPr>
          </a:p>
        </p:txBody>
      </p:sp>
      <p:sp>
        <p:nvSpPr>
          <p:cNvPr id="12" name="Rounded Rectangle 11"/>
          <p:cNvSpPr/>
          <p:nvPr/>
        </p:nvSpPr>
        <p:spPr>
          <a:xfrm>
            <a:off x="3802090" y="3278613"/>
            <a:ext cx="1020634" cy="472106"/>
          </a:xfrm>
          <a:prstGeom prst="roundRect">
            <a:avLst/>
          </a:prstGeom>
          <a:solidFill>
            <a:srgbClr val="678034"/>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defRPr/>
            </a:pPr>
            <a:r>
              <a:rPr lang="en-US" sz="1000" kern="0" dirty="0" smtClean="0">
                <a:solidFill>
                  <a:sysClr val="window" lastClr="FFFFFF"/>
                </a:solidFill>
              </a:rPr>
              <a:t>Web Service Registry  Website</a:t>
            </a:r>
            <a:endParaRPr lang="en-US" sz="1000" kern="0" dirty="0">
              <a:solidFill>
                <a:sysClr val="window" lastClr="FFFFFF"/>
              </a:solidFill>
            </a:endParaRPr>
          </a:p>
        </p:txBody>
      </p:sp>
      <p:sp>
        <p:nvSpPr>
          <p:cNvPr id="13" name="Rounded Rectangle 12"/>
          <p:cNvSpPr/>
          <p:nvPr/>
        </p:nvSpPr>
        <p:spPr>
          <a:xfrm>
            <a:off x="2473895" y="3898444"/>
            <a:ext cx="1025120" cy="450989"/>
          </a:xfrm>
          <a:prstGeom prst="roundRect">
            <a:avLst/>
          </a:prstGeom>
          <a:solidFill>
            <a:srgbClr val="C0504D"/>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r>
              <a:rPr lang="en-US" sz="1050" kern="0" dirty="0" smtClean="0">
                <a:solidFill>
                  <a:sysClr val="window" lastClr="FFFFFF"/>
                </a:solidFill>
              </a:rPr>
              <a:t>Metadata Harvester</a:t>
            </a:r>
            <a:endParaRPr lang="en-US" sz="1050" kern="0" dirty="0">
              <a:solidFill>
                <a:sysClr val="window" lastClr="FFFFFF"/>
              </a:solidFill>
            </a:endParaRPr>
          </a:p>
        </p:txBody>
      </p:sp>
      <p:sp>
        <p:nvSpPr>
          <p:cNvPr id="14" name="Can 13"/>
          <p:cNvSpPr/>
          <p:nvPr/>
        </p:nvSpPr>
        <p:spPr>
          <a:xfrm>
            <a:off x="3813562" y="4044634"/>
            <a:ext cx="1013007" cy="915000"/>
          </a:xfrm>
          <a:prstGeom prst="can">
            <a:avLst/>
          </a:prstGeom>
          <a:solidFill>
            <a:srgbClr val="1F497D">
              <a:lumMod val="75000"/>
            </a:srgbClr>
          </a:solidFill>
          <a:ln w="25400" cap="flat" cmpd="sng" algn="ctr">
            <a:solidFill>
              <a:srgbClr val="4F81BD">
                <a:shade val="50000"/>
              </a:srgbClr>
            </a:solidFill>
            <a:prstDash val="solid"/>
          </a:ln>
          <a:effectLst/>
        </p:spPr>
        <p:txBody>
          <a:bodyPr anchor="ctr"/>
          <a:lstStyle/>
          <a:p>
            <a:pPr algn="ctr">
              <a:defRPr/>
            </a:pPr>
            <a:r>
              <a:rPr lang="en-US" sz="1050" kern="0" dirty="0" smtClean="0">
                <a:solidFill>
                  <a:sysClr val="window" lastClr="FFFFFF"/>
                </a:solidFill>
              </a:rPr>
              <a:t>Metadata catalog database</a:t>
            </a:r>
            <a:endParaRPr lang="en-US" sz="1050" kern="0" dirty="0">
              <a:solidFill>
                <a:sysClr val="window" lastClr="FFFFFF"/>
              </a:solidFill>
            </a:endParaRPr>
          </a:p>
        </p:txBody>
      </p:sp>
      <p:sp>
        <p:nvSpPr>
          <p:cNvPr id="15" name="Rounded Rectangle 14"/>
          <p:cNvSpPr/>
          <p:nvPr/>
        </p:nvSpPr>
        <p:spPr>
          <a:xfrm>
            <a:off x="5340533" y="4162592"/>
            <a:ext cx="1020634" cy="491642"/>
          </a:xfrm>
          <a:prstGeom prst="roundRect">
            <a:avLst/>
          </a:prstGeom>
          <a:solidFill>
            <a:srgbClr val="4F81BD"/>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defRPr/>
            </a:pPr>
            <a:r>
              <a:rPr lang="en-US" sz="1050" kern="0" dirty="0" smtClean="0">
                <a:solidFill>
                  <a:sysClr val="window" lastClr="FFFFFF"/>
                </a:solidFill>
              </a:rPr>
              <a:t>Search Web Service</a:t>
            </a:r>
            <a:endParaRPr lang="en-US" sz="1050" kern="0" dirty="0">
              <a:solidFill>
                <a:sysClr val="window" lastClr="FFFFFF"/>
              </a:solidFill>
            </a:endParaRPr>
          </a:p>
        </p:txBody>
      </p:sp>
      <p:cxnSp>
        <p:nvCxnSpPr>
          <p:cNvPr id="17" name="Curved Connector 16"/>
          <p:cNvCxnSpPr>
            <a:stCxn id="14" idx="2"/>
            <a:endCxn id="13" idx="3"/>
          </p:cNvCxnSpPr>
          <p:nvPr/>
        </p:nvCxnSpPr>
        <p:spPr>
          <a:xfrm rot="10800000">
            <a:off x="3499016" y="4123940"/>
            <a:ext cx="314547" cy="378195"/>
          </a:xfrm>
          <a:prstGeom prst="curvedConnector3">
            <a:avLst>
              <a:gd name="adj1" fmla="val 50000"/>
            </a:avLst>
          </a:prstGeom>
          <a:noFill/>
          <a:ln w="28575" cap="flat" cmpd="sng" algn="ctr">
            <a:solidFill>
              <a:sysClr val="windowText" lastClr="000000"/>
            </a:solidFill>
            <a:prstDash val="solid"/>
            <a:headEnd type="triangle"/>
            <a:tailEnd type="triangle"/>
          </a:ln>
          <a:effectLst/>
        </p:spPr>
      </p:cxnSp>
      <p:cxnSp>
        <p:nvCxnSpPr>
          <p:cNvPr id="18" name="Curved Connector 17"/>
          <p:cNvCxnSpPr>
            <a:stCxn id="14" idx="4"/>
            <a:endCxn id="15" idx="1"/>
          </p:cNvCxnSpPr>
          <p:nvPr/>
        </p:nvCxnSpPr>
        <p:spPr>
          <a:xfrm flipV="1">
            <a:off x="4826569" y="4408413"/>
            <a:ext cx="513964" cy="93721"/>
          </a:xfrm>
          <a:prstGeom prst="curvedConnector3">
            <a:avLst>
              <a:gd name="adj1" fmla="val 50000"/>
            </a:avLst>
          </a:prstGeom>
          <a:noFill/>
          <a:ln w="28575" cap="flat" cmpd="sng" algn="ctr">
            <a:solidFill>
              <a:sysClr val="windowText" lastClr="000000"/>
            </a:solidFill>
            <a:prstDash val="solid"/>
            <a:headEnd type="none"/>
            <a:tailEnd type="triangle"/>
          </a:ln>
          <a:effectLst/>
        </p:spPr>
      </p:cxnSp>
      <p:sp>
        <p:nvSpPr>
          <p:cNvPr id="19" name="TextBox 1048"/>
          <p:cNvSpPr txBox="1"/>
          <p:nvPr/>
        </p:nvSpPr>
        <p:spPr>
          <a:xfrm>
            <a:off x="3483429" y="5377401"/>
            <a:ext cx="1397641" cy="338853"/>
          </a:xfrm>
          <a:prstGeom prst="rect">
            <a:avLst/>
          </a:prstGeom>
          <a:noFill/>
        </p:spPr>
        <p:txBody>
          <a:bodyPr wrap="square" rtlCol="0">
            <a:noAutofit/>
          </a:bodyPr>
          <a:lstStyle/>
          <a:p>
            <a:pPr>
              <a:defRPr/>
            </a:pPr>
            <a:r>
              <a:rPr lang="en-US" sz="1200" b="1" kern="0" dirty="0" err="1" smtClean="0">
                <a:solidFill>
                  <a:sysClr val="windowText" lastClr="000000"/>
                </a:solidFill>
              </a:rPr>
              <a:t>HydroCatalog</a:t>
            </a:r>
            <a:endParaRPr lang="en-US" sz="1200" b="1" kern="0" dirty="0">
              <a:solidFill>
                <a:sysClr val="windowText" lastClr="000000"/>
              </a:solidFill>
            </a:endParaRPr>
          </a:p>
        </p:txBody>
      </p:sp>
      <p:sp>
        <p:nvSpPr>
          <p:cNvPr id="31" name="Rounded Rectangle 30"/>
          <p:cNvSpPr/>
          <p:nvPr/>
        </p:nvSpPr>
        <p:spPr>
          <a:xfrm>
            <a:off x="2462559" y="3288609"/>
            <a:ext cx="1020634" cy="462110"/>
          </a:xfrm>
          <a:prstGeom prst="roundRect">
            <a:avLst/>
          </a:prstGeom>
          <a:solidFill>
            <a:srgbClr val="4F81BD"/>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defRPr/>
            </a:pPr>
            <a:r>
              <a:rPr lang="en-US" sz="1050" kern="0" dirty="0" smtClean="0">
                <a:solidFill>
                  <a:sysClr val="window" lastClr="FFFFFF"/>
                </a:solidFill>
              </a:rPr>
              <a:t>Validation Services</a:t>
            </a:r>
            <a:endParaRPr lang="en-US" sz="1050" kern="0" dirty="0">
              <a:solidFill>
                <a:sysClr val="window" lastClr="FFFFFF"/>
              </a:solidFill>
            </a:endParaRPr>
          </a:p>
        </p:txBody>
      </p:sp>
      <p:sp>
        <p:nvSpPr>
          <p:cNvPr id="50" name="Rounded Rectangle 49"/>
          <p:cNvSpPr/>
          <p:nvPr/>
        </p:nvSpPr>
        <p:spPr>
          <a:xfrm>
            <a:off x="2445110" y="5076329"/>
            <a:ext cx="1020634" cy="437876"/>
          </a:xfrm>
          <a:prstGeom prst="roundRect">
            <a:avLst>
              <a:gd name="adj" fmla="val 0"/>
            </a:avLst>
          </a:prstGeom>
          <a:solidFill>
            <a:srgbClr val="C0504D"/>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defRPr/>
            </a:pPr>
            <a:r>
              <a:rPr lang="en-US" sz="1050" kern="0" dirty="0" smtClean="0">
                <a:solidFill>
                  <a:sysClr val="window" lastClr="FFFFFF"/>
                </a:solidFill>
              </a:rPr>
              <a:t>Monitoring Services</a:t>
            </a:r>
            <a:endParaRPr lang="en-US" sz="1050" kern="0" dirty="0">
              <a:solidFill>
                <a:sysClr val="window" lastClr="FFFFFF"/>
              </a:solidFill>
            </a:endParaRPr>
          </a:p>
        </p:txBody>
      </p:sp>
      <p:sp>
        <p:nvSpPr>
          <p:cNvPr id="53" name="Rounded Rectangle 52"/>
          <p:cNvSpPr/>
          <p:nvPr/>
        </p:nvSpPr>
        <p:spPr>
          <a:xfrm>
            <a:off x="5359691" y="3313221"/>
            <a:ext cx="1020634" cy="448384"/>
          </a:xfrm>
          <a:prstGeom prst="roundRect">
            <a:avLst/>
          </a:prstGeom>
          <a:solidFill>
            <a:srgbClr val="678034"/>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defRPr/>
            </a:pPr>
            <a:r>
              <a:rPr lang="en-US" sz="1000" kern="0" dirty="0" smtClean="0">
                <a:solidFill>
                  <a:sysClr val="window" lastClr="FFFFFF"/>
                </a:solidFill>
              </a:rPr>
              <a:t>Semantic Annotation</a:t>
            </a:r>
          </a:p>
          <a:p>
            <a:pPr algn="ctr">
              <a:defRPr/>
            </a:pPr>
            <a:r>
              <a:rPr lang="en-US" sz="1000" kern="0" dirty="0" smtClean="0">
                <a:solidFill>
                  <a:sysClr val="window" lastClr="FFFFFF"/>
                </a:solidFill>
              </a:rPr>
              <a:t>Website</a:t>
            </a:r>
            <a:endParaRPr lang="en-US" sz="1000" kern="0" dirty="0">
              <a:solidFill>
                <a:sysClr val="window" lastClr="FFFFFF"/>
              </a:solidFill>
            </a:endParaRPr>
          </a:p>
        </p:txBody>
      </p:sp>
      <p:sp>
        <p:nvSpPr>
          <p:cNvPr id="56" name="Rounded Rectangle 55"/>
          <p:cNvSpPr/>
          <p:nvPr/>
        </p:nvSpPr>
        <p:spPr>
          <a:xfrm>
            <a:off x="2456155" y="4491419"/>
            <a:ext cx="1020634" cy="445843"/>
          </a:xfrm>
          <a:prstGeom prst="roundRect">
            <a:avLst>
              <a:gd name="adj" fmla="val 0"/>
            </a:avLst>
          </a:prstGeom>
          <a:solidFill>
            <a:srgbClr val="C0504D"/>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defRPr/>
            </a:pPr>
            <a:r>
              <a:rPr lang="en-US" sz="1050" kern="0" dirty="0" smtClean="0">
                <a:solidFill>
                  <a:sysClr val="window" lastClr="FFFFFF"/>
                </a:solidFill>
              </a:rPr>
              <a:t>Logging Service</a:t>
            </a:r>
            <a:endParaRPr lang="en-US" sz="1050" kern="0" dirty="0">
              <a:solidFill>
                <a:sysClr val="window" lastClr="FFFFFF"/>
              </a:solidFill>
            </a:endParaRPr>
          </a:p>
        </p:txBody>
      </p:sp>
      <p:sp>
        <p:nvSpPr>
          <p:cNvPr id="68" name="Left-Right Arrow 67"/>
          <p:cNvSpPr/>
          <p:nvPr/>
        </p:nvSpPr>
        <p:spPr>
          <a:xfrm rot="5400000">
            <a:off x="2660766" y="2871869"/>
            <a:ext cx="593431" cy="276165"/>
          </a:xfrm>
          <a:prstGeom prst="leftRightArrow">
            <a:avLst/>
          </a:prstGeom>
          <a:solidFill>
            <a:sysClr val="windowText" lastClr="000000"/>
          </a:solidFill>
          <a:ln w="25400" cap="flat" cmpd="sng" algn="ctr">
            <a:solidFill>
              <a:srgbClr val="4F81BD">
                <a:shade val="50000"/>
              </a:srgbClr>
            </a:solidFill>
            <a:prstDash val="solid"/>
          </a:ln>
          <a:effectLst/>
        </p:spPr>
        <p:txBody>
          <a:bodyPr anchor="ctr"/>
          <a:lstStyle/>
          <a:p>
            <a:pPr>
              <a:defRPr/>
            </a:pPr>
            <a:endParaRPr lang="en-US" sz="1000" kern="0">
              <a:solidFill>
                <a:sysClr val="window" lastClr="FFFFFF"/>
              </a:solidFill>
            </a:endParaRPr>
          </a:p>
        </p:txBody>
      </p:sp>
      <p:sp>
        <p:nvSpPr>
          <p:cNvPr id="69" name="Left-Right Arrow 68"/>
          <p:cNvSpPr/>
          <p:nvPr/>
        </p:nvSpPr>
        <p:spPr>
          <a:xfrm rot="5400000">
            <a:off x="5539497" y="2888542"/>
            <a:ext cx="622619" cy="244613"/>
          </a:xfrm>
          <a:prstGeom prst="leftRightArrow">
            <a:avLst/>
          </a:prstGeom>
          <a:solidFill>
            <a:sysClr val="windowText" lastClr="000000"/>
          </a:solidFill>
          <a:ln w="25400" cap="flat" cmpd="sng" algn="ctr">
            <a:solidFill>
              <a:srgbClr val="4F81BD">
                <a:shade val="50000"/>
              </a:srgbClr>
            </a:solidFill>
            <a:prstDash val="solid"/>
          </a:ln>
          <a:effectLst/>
        </p:spPr>
        <p:txBody>
          <a:bodyPr anchor="ctr"/>
          <a:lstStyle/>
          <a:p>
            <a:pPr>
              <a:defRPr/>
            </a:pPr>
            <a:endParaRPr lang="en-US" sz="1000" kern="0">
              <a:solidFill>
                <a:sysClr val="window" lastClr="FFFFFF"/>
              </a:solidFill>
            </a:endParaRPr>
          </a:p>
        </p:txBody>
      </p:sp>
      <p:sp>
        <p:nvSpPr>
          <p:cNvPr id="52" name="Left-Right Arrow 51"/>
          <p:cNvSpPr/>
          <p:nvPr/>
        </p:nvSpPr>
        <p:spPr>
          <a:xfrm>
            <a:off x="1779935" y="3430898"/>
            <a:ext cx="650554" cy="274086"/>
          </a:xfrm>
          <a:prstGeom prst="leftRightArrow">
            <a:avLst>
              <a:gd name="adj1" fmla="val 50000"/>
              <a:gd name="adj2" fmla="val 45530"/>
            </a:avLst>
          </a:prstGeom>
          <a:solidFill>
            <a:sysClr val="windowText" lastClr="000000"/>
          </a:solidFill>
          <a:ln w="25400" cap="flat" cmpd="sng" algn="ctr">
            <a:solidFill>
              <a:srgbClr val="4F81BD">
                <a:shade val="50000"/>
              </a:srgbClr>
            </a:solidFill>
            <a:prstDash val="solid"/>
          </a:ln>
          <a:effectLst/>
        </p:spPr>
        <p:txBody>
          <a:bodyPr anchor="ctr"/>
          <a:lstStyle/>
          <a:p>
            <a:pPr>
              <a:defRPr/>
            </a:pPr>
            <a:endParaRPr lang="en-US" sz="1000" kern="0">
              <a:solidFill>
                <a:sysClr val="window" lastClr="FFFFFF"/>
              </a:solidFill>
            </a:endParaRPr>
          </a:p>
        </p:txBody>
      </p:sp>
      <p:sp>
        <p:nvSpPr>
          <p:cNvPr id="54" name="Left-Right Arrow 53"/>
          <p:cNvSpPr/>
          <p:nvPr/>
        </p:nvSpPr>
        <p:spPr>
          <a:xfrm>
            <a:off x="1758164" y="4565899"/>
            <a:ext cx="650554" cy="274086"/>
          </a:xfrm>
          <a:prstGeom prst="leftRightArrow">
            <a:avLst>
              <a:gd name="adj1" fmla="val 50000"/>
              <a:gd name="adj2" fmla="val 45530"/>
            </a:avLst>
          </a:prstGeom>
          <a:solidFill>
            <a:sysClr val="windowText" lastClr="000000"/>
          </a:solidFill>
          <a:ln w="25400" cap="flat" cmpd="sng" algn="ctr">
            <a:solidFill>
              <a:srgbClr val="4F81BD">
                <a:shade val="50000"/>
              </a:srgbClr>
            </a:solidFill>
            <a:prstDash val="solid"/>
          </a:ln>
          <a:effectLst/>
        </p:spPr>
        <p:txBody>
          <a:bodyPr anchor="ctr"/>
          <a:lstStyle/>
          <a:p>
            <a:pPr>
              <a:defRPr/>
            </a:pPr>
            <a:endParaRPr lang="en-US" sz="1000" kern="0">
              <a:solidFill>
                <a:sysClr val="window" lastClr="FFFFFF"/>
              </a:solidFill>
            </a:endParaRPr>
          </a:p>
        </p:txBody>
      </p:sp>
      <p:sp>
        <p:nvSpPr>
          <p:cNvPr id="66" name="Rectangle 65"/>
          <p:cNvSpPr/>
          <p:nvPr/>
        </p:nvSpPr>
        <p:spPr>
          <a:xfrm>
            <a:off x="696685" y="3245984"/>
            <a:ext cx="1087365" cy="600164"/>
          </a:xfrm>
          <a:prstGeom prst="rect">
            <a:avLst/>
          </a:prstGeom>
        </p:spPr>
        <p:txBody>
          <a:bodyPr wrap="square">
            <a:spAutoFit/>
          </a:bodyPr>
          <a:lstStyle/>
          <a:p>
            <a:pPr algn="r"/>
            <a:r>
              <a:rPr lang="en-US" sz="1100" b="1" dirty="0" smtClean="0">
                <a:solidFill>
                  <a:srgbClr val="1F497D"/>
                </a:solidFill>
                <a:ea typeface="Times New Roman"/>
                <a:cs typeface="Times New Roman"/>
              </a:rPr>
              <a:t>Validate </a:t>
            </a:r>
            <a:r>
              <a:rPr lang="en-US" sz="1100" b="1" dirty="0" err="1" smtClean="0">
                <a:solidFill>
                  <a:srgbClr val="1F497D"/>
                </a:solidFill>
                <a:ea typeface="Times New Roman"/>
                <a:cs typeface="Times New Roman"/>
              </a:rPr>
              <a:t>WaterOneFlow</a:t>
            </a:r>
            <a:r>
              <a:rPr lang="en-US" sz="1100" b="1" dirty="0" smtClean="0">
                <a:solidFill>
                  <a:srgbClr val="1F497D"/>
                </a:solidFill>
                <a:ea typeface="Times New Roman"/>
                <a:cs typeface="Times New Roman"/>
              </a:rPr>
              <a:t> Services</a:t>
            </a:r>
            <a:endParaRPr lang="en-US" sz="1100" dirty="0">
              <a:solidFill>
                <a:prstClr val="black"/>
              </a:solidFill>
              <a:latin typeface="Times New Roman"/>
              <a:ea typeface="Times New Roman"/>
            </a:endParaRPr>
          </a:p>
        </p:txBody>
      </p:sp>
      <p:sp>
        <p:nvSpPr>
          <p:cNvPr id="67" name="Rectangle 66"/>
          <p:cNvSpPr/>
          <p:nvPr/>
        </p:nvSpPr>
        <p:spPr>
          <a:xfrm>
            <a:off x="698001" y="3882846"/>
            <a:ext cx="1064275" cy="430887"/>
          </a:xfrm>
          <a:prstGeom prst="rect">
            <a:avLst/>
          </a:prstGeom>
        </p:spPr>
        <p:txBody>
          <a:bodyPr wrap="square">
            <a:spAutoFit/>
          </a:bodyPr>
          <a:lstStyle/>
          <a:p>
            <a:pPr algn="r"/>
            <a:r>
              <a:rPr lang="en-US" sz="1100" b="1" dirty="0" smtClean="0">
                <a:solidFill>
                  <a:srgbClr val="1F497D"/>
                </a:solidFill>
                <a:ea typeface="Times New Roman"/>
                <a:cs typeface="Times New Roman"/>
              </a:rPr>
              <a:t>Collect Metadata</a:t>
            </a:r>
            <a:endParaRPr lang="en-US" sz="1100" dirty="0">
              <a:solidFill>
                <a:prstClr val="black"/>
              </a:solidFill>
              <a:latin typeface="Times New Roman"/>
              <a:ea typeface="Times New Roman"/>
            </a:endParaRPr>
          </a:p>
        </p:txBody>
      </p:sp>
      <p:sp>
        <p:nvSpPr>
          <p:cNvPr id="70" name="Rectangle 69"/>
          <p:cNvSpPr/>
          <p:nvPr/>
        </p:nvSpPr>
        <p:spPr>
          <a:xfrm>
            <a:off x="3494309" y="2212729"/>
            <a:ext cx="1704366" cy="430887"/>
          </a:xfrm>
          <a:prstGeom prst="rect">
            <a:avLst/>
          </a:prstGeom>
        </p:spPr>
        <p:txBody>
          <a:bodyPr wrap="square">
            <a:spAutoFit/>
          </a:bodyPr>
          <a:lstStyle/>
          <a:p>
            <a:pPr algn="ctr"/>
            <a:r>
              <a:rPr lang="en-US" sz="1100" b="1" dirty="0" smtClean="0">
                <a:solidFill>
                  <a:srgbClr val="1F497D"/>
                </a:solidFill>
                <a:ea typeface="Times New Roman"/>
                <a:cs typeface="Times New Roman"/>
              </a:rPr>
              <a:t>Register, View and Manage Services</a:t>
            </a:r>
            <a:endParaRPr lang="en-US" sz="1100" dirty="0">
              <a:solidFill>
                <a:prstClr val="black"/>
              </a:solidFill>
              <a:latin typeface="Times New Roman"/>
              <a:ea typeface="Times New Roman"/>
            </a:endParaRPr>
          </a:p>
        </p:txBody>
      </p:sp>
      <p:sp>
        <p:nvSpPr>
          <p:cNvPr id="71" name="Rectangle 70"/>
          <p:cNvSpPr/>
          <p:nvPr/>
        </p:nvSpPr>
        <p:spPr>
          <a:xfrm>
            <a:off x="5290457" y="2212729"/>
            <a:ext cx="1447800" cy="430887"/>
          </a:xfrm>
          <a:prstGeom prst="rect">
            <a:avLst/>
          </a:prstGeom>
        </p:spPr>
        <p:txBody>
          <a:bodyPr wrap="square">
            <a:spAutoFit/>
          </a:bodyPr>
          <a:lstStyle/>
          <a:p>
            <a:pPr algn="ctr"/>
            <a:r>
              <a:rPr lang="en-US" sz="1100" b="1" dirty="0" smtClean="0">
                <a:solidFill>
                  <a:srgbClr val="1F497D"/>
                </a:solidFill>
                <a:ea typeface="Times New Roman"/>
                <a:cs typeface="Times New Roman"/>
              </a:rPr>
              <a:t>View and Manage Ontology Mappings</a:t>
            </a:r>
            <a:endParaRPr lang="en-US" sz="1100" dirty="0">
              <a:solidFill>
                <a:prstClr val="black"/>
              </a:solidFill>
              <a:latin typeface="Times New Roman"/>
              <a:ea typeface="Times New Roman"/>
            </a:endParaRPr>
          </a:p>
        </p:txBody>
      </p:sp>
      <p:sp>
        <p:nvSpPr>
          <p:cNvPr id="74" name="Rectangle 73"/>
          <p:cNvSpPr/>
          <p:nvPr/>
        </p:nvSpPr>
        <p:spPr>
          <a:xfrm>
            <a:off x="6906756" y="4023305"/>
            <a:ext cx="1265694" cy="938719"/>
          </a:xfrm>
          <a:prstGeom prst="rect">
            <a:avLst/>
          </a:prstGeom>
        </p:spPr>
        <p:txBody>
          <a:bodyPr wrap="square">
            <a:spAutoFit/>
          </a:bodyPr>
          <a:lstStyle/>
          <a:p>
            <a:pPr algn="ctr"/>
            <a:r>
              <a:rPr lang="en-US" sz="1100" b="1" dirty="0" smtClean="0">
                <a:solidFill>
                  <a:srgbClr val="1F497D"/>
                </a:solidFill>
                <a:ea typeface="Times New Roman"/>
                <a:cs typeface="Times New Roman"/>
              </a:rPr>
              <a:t>Provide Client Search over Services and Observation Metadata</a:t>
            </a:r>
            <a:endParaRPr lang="en-US" sz="1100" dirty="0">
              <a:solidFill>
                <a:prstClr val="black"/>
              </a:solidFill>
              <a:latin typeface="Times New Roman"/>
              <a:ea typeface="Times New Roman"/>
            </a:endParaRPr>
          </a:p>
        </p:txBody>
      </p:sp>
      <p:sp>
        <p:nvSpPr>
          <p:cNvPr id="75" name="Rectangle 74"/>
          <p:cNvSpPr/>
          <p:nvPr/>
        </p:nvSpPr>
        <p:spPr>
          <a:xfrm>
            <a:off x="903515" y="4469623"/>
            <a:ext cx="859971" cy="600164"/>
          </a:xfrm>
          <a:prstGeom prst="rect">
            <a:avLst/>
          </a:prstGeom>
        </p:spPr>
        <p:txBody>
          <a:bodyPr wrap="square">
            <a:spAutoFit/>
          </a:bodyPr>
          <a:lstStyle/>
          <a:p>
            <a:pPr algn="r"/>
            <a:r>
              <a:rPr lang="en-US" sz="1100" b="1" dirty="0" smtClean="0">
                <a:solidFill>
                  <a:srgbClr val="1F497D"/>
                </a:solidFill>
                <a:ea typeface="Times New Roman"/>
                <a:cs typeface="Times New Roman"/>
              </a:rPr>
              <a:t>Log service use</a:t>
            </a:r>
            <a:endParaRPr lang="en-US" sz="1050" dirty="0" smtClean="0">
              <a:solidFill>
                <a:prstClr val="black"/>
              </a:solidFill>
              <a:latin typeface="Times New Roman"/>
              <a:ea typeface="Times New Roman"/>
            </a:endParaRPr>
          </a:p>
          <a:p>
            <a:pPr algn="r"/>
            <a:endParaRPr lang="en-US" sz="1100" dirty="0">
              <a:solidFill>
                <a:prstClr val="black"/>
              </a:solidFill>
              <a:latin typeface="Times New Roman"/>
              <a:ea typeface="Times New Roman"/>
            </a:endParaRPr>
          </a:p>
        </p:txBody>
      </p:sp>
      <p:sp>
        <p:nvSpPr>
          <p:cNvPr id="76" name="Rectangle 75"/>
          <p:cNvSpPr/>
          <p:nvPr/>
        </p:nvSpPr>
        <p:spPr>
          <a:xfrm>
            <a:off x="7025359" y="5041958"/>
            <a:ext cx="1032791" cy="430887"/>
          </a:xfrm>
          <a:prstGeom prst="rect">
            <a:avLst/>
          </a:prstGeom>
        </p:spPr>
        <p:txBody>
          <a:bodyPr wrap="square">
            <a:spAutoFit/>
          </a:bodyPr>
          <a:lstStyle/>
          <a:p>
            <a:r>
              <a:rPr lang="en-US" sz="1100" b="1" dirty="0" smtClean="0">
                <a:solidFill>
                  <a:srgbClr val="1F497D"/>
                </a:solidFill>
                <a:ea typeface="Times New Roman"/>
                <a:cs typeface="Times New Roman"/>
              </a:rPr>
              <a:t>Get Concepts and Mappings</a:t>
            </a:r>
            <a:endParaRPr lang="en-US" sz="1100" dirty="0">
              <a:solidFill>
                <a:prstClr val="black"/>
              </a:solidFill>
              <a:latin typeface="Times New Roman"/>
              <a:ea typeface="Times New Roman"/>
            </a:endParaRPr>
          </a:p>
        </p:txBody>
      </p:sp>
      <p:sp>
        <p:nvSpPr>
          <p:cNvPr id="80" name="Rectangle 79"/>
          <p:cNvSpPr/>
          <p:nvPr/>
        </p:nvSpPr>
        <p:spPr>
          <a:xfrm>
            <a:off x="806367" y="5071115"/>
            <a:ext cx="944832" cy="430887"/>
          </a:xfrm>
          <a:prstGeom prst="rect">
            <a:avLst/>
          </a:prstGeom>
        </p:spPr>
        <p:txBody>
          <a:bodyPr wrap="square">
            <a:spAutoFit/>
          </a:bodyPr>
          <a:lstStyle/>
          <a:p>
            <a:pPr algn="r"/>
            <a:r>
              <a:rPr lang="en-US" sz="1100" b="1" dirty="0" smtClean="0">
                <a:solidFill>
                  <a:srgbClr val="1F497D"/>
                </a:solidFill>
                <a:ea typeface="Times New Roman"/>
                <a:cs typeface="Times New Roman"/>
              </a:rPr>
              <a:t>Monitor Service</a:t>
            </a:r>
            <a:endParaRPr lang="en-US" sz="1100" dirty="0">
              <a:solidFill>
                <a:prstClr val="black"/>
              </a:solidFill>
              <a:latin typeface="Times New Roman"/>
              <a:ea typeface="Times New Roman"/>
            </a:endParaRPr>
          </a:p>
        </p:txBody>
      </p:sp>
      <p:sp>
        <p:nvSpPr>
          <p:cNvPr id="97" name="Flowchart: Document 96"/>
          <p:cNvSpPr/>
          <p:nvPr/>
        </p:nvSpPr>
        <p:spPr>
          <a:xfrm>
            <a:off x="4507128" y="4809272"/>
            <a:ext cx="761558" cy="715818"/>
          </a:xfrm>
          <a:prstGeom prst="flowChartDocumen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r>
              <a:rPr lang="en-US" sz="900" dirty="0" smtClean="0">
                <a:solidFill>
                  <a:prstClr val="white"/>
                </a:solidFill>
              </a:rPr>
              <a:t>Hydrologic Ontology</a:t>
            </a:r>
            <a:endParaRPr lang="en-US" sz="900" dirty="0">
              <a:solidFill>
                <a:prstClr val="white"/>
              </a:solidFill>
            </a:endParaRPr>
          </a:p>
        </p:txBody>
      </p:sp>
      <p:sp>
        <p:nvSpPr>
          <p:cNvPr id="101" name="Left-Right Arrow 100"/>
          <p:cNvSpPr/>
          <p:nvPr/>
        </p:nvSpPr>
        <p:spPr>
          <a:xfrm>
            <a:off x="1769049" y="3942527"/>
            <a:ext cx="650554" cy="274086"/>
          </a:xfrm>
          <a:prstGeom prst="leftRightArrow">
            <a:avLst>
              <a:gd name="adj1" fmla="val 50000"/>
              <a:gd name="adj2" fmla="val 45530"/>
            </a:avLst>
          </a:prstGeom>
          <a:solidFill>
            <a:sysClr val="windowText" lastClr="000000"/>
          </a:solidFill>
          <a:ln w="25400" cap="flat" cmpd="sng" algn="ctr">
            <a:solidFill>
              <a:srgbClr val="4F81BD">
                <a:shade val="50000"/>
              </a:srgbClr>
            </a:solidFill>
            <a:prstDash val="solid"/>
          </a:ln>
          <a:effectLst/>
        </p:spPr>
        <p:txBody>
          <a:bodyPr anchor="ctr"/>
          <a:lstStyle/>
          <a:p>
            <a:pPr>
              <a:defRPr/>
            </a:pPr>
            <a:endParaRPr lang="en-US" sz="1000" kern="0">
              <a:solidFill>
                <a:sysClr val="window" lastClr="FFFFFF"/>
              </a:solidFill>
            </a:endParaRPr>
          </a:p>
        </p:txBody>
      </p:sp>
      <p:sp>
        <p:nvSpPr>
          <p:cNvPr id="102" name="Left-Right Arrow 101"/>
          <p:cNvSpPr/>
          <p:nvPr/>
        </p:nvSpPr>
        <p:spPr>
          <a:xfrm>
            <a:off x="1747279" y="5153728"/>
            <a:ext cx="650554" cy="274086"/>
          </a:xfrm>
          <a:prstGeom prst="leftRightArrow">
            <a:avLst>
              <a:gd name="adj1" fmla="val 50000"/>
              <a:gd name="adj2" fmla="val 45530"/>
            </a:avLst>
          </a:prstGeom>
          <a:solidFill>
            <a:sysClr val="windowText" lastClr="000000"/>
          </a:solidFill>
          <a:ln w="25400" cap="flat" cmpd="sng" algn="ctr">
            <a:solidFill>
              <a:srgbClr val="4F81BD">
                <a:shade val="50000"/>
              </a:srgbClr>
            </a:solidFill>
            <a:prstDash val="solid"/>
          </a:ln>
          <a:effectLst/>
        </p:spPr>
        <p:txBody>
          <a:bodyPr anchor="ctr"/>
          <a:lstStyle/>
          <a:p>
            <a:pPr>
              <a:defRPr/>
            </a:pPr>
            <a:endParaRPr lang="en-US" sz="1000" kern="0">
              <a:solidFill>
                <a:sysClr val="window" lastClr="FFFFFF"/>
              </a:solidFill>
            </a:endParaRPr>
          </a:p>
        </p:txBody>
      </p:sp>
      <p:sp>
        <p:nvSpPr>
          <p:cNvPr id="103" name="Left-Right Arrow 102"/>
          <p:cNvSpPr/>
          <p:nvPr/>
        </p:nvSpPr>
        <p:spPr>
          <a:xfrm rot="5400000">
            <a:off x="4043252" y="2850099"/>
            <a:ext cx="593431" cy="276165"/>
          </a:xfrm>
          <a:prstGeom prst="leftRightArrow">
            <a:avLst/>
          </a:prstGeom>
          <a:solidFill>
            <a:sysClr val="windowText" lastClr="000000"/>
          </a:solidFill>
          <a:ln w="25400" cap="flat" cmpd="sng" algn="ctr">
            <a:solidFill>
              <a:srgbClr val="4F81BD">
                <a:shade val="50000"/>
              </a:srgbClr>
            </a:solidFill>
            <a:prstDash val="solid"/>
          </a:ln>
          <a:effectLst/>
        </p:spPr>
        <p:txBody>
          <a:bodyPr anchor="ctr"/>
          <a:lstStyle/>
          <a:p>
            <a:pPr>
              <a:defRPr/>
            </a:pPr>
            <a:endParaRPr lang="en-US" sz="1000" kern="0">
              <a:solidFill>
                <a:sysClr val="window" lastClr="FFFFFF"/>
              </a:solidFill>
            </a:endParaRPr>
          </a:p>
        </p:txBody>
      </p:sp>
      <p:sp>
        <p:nvSpPr>
          <p:cNvPr id="104" name="Rectangle 103"/>
          <p:cNvSpPr/>
          <p:nvPr/>
        </p:nvSpPr>
        <p:spPr>
          <a:xfrm>
            <a:off x="2163389" y="2212729"/>
            <a:ext cx="1548639" cy="430887"/>
          </a:xfrm>
          <a:prstGeom prst="rect">
            <a:avLst/>
          </a:prstGeom>
        </p:spPr>
        <p:txBody>
          <a:bodyPr wrap="square">
            <a:spAutoFit/>
          </a:bodyPr>
          <a:lstStyle/>
          <a:p>
            <a:pPr algn="ctr"/>
            <a:r>
              <a:rPr lang="en-US" sz="1100" b="1" dirty="0" smtClean="0">
                <a:solidFill>
                  <a:srgbClr val="1F497D"/>
                </a:solidFill>
                <a:ea typeface="Times New Roman"/>
                <a:cs typeface="Times New Roman"/>
              </a:rPr>
              <a:t>Interactively test </a:t>
            </a:r>
            <a:r>
              <a:rPr lang="en-US" sz="1100" b="1" dirty="0" err="1" smtClean="0">
                <a:solidFill>
                  <a:srgbClr val="1F497D"/>
                </a:solidFill>
                <a:ea typeface="Times New Roman"/>
                <a:cs typeface="Times New Roman"/>
              </a:rPr>
              <a:t>WaterOneflow</a:t>
            </a:r>
            <a:r>
              <a:rPr lang="en-US" sz="1100" b="1" dirty="0" smtClean="0">
                <a:solidFill>
                  <a:srgbClr val="1F497D"/>
                </a:solidFill>
                <a:ea typeface="Times New Roman"/>
                <a:cs typeface="Times New Roman"/>
              </a:rPr>
              <a:t> Services</a:t>
            </a:r>
            <a:endParaRPr lang="en-US" sz="1100" dirty="0">
              <a:solidFill>
                <a:prstClr val="black"/>
              </a:solidFill>
              <a:latin typeface="Times New Roman"/>
              <a:ea typeface="Times New Roman"/>
            </a:endParaRPr>
          </a:p>
        </p:txBody>
      </p:sp>
      <p:sp>
        <p:nvSpPr>
          <p:cNvPr id="105" name="Rounded Rectangle 104"/>
          <p:cNvSpPr/>
          <p:nvPr/>
        </p:nvSpPr>
        <p:spPr>
          <a:xfrm>
            <a:off x="5318762" y="4989906"/>
            <a:ext cx="1020634" cy="491642"/>
          </a:xfrm>
          <a:prstGeom prst="roundRect">
            <a:avLst/>
          </a:prstGeom>
          <a:solidFill>
            <a:srgbClr val="4F81BD"/>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defRPr/>
            </a:pPr>
            <a:r>
              <a:rPr lang="en-US" sz="1050" kern="0" dirty="0" smtClean="0">
                <a:solidFill>
                  <a:sysClr val="window" lastClr="FFFFFF"/>
                </a:solidFill>
              </a:rPr>
              <a:t>Ontology  Web Service</a:t>
            </a:r>
            <a:endParaRPr lang="en-US" sz="1050" kern="0" dirty="0">
              <a:solidFill>
                <a:sysClr val="window" lastClr="FFFFFF"/>
              </a:solidFill>
            </a:endParaRPr>
          </a:p>
        </p:txBody>
      </p:sp>
      <p:sp>
        <p:nvSpPr>
          <p:cNvPr id="107" name="Left-Right Arrow 106"/>
          <p:cNvSpPr/>
          <p:nvPr/>
        </p:nvSpPr>
        <p:spPr>
          <a:xfrm>
            <a:off x="6379028" y="4290350"/>
            <a:ext cx="650554" cy="274086"/>
          </a:xfrm>
          <a:prstGeom prst="leftRightArrow">
            <a:avLst>
              <a:gd name="adj1" fmla="val 50000"/>
              <a:gd name="adj2" fmla="val 45530"/>
            </a:avLst>
          </a:prstGeom>
          <a:solidFill>
            <a:sysClr val="windowText" lastClr="000000"/>
          </a:solidFill>
          <a:ln w="25400" cap="flat" cmpd="sng" algn="ctr">
            <a:solidFill>
              <a:srgbClr val="4F81BD">
                <a:shade val="50000"/>
              </a:srgbClr>
            </a:solidFill>
            <a:prstDash val="solid"/>
          </a:ln>
          <a:effectLst/>
        </p:spPr>
        <p:txBody>
          <a:bodyPr anchor="ctr"/>
          <a:lstStyle/>
          <a:p>
            <a:pPr>
              <a:defRPr/>
            </a:pPr>
            <a:endParaRPr lang="en-US" sz="1000" kern="0">
              <a:solidFill>
                <a:sysClr val="window" lastClr="FFFFFF"/>
              </a:solidFill>
            </a:endParaRPr>
          </a:p>
        </p:txBody>
      </p:sp>
      <p:cxnSp>
        <p:nvCxnSpPr>
          <p:cNvPr id="113" name="Curved Connector 112"/>
          <p:cNvCxnSpPr>
            <a:stCxn id="14" idx="2"/>
            <a:endCxn id="56" idx="3"/>
          </p:cNvCxnSpPr>
          <p:nvPr/>
        </p:nvCxnSpPr>
        <p:spPr>
          <a:xfrm rot="10800000" flipV="1">
            <a:off x="3476790" y="4502133"/>
            <a:ext cx="336773" cy="212207"/>
          </a:xfrm>
          <a:prstGeom prst="curvedConnector3">
            <a:avLst>
              <a:gd name="adj1" fmla="val 50000"/>
            </a:avLst>
          </a:prstGeom>
          <a:noFill/>
          <a:ln w="28575" cap="flat" cmpd="sng" algn="ctr">
            <a:solidFill>
              <a:sysClr val="windowText" lastClr="000000"/>
            </a:solidFill>
            <a:prstDash val="solid"/>
            <a:headEnd type="triangle"/>
            <a:tailEnd type="triangle"/>
          </a:ln>
          <a:effectLst/>
        </p:spPr>
      </p:cxnSp>
      <p:cxnSp>
        <p:nvCxnSpPr>
          <p:cNvPr id="120" name="Curved Connector 119"/>
          <p:cNvCxnSpPr>
            <a:stCxn id="14" idx="1"/>
            <a:endCxn id="53" idx="2"/>
          </p:cNvCxnSpPr>
          <p:nvPr/>
        </p:nvCxnSpPr>
        <p:spPr>
          <a:xfrm rot="5400000" flipH="1" flipV="1">
            <a:off x="4953523" y="3128149"/>
            <a:ext cx="283029" cy="1549942"/>
          </a:xfrm>
          <a:prstGeom prst="curvedConnector3">
            <a:avLst>
              <a:gd name="adj1" fmla="val 50000"/>
            </a:avLst>
          </a:prstGeom>
          <a:noFill/>
          <a:ln w="28575" cap="flat" cmpd="sng" algn="ctr">
            <a:solidFill>
              <a:sysClr val="windowText" lastClr="000000"/>
            </a:solidFill>
            <a:prstDash val="solid"/>
            <a:headEnd type="triangle" w="med" len="med"/>
            <a:tailEnd type="triangle" w="med" len="med"/>
          </a:ln>
          <a:effectLst/>
        </p:spPr>
      </p:cxnSp>
      <p:cxnSp>
        <p:nvCxnSpPr>
          <p:cNvPr id="123" name="Curved Connector 122"/>
          <p:cNvCxnSpPr>
            <a:stCxn id="14" idx="2"/>
            <a:endCxn id="50" idx="3"/>
          </p:cNvCxnSpPr>
          <p:nvPr/>
        </p:nvCxnSpPr>
        <p:spPr>
          <a:xfrm rot="10800000" flipV="1">
            <a:off x="3465744" y="4502133"/>
            <a:ext cx="347818" cy="793133"/>
          </a:xfrm>
          <a:prstGeom prst="curvedConnector3">
            <a:avLst>
              <a:gd name="adj1" fmla="val 50000"/>
            </a:avLst>
          </a:prstGeom>
          <a:noFill/>
          <a:ln w="28575" cap="flat" cmpd="sng" algn="ctr">
            <a:solidFill>
              <a:sysClr val="windowText" lastClr="000000"/>
            </a:solidFill>
            <a:prstDash val="solid"/>
            <a:headEnd type="triangle"/>
            <a:tailEnd type="triangle"/>
          </a:ln>
          <a:effectLst/>
        </p:spPr>
      </p:cxnSp>
      <p:cxnSp>
        <p:nvCxnSpPr>
          <p:cNvPr id="126" name="Curved Connector 125"/>
          <p:cNvCxnSpPr>
            <a:stCxn id="12" idx="2"/>
            <a:endCxn id="14" idx="1"/>
          </p:cNvCxnSpPr>
          <p:nvPr/>
        </p:nvCxnSpPr>
        <p:spPr>
          <a:xfrm rot="16200000" flipH="1">
            <a:off x="4169279" y="3893846"/>
            <a:ext cx="293915" cy="7659"/>
          </a:xfrm>
          <a:prstGeom prst="curvedConnector3">
            <a:avLst>
              <a:gd name="adj1" fmla="val 50000"/>
            </a:avLst>
          </a:prstGeom>
          <a:noFill/>
          <a:ln w="28575" cap="flat" cmpd="sng" algn="ctr">
            <a:solidFill>
              <a:sysClr val="windowText" lastClr="000000"/>
            </a:solidFill>
            <a:prstDash val="solid"/>
            <a:headEnd type="triangle"/>
            <a:tailEnd type="triangle"/>
          </a:ln>
          <a:effectLst/>
        </p:spPr>
      </p:cxnSp>
      <p:cxnSp>
        <p:nvCxnSpPr>
          <p:cNvPr id="130" name="Curved Connector 129"/>
          <p:cNvCxnSpPr>
            <a:stCxn id="97" idx="3"/>
            <a:endCxn id="105" idx="1"/>
          </p:cNvCxnSpPr>
          <p:nvPr/>
        </p:nvCxnSpPr>
        <p:spPr>
          <a:xfrm>
            <a:off x="5268686" y="5167181"/>
            <a:ext cx="50076" cy="68546"/>
          </a:xfrm>
          <a:prstGeom prst="curvedConnector3">
            <a:avLst>
              <a:gd name="adj1" fmla="val 50000"/>
            </a:avLst>
          </a:prstGeom>
          <a:noFill/>
          <a:ln w="28575" cap="flat" cmpd="sng" algn="ctr">
            <a:solidFill>
              <a:sysClr val="windowText" lastClr="000000"/>
            </a:solidFill>
            <a:prstDash val="solid"/>
            <a:headEnd type="none"/>
            <a:tailEnd type="triangle"/>
          </a:ln>
          <a:effectLst/>
        </p:spPr>
      </p:cxnSp>
      <p:sp>
        <p:nvSpPr>
          <p:cNvPr id="48" name="Left-Right Arrow 47"/>
          <p:cNvSpPr/>
          <p:nvPr/>
        </p:nvSpPr>
        <p:spPr>
          <a:xfrm>
            <a:off x="6357257" y="5117664"/>
            <a:ext cx="650554" cy="274086"/>
          </a:xfrm>
          <a:prstGeom prst="leftRightArrow">
            <a:avLst>
              <a:gd name="adj1" fmla="val 50000"/>
              <a:gd name="adj2" fmla="val 45530"/>
            </a:avLst>
          </a:prstGeom>
          <a:solidFill>
            <a:sysClr val="windowText" lastClr="000000"/>
          </a:solidFill>
          <a:ln w="25400" cap="flat" cmpd="sng" algn="ctr">
            <a:solidFill>
              <a:srgbClr val="4F81BD">
                <a:shade val="50000"/>
              </a:srgbClr>
            </a:solidFill>
            <a:prstDash val="solid"/>
          </a:ln>
          <a:effectLst/>
        </p:spPr>
        <p:txBody>
          <a:bodyPr anchor="ctr"/>
          <a:lstStyle/>
          <a:p>
            <a:pPr>
              <a:defRPr/>
            </a:pPr>
            <a:endParaRPr lang="en-US" sz="1000" kern="0">
              <a:solidFill>
                <a:sysClr val="window" lastClr="FFFFFF"/>
              </a:solidFill>
            </a:endParaRPr>
          </a:p>
        </p:txBody>
      </p:sp>
      <p:sp>
        <p:nvSpPr>
          <p:cNvPr id="42" name="Title 41"/>
          <p:cNvSpPr>
            <a:spLocks noGrp="1"/>
          </p:cNvSpPr>
          <p:nvPr>
            <p:ph type="title"/>
          </p:nvPr>
        </p:nvSpPr>
        <p:spPr/>
        <p:txBody>
          <a:bodyPr/>
          <a:lstStyle/>
          <a:p>
            <a:r>
              <a:rPr lang="en-US" dirty="0" err="1" smtClean="0"/>
              <a:t>HydroCatalog</a:t>
            </a:r>
            <a:endParaRPr lang="en-US" dirty="0"/>
          </a:p>
        </p:txBody>
      </p:sp>
    </p:spTree>
    <p:extLst>
      <p:ext uri="{BB962C8B-B14F-4D97-AF65-F5344CB8AC3E}">
        <p14:creationId xmlns:p14="http://schemas.microsoft.com/office/powerpoint/2010/main" val="12222018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srcRect/>
          <a:stretch>
            <a:fillRect/>
          </a:stretch>
        </p:blipFill>
        <p:spPr bwMode="auto">
          <a:xfrm>
            <a:off x="4724400" y="1100138"/>
            <a:ext cx="3686175" cy="2505075"/>
          </a:xfrm>
          <a:prstGeom prst="rect">
            <a:avLst/>
          </a:prstGeom>
          <a:noFill/>
          <a:ln w="9525">
            <a:noFill/>
            <a:miter lim="800000"/>
            <a:headEnd/>
            <a:tailEnd/>
          </a:ln>
        </p:spPr>
      </p:pic>
      <p:sp>
        <p:nvSpPr>
          <p:cNvPr id="67587" name="Title 1"/>
          <p:cNvSpPr>
            <a:spLocks noGrp="1"/>
          </p:cNvSpPr>
          <p:nvPr>
            <p:ph type="title"/>
          </p:nvPr>
        </p:nvSpPr>
        <p:spPr>
          <a:xfrm>
            <a:off x="228600" y="596900"/>
            <a:ext cx="8686800" cy="503238"/>
          </a:xfrm>
        </p:spPr>
        <p:txBody>
          <a:bodyPr/>
          <a:lstStyle/>
          <a:p>
            <a:pPr eaLnBrk="1" hangingPunct="1"/>
            <a:r>
              <a:rPr lang="en-US" sz="4000" smtClean="0"/>
              <a:t>Overcoming Semantic Heterogeneity</a:t>
            </a:r>
          </a:p>
        </p:txBody>
      </p:sp>
      <p:sp>
        <p:nvSpPr>
          <p:cNvPr id="67588" name="Content Placeholder 2"/>
          <p:cNvSpPr>
            <a:spLocks noGrp="1"/>
          </p:cNvSpPr>
          <p:nvPr>
            <p:ph idx="1"/>
          </p:nvPr>
        </p:nvSpPr>
        <p:spPr>
          <a:xfrm>
            <a:off x="152400" y="1404938"/>
            <a:ext cx="4343400" cy="3048000"/>
          </a:xfrm>
        </p:spPr>
        <p:txBody>
          <a:bodyPr/>
          <a:lstStyle/>
          <a:p>
            <a:pPr eaLnBrk="1" hangingPunct="1"/>
            <a:r>
              <a:rPr lang="en-US" sz="2800" smtClean="0"/>
              <a:t>ODM Controlled Vocabulary System</a:t>
            </a:r>
          </a:p>
          <a:p>
            <a:pPr lvl="1" eaLnBrk="1" hangingPunct="1"/>
            <a:r>
              <a:rPr lang="en-US" sz="2000" smtClean="0"/>
              <a:t>ODM CV central database</a:t>
            </a:r>
          </a:p>
          <a:p>
            <a:pPr lvl="1" eaLnBrk="1" hangingPunct="1"/>
            <a:r>
              <a:rPr lang="en-US" sz="2000" smtClean="0"/>
              <a:t>Online submission and editing of CV terms</a:t>
            </a:r>
          </a:p>
          <a:p>
            <a:pPr lvl="1" eaLnBrk="1" hangingPunct="1"/>
            <a:r>
              <a:rPr lang="en-US" sz="2000" smtClean="0"/>
              <a:t>Web services for broadcasting  CVs</a:t>
            </a:r>
          </a:p>
        </p:txBody>
      </p:sp>
      <p:sp>
        <p:nvSpPr>
          <p:cNvPr id="9" name="Rectangle 8"/>
          <p:cNvSpPr/>
          <p:nvPr/>
        </p:nvSpPr>
        <p:spPr>
          <a:xfrm>
            <a:off x="381000" y="4305300"/>
            <a:ext cx="4648200" cy="192563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67590" name="TextBox 9"/>
          <p:cNvSpPr txBox="1">
            <a:spLocks noChangeArrowheads="1"/>
          </p:cNvSpPr>
          <p:nvPr/>
        </p:nvSpPr>
        <p:spPr bwMode="auto">
          <a:xfrm>
            <a:off x="381000" y="4300538"/>
            <a:ext cx="4648200" cy="457200"/>
          </a:xfrm>
          <a:prstGeom prst="rect">
            <a:avLst/>
          </a:prstGeom>
          <a:noFill/>
          <a:ln w="9525">
            <a:noFill/>
            <a:miter lim="800000"/>
            <a:headEnd/>
            <a:tailEnd/>
          </a:ln>
        </p:spPr>
        <p:txBody>
          <a:bodyPr>
            <a:spAutoFit/>
          </a:bodyPr>
          <a:lstStyle/>
          <a:p>
            <a:pPr algn="ctr" fontAlgn="base">
              <a:spcBef>
                <a:spcPct val="0"/>
              </a:spcBef>
              <a:spcAft>
                <a:spcPct val="0"/>
              </a:spcAft>
            </a:pPr>
            <a:r>
              <a:rPr lang="en-US" sz="2400" b="1" smtClean="0">
                <a:solidFill>
                  <a:srgbClr val="000000"/>
                </a:solidFill>
              </a:rPr>
              <a:t>Variable Name</a:t>
            </a:r>
          </a:p>
        </p:txBody>
      </p:sp>
      <p:graphicFrame>
        <p:nvGraphicFramePr>
          <p:cNvPr id="11" name="Table 10"/>
          <p:cNvGraphicFramePr>
            <a:graphicFrameLocks noGrp="1"/>
          </p:cNvGraphicFramePr>
          <p:nvPr/>
        </p:nvGraphicFramePr>
        <p:xfrm>
          <a:off x="533400" y="4800600"/>
          <a:ext cx="4343400" cy="1333500"/>
        </p:xfrm>
        <a:graphic>
          <a:graphicData uri="http://schemas.openxmlformats.org/drawingml/2006/table">
            <a:tbl>
              <a:tblPr/>
              <a:tblGrid>
                <a:gridCol w="1600200"/>
                <a:gridCol w="2743200"/>
              </a:tblGrid>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Investigator 1:</a:t>
                      </a:r>
                    </a:p>
                  </a:txBody>
                  <a:tcPr marL="857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“Temperature, water”</a:t>
                      </a:r>
                    </a:p>
                  </a:txBody>
                  <a:tcPr marL="857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Investigator 2:</a:t>
                      </a:r>
                    </a:p>
                  </a:txBody>
                  <a:tcPr marL="857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“Water Temperature”</a:t>
                      </a:r>
                    </a:p>
                  </a:txBody>
                  <a:tcPr marL="857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Investigator 3:</a:t>
                      </a:r>
                    </a:p>
                  </a:txBody>
                  <a:tcPr marL="857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“Temperature”</a:t>
                      </a:r>
                    </a:p>
                  </a:txBody>
                  <a:tcPr marL="857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Investigator 4:</a:t>
                      </a:r>
                    </a:p>
                  </a:txBody>
                  <a:tcPr marL="857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“Temp.”</a:t>
                      </a:r>
                    </a:p>
                  </a:txBody>
                  <a:tcPr marL="857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bl>
          </a:graphicData>
        </a:graphic>
      </p:graphicFrame>
      <p:cxnSp>
        <p:nvCxnSpPr>
          <p:cNvPr id="12" name="Straight Arrow Connector 11"/>
          <p:cNvCxnSpPr/>
          <p:nvPr/>
        </p:nvCxnSpPr>
        <p:spPr>
          <a:xfrm>
            <a:off x="4876800" y="5367338"/>
            <a:ext cx="1295400" cy="76200"/>
          </a:xfrm>
          <a:prstGeom prst="straightConnector1">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876800" y="5443538"/>
            <a:ext cx="1295400" cy="228600"/>
          </a:xfrm>
          <a:prstGeom prst="straightConnector1">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4876800" y="5443538"/>
            <a:ext cx="1295400" cy="533400"/>
          </a:xfrm>
          <a:prstGeom prst="straightConnector1">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876800" y="4986338"/>
            <a:ext cx="1295400" cy="457200"/>
          </a:xfrm>
          <a:prstGeom prst="straightConnector1">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7612" name="TextBox 19"/>
          <p:cNvSpPr txBox="1">
            <a:spLocks noChangeArrowheads="1"/>
          </p:cNvSpPr>
          <p:nvPr/>
        </p:nvSpPr>
        <p:spPr bwMode="auto">
          <a:xfrm>
            <a:off x="5486400" y="3690938"/>
            <a:ext cx="3429000" cy="457200"/>
          </a:xfrm>
          <a:prstGeom prst="rect">
            <a:avLst/>
          </a:prstGeom>
          <a:noFill/>
          <a:ln w="9525">
            <a:noFill/>
            <a:miter lim="800000"/>
            <a:headEnd/>
            <a:tailEnd/>
          </a:ln>
        </p:spPr>
        <p:txBody>
          <a:bodyPr>
            <a:spAutoFit/>
          </a:bodyPr>
          <a:lstStyle/>
          <a:p>
            <a:pPr algn="ctr" fontAlgn="base">
              <a:spcBef>
                <a:spcPct val="0"/>
              </a:spcBef>
              <a:spcAft>
                <a:spcPct val="0"/>
              </a:spcAft>
            </a:pPr>
            <a:r>
              <a:rPr lang="en-US" sz="2400" b="1" smtClean="0">
                <a:solidFill>
                  <a:srgbClr val="000000"/>
                </a:solidFill>
              </a:rPr>
              <a:t>ODM VariableNameCV</a:t>
            </a:r>
          </a:p>
        </p:txBody>
      </p:sp>
      <p:graphicFrame>
        <p:nvGraphicFramePr>
          <p:cNvPr id="21" name="Table 20"/>
          <p:cNvGraphicFramePr>
            <a:graphicFrameLocks noGrp="1"/>
          </p:cNvGraphicFramePr>
          <p:nvPr/>
        </p:nvGraphicFramePr>
        <p:xfrm>
          <a:off x="6172200" y="4224338"/>
          <a:ext cx="2120900" cy="2000250"/>
        </p:xfrm>
        <a:graphic>
          <a:graphicData uri="http://schemas.openxmlformats.org/drawingml/2006/table">
            <a:tbl>
              <a:tblPr/>
              <a:tblGrid>
                <a:gridCol w="2120900"/>
              </a:tblGrid>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Arial" charset="0"/>
                        </a:rPr>
                        <a:t>Term</a:t>
                      </a:r>
                    </a:p>
                  </a:txBody>
                  <a:tcPr marL="857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a:t>
                      </a:r>
                    </a:p>
                  </a:txBody>
                  <a:tcPr marL="857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Sunshine duration</a:t>
                      </a:r>
                    </a:p>
                  </a:txBody>
                  <a:tcPr marL="857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00"/>
                          </a:solidFill>
                          <a:effectLst/>
                          <a:latin typeface="Arial" charset="0"/>
                        </a:rPr>
                        <a:t>Temperature</a:t>
                      </a:r>
                    </a:p>
                  </a:txBody>
                  <a:tcPr marL="857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Turbidity</a:t>
                      </a:r>
                    </a:p>
                  </a:txBody>
                  <a:tcPr marL="857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a:t>
                      </a:r>
                    </a:p>
                  </a:txBody>
                  <a:tcPr marL="857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6" name="TextBox 15"/>
          <p:cNvSpPr txBox="1"/>
          <p:nvPr/>
        </p:nvSpPr>
        <p:spPr>
          <a:xfrm>
            <a:off x="6804025" y="6488113"/>
            <a:ext cx="2339975" cy="369887"/>
          </a:xfrm>
          <a:prstGeom prst="rect">
            <a:avLst/>
          </a:prstGeom>
          <a:noFill/>
        </p:spPr>
        <p:txBody>
          <a:bodyPr>
            <a:spAutoFit/>
          </a:bodyPr>
          <a:lstStyle/>
          <a:p>
            <a:pPr fontAlgn="base">
              <a:spcBef>
                <a:spcPct val="0"/>
              </a:spcBef>
              <a:spcAft>
                <a:spcPct val="0"/>
              </a:spcAft>
              <a:defRPr/>
            </a:pPr>
            <a:r>
              <a:rPr lang="en-US" dirty="0">
                <a:solidFill>
                  <a:srgbClr val="FFFFFF">
                    <a:lumMod val="50000"/>
                  </a:srgbClr>
                </a:solidFill>
              </a:rPr>
              <a:t>From Jeff </a:t>
            </a:r>
            <a:r>
              <a:rPr lang="en-US" dirty="0" err="1">
                <a:solidFill>
                  <a:srgbClr val="FFFFFF">
                    <a:lumMod val="50000"/>
                  </a:srgbClr>
                </a:solidFill>
              </a:rPr>
              <a:t>Horsburgh</a:t>
            </a:r>
            <a:endParaRPr lang="en-US" dirty="0">
              <a:solidFill>
                <a:srgbClr val="FFFFFF">
                  <a:lumMod val="50000"/>
                </a:srgbClr>
              </a:solidFill>
            </a:endParaRPr>
          </a:p>
        </p:txBody>
      </p:sp>
    </p:spTree>
    <p:extLst>
      <p:ext uri="{BB962C8B-B14F-4D97-AF65-F5344CB8AC3E}">
        <p14:creationId xmlns:p14="http://schemas.microsoft.com/office/powerpoint/2010/main" val="5511974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2041"/>
            <a:ext cx="5360283" cy="1127159"/>
          </a:xfrm>
        </p:spPr>
        <p:txBody>
          <a:bodyPr>
            <a:normAutofit fontScale="90000"/>
          </a:bodyPr>
          <a:lstStyle/>
          <a:p>
            <a:r>
              <a:rPr lang="en-US" dirty="0" smtClean="0"/>
              <a:t>Hydrologic Data Challenges</a:t>
            </a:r>
            <a:endParaRPr lang="en-US" dirty="0"/>
          </a:p>
        </p:txBody>
      </p:sp>
      <p:sp>
        <p:nvSpPr>
          <p:cNvPr id="3" name="Content Placeholder 2"/>
          <p:cNvSpPr>
            <a:spLocks noGrp="1"/>
          </p:cNvSpPr>
          <p:nvPr>
            <p:ph idx="1"/>
          </p:nvPr>
        </p:nvSpPr>
        <p:spPr>
          <a:xfrm>
            <a:off x="533400" y="1341262"/>
            <a:ext cx="4369361" cy="4525963"/>
          </a:xfrm>
        </p:spPr>
        <p:txBody>
          <a:bodyPr>
            <a:noAutofit/>
          </a:bodyPr>
          <a:lstStyle/>
          <a:p>
            <a:r>
              <a:rPr lang="en-US" sz="2400" dirty="0" smtClean="0"/>
              <a:t>From dispersed federal agencies</a:t>
            </a:r>
          </a:p>
          <a:p>
            <a:r>
              <a:rPr lang="en-US" sz="2400" dirty="0" smtClean="0"/>
              <a:t>From investigators collected for different purposes</a:t>
            </a:r>
          </a:p>
          <a:p>
            <a:r>
              <a:rPr lang="en-US" sz="2400" dirty="0" smtClean="0"/>
              <a:t>Different formats</a:t>
            </a:r>
          </a:p>
          <a:p>
            <a:pPr lvl="1"/>
            <a:r>
              <a:rPr lang="en-US" sz="2000" dirty="0" smtClean="0"/>
              <a:t>Points</a:t>
            </a:r>
          </a:p>
          <a:p>
            <a:pPr lvl="1"/>
            <a:r>
              <a:rPr lang="en-US" sz="2000" dirty="0" smtClean="0"/>
              <a:t>Lines</a:t>
            </a:r>
          </a:p>
          <a:p>
            <a:pPr lvl="1"/>
            <a:r>
              <a:rPr lang="en-US" sz="2000" dirty="0" smtClean="0"/>
              <a:t>Polygons</a:t>
            </a:r>
          </a:p>
          <a:p>
            <a:pPr lvl="1"/>
            <a:r>
              <a:rPr lang="en-US" sz="2000" dirty="0" smtClean="0"/>
              <a:t>Fields</a:t>
            </a:r>
          </a:p>
          <a:p>
            <a:pPr marL="0" indent="0">
              <a:buNone/>
            </a:pPr>
            <a:endParaRPr lang="en-US" sz="2400" dirty="0" smtClean="0"/>
          </a:p>
          <a:p>
            <a:pPr marL="0" indent="0">
              <a:buNone/>
            </a:pPr>
            <a:endParaRPr lang="en-US" sz="2400" dirty="0"/>
          </a:p>
        </p:txBody>
      </p:sp>
      <p:grpSp>
        <p:nvGrpSpPr>
          <p:cNvPr id="4" name="Group 18"/>
          <p:cNvGrpSpPr>
            <a:grpSpLocks/>
          </p:cNvGrpSpPr>
          <p:nvPr/>
        </p:nvGrpSpPr>
        <p:grpSpPr bwMode="auto">
          <a:xfrm>
            <a:off x="5038987" y="2347441"/>
            <a:ext cx="2276213" cy="2122164"/>
            <a:chOff x="3108865" y="609284"/>
            <a:chExt cx="3011220" cy="2808993"/>
          </a:xfrm>
        </p:grpSpPr>
        <p:pic>
          <p:nvPicPr>
            <p:cNvPr id="5" name="Picture 4" descr="rain-gauge-platform-400"/>
            <p:cNvPicPr>
              <a:picLocks noChangeAspect="1" noChangeArrowheads="1"/>
            </p:cNvPicPr>
            <p:nvPr/>
          </p:nvPicPr>
          <p:blipFill>
            <a:blip r:embed="rId2" cstate="print"/>
            <a:srcRect l="6047" r="9295"/>
            <a:stretch>
              <a:fillRect/>
            </a:stretch>
          </p:blipFill>
          <p:spPr bwMode="auto">
            <a:xfrm>
              <a:off x="3108865" y="1470049"/>
              <a:ext cx="2921508" cy="1948228"/>
            </a:xfrm>
            <a:prstGeom prst="rect">
              <a:avLst/>
            </a:prstGeom>
            <a:noFill/>
            <a:ln w="9525">
              <a:noFill/>
              <a:miter lim="800000"/>
              <a:headEnd/>
              <a:tailEnd/>
            </a:ln>
            <a:effectLst>
              <a:outerShdw blurRad="127000" dist="63500" dir="2700000">
                <a:srgbClr val="000000">
                  <a:alpha val="40000"/>
                </a:srgbClr>
              </a:outerShdw>
            </a:effectLst>
          </p:spPr>
        </p:pic>
        <p:sp>
          <p:nvSpPr>
            <p:cNvPr id="6" name="Text Box 4"/>
            <p:cNvSpPr txBox="1">
              <a:spLocks noChangeArrowheads="1"/>
            </p:cNvSpPr>
            <p:nvPr/>
          </p:nvSpPr>
          <p:spPr bwMode="auto">
            <a:xfrm>
              <a:off x="3108865" y="609284"/>
              <a:ext cx="3011220" cy="855513"/>
            </a:xfrm>
            <a:prstGeom prst="rect">
              <a:avLst/>
            </a:prstGeom>
            <a:noFill/>
            <a:ln w="9525">
              <a:noFill/>
              <a:miter lim="800000"/>
              <a:headEnd/>
              <a:tailEnd/>
            </a:ln>
          </p:spPr>
          <p:txBody>
            <a:bodyPr wrap="square">
              <a:spAutoFit/>
            </a:bodyPr>
            <a:lstStyle/>
            <a:p>
              <a:pPr algn="ctr" eaLnBrk="0" hangingPunct="0">
                <a:spcBef>
                  <a:spcPct val="50000"/>
                </a:spcBef>
                <a:defRPr/>
              </a:pPr>
              <a:r>
                <a:rPr lang="en-US" dirty="0" smtClean="0">
                  <a:effectLst>
                    <a:outerShdw blurRad="38100" dist="38100" dir="2700000" algn="tl">
                      <a:srgbClr val="000000">
                        <a:alpha val="43137"/>
                      </a:srgbClr>
                    </a:outerShdw>
                  </a:effectLst>
                </a:rPr>
                <a:t>Rainfall and Meteorology</a:t>
              </a:r>
              <a:endParaRPr lang="en-US" dirty="0">
                <a:effectLst>
                  <a:outerShdw blurRad="38100" dist="38100" dir="2700000" algn="tl">
                    <a:srgbClr val="000000">
                      <a:alpha val="43137"/>
                    </a:srgbClr>
                  </a:outerShdw>
                </a:effectLst>
              </a:endParaRPr>
            </a:p>
          </p:txBody>
        </p:sp>
      </p:grpSp>
      <p:pic>
        <p:nvPicPr>
          <p:cNvPr id="8" name="Picture 7" descr="stream3"/>
          <p:cNvPicPr>
            <a:picLocks noChangeArrowheads="1"/>
          </p:cNvPicPr>
          <p:nvPr/>
        </p:nvPicPr>
        <p:blipFill>
          <a:blip r:embed="rId3" cstate="print"/>
          <a:stretch>
            <a:fillRect/>
          </a:stretch>
        </p:blipFill>
        <p:spPr bwMode="auto">
          <a:xfrm>
            <a:off x="7543800" y="486260"/>
            <a:ext cx="1413893" cy="1935616"/>
          </a:xfrm>
          <a:prstGeom prst="rect">
            <a:avLst/>
          </a:prstGeom>
          <a:noFill/>
          <a:ln w="9525">
            <a:noFill/>
            <a:miter lim="800000"/>
            <a:headEnd/>
            <a:tailEnd/>
          </a:ln>
          <a:effectLst>
            <a:outerShdw blurRad="127000" dist="63500" dir="2700000">
              <a:srgbClr val="000000">
                <a:alpha val="40000"/>
              </a:srgbClr>
            </a:outerShdw>
          </a:effectLst>
        </p:spPr>
      </p:pic>
      <p:sp>
        <p:nvSpPr>
          <p:cNvPr id="9" name="Text Box 7"/>
          <p:cNvSpPr txBox="1">
            <a:spLocks noChangeArrowheads="1"/>
          </p:cNvSpPr>
          <p:nvPr/>
        </p:nvSpPr>
        <p:spPr bwMode="auto">
          <a:xfrm>
            <a:off x="7421557" y="76200"/>
            <a:ext cx="1722443" cy="369332"/>
          </a:xfrm>
          <a:prstGeom prst="rect">
            <a:avLst/>
          </a:prstGeom>
          <a:noFill/>
          <a:ln w="9525">
            <a:noFill/>
            <a:miter lim="800000"/>
            <a:headEnd/>
            <a:tailEnd/>
          </a:ln>
        </p:spPr>
        <p:txBody>
          <a:bodyPr>
            <a:spAutoFit/>
          </a:bodyPr>
          <a:lstStyle/>
          <a:p>
            <a:pPr algn="ctr" eaLnBrk="0" hangingPunct="0">
              <a:spcBef>
                <a:spcPct val="50000"/>
              </a:spcBef>
              <a:defRPr/>
            </a:pPr>
            <a:r>
              <a:rPr lang="en-US" dirty="0">
                <a:effectLst>
                  <a:outerShdw blurRad="38100" dist="38100" dir="2700000" algn="tl">
                    <a:srgbClr val="000000">
                      <a:alpha val="43137"/>
                    </a:srgbClr>
                  </a:outerShdw>
                </a:effectLst>
              </a:rPr>
              <a:t>Water quantity</a:t>
            </a:r>
          </a:p>
        </p:txBody>
      </p:sp>
      <p:grpSp>
        <p:nvGrpSpPr>
          <p:cNvPr id="13" name="Group 20"/>
          <p:cNvGrpSpPr>
            <a:grpSpLocks/>
          </p:cNvGrpSpPr>
          <p:nvPr/>
        </p:nvGrpSpPr>
        <p:grpSpPr bwMode="auto">
          <a:xfrm>
            <a:off x="7543800" y="2402079"/>
            <a:ext cx="1447800" cy="2067526"/>
            <a:chOff x="6626225" y="1290638"/>
            <a:chExt cx="1600200" cy="2319631"/>
          </a:xfrm>
        </p:grpSpPr>
        <p:pic>
          <p:nvPicPr>
            <p:cNvPr id="14" name="Picture 6" descr="tdr"/>
            <p:cNvPicPr>
              <a:picLocks noChangeAspect="1" noChangeArrowheads="1"/>
            </p:cNvPicPr>
            <p:nvPr/>
          </p:nvPicPr>
          <p:blipFill>
            <a:blip r:embed="rId4" cstate="print"/>
            <a:srcRect t="15483"/>
            <a:stretch>
              <a:fillRect/>
            </a:stretch>
          </p:blipFill>
          <p:spPr bwMode="auto">
            <a:xfrm>
              <a:off x="6626225" y="1668511"/>
              <a:ext cx="1600200" cy="1941758"/>
            </a:xfrm>
            <a:prstGeom prst="rect">
              <a:avLst/>
            </a:prstGeom>
            <a:noFill/>
            <a:ln w="9525">
              <a:noFill/>
              <a:miter lim="800000"/>
              <a:headEnd/>
              <a:tailEnd/>
            </a:ln>
            <a:effectLst>
              <a:outerShdw blurRad="127000" dist="63500" dir="2700000">
                <a:srgbClr val="000000">
                  <a:alpha val="40000"/>
                </a:srgbClr>
              </a:outerShdw>
            </a:effectLst>
          </p:spPr>
        </p:pic>
        <p:sp>
          <p:nvSpPr>
            <p:cNvPr id="15" name="Text Box 18"/>
            <p:cNvSpPr txBox="1">
              <a:spLocks noChangeArrowheads="1"/>
            </p:cNvSpPr>
            <p:nvPr/>
          </p:nvSpPr>
          <p:spPr bwMode="auto">
            <a:xfrm>
              <a:off x="6761163" y="1290638"/>
              <a:ext cx="1465262" cy="369379"/>
            </a:xfrm>
            <a:prstGeom prst="rect">
              <a:avLst/>
            </a:prstGeom>
            <a:noFill/>
            <a:ln w="9525">
              <a:noFill/>
              <a:miter lim="800000"/>
              <a:headEnd/>
              <a:tailEnd/>
            </a:ln>
          </p:spPr>
          <p:txBody>
            <a:bodyPr>
              <a:spAutoFit/>
            </a:bodyPr>
            <a:lstStyle/>
            <a:p>
              <a:pPr algn="ctr" eaLnBrk="0" hangingPunct="0">
                <a:spcBef>
                  <a:spcPct val="50000"/>
                </a:spcBef>
                <a:defRPr/>
              </a:pPr>
              <a:r>
                <a:rPr lang="en-US" dirty="0">
                  <a:effectLst>
                    <a:outerShdw blurRad="38100" dist="38100" dir="2700000" algn="tl">
                      <a:srgbClr val="000000">
                        <a:alpha val="43137"/>
                      </a:srgbClr>
                    </a:outerShdw>
                  </a:effectLst>
                </a:rPr>
                <a:t>Soil water </a:t>
              </a:r>
            </a:p>
          </p:txBody>
        </p:sp>
      </p:grpSp>
      <p:grpSp>
        <p:nvGrpSpPr>
          <p:cNvPr id="16" name="Group 21"/>
          <p:cNvGrpSpPr>
            <a:grpSpLocks/>
          </p:cNvGrpSpPr>
          <p:nvPr/>
        </p:nvGrpSpPr>
        <p:grpSpPr bwMode="auto">
          <a:xfrm>
            <a:off x="7543800" y="4549548"/>
            <a:ext cx="1447800" cy="2123684"/>
            <a:chOff x="6626225" y="3835400"/>
            <a:chExt cx="1600200" cy="2321794"/>
          </a:xfrm>
        </p:grpSpPr>
        <p:sp>
          <p:nvSpPr>
            <p:cNvPr id="17" name="Text Box 10"/>
            <p:cNvSpPr txBox="1">
              <a:spLocks noChangeArrowheads="1"/>
            </p:cNvSpPr>
            <p:nvPr/>
          </p:nvSpPr>
          <p:spPr bwMode="auto">
            <a:xfrm>
              <a:off x="6626225" y="3835400"/>
              <a:ext cx="1600200" cy="369218"/>
            </a:xfrm>
            <a:prstGeom prst="rect">
              <a:avLst/>
            </a:prstGeom>
            <a:noFill/>
            <a:ln w="9525">
              <a:noFill/>
              <a:miter lim="800000"/>
              <a:headEnd/>
              <a:tailEnd/>
            </a:ln>
          </p:spPr>
          <p:txBody>
            <a:bodyPr>
              <a:spAutoFit/>
            </a:bodyPr>
            <a:lstStyle/>
            <a:p>
              <a:pPr algn="ctr" eaLnBrk="0" hangingPunct="0">
                <a:spcBef>
                  <a:spcPct val="50000"/>
                </a:spcBef>
                <a:defRPr/>
              </a:pPr>
              <a:r>
                <a:rPr lang="en-US" dirty="0">
                  <a:effectLst>
                    <a:outerShdw blurRad="38100" dist="38100" dir="2700000" algn="tl">
                      <a:srgbClr val="000000">
                        <a:alpha val="43137"/>
                      </a:srgbClr>
                    </a:outerShdw>
                  </a:effectLst>
                </a:rPr>
                <a:t>Groundwater</a:t>
              </a:r>
            </a:p>
          </p:txBody>
        </p:sp>
        <p:pic>
          <p:nvPicPr>
            <p:cNvPr id="18" name="Picture 2"/>
            <p:cNvPicPr>
              <a:picLocks noChangeAspect="1" noChangeArrowheads="1"/>
            </p:cNvPicPr>
            <p:nvPr/>
          </p:nvPicPr>
          <p:blipFill>
            <a:blip r:embed="rId5" cstate="print"/>
            <a:srcRect b="3039"/>
            <a:stretch>
              <a:fillRect/>
            </a:stretch>
          </p:blipFill>
          <p:spPr bwMode="auto">
            <a:xfrm>
              <a:off x="6626225" y="4224218"/>
              <a:ext cx="1600200" cy="1932976"/>
            </a:xfrm>
            <a:prstGeom prst="rect">
              <a:avLst/>
            </a:prstGeom>
            <a:noFill/>
            <a:ln w="9525">
              <a:noFill/>
              <a:miter lim="800000"/>
              <a:headEnd/>
              <a:tailEnd/>
            </a:ln>
            <a:effectLst>
              <a:outerShdw blurRad="127000" dist="63500" dir="2700000">
                <a:srgbClr val="000000">
                  <a:alpha val="40000"/>
                </a:srgbClr>
              </a:outerShdw>
            </a:effectLst>
          </p:spPr>
        </p:pic>
      </p:grpSp>
      <p:sp>
        <p:nvSpPr>
          <p:cNvPr id="19" name="Text Box 7"/>
          <p:cNvSpPr txBox="1">
            <a:spLocks noChangeArrowheads="1"/>
          </p:cNvSpPr>
          <p:nvPr/>
        </p:nvSpPr>
        <p:spPr bwMode="auto">
          <a:xfrm>
            <a:off x="5343087" y="76200"/>
            <a:ext cx="1600200" cy="369332"/>
          </a:xfrm>
          <a:prstGeom prst="rect">
            <a:avLst/>
          </a:prstGeom>
          <a:noFill/>
          <a:ln w="9525">
            <a:noFill/>
            <a:miter lim="800000"/>
            <a:headEnd/>
            <a:tailEnd/>
          </a:ln>
        </p:spPr>
        <p:txBody>
          <a:bodyPr>
            <a:spAutoFit/>
          </a:bodyPr>
          <a:lstStyle/>
          <a:p>
            <a:pPr algn="ctr" eaLnBrk="0" hangingPunct="0">
              <a:spcBef>
                <a:spcPct val="50000"/>
              </a:spcBef>
              <a:defRPr/>
            </a:pPr>
            <a:r>
              <a:rPr lang="en-US" dirty="0">
                <a:effectLst>
                  <a:outerShdw blurRad="38100" dist="38100" dir="2700000" algn="tl">
                    <a:srgbClr val="000000">
                      <a:alpha val="43137"/>
                    </a:srgbClr>
                  </a:outerShdw>
                </a:effectLst>
              </a:rPr>
              <a:t>Water quality </a:t>
            </a:r>
          </a:p>
        </p:txBody>
      </p:sp>
      <p:pic>
        <p:nvPicPr>
          <p:cNvPr id="20" name="Picture 5" descr="Contaminants biologists monitoring water quality"/>
          <p:cNvPicPr>
            <a:picLocks noChangeAspect="1" noChangeArrowheads="1"/>
          </p:cNvPicPr>
          <p:nvPr/>
        </p:nvPicPr>
        <p:blipFill>
          <a:blip r:embed="rId6" cstate="print"/>
          <a:srcRect b="22210"/>
          <a:stretch>
            <a:fillRect/>
          </a:stretch>
        </p:blipFill>
        <p:spPr bwMode="auto">
          <a:xfrm>
            <a:off x="5343087" y="486260"/>
            <a:ext cx="1600200" cy="1915820"/>
          </a:xfrm>
          <a:prstGeom prst="rect">
            <a:avLst/>
          </a:prstGeom>
          <a:noFill/>
          <a:ln w="9525">
            <a:noFill/>
            <a:miter lim="800000"/>
            <a:headEnd/>
            <a:tailEnd/>
          </a:ln>
          <a:effectLst>
            <a:outerShdw blurRad="127000" dist="63500" dir="2700000">
              <a:srgbClr val="000000">
                <a:alpha val="40000"/>
              </a:srgbClr>
            </a:outerShdw>
          </a:effectLst>
        </p:spPr>
      </p:pic>
      <p:pic>
        <p:nvPicPr>
          <p:cNvPr id="22" name="Picture 9"/>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902761" y="5052919"/>
            <a:ext cx="2529682" cy="1397694"/>
          </a:xfrm>
          <a:prstGeom prst="rect">
            <a:avLst/>
          </a:prstGeom>
          <a:noFill/>
          <a:ln w="9525">
            <a:noFill/>
            <a:miter lim="800000"/>
            <a:headEnd/>
            <a:tailEnd/>
          </a:ln>
        </p:spPr>
      </p:pic>
      <p:sp>
        <p:nvSpPr>
          <p:cNvPr id="23" name="TextBox 24"/>
          <p:cNvSpPr txBox="1">
            <a:spLocks noChangeArrowheads="1"/>
          </p:cNvSpPr>
          <p:nvPr/>
        </p:nvSpPr>
        <p:spPr bwMode="auto">
          <a:xfrm>
            <a:off x="5817161" y="4748119"/>
            <a:ext cx="494046" cy="369332"/>
          </a:xfrm>
          <a:prstGeom prst="rect">
            <a:avLst/>
          </a:prstGeom>
          <a:noFill/>
          <a:ln w="9525">
            <a:noFill/>
            <a:miter lim="800000"/>
            <a:headEnd/>
            <a:tailEnd/>
          </a:ln>
        </p:spPr>
        <p:txBody>
          <a:bodyPr wrap="none">
            <a:spAutoFit/>
          </a:bodyPr>
          <a:lstStyle/>
          <a:p>
            <a:r>
              <a:rPr lang="en-US" dirty="0" smtClean="0">
                <a:solidFill>
                  <a:prstClr val="black"/>
                </a:solidFill>
                <a:effectLst>
                  <a:outerShdw blurRad="38100" dist="38100" dir="2700000" algn="tl">
                    <a:srgbClr val="000000">
                      <a:alpha val="43137"/>
                    </a:srgbClr>
                  </a:outerShdw>
                </a:effectLst>
              </a:rPr>
              <a:t>GIS</a:t>
            </a:r>
            <a:endParaRPr lang="en-US" dirty="0">
              <a:solidFill>
                <a:prstClr val="black"/>
              </a:solidFill>
              <a:effectLst>
                <a:outerShdw blurRad="38100" dist="38100" dir="2700000" algn="tl">
                  <a:srgbClr val="000000">
                    <a:alpha val="43137"/>
                  </a:srgbClr>
                </a:outerShdw>
              </a:effectLst>
            </a:endParaRPr>
          </a:p>
        </p:txBody>
      </p:sp>
      <p:sp>
        <p:nvSpPr>
          <p:cNvPr id="7" name="TextBox 6"/>
          <p:cNvSpPr txBox="1"/>
          <p:nvPr/>
        </p:nvSpPr>
        <p:spPr>
          <a:xfrm>
            <a:off x="685800" y="5257800"/>
            <a:ext cx="3810000" cy="523220"/>
          </a:xfrm>
          <a:prstGeom prst="rect">
            <a:avLst/>
          </a:prstGeom>
          <a:noFill/>
        </p:spPr>
        <p:txBody>
          <a:bodyPr wrap="square" rtlCol="0">
            <a:spAutoFit/>
          </a:bodyPr>
          <a:lstStyle/>
          <a:p>
            <a:r>
              <a:rPr lang="en-US" sz="2800" dirty="0" smtClean="0">
                <a:solidFill>
                  <a:srgbClr val="FF0000"/>
                </a:solidFill>
              </a:rPr>
              <a:t>Data Heterogeneity</a:t>
            </a:r>
            <a:endParaRPr lang="en-US" sz="2800" dirty="0">
              <a:solidFill>
                <a:srgbClr val="FF0000"/>
              </a:solidFill>
            </a:endParaRPr>
          </a:p>
        </p:txBody>
      </p:sp>
    </p:spTree>
    <p:extLst>
      <p:ext uri="{BB962C8B-B14F-4D97-AF65-F5344CB8AC3E}">
        <p14:creationId xmlns:p14="http://schemas.microsoft.com/office/powerpoint/2010/main" val="3562080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print"/>
          <a:srcRect/>
          <a:stretch>
            <a:fillRect/>
          </a:stretch>
        </p:blipFill>
        <p:spPr bwMode="auto">
          <a:xfrm>
            <a:off x="4800600" y="990600"/>
            <a:ext cx="1905000" cy="1563688"/>
          </a:xfrm>
          <a:prstGeom prst="rect">
            <a:avLst/>
          </a:prstGeom>
          <a:noFill/>
          <a:ln w="9525">
            <a:noFill/>
            <a:miter lim="800000"/>
            <a:headEnd/>
            <a:tailEnd/>
          </a:ln>
        </p:spPr>
      </p:pic>
      <p:sp>
        <p:nvSpPr>
          <p:cNvPr id="68611" name="Rectangle 19"/>
          <p:cNvSpPr>
            <a:spLocks noChangeArrowheads="1"/>
          </p:cNvSpPr>
          <p:nvPr/>
        </p:nvSpPr>
        <p:spPr bwMode="auto">
          <a:xfrm>
            <a:off x="0" y="38100"/>
            <a:ext cx="9144000" cy="639763"/>
          </a:xfrm>
          <a:prstGeom prst="rect">
            <a:avLst/>
          </a:prstGeom>
          <a:noFill/>
          <a:ln w="9525">
            <a:noFill/>
            <a:miter lim="800000"/>
            <a:headEnd/>
            <a:tailEnd/>
          </a:ln>
        </p:spPr>
        <p:txBody>
          <a:bodyPr anchor="ctr"/>
          <a:lstStyle/>
          <a:p>
            <a:pPr algn="ctr" fontAlgn="base">
              <a:spcBef>
                <a:spcPct val="0"/>
              </a:spcBef>
              <a:spcAft>
                <a:spcPct val="0"/>
              </a:spcAft>
            </a:pPr>
            <a:r>
              <a:rPr lang="en-US" sz="2800" smtClean="0">
                <a:solidFill>
                  <a:srgbClr val="000000"/>
                </a:solidFill>
              </a:rPr>
              <a:t>Dynamic controlled vocabulary moderation system</a:t>
            </a:r>
          </a:p>
        </p:txBody>
      </p:sp>
      <p:sp>
        <p:nvSpPr>
          <p:cNvPr id="68612" name="Rectangle 2"/>
          <p:cNvSpPr>
            <a:spLocks noChangeArrowheads="1"/>
          </p:cNvSpPr>
          <p:nvPr/>
        </p:nvSpPr>
        <p:spPr bwMode="auto">
          <a:xfrm>
            <a:off x="76200" y="2513013"/>
            <a:ext cx="3657600" cy="3963987"/>
          </a:xfrm>
          <a:prstGeom prst="rect">
            <a:avLst/>
          </a:prstGeom>
          <a:solidFill>
            <a:srgbClr val="BAD0BA"/>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 name="Flowchart: Magnetic Disk 3"/>
          <p:cNvSpPr/>
          <p:nvPr/>
        </p:nvSpPr>
        <p:spPr>
          <a:xfrm>
            <a:off x="304800" y="4724400"/>
            <a:ext cx="1524000" cy="1447800"/>
          </a:xfrm>
          <a:prstGeom prst="flowChartMagneticDisk">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solidFill>
                  <a:srgbClr val="000000"/>
                </a:solidFill>
              </a:rPr>
              <a:t>Local ODM</a:t>
            </a:r>
          </a:p>
          <a:p>
            <a:pPr algn="ctr" fontAlgn="base">
              <a:spcBef>
                <a:spcPct val="0"/>
              </a:spcBef>
              <a:spcAft>
                <a:spcPct val="0"/>
              </a:spcAft>
              <a:defRPr/>
            </a:pPr>
            <a:r>
              <a:rPr lang="en-US">
                <a:solidFill>
                  <a:srgbClr val="000000"/>
                </a:solidFill>
              </a:rPr>
              <a:t>Database</a:t>
            </a:r>
          </a:p>
        </p:txBody>
      </p:sp>
      <p:sp>
        <p:nvSpPr>
          <p:cNvPr id="5" name="Flowchart: Magnetic Disk 4"/>
          <p:cNvSpPr/>
          <p:nvPr/>
        </p:nvSpPr>
        <p:spPr>
          <a:xfrm>
            <a:off x="6934200" y="4572000"/>
            <a:ext cx="1752600" cy="1752600"/>
          </a:xfrm>
          <a:prstGeom prst="flowChartMagneticDisk">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solidFill>
                  <a:srgbClr val="000000"/>
                </a:solidFill>
              </a:rPr>
              <a:t>Master ODM Controlled Vocabulary</a:t>
            </a:r>
          </a:p>
        </p:txBody>
      </p:sp>
      <p:pic>
        <p:nvPicPr>
          <p:cNvPr id="68615" name="Picture 11" descr="C:\Documents and Settings\jeff\Local Settings\Temporary Internet Files\Content.IE5\ZZTF3DSW\MCj04316460000[1].png"/>
          <p:cNvPicPr>
            <a:picLocks noChangeAspect="1" noChangeArrowheads="1"/>
          </p:cNvPicPr>
          <p:nvPr/>
        </p:nvPicPr>
        <p:blipFill>
          <a:blip r:embed="rId3" cstate="print"/>
          <a:srcRect/>
          <a:stretch>
            <a:fillRect/>
          </a:stretch>
        </p:blipFill>
        <p:spPr bwMode="auto">
          <a:xfrm>
            <a:off x="2019300" y="723900"/>
            <a:ext cx="1562100" cy="1562100"/>
          </a:xfrm>
          <a:prstGeom prst="rect">
            <a:avLst/>
          </a:prstGeom>
          <a:noFill/>
          <a:ln w="9525">
            <a:noFill/>
            <a:miter lim="800000"/>
            <a:headEnd/>
            <a:tailEnd/>
          </a:ln>
        </p:spPr>
      </p:pic>
      <p:pic>
        <p:nvPicPr>
          <p:cNvPr id="68616" name="Picture 3"/>
          <p:cNvPicPr>
            <a:picLocks noChangeAspect="1" noChangeArrowheads="1"/>
          </p:cNvPicPr>
          <p:nvPr/>
        </p:nvPicPr>
        <p:blipFill>
          <a:blip r:embed="rId4" cstate="print"/>
          <a:srcRect/>
          <a:stretch>
            <a:fillRect/>
          </a:stretch>
        </p:blipFill>
        <p:spPr bwMode="auto">
          <a:xfrm>
            <a:off x="4467225" y="4343400"/>
            <a:ext cx="1933575" cy="1920875"/>
          </a:xfrm>
          <a:prstGeom prst="rect">
            <a:avLst/>
          </a:prstGeom>
          <a:noFill/>
          <a:ln w="9525">
            <a:noFill/>
            <a:miter lim="800000"/>
            <a:headEnd/>
            <a:tailEnd/>
          </a:ln>
        </p:spPr>
      </p:pic>
      <p:pic>
        <p:nvPicPr>
          <p:cNvPr id="68617" name="Picture 12" descr="C:\Documents and Settings\jeff\Local Settings\Temporary Internet Files\Content.IE5\ZM38QXDJ\MCj04316080000[1].png"/>
          <p:cNvPicPr>
            <a:picLocks noChangeAspect="1" noChangeArrowheads="1"/>
          </p:cNvPicPr>
          <p:nvPr/>
        </p:nvPicPr>
        <p:blipFill>
          <a:blip r:embed="rId5" cstate="print"/>
          <a:srcRect/>
          <a:stretch>
            <a:fillRect/>
          </a:stretch>
        </p:blipFill>
        <p:spPr bwMode="auto">
          <a:xfrm>
            <a:off x="6934200" y="2438400"/>
            <a:ext cx="838200" cy="838200"/>
          </a:xfrm>
          <a:prstGeom prst="rect">
            <a:avLst/>
          </a:prstGeom>
          <a:noFill/>
          <a:ln w="9525">
            <a:noFill/>
            <a:miter lim="800000"/>
            <a:headEnd/>
            <a:tailEnd/>
          </a:ln>
        </p:spPr>
      </p:pic>
      <p:pic>
        <p:nvPicPr>
          <p:cNvPr id="68618" name="Picture 11" descr="C:\Documents and Settings\jeff\Local Settings\Temporary Internet Files\Content.IE5\ZZTF3DSW\MCj04316460000[1].png"/>
          <p:cNvPicPr>
            <a:picLocks noChangeAspect="1" noChangeArrowheads="1"/>
          </p:cNvPicPr>
          <p:nvPr/>
        </p:nvPicPr>
        <p:blipFill>
          <a:blip r:embed="rId3" cstate="print"/>
          <a:srcRect/>
          <a:stretch>
            <a:fillRect/>
          </a:stretch>
        </p:blipFill>
        <p:spPr bwMode="auto">
          <a:xfrm>
            <a:off x="7848600" y="2590800"/>
            <a:ext cx="1028700" cy="1028700"/>
          </a:xfrm>
          <a:prstGeom prst="rect">
            <a:avLst/>
          </a:prstGeom>
          <a:noFill/>
          <a:ln w="9525">
            <a:noFill/>
            <a:miter lim="800000"/>
            <a:headEnd/>
            <a:tailEnd/>
          </a:ln>
        </p:spPr>
      </p:pic>
      <p:sp>
        <p:nvSpPr>
          <p:cNvPr id="68619" name="TextBox 19"/>
          <p:cNvSpPr txBox="1">
            <a:spLocks noChangeArrowheads="1"/>
          </p:cNvSpPr>
          <p:nvPr/>
        </p:nvSpPr>
        <p:spPr bwMode="auto">
          <a:xfrm>
            <a:off x="5016500" y="1543050"/>
            <a:ext cx="1455738" cy="701675"/>
          </a:xfrm>
          <a:prstGeom prst="rect">
            <a:avLst/>
          </a:prstGeom>
          <a:noFill/>
          <a:ln w="9525">
            <a:noFill/>
            <a:miter lim="800000"/>
            <a:headEnd/>
            <a:tailEnd/>
          </a:ln>
        </p:spPr>
        <p:txBody>
          <a:bodyPr>
            <a:spAutoFit/>
          </a:bodyPr>
          <a:lstStyle/>
          <a:p>
            <a:pPr algn="ctr" fontAlgn="base">
              <a:spcBef>
                <a:spcPct val="0"/>
              </a:spcBef>
              <a:spcAft>
                <a:spcPct val="0"/>
              </a:spcAft>
            </a:pPr>
            <a:r>
              <a:rPr lang="en-US" sz="2000" smtClean="0">
                <a:solidFill>
                  <a:srgbClr val="000000"/>
                </a:solidFill>
              </a:rPr>
              <a:t>ODM Website</a:t>
            </a:r>
          </a:p>
        </p:txBody>
      </p:sp>
      <p:sp>
        <p:nvSpPr>
          <p:cNvPr id="68620" name="TextBox 20"/>
          <p:cNvSpPr txBox="1">
            <a:spLocks noChangeArrowheads="1"/>
          </p:cNvSpPr>
          <p:nvPr/>
        </p:nvSpPr>
        <p:spPr bwMode="auto">
          <a:xfrm>
            <a:off x="5562600" y="3184525"/>
            <a:ext cx="2743200" cy="701675"/>
          </a:xfrm>
          <a:prstGeom prst="rect">
            <a:avLst/>
          </a:prstGeom>
          <a:noFill/>
          <a:ln w="9525">
            <a:noFill/>
            <a:miter lim="800000"/>
            <a:headEnd/>
            <a:tailEnd/>
          </a:ln>
        </p:spPr>
        <p:txBody>
          <a:bodyPr>
            <a:spAutoFit/>
          </a:bodyPr>
          <a:lstStyle/>
          <a:p>
            <a:pPr algn="ctr" fontAlgn="base">
              <a:spcBef>
                <a:spcPct val="0"/>
              </a:spcBef>
              <a:spcAft>
                <a:spcPct val="0"/>
              </a:spcAft>
            </a:pPr>
            <a:r>
              <a:rPr lang="en-US" sz="2000" smtClean="0">
                <a:solidFill>
                  <a:srgbClr val="000000"/>
                </a:solidFill>
              </a:rPr>
              <a:t>ODM Controlled</a:t>
            </a:r>
          </a:p>
          <a:p>
            <a:pPr algn="ctr" fontAlgn="base">
              <a:spcBef>
                <a:spcPct val="0"/>
              </a:spcBef>
              <a:spcAft>
                <a:spcPct val="0"/>
              </a:spcAft>
            </a:pPr>
            <a:r>
              <a:rPr lang="en-US" sz="2000" smtClean="0">
                <a:solidFill>
                  <a:srgbClr val="000000"/>
                </a:solidFill>
              </a:rPr>
              <a:t>Vocabulary Moderator</a:t>
            </a:r>
          </a:p>
        </p:txBody>
      </p:sp>
      <p:sp>
        <p:nvSpPr>
          <p:cNvPr id="68621" name="TextBox 21"/>
          <p:cNvSpPr txBox="1">
            <a:spLocks noChangeArrowheads="1"/>
          </p:cNvSpPr>
          <p:nvPr/>
        </p:nvSpPr>
        <p:spPr bwMode="auto">
          <a:xfrm>
            <a:off x="0" y="1028700"/>
            <a:ext cx="2209800" cy="701675"/>
          </a:xfrm>
          <a:prstGeom prst="rect">
            <a:avLst/>
          </a:prstGeom>
          <a:noFill/>
          <a:ln w="9525">
            <a:noFill/>
            <a:miter lim="800000"/>
            <a:headEnd/>
            <a:tailEnd/>
          </a:ln>
        </p:spPr>
        <p:txBody>
          <a:bodyPr>
            <a:spAutoFit/>
          </a:bodyPr>
          <a:lstStyle/>
          <a:p>
            <a:pPr algn="ctr" fontAlgn="base">
              <a:spcBef>
                <a:spcPct val="0"/>
              </a:spcBef>
              <a:spcAft>
                <a:spcPct val="0"/>
              </a:spcAft>
            </a:pPr>
            <a:r>
              <a:rPr lang="en-US" sz="2000" smtClean="0">
                <a:solidFill>
                  <a:srgbClr val="000000"/>
                </a:solidFill>
              </a:rPr>
              <a:t>ODM Data Manager</a:t>
            </a:r>
          </a:p>
        </p:txBody>
      </p:sp>
      <p:sp>
        <p:nvSpPr>
          <p:cNvPr id="68622" name="TextBox 22"/>
          <p:cNvSpPr txBox="1">
            <a:spLocks noChangeArrowheads="1"/>
          </p:cNvSpPr>
          <p:nvPr/>
        </p:nvSpPr>
        <p:spPr bwMode="auto">
          <a:xfrm>
            <a:off x="4572000" y="4876800"/>
            <a:ext cx="1676400" cy="1190625"/>
          </a:xfrm>
          <a:prstGeom prst="rect">
            <a:avLst/>
          </a:prstGeom>
          <a:solidFill>
            <a:schemeClr val="bg1">
              <a:alpha val="63921"/>
            </a:schemeClr>
          </a:solidFill>
          <a:ln w="9525">
            <a:noFill/>
            <a:miter lim="800000"/>
            <a:headEnd/>
            <a:tailEnd/>
          </a:ln>
        </p:spPr>
        <p:txBody>
          <a:bodyPr>
            <a:spAutoFit/>
          </a:bodyPr>
          <a:lstStyle/>
          <a:p>
            <a:pPr algn="ctr" fontAlgn="base">
              <a:spcBef>
                <a:spcPct val="0"/>
              </a:spcBef>
              <a:spcAft>
                <a:spcPct val="0"/>
              </a:spcAft>
            </a:pPr>
            <a:r>
              <a:rPr lang="en-US" smtClean="0">
                <a:solidFill>
                  <a:srgbClr val="000000"/>
                </a:solidFill>
              </a:rPr>
              <a:t>ODM</a:t>
            </a:r>
          </a:p>
          <a:p>
            <a:pPr algn="ctr" fontAlgn="base">
              <a:spcBef>
                <a:spcPct val="0"/>
              </a:spcBef>
              <a:spcAft>
                <a:spcPct val="0"/>
              </a:spcAft>
            </a:pPr>
            <a:r>
              <a:rPr lang="en-US" smtClean="0">
                <a:solidFill>
                  <a:srgbClr val="000000"/>
                </a:solidFill>
              </a:rPr>
              <a:t>Controlled Vocabulary</a:t>
            </a:r>
          </a:p>
          <a:p>
            <a:pPr algn="ctr" fontAlgn="base">
              <a:spcBef>
                <a:spcPct val="0"/>
              </a:spcBef>
              <a:spcAft>
                <a:spcPct val="0"/>
              </a:spcAft>
            </a:pPr>
            <a:r>
              <a:rPr lang="en-US" smtClean="0">
                <a:solidFill>
                  <a:srgbClr val="000000"/>
                </a:solidFill>
              </a:rPr>
              <a:t>Web Services</a:t>
            </a:r>
          </a:p>
        </p:txBody>
      </p:sp>
      <p:cxnSp>
        <p:nvCxnSpPr>
          <p:cNvPr id="68623" name="Curved Connector 24"/>
          <p:cNvCxnSpPr>
            <a:cxnSpLocks noChangeShapeType="1"/>
          </p:cNvCxnSpPr>
          <p:nvPr/>
        </p:nvCxnSpPr>
        <p:spPr bwMode="auto">
          <a:xfrm>
            <a:off x="3581400" y="1504950"/>
            <a:ext cx="1219200" cy="268288"/>
          </a:xfrm>
          <a:prstGeom prst="curvedConnector3">
            <a:avLst>
              <a:gd name="adj1" fmla="val 50000"/>
            </a:avLst>
          </a:prstGeom>
          <a:noFill/>
          <a:ln w="44450" algn="ctr">
            <a:solidFill>
              <a:schemeClr val="tx1"/>
            </a:solidFill>
            <a:round/>
            <a:headEnd/>
            <a:tailEnd type="triangle" w="lg" len="lg"/>
          </a:ln>
        </p:spPr>
      </p:cxnSp>
      <p:cxnSp>
        <p:nvCxnSpPr>
          <p:cNvPr id="68624" name="Curved Connector 26"/>
          <p:cNvCxnSpPr>
            <a:cxnSpLocks noChangeShapeType="1"/>
          </p:cNvCxnSpPr>
          <p:nvPr/>
        </p:nvCxnSpPr>
        <p:spPr bwMode="auto">
          <a:xfrm>
            <a:off x="6705600" y="1773238"/>
            <a:ext cx="647700" cy="665162"/>
          </a:xfrm>
          <a:prstGeom prst="curvedConnector2">
            <a:avLst/>
          </a:prstGeom>
          <a:noFill/>
          <a:ln w="44450" algn="ctr">
            <a:solidFill>
              <a:schemeClr val="tx1"/>
            </a:solidFill>
            <a:round/>
            <a:headEnd/>
            <a:tailEnd type="triangle" w="lg" len="lg"/>
          </a:ln>
        </p:spPr>
      </p:cxnSp>
      <p:cxnSp>
        <p:nvCxnSpPr>
          <p:cNvPr id="68625" name="Shape 28"/>
          <p:cNvCxnSpPr>
            <a:cxnSpLocks noChangeShapeType="1"/>
            <a:endCxn id="5" idx="1"/>
          </p:cNvCxnSpPr>
          <p:nvPr/>
        </p:nvCxnSpPr>
        <p:spPr bwMode="auto">
          <a:xfrm rot="5400000">
            <a:off x="7616825" y="3813175"/>
            <a:ext cx="939800" cy="552450"/>
          </a:xfrm>
          <a:prstGeom prst="curvedConnector3">
            <a:avLst>
              <a:gd name="adj1" fmla="val 50676"/>
            </a:avLst>
          </a:prstGeom>
          <a:noFill/>
          <a:ln w="44450" algn="ctr">
            <a:solidFill>
              <a:schemeClr val="tx1"/>
            </a:solidFill>
            <a:round/>
            <a:headEnd/>
            <a:tailEnd type="triangle" w="lg" len="lg"/>
          </a:ln>
        </p:spPr>
      </p:cxnSp>
      <p:cxnSp>
        <p:nvCxnSpPr>
          <p:cNvPr id="68626" name="Shape 30"/>
          <p:cNvCxnSpPr>
            <a:cxnSpLocks noChangeShapeType="1"/>
            <a:stCxn id="5" idx="2"/>
          </p:cNvCxnSpPr>
          <p:nvPr/>
        </p:nvCxnSpPr>
        <p:spPr bwMode="auto">
          <a:xfrm rot="10800000">
            <a:off x="6400800" y="5303838"/>
            <a:ext cx="520700" cy="144462"/>
          </a:xfrm>
          <a:prstGeom prst="curvedConnector3">
            <a:avLst>
              <a:gd name="adj1" fmla="val 48782"/>
            </a:avLst>
          </a:prstGeom>
          <a:noFill/>
          <a:ln w="44450" algn="ctr">
            <a:solidFill>
              <a:schemeClr val="tx1"/>
            </a:solidFill>
            <a:round/>
            <a:headEnd/>
            <a:tailEnd type="triangle" w="lg" len="lg"/>
          </a:ln>
        </p:spPr>
      </p:cxnSp>
      <p:cxnSp>
        <p:nvCxnSpPr>
          <p:cNvPr id="68627" name="Curved Connector 32"/>
          <p:cNvCxnSpPr>
            <a:cxnSpLocks noChangeShapeType="1"/>
          </p:cNvCxnSpPr>
          <p:nvPr/>
        </p:nvCxnSpPr>
        <p:spPr bwMode="auto">
          <a:xfrm rot="5400000" flipH="1">
            <a:off x="4115594" y="3024981"/>
            <a:ext cx="688975" cy="1947863"/>
          </a:xfrm>
          <a:prstGeom prst="curvedConnector2">
            <a:avLst/>
          </a:prstGeom>
          <a:noFill/>
          <a:ln w="44450" algn="ctr">
            <a:solidFill>
              <a:schemeClr val="tx1"/>
            </a:solidFill>
            <a:round/>
            <a:headEnd/>
            <a:tailEnd type="triangle" w="lg" len="lg"/>
          </a:ln>
        </p:spPr>
      </p:cxnSp>
      <p:pic>
        <p:nvPicPr>
          <p:cNvPr id="68628" name="Picture 20"/>
          <p:cNvPicPr>
            <a:picLocks noChangeAspect="1" noChangeArrowheads="1"/>
          </p:cNvPicPr>
          <p:nvPr/>
        </p:nvPicPr>
        <p:blipFill>
          <a:blip r:embed="rId6" cstate="print"/>
          <a:srcRect/>
          <a:stretch>
            <a:fillRect/>
          </a:stretch>
        </p:blipFill>
        <p:spPr bwMode="auto">
          <a:xfrm>
            <a:off x="1447800" y="2781300"/>
            <a:ext cx="2038350" cy="1746250"/>
          </a:xfrm>
          <a:prstGeom prst="rect">
            <a:avLst/>
          </a:prstGeom>
          <a:noFill/>
          <a:ln w="9525">
            <a:noFill/>
            <a:miter lim="800000"/>
            <a:headEnd/>
            <a:tailEnd/>
          </a:ln>
        </p:spPr>
      </p:pic>
      <p:sp>
        <p:nvSpPr>
          <p:cNvPr id="68629" name="TextBox 20"/>
          <p:cNvSpPr txBox="1">
            <a:spLocks noChangeArrowheads="1"/>
          </p:cNvSpPr>
          <p:nvPr/>
        </p:nvSpPr>
        <p:spPr bwMode="auto">
          <a:xfrm>
            <a:off x="76200" y="3162300"/>
            <a:ext cx="1295400" cy="701675"/>
          </a:xfrm>
          <a:prstGeom prst="rect">
            <a:avLst/>
          </a:prstGeom>
          <a:noFill/>
          <a:ln w="9525">
            <a:noFill/>
            <a:miter lim="800000"/>
            <a:headEnd/>
            <a:tailEnd/>
          </a:ln>
        </p:spPr>
        <p:txBody>
          <a:bodyPr>
            <a:spAutoFit/>
          </a:bodyPr>
          <a:lstStyle/>
          <a:p>
            <a:pPr algn="ctr" fontAlgn="base">
              <a:spcBef>
                <a:spcPct val="0"/>
              </a:spcBef>
              <a:spcAft>
                <a:spcPct val="0"/>
              </a:spcAft>
            </a:pPr>
            <a:r>
              <a:rPr lang="en-US" sz="2000" smtClean="0">
                <a:solidFill>
                  <a:srgbClr val="000000"/>
                </a:solidFill>
              </a:rPr>
              <a:t>ODM </a:t>
            </a:r>
          </a:p>
          <a:p>
            <a:pPr algn="ctr" fontAlgn="base">
              <a:spcBef>
                <a:spcPct val="0"/>
              </a:spcBef>
              <a:spcAft>
                <a:spcPct val="0"/>
              </a:spcAft>
            </a:pPr>
            <a:r>
              <a:rPr lang="en-US" sz="2000" smtClean="0">
                <a:solidFill>
                  <a:srgbClr val="000000"/>
                </a:solidFill>
              </a:rPr>
              <a:t>Tools</a:t>
            </a:r>
          </a:p>
        </p:txBody>
      </p:sp>
      <p:cxnSp>
        <p:nvCxnSpPr>
          <p:cNvPr id="68630" name="Curved Connector 32"/>
          <p:cNvCxnSpPr>
            <a:cxnSpLocks noChangeShapeType="1"/>
          </p:cNvCxnSpPr>
          <p:nvPr/>
        </p:nvCxnSpPr>
        <p:spPr bwMode="auto">
          <a:xfrm rot="5400000">
            <a:off x="1693863" y="4675187"/>
            <a:ext cx="920750" cy="625475"/>
          </a:xfrm>
          <a:prstGeom prst="curvedConnector2">
            <a:avLst/>
          </a:prstGeom>
          <a:noFill/>
          <a:ln w="44450" algn="ctr">
            <a:solidFill>
              <a:schemeClr val="tx1"/>
            </a:solidFill>
            <a:round/>
            <a:headEnd/>
            <a:tailEnd type="triangle" w="lg" len="lg"/>
          </a:ln>
        </p:spPr>
      </p:cxnSp>
      <p:sp>
        <p:nvSpPr>
          <p:cNvPr id="68631" name="TextBox 20"/>
          <p:cNvSpPr txBox="1">
            <a:spLocks noChangeArrowheads="1"/>
          </p:cNvSpPr>
          <p:nvPr/>
        </p:nvSpPr>
        <p:spPr bwMode="auto">
          <a:xfrm>
            <a:off x="1905000" y="5486400"/>
            <a:ext cx="1676400" cy="946150"/>
          </a:xfrm>
          <a:prstGeom prst="rect">
            <a:avLst/>
          </a:prstGeom>
          <a:noFill/>
          <a:ln w="9525">
            <a:noFill/>
            <a:miter lim="800000"/>
            <a:headEnd/>
            <a:tailEnd/>
          </a:ln>
        </p:spPr>
        <p:txBody>
          <a:bodyPr>
            <a:spAutoFit/>
          </a:bodyPr>
          <a:lstStyle/>
          <a:p>
            <a:pPr algn="ctr" fontAlgn="base">
              <a:spcBef>
                <a:spcPct val="0"/>
              </a:spcBef>
              <a:spcAft>
                <a:spcPct val="0"/>
              </a:spcAft>
            </a:pPr>
            <a:r>
              <a:rPr lang="en-US" sz="2800" smtClean="0">
                <a:solidFill>
                  <a:srgbClr val="000000"/>
                </a:solidFill>
              </a:rPr>
              <a:t>Local </a:t>
            </a:r>
          </a:p>
          <a:p>
            <a:pPr algn="ctr" fontAlgn="base">
              <a:spcBef>
                <a:spcPct val="0"/>
              </a:spcBef>
              <a:spcAft>
                <a:spcPct val="0"/>
              </a:spcAft>
            </a:pPr>
            <a:r>
              <a:rPr lang="en-US" sz="2800" smtClean="0">
                <a:solidFill>
                  <a:srgbClr val="000000"/>
                </a:solidFill>
              </a:rPr>
              <a:t>Server</a:t>
            </a:r>
          </a:p>
        </p:txBody>
      </p:sp>
      <p:sp>
        <p:nvSpPr>
          <p:cNvPr id="9" name="Document"/>
          <p:cNvSpPr>
            <a:spLocks noEditPoints="1" noChangeArrowheads="1"/>
          </p:cNvSpPr>
          <p:nvPr/>
        </p:nvSpPr>
        <p:spPr bwMode="auto">
          <a:xfrm>
            <a:off x="4343400" y="3352800"/>
            <a:ext cx="685800" cy="762000"/>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p>
            <a:pPr fontAlgn="base">
              <a:spcBef>
                <a:spcPct val="0"/>
              </a:spcBef>
              <a:spcAft>
                <a:spcPct val="0"/>
              </a:spcAft>
              <a:defRPr/>
            </a:pPr>
            <a:r>
              <a:rPr lang="en-US" sz="1600">
                <a:solidFill>
                  <a:srgbClr val="000000"/>
                </a:solidFill>
              </a:rPr>
              <a:t>XML</a:t>
            </a:r>
          </a:p>
        </p:txBody>
      </p:sp>
      <p:cxnSp>
        <p:nvCxnSpPr>
          <p:cNvPr id="68633" name="Curved Connector 24"/>
          <p:cNvCxnSpPr>
            <a:cxnSpLocks noChangeShapeType="1"/>
          </p:cNvCxnSpPr>
          <p:nvPr/>
        </p:nvCxnSpPr>
        <p:spPr bwMode="auto">
          <a:xfrm rot="5400000">
            <a:off x="2386013" y="2366962"/>
            <a:ext cx="495300" cy="333375"/>
          </a:xfrm>
          <a:prstGeom prst="curvedConnector3">
            <a:avLst>
              <a:gd name="adj1" fmla="val 50000"/>
            </a:avLst>
          </a:prstGeom>
          <a:noFill/>
          <a:ln w="44450" algn="ctr">
            <a:solidFill>
              <a:schemeClr val="tx1"/>
            </a:solidFill>
            <a:round/>
            <a:headEnd/>
            <a:tailEnd type="triangle" w="lg" len="lg"/>
          </a:ln>
        </p:spPr>
      </p:cxnSp>
      <p:sp>
        <p:nvSpPr>
          <p:cNvPr id="68634" name="Rectangle 26"/>
          <p:cNvSpPr>
            <a:spLocks noChangeArrowheads="1"/>
          </p:cNvSpPr>
          <p:nvPr/>
        </p:nvSpPr>
        <p:spPr bwMode="auto">
          <a:xfrm>
            <a:off x="1360488" y="6400800"/>
            <a:ext cx="5384800" cy="461963"/>
          </a:xfrm>
          <a:prstGeom prst="rect">
            <a:avLst/>
          </a:prstGeom>
          <a:noFill/>
          <a:ln w="9525" algn="ctr">
            <a:noFill/>
            <a:miter lim="800000"/>
            <a:headEnd/>
            <a:tailEnd/>
          </a:ln>
        </p:spPr>
        <p:txBody>
          <a:bodyPr wrap="none">
            <a:spAutoFit/>
          </a:bodyPr>
          <a:lstStyle/>
          <a:p>
            <a:pPr eaLnBrk="0" fontAlgn="base" hangingPunct="0">
              <a:spcBef>
                <a:spcPct val="0"/>
              </a:spcBef>
              <a:spcAft>
                <a:spcPct val="0"/>
              </a:spcAft>
            </a:pPr>
            <a:r>
              <a:rPr lang="en-US" sz="2400" smtClean="0">
                <a:solidFill>
                  <a:srgbClr val="000000"/>
                </a:solidFill>
                <a:latin typeface="Arial" pitchFamily="34" charset="0"/>
                <a:hlinkClick r:id="rId7"/>
              </a:rPr>
              <a:t>http://his.cuahsi.org/mastercvreg.html</a:t>
            </a:r>
            <a:r>
              <a:rPr lang="en-US" sz="2400" smtClean="0">
                <a:solidFill>
                  <a:srgbClr val="000000"/>
                </a:solidFill>
                <a:latin typeface="Arial" pitchFamily="34" charset="0"/>
              </a:rPr>
              <a:t> </a:t>
            </a:r>
          </a:p>
        </p:txBody>
      </p:sp>
      <p:sp>
        <p:nvSpPr>
          <p:cNvPr id="28" name="TextBox 27"/>
          <p:cNvSpPr txBox="1"/>
          <p:nvPr/>
        </p:nvSpPr>
        <p:spPr>
          <a:xfrm>
            <a:off x="6804025" y="6488113"/>
            <a:ext cx="2339975" cy="369887"/>
          </a:xfrm>
          <a:prstGeom prst="rect">
            <a:avLst/>
          </a:prstGeom>
          <a:noFill/>
        </p:spPr>
        <p:txBody>
          <a:bodyPr>
            <a:spAutoFit/>
          </a:bodyPr>
          <a:lstStyle/>
          <a:p>
            <a:pPr fontAlgn="base">
              <a:spcBef>
                <a:spcPct val="0"/>
              </a:spcBef>
              <a:spcAft>
                <a:spcPct val="0"/>
              </a:spcAft>
              <a:defRPr/>
            </a:pPr>
            <a:r>
              <a:rPr lang="en-US" dirty="0">
                <a:solidFill>
                  <a:srgbClr val="FFFFFF">
                    <a:lumMod val="50000"/>
                  </a:srgbClr>
                </a:solidFill>
                <a:latin typeface="Arial" pitchFamily="34" charset="0"/>
              </a:rPr>
              <a:t>From Jeff </a:t>
            </a:r>
            <a:r>
              <a:rPr lang="en-US" dirty="0" err="1">
                <a:solidFill>
                  <a:srgbClr val="FFFFFF">
                    <a:lumMod val="50000"/>
                  </a:srgbClr>
                </a:solidFill>
                <a:latin typeface="Arial" pitchFamily="34" charset="0"/>
              </a:rPr>
              <a:t>Horsburgh</a:t>
            </a:r>
            <a:endParaRPr lang="en-US" dirty="0">
              <a:solidFill>
                <a:srgbClr val="FFFFFF">
                  <a:lumMod val="50000"/>
                </a:srgbClr>
              </a:solidFill>
              <a:latin typeface="Arial" pitchFamily="34" charset="0"/>
            </a:endParaRPr>
          </a:p>
        </p:txBody>
      </p:sp>
    </p:spTree>
    <p:extLst>
      <p:ext uri="{BB962C8B-B14F-4D97-AF65-F5344CB8AC3E}">
        <p14:creationId xmlns:p14="http://schemas.microsoft.com/office/powerpoint/2010/main" val="5869440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4" y="-2598"/>
            <a:ext cx="9147464" cy="6860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7315199" y="1423555"/>
            <a:ext cx="1752600" cy="990600"/>
          </a:xfrm>
          <a:solidFill>
            <a:srgbClr val="FFFF00"/>
          </a:solidFill>
        </p:spPr>
        <p:txBody>
          <a:bodyPr>
            <a:noAutofit/>
          </a:bodyPr>
          <a:lstStyle/>
          <a:p>
            <a:r>
              <a:rPr lang="en-US" sz="2400" dirty="0" smtClean="0"/>
              <a:t>Thematic keyword search</a:t>
            </a:r>
            <a:endParaRPr lang="en-US" sz="2400" dirty="0"/>
          </a:p>
        </p:txBody>
      </p:sp>
      <p:sp>
        <p:nvSpPr>
          <p:cNvPr id="4" name="Oval 3"/>
          <p:cNvSpPr/>
          <p:nvPr/>
        </p:nvSpPr>
        <p:spPr>
          <a:xfrm>
            <a:off x="6705600" y="2057400"/>
            <a:ext cx="2057400" cy="1905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itle 1"/>
          <p:cNvSpPr txBox="1">
            <a:spLocks/>
          </p:cNvSpPr>
          <p:nvPr/>
        </p:nvSpPr>
        <p:spPr>
          <a:xfrm>
            <a:off x="1752600" y="1638300"/>
            <a:ext cx="2286000" cy="838200"/>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prstClr val="black"/>
                </a:solidFill>
              </a:rPr>
              <a:t>Integration from multiple sources</a:t>
            </a:r>
            <a:endParaRPr lang="en-US" sz="2400" dirty="0">
              <a:solidFill>
                <a:prstClr val="black"/>
              </a:solidFill>
            </a:endParaRPr>
          </a:p>
        </p:txBody>
      </p:sp>
      <p:sp>
        <p:nvSpPr>
          <p:cNvPr id="9" name="Oval 8"/>
          <p:cNvSpPr/>
          <p:nvPr/>
        </p:nvSpPr>
        <p:spPr>
          <a:xfrm>
            <a:off x="152400" y="1447800"/>
            <a:ext cx="1828800" cy="1905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itle 1"/>
          <p:cNvSpPr txBox="1">
            <a:spLocks/>
          </p:cNvSpPr>
          <p:nvPr/>
        </p:nvSpPr>
        <p:spPr>
          <a:xfrm>
            <a:off x="7239000" y="4114800"/>
            <a:ext cx="1808017" cy="990600"/>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prstClr val="black"/>
                </a:solidFill>
              </a:rPr>
              <a:t>Search on space and time domain</a:t>
            </a:r>
            <a:endParaRPr lang="en-US" sz="2400" dirty="0">
              <a:solidFill>
                <a:prstClr val="black"/>
              </a:solidFill>
            </a:endParaRPr>
          </a:p>
        </p:txBody>
      </p:sp>
      <p:sp>
        <p:nvSpPr>
          <p:cNvPr id="7" name="Oval 6"/>
          <p:cNvSpPr/>
          <p:nvPr/>
        </p:nvSpPr>
        <p:spPr>
          <a:xfrm>
            <a:off x="5721926" y="4572000"/>
            <a:ext cx="3345873" cy="1905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itle 39"/>
          <p:cNvSpPr txBox="1">
            <a:spLocks/>
          </p:cNvSpPr>
          <p:nvPr/>
        </p:nvSpPr>
        <p:spPr>
          <a:xfrm>
            <a:off x="1415143" y="0"/>
            <a:ext cx="6319158" cy="721824"/>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err="1" smtClean="0">
                <a:solidFill>
                  <a:prstClr val="black"/>
                </a:solidFill>
              </a:rPr>
              <a:t>HydroDesktop</a:t>
            </a:r>
            <a:r>
              <a:rPr lang="en-US" sz="2800" dirty="0" smtClean="0">
                <a:solidFill>
                  <a:prstClr val="black"/>
                </a:solidFill>
              </a:rPr>
              <a:t> – Data Access and Analysis</a:t>
            </a:r>
            <a:endParaRPr lang="en-US" sz="2800" dirty="0">
              <a:solidFill>
                <a:prstClr val="black"/>
              </a:solidFill>
            </a:endParaRPr>
          </a:p>
        </p:txBody>
      </p:sp>
    </p:spTree>
    <p:extLst>
      <p:ext uri="{BB962C8B-B14F-4D97-AF65-F5344CB8AC3E}">
        <p14:creationId xmlns:p14="http://schemas.microsoft.com/office/powerpoint/2010/main" val="94884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215056" y="1072147"/>
            <a:ext cx="3701046" cy="4451142"/>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slop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solidFill>
                <a:prstClr val="white"/>
              </a:solidFill>
            </a:endParaRPr>
          </a:p>
        </p:txBody>
      </p:sp>
      <p:sp>
        <p:nvSpPr>
          <p:cNvPr id="147" name="Rounded Rectangle 146"/>
          <p:cNvSpPr/>
          <p:nvPr/>
        </p:nvSpPr>
        <p:spPr>
          <a:xfrm>
            <a:off x="1652592" y="2178504"/>
            <a:ext cx="1243008" cy="1121746"/>
          </a:xfrm>
          <a:prstGeom prst="round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prstClr val="white"/>
                </a:solidFill>
              </a:rPr>
              <a:t>User</a:t>
            </a:r>
          </a:p>
          <a:p>
            <a:pPr algn="ctr">
              <a:defRPr/>
            </a:pPr>
            <a:r>
              <a:rPr lang="en-US" sz="1400" dirty="0">
                <a:solidFill>
                  <a:prstClr val="white"/>
                </a:solidFill>
              </a:rPr>
              <a:t>Interface</a:t>
            </a:r>
          </a:p>
        </p:txBody>
      </p:sp>
      <p:sp>
        <p:nvSpPr>
          <p:cNvPr id="150" name="TextBox 23"/>
          <p:cNvSpPr txBox="1">
            <a:spLocks noChangeArrowheads="1"/>
          </p:cNvSpPr>
          <p:nvPr/>
        </p:nvSpPr>
        <p:spPr bwMode="auto">
          <a:xfrm>
            <a:off x="1449358" y="1289963"/>
            <a:ext cx="2989906"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ct val="80000"/>
              </a:lnSpc>
              <a:defRPr/>
            </a:pPr>
            <a:r>
              <a:rPr lang="en-US" sz="1600" b="1" dirty="0">
                <a:solidFill>
                  <a:prstClr val="black"/>
                </a:solidFill>
                <a:effectLst>
                  <a:outerShdw blurRad="50800" dist="38100" dir="2700000" algn="tl" rotWithShape="0">
                    <a:prstClr val="black">
                      <a:alpha val="40000"/>
                    </a:prstClr>
                  </a:outerShdw>
                </a:effectLst>
              </a:rPr>
              <a:t>HydroDesktop</a:t>
            </a:r>
          </a:p>
          <a:p>
            <a:pPr algn="ctr">
              <a:lnSpc>
                <a:spcPct val="80000"/>
              </a:lnSpc>
              <a:defRPr/>
            </a:pPr>
            <a:r>
              <a:rPr lang="en-US" sz="1600" b="1" dirty="0" smtClean="0">
                <a:solidFill>
                  <a:prstClr val="black"/>
                </a:solidFill>
                <a:effectLst>
                  <a:outerShdw blurRad="50800" dist="38100" dir="2700000" algn="tl" rotWithShape="0">
                    <a:prstClr val="black">
                      <a:alpha val="40000"/>
                    </a:prstClr>
                  </a:outerShdw>
                </a:effectLst>
              </a:rPr>
              <a:t>Core &amp; Shared Libraries</a:t>
            </a:r>
            <a:endParaRPr lang="en-US" sz="1600" b="1" dirty="0">
              <a:solidFill>
                <a:prstClr val="black"/>
              </a:solidFill>
              <a:effectLst>
                <a:outerShdw blurRad="50800" dist="38100" dir="2700000" algn="tl" rotWithShape="0">
                  <a:prstClr val="black">
                    <a:alpha val="40000"/>
                  </a:prstClr>
                </a:outerShdw>
              </a:effectLst>
            </a:endParaRPr>
          </a:p>
        </p:txBody>
      </p:sp>
      <p:sp>
        <p:nvSpPr>
          <p:cNvPr id="163" name="Rectangle 162"/>
          <p:cNvSpPr/>
          <p:nvPr/>
        </p:nvSpPr>
        <p:spPr>
          <a:xfrm>
            <a:off x="5109707" y="1057849"/>
            <a:ext cx="2663503" cy="3537801"/>
          </a:xfrm>
          <a:prstGeom prst="rect">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slop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solidFill>
                <a:prstClr val="white"/>
              </a:solidFill>
            </a:endParaRPr>
          </a:p>
        </p:txBody>
      </p:sp>
      <p:sp>
        <p:nvSpPr>
          <p:cNvPr id="114" name="Rounded Rectangle 113"/>
          <p:cNvSpPr/>
          <p:nvPr/>
        </p:nvSpPr>
        <p:spPr>
          <a:xfrm>
            <a:off x="6580659" y="3147850"/>
            <a:ext cx="914400" cy="457200"/>
          </a:xfrm>
          <a:prstGeom prst="roundRect">
            <a:avLst/>
          </a:pr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smtClean="0">
                <a:solidFill>
                  <a:prstClr val="white"/>
                </a:solidFill>
              </a:rPr>
              <a:t> Table View</a:t>
            </a:r>
            <a:endParaRPr lang="en-US" sz="1400" dirty="0">
              <a:solidFill>
                <a:prstClr val="white"/>
              </a:solidFill>
            </a:endParaRPr>
          </a:p>
        </p:txBody>
      </p:sp>
      <p:sp>
        <p:nvSpPr>
          <p:cNvPr id="120" name="Rounded Rectangle 119"/>
          <p:cNvSpPr/>
          <p:nvPr/>
        </p:nvSpPr>
        <p:spPr>
          <a:xfrm>
            <a:off x="6513476" y="1623850"/>
            <a:ext cx="914400" cy="457200"/>
          </a:xfrm>
          <a:prstGeom prst="round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smtClean="0">
                <a:solidFill>
                  <a:prstClr val="white"/>
                </a:solidFill>
              </a:rPr>
              <a:t>Graph View</a:t>
            </a:r>
            <a:endParaRPr lang="en-US" sz="1400" dirty="0">
              <a:solidFill>
                <a:prstClr val="white"/>
              </a:solidFill>
            </a:endParaRPr>
          </a:p>
        </p:txBody>
      </p:sp>
      <p:sp>
        <p:nvSpPr>
          <p:cNvPr id="133" name="Rounded Rectangle 132"/>
          <p:cNvSpPr/>
          <p:nvPr/>
        </p:nvSpPr>
        <p:spPr>
          <a:xfrm>
            <a:off x="5277464" y="2157250"/>
            <a:ext cx="914400" cy="457200"/>
          </a:xfrm>
          <a:prstGeom prst="roundRect">
            <a:avLst/>
          </a:prstGeom>
          <a:solidFill>
            <a:srgbClr val="A85F3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err="1" smtClean="0">
                <a:solidFill>
                  <a:prstClr val="white"/>
                </a:solidFill>
              </a:rPr>
              <a:t>HydroR</a:t>
            </a:r>
            <a:endParaRPr lang="en-US" sz="1400" dirty="0" smtClean="0">
              <a:solidFill>
                <a:prstClr val="white"/>
              </a:solidFill>
            </a:endParaRPr>
          </a:p>
        </p:txBody>
      </p:sp>
      <p:sp>
        <p:nvSpPr>
          <p:cNvPr id="137" name="Rounded Rectangle 136"/>
          <p:cNvSpPr/>
          <p:nvPr/>
        </p:nvSpPr>
        <p:spPr>
          <a:xfrm>
            <a:off x="6316479" y="2385850"/>
            <a:ext cx="914400" cy="457200"/>
          </a:xfrm>
          <a:prstGeom prst="roundRect">
            <a:avLst/>
          </a:pr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smtClean="0">
                <a:solidFill>
                  <a:prstClr val="white"/>
                </a:solidFill>
              </a:rPr>
              <a:t>Hydro Modeler</a:t>
            </a:r>
            <a:endParaRPr lang="en-US" sz="1400" dirty="0">
              <a:solidFill>
                <a:prstClr val="white"/>
              </a:solidFill>
            </a:endParaRPr>
          </a:p>
        </p:txBody>
      </p:sp>
      <p:sp>
        <p:nvSpPr>
          <p:cNvPr id="146" name="Rounded Rectangle 145"/>
          <p:cNvSpPr/>
          <p:nvPr/>
        </p:nvSpPr>
        <p:spPr>
          <a:xfrm>
            <a:off x="5582264" y="2919250"/>
            <a:ext cx="914400" cy="457200"/>
          </a:xfrm>
          <a:prstGeom prst="roundRect">
            <a:avLst/>
          </a:prstGeom>
          <a:solidFill>
            <a:srgbClr val="F0776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smtClean="0">
                <a:solidFill>
                  <a:prstClr val="white"/>
                </a:solidFill>
              </a:rPr>
              <a:t>Help</a:t>
            </a:r>
          </a:p>
        </p:txBody>
      </p:sp>
      <p:sp>
        <p:nvSpPr>
          <p:cNvPr id="164" name="TextBox 23"/>
          <p:cNvSpPr txBox="1">
            <a:spLocks noChangeArrowheads="1"/>
          </p:cNvSpPr>
          <p:nvPr/>
        </p:nvSpPr>
        <p:spPr bwMode="auto">
          <a:xfrm>
            <a:off x="5712794" y="1209096"/>
            <a:ext cx="1563414" cy="338554"/>
          </a:xfrm>
          <a:prstGeom prst="rect">
            <a:avLst/>
          </a:prstGeom>
          <a:noFill/>
          <a:ln>
            <a:noFill/>
          </a:ln>
          <a:scene3d>
            <a:camera prst="orthographicFront"/>
            <a:lightRig rig="threePt" dir="t"/>
          </a:scene3d>
          <a:sp3d>
            <a:bevelT prst="slope"/>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defRPr/>
            </a:pPr>
            <a:r>
              <a:rPr lang="en-US" sz="1600" b="1" dirty="0" smtClean="0">
                <a:solidFill>
                  <a:prstClr val="black"/>
                </a:solidFill>
                <a:effectLst>
                  <a:outerShdw blurRad="50800" dist="38100" dir="2700000" algn="tl" rotWithShape="0">
                    <a:prstClr val="black">
                      <a:alpha val="40000"/>
                    </a:prstClr>
                  </a:outerShdw>
                </a:effectLst>
              </a:rPr>
              <a:t>Plugins</a:t>
            </a:r>
            <a:endParaRPr lang="en-US" sz="1600" b="1" dirty="0">
              <a:solidFill>
                <a:prstClr val="black"/>
              </a:solidFill>
              <a:effectLst>
                <a:outerShdw blurRad="50800" dist="38100" dir="2700000" algn="tl" rotWithShape="0">
                  <a:prstClr val="black">
                    <a:alpha val="40000"/>
                  </a:prstClr>
                </a:outerShdw>
              </a:effectLst>
            </a:endParaRPr>
          </a:p>
        </p:txBody>
      </p:sp>
      <p:cxnSp>
        <p:nvCxnSpPr>
          <p:cNvPr id="179" name="Curved Connector 178"/>
          <p:cNvCxnSpPr/>
          <p:nvPr/>
        </p:nvCxnSpPr>
        <p:spPr>
          <a:xfrm rot="5400000" flipH="1" flipV="1">
            <a:off x="3557797" y="3358592"/>
            <a:ext cx="400310" cy="2825"/>
          </a:xfrm>
          <a:prstGeom prst="curvedConnector3">
            <a:avLst>
              <a:gd name="adj1" fmla="val 50000"/>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1" name="Flowchart: Document 250"/>
          <p:cNvSpPr/>
          <p:nvPr/>
        </p:nvSpPr>
        <p:spPr>
          <a:xfrm>
            <a:off x="947058" y="5861427"/>
            <a:ext cx="912516" cy="760247"/>
          </a:xfrm>
          <a:prstGeom prst="flowChartDocumen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r>
              <a:rPr lang="en-US" sz="1200" dirty="0" smtClean="0">
                <a:solidFill>
                  <a:prstClr val="white"/>
                </a:solidFill>
              </a:rPr>
              <a:t>Application Settings</a:t>
            </a:r>
          </a:p>
          <a:p>
            <a:pPr algn="ctr">
              <a:lnSpc>
                <a:spcPct val="90000"/>
              </a:lnSpc>
              <a:defRPr/>
            </a:pPr>
            <a:r>
              <a:rPr lang="en-US" sz="1200" dirty="0" smtClean="0">
                <a:solidFill>
                  <a:prstClr val="white"/>
                </a:solidFill>
              </a:rPr>
              <a:t>XML</a:t>
            </a:r>
            <a:endParaRPr lang="en-US" sz="1200" dirty="0">
              <a:solidFill>
                <a:prstClr val="white"/>
              </a:solidFill>
            </a:endParaRPr>
          </a:p>
        </p:txBody>
      </p:sp>
      <p:sp>
        <p:nvSpPr>
          <p:cNvPr id="252" name="Rounded Rectangle 251"/>
          <p:cNvSpPr/>
          <p:nvPr/>
        </p:nvSpPr>
        <p:spPr>
          <a:xfrm>
            <a:off x="5487309" y="1547650"/>
            <a:ext cx="914400" cy="457200"/>
          </a:xfrm>
          <a:prstGeom prst="roundRect">
            <a:avLst/>
          </a:prstGeom>
          <a:solidFill>
            <a:srgbClr val="82846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smtClean="0">
                <a:solidFill>
                  <a:prstClr val="white"/>
                </a:solidFill>
              </a:rPr>
              <a:t>Export to CSV</a:t>
            </a:r>
          </a:p>
        </p:txBody>
      </p:sp>
      <p:sp>
        <p:nvSpPr>
          <p:cNvPr id="253" name="Rounded Rectangle 252"/>
          <p:cNvSpPr/>
          <p:nvPr/>
        </p:nvSpPr>
        <p:spPr>
          <a:xfrm>
            <a:off x="5353664" y="3605050"/>
            <a:ext cx="914400" cy="457200"/>
          </a:xfrm>
          <a:prstGeom prst="roundRect">
            <a:avLst/>
          </a:prstGeom>
          <a:solidFill>
            <a:srgbClr val="CD79B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smtClean="0">
                <a:solidFill>
                  <a:prstClr val="white"/>
                </a:solidFill>
              </a:rPr>
              <a:t>Fetch </a:t>
            </a:r>
            <a:r>
              <a:rPr lang="en-US" sz="1400" dirty="0" err="1" smtClean="0">
                <a:solidFill>
                  <a:prstClr val="white"/>
                </a:solidFill>
              </a:rPr>
              <a:t>Basemap</a:t>
            </a:r>
            <a:endParaRPr lang="en-US" sz="1400" dirty="0" smtClean="0">
              <a:solidFill>
                <a:prstClr val="white"/>
              </a:solidFill>
            </a:endParaRPr>
          </a:p>
        </p:txBody>
      </p:sp>
      <p:cxnSp>
        <p:nvCxnSpPr>
          <p:cNvPr id="257" name="Curved Connector 256"/>
          <p:cNvCxnSpPr>
            <a:endCxn id="251" idx="0"/>
          </p:cNvCxnSpPr>
          <p:nvPr/>
        </p:nvCxnSpPr>
        <p:spPr>
          <a:xfrm rot="5400000">
            <a:off x="1222093" y="5650306"/>
            <a:ext cx="392344" cy="29898"/>
          </a:xfrm>
          <a:prstGeom prst="curvedConnector3">
            <a:avLst>
              <a:gd name="adj1" fmla="val 50000"/>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2" name="Left-Right Arrow 261"/>
          <p:cNvSpPr/>
          <p:nvPr/>
        </p:nvSpPr>
        <p:spPr>
          <a:xfrm>
            <a:off x="7258664" y="2004850"/>
            <a:ext cx="990600" cy="609600"/>
          </a:xfrm>
          <a:prstGeom prst="lef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solidFill>
                <a:prstClr val="white"/>
              </a:solidFill>
            </a:endParaRPr>
          </a:p>
        </p:txBody>
      </p:sp>
      <p:sp>
        <p:nvSpPr>
          <p:cNvPr id="297" name="Rounded Rectangle 296"/>
          <p:cNvSpPr/>
          <p:nvPr/>
        </p:nvSpPr>
        <p:spPr>
          <a:xfrm>
            <a:off x="1769375" y="3768968"/>
            <a:ext cx="991165" cy="423442"/>
          </a:xfrm>
          <a:prstGeom prst="roundRect">
            <a:avLst/>
          </a:pr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en-US" sz="1400" dirty="0" err="1" smtClean="0">
                <a:solidFill>
                  <a:prstClr val="white"/>
                </a:solidFill>
              </a:rPr>
              <a:t>DotSpatial</a:t>
            </a:r>
            <a:endParaRPr lang="en-US" sz="1400" dirty="0" smtClean="0">
              <a:solidFill>
                <a:prstClr val="white"/>
              </a:solidFill>
            </a:endParaRPr>
          </a:p>
          <a:p>
            <a:pPr algn="ctr">
              <a:lnSpc>
                <a:spcPct val="80000"/>
              </a:lnSpc>
              <a:defRPr/>
            </a:pPr>
            <a:r>
              <a:rPr lang="en-US" sz="1400" dirty="0" smtClean="0">
                <a:solidFill>
                  <a:prstClr val="white"/>
                </a:solidFill>
              </a:rPr>
              <a:t>Library</a:t>
            </a:r>
            <a:endParaRPr lang="en-US" sz="1400" dirty="0">
              <a:solidFill>
                <a:prstClr val="white"/>
              </a:solidFill>
            </a:endParaRPr>
          </a:p>
        </p:txBody>
      </p:sp>
      <p:cxnSp>
        <p:nvCxnSpPr>
          <p:cNvPr id="300" name="Curved Connector 299"/>
          <p:cNvCxnSpPr>
            <a:stCxn id="147" idx="2"/>
            <a:endCxn id="297" idx="0"/>
          </p:cNvCxnSpPr>
          <p:nvPr/>
        </p:nvCxnSpPr>
        <p:spPr>
          <a:xfrm rot="5400000">
            <a:off x="2035168" y="3530040"/>
            <a:ext cx="468718" cy="9138"/>
          </a:xfrm>
          <a:prstGeom prst="curvedConnector3">
            <a:avLst>
              <a:gd name="adj1" fmla="val 50000"/>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3" name="Curved Connector 302"/>
          <p:cNvCxnSpPr>
            <a:stCxn id="147" idx="3"/>
          </p:cNvCxnSpPr>
          <p:nvPr/>
        </p:nvCxnSpPr>
        <p:spPr>
          <a:xfrm flipV="1">
            <a:off x="2895600" y="2518229"/>
            <a:ext cx="183865" cy="221148"/>
          </a:xfrm>
          <a:prstGeom prst="curvedConnector3">
            <a:avLst>
              <a:gd name="adj1" fmla="val 50000"/>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6" name="Left-Right Arrow 305"/>
          <p:cNvSpPr/>
          <p:nvPr/>
        </p:nvSpPr>
        <p:spPr>
          <a:xfrm>
            <a:off x="661992" y="2437390"/>
            <a:ext cx="990600" cy="609600"/>
          </a:xfrm>
          <a:prstGeom prst="lef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solidFill>
                <a:prstClr val="white"/>
              </a:solidFill>
            </a:endParaRPr>
          </a:p>
        </p:txBody>
      </p:sp>
      <p:sp>
        <p:nvSpPr>
          <p:cNvPr id="308" name="Left-Right Arrow 307"/>
          <p:cNvSpPr/>
          <p:nvPr/>
        </p:nvSpPr>
        <p:spPr>
          <a:xfrm>
            <a:off x="7258664" y="3578974"/>
            <a:ext cx="990600" cy="609600"/>
          </a:xfrm>
          <a:prstGeom prst="lef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solidFill>
                <a:prstClr val="white"/>
              </a:solidFill>
            </a:endParaRPr>
          </a:p>
        </p:txBody>
      </p:sp>
      <p:cxnSp>
        <p:nvCxnSpPr>
          <p:cNvPr id="328" name="Straight Connector 327"/>
          <p:cNvCxnSpPr/>
          <p:nvPr/>
        </p:nvCxnSpPr>
        <p:spPr>
          <a:xfrm flipH="1">
            <a:off x="5084434" y="4002302"/>
            <a:ext cx="1250943" cy="140867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a:off x="7182464" y="3986050"/>
            <a:ext cx="1591956" cy="131513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95" name="Oval 294"/>
          <p:cNvSpPr/>
          <p:nvPr/>
        </p:nvSpPr>
        <p:spPr>
          <a:xfrm>
            <a:off x="4972666" y="4744648"/>
            <a:ext cx="4008048" cy="1995488"/>
          </a:xfrm>
          <a:prstGeom prst="ellipse">
            <a:avLst/>
          </a:prstGeom>
          <a:solidFill>
            <a:schemeClr val="tx2">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ounded Rectangle 10"/>
          <p:cNvSpPr/>
          <p:nvPr/>
        </p:nvSpPr>
        <p:spPr>
          <a:xfrm>
            <a:off x="7144746" y="5859239"/>
            <a:ext cx="1426464" cy="440956"/>
          </a:xfrm>
          <a:prstGeom prst="round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prstClr val="white"/>
                </a:solidFill>
              </a:rPr>
              <a:t>WaterOneFlow</a:t>
            </a:r>
          </a:p>
          <a:p>
            <a:pPr algn="ctr">
              <a:defRPr/>
            </a:pPr>
            <a:r>
              <a:rPr lang="en-US" sz="1200" dirty="0">
                <a:solidFill>
                  <a:prstClr val="white"/>
                </a:solidFill>
              </a:rPr>
              <a:t>Web Service</a:t>
            </a:r>
          </a:p>
        </p:txBody>
      </p:sp>
      <p:sp>
        <p:nvSpPr>
          <p:cNvPr id="12" name="Flowchart: Document 11"/>
          <p:cNvSpPr/>
          <p:nvPr/>
        </p:nvSpPr>
        <p:spPr>
          <a:xfrm>
            <a:off x="6172201" y="5792162"/>
            <a:ext cx="773442" cy="675837"/>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err="1">
                <a:solidFill>
                  <a:prstClr val="white"/>
                </a:solidFill>
              </a:rPr>
              <a:t>WaterM</a:t>
            </a:r>
            <a:r>
              <a:rPr lang="en-US" sz="1200" spc="-150" dirty="0" err="1">
                <a:solidFill>
                  <a:prstClr val="white"/>
                </a:solidFill>
              </a:rPr>
              <a:t>L</a:t>
            </a:r>
            <a:endParaRPr lang="en-US" sz="1200" spc="-150" dirty="0">
              <a:solidFill>
                <a:prstClr val="white"/>
              </a:solidFill>
            </a:endParaRPr>
          </a:p>
          <a:p>
            <a:pPr algn="ctr">
              <a:defRPr/>
            </a:pPr>
            <a:r>
              <a:rPr lang="en-US" sz="1200" dirty="0">
                <a:solidFill>
                  <a:prstClr val="white"/>
                </a:solidFill>
              </a:rPr>
              <a:t>1.0</a:t>
            </a:r>
          </a:p>
          <a:p>
            <a:pPr algn="ctr">
              <a:defRPr/>
            </a:pPr>
            <a:r>
              <a:rPr lang="en-US" sz="1200" dirty="0">
                <a:solidFill>
                  <a:prstClr val="white"/>
                </a:solidFill>
              </a:rPr>
              <a:t>1.1</a:t>
            </a:r>
          </a:p>
        </p:txBody>
      </p:sp>
      <p:cxnSp>
        <p:nvCxnSpPr>
          <p:cNvPr id="13" name="Curved Connector 12"/>
          <p:cNvCxnSpPr>
            <a:stCxn id="11" idx="1"/>
            <a:endCxn id="12" idx="3"/>
          </p:cNvCxnSpPr>
          <p:nvPr/>
        </p:nvCxnSpPr>
        <p:spPr>
          <a:xfrm rot="10800000" flipV="1">
            <a:off x="6945644" y="6079717"/>
            <a:ext cx="199103" cy="50364"/>
          </a:xfrm>
          <a:prstGeom prst="curved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ounded Rectangle 30"/>
          <p:cNvSpPr/>
          <p:nvPr/>
        </p:nvSpPr>
        <p:spPr>
          <a:xfrm>
            <a:off x="7144745" y="5202976"/>
            <a:ext cx="1422311" cy="566546"/>
          </a:xfrm>
          <a:prstGeom prst="round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r>
              <a:rPr lang="en-US" sz="1200" dirty="0" smtClean="0">
                <a:solidFill>
                  <a:prstClr val="white"/>
                </a:solidFill>
              </a:rPr>
              <a:t>HydroCatalog</a:t>
            </a:r>
          </a:p>
          <a:p>
            <a:pPr algn="ctr">
              <a:lnSpc>
                <a:spcPct val="90000"/>
              </a:lnSpc>
              <a:defRPr/>
            </a:pPr>
            <a:r>
              <a:rPr lang="en-US" sz="1200" dirty="0" smtClean="0">
                <a:solidFill>
                  <a:prstClr val="white"/>
                </a:solidFill>
              </a:rPr>
              <a:t>Search &amp; Ontology Web Service</a:t>
            </a:r>
            <a:endParaRPr lang="en-US" sz="1200" dirty="0">
              <a:solidFill>
                <a:prstClr val="white"/>
              </a:solidFill>
            </a:endParaRPr>
          </a:p>
        </p:txBody>
      </p:sp>
      <p:sp>
        <p:nvSpPr>
          <p:cNvPr id="32" name="Flowchart: Document 31"/>
          <p:cNvSpPr/>
          <p:nvPr/>
        </p:nvSpPr>
        <p:spPr>
          <a:xfrm>
            <a:off x="6183084" y="5009311"/>
            <a:ext cx="777240" cy="676656"/>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prstClr val="white"/>
                </a:solidFill>
              </a:rPr>
              <a:t>XML</a:t>
            </a:r>
          </a:p>
        </p:txBody>
      </p:sp>
      <p:cxnSp>
        <p:nvCxnSpPr>
          <p:cNvPr id="33" name="Curved Connector 32"/>
          <p:cNvCxnSpPr>
            <a:stCxn id="31" idx="1"/>
            <a:endCxn id="32" idx="3"/>
          </p:cNvCxnSpPr>
          <p:nvPr/>
        </p:nvCxnSpPr>
        <p:spPr>
          <a:xfrm rot="10800000">
            <a:off x="6960325" y="5347639"/>
            <a:ext cx="184421" cy="138610"/>
          </a:xfrm>
          <a:prstGeom prst="curved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p:cNvCxnSpPr>
            <a:stCxn id="12" idx="1"/>
            <a:endCxn id="254" idx="3"/>
          </p:cNvCxnSpPr>
          <p:nvPr/>
        </p:nvCxnSpPr>
        <p:spPr>
          <a:xfrm rot="10800000">
            <a:off x="5988529" y="5710561"/>
            <a:ext cx="183672" cy="419521"/>
          </a:xfrm>
          <a:prstGeom prst="curved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4" name="Rounded Rectangle 253"/>
          <p:cNvSpPr/>
          <p:nvPr/>
        </p:nvSpPr>
        <p:spPr>
          <a:xfrm>
            <a:off x="5074129" y="5481960"/>
            <a:ext cx="914400" cy="457200"/>
          </a:xfrm>
          <a:prstGeom prst="roundRect">
            <a:avLst/>
          </a:prstGeom>
          <a:solidFill>
            <a:srgbClr val="5A52C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smtClean="0">
                <a:solidFill>
                  <a:prstClr val="white"/>
                </a:solidFill>
              </a:rPr>
              <a:t>Search</a:t>
            </a:r>
          </a:p>
        </p:txBody>
      </p:sp>
      <p:cxnSp>
        <p:nvCxnSpPr>
          <p:cNvPr id="34" name="Curved Connector 33"/>
          <p:cNvCxnSpPr>
            <a:stCxn id="32" idx="1"/>
            <a:endCxn id="254" idx="3"/>
          </p:cNvCxnSpPr>
          <p:nvPr/>
        </p:nvCxnSpPr>
        <p:spPr>
          <a:xfrm rot="10800000" flipV="1">
            <a:off x="5988530" y="5347638"/>
            <a:ext cx="194555" cy="362921"/>
          </a:xfrm>
          <a:prstGeom prst="curved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3" name="Curved Connector 352"/>
          <p:cNvCxnSpPr>
            <a:endCxn id="352" idx="0"/>
          </p:cNvCxnSpPr>
          <p:nvPr/>
        </p:nvCxnSpPr>
        <p:spPr>
          <a:xfrm rot="16200000" flipH="1">
            <a:off x="2085355" y="5649125"/>
            <a:ext cx="363162" cy="3077"/>
          </a:xfrm>
          <a:prstGeom prst="curvedConnector3">
            <a:avLst>
              <a:gd name="adj1" fmla="val 50000"/>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6" name="Flowchart: Document 355"/>
          <p:cNvSpPr/>
          <p:nvPr/>
        </p:nvSpPr>
        <p:spPr>
          <a:xfrm>
            <a:off x="2048783" y="5946937"/>
            <a:ext cx="687621" cy="760247"/>
          </a:xfrm>
          <a:prstGeom prst="flowChartDocumen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spc="-150" dirty="0" smtClean="0">
                <a:solidFill>
                  <a:prstClr val="white"/>
                </a:solidFill>
              </a:rPr>
              <a:t>Project File</a:t>
            </a:r>
            <a:endParaRPr lang="en-US" sz="1400" spc="-150" dirty="0">
              <a:solidFill>
                <a:prstClr val="white"/>
              </a:solidFill>
            </a:endParaRPr>
          </a:p>
        </p:txBody>
      </p:sp>
      <p:sp>
        <p:nvSpPr>
          <p:cNvPr id="355" name="Flowchart: Document 354"/>
          <p:cNvSpPr/>
          <p:nvPr/>
        </p:nvSpPr>
        <p:spPr>
          <a:xfrm>
            <a:off x="1980420" y="5890492"/>
            <a:ext cx="687621" cy="760247"/>
          </a:xfrm>
          <a:prstGeom prst="flowChartDocumen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spc="-150" dirty="0" smtClean="0">
                <a:solidFill>
                  <a:prstClr val="white"/>
                </a:solidFill>
              </a:rPr>
              <a:t>Project File</a:t>
            </a:r>
            <a:endParaRPr lang="en-US" sz="1400" spc="-150" dirty="0">
              <a:solidFill>
                <a:prstClr val="white"/>
              </a:solidFill>
            </a:endParaRPr>
          </a:p>
        </p:txBody>
      </p:sp>
      <p:sp>
        <p:nvSpPr>
          <p:cNvPr id="352" name="Flowchart: Document 351"/>
          <p:cNvSpPr/>
          <p:nvPr/>
        </p:nvSpPr>
        <p:spPr>
          <a:xfrm>
            <a:off x="1924664" y="5832245"/>
            <a:ext cx="687621" cy="760247"/>
          </a:xfrm>
          <a:prstGeom prst="flowChartDocumen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Project File</a:t>
            </a:r>
            <a:endParaRPr lang="en-US" sz="1200" dirty="0">
              <a:solidFill>
                <a:prstClr val="white"/>
              </a:solidFill>
            </a:endParaRPr>
          </a:p>
        </p:txBody>
      </p:sp>
      <p:sp>
        <p:nvSpPr>
          <p:cNvPr id="362" name="Can 361"/>
          <p:cNvSpPr/>
          <p:nvPr/>
        </p:nvSpPr>
        <p:spPr>
          <a:xfrm>
            <a:off x="2938132" y="5941652"/>
            <a:ext cx="837543" cy="840828"/>
          </a:xfrm>
          <a:prstGeom prst="can">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prstClr val="white"/>
                </a:solidFill>
              </a:rPr>
              <a:t>Metadata Cache DB</a:t>
            </a:r>
          </a:p>
        </p:txBody>
      </p:sp>
      <p:sp>
        <p:nvSpPr>
          <p:cNvPr id="361" name="Can 360"/>
          <p:cNvSpPr/>
          <p:nvPr/>
        </p:nvSpPr>
        <p:spPr>
          <a:xfrm>
            <a:off x="2881570" y="5867609"/>
            <a:ext cx="837543" cy="840828"/>
          </a:xfrm>
          <a:prstGeom prst="can">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prstClr val="white"/>
                </a:solidFill>
              </a:rPr>
              <a:t>Metadata Cache DB</a:t>
            </a:r>
          </a:p>
        </p:txBody>
      </p:sp>
      <p:sp>
        <p:nvSpPr>
          <p:cNvPr id="6" name="Can 5"/>
          <p:cNvSpPr/>
          <p:nvPr/>
        </p:nvSpPr>
        <p:spPr>
          <a:xfrm>
            <a:off x="2823440" y="5789252"/>
            <a:ext cx="837543" cy="840828"/>
          </a:xfrm>
          <a:prstGeom prst="can">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prstClr val="white"/>
                </a:solidFill>
              </a:rPr>
              <a:t>Metadata Cache DB</a:t>
            </a:r>
          </a:p>
        </p:txBody>
      </p:sp>
      <p:sp>
        <p:nvSpPr>
          <p:cNvPr id="364" name="Can 363"/>
          <p:cNvSpPr/>
          <p:nvPr/>
        </p:nvSpPr>
        <p:spPr>
          <a:xfrm>
            <a:off x="3981099" y="5918156"/>
            <a:ext cx="893379" cy="840828"/>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prstClr val="white"/>
                </a:solidFill>
              </a:rPr>
              <a:t>Data Repository DB</a:t>
            </a:r>
          </a:p>
        </p:txBody>
      </p:sp>
      <p:sp>
        <p:nvSpPr>
          <p:cNvPr id="363" name="Can 362"/>
          <p:cNvSpPr/>
          <p:nvPr/>
        </p:nvSpPr>
        <p:spPr>
          <a:xfrm>
            <a:off x="3927757" y="5858182"/>
            <a:ext cx="893379" cy="840828"/>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prstClr val="white"/>
                </a:solidFill>
              </a:rPr>
              <a:t>Data Repository DB</a:t>
            </a:r>
          </a:p>
        </p:txBody>
      </p:sp>
      <p:sp>
        <p:nvSpPr>
          <p:cNvPr id="7" name="Can 6"/>
          <p:cNvSpPr/>
          <p:nvPr/>
        </p:nvSpPr>
        <p:spPr>
          <a:xfrm>
            <a:off x="3874266" y="5789934"/>
            <a:ext cx="893379" cy="840828"/>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r>
              <a:rPr lang="en-US" sz="1200" dirty="0">
                <a:solidFill>
                  <a:prstClr val="white"/>
                </a:solidFill>
              </a:rPr>
              <a:t>Data Repository DB</a:t>
            </a:r>
          </a:p>
        </p:txBody>
      </p:sp>
      <p:grpSp>
        <p:nvGrpSpPr>
          <p:cNvPr id="2" name="Group 365"/>
          <p:cNvGrpSpPr/>
          <p:nvPr/>
        </p:nvGrpSpPr>
        <p:grpSpPr>
          <a:xfrm>
            <a:off x="3067664" y="1876608"/>
            <a:ext cx="1371600" cy="1283241"/>
            <a:chOff x="619428" y="1766195"/>
            <a:chExt cx="1749588" cy="1283241"/>
          </a:xfrm>
          <a:scene3d>
            <a:camera prst="orthographicFront">
              <a:rot lat="0" lon="0" rev="0"/>
            </a:camera>
            <a:lightRig rig="balanced" dir="t">
              <a:rot lat="0" lon="0" rev="8700000"/>
            </a:lightRig>
          </a:scene3d>
        </p:grpSpPr>
        <p:sp>
          <p:nvSpPr>
            <p:cNvPr id="365" name="Rounded Rectangle 364"/>
            <p:cNvSpPr/>
            <p:nvPr/>
          </p:nvSpPr>
          <p:spPr>
            <a:xfrm>
              <a:off x="634481" y="1766195"/>
              <a:ext cx="1734535" cy="1283241"/>
            </a:xfrm>
            <a:prstGeom prst="roundRect">
              <a:avLst/>
            </a:prstGeom>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TextBox 42"/>
            <p:cNvSpPr txBox="1">
              <a:spLocks noChangeArrowheads="1"/>
            </p:cNvSpPr>
            <p:nvPr/>
          </p:nvSpPr>
          <p:spPr bwMode="auto">
            <a:xfrm>
              <a:off x="619428" y="1893961"/>
              <a:ext cx="1710185" cy="307777"/>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400" b="1" dirty="0" smtClean="0">
                  <a:solidFill>
                    <a:prstClr val="white"/>
                  </a:solidFill>
                  <a:effectLst>
                    <a:outerShdw blurRad="50800" dist="38100" dir="2700000" algn="tl" rotWithShape="0">
                      <a:prstClr val="black">
                        <a:alpha val="40000"/>
                      </a:prstClr>
                    </a:outerShdw>
                  </a:effectLst>
                </a:rPr>
                <a:t>Object </a:t>
              </a:r>
              <a:r>
                <a:rPr lang="en-US" sz="1400" b="1" dirty="0">
                  <a:solidFill>
                    <a:prstClr val="white"/>
                  </a:solidFill>
                  <a:effectLst>
                    <a:outerShdw blurRad="50800" dist="38100" dir="2700000" algn="tl" rotWithShape="0">
                      <a:prstClr val="black">
                        <a:alpha val="40000"/>
                      </a:prstClr>
                    </a:outerShdw>
                  </a:effectLst>
                </a:rPr>
                <a:t>Model</a:t>
              </a:r>
            </a:p>
          </p:txBody>
        </p:sp>
        <p:sp>
          <p:nvSpPr>
            <p:cNvPr id="23" name="Rectangle 22"/>
            <p:cNvSpPr/>
            <p:nvPr/>
          </p:nvSpPr>
          <p:spPr>
            <a:xfrm>
              <a:off x="761353" y="2137482"/>
              <a:ext cx="830068" cy="844878"/>
            </a:xfrm>
            <a:prstGeom prst="rect">
              <a:avLst/>
            </a:prstGeom>
            <a:no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prstClr val="white"/>
                  </a:solidFill>
                </a:rPr>
                <a:t>Site</a:t>
              </a:r>
              <a:endParaRPr lang="en-US" sz="1000" b="1" dirty="0">
                <a:solidFill>
                  <a:prstClr val="white"/>
                </a:solidFill>
              </a:endParaRPr>
            </a:p>
            <a:p>
              <a:pPr algn="ctr">
                <a:defRPr/>
              </a:pPr>
              <a:r>
                <a:rPr lang="en-US" sz="1000" b="1" dirty="0" smtClean="0">
                  <a:solidFill>
                    <a:prstClr val="white"/>
                  </a:solidFill>
                </a:rPr>
                <a:t>Variable</a:t>
              </a:r>
            </a:p>
            <a:p>
              <a:pPr algn="ctr">
                <a:defRPr/>
              </a:pPr>
              <a:r>
                <a:rPr lang="en-US" sz="1000" b="1" dirty="0" smtClean="0">
                  <a:solidFill>
                    <a:prstClr val="white"/>
                  </a:solidFill>
                </a:rPr>
                <a:t>Series</a:t>
              </a:r>
            </a:p>
            <a:p>
              <a:pPr algn="ctr">
                <a:defRPr/>
              </a:pPr>
              <a:r>
                <a:rPr lang="en-US" sz="1000" b="1" dirty="0" smtClean="0">
                  <a:solidFill>
                    <a:prstClr val="white"/>
                  </a:solidFill>
                </a:rPr>
                <a:t>Method</a:t>
              </a:r>
            </a:p>
          </p:txBody>
        </p:sp>
        <p:sp>
          <p:nvSpPr>
            <p:cNvPr id="49" name="Rectangle 48"/>
            <p:cNvSpPr/>
            <p:nvPr/>
          </p:nvSpPr>
          <p:spPr>
            <a:xfrm>
              <a:off x="1373859" y="2002013"/>
              <a:ext cx="995157" cy="969475"/>
            </a:xfrm>
            <a:prstGeom prst="rect">
              <a:avLst/>
            </a:prstGeom>
            <a:no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prstClr val="white"/>
                  </a:solidFill>
                </a:rPr>
                <a:t>Theme</a:t>
              </a:r>
            </a:p>
            <a:p>
              <a:pPr algn="ctr">
                <a:defRPr/>
              </a:pPr>
              <a:r>
                <a:rPr lang="en-US" sz="1000" b="1" dirty="0" err="1" smtClean="0">
                  <a:solidFill>
                    <a:prstClr val="white"/>
                  </a:solidFill>
                </a:rPr>
                <a:t>DataValue</a:t>
              </a:r>
              <a:endParaRPr lang="en-US" sz="1000" b="1" dirty="0" smtClean="0">
                <a:solidFill>
                  <a:prstClr val="white"/>
                </a:solidFill>
              </a:endParaRPr>
            </a:p>
            <a:p>
              <a:pPr algn="ctr">
                <a:defRPr/>
              </a:pPr>
              <a:r>
                <a:rPr lang="en-US" sz="1000" b="1" dirty="0" smtClean="0">
                  <a:solidFill>
                    <a:prstClr val="white"/>
                  </a:solidFill>
                </a:rPr>
                <a:t>…</a:t>
              </a:r>
              <a:endParaRPr lang="en-US" sz="1000" b="1" dirty="0">
                <a:solidFill>
                  <a:prstClr val="white"/>
                </a:solidFill>
              </a:endParaRPr>
            </a:p>
          </p:txBody>
        </p:sp>
      </p:grpSp>
      <p:grpSp>
        <p:nvGrpSpPr>
          <p:cNvPr id="3" name="Group 370"/>
          <p:cNvGrpSpPr/>
          <p:nvPr/>
        </p:nvGrpSpPr>
        <p:grpSpPr>
          <a:xfrm>
            <a:off x="2917371" y="3560159"/>
            <a:ext cx="1665571" cy="1568891"/>
            <a:chOff x="641887" y="3449746"/>
            <a:chExt cx="1694401" cy="1809887"/>
          </a:xfrm>
        </p:grpSpPr>
        <p:sp>
          <p:nvSpPr>
            <p:cNvPr id="367" name="Rounded Rectangle 366"/>
            <p:cNvSpPr/>
            <p:nvPr/>
          </p:nvSpPr>
          <p:spPr>
            <a:xfrm>
              <a:off x="641887" y="3449746"/>
              <a:ext cx="1694344" cy="1809887"/>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extBox 23"/>
            <p:cNvSpPr txBox="1">
              <a:spLocks noChangeArrowheads="1"/>
            </p:cNvSpPr>
            <p:nvPr/>
          </p:nvSpPr>
          <p:spPr bwMode="auto">
            <a:xfrm>
              <a:off x="669118" y="3620455"/>
              <a:ext cx="1667170" cy="44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ct val="80000"/>
                </a:lnSpc>
              </a:pPr>
              <a:r>
                <a:rPr lang="en-US" sz="1400" b="1" dirty="0">
                  <a:solidFill>
                    <a:prstClr val="white"/>
                  </a:solidFill>
                  <a:effectLst>
                    <a:outerShdw blurRad="50800" dist="38100" dir="2700000" algn="tl" rotWithShape="0">
                      <a:prstClr val="black">
                        <a:alpha val="40000"/>
                      </a:prstClr>
                    </a:outerShdw>
                  </a:effectLst>
                </a:rPr>
                <a:t>Database </a:t>
              </a:r>
              <a:r>
                <a:rPr lang="en-US" sz="1400" b="1" dirty="0" smtClean="0">
                  <a:solidFill>
                    <a:prstClr val="white"/>
                  </a:solidFill>
                  <a:effectLst>
                    <a:outerShdw blurRad="50800" dist="38100" dir="2700000" algn="tl" rotWithShape="0">
                      <a:prstClr val="black">
                        <a:alpha val="40000"/>
                      </a:prstClr>
                    </a:outerShdw>
                  </a:effectLst>
                </a:rPr>
                <a:t>Abstraction Layer</a:t>
              </a:r>
              <a:endParaRPr lang="en-US" sz="1400" b="1" dirty="0">
                <a:solidFill>
                  <a:prstClr val="white"/>
                </a:solidFill>
                <a:effectLst>
                  <a:outerShdw blurRad="50800" dist="38100" dir="2700000" algn="tl" rotWithShape="0">
                    <a:prstClr val="black">
                      <a:alpha val="40000"/>
                    </a:prstClr>
                  </a:outerShdw>
                </a:effectLst>
              </a:endParaRPr>
            </a:p>
          </p:txBody>
        </p:sp>
        <p:sp>
          <p:nvSpPr>
            <p:cNvPr id="17" name="Rectangle 16"/>
            <p:cNvSpPr/>
            <p:nvPr/>
          </p:nvSpPr>
          <p:spPr>
            <a:xfrm>
              <a:off x="1498055" y="4161147"/>
              <a:ext cx="782805" cy="79185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a:solidFill>
                    <a:prstClr val="white"/>
                  </a:solidFill>
                </a:rPr>
                <a:t>Data Repository </a:t>
              </a:r>
              <a:r>
                <a:rPr lang="en-US" sz="1000" dirty="0" smtClean="0">
                  <a:solidFill>
                    <a:prstClr val="white"/>
                  </a:solidFill>
                </a:rPr>
                <a:t>Manager</a:t>
              </a:r>
              <a:endParaRPr lang="en-US" sz="1000" dirty="0">
                <a:solidFill>
                  <a:prstClr val="white"/>
                </a:solidFill>
              </a:endParaRPr>
            </a:p>
          </p:txBody>
        </p:sp>
        <p:sp>
          <p:nvSpPr>
            <p:cNvPr id="18" name="Rectangle 17"/>
            <p:cNvSpPr/>
            <p:nvPr/>
          </p:nvSpPr>
          <p:spPr>
            <a:xfrm>
              <a:off x="675109" y="4172146"/>
              <a:ext cx="776068" cy="780854"/>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a:solidFill>
                    <a:prstClr val="white"/>
                  </a:solidFill>
                </a:rPr>
                <a:t>Metadata Cache </a:t>
              </a:r>
              <a:r>
                <a:rPr lang="en-US" sz="1000" dirty="0" smtClean="0">
                  <a:solidFill>
                    <a:prstClr val="white"/>
                  </a:solidFill>
                </a:rPr>
                <a:t>Manager</a:t>
              </a:r>
              <a:endParaRPr lang="en-US" sz="1000" dirty="0">
                <a:solidFill>
                  <a:prstClr val="white"/>
                </a:solidFill>
              </a:endParaRPr>
            </a:p>
          </p:txBody>
        </p:sp>
      </p:grpSp>
      <p:cxnSp>
        <p:nvCxnSpPr>
          <p:cNvPr id="182" name="Curved Connector 181"/>
          <p:cNvCxnSpPr>
            <a:stCxn id="6" idx="1"/>
          </p:cNvCxnSpPr>
          <p:nvPr/>
        </p:nvCxnSpPr>
        <p:spPr>
          <a:xfrm rot="5400000" flipH="1" flipV="1">
            <a:off x="2853674" y="5251786"/>
            <a:ext cx="926005" cy="148928"/>
          </a:xfrm>
          <a:prstGeom prst="curvedConnector3">
            <a:avLst>
              <a:gd name="adj1" fmla="val 50000"/>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3" name="Curved Connector 182"/>
          <p:cNvCxnSpPr>
            <a:stCxn id="7" idx="1"/>
          </p:cNvCxnSpPr>
          <p:nvPr/>
        </p:nvCxnSpPr>
        <p:spPr>
          <a:xfrm rot="16200000" flipV="1">
            <a:off x="3757116" y="5226093"/>
            <a:ext cx="926688" cy="200993"/>
          </a:xfrm>
          <a:prstGeom prst="curvedConnector3">
            <a:avLst>
              <a:gd name="adj1" fmla="val 50000"/>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7" name="Rounded Rectangle 306"/>
          <p:cNvSpPr/>
          <p:nvPr/>
        </p:nvSpPr>
        <p:spPr>
          <a:xfrm>
            <a:off x="6316479" y="3959974"/>
            <a:ext cx="914400" cy="457200"/>
          </a:xfrm>
          <a:prstGeom prst="roundRect">
            <a:avLst/>
          </a:prstGeom>
          <a:solidFill>
            <a:srgbClr val="5A52C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smtClean="0">
                <a:solidFill>
                  <a:prstClr val="white"/>
                </a:solidFill>
              </a:rPr>
              <a:t>Search</a:t>
            </a:r>
          </a:p>
        </p:txBody>
      </p:sp>
      <p:sp>
        <p:nvSpPr>
          <p:cNvPr id="398" name="Left-Right Arrow 397"/>
          <p:cNvSpPr/>
          <p:nvPr/>
        </p:nvSpPr>
        <p:spPr>
          <a:xfrm>
            <a:off x="4515464" y="2766850"/>
            <a:ext cx="990600" cy="609600"/>
          </a:xfrm>
          <a:prstGeom prst="lef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solidFill>
                <a:prstClr val="white"/>
              </a:solidFill>
            </a:endParaRPr>
          </a:p>
        </p:txBody>
      </p:sp>
      <p:sp>
        <p:nvSpPr>
          <p:cNvPr id="460" name="TextBox 459"/>
          <p:cNvSpPr txBox="1"/>
          <p:nvPr/>
        </p:nvSpPr>
        <p:spPr>
          <a:xfrm>
            <a:off x="-23808" y="2425319"/>
            <a:ext cx="877529" cy="646331"/>
          </a:xfrm>
          <a:prstGeom prst="rect">
            <a:avLst/>
          </a:prstGeom>
          <a:noFill/>
        </p:spPr>
        <p:txBody>
          <a:bodyPr wrap="square" rtlCol="0">
            <a:spAutoFit/>
          </a:bodyPr>
          <a:lstStyle/>
          <a:p>
            <a:pPr marL="171450" indent="-171450">
              <a:buFont typeface="Arial" pitchFamily="34" charset="0"/>
              <a:buChar char="•"/>
            </a:pPr>
            <a:r>
              <a:rPr lang="en-US" sz="1200" b="1" dirty="0" smtClean="0">
                <a:solidFill>
                  <a:srgbClr val="1F497D"/>
                </a:solidFill>
              </a:rPr>
              <a:t>Interact with user</a:t>
            </a:r>
          </a:p>
        </p:txBody>
      </p:sp>
      <p:sp>
        <p:nvSpPr>
          <p:cNvPr id="461" name="TextBox 460"/>
          <p:cNvSpPr txBox="1"/>
          <p:nvPr/>
        </p:nvSpPr>
        <p:spPr>
          <a:xfrm>
            <a:off x="8096864" y="1700050"/>
            <a:ext cx="1063728" cy="1015663"/>
          </a:xfrm>
          <a:prstGeom prst="rect">
            <a:avLst/>
          </a:prstGeom>
          <a:noFill/>
        </p:spPr>
        <p:txBody>
          <a:bodyPr wrap="square" rtlCol="0">
            <a:spAutoFit/>
          </a:bodyPr>
          <a:lstStyle/>
          <a:p>
            <a:pPr marL="171450" indent="-171450">
              <a:buFont typeface="Arial" pitchFamily="34" charset="0"/>
              <a:buChar char="•"/>
            </a:pPr>
            <a:r>
              <a:rPr lang="en-US" sz="1200" b="1" dirty="0" smtClean="0">
                <a:solidFill>
                  <a:srgbClr val="1F497D"/>
                </a:solidFill>
              </a:rPr>
              <a:t>Interact with user</a:t>
            </a:r>
          </a:p>
          <a:p>
            <a:pPr marL="171450" indent="-171450">
              <a:buFont typeface="Arial" pitchFamily="34" charset="0"/>
              <a:buChar char="•"/>
            </a:pPr>
            <a:r>
              <a:rPr lang="en-US" sz="1200" b="1" dirty="0" smtClean="0">
                <a:solidFill>
                  <a:srgbClr val="1F497D"/>
                </a:solidFill>
              </a:rPr>
              <a:t>Interact with other programs</a:t>
            </a:r>
          </a:p>
        </p:txBody>
      </p:sp>
      <p:sp>
        <p:nvSpPr>
          <p:cNvPr id="462" name="TextBox 461"/>
          <p:cNvSpPr txBox="1"/>
          <p:nvPr/>
        </p:nvSpPr>
        <p:spPr>
          <a:xfrm>
            <a:off x="8109154" y="3546079"/>
            <a:ext cx="990600" cy="646331"/>
          </a:xfrm>
          <a:prstGeom prst="rect">
            <a:avLst/>
          </a:prstGeom>
          <a:noFill/>
        </p:spPr>
        <p:txBody>
          <a:bodyPr wrap="square" rtlCol="0">
            <a:spAutoFit/>
          </a:bodyPr>
          <a:lstStyle/>
          <a:p>
            <a:pPr marL="171450" indent="-171450">
              <a:buFont typeface="Arial" pitchFamily="34" charset="0"/>
              <a:buChar char="•"/>
            </a:pPr>
            <a:r>
              <a:rPr lang="en-US" sz="1200" b="1" dirty="0" smtClean="0">
                <a:solidFill>
                  <a:srgbClr val="1F497D"/>
                </a:solidFill>
              </a:rPr>
              <a:t>Get from/ save to disk</a:t>
            </a:r>
          </a:p>
        </p:txBody>
      </p:sp>
      <p:sp>
        <p:nvSpPr>
          <p:cNvPr id="473" name="Rounded Rectangle 472"/>
          <p:cNvSpPr/>
          <p:nvPr/>
        </p:nvSpPr>
        <p:spPr>
          <a:xfrm>
            <a:off x="1789477" y="4595650"/>
            <a:ext cx="991165" cy="423442"/>
          </a:xfrm>
          <a:prstGeom prst="roundRect">
            <a:avLst/>
          </a:prstGeom>
          <a:solidFill>
            <a:schemeClr val="bg2">
              <a:lumMod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en-US" sz="1400" dirty="0" smtClean="0">
                <a:solidFill>
                  <a:prstClr val="white"/>
                </a:solidFill>
              </a:rPr>
              <a:t>Other</a:t>
            </a:r>
          </a:p>
          <a:p>
            <a:pPr algn="ctr">
              <a:lnSpc>
                <a:spcPct val="80000"/>
              </a:lnSpc>
              <a:defRPr/>
            </a:pPr>
            <a:r>
              <a:rPr lang="en-US" sz="1400" dirty="0" smtClean="0">
                <a:solidFill>
                  <a:prstClr val="white"/>
                </a:solidFill>
              </a:rPr>
              <a:t>Libraries</a:t>
            </a:r>
            <a:endParaRPr lang="en-US" sz="1400" dirty="0">
              <a:solidFill>
                <a:prstClr val="white"/>
              </a:solidFill>
            </a:endParaRPr>
          </a:p>
        </p:txBody>
      </p:sp>
      <p:cxnSp>
        <p:nvCxnSpPr>
          <p:cNvPr id="474" name="Curved Connector 473"/>
          <p:cNvCxnSpPr>
            <a:stCxn id="147" idx="2"/>
            <a:endCxn id="473" idx="1"/>
          </p:cNvCxnSpPr>
          <p:nvPr/>
        </p:nvCxnSpPr>
        <p:spPr>
          <a:xfrm rot="5400000">
            <a:off x="1278227" y="3811501"/>
            <a:ext cx="1507121" cy="484619"/>
          </a:xfrm>
          <a:prstGeom prst="curvedConnector4">
            <a:avLst>
              <a:gd name="adj1" fmla="val 18185"/>
              <a:gd name="adj2" fmla="val 14717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4" name="Title 63"/>
          <p:cNvSpPr>
            <a:spLocks noGrp="1"/>
          </p:cNvSpPr>
          <p:nvPr>
            <p:ph type="title"/>
          </p:nvPr>
        </p:nvSpPr>
        <p:spPr>
          <a:xfrm>
            <a:off x="457200" y="6616"/>
            <a:ext cx="8229600" cy="1143000"/>
          </a:xfrm>
        </p:spPr>
        <p:txBody>
          <a:bodyPr/>
          <a:lstStyle/>
          <a:p>
            <a:r>
              <a:rPr lang="en-US" dirty="0" err="1" smtClean="0"/>
              <a:t>HydroDesktop</a:t>
            </a:r>
            <a:endParaRPr lang="en-US" dirty="0"/>
          </a:p>
        </p:txBody>
      </p:sp>
    </p:spTree>
    <p:extLst>
      <p:ext uri="{BB962C8B-B14F-4D97-AF65-F5344CB8AC3E}">
        <p14:creationId xmlns:p14="http://schemas.microsoft.com/office/powerpoint/2010/main" val="26386723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457200" y="274638"/>
            <a:ext cx="8229600" cy="944562"/>
          </a:xfrm>
        </p:spPr>
        <p:txBody>
          <a:bodyPr/>
          <a:lstStyle/>
          <a:p>
            <a:pPr eaLnBrk="1" hangingPunct="1"/>
            <a:r>
              <a:rPr lang="en-US" smtClean="0"/>
              <a:t>HydroModeler</a:t>
            </a:r>
          </a:p>
        </p:txBody>
      </p:sp>
      <p:sp>
        <p:nvSpPr>
          <p:cNvPr id="2051" name="Rectangle 5"/>
          <p:cNvSpPr>
            <a:spLocks noChangeArrowheads="1"/>
          </p:cNvSpPr>
          <p:nvPr/>
        </p:nvSpPr>
        <p:spPr bwMode="auto">
          <a:xfrm>
            <a:off x="1143000" y="1143000"/>
            <a:ext cx="7010400" cy="584200"/>
          </a:xfrm>
          <a:prstGeom prst="rect">
            <a:avLst/>
          </a:prstGeom>
          <a:noFill/>
          <a:ln w="9525">
            <a:noFill/>
            <a:miter lim="800000"/>
            <a:headEnd/>
            <a:tailEnd/>
          </a:ln>
        </p:spPr>
        <p:txBody>
          <a:bodyPr>
            <a:spAutoFit/>
          </a:bodyPr>
          <a:lstStyle/>
          <a:p>
            <a:pPr algn="ctr" fontAlgn="base">
              <a:spcBef>
                <a:spcPct val="0"/>
              </a:spcBef>
              <a:spcAft>
                <a:spcPct val="0"/>
              </a:spcAft>
            </a:pPr>
            <a:r>
              <a:rPr lang="en-US" sz="1600" smtClean="0">
                <a:solidFill>
                  <a:prstClr val="black"/>
                </a:solidFill>
                <a:latin typeface="Arial" charset="0"/>
              </a:rPr>
              <a:t>An integrated modeling environment based on the Open Modeling Interface (OpenMI) standard and embedded within HydroDesktop</a:t>
            </a:r>
          </a:p>
        </p:txBody>
      </p:sp>
      <p:pic>
        <p:nvPicPr>
          <p:cNvPr id="2052" name="Picture 4"/>
          <p:cNvPicPr>
            <a:picLocks noChangeAspect="1" noChangeArrowheads="1"/>
          </p:cNvPicPr>
          <p:nvPr/>
        </p:nvPicPr>
        <p:blipFill>
          <a:blip r:embed="rId2" cstate="print"/>
          <a:srcRect/>
          <a:stretch>
            <a:fillRect/>
          </a:stretch>
        </p:blipFill>
        <p:spPr bwMode="auto">
          <a:xfrm>
            <a:off x="1295400" y="1752600"/>
            <a:ext cx="6324600" cy="4195763"/>
          </a:xfrm>
          <a:prstGeom prst="rect">
            <a:avLst/>
          </a:prstGeom>
          <a:noFill/>
          <a:ln w="9525">
            <a:noFill/>
            <a:miter lim="800000"/>
            <a:headEnd/>
            <a:tailEnd/>
          </a:ln>
        </p:spPr>
      </p:pic>
      <p:sp>
        <p:nvSpPr>
          <p:cNvPr id="11" name="TextBox 10"/>
          <p:cNvSpPr txBox="1"/>
          <p:nvPr/>
        </p:nvSpPr>
        <p:spPr>
          <a:xfrm>
            <a:off x="4495800" y="4648200"/>
            <a:ext cx="2971800" cy="923925"/>
          </a:xfrm>
          <a:prstGeom prst="rect">
            <a:avLst/>
          </a:prstGeom>
          <a:solidFill>
            <a:schemeClr val="bg1"/>
          </a:solidFill>
          <a:ln>
            <a:solidFill>
              <a:schemeClr val="accent1">
                <a:shade val="50000"/>
              </a:schemeClr>
            </a:solidFill>
          </a:ln>
        </p:spPr>
        <p:txBody>
          <a:bodyPr>
            <a:spAutoFit/>
          </a:bodyPr>
          <a:lstStyle/>
          <a:p>
            <a:pPr fontAlgn="base">
              <a:spcBef>
                <a:spcPct val="0"/>
              </a:spcBef>
              <a:spcAft>
                <a:spcPct val="0"/>
              </a:spcAft>
              <a:defRPr/>
            </a:pPr>
            <a:r>
              <a:rPr lang="en-US" dirty="0">
                <a:solidFill>
                  <a:prstClr val="black"/>
                </a:solidFill>
                <a:latin typeface="Arial" charset="0"/>
              </a:rPr>
              <a:t>Allows for the linking of data and models as “plug-and-play” components</a:t>
            </a:r>
          </a:p>
        </p:txBody>
      </p:sp>
      <p:sp>
        <p:nvSpPr>
          <p:cNvPr id="2054" name="Rectangle 11"/>
          <p:cNvSpPr>
            <a:spLocks noChangeArrowheads="1"/>
          </p:cNvSpPr>
          <p:nvPr/>
        </p:nvSpPr>
        <p:spPr bwMode="auto">
          <a:xfrm>
            <a:off x="1295400" y="6019800"/>
            <a:ext cx="6324600" cy="523875"/>
          </a:xfrm>
          <a:prstGeom prst="rect">
            <a:avLst/>
          </a:prstGeom>
          <a:noFill/>
          <a:ln w="9525">
            <a:noFill/>
            <a:miter lim="800000"/>
            <a:headEnd/>
            <a:tailEnd/>
          </a:ln>
        </p:spPr>
        <p:txBody>
          <a:bodyPr>
            <a:spAutoFit/>
          </a:bodyPr>
          <a:lstStyle/>
          <a:p>
            <a:pPr algn="ctr" fontAlgn="base">
              <a:spcBef>
                <a:spcPct val="0"/>
              </a:spcBef>
              <a:spcAft>
                <a:spcPct val="0"/>
              </a:spcAft>
            </a:pPr>
            <a:r>
              <a:rPr lang="en-US" sz="1400" smtClean="0">
                <a:solidFill>
                  <a:prstClr val="black"/>
                </a:solidFill>
                <a:latin typeface="Arial" charset="0"/>
              </a:rPr>
              <a:t>In development at the University of South Carolina by Jon Goodall, Tony Castronova, Mehmet Ercan, Mostafa Elag, and Shirani Fuller</a:t>
            </a:r>
            <a:endParaRPr lang="en-US" sz="1400" baseline="30000" smtClean="0">
              <a:solidFill>
                <a:prstClr val="black"/>
              </a:solidFill>
              <a:latin typeface="Arial"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70" name="Picture 6" descr="http://www.r-project.org/screenshots/RAqua-scrshot1.jpg"/>
          <p:cNvPicPr>
            <a:picLocks noChangeAspect="1" noChangeArrowheads="1"/>
          </p:cNvPicPr>
          <p:nvPr/>
        </p:nvPicPr>
        <p:blipFill>
          <a:blip r:embed="rId2" cstate="print"/>
          <a:srcRect t="2576"/>
          <a:stretch>
            <a:fillRect/>
          </a:stretch>
        </p:blipFill>
        <p:spPr bwMode="auto">
          <a:xfrm>
            <a:off x="0" y="914400"/>
            <a:ext cx="9144000" cy="5943600"/>
          </a:xfrm>
          <a:prstGeom prst="rect">
            <a:avLst/>
          </a:prstGeom>
          <a:noFill/>
        </p:spPr>
      </p:pic>
      <p:sp>
        <p:nvSpPr>
          <p:cNvPr id="3" name="Title 1"/>
          <p:cNvSpPr txBox="1">
            <a:spLocks/>
          </p:cNvSpPr>
          <p:nvPr/>
        </p:nvSpPr>
        <p:spPr>
          <a:xfrm>
            <a:off x="457200" y="152400"/>
            <a:ext cx="8229600" cy="563562"/>
          </a:xfrm>
          <a:prstGeom prst="rect">
            <a:avLst/>
          </a:prstGeom>
        </p:spPr>
        <p:txBody>
          <a:bodyPr vert="horz" lIns="91440" tIns="45720" rIns="91440" bIns="45720" rtlCol="0" anchor="ctr">
            <a:normAutofit fontScale="82500" lnSpcReduction="20000"/>
          </a:bodyPr>
          <a:lstStyle/>
          <a:p>
            <a:pPr algn="ctr">
              <a:spcBef>
                <a:spcPct val="0"/>
              </a:spcBef>
              <a:defRPr/>
            </a:pPr>
            <a:r>
              <a:rPr lang="en-US" sz="4400" dirty="0" smtClean="0">
                <a:solidFill>
                  <a:prstClr val="black"/>
                </a:solidFill>
              </a:rPr>
              <a:t>Integration with “R” Statistics Package</a:t>
            </a:r>
            <a:endParaRPr lang="en-US" sz="4400" dirty="0">
              <a:solidFill>
                <a:prstClr val="black"/>
              </a:solidFill>
            </a:endParaRPr>
          </a:p>
        </p:txBody>
      </p:sp>
      <p:pic>
        <p:nvPicPr>
          <p:cNvPr id="88068" name="Picture 4" descr="R logo"/>
          <p:cNvPicPr>
            <a:picLocks noChangeAspect="1" noChangeArrowheads="1"/>
          </p:cNvPicPr>
          <p:nvPr/>
        </p:nvPicPr>
        <p:blipFill>
          <a:blip r:embed="rId3" cstate="print"/>
          <a:srcRect/>
          <a:stretch>
            <a:fillRect/>
          </a:stretch>
        </p:blipFill>
        <p:spPr bwMode="auto">
          <a:xfrm>
            <a:off x="0" y="0"/>
            <a:ext cx="952500" cy="723900"/>
          </a:xfrm>
          <a:prstGeom prst="rect">
            <a:avLst/>
          </a:prstGeom>
          <a:noFill/>
        </p:spPr>
      </p:pic>
    </p:spTree>
    <p:extLst>
      <p:ext uri="{BB962C8B-B14F-4D97-AF65-F5344CB8AC3E}">
        <p14:creationId xmlns:p14="http://schemas.microsoft.com/office/powerpoint/2010/main" val="4101046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848" y="0"/>
            <a:ext cx="8229600" cy="1143000"/>
          </a:xfrm>
        </p:spPr>
        <p:txBody>
          <a:bodyPr>
            <a:noAutofit/>
          </a:bodyPr>
          <a:lstStyle/>
          <a:p>
            <a:r>
              <a:rPr lang="en-US" sz="3200" dirty="0" smtClean="0"/>
              <a:t> 37 Water Data Services on HIS Central from 12 Universities</a:t>
            </a:r>
            <a:endParaRPr lang="en-US" sz="3200" dirty="0"/>
          </a:p>
        </p:txBody>
      </p:sp>
      <p:grpSp>
        <p:nvGrpSpPr>
          <p:cNvPr id="10" name="Group 9"/>
          <p:cNvGrpSpPr/>
          <p:nvPr/>
        </p:nvGrpSpPr>
        <p:grpSpPr>
          <a:xfrm>
            <a:off x="3343695" y="1282889"/>
            <a:ext cx="5800306" cy="4951282"/>
            <a:chOff x="1181787" y="0"/>
            <a:chExt cx="8059502" cy="6879793"/>
          </a:xfrm>
        </p:grpSpPr>
        <p:pic>
          <p:nvPicPr>
            <p:cNvPr id="7" name="Picture 2"/>
            <p:cNvPicPr>
              <a:picLocks noChangeAspect="1" noChangeArrowheads="1"/>
            </p:cNvPicPr>
            <p:nvPr/>
          </p:nvPicPr>
          <p:blipFill>
            <a:blip r:embed="rId2" cstate="print"/>
            <a:srcRect/>
            <a:stretch>
              <a:fillRect/>
            </a:stretch>
          </p:blipFill>
          <p:spPr bwMode="auto">
            <a:xfrm>
              <a:off x="5561987" y="1251394"/>
              <a:ext cx="3657180" cy="3026920"/>
            </a:xfrm>
            <a:prstGeom prst="rect">
              <a:avLst/>
            </a:prstGeom>
            <a:noFill/>
            <a:ln w="9525">
              <a:noFill/>
              <a:miter lim="800000"/>
              <a:headEnd/>
              <a:tailEnd/>
            </a:ln>
          </p:spPr>
        </p:pic>
        <p:sp>
          <p:nvSpPr>
            <p:cNvPr id="5" name="Title 12"/>
            <p:cNvSpPr txBox="1">
              <a:spLocks/>
            </p:cNvSpPr>
            <p:nvPr/>
          </p:nvSpPr>
          <p:spPr>
            <a:xfrm>
              <a:off x="1181787" y="0"/>
              <a:ext cx="8059502" cy="853360"/>
            </a:xfrm>
            <a:prstGeom prst="rect">
              <a:avLst/>
            </a:prstGeom>
          </p:spPr>
          <p:txBody>
            <a:bodyPr vert="horz" lIns="91440" tIns="45720" rIns="91440" bIns="45720" rtlCol="0" anchor="ctr">
              <a:noAutofit/>
            </a:bodyPr>
            <a:lstStyle/>
            <a:p>
              <a:pPr algn="ctr">
                <a:spcBef>
                  <a:spcPct val="0"/>
                </a:spcBef>
                <a:defRPr/>
              </a:pPr>
              <a:r>
                <a:rPr lang="en-US" sz="2000" dirty="0" smtClean="0">
                  <a:solidFill>
                    <a:prstClr val="black"/>
                  </a:solidFill>
                </a:rPr>
                <a:t>Dry Creek Experimental Watershed (DCEW) </a:t>
              </a:r>
              <a:br>
                <a:rPr lang="en-US" sz="2000" dirty="0" smtClean="0">
                  <a:solidFill>
                    <a:prstClr val="black"/>
                  </a:solidFill>
                </a:rPr>
              </a:br>
              <a:r>
                <a:rPr lang="en-US" sz="1600" dirty="0" smtClean="0">
                  <a:solidFill>
                    <a:prstClr val="black"/>
                  </a:solidFill>
                </a:rPr>
                <a:t>(28 km</a:t>
              </a:r>
              <a:r>
                <a:rPr lang="en-US" sz="1600" baseline="30000" dirty="0" smtClean="0">
                  <a:solidFill>
                    <a:prstClr val="black"/>
                  </a:solidFill>
                </a:rPr>
                <a:t>2</a:t>
              </a:r>
              <a:r>
                <a:rPr lang="en-US" sz="1600" dirty="0" smtClean="0">
                  <a:solidFill>
                    <a:prstClr val="black"/>
                  </a:solidFill>
                </a:rPr>
                <a:t> semi-arid steep topography, Boise Front)</a:t>
              </a:r>
              <a:endParaRPr lang="en-US" sz="2000" dirty="0">
                <a:solidFill>
                  <a:prstClr val="black"/>
                </a:solidFill>
              </a:endParaRPr>
            </a:p>
          </p:txBody>
        </p:sp>
        <p:pic>
          <p:nvPicPr>
            <p:cNvPr id="6" name="Picture 5" descr="studyAreaF2.tif"/>
            <p:cNvPicPr>
              <a:picLocks noChangeAspect="1"/>
            </p:cNvPicPr>
            <p:nvPr/>
          </p:nvPicPr>
          <p:blipFill>
            <a:blip r:embed="rId3" cstate="print"/>
            <a:stretch>
              <a:fillRect/>
            </a:stretch>
          </p:blipFill>
          <p:spPr>
            <a:xfrm>
              <a:off x="1270587" y="1080030"/>
              <a:ext cx="5229878" cy="5365138"/>
            </a:xfrm>
            <a:prstGeom prst="rect">
              <a:avLst/>
            </a:prstGeom>
          </p:spPr>
        </p:pic>
        <p:sp>
          <p:nvSpPr>
            <p:cNvPr id="8" name="TextBox 7"/>
            <p:cNvSpPr txBox="1"/>
            <p:nvPr/>
          </p:nvSpPr>
          <p:spPr>
            <a:xfrm>
              <a:off x="6491579" y="4356630"/>
              <a:ext cx="2706901" cy="2523163"/>
            </a:xfrm>
            <a:prstGeom prst="rect">
              <a:avLst/>
            </a:prstGeom>
            <a:noFill/>
          </p:spPr>
          <p:txBody>
            <a:bodyPr wrap="square" rtlCol="0">
              <a:spAutoFit/>
            </a:bodyPr>
            <a:lstStyle/>
            <a:p>
              <a:pPr fontAlgn="base">
                <a:spcBef>
                  <a:spcPct val="0"/>
                </a:spcBef>
                <a:spcAft>
                  <a:spcPct val="0"/>
                </a:spcAft>
              </a:pPr>
              <a:r>
                <a:rPr lang="en-US" sz="1600" dirty="0" smtClean="0">
                  <a:solidFill>
                    <a:prstClr val="black"/>
                  </a:solidFill>
                  <a:latin typeface="Arial" charset="0"/>
                </a:rPr>
                <a:t>68 Sites</a:t>
              </a:r>
            </a:p>
            <a:p>
              <a:pPr fontAlgn="base">
                <a:spcBef>
                  <a:spcPct val="0"/>
                </a:spcBef>
                <a:spcAft>
                  <a:spcPct val="0"/>
                </a:spcAft>
              </a:pPr>
              <a:r>
                <a:rPr lang="en-US" sz="1600" dirty="0" smtClean="0">
                  <a:solidFill>
                    <a:prstClr val="black"/>
                  </a:solidFill>
                  <a:latin typeface="Arial" charset="0"/>
                </a:rPr>
                <a:t>24 Variables</a:t>
              </a:r>
            </a:p>
            <a:p>
              <a:pPr fontAlgn="base">
                <a:spcBef>
                  <a:spcPct val="0"/>
                </a:spcBef>
                <a:spcAft>
                  <a:spcPct val="0"/>
                </a:spcAft>
              </a:pPr>
              <a:r>
                <a:rPr lang="en-US" sz="1600" dirty="0" smtClean="0">
                  <a:solidFill>
                    <a:prstClr val="black"/>
                  </a:solidFill>
                  <a:latin typeface="Arial" charset="0"/>
                </a:rPr>
                <a:t>4,700,000+ values</a:t>
              </a:r>
            </a:p>
            <a:p>
              <a:pPr fontAlgn="base">
                <a:spcBef>
                  <a:spcPct val="0"/>
                </a:spcBef>
                <a:spcAft>
                  <a:spcPct val="0"/>
                </a:spcAft>
              </a:pPr>
              <a:endParaRPr lang="en-US" sz="1600" dirty="0">
                <a:solidFill>
                  <a:prstClr val="black"/>
                </a:solidFill>
                <a:latin typeface="Arial" charset="0"/>
              </a:endParaRPr>
            </a:p>
            <a:p>
              <a:pPr fontAlgn="base">
                <a:spcBef>
                  <a:spcPct val="0"/>
                </a:spcBef>
                <a:spcAft>
                  <a:spcPct val="0"/>
                </a:spcAft>
              </a:pPr>
              <a:r>
                <a:rPr lang="en-US" sz="1600" dirty="0" smtClean="0">
                  <a:solidFill>
                    <a:prstClr val="black"/>
                  </a:solidFill>
                  <a:latin typeface="Arial" charset="0"/>
                </a:rPr>
                <a:t>Published by Jim McNamara, Boise State University</a:t>
              </a:r>
              <a:endParaRPr lang="en-US" sz="1600" dirty="0">
                <a:solidFill>
                  <a:prstClr val="black"/>
                </a:solidFill>
                <a:latin typeface="Arial" charset="0"/>
              </a:endParaRPr>
            </a:p>
          </p:txBody>
        </p:sp>
      </p:grpSp>
      <p:sp>
        <p:nvSpPr>
          <p:cNvPr id="3" name="Content Placeholder 2"/>
          <p:cNvSpPr>
            <a:spLocks noGrp="1"/>
          </p:cNvSpPr>
          <p:nvPr>
            <p:ph sz="half" idx="1"/>
          </p:nvPr>
        </p:nvSpPr>
        <p:spPr>
          <a:xfrm>
            <a:off x="239062" y="1108882"/>
            <a:ext cx="3350525" cy="5749118"/>
          </a:xfrm>
        </p:spPr>
        <p:txBody>
          <a:bodyPr>
            <a:noAutofit/>
          </a:bodyPr>
          <a:lstStyle/>
          <a:p>
            <a:r>
              <a:rPr lang="en-US" sz="2000" dirty="0" smtClean="0"/>
              <a:t>University of Maryland, Baltimore County</a:t>
            </a:r>
          </a:p>
          <a:p>
            <a:r>
              <a:rPr lang="en-US" sz="2000" dirty="0" smtClean="0"/>
              <a:t>Montana State University</a:t>
            </a:r>
          </a:p>
          <a:p>
            <a:r>
              <a:rPr lang="en-US" sz="2000" dirty="0" smtClean="0"/>
              <a:t>University of Texas at Austin</a:t>
            </a:r>
          </a:p>
          <a:p>
            <a:r>
              <a:rPr lang="en-US" sz="2000" dirty="0" smtClean="0"/>
              <a:t>University of Iowa</a:t>
            </a:r>
          </a:p>
          <a:p>
            <a:r>
              <a:rPr lang="en-US" sz="2000" dirty="0" smtClean="0"/>
              <a:t>Utah State University</a:t>
            </a:r>
          </a:p>
          <a:p>
            <a:r>
              <a:rPr lang="en-US" sz="2000" dirty="0" smtClean="0"/>
              <a:t>University of Florida</a:t>
            </a:r>
          </a:p>
          <a:p>
            <a:r>
              <a:rPr lang="en-US" sz="2000" dirty="0" smtClean="0"/>
              <a:t>University of New Mexico</a:t>
            </a:r>
          </a:p>
          <a:p>
            <a:r>
              <a:rPr lang="en-US" sz="2000" dirty="0" smtClean="0"/>
              <a:t>University of Idaho</a:t>
            </a:r>
          </a:p>
          <a:p>
            <a:r>
              <a:rPr lang="en-US" sz="2000" dirty="0" smtClean="0"/>
              <a:t>Boise State University</a:t>
            </a:r>
          </a:p>
          <a:p>
            <a:r>
              <a:rPr lang="en-US" sz="2000" dirty="0" smtClean="0"/>
              <a:t>University of Texas at Arlington</a:t>
            </a:r>
          </a:p>
          <a:p>
            <a:r>
              <a:rPr lang="en-US" sz="2000" dirty="0" smtClean="0"/>
              <a:t>University of California, San Diego</a:t>
            </a:r>
          </a:p>
          <a:p>
            <a:r>
              <a:rPr lang="en-US" sz="2000" dirty="0" smtClean="0"/>
              <a:t>Idaho State University</a:t>
            </a:r>
          </a:p>
          <a:p>
            <a:endParaRPr lang="en-US" sz="2000" dirty="0" smtClean="0"/>
          </a:p>
          <a:p>
            <a:endParaRPr lang="en-US" sz="2000" dirty="0"/>
          </a:p>
        </p:txBody>
      </p:sp>
    </p:spTree>
    <p:extLst>
      <p:ext uri="{BB962C8B-B14F-4D97-AF65-F5344CB8AC3E}">
        <p14:creationId xmlns:p14="http://schemas.microsoft.com/office/powerpoint/2010/main" val="5322621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Water Agencies and Industry</a:t>
            </a:r>
            <a:endParaRPr lang="en-US" dirty="0"/>
          </a:p>
        </p:txBody>
      </p:sp>
      <p:sp>
        <p:nvSpPr>
          <p:cNvPr id="3" name="Content Placeholder 2"/>
          <p:cNvSpPr>
            <a:spLocks noGrp="1"/>
          </p:cNvSpPr>
          <p:nvPr>
            <p:ph idx="1"/>
          </p:nvPr>
        </p:nvSpPr>
        <p:spPr>
          <a:xfrm>
            <a:off x="457200" y="1333500"/>
            <a:ext cx="5353049" cy="5224463"/>
          </a:xfrm>
        </p:spPr>
        <p:txBody>
          <a:bodyPr>
            <a:normAutofit fontScale="70000" lnSpcReduction="20000"/>
          </a:bodyPr>
          <a:lstStyle/>
          <a:p>
            <a:r>
              <a:rPr lang="en-US" sz="3400" dirty="0" smtClean="0">
                <a:solidFill>
                  <a:srgbClr val="FF0000"/>
                </a:solidFill>
              </a:rPr>
              <a:t>USGS, NCDC</a:t>
            </a:r>
            <a:r>
              <a:rPr lang="en-US" sz="3400" dirty="0" smtClean="0"/>
              <a:t> , </a:t>
            </a:r>
            <a:r>
              <a:rPr lang="en-US" sz="3400" dirty="0" smtClean="0">
                <a:solidFill>
                  <a:srgbClr val="FF0000"/>
                </a:solidFill>
              </a:rPr>
              <a:t>Corps of Engineers </a:t>
            </a:r>
            <a:r>
              <a:rPr lang="en-US" sz="3400" dirty="0" smtClean="0"/>
              <a:t>publishing data using HIS </a:t>
            </a:r>
            <a:r>
              <a:rPr lang="en-US" sz="3400" dirty="0" err="1" smtClean="0"/>
              <a:t>WaterML</a:t>
            </a:r>
            <a:endParaRPr lang="en-US" sz="3400" dirty="0" smtClean="0"/>
          </a:p>
          <a:p>
            <a:r>
              <a:rPr lang="en-US" sz="3400" dirty="0" smtClean="0">
                <a:solidFill>
                  <a:srgbClr val="FF0000"/>
                </a:solidFill>
              </a:rPr>
              <a:t>OGC Hydrology Domain Working Group </a:t>
            </a:r>
            <a:r>
              <a:rPr lang="en-US" sz="3400" dirty="0" smtClean="0"/>
              <a:t>evaluating </a:t>
            </a:r>
            <a:r>
              <a:rPr lang="en-US" sz="3400" dirty="0" err="1" smtClean="0"/>
              <a:t>WaterML</a:t>
            </a:r>
            <a:r>
              <a:rPr lang="en-US" sz="3400" dirty="0" smtClean="0"/>
              <a:t> as OGC standard</a:t>
            </a:r>
          </a:p>
          <a:p>
            <a:r>
              <a:rPr lang="en-US" sz="3400" dirty="0" smtClean="0">
                <a:solidFill>
                  <a:srgbClr val="FF0000"/>
                </a:solidFill>
              </a:rPr>
              <a:t>ESRI</a:t>
            </a:r>
            <a:r>
              <a:rPr lang="en-US" sz="3400" dirty="0" smtClean="0"/>
              <a:t> using CUAHSI model in ArcGIS.com GIS data collaboration portal</a:t>
            </a:r>
          </a:p>
          <a:p>
            <a:r>
              <a:rPr lang="en-US" sz="3400" dirty="0" err="1" smtClean="0">
                <a:solidFill>
                  <a:srgbClr val="FF0000"/>
                </a:solidFill>
              </a:rPr>
              <a:t>Kisters</a:t>
            </a:r>
            <a:r>
              <a:rPr lang="en-US" sz="3400" dirty="0" smtClean="0"/>
              <a:t> WISKI support for </a:t>
            </a:r>
            <a:r>
              <a:rPr lang="en-US" sz="3400" dirty="0" err="1" smtClean="0"/>
              <a:t>WaterML</a:t>
            </a:r>
            <a:r>
              <a:rPr lang="en-US" sz="3400" dirty="0" smtClean="0"/>
              <a:t> data publication</a:t>
            </a:r>
          </a:p>
          <a:p>
            <a:r>
              <a:rPr lang="en-US" sz="3400" dirty="0" smtClean="0">
                <a:solidFill>
                  <a:srgbClr val="FF0000"/>
                </a:solidFill>
              </a:rPr>
              <a:t>Australian Water Resources Information System </a:t>
            </a:r>
            <a:r>
              <a:rPr lang="en-US" sz="3400" dirty="0" smtClean="0"/>
              <a:t>Water Accounting System has adopted aspects of HIS</a:t>
            </a:r>
          </a:p>
          <a:p>
            <a:r>
              <a:rPr lang="en-US" sz="3400" dirty="0" smtClean="0">
                <a:solidFill>
                  <a:srgbClr val="FF0000"/>
                </a:solidFill>
              </a:rPr>
              <a:t>NWS West Gulf River Forecast Center </a:t>
            </a:r>
            <a:r>
              <a:rPr lang="en-US" sz="3400" dirty="0" smtClean="0"/>
              <a:t>Multi-sensor Precipitation Estimate published from ODM using </a:t>
            </a:r>
            <a:r>
              <a:rPr lang="en-US" sz="3400" dirty="0" err="1" smtClean="0"/>
              <a:t>WaterML</a:t>
            </a:r>
            <a:endParaRPr lang="en-US" sz="3400" dirty="0" smtClean="0"/>
          </a:p>
          <a:p>
            <a:endParaRPr lang="en-US" dirty="0"/>
          </a:p>
        </p:txBody>
      </p:sp>
      <p:pic>
        <p:nvPicPr>
          <p:cNvPr id="4" name="Picture 8"/>
          <p:cNvPicPr>
            <a:picLocks noChangeAspect="1" noChangeArrowheads="1"/>
          </p:cNvPicPr>
          <p:nvPr/>
        </p:nvPicPr>
        <p:blipFill>
          <a:blip r:embed="rId2" cstate="print"/>
          <a:srcRect/>
          <a:stretch>
            <a:fillRect/>
          </a:stretch>
        </p:blipFill>
        <p:spPr bwMode="auto">
          <a:xfrm>
            <a:off x="6719888" y="1400175"/>
            <a:ext cx="1685925" cy="628650"/>
          </a:xfrm>
          <a:prstGeom prst="rect">
            <a:avLst/>
          </a:prstGeom>
          <a:noFill/>
          <a:ln w="9525">
            <a:noFill/>
            <a:miter lim="800000"/>
            <a:headEnd/>
            <a:tailEnd/>
          </a:ln>
        </p:spPr>
      </p:pic>
      <p:pic>
        <p:nvPicPr>
          <p:cNvPr id="5" name="Picture 7"/>
          <p:cNvPicPr>
            <a:picLocks noChangeAspect="1" noChangeArrowheads="1"/>
          </p:cNvPicPr>
          <p:nvPr/>
        </p:nvPicPr>
        <p:blipFill>
          <a:blip r:embed="rId3" cstate="print"/>
          <a:srcRect/>
          <a:stretch>
            <a:fillRect/>
          </a:stretch>
        </p:blipFill>
        <p:spPr bwMode="auto">
          <a:xfrm>
            <a:off x="6748463" y="2543174"/>
            <a:ext cx="1722438" cy="560388"/>
          </a:xfrm>
          <a:prstGeom prst="rect">
            <a:avLst/>
          </a:prstGeom>
          <a:noFill/>
          <a:ln w="9525">
            <a:noFill/>
            <a:miter lim="800000"/>
            <a:headEnd/>
            <a:tailEnd/>
          </a:ln>
        </p:spPr>
      </p:pic>
      <p:pic>
        <p:nvPicPr>
          <p:cNvPr id="6" name="Picture 7"/>
          <p:cNvPicPr>
            <a:picLocks noChangeAspect="1" noChangeArrowheads="1"/>
          </p:cNvPicPr>
          <p:nvPr/>
        </p:nvPicPr>
        <p:blipFill>
          <a:blip r:embed="rId4" cstate="print"/>
          <a:srcRect/>
          <a:stretch>
            <a:fillRect/>
          </a:stretch>
        </p:blipFill>
        <p:spPr bwMode="auto">
          <a:xfrm>
            <a:off x="6977063" y="3700463"/>
            <a:ext cx="1219200" cy="1336675"/>
          </a:xfrm>
          <a:prstGeom prst="rect">
            <a:avLst/>
          </a:prstGeom>
          <a:noFill/>
          <a:ln w="9525">
            <a:noFill/>
            <a:miter lim="800000"/>
            <a:headEnd/>
            <a:tailEnd/>
          </a:ln>
        </p:spPr>
      </p:pic>
      <p:pic>
        <p:nvPicPr>
          <p:cNvPr id="7" name="Picture 3"/>
          <p:cNvPicPr>
            <a:picLocks noChangeAspect="1" noChangeArrowheads="1"/>
          </p:cNvPicPr>
          <p:nvPr/>
        </p:nvPicPr>
        <p:blipFill>
          <a:blip r:embed="rId5" cstate="print"/>
          <a:srcRect/>
          <a:stretch>
            <a:fillRect/>
          </a:stretch>
        </p:blipFill>
        <p:spPr bwMode="auto">
          <a:xfrm>
            <a:off x="6534150" y="5405438"/>
            <a:ext cx="2257425" cy="714375"/>
          </a:xfrm>
          <a:prstGeom prst="rect">
            <a:avLst/>
          </a:prstGeom>
          <a:noFill/>
          <a:ln w="9525">
            <a:noFill/>
            <a:miter lim="800000"/>
            <a:headEnd/>
            <a:tailEnd/>
          </a:ln>
        </p:spPr>
      </p:pic>
    </p:spTree>
    <p:extLst>
      <p:ext uri="{BB962C8B-B14F-4D97-AF65-F5344CB8AC3E}">
        <p14:creationId xmlns:p14="http://schemas.microsoft.com/office/powerpoint/2010/main" val="9057552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9" name="Picture 2"/>
          <p:cNvPicPr>
            <a:picLocks noChangeAspect="1" noChangeArrowheads="1"/>
          </p:cNvPicPr>
          <p:nvPr/>
        </p:nvPicPr>
        <p:blipFill>
          <a:blip r:embed="rId2" cstate="print"/>
          <a:srcRect/>
          <a:stretch>
            <a:fillRect/>
          </a:stretch>
        </p:blipFill>
        <p:spPr bwMode="auto">
          <a:xfrm>
            <a:off x="871628" y="1067252"/>
            <a:ext cx="7586647" cy="4290787"/>
          </a:xfrm>
          <a:prstGeom prst="rect">
            <a:avLst/>
          </a:prstGeom>
          <a:noFill/>
          <a:ln w="9525">
            <a:noFill/>
            <a:miter lim="800000"/>
            <a:headEnd/>
            <a:tailEnd/>
          </a:ln>
        </p:spPr>
      </p:pic>
      <p:sp>
        <p:nvSpPr>
          <p:cNvPr id="13314" name="Title 1"/>
          <p:cNvSpPr>
            <a:spLocks noGrp="1"/>
          </p:cNvSpPr>
          <p:nvPr>
            <p:ph type="title"/>
          </p:nvPr>
        </p:nvSpPr>
        <p:spPr>
          <a:xfrm>
            <a:off x="0" y="274437"/>
            <a:ext cx="9144000" cy="1142757"/>
          </a:xfrm>
        </p:spPr>
        <p:txBody>
          <a:bodyPr/>
          <a:lstStyle/>
          <a:p>
            <a:pPr eaLnBrk="1" hangingPunct="1"/>
            <a:r>
              <a:rPr lang="en-US" sz="4000" dirty="0" smtClean="0"/>
              <a:t>CUAHSI Water Data Services Catalog</a:t>
            </a:r>
          </a:p>
        </p:txBody>
      </p:sp>
      <p:sp>
        <p:nvSpPr>
          <p:cNvPr id="13315" name="Slide Number Placeholder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4BE5A4D4-6644-4310-BFB3-98D8F59A8C92}" type="slidenum">
              <a:rPr lang="en-US" smtClean="0">
                <a:solidFill>
                  <a:srgbClr val="898989"/>
                </a:solidFill>
              </a:rPr>
              <a:pPr/>
              <a:t>37</a:t>
            </a:fld>
            <a:endParaRPr lang="en-US" smtClean="0">
              <a:solidFill>
                <a:srgbClr val="898989"/>
              </a:solidFill>
            </a:endParaRPr>
          </a:p>
        </p:txBody>
      </p:sp>
      <p:sp>
        <p:nvSpPr>
          <p:cNvPr id="44037" name="TextBox 7"/>
          <p:cNvSpPr txBox="1">
            <a:spLocks noChangeArrowheads="1"/>
          </p:cNvSpPr>
          <p:nvPr/>
        </p:nvSpPr>
        <p:spPr bwMode="auto">
          <a:xfrm>
            <a:off x="0" y="4190596"/>
            <a:ext cx="4114139" cy="2554533"/>
          </a:xfrm>
          <a:prstGeom prst="rect">
            <a:avLst/>
          </a:prstGeom>
          <a:noFill/>
          <a:ln w="9525">
            <a:noFill/>
            <a:miter lim="800000"/>
            <a:headEnd/>
            <a:tailEnd/>
          </a:ln>
        </p:spPr>
        <p:txBody>
          <a:bodyPr lIns="91427" tIns="45714" rIns="91427" bIns="45714">
            <a:spAutoFit/>
          </a:bodyPr>
          <a:lstStyle/>
          <a:p>
            <a:pPr algn="ctr">
              <a:defRPr/>
            </a:pPr>
            <a:r>
              <a:rPr lang="en-US" sz="2800" dirty="0" smtClean="0">
                <a:solidFill>
                  <a:prstClr val="black"/>
                </a:solidFill>
                <a:latin typeface="Arial" pitchFamily="34" charset="0"/>
              </a:rPr>
              <a:t>69 </a:t>
            </a:r>
            <a:r>
              <a:rPr lang="en-US" sz="2800" dirty="0">
                <a:solidFill>
                  <a:prstClr val="black"/>
                </a:solidFill>
                <a:latin typeface="Arial" pitchFamily="34" charset="0"/>
              </a:rPr>
              <a:t>public services</a:t>
            </a:r>
          </a:p>
          <a:p>
            <a:pPr algn="ctr">
              <a:defRPr/>
            </a:pPr>
            <a:r>
              <a:rPr lang="en-US" sz="2800" dirty="0" smtClean="0">
                <a:solidFill>
                  <a:prstClr val="black"/>
                </a:solidFill>
                <a:latin typeface="Arial" pitchFamily="34" charset="0"/>
              </a:rPr>
              <a:t>18,000 variables</a:t>
            </a:r>
            <a:endParaRPr lang="en-US" sz="2800" dirty="0">
              <a:solidFill>
                <a:prstClr val="black"/>
              </a:solidFill>
              <a:latin typeface="Arial" pitchFamily="34" charset="0"/>
            </a:endParaRPr>
          </a:p>
          <a:p>
            <a:pPr algn="ctr">
              <a:defRPr/>
            </a:pPr>
            <a:r>
              <a:rPr lang="en-US" sz="2800" dirty="0" smtClean="0">
                <a:solidFill>
                  <a:prstClr val="black"/>
                </a:solidFill>
                <a:latin typeface="Arial" pitchFamily="34" charset="0"/>
              </a:rPr>
              <a:t>1.9 million </a:t>
            </a:r>
            <a:r>
              <a:rPr lang="en-US" sz="2800" dirty="0">
                <a:solidFill>
                  <a:prstClr val="black"/>
                </a:solidFill>
                <a:latin typeface="Arial" pitchFamily="34" charset="0"/>
              </a:rPr>
              <a:t>sites</a:t>
            </a:r>
          </a:p>
          <a:p>
            <a:pPr algn="ctr">
              <a:defRPr/>
            </a:pPr>
            <a:r>
              <a:rPr lang="en-US" sz="2800" dirty="0" smtClean="0">
                <a:solidFill>
                  <a:prstClr val="black"/>
                </a:solidFill>
                <a:latin typeface="Arial" pitchFamily="34" charset="0"/>
              </a:rPr>
              <a:t>23 </a:t>
            </a:r>
            <a:r>
              <a:rPr lang="en-US" sz="2800" dirty="0">
                <a:solidFill>
                  <a:prstClr val="black"/>
                </a:solidFill>
                <a:latin typeface="Arial" pitchFamily="34" charset="0"/>
              </a:rPr>
              <a:t>million series</a:t>
            </a:r>
          </a:p>
          <a:p>
            <a:pPr algn="ctr">
              <a:defRPr/>
            </a:pPr>
            <a:r>
              <a:rPr lang="en-US" sz="2800" dirty="0" smtClean="0">
                <a:solidFill>
                  <a:prstClr val="black"/>
                </a:solidFill>
                <a:latin typeface="Arial" pitchFamily="34" charset="0"/>
              </a:rPr>
              <a:t>5.1 </a:t>
            </a:r>
            <a:r>
              <a:rPr lang="en-US" sz="2800" dirty="0">
                <a:solidFill>
                  <a:prstClr val="black"/>
                </a:solidFill>
                <a:latin typeface="Arial" pitchFamily="34" charset="0"/>
              </a:rPr>
              <a:t>billion data values</a:t>
            </a:r>
          </a:p>
          <a:p>
            <a:pPr algn="ctr">
              <a:defRPr/>
            </a:pPr>
            <a:r>
              <a:rPr lang="en-US" sz="2000" i="1" dirty="0" smtClean="0">
                <a:solidFill>
                  <a:prstClr val="black"/>
                </a:solidFill>
                <a:latin typeface="Arial" pitchFamily="34" charset="0"/>
              </a:rPr>
              <a:t>(as of June 2011)</a:t>
            </a:r>
            <a:endParaRPr lang="en-US" sz="2800" i="1" dirty="0">
              <a:solidFill>
                <a:prstClr val="black"/>
              </a:solidFill>
              <a:latin typeface="Arial" pitchFamily="34" charset="0"/>
            </a:endParaRPr>
          </a:p>
        </p:txBody>
      </p:sp>
      <p:sp>
        <p:nvSpPr>
          <p:cNvPr id="9" name="TextBox 8"/>
          <p:cNvSpPr txBox="1"/>
          <p:nvPr/>
        </p:nvSpPr>
        <p:spPr>
          <a:xfrm>
            <a:off x="4800600" y="4919020"/>
            <a:ext cx="4038600" cy="1938980"/>
          </a:xfrm>
          <a:prstGeom prst="rect">
            <a:avLst/>
          </a:prstGeom>
          <a:noFill/>
        </p:spPr>
        <p:txBody>
          <a:bodyPr wrap="square" lIns="91427" tIns="45714" rIns="91427" bIns="45714">
            <a:spAutoFit/>
          </a:bodyPr>
          <a:lstStyle/>
          <a:p>
            <a:pPr>
              <a:defRPr/>
            </a:pPr>
            <a:r>
              <a:rPr lang="en-US" sz="2400" i="1" dirty="0">
                <a:solidFill>
                  <a:srgbClr val="FF0000"/>
                </a:solidFill>
                <a:latin typeface="Arial" pitchFamily="34" charset="0"/>
              </a:rPr>
              <a:t>The largest water data</a:t>
            </a:r>
            <a:br>
              <a:rPr lang="en-US" sz="2400" i="1" dirty="0">
                <a:solidFill>
                  <a:srgbClr val="FF0000"/>
                </a:solidFill>
                <a:latin typeface="Arial" pitchFamily="34" charset="0"/>
              </a:rPr>
            </a:br>
            <a:r>
              <a:rPr lang="en-US" sz="2400" i="1" dirty="0">
                <a:solidFill>
                  <a:srgbClr val="FF0000"/>
                </a:solidFill>
                <a:latin typeface="Arial" pitchFamily="34" charset="0"/>
              </a:rPr>
              <a:t>catalog in the </a:t>
            </a:r>
            <a:r>
              <a:rPr lang="en-US" sz="2400" i="1" dirty="0" smtClean="0">
                <a:solidFill>
                  <a:srgbClr val="FF0000"/>
                </a:solidFill>
                <a:latin typeface="Arial" pitchFamily="34" charset="0"/>
              </a:rPr>
              <a:t>world</a:t>
            </a:r>
          </a:p>
          <a:p>
            <a:pPr>
              <a:defRPr/>
            </a:pPr>
            <a:endParaRPr lang="en-US" sz="2400" i="1" dirty="0" smtClean="0">
              <a:solidFill>
                <a:srgbClr val="FF0000"/>
              </a:solidFill>
              <a:latin typeface="Arial" pitchFamily="34" charset="0"/>
            </a:endParaRPr>
          </a:p>
          <a:p>
            <a:pPr>
              <a:defRPr/>
            </a:pPr>
            <a:r>
              <a:rPr lang="en-US" sz="2400" i="1" dirty="0" smtClean="0">
                <a:solidFill>
                  <a:srgbClr val="FF0000"/>
                </a:solidFill>
                <a:latin typeface="Arial" pitchFamily="34" charset="0"/>
              </a:rPr>
              <a:t>maintained at the San Diego Supercomputer Center</a:t>
            </a:r>
            <a:endParaRPr lang="en-US" sz="2400" i="1" dirty="0">
              <a:solidFill>
                <a:srgbClr val="FF0000"/>
              </a:solidFill>
              <a:latin typeface="Arial" pitchFamily="34" charset="0"/>
            </a:endParaRPr>
          </a:p>
        </p:txBody>
      </p:sp>
    </p:spTree>
    <p:extLst>
      <p:ext uri="{BB962C8B-B14F-4D97-AF65-F5344CB8AC3E}">
        <p14:creationId xmlns:p14="http://schemas.microsoft.com/office/powerpoint/2010/main" val="17901839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84514"/>
            <a:ext cx="7924800" cy="5452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Open Development Model</a:t>
            </a:r>
            <a:endParaRPr lang="en-US" dirty="0"/>
          </a:p>
        </p:txBody>
      </p:sp>
      <p:sp>
        <p:nvSpPr>
          <p:cNvPr id="3" name="Content Placeholder 2"/>
          <p:cNvSpPr>
            <a:spLocks noGrp="1"/>
          </p:cNvSpPr>
          <p:nvPr>
            <p:ph idx="1"/>
          </p:nvPr>
        </p:nvSpPr>
        <p:spPr>
          <a:xfrm>
            <a:off x="685800" y="3962401"/>
            <a:ext cx="5715000" cy="2667000"/>
          </a:xfrm>
          <a:solidFill>
            <a:schemeClr val="bg1"/>
          </a:solidFill>
        </p:spPr>
        <p:txBody>
          <a:bodyPr/>
          <a:lstStyle/>
          <a:p>
            <a:r>
              <a:rPr lang="en-US" sz="2800" dirty="0">
                <a:hlinkClick r:id="rId3"/>
              </a:rPr>
              <a:t>http://</a:t>
            </a:r>
            <a:r>
              <a:rPr lang="en-US" sz="2800" dirty="0" smtClean="0">
                <a:hlinkClick r:id="rId3"/>
              </a:rPr>
              <a:t>hydrodesktop.codeplex.com</a:t>
            </a:r>
            <a:r>
              <a:rPr lang="en-US" sz="2800" dirty="0" smtClean="0"/>
              <a:t>  </a:t>
            </a:r>
            <a:r>
              <a:rPr lang="en-US" sz="2800" dirty="0"/>
              <a:t/>
            </a:r>
            <a:br>
              <a:rPr lang="en-US" sz="2800" dirty="0"/>
            </a:br>
            <a:endParaRPr lang="en-US" sz="2800" dirty="0"/>
          </a:p>
          <a:p>
            <a:r>
              <a:rPr lang="en-US" sz="2800" dirty="0" smtClean="0">
                <a:hlinkClick r:id="rId4"/>
              </a:rPr>
              <a:t>http</a:t>
            </a:r>
            <a:r>
              <a:rPr lang="en-US" sz="2800" dirty="0">
                <a:hlinkClick r:id="rId4"/>
              </a:rPr>
              <a:t>://</a:t>
            </a:r>
            <a:r>
              <a:rPr lang="en-US" sz="2800" dirty="0" smtClean="0">
                <a:hlinkClick r:id="rId4"/>
              </a:rPr>
              <a:t>hydroserver.codeplex.com</a:t>
            </a:r>
            <a:r>
              <a:rPr lang="en-US" sz="2800" dirty="0" smtClean="0"/>
              <a:t> </a:t>
            </a:r>
          </a:p>
          <a:p>
            <a:endParaRPr lang="en-US" sz="2800" dirty="0"/>
          </a:p>
          <a:p>
            <a:r>
              <a:rPr lang="en-US" sz="2800" dirty="0">
                <a:hlinkClick r:id="rId5"/>
              </a:rPr>
              <a:t>http</a:t>
            </a:r>
            <a:r>
              <a:rPr lang="en-US" sz="2800" dirty="0" smtClean="0">
                <a:hlinkClick r:id="rId5"/>
              </a:rPr>
              <a:t>://hydrocatalog.codeplex.com</a:t>
            </a:r>
            <a:r>
              <a:rPr lang="en-US" sz="2800" dirty="0" smtClean="0"/>
              <a:t> </a:t>
            </a:r>
            <a:endParaRPr lang="en-US" sz="2800" dirty="0"/>
          </a:p>
        </p:txBody>
      </p:sp>
    </p:spTree>
    <p:extLst>
      <p:ext uri="{BB962C8B-B14F-4D97-AF65-F5344CB8AC3E}">
        <p14:creationId xmlns:p14="http://schemas.microsoft.com/office/powerpoint/2010/main" val="3572984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457200" y="0"/>
            <a:ext cx="8229600" cy="1143000"/>
          </a:xfrm>
        </p:spPr>
        <p:txBody>
          <a:bodyPr/>
          <a:lstStyle/>
          <a:p>
            <a:r>
              <a:rPr lang="en-US" dirty="0" smtClean="0"/>
              <a:t>Summary</a:t>
            </a:r>
          </a:p>
        </p:txBody>
      </p:sp>
      <p:sp>
        <p:nvSpPr>
          <p:cNvPr id="84995" name="Content Placeholder 2"/>
          <p:cNvSpPr>
            <a:spLocks noGrp="1"/>
          </p:cNvSpPr>
          <p:nvPr>
            <p:ph idx="1"/>
          </p:nvPr>
        </p:nvSpPr>
        <p:spPr>
          <a:xfrm>
            <a:off x="0" y="990600"/>
            <a:ext cx="9144000" cy="4267200"/>
          </a:xfrm>
        </p:spPr>
        <p:txBody>
          <a:bodyPr/>
          <a:lstStyle/>
          <a:p>
            <a:r>
              <a:rPr lang="en-US" sz="2800" b="1" dirty="0" smtClean="0"/>
              <a:t>Data Storage</a:t>
            </a:r>
            <a:r>
              <a:rPr lang="en-US" sz="2800" dirty="0" smtClean="0"/>
              <a:t> in an </a:t>
            </a:r>
            <a:r>
              <a:rPr lang="en-US" sz="2800" i="1" dirty="0" smtClean="0"/>
              <a:t>Observations Data Model </a:t>
            </a:r>
            <a:r>
              <a:rPr lang="en-US" sz="2800" dirty="0" smtClean="0"/>
              <a:t>(ODM) and publication through </a:t>
            </a:r>
            <a:r>
              <a:rPr lang="en-US" sz="2800" dirty="0" err="1" smtClean="0">
                <a:solidFill>
                  <a:srgbClr val="FF0000"/>
                </a:solidFill>
              </a:rPr>
              <a:t>HydroServer</a:t>
            </a:r>
            <a:endParaRPr lang="en-US" sz="2800" dirty="0" smtClean="0">
              <a:solidFill>
                <a:srgbClr val="FF0000"/>
              </a:solidFill>
            </a:endParaRPr>
          </a:p>
          <a:p>
            <a:r>
              <a:rPr lang="en-US" sz="2800" b="1" dirty="0" smtClean="0"/>
              <a:t>Data Access</a:t>
            </a:r>
            <a:r>
              <a:rPr lang="en-US" sz="2800" dirty="0" smtClean="0"/>
              <a:t> through internet-based </a:t>
            </a:r>
            <a:r>
              <a:rPr lang="en-US" sz="2800" i="1" dirty="0" smtClean="0"/>
              <a:t>Water Data Services</a:t>
            </a:r>
            <a:r>
              <a:rPr lang="en-US" sz="2800" dirty="0" smtClean="0"/>
              <a:t> using a consistent data language, called </a:t>
            </a:r>
            <a:r>
              <a:rPr lang="en-US" sz="2800" dirty="0" err="1" smtClean="0"/>
              <a:t>WaterML</a:t>
            </a:r>
            <a:r>
              <a:rPr lang="en-US" sz="2800" dirty="0" smtClean="0"/>
              <a:t> from </a:t>
            </a:r>
            <a:r>
              <a:rPr lang="en-US" sz="2800" dirty="0" err="1" smtClean="0">
                <a:solidFill>
                  <a:srgbClr val="FF0000"/>
                </a:solidFill>
              </a:rPr>
              <a:t>HydroDesktop</a:t>
            </a:r>
            <a:endParaRPr lang="en-US" sz="2800" dirty="0" smtClean="0">
              <a:solidFill>
                <a:srgbClr val="FF0000"/>
              </a:solidFill>
            </a:endParaRPr>
          </a:p>
          <a:p>
            <a:r>
              <a:rPr lang="en-US" sz="2800" b="1" dirty="0" smtClean="0"/>
              <a:t>Data Discovery </a:t>
            </a:r>
            <a:r>
              <a:rPr lang="en-US" sz="2800" dirty="0" smtClean="0"/>
              <a:t>through a </a:t>
            </a:r>
            <a:r>
              <a:rPr lang="en-US" sz="2800" i="1" dirty="0" smtClean="0"/>
              <a:t>National Water Metadata Catalog </a:t>
            </a:r>
            <a:r>
              <a:rPr lang="en-US" sz="2800" dirty="0" smtClean="0"/>
              <a:t>and thematic keyword search </a:t>
            </a:r>
            <a:r>
              <a:rPr lang="en-US" sz="2800" dirty="0"/>
              <a:t>system at Central </a:t>
            </a:r>
            <a:r>
              <a:rPr lang="en-US" sz="2800" dirty="0" err="1" smtClean="0">
                <a:solidFill>
                  <a:srgbClr val="FF0000"/>
                </a:solidFill>
              </a:rPr>
              <a:t>HydroCatalog</a:t>
            </a:r>
            <a:r>
              <a:rPr lang="en-US" sz="2800" dirty="0" smtClean="0">
                <a:solidFill>
                  <a:srgbClr val="FF0000"/>
                </a:solidFill>
              </a:rPr>
              <a:t> </a:t>
            </a:r>
            <a:r>
              <a:rPr lang="en-US" sz="2800" dirty="0" smtClean="0"/>
              <a:t>(SDSC)</a:t>
            </a:r>
          </a:p>
          <a:p>
            <a:r>
              <a:rPr lang="en-US" sz="2800" b="1" dirty="0" smtClean="0"/>
              <a:t>Integrated Modeling and Analysis</a:t>
            </a:r>
            <a:r>
              <a:rPr lang="en-US" sz="2800" dirty="0" smtClean="0"/>
              <a:t> within </a:t>
            </a:r>
            <a:r>
              <a:rPr lang="en-US" sz="2800" dirty="0" err="1" smtClean="0">
                <a:solidFill>
                  <a:srgbClr val="FF0000"/>
                </a:solidFill>
              </a:rPr>
              <a:t>HydroDesktop</a:t>
            </a:r>
            <a:endParaRPr lang="en-US" sz="2800" dirty="0" smtClean="0">
              <a:solidFill>
                <a:srgbClr val="FF0000"/>
              </a:solidFill>
            </a:endParaRPr>
          </a:p>
        </p:txBody>
      </p:sp>
      <p:sp>
        <p:nvSpPr>
          <p:cNvPr id="84996" name="Rectangle 3"/>
          <p:cNvSpPr>
            <a:spLocks noChangeArrowheads="1"/>
          </p:cNvSpPr>
          <p:nvPr/>
        </p:nvSpPr>
        <p:spPr bwMode="auto">
          <a:xfrm>
            <a:off x="381000" y="5181600"/>
            <a:ext cx="8534400" cy="1384300"/>
          </a:xfrm>
          <a:prstGeom prst="rect">
            <a:avLst/>
          </a:prstGeom>
          <a:noFill/>
          <a:ln w="9525">
            <a:noFill/>
            <a:miter lim="800000"/>
            <a:headEnd/>
            <a:tailEnd/>
          </a:ln>
        </p:spPr>
        <p:txBody>
          <a:bodyPr>
            <a:spAutoFit/>
          </a:bodyPr>
          <a:lstStyle/>
          <a:p>
            <a:pPr fontAlgn="base">
              <a:spcBef>
                <a:spcPct val="0"/>
              </a:spcBef>
              <a:spcAft>
                <a:spcPct val="0"/>
              </a:spcAft>
            </a:pPr>
            <a:r>
              <a:rPr lang="en-US" sz="2800" dirty="0">
                <a:solidFill>
                  <a:srgbClr val="FF0000"/>
                </a:solidFill>
                <a:latin typeface="Arial" charset="0"/>
              </a:rPr>
              <a:t>The combination of these capabilities creates a common window on water observations data for the United States unlike any that has existed before.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274638"/>
            <a:ext cx="8229600" cy="1927225"/>
          </a:xfrm>
        </p:spPr>
        <p:txBody>
          <a:bodyPr>
            <a:normAutofit fontScale="90000"/>
          </a:bodyPr>
          <a:lstStyle/>
          <a:p>
            <a:r>
              <a:rPr lang="en-US" smtClean="0"/>
              <a:t>The way that data is organized can enhance or inhibit the analysis that can be done</a:t>
            </a:r>
          </a:p>
        </p:txBody>
      </p:sp>
      <p:pic>
        <p:nvPicPr>
          <p:cNvPr id="29699" name="Picture 6" descr="http://initsspace.com/web_images/disorganized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88" y="2260600"/>
            <a:ext cx="436245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ular Callout 6"/>
          <p:cNvSpPr/>
          <p:nvPr/>
        </p:nvSpPr>
        <p:spPr>
          <a:xfrm>
            <a:off x="5160963" y="3332163"/>
            <a:ext cx="3706812" cy="1239837"/>
          </a:xfrm>
          <a:prstGeom prst="wedgeRoundRectCallout">
            <a:avLst>
              <a:gd name="adj1" fmla="val -105610"/>
              <a:gd name="adj2" fmla="val 1978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rgbClr val="FF0000"/>
                </a:solidFill>
              </a:rPr>
              <a:t>I have your information right here …</a:t>
            </a:r>
          </a:p>
        </p:txBody>
      </p:sp>
      <p:sp>
        <p:nvSpPr>
          <p:cNvPr id="8" name="Rectangle 7"/>
          <p:cNvSpPr/>
          <p:nvPr/>
        </p:nvSpPr>
        <p:spPr>
          <a:xfrm>
            <a:off x="5397500" y="6319838"/>
            <a:ext cx="3724275" cy="369887"/>
          </a:xfrm>
          <a:prstGeom prst="rect">
            <a:avLst/>
          </a:prstGeom>
        </p:spPr>
        <p:txBody>
          <a:bodyPr wrap="none">
            <a:spAutoFit/>
          </a:bodyPr>
          <a:lstStyle/>
          <a:p>
            <a:pPr>
              <a:defRPr/>
            </a:pPr>
            <a:r>
              <a:rPr lang="en-US" dirty="0">
                <a:solidFill>
                  <a:schemeClr val="bg1">
                    <a:lumMod val="65000"/>
                  </a:schemeClr>
                </a:solidFill>
              </a:rPr>
              <a:t>Picture from: http://initsspace.com/</a:t>
            </a:r>
          </a:p>
        </p:txBody>
      </p:sp>
    </p:spTree>
    <p:extLst>
      <p:ext uri="{BB962C8B-B14F-4D97-AF65-F5344CB8AC3E}">
        <p14:creationId xmlns:p14="http://schemas.microsoft.com/office/powerpoint/2010/main" val="14431782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312863" y="53975"/>
            <a:ext cx="7239000" cy="1384300"/>
          </a:xfrm>
          <a:ln w="15875"/>
        </p:spPr>
        <p:txBody>
          <a:bodyPr>
            <a:normAutofit fontScale="90000"/>
          </a:bodyPr>
          <a:lstStyle/>
          <a:p>
            <a:pPr>
              <a:lnSpc>
                <a:spcPct val="100000"/>
              </a:lnSpc>
              <a:defRPr/>
            </a:pPr>
            <a:r>
              <a:rPr lang="en-US" sz="4400" dirty="0" smtClean="0"/>
              <a:t>Terrain Analysis Using Digital Elevation Models (</a:t>
            </a:r>
            <a:r>
              <a:rPr lang="en-US" sz="4400" dirty="0" err="1" smtClean="0"/>
              <a:t>TauDEM</a:t>
            </a:r>
            <a:r>
              <a:rPr lang="en-US" sz="4400" dirty="0" smtClean="0"/>
              <a:t>)</a:t>
            </a:r>
            <a:endParaRPr lang="en-US" sz="4400" dirty="0"/>
          </a:p>
        </p:txBody>
      </p:sp>
      <p:sp>
        <p:nvSpPr>
          <p:cNvPr id="3" name="Subtitle 2"/>
          <p:cNvSpPr>
            <a:spLocks noGrp="1"/>
          </p:cNvSpPr>
          <p:nvPr>
            <p:ph type="subTitle" sz="quarter" idx="1"/>
          </p:nvPr>
        </p:nvSpPr>
        <p:spPr>
          <a:xfrm>
            <a:off x="820738" y="2263775"/>
            <a:ext cx="4638675" cy="3424238"/>
          </a:xfrm>
        </p:spPr>
        <p:txBody>
          <a:bodyPr>
            <a:noAutofit/>
          </a:bodyPr>
          <a:lstStyle/>
          <a:p>
            <a:pPr>
              <a:defRPr/>
            </a:pPr>
            <a:r>
              <a:rPr lang="en-US" dirty="0" smtClean="0"/>
              <a:t>David Tarboton</a:t>
            </a:r>
            <a:r>
              <a:rPr lang="en-US" baseline="30000" dirty="0" smtClean="0"/>
              <a:t>1</a:t>
            </a:r>
            <a:r>
              <a:rPr lang="en-US" dirty="0" smtClean="0"/>
              <a:t>, Dan Watson</a:t>
            </a:r>
            <a:r>
              <a:rPr lang="en-US" baseline="30000" dirty="0" smtClean="0"/>
              <a:t>2</a:t>
            </a:r>
            <a:r>
              <a:rPr lang="en-US" dirty="0" smtClean="0"/>
              <a:t>, Rob Wallace,</a:t>
            </a:r>
            <a:r>
              <a:rPr lang="en-US" baseline="30000" dirty="0" smtClean="0"/>
              <a:t>3</a:t>
            </a:r>
            <a:r>
              <a:rPr lang="en-US" dirty="0" smtClean="0"/>
              <a:t> Kim Schreuders</a:t>
            </a:r>
            <a:r>
              <a:rPr lang="en-US" baseline="30000" dirty="0" smtClean="0"/>
              <a:t>1</a:t>
            </a:r>
            <a:r>
              <a:rPr lang="en-US" dirty="0" smtClean="0"/>
              <a:t>, Jeremy Neff</a:t>
            </a:r>
            <a:r>
              <a:rPr lang="en-US" baseline="30000" dirty="0" smtClean="0"/>
              <a:t>1</a:t>
            </a:r>
            <a:br>
              <a:rPr lang="en-US" baseline="30000" dirty="0" smtClean="0"/>
            </a:br>
            <a:endParaRPr lang="en-US" baseline="30000" dirty="0" smtClean="0"/>
          </a:p>
          <a:p>
            <a:pPr marL="120650" indent="-120650">
              <a:defRPr/>
            </a:pPr>
            <a:r>
              <a:rPr lang="en-US" sz="1600" baseline="30000" dirty="0" smtClean="0"/>
              <a:t>1</a:t>
            </a:r>
            <a:r>
              <a:rPr lang="en-US" sz="1600" dirty="0" smtClean="0"/>
              <a:t>Utah Water Research Laboratory, Utah State University, Logan, Utah </a:t>
            </a:r>
          </a:p>
          <a:p>
            <a:pPr marL="120650" indent="-120650">
              <a:defRPr/>
            </a:pPr>
            <a:r>
              <a:rPr lang="en-US" sz="1600" baseline="30000" dirty="0"/>
              <a:t>2</a:t>
            </a:r>
            <a:r>
              <a:rPr lang="en-US" sz="1600" dirty="0" smtClean="0"/>
              <a:t>Computer </a:t>
            </a:r>
            <a:r>
              <a:rPr lang="en-US" sz="1600" dirty="0"/>
              <a:t>Science, Utah State University, Logan, </a:t>
            </a:r>
            <a:r>
              <a:rPr lang="en-US" sz="1600" dirty="0" smtClean="0"/>
              <a:t>Utah</a:t>
            </a:r>
          </a:p>
          <a:p>
            <a:pPr marL="120650" indent="-120650">
              <a:defRPr/>
            </a:pPr>
            <a:r>
              <a:rPr lang="en-US" sz="1600" baseline="30000" dirty="0" smtClean="0"/>
              <a:t>3</a:t>
            </a:r>
            <a:r>
              <a:rPr lang="en-US" sz="1600" dirty="0" smtClean="0"/>
              <a:t>US </a:t>
            </a:r>
            <a:r>
              <a:rPr lang="en-US" sz="1600" dirty="0"/>
              <a:t>Army Engineer Research and Development Center, Information Technology Lab, Vicksburg, Mississippi</a:t>
            </a:r>
            <a:endParaRPr lang="en-US" sz="1600" baseline="30000" dirty="0"/>
          </a:p>
        </p:txBody>
      </p:sp>
      <p:sp>
        <p:nvSpPr>
          <p:cNvPr id="1030" name="Line 1028"/>
          <p:cNvSpPr>
            <a:spLocks noChangeShapeType="1"/>
          </p:cNvSpPr>
          <p:nvPr/>
        </p:nvSpPr>
        <p:spPr bwMode="auto">
          <a:xfrm>
            <a:off x="414338" y="5708650"/>
            <a:ext cx="8640762" cy="0"/>
          </a:xfrm>
          <a:prstGeom prst="line">
            <a:avLst/>
          </a:prstGeom>
          <a:noFill/>
          <a:ln w="57150" cmpd="thickThin">
            <a:solidFill>
              <a:srgbClr val="1D007B"/>
            </a:solidFill>
            <a:round/>
            <a:headEnd/>
            <a:tailEnd/>
          </a:ln>
        </p:spPr>
        <p:txBody>
          <a:bodyPr wrap="none" anchor="ctr"/>
          <a:lstStyle/>
          <a:p>
            <a:pPr algn="ctr" eaLnBrk="0" fontAlgn="base" hangingPunct="0">
              <a:spcBef>
                <a:spcPct val="0"/>
              </a:spcBef>
              <a:spcAft>
                <a:spcPct val="0"/>
              </a:spcAft>
            </a:pPr>
            <a:endParaRPr kumimoji="1" lang="en-US" sz="2000">
              <a:solidFill>
                <a:srgbClr val="010000"/>
              </a:solidFill>
              <a:latin typeface="Times New Roman" pitchFamily="18" charset="0"/>
            </a:endParaRPr>
          </a:p>
        </p:txBody>
      </p:sp>
      <p:graphicFrame>
        <p:nvGraphicFramePr>
          <p:cNvPr id="1026" name="Object 1031"/>
          <p:cNvGraphicFramePr>
            <a:graphicFrameLocks noChangeAspect="1"/>
          </p:cNvGraphicFramePr>
          <p:nvPr/>
        </p:nvGraphicFramePr>
        <p:xfrm>
          <a:off x="5551488" y="1714500"/>
          <a:ext cx="3151187" cy="3681413"/>
        </p:xfrm>
        <a:graphic>
          <a:graphicData uri="http://schemas.openxmlformats.org/presentationml/2006/ole">
            <mc:AlternateContent xmlns:mc="http://schemas.openxmlformats.org/markup-compatibility/2006">
              <mc:Choice xmlns:v="urn:schemas-microsoft-com:vml" Requires="v">
                <p:oleObj spid="_x0000_s1035" name="Graph Sheet" r:id="rId4" imgW="3352680" imgH="2590560" progId="SPLUSGraphSheetFileType">
                  <p:embed/>
                </p:oleObj>
              </mc:Choice>
              <mc:Fallback>
                <p:oleObj name="Graph Sheet" r:id="rId4" imgW="3352680" imgH="2590560" progId="SPLUSGraphSheetFileTyp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31769" t="21532" r="28743" b="15178"/>
                      <a:stretch>
                        <a:fillRect/>
                      </a:stretch>
                    </p:blipFill>
                    <p:spPr bwMode="auto">
                      <a:xfrm>
                        <a:off x="5551488" y="1714500"/>
                        <a:ext cx="3151187" cy="368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 Box 13"/>
          <p:cNvSpPr txBox="1">
            <a:spLocks noChangeArrowheads="1"/>
          </p:cNvSpPr>
          <p:nvPr/>
        </p:nvSpPr>
        <p:spPr bwMode="auto">
          <a:xfrm>
            <a:off x="1317625" y="5951538"/>
            <a:ext cx="6508750" cy="584200"/>
          </a:xfrm>
          <a:prstGeom prst="rect">
            <a:avLst/>
          </a:prstGeom>
          <a:noFill/>
          <a:ln w="9525" algn="ctr">
            <a:noFill/>
            <a:miter lim="800000"/>
            <a:headEnd/>
            <a:tailEnd/>
          </a:ln>
        </p:spPr>
        <p:txBody>
          <a:bodyPr>
            <a:spAutoFit/>
          </a:bodyPr>
          <a:lstStyle/>
          <a:p>
            <a:pPr algn="ctr" defTabSz="4389438" eaLnBrk="0" fontAlgn="base" hangingPunct="0">
              <a:spcBef>
                <a:spcPct val="0"/>
              </a:spcBef>
              <a:spcAft>
                <a:spcPct val="0"/>
              </a:spcAft>
              <a:defRPr/>
            </a:pPr>
            <a:r>
              <a:rPr kumimoji="1" lang="en-US" sz="1600" dirty="0">
                <a:solidFill>
                  <a:srgbClr val="009999"/>
                </a:solidFill>
              </a:rPr>
              <a:t>This research was funded by the US Army Research and Development Center under contract number W9124Z-08-P-0420</a:t>
            </a:r>
          </a:p>
        </p:txBody>
      </p:sp>
      <p:pic>
        <p:nvPicPr>
          <p:cNvPr id="1032" name="Picture 20" descr="castlogo"/>
          <p:cNvPicPr>
            <a:picLocks noChangeAspect="1" noChangeArrowheads="1"/>
          </p:cNvPicPr>
          <p:nvPr/>
        </p:nvPicPr>
        <p:blipFill>
          <a:blip r:embed="rId6" cstate="print"/>
          <a:srcRect/>
          <a:stretch>
            <a:fillRect/>
          </a:stretch>
        </p:blipFill>
        <p:spPr bwMode="auto">
          <a:xfrm>
            <a:off x="7818438" y="5843588"/>
            <a:ext cx="1243012" cy="946150"/>
          </a:xfrm>
          <a:prstGeom prst="rect">
            <a:avLst/>
          </a:prstGeom>
          <a:noFill/>
          <a:ln w="9525">
            <a:noFill/>
            <a:miter lim="800000"/>
            <a:headEnd/>
            <a:tailEnd/>
          </a:ln>
        </p:spPr>
      </p:pic>
      <p:pic>
        <p:nvPicPr>
          <p:cNvPr id="1033" name="Picture 12" descr="ttt.gif"/>
          <p:cNvPicPr>
            <a:picLocks noChangeAspect="1"/>
          </p:cNvPicPr>
          <p:nvPr/>
        </p:nvPicPr>
        <p:blipFill>
          <a:blip r:embed="rId7" cstate="print"/>
          <a:srcRect/>
          <a:stretch>
            <a:fillRect/>
          </a:stretch>
        </p:blipFill>
        <p:spPr bwMode="auto">
          <a:xfrm>
            <a:off x="95250" y="5726113"/>
            <a:ext cx="1487488" cy="1090612"/>
          </a:xfrm>
          <a:prstGeom prst="rect">
            <a:avLst/>
          </a:prstGeom>
          <a:noFill/>
          <a:ln w="9525">
            <a:noFill/>
            <a:miter lim="800000"/>
            <a:headEnd/>
            <a:tailEnd/>
          </a:ln>
        </p:spPr>
      </p:pic>
    </p:spTree>
    <p:extLst>
      <p:ext uri="{BB962C8B-B14F-4D97-AF65-F5344CB8AC3E}">
        <p14:creationId xmlns:p14="http://schemas.microsoft.com/office/powerpoint/2010/main" val="8109241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0" y="155575"/>
            <a:ext cx="9144000" cy="1858963"/>
          </a:xfrm>
        </p:spPr>
        <p:txBody>
          <a:bodyPr/>
          <a:lstStyle/>
          <a:p>
            <a:r>
              <a:rPr lang="en-US" sz="3600" dirty="0" smtClean="0"/>
              <a:t>Deriving </a:t>
            </a:r>
            <a:r>
              <a:rPr lang="en-US" sz="3600" dirty="0" err="1" smtClean="0"/>
              <a:t>hydrologically</a:t>
            </a:r>
            <a:r>
              <a:rPr lang="en-US" sz="3600" dirty="0" smtClean="0"/>
              <a:t> useful information from Digital Elevation Models </a:t>
            </a:r>
          </a:p>
        </p:txBody>
      </p:sp>
      <p:pic>
        <p:nvPicPr>
          <p:cNvPr id="98307" name="Picture 5"/>
          <p:cNvPicPr>
            <a:picLocks noChangeAspect="1" noChangeArrowheads="1"/>
          </p:cNvPicPr>
          <p:nvPr/>
        </p:nvPicPr>
        <p:blipFill>
          <a:blip r:embed="rId4" cstate="print"/>
          <a:srcRect l="20833" t="14352" r="3870" b="10199"/>
          <a:stretch>
            <a:fillRect/>
          </a:stretch>
        </p:blipFill>
        <p:spPr bwMode="auto">
          <a:xfrm>
            <a:off x="509588" y="2682875"/>
            <a:ext cx="2320925" cy="1263650"/>
          </a:xfrm>
          <a:prstGeom prst="rect">
            <a:avLst/>
          </a:prstGeom>
          <a:noFill/>
          <a:ln w="9525">
            <a:noFill/>
            <a:miter lim="800000"/>
            <a:headEnd/>
            <a:tailEnd/>
          </a:ln>
        </p:spPr>
      </p:pic>
      <p:grpSp>
        <p:nvGrpSpPr>
          <p:cNvPr id="98309" name="Group 63"/>
          <p:cNvGrpSpPr>
            <a:grpSpLocks/>
          </p:cNvGrpSpPr>
          <p:nvPr/>
        </p:nvGrpSpPr>
        <p:grpSpPr bwMode="auto">
          <a:xfrm>
            <a:off x="533400" y="4508500"/>
            <a:ext cx="2273300" cy="1339850"/>
            <a:chOff x="4208" y="2358"/>
            <a:chExt cx="1178" cy="694"/>
          </a:xfrm>
        </p:grpSpPr>
        <p:sp>
          <p:nvSpPr>
            <p:cNvPr id="98318" name="Rectangle 11"/>
            <p:cNvSpPr>
              <a:spLocks noChangeAspect="1" noChangeArrowheads="1"/>
            </p:cNvSpPr>
            <p:nvPr/>
          </p:nvSpPr>
          <p:spPr bwMode="auto">
            <a:xfrm>
              <a:off x="4208" y="2358"/>
              <a:ext cx="236" cy="231"/>
            </a:xfrm>
            <a:prstGeom prst="rect">
              <a:avLst/>
            </a:prstGeom>
            <a:noFill/>
            <a:ln w="3810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9999"/>
                </a:solidFill>
                <a:latin typeface="Times New Roman" pitchFamily="18" charset="0"/>
              </a:endParaRPr>
            </a:p>
          </p:txBody>
        </p:sp>
        <p:sp>
          <p:nvSpPr>
            <p:cNvPr id="98319" name="Rectangle 12"/>
            <p:cNvSpPr>
              <a:spLocks noChangeAspect="1" noChangeArrowheads="1"/>
            </p:cNvSpPr>
            <p:nvPr/>
          </p:nvSpPr>
          <p:spPr bwMode="auto">
            <a:xfrm>
              <a:off x="4444" y="2358"/>
              <a:ext cx="236" cy="231"/>
            </a:xfrm>
            <a:prstGeom prst="rect">
              <a:avLst/>
            </a:prstGeom>
            <a:noFill/>
            <a:ln w="3810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9999"/>
                </a:solidFill>
                <a:latin typeface="Times New Roman" pitchFamily="18" charset="0"/>
              </a:endParaRPr>
            </a:p>
          </p:txBody>
        </p:sp>
        <p:sp>
          <p:nvSpPr>
            <p:cNvPr id="98320" name="Rectangle 13"/>
            <p:cNvSpPr>
              <a:spLocks noChangeAspect="1" noChangeArrowheads="1"/>
            </p:cNvSpPr>
            <p:nvPr/>
          </p:nvSpPr>
          <p:spPr bwMode="auto">
            <a:xfrm>
              <a:off x="4680" y="2358"/>
              <a:ext cx="235" cy="231"/>
            </a:xfrm>
            <a:prstGeom prst="rect">
              <a:avLst/>
            </a:prstGeom>
            <a:noFill/>
            <a:ln w="3810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9999"/>
                </a:solidFill>
                <a:latin typeface="Times New Roman" pitchFamily="18" charset="0"/>
              </a:endParaRPr>
            </a:p>
          </p:txBody>
        </p:sp>
        <p:sp>
          <p:nvSpPr>
            <p:cNvPr id="98321" name="Rectangle 14"/>
            <p:cNvSpPr>
              <a:spLocks noChangeAspect="1" noChangeArrowheads="1"/>
            </p:cNvSpPr>
            <p:nvPr/>
          </p:nvSpPr>
          <p:spPr bwMode="auto">
            <a:xfrm>
              <a:off x="4915" y="2358"/>
              <a:ext cx="236" cy="231"/>
            </a:xfrm>
            <a:prstGeom prst="rect">
              <a:avLst/>
            </a:prstGeom>
            <a:noFill/>
            <a:ln w="3810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9999"/>
                </a:solidFill>
                <a:latin typeface="Times New Roman" pitchFamily="18" charset="0"/>
              </a:endParaRPr>
            </a:p>
          </p:txBody>
        </p:sp>
        <p:sp>
          <p:nvSpPr>
            <p:cNvPr id="98322" name="Rectangle 15"/>
            <p:cNvSpPr>
              <a:spLocks noChangeAspect="1" noChangeArrowheads="1"/>
            </p:cNvSpPr>
            <p:nvPr/>
          </p:nvSpPr>
          <p:spPr bwMode="auto">
            <a:xfrm>
              <a:off x="5151" y="2358"/>
              <a:ext cx="235" cy="231"/>
            </a:xfrm>
            <a:prstGeom prst="rect">
              <a:avLst/>
            </a:prstGeom>
            <a:noFill/>
            <a:ln w="3810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9999"/>
                </a:solidFill>
                <a:latin typeface="Times New Roman" pitchFamily="18" charset="0"/>
              </a:endParaRPr>
            </a:p>
          </p:txBody>
        </p:sp>
        <p:sp>
          <p:nvSpPr>
            <p:cNvPr id="98323" name="Rectangle 19"/>
            <p:cNvSpPr>
              <a:spLocks noChangeAspect="1" noChangeArrowheads="1"/>
            </p:cNvSpPr>
            <p:nvPr/>
          </p:nvSpPr>
          <p:spPr bwMode="auto">
            <a:xfrm>
              <a:off x="4208" y="2589"/>
              <a:ext cx="236" cy="231"/>
            </a:xfrm>
            <a:prstGeom prst="rect">
              <a:avLst/>
            </a:prstGeom>
            <a:noFill/>
            <a:ln w="3810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9999"/>
                </a:solidFill>
                <a:latin typeface="Times New Roman" pitchFamily="18" charset="0"/>
              </a:endParaRPr>
            </a:p>
          </p:txBody>
        </p:sp>
        <p:sp>
          <p:nvSpPr>
            <p:cNvPr id="98324" name="Rectangle 20"/>
            <p:cNvSpPr>
              <a:spLocks noChangeAspect="1" noChangeArrowheads="1"/>
            </p:cNvSpPr>
            <p:nvPr/>
          </p:nvSpPr>
          <p:spPr bwMode="auto">
            <a:xfrm>
              <a:off x="4444" y="2589"/>
              <a:ext cx="236" cy="231"/>
            </a:xfrm>
            <a:prstGeom prst="rect">
              <a:avLst/>
            </a:prstGeom>
            <a:noFill/>
            <a:ln w="3810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9999"/>
                </a:solidFill>
                <a:latin typeface="Times New Roman" pitchFamily="18" charset="0"/>
              </a:endParaRPr>
            </a:p>
          </p:txBody>
        </p:sp>
        <p:sp>
          <p:nvSpPr>
            <p:cNvPr id="98325" name="Rectangle 21"/>
            <p:cNvSpPr>
              <a:spLocks noChangeAspect="1" noChangeArrowheads="1"/>
            </p:cNvSpPr>
            <p:nvPr/>
          </p:nvSpPr>
          <p:spPr bwMode="auto">
            <a:xfrm>
              <a:off x="4680" y="2589"/>
              <a:ext cx="235" cy="231"/>
            </a:xfrm>
            <a:prstGeom prst="rect">
              <a:avLst/>
            </a:prstGeom>
            <a:noFill/>
            <a:ln w="3810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9999"/>
                </a:solidFill>
                <a:latin typeface="Times New Roman" pitchFamily="18" charset="0"/>
              </a:endParaRPr>
            </a:p>
          </p:txBody>
        </p:sp>
        <p:sp>
          <p:nvSpPr>
            <p:cNvPr id="98326" name="Rectangle 22"/>
            <p:cNvSpPr>
              <a:spLocks noChangeAspect="1" noChangeArrowheads="1"/>
            </p:cNvSpPr>
            <p:nvPr/>
          </p:nvSpPr>
          <p:spPr bwMode="auto">
            <a:xfrm>
              <a:off x="4915" y="2589"/>
              <a:ext cx="236" cy="231"/>
            </a:xfrm>
            <a:prstGeom prst="rect">
              <a:avLst/>
            </a:prstGeom>
            <a:noFill/>
            <a:ln w="3810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9999"/>
                </a:solidFill>
                <a:latin typeface="Times New Roman" pitchFamily="18" charset="0"/>
              </a:endParaRPr>
            </a:p>
          </p:txBody>
        </p:sp>
        <p:sp>
          <p:nvSpPr>
            <p:cNvPr id="98327" name="Rectangle 23"/>
            <p:cNvSpPr>
              <a:spLocks noChangeAspect="1" noChangeArrowheads="1"/>
            </p:cNvSpPr>
            <p:nvPr/>
          </p:nvSpPr>
          <p:spPr bwMode="auto">
            <a:xfrm>
              <a:off x="5151" y="2589"/>
              <a:ext cx="235" cy="231"/>
            </a:xfrm>
            <a:prstGeom prst="rect">
              <a:avLst/>
            </a:prstGeom>
            <a:noFill/>
            <a:ln w="3810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9999"/>
                </a:solidFill>
                <a:latin typeface="Times New Roman" pitchFamily="18" charset="0"/>
              </a:endParaRPr>
            </a:p>
          </p:txBody>
        </p:sp>
        <p:sp>
          <p:nvSpPr>
            <p:cNvPr id="98328" name="Rectangle 24"/>
            <p:cNvSpPr>
              <a:spLocks noChangeAspect="1" noChangeArrowheads="1"/>
            </p:cNvSpPr>
            <p:nvPr/>
          </p:nvSpPr>
          <p:spPr bwMode="auto">
            <a:xfrm>
              <a:off x="4208" y="2820"/>
              <a:ext cx="236" cy="232"/>
            </a:xfrm>
            <a:prstGeom prst="rect">
              <a:avLst/>
            </a:prstGeom>
            <a:noFill/>
            <a:ln w="3810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9999"/>
                </a:solidFill>
                <a:latin typeface="Times New Roman" pitchFamily="18" charset="0"/>
              </a:endParaRPr>
            </a:p>
          </p:txBody>
        </p:sp>
        <p:sp>
          <p:nvSpPr>
            <p:cNvPr id="98329" name="Rectangle 25"/>
            <p:cNvSpPr>
              <a:spLocks noChangeAspect="1" noChangeArrowheads="1"/>
            </p:cNvSpPr>
            <p:nvPr/>
          </p:nvSpPr>
          <p:spPr bwMode="auto">
            <a:xfrm>
              <a:off x="4444" y="2820"/>
              <a:ext cx="236" cy="232"/>
            </a:xfrm>
            <a:prstGeom prst="rect">
              <a:avLst/>
            </a:prstGeom>
            <a:noFill/>
            <a:ln w="3810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9999"/>
                </a:solidFill>
                <a:latin typeface="Times New Roman" pitchFamily="18" charset="0"/>
              </a:endParaRPr>
            </a:p>
          </p:txBody>
        </p:sp>
        <p:sp>
          <p:nvSpPr>
            <p:cNvPr id="98330" name="Rectangle 26"/>
            <p:cNvSpPr>
              <a:spLocks noChangeAspect="1" noChangeArrowheads="1"/>
            </p:cNvSpPr>
            <p:nvPr/>
          </p:nvSpPr>
          <p:spPr bwMode="auto">
            <a:xfrm>
              <a:off x="4680" y="2820"/>
              <a:ext cx="235" cy="232"/>
            </a:xfrm>
            <a:prstGeom prst="rect">
              <a:avLst/>
            </a:prstGeom>
            <a:noFill/>
            <a:ln w="3810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9999"/>
                </a:solidFill>
                <a:latin typeface="Times New Roman" pitchFamily="18" charset="0"/>
              </a:endParaRPr>
            </a:p>
          </p:txBody>
        </p:sp>
        <p:sp>
          <p:nvSpPr>
            <p:cNvPr id="98331" name="Rectangle 27"/>
            <p:cNvSpPr>
              <a:spLocks noChangeAspect="1" noChangeArrowheads="1"/>
            </p:cNvSpPr>
            <p:nvPr/>
          </p:nvSpPr>
          <p:spPr bwMode="auto">
            <a:xfrm>
              <a:off x="4915" y="2820"/>
              <a:ext cx="236" cy="232"/>
            </a:xfrm>
            <a:prstGeom prst="rect">
              <a:avLst/>
            </a:prstGeom>
            <a:noFill/>
            <a:ln w="3810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9999"/>
                </a:solidFill>
                <a:latin typeface="Times New Roman" pitchFamily="18" charset="0"/>
              </a:endParaRPr>
            </a:p>
          </p:txBody>
        </p:sp>
        <p:sp>
          <p:nvSpPr>
            <p:cNvPr id="98332" name="Rectangle 28"/>
            <p:cNvSpPr>
              <a:spLocks noChangeAspect="1" noChangeArrowheads="1"/>
            </p:cNvSpPr>
            <p:nvPr/>
          </p:nvSpPr>
          <p:spPr bwMode="auto">
            <a:xfrm>
              <a:off x="5151" y="2820"/>
              <a:ext cx="235" cy="232"/>
            </a:xfrm>
            <a:prstGeom prst="rect">
              <a:avLst/>
            </a:prstGeom>
            <a:noFill/>
            <a:ln w="3810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9999"/>
                </a:solidFill>
                <a:latin typeface="Times New Roman" pitchFamily="18" charset="0"/>
              </a:endParaRPr>
            </a:p>
          </p:txBody>
        </p:sp>
        <p:sp>
          <p:nvSpPr>
            <p:cNvPr id="98333" name="Freeform 36"/>
            <p:cNvSpPr>
              <a:spLocks noChangeAspect="1"/>
            </p:cNvSpPr>
            <p:nvPr/>
          </p:nvSpPr>
          <p:spPr bwMode="auto">
            <a:xfrm>
              <a:off x="4264" y="2420"/>
              <a:ext cx="154" cy="150"/>
            </a:xfrm>
            <a:custGeom>
              <a:avLst/>
              <a:gdLst>
                <a:gd name="T0" fmla="*/ 0 w 154"/>
                <a:gd name="T1" fmla="*/ 0 h 150"/>
                <a:gd name="T2" fmla="*/ 154 w 154"/>
                <a:gd name="T3" fmla="*/ 150 h 150"/>
                <a:gd name="T4" fmla="*/ 0 60000 65536"/>
                <a:gd name="T5" fmla="*/ 0 60000 65536"/>
                <a:gd name="T6" fmla="*/ 0 w 154"/>
                <a:gd name="T7" fmla="*/ 0 h 150"/>
                <a:gd name="T8" fmla="*/ 154 w 154"/>
                <a:gd name="T9" fmla="*/ 150 h 150"/>
              </a:gdLst>
              <a:ahLst/>
              <a:cxnLst>
                <a:cxn ang="T4">
                  <a:pos x="T0" y="T1"/>
                </a:cxn>
                <a:cxn ang="T5">
                  <a:pos x="T2" y="T3"/>
                </a:cxn>
              </a:cxnLst>
              <a:rect l="T6" t="T7" r="T8" b="T9"/>
              <a:pathLst>
                <a:path w="154" h="150">
                  <a:moveTo>
                    <a:pt x="0" y="0"/>
                  </a:moveTo>
                  <a:lnTo>
                    <a:pt x="154" y="150"/>
                  </a:lnTo>
                </a:path>
              </a:pathLst>
            </a:custGeom>
            <a:noFill/>
            <a:ln w="28575">
              <a:solidFill>
                <a:srgbClr val="010000"/>
              </a:solidFill>
              <a:round/>
              <a:headEnd type="none" w="sm" len="sm"/>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98334" name="Freeform 37"/>
            <p:cNvSpPr>
              <a:spLocks noChangeAspect="1"/>
            </p:cNvSpPr>
            <p:nvPr/>
          </p:nvSpPr>
          <p:spPr bwMode="auto">
            <a:xfrm>
              <a:off x="4492" y="2402"/>
              <a:ext cx="135" cy="149"/>
            </a:xfrm>
            <a:custGeom>
              <a:avLst/>
              <a:gdLst>
                <a:gd name="T0" fmla="*/ 0 w 135"/>
                <a:gd name="T1" fmla="*/ 0 h 149"/>
                <a:gd name="T2" fmla="*/ 135 w 135"/>
                <a:gd name="T3" fmla="*/ 149 h 149"/>
                <a:gd name="T4" fmla="*/ 0 60000 65536"/>
                <a:gd name="T5" fmla="*/ 0 60000 65536"/>
                <a:gd name="T6" fmla="*/ 0 w 135"/>
                <a:gd name="T7" fmla="*/ 0 h 149"/>
                <a:gd name="T8" fmla="*/ 135 w 135"/>
                <a:gd name="T9" fmla="*/ 149 h 149"/>
              </a:gdLst>
              <a:ahLst/>
              <a:cxnLst>
                <a:cxn ang="T4">
                  <a:pos x="T0" y="T1"/>
                </a:cxn>
                <a:cxn ang="T5">
                  <a:pos x="T2" y="T3"/>
                </a:cxn>
              </a:cxnLst>
              <a:rect l="T6" t="T7" r="T8" b="T9"/>
              <a:pathLst>
                <a:path w="135" h="149">
                  <a:moveTo>
                    <a:pt x="0" y="0"/>
                  </a:moveTo>
                  <a:lnTo>
                    <a:pt x="135" y="149"/>
                  </a:lnTo>
                </a:path>
              </a:pathLst>
            </a:custGeom>
            <a:noFill/>
            <a:ln w="28575">
              <a:solidFill>
                <a:srgbClr val="010000"/>
              </a:solidFill>
              <a:round/>
              <a:headEnd type="none" w="sm" len="sm"/>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98335" name="Freeform 45"/>
            <p:cNvSpPr>
              <a:spLocks noChangeAspect="1"/>
            </p:cNvSpPr>
            <p:nvPr/>
          </p:nvSpPr>
          <p:spPr bwMode="auto">
            <a:xfrm>
              <a:off x="4263" y="2915"/>
              <a:ext cx="158" cy="61"/>
            </a:xfrm>
            <a:custGeom>
              <a:avLst/>
              <a:gdLst>
                <a:gd name="T0" fmla="*/ 0 w 158"/>
                <a:gd name="T1" fmla="*/ 0 h 61"/>
                <a:gd name="T2" fmla="*/ 158 w 158"/>
                <a:gd name="T3" fmla="*/ 61 h 61"/>
                <a:gd name="T4" fmla="*/ 0 60000 65536"/>
                <a:gd name="T5" fmla="*/ 0 60000 65536"/>
                <a:gd name="T6" fmla="*/ 0 w 158"/>
                <a:gd name="T7" fmla="*/ 0 h 61"/>
                <a:gd name="T8" fmla="*/ 158 w 158"/>
                <a:gd name="T9" fmla="*/ 61 h 61"/>
              </a:gdLst>
              <a:ahLst/>
              <a:cxnLst>
                <a:cxn ang="T4">
                  <a:pos x="T0" y="T1"/>
                </a:cxn>
                <a:cxn ang="T5">
                  <a:pos x="T2" y="T3"/>
                </a:cxn>
              </a:cxnLst>
              <a:rect l="T6" t="T7" r="T8" b="T9"/>
              <a:pathLst>
                <a:path w="158" h="61">
                  <a:moveTo>
                    <a:pt x="0" y="0"/>
                  </a:moveTo>
                  <a:lnTo>
                    <a:pt x="158" y="61"/>
                  </a:lnTo>
                </a:path>
              </a:pathLst>
            </a:custGeom>
            <a:noFill/>
            <a:ln w="28575">
              <a:solidFill>
                <a:srgbClr val="010000"/>
              </a:solidFill>
              <a:round/>
              <a:headEnd type="none" w="sm" len="sm"/>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98336" name="Freeform 46"/>
            <p:cNvSpPr>
              <a:spLocks noChangeAspect="1"/>
            </p:cNvSpPr>
            <p:nvPr/>
          </p:nvSpPr>
          <p:spPr bwMode="auto">
            <a:xfrm>
              <a:off x="4260" y="2707"/>
              <a:ext cx="202" cy="2"/>
            </a:xfrm>
            <a:custGeom>
              <a:avLst/>
              <a:gdLst>
                <a:gd name="T0" fmla="*/ 0 w 202"/>
                <a:gd name="T1" fmla="*/ 0 h 2"/>
                <a:gd name="T2" fmla="*/ 202 w 202"/>
                <a:gd name="T3" fmla="*/ 2 h 2"/>
                <a:gd name="T4" fmla="*/ 0 60000 65536"/>
                <a:gd name="T5" fmla="*/ 0 60000 65536"/>
                <a:gd name="T6" fmla="*/ 0 w 202"/>
                <a:gd name="T7" fmla="*/ 0 h 2"/>
                <a:gd name="T8" fmla="*/ 202 w 202"/>
                <a:gd name="T9" fmla="*/ 2 h 2"/>
              </a:gdLst>
              <a:ahLst/>
              <a:cxnLst>
                <a:cxn ang="T4">
                  <a:pos x="T0" y="T1"/>
                </a:cxn>
                <a:cxn ang="T5">
                  <a:pos x="T2" y="T3"/>
                </a:cxn>
              </a:cxnLst>
              <a:rect l="T6" t="T7" r="T8" b="T9"/>
              <a:pathLst>
                <a:path w="202" h="2">
                  <a:moveTo>
                    <a:pt x="0" y="0"/>
                  </a:moveTo>
                  <a:lnTo>
                    <a:pt x="202" y="2"/>
                  </a:lnTo>
                </a:path>
              </a:pathLst>
            </a:custGeom>
            <a:noFill/>
            <a:ln w="28575">
              <a:solidFill>
                <a:srgbClr val="010000"/>
              </a:solidFill>
              <a:round/>
              <a:headEnd type="none" w="sm" len="sm"/>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98337" name="Freeform 47"/>
            <p:cNvSpPr>
              <a:spLocks noChangeAspect="1"/>
            </p:cNvSpPr>
            <p:nvPr/>
          </p:nvSpPr>
          <p:spPr bwMode="auto">
            <a:xfrm>
              <a:off x="4793" y="2397"/>
              <a:ext cx="30" cy="141"/>
            </a:xfrm>
            <a:custGeom>
              <a:avLst/>
              <a:gdLst>
                <a:gd name="T0" fmla="*/ 0 w 30"/>
                <a:gd name="T1" fmla="*/ 0 h 141"/>
                <a:gd name="T2" fmla="*/ 30 w 30"/>
                <a:gd name="T3" fmla="*/ 141 h 141"/>
                <a:gd name="T4" fmla="*/ 0 60000 65536"/>
                <a:gd name="T5" fmla="*/ 0 60000 65536"/>
                <a:gd name="T6" fmla="*/ 0 w 30"/>
                <a:gd name="T7" fmla="*/ 0 h 141"/>
                <a:gd name="T8" fmla="*/ 30 w 30"/>
                <a:gd name="T9" fmla="*/ 141 h 141"/>
              </a:gdLst>
              <a:ahLst/>
              <a:cxnLst>
                <a:cxn ang="T4">
                  <a:pos x="T0" y="T1"/>
                </a:cxn>
                <a:cxn ang="T5">
                  <a:pos x="T2" y="T3"/>
                </a:cxn>
              </a:cxnLst>
              <a:rect l="T6" t="T7" r="T8" b="T9"/>
              <a:pathLst>
                <a:path w="30" h="141">
                  <a:moveTo>
                    <a:pt x="0" y="0"/>
                  </a:moveTo>
                  <a:lnTo>
                    <a:pt x="30" y="141"/>
                  </a:lnTo>
                </a:path>
              </a:pathLst>
            </a:custGeom>
            <a:noFill/>
            <a:ln w="28575">
              <a:solidFill>
                <a:srgbClr val="010000"/>
              </a:solidFill>
              <a:round/>
              <a:headEnd type="none" w="sm" len="sm"/>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98338" name="Freeform 48"/>
            <p:cNvSpPr>
              <a:spLocks noChangeAspect="1"/>
            </p:cNvSpPr>
            <p:nvPr/>
          </p:nvSpPr>
          <p:spPr bwMode="auto">
            <a:xfrm>
              <a:off x="4785" y="2638"/>
              <a:ext cx="9" cy="153"/>
            </a:xfrm>
            <a:custGeom>
              <a:avLst/>
              <a:gdLst>
                <a:gd name="T0" fmla="*/ 9 w 9"/>
                <a:gd name="T1" fmla="*/ 0 h 153"/>
                <a:gd name="T2" fmla="*/ 0 w 9"/>
                <a:gd name="T3" fmla="*/ 153 h 153"/>
                <a:gd name="T4" fmla="*/ 0 60000 65536"/>
                <a:gd name="T5" fmla="*/ 0 60000 65536"/>
                <a:gd name="T6" fmla="*/ 0 w 9"/>
                <a:gd name="T7" fmla="*/ 0 h 153"/>
                <a:gd name="T8" fmla="*/ 9 w 9"/>
                <a:gd name="T9" fmla="*/ 153 h 153"/>
              </a:gdLst>
              <a:ahLst/>
              <a:cxnLst>
                <a:cxn ang="T4">
                  <a:pos x="T0" y="T1"/>
                </a:cxn>
                <a:cxn ang="T5">
                  <a:pos x="T2" y="T3"/>
                </a:cxn>
              </a:cxnLst>
              <a:rect l="T6" t="T7" r="T8" b="T9"/>
              <a:pathLst>
                <a:path w="9" h="153">
                  <a:moveTo>
                    <a:pt x="9" y="0"/>
                  </a:moveTo>
                  <a:lnTo>
                    <a:pt x="0" y="153"/>
                  </a:lnTo>
                </a:path>
              </a:pathLst>
            </a:custGeom>
            <a:noFill/>
            <a:ln w="28575">
              <a:solidFill>
                <a:srgbClr val="010000"/>
              </a:solidFill>
              <a:round/>
              <a:headEnd type="none" w="sm" len="sm"/>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98339" name="Freeform 51"/>
            <p:cNvSpPr>
              <a:spLocks noChangeAspect="1"/>
            </p:cNvSpPr>
            <p:nvPr/>
          </p:nvSpPr>
          <p:spPr bwMode="auto">
            <a:xfrm>
              <a:off x="4988" y="2405"/>
              <a:ext cx="39" cy="159"/>
            </a:xfrm>
            <a:custGeom>
              <a:avLst/>
              <a:gdLst>
                <a:gd name="T0" fmla="*/ 39 w 39"/>
                <a:gd name="T1" fmla="*/ 0 h 159"/>
                <a:gd name="T2" fmla="*/ 0 w 39"/>
                <a:gd name="T3" fmla="*/ 159 h 159"/>
                <a:gd name="T4" fmla="*/ 0 60000 65536"/>
                <a:gd name="T5" fmla="*/ 0 60000 65536"/>
                <a:gd name="T6" fmla="*/ 0 w 39"/>
                <a:gd name="T7" fmla="*/ 0 h 159"/>
                <a:gd name="T8" fmla="*/ 39 w 39"/>
                <a:gd name="T9" fmla="*/ 159 h 159"/>
              </a:gdLst>
              <a:ahLst/>
              <a:cxnLst>
                <a:cxn ang="T4">
                  <a:pos x="T0" y="T1"/>
                </a:cxn>
                <a:cxn ang="T5">
                  <a:pos x="T2" y="T3"/>
                </a:cxn>
              </a:cxnLst>
              <a:rect l="T6" t="T7" r="T8" b="T9"/>
              <a:pathLst>
                <a:path w="39" h="159">
                  <a:moveTo>
                    <a:pt x="39" y="0"/>
                  </a:moveTo>
                  <a:lnTo>
                    <a:pt x="0" y="159"/>
                  </a:lnTo>
                </a:path>
              </a:pathLst>
            </a:custGeom>
            <a:noFill/>
            <a:ln w="28575">
              <a:solidFill>
                <a:srgbClr val="010000"/>
              </a:solidFill>
              <a:round/>
              <a:headEnd type="none" w="sm" len="sm"/>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98340" name="Freeform 52"/>
            <p:cNvSpPr>
              <a:spLocks noChangeAspect="1"/>
            </p:cNvSpPr>
            <p:nvPr/>
          </p:nvSpPr>
          <p:spPr bwMode="auto">
            <a:xfrm>
              <a:off x="5026" y="2858"/>
              <a:ext cx="3" cy="168"/>
            </a:xfrm>
            <a:custGeom>
              <a:avLst/>
              <a:gdLst>
                <a:gd name="T0" fmla="*/ 3 w 3"/>
                <a:gd name="T1" fmla="*/ 0 h 168"/>
                <a:gd name="T2" fmla="*/ 0 w 3"/>
                <a:gd name="T3" fmla="*/ 168 h 168"/>
                <a:gd name="T4" fmla="*/ 0 60000 65536"/>
                <a:gd name="T5" fmla="*/ 0 60000 65536"/>
                <a:gd name="T6" fmla="*/ 0 w 3"/>
                <a:gd name="T7" fmla="*/ 0 h 168"/>
                <a:gd name="T8" fmla="*/ 3 w 3"/>
                <a:gd name="T9" fmla="*/ 168 h 168"/>
              </a:gdLst>
              <a:ahLst/>
              <a:cxnLst>
                <a:cxn ang="T4">
                  <a:pos x="T0" y="T1"/>
                </a:cxn>
                <a:cxn ang="T5">
                  <a:pos x="T2" y="T3"/>
                </a:cxn>
              </a:cxnLst>
              <a:rect l="T6" t="T7" r="T8" b="T9"/>
              <a:pathLst>
                <a:path w="3" h="168">
                  <a:moveTo>
                    <a:pt x="3" y="0"/>
                  </a:moveTo>
                  <a:lnTo>
                    <a:pt x="0" y="168"/>
                  </a:lnTo>
                </a:path>
              </a:pathLst>
            </a:custGeom>
            <a:noFill/>
            <a:ln w="28575">
              <a:solidFill>
                <a:srgbClr val="010000"/>
              </a:solidFill>
              <a:round/>
              <a:headEnd type="none" w="sm" len="sm"/>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98341" name="Freeform 54"/>
            <p:cNvSpPr>
              <a:spLocks noChangeAspect="1"/>
            </p:cNvSpPr>
            <p:nvPr/>
          </p:nvSpPr>
          <p:spPr bwMode="auto">
            <a:xfrm>
              <a:off x="5260" y="2636"/>
              <a:ext cx="9" cy="149"/>
            </a:xfrm>
            <a:custGeom>
              <a:avLst/>
              <a:gdLst>
                <a:gd name="T0" fmla="*/ 9 w 9"/>
                <a:gd name="T1" fmla="*/ 0 h 149"/>
                <a:gd name="T2" fmla="*/ 0 w 9"/>
                <a:gd name="T3" fmla="*/ 149 h 149"/>
                <a:gd name="T4" fmla="*/ 0 60000 65536"/>
                <a:gd name="T5" fmla="*/ 0 60000 65536"/>
                <a:gd name="T6" fmla="*/ 0 w 9"/>
                <a:gd name="T7" fmla="*/ 0 h 149"/>
                <a:gd name="T8" fmla="*/ 9 w 9"/>
                <a:gd name="T9" fmla="*/ 149 h 149"/>
              </a:gdLst>
              <a:ahLst/>
              <a:cxnLst>
                <a:cxn ang="T4">
                  <a:pos x="T0" y="T1"/>
                </a:cxn>
                <a:cxn ang="T5">
                  <a:pos x="T2" y="T3"/>
                </a:cxn>
              </a:cxnLst>
              <a:rect l="T6" t="T7" r="T8" b="T9"/>
              <a:pathLst>
                <a:path w="9" h="149">
                  <a:moveTo>
                    <a:pt x="9" y="0"/>
                  </a:moveTo>
                  <a:lnTo>
                    <a:pt x="0" y="149"/>
                  </a:lnTo>
                </a:path>
              </a:pathLst>
            </a:custGeom>
            <a:noFill/>
            <a:ln w="28575">
              <a:solidFill>
                <a:srgbClr val="010000"/>
              </a:solidFill>
              <a:round/>
              <a:headEnd type="none" w="sm" len="sm"/>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98342" name="Freeform 55"/>
            <p:cNvSpPr>
              <a:spLocks noChangeAspect="1"/>
            </p:cNvSpPr>
            <p:nvPr/>
          </p:nvSpPr>
          <p:spPr bwMode="auto">
            <a:xfrm>
              <a:off x="4974" y="2639"/>
              <a:ext cx="96" cy="134"/>
            </a:xfrm>
            <a:custGeom>
              <a:avLst/>
              <a:gdLst>
                <a:gd name="T0" fmla="*/ 96 w 96"/>
                <a:gd name="T1" fmla="*/ 0 h 134"/>
                <a:gd name="T2" fmla="*/ 0 w 96"/>
                <a:gd name="T3" fmla="*/ 134 h 134"/>
                <a:gd name="T4" fmla="*/ 0 60000 65536"/>
                <a:gd name="T5" fmla="*/ 0 60000 65536"/>
                <a:gd name="T6" fmla="*/ 0 w 96"/>
                <a:gd name="T7" fmla="*/ 0 h 134"/>
                <a:gd name="T8" fmla="*/ 96 w 96"/>
                <a:gd name="T9" fmla="*/ 134 h 134"/>
              </a:gdLst>
              <a:ahLst/>
              <a:cxnLst>
                <a:cxn ang="T4">
                  <a:pos x="T0" y="T1"/>
                </a:cxn>
                <a:cxn ang="T5">
                  <a:pos x="T2" y="T3"/>
                </a:cxn>
              </a:cxnLst>
              <a:rect l="T6" t="T7" r="T8" b="T9"/>
              <a:pathLst>
                <a:path w="96" h="134">
                  <a:moveTo>
                    <a:pt x="96" y="0"/>
                  </a:moveTo>
                  <a:lnTo>
                    <a:pt x="0" y="134"/>
                  </a:lnTo>
                </a:path>
              </a:pathLst>
            </a:custGeom>
            <a:noFill/>
            <a:ln w="28575">
              <a:solidFill>
                <a:srgbClr val="010000"/>
              </a:solidFill>
              <a:round/>
              <a:headEnd type="none" w="sm" len="sm"/>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98343" name="Freeform 56"/>
            <p:cNvSpPr>
              <a:spLocks noChangeAspect="1"/>
            </p:cNvSpPr>
            <p:nvPr/>
          </p:nvSpPr>
          <p:spPr bwMode="auto">
            <a:xfrm>
              <a:off x="5203" y="2405"/>
              <a:ext cx="128" cy="140"/>
            </a:xfrm>
            <a:custGeom>
              <a:avLst/>
              <a:gdLst>
                <a:gd name="T0" fmla="*/ 128 w 128"/>
                <a:gd name="T1" fmla="*/ 0 h 140"/>
                <a:gd name="T2" fmla="*/ 0 w 128"/>
                <a:gd name="T3" fmla="*/ 140 h 140"/>
                <a:gd name="T4" fmla="*/ 0 60000 65536"/>
                <a:gd name="T5" fmla="*/ 0 60000 65536"/>
                <a:gd name="T6" fmla="*/ 0 w 128"/>
                <a:gd name="T7" fmla="*/ 0 h 140"/>
                <a:gd name="T8" fmla="*/ 128 w 128"/>
                <a:gd name="T9" fmla="*/ 140 h 140"/>
              </a:gdLst>
              <a:ahLst/>
              <a:cxnLst>
                <a:cxn ang="T4">
                  <a:pos x="T0" y="T1"/>
                </a:cxn>
                <a:cxn ang="T5">
                  <a:pos x="T2" y="T3"/>
                </a:cxn>
              </a:cxnLst>
              <a:rect l="T6" t="T7" r="T8" b="T9"/>
              <a:pathLst>
                <a:path w="128" h="140">
                  <a:moveTo>
                    <a:pt x="128" y="0"/>
                  </a:moveTo>
                  <a:lnTo>
                    <a:pt x="0" y="140"/>
                  </a:lnTo>
                </a:path>
              </a:pathLst>
            </a:custGeom>
            <a:noFill/>
            <a:ln w="28575">
              <a:solidFill>
                <a:srgbClr val="010000"/>
              </a:solidFill>
              <a:round/>
              <a:headEnd type="none" w="sm" len="sm"/>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98344" name="Freeform 57"/>
            <p:cNvSpPr>
              <a:spLocks noChangeAspect="1"/>
            </p:cNvSpPr>
            <p:nvPr/>
          </p:nvSpPr>
          <p:spPr bwMode="auto">
            <a:xfrm>
              <a:off x="5197" y="2871"/>
              <a:ext cx="74" cy="136"/>
            </a:xfrm>
            <a:custGeom>
              <a:avLst/>
              <a:gdLst>
                <a:gd name="T0" fmla="*/ 74 w 74"/>
                <a:gd name="T1" fmla="*/ 0 h 136"/>
                <a:gd name="T2" fmla="*/ 0 w 74"/>
                <a:gd name="T3" fmla="*/ 136 h 136"/>
                <a:gd name="T4" fmla="*/ 0 60000 65536"/>
                <a:gd name="T5" fmla="*/ 0 60000 65536"/>
                <a:gd name="T6" fmla="*/ 0 w 74"/>
                <a:gd name="T7" fmla="*/ 0 h 136"/>
                <a:gd name="T8" fmla="*/ 74 w 74"/>
                <a:gd name="T9" fmla="*/ 136 h 136"/>
              </a:gdLst>
              <a:ahLst/>
              <a:cxnLst>
                <a:cxn ang="T4">
                  <a:pos x="T0" y="T1"/>
                </a:cxn>
                <a:cxn ang="T5">
                  <a:pos x="T2" y="T3"/>
                </a:cxn>
              </a:cxnLst>
              <a:rect l="T6" t="T7" r="T8" b="T9"/>
              <a:pathLst>
                <a:path w="74" h="136">
                  <a:moveTo>
                    <a:pt x="74" y="0"/>
                  </a:moveTo>
                  <a:lnTo>
                    <a:pt x="0" y="136"/>
                  </a:lnTo>
                </a:path>
              </a:pathLst>
            </a:custGeom>
            <a:noFill/>
            <a:ln w="28575">
              <a:solidFill>
                <a:srgbClr val="010000"/>
              </a:solidFill>
              <a:round/>
              <a:headEnd type="none" w="sm" len="sm"/>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98345" name="Freeform 59"/>
            <p:cNvSpPr>
              <a:spLocks noChangeAspect="1"/>
            </p:cNvSpPr>
            <p:nvPr/>
          </p:nvSpPr>
          <p:spPr bwMode="auto">
            <a:xfrm>
              <a:off x="4506" y="2642"/>
              <a:ext cx="127" cy="124"/>
            </a:xfrm>
            <a:custGeom>
              <a:avLst/>
              <a:gdLst>
                <a:gd name="T0" fmla="*/ 0 w 127"/>
                <a:gd name="T1" fmla="*/ 0 h 124"/>
                <a:gd name="T2" fmla="*/ 127 w 127"/>
                <a:gd name="T3" fmla="*/ 124 h 124"/>
                <a:gd name="T4" fmla="*/ 0 60000 65536"/>
                <a:gd name="T5" fmla="*/ 0 60000 65536"/>
                <a:gd name="T6" fmla="*/ 0 w 127"/>
                <a:gd name="T7" fmla="*/ 0 h 124"/>
                <a:gd name="T8" fmla="*/ 127 w 127"/>
                <a:gd name="T9" fmla="*/ 124 h 124"/>
              </a:gdLst>
              <a:ahLst/>
              <a:cxnLst>
                <a:cxn ang="T4">
                  <a:pos x="T0" y="T1"/>
                </a:cxn>
                <a:cxn ang="T5">
                  <a:pos x="T2" y="T3"/>
                </a:cxn>
              </a:cxnLst>
              <a:rect l="T6" t="T7" r="T8" b="T9"/>
              <a:pathLst>
                <a:path w="127" h="124">
                  <a:moveTo>
                    <a:pt x="0" y="0"/>
                  </a:moveTo>
                  <a:lnTo>
                    <a:pt x="127" y="124"/>
                  </a:lnTo>
                </a:path>
              </a:pathLst>
            </a:custGeom>
            <a:noFill/>
            <a:ln w="28575">
              <a:solidFill>
                <a:srgbClr val="010000"/>
              </a:solidFill>
              <a:round/>
              <a:headEnd type="none" w="sm" len="sm"/>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98346" name="Freeform 60"/>
            <p:cNvSpPr>
              <a:spLocks noChangeAspect="1"/>
            </p:cNvSpPr>
            <p:nvPr/>
          </p:nvSpPr>
          <p:spPr bwMode="auto">
            <a:xfrm>
              <a:off x="4752" y="2878"/>
              <a:ext cx="109" cy="141"/>
            </a:xfrm>
            <a:custGeom>
              <a:avLst/>
              <a:gdLst>
                <a:gd name="T0" fmla="*/ 0 w 109"/>
                <a:gd name="T1" fmla="*/ 0 h 141"/>
                <a:gd name="T2" fmla="*/ 109 w 109"/>
                <a:gd name="T3" fmla="*/ 141 h 141"/>
                <a:gd name="T4" fmla="*/ 0 60000 65536"/>
                <a:gd name="T5" fmla="*/ 0 60000 65536"/>
                <a:gd name="T6" fmla="*/ 0 w 109"/>
                <a:gd name="T7" fmla="*/ 0 h 141"/>
                <a:gd name="T8" fmla="*/ 109 w 109"/>
                <a:gd name="T9" fmla="*/ 141 h 141"/>
              </a:gdLst>
              <a:ahLst/>
              <a:cxnLst>
                <a:cxn ang="T4">
                  <a:pos x="T0" y="T1"/>
                </a:cxn>
                <a:cxn ang="T5">
                  <a:pos x="T2" y="T3"/>
                </a:cxn>
              </a:cxnLst>
              <a:rect l="T6" t="T7" r="T8" b="T9"/>
              <a:pathLst>
                <a:path w="109" h="141">
                  <a:moveTo>
                    <a:pt x="0" y="0"/>
                  </a:moveTo>
                  <a:lnTo>
                    <a:pt x="109" y="141"/>
                  </a:lnTo>
                </a:path>
              </a:pathLst>
            </a:custGeom>
            <a:noFill/>
            <a:ln w="28575">
              <a:solidFill>
                <a:srgbClr val="010000"/>
              </a:solidFill>
              <a:round/>
              <a:headEnd type="none" w="sm" len="sm"/>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98347" name="Freeform 62"/>
            <p:cNvSpPr>
              <a:spLocks noChangeAspect="1"/>
            </p:cNvSpPr>
            <p:nvPr/>
          </p:nvSpPr>
          <p:spPr bwMode="auto">
            <a:xfrm>
              <a:off x="4481" y="2886"/>
              <a:ext cx="152" cy="114"/>
            </a:xfrm>
            <a:custGeom>
              <a:avLst/>
              <a:gdLst>
                <a:gd name="T0" fmla="*/ 0 w 152"/>
                <a:gd name="T1" fmla="*/ 0 h 114"/>
                <a:gd name="T2" fmla="*/ 152 w 152"/>
                <a:gd name="T3" fmla="*/ 114 h 114"/>
                <a:gd name="T4" fmla="*/ 0 60000 65536"/>
                <a:gd name="T5" fmla="*/ 0 60000 65536"/>
                <a:gd name="T6" fmla="*/ 0 w 152"/>
                <a:gd name="T7" fmla="*/ 0 h 114"/>
                <a:gd name="T8" fmla="*/ 152 w 152"/>
                <a:gd name="T9" fmla="*/ 114 h 114"/>
              </a:gdLst>
              <a:ahLst/>
              <a:cxnLst>
                <a:cxn ang="T4">
                  <a:pos x="T0" y="T1"/>
                </a:cxn>
                <a:cxn ang="T5">
                  <a:pos x="T2" y="T3"/>
                </a:cxn>
              </a:cxnLst>
              <a:rect l="T6" t="T7" r="T8" b="T9"/>
              <a:pathLst>
                <a:path w="152" h="114">
                  <a:moveTo>
                    <a:pt x="0" y="0"/>
                  </a:moveTo>
                  <a:lnTo>
                    <a:pt x="152" y="114"/>
                  </a:lnTo>
                </a:path>
              </a:pathLst>
            </a:custGeom>
            <a:noFill/>
            <a:ln w="28575">
              <a:solidFill>
                <a:srgbClr val="010000"/>
              </a:solidFill>
              <a:round/>
              <a:headEnd type="none" w="sm" len="sm"/>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grpSp>
      <p:pic>
        <p:nvPicPr>
          <p:cNvPr id="98310" name="Picture 64"/>
          <p:cNvPicPr>
            <a:picLocks noChangeAspect="1" noChangeArrowheads="1"/>
          </p:cNvPicPr>
          <p:nvPr/>
        </p:nvPicPr>
        <p:blipFill rotWithShape="1">
          <a:blip r:embed="rId5" cstate="print"/>
          <a:srcRect l="50000" t="2966" r="8685" b="58350"/>
          <a:stretch/>
        </p:blipFill>
        <p:spPr bwMode="auto">
          <a:xfrm>
            <a:off x="4805861" y="4498478"/>
            <a:ext cx="2042750" cy="1996882"/>
          </a:xfrm>
          <a:prstGeom prst="rect">
            <a:avLst/>
          </a:prstGeom>
          <a:noFill/>
          <a:ln w="9525" algn="ctr">
            <a:solidFill>
              <a:schemeClr val="tx1"/>
            </a:solidFill>
            <a:miter lim="800000"/>
            <a:headEnd/>
            <a:tailEnd/>
          </a:ln>
        </p:spPr>
      </p:pic>
      <p:sp>
        <p:nvSpPr>
          <p:cNvPr id="98311" name="Rectangle 38"/>
          <p:cNvSpPr>
            <a:spLocks noChangeArrowheads="1"/>
          </p:cNvSpPr>
          <p:nvPr/>
        </p:nvSpPr>
        <p:spPr bwMode="auto">
          <a:xfrm>
            <a:off x="692150" y="2232025"/>
            <a:ext cx="1957388" cy="449263"/>
          </a:xfrm>
          <a:prstGeom prst="rect">
            <a:avLst/>
          </a:prstGeom>
          <a:noFill/>
          <a:ln w="9525">
            <a:noFill/>
            <a:miter lim="800000"/>
            <a:headEnd/>
            <a:tailEnd/>
          </a:ln>
        </p:spPr>
        <p:txBody>
          <a:bodyPr>
            <a:spAutoFit/>
          </a:bodyPr>
          <a:lstStyle/>
          <a:p>
            <a:pPr eaLnBrk="0" fontAlgn="base" hangingPunct="0">
              <a:spcBef>
                <a:spcPct val="45000"/>
              </a:spcBef>
              <a:spcAft>
                <a:spcPct val="0"/>
              </a:spcAft>
            </a:pPr>
            <a:r>
              <a:rPr kumimoji="1" lang="en-US" sz="2000" b="1">
                <a:solidFill>
                  <a:srgbClr val="463416"/>
                </a:solidFill>
                <a:latin typeface="Arial" pitchFamily="34" charset="0"/>
              </a:rPr>
              <a:t>Raw DEM</a:t>
            </a:r>
          </a:p>
        </p:txBody>
      </p:sp>
      <p:sp>
        <p:nvSpPr>
          <p:cNvPr id="98312" name="Rectangle 39"/>
          <p:cNvSpPr>
            <a:spLocks noChangeArrowheads="1"/>
          </p:cNvSpPr>
          <p:nvPr/>
        </p:nvSpPr>
        <p:spPr bwMode="auto">
          <a:xfrm>
            <a:off x="5428597" y="2221267"/>
            <a:ext cx="2645276" cy="400110"/>
          </a:xfrm>
          <a:prstGeom prst="rect">
            <a:avLst/>
          </a:prstGeom>
          <a:noFill/>
          <a:ln w="9525">
            <a:noFill/>
            <a:miter lim="800000"/>
            <a:headEnd/>
            <a:tailEnd/>
          </a:ln>
        </p:spPr>
        <p:txBody>
          <a:bodyPr wrap="none">
            <a:spAutoFit/>
          </a:bodyPr>
          <a:lstStyle/>
          <a:p>
            <a:pPr eaLnBrk="0" fontAlgn="base" hangingPunct="0">
              <a:spcBef>
                <a:spcPct val="45000"/>
              </a:spcBef>
              <a:spcAft>
                <a:spcPct val="0"/>
              </a:spcAft>
            </a:pPr>
            <a:r>
              <a:rPr kumimoji="1" lang="en-US" sz="2000" b="1" dirty="0" smtClean="0">
                <a:solidFill>
                  <a:srgbClr val="463416"/>
                </a:solidFill>
                <a:latin typeface="Arial" pitchFamily="34" charset="0"/>
              </a:rPr>
              <a:t>Pit Removal (Filling)</a:t>
            </a:r>
            <a:endParaRPr kumimoji="1" lang="en-US" sz="2000" b="1" dirty="0">
              <a:solidFill>
                <a:srgbClr val="463416"/>
              </a:solidFill>
              <a:latin typeface="Arial" pitchFamily="34" charset="0"/>
            </a:endParaRPr>
          </a:p>
        </p:txBody>
      </p:sp>
      <p:sp>
        <p:nvSpPr>
          <p:cNvPr id="98313" name="Rectangle 40"/>
          <p:cNvSpPr>
            <a:spLocks noChangeArrowheads="1"/>
          </p:cNvSpPr>
          <p:nvPr/>
        </p:nvSpPr>
        <p:spPr bwMode="auto">
          <a:xfrm>
            <a:off x="873125" y="4092575"/>
            <a:ext cx="1595438" cy="447675"/>
          </a:xfrm>
          <a:prstGeom prst="rect">
            <a:avLst/>
          </a:prstGeom>
          <a:noFill/>
          <a:ln w="9525">
            <a:noFill/>
            <a:miter lim="800000"/>
            <a:headEnd/>
            <a:tailEnd/>
          </a:ln>
        </p:spPr>
        <p:txBody>
          <a:bodyPr wrap="none">
            <a:spAutoFit/>
          </a:bodyPr>
          <a:lstStyle/>
          <a:p>
            <a:pPr eaLnBrk="0" fontAlgn="base" hangingPunct="0">
              <a:spcBef>
                <a:spcPct val="45000"/>
              </a:spcBef>
              <a:spcAft>
                <a:spcPct val="0"/>
              </a:spcAft>
            </a:pPr>
            <a:r>
              <a:rPr kumimoji="1" lang="en-US" sz="2000" b="1">
                <a:solidFill>
                  <a:srgbClr val="463416"/>
                </a:solidFill>
                <a:latin typeface="Arial" pitchFamily="34" charset="0"/>
              </a:rPr>
              <a:t>Flow Field</a:t>
            </a:r>
          </a:p>
        </p:txBody>
      </p:sp>
      <p:sp>
        <p:nvSpPr>
          <p:cNvPr id="98314" name="Rectangle 41"/>
          <p:cNvSpPr>
            <a:spLocks noChangeArrowheads="1"/>
          </p:cNvSpPr>
          <p:nvPr/>
        </p:nvSpPr>
        <p:spPr bwMode="auto">
          <a:xfrm>
            <a:off x="4845050" y="4089400"/>
            <a:ext cx="3770313" cy="369888"/>
          </a:xfrm>
          <a:prstGeom prst="rect">
            <a:avLst/>
          </a:prstGeom>
          <a:noFill/>
          <a:ln w="9525">
            <a:noFill/>
            <a:miter lim="800000"/>
            <a:headEnd/>
            <a:tailEnd/>
          </a:ln>
        </p:spPr>
        <p:txBody>
          <a:bodyPr wrap="none">
            <a:spAutoFit/>
          </a:bodyPr>
          <a:lstStyle/>
          <a:p>
            <a:pPr algn="ctr" eaLnBrk="0" fontAlgn="base" hangingPunct="0">
              <a:spcBef>
                <a:spcPct val="45000"/>
              </a:spcBef>
              <a:spcAft>
                <a:spcPct val="0"/>
              </a:spcAft>
            </a:pPr>
            <a:r>
              <a:rPr kumimoji="1" lang="en-US" sz="2000" b="1">
                <a:solidFill>
                  <a:srgbClr val="463416"/>
                </a:solidFill>
                <a:latin typeface="Arial" pitchFamily="34" charset="0"/>
              </a:rPr>
              <a:t>Flow Related Terrain Information</a:t>
            </a:r>
            <a:endParaRPr kumimoji="1" lang="en-US" sz="2000" b="1">
              <a:solidFill>
                <a:srgbClr val="463416"/>
              </a:solidFill>
              <a:latin typeface="Arial" pitchFamily="34" charset="0"/>
              <a:sym typeface="Symbol" pitchFamily="18" charset="2"/>
            </a:endParaRPr>
          </a:p>
        </p:txBody>
      </p:sp>
      <p:sp>
        <p:nvSpPr>
          <p:cNvPr id="41" name="Right Arrow 40"/>
          <p:cNvSpPr/>
          <p:nvPr/>
        </p:nvSpPr>
        <p:spPr bwMode="auto">
          <a:xfrm>
            <a:off x="3368675" y="3025775"/>
            <a:ext cx="1323975" cy="488950"/>
          </a:xfrm>
          <a:prstGeom prst="rightArrow">
            <a:avLst/>
          </a:prstGeom>
          <a:solidFill>
            <a:schemeClr val="accent5"/>
          </a:solidFill>
          <a:ln w="9525" cap="flat" cmpd="sng" algn="ctr">
            <a:solidFill>
              <a:schemeClr val="bg2"/>
            </a:solidFill>
            <a:prstDash val="solid"/>
            <a:round/>
            <a:headEnd type="none" w="med" len="med"/>
            <a:tailEnd type="none" w="med" len="med"/>
          </a:ln>
          <a:effectLst/>
        </p:spPr>
        <p:txBody>
          <a:bodyPr wrap="none" anchor="ctr"/>
          <a:lstStyle/>
          <a:p>
            <a:pPr algn="ctr" eaLnBrk="0" fontAlgn="base" hangingPunct="0">
              <a:spcBef>
                <a:spcPct val="0"/>
              </a:spcBef>
              <a:spcAft>
                <a:spcPct val="0"/>
              </a:spcAft>
              <a:defRPr/>
            </a:pPr>
            <a:endParaRPr kumimoji="1" lang="en-US" sz="2000">
              <a:solidFill>
                <a:srgbClr val="463416"/>
              </a:solidFill>
              <a:latin typeface="Times New Roman" pitchFamily="18" charset="0"/>
            </a:endParaRPr>
          </a:p>
        </p:txBody>
      </p:sp>
      <p:sp>
        <p:nvSpPr>
          <p:cNvPr id="42" name="Right Arrow 41"/>
          <p:cNvSpPr/>
          <p:nvPr/>
        </p:nvSpPr>
        <p:spPr bwMode="auto">
          <a:xfrm rot="9126082">
            <a:off x="3368675" y="3951288"/>
            <a:ext cx="1323975" cy="490537"/>
          </a:xfrm>
          <a:prstGeom prst="rightArrow">
            <a:avLst/>
          </a:prstGeom>
          <a:solidFill>
            <a:schemeClr val="accent5"/>
          </a:solidFill>
          <a:ln w="9525" cap="flat" cmpd="sng" algn="ctr">
            <a:solidFill>
              <a:schemeClr val="bg2"/>
            </a:solidFill>
            <a:prstDash val="solid"/>
            <a:round/>
            <a:headEnd type="none" w="med" len="med"/>
            <a:tailEnd type="none" w="med" len="med"/>
          </a:ln>
          <a:effectLst/>
        </p:spPr>
        <p:txBody>
          <a:bodyPr wrap="none" anchor="ctr"/>
          <a:lstStyle/>
          <a:p>
            <a:pPr algn="ctr" eaLnBrk="0" fontAlgn="base" hangingPunct="0">
              <a:spcBef>
                <a:spcPct val="0"/>
              </a:spcBef>
              <a:spcAft>
                <a:spcPct val="0"/>
              </a:spcAft>
              <a:defRPr/>
            </a:pPr>
            <a:endParaRPr kumimoji="1" lang="en-US" sz="2000">
              <a:solidFill>
                <a:srgbClr val="463416"/>
              </a:solidFill>
              <a:latin typeface="Times New Roman" pitchFamily="18" charset="0"/>
            </a:endParaRPr>
          </a:p>
        </p:txBody>
      </p:sp>
      <p:sp>
        <p:nvSpPr>
          <p:cNvPr id="43" name="Right Arrow 42"/>
          <p:cNvSpPr/>
          <p:nvPr/>
        </p:nvSpPr>
        <p:spPr bwMode="auto">
          <a:xfrm>
            <a:off x="3424238" y="4956175"/>
            <a:ext cx="1320800" cy="490538"/>
          </a:xfrm>
          <a:prstGeom prst="rightArrow">
            <a:avLst/>
          </a:prstGeom>
          <a:solidFill>
            <a:schemeClr val="accent5"/>
          </a:solidFill>
          <a:ln w="9525" cap="flat" cmpd="sng" algn="ctr">
            <a:solidFill>
              <a:schemeClr val="bg2"/>
            </a:solidFill>
            <a:prstDash val="solid"/>
            <a:round/>
            <a:headEnd type="none" w="med" len="med"/>
            <a:tailEnd type="none" w="med" len="med"/>
          </a:ln>
          <a:effectLst/>
        </p:spPr>
        <p:txBody>
          <a:bodyPr wrap="none" anchor="ctr"/>
          <a:lstStyle/>
          <a:p>
            <a:pPr algn="ctr" eaLnBrk="0" fontAlgn="base" hangingPunct="0">
              <a:spcBef>
                <a:spcPct val="0"/>
              </a:spcBef>
              <a:spcAft>
                <a:spcPct val="0"/>
              </a:spcAft>
              <a:defRPr/>
            </a:pPr>
            <a:endParaRPr kumimoji="1" lang="en-US" sz="2000">
              <a:solidFill>
                <a:srgbClr val="463416"/>
              </a:solidFill>
              <a:latin typeface="Times New Roman" pitchFamily="18" charset="0"/>
            </a:endParaRPr>
          </a:p>
        </p:txBody>
      </p:sp>
      <p:pic>
        <p:nvPicPr>
          <p:cNvPr id="98348" name="Picture 44"/>
          <p:cNvPicPr>
            <a:picLocks noChangeAspect="1" noChangeArrowheads="1"/>
          </p:cNvPicPr>
          <p:nvPr/>
        </p:nvPicPr>
        <p:blipFill>
          <a:blip r:embed="rId6" cstate="print"/>
          <a:srcRect/>
          <a:stretch>
            <a:fillRect/>
          </a:stretch>
        </p:blipFill>
        <p:spPr bwMode="auto">
          <a:xfrm>
            <a:off x="5147868" y="2718378"/>
            <a:ext cx="3129236" cy="971495"/>
          </a:xfrm>
          <a:prstGeom prst="rect">
            <a:avLst/>
          </a:prstGeom>
          <a:noFill/>
          <a:ln w="9525" cap="flat" cmpd="sng">
            <a:noFill/>
            <a:prstDash val="solid"/>
            <a:miter lim="800000"/>
            <a:headEnd/>
            <a:tailEnd/>
          </a:ln>
        </p:spPr>
      </p:pic>
      <p:pic>
        <p:nvPicPr>
          <p:cNvPr id="421891"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22729" t="3886" r="22729" b="41801"/>
          <a:stretch/>
        </p:blipFill>
        <p:spPr bwMode="auto">
          <a:xfrm>
            <a:off x="6691017" y="4498478"/>
            <a:ext cx="2296228" cy="199688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68006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181475" y="1396692"/>
            <a:ext cx="4572000" cy="2298065"/>
          </a:xfrm>
          <a:prstGeom prst="rect">
            <a:avLst/>
          </a:prstGeom>
        </p:spPr>
        <p:txBody>
          <a:bodyPr>
            <a:spAutoFit/>
          </a:bodyPr>
          <a:lstStyle/>
          <a:p>
            <a:pPr marL="228600" indent="-228600" eaLnBrk="0" fontAlgn="base" hangingPunct="0">
              <a:lnSpc>
                <a:spcPts val="3200"/>
              </a:lnSpc>
              <a:spcBef>
                <a:spcPct val="0"/>
              </a:spcBef>
              <a:spcAft>
                <a:spcPts val="600"/>
              </a:spcAft>
              <a:buFont typeface="Arial" pitchFamily="34" charset="0"/>
              <a:buChar char="•"/>
              <a:defRPr/>
            </a:pPr>
            <a:r>
              <a:rPr kumimoji="1" lang="en-US" sz="2800" dirty="0">
                <a:solidFill>
                  <a:srgbClr val="4F81BD"/>
                </a:solidFill>
              </a:rPr>
              <a:t>Improved runtime efficiency </a:t>
            </a:r>
          </a:p>
          <a:p>
            <a:pPr marL="228600" indent="-228600" eaLnBrk="0" fontAlgn="base" hangingPunct="0">
              <a:lnSpc>
                <a:spcPts val="3200"/>
              </a:lnSpc>
              <a:spcBef>
                <a:spcPct val="0"/>
              </a:spcBef>
              <a:spcAft>
                <a:spcPts val="600"/>
              </a:spcAft>
              <a:buFont typeface="Arial" pitchFamily="34" charset="0"/>
              <a:buChar char="•"/>
              <a:defRPr/>
            </a:pPr>
            <a:r>
              <a:rPr kumimoji="1" lang="en-US" sz="2800" dirty="0">
                <a:solidFill>
                  <a:srgbClr val="4F81BD"/>
                </a:solidFill>
              </a:rPr>
              <a:t>Capability to run larger problems </a:t>
            </a:r>
          </a:p>
          <a:p>
            <a:pPr marL="228600" indent="-228600" eaLnBrk="0" fontAlgn="base" hangingPunct="0">
              <a:lnSpc>
                <a:spcPts val="3200"/>
              </a:lnSpc>
              <a:spcBef>
                <a:spcPct val="0"/>
              </a:spcBef>
              <a:spcAft>
                <a:spcPts val="600"/>
              </a:spcAft>
              <a:buFont typeface="Arial" pitchFamily="34" charset="0"/>
              <a:buChar char="•"/>
              <a:defRPr/>
            </a:pPr>
            <a:r>
              <a:rPr kumimoji="1" lang="en-US" sz="2800" dirty="0">
                <a:solidFill>
                  <a:srgbClr val="4F81BD"/>
                </a:solidFill>
              </a:rPr>
              <a:t>Platform independence of core functionality</a:t>
            </a:r>
          </a:p>
        </p:txBody>
      </p:sp>
      <p:pic>
        <p:nvPicPr>
          <p:cNvPr id="29701" name="Picture 7"/>
          <p:cNvPicPr>
            <a:picLocks noChangeAspect="1" noChangeArrowheads="1"/>
          </p:cNvPicPr>
          <p:nvPr/>
        </p:nvPicPr>
        <p:blipFill>
          <a:blip r:embed="rId2" cstate="print"/>
          <a:srcRect t="44711"/>
          <a:stretch>
            <a:fillRect/>
          </a:stretch>
        </p:blipFill>
        <p:spPr bwMode="auto">
          <a:xfrm>
            <a:off x="4262438" y="3665831"/>
            <a:ext cx="4519612" cy="2179638"/>
          </a:xfrm>
          <a:prstGeom prst="rect">
            <a:avLst/>
          </a:prstGeom>
          <a:noFill/>
          <a:ln w="9525">
            <a:noFill/>
            <a:miter lim="800000"/>
            <a:headEnd/>
            <a:tailEnd/>
          </a:ln>
        </p:spPr>
      </p:pic>
      <p:pic>
        <p:nvPicPr>
          <p:cNvPr id="6" name="Picture 13"/>
          <p:cNvPicPr>
            <a:picLocks noChangeAspect="1" noChangeArrowheads="1"/>
          </p:cNvPicPr>
          <p:nvPr/>
        </p:nvPicPr>
        <p:blipFill>
          <a:blip r:embed="rId3" cstate="print"/>
          <a:srcRect/>
          <a:stretch>
            <a:fillRect/>
          </a:stretch>
        </p:blipFill>
        <p:spPr bwMode="auto">
          <a:xfrm>
            <a:off x="-1" y="1270858"/>
            <a:ext cx="3151991" cy="5587142"/>
          </a:xfrm>
          <a:prstGeom prst="rect">
            <a:avLst/>
          </a:prstGeom>
          <a:noFill/>
          <a:ln w="9525">
            <a:noFill/>
            <a:miter lim="800000"/>
            <a:headEnd/>
            <a:tailEnd/>
          </a:ln>
        </p:spPr>
      </p:pic>
      <p:sp>
        <p:nvSpPr>
          <p:cNvPr id="29698" name="Title 1"/>
          <p:cNvSpPr>
            <a:spLocks noGrp="1"/>
          </p:cNvSpPr>
          <p:nvPr>
            <p:ph type="title"/>
          </p:nvPr>
        </p:nvSpPr>
        <p:spPr>
          <a:xfrm>
            <a:off x="695325" y="200025"/>
            <a:ext cx="7772400" cy="1143000"/>
          </a:xfrm>
        </p:spPr>
        <p:txBody>
          <a:bodyPr/>
          <a:lstStyle/>
          <a:p>
            <a:r>
              <a:rPr lang="en-US" dirty="0" smtClean="0"/>
              <a:t>A parallel version of the </a:t>
            </a:r>
            <a:r>
              <a:rPr lang="en-US" dirty="0" err="1" smtClean="0"/>
              <a:t>TauDEM</a:t>
            </a:r>
            <a:r>
              <a:rPr lang="en-US" dirty="0" smtClean="0"/>
              <a:t> Software Tools</a:t>
            </a:r>
          </a:p>
        </p:txBody>
      </p:sp>
      <p:sp>
        <p:nvSpPr>
          <p:cNvPr id="8" name="Rectangle 13"/>
          <p:cNvSpPr>
            <a:spLocks noChangeArrowheads="1"/>
          </p:cNvSpPr>
          <p:nvPr/>
        </p:nvSpPr>
        <p:spPr bwMode="auto">
          <a:xfrm>
            <a:off x="3818965" y="6457950"/>
            <a:ext cx="5325035" cy="369332"/>
          </a:xfrm>
          <a:prstGeom prst="rect">
            <a:avLst/>
          </a:prstGeom>
          <a:solidFill>
            <a:srgbClr val="FFFFFF"/>
          </a:solidFill>
          <a:ln w="9525">
            <a:noFill/>
            <a:miter lim="800000"/>
            <a:headEnd/>
            <a:tailEnd/>
          </a:ln>
        </p:spPr>
        <p:txBody>
          <a:bodyPr wrap="square">
            <a:spAutoFit/>
          </a:bodyPr>
          <a:lstStyle/>
          <a:p>
            <a:pPr algn="ctr">
              <a:defRPr/>
            </a:pPr>
            <a:endParaRPr lang="en-US" u="sng" kern="0" dirty="0" smtClean="0">
              <a:solidFill>
                <a:srgbClr val="003399"/>
              </a:solidFill>
              <a:latin typeface="Times New Roman" pitchFamily="18" charset="0"/>
            </a:endParaRPr>
          </a:p>
        </p:txBody>
      </p:sp>
      <p:sp>
        <p:nvSpPr>
          <p:cNvPr id="9" name="Rectangle 8"/>
          <p:cNvSpPr/>
          <p:nvPr/>
        </p:nvSpPr>
        <p:spPr>
          <a:xfrm>
            <a:off x="2571078" y="5847248"/>
            <a:ext cx="6572922" cy="1015663"/>
          </a:xfrm>
          <a:prstGeom prst="rect">
            <a:avLst/>
          </a:prstGeom>
          <a:solidFill>
            <a:schemeClr val="bg1"/>
          </a:solidFill>
        </p:spPr>
        <p:txBody>
          <a:bodyPr wrap="square">
            <a:spAutoFit/>
          </a:bodyPr>
          <a:lstStyle/>
          <a:p>
            <a:pPr algn="ctr" eaLnBrk="0" fontAlgn="base" hangingPunct="0">
              <a:spcBef>
                <a:spcPct val="0"/>
              </a:spcBef>
              <a:spcAft>
                <a:spcPct val="0"/>
              </a:spcAft>
            </a:pPr>
            <a:r>
              <a:rPr kumimoji="1" lang="en-US" sz="2000" dirty="0" smtClean="0">
                <a:solidFill>
                  <a:srgbClr val="4F81BD"/>
                </a:solidFill>
              </a:rPr>
              <a:t>Deployed as an </a:t>
            </a:r>
            <a:r>
              <a:rPr kumimoji="1" lang="en-US" sz="2000" dirty="0" err="1" smtClean="0">
                <a:solidFill>
                  <a:srgbClr val="4F81BD"/>
                </a:solidFill>
              </a:rPr>
              <a:t>ArcGIS</a:t>
            </a:r>
            <a:r>
              <a:rPr kumimoji="1" lang="en-US" sz="2000" dirty="0" smtClean="0">
                <a:solidFill>
                  <a:srgbClr val="4F81BD"/>
                </a:solidFill>
              </a:rPr>
              <a:t> Toolbox with tools that drive accompanying command line executables, available from </a:t>
            </a:r>
            <a:r>
              <a:rPr kumimoji="1" lang="en-US" sz="2000" dirty="0" smtClean="0">
                <a:solidFill>
                  <a:srgbClr val="4F81BD"/>
                </a:solidFill>
                <a:hlinkClick r:id="rId4"/>
              </a:rPr>
              <a:t>http://hydrology.usu.edu/taudem/</a:t>
            </a:r>
            <a:r>
              <a:rPr kumimoji="1" lang="en-US" sz="2000" dirty="0" smtClean="0">
                <a:solidFill>
                  <a:srgbClr val="4F81BD"/>
                </a:solidFill>
              </a:rPr>
              <a:t> </a:t>
            </a:r>
            <a:endParaRPr kumimoji="1" lang="en-US" sz="2000" dirty="0">
              <a:solidFill>
                <a:srgbClr val="4F81BD"/>
              </a:solidFill>
            </a:endParaRPr>
          </a:p>
        </p:txBody>
      </p:sp>
    </p:spTree>
    <p:extLst>
      <p:ext uri="{BB962C8B-B14F-4D97-AF65-F5344CB8AC3E}">
        <p14:creationId xmlns:p14="http://schemas.microsoft.com/office/powerpoint/2010/main" val="18633900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0"/>
            <a:ext cx="9144000" cy="995363"/>
          </a:xfrm>
        </p:spPr>
        <p:txBody>
          <a:bodyPr/>
          <a:lstStyle/>
          <a:p>
            <a:r>
              <a:rPr lang="en-US" sz="3600" smtClean="0"/>
              <a:t>The challenge of increasing Digital Elevation Model (DEM) resolution</a:t>
            </a:r>
          </a:p>
        </p:txBody>
      </p:sp>
      <p:sp>
        <p:nvSpPr>
          <p:cNvPr id="28675" name="Rectangle 38"/>
          <p:cNvSpPr>
            <a:spLocks noChangeArrowheads="1"/>
          </p:cNvSpPr>
          <p:nvPr/>
        </p:nvSpPr>
        <p:spPr bwMode="auto">
          <a:xfrm>
            <a:off x="1041400" y="1398588"/>
            <a:ext cx="2387600" cy="769937"/>
          </a:xfrm>
          <a:prstGeom prst="rect">
            <a:avLst/>
          </a:prstGeom>
          <a:noFill/>
          <a:ln w="9525">
            <a:noFill/>
            <a:miter lim="800000"/>
            <a:headEnd/>
            <a:tailEnd/>
          </a:ln>
        </p:spPr>
        <p:txBody>
          <a:bodyPr>
            <a:spAutoFit/>
          </a:bodyPr>
          <a:lstStyle/>
          <a:p>
            <a:pPr fontAlgn="base">
              <a:spcBef>
                <a:spcPct val="45000"/>
              </a:spcBef>
              <a:spcAft>
                <a:spcPct val="0"/>
              </a:spcAft>
            </a:pPr>
            <a:r>
              <a:rPr lang="en-US" b="1">
                <a:solidFill>
                  <a:srgbClr val="0070C0"/>
                </a:solidFill>
                <a:latin typeface="Arial" pitchFamily="34" charset="0"/>
              </a:rPr>
              <a:t>1980’s  DMA  90 m</a:t>
            </a:r>
          </a:p>
          <a:p>
            <a:pPr fontAlgn="base">
              <a:spcBef>
                <a:spcPct val="45000"/>
              </a:spcBef>
              <a:spcAft>
                <a:spcPct val="0"/>
              </a:spcAft>
            </a:pPr>
            <a:r>
              <a:rPr lang="en-US" b="1">
                <a:solidFill>
                  <a:srgbClr val="0070C0"/>
                </a:solidFill>
                <a:latin typeface="Arial" pitchFamily="34" charset="0"/>
              </a:rPr>
              <a:t>10</a:t>
            </a:r>
            <a:r>
              <a:rPr lang="en-US" b="1" baseline="30000">
                <a:solidFill>
                  <a:srgbClr val="0070C0"/>
                </a:solidFill>
                <a:latin typeface="Arial" pitchFamily="34" charset="0"/>
              </a:rPr>
              <a:t>2</a:t>
            </a:r>
            <a:r>
              <a:rPr lang="en-US" b="1">
                <a:solidFill>
                  <a:srgbClr val="0070C0"/>
                </a:solidFill>
                <a:latin typeface="Arial" pitchFamily="34" charset="0"/>
              </a:rPr>
              <a:t> cells/km</a:t>
            </a:r>
            <a:r>
              <a:rPr lang="en-US" b="1" baseline="30000">
                <a:solidFill>
                  <a:srgbClr val="0070C0"/>
                </a:solidFill>
                <a:latin typeface="Arial" pitchFamily="34" charset="0"/>
              </a:rPr>
              <a:t>2</a:t>
            </a:r>
            <a:endParaRPr lang="en-US" b="1">
              <a:solidFill>
                <a:srgbClr val="0070C0"/>
              </a:solidFill>
              <a:latin typeface="Arial" pitchFamily="34" charset="0"/>
            </a:endParaRPr>
          </a:p>
        </p:txBody>
      </p:sp>
      <p:sp>
        <p:nvSpPr>
          <p:cNvPr id="28676" name="Rectangle 39"/>
          <p:cNvSpPr>
            <a:spLocks noChangeArrowheads="1"/>
          </p:cNvSpPr>
          <p:nvPr/>
        </p:nvSpPr>
        <p:spPr bwMode="auto">
          <a:xfrm>
            <a:off x="1041400" y="2827338"/>
            <a:ext cx="2830513" cy="769937"/>
          </a:xfrm>
          <a:prstGeom prst="rect">
            <a:avLst/>
          </a:prstGeom>
          <a:noFill/>
          <a:ln w="9525">
            <a:noFill/>
            <a:miter lim="800000"/>
            <a:headEnd/>
            <a:tailEnd/>
          </a:ln>
        </p:spPr>
        <p:txBody>
          <a:bodyPr wrap="none">
            <a:spAutoFit/>
          </a:bodyPr>
          <a:lstStyle/>
          <a:p>
            <a:pPr fontAlgn="base">
              <a:spcBef>
                <a:spcPct val="45000"/>
              </a:spcBef>
              <a:spcAft>
                <a:spcPct val="0"/>
              </a:spcAft>
            </a:pPr>
            <a:r>
              <a:rPr lang="en-US" b="1">
                <a:solidFill>
                  <a:srgbClr val="0070C0"/>
                </a:solidFill>
                <a:latin typeface="Arial" pitchFamily="34" charset="0"/>
              </a:rPr>
              <a:t>1990’s USGS DEM  30 m</a:t>
            </a:r>
          </a:p>
          <a:p>
            <a:pPr fontAlgn="base">
              <a:spcBef>
                <a:spcPct val="45000"/>
              </a:spcBef>
              <a:spcAft>
                <a:spcPct val="0"/>
              </a:spcAft>
            </a:pPr>
            <a:r>
              <a:rPr lang="en-US" b="1">
                <a:solidFill>
                  <a:srgbClr val="0070C0"/>
                </a:solidFill>
                <a:latin typeface="Arial" pitchFamily="34" charset="0"/>
              </a:rPr>
              <a:t>10</a:t>
            </a:r>
            <a:r>
              <a:rPr lang="en-US" b="1" baseline="30000">
                <a:solidFill>
                  <a:srgbClr val="0070C0"/>
                </a:solidFill>
                <a:latin typeface="Arial" pitchFamily="34" charset="0"/>
              </a:rPr>
              <a:t>3</a:t>
            </a:r>
            <a:r>
              <a:rPr lang="en-US" b="1">
                <a:solidFill>
                  <a:srgbClr val="0070C0"/>
                </a:solidFill>
                <a:latin typeface="Arial" pitchFamily="34" charset="0"/>
              </a:rPr>
              <a:t> cells/km</a:t>
            </a:r>
            <a:r>
              <a:rPr lang="en-US" b="1" baseline="30000">
                <a:solidFill>
                  <a:srgbClr val="0070C0"/>
                </a:solidFill>
                <a:latin typeface="Arial" pitchFamily="34" charset="0"/>
              </a:rPr>
              <a:t>2</a:t>
            </a:r>
            <a:endParaRPr lang="en-US" b="1">
              <a:solidFill>
                <a:srgbClr val="0070C0"/>
              </a:solidFill>
              <a:latin typeface="Arial" pitchFamily="34" charset="0"/>
            </a:endParaRPr>
          </a:p>
        </p:txBody>
      </p:sp>
      <p:sp>
        <p:nvSpPr>
          <p:cNvPr id="28677" name="Rectangle 39"/>
          <p:cNvSpPr>
            <a:spLocks noChangeArrowheads="1"/>
          </p:cNvSpPr>
          <p:nvPr/>
        </p:nvSpPr>
        <p:spPr bwMode="auto">
          <a:xfrm>
            <a:off x="1041400" y="4254500"/>
            <a:ext cx="2355850" cy="771525"/>
          </a:xfrm>
          <a:prstGeom prst="rect">
            <a:avLst/>
          </a:prstGeom>
          <a:noFill/>
          <a:ln w="9525">
            <a:noFill/>
            <a:miter lim="800000"/>
            <a:headEnd/>
            <a:tailEnd/>
          </a:ln>
        </p:spPr>
        <p:txBody>
          <a:bodyPr wrap="none">
            <a:spAutoFit/>
          </a:bodyPr>
          <a:lstStyle/>
          <a:p>
            <a:pPr fontAlgn="base">
              <a:spcBef>
                <a:spcPct val="45000"/>
              </a:spcBef>
              <a:spcAft>
                <a:spcPct val="0"/>
              </a:spcAft>
            </a:pPr>
            <a:r>
              <a:rPr lang="en-US" b="1">
                <a:solidFill>
                  <a:srgbClr val="0070C0"/>
                </a:solidFill>
                <a:latin typeface="Arial" pitchFamily="34" charset="0"/>
              </a:rPr>
              <a:t>2000’s NED 10-30 m</a:t>
            </a:r>
          </a:p>
          <a:p>
            <a:pPr fontAlgn="base">
              <a:spcBef>
                <a:spcPct val="45000"/>
              </a:spcBef>
              <a:spcAft>
                <a:spcPct val="0"/>
              </a:spcAft>
            </a:pPr>
            <a:r>
              <a:rPr lang="en-US" b="1">
                <a:solidFill>
                  <a:srgbClr val="0070C0"/>
                </a:solidFill>
                <a:latin typeface="Arial" pitchFamily="34" charset="0"/>
              </a:rPr>
              <a:t>10</a:t>
            </a:r>
            <a:r>
              <a:rPr lang="en-US" b="1" baseline="30000">
                <a:solidFill>
                  <a:srgbClr val="0070C0"/>
                </a:solidFill>
                <a:latin typeface="Arial" pitchFamily="34" charset="0"/>
              </a:rPr>
              <a:t>4</a:t>
            </a:r>
            <a:r>
              <a:rPr lang="en-US" b="1">
                <a:solidFill>
                  <a:srgbClr val="0070C0"/>
                </a:solidFill>
                <a:latin typeface="Arial" pitchFamily="34" charset="0"/>
              </a:rPr>
              <a:t> cells/km</a:t>
            </a:r>
            <a:r>
              <a:rPr lang="en-US" b="1" baseline="30000">
                <a:solidFill>
                  <a:srgbClr val="0070C0"/>
                </a:solidFill>
                <a:latin typeface="Arial" pitchFamily="34" charset="0"/>
              </a:rPr>
              <a:t>2</a:t>
            </a:r>
            <a:endParaRPr lang="en-US" b="1">
              <a:solidFill>
                <a:srgbClr val="0070C0"/>
              </a:solidFill>
              <a:latin typeface="Arial" pitchFamily="34" charset="0"/>
            </a:endParaRPr>
          </a:p>
        </p:txBody>
      </p:sp>
      <p:sp>
        <p:nvSpPr>
          <p:cNvPr id="28678" name="Rectangle 39"/>
          <p:cNvSpPr>
            <a:spLocks noChangeArrowheads="1"/>
          </p:cNvSpPr>
          <p:nvPr/>
        </p:nvSpPr>
        <p:spPr bwMode="auto">
          <a:xfrm>
            <a:off x="1041400" y="5683250"/>
            <a:ext cx="2247900" cy="771525"/>
          </a:xfrm>
          <a:prstGeom prst="rect">
            <a:avLst/>
          </a:prstGeom>
          <a:noFill/>
          <a:ln w="9525">
            <a:noFill/>
            <a:miter lim="800000"/>
            <a:headEnd/>
            <a:tailEnd/>
          </a:ln>
        </p:spPr>
        <p:txBody>
          <a:bodyPr wrap="none">
            <a:spAutoFit/>
          </a:bodyPr>
          <a:lstStyle/>
          <a:p>
            <a:pPr fontAlgn="base">
              <a:spcBef>
                <a:spcPct val="45000"/>
              </a:spcBef>
              <a:spcAft>
                <a:spcPct val="0"/>
              </a:spcAft>
            </a:pPr>
            <a:r>
              <a:rPr lang="en-US" b="1">
                <a:solidFill>
                  <a:srgbClr val="0070C0"/>
                </a:solidFill>
                <a:latin typeface="Arial" pitchFamily="34" charset="0"/>
              </a:rPr>
              <a:t>2010’s LIDAR ~1 m</a:t>
            </a:r>
          </a:p>
          <a:p>
            <a:pPr fontAlgn="base">
              <a:spcBef>
                <a:spcPct val="45000"/>
              </a:spcBef>
              <a:spcAft>
                <a:spcPct val="0"/>
              </a:spcAft>
            </a:pPr>
            <a:r>
              <a:rPr lang="en-US" b="1">
                <a:solidFill>
                  <a:srgbClr val="0070C0"/>
                </a:solidFill>
                <a:latin typeface="Arial" pitchFamily="34" charset="0"/>
              </a:rPr>
              <a:t>10</a:t>
            </a:r>
            <a:r>
              <a:rPr lang="en-US" b="1" baseline="30000">
                <a:solidFill>
                  <a:srgbClr val="0070C0"/>
                </a:solidFill>
                <a:latin typeface="Arial" pitchFamily="34" charset="0"/>
              </a:rPr>
              <a:t>6</a:t>
            </a:r>
            <a:r>
              <a:rPr lang="en-US" b="1">
                <a:solidFill>
                  <a:srgbClr val="0070C0"/>
                </a:solidFill>
                <a:latin typeface="Arial" pitchFamily="34" charset="0"/>
              </a:rPr>
              <a:t> cells/km</a:t>
            </a:r>
            <a:r>
              <a:rPr lang="en-US" b="1" baseline="30000">
                <a:solidFill>
                  <a:srgbClr val="0070C0"/>
                </a:solidFill>
                <a:latin typeface="Arial" pitchFamily="34" charset="0"/>
              </a:rPr>
              <a:t>2</a:t>
            </a:r>
            <a:endParaRPr lang="en-US" b="1">
              <a:solidFill>
                <a:srgbClr val="0070C0"/>
              </a:solidFill>
              <a:latin typeface="Arial" pitchFamily="34" charset="0"/>
            </a:endParaRPr>
          </a:p>
        </p:txBody>
      </p:sp>
      <p:grpSp>
        <p:nvGrpSpPr>
          <p:cNvPr id="2" name="Group 50"/>
          <p:cNvGrpSpPr>
            <a:grpSpLocks/>
          </p:cNvGrpSpPr>
          <p:nvPr/>
        </p:nvGrpSpPr>
        <p:grpSpPr bwMode="auto">
          <a:xfrm>
            <a:off x="4156075" y="1058863"/>
            <a:ext cx="4476750" cy="5629275"/>
            <a:chOff x="2677646" y="695045"/>
            <a:chExt cx="4476189" cy="5629275"/>
          </a:xfrm>
        </p:grpSpPr>
        <p:pic>
          <p:nvPicPr>
            <p:cNvPr id="28680" name="Picture 2"/>
            <p:cNvPicPr>
              <a:picLocks noChangeAspect="1" noChangeArrowheads="1"/>
            </p:cNvPicPr>
            <p:nvPr/>
          </p:nvPicPr>
          <p:blipFill>
            <a:blip r:embed="rId3" cstate="print"/>
            <a:srcRect r="29588"/>
            <a:stretch>
              <a:fillRect/>
            </a:stretch>
          </p:blipFill>
          <p:spPr bwMode="auto">
            <a:xfrm>
              <a:off x="2700616" y="695045"/>
              <a:ext cx="4453219" cy="5629275"/>
            </a:xfrm>
            <a:prstGeom prst="rect">
              <a:avLst/>
            </a:prstGeom>
            <a:noFill/>
            <a:ln w="9525">
              <a:noFill/>
              <a:miter lim="800000"/>
              <a:headEnd/>
              <a:tailEnd/>
            </a:ln>
          </p:spPr>
        </p:pic>
        <p:pic>
          <p:nvPicPr>
            <p:cNvPr id="28681" name="Picture 3"/>
            <p:cNvPicPr>
              <a:picLocks noChangeAspect="1" noChangeArrowheads="1"/>
            </p:cNvPicPr>
            <p:nvPr/>
          </p:nvPicPr>
          <p:blipFill>
            <a:blip r:embed="rId4" cstate="print"/>
            <a:srcRect t="45656" r="29558" b="25626"/>
            <a:stretch>
              <a:fillRect/>
            </a:stretch>
          </p:blipFill>
          <p:spPr bwMode="auto">
            <a:xfrm>
              <a:off x="2705381" y="3254188"/>
              <a:ext cx="4448454" cy="1600200"/>
            </a:xfrm>
            <a:prstGeom prst="rect">
              <a:avLst/>
            </a:prstGeom>
            <a:noFill/>
            <a:ln w="9525">
              <a:noFill/>
              <a:miter lim="800000"/>
              <a:headEnd/>
              <a:tailEnd/>
            </a:ln>
          </p:spPr>
        </p:pic>
        <p:pic>
          <p:nvPicPr>
            <p:cNvPr id="28682" name="Picture 4"/>
            <p:cNvPicPr>
              <a:picLocks noChangeAspect="1" noChangeArrowheads="1"/>
            </p:cNvPicPr>
            <p:nvPr/>
          </p:nvPicPr>
          <p:blipFill>
            <a:blip r:embed="rId5" cstate="print"/>
            <a:srcRect t="21861" r="29588" b="51202"/>
            <a:stretch>
              <a:fillRect/>
            </a:stretch>
          </p:blipFill>
          <p:spPr bwMode="auto">
            <a:xfrm>
              <a:off x="2687171" y="1922929"/>
              <a:ext cx="4453217" cy="1506071"/>
            </a:xfrm>
            <a:prstGeom prst="rect">
              <a:avLst/>
            </a:prstGeom>
            <a:noFill/>
            <a:ln w="9525">
              <a:noFill/>
              <a:miter lim="800000"/>
              <a:headEnd/>
              <a:tailEnd/>
            </a:ln>
          </p:spPr>
        </p:pic>
        <p:pic>
          <p:nvPicPr>
            <p:cNvPr id="28683" name="Picture 5"/>
            <p:cNvPicPr>
              <a:picLocks noChangeAspect="1" noChangeArrowheads="1"/>
            </p:cNvPicPr>
            <p:nvPr/>
          </p:nvPicPr>
          <p:blipFill>
            <a:blip r:embed="rId6" cstate="print"/>
            <a:srcRect r="29437" b="77223"/>
            <a:stretch>
              <a:fillRect/>
            </a:stretch>
          </p:blipFill>
          <p:spPr bwMode="auto">
            <a:xfrm>
              <a:off x="2677646" y="705411"/>
              <a:ext cx="4476189" cy="1271307"/>
            </a:xfrm>
            <a:prstGeom prst="rect">
              <a:avLst/>
            </a:prstGeom>
            <a:noFill/>
            <a:ln w="9525">
              <a:noFill/>
              <a:miter lim="800000"/>
              <a:headEnd/>
              <a:tailEnd/>
            </a:ln>
          </p:spPr>
        </p:pic>
      </p:grpSp>
    </p:spTree>
    <p:extLst>
      <p:ext uri="{BB962C8B-B14F-4D97-AF65-F5344CB8AC3E}">
        <p14:creationId xmlns:p14="http://schemas.microsoft.com/office/powerpoint/2010/main" val="32121789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876555" y="117566"/>
            <a:ext cx="7495391" cy="653143"/>
          </a:xfrm>
        </p:spPr>
        <p:txBody>
          <a:bodyPr/>
          <a:lstStyle/>
          <a:p>
            <a:r>
              <a:rPr lang="en-US" dirty="0" smtClean="0"/>
              <a:t>Website and Demo</a:t>
            </a:r>
          </a:p>
        </p:txBody>
      </p:sp>
      <p:sp>
        <p:nvSpPr>
          <p:cNvPr id="3076" name="Content Placeholder 2"/>
          <p:cNvSpPr>
            <a:spLocks noGrp="1"/>
          </p:cNvSpPr>
          <p:nvPr>
            <p:ph idx="1"/>
          </p:nvPr>
        </p:nvSpPr>
        <p:spPr>
          <a:xfrm>
            <a:off x="1332220" y="786674"/>
            <a:ext cx="6505687" cy="4114800"/>
          </a:xfrm>
        </p:spPr>
        <p:txBody>
          <a:bodyPr/>
          <a:lstStyle/>
          <a:p>
            <a:r>
              <a:rPr lang="en-US" dirty="0" smtClean="0">
                <a:hlinkClick r:id="rId2"/>
              </a:rPr>
              <a:t>http://hydrology.usu.edu/taudem</a:t>
            </a:r>
            <a:endParaRPr lang="en-US" dirty="0" smtClean="0"/>
          </a:p>
          <a:p>
            <a:endParaRPr lang="en-US" dirty="0" smtClean="0"/>
          </a:p>
        </p:txBody>
      </p:sp>
      <p:pic>
        <p:nvPicPr>
          <p:cNvPr id="420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5474" y="1514063"/>
            <a:ext cx="6557554" cy="534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97140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Title 4"/>
          <p:cNvSpPr>
            <a:spLocks noGrp="1"/>
          </p:cNvSpPr>
          <p:nvPr>
            <p:ph type="title"/>
          </p:nvPr>
        </p:nvSpPr>
        <p:spPr>
          <a:xfrm>
            <a:off x="1021977" y="136264"/>
            <a:ext cx="7957970" cy="1143000"/>
          </a:xfrm>
        </p:spPr>
        <p:txBody>
          <a:bodyPr/>
          <a:lstStyle/>
          <a:p>
            <a:pPr algn="ctr"/>
            <a:r>
              <a:rPr lang="en-US" dirty="0" smtClean="0">
                <a:ea typeface="ＭＳ Ｐゴシック" pitchFamily="34" charset="-128"/>
              </a:rPr>
              <a:t>Grid Data Format Assumptions</a:t>
            </a:r>
          </a:p>
        </p:txBody>
      </p:sp>
      <p:sp>
        <p:nvSpPr>
          <p:cNvPr id="96259" name="Content Placeholder 5"/>
          <p:cNvSpPr>
            <a:spLocks noGrp="1"/>
          </p:cNvSpPr>
          <p:nvPr>
            <p:ph sz="half" idx="1"/>
          </p:nvPr>
        </p:nvSpPr>
        <p:spPr>
          <a:xfrm>
            <a:off x="2796988" y="1611891"/>
            <a:ext cx="6078071" cy="3411538"/>
          </a:xfrm>
        </p:spPr>
        <p:txBody>
          <a:bodyPr/>
          <a:lstStyle/>
          <a:p>
            <a:r>
              <a:rPr lang="en-US" sz="2800" dirty="0" smtClean="0">
                <a:ea typeface="ＭＳ Ｐゴシック" pitchFamily="34" charset="-128"/>
              </a:rPr>
              <a:t>Input and output grids are uncompressed </a:t>
            </a:r>
            <a:r>
              <a:rPr lang="en-US" sz="2800" dirty="0" err="1" smtClean="0">
                <a:ea typeface="ＭＳ Ｐゴシック" pitchFamily="34" charset="-128"/>
              </a:rPr>
              <a:t>GeoTIFF</a:t>
            </a:r>
            <a:endParaRPr lang="en-US" sz="2800" dirty="0" smtClean="0">
              <a:ea typeface="ＭＳ Ｐゴシック" pitchFamily="34" charset="-128"/>
            </a:endParaRPr>
          </a:p>
          <a:p>
            <a:r>
              <a:rPr lang="en-US" sz="2800" dirty="0" smtClean="0">
                <a:ea typeface="ＭＳ Ｐゴシック" pitchFamily="34" charset="-128"/>
              </a:rPr>
              <a:t>Maximum size 4 GB</a:t>
            </a:r>
          </a:p>
          <a:p>
            <a:r>
              <a:rPr lang="en-US" sz="2800" dirty="0" smtClean="0">
                <a:ea typeface="ＭＳ Ｐゴシック" pitchFamily="34" charset="-128"/>
              </a:rPr>
              <a:t>GDAL </a:t>
            </a:r>
            <a:r>
              <a:rPr lang="en-US" sz="2800" dirty="0" err="1" smtClean="0">
                <a:ea typeface="ＭＳ Ｐゴシック" pitchFamily="34" charset="-128"/>
              </a:rPr>
              <a:t>Nodata</a:t>
            </a:r>
            <a:r>
              <a:rPr lang="en-US" sz="2800" dirty="0" smtClean="0">
                <a:ea typeface="ＭＳ Ｐゴシック" pitchFamily="34" charset="-128"/>
              </a:rPr>
              <a:t> tag preferred (if not present, a missing value is assumed)</a:t>
            </a:r>
          </a:p>
          <a:p>
            <a:r>
              <a:rPr lang="en-US" sz="2800" dirty="0" smtClean="0">
                <a:ea typeface="ＭＳ Ｐゴシック" pitchFamily="34" charset="-128"/>
              </a:rPr>
              <a:t>Grids are square (</a:t>
            </a:r>
            <a:r>
              <a:rPr lang="en-US" sz="2800" dirty="0" smtClean="0">
                <a:ea typeface="ＭＳ Ｐゴシック" pitchFamily="34" charset="-128"/>
                <a:sym typeface="Symbol"/>
              </a:rPr>
              <a:t>x= y)</a:t>
            </a:r>
          </a:p>
          <a:p>
            <a:r>
              <a:rPr lang="en-US" sz="2800" dirty="0" smtClean="0">
                <a:ea typeface="ＭＳ Ｐゴシック" pitchFamily="34" charset="-128"/>
                <a:sym typeface="Symbol"/>
              </a:rPr>
              <a:t>Grids have identical extents, cell size and spatial reference</a:t>
            </a:r>
          </a:p>
          <a:p>
            <a:r>
              <a:rPr lang="en-US" sz="2800" dirty="0" smtClean="0">
                <a:ea typeface="ＭＳ Ｐゴシック" pitchFamily="34" charset="-128"/>
                <a:sym typeface="Symbol"/>
              </a:rPr>
              <a:t>Spatial reference information is not used (no projection on the fly) </a:t>
            </a:r>
            <a:endParaRPr lang="en-US" sz="2400" dirty="0" smtClean="0">
              <a:ea typeface="ＭＳ Ｐゴシック" pitchFamily="34" charset="-128"/>
            </a:endParaRPr>
          </a:p>
        </p:txBody>
      </p:sp>
      <p:pic>
        <p:nvPicPr>
          <p:cNvPr id="4" name="Picture 6" descr="elevpts"/>
          <p:cNvPicPr>
            <a:picLocks noChangeAspect="1" noChangeArrowheads="1"/>
          </p:cNvPicPr>
          <p:nvPr/>
        </p:nvPicPr>
        <p:blipFill>
          <a:blip r:embed="rId3" cstate="print"/>
          <a:srcRect l="39018" t="6279" r="13723" b="28536"/>
          <a:stretch>
            <a:fillRect/>
          </a:stretch>
        </p:blipFill>
        <p:spPr bwMode="auto">
          <a:xfrm>
            <a:off x="0" y="2474258"/>
            <a:ext cx="2753958" cy="2662518"/>
          </a:xfrm>
          <a:prstGeom prst="rect">
            <a:avLst/>
          </a:prstGeom>
          <a:noFill/>
          <a:ln w="9525">
            <a:noFill/>
            <a:miter lim="800000"/>
            <a:headEnd/>
            <a:tailEnd/>
          </a:ln>
        </p:spPr>
      </p:pic>
    </p:spTree>
    <p:extLst>
      <p:ext uri="{BB962C8B-B14F-4D97-AF65-F5344CB8AC3E}">
        <p14:creationId xmlns:p14="http://schemas.microsoft.com/office/powerpoint/2010/main" val="4331727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5" name="Picture 3"/>
          <p:cNvPicPr>
            <a:picLocks noChangeAspect="1" noChangeArrowheads="1"/>
          </p:cNvPicPr>
          <p:nvPr/>
        </p:nvPicPr>
        <p:blipFill>
          <a:blip r:embed="rId5" cstate="print"/>
          <a:srcRect l="22585" t="12445" r="15028" b="27960"/>
          <a:stretch>
            <a:fillRect/>
          </a:stretch>
        </p:blipFill>
        <p:spPr bwMode="auto">
          <a:xfrm>
            <a:off x="1800225" y="862013"/>
            <a:ext cx="4705350" cy="2987675"/>
          </a:xfrm>
          <a:prstGeom prst="rect">
            <a:avLst/>
          </a:prstGeom>
          <a:noFill/>
          <a:ln w="9525">
            <a:noFill/>
            <a:miter lim="800000"/>
            <a:headEnd/>
            <a:tailEnd/>
          </a:ln>
        </p:spPr>
      </p:pic>
      <p:grpSp>
        <p:nvGrpSpPr>
          <p:cNvPr id="5126" name="Group 56"/>
          <p:cNvGrpSpPr>
            <a:grpSpLocks/>
          </p:cNvGrpSpPr>
          <p:nvPr/>
        </p:nvGrpSpPr>
        <p:grpSpPr bwMode="auto">
          <a:xfrm flipV="1">
            <a:off x="1817688" y="847725"/>
            <a:ext cx="4686300" cy="3041650"/>
            <a:chOff x="1586" y="636"/>
            <a:chExt cx="2952" cy="3201"/>
          </a:xfrm>
        </p:grpSpPr>
        <p:sp>
          <p:nvSpPr>
            <p:cNvPr id="5167" name="Line 4"/>
            <p:cNvSpPr>
              <a:spLocks noChangeAspect="1" noChangeShapeType="1"/>
            </p:cNvSpPr>
            <p:nvPr/>
          </p:nvSpPr>
          <p:spPr bwMode="auto">
            <a:xfrm>
              <a:off x="2657" y="646"/>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68" name="Line 5"/>
            <p:cNvSpPr>
              <a:spLocks noChangeAspect="1" noChangeShapeType="1"/>
            </p:cNvSpPr>
            <p:nvPr/>
          </p:nvSpPr>
          <p:spPr bwMode="auto">
            <a:xfrm>
              <a:off x="2927" y="646"/>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69" name="Line 6"/>
            <p:cNvSpPr>
              <a:spLocks noChangeAspect="1" noChangeShapeType="1"/>
            </p:cNvSpPr>
            <p:nvPr/>
          </p:nvSpPr>
          <p:spPr bwMode="auto">
            <a:xfrm>
              <a:off x="3187" y="657"/>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70" name="Line 7"/>
            <p:cNvSpPr>
              <a:spLocks noChangeAspect="1" noChangeShapeType="1"/>
            </p:cNvSpPr>
            <p:nvPr/>
          </p:nvSpPr>
          <p:spPr bwMode="auto">
            <a:xfrm>
              <a:off x="3457" y="657"/>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71" name="Line 8"/>
            <p:cNvSpPr>
              <a:spLocks noChangeAspect="1" noChangeShapeType="1"/>
            </p:cNvSpPr>
            <p:nvPr/>
          </p:nvSpPr>
          <p:spPr bwMode="auto">
            <a:xfrm>
              <a:off x="3738" y="657"/>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72" name="Line 9"/>
            <p:cNvSpPr>
              <a:spLocks noChangeAspect="1" noChangeShapeType="1"/>
            </p:cNvSpPr>
            <p:nvPr/>
          </p:nvSpPr>
          <p:spPr bwMode="auto">
            <a:xfrm>
              <a:off x="4008" y="657"/>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73" name="Line 10"/>
            <p:cNvSpPr>
              <a:spLocks noChangeAspect="1" noChangeShapeType="1"/>
            </p:cNvSpPr>
            <p:nvPr/>
          </p:nvSpPr>
          <p:spPr bwMode="auto">
            <a:xfrm>
              <a:off x="4268" y="667"/>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74" name="Line 11"/>
            <p:cNvSpPr>
              <a:spLocks noChangeAspect="1" noChangeShapeType="1"/>
            </p:cNvSpPr>
            <p:nvPr/>
          </p:nvSpPr>
          <p:spPr bwMode="auto">
            <a:xfrm>
              <a:off x="4538" y="667"/>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75" name="Line 12"/>
            <p:cNvSpPr>
              <a:spLocks noChangeAspect="1" noChangeShapeType="1"/>
            </p:cNvSpPr>
            <p:nvPr/>
          </p:nvSpPr>
          <p:spPr bwMode="auto">
            <a:xfrm>
              <a:off x="1586" y="636"/>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76" name="Line 13"/>
            <p:cNvSpPr>
              <a:spLocks noChangeAspect="1" noChangeShapeType="1"/>
            </p:cNvSpPr>
            <p:nvPr/>
          </p:nvSpPr>
          <p:spPr bwMode="auto">
            <a:xfrm>
              <a:off x="1856" y="636"/>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77" name="Line 14"/>
            <p:cNvSpPr>
              <a:spLocks noChangeAspect="1" noChangeShapeType="1"/>
            </p:cNvSpPr>
            <p:nvPr/>
          </p:nvSpPr>
          <p:spPr bwMode="auto">
            <a:xfrm>
              <a:off x="2116" y="646"/>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78" name="Line 15"/>
            <p:cNvSpPr>
              <a:spLocks noChangeAspect="1" noChangeShapeType="1"/>
            </p:cNvSpPr>
            <p:nvPr/>
          </p:nvSpPr>
          <p:spPr bwMode="auto">
            <a:xfrm>
              <a:off x="2386" y="646"/>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grpSp>
      <p:grpSp>
        <p:nvGrpSpPr>
          <p:cNvPr id="5127" name="Group 63"/>
          <p:cNvGrpSpPr>
            <a:grpSpLocks/>
          </p:cNvGrpSpPr>
          <p:nvPr/>
        </p:nvGrpSpPr>
        <p:grpSpPr bwMode="auto">
          <a:xfrm flipV="1">
            <a:off x="1824038" y="866775"/>
            <a:ext cx="4700587" cy="2986088"/>
            <a:chOff x="708" y="938"/>
            <a:chExt cx="2961" cy="1881"/>
          </a:xfrm>
        </p:grpSpPr>
        <p:sp>
          <p:nvSpPr>
            <p:cNvPr id="5159" name="Line 22"/>
            <p:cNvSpPr>
              <a:spLocks noChangeAspect="1" noChangeShapeType="1"/>
            </p:cNvSpPr>
            <p:nvPr/>
          </p:nvSpPr>
          <p:spPr bwMode="auto">
            <a:xfrm>
              <a:off x="708" y="2819"/>
              <a:ext cx="2955" cy="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60" name="Line 23"/>
            <p:cNvSpPr>
              <a:spLocks noChangeAspect="1" noChangeShapeType="1"/>
            </p:cNvSpPr>
            <p:nvPr/>
          </p:nvSpPr>
          <p:spPr bwMode="auto">
            <a:xfrm>
              <a:off x="708" y="2549"/>
              <a:ext cx="2955" cy="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61" name="Line 24"/>
            <p:cNvSpPr>
              <a:spLocks noChangeAspect="1" noChangeShapeType="1"/>
            </p:cNvSpPr>
            <p:nvPr/>
          </p:nvSpPr>
          <p:spPr bwMode="auto">
            <a:xfrm>
              <a:off x="708" y="2279"/>
              <a:ext cx="2955" cy="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62" name="Line 25"/>
            <p:cNvSpPr>
              <a:spLocks noChangeAspect="1" noChangeShapeType="1"/>
            </p:cNvSpPr>
            <p:nvPr/>
          </p:nvSpPr>
          <p:spPr bwMode="auto">
            <a:xfrm>
              <a:off x="714" y="2009"/>
              <a:ext cx="2955" cy="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63" name="Line 27"/>
            <p:cNvSpPr>
              <a:spLocks noChangeAspect="1" noChangeShapeType="1"/>
            </p:cNvSpPr>
            <p:nvPr/>
          </p:nvSpPr>
          <p:spPr bwMode="auto">
            <a:xfrm>
              <a:off x="714" y="1479"/>
              <a:ext cx="2955" cy="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64" name="Line 28"/>
            <p:cNvSpPr>
              <a:spLocks noChangeAspect="1" noChangeShapeType="1"/>
            </p:cNvSpPr>
            <p:nvPr/>
          </p:nvSpPr>
          <p:spPr bwMode="auto">
            <a:xfrm>
              <a:off x="714" y="1208"/>
              <a:ext cx="2955" cy="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65" name="Line 29"/>
            <p:cNvSpPr>
              <a:spLocks noChangeAspect="1" noChangeShapeType="1"/>
            </p:cNvSpPr>
            <p:nvPr/>
          </p:nvSpPr>
          <p:spPr bwMode="auto">
            <a:xfrm>
              <a:off x="714" y="938"/>
              <a:ext cx="2955" cy="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66" name="Line 31"/>
            <p:cNvSpPr>
              <a:spLocks noChangeAspect="1" noChangeShapeType="1"/>
            </p:cNvSpPr>
            <p:nvPr/>
          </p:nvSpPr>
          <p:spPr bwMode="auto">
            <a:xfrm>
              <a:off x="714" y="1738"/>
              <a:ext cx="2955" cy="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grpSp>
      <p:sp>
        <p:nvSpPr>
          <p:cNvPr id="5128" name="Line 35"/>
          <p:cNvSpPr>
            <a:spLocks noChangeAspect="1" noChangeShapeType="1"/>
          </p:cNvSpPr>
          <p:nvPr/>
        </p:nvSpPr>
        <p:spPr bwMode="auto">
          <a:xfrm flipV="1">
            <a:off x="4573588" y="1865313"/>
            <a:ext cx="0" cy="41275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29" name="Freeform 36"/>
          <p:cNvSpPr>
            <a:spLocks noChangeAspect="1"/>
          </p:cNvSpPr>
          <p:nvPr/>
        </p:nvSpPr>
        <p:spPr bwMode="auto">
          <a:xfrm flipV="1">
            <a:off x="3219450" y="2017713"/>
            <a:ext cx="492125" cy="1141412"/>
          </a:xfrm>
          <a:custGeom>
            <a:avLst/>
            <a:gdLst>
              <a:gd name="T0" fmla="*/ 2147483647 w 310"/>
              <a:gd name="T1" fmla="*/ 0 h 719"/>
              <a:gd name="T2" fmla="*/ 0 w 310"/>
              <a:gd name="T3" fmla="*/ 2147483647 h 719"/>
              <a:gd name="T4" fmla="*/ 0 60000 65536"/>
              <a:gd name="T5" fmla="*/ 0 60000 65536"/>
              <a:gd name="T6" fmla="*/ 0 w 310"/>
              <a:gd name="T7" fmla="*/ 0 h 719"/>
              <a:gd name="T8" fmla="*/ 310 w 310"/>
              <a:gd name="T9" fmla="*/ 719 h 719"/>
            </a:gdLst>
            <a:ahLst/>
            <a:cxnLst>
              <a:cxn ang="T4">
                <a:pos x="T0" y="T1"/>
              </a:cxn>
              <a:cxn ang="T5">
                <a:pos x="T2" y="T3"/>
              </a:cxn>
            </a:cxnLst>
            <a:rect l="T6" t="T7" r="T8" b="T9"/>
            <a:pathLst>
              <a:path w="310" h="719">
                <a:moveTo>
                  <a:pt x="310" y="0"/>
                </a:moveTo>
                <a:lnTo>
                  <a:pt x="0" y="719"/>
                </a:lnTo>
              </a:path>
            </a:pathLst>
          </a:custGeom>
          <a:noFill/>
          <a:ln w="38100">
            <a:solidFill>
              <a:srgbClr val="FF0000"/>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30" name="Text Box 37"/>
          <p:cNvSpPr txBox="1">
            <a:spLocks noChangeAspect="1" noChangeArrowheads="1"/>
          </p:cNvSpPr>
          <p:nvPr/>
        </p:nvSpPr>
        <p:spPr bwMode="auto">
          <a:xfrm>
            <a:off x="4489450" y="3133725"/>
            <a:ext cx="973138" cy="64135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3600" b="1">
                <a:solidFill>
                  <a:srgbClr val="003399"/>
                </a:solidFill>
              </a:rPr>
              <a:t>D</a:t>
            </a:r>
            <a:r>
              <a:rPr lang="en-US" sz="3600" b="1">
                <a:solidFill>
                  <a:srgbClr val="003399"/>
                </a:solidFill>
                <a:sym typeface="Symbol" pitchFamily="18" charset="2"/>
              </a:rPr>
              <a:t></a:t>
            </a:r>
          </a:p>
        </p:txBody>
      </p:sp>
      <p:sp>
        <p:nvSpPr>
          <p:cNvPr id="3082" name="Rectangle 38"/>
          <p:cNvSpPr>
            <a:spLocks noGrp="1" noChangeArrowheads="1"/>
          </p:cNvSpPr>
          <p:nvPr>
            <p:ph type="title"/>
          </p:nvPr>
        </p:nvSpPr>
        <p:spPr>
          <a:xfrm>
            <a:off x="644525" y="0"/>
            <a:ext cx="7772400" cy="752475"/>
          </a:xfrm>
        </p:spPr>
        <p:txBody>
          <a:bodyPr/>
          <a:lstStyle/>
          <a:p>
            <a:pPr eaLnBrk="1" hangingPunct="1">
              <a:defRPr/>
            </a:pPr>
            <a:r>
              <a:rPr lang="en-CA" sz="4000" b="1" kern="1200" dirty="0" smtClean="0">
                <a:solidFill>
                  <a:schemeClr val="tx1"/>
                </a:solidFill>
                <a:latin typeface="Calibri" pitchFamily="34" charset="0"/>
              </a:rPr>
              <a:t>Representation</a:t>
            </a:r>
            <a:r>
              <a:rPr lang="en-CA" sz="4000" b="1" dirty="0" smtClean="0">
                <a:solidFill>
                  <a:srgbClr val="003399"/>
                </a:solidFill>
                <a:latin typeface="Arial" pitchFamily="34" charset="0"/>
              </a:rPr>
              <a:t> </a:t>
            </a:r>
            <a:r>
              <a:rPr lang="en-CA" sz="4000" b="1" kern="1200" dirty="0" smtClean="0">
                <a:solidFill>
                  <a:schemeClr val="tx1"/>
                </a:solidFill>
                <a:latin typeface="Calibri" pitchFamily="34" charset="0"/>
              </a:rPr>
              <a:t>of Flow Field</a:t>
            </a:r>
            <a:endParaRPr lang="en-US" sz="4000" b="1" kern="1200" dirty="0" smtClean="0">
              <a:solidFill>
                <a:schemeClr val="tx1"/>
              </a:solidFill>
              <a:latin typeface="Calibri" pitchFamily="34" charset="0"/>
            </a:endParaRPr>
          </a:p>
        </p:txBody>
      </p:sp>
      <p:sp>
        <p:nvSpPr>
          <p:cNvPr id="5132" name="Line 42"/>
          <p:cNvSpPr>
            <a:spLocks noChangeAspect="1" noChangeShapeType="1"/>
          </p:cNvSpPr>
          <p:nvPr/>
        </p:nvSpPr>
        <p:spPr bwMode="auto">
          <a:xfrm flipH="1" flipV="1">
            <a:off x="4237038" y="1924050"/>
            <a:ext cx="328612" cy="35560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33" name="Line 44"/>
          <p:cNvSpPr>
            <a:spLocks noChangeAspect="1" noChangeShapeType="1"/>
          </p:cNvSpPr>
          <p:nvPr/>
        </p:nvSpPr>
        <p:spPr bwMode="auto">
          <a:xfrm flipH="1" flipV="1">
            <a:off x="4675188" y="2371725"/>
            <a:ext cx="328612" cy="35560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34" name="Line 45"/>
          <p:cNvSpPr>
            <a:spLocks noChangeAspect="1" noChangeShapeType="1"/>
          </p:cNvSpPr>
          <p:nvPr/>
        </p:nvSpPr>
        <p:spPr bwMode="auto">
          <a:xfrm flipV="1">
            <a:off x="5011738" y="2303463"/>
            <a:ext cx="0" cy="41275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35" name="Line 46"/>
          <p:cNvSpPr>
            <a:spLocks noChangeAspect="1" noChangeShapeType="1"/>
          </p:cNvSpPr>
          <p:nvPr/>
        </p:nvSpPr>
        <p:spPr bwMode="auto">
          <a:xfrm flipH="1" flipV="1">
            <a:off x="4665663" y="2809875"/>
            <a:ext cx="328612" cy="35560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36" name="Line 47"/>
          <p:cNvSpPr>
            <a:spLocks noChangeAspect="1" noChangeShapeType="1"/>
          </p:cNvSpPr>
          <p:nvPr/>
        </p:nvSpPr>
        <p:spPr bwMode="auto">
          <a:xfrm flipV="1">
            <a:off x="5002213" y="2751138"/>
            <a:ext cx="0" cy="41275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37" name="Line 48"/>
          <p:cNvSpPr>
            <a:spLocks noChangeAspect="1" noChangeShapeType="1"/>
          </p:cNvSpPr>
          <p:nvPr/>
        </p:nvSpPr>
        <p:spPr bwMode="auto">
          <a:xfrm flipH="1" flipV="1">
            <a:off x="4675188" y="1924050"/>
            <a:ext cx="328612" cy="35560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38" name="Line 49"/>
          <p:cNvSpPr>
            <a:spLocks noChangeAspect="1" noChangeShapeType="1"/>
          </p:cNvSpPr>
          <p:nvPr/>
        </p:nvSpPr>
        <p:spPr bwMode="auto">
          <a:xfrm flipV="1">
            <a:off x="5011738" y="1865313"/>
            <a:ext cx="0" cy="41275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39" name="Line 52"/>
          <p:cNvSpPr>
            <a:spLocks noChangeAspect="1" noChangeShapeType="1"/>
          </p:cNvSpPr>
          <p:nvPr/>
        </p:nvSpPr>
        <p:spPr bwMode="auto">
          <a:xfrm flipH="1" flipV="1">
            <a:off x="4217988" y="2371725"/>
            <a:ext cx="328612" cy="35560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40" name="Line 53"/>
          <p:cNvSpPr>
            <a:spLocks noChangeAspect="1" noChangeShapeType="1"/>
          </p:cNvSpPr>
          <p:nvPr/>
        </p:nvSpPr>
        <p:spPr bwMode="auto">
          <a:xfrm flipV="1">
            <a:off x="4573588" y="2322513"/>
            <a:ext cx="0" cy="41275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41" name="Freeform 41"/>
          <p:cNvSpPr>
            <a:spLocks noChangeAspect="1"/>
          </p:cNvSpPr>
          <p:nvPr/>
        </p:nvSpPr>
        <p:spPr bwMode="auto">
          <a:xfrm flipV="1">
            <a:off x="4505325" y="1998663"/>
            <a:ext cx="492125" cy="1141412"/>
          </a:xfrm>
          <a:custGeom>
            <a:avLst/>
            <a:gdLst>
              <a:gd name="T0" fmla="*/ 2147483647 w 310"/>
              <a:gd name="T1" fmla="*/ 0 h 719"/>
              <a:gd name="T2" fmla="*/ 0 w 310"/>
              <a:gd name="T3" fmla="*/ 2147483647 h 719"/>
              <a:gd name="T4" fmla="*/ 0 60000 65536"/>
              <a:gd name="T5" fmla="*/ 0 60000 65536"/>
              <a:gd name="T6" fmla="*/ 0 w 310"/>
              <a:gd name="T7" fmla="*/ 0 h 719"/>
              <a:gd name="T8" fmla="*/ 310 w 310"/>
              <a:gd name="T9" fmla="*/ 719 h 719"/>
            </a:gdLst>
            <a:ahLst/>
            <a:cxnLst>
              <a:cxn ang="T4">
                <a:pos x="T0" y="T1"/>
              </a:cxn>
              <a:cxn ang="T5">
                <a:pos x="T2" y="T3"/>
              </a:cxn>
            </a:cxnLst>
            <a:rect l="T6" t="T7" r="T8" b="T9"/>
            <a:pathLst>
              <a:path w="310" h="719">
                <a:moveTo>
                  <a:pt x="310" y="0"/>
                </a:moveTo>
                <a:lnTo>
                  <a:pt x="0" y="719"/>
                </a:lnTo>
              </a:path>
            </a:pathLst>
          </a:custGeom>
          <a:noFill/>
          <a:ln w="38100">
            <a:solidFill>
              <a:srgbClr val="FF0000"/>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42" name="Text Box 54"/>
          <p:cNvSpPr txBox="1">
            <a:spLocks noChangeAspect="1" noChangeArrowheads="1"/>
          </p:cNvSpPr>
          <p:nvPr/>
        </p:nvSpPr>
        <p:spPr bwMode="auto">
          <a:xfrm>
            <a:off x="3082925" y="3135313"/>
            <a:ext cx="973138" cy="64135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3600" b="1">
                <a:solidFill>
                  <a:srgbClr val="003399"/>
                </a:solidFill>
              </a:rPr>
              <a:t>D</a:t>
            </a:r>
            <a:r>
              <a:rPr lang="en-US" sz="3600" b="1">
                <a:solidFill>
                  <a:srgbClr val="003399"/>
                </a:solidFill>
                <a:sym typeface="Symbol" pitchFamily="18" charset="2"/>
              </a:rPr>
              <a:t>8</a:t>
            </a:r>
          </a:p>
        </p:txBody>
      </p:sp>
      <p:grpSp>
        <p:nvGrpSpPr>
          <p:cNvPr id="5143" name="Group 55"/>
          <p:cNvGrpSpPr>
            <a:grpSpLocks/>
          </p:cNvGrpSpPr>
          <p:nvPr/>
        </p:nvGrpSpPr>
        <p:grpSpPr bwMode="auto">
          <a:xfrm>
            <a:off x="954088" y="4057650"/>
            <a:ext cx="2808287" cy="2195513"/>
            <a:chOff x="855663" y="4057650"/>
            <a:chExt cx="3270250" cy="2555875"/>
          </a:xfrm>
        </p:grpSpPr>
        <p:pic>
          <p:nvPicPr>
            <p:cNvPr id="5157" name="Picture 58" descr="d8"/>
            <p:cNvPicPr>
              <a:picLocks noChangeAspect="1" noChangeArrowheads="1"/>
            </p:cNvPicPr>
            <p:nvPr/>
          </p:nvPicPr>
          <p:blipFill>
            <a:blip r:embed="rId6" cstate="print"/>
            <a:srcRect t="19861"/>
            <a:stretch>
              <a:fillRect/>
            </a:stretch>
          </p:blipFill>
          <p:spPr bwMode="auto">
            <a:xfrm>
              <a:off x="855663" y="4057650"/>
              <a:ext cx="3270250" cy="2555875"/>
            </a:xfrm>
            <a:prstGeom prst="rect">
              <a:avLst/>
            </a:prstGeom>
            <a:noFill/>
            <a:ln w="9525">
              <a:solidFill>
                <a:schemeClr val="tx1"/>
              </a:solidFill>
              <a:miter lim="800000"/>
              <a:headEnd/>
              <a:tailEnd/>
            </a:ln>
          </p:spPr>
        </p:pic>
        <p:sp>
          <p:nvSpPr>
            <p:cNvPr id="5158" name="Line 59"/>
            <p:cNvSpPr>
              <a:spLocks noChangeShapeType="1"/>
            </p:cNvSpPr>
            <p:nvPr/>
          </p:nvSpPr>
          <p:spPr bwMode="auto">
            <a:xfrm rot="5400000" flipV="1">
              <a:off x="1550988" y="4948238"/>
              <a:ext cx="1719262" cy="754062"/>
            </a:xfrm>
            <a:prstGeom prst="line">
              <a:avLst/>
            </a:prstGeom>
            <a:noFill/>
            <a:ln w="19050">
              <a:solidFill>
                <a:srgbClr val="FF3300"/>
              </a:solidFill>
              <a:round/>
              <a:headEnd type="triangle" w="med" len="med"/>
              <a:tailEnd/>
            </a:ln>
          </p:spPr>
          <p:txBody>
            <a:bodyPr/>
            <a:lstStyle/>
            <a:p>
              <a:pPr algn="ctr" eaLnBrk="0" fontAlgn="base" hangingPunct="0">
                <a:spcBef>
                  <a:spcPct val="0"/>
                </a:spcBef>
                <a:spcAft>
                  <a:spcPct val="0"/>
                </a:spcAft>
              </a:pPr>
              <a:endParaRPr kumimoji="1" lang="en-US" sz="2000">
                <a:solidFill>
                  <a:srgbClr val="808080"/>
                </a:solidFill>
              </a:endParaRPr>
            </a:p>
          </p:txBody>
        </p:sp>
      </p:grpSp>
      <p:sp>
        <p:nvSpPr>
          <p:cNvPr id="5144" name="Line 60"/>
          <p:cNvSpPr>
            <a:spLocks noChangeAspect="1" noChangeShapeType="1"/>
          </p:cNvSpPr>
          <p:nvPr/>
        </p:nvSpPr>
        <p:spPr bwMode="auto">
          <a:xfrm flipV="1">
            <a:off x="3735388" y="1884363"/>
            <a:ext cx="0" cy="41275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45" name="Line 61"/>
          <p:cNvSpPr>
            <a:spLocks noChangeAspect="1" noChangeShapeType="1"/>
          </p:cNvSpPr>
          <p:nvPr/>
        </p:nvSpPr>
        <p:spPr bwMode="auto">
          <a:xfrm flipV="1">
            <a:off x="3735388" y="2322513"/>
            <a:ext cx="0" cy="41275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46" name="Line 62"/>
          <p:cNvSpPr>
            <a:spLocks noChangeAspect="1" noChangeShapeType="1"/>
          </p:cNvSpPr>
          <p:nvPr/>
        </p:nvSpPr>
        <p:spPr bwMode="auto">
          <a:xfrm flipV="1">
            <a:off x="3725863" y="2770188"/>
            <a:ext cx="0" cy="41275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endParaRPr>
          </a:p>
        </p:txBody>
      </p:sp>
      <p:grpSp>
        <p:nvGrpSpPr>
          <p:cNvPr id="5147" name="Group 56"/>
          <p:cNvGrpSpPr>
            <a:grpSpLocks/>
          </p:cNvGrpSpPr>
          <p:nvPr/>
        </p:nvGrpSpPr>
        <p:grpSpPr bwMode="auto">
          <a:xfrm>
            <a:off x="4568825" y="4083050"/>
            <a:ext cx="2814638" cy="2176463"/>
            <a:chOff x="4470400" y="4083050"/>
            <a:chExt cx="3278188" cy="2533650"/>
          </a:xfrm>
        </p:grpSpPr>
        <p:pic>
          <p:nvPicPr>
            <p:cNvPr id="5155" name="Picture 65" descr="dinf"/>
            <p:cNvPicPr>
              <a:picLocks noChangeAspect="1" noChangeArrowheads="1"/>
            </p:cNvPicPr>
            <p:nvPr/>
          </p:nvPicPr>
          <p:blipFill>
            <a:blip r:embed="rId7" cstate="print"/>
            <a:srcRect t="20795"/>
            <a:stretch>
              <a:fillRect/>
            </a:stretch>
          </p:blipFill>
          <p:spPr bwMode="auto">
            <a:xfrm>
              <a:off x="4470400" y="4083050"/>
              <a:ext cx="3278188" cy="2533650"/>
            </a:xfrm>
            <a:prstGeom prst="rect">
              <a:avLst/>
            </a:prstGeom>
            <a:noFill/>
            <a:ln w="9525">
              <a:solidFill>
                <a:schemeClr val="tx1"/>
              </a:solidFill>
              <a:miter lim="800000"/>
              <a:headEnd/>
              <a:tailEnd/>
            </a:ln>
          </p:spPr>
        </p:pic>
        <p:sp>
          <p:nvSpPr>
            <p:cNvPr id="5156" name="Line 66"/>
            <p:cNvSpPr>
              <a:spLocks noChangeShapeType="1"/>
            </p:cNvSpPr>
            <p:nvPr/>
          </p:nvSpPr>
          <p:spPr bwMode="auto">
            <a:xfrm rot="5400000" flipV="1">
              <a:off x="5223669" y="4999832"/>
              <a:ext cx="1647825" cy="731837"/>
            </a:xfrm>
            <a:prstGeom prst="line">
              <a:avLst/>
            </a:prstGeom>
            <a:noFill/>
            <a:ln w="19050">
              <a:solidFill>
                <a:srgbClr val="FF3300"/>
              </a:solidFill>
              <a:round/>
              <a:headEnd type="triangle" w="med" len="med"/>
              <a:tailEnd/>
            </a:ln>
          </p:spPr>
          <p:txBody>
            <a:bodyPr/>
            <a:lstStyle/>
            <a:p>
              <a:pPr algn="ctr" eaLnBrk="0" fontAlgn="base" hangingPunct="0">
                <a:spcBef>
                  <a:spcPct val="0"/>
                </a:spcBef>
                <a:spcAft>
                  <a:spcPct val="0"/>
                </a:spcAft>
              </a:pPr>
              <a:endParaRPr kumimoji="1" lang="en-US" sz="2000">
                <a:solidFill>
                  <a:srgbClr val="808080"/>
                </a:solidFill>
              </a:endParaRPr>
            </a:p>
          </p:txBody>
        </p:sp>
      </p:grpSp>
      <p:sp>
        <p:nvSpPr>
          <p:cNvPr id="5148" name="Rectangle 77"/>
          <p:cNvSpPr>
            <a:spLocks noChangeArrowheads="1"/>
          </p:cNvSpPr>
          <p:nvPr/>
        </p:nvSpPr>
        <p:spPr bwMode="auto">
          <a:xfrm>
            <a:off x="908050" y="2520950"/>
            <a:ext cx="555625" cy="615950"/>
          </a:xfrm>
          <a:prstGeom prst="rect">
            <a:avLst/>
          </a:prstGeom>
          <a:noFill/>
          <a:ln w="38100">
            <a:solidFill>
              <a:srgbClr val="009900"/>
            </a:solidFill>
            <a:miter lim="800000"/>
            <a:headEnd/>
            <a:tailEnd/>
          </a:ln>
        </p:spPr>
        <p:txBody>
          <a:bodyPr wrap="none" anchor="ctr"/>
          <a:lstStyle/>
          <a:p>
            <a:pPr algn="ctr" eaLnBrk="0" fontAlgn="base" hangingPunct="0">
              <a:spcBef>
                <a:spcPct val="0"/>
              </a:spcBef>
              <a:spcAft>
                <a:spcPct val="0"/>
              </a:spcAft>
            </a:pPr>
            <a:r>
              <a:rPr lang="en-US" sz="2800" b="1">
                <a:solidFill>
                  <a:srgbClr val="000000"/>
                </a:solidFill>
              </a:rPr>
              <a:t>67</a:t>
            </a:r>
          </a:p>
        </p:txBody>
      </p:sp>
      <p:sp>
        <p:nvSpPr>
          <p:cNvPr id="5149" name="Rectangle 78"/>
          <p:cNvSpPr>
            <a:spLocks noChangeArrowheads="1"/>
          </p:cNvSpPr>
          <p:nvPr/>
        </p:nvSpPr>
        <p:spPr bwMode="auto">
          <a:xfrm>
            <a:off x="349250" y="2520950"/>
            <a:ext cx="555625" cy="615950"/>
          </a:xfrm>
          <a:prstGeom prst="rect">
            <a:avLst/>
          </a:prstGeom>
          <a:noFill/>
          <a:ln w="38100">
            <a:solidFill>
              <a:srgbClr val="009900"/>
            </a:solidFill>
            <a:miter lim="800000"/>
            <a:headEnd/>
            <a:tailEnd/>
          </a:ln>
        </p:spPr>
        <p:txBody>
          <a:bodyPr wrap="none" anchor="ctr"/>
          <a:lstStyle/>
          <a:p>
            <a:pPr algn="ctr" eaLnBrk="0" fontAlgn="base" hangingPunct="0">
              <a:spcBef>
                <a:spcPct val="0"/>
              </a:spcBef>
              <a:spcAft>
                <a:spcPct val="0"/>
              </a:spcAft>
            </a:pPr>
            <a:r>
              <a:rPr lang="en-US" sz="2800" b="1">
                <a:solidFill>
                  <a:srgbClr val="000000"/>
                </a:solidFill>
              </a:rPr>
              <a:t>56</a:t>
            </a:r>
          </a:p>
        </p:txBody>
      </p:sp>
      <p:sp>
        <p:nvSpPr>
          <p:cNvPr id="5150" name="Rectangle 79"/>
          <p:cNvSpPr>
            <a:spLocks noChangeArrowheads="1"/>
          </p:cNvSpPr>
          <p:nvPr/>
        </p:nvSpPr>
        <p:spPr bwMode="auto">
          <a:xfrm>
            <a:off x="908050" y="1912938"/>
            <a:ext cx="555625" cy="614362"/>
          </a:xfrm>
          <a:prstGeom prst="rect">
            <a:avLst/>
          </a:prstGeom>
          <a:noFill/>
          <a:ln w="38100">
            <a:solidFill>
              <a:srgbClr val="009900"/>
            </a:solidFill>
            <a:miter lim="800000"/>
            <a:headEnd/>
            <a:tailEnd/>
          </a:ln>
        </p:spPr>
        <p:txBody>
          <a:bodyPr wrap="none" anchor="ctr"/>
          <a:lstStyle/>
          <a:p>
            <a:pPr algn="ctr" eaLnBrk="0" fontAlgn="base" hangingPunct="0">
              <a:spcBef>
                <a:spcPct val="0"/>
              </a:spcBef>
              <a:spcAft>
                <a:spcPct val="0"/>
              </a:spcAft>
            </a:pPr>
            <a:r>
              <a:rPr lang="en-US" sz="2800" b="1">
                <a:solidFill>
                  <a:srgbClr val="000000"/>
                </a:solidFill>
              </a:rPr>
              <a:t>52</a:t>
            </a:r>
          </a:p>
        </p:txBody>
      </p:sp>
      <p:sp>
        <p:nvSpPr>
          <p:cNvPr id="5151" name="Rectangle 80"/>
          <p:cNvSpPr>
            <a:spLocks noChangeArrowheads="1"/>
          </p:cNvSpPr>
          <p:nvPr/>
        </p:nvSpPr>
        <p:spPr bwMode="auto">
          <a:xfrm>
            <a:off x="349250" y="1912938"/>
            <a:ext cx="555625" cy="614362"/>
          </a:xfrm>
          <a:prstGeom prst="rect">
            <a:avLst/>
          </a:prstGeom>
          <a:noFill/>
          <a:ln w="38100">
            <a:solidFill>
              <a:srgbClr val="009900"/>
            </a:solidFill>
            <a:miter lim="800000"/>
            <a:headEnd/>
            <a:tailEnd/>
          </a:ln>
        </p:spPr>
        <p:txBody>
          <a:bodyPr wrap="none" anchor="ctr"/>
          <a:lstStyle/>
          <a:p>
            <a:pPr algn="ctr" eaLnBrk="0" fontAlgn="base" hangingPunct="0">
              <a:spcBef>
                <a:spcPct val="0"/>
              </a:spcBef>
              <a:spcAft>
                <a:spcPct val="0"/>
              </a:spcAft>
            </a:pPr>
            <a:r>
              <a:rPr lang="en-US" sz="2800" b="1">
                <a:solidFill>
                  <a:srgbClr val="000000"/>
                </a:solidFill>
              </a:rPr>
              <a:t>48</a:t>
            </a:r>
          </a:p>
        </p:txBody>
      </p:sp>
      <p:sp>
        <p:nvSpPr>
          <p:cNvPr id="5152" name="Line 81"/>
          <p:cNvSpPr>
            <a:spLocks noChangeShapeType="1"/>
          </p:cNvSpPr>
          <p:nvPr/>
        </p:nvSpPr>
        <p:spPr bwMode="auto">
          <a:xfrm flipV="1">
            <a:off x="1179513" y="2305050"/>
            <a:ext cx="0" cy="395288"/>
          </a:xfrm>
          <a:prstGeom prst="line">
            <a:avLst/>
          </a:prstGeom>
          <a:noFill/>
          <a:ln w="57150">
            <a:solidFill>
              <a:schemeClr val="accent2"/>
            </a:solidFill>
            <a:round/>
            <a:headEnd/>
            <a:tailEnd type="triangle" w="sm" len="med"/>
          </a:ln>
        </p:spPr>
        <p:txBody>
          <a:bodyPr wrap="none" anchor="ctr"/>
          <a:lstStyle/>
          <a:p>
            <a:pPr algn="ctr" eaLnBrk="0" fontAlgn="base" hangingPunct="0">
              <a:spcBef>
                <a:spcPct val="0"/>
              </a:spcBef>
              <a:spcAft>
                <a:spcPct val="0"/>
              </a:spcAft>
            </a:pPr>
            <a:endParaRPr kumimoji="1" lang="en-US" sz="2000">
              <a:solidFill>
                <a:srgbClr val="808080"/>
              </a:solidFill>
            </a:endParaRPr>
          </a:p>
        </p:txBody>
      </p:sp>
      <p:graphicFrame>
        <p:nvGraphicFramePr>
          <p:cNvPr id="5122" name="Object 3"/>
          <p:cNvGraphicFramePr>
            <a:graphicFrameLocks noChangeAspect="1"/>
          </p:cNvGraphicFramePr>
          <p:nvPr/>
        </p:nvGraphicFramePr>
        <p:xfrm>
          <a:off x="214313" y="3300413"/>
          <a:ext cx="1492250" cy="631825"/>
        </p:xfrm>
        <a:graphic>
          <a:graphicData uri="http://schemas.openxmlformats.org/presentationml/2006/ole">
            <mc:AlternateContent xmlns:mc="http://schemas.openxmlformats.org/markup-compatibility/2006">
              <mc:Choice xmlns:v="urn:schemas-microsoft-com:vml" Requires="v">
                <p:oleObj spid="_x0000_s2070" name="Equation" r:id="rId8" imgW="927000" imgH="393480" progId="Equation.3">
                  <p:embed/>
                </p:oleObj>
              </mc:Choice>
              <mc:Fallback>
                <p:oleObj name="Equation" r:id="rId8" imgW="927000" imgH="3934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4313" y="3300413"/>
                        <a:ext cx="1492250" cy="63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53" name="Text Box 83"/>
          <p:cNvSpPr txBox="1">
            <a:spLocks noChangeArrowheads="1"/>
          </p:cNvSpPr>
          <p:nvPr/>
        </p:nvSpPr>
        <p:spPr bwMode="auto">
          <a:xfrm>
            <a:off x="292100" y="862013"/>
            <a:ext cx="1260475" cy="1006475"/>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kumimoji="1" lang="en-US" sz="2000">
                <a:solidFill>
                  <a:srgbClr val="000000"/>
                </a:solidFill>
              </a:rPr>
              <a:t>Steepest single direction</a:t>
            </a:r>
          </a:p>
        </p:txBody>
      </p:sp>
      <p:sp>
        <p:nvSpPr>
          <p:cNvPr id="5154" name="Rectangle 3"/>
          <p:cNvSpPr>
            <a:spLocks noChangeArrowheads="1"/>
          </p:cNvSpPr>
          <p:nvPr/>
        </p:nvSpPr>
        <p:spPr bwMode="auto">
          <a:xfrm>
            <a:off x="65088" y="6335713"/>
            <a:ext cx="8953500" cy="522287"/>
          </a:xfrm>
          <a:prstGeom prst="rect">
            <a:avLst/>
          </a:prstGeom>
          <a:noFill/>
          <a:ln w="9525">
            <a:noFill/>
            <a:miter lim="800000"/>
            <a:headEnd/>
            <a:tailEnd/>
          </a:ln>
        </p:spPr>
        <p:txBody>
          <a:bodyPr>
            <a:spAutoFit/>
          </a:bodyPr>
          <a:lstStyle/>
          <a:p>
            <a:pPr fontAlgn="base">
              <a:spcBef>
                <a:spcPct val="0"/>
              </a:spcBef>
              <a:spcAft>
                <a:spcPct val="0"/>
              </a:spcAft>
            </a:pPr>
            <a:r>
              <a:rPr lang="en-US" sz="1400">
                <a:solidFill>
                  <a:srgbClr val="7F7F7F"/>
                </a:solidFill>
                <a:latin typeface="MS Sans Serif"/>
              </a:rPr>
              <a:t>Tarboton, D. G., (1997), "A New Method for the Determination of Flow Directions and Contributing Areas in Grid Digital Elevation Models," Water Resources Research, 33(2): 309-319.)</a:t>
            </a:r>
          </a:p>
        </p:txBody>
      </p:sp>
      <p:graphicFrame>
        <p:nvGraphicFramePr>
          <p:cNvPr id="5123" name="Object 68"/>
          <p:cNvGraphicFramePr>
            <a:graphicFrameLocks noChangeAspect="1"/>
          </p:cNvGraphicFramePr>
          <p:nvPr/>
        </p:nvGraphicFramePr>
        <p:xfrm>
          <a:off x="6518275" y="714375"/>
          <a:ext cx="2974975" cy="3298825"/>
        </p:xfrm>
        <a:graphic>
          <a:graphicData uri="http://schemas.openxmlformats.org/presentationml/2006/ole">
            <mc:AlternateContent xmlns:mc="http://schemas.openxmlformats.org/markup-compatibility/2006">
              <mc:Choice xmlns:v="urn:schemas-microsoft-com:vml" Requires="v">
                <p:oleObj spid="_x0000_s2071" name="Picture" r:id="rId10" imgW="2790720" imgH="3095640" progId="Word.Picture.8">
                  <p:embed/>
                </p:oleObj>
              </mc:Choice>
              <mc:Fallback>
                <p:oleObj name="Picture" r:id="rId10" imgW="2790720" imgH="3095640" progId="Word.Picture.8">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18275" y="714375"/>
                        <a:ext cx="2974975" cy="329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45487320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4"/>
          <p:cNvSpPr>
            <a:spLocks noChangeArrowheads="1"/>
          </p:cNvSpPr>
          <p:nvPr/>
        </p:nvSpPr>
        <p:spPr bwMode="auto">
          <a:xfrm>
            <a:off x="457200" y="1447800"/>
            <a:ext cx="3962400" cy="4572000"/>
          </a:xfrm>
          <a:prstGeom prst="rect">
            <a:avLst/>
          </a:prstGeom>
          <a:solidFill>
            <a:schemeClr val="bg1">
              <a:alpha val="89803"/>
            </a:schemeClr>
          </a:solidFill>
          <a:ln w="9525">
            <a:noFill/>
            <a:miter lim="800000"/>
            <a:headEnd/>
            <a:tailEnd/>
          </a:ln>
        </p:spPr>
        <p:txBody>
          <a:bodyPr wrap="none" anchor="ctr"/>
          <a:lstStyle/>
          <a:p>
            <a:pPr algn="ctr" eaLnBrk="0" fontAlgn="base" hangingPunct="0">
              <a:spcBef>
                <a:spcPct val="0"/>
              </a:spcBef>
              <a:spcAft>
                <a:spcPct val="0"/>
              </a:spcAft>
            </a:pPr>
            <a:endParaRPr kumimoji="1" lang="en-US" sz="2000">
              <a:solidFill>
                <a:srgbClr val="010000"/>
              </a:solidFill>
              <a:latin typeface="Times New Roman" pitchFamily="18" charset="0"/>
            </a:endParaRPr>
          </a:p>
        </p:txBody>
      </p:sp>
      <p:sp>
        <p:nvSpPr>
          <p:cNvPr id="109571" name="Rectangle 2"/>
          <p:cNvSpPr>
            <a:spLocks noGrp="1" noChangeArrowheads="1"/>
          </p:cNvSpPr>
          <p:nvPr>
            <p:ph type="title"/>
          </p:nvPr>
        </p:nvSpPr>
        <p:spPr/>
        <p:txBody>
          <a:bodyPr/>
          <a:lstStyle/>
          <a:p>
            <a:pPr eaLnBrk="1" hangingPunct="1"/>
            <a:r>
              <a:rPr lang="en-US" smtClean="0"/>
              <a:t>Parallel Approach</a:t>
            </a:r>
          </a:p>
        </p:txBody>
      </p:sp>
      <p:sp>
        <p:nvSpPr>
          <p:cNvPr id="109572" name="Rectangle 3"/>
          <p:cNvSpPr>
            <a:spLocks noGrp="1" noChangeArrowheads="1"/>
          </p:cNvSpPr>
          <p:nvPr>
            <p:ph type="body" idx="1"/>
          </p:nvPr>
        </p:nvSpPr>
        <p:spPr>
          <a:xfrm>
            <a:off x="457200" y="1600200"/>
            <a:ext cx="4038600" cy="4525963"/>
          </a:xfrm>
        </p:spPr>
        <p:txBody>
          <a:bodyPr/>
          <a:lstStyle/>
          <a:p>
            <a:pPr eaLnBrk="1" hangingPunct="1"/>
            <a:r>
              <a:rPr lang="en-US" sz="2800" smtClean="0"/>
              <a:t>MPI, distributed memory paradigm</a:t>
            </a:r>
          </a:p>
          <a:p>
            <a:pPr eaLnBrk="1" hangingPunct="1"/>
            <a:r>
              <a:rPr lang="en-US" sz="2800" smtClean="0"/>
              <a:t>Row oriented slices</a:t>
            </a:r>
          </a:p>
          <a:p>
            <a:pPr eaLnBrk="1" hangingPunct="1"/>
            <a:r>
              <a:rPr lang="en-US" sz="2800" smtClean="0"/>
              <a:t>Each process includes one buffer row on either side</a:t>
            </a:r>
          </a:p>
          <a:p>
            <a:pPr eaLnBrk="1" hangingPunct="1"/>
            <a:r>
              <a:rPr lang="en-US" sz="2800" smtClean="0"/>
              <a:t>Each process does not change buffer row</a:t>
            </a:r>
          </a:p>
        </p:txBody>
      </p:sp>
      <p:pic>
        <p:nvPicPr>
          <p:cNvPr id="109573" name="Picture 5"/>
          <p:cNvPicPr>
            <a:picLocks noChangeAspect="1" noChangeArrowheads="1"/>
          </p:cNvPicPr>
          <p:nvPr/>
        </p:nvPicPr>
        <p:blipFill>
          <a:blip r:embed="rId2" cstate="print"/>
          <a:srcRect/>
          <a:stretch>
            <a:fillRect/>
          </a:stretch>
        </p:blipFill>
        <p:spPr bwMode="auto">
          <a:xfrm>
            <a:off x="4648200" y="1752600"/>
            <a:ext cx="4191000" cy="4052888"/>
          </a:xfrm>
          <a:prstGeom prst="rect">
            <a:avLst/>
          </a:prstGeom>
          <a:noFill/>
          <a:ln w="9525">
            <a:noFill/>
            <a:miter lim="800000"/>
            <a:headEnd/>
            <a:tailEnd/>
          </a:ln>
        </p:spPr>
      </p:pic>
      <p:sp>
        <p:nvSpPr>
          <p:cNvPr id="109574" name="Rectangle 11"/>
          <p:cNvSpPr>
            <a:spLocks noChangeArrowheads="1"/>
          </p:cNvSpPr>
          <p:nvPr/>
        </p:nvSpPr>
        <p:spPr bwMode="auto">
          <a:xfrm>
            <a:off x="4572000" y="1676400"/>
            <a:ext cx="4343400" cy="1676400"/>
          </a:xfrm>
          <a:prstGeom prst="rect">
            <a:avLst/>
          </a:prstGeom>
          <a:noFill/>
          <a:ln w="9525">
            <a:solidFill>
              <a:srgbClr val="0000FF"/>
            </a:solidFill>
            <a:prstDash val="dash"/>
            <a:miter lim="800000"/>
            <a:headEnd/>
            <a:tailEnd/>
          </a:ln>
        </p:spPr>
        <p:txBody>
          <a:bodyPr wrap="none" anchor="ctr"/>
          <a:lstStyle/>
          <a:p>
            <a:pPr algn="ctr" eaLnBrk="0" fontAlgn="base" hangingPunct="0">
              <a:spcBef>
                <a:spcPct val="0"/>
              </a:spcBef>
              <a:spcAft>
                <a:spcPct val="0"/>
              </a:spcAft>
            </a:pPr>
            <a:endParaRPr kumimoji="1" lang="en-US" sz="2000">
              <a:solidFill>
                <a:srgbClr val="010000"/>
              </a:solidFill>
              <a:latin typeface="Times New Roman" pitchFamily="18" charset="0"/>
            </a:endParaRPr>
          </a:p>
        </p:txBody>
      </p:sp>
      <p:sp>
        <p:nvSpPr>
          <p:cNvPr id="109575" name="Rectangle 12"/>
          <p:cNvSpPr>
            <a:spLocks noChangeArrowheads="1"/>
          </p:cNvSpPr>
          <p:nvPr/>
        </p:nvSpPr>
        <p:spPr bwMode="auto">
          <a:xfrm>
            <a:off x="4572000" y="3276600"/>
            <a:ext cx="4343400" cy="1371600"/>
          </a:xfrm>
          <a:prstGeom prst="rect">
            <a:avLst/>
          </a:prstGeom>
          <a:noFill/>
          <a:ln w="9525">
            <a:solidFill>
              <a:srgbClr val="FF0000"/>
            </a:solidFill>
            <a:prstDash val="dashDot"/>
            <a:miter lim="800000"/>
            <a:headEnd/>
            <a:tailEnd/>
          </a:ln>
        </p:spPr>
        <p:txBody>
          <a:bodyPr wrap="none" anchor="ctr"/>
          <a:lstStyle/>
          <a:p>
            <a:pPr algn="ctr" eaLnBrk="0" fontAlgn="base" hangingPunct="0">
              <a:spcBef>
                <a:spcPct val="0"/>
              </a:spcBef>
              <a:spcAft>
                <a:spcPct val="0"/>
              </a:spcAft>
            </a:pPr>
            <a:endParaRPr kumimoji="1" lang="en-US" sz="2000">
              <a:solidFill>
                <a:srgbClr val="010000"/>
              </a:solidFill>
              <a:latin typeface="Times New Roman" pitchFamily="18" charset="0"/>
            </a:endParaRPr>
          </a:p>
        </p:txBody>
      </p:sp>
      <p:sp>
        <p:nvSpPr>
          <p:cNvPr id="109576" name="Rectangle 13"/>
          <p:cNvSpPr>
            <a:spLocks noChangeArrowheads="1"/>
          </p:cNvSpPr>
          <p:nvPr/>
        </p:nvSpPr>
        <p:spPr bwMode="auto">
          <a:xfrm>
            <a:off x="4572000" y="4572000"/>
            <a:ext cx="4343400" cy="1371600"/>
          </a:xfrm>
          <a:prstGeom prst="rect">
            <a:avLst/>
          </a:prstGeom>
          <a:noFill/>
          <a:ln w="9525">
            <a:solidFill>
              <a:srgbClr val="008080"/>
            </a:solidFill>
            <a:prstDash val="lgDashDot"/>
            <a:miter lim="800000"/>
            <a:headEnd/>
            <a:tailEnd/>
          </a:ln>
        </p:spPr>
        <p:txBody>
          <a:bodyPr wrap="none" anchor="ctr"/>
          <a:lstStyle/>
          <a:p>
            <a:pPr algn="ctr" eaLnBrk="0" fontAlgn="base" hangingPunct="0">
              <a:spcBef>
                <a:spcPct val="0"/>
              </a:spcBef>
              <a:spcAft>
                <a:spcPct val="0"/>
              </a:spcAft>
            </a:pPr>
            <a:endParaRPr kumimoji="1" lang="en-US" sz="2000">
              <a:solidFill>
                <a:srgbClr val="010000"/>
              </a:solidFill>
              <a:latin typeface="Times New Roman" pitchFamily="18" charset="0"/>
            </a:endParaRPr>
          </a:p>
        </p:txBody>
      </p:sp>
    </p:spTree>
    <p:extLst>
      <p:ext uri="{BB962C8B-B14F-4D97-AF65-F5344CB8AC3E}">
        <p14:creationId xmlns:p14="http://schemas.microsoft.com/office/powerpoint/2010/main" val="9293253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4"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392" y="3334871"/>
            <a:ext cx="9153392" cy="3523129"/>
          </a:xfrm>
          <a:prstGeom prst="rect">
            <a:avLst/>
          </a:prstGeom>
          <a:noFill/>
          <a:ln w="9525" cap="flat" cmpd="sng">
            <a:noFill/>
            <a:prstDash val="solid"/>
            <a:miter lim="800000"/>
            <a:headEnd/>
            <a:tailEnd/>
          </a:ln>
        </p:spPr>
      </p:pic>
      <p:sp>
        <p:nvSpPr>
          <p:cNvPr id="2" name="Title 1"/>
          <p:cNvSpPr>
            <a:spLocks noGrp="1"/>
          </p:cNvSpPr>
          <p:nvPr>
            <p:ph type="title"/>
          </p:nvPr>
        </p:nvSpPr>
        <p:spPr>
          <a:xfrm>
            <a:off x="785308" y="193644"/>
            <a:ext cx="8173122" cy="1143000"/>
          </a:xfrm>
        </p:spPr>
        <p:txBody>
          <a:bodyPr/>
          <a:lstStyle/>
          <a:p>
            <a:r>
              <a:rPr lang="en-US" sz="4000" dirty="0" smtClean="0"/>
              <a:t>Illustrative Use Case: Delineation of channels and watersheds using a constant support area threshold</a:t>
            </a:r>
          </a:p>
        </p:txBody>
      </p:sp>
      <p:sp>
        <p:nvSpPr>
          <p:cNvPr id="3" name="Content Placeholder 2"/>
          <p:cNvSpPr>
            <a:spLocks noGrp="1"/>
          </p:cNvSpPr>
          <p:nvPr>
            <p:ph sz="half" idx="1"/>
          </p:nvPr>
        </p:nvSpPr>
        <p:spPr>
          <a:xfrm>
            <a:off x="1465724" y="1375223"/>
            <a:ext cx="4746812" cy="2820260"/>
          </a:xfrm>
        </p:spPr>
        <p:txBody>
          <a:bodyPr/>
          <a:lstStyle/>
          <a:p>
            <a:pPr>
              <a:spcAft>
                <a:spcPts val="1200"/>
              </a:spcAft>
              <a:buNone/>
            </a:pPr>
            <a:r>
              <a:rPr lang="en-US" sz="2800" dirty="0" smtClean="0"/>
              <a:t>Steps</a:t>
            </a:r>
          </a:p>
          <a:p>
            <a:r>
              <a:rPr lang="en-US" sz="2000" dirty="0" smtClean="0"/>
              <a:t>Pit Remove </a:t>
            </a:r>
          </a:p>
          <a:p>
            <a:r>
              <a:rPr lang="en-US" sz="2000" dirty="0" smtClean="0"/>
              <a:t>D8 Flow Directions</a:t>
            </a:r>
          </a:p>
          <a:p>
            <a:r>
              <a:rPr lang="en-US" sz="2000" dirty="0" smtClean="0"/>
              <a:t>D8 Contributing Area</a:t>
            </a:r>
          </a:p>
          <a:p>
            <a:r>
              <a:rPr lang="en-US" sz="2000" dirty="0" smtClean="0"/>
              <a:t>Stream Definition by Threshold</a:t>
            </a:r>
          </a:p>
          <a:p>
            <a:r>
              <a:rPr lang="en-US" sz="2000" dirty="0" smtClean="0"/>
              <a:t>Stream Reach and Watershed</a:t>
            </a:r>
          </a:p>
        </p:txBody>
      </p:sp>
    </p:spTree>
    <p:extLst>
      <p:ext uri="{BB962C8B-B14F-4D97-AF65-F5344CB8AC3E}">
        <p14:creationId xmlns:p14="http://schemas.microsoft.com/office/powerpoint/2010/main" val="7099309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3670" y="609600"/>
            <a:ext cx="3751729" cy="1143000"/>
          </a:xfrm>
        </p:spPr>
        <p:txBody>
          <a:bodyPr/>
          <a:lstStyle/>
          <a:p>
            <a:r>
              <a:rPr lang="en-US" dirty="0" smtClean="0"/>
              <a:t>Pit Remove</a:t>
            </a:r>
            <a:endParaRPr lang="en-US" dirty="0"/>
          </a:p>
        </p:txBody>
      </p:sp>
      <p:pic>
        <p:nvPicPr>
          <p:cNvPr id="382979" name="Picture 3"/>
          <p:cNvPicPr>
            <a:picLocks noChangeAspect="1" noChangeArrowheads="1"/>
          </p:cNvPicPr>
          <p:nvPr/>
        </p:nvPicPr>
        <p:blipFill>
          <a:blip r:embed="rId2" cstate="print"/>
          <a:srcRect/>
          <a:stretch>
            <a:fillRect/>
          </a:stretch>
        </p:blipFill>
        <p:spPr bwMode="auto">
          <a:xfrm>
            <a:off x="0" y="2579119"/>
            <a:ext cx="4450976" cy="4278882"/>
          </a:xfrm>
          <a:prstGeom prst="rect">
            <a:avLst/>
          </a:prstGeom>
          <a:noFill/>
          <a:ln w="9525" cap="flat" cmpd="sng">
            <a:noFill/>
            <a:prstDash val="solid"/>
            <a:miter lim="800000"/>
            <a:headEnd/>
            <a:tailEnd/>
          </a:ln>
        </p:spPr>
      </p:pic>
      <p:pic>
        <p:nvPicPr>
          <p:cNvPr id="382980" name="Picture 4"/>
          <p:cNvPicPr>
            <a:picLocks noChangeAspect="1" noChangeArrowheads="1"/>
          </p:cNvPicPr>
          <p:nvPr/>
        </p:nvPicPr>
        <p:blipFill>
          <a:blip r:embed="rId3" cstate="print"/>
          <a:srcRect/>
          <a:stretch>
            <a:fillRect/>
          </a:stretch>
        </p:blipFill>
        <p:spPr bwMode="auto">
          <a:xfrm>
            <a:off x="0" y="174811"/>
            <a:ext cx="4475588" cy="2420471"/>
          </a:xfrm>
          <a:prstGeom prst="rect">
            <a:avLst/>
          </a:prstGeom>
          <a:noFill/>
          <a:ln w="9525" cap="flat" cmpd="sng">
            <a:noFill/>
            <a:prstDash val="solid"/>
            <a:miter lim="800000"/>
            <a:headEnd/>
            <a:tailEnd/>
          </a:ln>
        </p:spPr>
      </p:pic>
      <p:sp>
        <p:nvSpPr>
          <p:cNvPr id="8" name="Rounded Rectangle 7"/>
          <p:cNvSpPr/>
          <p:nvPr/>
        </p:nvSpPr>
        <p:spPr bwMode="auto">
          <a:xfrm>
            <a:off x="161365" y="5378824"/>
            <a:ext cx="1707776" cy="968188"/>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9999"/>
              </a:solidFill>
              <a:latin typeface="Times New Roman" pitchFamily="18" charset="0"/>
            </a:endParaRPr>
          </a:p>
        </p:txBody>
      </p:sp>
      <p:pic>
        <p:nvPicPr>
          <p:cNvPr id="382981" name="Picture 5"/>
          <p:cNvPicPr>
            <a:picLocks noChangeAspect="1" noChangeArrowheads="1"/>
          </p:cNvPicPr>
          <p:nvPr/>
        </p:nvPicPr>
        <p:blipFill>
          <a:blip r:embed="rId4" cstate="print"/>
          <a:srcRect/>
          <a:stretch>
            <a:fillRect/>
          </a:stretch>
        </p:blipFill>
        <p:spPr bwMode="auto">
          <a:xfrm>
            <a:off x="5268168" y="1518398"/>
            <a:ext cx="3129506" cy="5191685"/>
          </a:xfrm>
          <a:prstGeom prst="rect">
            <a:avLst/>
          </a:prstGeom>
          <a:noFill/>
          <a:ln w="9525" cap="flat" cmpd="sng">
            <a:noFill/>
            <a:prstDash val="solid"/>
            <a:miter lim="800000"/>
            <a:headEnd/>
            <a:tailEnd/>
          </a:ln>
        </p:spPr>
      </p:pic>
    </p:spTree>
    <p:extLst>
      <p:ext uri="{BB962C8B-B14F-4D97-AF65-F5344CB8AC3E}">
        <p14:creationId xmlns:p14="http://schemas.microsoft.com/office/powerpoint/2010/main" val="24923751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comb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4648200"/>
            <a:ext cx="92392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Grp="1" noChangeArrowheads="1"/>
          </p:cNvSpPr>
          <p:nvPr>
            <p:ph type="title"/>
          </p:nvPr>
        </p:nvSpPr>
        <p:spPr/>
        <p:txBody>
          <a:bodyPr/>
          <a:lstStyle/>
          <a:p>
            <a:r>
              <a:rPr lang="en-US" smtClean="0"/>
              <a:t>Hydrologic Science</a:t>
            </a:r>
          </a:p>
        </p:txBody>
      </p:sp>
      <p:sp>
        <p:nvSpPr>
          <p:cNvPr id="11268" name="Text Box 3"/>
          <p:cNvSpPr txBox="1">
            <a:spLocks noChangeArrowheads="1"/>
          </p:cNvSpPr>
          <p:nvPr/>
        </p:nvSpPr>
        <p:spPr bwMode="auto">
          <a:xfrm>
            <a:off x="5032375" y="4073525"/>
            <a:ext cx="3621088" cy="71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2000">
                <a:solidFill>
                  <a:srgbClr val="0066FF"/>
                </a:solidFill>
              </a:rPr>
              <a:t>Hydrologic conditions</a:t>
            </a:r>
          </a:p>
          <a:p>
            <a:pPr algn="ctr"/>
            <a:r>
              <a:rPr lang="en-US" sz="2000"/>
              <a:t>(Fluxes, flows, concentrations)</a:t>
            </a:r>
          </a:p>
        </p:txBody>
      </p:sp>
      <p:sp>
        <p:nvSpPr>
          <p:cNvPr id="11269" name="Text Box 4"/>
          <p:cNvSpPr txBox="1">
            <a:spLocks noChangeArrowheads="1"/>
          </p:cNvSpPr>
          <p:nvPr/>
        </p:nvSpPr>
        <p:spPr bwMode="auto">
          <a:xfrm>
            <a:off x="228600" y="3311525"/>
            <a:ext cx="443547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solidFill>
                  <a:srgbClr val="0066FF"/>
                </a:solidFill>
              </a:rPr>
              <a:t>Hydrologic Process Science</a:t>
            </a:r>
          </a:p>
          <a:p>
            <a:pPr algn="ctr"/>
            <a:r>
              <a:rPr lang="en-US"/>
              <a:t>(Equations, </a:t>
            </a:r>
            <a:r>
              <a:rPr lang="en-US">
                <a:solidFill>
                  <a:srgbClr val="FF3300"/>
                </a:solidFill>
              </a:rPr>
              <a:t>simulation models</a:t>
            </a:r>
            <a:r>
              <a:rPr lang="en-US"/>
              <a:t>, prediction)</a:t>
            </a:r>
          </a:p>
        </p:txBody>
      </p:sp>
      <p:sp>
        <p:nvSpPr>
          <p:cNvPr id="11270" name="Text Box 5"/>
          <p:cNvSpPr txBox="1">
            <a:spLocks noChangeArrowheads="1"/>
          </p:cNvSpPr>
          <p:nvPr/>
        </p:nvSpPr>
        <p:spPr bwMode="auto">
          <a:xfrm>
            <a:off x="266700" y="4987925"/>
            <a:ext cx="435927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solidFill>
                  <a:srgbClr val="0066FF"/>
                </a:solidFill>
              </a:rPr>
              <a:t>Hydrologic Information Science</a:t>
            </a:r>
          </a:p>
          <a:p>
            <a:pPr algn="ctr"/>
            <a:r>
              <a:rPr lang="en-US"/>
              <a:t>(Observations, </a:t>
            </a:r>
            <a:r>
              <a:rPr lang="en-US">
                <a:solidFill>
                  <a:srgbClr val="FF3300"/>
                </a:solidFill>
              </a:rPr>
              <a:t>data models</a:t>
            </a:r>
            <a:r>
              <a:rPr lang="en-US"/>
              <a:t>, visualization</a:t>
            </a:r>
          </a:p>
        </p:txBody>
      </p:sp>
      <p:sp>
        <p:nvSpPr>
          <p:cNvPr id="11271" name="Text Box 6"/>
          <p:cNvSpPr txBox="1">
            <a:spLocks noChangeArrowheads="1"/>
          </p:cNvSpPr>
          <p:nvPr/>
        </p:nvSpPr>
        <p:spPr bwMode="auto">
          <a:xfrm>
            <a:off x="5410200" y="5749925"/>
            <a:ext cx="282257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solidFill>
                  <a:srgbClr val="0066FF"/>
                </a:solidFill>
              </a:rPr>
              <a:t>Hydrologic environment</a:t>
            </a:r>
          </a:p>
          <a:p>
            <a:pPr algn="ctr"/>
            <a:r>
              <a:rPr lang="en-US"/>
              <a:t>(Physical earth)</a:t>
            </a:r>
          </a:p>
        </p:txBody>
      </p:sp>
      <p:sp>
        <p:nvSpPr>
          <p:cNvPr id="11272" name="Text Box 7"/>
          <p:cNvSpPr txBox="1">
            <a:spLocks noChangeArrowheads="1"/>
          </p:cNvSpPr>
          <p:nvPr/>
        </p:nvSpPr>
        <p:spPr bwMode="auto">
          <a:xfrm>
            <a:off x="4795838" y="2549525"/>
            <a:ext cx="409257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solidFill>
                  <a:srgbClr val="0066FF"/>
                </a:solidFill>
              </a:rPr>
              <a:t>Physical laws and principles</a:t>
            </a:r>
          </a:p>
          <a:p>
            <a:pPr algn="ctr"/>
            <a:r>
              <a:rPr lang="en-US"/>
              <a:t>(Mass, momentum, energy, chemistry)</a:t>
            </a:r>
          </a:p>
        </p:txBody>
      </p:sp>
      <p:cxnSp>
        <p:nvCxnSpPr>
          <p:cNvPr id="11273" name="AutoShape 8"/>
          <p:cNvCxnSpPr>
            <a:cxnSpLocks noChangeShapeType="1"/>
            <a:stCxn id="11271" idx="1"/>
            <a:endCxn id="11270" idx="2"/>
          </p:cNvCxnSpPr>
          <p:nvPr/>
        </p:nvCxnSpPr>
        <p:spPr bwMode="auto">
          <a:xfrm flipH="1" flipV="1">
            <a:off x="2446338" y="5638800"/>
            <a:ext cx="2963862" cy="436563"/>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274" name="AutoShape 9"/>
          <p:cNvCxnSpPr>
            <a:cxnSpLocks noChangeShapeType="1"/>
            <a:stCxn id="11270" idx="0"/>
            <a:endCxn id="11268" idx="1"/>
          </p:cNvCxnSpPr>
          <p:nvPr/>
        </p:nvCxnSpPr>
        <p:spPr bwMode="auto">
          <a:xfrm flipV="1">
            <a:off x="2446338" y="4429125"/>
            <a:ext cx="2586037" cy="5588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275" name="AutoShape 10"/>
          <p:cNvCxnSpPr>
            <a:cxnSpLocks noChangeShapeType="1"/>
            <a:stCxn id="11272" idx="1"/>
            <a:endCxn id="11269" idx="0"/>
          </p:cNvCxnSpPr>
          <p:nvPr/>
        </p:nvCxnSpPr>
        <p:spPr bwMode="auto">
          <a:xfrm flipH="1">
            <a:off x="2446338" y="2874963"/>
            <a:ext cx="2349500" cy="436562"/>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276" name="AutoShape 11"/>
          <p:cNvCxnSpPr>
            <a:cxnSpLocks noChangeShapeType="1"/>
            <a:stCxn id="11269" idx="2"/>
            <a:endCxn id="11268" idx="1"/>
          </p:cNvCxnSpPr>
          <p:nvPr/>
        </p:nvCxnSpPr>
        <p:spPr bwMode="auto">
          <a:xfrm>
            <a:off x="2446338" y="3962400"/>
            <a:ext cx="2586037" cy="46672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1277" name="Rectangle 12"/>
          <p:cNvSpPr>
            <a:spLocks noChangeArrowheads="1"/>
          </p:cNvSpPr>
          <p:nvPr/>
        </p:nvSpPr>
        <p:spPr bwMode="auto">
          <a:xfrm>
            <a:off x="152977" y="1447800"/>
            <a:ext cx="8796771" cy="90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spAutoFit/>
          </a:bodyPr>
          <a:lstStyle/>
          <a:p>
            <a:pPr algn="ctr">
              <a:spcBef>
                <a:spcPct val="20000"/>
              </a:spcBef>
            </a:pPr>
            <a:r>
              <a:rPr lang="en-US" sz="2400" i="1" dirty="0">
                <a:latin typeface="Calibri" pitchFamily="34" charset="0"/>
              </a:rPr>
              <a:t>It is as important to represent </a:t>
            </a:r>
            <a:r>
              <a:rPr lang="en-US" sz="2400" i="1" dirty="0">
                <a:solidFill>
                  <a:srgbClr val="0066FF"/>
                </a:solidFill>
                <a:latin typeface="Calibri" pitchFamily="34" charset="0"/>
              </a:rPr>
              <a:t>hydrologic environments</a:t>
            </a:r>
            <a:r>
              <a:rPr lang="en-US" sz="2400" i="1" dirty="0">
                <a:latin typeface="Calibri" pitchFamily="34" charset="0"/>
              </a:rPr>
              <a:t> precisely with</a:t>
            </a:r>
          </a:p>
          <a:p>
            <a:pPr algn="ctr">
              <a:spcBef>
                <a:spcPct val="20000"/>
              </a:spcBef>
            </a:pPr>
            <a:r>
              <a:rPr lang="en-US" sz="2400" i="1" dirty="0">
                <a:latin typeface="Calibri" pitchFamily="34" charset="0"/>
              </a:rPr>
              <a:t>data as it is to represent </a:t>
            </a:r>
            <a:r>
              <a:rPr lang="en-US" sz="2400" i="1" dirty="0">
                <a:solidFill>
                  <a:srgbClr val="0066FF"/>
                </a:solidFill>
                <a:latin typeface="Calibri" pitchFamily="34" charset="0"/>
              </a:rPr>
              <a:t>hydrologic processes</a:t>
            </a:r>
            <a:r>
              <a:rPr lang="en-US" sz="2400" i="1" dirty="0">
                <a:latin typeface="Calibri" pitchFamily="34" charset="0"/>
              </a:rPr>
              <a:t> with equations</a:t>
            </a:r>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246438"/>
            <a:ext cx="1295400" cy="77946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2518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3" name="Picture 3"/>
          <p:cNvPicPr>
            <a:picLocks noChangeAspect="1" noChangeArrowheads="1"/>
          </p:cNvPicPr>
          <p:nvPr/>
        </p:nvPicPr>
        <p:blipFill>
          <a:blip r:embed="rId2" cstate="print"/>
          <a:srcRect/>
          <a:stretch>
            <a:fillRect/>
          </a:stretch>
        </p:blipFill>
        <p:spPr bwMode="auto">
          <a:xfrm>
            <a:off x="309283" y="2579118"/>
            <a:ext cx="4450976" cy="4278882"/>
          </a:xfrm>
          <a:prstGeom prst="rect">
            <a:avLst/>
          </a:prstGeom>
          <a:noFill/>
          <a:ln w="9525" cap="flat" cmpd="sng">
            <a:noFill/>
            <a:prstDash val="solid"/>
            <a:miter lim="800000"/>
            <a:headEnd/>
            <a:tailEnd/>
          </a:ln>
        </p:spPr>
      </p:pic>
      <p:sp>
        <p:nvSpPr>
          <p:cNvPr id="2" name="Title 1"/>
          <p:cNvSpPr>
            <a:spLocks noGrp="1"/>
          </p:cNvSpPr>
          <p:nvPr>
            <p:ph type="title"/>
          </p:nvPr>
        </p:nvSpPr>
        <p:spPr>
          <a:xfrm>
            <a:off x="1506071" y="152402"/>
            <a:ext cx="7409329" cy="1143000"/>
          </a:xfrm>
        </p:spPr>
        <p:txBody>
          <a:bodyPr/>
          <a:lstStyle/>
          <a:p>
            <a:r>
              <a:rPr lang="en-US" dirty="0" smtClean="0"/>
              <a:t>D8 Flow Direction (and Slope)</a:t>
            </a:r>
            <a:endParaRPr lang="en-US" dirty="0"/>
          </a:p>
        </p:txBody>
      </p:sp>
      <p:pic>
        <p:nvPicPr>
          <p:cNvPr id="384002" name="Picture 2"/>
          <p:cNvPicPr>
            <a:picLocks noGrp="1" noChangeAspect="1" noChangeArrowheads="1"/>
          </p:cNvPicPr>
          <p:nvPr>
            <p:ph sz="half" idx="1"/>
          </p:nvPr>
        </p:nvPicPr>
        <p:blipFill>
          <a:blip r:embed="rId3" cstate="print"/>
          <a:srcRect/>
          <a:stretch>
            <a:fillRect/>
          </a:stretch>
        </p:blipFill>
        <p:spPr bwMode="auto">
          <a:xfrm>
            <a:off x="0" y="1089025"/>
            <a:ext cx="5101685" cy="2759075"/>
          </a:xfrm>
          <a:prstGeom prst="rect">
            <a:avLst/>
          </a:prstGeom>
          <a:noFill/>
          <a:ln w="9525" cap="flat" cmpd="sng">
            <a:noFill/>
            <a:prstDash val="solid"/>
            <a:miter lim="800000"/>
            <a:headEnd/>
            <a:tailEnd/>
          </a:ln>
        </p:spPr>
      </p:pic>
      <p:sp>
        <p:nvSpPr>
          <p:cNvPr id="7" name="Rounded Rectangle 6"/>
          <p:cNvSpPr/>
          <p:nvPr/>
        </p:nvSpPr>
        <p:spPr bwMode="auto">
          <a:xfrm>
            <a:off x="443754" y="4961964"/>
            <a:ext cx="2003611" cy="1290918"/>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9999"/>
              </a:solidFill>
              <a:latin typeface="Times New Roman" pitchFamily="18" charset="0"/>
            </a:endParaRPr>
          </a:p>
        </p:txBody>
      </p:sp>
      <p:pic>
        <p:nvPicPr>
          <p:cNvPr id="384004" name="Picture 4"/>
          <p:cNvPicPr>
            <a:picLocks noChangeAspect="1" noChangeArrowheads="1"/>
          </p:cNvPicPr>
          <p:nvPr/>
        </p:nvPicPr>
        <p:blipFill>
          <a:blip r:embed="rId4" cstate="print"/>
          <a:srcRect/>
          <a:stretch>
            <a:fillRect/>
          </a:stretch>
        </p:blipFill>
        <p:spPr bwMode="auto">
          <a:xfrm>
            <a:off x="4831976" y="4159624"/>
            <a:ext cx="1143000" cy="1076325"/>
          </a:xfrm>
          <a:prstGeom prst="rect">
            <a:avLst/>
          </a:prstGeom>
          <a:noFill/>
          <a:ln w="9525" cap="flat" cmpd="sng">
            <a:noFill/>
            <a:prstDash val="solid"/>
            <a:miter lim="800000"/>
            <a:headEnd/>
            <a:tailEnd/>
          </a:ln>
          <a:effectLst/>
        </p:spPr>
      </p:pic>
      <p:pic>
        <p:nvPicPr>
          <p:cNvPr id="384005" name="Picture 5"/>
          <p:cNvPicPr>
            <a:picLocks noChangeAspect="1" noChangeArrowheads="1"/>
          </p:cNvPicPr>
          <p:nvPr/>
        </p:nvPicPr>
        <p:blipFill>
          <a:blip r:embed="rId5" cstate="print"/>
          <a:srcRect/>
          <a:stretch>
            <a:fillRect/>
          </a:stretch>
        </p:blipFill>
        <p:spPr bwMode="auto">
          <a:xfrm>
            <a:off x="5963477" y="1641941"/>
            <a:ext cx="3180523" cy="5216059"/>
          </a:xfrm>
          <a:prstGeom prst="rect">
            <a:avLst/>
          </a:prstGeom>
          <a:noFill/>
          <a:ln w="9525" cap="flat" cmpd="sng">
            <a:noFill/>
            <a:prstDash val="solid"/>
            <a:miter lim="800000"/>
            <a:headEnd/>
            <a:tailEnd/>
          </a:ln>
        </p:spPr>
      </p:pic>
      <p:pic>
        <p:nvPicPr>
          <p:cNvPr id="384006" name="Picture 6"/>
          <p:cNvPicPr>
            <a:picLocks noChangeAspect="1" noChangeArrowheads="1"/>
          </p:cNvPicPr>
          <p:nvPr/>
        </p:nvPicPr>
        <p:blipFill>
          <a:blip r:embed="rId6" cstate="print"/>
          <a:srcRect/>
          <a:stretch>
            <a:fillRect/>
          </a:stretch>
        </p:blipFill>
        <p:spPr bwMode="auto">
          <a:xfrm>
            <a:off x="5110723" y="2541495"/>
            <a:ext cx="885825" cy="1371600"/>
          </a:xfrm>
          <a:prstGeom prst="rect">
            <a:avLst/>
          </a:prstGeom>
          <a:noFill/>
          <a:ln w="9525" cap="flat" cmpd="sng">
            <a:noFill/>
            <a:prstDash val="solid"/>
            <a:miter lim="800000"/>
            <a:headEnd/>
            <a:tailEnd/>
          </a:ln>
        </p:spPr>
      </p:pic>
      <p:pic>
        <p:nvPicPr>
          <p:cNvPr id="384007" name="Picture 7"/>
          <p:cNvPicPr>
            <a:picLocks noChangeAspect="1" noChangeArrowheads="1"/>
          </p:cNvPicPr>
          <p:nvPr/>
        </p:nvPicPr>
        <p:blipFill>
          <a:blip r:embed="rId7" cstate="print"/>
          <a:srcRect/>
          <a:stretch>
            <a:fillRect/>
          </a:stretch>
        </p:blipFill>
        <p:spPr bwMode="auto">
          <a:xfrm>
            <a:off x="5889810" y="4853521"/>
            <a:ext cx="3307080" cy="2040255"/>
          </a:xfrm>
          <a:prstGeom prst="rect">
            <a:avLst/>
          </a:prstGeom>
          <a:noFill/>
          <a:ln w="9525" cap="flat" cmpd="sng">
            <a:noFill/>
            <a:prstDash val="solid"/>
            <a:miter lim="800000"/>
            <a:headEnd/>
            <a:tailEnd/>
          </a:ln>
        </p:spPr>
      </p:pic>
      <p:pic>
        <p:nvPicPr>
          <p:cNvPr id="384008" name="Picture 8"/>
          <p:cNvPicPr>
            <a:picLocks noChangeAspect="1" noChangeArrowheads="1"/>
          </p:cNvPicPr>
          <p:nvPr/>
        </p:nvPicPr>
        <p:blipFill>
          <a:blip r:embed="rId8" cstate="print"/>
          <a:srcRect/>
          <a:stretch>
            <a:fillRect/>
          </a:stretch>
        </p:blipFill>
        <p:spPr bwMode="auto">
          <a:xfrm>
            <a:off x="4820491" y="5655890"/>
            <a:ext cx="1162963" cy="704569"/>
          </a:xfrm>
          <a:prstGeom prst="rect">
            <a:avLst/>
          </a:prstGeom>
          <a:noFill/>
          <a:ln w="9525" cap="flat" cmpd="sng">
            <a:noFill/>
            <a:prstDash val="solid"/>
            <a:miter lim="800000"/>
            <a:headEnd/>
            <a:tailEnd/>
          </a:ln>
        </p:spPr>
      </p:pic>
    </p:spTree>
    <p:extLst>
      <p:ext uri="{BB962C8B-B14F-4D97-AF65-F5344CB8AC3E}">
        <p14:creationId xmlns:p14="http://schemas.microsoft.com/office/powerpoint/2010/main" val="41323774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7" name="Picture 3"/>
          <p:cNvPicPr>
            <a:picLocks noChangeAspect="1" noChangeArrowheads="1"/>
          </p:cNvPicPr>
          <p:nvPr/>
        </p:nvPicPr>
        <p:blipFill>
          <a:blip r:embed="rId2" cstate="print"/>
          <a:srcRect/>
          <a:stretch>
            <a:fillRect/>
          </a:stretch>
        </p:blipFill>
        <p:spPr bwMode="auto">
          <a:xfrm>
            <a:off x="3307975" y="1429436"/>
            <a:ext cx="5730969" cy="5428563"/>
          </a:xfrm>
          <a:prstGeom prst="rect">
            <a:avLst/>
          </a:prstGeom>
          <a:noFill/>
          <a:ln w="9525" cap="flat" cmpd="sng">
            <a:noFill/>
            <a:prstDash val="solid"/>
            <a:miter lim="800000"/>
            <a:headEnd/>
            <a:tailEnd/>
          </a:ln>
        </p:spPr>
      </p:pic>
      <p:sp>
        <p:nvSpPr>
          <p:cNvPr id="2" name="Title 1"/>
          <p:cNvSpPr>
            <a:spLocks noGrp="1"/>
          </p:cNvSpPr>
          <p:nvPr>
            <p:ph type="title"/>
          </p:nvPr>
        </p:nvSpPr>
        <p:spPr>
          <a:xfrm>
            <a:off x="2819400" y="448236"/>
            <a:ext cx="6096000" cy="1143000"/>
          </a:xfrm>
        </p:spPr>
        <p:txBody>
          <a:bodyPr/>
          <a:lstStyle/>
          <a:p>
            <a:r>
              <a:rPr lang="en-US" dirty="0" smtClean="0"/>
              <a:t>D8 Contributing Area</a:t>
            </a:r>
            <a:endParaRPr lang="en-US" dirty="0"/>
          </a:p>
        </p:txBody>
      </p:sp>
      <p:pic>
        <p:nvPicPr>
          <p:cNvPr id="385026" name="Picture 2"/>
          <p:cNvPicPr>
            <a:picLocks noChangeAspect="1" noChangeArrowheads="1"/>
          </p:cNvPicPr>
          <p:nvPr/>
        </p:nvPicPr>
        <p:blipFill>
          <a:blip r:embed="rId3" cstate="print"/>
          <a:srcRect/>
          <a:stretch>
            <a:fillRect/>
          </a:stretch>
        </p:blipFill>
        <p:spPr bwMode="auto">
          <a:xfrm>
            <a:off x="0" y="2062444"/>
            <a:ext cx="5600700" cy="3028950"/>
          </a:xfrm>
          <a:prstGeom prst="rect">
            <a:avLst/>
          </a:prstGeom>
          <a:noFill/>
          <a:ln w="9525" cap="flat" cmpd="sng">
            <a:noFill/>
            <a:prstDash val="solid"/>
            <a:miter lim="800000"/>
            <a:headEnd/>
            <a:tailEnd/>
          </a:ln>
        </p:spPr>
      </p:pic>
    </p:spTree>
    <p:extLst>
      <p:ext uri="{BB962C8B-B14F-4D97-AF65-F5344CB8AC3E}">
        <p14:creationId xmlns:p14="http://schemas.microsoft.com/office/powerpoint/2010/main" val="4830133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1" name="Picture 3"/>
          <p:cNvPicPr>
            <a:picLocks noChangeAspect="1" noChangeArrowheads="1"/>
          </p:cNvPicPr>
          <p:nvPr/>
        </p:nvPicPr>
        <p:blipFill>
          <a:blip r:embed="rId2" cstate="print"/>
          <a:srcRect t="11400"/>
          <a:stretch>
            <a:fillRect/>
          </a:stretch>
        </p:blipFill>
        <p:spPr bwMode="auto">
          <a:xfrm>
            <a:off x="2869547" y="1519518"/>
            <a:ext cx="6274453" cy="5338482"/>
          </a:xfrm>
          <a:prstGeom prst="rect">
            <a:avLst/>
          </a:prstGeom>
          <a:noFill/>
          <a:ln w="9525" cap="flat" cmpd="sng">
            <a:noFill/>
            <a:prstDash val="solid"/>
            <a:miter lim="800000"/>
            <a:headEnd/>
            <a:tailEnd/>
          </a:ln>
        </p:spPr>
      </p:pic>
      <p:sp>
        <p:nvSpPr>
          <p:cNvPr id="2" name="Title 1"/>
          <p:cNvSpPr>
            <a:spLocks noGrp="1"/>
          </p:cNvSpPr>
          <p:nvPr>
            <p:ph type="title"/>
          </p:nvPr>
        </p:nvSpPr>
        <p:spPr>
          <a:xfrm>
            <a:off x="1048870" y="327213"/>
            <a:ext cx="8068235" cy="1143000"/>
          </a:xfrm>
        </p:spPr>
        <p:txBody>
          <a:bodyPr/>
          <a:lstStyle/>
          <a:p>
            <a:r>
              <a:rPr lang="en-US" dirty="0" smtClean="0"/>
              <a:t>Stream Definition by Threshold</a:t>
            </a:r>
            <a:endParaRPr lang="en-US" dirty="0"/>
          </a:p>
        </p:txBody>
      </p:sp>
      <p:pic>
        <p:nvPicPr>
          <p:cNvPr id="386050" name="Picture 2"/>
          <p:cNvPicPr>
            <a:picLocks noChangeAspect="1" noChangeArrowheads="1"/>
          </p:cNvPicPr>
          <p:nvPr/>
        </p:nvPicPr>
        <p:blipFill>
          <a:blip r:embed="rId3" cstate="print"/>
          <a:srcRect/>
          <a:stretch>
            <a:fillRect/>
          </a:stretch>
        </p:blipFill>
        <p:spPr bwMode="auto">
          <a:xfrm>
            <a:off x="0" y="2233893"/>
            <a:ext cx="5600700" cy="3600450"/>
          </a:xfrm>
          <a:prstGeom prst="rect">
            <a:avLst/>
          </a:prstGeom>
          <a:noFill/>
          <a:ln w="9525" cap="flat" cmpd="sng">
            <a:noFill/>
            <a:prstDash val="solid"/>
            <a:miter lim="800000"/>
            <a:headEnd/>
            <a:tailEnd/>
          </a:ln>
        </p:spPr>
      </p:pic>
    </p:spTree>
    <p:extLst>
      <p:ext uri="{BB962C8B-B14F-4D97-AF65-F5344CB8AC3E}">
        <p14:creationId xmlns:p14="http://schemas.microsoft.com/office/powerpoint/2010/main" val="41038328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179294"/>
            <a:ext cx="6096000" cy="1143000"/>
          </a:xfrm>
        </p:spPr>
        <p:txBody>
          <a:bodyPr/>
          <a:lstStyle/>
          <a:p>
            <a:r>
              <a:rPr lang="en-US" dirty="0" smtClean="0"/>
              <a:t>Stream Reach and Watershed</a:t>
            </a:r>
            <a:endParaRPr lang="en-US" dirty="0"/>
          </a:p>
        </p:txBody>
      </p:sp>
      <p:pic>
        <p:nvPicPr>
          <p:cNvPr id="387074" name="Picture 2"/>
          <p:cNvPicPr>
            <a:picLocks noChangeAspect="1" noChangeArrowheads="1"/>
          </p:cNvPicPr>
          <p:nvPr/>
        </p:nvPicPr>
        <p:blipFill>
          <a:blip r:embed="rId2" cstate="print"/>
          <a:srcRect/>
          <a:stretch>
            <a:fillRect/>
          </a:stretch>
        </p:blipFill>
        <p:spPr bwMode="auto">
          <a:xfrm>
            <a:off x="0" y="1461246"/>
            <a:ext cx="5600700" cy="5334000"/>
          </a:xfrm>
          <a:prstGeom prst="rect">
            <a:avLst/>
          </a:prstGeom>
          <a:noFill/>
          <a:ln w="9525" cap="flat" cmpd="sng">
            <a:noFill/>
            <a:prstDash val="solid"/>
            <a:miter lim="800000"/>
            <a:headEnd/>
            <a:tailEnd/>
          </a:ln>
        </p:spPr>
      </p:pic>
      <p:pic>
        <p:nvPicPr>
          <p:cNvPr id="387075" name="Picture 3"/>
          <p:cNvPicPr>
            <a:picLocks noChangeAspect="1" noChangeArrowheads="1"/>
          </p:cNvPicPr>
          <p:nvPr/>
        </p:nvPicPr>
        <p:blipFill>
          <a:blip r:embed="rId3" cstate="print"/>
          <a:srcRect/>
          <a:stretch>
            <a:fillRect/>
          </a:stretch>
        </p:blipFill>
        <p:spPr bwMode="auto">
          <a:xfrm>
            <a:off x="5715000" y="1408502"/>
            <a:ext cx="3334871" cy="5449497"/>
          </a:xfrm>
          <a:prstGeom prst="rect">
            <a:avLst/>
          </a:prstGeom>
          <a:noFill/>
          <a:ln w="9525" cap="flat" cmpd="sng">
            <a:noFill/>
            <a:prstDash val="solid"/>
            <a:miter lim="800000"/>
            <a:headEnd/>
            <a:tailEnd/>
          </a:ln>
        </p:spPr>
      </p:pic>
    </p:spTree>
    <p:extLst>
      <p:ext uri="{BB962C8B-B14F-4D97-AF65-F5344CB8AC3E}">
        <p14:creationId xmlns:p14="http://schemas.microsoft.com/office/powerpoint/2010/main" val="178078653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1"/>
          <p:cNvSpPr>
            <a:spLocks noChangeArrowheads="1"/>
          </p:cNvSpPr>
          <p:nvPr/>
        </p:nvSpPr>
        <p:spPr bwMode="auto">
          <a:xfrm>
            <a:off x="304800" y="1295400"/>
            <a:ext cx="8458200" cy="4419600"/>
          </a:xfrm>
          <a:prstGeom prst="rect">
            <a:avLst/>
          </a:prstGeom>
          <a:solidFill>
            <a:schemeClr val="bg1">
              <a:alpha val="89803"/>
            </a:schemeClr>
          </a:solidFill>
          <a:ln w="9525">
            <a:noFill/>
            <a:miter lim="800000"/>
            <a:headEnd/>
            <a:tailEn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1747" name="Rectangle 2"/>
          <p:cNvSpPr>
            <a:spLocks noGrp="1" noChangeArrowheads="1"/>
          </p:cNvSpPr>
          <p:nvPr>
            <p:ph type="title"/>
          </p:nvPr>
        </p:nvSpPr>
        <p:spPr>
          <a:xfrm>
            <a:off x="0" y="263525"/>
            <a:ext cx="9144000" cy="1143000"/>
          </a:xfrm>
        </p:spPr>
        <p:txBody>
          <a:bodyPr/>
          <a:lstStyle/>
          <a:p>
            <a:pPr eaLnBrk="1" hangingPunct="1"/>
            <a:r>
              <a:rPr lang="en-US" dirty="0" smtClean="0"/>
              <a:t>Some Algorithm Details</a:t>
            </a:r>
            <a:br>
              <a:rPr lang="en-US" dirty="0" smtClean="0"/>
            </a:br>
            <a:r>
              <a:rPr lang="en-US" dirty="0" smtClean="0"/>
              <a:t>Pit Removal: </a:t>
            </a:r>
            <a:r>
              <a:rPr lang="en-US" dirty="0" err="1" smtClean="0"/>
              <a:t>Planchon</a:t>
            </a:r>
            <a:r>
              <a:rPr lang="en-US" dirty="0" smtClean="0"/>
              <a:t> Fill Algorithm</a:t>
            </a:r>
          </a:p>
        </p:txBody>
      </p:sp>
      <p:sp>
        <p:nvSpPr>
          <p:cNvPr id="31748" name="Freeform 4"/>
          <p:cNvSpPr>
            <a:spLocks/>
          </p:cNvSpPr>
          <p:nvPr/>
        </p:nvSpPr>
        <p:spPr bwMode="auto">
          <a:xfrm>
            <a:off x="457200" y="3735388"/>
            <a:ext cx="2209800" cy="1370012"/>
          </a:xfrm>
          <a:custGeom>
            <a:avLst/>
            <a:gdLst>
              <a:gd name="T0" fmla="*/ 0 w 1392"/>
              <a:gd name="T1" fmla="*/ 2147483647 h 863"/>
              <a:gd name="T2" fmla="*/ 2147483647 w 1392"/>
              <a:gd name="T3" fmla="*/ 2147483647 h 863"/>
              <a:gd name="T4" fmla="*/ 2147483647 w 1392"/>
              <a:gd name="T5" fmla="*/ 2147483647 h 863"/>
              <a:gd name="T6" fmla="*/ 2147483647 w 1392"/>
              <a:gd name="T7" fmla="*/ 2147483647 h 863"/>
              <a:gd name="T8" fmla="*/ 2147483647 w 1392"/>
              <a:gd name="T9" fmla="*/ 2147483647 h 863"/>
              <a:gd name="T10" fmla="*/ 2147483647 w 1392"/>
              <a:gd name="T11" fmla="*/ 2147483647 h 863"/>
              <a:gd name="T12" fmla="*/ 2147483647 w 1392"/>
              <a:gd name="T13" fmla="*/ 2147483647 h 863"/>
              <a:gd name="T14" fmla="*/ 2147483647 w 1392"/>
              <a:gd name="T15" fmla="*/ 2147483647 h 863"/>
              <a:gd name="T16" fmla="*/ 2147483647 w 1392"/>
              <a:gd name="T17" fmla="*/ 2147483647 h 863"/>
              <a:gd name="T18" fmla="*/ 2147483647 w 1392"/>
              <a:gd name="T19" fmla="*/ 2147483647 h 8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92"/>
              <a:gd name="T31" fmla="*/ 0 h 863"/>
              <a:gd name="T32" fmla="*/ 1392 w 1392"/>
              <a:gd name="T33" fmla="*/ 863 h 8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92" h="863">
                <a:moveTo>
                  <a:pt x="0" y="863"/>
                </a:moveTo>
                <a:cubicBezTo>
                  <a:pt x="40" y="635"/>
                  <a:pt x="96" y="404"/>
                  <a:pt x="144" y="287"/>
                </a:cubicBezTo>
                <a:cubicBezTo>
                  <a:pt x="192" y="170"/>
                  <a:pt x="232" y="161"/>
                  <a:pt x="288" y="161"/>
                </a:cubicBezTo>
                <a:cubicBezTo>
                  <a:pt x="344" y="161"/>
                  <a:pt x="425" y="299"/>
                  <a:pt x="480" y="287"/>
                </a:cubicBezTo>
                <a:cubicBezTo>
                  <a:pt x="535" y="275"/>
                  <a:pt x="571" y="130"/>
                  <a:pt x="618" y="89"/>
                </a:cubicBezTo>
                <a:cubicBezTo>
                  <a:pt x="665" y="48"/>
                  <a:pt x="721" y="0"/>
                  <a:pt x="762" y="41"/>
                </a:cubicBezTo>
                <a:cubicBezTo>
                  <a:pt x="803" y="82"/>
                  <a:pt x="823" y="246"/>
                  <a:pt x="864" y="335"/>
                </a:cubicBezTo>
                <a:cubicBezTo>
                  <a:pt x="905" y="424"/>
                  <a:pt x="952" y="559"/>
                  <a:pt x="1008" y="575"/>
                </a:cubicBezTo>
                <a:cubicBezTo>
                  <a:pt x="1064" y="591"/>
                  <a:pt x="1136" y="391"/>
                  <a:pt x="1200" y="431"/>
                </a:cubicBezTo>
                <a:cubicBezTo>
                  <a:pt x="1264" y="471"/>
                  <a:pt x="1328" y="643"/>
                  <a:pt x="1392" y="815"/>
                </a:cubicBezTo>
              </a:path>
            </a:pathLst>
          </a:custGeom>
          <a:noFill/>
          <a:ln w="9525">
            <a:solidFill>
              <a:schemeClr val="tx1"/>
            </a:solidFill>
            <a:round/>
            <a:headEn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1749" name="Line 8"/>
          <p:cNvSpPr>
            <a:spLocks noChangeShapeType="1"/>
          </p:cNvSpPr>
          <p:nvPr/>
        </p:nvSpPr>
        <p:spPr bwMode="auto">
          <a:xfrm flipH="1" flipV="1">
            <a:off x="2590800" y="2819400"/>
            <a:ext cx="76200" cy="2209800"/>
          </a:xfrm>
          <a:prstGeom prst="line">
            <a:avLst/>
          </a:prstGeom>
          <a:noFill/>
          <a:ln w="25400">
            <a:solidFill>
              <a:srgbClr val="FF0000"/>
            </a:solidFill>
            <a:round/>
            <a:headEn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1750" name="Line 9"/>
          <p:cNvSpPr>
            <a:spLocks noChangeShapeType="1"/>
          </p:cNvSpPr>
          <p:nvPr/>
        </p:nvSpPr>
        <p:spPr bwMode="auto">
          <a:xfrm flipH="1">
            <a:off x="533400" y="2819400"/>
            <a:ext cx="2057400" cy="0"/>
          </a:xfrm>
          <a:prstGeom prst="line">
            <a:avLst/>
          </a:prstGeom>
          <a:noFill/>
          <a:ln w="25400">
            <a:solidFill>
              <a:srgbClr val="FF0000"/>
            </a:solidFill>
            <a:round/>
            <a:headEn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1751" name="Line 10"/>
          <p:cNvSpPr>
            <a:spLocks noChangeShapeType="1"/>
          </p:cNvSpPr>
          <p:nvPr/>
        </p:nvSpPr>
        <p:spPr bwMode="auto">
          <a:xfrm flipV="1">
            <a:off x="457200" y="2819400"/>
            <a:ext cx="76200" cy="2286000"/>
          </a:xfrm>
          <a:prstGeom prst="line">
            <a:avLst/>
          </a:prstGeom>
          <a:noFill/>
          <a:ln w="25400">
            <a:solidFill>
              <a:srgbClr val="FF0000"/>
            </a:solidFill>
            <a:round/>
            <a:headEn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1752" name="Freeform 11"/>
          <p:cNvSpPr>
            <a:spLocks/>
          </p:cNvSpPr>
          <p:nvPr/>
        </p:nvSpPr>
        <p:spPr bwMode="auto">
          <a:xfrm>
            <a:off x="5149850" y="4398963"/>
            <a:ext cx="336550" cy="630237"/>
          </a:xfrm>
          <a:custGeom>
            <a:avLst/>
            <a:gdLst>
              <a:gd name="T0" fmla="*/ 2147483647 w 212"/>
              <a:gd name="T1" fmla="*/ 2147483647 h 397"/>
              <a:gd name="T2" fmla="*/ 2147483647 w 212"/>
              <a:gd name="T3" fmla="*/ 2147483647 h 397"/>
              <a:gd name="T4" fmla="*/ 0 w 212"/>
              <a:gd name="T5" fmla="*/ 0 h 397"/>
              <a:gd name="T6" fmla="*/ 0 60000 65536"/>
              <a:gd name="T7" fmla="*/ 0 60000 65536"/>
              <a:gd name="T8" fmla="*/ 0 60000 65536"/>
              <a:gd name="T9" fmla="*/ 0 w 212"/>
              <a:gd name="T10" fmla="*/ 0 h 397"/>
              <a:gd name="T11" fmla="*/ 212 w 212"/>
              <a:gd name="T12" fmla="*/ 397 h 397"/>
            </a:gdLst>
            <a:ahLst/>
            <a:cxnLst>
              <a:cxn ang="T6">
                <a:pos x="T0" y="T1"/>
              </a:cxn>
              <a:cxn ang="T7">
                <a:pos x="T2" y="T3"/>
              </a:cxn>
              <a:cxn ang="T8">
                <a:pos x="T4" y="T5"/>
              </a:cxn>
            </a:cxnLst>
            <a:rect l="T9" t="T10" r="T11" b="T12"/>
            <a:pathLst>
              <a:path w="212" h="397">
                <a:moveTo>
                  <a:pt x="212" y="397"/>
                </a:moveTo>
                <a:cubicBezTo>
                  <a:pt x="193" y="348"/>
                  <a:pt x="132" y="169"/>
                  <a:pt x="97" y="103"/>
                </a:cubicBezTo>
                <a:cubicBezTo>
                  <a:pt x="62" y="37"/>
                  <a:pt x="20" y="21"/>
                  <a:pt x="0" y="0"/>
                </a:cubicBezTo>
              </a:path>
            </a:pathLst>
          </a:custGeom>
          <a:noFill/>
          <a:ln w="25400">
            <a:solidFill>
              <a:srgbClr val="FF0000"/>
            </a:solidFill>
            <a:round/>
            <a:headEn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1753" name="Freeform 13"/>
          <p:cNvSpPr>
            <a:spLocks/>
          </p:cNvSpPr>
          <p:nvPr/>
        </p:nvSpPr>
        <p:spPr bwMode="auto">
          <a:xfrm>
            <a:off x="4725988" y="4398963"/>
            <a:ext cx="427037" cy="1587"/>
          </a:xfrm>
          <a:custGeom>
            <a:avLst/>
            <a:gdLst>
              <a:gd name="T0" fmla="*/ 2147483647 w 269"/>
              <a:gd name="T1" fmla="*/ 2147483647 h 1"/>
              <a:gd name="T2" fmla="*/ 0 w 269"/>
              <a:gd name="T3" fmla="*/ 0 h 1"/>
              <a:gd name="T4" fmla="*/ 0 60000 65536"/>
              <a:gd name="T5" fmla="*/ 0 60000 65536"/>
              <a:gd name="T6" fmla="*/ 0 w 269"/>
              <a:gd name="T7" fmla="*/ 0 h 1"/>
              <a:gd name="T8" fmla="*/ 269 w 269"/>
              <a:gd name="T9" fmla="*/ 1 h 1"/>
            </a:gdLst>
            <a:ahLst/>
            <a:cxnLst>
              <a:cxn ang="T4">
                <a:pos x="T0" y="T1"/>
              </a:cxn>
              <a:cxn ang="T5">
                <a:pos x="T2" y="T3"/>
              </a:cxn>
            </a:cxnLst>
            <a:rect l="T6" t="T7" r="T8" b="T9"/>
            <a:pathLst>
              <a:path w="269" h="1">
                <a:moveTo>
                  <a:pt x="269" y="1"/>
                </a:moveTo>
                <a:lnTo>
                  <a:pt x="0" y="0"/>
                </a:lnTo>
              </a:path>
            </a:pathLst>
          </a:custGeom>
          <a:noFill/>
          <a:ln w="25400">
            <a:solidFill>
              <a:srgbClr val="FF0000"/>
            </a:solidFill>
            <a:round/>
            <a:headEn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1754" name="Freeform 14"/>
          <p:cNvSpPr>
            <a:spLocks/>
          </p:cNvSpPr>
          <p:nvPr/>
        </p:nvSpPr>
        <p:spPr bwMode="auto">
          <a:xfrm>
            <a:off x="4429125" y="3771900"/>
            <a:ext cx="295275" cy="647700"/>
          </a:xfrm>
          <a:custGeom>
            <a:avLst/>
            <a:gdLst>
              <a:gd name="T0" fmla="*/ 2147483647 w 186"/>
              <a:gd name="T1" fmla="*/ 2147483647 h 408"/>
              <a:gd name="T2" fmla="*/ 2147483647 w 186"/>
              <a:gd name="T3" fmla="*/ 2147483647 h 408"/>
              <a:gd name="T4" fmla="*/ 2147483647 w 186"/>
              <a:gd name="T5" fmla="*/ 2147483647 h 408"/>
              <a:gd name="T6" fmla="*/ 0 w 186"/>
              <a:gd name="T7" fmla="*/ 0 h 408"/>
              <a:gd name="T8" fmla="*/ 0 60000 65536"/>
              <a:gd name="T9" fmla="*/ 0 60000 65536"/>
              <a:gd name="T10" fmla="*/ 0 60000 65536"/>
              <a:gd name="T11" fmla="*/ 0 60000 65536"/>
              <a:gd name="T12" fmla="*/ 0 w 186"/>
              <a:gd name="T13" fmla="*/ 0 h 408"/>
              <a:gd name="T14" fmla="*/ 186 w 186"/>
              <a:gd name="T15" fmla="*/ 408 h 408"/>
            </a:gdLst>
            <a:ahLst/>
            <a:cxnLst>
              <a:cxn ang="T8">
                <a:pos x="T0" y="T1"/>
              </a:cxn>
              <a:cxn ang="T9">
                <a:pos x="T2" y="T3"/>
              </a:cxn>
              <a:cxn ang="T10">
                <a:pos x="T4" y="T5"/>
              </a:cxn>
              <a:cxn ang="T11">
                <a:pos x="T6" y="T7"/>
              </a:cxn>
            </a:cxnLst>
            <a:rect l="T12" t="T13" r="T14" b="T15"/>
            <a:pathLst>
              <a:path w="186" h="408">
                <a:moveTo>
                  <a:pt x="186" y="408"/>
                </a:moveTo>
                <a:cubicBezTo>
                  <a:pt x="175" y="382"/>
                  <a:pt x="139" y="309"/>
                  <a:pt x="120" y="252"/>
                </a:cubicBezTo>
                <a:cubicBezTo>
                  <a:pt x="101" y="195"/>
                  <a:pt x="92" y="108"/>
                  <a:pt x="72" y="66"/>
                </a:cubicBezTo>
                <a:cubicBezTo>
                  <a:pt x="52" y="24"/>
                  <a:pt x="15" y="14"/>
                  <a:pt x="0" y="0"/>
                </a:cubicBezTo>
              </a:path>
            </a:pathLst>
          </a:custGeom>
          <a:noFill/>
          <a:ln w="25400">
            <a:solidFill>
              <a:srgbClr val="FF0000"/>
            </a:solidFill>
            <a:round/>
            <a:headEn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1755" name="Freeform 15"/>
          <p:cNvSpPr>
            <a:spLocks/>
          </p:cNvSpPr>
          <p:nvPr/>
        </p:nvSpPr>
        <p:spPr bwMode="auto">
          <a:xfrm>
            <a:off x="3352800" y="3781425"/>
            <a:ext cx="1085850" cy="1588"/>
          </a:xfrm>
          <a:custGeom>
            <a:avLst/>
            <a:gdLst>
              <a:gd name="T0" fmla="*/ 2147483647 w 684"/>
              <a:gd name="T1" fmla="*/ 0 h 1"/>
              <a:gd name="T2" fmla="*/ 0 w 684"/>
              <a:gd name="T3" fmla="*/ 0 h 1"/>
              <a:gd name="T4" fmla="*/ 0 60000 65536"/>
              <a:gd name="T5" fmla="*/ 0 60000 65536"/>
              <a:gd name="T6" fmla="*/ 0 w 684"/>
              <a:gd name="T7" fmla="*/ 0 h 1"/>
              <a:gd name="T8" fmla="*/ 684 w 684"/>
              <a:gd name="T9" fmla="*/ 1 h 1"/>
            </a:gdLst>
            <a:ahLst/>
            <a:cxnLst>
              <a:cxn ang="T4">
                <a:pos x="T0" y="T1"/>
              </a:cxn>
              <a:cxn ang="T5">
                <a:pos x="T2" y="T3"/>
              </a:cxn>
            </a:cxnLst>
            <a:rect l="T6" t="T7" r="T8" b="T9"/>
            <a:pathLst>
              <a:path w="684" h="1">
                <a:moveTo>
                  <a:pt x="684" y="0"/>
                </a:moveTo>
                <a:lnTo>
                  <a:pt x="0" y="0"/>
                </a:lnTo>
              </a:path>
            </a:pathLst>
          </a:custGeom>
          <a:noFill/>
          <a:ln w="25400">
            <a:solidFill>
              <a:srgbClr val="FF0000"/>
            </a:solidFill>
            <a:round/>
            <a:headEn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1756" name="Freeform 16"/>
          <p:cNvSpPr>
            <a:spLocks/>
          </p:cNvSpPr>
          <p:nvPr/>
        </p:nvSpPr>
        <p:spPr bwMode="auto">
          <a:xfrm>
            <a:off x="3276600" y="3771900"/>
            <a:ext cx="85725" cy="1333500"/>
          </a:xfrm>
          <a:custGeom>
            <a:avLst/>
            <a:gdLst>
              <a:gd name="T0" fmla="*/ 0 w 54"/>
              <a:gd name="T1" fmla="*/ 2147483647 h 840"/>
              <a:gd name="T2" fmla="*/ 2147483647 w 54"/>
              <a:gd name="T3" fmla="*/ 0 h 840"/>
              <a:gd name="T4" fmla="*/ 0 60000 65536"/>
              <a:gd name="T5" fmla="*/ 0 60000 65536"/>
              <a:gd name="T6" fmla="*/ 0 w 54"/>
              <a:gd name="T7" fmla="*/ 0 h 840"/>
              <a:gd name="T8" fmla="*/ 54 w 54"/>
              <a:gd name="T9" fmla="*/ 840 h 840"/>
            </a:gdLst>
            <a:ahLst/>
            <a:cxnLst>
              <a:cxn ang="T4">
                <a:pos x="T0" y="T1"/>
              </a:cxn>
              <a:cxn ang="T5">
                <a:pos x="T2" y="T3"/>
              </a:cxn>
            </a:cxnLst>
            <a:rect l="T6" t="T7" r="T8" b="T9"/>
            <a:pathLst>
              <a:path w="54" h="840">
                <a:moveTo>
                  <a:pt x="0" y="840"/>
                </a:moveTo>
                <a:lnTo>
                  <a:pt x="54" y="0"/>
                </a:lnTo>
              </a:path>
            </a:pathLst>
          </a:custGeom>
          <a:noFill/>
          <a:ln w="25400">
            <a:solidFill>
              <a:srgbClr val="FF0000"/>
            </a:solidFill>
            <a:round/>
            <a:headEn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111629" name="Text Box 26"/>
          <p:cNvSpPr txBox="1">
            <a:spLocks noChangeArrowheads="1"/>
          </p:cNvSpPr>
          <p:nvPr/>
        </p:nvSpPr>
        <p:spPr bwMode="auto">
          <a:xfrm>
            <a:off x="533400" y="1933575"/>
            <a:ext cx="2057400" cy="523875"/>
          </a:xfrm>
          <a:prstGeom prst="rect">
            <a:avLst/>
          </a:prstGeom>
          <a:noFill/>
          <a:ln w="9525">
            <a:noFill/>
            <a:miter lim="800000"/>
            <a:headEnd/>
            <a:tailEnd/>
          </a:ln>
        </p:spPr>
        <p:txBody>
          <a:bodyPr>
            <a:spAutoFit/>
          </a:bodyPr>
          <a:lstStyle/>
          <a:p>
            <a:pPr algn="ctr" eaLnBrk="0" fontAlgn="base" hangingPunct="0">
              <a:spcBef>
                <a:spcPct val="50000"/>
              </a:spcBef>
              <a:spcAft>
                <a:spcPct val="0"/>
              </a:spcAft>
              <a:defRPr/>
            </a:pPr>
            <a:r>
              <a:rPr kumimoji="1" lang="en-US" sz="2800" dirty="0">
                <a:solidFill>
                  <a:srgbClr val="1F497D"/>
                </a:solidFill>
              </a:rPr>
              <a:t>Initialization</a:t>
            </a:r>
          </a:p>
        </p:txBody>
      </p:sp>
      <p:sp>
        <p:nvSpPr>
          <p:cNvPr id="111630" name="Text Box 27"/>
          <p:cNvSpPr txBox="1">
            <a:spLocks noChangeArrowheads="1"/>
          </p:cNvSpPr>
          <p:nvPr/>
        </p:nvSpPr>
        <p:spPr bwMode="auto">
          <a:xfrm>
            <a:off x="3124200" y="1857375"/>
            <a:ext cx="2590800" cy="523875"/>
          </a:xfrm>
          <a:prstGeom prst="rect">
            <a:avLst/>
          </a:prstGeom>
          <a:noFill/>
          <a:ln w="9525">
            <a:noFill/>
            <a:miter lim="800000"/>
            <a:headEnd/>
            <a:tailEnd/>
          </a:ln>
        </p:spPr>
        <p:txBody>
          <a:bodyPr>
            <a:spAutoFit/>
          </a:bodyPr>
          <a:lstStyle/>
          <a:p>
            <a:pPr algn="ctr" eaLnBrk="0" fontAlgn="base" hangingPunct="0">
              <a:spcBef>
                <a:spcPct val="50000"/>
              </a:spcBef>
              <a:spcAft>
                <a:spcPct val="0"/>
              </a:spcAft>
              <a:defRPr/>
            </a:pPr>
            <a:r>
              <a:rPr kumimoji="1" lang="en-US" sz="2800">
                <a:solidFill>
                  <a:srgbClr val="1F497D"/>
                </a:solidFill>
              </a:rPr>
              <a:t>1</a:t>
            </a:r>
            <a:r>
              <a:rPr kumimoji="1" lang="en-US" sz="2800" baseline="30000">
                <a:solidFill>
                  <a:srgbClr val="1F497D"/>
                </a:solidFill>
              </a:rPr>
              <a:t>st</a:t>
            </a:r>
            <a:r>
              <a:rPr kumimoji="1" lang="en-US" sz="2800">
                <a:solidFill>
                  <a:srgbClr val="1F497D"/>
                </a:solidFill>
              </a:rPr>
              <a:t> Pass</a:t>
            </a:r>
          </a:p>
        </p:txBody>
      </p:sp>
      <p:sp>
        <p:nvSpPr>
          <p:cNvPr id="111631" name="Text Box 28"/>
          <p:cNvSpPr txBox="1">
            <a:spLocks noChangeArrowheads="1"/>
          </p:cNvSpPr>
          <p:nvPr/>
        </p:nvSpPr>
        <p:spPr bwMode="auto">
          <a:xfrm>
            <a:off x="6324600" y="1828800"/>
            <a:ext cx="2286000" cy="523875"/>
          </a:xfrm>
          <a:prstGeom prst="rect">
            <a:avLst/>
          </a:prstGeom>
          <a:noFill/>
          <a:ln w="9525">
            <a:noFill/>
            <a:miter lim="800000"/>
            <a:headEnd/>
            <a:tailEnd/>
          </a:ln>
        </p:spPr>
        <p:txBody>
          <a:bodyPr>
            <a:spAutoFit/>
          </a:bodyPr>
          <a:lstStyle/>
          <a:p>
            <a:pPr algn="ctr" eaLnBrk="0" fontAlgn="base" hangingPunct="0">
              <a:spcBef>
                <a:spcPct val="50000"/>
              </a:spcBef>
              <a:spcAft>
                <a:spcPct val="0"/>
              </a:spcAft>
              <a:defRPr/>
            </a:pPr>
            <a:r>
              <a:rPr kumimoji="1" lang="en-US" sz="2800">
                <a:solidFill>
                  <a:srgbClr val="1F497D"/>
                </a:solidFill>
              </a:rPr>
              <a:t>2</a:t>
            </a:r>
            <a:r>
              <a:rPr kumimoji="1" lang="en-US" sz="2800" baseline="30000">
                <a:solidFill>
                  <a:srgbClr val="1F497D"/>
                </a:solidFill>
              </a:rPr>
              <a:t>nd</a:t>
            </a:r>
            <a:r>
              <a:rPr kumimoji="1" lang="en-US" sz="2800">
                <a:solidFill>
                  <a:srgbClr val="1F497D"/>
                </a:solidFill>
              </a:rPr>
              <a:t> Pass</a:t>
            </a:r>
          </a:p>
        </p:txBody>
      </p:sp>
      <p:sp>
        <p:nvSpPr>
          <p:cNvPr id="31760" name="Line 29"/>
          <p:cNvSpPr>
            <a:spLocks noChangeShapeType="1"/>
          </p:cNvSpPr>
          <p:nvPr/>
        </p:nvSpPr>
        <p:spPr bwMode="auto">
          <a:xfrm flipH="1">
            <a:off x="3733800" y="2895600"/>
            <a:ext cx="1524000" cy="0"/>
          </a:xfrm>
          <a:prstGeom prst="line">
            <a:avLst/>
          </a:prstGeom>
          <a:noFill/>
          <a:ln w="9525">
            <a:solidFill>
              <a:schemeClr val="tx1"/>
            </a:solidFill>
            <a:round/>
            <a:headEnd type="oval" w="med" len="med"/>
            <a:tailEnd type="triangle" w="med" len="me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1761" name="Line 30"/>
          <p:cNvSpPr>
            <a:spLocks noChangeShapeType="1"/>
          </p:cNvSpPr>
          <p:nvPr/>
        </p:nvSpPr>
        <p:spPr bwMode="auto">
          <a:xfrm>
            <a:off x="6477000" y="2895600"/>
            <a:ext cx="1600200" cy="0"/>
          </a:xfrm>
          <a:prstGeom prst="line">
            <a:avLst/>
          </a:prstGeom>
          <a:noFill/>
          <a:ln w="9525">
            <a:solidFill>
              <a:schemeClr val="tx1"/>
            </a:solidFill>
            <a:round/>
            <a:headEnd type="oval" w="med" len="med"/>
            <a:tailEnd type="triangle" w="med" len="me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1762" name="Freeform 33"/>
          <p:cNvSpPr>
            <a:spLocks/>
          </p:cNvSpPr>
          <p:nvPr/>
        </p:nvSpPr>
        <p:spPr bwMode="auto">
          <a:xfrm>
            <a:off x="3276600" y="3733800"/>
            <a:ext cx="2209800" cy="1370013"/>
          </a:xfrm>
          <a:custGeom>
            <a:avLst/>
            <a:gdLst>
              <a:gd name="T0" fmla="*/ 0 w 1392"/>
              <a:gd name="T1" fmla="*/ 2147483647 h 863"/>
              <a:gd name="T2" fmla="*/ 2147483647 w 1392"/>
              <a:gd name="T3" fmla="*/ 2147483647 h 863"/>
              <a:gd name="T4" fmla="*/ 2147483647 w 1392"/>
              <a:gd name="T5" fmla="*/ 2147483647 h 863"/>
              <a:gd name="T6" fmla="*/ 2147483647 w 1392"/>
              <a:gd name="T7" fmla="*/ 2147483647 h 863"/>
              <a:gd name="T8" fmla="*/ 2147483647 w 1392"/>
              <a:gd name="T9" fmla="*/ 2147483647 h 863"/>
              <a:gd name="T10" fmla="*/ 2147483647 w 1392"/>
              <a:gd name="T11" fmla="*/ 2147483647 h 863"/>
              <a:gd name="T12" fmla="*/ 2147483647 w 1392"/>
              <a:gd name="T13" fmla="*/ 2147483647 h 863"/>
              <a:gd name="T14" fmla="*/ 2147483647 w 1392"/>
              <a:gd name="T15" fmla="*/ 2147483647 h 863"/>
              <a:gd name="T16" fmla="*/ 2147483647 w 1392"/>
              <a:gd name="T17" fmla="*/ 2147483647 h 863"/>
              <a:gd name="T18" fmla="*/ 2147483647 w 1392"/>
              <a:gd name="T19" fmla="*/ 2147483647 h 8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92"/>
              <a:gd name="T31" fmla="*/ 0 h 863"/>
              <a:gd name="T32" fmla="*/ 1392 w 1392"/>
              <a:gd name="T33" fmla="*/ 863 h 8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92" h="863">
                <a:moveTo>
                  <a:pt x="0" y="863"/>
                </a:moveTo>
                <a:cubicBezTo>
                  <a:pt x="40" y="635"/>
                  <a:pt x="96" y="404"/>
                  <a:pt x="144" y="287"/>
                </a:cubicBezTo>
                <a:cubicBezTo>
                  <a:pt x="192" y="170"/>
                  <a:pt x="232" y="161"/>
                  <a:pt x="288" y="161"/>
                </a:cubicBezTo>
                <a:cubicBezTo>
                  <a:pt x="344" y="161"/>
                  <a:pt x="425" y="299"/>
                  <a:pt x="480" y="287"/>
                </a:cubicBezTo>
                <a:cubicBezTo>
                  <a:pt x="535" y="275"/>
                  <a:pt x="571" y="130"/>
                  <a:pt x="618" y="89"/>
                </a:cubicBezTo>
                <a:cubicBezTo>
                  <a:pt x="665" y="48"/>
                  <a:pt x="721" y="0"/>
                  <a:pt x="762" y="41"/>
                </a:cubicBezTo>
                <a:cubicBezTo>
                  <a:pt x="803" y="82"/>
                  <a:pt x="823" y="246"/>
                  <a:pt x="864" y="335"/>
                </a:cubicBezTo>
                <a:cubicBezTo>
                  <a:pt x="905" y="424"/>
                  <a:pt x="952" y="559"/>
                  <a:pt x="1008" y="575"/>
                </a:cubicBezTo>
                <a:cubicBezTo>
                  <a:pt x="1064" y="591"/>
                  <a:pt x="1136" y="391"/>
                  <a:pt x="1200" y="431"/>
                </a:cubicBezTo>
                <a:cubicBezTo>
                  <a:pt x="1264" y="471"/>
                  <a:pt x="1328" y="643"/>
                  <a:pt x="1392" y="815"/>
                </a:cubicBezTo>
              </a:path>
            </a:pathLst>
          </a:custGeom>
          <a:noFill/>
          <a:ln w="9525">
            <a:solidFill>
              <a:schemeClr val="tx1"/>
            </a:solidFill>
            <a:round/>
            <a:headEn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1763" name="Freeform 34"/>
          <p:cNvSpPr>
            <a:spLocks/>
          </p:cNvSpPr>
          <p:nvPr/>
        </p:nvSpPr>
        <p:spPr bwMode="auto">
          <a:xfrm>
            <a:off x="8197850" y="4398963"/>
            <a:ext cx="336550" cy="630237"/>
          </a:xfrm>
          <a:custGeom>
            <a:avLst/>
            <a:gdLst>
              <a:gd name="T0" fmla="*/ 2147483647 w 212"/>
              <a:gd name="T1" fmla="*/ 2147483647 h 397"/>
              <a:gd name="T2" fmla="*/ 2147483647 w 212"/>
              <a:gd name="T3" fmla="*/ 2147483647 h 397"/>
              <a:gd name="T4" fmla="*/ 0 w 212"/>
              <a:gd name="T5" fmla="*/ 0 h 397"/>
              <a:gd name="T6" fmla="*/ 0 60000 65536"/>
              <a:gd name="T7" fmla="*/ 0 60000 65536"/>
              <a:gd name="T8" fmla="*/ 0 60000 65536"/>
              <a:gd name="T9" fmla="*/ 0 w 212"/>
              <a:gd name="T10" fmla="*/ 0 h 397"/>
              <a:gd name="T11" fmla="*/ 212 w 212"/>
              <a:gd name="T12" fmla="*/ 397 h 397"/>
            </a:gdLst>
            <a:ahLst/>
            <a:cxnLst>
              <a:cxn ang="T6">
                <a:pos x="T0" y="T1"/>
              </a:cxn>
              <a:cxn ang="T7">
                <a:pos x="T2" y="T3"/>
              </a:cxn>
              <a:cxn ang="T8">
                <a:pos x="T4" y="T5"/>
              </a:cxn>
            </a:cxnLst>
            <a:rect l="T9" t="T10" r="T11" b="T12"/>
            <a:pathLst>
              <a:path w="212" h="397">
                <a:moveTo>
                  <a:pt x="212" y="397"/>
                </a:moveTo>
                <a:cubicBezTo>
                  <a:pt x="193" y="348"/>
                  <a:pt x="132" y="169"/>
                  <a:pt x="97" y="103"/>
                </a:cubicBezTo>
                <a:cubicBezTo>
                  <a:pt x="62" y="37"/>
                  <a:pt x="20" y="21"/>
                  <a:pt x="0" y="0"/>
                </a:cubicBezTo>
              </a:path>
            </a:pathLst>
          </a:custGeom>
          <a:noFill/>
          <a:ln w="25400">
            <a:solidFill>
              <a:srgbClr val="FF0000"/>
            </a:solidFill>
            <a:round/>
            <a:headEn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1764" name="Freeform 35"/>
          <p:cNvSpPr>
            <a:spLocks/>
          </p:cNvSpPr>
          <p:nvPr/>
        </p:nvSpPr>
        <p:spPr bwMode="auto">
          <a:xfrm>
            <a:off x="7773988" y="4398963"/>
            <a:ext cx="427037" cy="1587"/>
          </a:xfrm>
          <a:custGeom>
            <a:avLst/>
            <a:gdLst>
              <a:gd name="T0" fmla="*/ 2147483647 w 269"/>
              <a:gd name="T1" fmla="*/ 2147483647 h 1"/>
              <a:gd name="T2" fmla="*/ 0 w 269"/>
              <a:gd name="T3" fmla="*/ 0 h 1"/>
              <a:gd name="T4" fmla="*/ 0 60000 65536"/>
              <a:gd name="T5" fmla="*/ 0 60000 65536"/>
              <a:gd name="T6" fmla="*/ 0 w 269"/>
              <a:gd name="T7" fmla="*/ 0 h 1"/>
              <a:gd name="T8" fmla="*/ 269 w 269"/>
              <a:gd name="T9" fmla="*/ 1 h 1"/>
            </a:gdLst>
            <a:ahLst/>
            <a:cxnLst>
              <a:cxn ang="T4">
                <a:pos x="T0" y="T1"/>
              </a:cxn>
              <a:cxn ang="T5">
                <a:pos x="T2" y="T3"/>
              </a:cxn>
            </a:cxnLst>
            <a:rect l="T6" t="T7" r="T8" b="T9"/>
            <a:pathLst>
              <a:path w="269" h="1">
                <a:moveTo>
                  <a:pt x="269" y="1"/>
                </a:moveTo>
                <a:lnTo>
                  <a:pt x="0" y="0"/>
                </a:lnTo>
              </a:path>
            </a:pathLst>
          </a:custGeom>
          <a:noFill/>
          <a:ln w="25400">
            <a:solidFill>
              <a:srgbClr val="FF0000"/>
            </a:solidFill>
            <a:round/>
            <a:headEn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1765" name="Freeform 36"/>
          <p:cNvSpPr>
            <a:spLocks/>
          </p:cNvSpPr>
          <p:nvPr/>
        </p:nvSpPr>
        <p:spPr bwMode="auto">
          <a:xfrm>
            <a:off x="7477125" y="3771900"/>
            <a:ext cx="295275" cy="647700"/>
          </a:xfrm>
          <a:custGeom>
            <a:avLst/>
            <a:gdLst>
              <a:gd name="T0" fmla="*/ 2147483647 w 186"/>
              <a:gd name="T1" fmla="*/ 2147483647 h 408"/>
              <a:gd name="T2" fmla="*/ 2147483647 w 186"/>
              <a:gd name="T3" fmla="*/ 2147483647 h 408"/>
              <a:gd name="T4" fmla="*/ 2147483647 w 186"/>
              <a:gd name="T5" fmla="*/ 2147483647 h 408"/>
              <a:gd name="T6" fmla="*/ 0 w 186"/>
              <a:gd name="T7" fmla="*/ 0 h 408"/>
              <a:gd name="T8" fmla="*/ 0 60000 65536"/>
              <a:gd name="T9" fmla="*/ 0 60000 65536"/>
              <a:gd name="T10" fmla="*/ 0 60000 65536"/>
              <a:gd name="T11" fmla="*/ 0 60000 65536"/>
              <a:gd name="T12" fmla="*/ 0 w 186"/>
              <a:gd name="T13" fmla="*/ 0 h 408"/>
              <a:gd name="T14" fmla="*/ 186 w 186"/>
              <a:gd name="T15" fmla="*/ 408 h 408"/>
            </a:gdLst>
            <a:ahLst/>
            <a:cxnLst>
              <a:cxn ang="T8">
                <a:pos x="T0" y="T1"/>
              </a:cxn>
              <a:cxn ang="T9">
                <a:pos x="T2" y="T3"/>
              </a:cxn>
              <a:cxn ang="T10">
                <a:pos x="T4" y="T5"/>
              </a:cxn>
              <a:cxn ang="T11">
                <a:pos x="T6" y="T7"/>
              </a:cxn>
            </a:cxnLst>
            <a:rect l="T12" t="T13" r="T14" b="T15"/>
            <a:pathLst>
              <a:path w="186" h="408">
                <a:moveTo>
                  <a:pt x="186" y="408"/>
                </a:moveTo>
                <a:cubicBezTo>
                  <a:pt x="175" y="382"/>
                  <a:pt x="139" y="309"/>
                  <a:pt x="120" y="252"/>
                </a:cubicBezTo>
                <a:cubicBezTo>
                  <a:pt x="101" y="195"/>
                  <a:pt x="92" y="108"/>
                  <a:pt x="72" y="66"/>
                </a:cubicBezTo>
                <a:cubicBezTo>
                  <a:pt x="52" y="24"/>
                  <a:pt x="15" y="14"/>
                  <a:pt x="0" y="0"/>
                </a:cubicBezTo>
              </a:path>
            </a:pathLst>
          </a:custGeom>
          <a:noFill/>
          <a:ln w="25400">
            <a:solidFill>
              <a:srgbClr val="FF0000"/>
            </a:solidFill>
            <a:round/>
            <a:headEn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1766" name="Freeform 37"/>
          <p:cNvSpPr>
            <a:spLocks/>
          </p:cNvSpPr>
          <p:nvPr/>
        </p:nvSpPr>
        <p:spPr bwMode="auto">
          <a:xfrm>
            <a:off x="7239000" y="3767138"/>
            <a:ext cx="242888" cy="214312"/>
          </a:xfrm>
          <a:custGeom>
            <a:avLst/>
            <a:gdLst>
              <a:gd name="T0" fmla="*/ 2147483647 w 153"/>
              <a:gd name="T1" fmla="*/ 0 h 135"/>
              <a:gd name="T2" fmla="*/ 2147483647 w 153"/>
              <a:gd name="T3" fmla="*/ 2147483647 h 135"/>
              <a:gd name="T4" fmla="*/ 0 w 153"/>
              <a:gd name="T5" fmla="*/ 2147483647 h 135"/>
              <a:gd name="T6" fmla="*/ 0 60000 65536"/>
              <a:gd name="T7" fmla="*/ 0 60000 65536"/>
              <a:gd name="T8" fmla="*/ 0 60000 65536"/>
              <a:gd name="T9" fmla="*/ 0 w 153"/>
              <a:gd name="T10" fmla="*/ 0 h 135"/>
              <a:gd name="T11" fmla="*/ 153 w 153"/>
              <a:gd name="T12" fmla="*/ 135 h 135"/>
            </a:gdLst>
            <a:ahLst/>
            <a:cxnLst>
              <a:cxn ang="T6">
                <a:pos x="T0" y="T1"/>
              </a:cxn>
              <a:cxn ang="T7">
                <a:pos x="T2" y="T3"/>
              </a:cxn>
              <a:cxn ang="T8">
                <a:pos x="T4" y="T5"/>
              </a:cxn>
            </a:cxnLst>
            <a:rect l="T9" t="T10" r="T11" b="T12"/>
            <a:pathLst>
              <a:path w="153" h="135">
                <a:moveTo>
                  <a:pt x="153" y="0"/>
                </a:moveTo>
                <a:cubicBezTo>
                  <a:pt x="139" y="6"/>
                  <a:pt x="91" y="17"/>
                  <a:pt x="66" y="39"/>
                </a:cubicBezTo>
                <a:cubicBezTo>
                  <a:pt x="41" y="61"/>
                  <a:pt x="14" y="115"/>
                  <a:pt x="0" y="135"/>
                </a:cubicBezTo>
              </a:path>
            </a:pathLst>
          </a:custGeom>
          <a:noFill/>
          <a:ln w="25400">
            <a:solidFill>
              <a:srgbClr val="FF0000"/>
            </a:solidFill>
            <a:round/>
            <a:headEn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1767" name="Freeform 38"/>
          <p:cNvSpPr>
            <a:spLocks/>
          </p:cNvSpPr>
          <p:nvPr/>
        </p:nvSpPr>
        <p:spPr bwMode="auto">
          <a:xfrm>
            <a:off x="6324600" y="3989388"/>
            <a:ext cx="409575" cy="1116012"/>
          </a:xfrm>
          <a:custGeom>
            <a:avLst/>
            <a:gdLst>
              <a:gd name="T0" fmla="*/ 0 w 258"/>
              <a:gd name="T1" fmla="*/ 2147483647 h 703"/>
              <a:gd name="T2" fmla="*/ 2147483647 w 258"/>
              <a:gd name="T3" fmla="*/ 2147483647 h 703"/>
              <a:gd name="T4" fmla="*/ 2147483647 w 258"/>
              <a:gd name="T5" fmla="*/ 2147483647 h 703"/>
              <a:gd name="T6" fmla="*/ 2147483647 w 258"/>
              <a:gd name="T7" fmla="*/ 2147483647 h 703"/>
              <a:gd name="T8" fmla="*/ 2147483647 w 258"/>
              <a:gd name="T9" fmla="*/ 2147483647 h 703"/>
              <a:gd name="T10" fmla="*/ 0 60000 65536"/>
              <a:gd name="T11" fmla="*/ 0 60000 65536"/>
              <a:gd name="T12" fmla="*/ 0 60000 65536"/>
              <a:gd name="T13" fmla="*/ 0 60000 65536"/>
              <a:gd name="T14" fmla="*/ 0 60000 65536"/>
              <a:gd name="T15" fmla="*/ 0 w 258"/>
              <a:gd name="T16" fmla="*/ 0 h 703"/>
              <a:gd name="T17" fmla="*/ 258 w 258"/>
              <a:gd name="T18" fmla="*/ 703 h 703"/>
            </a:gdLst>
            <a:ahLst/>
            <a:cxnLst>
              <a:cxn ang="T10">
                <a:pos x="T0" y="T1"/>
              </a:cxn>
              <a:cxn ang="T11">
                <a:pos x="T2" y="T3"/>
              </a:cxn>
              <a:cxn ang="T12">
                <a:pos x="T4" y="T5"/>
              </a:cxn>
              <a:cxn ang="T13">
                <a:pos x="T6" y="T7"/>
              </a:cxn>
              <a:cxn ang="T14">
                <a:pos x="T8" y="T9"/>
              </a:cxn>
            </a:cxnLst>
            <a:rect l="T15" t="T16" r="T17" b="T18"/>
            <a:pathLst>
              <a:path w="258" h="703">
                <a:moveTo>
                  <a:pt x="0" y="703"/>
                </a:moveTo>
                <a:lnTo>
                  <a:pt x="66" y="358"/>
                </a:lnTo>
                <a:cubicBezTo>
                  <a:pt x="92" y="254"/>
                  <a:pt x="134" y="136"/>
                  <a:pt x="159" y="79"/>
                </a:cubicBezTo>
                <a:cubicBezTo>
                  <a:pt x="184" y="23"/>
                  <a:pt x="202" y="26"/>
                  <a:pt x="219" y="13"/>
                </a:cubicBezTo>
                <a:cubicBezTo>
                  <a:pt x="236" y="0"/>
                  <a:pt x="250" y="3"/>
                  <a:pt x="258" y="1"/>
                </a:cubicBezTo>
              </a:path>
            </a:pathLst>
          </a:custGeom>
          <a:noFill/>
          <a:ln w="25400">
            <a:solidFill>
              <a:srgbClr val="FF0000"/>
            </a:solidFill>
            <a:round/>
            <a:headEn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1768" name="Line 40"/>
          <p:cNvSpPr>
            <a:spLocks noChangeShapeType="1"/>
          </p:cNvSpPr>
          <p:nvPr/>
        </p:nvSpPr>
        <p:spPr bwMode="auto">
          <a:xfrm>
            <a:off x="6715125" y="3990975"/>
            <a:ext cx="533400" cy="0"/>
          </a:xfrm>
          <a:prstGeom prst="line">
            <a:avLst/>
          </a:prstGeom>
          <a:noFill/>
          <a:ln w="25400">
            <a:solidFill>
              <a:srgbClr val="FF0000"/>
            </a:solidFill>
            <a:round/>
            <a:headEn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1769" name="Freeform 39"/>
          <p:cNvSpPr>
            <a:spLocks/>
          </p:cNvSpPr>
          <p:nvPr/>
        </p:nvSpPr>
        <p:spPr bwMode="auto">
          <a:xfrm>
            <a:off x="6324600" y="3733800"/>
            <a:ext cx="2209800" cy="1370013"/>
          </a:xfrm>
          <a:custGeom>
            <a:avLst/>
            <a:gdLst>
              <a:gd name="T0" fmla="*/ 0 w 1392"/>
              <a:gd name="T1" fmla="*/ 2147483647 h 863"/>
              <a:gd name="T2" fmla="*/ 2147483647 w 1392"/>
              <a:gd name="T3" fmla="*/ 2147483647 h 863"/>
              <a:gd name="T4" fmla="*/ 2147483647 w 1392"/>
              <a:gd name="T5" fmla="*/ 2147483647 h 863"/>
              <a:gd name="T6" fmla="*/ 2147483647 w 1392"/>
              <a:gd name="T7" fmla="*/ 2147483647 h 863"/>
              <a:gd name="T8" fmla="*/ 2147483647 w 1392"/>
              <a:gd name="T9" fmla="*/ 2147483647 h 863"/>
              <a:gd name="T10" fmla="*/ 2147483647 w 1392"/>
              <a:gd name="T11" fmla="*/ 2147483647 h 863"/>
              <a:gd name="T12" fmla="*/ 2147483647 w 1392"/>
              <a:gd name="T13" fmla="*/ 2147483647 h 863"/>
              <a:gd name="T14" fmla="*/ 2147483647 w 1392"/>
              <a:gd name="T15" fmla="*/ 2147483647 h 863"/>
              <a:gd name="T16" fmla="*/ 2147483647 w 1392"/>
              <a:gd name="T17" fmla="*/ 2147483647 h 863"/>
              <a:gd name="T18" fmla="*/ 2147483647 w 1392"/>
              <a:gd name="T19" fmla="*/ 2147483647 h 8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92"/>
              <a:gd name="T31" fmla="*/ 0 h 863"/>
              <a:gd name="T32" fmla="*/ 1392 w 1392"/>
              <a:gd name="T33" fmla="*/ 863 h 8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92" h="863">
                <a:moveTo>
                  <a:pt x="0" y="863"/>
                </a:moveTo>
                <a:cubicBezTo>
                  <a:pt x="40" y="635"/>
                  <a:pt x="96" y="404"/>
                  <a:pt x="144" y="287"/>
                </a:cubicBezTo>
                <a:cubicBezTo>
                  <a:pt x="192" y="170"/>
                  <a:pt x="232" y="161"/>
                  <a:pt x="288" y="161"/>
                </a:cubicBezTo>
                <a:cubicBezTo>
                  <a:pt x="344" y="161"/>
                  <a:pt x="425" y="299"/>
                  <a:pt x="480" y="287"/>
                </a:cubicBezTo>
                <a:cubicBezTo>
                  <a:pt x="535" y="275"/>
                  <a:pt x="571" y="130"/>
                  <a:pt x="618" y="89"/>
                </a:cubicBezTo>
                <a:cubicBezTo>
                  <a:pt x="665" y="48"/>
                  <a:pt x="721" y="0"/>
                  <a:pt x="762" y="41"/>
                </a:cubicBezTo>
                <a:cubicBezTo>
                  <a:pt x="803" y="82"/>
                  <a:pt x="823" y="246"/>
                  <a:pt x="864" y="335"/>
                </a:cubicBezTo>
                <a:cubicBezTo>
                  <a:pt x="905" y="424"/>
                  <a:pt x="952" y="559"/>
                  <a:pt x="1008" y="575"/>
                </a:cubicBezTo>
                <a:cubicBezTo>
                  <a:pt x="1064" y="591"/>
                  <a:pt x="1136" y="391"/>
                  <a:pt x="1200" y="431"/>
                </a:cubicBezTo>
                <a:cubicBezTo>
                  <a:pt x="1264" y="471"/>
                  <a:pt x="1328" y="643"/>
                  <a:pt x="1392" y="815"/>
                </a:cubicBezTo>
              </a:path>
            </a:pathLst>
          </a:custGeom>
          <a:noFill/>
          <a:ln w="9525">
            <a:solidFill>
              <a:schemeClr val="tx1"/>
            </a:solidFill>
            <a:round/>
            <a:headEn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111642" name="Text Box 41"/>
          <p:cNvSpPr txBox="1">
            <a:spLocks noChangeArrowheads="1"/>
          </p:cNvSpPr>
          <p:nvPr/>
        </p:nvSpPr>
        <p:spPr bwMode="auto">
          <a:xfrm>
            <a:off x="673100" y="5791200"/>
            <a:ext cx="7878763" cy="646113"/>
          </a:xfrm>
          <a:prstGeom prst="rect">
            <a:avLst/>
          </a:prstGeom>
          <a:noFill/>
          <a:ln w="9525">
            <a:noFill/>
            <a:miter lim="800000"/>
            <a:headEnd/>
            <a:tailEnd/>
          </a:ln>
        </p:spPr>
        <p:txBody>
          <a:bodyPr>
            <a:spAutoFit/>
          </a:bodyPr>
          <a:lstStyle/>
          <a:p>
            <a:pPr algn="ctr" eaLnBrk="0" fontAlgn="base" hangingPunct="0">
              <a:spcBef>
                <a:spcPct val="50000"/>
              </a:spcBef>
              <a:spcAft>
                <a:spcPct val="0"/>
              </a:spcAft>
              <a:defRPr/>
            </a:pPr>
            <a:r>
              <a:rPr kumimoji="1" lang="en-US" dirty="0" err="1">
                <a:solidFill>
                  <a:srgbClr val="1F497D"/>
                </a:solidFill>
              </a:rPr>
              <a:t>Planchon</a:t>
            </a:r>
            <a:r>
              <a:rPr kumimoji="1" lang="en-US" dirty="0">
                <a:solidFill>
                  <a:srgbClr val="1F497D"/>
                </a:solidFill>
              </a:rPr>
              <a:t>, O., and F. </a:t>
            </a:r>
            <a:r>
              <a:rPr kumimoji="1" lang="en-US" dirty="0" err="1">
                <a:solidFill>
                  <a:srgbClr val="1F497D"/>
                </a:solidFill>
              </a:rPr>
              <a:t>Darboux</a:t>
            </a:r>
            <a:r>
              <a:rPr kumimoji="1" lang="en-US" dirty="0">
                <a:solidFill>
                  <a:srgbClr val="1F497D"/>
                </a:solidFill>
              </a:rPr>
              <a:t> (2001), A fast, simple and versatile algorithm to fill the depressions of digital elevation models, </a:t>
            </a:r>
            <a:r>
              <a:rPr kumimoji="1" lang="en-US" i="1" dirty="0">
                <a:solidFill>
                  <a:srgbClr val="1F497D"/>
                </a:solidFill>
              </a:rPr>
              <a:t>Catena</a:t>
            </a:r>
            <a:r>
              <a:rPr kumimoji="1" lang="en-US" dirty="0">
                <a:solidFill>
                  <a:srgbClr val="1F497D"/>
                </a:solidFill>
              </a:rPr>
              <a:t>(46), 159-176.</a:t>
            </a:r>
          </a:p>
        </p:txBody>
      </p:sp>
    </p:spTree>
    <p:extLst>
      <p:ext uri="{BB962C8B-B14F-4D97-AF65-F5344CB8AC3E}">
        <p14:creationId xmlns:p14="http://schemas.microsoft.com/office/powerpoint/2010/main" val="25897692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57150"/>
            <a:ext cx="7772400" cy="873125"/>
          </a:xfrm>
        </p:spPr>
        <p:txBody>
          <a:bodyPr/>
          <a:lstStyle/>
          <a:p>
            <a:pPr eaLnBrk="1" hangingPunct="1"/>
            <a:r>
              <a:rPr lang="en-US" smtClean="0"/>
              <a:t>Parallel Scheme</a:t>
            </a:r>
          </a:p>
        </p:txBody>
      </p:sp>
      <p:grpSp>
        <p:nvGrpSpPr>
          <p:cNvPr id="2" name="Group 84"/>
          <p:cNvGrpSpPr>
            <a:grpSpLocks/>
          </p:cNvGrpSpPr>
          <p:nvPr/>
        </p:nvGrpSpPr>
        <p:grpSpPr bwMode="auto">
          <a:xfrm>
            <a:off x="1392238" y="982663"/>
            <a:ext cx="6100762" cy="2241550"/>
            <a:chOff x="457200" y="1022350"/>
            <a:chExt cx="3318163" cy="1219200"/>
          </a:xfrm>
        </p:grpSpPr>
        <p:grpSp>
          <p:nvGrpSpPr>
            <p:cNvPr id="3" name="Group 10"/>
            <p:cNvGrpSpPr>
              <a:grpSpLocks/>
            </p:cNvGrpSpPr>
            <p:nvPr/>
          </p:nvGrpSpPr>
          <p:grpSpPr bwMode="auto">
            <a:xfrm>
              <a:off x="457200" y="1022350"/>
              <a:ext cx="1981200" cy="1219200"/>
              <a:chOff x="432" y="1056"/>
              <a:chExt cx="1584" cy="1008"/>
            </a:xfrm>
          </p:grpSpPr>
          <p:pic>
            <p:nvPicPr>
              <p:cNvPr id="32792" name="Picture 4"/>
              <p:cNvPicPr>
                <a:picLocks noChangeAspect="1" noChangeArrowheads="1"/>
              </p:cNvPicPr>
              <p:nvPr/>
            </p:nvPicPr>
            <p:blipFill>
              <a:blip r:embed="rId2" cstate="print"/>
              <a:srcRect/>
              <a:stretch>
                <a:fillRect/>
              </a:stretch>
            </p:blipFill>
            <p:spPr bwMode="auto">
              <a:xfrm>
                <a:off x="432" y="1056"/>
                <a:ext cx="1008" cy="1008"/>
              </a:xfrm>
              <a:prstGeom prst="rect">
                <a:avLst/>
              </a:prstGeom>
              <a:noFill/>
              <a:ln w="9525">
                <a:noFill/>
                <a:miter lim="800000"/>
                <a:headEnd/>
                <a:tailEnd/>
              </a:ln>
            </p:spPr>
          </p:pic>
          <p:sp>
            <p:nvSpPr>
              <p:cNvPr id="32793" name="Line 5"/>
              <p:cNvSpPr>
                <a:spLocks noChangeShapeType="1"/>
              </p:cNvSpPr>
              <p:nvPr/>
            </p:nvSpPr>
            <p:spPr bwMode="auto">
              <a:xfrm>
                <a:off x="1464" y="1536"/>
                <a:ext cx="192" cy="0"/>
              </a:xfrm>
              <a:prstGeom prst="line">
                <a:avLst/>
              </a:prstGeom>
              <a:noFill/>
              <a:ln w="9525">
                <a:solidFill>
                  <a:schemeClr val="tx1"/>
                </a:solidFill>
                <a:round/>
                <a:headEnd/>
                <a:tailEnd type="triangle" w="med" len="me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2794" name="Text Box 6"/>
              <p:cNvSpPr txBox="1">
                <a:spLocks noChangeArrowheads="1"/>
              </p:cNvSpPr>
              <p:nvPr/>
            </p:nvSpPr>
            <p:spPr bwMode="auto">
              <a:xfrm rot="5400000">
                <a:off x="1249" y="1473"/>
                <a:ext cx="1008" cy="174"/>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kumimoji="1" lang="en-US" sz="2000">
                    <a:solidFill>
                      <a:srgbClr val="808080"/>
                    </a:solidFill>
                    <a:latin typeface="Times New Roman" pitchFamily="18" charset="0"/>
                  </a:rPr>
                  <a:t>Communicate</a:t>
                </a:r>
              </a:p>
            </p:txBody>
          </p:sp>
          <p:sp>
            <p:nvSpPr>
              <p:cNvPr id="32795" name="Freeform 7"/>
              <p:cNvSpPr>
                <a:spLocks/>
              </p:cNvSpPr>
              <p:nvPr/>
            </p:nvSpPr>
            <p:spPr bwMode="auto">
              <a:xfrm>
                <a:off x="435" y="1737"/>
                <a:ext cx="1002" cy="1"/>
              </a:xfrm>
              <a:custGeom>
                <a:avLst/>
                <a:gdLst>
                  <a:gd name="T0" fmla="*/ 0 w 1002"/>
                  <a:gd name="T1" fmla="*/ 0 h 1"/>
                  <a:gd name="T2" fmla="*/ 1002 w 1002"/>
                  <a:gd name="T3" fmla="*/ 0 h 1"/>
                  <a:gd name="T4" fmla="*/ 0 60000 65536"/>
                  <a:gd name="T5" fmla="*/ 0 60000 65536"/>
                  <a:gd name="T6" fmla="*/ 0 w 1002"/>
                  <a:gd name="T7" fmla="*/ 0 h 1"/>
                  <a:gd name="T8" fmla="*/ 1002 w 1002"/>
                  <a:gd name="T9" fmla="*/ 1 h 1"/>
                </a:gdLst>
                <a:ahLst/>
                <a:cxnLst>
                  <a:cxn ang="T4">
                    <a:pos x="T0" y="T1"/>
                  </a:cxn>
                  <a:cxn ang="T5">
                    <a:pos x="T2" y="T3"/>
                  </a:cxn>
                </a:cxnLst>
                <a:rect l="T6" t="T7" r="T8" b="T9"/>
                <a:pathLst>
                  <a:path w="1002" h="1">
                    <a:moveTo>
                      <a:pt x="0" y="0"/>
                    </a:moveTo>
                    <a:lnTo>
                      <a:pt x="1002" y="0"/>
                    </a:lnTo>
                  </a:path>
                </a:pathLst>
              </a:custGeom>
              <a:noFill/>
              <a:ln w="22225">
                <a:solidFill>
                  <a:srgbClr val="0000FF"/>
                </a:solidFill>
                <a:prstDash val="dash"/>
                <a:round/>
                <a:headEn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2796" name="Freeform 8"/>
              <p:cNvSpPr>
                <a:spLocks/>
              </p:cNvSpPr>
              <p:nvPr/>
            </p:nvSpPr>
            <p:spPr bwMode="auto">
              <a:xfrm>
                <a:off x="432" y="1401"/>
                <a:ext cx="1002" cy="1"/>
              </a:xfrm>
              <a:custGeom>
                <a:avLst/>
                <a:gdLst>
                  <a:gd name="T0" fmla="*/ 0 w 1002"/>
                  <a:gd name="T1" fmla="*/ 0 h 1"/>
                  <a:gd name="T2" fmla="*/ 1002 w 1002"/>
                  <a:gd name="T3" fmla="*/ 0 h 1"/>
                  <a:gd name="T4" fmla="*/ 0 60000 65536"/>
                  <a:gd name="T5" fmla="*/ 0 60000 65536"/>
                  <a:gd name="T6" fmla="*/ 0 w 1002"/>
                  <a:gd name="T7" fmla="*/ 0 h 1"/>
                  <a:gd name="T8" fmla="*/ 1002 w 1002"/>
                  <a:gd name="T9" fmla="*/ 1 h 1"/>
                </a:gdLst>
                <a:ahLst/>
                <a:cxnLst>
                  <a:cxn ang="T4">
                    <a:pos x="T0" y="T1"/>
                  </a:cxn>
                  <a:cxn ang="T5">
                    <a:pos x="T2" y="T3"/>
                  </a:cxn>
                </a:cxnLst>
                <a:rect l="T6" t="T7" r="T8" b="T9"/>
                <a:pathLst>
                  <a:path w="1002" h="1">
                    <a:moveTo>
                      <a:pt x="0" y="0"/>
                    </a:moveTo>
                    <a:lnTo>
                      <a:pt x="1002" y="0"/>
                    </a:lnTo>
                  </a:path>
                </a:pathLst>
              </a:custGeom>
              <a:noFill/>
              <a:ln w="22225">
                <a:solidFill>
                  <a:srgbClr val="0000FF"/>
                </a:solidFill>
                <a:prstDash val="dash"/>
                <a:round/>
                <a:headEn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2797" name="Line 9"/>
              <p:cNvSpPr>
                <a:spLocks noChangeShapeType="1"/>
              </p:cNvSpPr>
              <p:nvPr/>
            </p:nvSpPr>
            <p:spPr bwMode="auto">
              <a:xfrm>
                <a:off x="1824" y="1536"/>
                <a:ext cx="192" cy="0"/>
              </a:xfrm>
              <a:prstGeom prst="line">
                <a:avLst/>
              </a:prstGeom>
              <a:noFill/>
              <a:ln w="9525">
                <a:solidFill>
                  <a:schemeClr val="tx1"/>
                </a:solidFill>
                <a:round/>
                <a:headEnd/>
                <a:tailEnd type="triangle" w="med" len="me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grpSp>
        <p:grpSp>
          <p:nvGrpSpPr>
            <p:cNvPr id="4" name="Group 25"/>
            <p:cNvGrpSpPr>
              <a:grpSpLocks/>
            </p:cNvGrpSpPr>
            <p:nvPr/>
          </p:nvGrpSpPr>
          <p:grpSpPr bwMode="auto">
            <a:xfrm>
              <a:off x="2514600" y="1022350"/>
              <a:ext cx="1260763" cy="1219200"/>
              <a:chOff x="432" y="1056"/>
              <a:chExt cx="1008" cy="1008"/>
            </a:xfrm>
          </p:grpSpPr>
          <p:pic>
            <p:nvPicPr>
              <p:cNvPr id="32789" name="Picture 26"/>
              <p:cNvPicPr>
                <a:picLocks noChangeAspect="1" noChangeArrowheads="1"/>
              </p:cNvPicPr>
              <p:nvPr/>
            </p:nvPicPr>
            <p:blipFill>
              <a:blip r:embed="rId2" cstate="print"/>
              <a:srcRect/>
              <a:stretch>
                <a:fillRect/>
              </a:stretch>
            </p:blipFill>
            <p:spPr bwMode="auto">
              <a:xfrm>
                <a:off x="432" y="1056"/>
                <a:ext cx="1008" cy="1008"/>
              </a:xfrm>
              <a:prstGeom prst="rect">
                <a:avLst/>
              </a:prstGeom>
              <a:noFill/>
              <a:ln w="9525">
                <a:noFill/>
                <a:miter lim="800000"/>
                <a:headEnd/>
                <a:tailEnd/>
              </a:ln>
            </p:spPr>
          </p:pic>
          <p:sp>
            <p:nvSpPr>
              <p:cNvPr id="32790" name="Freeform 29"/>
              <p:cNvSpPr>
                <a:spLocks/>
              </p:cNvSpPr>
              <p:nvPr/>
            </p:nvSpPr>
            <p:spPr bwMode="auto">
              <a:xfrm>
                <a:off x="435" y="1737"/>
                <a:ext cx="1002" cy="1"/>
              </a:xfrm>
              <a:custGeom>
                <a:avLst/>
                <a:gdLst>
                  <a:gd name="T0" fmla="*/ 0 w 1002"/>
                  <a:gd name="T1" fmla="*/ 0 h 1"/>
                  <a:gd name="T2" fmla="*/ 1002 w 1002"/>
                  <a:gd name="T3" fmla="*/ 0 h 1"/>
                  <a:gd name="T4" fmla="*/ 0 60000 65536"/>
                  <a:gd name="T5" fmla="*/ 0 60000 65536"/>
                  <a:gd name="T6" fmla="*/ 0 w 1002"/>
                  <a:gd name="T7" fmla="*/ 0 h 1"/>
                  <a:gd name="T8" fmla="*/ 1002 w 1002"/>
                  <a:gd name="T9" fmla="*/ 1 h 1"/>
                </a:gdLst>
                <a:ahLst/>
                <a:cxnLst>
                  <a:cxn ang="T4">
                    <a:pos x="T0" y="T1"/>
                  </a:cxn>
                  <a:cxn ang="T5">
                    <a:pos x="T2" y="T3"/>
                  </a:cxn>
                </a:cxnLst>
                <a:rect l="T6" t="T7" r="T8" b="T9"/>
                <a:pathLst>
                  <a:path w="1002" h="1">
                    <a:moveTo>
                      <a:pt x="0" y="0"/>
                    </a:moveTo>
                    <a:lnTo>
                      <a:pt x="1002" y="0"/>
                    </a:lnTo>
                  </a:path>
                </a:pathLst>
              </a:custGeom>
              <a:noFill/>
              <a:ln w="22225">
                <a:solidFill>
                  <a:srgbClr val="0000FF"/>
                </a:solidFill>
                <a:prstDash val="dash"/>
                <a:round/>
                <a:headEn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2791" name="Freeform 30"/>
              <p:cNvSpPr>
                <a:spLocks/>
              </p:cNvSpPr>
              <p:nvPr/>
            </p:nvSpPr>
            <p:spPr bwMode="auto">
              <a:xfrm>
                <a:off x="432" y="1401"/>
                <a:ext cx="1002" cy="1"/>
              </a:xfrm>
              <a:custGeom>
                <a:avLst/>
                <a:gdLst>
                  <a:gd name="T0" fmla="*/ 0 w 1002"/>
                  <a:gd name="T1" fmla="*/ 0 h 1"/>
                  <a:gd name="T2" fmla="*/ 1002 w 1002"/>
                  <a:gd name="T3" fmla="*/ 0 h 1"/>
                  <a:gd name="T4" fmla="*/ 0 60000 65536"/>
                  <a:gd name="T5" fmla="*/ 0 60000 65536"/>
                  <a:gd name="T6" fmla="*/ 0 w 1002"/>
                  <a:gd name="T7" fmla="*/ 0 h 1"/>
                  <a:gd name="T8" fmla="*/ 1002 w 1002"/>
                  <a:gd name="T9" fmla="*/ 1 h 1"/>
                </a:gdLst>
                <a:ahLst/>
                <a:cxnLst>
                  <a:cxn ang="T4">
                    <a:pos x="T0" y="T1"/>
                  </a:cxn>
                  <a:cxn ang="T5">
                    <a:pos x="T2" y="T3"/>
                  </a:cxn>
                </a:cxnLst>
                <a:rect l="T6" t="T7" r="T8" b="T9"/>
                <a:pathLst>
                  <a:path w="1002" h="1">
                    <a:moveTo>
                      <a:pt x="0" y="0"/>
                    </a:moveTo>
                    <a:lnTo>
                      <a:pt x="1002" y="0"/>
                    </a:lnTo>
                  </a:path>
                </a:pathLst>
              </a:custGeom>
              <a:noFill/>
              <a:ln w="22225">
                <a:solidFill>
                  <a:srgbClr val="0000FF"/>
                </a:solidFill>
                <a:prstDash val="dash"/>
                <a:round/>
                <a:headEn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grpSp>
        <p:sp>
          <p:nvSpPr>
            <p:cNvPr id="32783" name="Line 74"/>
            <p:cNvSpPr>
              <a:spLocks noChangeShapeType="1"/>
            </p:cNvSpPr>
            <p:nvPr/>
          </p:nvSpPr>
          <p:spPr bwMode="auto">
            <a:xfrm>
              <a:off x="485775" y="1041400"/>
              <a:ext cx="457200" cy="0"/>
            </a:xfrm>
            <a:prstGeom prst="line">
              <a:avLst/>
            </a:prstGeom>
            <a:noFill/>
            <a:ln w="9525">
              <a:solidFill>
                <a:schemeClr val="tx1"/>
              </a:solidFill>
              <a:round/>
              <a:headEnd type="oval" w="med" len="med"/>
              <a:tailEnd type="triangle" w="med" len="me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2784" name="Line 75"/>
            <p:cNvSpPr>
              <a:spLocks noChangeShapeType="1"/>
            </p:cNvSpPr>
            <p:nvPr/>
          </p:nvSpPr>
          <p:spPr bwMode="auto">
            <a:xfrm>
              <a:off x="476250" y="1470025"/>
              <a:ext cx="457200" cy="0"/>
            </a:xfrm>
            <a:prstGeom prst="line">
              <a:avLst/>
            </a:prstGeom>
            <a:noFill/>
            <a:ln w="9525">
              <a:solidFill>
                <a:schemeClr val="tx1"/>
              </a:solidFill>
              <a:round/>
              <a:headEnd type="oval" w="med" len="med"/>
              <a:tailEnd type="triangle" w="med" len="me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2785" name="Line 76"/>
            <p:cNvSpPr>
              <a:spLocks noChangeShapeType="1"/>
            </p:cNvSpPr>
            <p:nvPr/>
          </p:nvSpPr>
          <p:spPr bwMode="auto">
            <a:xfrm>
              <a:off x="485775" y="1870075"/>
              <a:ext cx="457200" cy="0"/>
            </a:xfrm>
            <a:prstGeom prst="line">
              <a:avLst/>
            </a:prstGeom>
            <a:noFill/>
            <a:ln w="9525">
              <a:solidFill>
                <a:schemeClr val="tx1"/>
              </a:solidFill>
              <a:round/>
              <a:headEnd type="oval" w="med" len="med"/>
              <a:tailEnd type="triangle" w="med" len="me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2786" name="Line 77"/>
            <p:cNvSpPr>
              <a:spLocks noChangeShapeType="1"/>
            </p:cNvSpPr>
            <p:nvPr/>
          </p:nvSpPr>
          <p:spPr bwMode="auto">
            <a:xfrm flipH="1">
              <a:off x="3276600" y="2212975"/>
              <a:ext cx="457200" cy="0"/>
            </a:xfrm>
            <a:prstGeom prst="line">
              <a:avLst/>
            </a:prstGeom>
            <a:noFill/>
            <a:ln w="9525">
              <a:solidFill>
                <a:schemeClr val="tx1"/>
              </a:solidFill>
              <a:round/>
              <a:headEnd type="oval" w="med" len="med"/>
              <a:tailEnd type="triangle" w="med" len="me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2787" name="Line 78"/>
            <p:cNvSpPr>
              <a:spLocks noChangeShapeType="1"/>
            </p:cNvSpPr>
            <p:nvPr/>
          </p:nvSpPr>
          <p:spPr bwMode="auto">
            <a:xfrm flipH="1">
              <a:off x="3276600" y="1803400"/>
              <a:ext cx="457200" cy="0"/>
            </a:xfrm>
            <a:prstGeom prst="line">
              <a:avLst/>
            </a:prstGeom>
            <a:noFill/>
            <a:ln w="9525">
              <a:solidFill>
                <a:schemeClr val="tx1"/>
              </a:solidFill>
              <a:round/>
              <a:headEnd type="oval" w="med" len="med"/>
              <a:tailEnd type="triangle" w="med" len="me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2788" name="Line 79"/>
            <p:cNvSpPr>
              <a:spLocks noChangeShapeType="1"/>
            </p:cNvSpPr>
            <p:nvPr/>
          </p:nvSpPr>
          <p:spPr bwMode="auto">
            <a:xfrm flipH="1">
              <a:off x="3276600" y="1403350"/>
              <a:ext cx="457200" cy="0"/>
            </a:xfrm>
            <a:prstGeom prst="line">
              <a:avLst/>
            </a:prstGeom>
            <a:noFill/>
            <a:ln w="9525">
              <a:solidFill>
                <a:schemeClr val="tx1"/>
              </a:solidFill>
              <a:round/>
              <a:headEnd type="oval" w="med" len="med"/>
              <a:tailEnd type="triangle" w="med" len="me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grpSp>
      <p:graphicFrame>
        <p:nvGraphicFramePr>
          <p:cNvPr id="83" name="Table 82"/>
          <p:cNvGraphicFramePr>
            <a:graphicFrameLocks noGrp="1"/>
          </p:cNvGraphicFramePr>
          <p:nvPr/>
        </p:nvGraphicFramePr>
        <p:xfrm>
          <a:off x="433388" y="3335338"/>
          <a:ext cx="3654518" cy="3429000"/>
        </p:xfrm>
        <a:graphic>
          <a:graphicData uri="http://schemas.openxmlformats.org/drawingml/2006/table">
            <a:tbl>
              <a:tblPr/>
              <a:tblGrid>
                <a:gridCol w="3654518"/>
              </a:tblGrid>
              <a:tr h="3429000">
                <a:tc>
                  <a:txBody>
                    <a:bodyPr/>
                    <a:lstStyle/>
                    <a:p>
                      <a:r>
                        <a:rPr lang="en-US" sz="1600" i="1" kern="1200" baseline="0" dirty="0" smtClean="0">
                          <a:solidFill>
                            <a:schemeClr val="tx1"/>
                          </a:solidFill>
                          <a:latin typeface="+mn-lt"/>
                          <a:ea typeface="+mn-ea"/>
                          <a:cs typeface="+mn-cs"/>
                        </a:rPr>
                        <a:t>Initialize( Z,F)</a:t>
                      </a:r>
                    </a:p>
                    <a:p>
                      <a:r>
                        <a:rPr lang="en-US" sz="1600" kern="1200" baseline="0" dirty="0" smtClean="0">
                          <a:solidFill>
                            <a:schemeClr val="tx1"/>
                          </a:solidFill>
                          <a:latin typeface="+mn-lt"/>
                          <a:ea typeface="+mn-ea"/>
                          <a:cs typeface="+mn-cs"/>
                        </a:rPr>
                        <a:t>Do </a:t>
                      </a:r>
                    </a:p>
                    <a:p>
                      <a:pPr lvl="1"/>
                      <a:r>
                        <a:rPr lang="en-US" sz="1600" kern="1200" baseline="0" dirty="0" smtClean="0">
                          <a:solidFill>
                            <a:schemeClr val="tx1"/>
                          </a:solidFill>
                          <a:latin typeface="+mn-lt"/>
                          <a:ea typeface="+mn-ea"/>
                          <a:cs typeface="+mn-cs"/>
                        </a:rPr>
                        <a:t>for all grid cells </a:t>
                      </a:r>
                      <a:r>
                        <a:rPr lang="en-US" sz="1600" i="1" kern="1200" baseline="0" dirty="0" err="1" smtClean="0">
                          <a:solidFill>
                            <a:schemeClr val="tx1"/>
                          </a:solidFill>
                          <a:latin typeface="+mn-lt"/>
                          <a:ea typeface="+mn-ea"/>
                          <a:cs typeface="+mn-cs"/>
                        </a:rPr>
                        <a:t>i</a:t>
                      </a:r>
                      <a:endParaRPr lang="en-US" sz="1600" i="1" kern="1200" baseline="0" dirty="0" smtClean="0">
                        <a:solidFill>
                          <a:schemeClr val="tx1"/>
                        </a:solidFill>
                        <a:latin typeface="+mn-lt"/>
                        <a:ea typeface="+mn-ea"/>
                        <a:cs typeface="+mn-cs"/>
                      </a:endParaRPr>
                    </a:p>
                    <a:p>
                      <a:pPr lvl="2"/>
                      <a:r>
                        <a:rPr lang="en-US" sz="1600" kern="1200" baseline="0" dirty="0" smtClean="0">
                          <a:solidFill>
                            <a:schemeClr val="tx1"/>
                          </a:solidFill>
                          <a:latin typeface="+mn-lt"/>
                          <a:ea typeface="+mn-ea"/>
                          <a:cs typeface="+mn-cs"/>
                        </a:rPr>
                        <a:t>if </a:t>
                      </a:r>
                      <a:r>
                        <a:rPr lang="en-US" sz="1600" i="1" kern="1200" baseline="0" dirty="0" smtClean="0">
                          <a:solidFill>
                            <a:schemeClr val="tx1"/>
                          </a:solidFill>
                          <a:latin typeface="+mn-lt"/>
                          <a:ea typeface="+mn-ea"/>
                          <a:cs typeface="+mn-cs"/>
                        </a:rPr>
                        <a:t>Z(</a:t>
                      </a:r>
                      <a:r>
                        <a:rPr lang="en-US" sz="1600" i="1" kern="1200" baseline="0" dirty="0" err="1" smtClean="0">
                          <a:solidFill>
                            <a:schemeClr val="tx1"/>
                          </a:solidFill>
                          <a:latin typeface="+mn-lt"/>
                          <a:ea typeface="+mn-ea"/>
                          <a:cs typeface="+mn-cs"/>
                        </a:rPr>
                        <a:t>i</a:t>
                      </a:r>
                      <a:r>
                        <a:rPr lang="en-US" sz="1600" i="1" kern="1200" baseline="0" dirty="0" smtClean="0">
                          <a:solidFill>
                            <a:schemeClr val="tx1"/>
                          </a:solidFill>
                          <a:latin typeface="+mn-lt"/>
                          <a:ea typeface="+mn-ea"/>
                          <a:cs typeface="+mn-cs"/>
                        </a:rPr>
                        <a:t>) &gt; n   </a:t>
                      </a:r>
                    </a:p>
                    <a:p>
                      <a:pPr marL="1371600" lvl="3" indent="-228600"/>
                      <a:r>
                        <a:rPr lang="en-US" sz="1600" i="1" kern="1200" baseline="0" dirty="0" smtClean="0">
                          <a:solidFill>
                            <a:schemeClr val="tx1"/>
                          </a:solidFill>
                          <a:latin typeface="+mn-lt"/>
                          <a:ea typeface="+mn-ea"/>
                          <a:cs typeface="+mn-cs"/>
                        </a:rPr>
                        <a:t> F(</a:t>
                      </a:r>
                      <a:r>
                        <a:rPr lang="en-US" sz="1600" i="1" kern="1200" baseline="0" dirty="0" err="1" smtClean="0">
                          <a:solidFill>
                            <a:schemeClr val="tx1"/>
                          </a:solidFill>
                          <a:latin typeface="+mn-lt"/>
                          <a:ea typeface="+mn-ea"/>
                          <a:cs typeface="+mn-cs"/>
                        </a:rPr>
                        <a:t>i</a:t>
                      </a:r>
                      <a:r>
                        <a:rPr lang="en-US" sz="1600" i="1" kern="1200" baseline="0" dirty="0" smtClean="0">
                          <a:solidFill>
                            <a:schemeClr val="tx1"/>
                          </a:solidFill>
                          <a:latin typeface="+mn-lt"/>
                          <a:ea typeface="+mn-ea"/>
                          <a:cs typeface="+mn-cs"/>
                        </a:rPr>
                        <a:t>) ← Z(</a:t>
                      </a:r>
                      <a:r>
                        <a:rPr lang="en-US" sz="1600" i="1" kern="1200" baseline="0" dirty="0" err="1" smtClean="0">
                          <a:solidFill>
                            <a:schemeClr val="tx1"/>
                          </a:solidFill>
                          <a:latin typeface="+mn-lt"/>
                          <a:ea typeface="+mn-ea"/>
                          <a:cs typeface="+mn-cs"/>
                        </a:rPr>
                        <a:t>i</a:t>
                      </a:r>
                      <a:r>
                        <a:rPr lang="en-US" sz="1600" i="1" kern="1200" baseline="0" dirty="0" smtClean="0">
                          <a:solidFill>
                            <a:schemeClr val="tx1"/>
                          </a:solidFill>
                          <a:latin typeface="+mn-lt"/>
                          <a:ea typeface="+mn-ea"/>
                          <a:cs typeface="+mn-cs"/>
                        </a:rPr>
                        <a:t>)</a:t>
                      </a:r>
                    </a:p>
                    <a:p>
                      <a:pPr lvl="2"/>
                      <a:r>
                        <a:rPr lang="en-US" sz="1600" i="1" kern="1200" baseline="0" dirty="0" smtClean="0">
                          <a:solidFill>
                            <a:schemeClr val="tx1"/>
                          </a:solidFill>
                          <a:latin typeface="+mn-lt"/>
                          <a:ea typeface="+mn-ea"/>
                          <a:cs typeface="+mn-cs"/>
                        </a:rPr>
                        <a:t>Else   </a:t>
                      </a:r>
                    </a:p>
                    <a:p>
                      <a:pPr marL="914400" lvl="2" indent="228600"/>
                      <a:r>
                        <a:rPr lang="en-US" sz="1600" i="1" kern="1200" baseline="0" dirty="0" smtClean="0">
                          <a:solidFill>
                            <a:schemeClr val="tx1"/>
                          </a:solidFill>
                          <a:latin typeface="+mn-lt"/>
                          <a:ea typeface="+mn-ea"/>
                          <a:cs typeface="+mn-cs"/>
                        </a:rPr>
                        <a:t>F(</a:t>
                      </a:r>
                      <a:r>
                        <a:rPr lang="en-US" sz="1600" i="1" kern="1200" baseline="0" dirty="0" err="1" smtClean="0">
                          <a:solidFill>
                            <a:schemeClr val="tx1"/>
                          </a:solidFill>
                          <a:latin typeface="+mn-lt"/>
                          <a:ea typeface="+mn-ea"/>
                          <a:cs typeface="+mn-cs"/>
                        </a:rPr>
                        <a:t>i</a:t>
                      </a:r>
                      <a:r>
                        <a:rPr lang="en-US" sz="1600" i="1" kern="1200" baseline="0" dirty="0" smtClean="0">
                          <a:solidFill>
                            <a:schemeClr val="tx1"/>
                          </a:solidFill>
                          <a:latin typeface="+mn-lt"/>
                          <a:ea typeface="+mn-ea"/>
                          <a:cs typeface="+mn-cs"/>
                        </a:rPr>
                        <a:t>) ← n</a:t>
                      </a:r>
                    </a:p>
                    <a:p>
                      <a:pPr marL="914400" lvl="2" indent="228600"/>
                      <a:r>
                        <a:rPr lang="en-US" sz="1600" i="1" kern="1200" baseline="0" dirty="0" err="1" smtClean="0">
                          <a:solidFill>
                            <a:schemeClr val="tx1"/>
                          </a:solidFill>
                          <a:latin typeface="+mn-lt"/>
                          <a:ea typeface="+mn-ea"/>
                          <a:cs typeface="+mn-cs"/>
                        </a:rPr>
                        <a:t>i</a:t>
                      </a:r>
                      <a:r>
                        <a:rPr lang="en-US" sz="1600" i="1" kern="1200" baseline="0" dirty="0" smtClean="0">
                          <a:solidFill>
                            <a:schemeClr val="tx1"/>
                          </a:solidFill>
                          <a:latin typeface="+mn-lt"/>
                          <a:ea typeface="+mn-ea"/>
                          <a:cs typeface="+mn-cs"/>
                        </a:rPr>
                        <a:t> on stack for next pass</a:t>
                      </a:r>
                    </a:p>
                    <a:p>
                      <a:pPr lvl="1"/>
                      <a:r>
                        <a:rPr lang="en-US" sz="1600" kern="1200" baseline="0" dirty="0" err="1" smtClean="0">
                          <a:solidFill>
                            <a:schemeClr val="tx1"/>
                          </a:solidFill>
                          <a:latin typeface="+mn-lt"/>
                          <a:ea typeface="+mn-ea"/>
                          <a:cs typeface="+mn-cs"/>
                        </a:rPr>
                        <a:t>endfor</a:t>
                      </a:r>
                      <a:endParaRPr lang="en-US" sz="1600" kern="1200" baseline="0" dirty="0" smtClean="0">
                        <a:solidFill>
                          <a:schemeClr val="tx1"/>
                        </a:solidFill>
                        <a:latin typeface="+mn-lt"/>
                        <a:ea typeface="+mn-ea"/>
                        <a:cs typeface="+mn-cs"/>
                      </a:endParaRPr>
                    </a:p>
                    <a:p>
                      <a:pPr lvl="1"/>
                      <a:r>
                        <a:rPr lang="en-US" sz="1600" i="1" kern="1200" baseline="0" dirty="0" smtClean="0">
                          <a:solidFill>
                            <a:schemeClr val="tx1"/>
                          </a:solidFill>
                          <a:latin typeface="+mn-lt"/>
                          <a:ea typeface="+mn-ea"/>
                          <a:cs typeface="+mn-cs"/>
                        </a:rPr>
                        <a:t>Send( </a:t>
                      </a:r>
                      <a:r>
                        <a:rPr lang="en-US" sz="1600" i="1" kern="1200" baseline="0" dirty="0" err="1" smtClean="0">
                          <a:solidFill>
                            <a:schemeClr val="tx1"/>
                          </a:solidFill>
                          <a:latin typeface="+mn-lt"/>
                          <a:ea typeface="+mn-ea"/>
                          <a:cs typeface="+mn-cs"/>
                        </a:rPr>
                        <a:t>topRow</a:t>
                      </a:r>
                      <a:r>
                        <a:rPr lang="en-US" sz="1600" i="1" kern="1200" baseline="0" dirty="0" smtClean="0">
                          <a:solidFill>
                            <a:schemeClr val="tx1"/>
                          </a:solidFill>
                          <a:latin typeface="+mn-lt"/>
                          <a:ea typeface="+mn-ea"/>
                          <a:cs typeface="+mn-cs"/>
                        </a:rPr>
                        <a:t>, rank-1 )</a:t>
                      </a:r>
                    </a:p>
                    <a:p>
                      <a:pPr lvl="1"/>
                      <a:r>
                        <a:rPr lang="en-US" sz="1600" i="1" kern="1200" baseline="0" dirty="0" smtClean="0">
                          <a:solidFill>
                            <a:schemeClr val="tx1"/>
                          </a:solidFill>
                          <a:latin typeface="+mn-lt"/>
                          <a:ea typeface="+mn-ea"/>
                          <a:cs typeface="+mn-cs"/>
                        </a:rPr>
                        <a:t>Send( </a:t>
                      </a:r>
                      <a:r>
                        <a:rPr lang="en-US" sz="1600" i="1" kern="1200" baseline="0" dirty="0" err="1" smtClean="0">
                          <a:solidFill>
                            <a:schemeClr val="tx1"/>
                          </a:solidFill>
                          <a:latin typeface="+mn-lt"/>
                          <a:ea typeface="+mn-ea"/>
                          <a:cs typeface="+mn-cs"/>
                        </a:rPr>
                        <a:t>bottomRow</a:t>
                      </a:r>
                      <a:r>
                        <a:rPr lang="en-US" sz="1600" i="1" kern="1200" baseline="0" dirty="0" smtClean="0">
                          <a:solidFill>
                            <a:schemeClr val="tx1"/>
                          </a:solidFill>
                          <a:latin typeface="+mn-lt"/>
                          <a:ea typeface="+mn-ea"/>
                          <a:cs typeface="+mn-cs"/>
                        </a:rPr>
                        <a:t>, rank+1 )</a:t>
                      </a:r>
                    </a:p>
                    <a:p>
                      <a:pPr lvl="1"/>
                      <a:r>
                        <a:rPr lang="en-US" sz="1600" i="1" kern="1200" baseline="0" dirty="0" err="1" smtClean="0">
                          <a:solidFill>
                            <a:schemeClr val="tx1"/>
                          </a:solidFill>
                          <a:latin typeface="+mn-lt"/>
                          <a:ea typeface="+mn-ea"/>
                          <a:cs typeface="+mn-cs"/>
                        </a:rPr>
                        <a:t>Recv</a:t>
                      </a:r>
                      <a:r>
                        <a:rPr lang="en-US" sz="1600" i="1" kern="1200" baseline="0" dirty="0" smtClean="0">
                          <a:solidFill>
                            <a:schemeClr val="tx1"/>
                          </a:solidFill>
                          <a:latin typeface="+mn-lt"/>
                          <a:ea typeface="+mn-ea"/>
                          <a:cs typeface="+mn-cs"/>
                        </a:rPr>
                        <a:t>( </a:t>
                      </a:r>
                      <a:r>
                        <a:rPr lang="en-US" sz="1600" i="1" kern="1200" baseline="0" dirty="0" err="1" smtClean="0">
                          <a:solidFill>
                            <a:schemeClr val="tx1"/>
                          </a:solidFill>
                          <a:latin typeface="+mn-lt"/>
                          <a:ea typeface="+mn-ea"/>
                          <a:cs typeface="+mn-cs"/>
                        </a:rPr>
                        <a:t>rowBelow</a:t>
                      </a:r>
                      <a:r>
                        <a:rPr lang="en-US" sz="1600" i="1" kern="1200" baseline="0" dirty="0" smtClean="0">
                          <a:solidFill>
                            <a:schemeClr val="tx1"/>
                          </a:solidFill>
                          <a:latin typeface="+mn-lt"/>
                          <a:ea typeface="+mn-ea"/>
                          <a:cs typeface="+mn-cs"/>
                        </a:rPr>
                        <a:t>, rank+1 )</a:t>
                      </a:r>
                    </a:p>
                    <a:p>
                      <a:pPr lvl="1"/>
                      <a:r>
                        <a:rPr lang="en-US" sz="1600" i="1" kern="1200" baseline="0" dirty="0" err="1" smtClean="0">
                          <a:solidFill>
                            <a:schemeClr val="tx1"/>
                          </a:solidFill>
                          <a:latin typeface="+mn-lt"/>
                          <a:ea typeface="+mn-ea"/>
                          <a:cs typeface="+mn-cs"/>
                        </a:rPr>
                        <a:t>Recv</a:t>
                      </a:r>
                      <a:r>
                        <a:rPr lang="en-US" sz="1600" i="1" kern="1200" baseline="0" dirty="0" smtClean="0">
                          <a:solidFill>
                            <a:schemeClr val="tx1"/>
                          </a:solidFill>
                          <a:latin typeface="+mn-lt"/>
                          <a:ea typeface="+mn-ea"/>
                          <a:cs typeface="+mn-cs"/>
                        </a:rPr>
                        <a:t>( </a:t>
                      </a:r>
                      <a:r>
                        <a:rPr lang="en-US" sz="1600" i="1" kern="1200" baseline="0" dirty="0" err="1" smtClean="0">
                          <a:solidFill>
                            <a:schemeClr val="tx1"/>
                          </a:solidFill>
                          <a:latin typeface="+mn-lt"/>
                          <a:ea typeface="+mn-ea"/>
                          <a:cs typeface="+mn-cs"/>
                        </a:rPr>
                        <a:t>rowAbove</a:t>
                      </a:r>
                      <a:r>
                        <a:rPr lang="en-US" sz="1600" i="1" kern="1200" baseline="0" dirty="0" smtClean="0">
                          <a:solidFill>
                            <a:schemeClr val="tx1"/>
                          </a:solidFill>
                          <a:latin typeface="+mn-lt"/>
                          <a:ea typeface="+mn-ea"/>
                          <a:cs typeface="+mn-cs"/>
                        </a:rPr>
                        <a:t>, rank-1 )</a:t>
                      </a:r>
                    </a:p>
                    <a:p>
                      <a:r>
                        <a:rPr lang="en-US" sz="1600" kern="1200" baseline="0" dirty="0" smtClean="0">
                          <a:solidFill>
                            <a:schemeClr val="tx1"/>
                          </a:solidFill>
                          <a:latin typeface="+mn-lt"/>
                          <a:ea typeface="+mn-ea"/>
                          <a:cs typeface="+mn-cs"/>
                        </a:rPr>
                        <a:t>Until F is not modified</a:t>
                      </a:r>
                      <a:endParaRPr lang="en-US" sz="1050" dirty="0">
                        <a:latin typeface="Times New Roman"/>
                        <a:ea typeface="Times New Roman"/>
                        <a:cs typeface="Times New Roman"/>
                      </a:endParaRPr>
                    </a:p>
                  </a:txBody>
                  <a:tcPr marL="94227" marR="94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5546" name="Rectangle 83"/>
          <p:cNvSpPr>
            <a:spLocks noChangeArrowheads="1"/>
          </p:cNvSpPr>
          <p:nvPr/>
        </p:nvSpPr>
        <p:spPr bwMode="auto">
          <a:xfrm>
            <a:off x="4175125" y="3883025"/>
            <a:ext cx="4572000" cy="1939925"/>
          </a:xfrm>
          <a:prstGeom prst="rect">
            <a:avLst/>
          </a:prstGeom>
          <a:noFill/>
          <a:ln w="9525">
            <a:noFill/>
            <a:miter lim="800000"/>
            <a:headEnd/>
            <a:tailEnd/>
          </a:ln>
        </p:spPr>
        <p:txBody>
          <a:bodyPr>
            <a:spAutoFit/>
          </a:bodyPr>
          <a:lstStyle/>
          <a:p>
            <a:pPr eaLnBrk="0" fontAlgn="base" hangingPunct="0">
              <a:spcBef>
                <a:spcPct val="0"/>
              </a:spcBef>
              <a:spcAft>
                <a:spcPct val="0"/>
              </a:spcAft>
              <a:defRPr/>
            </a:pPr>
            <a:r>
              <a:rPr kumimoji="1" lang="en-US" sz="2000" dirty="0">
                <a:solidFill>
                  <a:srgbClr val="000000"/>
                </a:solidFill>
              </a:rPr>
              <a:t>Z denotes the original elevation. </a:t>
            </a:r>
          </a:p>
          <a:p>
            <a:pPr eaLnBrk="0" fontAlgn="base" hangingPunct="0">
              <a:spcBef>
                <a:spcPct val="0"/>
              </a:spcBef>
              <a:spcAft>
                <a:spcPct val="0"/>
              </a:spcAft>
              <a:defRPr/>
            </a:pPr>
            <a:r>
              <a:rPr kumimoji="1" lang="en-US" sz="2000" dirty="0">
                <a:solidFill>
                  <a:srgbClr val="000000"/>
                </a:solidFill>
              </a:rPr>
              <a:t>F denotes the pit filled elevation. </a:t>
            </a:r>
          </a:p>
          <a:p>
            <a:pPr eaLnBrk="0" fontAlgn="base" hangingPunct="0">
              <a:spcBef>
                <a:spcPct val="0"/>
              </a:spcBef>
              <a:spcAft>
                <a:spcPct val="0"/>
              </a:spcAft>
              <a:defRPr/>
            </a:pPr>
            <a:r>
              <a:rPr kumimoji="1" lang="en-US" sz="2000" dirty="0">
                <a:solidFill>
                  <a:srgbClr val="000000"/>
                </a:solidFill>
              </a:rPr>
              <a:t>n denotes lowest neighboring elevation</a:t>
            </a:r>
          </a:p>
          <a:p>
            <a:pPr eaLnBrk="0" fontAlgn="base" hangingPunct="0">
              <a:spcBef>
                <a:spcPct val="0"/>
              </a:spcBef>
              <a:spcAft>
                <a:spcPct val="0"/>
              </a:spcAft>
              <a:defRPr/>
            </a:pPr>
            <a:r>
              <a:rPr kumimoji="1" lang="en-US" sz="2000" dirty="0" err="1">
                <a:solidFill>
                  <a:srgbClr val="000000"/>
                </a:solidFill>
              </a:rPr>
              <a:t>i</a:t>
            </a:r>
            <a:r>
              <a:rPr kumimoji="1" lang="en-US" sz="2000" dirty="0">
                <a:solidFill>
                  <a:srgbClr val="000000"/>
                </a:solidFill>
              </a:rPr>
              <a:t> denotes the cell being evaluated</a:t>
            </a:r>
          </a:p>
          <a:p>
            <a:pPr eaLnBrk="0" fontAlgn="base" hangingPunct="0">
              <a:spcBef>
                <a:spcPct val="0"/>
              </a:spcBef>
              <a:spcAft>
                <a:spcPct val="0"/>
              </a:spcAft>
              <a:defRPr/>
            </a:pPr>
            <a:endParaRPr kumimoji="1" lang="en-US" sz="2000" dirty="0">
              <a:solidFill>
                <a:srgbClr val="000000"/>
              </a:solidFill>
            </a:endParaRPr>
          </a:p>
          <a:p>
            <a:pPr eaLnBrk="0" fontAlgn="base" hangingPunct="0">
              <a:spcBef>
                <a:spcPct val="0"/>
              </a:spcBef>
              <a:spcAft>
                <a:spcPct val="0"/>
              </a:spcAft>
              <a:defRPr/>
            </a:pPr>
            <a:r>
              <a:rPr kumimoji="1" lang="en-US" sz="2000" dirty="0">
                <a:solidFill>
                  <a:srgbClr val="000000"/>
                </a:solidFill>
              </a:rPr>
              <a:t>Iterate only over stack of changeable cells  </a:t>
            </a:r>
          </a:p>
        </p:txBody>
      </p:sp>
      <p:sp>
        <p:nvSpPr>
          <p:cNvPr id="32779" name="Line 5"/>
          <p:cNvSpPr>
            <a:spLocks noChangeShapeType="1"/>
          </p:cNvSpPr>
          <p:nvPr/>
        </p:nvSpPr>
        <p:spPr bwMode="auto">
          <a:xfrm>
            <a:off x="3752850" y="2265363"/>
            <a:ext cx="441325" cy="0"/>
          </a:xfrm>
          <a:prstGeom prst="line">
            <a:avLst/>
          </a:prstGeom>
          <a:noFill/>
          <a:ln w="9525">
            <a:solidFill>
              <a:schemeClr val="tx1"/>
            </a:solidFill>
            <a:round/>
            <a:headEnd type="triangle" w="med" len="me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2780" name="Line 9"/>
          <p:cNvSpPr>
            <a:spLocks noChangeShapeType="1"/>
          </p:cNvSpPr>
          <p:nvPr/>
        </p:nvSpPr>
        <p:spPr bwMode="auto">
          <a:xfrm>
            <a:off x="4579938" y="2265363"/>
            <a:ext cx="442912" cy="0"/>
          </a:xfrm>
          <a:prstGeom prst="line">
            <a:avLst/>
          </a:prstGeom>
          <a:noFill/>
          <a:ln w="9525">
            <a:solidFill>
              <a:schemeClr val="tx1"/>
            </a:solidFill>
            <a:round/>
            <a:headEnd type="triangle" w="med" len="me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Tree>
    <p:extLst>
      <p:ext uri="{BB962C8B-B14F-4D97-AF65-F5344CB8AC3E}">
        <p14:creationId xmlns:p14="http://schemas.microsoft.com/office/powerpoint/2010/main" val="9813464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98"/>
          <p:cNvGrpSpPr>
            <a:grpSpLocks/>
          </p:cNvGrpSpPr>
          <p:nvPr/>
        </p:nvGrpSpPr>
        <p:grpSpPr bwMode="auto">
          <a:xfrm>
            <a:off x="4562475" y="963613"/>
            <a:ext cx="4114800" cy="5273675"/>
            <a:chOff x="4845171" y="7838537"/>
            <a:chExt cx="4114800" cy="5273079"/>
          </a:xfrm>
        </p:grpSpPr>
        <p:grpSp>
          <p:nvGrpSpPr>
            <p:cNvPr id="3" name="Group 451"/>
            <p:cNvGrpSpPr>
              <a:grpSpLocks/>
            </p:cNvGrpSpPr>
            <p:nvPr/>
          </p:nvGrpSpPr>
          <p:grpSpPr bwMode="auto">
            <a:xfrm>
              <a:off x="4845171" y="7838537"/>
              <a:ext cx="4114800" cy="5273079"/>
              <a:chOff x="3545458" y="7297948"/>
              <a:chExt cx="4114800" cy="5273079"/>
            </a:xfrm>
          </p:grpSpPr>
          <p:grpSp>
            <p:nvGrpSpPr>
              <p:cNvPr id="4" name="Group 405"/>
              <p:cNvGrpSpPr>
                <a:grpSpLocks/>
              </p:cNvGrpSpPr>
              <p:nvPr/>
            </p:nvGrpSpPr>
            <p:grpSpPr bwMode="auto">
              <a:xfrm>
                <a:off x="3545458" y="7640493"/>
                <a:ext cx="4114800" cy="4930534"/>
                <a:chOff x="0" y="7200547"/>
                <a:chExt cx="4114800" cy="4930534"/>
              </a:xfrm>
            </p:grpSpPr>
            <p:grpSp>
              <p:nvGrpSpPr>
                <p:cNvPr id="5" name="Group 317"/>
                <p:cNvGrpSpPr>
                  <a:grpSpLocks/>
                </p:cNvGrpSpPr>
                <p:nvPr/>
              </p:nvGrpSpPr>
              <p:grpSpPr bwMode="auto">
                <a:xfrm>
                  <a:off x="0" y="7200547"/>
                  <a:ext cx="4114800" cy="4930534"/>
                  <a:chOff x="0" y="7200547"/>
                  <a:chExt cx="4114800" cy="4930534"/>
                </a:xfrm>
              </p:grpSpPr>
              <p:sp>
                <p:nvSpPr>
                  <p:cNvPr id="37253" name="Rectangle 24"/>
                  <p:cNvSpPr>
                    <a:spLocks noChangeAspect="1" noChangeArrowheads="1"/>
                  </p:cNvSpPr>
                  <p:nvPr/>
                </p:nvSpPr>
                <p:spPr bwMode="auto">
                  <a:xfrm>
                    <a:off x="1461941" y="9551134"/>
                    <a:ext cx="1194974" cy="118106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470" name="Rectangle 24"/>
                  <p:cNvSpPr>
                    <a:spLocks noChangeAspect="1" noChangeArrowheads="1"/>
                  </p:cNvSpPr>
                  <p:nvPr/>
                </p:nvSpPr>
                <p:spPr bwMode="auto">
                  <a:xfrm>
                    <a:off x="1458913" y="8378655"/>
                    <a:ext cx="1193800" cy="1180967"/>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471" name="Rectangle 23"/>
                  <p:cNvSpPr>
                    <a:spLocks noChangeArrowheads="1"/>
                  </p:cNvSpPr>
                  <p:nvPr/>
                </p:nvSpPr>
                <p:spPr bwMode="auto">
                  <a:xfrm>
                    <a:off x="261938" y="10727890"/>
                    <a:ext cx="1200150" cy="1173029"/>
                  </a:xfrm>
                  <a:prstGeom prst="rect">
                    <a:avLst/>
                  </a:prstGeom>
                  <a:solidFill>
                    <a:schemeClr val="accent1">
                      <a:lumMod val="20000"/>
                      <a:lumOff val="80000"/>
                    </a:schemeClr>
                  </a:solidFill>
                  <a:ln w="9525" algn="ctr">
                    <a:solidFill>
                      <a:schemeClr val="bg2"/>
                    </a:solidFill>
                    <a:round/>
                    <a:headEnd/>
                    <a:tailEnd/>
                  </a:ln>
                </p:spPr>
                <p:txBody>
                  <a:bodyPr wrap="none" anchor="ctr"/>
                  <a:lstStyle/>
                  <a:p>
                    <a:pPr algn="ctr" eaLnBrk="0" fontAlgn="base" hangingPunct="0">
                      <a:spcBef>
                        <a:spcPct val="0"/>
                      </a:spcBef>
                      <a:spcAft>
                        <a:spcPct val="0"/>
                      </a:spcAft>
                      <a:defRPr/>
                    </a:pPr>
                    <a:endParaRPr kumimoji="1" lang="en-US" sz="2000">
                      <a:solidFill>
                        <a:srgbClr val="EEECE1"/>
                      </a:solidFill>
                      <a:latin typeface="Times New Roman" pitchFamily="18" charset="0"/>
                    </a:endParaRPr>
                  </a:p>
                </p:txBody>
              </p:sp>
              <p:sp>
                <p:nvSpPr>
                  <p:cNvPr id="472" name="Rectangle 17"/>
                  <p:cNvSpPr>
                    <a:spLocks noChangeAspect="1" noChangeArrowheads="1"/>
                  </p:cNvSpPr>
                  <p:nvPr/>
                </p:nvSpPr>
                <p:spPr bwMode="auto">
                  <a:xfrm>
                    <a:off x="255588" y="7200863"/>
                    <a:ext cx="1201737" cy="1173029"/>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473" name="Rectangle 18"/>
                  <p:cNvSpPr>
                    <a:spLocks noChangeAspect="1" noChangeArrowheads="1"/>
                  </p:cNvSpPr>
                  <p:nvPr/>
                </p:nvSpPr>
                <p:spPr bwMode="auto">
                  <a:xfrm>
                    <a:off x="1457325" y="7200863"/>
                    <a:ext cx="1198563" cy="1173029"/>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474" name="Rectangle 19"/>
                  <p:cNvSpPr>
                    <a:spLocks noChangeAspect="1" noChangeArrowheads="1"/>
                  </p:cNvSpPr>
                  <p:nvPr/>
                </p:nvSpPr>
                <p:spPr bwMode="auto">
                  <a:xfrm>
                    <a:off x="2655888" y="7200863"/>
                    <a:ext cx="1195387" cy="1173029"/>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475" name="Rectangle 22"/>
                  <p:cNvSpPr>
                    <a:spLocks noChangeAspect="1" noChangeArrowheads="1"/>
                  </p:cNvSpPr>
                  <p:nvPr/>
                </p:nvSpPr>
                <p:spPr bwMode="auto">
                  <a:xfrm>
                    <a:off x="255588" y="8373892"/>
                    <a:ext cx="1201737" cy="1182554"/>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476" name="Rectangle 24"/>
                  <p:cNvSpPr>
                    <a:spLocks noChangeAspect="1" noChangeArrowheads="1"/>
                  </p:cNvSpPr>
                  <p:nvPr/>
                </p:nvSpPr>
                <p:spPr bwMode="auto">
                  <a:xfrm>
                    <a:off x="2655888" y="8373892"/>
                    <a:ext cx="1195387" cy="1182554"/>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477" name="Rectangle 27"/>
                  <p:cNvSpPr>
                    <a:spLocks noChangeAspect="1" noChangeArrowheads="1"/>
                  </p:cNvSpPr>
                  <p:nvPr/>
                </p:nvSpPr>
                <p:spPr bwMode="auto">
                  <a:xfrm>
                    <a:off x="255588" y="9556447"/>
                    <a:ext cx="1201737" cy="1173029"/>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37262" name="Rectangle 29"/>
                  <p:cNvSpPr>
                    <a:spLocks noChangeAspect="1" noChangeArrowheads="1"/>
                  </p:cNvSpPr>
                  <p:nvPr/>
                </p:nvSpPr>
                <p:spPr bwMode="auto">
                  <a:xfrm>
                    <a:off x="2656394" y="9555490"/>
                    <a:ext cx="1194974"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7263" name="Rectangle 27"/>
                  <p:cNvSpPr>
                    <a:spLocks noChangeAspect="1" noChangeArrowheads="1"/>
                  </p:cNvSpPr>
                  <p:nvPr/>
                </p:nvSpPr>
                <p:spPr bwMode="auto">
                  <a:xfrm>
                    <a:off x="256915" y="10729862"/>
                    <a:ext cx="1202151" cy="1173881"/>
                  </a:xfrm>
                  <a:prstGeom prst="rect">
                    <a:avLst/>
                  </a:prstGeom>
                  <a:no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7264" name="Rectangle 28"/>
                  <p:cNvSpPr>
                    <a:spLocks noChangeAspect="1" noChangeArrowheads="1"/>
                  </p:cNvSpPr>
                  <p:nvPr/>
                </p:nvSpPr>
                <p:spPr bwMode="auto">
                  <a:xfrm>
                    <a:off x="1457864" y="10729862"/>
                    <a:ext cx="1203013"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7265" name="Rectangle 29"/>
                  <p:cNvSpPr>
                    <a:spLocks noChangeAspect="1" noChangeArrowheads="1"/>
                  </p:cNvSpPr>
                  <p:nvPr/>
                </p:nvSpPr>
                <p:spPr bwMode="auto">
                  <a:xfrm>
                    <a:off x="2660876" y="10729862"/>
                    <a:ext cx="1187267"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cxnSp>
                <p:nvCxnSpPr>
                  <p:cNvPr id="482" name="Straight Connector 481"/>
                  <p:cNvCxnSpPr/>
                  <p:nvPr/>
                </p:nvCxnSpPr>
                <p:spPr>
                  <a:xfrm>
                    <a:off x="0" y="9559621"/>
                    <a:ext cx="41148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7267" name="Line 35"/>
                  <p:cNvSpPr>
                    <a:spLocks noChangeShapeType="1"/>
                  </p:cNvSpPr>
                  <p:nvPr/>
                </p:nvSpPr>
                <p:spPr bwMode="auto">
                  <a:xfrm>
                    <a:off x="1235907" y="8170884"/>
                    <a:ext cx="439387" cy="427512"/>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68" name="Line 36"/>
                  <p:cNvSpPr>
                    <a:spLocks noChangeShapeType="1"/>
                  </p:cNvSpPr>
                  <p:nvPr/>
                </p:nvSpPr>
                <p:spPr bwMode="auto">
                  <a:xfrm>
                    <a:off x="2346387" y="9394168"/>
                    <a:ext cx="0" cy="43132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69" name="Line 38"/>
                  <p:cNvSpPr>
                    <a:spLocks noChangeShapeType="1"/>
                  </p:cNvSpPr>
                  <p:nvPr/>
                </p:nvSpPr>
                <p:spPr bwMode="auto">
                  <a:xfrm flipH="1">
                    <a:off x="2423440" y="8122343"/>
                    <a:ext cx="454230" cy="523554"/>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70" name="Line 39"/>
                  <p:cNvSpPr>
                    <a:spLocks noChangeShapeType="1"/>
                  </p:cNvSpPr>
                  <p:nvPr/>
                </p:nvSpPr>
                <p:spPr bwMode="auto">
                  <a:xfrm>
                    <a:off x="3110198" y="9346541"/>
                    <a:ext cx="11875" cy="52251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71" name="Line 40"/>
                  <p:cNvSpPr>
                    <a:spLocks noChangeShapeType="1"/>
                  </p:cNvSpPr>
                  <p:nvPr/>
                </p:nvSpPr>
                <p:spPr bwMode="auto">
                  <a:xfrm>
                    <a:off x="2090932" y="8123382"/>
                    <a:ext cx="11875" cy="570017"/>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72" name="Line 41"/>
                  <p:cNvSpPr>
                    <a:spLocks noChangeShapeType="1"/>
                  </p:cNvSpPr>
                  <p:nvPr/>
                </p:nvSpPr>
                <p:spPr bwMode="auto">
                  <a:xfrm>
                    <a:off x="1224033" y="9299041"/>
                    <a:ext cx="510640" cy="53439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73" name="Line 39"/>
                  <p:cNvSpPr>
                    <a:spLocks noChangeShapeType="1"/>
                  </p:cNvSpPr>
                  <p:nvPr/>
                </p:nvSpPr>
                <p:spPr bwMode="auto">
                  <a:xfrm>
                    <a:off x="832148" y="8123383"/>
                    <a:ext cx="11875" cy="53439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74" name="Line 41"/>
                  <p:cNvSpPr>
                    <a:spLocks noChangeShapeType="1"/>
                  </p:cNvSpPr>
                  <p:nvPr/>
                </p:nvSpPr>
                <p:spPr bwMode="auto">
                  <a:xfrm>
                    <a:off x="1223683" y="10489017"/>
                    <a:ext cx="484095" cy="510989"/>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75" name="Line 39"/>
                  <p:cNvSpPr>
                    <a:spLocks noChangeShapeType="1"/>
                  </p:cNvSpPr>
                  <p:nvPr/>
                </p:nvSpPr>
                <p:spPr bwMode="auto">
                  <a:xfrm flipV="1">
                    <a:off x="1224700" y="11343735"/>
                    <a:ext cx="526461" cy="31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76" name="Line 39"/>
                  <p:cNvSpPr>
                    <a:spLocks noChangeShapeType="1"/>
                  </p:cNvSpPr>
                  <p:nvPr/>
                </p:nvSpPr>
                <p:spPr bwMode="auto">
                  <a:xfrm>
                    <a:off x="3606604" y="10526568"/>
                    <a:ext cx="439948" cy="414068"/>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77" name="Line 39"/>
                  <p:cNvSpPr>
                    <a:spLocks noChangeShapeType="1"/>
                  </p:cNvSpPr>
                  <p:nvPr/>
                </p:nvSpPr>
                <p:spPr bwMode="auto">
                  <a:xfrm>
                    <a:off x="3615230" y="11691133"/>
                    <a:ext cx="439948" cy="405442"/>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78" name="Line 39"/>
                  <p:cNvSpPr>
                    <a:spLocks noChangeShapeType="1"/>
                  </p:cNvSpPr>
                  <p:nvPr/>
                </p:nvSpPr>
                <p:spPr bwMode="auto">
                  <a:xfrm flipH="1">
                    <a:off x="2062476" y="11627534"/>
                    <a:ext cx="3891" cy="503547"/>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79" name="Line 39"/>
                  <p:cNvSpPr>
                    <a:spLocks noChangeShapeType="1"/>
                  </p:cNvSpPr>
                  <p:nvPr/>
                </p:nvSpPr>
                <p:spPr bwMode="auto">
                  <a:xfrm>
                    <a:off x="3266945" y="8114889"/>
                    <a:ext cx="11519" cy="60226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80" name="Line 41"/>
                  <p:cNvSpPr>
                    <a:spLocks noChangeShapeType="1"/>
                  </p:cNvSpPr>
                  <p:nvPr/>
                </p:nvSpPr>
                <p:spPr bwMode="auto">
                  <a:xfrm>
                    <a:off x="2462611" y="10520395"/>
                    <a:ext cx="495743" cy="5065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81" name="Line 36"/>
                  <p:cNvSpPr>
                    <a:spLocks noChangeShapeType="1"/>
                  </p:cNvSpPr>
                  <p:nvPr/>
                </p:nvSpPr>
                <p:spPr bwMode="auto">
                  <a:xfrm>
                    <a:off x="2096980" y="10500689"/>
                    <a:ext cx="763" cy="5531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grpSp>
            <p:sp>
              <p:nvSpPr>
                <p:cNvPr id="37241" name="Rectangle 23"/>
                <p:cNvSpPr>
                  <a:spLocks noChangeArrowheads="1"/>
                </p:cNvSpPr>
                <p:nvPr/>
              </p:nvSpPr>
              <p:spPr bwMode="auto">
                <a:xfrm>
                  <a:off x="547765"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242" name="Rectangle 23"/>
                <p:cNvSpPr>
                  <a:spLocks noChangeArrowheads="1"/>
                </p:cNvSpPr>
                <p:nvPr/>
              </p:nvSpPr>
              <p:spPr bwMode="auto">
                <a:xfrm>
                  <a:off x="1713516"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243" name="Rectangle 23"/>
                <p:cNvSpPr>
                  <a:spLocks noChangeArrowheads="1"/>
                </p:cNvSpPr>
                <p:nvPr/>
              </p:nvSpPr>
              <p:spPr bwMode="auto">
                <a:xfrm>
                  <a:off x="2910305"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244" name="Rectangle 23"/>
                <p:cNvSpPr>
                  <a:spLocks noChangeArrowheads="1"/>
                </p:cNvSpPr>
                <p:nvPr/>
              </p:nvSpPr>
              <p:spPr bwMode="auto">
                <a:xfrm>
                  <a:off x="2814125" y="8718210"/>
                  <a:ext cx="83548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A=1.5</a:t>
                  </a:r>
                </a:p>
              </p:txBody>
            </p:sp>
            <p:sp>
              <p:nvSpPr>
                <p:cNvPr id="37245" name="Rectangle 23"/>
                <p:cNvSpPr>
                  <a:spLocks noChangeArrowheads="1"/>
                </p:cNvSpPr>
                <p:nvPr/>
              </p:nvSpPr>
              <p:spPr bwMode="auto">
                <a:xfrm>
                  <a:off x="1713516" y="8718210"/>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A=3</a:t>
                  </a:r>
                </a:p>
              </p:txBody>
            </p:sp>
            <p:sp>
              <p:nvSpPr>
                <p:cNvPr id="37246" name="Rectangle 23"/>
                <p:cNvSpPr>
                  <a:spLocks noChangeArrowheads="1"/>
                </p:cNvSpPr>
                <p:nvPr/>
              </p:nvSpPr>
              <p:spPr bwMode="auto">
                <a:xfrm>
                  <a:off x="451586" y="8718210"/>
                  <a:ext cx="83548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A=1.5</a:t>
                  </a:r>
                </a:p>
              </p:txBody>
            </p:sp>
            <p:sp>
              <p:nvSpPr>
                <p:cNvPr id="37247" name="Rectangle 23"/>
                <p:cNvSpPr>
                  <a:spLocks noChangeArrowheads="1"/>
                </p:cNvSpPr>
                <p:nvPr/>
              </p:nvSpPr>
              <p:spPr bwMode="auto">
                <a:xfrm>
                  <a:off x="547765"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248" name="Rectangle 23"/>
                <p:cNvSpPr>
                  <a:spLocks noChangeArrowheads="1"/>
                </p:cNvSpPr>
                <p:nvPr/>
              </p:nvSpPr>
              <p:spPr bwMode="auto">
                <a:xfrm>
                  <a:off x="1713516"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D=2</a:t>
                  </a:r>
                </a:p>
              </p:txBody>
            </p:sp>
            <p:sp>
              <p:nvSpPr>
                <p:cNvPr id="37249" name="Rectangle 23"/>
                <p:cNvSpPr>
                  <a:spLocks noChangeArrowheads="1"/>
                </p:cNvSpPr>
                <p:nvPr/>
              </p:nvSpPr>
              <p:spPr bwMode="auto">
                <a:xfrm>
                  <a:off x="2910305"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D=1</a:t>
                  </a:r>
                </a:p>
              </p:txBody>
            </p:sp>
            <p:sp>
              <p:nvSpPr>
                <p:cNvPr id="37250" name="Rectangle 23"/>
                <p:cNvSpPr>
                  <a:spLocks noChangeArrowheads="1"/>
                </p:cNvSpPr>
                <p:nvPr/>
              </p:nvSpPr>
              <p:spPr bwMode="auto">
                <a:xfrm>
                  <a:off x="547765"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251" name="Rectangle 23"/>
                <p:cNvSpPr>
                  <a:spLocks noChangeArrowheads="1"/>
                </p:cNvSpPr>
                <p:nvPr/>
              </p:nvSpPr>
              <p:spPr bwMode="auto">
                <a:xfrm>
                  <a:off x="1713516"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D=1</a:t>
                  </a:r>
                </a:p>
              </p:txBody>
            </p:sp>
            <p:sp>
              <p:nvSpPr>
                <p:cNvPr id="37252" name="Rectangle 23"/>
                <p:cNvSpPr>
                  <a:spLocks noChangeArrowheads="1"/>
                </p:cNvSpPr>
                <p:nvPr/>
              </p:nvSpPr>
              <p:spPr bwMode="auto">
                <a:xfrm>
                  <a:off x="2910305"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D=1</a:t>
                  </a:r>
                </a:p>
              </p:txBody>
            </p:sp>
          </p:grpSp>
          <p:sp>
            <p:nvSpPr>
              <p:cNvPr id="37238" name="Rectangle 23"/>
              <p:cNvSpPr>
                <a:spLocks noChangeArrowheads="1"/>
              </p:cNvSpPr>
              <p:nvPr/>
            </p:nvSpPr>
            <p:spPr bwMode="auto">
              <a:xfrm>
                <a:off x="5220836" y="9966170"/>
                <a:ext cx="713657"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B=-2</a:t>
                </a:r>
              </a:p>
            </p:txBody>
          </p:sp>
          <p:sp>
            <p:nvSpPr>
              <p:cNvPr id="37239" name="TextBox 454"/>
              <p:cNvSpPr txBox="1">
                <a:spLocks noChangeArrowheads="1"/>
              </p:cNvSpPr>
              <p:nvPr/>
            </p:nvSpPr>
            <p:spPr bwMode="auto">
              <a:xfrm>
                <a:off x="3593083" y="7297948"/>
                <a:ext cx="4019549" cy="369290"/>
              </a:xfrm>
              <a:prstGeom prst="rect">
                <a:avLst/>
              </a:prstGeom>
              <a:solidFill>
                <a:schemeClr val="bg1"/>
              </a:solidFill>
              <a:ln w="9525">
                <a:noFill/>
                <a:miter lim="800000"/>
                <a:headEnd/>
                <a:tailEnd/>
              </a:ln>
            </p:spPr>
            <p:txBody>
              <a:bodyPr>
                <a:spAutoFit/>
              </a:bodyPr>
              <a:lstStyle/>
              <a:p>
                <a:pPr algn="ctr" eaLnBrk="0" fontAlgn="base" hangingPunct="0">
                  <a:spcBef>
                    <a:spcPct val="0"/>
                  </a:spcBef>
                  <a:spcAft>
                    <a:spcPct val="0"/>
                  </a:spcAft>
                </a:pPr>
                <a:r>
                  <a:rPr kumimoji="1" lang="en-US">
                    <a:solidFill>
                      <a:srgbClr val="FF0000"/>
                    </a:solidFill>
                    <a:latin typeface="Times New Roman" pitchFamily="18" charset="0"/>
                  </a:rPr>
                  <a:t>Queue’s empty so exchange border info.</a:t>
                </a:r>
              </a:p>
            </p:txBody>
          </p:sp>
        </p:grpSp>
        <p:sp>
          <p:nvSpPr>
            <p:cNvPr id="37236" name="Rectangle 23"/>
            <p:cNvSpPr>
              <a:spLocks noChangeArrowheads="1"/>
            </p:cNvSpPr>
            <p:nvPr/>
          </p:nvSpPr>
          <p:spPr bwMode="auto">
            <a:xfrm>
              <a:off x="7975537" y="10512514"/>
              <a:ext cx="713657"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B=-1</a:t>
              </a:r>
            </a:p>
          </p:txBody>
        </p:sp>
      </p:grpSp>
      <p:grpSp>
        <p:nvGrpSpPr>
          <p:cNvPr id="6" name="Group 451"/>
          <p:cNvGrpSpPr>
            <a:grpSpLocks/>
          </p:cNvGrpSpPr>
          <p:nvPr/>
        </p:nvGrpSpPr>
        <p:grpSpPr bwMode="auto">
          <a:xfrm>
            <a:off x="4562475" y="1306513"/>
            <a:ext cx="4114800" cy="4930775"/>
            <a:chOff x="3545458" y="7640493"/>
            <a:chExt cx="4114800" cy="4930534"/>
          </a:xfrm>
        </p:grpSpPr>
        <p:grpSp>
          <p:nvGrpSpPr>
            <p:cNvPr id="7" name="Group 405"/>
            <p:cNvGrpSpPr>
              <a:grpSpLocks/>
            </p:cNvGrpSpPr>
            <p:nvPr/>
          </p:nvGrpSpPr>
          <p:grpSpPr bwMode="auto">
            <a:xfrm>
              <a:off x="3545458" y="7640493"/>
              <a:ext cx="4114800" cy="4930534"/>
              <a:chOff x="0" y="7200547"/>
              <a:chExt cx="4114800" cy="4930534"/>
            </a:xfrm>
          </p:grpSpPr>
          <p:grpSp>
            <p:nvGrpSpPr>
              <p:cNvPr id="10" name="Group 317"/>
              <p:cNvGrpSpPr>
                <a:grpSpLocks/>
              </p:cNvGrpSpPr>
              <p:nvPr/>
            </p:nvGrpSpPr>
            <p:grpSpPr bwMode="auto">
              <a:xfrm>
                <a:off x="0" y="7200547"/>
                <a:ext cx="4114800" cy="4930534"/>
                <a:chOff x="0" y="7200547"/>
                <a:chExt cx="4114800" cy="4930534"/>
              </a:xfrm>
            </p:grpSpPr>
            <p:sp>
              <p:nvSpPr>
                <p:cNvPr id="37206" name="Rectangle 24"/>
                <p:cNvSpPr>
                  <a:spLocks noChangeAspect="1" noChangeArrowheads="1"/>
                </p:cNvSpPr>
                <p:nvPr/>
              </p:nvSpPr>
              <p:spPr bwMode="auto">
                <a:xfrm>
                  <a:off x="1461941" y="9551134"/>
                  <a:ext cx="1194974" cy="118106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656" name="Rectangle 24"/>
                <p:cNvSpPr>
                  <a:spLocks noChangeAspect="1" noChangeArrowheads="1"/>
                </p:cNvSpPr>
                <p:nvPr/>
              </p:nvSpPr>
              <p:spPr bwMode="auto">
                <a:xfrm>
                  <a:off x="1458913" y="8378414"/>
                  <a:ext cx="1193800" cy="1181042"/>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657" name="Rectangle 23"/>
                <p:cNvSpPr>
                  <a:spLocks noChangeArrowheads="1"/>
                </p:cNvSpPr>
                <p:nvPr/>
              </p:nvSpPr>
              <p:spPr bwMode="auto">
                <a:xfrm>
                  <a:off x="261938" y="10727800"/>
                  <a:ext cx="1200150" cy="1173105"/>
                </a:xfrm>
                <a:prstGeom prst="rect">
                  <a:avLst/>
                </a:prstGeom>
                <a:solidFill>
                  <a:schemeClr val="accent1">
                    <a:lumMod val="20000"/>
                    <a:lumOff val="80000"/>
                  </a:schemeClr>
                </a:solidFill>
                <a:ln w="9525" algn="ctr">
                  <a:solidFill>
                    <a:schemeClr val="bg2"/>
                  </a:solidFill>
                  <a:round/>
                  <a:headEnd/>
                  <a:tailEnd/>
                </a:ln>
              </p:spPr>
              <p:txBody>
                <a:bodyPr wrap="none" anchor="ctr"/>
                <a:lstStyle/>
                <a:p>
                  <a:pPr algn="ctr" eaLnBrk="0" fontAlgn="base" hangingPunct="0">
                    <a:spcBef>
                      <a:spcPct val="0"/>
                    </a:spcBef>
                    <a:spcAft>
                      <a:spcPct val="0"/>
                    </a:spcAft>
                    <a:defRPr/>
                  </a:pPr>
                  <a:endParaRPr kumimoji="1" lang="en-US" sz="2000">
                    <a:solidFill>
                      <a:srgbClr val="EEECE1"/>
                    </a:solidFill>
                    <a:latin typeface="Times New Roman" pitchFamily="18" charset="0"/>
                  </a:endParaRPr>
                </a:p>
              </p:txBody>
            </p:sp>
            <p:sp>
              <p:nvSpPr>
                <p:cNvPr id="658" name="Rectangle 17"/>
                <p:cNvSpPr>
                  <a:spLocks noChangeAspect="1" noChangeArrowheads="1"/>
                </p:cNvSpPr>
                <p:nvPr/>
              </p:nvSpPr>
              <p:spPr bwMode="auto">
                <a:xfrm>
                  <a:off x="255588" y="7200547"/>
                  <a:ext cx="1201737" cy="1173105"/>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659" name="Rectangle 18"/>
                <p:cNvSpPr>
                  <a:spLocks noChangeAspect="1" noChangeArrowheads="1"/>
                </p:cNvSpPr>
                <p:nvPr/>
              </p:nvSpPr>
              <p:spPr bwMode="auto">
                <a:xfrm>
                  <a:off x="1457325" y="7200547"/>
                  <a:ext cx="1198563" cy="1173105"/>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660" name="Rectangle 19"/>
                <p:cNvSpPr>
                  <a:spLocks noChangeAspect="1" noChangeArrowheads="1"/>
                </p:cNvSpPr>
                <p:nvPr/>
              </p:nvSpPr>
              <p:spPr bwMode="auto">
                <a:xfrm>
                  <a:off x="2655888" y="7200547"/>
                  <a:ext cx="1195387" cy="1173105"/>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661" name="Rectangle 22"/>
                <p:cNvSpPr>
                  <a:spLocks noChangeAspect="1" noChangeArrowheads="1"/>
                </p:cNvSpPr>
                <p:nvPr/>
              </p:nvSpPr>
              <p:spPr bwMode="auto">
                <a:xfrm>
                  <a:off x="255588" y="8373652"/>
                  <a:ext cx="1201737" cy="1182630"/>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662" name="Rectangle 24"/>
                <p:cNvSpPr>
                  <a:spLocks noChangeAspect="1" noChangeArrowheads="1"/>
                </p:cNvSpPr>
                <p:nvPr/>
              </p:nvSpPr>
              <p:spPr bwMode="auto">
                <a:xfrm>
                  <a:off x="2655888" y="8373652"/>
                  <a:ext cx="1195387" cy="1182630"/>
                </a:xfrm>
                <a:prstGeom prst="rect">
                  <a:avLst/>
                </a:prstGeom>
                <a:solidFill>
                  <a:schemeClr val="accent6">
                    <a:lumMod val="40000"/>
                    <a:lumOff val="6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663" name="Rectangle 27"/>
                <p:cNvSpPr>
                  <a:spLocks noChangeAspect="1" noChangeArrowheads="1"/>
                </p:cNvSpPr>
                <p:nvPr/>
              </p:nvSpPr>
              <p:spPr bwMode="auto">
                <a:xfrm>
                  <a:off x="255588" y="9556282"/>
                  <a:ext cx="1201737" cy="1173105"/>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37215" name="Rectangle 29"/>
                <p:cNvSpPr>
                  <a:spLocks noChangeAspect="1" noChangeArrowheads="1"/>
                </p:cNvSpPr>
                <p:nvPr/>
              </p:nvSpPr>
              <p:spPr bwMode="auto">
                <a:xfrm>
                  <a:off x="2656394" y="9555490"/>
                  <a:ext cx="1194974"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7216" name="Rectangle 27"/>
                <p:cNvSpPr>
                  <a:spLocks noChangeAspect="1" noChangeArrowheads="1"/>
                </p:cNvSpPr>
                <p:nvPr/>
              </p:nvSpPr>
              <p:spPr bwMode="auto">
                <a:xfrm>
                  <a:off x="256915" y="10729862"/>
                  <a:ext cx="1202151" cy="1173881"/>
                </a:xfrm>
                <a:prstGeom prst="rect">
                  <a:avLst/>
                </a:prstGeom>
                <a:no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7217" name="Rectangle 28"/>
                <p:cNvSpPr>
                  <a:spLocks noChangeAspect="1" noChangeArrowheads="1"/>
                </p:cNvSpPr>
                <p:nvPr/>
              </p:nvSpPr>
              <p:spPr bwMode="auto">
                <a:xfrm>
                  <a:off x="1457864" y="10729862"/>
                  <a:ext cx="1203013"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7218" name="Rectangle 29"/>
                <p:cNvSpPr>
                  <a:spLocks noChangeAspect="1" noChangeArrowheads="1"/>
                </p:cNvSpPr>
                <p:nvPr/>
              </p:nvSpPr>
              <p:spPr bwMode="auto">
                <a:xfrm>
                  <a:off x="2660876" y="10729862"/>
                  <a:ext cx="1187267"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cxnSp>
              <p:nvCxnSpPr>
                <p:cNvPr id="668" name="Straight Connector 667"/>
                <p:cNvCxnSpPr/>
                <p:nvPr/>
              </p:nvCxnSpPr>
              <p:spPr>
                <a:xfrm>
                  <a:off x="0" y="9559457"/>
                  <a:ext cx="41148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7220" name="Line 35"/>
                <p:cNvSpPr>
                  <a:spLocks noChangeShapeType="1"/>
                </p:cNvSpPr>
                <p:nvPr/>
              </p:nvSpPr>
              <p:spPr bwMode="auto">
                <a:xfrm>
                  <a:off x="1235907" y="8170884"/>
                  <a:ext cx="439387" cy="427512"/>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21" name="Line 36"/>
                <p:cNvSpPr>
                  <a:spLocks noChangeShapeType="1"/>
                </p:cNvSpPr>
                <p:nvPr/>
              </p:nvSpPr>
              <p:spPr bwMode="auto">
                <a:xfrm>
                  <a:off x="2346387" y="9394168"/>
                  <a:ext cx="0" cy="43132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22" name="Line 38"/>
                <p:cNvSpPr>
                  <a:spLocks noChangeShapeType="1"/>
                </p:cNvSpPr>
                <p:nvPr/>
              </p:nvSpPr>
              <p:spPr bwMode="auto">
                <a:xfrm flipH="1">
                  <a:off x="2423440" y="8122343"/>
                  <a:ext cx="454230" cy="523554"/>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23" name="Line 39"/>
                <p:cNvSpPr>
                  <a:spLocks noChangeShapeType="1"/>
                </p:cNvSpPr>
                <p:nvPr/>
              </p:nvSpPr>
              <p:spPr bwMode="auto">
                <a:xfrm>
                  <a:off x="3110198" y="9346541"/>
                  <a:ext cx="11875" cy="52251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24" name="Line 40"/>
                <p:cNvSpPr>
                  <a:spLocks noChangeShapeType="1"/>
                </p:cNvSpPr>
                <p:nvPr/>
              </p:nvSpPr>
              <p:spPr bwMode="auto">
                <a:xfrm>
                  <a:off x="2090932" y="8123382"/>
                  <a:ext cx="11875" cy="570017"/>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25" name="Line 41"/>
                <p:cNvSpPr>
                  <a:spLocks noChangeShapeType="1"/>
                </p:cNvSpPr>
                <p:nvPr/>
              </p:nvSpPr>
              <p:spPr bwMode="auto">
                <a:xfrm>
                  <a:off x="1224033" y="9299041"/>
                  <a:ext cx="510640" cy="53439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26" name="Line 39"/>
                <p:cNvSpPr>
                  <a:spLocks noChangeShapeType="1"/>
                </p:cNvSpPr>
                <p:nvPr/>
              </p:nvSpPr>
              <p:spPr bwMode="auto">
                <a:xfrm>
                  <a:off x="832148" y="8123383"/>
                  <a:ext cx="11875" cy="53439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27" name="Line 41"/>
                <p:cNvSpPr>
                  <a:spLocks noChangeShapeType="1"/>
                </p:cNvSpPr>
                <p:nvPr/>
              </p:nvSpPr>
              <p:spPr bwMode="auto">
                <a:xfrm>
                  <a:off x="1223683" y="10489017"/>
                  <a:ext cx="484095" cy="510989"/>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28" name="Line 39"/>
                <p:cNvSpPr>
                  <a:spLocks noChangeShapeType="1"/>
                </p:cNvSpPr>
                <p:nvPr/>
              </p:nvSpPr>
              <p:spPr bwMode="auto">
                <a:xfrm flipV="1">
                  <a:off x="1224700" y="11343735"/>
                  <a:ext cx="526461" cy="31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29" name="Line 39"/>
                <p:cNvSpPr>
                  <a:spLocks noChangeShapeType="1"/>
                </p:cNvSpPr>
                <p:nvPr/>
              </p:nvSpPr>
              <p:spPr bwMode="auto">
                <a:xfrm>
                  <a:off x="3606604" y="10526568"/>
                  <a:ext cx="439948" cy="414068"/>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30" name="Line 39"/>
                <p:cNvSpPr>
                  <a:spLocks noChangeShapeType="1"/>
                </p:cNvSpPr>
                <p:nvPr/>
              </p:nvSpPr>
              <p:spPr bwMode="auto">
                <a:xfrm>
                  <a:off x="3615230" y="11691133"/>
                  <a:ext cx="439948" cy="405442"/>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31" name="Line 39"/>
                <p:cNvSpPr>
                  <a:spLocks noChangeShapeType="1"/>
                </p:cNvSpPr>
                <p:nvPr/>
              </p:nvSpPr>
              <p:spPr bwMode="auto">
                <a:xfrm flipH="1">
                  <a:off x="2062476" y="11627534"/>
                  <a:ext cx="3891" cy="503547"/>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32" name="Line 39"/>
                <p:cNvSpPr>
                  <a:spLocks noChangeShapeType="1"/>
                </p:cNvSpPr>
                <p:nvPr/>
              </p:nvSpPr>
              <p:spPr bwMode="auto">
                <a:xfrm>
                  <a:off x="3266945" y="8114889"/>
                  <a:ext cx="11519" cy="60226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33" name="Line 41"/>
                <p:cNvSpPr>
                  <a:spLocks noChangeShapeType="1"/>
                </p:cNvSpPr>
                <p:nvPr/>
              </p:nvSpPr>
              <p:spPr bwMode="auto">
                <a:xfrm>
                  <a:off x="2462611" y="10520395"/>
                  <a:ext cx="495743" cy="5065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34" name="Line 36"/>
                <p:cNvSpPr>
                  <a:spLocks noChangeShapeType="1"/>
                </p:cNvSpPr>
                <p:nvPr/>
              </p:nvSpPr>
              <p:spPr bwMode="auto">
                <a:xfrm>
                  <a:off x="2096980" y="10500689"/>
                  <a:ext cx="763" cy="5531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grpSp>
          <p:sp>
            <p:nvSpPr>
              <p:cNvPr id="37194" name="Rectangle 23"/>
              <p:cNvSpPr>
                <a:spLocks noChangeArrowheads="1"/>
              </p:cNvSpPr>
              <p:nvPr/>
            </p:nvSpPr>
            <p:spPr bwMode="auto">
              <a:xfrm>
                <a:off x="547765"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195" name="Rectangle 23"/>
              <p:cNvSpPr>
                <a:spLocks noChangeArrowheads="1"/>
              </p:cNvSpPr>
              <p:nvPr/>
            </p:nvSpPr>
            <p:spPr bwMode="auto">
              <a:xfrm>
                <a:off x="1713516"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196" name="Rectangle 23"/>
              <p:cNvSpPr>
                <a:spLocks noChangeArrowheads="1"/>
              </p:cNvSpPr>
              <p:nvPr/>
            </p:nvSpPr>
            <p:spPr bwMode="auto">
              <a:xfrm>
                <a:off x="2910305"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197" name="Rectangle 23"/>
              <p:cNvSpPr>
                <a:spLocks noChangeArrowheads="1"/>
              </p:cNvSpPr>
              <p:nvPr/>
            </p:nvSpPr>
            <p:spPr bwMode="auto">
              <a:xfrm>
                <a:off x="2910305" y="8718210"/>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D=0</a:t>
                </a:r>
              </a:p>
            </p:txBody>
          </p:sp>
          <p:sp>
            <p:nvSpPr>
              <p:cNvPr id="37198" name="Rectangle 23"/>
              <p:cNvSpPr>
                <a:spLocks noChangeArrowheads="1"/>
              </p:cNvSpPr>
              <p:nvPr/>
            </p:nvSpPr>
            <p:spPr bwMode="auto">
              <a:xfrm>
                <a:off x="1713516" y="8718210"/>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A=3</a:t>
                </a:r>
              </a:p>
            </p:txBody>
          </p:sp>
          <p:sp>
            <p:nvSpPr>
              <p:cNvPr id="37199" name="Rectangle 23"/>
              <p:cNvSpPr>
                <a:spLocks noChangeArrowheads="1"/>
              </p:cNvSpPr>
              <p:nvPr/>
            </p:nvSpPr>
            <p:spPr bwMode="auto">
              <a:xfrm>
                <a:off x="451586" y="8718210"/>
                <a:ext cx="83548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A=1.5</a:t>
                </a:r>
              </a:p>
            </p:txBody>
          </p:sp>
          <p:sp>
            <p:nvSpPr>
              <p:cNvPr id="37200" name="Rectangle 23"/>
              <p:cNvSpPr>
                <a:spLocks noChangeArrowheads="1"/>
              </p:cNvSpPr>
              <p:nvPr/>
            </p:nvSpPr>
            <p:spPr bwMode="auto">
              <a:xfrm>
                <a:off x="547765"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201" name="Rectangle 23"/>
              <p:cNvSpPr>
                <a:spLocks noChangeArrowheads="1"/>
              </p:cNvSpPr>
              <p:nvPr/>
            </p:nvSpPr>
            <p:spPr bwMode="auto">
              <a:xfrm>
                <a:off x="1713516"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D=2</a:t>
                </a:r>
              </a:p>
            </p:txBody>
          </p:sp>
          <p:sp>
            <p:nvSpPr>
              <p:cNvPr id="37202" name="Rectangle 23"/>
              <p:cNvSpPr>
                <a:spLocks noChangeArrowheads="1"/>
              </p:cNvSpPr>
              <p:nvPr/>
            </p:nvSpPr>
            <p:spPr bwMode="auto">
              <a:xfrm>
                <a:off x="2910305"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D=1</a:t>
                </a:r>
              </a:p>
            </p:txBody>
          </p:sp>
          <p:sp>
            <p:nvSpPr>
              <p:cNvPr id="37203" name="Rectangle 23"/>
              <p:cNvSpPr>
                <a:spLocks noChangeArrowheads="1"/>
              </p:cNvSpPr>
              <p:nvPr/>
            </p:nvSpPr>
            <p:spPr bwMode="auto">
              <a:xfrm>
                <a:off x="547765"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204" name="Rectangle 23"/>
              <p:cNvSpPr>
                <a:spLocks noChangeArrowheads="1"/>
              </p:cNvSpPr>
              <p:nvPr/>
            </p:nvSpPr>
            <p:spPr bwMode="auto">
              <a:xfrm>
                <a:off x="1713516"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D=1</a:t>
                </a:r>
              </a:p>
            </p:txBody>
          </p:sp>
          <p:sp>
            <p:nvSpPr>
              <p:cNvPr id="37205" name="Rectangle 23"/>
              <p:cNvSpPr>
                <a:spLocks noChangeArrowheads="1"/>
              </p:cNvSpPr>
              <p:nvPr/>
            </p:nvSpPr>
            <p:spPr bwMode="auto">
              <a:xfrm>
                <a:off x="2910305"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D=1</a:t>
                </a:r>
              </a:p>
            </p:txBody>
          </p:sp>
        </p:grpSp>
        <p:sp>
          <p:nvSpPr>
            <p:cNvPr id="37192" name="Rectangle 23"/>
            <p:cNvSpPr>
              <a:spLocks noChangeArrowheads="1"/>
            </p:cNvSpPr>
            <p:nvPr/>
          </p:nvSpPr>
          <p:spPr bwMode="auto">
            <a:xfrm>
              <a:off x="5220836" y="9966170"/>
              <a:ext cx="713657"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B=-2</a:t>
              </a:r>
            </a:p>
          </p:txBody>
        </p:sp>
      </p:grpSp>
      <p:grpSp>
        <p:nvGrpSpPr>
          <p:cNvPr id="11" name="Group 684"/>
          <p:cNvGrpSpPr>
            <a:grpSpLocks/>
          </p:cNvGrpSpPr>
          <p:nvPr/>
        </p:nvGrpSpPr>
        <p:grpSpPr bwMode="auto">
          <a:xfrm>
            <a:off x="4562475" y="960438"/>
            <a:ext cx="4114800" cy="5276850"/>
            <a:chOff x="5029200" y="821122"/>
            <a:chExt cx="4114800" cy="5277039"/>
          </a:xfrm>
        </p:grpSpPr>
        <p:grpSp>
          <p:nvGrpSpPr>
            <p:cNvPr id="12" name="Group 405"/>
            <p:cNvGrpSpPr>
              <a:grpSpLocks/>
            </p:cNvGrpSpPr>
            <p:nvPr/>
          </p:nvGrpSpPr>
          <p:grpSpPr bwMode="auto">
            <a:xfrm>
              <a:off x="5029200" y="1167627"/>
              <a:ext cx="4114800" cy="4930534"/>
              <a:chOff x="0" y="7200547"/>
              <a:chExt cx="4114800" cy="4930534"/>
            </a:xfrm>
          </p:grpSpPr>
          <p:grpSp>
            <p:nvGrpSpPr>
              <p:cNvPr id="13" name="Group 317"/>
              <p:cNvGrpSpPr>
                <a:grpSpLocks/>
              </p:cNvGrpSpPr>
              <p:nvPr/>
            </p:nvGrpSpPr>
            <p:grpSpPr bwMode="auto">
              <a:xfrm>
                <a:off x="0" y="7200547"/>
                <a:ext cx="4114800" cy="4930534"/>
                <a:chOff x="0" y="7200547"/>
                <a:chExt cx="4114800" cy="4930534"/>
              </a:xfrm>
            </p:grpSpPr>
            <p:sp>
              <p:nvSpPr>
                <p:cNvPr id="519" name="Rectangle 24"/>
                <p:cNvSpPr>
                  <a:spLocks noChangeAspect="1" noChangeArrowheads="1"/>
                </p:cNvSpPr>
                <p:nvPr/>
              </p:nvSpPr>
              <p:spPr bwMode="auto">
                <a:xfrm>
                  <a:off x="1462088" y="9551300"/>
                  <a:ext cx="1195387" cy="1181142"/>
                </a:xfrm>
                <a:prstGeom prst="rect">
                  <a:avLst/>
                </a:prstGeom>
                <a:solidFill>
                  <a:schemeClr val="accent6">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520" name="Rectangle 24"/>
                <p:cNvSpPr>
                  <a:spLocks noChangeAspect="1" noChangeArrowheads="1"/>
                </p:cNvSpPr>
                <p:nvPr/>
              </p:nvSpPr>
              <p:spPr bwMode="auto">
                <a:xfrm>
                  <a:off x="1458913" y="8378096"/>
                  <a:ext cx="1193800" cy="1181142"/>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521" name="Rectangle 23"/>
                <p:cNvSpPr>
                  <a:spLocks noChangeArrowheads="1"/>
                </p:cNvSpPr>
                <p:nvPr/>
              </p:nvSpPr>
              <p:spPr bwMode="auto">
                <a:xfrm>
                  <a:off x="261938" y="10727681"/>
                  <a:ext cx="1200150" cy="1173204"/>
                </a:xfrm>
                <a:prstGeom prst="rect">
                  <a:avLst/>
                </a:prstGeom>
                <a:solidFill>
                  <a:schemeClr val="accent1">
                    <a:lumMod val="20000"/>
                    <a:lumOff val="80000"/>
                  </a:schemeClr>
                </a:solidFill>
                <a:ln w="9525" algn="ctr">
                  <a:solidFill>
                    <a:schemeClr val="bg2"/>
                  </a:solidFill>
                  <a:round/>
                  <a:headEnd/>
                  <a:tailEnd/>
                </a:ln>
              </p:spPr>
              <p:txBody>
                <a:bodyPr wrap="none" anchor="ctr"/>
                <a:lstStyle/>
                <a:p>
                  <a:pPr algn="ctr" eaLnBrk="0" fontAlgn="base" hangingPunct="0">
                    <a:spcBef>
                      <a:spcPct val="0"/>
                    </a:spcBef>
                    <a:spcAft>
                      <a:spcPct val="0"/>
                    </a:spcAft>
                    <a:defRPr/>
                  </a:pPr>
                  <a:endParaRPr kumimoji="1" lang="en-US" sz="2000">
                    <a:solidFill>
                      <a:srgbClr val="EEECE1"/>
                    </a:solidFill>
                    <a:latin typeface="Times New Roman" pitchFamily="18" charset="0"/>
                  </a:endParaRPr>
                </a:p>
              </p:txBody>
            </p:sp>
            <p:sp>
              <p:nvSpPr>
                <p:cNvPr id="522" name="Rectangle 17"/>
                <p:cNvSpPr>
                  <a:spLocks noChangeAspect="1" noChangeArrowheads="1"/>
                </p:cNvSpPr>
                <p:nvPr/>
              </p:nvSpPr>
              <p:spPr bwMode="auto">
                <a:xfrm>
                  <a:off x="255588" y="7200129"/>
                  <a:ext cx="1201737" cy="1173204"/>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523" name="Rectangle 18"/>
                <p:cNvSpPr>
                  <a:spLocks noChangeAspect="1" noChangeArrowheads="1"/>
                </p:cNvSpPr>
                <p:nvPr/>
              </p:nvSpPr>
              <p:spPr bwMode="auto">
                <a:xfrm>
                  <a:off x="1457325" y="7200129"/>
                  <a:ext cx="1198563" cy="1173204"/>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524" name="Rectangle 19"/>
                <p:cNvSpPr>
                  <a:spLocks noChangeAspect="1" noChangeArrowheads="1"/>
                </p:cNvSpPr>
                <p:nvPr/>
              </p:nvSpPr>
              <p:spPr bwMode="auto">
                <a:xfrm>
                  <a:off x="2655888" y="7200129"/>
                  <a:ext cx="1195387" cy="1173204"/>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525" name="Rectangle 22"/>
                <p:cNvSpPr>
                  <a:spLocks noChangeAspect="1" noChangeArrowheads="1"/>
                </p:cNvSpPr>
                <p:nvPr/>
              </p:nvSpPr>
              <p:spPr bwMode="auto">
                <a:xfrm>
                  <a:off x="255588" y="8373333"/>
                  <a:ext cx="1201737" cy="1182730"/>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526" name="Rectangle 24"/>
                <p:cNvSpPr>
                  <a:spLocks noChangeAspect="1" noChangeArrowheads="1"/>
                </p:cNvSpPr>
                <p:nvPr/>
              </p:nvSpPr>
              <p:spPr bwMode="auto">
                <a:xfrm>
                  <a:off x="2655888" y="8373333"/>
                  <a:ext cx="1195387" cy="1182730"/>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527" name="Rectangle 27"/>
                <p:cNvSpPr>
                  <a:spLocks noChangeAspect="1" noChangeArrowheads="1"/>
                </p:cNvSpPr>
                <p:nvPr/>
              </p:nvSpPr>
              <p:spPr bwMode="auto">
                <a:xfrm>
                  <a:off x="255588" y="9556064"/>
                  <a:ext cx="1201737" cy="1173204"/>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528" name="Rectangle 29"/>
                <p:cNvSpPr>
                  <a:spLocks noChangeAspect="1" noChangeArrowheads="1"/>
                </p:cNvSpPr>
                <p:nvPr/>
              </p:nvSpPr>
              <p:spPr bwMode="auto">
                <a:xfrm>
                  <a:off x="2655888" y="9556064"/>
                  <a:ext cx="1195387" cy="1173204"/>
                </a:xfrm>
                <a:prstGeom prst="rect">
                  <a:avLst/>
                </a:prstGeom>
                <a:solidFill>
                  <a:schemeClr val="accent6">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37172" name="Rectangle 27"/>
                <p:cNvSpPr>
                  <a:spLocks noChangeAspect="1" noChangeArrowheads="1"/>
                </p:cNvSpPr>
                <p:nvPr/>
              </p:nvSpPr>
              <p:spPr bwMode="auto">
                <a:xfrm>
                  <a:off x="256915" y="10729862"/>
                  <a:ext cx="1202151" cy="1173881"/>
                </a:xfrm>
                <a:prstGeom prst="rect">
                  <a:avLst/>
                </a:prstGeom>
                <a:no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7173" name="Rectangle 28"/>
                <p:cNvSpPr>
                  <a:spLocks noChangeAspect="1" noChangeArrowheads="1"/>
                </p:cNvSpPr>
                <p:nvPr/>
              </p:nvSpPr>
              <p:spPr bwMode="auto">
                <a:xfrm>
                  <a:off x="1457864" y="10729862"/>
                  <a:ext cx="1203013"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7174" name="Rectangle 29"/>
                <p:cNvSpPr>
                  <a:spLocks noChangeAspect="1" noChangeArrowheads="1"/>
                </p:cNvSpPr>
                <p:nvPr/>
              </p:nvSpPr>
              <p:spPr bwMode="auto">
                <a:xfrm>
                  <a:off x="2660876" y="10729862"/>
                  <a:ext cx="1187267"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cxnSp>
              <p:nvCxnSpPr>
                <p:cNvPr id="532" name="Straight Connector 531"/>
                <p:cNvCxnSpPr/>
                <p:nvPr/>
              </p:nvCxnSpPr>
              <p:spPr>
                <a:xfrm>
                  <a:off x="0" y="9559239"/>
                  <a:ext cx="41148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7176" name="Line 35"/>
                <p:cNvSpPr>
                  <a:spLocks noChangeShapeType="1"/>
                </p:cNvSpPr>
                <p:nvPr/>
              </p:nvSpPr>
              <p:spPr bwMode="auto">
                <a:xfrm>
                  <a:off x="1235907" y="8170884"/>
                  <a:ext cx="439387" cy="427512"/>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77" name="Line 36"/>
                <p:cNvSpPr>
                  <a:spLocks noChangeShapeType="1"/>
                </p:cNvSpPr>
                <p:nvPr/>
              </p:nvSpPr>
              <p:spPr bwMode="auto">
                <a:xfrm>
                  <a:off x="2346387" y="9394168"/>
                  <a:ext cx="0" cy="43132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78" name="Line 38"/>
                <p:cNvSpPr>
                  <a:spLocks noChangeShapeType="1"/>
                </p:cNvSpPr>
                <p:nvPr/>
              </p:nvSpPr>
              <p:spPr bwMode="auto">
                <a:xfrm flipH="1">
                  <a:off x="2423440" y="8122343"/>
                  <a:ext cx="454230" cy="523554"/>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79" name="Line 39"/>
                <p:cNvSpPr>
                  <a:spLocks noChangeShapeType="1"/>
                </p:cNvSpPr>
                <p:nvPr/>
              </p:nvSpPr>
              <p:spPr bwMode="auto">
                <a:xfrm>
                  <a:off x="3110198" y="9346541"/>
                  <a:ext cx="11875" cy="52251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80" name="Line 40"/>
                <p:cNvSpPr>
                  <a:spLocks noChangeShapeType="1"/>
                </p:cNvSpPr>
                <p:nvPr/>
              </p:nvSpPr>
              <p:spPr bwMode="auto">
                <a:xfrm>
                  <a:off x="2090932" y="8123382"/>
                  <a:ext cx="11875" cy="570017"/>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81" name="Line 41"/>
                <p:cNvSpPr>
                  <a:spLocks noChangeShapeType="1"/>
                </p:cNvSpPr>
                <p:nvPr/>
              </p:nvSpPr>
              <p:spPr bwMode="auto">
                <a:xfrm>
                  <a:off x="1224033" y="9299041"/>
                  <a:ext cx="510640" cy="53439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82" name="Line 39"/>
                <p:cNvSpPr>
                  <a:spLocks noChangeShapeType="1"/>
                </p:cNvSpPr>
                <p:nvPr/>
              </p:nvSpPr>
              <p:spPr bwMode="auto">
                <a:xfrm>
                  <a:off x="832148" y="8123383"/>
                  <a:ext cx="11875" cy="53439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83" name="Line 41"/>
                <p:cNvSpPr>
                  <a:spLocks noChangeShapeType="1"/>
                </p:cNvSpPr>
                <p:nvPr/>
              </p:nvSpPr>
              <p:spPr bwMode="auto">
                <a:xfrm>
                  <a:off x="1223683" y="10489017"/>
                  <a:ext cx="484095" cy="510989"/>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84" name="Line 39"/>
                <p:cNvSpPr>
                  <a:spLocks noChangeShapeType="1"/>
                </p:cNvSpPr>
                <p:nvPr/>
              </p:nvSpPr>
              <p:spPr bwMode="auto">
                <a:xfrm flipV="1">
                  <a:off x="1224700" y="11343735"/>
                  <a:ext cx="526461" cy="31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85" name="Line 39"/>
                <p:cNvSpPr>
                  <a:spLocks noChangeShapeType="1"/>
                </p:cNvSpPr>
                <p:nvPr/>
              </p:nvSpPr>
              <p:spPr bwMode="auto">
                <a:xfrm>
                  <a:off x="3606604" y="10526568"/>
                  <a:ext cx="439948" cy="414068"/>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86" name="Line 39"/>
                <p:cNvSpPr>
                  <a:spLocks noChangeShapeType="1"/>
                </p:cNvSpPr>
                <p:nvPr/>
              </p:nvSpPr>
              <p:spPr bwMode="auto">
                <a:xfrm>
                  <a:off x="3615230" y="11691133"/>
                  <a:ext cx="439948" cy="405442"/>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87" name="Line 39"/>
                <p:cNvSpPr>
                  <a:spLocks noChangeShapeType="1"/>
                </p:cNvSpPr>
                <p:nvPr/>
              </p:nvSpPr>
              <p:spPr bwMode="auto">
                <a:xfrm flipH="1">
                  <a:off x="2062476" y="11627534"/>
                  <a:ext cx="3891" cy="503547"/>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88" name="Line 39"/>
                <p:cNvSpPr>
                  <a:spLocks noChangeShapeType="1"/>
                </p:cNvSpPr>
                <p:nvPr/>
              </p:nvSpPr>
              <p:spPr bwMode="auto">
                <a:xfrm>
                  <a:off x="3266945" y="8114889"/>
                  <a:ext cx="11519" cy="60226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89" name="Line 41"/>
                <p:cNvSpPr>
                  <a:spLocks noChangeShapeType="1"/>
                </p:cNvSpPr>
                <p:nvPr/>
              </p:nvSpPr>
              <p:spPr bwMode="auto">
                <a:xfrm>
                  <a:off x="2462611" y="10520395"/>
                  <a:ext cx="495743" cy="5065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90" name="Line 36"/>
                <p:cNvSpPr>
                  <a:spLocks noChangeShapeType="1"/>
                </p:cNvSpPr>
                <p:nvPr/>
              </p:nvSpPr>
              <p:spPr bwMode="auto">
                <a:xfrm>
                  <a:off x="2096980" y="10500689"/>
                  <a:ext cx="763" cy="5531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grpSp>
          <p:sp>
            <p:nvSpPr>
              <p:cNvPr id="37150" name="Rectangle 23"/>
              <p:cNvSpPr>
                <a:spLocks noChangeArrowheads="1"/>
              </p:cNvSpPr>
              <p:nvPr/>
            </p:nvSpPr>
            <p:spPr bwMode="auto">
              <a:xfrm>
                <a:off x="547765"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151" name="Rectangle 23"/>
              <p:cNvSpPr>
                <a:spLocks noChangeArrowheads="1"/>
              </p:cNvSpPr>
              <p:nvPr/>
            </p:nvSpPr>
            <p:spPr bwMode="auto">
              <a:xfrm>
                <a:off x="1713516"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152" name="Rectangle 23"/>
              <p:cNvSpPr>
                <a:spLocks noChangeArrowheads="1"/>
              </p:cNvSpPr>
              <p:nvPr/>
            </p:nvSpPr>
            <p:spPr bwMode="auto">
              <a:xfrm>
                <a:off x="2910305"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153" name="Rectangle 23"/>
              <p:cNvSpPr>
                <a:spLocks noChangeArrowheads="1"/>
              </p:cNvSpPr>
              <p:nvPr/>
            </p:nvSpPr>
            <p:spPr bwMode="auto">
              <a:xfrm>
                <a:off x="2814125" y="8718210"/>
                <a:ext cx="83548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A=1.5</a:t>
                </a:r>
              </a:p>
            </p:txBody>
          </p:sp>
          <p:sp>
            <p:nvSpPr>
              <p:cNvPr id="37154" name="Rectangle 23"/>
              <p:cNvSpPr>
                <a:spLocks noChangeArrowheads="1"/>
              </p:cNvSpPr>
              <p:nvPr/>
            </p:nvSpPr>
            <p:spPr bwMode="auto">
              <a:xfrm>
                <a:off x="1713516" y="8718210"/>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A=3</a:t>
                </a:r>
              </a:p>
            </p:txBody>
          </p:sp>
          <p:sp>
            <p:nvSpPr>
              <p:cNvPr id="37155" name="Rectangle 23"/>
              <p:cNvSpPr>
                <a:spLocks noChangeArrowheads="1"/>
              </p:cNvSpPr>
              <p:nvPr/>
            </p:nvSpPr>
            <p:spPr bwMode="auto">
              <a:xfrm>
                <a:off x="451586" y="8718210"/>
                <a:ext cx="83548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A=1.5</a:t>
                </a:r>
              </a:p>
            </p:txBody>
          </p:sp>
          <p:sp>
            <p:nvSpPr>
              <p:cNvPr id="37156" name="Rectangle 23"/>
              <p:cNvSpPr>
                <a:spLocks noChangeArrowheads="1"/>
              </p:cNvSpPr>
              <p:nvPr/>
            </p:nvSpPr>
            <p:spPr bwMode="auto">
              <a:xfrm>
                <a:off x="547765"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157" name="Rectangle 23"/>
              <p:cNvSpPr>
                <a:spLocks noChangeArrowheads="1"/>
              </p:cNvSpPr>
              <p:nvPr/>
            </p:nvSpPr>
            <p:spPr bwMode="auto">
              <a:xfrm>
                <a:off x="1713516"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D=0</a:t>
                </a:r>
              </a:p>
            </p:txBody>
          </p:sp>
          <p:sp>
            <p:nvSpPr>
              <p:cNvPr id="37158" name="Rectangle 23"/>
              <p:cNvSpPr>
                <a:spLocks noChangeArrowheads="1"/>
              </p:cNvSpPr>
              <p:nvPr/>
            </p:nvSpPr>
            <p:spPr bwMode="auto">
              <a:xfrm>
                <a:off x="2910305"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D=0</a:t>
                </a:r>
              </a:p>
            </p:txBody>
          </p:sp>
          <p:sp>
            <p:nvSpPr>
              <p:cNvPr id="37159" name="Rectangle 23"/>
              <p:cNvSpPr>
                <a:spLocks noChangeArrowheads="1"/>
              </p:cNvSpPr>
              <p:nvPr/>
            </p:nvSpPr>
            <p:spPr bwMode="auto">
              <a:xfrm>
                <a:off x="547765"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160" name="Rectangle 23"/>
              <p:cNvSpPr>
                <a:spLocks noChangeArrowheads="1"/>
              </p:cNvSpPr>
              <p:nvPr/>
            </p:nvSpPr>
            <p:spPr bwMode="auto">
              <a:xfrm>
                <a:off x="1713516"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D=1</a:t>
                </a:r>
              </a:p>
            </p:txBody>
          </p:sp>
          <p:sp>
            <p:nvSpPr>
              <p:cNvPr id="37161" name="Rectangle 23"/>
              <p:cNvSpPr>
                <a:spLocks noChangeArrowheads="1"/>
              </p:cNvSpPr>
              <p:nvPr/>
            </p:nvSpPr>
            <p:spPr bwMode="auto">
              <a:xfrm>
                <a:off x="2910305"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D=1</a:t>
                </a:r>
              </a:p>
            </p:txBody>
          </p:sp>
        </p:grpSp>
        <p:sp>
          <p:nvSpPr>
            <p:cNvPr id="37148" name="TextBox 683"/>
            <p:cNvSpPr txBox="1">
              <a:spLocks noChangeArrowheads="1"/>
            </p:cNvSpPr>
            <p:nvPr/>
          </p:nvSpPr>
          <p:spPr bwMode="auto">
            <a:xfrm>
              <a:off x="5114740" y="821122"/>
              <a:ext cx="3847381" cy="369332"/>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kumimoji="1" lang="en-US">
                  <a:solidFill>
                    <a:srgbClr val="FF0000"/>
                  </a:solidFill>
                  <a:latin typeface="Times New Roman" pitchFamily="18" charset="0"/>
                </a:rPr>
                <a:t>resulting in new D=0 cells on queue</a:t>
              </a:r>
            </a:p>
          </p:txBody>
        </p:sp>
      </p:grpSp>
      <p:grpSp>
        <p:nvGrpSpPr>
          <p:cNvPr id="14" name="Group 591"/>
          <p:cNvGrpSpPr>
            <a:grpSpLocks/>
          </p:cNvGrpSpPr>
          <p:nvPr/>
        </p:nvGrpSpPr>
        <p:grpSpPr bwMode="auto">
          <a:xfrm>
            <a:off x="4562475" y="941388"/>
            <a:ext cx="4114800" cy="5295900"/>
            <a:chOff x="5149971" y="8120327"/>
            <a:chExt cx="4114800" cy="5296089"/>
          </a:xfrm>
        </p:grpSpPr>
        <p:grpSp>
          <p:nvGrpSpPr>
            <p:cNvPr id="15" name="Group 405"/>
            <p:cNvGrpSpPr>
              <a:grpSpLocks/>
            </p:cNvGrpSpPr>
            <p:nvPr/>
          </p:nvGrpSpPr>
          <p:grpSpPr bwMode="auto">
            <a:xfrm>
              <a:off x="5149971" y="8485882"/>
              <a:ext cx="4114800" cy="4930534"/>
              <a:chOff x="0" y="7200547"/>
              <a:chExt cx="4114800" cy="4930534"/>
            </a:xfrm>
          </p:grpSpPr>
          <p:grpSp>
            <p:nvGrpSpPr>
              <p:cNvPr id="16" name="Group 317"/>
              <p:cNvGrpSpPr>
                <a:grpSpLocks/>
              </p:cNvGrpSpPr>
              <p:nvPr/>
            </p:nvGrpSpPr>
            <p:grpSpPr bwMode="auto">
              <a:xfrm>
                <a:off x="0" y="7200547"/>
                <a:ext cx="4114800" cy="4930534"/>
                <a:chOff x="0" y="7200547"/>
                <a:chExt cx="4114800" cy="4930534"/>
              </a:xfrm>
            </p:grpSpPr>
            <p:sp>
              <p:nvSpPr>
                <p:cNvPr id="562" name="Rectangle 24"/>
                <p:cNvSpPr>
                  <a:spLocks noChangeAspect="1" noChangeArrowheads="1"/>
                </p:cNvSpPr>
                <p:nvPr/>
              </p:nvSpPr>
              <p:spPr bwMode="auto">
                <a:xfrm>
                  <a:off x="1462088" y="9551301"/>
                  <a:ext cx="1195387" cy="1181142"/>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563" name="Rectangle 24"/>
                <p:cNvSpPr>
                  <a:spLocks noChangeAspect="1" noChangeArrowheads="1"/>
                </p:cNvSpPr>
                <p:nvPr/>
              </p:nvSpPr>
              <p:spPr bwMode="auto">
                <a:xfrm>
                  <a:off x="1458913" y="8378097"/>
                  <a:ext cx="1193800" cy="1181142"/>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564" name="Rectangle 23"/>
                <p:cNvSpPr>
                  <a:spLocks noChangeArrowheads="1"/>
                </p:cNvSpPr>
                <p:nvPr/>
              </p:nvSpPr>
              <p:spPr bwMode="auto">
                <a:xfrm>
                  <a:off x="261938" y="10727681"/>
                  <a:ext cx="1200150" cy="1173204"/>
                </a:xfrm>
                <a:prstGeom prst="rect">
                  <a:avLst/>
                </a:prstGeom>
                <a:solidFill>
                  <a:schemeClr val="accent1">
                    <a:lumMod val="20000"/>
                    <a:lumOff val="80000"/>
                  </a:schemeClr>
                </a:solidFill>
                <a:ln w="9525" algn="ctr">
                  <a:solidFill>
                    <a:schemeClr val="bg2"/>
                  </a:solidFill>
                  <a:round/>
                  <a:headEnd/>
                  <a:tailEnd/>
                </a:ln>
              </p:spPr>
              <p:txBody>
                <a:bodyPr wrap="none" anchor="ctr"/>
                <a:lstStyle/>
                <a:p>
                  <a:pPr algn="ctr" eaLnBrk="0" fontAlgn="base" hangingPunct="0">
                    <a:spcBef>
                      <a:spcPct val="0"/>
                    </a:spcBef>
                    <a:spcAft>
                      <a:spcPct val="0"/>
                    </a:spcAft>
                    <a:defRPr/>
                  </a:pPr>
                  <a:endParaRPr kumimoji="1" lang="en-US" sz="2000">
                    <a:solidFill>
                      <a:srgbClr val="EEECE1"/>
                    </a:solidFill>
                    <a:latin typeface="Times New Roman" pitchFamily="18" charset="0"/>
                  </a:endParaRPr>
                </a:p>
              </p:txBody>
            </p:sp>
            <p:sp>
              <p:nvSpPr>
                <p:cNvPr id="565" name="Rectangle 17"/>
                <p:cNvSpPr>
                  <a:spLocks noChangeAspect="1" noChangeArrowheads="1"/>
                </p:cNvSpPr>
                <p:nvPr/>
              </p:nvSpPr>
              <p:spPr bwMode="auto">
                <a:xfrm>
                  <a:off x="255588" y="7200130"/>
                  <a:ext cx="1201737" cy="1173204"/>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566" name="Rectangle 18"/>
                <p:cNvSpPr>
                  <a:spLocks noChangeAspect="1" noChangeArrowheads="1"/>
                </p:cNvSpPr>
                <p:nvPr/>
              </p:nvSpPr>
              <p:spPr bwMode="auto">
                <a:xfrm>
                  <a:off x="1457325" y="7200130"/>
                  <a:ext cx="1198563" cy="1173204"/>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567" name="Rectangle 19"/>
                <p:cNvSpPr>
                  <a:spLocks noChangeAspect="1" noChangeArrowheads="1"/>
                </p:cNvSpPr>
                <p:nvPr/>
              </p:nvSpPr>
              <p:spPr bwMode="auto">
                <a:xfrm>
                  <a:off x="2655888" y="7200130"/>
                  <a:ext cx="1195387" cy="1173204"/>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568" name="Rectangle 22"/>
                <p:cNvSpPr>
                  <a:spLocks noChangeAspect="1" noChangeArrowheads="1"/>
                </p:cNvSpPr>
                <p:nvPr/>
              </p:nvSpPr>
              <p:spPr bwMode="auto">
                <a:xfrm>
                  <a:off x="255588" y="8373334"/>
                  <a:ext cx="1201737" cy="1182730"/>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569" name="Rectangle 24"/>
                <p:cNvSpPr>
                  <a:spLocks noChangeAspect="1" noChangeArrowheads="1"/>
                </p:cNvSpPr>
                <p:nvPr/>
              </p:nvSpPr>
              <p:spPr bwMode="auto">
                <a:xfrm>
                  <a:off x="2655888" y="8373334"/>
                  <a:ext cx="1195387" cy="1182730"/>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570" name="Rectangle 27"/>
                <p:cNvSpPr>
                  <a:spLocks noChangeAspect="1" noChangeArrowheads="1"/>
                </p:cNvSpPr>
                <p:nvPr/>
              </p:nvSpPr>
              <p:spPr bwMode="auto">
                <a:xfrm>
                  <a:off x="255588" y="9556064"/>
                  <a:ext cx="1201737" cy="1173204"/>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571" name="Rectangle 29"/>
                <p:cNvSpPr>
                  <a:spLocks noChangeAspect="1" noChangeArrowheads="1"/>
                </p:cNvSpPr>
                <p:nvPr/>
              </p:nvSpPr>
              <p:spPr bwMode="auto">
                <a:xfrm>
                  <a:off x="2655888" y="9556064"/>
                  <a:ext cx="1195387" cy="1173204"/>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37128" name="Rectangle 27"/>
                <p:cNvSpPr>
                  <a:spLocks noChangeAspect="1" noChangeArrowheads="1"/>
                </p:cNvSpPr>
                <p:nvPr/>
              </p:nvSpPr>
              <p:spPr bwMode="auto">
                <a:xfrm>
                  <a:off x="256915" y="10729862"/>
                  <a:ext cx="1202151" cy="1173881"/>
                </a:xfrm>
                <a:prstGeom prst="rect">
                  <a:avLst/>
                </a:prstGeom>
                <a:no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573" name="Rectangle 28"/>
                <p:cNvSpPr>
                  <a:spLocks noChangeAspect="1" noChangeArrowheads="1"/>
                </p:cNvSpPr>
                <p:nvPr/>
              </p:nvSpPr>
              <p:spPr bwMode="auto">
                <a:xfrm>
                  <a:off x="1457325" y="10729268"/>
                  <a:ext cx="1203325" cy="1174792"/>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574" name="Rectangle 29"/>
                <p:cNvSpPr>
                  <a:spLocks noChangeAspect="1" noChangeArrowheads="1"/>
                </p:cNvSpPr>
                <p:nvPr/>
              </p:nvSpPr>
              <p:spPr bwMode="auto">
                <a:xfrm>
                  <a:off x="2660650" y="10729268"/>
                  <a:ext cx="1187450" cy="1174792"/>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cxnSp>
              <p:nvCxnSpPr>
                <p:cNvPr id="575" name="Straight Connector 574"/>
                <p:cNvCxnSpPr/>
                <p:nvPr/>
              </p:nvCxnSpPr>
              <p:spPr>
                <a:xfrm>
                  <a:off x="0" y="9559239"/>
                  <a:ext cx="41148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7132" name="Line 35"/>
                <p:cNvSpPr>
                  <a:spLocks noChangeShapeType="1"/>
                </p:cNvSpPr>
                <p:nvPr/>
              </p:nvSpPr>
              <p:spPr bwMode="auto">
                <a:xfrm>
                  <a:off x="1235907" y="8170884"/>
                  <a:ext cx="439387" cy="427512"/>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33" name="Line 36"/>
                <p:cNvSpPr>
                  <a:spLocks noChangeShapeType="1"/>
                </p:cNvSpPr>
                <p:nvPr/>
              </p:nvSpPr>
              <p:spPr bwMode="auto">
                <a:xfrm>
                  <a:off x="2346387" y="9394168"/>
                  <a:ext cx="0" cy="43132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34" name="Line 38"/>
                <p:cNvSpPr>
                  <a:spLocks noChangeShapeType="1"/>
                </p:cNvSpPr>
                <p:nvPr/>
              </p:nvSpPr>
              <p:spPr bwMode="auto">
                <a:xfrm flipH="1">
                  <a:off x="2423440" y="8122343"/>
                  <a:ext cx="454230" cy="523554"/>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35" name="Line 39"/>
                <p:cNvSpPr>
                  <a:spLocks noChangeShapeType="1"/>
                </p:cNvSpPr>
                <p:nvPr/>
              </p:nvSpPr>
              <p:spPr bwMode="auto">
                <a:xfrm>
                  <a:off x="3110198" y="9346541"/>
                  <a:ext cx="11875" cy="52251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36" name="Line 40"/>
                <p:cNvSpPr>
                  <a:spLocks noChangeShapeType="1"/>
                </p:cNvSpPr>
                <p:nvPr/>
              </p:nvSpPr>
              <p:spPr bwMode="auto">
                <a:xfrm>
                  <a:off x="2090932" y="8123382"/>
                  <a:ext cx="11875" cy="570017"/>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37" name="Line 41"/>
                <p:cNvSpPr>
                  <a:spLocks noChangeShapeType="1"/>
                </p:cNvSpPr>
                <p:nvPr/>
              </p:nvSpPr>
              <p:spPr bwMode="auto">
                <a:xfrm>
                  <a:off x="1224033" y="9299041"/>
                  <a:ext cx="510640" cy="53439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38" name="Line 39"/>
                <p:cNvSpPr>
                  <a:spLocks noChangeShapeType="1"/>
                </p:cNvSpPr>
                <p:nvPr/>
              </p:nvSpPr>
              <p:spPr bwMode="auto">
                <a:xfrm>
                  <a:off x="832148" y="8123383"/>
                  <a:ext cx="11875" cy="53439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39" name="Line 41"/>
                <p:cNvSpPr>
                  <a:spLocks noChangeShapeType="1"/>
                </p:cNvSpPr>
                <p:nvPr/>
              </p:nvSpPr>
              <p:spPr bwMode="auto">
                <a:xfrm>
                  <a:off x="1223683" y="10489017"/>
                  <a:ext cx="484095" cy="510989"/>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40" name="Line 39"/>
                <p:cNvSpPr>
                  <a:spLocks noChangeShapeType="1"/>
                </p:cNvSpPr>
                <p:nvPr/>
              </p:nvSpPr>
              <p:spPr bwMode="auto">
                <a:xfrm flipV="1">
                  <a:off x="1224700" y="11343735"/>
                  <a:ext cx="526461" cy="31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41" name="Line 39"/>
                <p:cNvSpPr>
                  <a:spLocks noChangeShapeType="1"/>
                </p:cNvSpPr>
                <p:nvPr/>
              </p:nvSpPr>
              <p:spPr bwMode="auto">
                <a:xfrm>
                  <a:off x="3606604" y="10526568"/>
                  <a:ext cx="439948" cy="414068"/>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42" name="Line 39"/>
                <p:cNvSpPr>
                  <a:spLocks noChangeShapeType="1"/>
                </p:cNvSpPr>
                <p:nvPr/>
              </p:nvSpPr>
              <p:spPr bwMode="auto">
                <a:xfrm>
                  <a:off x="3615230" y="11691133"/>
                  <a:ext cx="439948" cy="405442"/>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43" name="Line 39"/>
                <p:cNvSpPr>
                  <a:spLocks noChangeShapeType="1"/>
                </p:cNvSpPr>
                <p:nvPr/>
              </p:nvSpPr>
              <p:spPr bwMode="auto">
                <a:xfrm flipH="1">
                  <a:off x="2062476" y="11627534"/>
                  <a:ext cx="3891" cy="503547"/>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44" name="Line 39"/>
                <p:cNvSpPr>
                  <a:spLocks noChangeShapeType="1"/>
                </p:cNvSpPr>
                <p:nvPr/>
              </p:nvSpPr>
              <p:spPr bwMode="auto">
                <a:xfrm>
                  <a:off x="3266945" y="8114889"/>
                  <a:ext cx="11519" cy="60226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45" name="Line 41"/>
                <p:cNvSpPr>
                  <a:spLocks noChangeShapeType="1"/>
                </p:cNvSpPr>
                <p:nvPr/>
              </p:nvSpPr>
              <p:spPr bwMode="auto">
                <a:xfrm>
                  <a:off x="2462611" y="10520395"/>
                  <a:ext cx="495743" cy="5065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46" name="Line 36"/>
                <p:cNvSpPr>
                  <a:spLocks noChangeShapeType="1"/>
                </p:cNvSpPr>
                <p:nvPr/>
              </p:nvSpPr>
              <p:spPr bwMode="auto">
                <a:xfrm>
                  <a:off x="2096980" y="10500689"/>
                  <a:ext cx="763" cy="5531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grpSp>
          <p:sp>
            <p:nvSpPr>
              <p:cNvPr id="37106" name="Rectangle 23"/>
              <p:cNvSpPr>
                <a:spLocks noChangeArrowheads="1"/>
              </p:cNvSpPr>
              <p:nvPr/>
            </p:nvSpPr>
            <p:spPr bwMode="auto">
              <a:xfrm>
                <a:off x="547765"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107" name="Rectangle 23"/>
              <p:cNvSpPr>
                <a:spLocks noChangeArrowheads="1"/>
              </p:cNvSpPr>
              <p:nvPr/>
            </p:nvSpPr>
            <p:spPr bwMode="auto">
              <a:xfrm>
                <a:off x="1713516"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108" name="Rectangle 23"/>
              <p:cNvSpPr>
                <a:spLocks noChangeArrowheads="1"/>
              </p:cNvSpPr>
              <p:nvPr/>
            </p:nvSpPr>
            <p:spPr bwMode="auto">
              <a:xfrm>
                <a:off x="2910305"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109" name="Rectangle 23"/>
              <p:cNvSpPr>
                <a:spLocks noChangeArrowheads="1"/>
              </p:cNvSpPr>
              <p:nvPr/>
            </p:nvSpPr>
            <p:spPr bwMode="auto">
              <a:xfrm>
                <a:off x="2814125" y="8718210"/>
                <a:ext cx="83548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A=1.5</a:t>
                </a:r>
              </a:p>
            </p:txBody>
          </p:sp>
          <p:sp>
            <p:nvSpPr>
              <p:cNvPr id="37110" name="Rectangle 23"/>
              <p:cNvSpPr>
                <a:spLocks noChangeArrowheads="1"/>
              </p:cNvSpPr>
              <p:nvPr/>
            </p:nvSpPr>
            <p:spPr bwMode="auto">
              <a:xfrm>
                <a:off x="1713516" y="8718210"/>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A=3</a:t>
                </a:r>
              </a:p>
            </p:txBody>
          </p:sp>
          <p:sp>
            <p:nvSpPr>
              <p:cNvPr id="37111" name="Rectangle 23"/>
              <p:cNvSpPr>
                <a:spLocks noChangeArrowheads="1"/>
              </p:cNvSpPr>
              <p:nvPr/>
            </p:nvSpPr>
            <p:spPr bwMode="auto">
              <a:xfrm>
                <a:off x="451586" y="8718210"/>
                <a:ext cx="83548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A=1.5</a:t>
                </a:r>
              </a:p>
            </p:txBody>
          </p:sp>
          <p:sp>
            <p:nvSpPr>
              <p:cNvPr id="37112" name="Rectangle 23"/>
              <p:cNvSpPr>
                <a:spLocks noChangeArrowheads="1"/>
              </p:cNvSpPr>
              <p:nvPr/>
            </p:nvSpPr>
            <p:spPr bwMode="auto">
              <a:xfrm>
                <a:off x="547765"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113" name="Rectangle 23"/>
              <p:cNvSpPr>
                <a:spLocks noChangeArrowheads="1"/>
              </p:cNvSpPr>
              <p:nvPr/>
            </p:nvSpPr>
            <p:spPr bwMode="auto">
              <a:xfrm>
                <a:off x="1617336" y="9946309"/>
                <a:ext cx="83548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A=5.5</a:t>
                </a:r>
              </a:p>
            </p:txBody>
          </p:sp>
          <p:sp>
            <p:nvSpPr>
              <p:cNvPr id="37114" name="Rectangle 23"/>
              <p:cNvSpPr>
                <a:spLocks noChangeArrowheads="1"/>
              </p:cNvSpPr>
              <p:nvPr/>
            </p:nvSpPr>
            <p:spPr bwMode="auto">
              <a:xfrm>
                <a:off x="2814125" y="9946309"/>
                <a:ext cx="83548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A=2.5</a:t>
                </a:r>
              </a:p>
            </p:txBody>
          </p:sp>
          <p:sp>
            <p:nvSpPr>
              <p:cNvPr id="37115" name="Rectangle 23"/>
              <p:cNvSpPr>
                <a:spLocks noChangeArrowheads="1"/>
              </p:cNvSpPr>
              <p:nvPr/>
            </p:nvSpPr>
            <p:spPr bwMode="auto">
              <a:xfrm>
                <a:off x="547765"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116" name="Rectangle 23"/>
              <p:cNvSpPr>
                <a:spLocks noChangeArrowheads="1"/>
              </p:cNvSpPr>
              <p:nvPr/>
            </p:nvSpPr>
            <p:spPr bwMode="auto">
              <a:xfrm>
                <a:off x="1713516"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A=6</a:t>
                </a:r>
              </a:p>
            </p:txBody>
          </p:sp>
          <p:sp>
            <p:nvSpPr>
              <p:cNvPr id="37117" name="Rectangle 23"/>
              <p:cNvSpPr>
                <a:spLocks noChangeArrowheads="1"/>
              </p:cNvSpPr>
              <p:nvPr/>
            </p:nvSpPr>
            <p:spPr bwMode="auto">
              <a:xfrm>
                <a:off x="2814125" y="11116621"/>
                <a:ext cx="83548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A=3.5</a:t>
                </a:r>
              </a:p>
            </p:txBody>
          </p:sp>
        </p:grpSp>
        <p:sp>
          <p:nvSpPr>
            <p:cNvPr id="37104" name="TextBox 590"/>
            <p:cNvSpPr txBox="1">
              <a:spLocks noChangeArrowheads="1"/>
            </p:cNvSpPr>
            <p:nvPr/>
          </p:nvSpPr>
          <p:spPr bwMode="auto">
            <a:xfrm>
              <a:off x="5273611" y="8120327"/>
              <a:ext cx="3847381" cy="369332"/>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kumimoji="1" lang="en-US">
                  <a:solidFill>
                    <a:srgbClr val="FF0000"/>
                  </a:solidFill>
                  <a:latin typeface="Times New Roman" pitchFamily="18" charset="0"/>
                </a:rPr>
                <a:t>and so on until completion</a:t>
              </a:r>
            </a:p>
          </p:txBody>
        </p:sp>
      </p:grpSp>
      <p:grpSp>
        <p:nvGrpSpPr>
          <p:cNvPr id="17" name="Group 592"/>
          <p:cNvGrpSpPr>
            <a:grpSpLocks/>
          </p:cNvGrpSpPr>
          <p:nvPr/>
        </p:nvGrpSpPr>
        <p:grpSpPr bwMode="auto">
          <a:xfrm>
            <a:off x="4562475" y="1306513"/>
            <a:ext cx="4114800" cy="4930775"/>
            <a:chOff x="0" y="7200547"/>
            <a:chExt cx="4114800" cy="4930534"/>
          </a:xfrm>
        </p:grpSpPr>
        <p:grpSp>
          <p:nvGrpSpPr>
            <p:cNvPr id="18" name="Group 317"/>
            <p:cNvGrpSpPr>
              <a:grpSpLocks/>
            </p:cNvGrpSpPr>
            <p:nvPr/>
          </p:nvGrpSpPr>
          <p:grpSpPr bwMode="auto">
            <a:xfrm>
              <a:off x="0" y="7200547"/>
              <a:ext cx="4114800" cy="4930534"/>
              <a:chOff x="0" y="7200547"/>
              <a:chExt cx="4114800" cy="4930534"/>
            </a:xfrm>
          </p:grpSpPr>
          <p:sp>
            <p:nvSpPr>
              <p:cNvPr id="37074" name="Rectangle 24"/>
              <p:cNvSpPr>
                <a:spLocks noChangeAspect="1" noChangeArrowheads="1"/>
              </p:cNvSpPr>
              <p:nvPr/>
            </p:nvSpPr>
            <p:spPr bwMode="auto">
              <a:xfrm>
                <a:off x="1461941" y="9551134"/>
                <a:ext cx="1194974" cy="118106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608" name="Rectangle 24"/>
              <p:cNvSpPr>
                <a:spLocks noChangeAspect="1" noChangeArrowheads="1"/>
              </p:cNvSpPr>
              <p:nvPr/>
            </p:nvSpPr>
            <p:spPr bwMode="auto">
              <a:xfrm>
                <a:off x="1458913" y="8378414"/>
                <a:ext cx="1193800" cy="1181042"/>
              </a:xfrm>
              <a:prstGeom prst="rect">
                <a:avLst/>
              </a:prstGeom>
              <a:solidFill>
                <a:schemeClr val="accent6">
                  <a:lumMod val="40000"/>
                  <a:lumOff val="6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609" name="Rectangle 23"/>
              <p:cNvSpPr>
                <a:spLocks noChangeArrowheads="1"/>
              </p:cNvSpPr>
              <p:nvPr/>
            </p:nvSpPr>
            <p:spPr bwMode="auto">
              <a:xfrm>
                <a:off x="261938" y="10727800"/>
                <a:ext cx="1200150" cy="1173105"/>
              </a:xfrm>
              <a:prstGeom prst="rect">
                <a:avLst/>
              </a:prstGeom>
              <a:solidFill>
                <a:schemeClr val="accent1">
                  <a:lumMod val="20000"/>
                  <a:lumOff val="80000"/>
                </a:schemeClr>
              </a:solidFill>
              <a:ln w="9525" algn="ctr">
                <a:solidFill>
                  <a:schemeClr val="bg2"/>
                </a:solidFill>
                <a:round/>
                <a:headEnd/>
                <a:tailEnd/>
              </a:ln>
            </p:spPr>
            <p:txBody>
              <a:bodyPr wrap="none" anchor="ctr"/>
              <a:lstStyle/>
              <a:p>
                <a:pPr algn="ctr" eaLnBrk="0" fontAlgn="base" hangingPunct="0">
                  <a:spcBef>
                    <a:spcPct val="0"/>
                  </a:spcBef>
                  <a:spcAft>
                    <a:spcPct val="0"/>
                  </a:spcAft>
                  <a:defRPr/>
                </a:pPr>
                <a:endParaRPr kumimoji="1" lang="en-US" sz="2000">
                  <a:solidFill>
                    <a:srgbClr val="EEECE1"/>
                  </a:solidFill>
                  <a:latin typeface="Times New Roman" pitchFamily="18" charset="0"/>
                </a:endParaRPr>
              </a:p>
            </p:txBody>
          </p:sp>
          <p:sp>
            <p:nvSpPr>
              <p:cNvPr id="610" name="Rectangle 17"/>
              <p:cNvSpPr>
                <a:spLocks noChangeAspect="1" noChangeArrowheads="1"/>
              </p:cNvSpPr>
              <p:nvPr/>
            </p:nvSpPr>
            <p:spPr bwMode="auto">
              <a:xfrm>
                <a:off x="255588" y="7200547"/>
                <a:ext cx="1201737" cy="1173105"/>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611" name="Rectangle 18"/>
              <p:cNvSpPr>
                <a:spLocks noChangeAspect="1" noChangeArrowheads="1"/>
              </p:cNvSpPr>
              <p:nvPr/>
            </p:nvSpPr>
            <p:spPr bwMode="auto">
              <a:xfrm>
                <a:off x="1457325" y="7200547"/>
                <a:ext cx="1198563" cy="1173105"/>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612" name="Rectangle 19"/>
              <p:cNvSpPr>
                <a:spLocks noChangeAspect="1" noChangeArrowheads="1"/>
              </p:cNvSpPr>
              <p:nvPr/>
            </p:nvSpPr>
            <p:spPr bwMode="auto">
              <a:xfrm>
                <a:off x="2655888" y="7200547"/>
                <a:ext cx="1195387" cy="1173105"/>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613" name="Rectangle 22"/>
              <p:cNvSpPr>
                <a:spLocks noChangeAspect="1" noChangeArrowheads="1"/>
              </p:cNvSpPr>
              <p:nvPr/>
            </p:nvSpPr>
            <p:spPr bwMode="auto">
              <a:xfrm>
                <a:off x="255588" y="8373652"/>
                <a:ext cx="1201737" cy="1182630"/>
              </a:xfrm>
              <a:prstGeom prst="rect">
                <a:avLst/>
              </a:prstGeom>
              <a:solidFill>
                <a:schemeClr val="accent6">
                  <a:lumMod val="40000"/>
                  <a:lumOff val="6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614" name="Rectangle 24"/>
              <p:cNvSpPr>
                <a:spLocks noChangeAspect="1" noChangeArrowheads="1"/>
              </p:cNvSpPr>
              <p:nvPr/>
            </p:nvSpPr>
            <p:spPr bwMode="auto">
              <a:xfrm>
                <a:off x="2655888" y="8373652"/>
                <a:ext cx="1195387" cy="1182630"/>
              </a:xfrm>
              <a:prstGeom prst="rect">
                <a:avLst/>
              </a:prstGeom>
              <a:solidFill>
                <a:schemeClr val="accent6">
                  <a:lumMod val="40000"/>
                  <a:lumOff val="6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615" name="Rectangle 27"/>
              <p:cNvSpPr>
                <a:spLocks noChangeAspect="1" noChangeArrowheads="1"/>
              </p:cNvSpPr>
              <p:nvPr/>
            </p:nvSpPr>
            <p:spPr bwMode="auto">
              <a:xfrm>
                <a:off x="255588" y="9556282"/>
                <a:ext cx="1201737" cy="1173105"/>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37083" name="Rectangle 29"/>
              <p:cNvSpPr>
                <a:spLocks noChangeAspect="1" noChangeArrowheads="1"/>
              </p:cNvSpPr>
              <p:nvPr/>
            </p:nvSpPr>
            <p:spPr bwMode="auto">
              <a:xfrm>
                <a:off x="2656394" y="9555490"/>
                <a:ext cx="1194974"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7084" name="Rectangle 27"/>
              <p:cNvSpPr>
                <a:spLocks noChangeAspect="1" noChangeArrowheads="1"/>
              </p:cNvSpPr>
              <p:nvPr/>
            </p:nvSpPr>
            <p:spPr bwMode="auto">
              <a:xfrm>
                <a:off x="256915" y="10729862"/>
                <a:ext cx="1202151" cy="1173881"/>
              </a:xfrm>
              <a:prstGeom prst="rect">
                <a:avLst/>
              </a:prstGeom>
              <a:no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7085" name="Rectangle 28"/>
              <p:cNvSpPr>
                <a:spLocks noChangeAspect="1" noChangeArrowheads="1"/>
              </p:cNvSpPr>
              <p:nvPr/>
            </p:nvSpPr>
            <p:spPr bwMode="auto">
              <a:xfrm>
                <a:off x="1457864" y="10729862"/>
                <a:ext cx="1203013"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7086" name="Rectangle 29"/>
              <p:cNvSpPr>
                <a:spLocks noChangeAspect="1" noChangeArrowheads="1"/>
              </p:cNvSpPr>
              <p:nvPr/>
            </p:nvSpPr>
            <p:spPr bwMode="auto">
              <a:xfrm>
                <a:off x="2660876" y="10729862"/>
                <a:ext cx="1187267"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cxnSp>
            <p:nvCxnSpPr>
              <p:cNvPr id="620" name="Straight Connector 619"/>
              <p:cNvCxnSpPr/>
              <p:nvPr/>
            </p:nvCxnSpPr>
            <p:spPr>
              <a:xfrm>
                <a:off x="0" y="9559457"/>
                <a:ext cx="41148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7088" name="Line 35"/>
              <p:cNvSpPr>
                <a:spLocks noChangeShapeType="1"/>
              </p:cNvSpPr>
              <p:nvPr/>
            </p:nvSpPr>
            <p:spPr bwMode="auto">
              <a:xfrm>
                <a:off x="1235907" y="8170884"/>
                <a:ext cx="439387" cy="427512"/>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89" name="Line 36"/>
              <p:cNvSpPr>
                <a:spLocks noChangeShapeType="1"/>
              </p:cNvSpPr>
              <p:nvPr/>
            </p:nvSpPr>
            <p:spPr bwMode="auto">
              <a:xfrm>
                <a:off x="2079056" y="9287165"/>
                <a:ext cx="11877" cy="593766"/>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90" name="Line 38"/>
              <p:cNvSpPr>
                <a:spLocks noChangeShapeType="1"/>
              </p:cNvSpPr>
              <p:nvPr/>
            </p:nvSpPr>
            <p:spPr bwMode="auto">
              <a:xfrm flipH="1">
                <a:off x="2423440" y="8122343"/>
                <a:ext cx="454230" cy="523554"/>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91" name="Line 39"/>
              <p:cNvSpPr>
                <a:spLocks noChangeShapeType="1"/>
              </p:cNvSpPr>
              <p:nvPr/>
            </p:nvSpPr>
            <p:spPr bwMode="auto">
              <a:xfrm>
                <a:off x="3230962" y="9346541"/>
                <a:ext cx="11875" cy="52251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92" name="Line 40"/>
              <p:cNvSpPr>
                <a:spLocks noChangeShapeType="1"/>
              </p:cNvSpPr>
              <p:nvPr/>
            </p:nvSpPr>
            <p:spPr bwMode="auto">
              <a:xfrm>
                <a:off x="2090932" y="8123382"/>
                <a:ext cx="11875" cy="570017"/>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93" name="Line 41"/>
              <p:cNvSpPr>
                <a:spLocks noChangeShapeType="1"/>
              </p:cNvSpPr>
              <p:nvPr/>
            </p:nvSpPr>
            <p:spPr bwMode="auto">
              <a:xfrm>
                <a:off x="1224033" y="9299041"/>
                <a:ext cx="510640" cy="53439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94" name="Line 39"/>
              <p:cNvSpPr>
                <a:spLocks noChangeShapeType="1"/>
              </p:cNvSpPr>
              <p:nvPr/>
            </p:nvSpPr>
            <p:spPr bwMode="auto">
              <a:xfrm>
                <a:off x="832148" y="8123383"/>
                <a:ext cx="11875" cy="53439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95" name="Line 41"/>
              <p:cNvSpPr>
                <a:spLocks noChangeShapeType="1"/>
              </p:cNvSpPr>
              <p:nvPr/>
            </p:nvSpPr>
            <p:spPr bwMode="auto">
              <a:xfrm>
                <a:off x="1223683" y="10489017"/>
                <a:ext cx="484095" cy="510989"/>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96" name="Line 39"/>
              <p:cNvSpPr>
                <a:spLocks noChangeShapeType="1"/>
              </p:cNvSpPr>
              <p:nvPr/>
            </p:nvSpPr>
            <p:spPr bwMode="auto">
              <a:xfrm flipV="1">
                <a:off x="1224700" y="11343735"/>
                <a:ext cx="526461" cy="31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97" name="Line 39"/>
              <p:cNvSpPr>
                <a:spLocks noChangeShapeType="1"/>
              </p:cNvSpPr>
              <p:nvPr/>
            </p:nvSpPr>
            <p:spPr bwMode="auto">
              <a:xfrm>
                <a:off x="3606604" y="10526568"/>
                <a:ext cx="439948" cy="414068"/>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98" name="Line 39"/>
              <p:cNvSpPr>
                <a:spLocks noChangeShapeType="1"/>
              </p:cNvSpPr>
              <p:nvPr/>
            </p:nvSpPr>
            <p:spPr bwMode="auto">
              <a:xfrm>
                <a:off x="3615230" y="11691133"/>
                <a:ext cx="439948" cy="405442"/>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99" name="Line 39"/>
              <p:cNvSpPr>
                <a:spLocks noChangeShapeType="1"/>
              </p:cNvSpPr>
              <p:nvPr/>
            </p:nvSpPr>
            <p:spPr bwMode="auto">
              <a:xfrm flipH="1">
                <a:off x="2062476" y="11627534"/>
                <a:ext cx="3891" cy="503547"/>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00" name="Line 39"/>
              <p:cNvSpPr>
                <a:spLocks noChangeShapeType="1"/>
              </p:cNvSpPr>
              <p:nvPr/>
            </p:nvSpPr>
            <p:spPr bwMode="auto">
              <a:xfrm>
                <a:off x="3266945" y="8114889"/>
                <a:ext cx="11519" cy="60226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01" name="Line 41"/>
              <p:cNvSpPr>
                <a:spLocks noChangeShapeType="1"/>
              </p:cNvSpPr>
              <p:nvPr/>
            </p:nvSpPr>
            <p:spPr bwMode="auto">
              <a:xfrm>
                <a:off x="2462611" y="10520395"/>
                <a:ext cx="495743" cy="5065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02" name="Line 36"/>
              <p:cNvSpPr>
                <a:spLocks noChangeShapeType="1"/>
              </p:cNvSpPr>
              <p:nvPr/>
            </p:nvSpPr>
            <p:spPr bwMode="auto">
              <a:xfrm>
                <a:off x="2096980" y="10500689"/>
                <a:ext cx="763" cy="5531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grpSp>
        <p:sp>
          <p:nvSpPr>
            <p:cNvPr id="37062" name="Rectangle 23"/>
            <p:cNvSpPr>
              <a:spLocks noChangeArrowheads="1"/>
            </p:cNvSpPr>
            <p:nvPr/>
          </p:nvSpPr>
          <p:spPr bwMode="auto">
            <a:xfrm>
              <a:off x="547765"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063" name="Rectangle 23"/>
            <p:cNvSpPr>
              <a:spLocks noChangeArrowheads="1"/>
            </p:cNvSpPr>
            <p:nvPr/>
          </p:nvSpPr>
          <p:spPr bwMode="auto">
            <a:xfrm>
              <a:off x="1713516"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A=1</a:t>
              </a:r>
            </a:p>
          </p:txBody>
        </p:sp>
        <p:sp>
          <p:nvSpPr>
            <p:cNvPr id="37064" name="Rectangle 23"/>
            <p:cNvSpPr>
              <a:spLocks noChangeArrowheads="1"/>
            </p:cNvSpPr>
            <p:nvPr/>
          </p:nvSpPr>
          <p:spPr bwMode="auto">
            <a:xfrm>
              <a:off x="2910305"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A=1</a:t>
              </a:r>
            </a:p>
          </p:txBody>
        </p:sp>
        <p:sp>
          <p:nvSpPr>
            <p:cNvPr id="37065" name="Rectangle 23"/>
            <p:cNvSpPr>
              <a:spLocks noChangeArrowheads="1"/>
            </p:cNvSpPr>
            <p:nvPr/>
          </p:nvSpPr>
          <p:spPr bwMode="auto">
            <a:xfrm>
              <a:off x="2910305" y="8718210"/>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D=0</a:t>
              </a:r>
            </a:p>
          </p:txBody>
        </p:sp>
        <p:sp>
          <p:nvSpPr>
            <p:cNvPr id="37066" name="Rectangle 23"/>
            <p:cNvSpPr>
              <a:spLocks noChangeArrowheads="1"/>
            </p:cNvSpPr>
            <p:nvPr/>
          </p:nvSpPr>
          <p:spPr bwMode="auto">
            <a:xfrm>
              <a:off x="1713516" y="8718210"/>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D=0</a:t>
              </a:r>
            </a:p>
          </p:txBody>
        </p:sp>
        <p:sp>
          <p:nvSpPr>
            <p:cNvPr id="37067" name="Rectangle 23"/>
            <p:cNvSpPr>
              <a:spLocks noChangeArrowheads="1"/>
            </p:cNvSpPr>
            <p:nvPr/>
          </p:nvSpPr>
          <p:spPr bwMode="auto">
            <a:xfrm>
              <a:off x="547765" y="8718210"/>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D=0</a:t>
              </a:r>
            </a:p>
          </p:txBody>
        </p:sp>
        <p:sp>
          <p:nvSpPr>
            <p:cNvPr id="37068" name="Rectangle 23"/>
            <p:cNvSpPr>
              <a:spLocks noChangeArrowheads="1"/>
            </p:cNvSpPr>
            <p:nvPr/>
          </p:nvSpPr>
          <p:spPr bwMode="auto">
            <a:xfrm>
              <a:off x="547765"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069" name="Rectangle 23"/>
            <p:cNvSpPr>
              <a:spLocks noChangeArrowheads="1"/>
            </p:cNvSpPr>
            <p:nvPr/>
          </p:nvSpPr>
          <p:spPr bwMode="auto">
            <a:xfrm>
              <a:off x="1713516"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D=2</a:t>
              </a:r>
            </a:p>
          </p:txBody>
        </p:sp>
        <p:sp>
          <p:nvSpPr>
            <p:cNvPr id="37070" name="Rectangle 23"/>
            <p:cNvSpPr>
              <a:spLocks noChangeArrowheads="1"/>
            </p:cNvSpPr>
            <p:nvPr/>
          </p:nvSpPr>
          <p:spPr bwMode="auto">
            <a:xfrm>
              <a:off x="2910305"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D=1</a:t>
              </a:r>
            </a:p>
          </p:txBody>
        </p:sp>
        <p:sp>
          <p:nvSpPr>
            <p:cNvPr id="37071" name="Rectangle 23"/>
            <p:cNvSpPr>
              <a:spLocks noChangeArrowheads="1"/>
            </p:cNvSpPr>
            <p:nvPr/>
          </p:nvSpPr>
          <p:spPr bwMode="auto">
            <a:xfrm>
              <a:off x="547765"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A=1</a:t>
              </a:r>
            </a:p>
          </p:txBody>
        </p:sp>
        <p:sp>
          <p:nvSpPr>
            <p:cNvPr id="37072" name="Rectangle 23"/>
            <p:cNvSpPr>
              <a:spLocks noChangeArrowheads="1"/>
            </p:cNvSpPr>
            <p:nvPr/>
          </p:nvSpPr>
          <p:spPr bwMode="auto">
            <a:xfrm>
              <a:off x="1713516"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D=1</a:t>
              </a:r>
            </a:p>
          </p:txBody>
        </p:sp>
        <p:sp>
          <p:nvSpPr>
            <p:cNvPr id="37073" name="Rectangle 23"/>
            <p:cNvSpPr>
              <a:spLocks noChangeArrowheads="1"/>
            </p:cNvSpPr>
            <p:nvPr/>
          </p:nvSpPr>
          <p:spPr bwMode="auto">
            <a:xfrm>
              <a:off x="2910305"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D=1</a:t>
              </a:r>
            </a:p>
          </p:txBody>
        </p:sp>
      </p:grpSp>
      <p:grpSp>
        <p:nvGrpSpPr>
          <p:cNvPr id="19" name="Group 318"/>
          <p:cNvGrpSpPr>
            <a:grpSpLocks/>
          </p:cNvGrpSpPr>
          <p:nvPr/>
        </p:nvGrpSpPr>
        <p:grpSpPr bwMode="auto">
          <a:xfrm>
            <a:off x="4562475" y="1306513"/>
            <a:ext cx="4114800" cy="4930775"/>
            <a:chOff x="0" y="7200547"/>
            <a:chExt cx="4114800" cy="4930534"/>
          </a:xfrm>
        </p:grpSpPr>
        <p:grpSp>
          <p:nvGrpSpPr>
            <p:cNvPr id="20" name="Group 317"/>
            <p:cNvGrpSpPr>
              <a:grpSpLocks/>
            </p:cNvGrpSpPr>
            <p:nvPr/>
          </p:nvGrpSpPr>
          <p:grpSpPr bwMode="auto">
            <a:xfrm>
              <a:off x="0" y="7200547"/>
              <a:ext cx="4114800" cy="4930534"/>
              <a:chOff x="0" y="7200547"/>
              <a:chExt cx="4114800" cy="4930534"/>
            </a:xfrm>
          </p:grpSpPr>
          <p:sp>
            <p:nvSpPr>
              <p:cNvPr id="37032" name="Rectangle 24"/>
              <p:cNvSpPr>
                <a:spLocks noChangeAspect="1" noChangeArrowheads="1"/>
              </p:cNvSpPr>
              <p:nvPr/>
            </p:nvSpPr>
            <p:spPr bwMode="auto">
              <a:xfrm>
                <a:off x="1461941" y="9551134"/>
                <a:ext cx="1194974" cy="118106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7033" name="Rectangle 24"/>
              <p:cNvSpPr>
                <a:spLocks noChangeAspect="1" noChangeArrowheads="1"/>
              </p:cNvSpPr>
              <p:nvPr/>
            </p:nvSpPr>
            <p:spPr bwMode="auto">
              <a:xfrm>
                <a:off x="1458403" y="8377966"/>
                <a:ext cx="1194974" cy="118106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171" name="Rectangle 23"/>
              <p:cNvSpPr>
                <a:spLocks noChangeArrowheads="1"/>
              </p:cNvSpPr>
              <p:nvPr/>
            </p:nvSpPr>
            <p:spPr bwMode="auto">
              <a:xfrm>
                <a:off x="261938" y="10727800"/>
                <a:ext cx="1200150" cy="1173105"/>
              </a:xfrm>
              <a:prstGeom prst="rect">
                <a:avLst/>
              </a:prstGeom>
              <a:solidFill>
                <a:schemeClr val="accent6">
                  <a:lumMod val="40000"/>
                  <a:lumOff val="60000"/>
                </a:schemeClr>
              </a:solidFill>
              <a:ln w="9525" algn="ctr">
                <a:solidFill>
                  <a:schemeClr val="bg2"/>
                </a:solidFill>
                <a:round/>
                <a:headEnd/>
                <a:tailEnd/>
              </a:ln>
            </p:spPr>
            <p:txBody>
              <a:bodyPr wrap="none" anchor="ctr"/>
              <a:lstStyle/>
              <a:p>
                <a:pPr algn="ctr" eaLnBrk="0" fontAlgn="base" hangingPunct="0">
                  <a:spcBef>
                    <a:spcPct val="0"/>
                  </a:spcBef>
                  <a:spcAft>
                    <a:spcPct val="0"/>
                  </a:spcAft>
                  <a:defRPr/>
                </a:pPr>
                <a:endParaRPr kumimoji="1" lang="en-US" sz="2000">
                  <a:solidFill>
                    <a:srgbClr val="EEECE1"/>
                  </a:solidFill>
                  <a:latin typeface="Times New Roman" pitchFamily="18" charset="0"/>
                </a:endParaRPr>
              </a:p>
            </p:txBody>
          </p:sp>
          <p:sp>
            <p:nvSpPr>
              <p:cNvPr id="200" name="Rectangle 17"/>
              <p:cNvSpPr>
                <a:spLocks noChangeAspect="1" noChangeArrowheads="1"/>
              </p:cNvSpPr>
              <p:nvPr/>
            </p:nvSpPr>
            <p:spPr bwMode="auto">
              <a:xfrm>
                <a:off x="255588" y="7200547"/>
                <a:ext cx="1201737" cy="1173105"/>
              </a:xfrm>
              <a:prstGeom prst="rect">
                <a:avLst/>
              </a:prstGeom>
              <a:solidFill>
                <a:schemeClr val="accent6">
                  <a:lumMod val="40000"/>
                  <a:lumOff val="6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201" name="Rectangle 18"/>
              <p:cNvSpPr>
                <a:spLocks noChangeAspect="1" noChangeArrowheads="1"/>
              </p:cNvSpPr>
              <p:nvPr/>
            </p:nvSpPr>
            <p:spPr bwMode="auto">
              <a:xfrm>
                <a:off x="1457325" y="7200547"/>
                <a:ext cx="1198563" cy="1173105"/>
              </a:xfrm>
              <a:prstGeom prst="rect">
                <a:avLst/>
              </a:prstGeom>
              <a:solidFill>
                <a:schemeClr val="accent6">
                  <a:lumMod val="40000"/>
                  <a:lumOff val="6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202" name="Rectangle 19"/>
              <p:cNvSpPr>
                <a:spLocks noChangeAspect="1" noChangeArrowheads="1"/>
              </p:cNvSpPr>
              <p:nvPr/>
            </p:nvSpPr>
            <p:spPr bwMode="auto">
              <a:xfrm>
                <a:off x="2655888" y="7200547"/>
                <a:ext cx="1195387" cy="1173105"/>
              </a:xfrm>
              <a:prstGeom prst="rect">
                <a:avLst/>
              </a:prstGeom>
              <a:solidFill>
                <a:schemeClr val="accent6">
                  <a:lumMod val="40000"/>
                  <a:lumOff val="6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37038" name="Rectangle 22"/>
              <p:cNvSpPr>
                <a:spLocks noChangeAspect="1" noChangeArrowheads="1"/>
              </p:cNvSpPr>
              <p:nvPr/>
            </p:nvSpPr>
            <p:spPr bwMode="auto">
              <a:xfrm>
                <a:off x="255681" y="8374428"/>
                <a:ext cx="1202151" cy="118106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7039" name="Rectangle 24"/>
              <p:cNvSpPr>
                <a:spLocks noChangeAspect="1" noChangeArrowheads="1"/>
              </p:cNvSpPr>
              <p:nvPr/>
            </p:nvSpPr>
            <p:spPr bwMode="auto">
              <a:xfrm>
                <a:off x="2656394" y="8374428"/>
                <a:ext cx="1194974" cy="118106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205" name="Rectangle 27"/>
              <p:cNvSpPr>
                <a:spLocks noChangeAspect="1" noChangeArrowheads="1"/>
              </p:cNvSpPr>
              <p:nvPr/>
            </p:nvSpPr>
            <p:spPr bwMode="auto">
              <a:xfrm>
                <a:off x="255588" y="9556282"/>
                <a:ext cx="1201737" cy="1173105"/>
              </a:xfrm>
              <a:prstGeom prst="rect">
                <a:avLst/>
              </a:prstGeom>
              <a:solidFill>
                <a:schemeClr val="accent6">
                  <a:lumMod val="40000"/>
                  <a:lumOff val="6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37041" name="Rectangle 29"/>
              <p:cNvSpPr>
                <a:spLocks noChangeAspect="1" noChangeArrowheads="1"/>
              </p:cNvSpPr>
              <p:nvPr/>
            </p:nvSpPr>
            <p:spPr bwMode="auto">
              <a:xfrm>
                <a:off x="2656394" y="9555490"/>
                <a:ext cx="1194974"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7042" name="Rectangle 27"/>
              <p:cNvSpPr>
                <a:spLocks noChangeAspect="1" noChangeArrowheads="1"/>
              </p:cNvSpPr>
              <p:nvPr/>
            </p:nvSpPr>
            <p:spPr bwMode="auto">
              <a:xfrm>
                <a:off x="256915" y="10729862"/>
                <a:ext cx="1202151" cy="1173881"/>
              </a:xfrm>
              <a:prstGeom prst="rect">
                <a:avLst/>
              </a:prstGeom>
              <a:no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7043" name="Rectangle 28"/>
              <p:cNvSpPr>
                <a:spLocks noChangeAspect="1" noChangeArrowheads="1"/>
              </p:cNvSpPr>
              <p:nvPr/>
            </p:nvSpPr>
            <p:spPr bwMode="auto">
              <a:xfrm>
                <a:off x="1457864" y="10729862"/>
                <a:ext cx="1203013"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7044" name="Rectangle 29"/>
              <p:cNvSpPr>
                <a:spLocks noChangeAspect="1" noChangeArrowheads="1"/>
              </p:cNvSpPr>
              <p:nvPr/>
            </p:nvSpPr>
            <p:spPr bwMode="auto">
              <a:xfrm>
                <a:off x="2660876" y="10729862"/>
                <a:ext cx="1187267"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cxnSp>
            <p:nvCxnSpPr>
              <p:cNvPr id="210" name="Straight Connector 209"/>
              <p:cNvCxnSpPr/>
              <p:nvPr/>
            </p:nvCxnSpPr>
            <p:spPr>
              <a:xfrm>
                <a:off x="0" y="9559457"/>
                <a:ext cx="41148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7046" name="Line 35"/>
              <p:cNvSpPr>
                <a:spLocks noChangeShapeType="1"/>
              </p:cNvSpPr>
              <p:nvPr/>
            </p:nvSpPr>
            <p:spPr bwMode="auto">
              <a:xfrm>
                <a:off x="1235907" y="8170884"/>
                <a:ext cx="439387" cy="427512"/>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47" name="Line 36"/>
              <p:cNvSpPr>
                <a:spLocks noChangeShapeType="1"/>
              </p:cNvSpPr>
              <p:nvPr/>
            </p:nvSpPr>
            <p:spPr bwMode="auto">
              <a:xfrm>
                <a:off x="2079056" y="9287165"/>
                <a:ext cx="11877" cy="593766"/>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48" name="Line 38"/>
              <p:cNvSpPr>
                <a:spLocks noChangeShapeType="1"/>
              </p:cNvSpPr>
              <p:nvPr/>
            </p:nvSpPr>
            <p:spPr bwMode="auto">
              <a:xfrm flipH="1">
                <a:off x="2423440" y="8122343"/>
                <a:ext cx="454230" cy="523554"/>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49" name="Line 39"/>
              <p:cNvSpPr>
                <a:spLocks noChangeShapeType="1"/>
              </p:cNvSpPr>
              <p:nvPr/>
            </p:nvSpPr>
            <p:spPr bwMode="auto">
              <a:xfrm>
                <a:off x="3230962" y="9346541"/>
                <a:ext cx="11875" cy="52251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50" name="Line 40"/>
              <p:cNvSpPr>
                <a:spLocks noChangeShapeType="1"/>
              </p:cNvSpPr>
              <p:nvPr/>
            </p:nvSpPr>
            <p:spPr bwMode="auto">
              <a:xfrm>
                <a:off x="2090932" y="8123382"/>
                <a:ext cx="11875" cy="570017"/>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51" name="Line 41"/>
              <p:cNvSpPr>
                <a:spLocks noChangeShapeType="1"/>
              </p:cNvSpPr>
              <p:nvPr/>
            </p:nvSpPr>
            <p:spPr bwMode="auto">
              <a:xfrm>
                <a:off x="1224033" y="9299041"/>
                <a:ext cx="510640" cy="53439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52" name="Line 39"/>
              <p:cNvSpPr>
                <a:spLocks noChangeShapeType="1"/>
              </p:cNvSpPr>
              <p:nvPr/>
            </p:nvSpPr>
            <p:spPr bwMode="auto">
              <a:xfrm>
                <a:off x="832148" y="8123383"/>
                <a:ext cx="11875" cy="53439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53" name="Line 41"/>
              <p:cNvSpPr>
                <a:spLocks noChangeShapeType="1"/>
              </p:cNvSpPr>
              <p:nvPr/>
            </p:nvSpPr>
            <p:spPr bwMode="auto">
              <a:xfrm>
                <a:off x="1223683" y="10489017"/>
                <a:ext cx="484095" cy="510989"/>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54" name="Line 39"/>
              <p:cNvSpPr>
                <a:spLocks noChangeShapeType="1"/>
              </p:cNvSpPr>
              <p:nvPr/>
            </p:nvSpPr>
            <p:spPr bwMode="auto">
              <a:xfrm flipV="1">
                <a:off x="1224700" y="11343735"/>
                <a:ext cx="526461" cy="31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55" name="Line 39"/>
              <p:cNvSpPr>
                <a:spLocks noChangeShapeType="1"/>
              </p:cNvSpPr>
              <p:nvPr/>
            </p:nvSpPr>
            <p:spPr bwMode="auto">
              <a:xfrm>
                <a:off x="3606604" y="10526568"/>
                <a:ext cx="439948" cy="414068"/>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56" name="Line 39"/>
              <p:cNvSpPr>
                <a:spLocks noChangeShapeType="1"/>
              </p:cNvSpPr>
              <p:nvPr/>
            </p:nvSpPr>
            <p:spPr bwMode="auto">
              <a:xfrm>
                <a:off x="3615230" y="11691133"/>
                <a:ext cx="439948" cy="405442"/>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57" name="Line 39"/>
              <p:cNvSpPr>
                <a:spLocks noChangeShapeType="1"/>
              </p:cNvSpPr>
              <p:nvPr/>
            </p:nvSpPr>
            <p:spPr bwMode="auto">
              <a:xfrm flipH="1">
                <a:off x="2062476" y="11627534"/>
                <a:ext cx="3891" cy="503547"/>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58" name="Line 39"/>
              <p:cNvSpPr>
                <a:spLocks noChangeShapeType="1"/>
              </p:cNvSpPr>
              <p:nvPr/>
            </p:nvSpPr>
            <p:spPr bwMode="auto">
              <a:xfrm>
                <a:off x="3266945" y="8114889"/>
                <a:ext cx="11519" cy="60226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59" name="Line 41"/>
              <p:cNvSpPr>
                <a:spLocks noChangeShapeType="1"/>
              </p:cNvSpPr>
              <p:nvPr/>
            </p:nvSpPr>
            <p:spPr bwMode="auto">
              <a:xfrm>
                <a:off x="2462611" y="10520395"/>
                <a:ext cx="495743" cy="5065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60" name="Line 36"/>
              <p:cNvSpPr>
                <a:spLocks noChangeShapeType="1"/>
              </p:cNvSpPr>
              <p:nvPr/>
            </p:nvSpPr>
            <p:spPr bwMode="auto">
              <a:xfrm>
                <a:off x="2096980" y="10500689"/>
                <a:ext cx="763" cy="5531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grpSp>
        <p:sp>
          <p:nvSpPr>
            <p:cNvPr id="37020" name="Rectangle 23"/>
            <p:cNvSpPr>
              <a:spLocks noChangeArrowheads="1"/>
            </p:cNvSpPr>
            <p:nvPr/>
          </p:nvSpPr>
          <p:spPr bwMode="auto">
            <a:xfrm>
              <a:off x="547765"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D=0</a:t>
              </a:r>
            </a:p>
          </p:txBody>
        </p:sp>
        <p:sp>
          <p:nvSpPr>
            <p:cNvPr id="37021" name="Rectangle 23"/>
            <p:cNvSpPr>
              <a:spLocks noChangeArrowheads="1"/>
            </p:cNvSpPr>
            <p:nvPr/>
          </p:nvSpPr>
          <p:spPr bwMode="auto">
            <a:xfrm>
              <a:off x="1713516"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D=0</a:t>
              </a:r>
            </a:p>
          </p:txBody>
        </p:sp>
        <p:sp>
          <p:nvSpPr>
            <p:cNvPr id="37022" name="Rectangle 23"/>
            <p:cNvSpPr>
              <a:spLocks noChangeArrowheads="1"/>
            </p:cNvSpPr>
            <p:nvPr/>
          </p:nvSpPr>
          <p:spPr bwMode="auto">
            <a:xfrm>
              <a:off x="2910305"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D=0</a:t>
              </a:r>
            </a:p>
          </p:txBody>
        </p:sp>
        <p:sp>
          <p:nvSpPr>
            <p:cNvPr id="37023" name="Rectangle 23"/>
            <p:cNvSpPr>
              <a:spLocks noChangeArrowheads="1"/>
            </p:cNvSpPr>
            <p:nvPr/>
          </p:nvSpPr>
          <p:spPr bwMode="auto">
            <a:xfrm>
              <a:off x="2910305" y="8718210"/>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D=1</a:t>
              </a:r>
            </a:p>
          </p:txBody>
        </p:sp>
        <p:sp>
          <p:nvSpPr>
            <p:cNvPr id="37024" name="Rectangle 23"/>
            <p:cNvSpPr>
              <a:spLocks noChangeArrowheads="1"/>
            </p:cNvSpPr>
            <p:nvPr/>
          </p:nvSpPr>
          <p:spPr bwMode="auto">
            <a:xfrm>
              <a:off x="1713516" y="8718210"/>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D=3</a:t>
              </a:r>
            </a:p>
          </p:txBody>
        </p:sp>
        <p:sp>
          <p:nvSpPr>
            <p:cNvPr id="37025" name="Rectangle 23"/>
            <p:cNvSpPr>
              <a:spLocks noChangeArrowheads="1"/>
            </p:cNvSpPr>
            <p:nvPr/>
          </p:nvSpPr>
          <p:spPr bwMode="auto">
            <a:xfrm>
              <a:off x="547765" y="8718210"/>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D=1</a:t>
              </a:r>
            </a:p>
          </p:txBody>
        </p:sp>
        <p:sp>
          <p:nvSpPr>
            <p:cNvPr id="37026" name="Rectangle 23"/>
            <p:cNvSpPr>
              <a:spLocks noChangeArrowheads="1"/>
            </p:cNvSpPr>
            <p:nvPr/>
          </p:nvSpPr>
          <p:spPr bwMode="auto">
            <a:xfrm>
              <a:off x="547765"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D=0</a:t>
              </a:r>
            </a:p>
          </p:txBody>
        </p:sp>
        <p:sp>
          <p:nvSpPr>
            <p:cNvPr id="37027" name="Rectangle 23"/>
            <p:cNvSpPr>
              <a:spLocks noChangeArrowheads="1"/>
            </p:cNvSpPr>
            <p:nvPr/>
          </p:nvSpPr>
          <p:spPr bwMode="auto">
            <a:xfrm>
              <a:off x="1713516"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D=2</a:t>
              </a:r>
            </a:p>
          </p:txBody>
        </p:sp>
        <p:sp>
          <p:nvSpPr>
            <p:cNvPr id="37028" name="Rectangle 23"/>
            <p:cNvSpPr>
              <a:spLocks noChangeArrowheads="1"/>
            </p:cNvSpPr>
            <p:nvPr/>
          </p:nvSpPr>
          <p:spPr bwMode="auto">
            <a:xfrm>
              <a:off x="2910305"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D=1</a:t>
              </a:r>
            </a:p>
          </p:txBody>
        </p:sp>
        <p:sp>
          <p:nvSpPr>
            <p:cNvPr id="37029" name="Rectangle 23"/>
            <p:cNvSpPr>
              <a:spLocks noChangeArrowheads="1"/>
            </p:cNvSpPr>
            <p:nvPr/>
          </p:nvSpPr>
          <p:spPr bwMode="auto">
            <a:xfrm>
              <a:off x="547765"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D=0</a:t>
              </a:r>
            </a:p>
          </p:txBody>
        </p:sp>
        <p:sp>
          <p:nvSpPr>
            <p:cNvPr id="37030" name="Rectangle 23"/>
            <p:cNvSpPr>
              <a:spLocks noChangeArrowheads="1"/>
            </p:cNvSpPr>
            <p:nvPr/>
          </p:nvSpPr>
          <p:spPr bwMode="auto">
            <a:xfrm>
              <a:off x="1713516"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D=3</a:t>
              </a:r>
            </a:p>
          </p:txBody>
        </p:sp>
        <p:sp>
          <p:nvSpPr>
            <p:cNvPr id="37031" name="Rectangle 23"/>
            <p:cNvSpPr>
              <a:spLocks noChangeArrowheads="1"/>
            </p:cNvSpPr>
            <p:nvPr/>
          </p:nvSpPr>
          <p:spPr bwMode="auto">
            <a:xfrm>
              <a:off x="2910305"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D=1</a:t>
              </a:r>
            </a:p>
          </p:txBody>
        </p:sp>
      </p:grpSp>
      <p:grpSp>
        <p:nvGrpSpPr>
          <p:cNvPr id="21" name="Group 319"/>
          <p:cNvGrpSpPr>
            <a:grpSpLocks/>
          </p:cNvGrpSpPr>
          <p:nvPr/>
        </p:nvGrpSpPr>
        <p:grpSpPr bwMode="auto">
          <a:xfrm>
            <a:off x="4562475" y="1306513"/>
            <a:ext cx="4114800" cy="4930775"/>
            <a:chOff x="0" y="7200547"/>
            <a:chExt cx="4114800" cy="4930534"/>
          </a:xfrm>
        </p:grpSpPr>
        <p:grpSp>
          <p:nvGrpSpPr>
            <p:cNvPr id="22" name="Group 317"/>
            <p:cNvGrpSpPr>
              <a:grpSpLocks/>
            </p:cNvGrpSpPr>
            <p:nvPr/>
          </p:nvGrpSpPr>
          <p:grpSpPr bwMode="auto">
            <a:xfrm>
              <a:off x="0" y="7200547"/>
              <a:ext cx="4114800" cy="4930534"/>
              <a:chOff x="0" y="7200547"/>
              <a:chExt cx="4114800" cy="4930534"/>
            </a:xfrm>
          </p:grpSpPr>
          <p:sp>
            <p:nvSpPr>
              <p:cNvPr id="36990" name="Rectangle 24"/>
              <p:cNvSpPr>
                <a:spLocks noChangeAspect="1" noChangeArrowheads="1"/>
              </p:cNvSpPr>
              <p:nvPr/>
            </p:nvSpPr>
            <p:spPr bwMode="auto">
              <a:xfrm>
                <a:off x="1461941" y="9551134"/>
                <a:ext cx="1194974" cy="118106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6991" name="Rectangle 24"/>
              <p:cNvSpPr>
                <a:spLocks noChangeAspect="1" noChangeArrowheads="1"/>
              </p:cNvSpPr>
              <p:nvPr/>
            </p:nvSpPr>
            <p:spPr bwMode="auto">
              <a:xfrm>
                <a:off x="1458403" y="8377966"/>
                <a:ext cx="1194974" cy="118106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36" name="Rectangle 23"/>
              <p:cNvSpPr>
                <a:spLocks noChangeArrowheads="1"/>
              </p:cNvSpPr>
              <p:nvPr/>
            </p:nvSpPr>
            <p:spPr bwMode="auto">
              <a:xfrm>
                <a:off x="261938" y="10727800"/>
                <a:ext cx="1200150" cy="1173105"/>
              </a:xfrm>
              <a:prstGeom prst="rect">
                <a:avLst/>
              </a:prstGeom>
              <a:solidFill>
                <a:schemeClr val="accent6">
                  <a:lumMod val="40000"/>
                  <a:lumOff val="60000"/>
                </a:schemeClr>
              </a:solidFill>
              <a:ln w="9525" algn="ctr">
                <a:solidFill>
                  <a:schemeClr val="bg2"/>
                </a:solidFill>
                <a:round/>
                <a:headEnd/>
                <a:tailEnd/>
              </a:ln>
            </p:spPr>
            <p:txBody>
              <a:bodyPr wrap="none" anchor="ctr"/>
              <a:lstStyle/>
              <a:p>
                <a:pPr algn="ctr" eaLnBrk="0" fontAlgn="base" hangingPunct="0">
                  <a:spcBef>
                    <a:spcPct val="0"/>
                  </a:spcBef>
                  <a:spcAft>
                    <a:spcPct val="0"/>
                  </a:spcAft>
                  <a:defRPr/>
                </a:pPr>
                <a:endParaRPr kumimoji="1" lang="en-US" sz="2000">
                  <a:solidFill>
                    <a:srgbClr val="EEECE1"/>
                  </a:solidFill>
                  <a:latin typeface="Times New Roman" pitchFamily="18" charset="0"/>
                </a:endParaRPr>
              </a:p>
            </p:txBody>
          </p:sp>
          <p:sp>
            <p:nvSpPr>
              <p:cNvPr id="337" name="Rectangle 17"/>
              <p:cNvSpPr>
                <a:spLocks noChangeAspect="1" noChangeArrowheads="1"/>
              </p:cNvSpPr>
              <p:nvPr/>
            </p:nvSpPr>
            <p:spPr bwMode="auto">
              <a:xfrm>
                <a:off x="255588" y="7200547"/>
                <a:ext cx="1201737" cy="1173105"/>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338" name="Rectangle 18"/>
              <p:cNvSpPr>
                <a:spLocks noChangeAspect="1" noChangeArrowheads="1"/>
              </p:cNvSpPr>
              <p:nvPr/>
            </p:nvSpPr>
            <p:spPr bwMode="auto">
              <a:xfrm>
                <a:off x="1457325" y="7200547"/>
                <a:ext cx="1198563" cy="1173105"/>
              </a:xfrm>
              <a:prstGeom prst="rect">
                <a:avLst/>
              </a:prstGeom>
              <a:solidFill>
                <a:schemeClr val="accent6">
                  <a:lumMod val="40000"/>
                  <a:lumOff val="6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339" name="Rectangle 19"/>
              <p:cNvSpPr>
                <a:spLocks noChangeAspect="1" noChangeArrowheads="1"/>
              </p:cNvSpPr>
              <p:nvPr/>
            </p:nvSpPr>
            <p:spPr bwMode="auto">
              <a:xfrm>
                <a:off x="2655888" y="7200547"/>
                <a:ext cx="1195387" cy="1173105"/>
              </a:xfrm>
              <a:prstGeom prst="rect">
                <a:avLst/>
              </a:prstGeom>
              <a:solidFill>
                <a:schemeClr val="accent6">
                  <a:lumMod val="40000"/>
                  <a:lumOff val="6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340" name="Rectangle 22"/>
              <p:cNvSpPr>
                <a:spLocks noChangeAspect="1" noChangeArrowheads="1"/>
              </p:cNvSpPr>
              <p:nvPr/>
            </p:nvSpPr>
            <p:spPr bwMode="auto">
              <a:xfrm>
                <a:off x="255588" y="8373652"/>
                <a:ext cx="1201737" cy="1182630"/>
              </a:xfrm>
              <a:prstGeom prst="rect">
                <a:avLst/>
              </a:prstGeom>
              <a:solidFill>
                <a:schemeClr val="accent6">
                  <a:lumMod val="40000"/>
                  <a:lumOff val="6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36997" name="Rectangle 24"/>
              <p:cNvSpPr>
                <a:spLocks noChangeAspect="1" noChangeArrowheads="1"/>
              </p:cNvSpPr>
              <p:nvPr/>
            </p:nvSpPr>
            <p:spPr bwMode="auto">
              <a:xfrm>
                <a:off x="2656394" y="8374428"/>
                <a:ext cx="1194974" cy="118106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42" name="Rectangle 27"/>
              <p:cNvSpPr>
                <a:spLocks noChangeAspect="1" noChangeArrowheads="1"/>
              </p:cNvSpPr>
              <p:nvPr/>
            </p:nvSpPr>
            <p:spPr bwMode="auto">
              <a:xfrm>
                <a:off x="255588" y="9556282"/>
                <a:ext cx="1201737" cy="1173105"/>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36999" name="Rectangle 29"/>
              <p:cNvSpPr>
                <a:spLocks noChangeAspect="1" noChangeArrowheads="1"/>
              </p:cNvSpPr>
              <p:nvPr/>
            </p:nvSpPr>
            <p:spPr bwMode="auto">
              <a:xfrm>
                <a:off x="2656394" y="9555490"/>
                <a:ext cx="1194974"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7000" name="Rectangle 27"/>
              <p:cNvSpPr>
                <a:spLocks noChangeAspect="1" noChangeArrowheads="1"/>
              </p:cNvSpPr>
              <p:nvPr/>
            </p:nvSpPr>
            <p:spPr bwMode="auto">
              <a:xfrm>
                <a:off x="256915" y="10729862"/>
                <a:ext cx="1202151" cy="1173881"/>
              </a:xfrm>
              <a:prstGeom prst="rect">
                <a:avLst/>
              </a:prstGeom>
              <a:no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7001" name="Rectangle 28"/>
              <p:cNvSpPr>
                <a:spLocks noChangeAspect="1" noChangeArrowheads="1"/>
              </p:cNvSpPr>
              <p:nvPr/>
            </p:nvSpPr>
            <p:spPr bwMode="auto">
              <a:xfrm>
                <a:off x="1457864" y="10729862"/>
                <a:ext cx="1203013"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7002" name="Rectangle 29"/>
              <p:cNvSpPr>
                <a:spLocks noChangeAspect="1" noChangeArrowheads="1"/>
              </p:cNvSpPr>
              <p:nvPr/>
            </p:nvSpPr>
            <p:spPr bwMode="auto">
              <a:xfrm>
                <a:off x="2660876" y="10729862"/>
                <a:ext cx="1187267"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cxnSp>
            <p:nvCxnSpPr>
              <p:cNvPr id="347" name="Straight Connector 346"/>
              <p:cNvCxnSpPr/>
              <p:nvPr/>
            </p:nvCxnSpPr>
            <p:spPr>
              <a:xfrm>
                <a:off x="0" y="9559457"/>
                <a:ext cx="41148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7004" name="Line 35"/>
              <p:cNvSpPr>
                <a:spLocks noChangeShapeType="1"/>
              </p:cNvSpPr>
              <p:nvPr/>
            </p:nvSpPr>
            <p:spPr bwMode="auto">
              <a:xfrm>
                <a:off x="1235907" y="8170884"/>
                <a:ext cx="439387" cy="427512"/>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05" name="Line 36"/>
              <p:cNvSpPr>
                <a:spLocks noChangeShapeType="1"/>
              </p:cNvSpPr>
              <p:nvPr/>
            </p:nvSpPr>
            <p:spPr bwMode="auto">
              <a:xfrm>
                <a:off x="2079056" y="9287165"/>
                <a:ext cx="11877" cy="593766"/>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06" name="Line 38"/>
              <p:cNvSpPr>
                <a:spLocks noChangeShapeType="1"/>
              </p:cNvSpPr>
              <p:nvPr/>
            </p:nvSpPr>
            <p:spPr bwMode="auto">
              <a:xfrm flipH="1">
                <a:off x="2423440" y="8122343"/>
                <a:ext cx="454230" cy="523554"/>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07" name="Line 39"/>
              <p:cNvSpPr>
                <a:spLocks noChangeShapeType="1"/>
              </p:cNvSpPr>
              <p:nvPr/>
            </p:nvSpPr>
            <p:spPr bwMode="auto">
              <a:xfrm>
                <a:off x="3230962" y="9346541"/>
                <a:ext cx="11875" cy="52251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08" name="Line 40"/>
              <p:cNvSpPr>
                <a:spLocks noChangeShapeType="1"/>
              </p:cNvSpPr>
              <p:nvPr/>
            </p:nvSpPr>
            <p:spPr bwMode="auto">
              <a:xfrm>
                <a:off x="2090932" y="8123382"/>
                <a:ext cx="11875" cy="570017"/>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09" name="Line 41"/>
              <p:cNvSpPr>
                <a:spLocks noChangeShapeType="1"/>
              </p:cNvSpPr>
              <p:nvPr/>
            </p:nvSpPr>
            <p:spPr bwMode="auto">
              <a:xfrm>
                <a:off x="1224033" y="9299041"/>
                <a:ext cx="510640" cy="53439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10" name="Line 39"/>
              <p:cNvSpPr>
                <a:spLocks noChangeShapeType="1"/>
              </p:cNvSpPr>
              <p:nvPr/>
            </p:nvSpPr>
            <p:spPr bwMode="auto">
              <a:xfrm>
                <a:off x="832148" y="8123383"/>
                <a:ext cx="11875" cy="53439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11" name="Line 41"/>
              <p:cNvSpPr>
                <a:spLocks noChangeShapeType="1"/>
              </p:cNvSpPr>
              <p:nvPr/>
            </p:nvSpPr>
            <p:spPr bwMode="auto">
              <a:xfrm>
                <a:off x="1223683" y="10489017"/>
                <a:ext cx="484095" cy="510989"/>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12" name="Line 39"/>
              <p:cNvSpPr>
                <a:spLocks noChangeShapeType="1"/>
              </p:cNvSpPr>
              <p:nvPr/>
            </p:nvSpPr>
            <p:spPr bwMode="auto">
              <a:xfrm flipV="1">
                <a:off x="1224700" y="11343735"/>
                <a:ext cx="526461" cy="31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13" name="Line 39"/>
              <p:cNvSpPr>
                <a:spLocks noChangeShapeType="1"/>
              </p:cNvSpPr>
              <p:nvPr/>
            </p:nvSpPr>
            <p:spPr bwMode="auto">
              <a:xfrm>
                <a:off x="3606604" y="10526568"/>
                <a:ext cx="439948" cy="414068"/>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14" name="Line 39"/>
              <p:cNvSpPr>
                <a:spLocks noChangeShapeType="1"/>
              </p:cNvSpPr>
              <p:nvPr/>
            </p:nvSpPr>
            <p:spPr bwMode="auto">
              <a:xfrm>
                <a:off x="3615230" y="11691133"/>
                <a:ext cx="439948" cy="405442"/>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15" name="Line 39"/>
              <p:cNvSpPr>
                <a:spLocks noChangeShapeType="1"/>
              </p:cNvSpPr>
              <p:nvPr/>
            </p:nvSpPr>
            <p:spPr bwMode="auto">
              <a:xfrm flipH="1">
                <a:off x="2062476" y="11627534"/>
                <a:ext cx="3891" cy="503547"/>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16" name="Line 39"/>
              <p:cNvSpPr>
                <a:spLocks noChangeShapeType="1"/>
              </p:cNvSpPr>
              <p:nvPr/>
            </p:nvSpPr>
            <p:spPr bwMode="auto">
              <a:xfrm>
                <a:off x="3266945" y="8114889"/>
                <a:ext cx="11519" cy="60226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17" name="Line 41"/>
              <p:cNvSpPr>
                <a:spLocks noChangeShapeType="1"/>
              </p:cNvSpPr>
              <p:nvPr/>
            </p:nvSpPr>
            <p:spPr bwMode="auto">
              <a:xfrm>
                <a:off x="2462611" y="10520395"/>
                <a:ext cx="495743" cy="5065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18" name="Line 36"/>
              <p:cNvSpPr>
                <a:spLocks noChangeShapeType="1"/>
              </p:cNvSpPr>
              <p:nvPr/>
            </p:nvSpPr>
            <p:spPr bwMode="auto">
              <a:xfrm>
                <a:off x="2096980" y="10500689"/>
                <a:ext cx="763" cy="5531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grpSp>
        <p:sp>
          <p:nvSpPr>
            <p:cNvPr id="36978" name="Rectangle 23"/>
            <p:cNvSpPr>
              <a:spLocks noChangeArrowheads="1"/>
            </p:cNvSpPr>
            <p:nvPr/>
          </p:nvSpPr>
          <p:spPr bwMode="auto">
            <a:xfrm>
              <a:off x="547765"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A=1</a:t>
              </a:r>
            </a:p>
          </p:txBody>
        </p:sp>
        <p:sp>
          <p:nvSpPr>
            <p:cNvPr id="36979" name="Rectangle 23"/>
            <p:cNvSpPr>
              <a:spLocks noChangeArrowheads="1"/>
            </p:cNvSpPr>
            <p:nvPr/>
          </p:nvSpPr>
          <p:spPr bwMode="auto">
            <a:xfrm>
              <a:off x="1713516"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D=0</a:t>
              </a:r>
            </a:p>
          </p:txBody>
        </p:sp>
        <p:sp>
          <p:nvSpPr>
            <p:cNvPr id="36980" name="Rectangle 23"/>
            <p:cNvSpPr>
              <a:spLocks noChangeArrowheads="1"/>
            </p:cNvSpPr>
            <p:nvPr/>
          </p:nvSpPr>
          <p:spPr bwMode="auto">
            <a:xfrm>
              <a:off x="2910305"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D=0</a:t>
              </a:r>
            </a:p>
          </p:txBody>
        </p:sp>
        <p:sp>
          <p:nvSpPr>
            <p:cNvPr id="36981" name="Rectangle 23"/>
            <p:cNvSpPr>
              <a:spLocks noChangeArrowheads="1"/>
            </p:cNvSpPr>
            <p:nvPr/>
          </p:nvSpPr>
          <p:spPr bwMode="auto">
            <a:xfrm>
              <a:off x="2910305" y="8718210"/>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D=1</a:t>
              </a:r>
            </a:p>
          </p:txBody>
        </p:sp>
        <p:sp>
          <p:nvSpPr>
            <p:cNvPr id="36982" name="Rectangle 23"/>
            <p:cNvSpPr>
              <a:spLocks noChangeArrowheads="1"/>
            </p:cNvSpPr>
            <p:nvPr/>
          </p:nvSpPr>
          <p:spPr bwMode="auto">
            <a:xfrm>
              <a:off x="1713516" y="8718210"/>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D=2</a:t>
              </a:r>
            </a:p>
          </p:txBody>
        </p:sp>
        <p:sp>
          <p:nvSpPr>
            <p:cNvPr id="36983" name="Rectangle 23"/>
            <p:cNvSpPr>
              <a:spLocks noChangeArrowheads="1"/>
            </p:cNvSpPr>
            <p:nvPr/>
          </p:nvSpPr>
          <p:spPr bwMode="auto">
            <a:xfrm>
              <a:off x="547765" y="8718210"/>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D=0</a:t>
              </a:r>
            </a:p>
          </p:txBody>
        </p:sp>
        <p:sp>
          <p:nvSpPr>
            <p:cNvPr id="36984" name="Rectangle 23"/>
            <p:cNvSpPr>
              <a:spLocks noChangeArrowheads="1"/>
            </p:cNvSpPr>
            <p:nvPr/>
          </p:nvSpPr>
          <p:spPr bwMode="auto">
            <a:xfrm>
              <a:off x="547765"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A=1</a:t>
              </a:r>
            </a:p>
          </p:txBody>
        </p:sp>
        <p:sp>
          <p:nvSpPr>
            <p:cNvPr id="36985" name="Rectangle 23"/>
            <p:cNvSpPr>
              <a:spLocks noChangeArrowheads="1"/>
            </p:cNvSpPr>
            <p:nvPr/>
          </p:nvSpPr>
          <p:spPr bwMode="auto">
            <a:xfrm>
              <a:off x="1713516"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D=2</a:t>
              </a:r>
            </a:p>
          </p:txBody>
        </p:sp>
        <p:sp>
          <p:nvSpPr>
            <p:cNvPr id="36986" name="Rectangle 23"/>
            <p:cNvSpPr>
              <a:spLocks noChangeArrowheads="1"/>
            </p:cNvSpPr>
            <p:nvPr/>
          </p:nvSpPr>
          <p:spPr bwMode="auto">
            <a:xfrm>
              <a:off x="2910305"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D=1</a:t>
              </a:r>
            </a:p>
          </p:txBody>
        </p:sp>
        <p:sp>
          <p:nvSpPr>
            <p:cNvPr id="36987" name="Rectangle 23"/>
            <p:cNvSpPr>
              <a:spLocks noChangeArrowheads="1"/>
            </p:cNvSpPr>
            <p:nvPr/>
          </p:nvSpPr>
          <p:spPr bwMode="auto">
            <a:xfrm>
              <a:off x="547765"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D=0</a:t>
              </a:r>
            </a:p>
          </p:txBody>
        </p:sp>
        <p:sp>
          <p:nvSpPr>
            <p:cNvPr id="36988" name="Rectangle 23"/>
            <p:cNvSpPr>
              <a:spLocks noChangeArrowheads="1"/>
            </p:cNvSpPr>
            <p:nvPr/>
          </p:nvSpPr>
          <p:spPr bwMode="auto">
            <a:xfrm>
              <a:off x="1713516"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D=2</a:t>
              </a:r>
            </a:p>
          </p:txBody>
        </p:sp>
        <p:sp>
          <p:nvSpPr>
            <p:cNvPr id="36989" name="Rectangle 23"/>
            <p:cNvSpPr>
              <a:spLocks noChangeArrowheads="1"/>
            </p:cNvSpPr>
            <p:nvPr/>
          </p:nvSpPr>
          <p:spPr bwMode="auto">
            <a:xfrm>
              <a:off x="2910305"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D=1</a:t>
              </a:r>
            </a:p>
          </p:txBody>
        </p:sp>
      </p:grpSp>
      <p:grpSp>
        <p:nvGrpSpPr>
          <p:cNvPr id="23" name="Group 362"/>
          <p:cNvGrpSpPr>
            <a:grpSpLocks/>
          </p:cNvGrpSpPr>
          <p:nvPr/>
        </p:nvGrpSpPr>
        <p:grpSpPr bwMode="auto">
          <a:xfrm>
            <a:off x="4562475" y="1306513"/>
            <a:ext cx="4114800" cy="4930775"/>
            <a:chOff x="0" y="7200547"/>
            <a:chExt cx="4114800" cy="4930534"/>
          </a:xfrm>
        </p:grpSpPr>
        <p:grpSp>
          <p:nvGrpSpPr>
            <p:cNvPr id="24" name="Group 317"/>
            <p:cNvGrpSpPr>
              <a:grpSpLocks/>
            </p:cNvGrpSpPr>
            <p:nvPr/>
          </p:nvGrpSpPr>
          <p:grpSpPr bwMode="auto">
            <a:xfrm>
              <a:off x="0" y="7200547"/>
              <a:ext cx="4114800" cy="4930534"/>
              <a:chOff x="0" y="7200547"/>
              <a:chExt cx="4114800" cy="4930534"/>
            </a:xfrm>
          </p:grpSpPr>
          <p:sp>
            <p:nvSpPr>
              <p:cNvPr id="36948" name="Rectangle 24"/>
              <p:cNvSpPr>
                <a:spLocks noChangeAspect="1" noChangeArrowheads="1"/>
              </p:cNvSpPr>
              <p:nvPr/>
            </p:nvSpPr>
            <p:spPr bwMode="auto">
              <a:xfrm>
                <a:off x="1461941" y="9551134"/>
                <a:ext cx="1194974" cy="118106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6949" name="Rectangle 24"/>
              <p:cNvSpPr>
                <a:spLocks noChangeAspect="1" noChangeArrowheads="1"/>
              </p:cNvSpPr>
              <p:nvPr/>
            </p:nvSpPr>
            <p:spPr bwMode="auto">
              <a:xfrm>
                <a:off x="1458913" y="8378414"/>
                <a:ext cx="1193800" cy="1181042"/>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79" name="Rectangle 23"/>
              <p:cNvSpPr>
                <a:spLocks noChangeArrowheads="1"/>
              </p:cNvSpPr>
              <p:nvPr/>
            </p:nvSpPr>
            <p:spPr bwMode="auto">
              <a:xfrm>
                <a:off x="261938" y="10727800"/>
                <a:ext cx="1200150" cy="1173105"/>
              </a:xfrm>
              <a:prstGeom prst="rect">
                <a:avLst/>
              </a:prstGeom>
              <a:solidFill>
                <a:schemeClr val="accent1">
                  <a:lumMod val="20000"/>
                  <a:lumOff val="80000"/>
                </a:schemeClr>
              </a:solidFill>
              <a:ln w="9525" algn="ctr">
                <a:solidFill>
                  <a:schemeClr val="bg2"/>
                </a:solidFill>
                <a:round/>
                <a:headEnd/>
                <a:tailEnd/>
              </a:ln>
            </p:spPr>
            <p:txBody>
              <a:bodyPr wrap="none" anchor="ctr"/>
              <a:lstStyle/>
              <a:p>
                <a:pPr algn="ctr" eaLnBrk="0" fontAlgn="base" hangingPunct="0">
                  <a:spcBef>
                    <a:spcPct val="0"/>
                  </a:spcBef>
                  <a:spcAft>
                    <a:spcPct val="0"/>
                  </a:spcAft>
                  <a:defRPr/>
                </a:pPr>
                <a:endParaRPr kumimoji="1" lang="en-US" sz="2000">
                  <a:solidFill>
                    <a:srgbClr val="EEECE1"/>
                  </a:solidFill>
                  <a:latin typeface="Times New Roman" pitchFamily="18" charset="0"/>
                </a:endParaRPr>
              </a:p>
            </p:txBody>
          </p:sp>
          <p:sp>
            <p:nvSpPr>
              <p:cNvPr id="380" name="Rectangle 17"/>
              <p:cNvSpPr>
                <a:spLocks noChangeAspect="1" noChangeArrowheads="1"/>
              </p:cNvSpPr>
              <p:nvPr/>
            </p:nvSpPr>
            <p:spPr bwMode="auto">
              <a:xfrm>
                <a:off x="255588" y="7200547"/>
                <a:ext cx="1201737" cy="1173105"/>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381" name="Rectangle 18"/>
              <p:cNvSpPr>
                <a:spLocks noChangeAspect="1" noChangeArrowheads="1"/>
              </p:cNvSpPr>
              <p:nvPr/>
            </p:nvSpPr>
            <p:spPr bwMode="auto">
              <a:xfrm>
                <a:off x="1457325" y="7200547"/>
                <a:ext cx="1198563" cy="1173105"/>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382" name="Rectangle 19"/>
              <p:cNvSpPr>
                <a:spLocks noChangeAspect="1" noChangeArrowheads="1"/>
              </p:cNvSpPr>
              <p:nvPr/>
            </p:nvSpPr>
            <p:spPr bwMode="auto">
              <a:xfrm>
                <a:off x="2655888" y="7200547"/>
                <a:ext cx="1195387" cy="1173105"/>
              </a:xfrm>
              <a:prstGeom prst="rect">
                <a:avLst/>
              </a:prstGeom>
              <a:solidFill>
                <a:schemeClr val="accent6">
                  <a:lumMod val="40000"/>
                  <a:lumOff val="6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383" name="Rectangle 22"/>
              <p:cNvSpPr>
                <a:spLocks noChangeAspect="1" noChangeArrowheads="1"/>
              </p:cNvSpPr>
              <p:nvPr/>
            </p:nvSpPr>
            <p:spPr bwMode="auto">
              <a:xfrm>
                <a:off x="255588" y="8373652"/>
                <a:ext cx="1201737" cy="1182630"/>
              </a:xfrm>
              <a:prstGeom prst="rect">
                <a:avLst/>
              </a:prstGeom>
              <a:solidFill>
                <a:schemeClr val="accent6">
                  <a:lumMod val="40000"/>
                  <a:lumOff val="6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36955" name="Rectangle 24"/>
              <p:cNvSpPr>
                <a:spLocks noChangeAspect="1" noChangeArrowheads="1"/>
              </p:cNvSpPr>
              <p:nvPr/>
            </p:nvSpPr>
            <p:spPr bwMode="auto">
              <a:xfrm>
                <a:off x="2655888" y="8373652"/>
                <a:ext cx="1195387" cy="1182630"/>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85" name="Rectangle 27"/>
              <p:cNvSpPr>
                <a:spLocks noChangeAspect="1" noChangeArrowheads="1"/>
              </p:cNvSpPr>
              <p:nvPr/>
            </p:nvSpPr>
            <p:spPr bwMode="auto">
              <a:xfrm>
                <a:off x="255588" y="9556282"/>
                <a:ext cx="1201737" cy="1173105"/>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36957" name="Rectangle 29"/>
              <p:cNvSpPr>
                <a:spLocks noChangeAspect="1" noChangeArrowheads="1"/>
              </p:cNvSpPr>
              <p:nvPr/>
            </p:nvSpPr>
            <p:spPr bwMode="auto">
              <a:xfrm>
                <a:off x="2656394" y="9555490"/>
                <a:ext cx="1194974"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6958" name="Rectangle 27"/>
              <p:cNvSpPr>
                <a:spLocks noChangeAspect="1" noChangeArrowheads="1"/>
              </p:cNvSpPr>
              <p:nvPr/>
            </p:nvSpPr>
            <p:spPr bwMode="auto">
              <a:xfrm>
                <a:off x="256915" y="10729862"/>
                <a:ext cx="1202151" cy="1173881"/>
              </a:xfrm>
              <a:prstGeom prst="rect">
                <a:avLst/>
              </a:prstGeom>
              <a:no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6959" name="Rectangle 28"/>
              <p:cNvSpPr>
                <a:spLocks noChangeAspect="1" noChangeArrowheads="1"/>
              </p:cNvSpPr>
              <p:nvPr/>
            </p:nvSpPr>
            <p:spPr bwMode="auto">
              <a:xfrm>
                <a:off x="1457864" y="10729862"/>
                <a:ext cx="1203013"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6960" name="Rectangle 29"/>
              <p:cNvSpPr>
                <a:spLocks noChangeAspect="1" noChangeArrowheads="1"/>
              </p:cNvSpPr>
              <p:nvPr/>
            </p:nvSpPr>
            <p:spPr bwMode="auto">
              <a:xfrm>
                <a:off x="2660876" y="10729862"/>
                <a:ext cx="1187267"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cxnSp>
            <p:nvCxnSpPr>
              <p:cNvPr id="390" name="Straight Connector 389"/>
              <p:cNvCxnSpPr/>
              <p:nvPr/>
            </p:nvCxnSpPr>
            <p:spPr>
              <a:xfrm>
                <a:off x="0" y="9559457"/>
                <a:ext cx="41148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6962" name="Line 35"/>
              <p:cNvSpPr>
                <a:spLocks noChangeShapeType="1"/>
              </p:cNvSpPr>
              <p:nvPr/>
            </p:nvSpPr>
            <p:spPr bwMode="auto">
              <a:xfrm>
                <a:off x="1235907" y="8170884"/>
                <a:ext cx="439387" cy="427512"/>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63" name="Line 36"/>
              <p:cNvSpPr>
                <a:spLocks noChangeShapeType="1"/>
              </p:cNvSpPr>
              <p:nvPr/>
            </p:nvSpPr>
            <p:spPr bwMode="auto">
              <a:xfrm>
                <a:off x="2079056" y="9287165"/>
                <a:ext cx="11877" cy="593766"/>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64" name="Line 38"/>
              <p:cNvSpPr>
                <a:spLocks noChangeShapeType="1"/>
              </p:cNvSpPr>
              <p:nvPr/>
            </p:nvSpPr>
            <p:spPr bwMode="auto">
              <a:xfrm flipH="1">
                <a:off x="2423440" y="8122343"/>
                <a:ext cx="454230" cy="523554"/>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65" name="Line 39"/>
              <p:cNvSpPr>
                <a:spLocks noChangeShapeType="1"/>
              </p:cNvSpPr>
              <p:nvPr/>
            </p:nvSpPr>
            <p:spPr bwMode="auto">
              <a:xfrm>
                <a:off x="3230962" y="9346541"/>
                <a:ext cx="11875" cy="52251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66" name="Line 40"/>
              <p:cNvSpPr>
                <a:spLocks noChangeShapeType="1"/>
              </p:cNvSpPr>
              <p:nvPr/>
            </p:nvSpPr>
            <p:spPr bwMode="auto">
              <a:xfrm>
                <a:off x="2090932" y="8123382"/>
                <a:ext cx="11875" cy="570017"/>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67" name="Line 41"/>
              <p:cNvSpPr>
                <a:spLocks noChangeShapeType="1"/>
              </p:cNvSpPr>
              <p:nvPr/>
            </p:nvSpPr>
            <p:spPr bwMode="auto">
              <a:xfrm>
                <a:off x="1224033" y="9299041"/>
                <a:ext cx="510640" cy="53439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68" name="Line 39"/>
              <p:cNvSpPr>
                <a:spLocks noChangeShapeType="1"/>
              </p:cNvSpPr>
              <p:nvPr/>
            </p:nvSpPr>
            <p:spPr bwMode="auto">
              <a:xfrm>
                <a:off x="832148" y="8123383"/>
                <a:ext cx="11875" cy="53439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69" name="Line 41"/>
              <p:cNvSpPr>
                <a:spLocks noChangeShapeType="1"/>
              </p:cNvSpPr>
              <p:nvPr/>
            </p:nvSpPr>
            <p:spPr bwMode="auto">
              <a:xfrm>
                <a:off x="1223683" y="10489017"/>
                <a:ext cx="484095" cy="510989"/>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70" name="Line 39"/>
              <p:cNvSpPr>
                <a:spLocks noChangeShapeType="1"/>
              </p:cNvSpPr>
              <p:nvPr/>
            </p:nvSpPr>
            <p:spPr bwMode="auto">
              <a:xfrm flipV="1">
                <a:off x="1224700" y="11343735"/>
                <a:ext cx="526461" cy="31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71" name="Line 39"/>
              <p:cNvSpPr>
                <a:spLocks noChangeShapeType="1"/>
              </p:cNvSpPr>
              <p:nvPr/>
            </p:nvSpPr>
            <p:spPr bwMode="auto">
              <a:xfrm>
                <a:off x="3606604" y="10526568"/>
                <a:ext cx="439948" cy="414068"/>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72" name="Line 39"/>
              <p:cNvSpPr>
                <a:spLocks noChangeShapeType="1"/>
              </p:cNvSpPr>
              <p:nvPr/>
            </p:nvSpPr>
            <p:spPr bwMode="auto">
              <a:xfrm>
                <a:off x="3615230" y="11691133"/>
                <a:ext cx="439948" cy="405442"/>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73" name="Line 39"/>
              <p:cNvSpPr>
                <a:spLocks noChangeShapeType="1"/>
              </p:cNvSpPr>
              <p:nvPr/>
            </p:nvSpPr>
            <p:spPr bwMode="auto">
              <a:xfrm flipH="1">
                <a:off x="2062476" y="11627534"/>
                <a:ext cx="3891" cy="503547"/>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74" name="Line 39"/>
              <p:cNvSpPr>
                <a:spLocks noChangeShapeType="1"/>
              </p:cNvSpPr>
              <p:nvPr/>
            </p:nvSpPr>
            <p:spPr bwMode="auto">
              <a:xfrm>
                <a:off x="3266945" y="8114889"/>
                <a:ext cx="11519" cy="60226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75" name="Line 41"/>
              <p:cNvSpPr>
                <a:spLocks noChangeShapeType="1"/>
              </p:cNvSpPr>
              <p:nvPr/>
            </p:nvSpPr>
            <p:spPr bwMode="auto">
              <a:xfrm>
                <a:off x="2462611" y="10520395"/>
                <a:ext cx="495743" cy="5065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76" name="Line 36"/>
              <p:cNvSpPr>
                <a:spLocks noChangeShapeType="1"/>
              </p:cNvSpPr>
              <p:nvPr/>
            </p:nvSpPr>
            <p:spPr bwMode="auto">
              <a:xfrm>
                <a:off x="2096980" y="10500689"/>
                <a:ext cx="763" cy="5531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grpSp>
        <p:sp>
          <p:nvSpPr>
            <p:cNvPr id="36936" name="Rectangle 23"/>
            <p:cNvSpPr>
              <a:spLocks noChangeArrowheads="1"/>
            </p:cNvSpPr>
            <p:nvPr/>
          </p:nvSpPr>
          <p:spPr bwMode="auto">
            <a:xfrm>
              <a:off x="547765"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6937" name="Rectangle 23"/>
            <p:cNvSpPr>
              <a:spLocks noChangeArrowheads="1"/>
            </p:cNvSpPr>
            <p:nvPr/>
          </p:nvSpPr>
          <p:spPr bwMode="auto">
            <a:xfrm>
              <a:off x="1713516"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A=1</a:t>
              </a:r>
            </a:p>
          </p:txBody>
        </p:sp>
        <p:sp>
          <p:nvSpPr>
            <p:cNvPr id="36938" name="Rectangle 23"/>
            <p:cNvSpPr>
              <a:spLocks noChangeArrowheads="1"/>
            </p:cNvSpPr>
            <p:nvPr/>
          </p:nvSpPr>
          <p:spPr bwMode="auto">
            <a:xfrm>
              <a:off x="2910305"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D=0</a:t>
              </a:r>
            </a:p>
          </p:txBody>
        </p:sp>
        <p:sp>
          <p:nvSpPr>
            <p:cNvPr id="36939" name="Rectangle 23"/>
            <p:cNvSpPr>
              <a:spLocks noChangeArrowheads="1"/>
            </p:cNvSpPr>
            <p:nvPr/>
          </p:nvSpPr>
          <p:spPr bwMode="auto">
            <a:xfrm>
              <a:off x="2910305" y="8718210"/>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D=1</a:t>
              </a:r>
            </a:p>
          </p:txBody>
        </p:sp>
        <p:sp>
          <p:nvSpPr>
            <p:cNvPr id="36940" name="Rectangle 23"/>
            <p:cNvSpPr>
              <a:spLocks noChangeArrowheads="1"/>
            </p:cNvSpPr>
            <p:nvPr/>
          </p:nvSpPr>
          <p:spPr bwMode="auto">
            <a:xfrm>
              <a:off x="1713516" y="8718210"/>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D=1</a:t>
              </a:r>
            </a:p>
          </p:txBody>
        </p:sp>
        <p:sp>
          <p:nvSpPr>
            <p:cNvPr id="36941" name="Rectangle 23"/>
            <p:cNvSpPr>
              <a:spLocks noChangeArrowheads="1"/>
            </p:cNvSpPr>
            <p:nvPr/>
          </p:nvSpPr>
          <p:spPr bwMode="auto">
            <a:xfrm>
              <a:off x="547765" y="8718210"/>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D=0</a:t>
              </a:r>
            </a:p>
          </p:txBody>
        </p:sp>
        <p:sp>
          <p:nvSpPr>
            <p:cNvPr id="36942" name="Rectangle 23"/>
            <p:cNvSpPr>
              <a:spLocks noChangeArrowheads="1"/>
            </p:cNvSpPr>
            <p:nvPr/>
          </p:nvSpPr>
          <p:spPr bwMode="auto">
            <a:xfrm>
              <a:off x="547765"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6943" name="Rectangle 23"/>
            <p:cNvSpPr>
              <a:spLocks noChangeArrowheads="1"/>
            </p:cNvSpPr>
            <p:nvPr/>
          </p:nvSpPr>
          <p:spPr bwMode="auto">
            <a:xfrm>
              <a:off x="1713516"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D=2</a:t>
              </a:r>
            </a:p>
          </p:txBody>
        </p:sp>
        <p:sp>
          <p:nvSpPr>
            <p:cNvPr id="36944" name="Rectangle 23"/>
            <p:cNvSpPr>
              <a:spLocks noChangeArrowheads="1"/>
            </p:cNvSpPr>
            <p:nvPr/>
          </p:nvSpPr>
          <p:spPr bwMode="auto">
            <a:xfrm>
              <a:off x="2910305"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D=1</a:t>
              </a:r>
            </a:p>
          </p:txBody>
        </p:sp>
        <p:sp>
          <p:nvSpPr>
            <p:cNvPr id="36945" name="Rectangle 23"/>
            <p:cNvSpPr>
              <a:spLocks noChangeArrowheads="1"/>
            </p:cNvSpPr>
            <p:nvPr/>
          </p:nvSpPr>
          <p:spPr bwMode="auto">
            <a:xfrm>
              <a:off x="547765"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A=1</a:t>
              </a:r>
            </a:p>
          </p:txBody>
        </p:sp>
        <p:sp>
          <p:nvSpPr>
            <p:cNvPr id="36946" name="Rectangle 23"/>
            <p:cNvSpPr>
              <a:spLocks noChangeArrowheads="1"/>
            </p:cNvSpPr>
            <p:nvPr/>
          </p:nvSpPr>
          <p:spPr bwMode="auto">
            <a:xfrm>
              <a:off x="1713516"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D=1</a:t>
              </a:r>
            </a:p>
          </p:txBody>
        </p:sp>
        <p:sp>
          <p:nvSpPr>
            <p:cNvPr id="36947" name="Rectangle 23"/>
            <p:cNvSpPr>
              <a:spLocks noChangeArrowheads="1"/>
            </p:cNvSpPr>
            <p:nvPr/>
          </p:nvSpPr>
          <p:spPr bwMode="auto">
            <a:xfrm>
              <a:off x="2910305"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D=1</a:t>
              </a:r>
            </a:p>
          </p:txBody>
        </p:sp>
      </p:grpSp>
      <p:grpSp>
        <p:nvGrpSpPr>
          <p:cNvPr id="25" name="Group 450"/>
          <p:cNvGrpSpPr>
            <a:grpSpLocks/>
          </p:cNvGrpSpPr>
          <p:nvPr/>
        </p:nvGrpSpPr>
        <p:grpSpPr bwMode="auto">
          <a:xfrm>
            <a:off x="4562475" y="963613"/>
            <a:ext cx="4114800" cy="5273675"/>
            <a:chOff x="3545458" y="7297948"/>
            <a:chExt cx="4114800" cy="5273079"/>
          </a:xfrm>
        </p:grpSpPr>
        <p:grpSp>
          <p:nvGrpSpPr>
            <p:cNvPr id="26" name="Group 405"/>
            <p:cNvGrpSpPr>
              <a:grpSpLocks/>
            </p:cNvGrpSpPr>
            <p:nvPr/>
          </p:nvGrpSpPr>
          <p:grpSpPr bwMode="auto">
            <a:xfrm>
              <a:off x="3545458" y="7640493"/>
              <a:ext cx="4114800" cy="4930534"/>
              <a:chOff x="0" y="7200547"/>
              <a:chExt cx="4114800" cy="4930534"/>
            </a:xfrm>
          </p:grpSpPr>
          <p:grpSp>
            <p:nvGrpSpPr>
              <p:cNvPr id="27" name="Group 317"/>
              <p:cNvGrpSpPr>
                <a:grpSpLocks/>
              </p:cNvGrpSpPr>
              <p:nvPr/>
            </p:nvGrpSpPr>
            <p:grpSpPr bwMode="auto">
              <a:xfrm>
                <a:off x="0" y="7200547"/>
                <a:ext cx="4114800" cy="4930534"/>
                <a:chOff x="0" y="7200547"/>
                <a:chExt cx="4114800" cy="4930534"/>
              </a:xfrm>
            </p:grpSpPr>
            <p:sp>
              <p:nvSpPr>
                <p:cNvPr id="36906" name="Rectangle 24"/>
                <p:cNvSpPr>
                  <a:spLocks noChangeAspect="1" noChangeArrowheads="1"/>
                </p:cNvSpPr>
                <p:nvPr/>
              </p:nvSpPr>
              <p:spPr bwMode="auto">
                <a:xfrm>
                  <a:off x="1461941" y="9551134"/>
                  <a:ext cx="1194974" cy="118106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421" name="Rectangle 24"/>
                <p:cNvSpPr>
                  <a:spLocks noChangeAspect="1" noChangeArrowheads="1"/>
                </p:cNvSpPr>
                <p:nvPr/>
              </p:nvSpPr>
              <p:spPr bwMode="auto">
                <a:xfrm>
                  <a:off x="1458913" y="8378655"/>
                  <a:ext cx="1193800" cy="1180967"/>
                </a:xfrm>
                <a:prstGeom prst="rect">
                  <a:avLst/>
                </a:prstGeom>
                <a:solidFill>
                  <a:schemeClr val="accent6">
                    <a:lumMod val="40000"/>
                    <a:lumOff val="6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422" name="Rectangle 23"/>
                <p:cNvSpPr>
                  <a:spLocks noChangeArrowheads="1"/>
                </p:cNvSpPr>
                <p:nvPr/>
              </p:nvSpPr>
              <p:spPr bwMode="auto">
                <a:xfrm>
                  <a:off x="261938" y="10727890"/>
                  <a:ext cx="1200150" cy="1173029"/>
                </a:xfrm>
                <a:prstGeom prst="rect">
                  <a:avLst/>
                </a:prstGeom>
                <a:solidFill>
                  <a:schemeClr val="accent1">
                    <a:lumMod val="20000"/>
                    <a:lumOff val="80000"/>
                  </a:schemeClr>
                </a:solidFill>
                <a:ln w="9525" algn="ctr">
                  <a:solidFill>
                    <a:schemeClr val="bg2"/>
                  </a:solidFill>
                  <a:round/>
                  <a:headEnd/>
                  <a:tailEnd/>
                </a:ln>
              </p:spPr>
              <p:txBody>
                <a:bodyPr wrap="none" anchor="ctr"/>
                <a:lstStyle/>
                <a:p>
                  <a:pPr algn="ctr" eaLnBrk="0" fontAlgn="base" hangingPunct="0">
                    <a:spcBef>
                      <a:spcPct val="0"/>
                    </a:spcBef>
                    <a:spcAft>
                      <a:spcPct val="0"/>
                    </a:spcAft>
                    <a:defRPr/>
                  </a:pPr>
                  <a:endParaRPr kumimoji="1" lang="en-US" sz="2000">
                    <a:solidFill>
                      <a:srgbClr val="EEECE1"/>
                    </a:solidFill>
                    <a:latin typeface="Times New Roman" pitchFamily="18" charset="0"/>
                  </a:endParaRPr>
                </a:p>
              </p:txBody>
            </p:sp>
            <p:sp>
              <p:nvSpPr>
                <p:cNvPr id="423" name="Rectangle 17"/>
                <p:cNvSpPr>
                  <a:spLocks noChangeAspect="1" noChangeArrowheads="1"/>
                </p:cNvSpPr>
                <p:nvPr/>
              </p:nvSpPr>
              <p:spPr bwMode="auto">
                <a:xfrm>
                  <a:off x="255588" y="7200863"/>
                  <a:ext cx="1201737" cy="1173029"/>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424" name="Rectangle 18"/>
                <p:cNvSpPr>
                  <a:spLocks noChangeAspect="1" noChangeArrowheads="1"/>
                </p:cNvSpPr>
                <p:nvPr/>
              </p:nvSpPr>
              <p:spPr bwMode="auto">
                <a:xfrm>
                  <a:off x="1457325" y="7200863"/>
                  <a:ext cx="1198563" cy="1173029"/>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425" name="Rectangle 19"/>
                <p:cNvSpPr>
                  <a:spLocks noChangeAspect="1" noChangeArrowheads="1"/>
                </p:cNvSpPr>
                <p:nvPr/>
              </p:nvSpPr>
              <p:spPr bwMode="auto">
                <a:xfrm>
                  <a:off x="2655888" y="7200863"/>
                  <a:ext cx="1195387" cy="1173029"/>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426" name="Rectangle 22"/>
                <p:cNvSpPr>
                  <a:spLocks noChangeAspect="1" noChangeArrowheads="1"/>
                </p:cNvSpPr>
                <p:nvPr/>
              </p:nvSpPr>
              <p:spPr bwMode="auto">
                <a:xfrm>
                  <a:off x="255588" y="8373892"/>
                  <a:ext cx="1201737" cy="1182554"/>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427" name="Rectangle 24"/>
                <p:cNvSpPr>
                  <a:spLocks noChangeAspect="1" noChangeArrowheads="1"/>
                </p:cNvSpPr>
                <p:nvPr/>
              </p:nvSpPr>
              <p:spPr bwMode="auto">
                <a:xfrm>
                  <a:off x="2655888" y="8373892"/>
                  <a:ext cx="1195387" cy="1182554"/>
                </a:xfrm>
                <a:prstGeom prst="rect">
                  <a:avLst/>
                </a:prstGeom>
                <a:solidFill>
                  <a:schemeClr val="accent6">
                    <a:lumMod val="40000"/>
                    <a:lumOff val="6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428" name="Rectangle 27"/>
                <p:cNvSpPr>
                  <a:spLocks noChangeAspect="1" noChangeArrowheads="1"/>
                </p:cNvSpPr>
                <p:nvPr/>
              </p:nvSpPr>
              <p:spPr bwMode="auto">
                <a:xfrm>
                  <a:off x="255588" y="9556447"/>
                  <a:ext cx="1201737" cy="1173029"/>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36915" name="Rectangle 29"/>
                <p:cNvSpPr>
                  <a:spLocks noChangeAspect="1" noChangeArrowheads="1"/>
                </p:cNvSpPr>
                <p:nvPr/>
              </p:nvSpPr>
              <p:spPr bwMode="auto">
                <a:xfrm>
                  <a:off x="2656394" y="9555490"/>
                  <a:ext cx="1194974"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6916" name="Rectangle 27"/>
                <p:cNvSpPr>
                  <a:spLocks noChangeAspect="1" noChangeArrowheads="1"/>
                </p:cNvSpPr>
                <p:nvPr/>
              </p:nvSpPr>
              <p:spPr bwMode="auto">
                <a:xfrm>
                  <a:off x="256915" y="10729862"/>
                  <a:ext cx="1202151" cy="1173881"/>
                </a:xfrm>
                <a:prstGeom prst="rect">
                  <a:avLst/>
                </a:prstGeom>
                <a:no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6917" name="Rectangle 28"/>
                <p:cNvSpPr>
                  <a:spLocks noChangeAspect="1" noChangeArrowheads="1"/>
                </p:cNvSpPr>
                <p:nvPr/>
              </p:nvSpPr>
              <p:spPr bwMode="auto">
                <a:xfrm>
                  <a:off x="1457864" y="10729862"/>
                  <a:ext cx="1203013"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6918" name="Rectangle 29"/>
                <p:cNvSpPr>
                  <a:spLocks noChangeAspect="1" noChangeArrowheads="1"/>
                </p:cNvSpPr>
                <p:nvPr/>
              </p:nvSpPr>
              <p:spPr bwMode="auto">
                <a:xfrm>
                  <a:off x="2660876" y="10729862"/>
                  <a:ext cx="1187267"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cxnSp>
              <p:nvCxnSpPr>
                <p:cNvPr id="433" name="Straight Connector 432"/>
                <p:cNvCxnSpPr/>
                <p:nvPr/>
              </p:nvCxnSpPr>
              <p:spPr>
                <a:xfrm>
                  <a:off x="0" y="9559621"/>
                  <a:ext cx="41148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6920" name="Line 35"/>
                <p:cNvSpPr>
                  <a:spLocks noChangeShapeType="1"/>
                </p:cNvSpPr>
                <p:nvPr/>
              </p:nvSpPr>
              <p:spPr bwMode="auto">
                <a:xfrm>
                  <a:off x="1235907" y="8170884"/>
                  <a:ext cx="439387" cy="427512"/>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21" name="Line 36"/>
                <p:cNvSpPr>
                  <a:spLocks noChangeShapeType="1"/>
                </p:cNvSpPr>
                <p:nvPr/>
              </p:nvSpPr>
              <p:spPr bwMode="auto">
                <a:xfrm>
                  <a:off x="2346387" y="9394168"/>
                  <a:ext cx="0" cy="43132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22" name="Line 38"/>
                <p:cNvSpPr>
                  <a:spLocks noChangeShapeType="1"/>
                </p:cNvSpPr>
                <p:nvPr/>
              </p:nvSpPr>
              <p:spPr bwMode="auto">
                <a:xfrm flipH="1">
                  <a:off x="2423440" y="8122343"/>
                  <a:ext cx="454230" cy="523554"/>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23" name="Line 39"/>
                <p:cNvSpPr>
                  <a:spLocks noChangeShapeType="1"/>
                </p:cNvSpPr>
                <p:nvPr/>
              </p:nvSpPr>
              <p:spPr bwMode="auto">
                <a:xfrm>
                  <a:off x="3230962" y="9346541"/>
                  <a:ext cx="11875" cy="52251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24" name="Line 40"/>
                <p:cNvSpPr>
                  <a:spLocks noChangeShapeType="1"/>
                </p:cNvSpPr>
                <p:nvPr/>
              </p:nvSpPr>
              <p:spPr bwMode="auto">
                <a:xfrm>
                  <a:off x="2090932" y="8123382"/>
                  <a:ext cx="11875" cy="570017"/>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25" name="Line 41"/>
                <p:cNvSpPr>
                  <a:spLocks noChangeShapeType="1"/>
                </p:cNvSpPr>
                <p:nvPr/>
              </p:nvSpPr>
              <p:spPr bwMode="auto">
                <a:xfrm>
                  <a:off x="1224033" y="9299041"/>
                  <a:ext cx="510640" cy="53439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26" name="Line 39"/>
                <p:cNvSpPr>
                  <a:spLocks noChangeShapeType="1"/>
                </p:cNvSpPr>
                <p:nvPr/>
              </p:nvSpPr>
              <p:spPr bwMode="auto">
                <a:xfrm>
                  <a:off x="832148" y="8123383"/>
                  <a:ext cx="11875" cy="53439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27" name="Line 41"/>
                <p:cNvSpPr>
                  <a:spLocks noChangeShapeType="1"/>
                </p:cNvSpPr>
                <p:nvPr/>
              </p:nvSpPr>
              <p:spPr bwMode="auto">
                <a:xfrm>
                  <a:off x="1223683" y="10489017"/>
                  <a:ext cx="484095" cy="510989"/>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28" name="Line 39"/>
                <p:cNvSpPr>
                  <a:spLocks noChangeShapeType="1"/>
                </p:cNvSpPr>
                <p:nvPr/>
              </p:nvSpPr>
              <p:spPr bwMode="auto">
                <a:xfrm flipV="1">
                  <a:off x="1224700" y="11343735"/>
                  <a:ext cx="526461" cy="31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29" name="Line 39"/>
                <p:cNvSpPr>
                  <a:spLocks noChangeShapeType="1"/>
                </p:cNvSpPr>
                <p:nvPr/>
              </p:nvSpPr>
              <p:spPr bwMode="auto">
                <a:xfrm>
                  <a:off x="3606604" y="10526568"/>
                  <a:ext cx="439948" cy="414068"/>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30" name="Line 39"/>
                <p:cNvSpPr>
                  <a:spLocks noChangeShapeType="1"/>
                </p:cNvSpPr>
                <p:nvPr/>
              </p:nvSpPr>
              <p:spPr bwMode="auto">
                <a:xfrm>
                  <a:off x="3615230" y="11691133"/>
                  <a:ext cx="439948" cy="405442"/>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31" name="Line 39"/>
                <p:cNvSpPr>
                  <a:spLocks noChangeShapeType="1"/>
                </p:cNvSpPr>
                <p:nvPr/>
              </p:nvSpPr>
              <p:spPr bwMode="auto">
                <a:xfrm flipH="1">
                  <a:off x="2062476" y="11627534"/>
                  <a:ext cx="3891" cy="503547"/>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32" name="Line 39"/>
                <p:cNvSpPr>
                  <a:spLocks noChangeShapeType="1"/>
                </p:cNvSpPr>
                <p:nvPr/>
              </p:nvSpPr>
              <p:spPr bwMode="auto">
                <a:xfrm>
                  <a:off x="3266945" y="8114889"/>
                  <a:ext cx="11519" cy="60226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33" name="Line 41"/>
                <p:cNvSpPr>
                  <a:spLocks noChangeShapeType="1"/>
                </p:cNvSpPr>
                <p:nvPr/>
              </p:nvSpPr>
              <p:spPr bwMode="auto">
                <a:xfrm>
                  <a:off x="2462611" y="10520395"/>
                  <a:ext cx="495743" cy="5065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34" name="Line 36"/>
                <p:cNvSpPr>
                  <a:spLocks noChangeShapeType="1"/>
                </p:cNvSpPr>
                <p:nvPr/>
              </p:nvSpPr>
              <p:spPr bwMode="auto">
                <a:xfrm>
                  <a:off x="2096980" y="10500689"/>
                  <a:ext cx="763" cy="5531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grpSp>
          <p:sp>
            <p:nvSpPr>
              <p:cNvPr id="36894" name="Rectangle 23"/>
              <p:cNvSpPr>
                <a:spLocks noChangeArrowheads="1"/>
              </p:cNvSpPr>
              <p:nvPr/>
            </p:nvSpPr>
            <p:spPr bwMode="auto">
              <a:xfrm>
                <a:off x="547765"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6895" name="Rectangle 23"/>
              <p:cNvSpPr>
                <a:spLocks noChangeArrowheads="1"/>
              </p:cNvSpPr>
              <p:nvPr/>
            </p:nvSpPr>
            <p:spPr bwMode="auto">
              <a:xfrm>
                <a:off x="1713516"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6896" name="Rectangle 23"/>
              <p:cNvSpPr>
                <a:spLocks noChangeArrowheads="1"/>
              </p:cNvSpPr>
              <p:nvPr/>
            </p:nvSpPr>
            <p:spPr bwMode="auto">
              <a:xfrm>
                <a:off x="2910305"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6897" name="Rectangle 23"/>
              <p:cNvSpPr>
                <a:spLocks noChangeArrowheads="1"/>
              </p:cNvSpPr>
              <p:nvPr/>
            </p:nvSpPr>
            <p:spPr bwMode="auto">
              <a:xfrm>
                <a:off x="2910305" y="8718210"/>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D=1</a:t>
                </a:r>
              </a:p>
            </p:txBody>
          </p:sp>
          <p:sp>
            <p:nvSpPr>
              <p:cNvPr id="36898" name="Rectangle 23"/>
              <p:cNvSpPr>
                <a:spLocks noChangeArrowheads="1"/>
              </p:cNvSpPr>
              <p:nvPr/>
            </p:nvSpPr>
            <p:spPr bwMode="auto">
              <a:xfrm>
                <a:off x="1713516" y="8718210"/>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D=0</a:t>
                </a:r>
              </a:p>
            </p:txBody>
          </p:sp>
          <p:sp>
            <p:nvSpPr>
              <p:cNvPr id="36899" name="Rectangle 23"/>
              <p:cNvSpPr>
                <a:spLocks noChangeArrowheads="1"/>
              </p:cNvSpPr>
              <p:nvPr/>
            </p:nvSpPr>
            <p:spPr bwMode="auto">
              <a:xfrm>
                <a:off x="451586" y="8718210"/>
                <a:ext cx="83548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A=1.5</a:t>
                </a:r>
              </a:p>
            </p:txBody>
          </p:sp>
          <p:sp>
            <p:nvSpPr>
              <p:cNvPr id="36900" name="Rectangle 23"/>
              <p:cNvSpPr>
                <a:spLocks noChangeArrowheads="1"/>
              </p:cNvSpPr>
              <p:nvPr/>
            </p:nvSpPr>
            <p:spPr bwMode="auto">
              <a:xfrm>
                <a:off x="547765"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6901" name="Rectangle 23"/>
              <p:cNvSpPr>
                <a:spLocks noChangeArrowheads="1"/>
              </p:cNvSpPr>
              <p:nvPr/>
            </p:nvSpPr>
            <p:spPr bwMode="auto">
              <a:xfrm>
                <a:off x="1713516"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D=2</a:t>
                </a:r>
              </a:p>
            </p:txBody>
          </p:sp>
          <p:sp>
            <p:nvSpPr>
              <p:cNvPr id="36902" name="Rectangle 23"/>
              <p:cNvSpPr>
                <a:spLocks noChangeArrowheads="1"/>
              </p:cNvSpPr>
              <p:nvPr/>
            </p:nvSpPr>
            <p:spPr bwMode="auto">
              <a:xfrm>
                <a:off x="2910305"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D=1</a:t>
                </a:r>
              </a:p>
            </p:txBody>
          </p:sp>
          <p:sp>
            <p:nvSpPr>
              <p:cNvPr id="36903" name="Rectangle 23"/>
              <p:cNvSpPr>
                <a:spLocks noChangeArrowheads="1"/>
              </p:cNvSpPr>
              <p:nvPr/>
            </p:nvSpPr>
            <p:spPr bwMode="auto">
              <a:xfrm>
                <a:off x="547765"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6904" name="Rectangle 23"/>
              <p:cNvSpPr>
                <a:spLocks noChangeArrowheads="1"/>
              </p:cNvSpPr>
              <p:nvPr/>
            </p:nvSpPr>
            <p:spPr bwMode="auto">
              <a:xfrm>
                <a:off x="1713516"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D=1</a:t>
                </a:r>
              </a:p>
            </p:txBody>
          </p:sp>
          <p:sp>
            <p:nvSpPr>
              <p:cNvPr id="36905" name="Rectangle 23"/>
              <p:cNvSpPr>
                <a:spLocks noChangeArrowheads="1"/>
              </p:cNvSpPr>
              <p:nvPr/>
            </p:nvSpPr>
            <p:spPr bwMode="auto">
              <a:xfrm>
                <a:off x="2910305"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D=1</a:t>
                </a:r>
              </a:p>
            </p:txBody>
          </p:sp>
        </p:grpSp>
        <p:sp>
          <p:nvSpPr>
            <p:cNvPr id="36891" name="Rectangle 23"/>
            <p:cNvSpPr>
              <a:spLocks noChangeArrowheads="1"/>
            </p:cNvSpPr>
            <p:nvPr/>
          </p:nvSpPr>
          <p:spPr bwMode="auto">
            <a:xfrm>
              <a:off x="5220836" y="9966170"/>
              <a:ext cx="713657"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B=-1</a:t>
              </a:r>
            </a:p>
          </p:txBody>
        </p:sp>
        <p:sp>
          <p:nvSpPr>
            <p:cNvPr id="36892" name="TextBox 449"/>
            <p:cNvSpPr txBox="1">
              <a:spLocks noChangeArrowheads="1"/>
            </p:cNvSpPr>
            <p:nvPr/>
          </p:nvSpPr>
          <p:spPr bwMode="auto">
            <a:xfrm>
              <a:off x="3709360" y="7297948"/>
              <a:ext cx="3847381" cy="369332"/>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kumimoji="1" lang="en-US">
                  <a:solidFill>
                    <a:srgbClr val="FF0000"/>
                  </a:solidFill>
                  <a:latin typeface="Times New Roman" pitchFamily="18" charset="0"/>
                </a:rPr>
                <a:t>Decrease cross partition dependency</a:t>
              </a:r>
            </a:p>
          </p:txBody>
        </p:sp>
      </p:grpSp>
      <p:sp>
        <p:nvSpPr>
          <p:cNvPr id="36875" name="Title 1"/>
          <p:cNvSpPr>
            <a:spLocks noGrp="1"/>
          </p:cNvSpPr>
          <p:nvPr>
            <p:ph type="title"/>
          </p:nvPr>
        </p:nvSpPr>
        <p:spPr>
          <a:xfrm>
            <a:off x="0" y="0"/>
            <a:ext cx="9144000" cy="860425"/>
          </a:xfrm>
        </p:spPr>
        <p:txBody>
          <a:bodyPr/>
          <a:lstStyle/>
          <a:p>
            <a:r>
              <a:rPr lang="en-US" sz="3200" smtClean="0"/>
              <a:t>Parallelization of Contributing Area/Flow Algebra</a:t>
            </a:r>
          </a:p>
        </p:txBody>
      </p:sp>
      <p:graphicFrame>
        <p:nvGraphicFramePr>
          <p:cNvPr id="8" name="Table 7"/>
          <p:cNvGraphicFramePr>
            <a:graphicFrameLocks noGrp="1"/>
          </p:cNvGraphicFramePr>
          <p:nvPr/>
        </p:nvGraphicFramePr>
        <p:xfrm>
          <a:off x="269875" y="1190625"/>
          <a:ext cx="3629585" cy="2010173"/>
        </p:xfrm>
        <a:graphic>
          <a:graphicData uri="http://schemas.openxmlformats.org/drawingml/2006/table">
            <a:tbl>
              <a:tblPr/>
              <a:tblGrid>
                <a:gridCol w="3629585"/>
              </a:tblGrid>
              <a:tr h="2010173">
                <a:tc>
                  <a:txBody>
                    <a:bodyPr/>
                    <a:lstStyle/>
                    <a:p>
                      <a:pPr marL="0" marR="0">
                        <a:spcBef>
                          <a:spcPts val="0"/>
                        </a:spcBef>
                        <a:spcAft>
                          <a:spcPts val="0"/>
                        </a:spcAft>
                      </a:pPr>
                      <a:r>
                        <a:rPr lang="en-US" sz="1400" dirty="0">
                          <a:latin typeface="Times New Roman"/>
                          <a:ea typeface="Times New Roman"/>
                          <a:cs typeface="Times New Roman"/>
                        </a:rPr>
                        <a:t>Executed by every process with grid flow field P, grid dependencies D initialized to 0 and an empty queue Q.</a:t>
                      </a:r>
                    </a:p>
                    <a:p>
                      <a:pPr marL="0" marR="0">
                        <a:spcBef>
                          <a:spcPts val="0"/>
                        </a:spcBef>
                        <a:spcAft>
                          <a:spcPts val="0"/>
                        </a:spcAft>
                      </a:pPr>
                      <a:r>
                        <a:rPr lang="en-US" sz="1400" b="1" dirty="0" err="1">
                          <a:latin typeface="Times New Roman"/>
                          <a:ea typeface="Times New Roman"/>
                          <a:cs typeface="Times New Roman"/>
                        </a:rPr>
                        <a:t>FindDependencies</a:t>
                      </a:r>
                      <a:r>
                        <a:rPr lang="en-US" sz="1400" b="1" dirty="0">
                          <a:latin typeface="Times New Roman"/>
                          <a:ea typeface="Times New Roman"/>
                          <a:cs typeface="Times New Roman"/>
                        </a:rPr>
                        <a:t>(P,Q,D)</a:t>
                      </a:r>
                    </a:p>
                    <a:p>
                      <a:pPr marL="0" marR="0">
                        <a:spcBef>
                          <a:spcPts val="0"/>
                        </a:spcBef>
                        <a:spcAft>
                          <a:spcPts val="0"/>
                        </a:spcAft>
                      </a:pPr>
                      <a:r>
                        <a:rPr lang="en-US" sz="1400" dirty="0">
                          <a:latin typeface="Times New Roman"/>
                          <a:ea typeface="Times New Roman"/>
                          <a:cs typeface="Times New Roman"/>
                        </a:rPr>
                        <a:t>for all </a:t>
                      </a:r>
                      <a:r>
                        <a:rPr lang="en-US" sz="1400" dirty="0" err="1">
                          <a:latin typeface="Times New Roman"/>
                          <a:ea typeface="Times New Roman"/>
                          <a:cs typeface="Times New Roman"/>
                        </a:rPr>
                        <a:t>i</a:t>
                      </a:r>
                      <a:endParaRPr lang="en-US" sz="1400" dirty="0">
                        <a:latin typeface="Times New Roman"/>
                        <a:ea typeface="Times New Roman"/>
                        <a:cs typeface="Times New Roman"/>
                      </a:endParaRPr>
                    </a:p>
                    <a:p>
                      <a:pPr marL="274320" marR="0">
                        <a:spcBef>
                          <a:spcPts val="0"/>
                        </a:spcBef>
                        <a:spcAft>
                          <a:spcPts val="0"/>
                        </a:spcAft>
                      </a:pPr>
                      <a:r>
                        <a:rPr lang="en-US" sz="1400" dirty="0">
                          <a:latin typeface="Times New Roman"/>
                          <a:ea typeface="Times New Roman"/>
                          <a:cs typeface="Times New Roman"/>
                        </a:rPr>
                        <a:t>for all k neighbors of </a:t>
                      </a:r>
                      <a:r>
                        <a:rPr lang="en-US" sz="1400" dirty="0" err="1">
                          <a:latin typeface="Times New Roman"/>
                          <a:ea typeface="Times New Roman"/>
                          <a:cs typeface="Times New Roman"/>
                        </a:rPr>
                        <a:t>i</a:t>
                      </a:r>
                      <a:endParaRPr lang="en-US" sz="1400" dirty="0">
                        <a:latin typeface="Times New Roman"/>
                        <a:ea typeface="Times New Roman"/>
                        <a:cs typeface="Times New Roman"/>
                      </a:endParaRPr>
                    </a:p>
                    <a:p>
                      <a:pPr marL="457200" marR="0">
                        <a:spcBef>
                          <a:spcPts val="0"/>
                        </a:spcBef>
                        <a:spcAft>
                          <a:spcPts val="0"/>
                        </a:spcAft>
                      </a:pPr>
                      <a:r>
                        <a:rPr lang="en-US" sz="1400" dirty="0">
                          <a:latin typeface="Times New Roman"/>
                          <a:ea typeface="Times New Roman"/>
                          <a:cs typeface="Times New Roman"/>
                        </a:rPr>
                        <a:t>if </a:t>
                      </a:r>
                      <a:r>
                        <a:rPr lang="en-US" sz="1400" dirty="0" err="1" smtClean="0">
                          <a:latin typeface="Times New Roman"/>
                          <a:ea typeface="Times New Roman"/>
                          <a:cs typeface="Times New Roman"/>
                        </a:rPr>
                        <a:t>P</a:t>
                      </a:r>
                      <a:r>
                        <a:rPr lang="en-US" sz="1400" baseline="-25000" dirty="0" err="1" smtClean="0">
                          <a:latin typeface="Times New Roman"/>
                          <a:ea typeface="Times New Roman"/>
                          <a:cs typeface="Times New Roman"/>
                        </a:rPr>
                        <a:t>ki</a:t>
                      </a:r>
                      <a:r>
                        <a:rPr lang="en-US" sz="1400" dirty="0" smtClean="0">
                          <a:latin typeface="Times New Roman"/>
                          <a:ea typeface="Times New Roman"/>
                          <a:cs typeface="Times New Roman"/>
                        </a:rPr>
                        <a:t>&gt;0</a:t>
                      </a:r>
                      <a:r>
                        <a:rPr lang="en-US" sz="1400" baseline="0" dirty="0" smtClean="0">
                          <a:latin typeface="Times New Roman"/>
                          <a:ea typeface="Times New Roman"/>
                          <a:cs typeface="Times New Roman"/>
                        </a:rPr>
                        <a:t>  </a:t>
                      </a:r>
                      <a:r>
                        <a:rPr lang="en-US" sz="1400" dirty="0" smtClean="0">
                          <a:latin typeface="Times New Roman"/>
                          <a:ea typeface="Times New Roman"/>
                          <a:cs typeface="Times New Roman"/>
                        </a:rPr>
                        <a:t>D(</a:t>
                      </a:r>
                      <a:r>
                        <a:rPr lang="en-US" sz="1400" dirty="0" err="1" smtClean="0">
                          <a:latin typeface="Times New Roman"/>
                          <a:ea typeface="Times New Roman"/>
                          <a:cs typeface="Times New Roman"/>
                        </a:rPr>
                        <a:t>i</a:t>
                      </a:r>
                      <a:r>
                        <a:rPr lang="en-US" sz="1400" dirty="0">
                          <a:latin typeface="Times New Roman"/>
                          <a:ea typeface="Times New Roman"/>
                          <a:cs typeface="Times New Roman"/>
                        </a:rPr>
                        <a:t>)=D(</a:t>
                      </a:r>
                      <a:r>
                        <a:rPr lang="en-US" sz="1400" dirty="0" err="1">
                          <a:latin typeface="Times New Roman"/>
                          <a:ea typeface="Times New Roman"/>
                          <a:cs typeface="Times New Roman"/>
                        </a:rPr>
                        <a:t>i</a:t>
                      </a:r>
                      <a:r>
                        <a:rPr lang="en-US" sz="1400" dirty="0">
                          <a:latin typeface="Times New Roman"/>
                          <a:ea typeface="Times New Roman"/>
                          <a:cs typeface="Times New Roman"/>
                        </a:rPr>
                        <a:t>)+1</a:t>
                      </a:r>
                    </a:p>
                    <a:p>
                      <a:pPr marL="274320" marR="0">
                        <a:spcBef>
                          <a:spcPts val="0"/>
                        </a:spcBef>
                        <a:spcAft>
                          <a:spcPts val="0"/>
                        </a:spcAft>
                      </a:pPr>
                      <a:r>
                        <a:rPr lang="en-US" sz="1400" dirty="0" smtClean="0">
                          <a:latin typeface="Times New Roman"/>
                          <a:ea typeface="Times New Roman"/>
                          <a:cs typeface="Times New Roman"/>
                        </a:rPr>
                        <a:t>if </a:t>
                      </a:r>
                      <a:r>
                        <a:rPr lang="en-US" sz="1400" dirty="0">
                          <a:latin typeface="Times New Roman"/>
                          <a:ea typeface="Times New Roman"/>
                          <a:cs typeface="Times New Roman"/>
                        </a:rPr>
                        <a:t>D(</a:t>
                      </a:r>
                      <a:r>
                        <a:rPr lang="en-US" sz="1400" dirty="0" err="1">
                          <a:latin typeface="Times New Roman"/>
                          <a:ea typeface="Times New Roman"/>
                          <a:cs typeface="Times New Roman"/>
                        </a:rPr>
                        <a:t>i</a:t>
                      </a:r>
                      <a:r>
                        <a:rPr lang="en-US" sz="1400" dirty="0">
                          <a:latin typeface="Times New Roman"/>
                          <a:ea typeface="Times New Roman"/>
                          <a:cs typeface="Times New Roman"/>
                        </a:rPr>
                        <a:t>)=</a:t>
                      </a:r>
                      <a:r>
                        <a:rPr lang="en-US" sz="1400" dirty="0" smtClean="0">
                          <a:latin typeface="Times New Roman"/>
                          <a:ea typeface="Times New Roman"/>
                          <a:cs typeface="Times New Roman"/>
                        </a:rPr>
                        <a:t>0</a:t>
                      </a:r>
                      <a:r>
                        <a:rPr lang="en-US" sz="1400" baseline="0" dirty="0" smtClean="0">
                          <a:latin typeface="Times New Roman"/>
                          <a:ea typeface="Times New Roman"/>
                          <a:cs typeface="Times New Roman"/>
                        </a:rPr>
                        <a:t> </a:t>
                      </a:r>
                      <a:r>
                        <a:rPr lang="en-US" sz="1400" dirty="0" smtClean="0">
                          <a:latin typeface="Times New Roman"/>
                          <a:ea typeface="Times New Roman"/>
                          <a:cs typeface="Times New Roman"/>
                        </a:rPr>
                        <a:t>add </a:t>
                      </a:r>
                      <a:r>
                        <a:rPr lang="en-US" sz="1400" dirty="0" err="1">
                          <a:latin typeface="Times New Roman"/>
                          <a:ea typeface="Times New Roman"/>
                          <a:cs typeface="Times New Roman"/>
                        </a:rPr>
                        <a:t>i</a:t>
                      </a:r>
                      <a:r>
                        <a:rPr lang="en-US" sz="1400" dirty="0">
                          <a:latin typeface="Times New Roman"/>
                          <a:ea typeface="Times New Roman"/>
                          <a:cs typeface="Times New Roman"/>
                        </a:rPr>
                        <a:t> to Q</a:t>
                      </a:r>
                    </a:p>
                    <a:p>
                      <a:pPr marL="0" marR="0">
                        <a:spcBef>
                          <a:spcPts val="0"/>
                        </a:spcBef>
                        <a:spcAft>
                          <a:spcPts val="300"/>
                        </a:spcAft>
                      </a:pPr>
                      <a:r>
                        <a:rPr lang="en-US" sz="1400" dirty="0">
                          <a:latin typeface="Times New Roman"/>
                          <a:ea typeface="Times New Roman"/>
                          <a:cs typeface="Times New Roman"/>
                        </a:rPr>
                        <a:t>next</a:t>
                      </a:r>
                    </a:p>
                  </a:txBody>
                  <a:tcPr marL="94227" marR="94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9" name="Table 8"/>
          <p:cNvGraphicFramePr>
            <a:graphicFrameLocks noGrp="1"/>
          </p:cNvGraphicFramePr>
          <p:nvPr/>
        </p:nvGraphicFramePr>
        <p:xfrm>
          <a:off x="244475" y="3687763"/>
          <a:ext cx="3627905" cy="2987040"/>
        </p:xfrm>
        <a:graphic>
          <a:graphicData uri="http://schemas.openxmlformats.org/drawingml/2006/table">
            <a:tbl>
              <a:tblPr/>
              <a:tblGrid>
                <a:gridCol w="3627905"/>
              </a:tblGrid>
              <a:tr h="2321125">
                <a:tc>
                  <a:txBody>
                    <a:bodyPr/>
                    <a:lstStyle/>
                    <a:p>
                      <a:pPr marL="0" marR="0">
                        <a:spcBef>
                          <a:spcPts val="0"/>
                        </a:spcBef>
                        <a:spcAft>
                          <a:spcPts val="0"/>
                        </a:spcAft>
                      </a:pPr>
                      <a:r>
                        <a:rPr lang="en-US" sz="1400" dirty="0">
                          <a:latin typeface="Times New Roman"/>
                          <a:ea typeface="Times New Roman"/>
                          <a:cs typeface="Times New Roman"/>
                        </a:rPr>
                        <a:t>Executed by every process with D and Q initialized from </a:t>
                      </a:r>
                      <a:r>
                        <a:rPr lang="en-US" sz="1400" dirty="0" err="1">
                          <a:latin typeface="Times New Roman"/>
                          <a:ea typeface="Times New Roman"/>
                          <a:cs typeface="Times New Roman"/>
                        </a:rPr>
                        <a:t>FindDependencies</a:t>
                      </a:r>
                      <a:r>
                        <a:rPr lang="en-US" sz="1400" dirty="0">
                          <a:latin typeface="Times New Roman"/>
                          <a:ea typeface="Times New Roman"/>
                          <a:cs typeface="Times New Roman"/>
                        </a:rPr>
                        <a:t>.</a:t>
                      </a:r>
                    </a:p>
                    <a:p>
                      <a:pPr marL="0" marR="0">
                        <a:spcBef>
                          <a:spcPts val="0"/>
                        </a:spcBef>
                        <a:spcAft>
                          <a:spcPts val="0"/>
                        </a:spcAft>
                      </a:pPr>
                      <a:r>
                        <a:rPr lang="en-US" sz="1400" b="1" dirty="0" err="1">
                          <a:latin typeface="Times New Roman"/>
                          <a:ea typeface="Times New Roman"/>
                          <a:cs typeface="Times New Roman"/>
                        </a:rPr>
                        <a:t>FlowAlgebra</a:t>
                      </a:r>
                      <a:r>
                        <a:rPr lang="en-US" sz="1400" b="1" dirty="0">
                          <a:latin typeface="Times New Roman"/>
                          <a:ea typeface="Times New Roman"/>
                          <a:cs typeface="Times New Roman"/>
                        </a:rPr>
                        <a:t>(P,Q,D,</a:t>
                      </a:r>
                      <a:r>
                        <a:rPr lang="en-US" sz="1400" b="1" dirty="0">
                          <a:latin typeface="Times New Roman"/>
                          <a:ea typeface="Times New Roman"/>
                          <a:cs typeface="Times New Roman"/>
                          <a:sym typeface="Symbol"/>
                        </a:rPr>
                        <a:t></a:t>
                      </a:r>
                      <a:r>
                        <a:rPr lang="en-US" sz="1400" b="1" dirty="0">
                          <a:latin typeface="Times New Roman"/>
                          <a:ea typeface="Times New Roman"/>
                          <a:cs typeface="Times New Roman"/>
                        </a:rPr>
                        <a:t>,</a:t>
                      </a:r>
                      <a:r>
                        <a:rPr lang="en-US" sz="1400" b="1" dirty="0">
                          <a:latin typeface="Times New Roman"/>
                          <a:ea typeface="Times New Roman"/>
                          <a:cs typeface="Times New Roman"/>
                          <a:sym typeface="Symbol"/>
                        </a:rPr>
                        <a:t></a:t>
                      </a:r>
                      <a:r>
                        <a:rPr lang="en-US" sz="1400" b="1" dirty="0">
                          <a:latin typeface="Times New Roman"/>
                          <a:ea typeface="Times New Roman"/>
                          <a:cs typeface="Times New Roman"/>
                        </a:rPr>
                        <a:t>)</a:t>
                      </a:r>
                    </a:p>
                    <a:p>
                      <a:pPr marL="0" marR="0">
                        <a:spcBef>
                          <a:spcPts val="0"/>
                        </a:spcBef>
                        <a:spcAft>
                          <a:spcPts val="0"/>
                        </a:spcAft>
                      </a:pPr>
                      <a:r>
                        <a:rPr lang="en-US" sz="1400" dirty="0">
                          <a:latin typeface="Times New Roman"/>
                          <a:ea typeface="Times New Roman"/>
                          <a:cs typeface="Times New Roman"/>
                        </a:rPr>
                        <a:t>while Q isn’t empty</a:t>
                      </a:r>
                    </a:p>
                    <a:p>
                      <a:pPr marL="160020" marR="0">
                        <a:spcBef>
                          <a:spcPts val="0"/>
                        </a:spcBef>
                        <a:spcAft>
                          <a:spcPts val="0"/>
                        </a:spcAft>
                      </a:pPr>
                      <a:r>
                        <a:rPr lang="en-US" sz="1400" dirty="0">
                          <a:latin typeface="Times New Roman"/>
                          <a:ea typeface="Times New Roman"/>
                          <a:cs typeface="Times New Roman"/>
                        </a:rPr>
                        <a:t>get </a:t>
                      </a:r>
                      <a:r>
                        <a:rPr lang="en-US" sz="1400" dirty="0" err="1">
                          <a:latin typeface="Times New Roman"/>
                          <a:ea typeface="Times New Roman"/>
                          <a:cs typeface="Times New Roman"/>
                        </a:rPr>
                        <a:t>i</a:t>
                      </a:r>
                      <a:r>
                        <a:rPr lang="en-US" sz="1400" dirty="0">
                          <a:latin typeface="Times New Roman"/>
                          <a:ea typeface="Times New Roman"/>
                          <a:cs typeface="Times New Roman"/>
                        </a:rPr>
                        <a:t> from Q</a:t>
                      </a:r>
                    </a:p>
                    <a:p>
                      <a:pPr marL="160020" marR="0">
                        <a:spcBef>
                          <a:spcPts val="0"/>
                        </a:spcBef>
                        <a:spcAft>
                          <a:spcPts val="0"/>
                        </a:spcAft>
                      </a:pPr>
                      <a:r>
                        <a:rPr lang="en-US" sz="1400" u="sng" dirty="0">
                          <a:latin typeface="Times New Roman"/>
                          <a:ea typeface="Times New Roman"/>
                          <a:cs typeface="Times New Roman"/>
                          <a:sym typeface="Symbol"/>
                        </a:rPr>
                        <a:t></a:t>
                      </a:r>
                      <a:r>
                        <a:rPr lang="en-US" sz="1400" i="1" baseline="-25000" dirty="0" err="1">
                          <a:latin typeface="Times New Roman"/>
                          <a:ea typeface="Times New Roman"/>
                          <a:cs typeface="Times New Roman"/>
                        </a:rPr>
                        <a:t>i</a:t>
                      </a:r>
                      <a:r>
                        <a:rPr lang="en-US" sz="1400" i="1" dirty="0">
                          <a:latin typeface="Times New Roman"/>
                          <a:ea typeface="Times New Roman"/>
                          <a:cs typeface="Times New Roman"/>
                        </a:rPr>
                        <a:t> </a:t>
                      </a:r>
                      <a:r>
                        <a:rPr lang="en-US" sz="1400" dirty="0">
                          <a:latin typeface="Times New Roman"/>
                          <a:ea typeface="Times New Roman"/>
                          <a:cs typeface="Times New Roman"/>
                        </a:rPr>
                        <a:t>= FA(</a:t>
                      </a:r>
                      <a:r>
                        <a:rPr lang="en-US" sz="1400" u="sng" dirty="0">
                          <a:latin typeface="Times New Roman"/>
                          <a:ea typeface="Times New Roman"/>
                          <a:cs typeface="Times New Roman"/>
                          <a:sym typeface="Symbol"/>
                        </a:rPr>
                        <a:t></a:t>
                      </a:r>
                      <a:r>
                        <a:rPr lang="en-US" sz="1400" baseline="-25000" dirty="0" err="1">
                          <a:latin typeface="Times New Roman"/>
                          <a:ea typeface="Times New Roman"/>
                          <a:cs typeface="Times New Roman"/>
                        </a:rPr>
                        <a:t>i</a:t>
                      </a:r>
                      <a:r>
                        <a:rPr lang="en-US" sz="1400" dirty="0">
                          <a:latin typeface="Times New Roman"/>
                          <a:ea typeface="Times New Roman"/>
                          <a:cs typeface="Times New Roman"/>
                        </a:rPr>
                        <a:t>, </a:t>
                      </a:r>
                      <a:r>
                        <a:rPr lang="en-US" sz="1400" u="sng" dirty="0" err="1">
                          <a:latin typeface="Times New Roman"/>
                          <a:ea typeface="Times New Roman"/>
                          <a:cs typeface="Times New Roman"/>
                        </a:rPr>
                        <a:t>P</a:t>
                      </a:r>
                      <a:r>
                        <a:rPr lang="en-US" sz="1400" baseline="-25000" dirty="0" err="1">
                          <a:latin typeface="Times New Roman"/>
                          <a:ea typeface="Times New Roman"/>
                          <a:cs typeface="Times New Roman"/>
                        </a:rPr>
                        <a:t>ki</a:t>
                      </a:r>
                      <a:r>
                        <a:rPr lang="en-US" sz="1400" dirty="0">
                          <a:latin typeface="Times New Roman"/>
                          <a:ea typeface="Times New Roman"/>
                          <a:cs typeface="Times New Roman"/>
                        </a:rPr>
                        <a:t>, </a:t>
                      </a:r>
                      <a:r>
                        <a:rPr lang="en-US" sz="1400" u="sng" dirty="0">
                          <a:latin typeface="Times New Roman"/>
                          <a:ea typeface="Times New Roman"/>
                          <a:cs typeface="Times New Roman"/>
                          <a:sym typeface="Symbol"/>
                        </a:rPr>
                        <a:t></a:t>
                      </a:r>
                      <a:r>
                        <a:rPr lang="en-US" sz="1400" i="1" baseline="-25000" dirty="0">
                          <a:latin typeface="Times New Roman"/>
                          <a:ea typeface="Times New Roman"/>
                          <a:cs typeface="Times New Roman"/>
                        </a:rPr>
                        <a:t>k</a:t>
                      </a:r>
                      <a:r>
                        <a:rPr lang="en-US" sz="1400" dirty="0">
                          <a:latin typeface="Times New Roman"/>
                          <a:ea typeface="Times New Roman"/>
                          <a:cs typeface="Times New Roman"/>
                        </a:rPr>
                        <a:t>, </a:t>
                      </a:r>
                      <a:r>
                        <a:rPr lang="en-US" sz="1400" u="sng" dirty="0">
                          <a:latin typeface="Times New Roman"/>
                          <a:ea typeface="Times New Roman"/>
                          <a:cs typeface="Times New Roman"/>
                          <a:sym typeface="Symbol"/>
                        </a:rPr>
                        <a:t></a:t>
                      </a:r>
                      <a:r>
                        <a:rPr lang="en-US" sz="1400" baseline="-25000" dirty="0">
                          <a:latin typeface="Times New Roman"/>
                          <a:ea typeface="Times New Roman"/>
                          <a:cs typeface="Times New Roman"/>
                        </a:rPr>
                        <a:t>k</a:t>
                      </a:r>
                      <a:r>
                        <a:rPr lang="en-US" sz="1400" dirty="0">
                          <a:latin typeface="Times New Roman"/>
                          <a:ea typeface="Times New Roman"/>
                          <a:cs typeface="Times New Roman"/>
                        </a:rPr>
                        <a:t>)</a:t>
                      </a:r>
                    </a:p>
                    <a:p>
                      <a:pPr marL="160020" marR="0">
                        <a:spcBef>
                          <a:spcPts val="0"/>
                        </a:spcBef>
                        <a:spcAft>
                          <a:spcPts val="0"/>
                        </a:spcAft>
                      </a:pPr>
                      <a:r>
                        <a:rPr lang="en-US" sz="1400" dirty="0">
                          <a:latin typeface="Times New Roman"/>
                          <a:ea typeface="Times New Roman"/>
                          <a:cs typeface="Times New Roman"/>
                        </a:rPr>
                        <a:t>for each </a:t>
                      </a:r>
                      <a:r>
                        <a:rPr lang="en-US" sz="1400" dirty="0" err="1">
                          <a:latin typeface="Times New Roman"/>
                          <a:ea typeface="Times New Roman"/>
                          <a:cs typeface="Times New Roman"/>
                        </a:rPr>
                        <a:t>downslope</a:t>
                      </a:r>
                      <a:r>
                        <a:rPr lang="en-US" sz="1400" dirty="0">
                          <a:latin typeface="Times New Roman"/>
                          <a:ea typeface="Times New Roman"/>
                          <a:cs typeface="Times New Roman"/>
                        </a:rPr>
                        <a:t> neighbor n of </a:t>
                      </a:r>
                      <a:r>
                        <a:rPr lang="en-US" sz="1400" dirty="0" err="1">
                          <a:latin typeface="Times New Roman"/>
                          <a:ea typeface="Times New Roman"/>
                          <a:cs typeface="Times New Roman"/>
                        </a:rPr>
                        <a:t>i</a:t>
                      </a:r>
                      <a:endParaRPr lang="en-US" sz="1400" dirty="0">
                        <a:latin typeface="Times New Roman"/>
                        <a:ea typeface="Times New Roman"/>
                        <a:cs typeface="Times New Roman"/>
                      </a:endParaRPr>
                    </a:p>
                    <a:p>
                      <a:pPr marL="331470" marR="0">
                        <a:spcBef>
                          <a:spcPts val="0"/>
                        </a:spcBef>
                        <a:spcAft>
                          <a:spcPts val="0"/>
                        </a:spcAft>
                      </a:pPr>
                      <a:r>
                        <a:rPr lang="en-US" sz="1400" dirty="0">
                          <a:latin typeface="Times New Roman"/>
                          <a:ea typeface="Times New Roman"/>
                          <a:cs typeface="Times New Roman"/>
                        </a:rPr>
                        <a:t>if P</a:t>
                      </a:r>
                      <a:r>
                        <a:rPr lang="en-US" sz="1400" baseline="-25000" dirty="0">
                          <a:latin typeface="Times New Roman"/>
                          <a:ea typeface="Times New Roman"/>
                          <a:cs typeface="Times New Roman"/>
                        </a:rPr>
                        <a:t>in</a:t>
                      </a:r>
                      <a:r>
                        <a:rPr lang="en-US" sz="1400" dirty="0">
                          <a:latin typeface="Times New Roman"/>
                          <a:ea typeface="Times New Roman"/>
                          <a:cs typeface="Times New Roman"/>
                        </a:rPr>
                        <a:t>&gt;0</a:t>
                      </a:r>
                    </a:p>
                    <a:p>
                      <a:pPr marL="445770" marR="0">
                        <a:spcBef>
                          <a:spcPts val="0"/>
                        </a:spcBef>
                        <a:spcAft>
                          <a:spcPts val="0"/>
                        </a:spcAft>
                      </a:pPr>
                      <a:r>
                        <a:rPr lang="en-US" sz="1400" dirty="0">
                          <a:latin typeface="Times New Roman"/>
                          <a:ea typeface="Times New Roman"/>
                          <a:cs typeface="Times New Roman"/>
                        </a:rPr>
                        <a:t>D(n)=D(n)-1</a:t>
                      </a:r>
                    </a:p>
                    <a:p>
                      <a:pPr marL="445770" marR="0">
                        <a:spcBef>
                          <a:spcPts val="0"/>
                        </a:spcBef>
                        <a:spcAft>
                          <a:spcPts val="0"/>
                        </a:spcAft>
                      </a:pPr>
                      <a:r>
                        <a:rPr lang="en-US" sz="1400" dirty="0">
                          <a:latin typeface="Times New Roman"/>
                          <a:ea typeface="Times New Roman"/>
                          <a:cs typeface="Times New Roman"/>
                        </a:rPr>
                        <a:t>if D(n)=0</a:t>
                      </a:r>
                    </a:p>
                    <a:p>
                      <a:pPr marL="560070" marR="0">
                        <a:spcBef>
                          <a:spcPts val="0"/>
                        </a:spcBef>
                        <a:spcAft>
                          <a:spcPts val="0"/>
                        </a:spcAft>
                      </a:pPr>
                      <a:r>
                        <a:rPr lang="en-US" sz="1400" dirty="0">
                          <a:latin typeface="Times New Roman"/>
                          <a:ea typeface="Times New Roman"/>
                          <a:cs typeface="Times New Roman"/>
                        </a:rPr>
                        <a:t>add n to Q</a:t>
                      </a:r>
                    </a:p>
                    <a:p>
                      <a:pPr marL="160020" marR="0">
                        <a:spcBef>
                          <a:spcPts val="0"/>
                        </a:spcBef>
                        <a:spcAft>
                          <a:spcPts val="0"/>
                        </a:spcAft>
                      </a:pPr>
                      <a:r>
                        <a:rPr lang="en-US" sz="1400" dirty="0">
                          <a:latin typeface="Times New Roman"/>
                          <a:ea typeface="Times New Roman"/>
                          <a:cs typeface="Times New Roman"/>
                        </a:rPr>
                        <a:t>next n</a:t>
                      </a:r>
                    </a:p>
                    <a:p>
                      <a:pPr marL="0" marR="0">
                        <a:spcBef>
                          <a:spcPts val="0"/>
                        </a:spcBef>
                        <a:spcAft>
                          <a:spcPts val="0"/>
                        </a:spcAft>
                      </a:pPr>
                      <a:r>
                        <a:rPr lang="en-US" sz="1400" dirty="0">
                          <a:latin typeface="Times New Roman"/>
                          <a:ea typeface="Times New Roman"/>
                          <a:cs typeface="Times New Roman"/>
                        </a:rPr>
                        <a:t>end while</a:t>
                      </a:r>
                    </a:p>
                    <a:p>
                      <a:pPr marL="0" marR="0">
                        <a:spcBef>
                          <a:spcPts val="0"/>
                        </a:spcBef>
                        <a:spcAft>
                          <a:spcPts val="0"/>
                        </a:spcAft>
                      </a:pPr>
                      <a:r>
                        <a:rPr lang="en-US" sz="1400" dirty="0">
                          <a:latin typeface="Times New Roman"/>
                          <a:ea typeface="Times New Roman"/>
                          <a:cs typeface="Times New Roman"/>
                        </a:rPr>
                        <a:t>swap process buffers and repeat</a:t>
                      </a:r>
                    </a:p>
                  </a:txBody>
                  <a:tcPr marL="93259" marR="932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15734" name="Rectangle 9"/>
          <p:cNvSpPr>
            <a:spLocks noChangeArrowheads="1"/>
          </p:cNvSpPr>
          <p:nvPr/>
        </p:nvSpPr>
        <p:spPr bwMode="auto">
          <a:xfrm>
            <a:off x="366713" y="763588"/>
            <a:ext cx="3357562" cy="400050"/>
          </a:xfrm>
          <a:prstGeom prst="rect">
            <a:avLst/>
          </a:prstGeom>
          <a:noFill/>
          <a:ln w="9525">
            <a:noFill/>
            <a:miter lim="800000"/>
            <a:headEnd/>
            <a:tailEnd/>
          </a:ln>
        </p:spPr>
        <p:txBody>
          <a:bodyPr>
            <a:spAutoFit/>
          </a:bodyPr>
          <a:lstStyle/>
          <a:p>
            <a:pPr eaLnBrk="0" fontAlgn="base" hangingPunct="0">
              <a:spcBef>
                <a:spcPct val="0"/>
              </a:spcBef>
              <a:spcAft>
                <a:spcPct val="0"/>
              </a:spcAft>
              <a:defRPr/>
            </a:pPr>
            <a:r>
              <a:rPr kumimoji="1" lang="en-US" sz="2000" b="1" dirty="0">
                <a:solidFill>
                  <a:prstClr val="black"/>
                </a:solidFill>
              </a:rPr>
              <a:t>1. Dependency grid</a:t>
            </a:r>
          </a:p>
        </p:txBody>
      </p:sp>
      <p:sp>
        <p:nvSpPr>
          <p:cNvPr id="115735" name="Rectangle 10"/>
          <p:cNvSpPr>
            <a:spLocks noChangeArrowheads="1"/>
          </p:cNvSpPr>
          <p:nvPr/>
        </p:nvSpPr>
        <p:spPr bwMode="auto">
          <a:xfrm>
            <a:off x="304800" y="3268663"/>
            <a:ext cx="3232150" cy="400050"/>
          </a:xfrm>
          <a:prstGeom prst="rect">
            <a:avLst/>
          </a:prstGeom>
          <a:noFill/>
          <a:ln w="9525">
            <a:noFill/>
            <a:miter lim="800000"/>
            <a:headEnd/>
            <a:tailEnd/>
          </a:ln>
        </p:spPr>
        <p:txBody>
          <a:bodyPr>
            <a:spAutoFit/>
          </a:bodyPr>
          <a:lstStyle/>
          <a:p>
            <a:pPr eaLnBrk="0" fontAlgn="base" hangingPunct="0">
              <a:spcBef>
                <a:spcPct val="0"/>
              </a:spcBef>
              <a:spcAft>
                <a:spcPct val="0"/>
              </a:spcAft>
              <a:defRPr/>
            </a:pPr>
            <a:r>
              <a:rPr kumimoji="1" lang="en-US" sz="2000" b="1" dirty="0">
                <a:solidFill>
                  <a:prstClr val="black"/>
                </a:solidFill>
              </a:rPr>
              <a:t>2. Flow algebra function</a:t>
            </a:r>
          </a:p>
        </p:txBody>
      </p:sp>
    </p:spTree>
    <p:extLst>
      <p:ext uri="{BB962C8B-B14F-4D97-AF65-F5344CB8AC3E}">
        <p14:creationId xmlns:p14="http://schemas.microsoft.com/office/powerpoint/2010/main" val="364706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1"/>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7"/>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6"/>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1"/>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329953" y="107576"/>
            <a:ext cx="4814047" cy="1143000"/>
          </a:xfrm>
        </p:spPr>
        <p:txBody>
          <a:bodyPr/>
          <a:lstStyle/>
          <a:p>
            <a:r>
              <a:rPr lang="en-US" sz="4400" dirty="0" smtClean="0"/>
              <a:t>Illustration of some other functions</a:t>
            </a:r>
            <a:endParaRPr lang="en-US" sz="4400" dirty="0"/>
          </a:p>
        </p:txBody>
      </p:sp>
      <p:pic>
        <p:nvPicPr>
          <p:cNvPr id="389123" name="Picture 3"/>
          <p:cNvPicPr>
            <a:picLocks noChangeAspect="1" noChangeArrowheads="1"/>
          </p:cNvPicPr>
          <p:nvPr/>
        </p:nvPicPr>
        <p:blipFill rotWithShape="1">
          <a:blip r:embed="rId3" cstate="print"/>
          <a:srcRect t="43491"/>
          <a:stretch/>
        </p:blipFill>
        <p:spPr bwMode="auto">
          <a:xfrm>
            <a:off x="2777287" y="3755579"/>
            <a:ext cx="3199443" cy="3026221"/>
          </a:xfrm>
          <a:prstGeom prst="rect">
            <a:avLst/>
          </a:prstGeom>
          <a:noFill/>
          <a:ln w="9525" cap="flat" cmpd="sng">
            <a:noFill/>
            <a:prstDash val="solid"/>
            <a:miter lim="800000"/>
            <a:headEnd/>
            <a:tailEnd/>
          </a:ln>
        </p:spPr>
      </p:pic>
      <p:graphicFrame>
        <p:nvGraphicFramePr>
          <p:cNvPr id="389124" name="Object 2"/>
          <p:cNvGraphicFramePr>
            <a:graphicFrameLocks noChangeAspect="1"/>
          </p:cNvGraphicFramePr>
          <p:nvPr>
            <p:extLst>
              <p:ext uri="{D42A27DB-BD31-4B8C-83A1-F6EECF244321}">
                <p14:modId xmlns:p14="http://schemas.microsoft.com/office/powerpoint/2010/main" val="997730161"/>
              </p:ext>
            </p:extLst>
          </p:nvPr>
        </p:nvGraphicFramePr>
        <p:xfrm>
          <a:off x="0" y="0"/>
          <a:ext cx="3976357" cy="4410635"/>
        </p:xfrm>
        <a:graphic>
          <a:graphicData uri="http://schemas.openxmlformats.org/presentationml/2006/ole">
            <mc:AlternateContent xmlns:mc="http://schemas.openxmlformats.org/markup-compatibility/2006">
              <mc:Choice xmlns:v="urn:schemas-microsoft-com:vml" Requires="v">
                <p:oleObj spid="_x0000_s3084" name="Picture" r:id="rId4" imgW="2790720" imgH="3095640" progId="Word.Picture.8">
                  <p:embed/>
                </p:oleObj>
              </mc:Choice>
              <mc:Fallback>
                <p:oleObj name="Picture" r:id="rId4" imgW="2790720" imgH="3095640"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976357" cy="4410635"/>
                      </a:xfrm>
                      <a:prstGeom prst="rect">
                        <a:avLst/>
                      </a:prstGeom>
                      <a:noFill/>
                      <a:ln>
                        <a:noFill/>
                      </a:ln>
                      <a:effectLst/>
                      <a:extLst/>
                    </p:spPr>
                  </p:pic>
                </p:oleObj>
              </mc:Fallback>
            </mc:AlternateContent>
          </a:graphicData>
        </a:graphic>
      </p:graphicFrame>
      <p:pic>
        <p:nvPicPr>
          <p:cNvPr id="389125" name="Picture 5"/>
          <p:cNvPicPr>
            <a:picLocks noChangeAspect="1" noChangeArrowheads="1"/>
          </p:cNvPicPr>
          <p:nvPr/>
        </p:nvPicPr>
        <p:blipFill>
          <a:blip r:embed="rId6" cstate="print"/>
          <a:srcRect/>
          <a:stretch>
            <a:fillRect/>
          </a:stretch>
        </p:blipFill>
        <p:spPr bwMode="auto">
          <a:xfrm>
            <a:off x="604024" y="5105400"/>
            <a:ext cx="1920101" cy="1085850"/>
          </a:xfrm>
          <a:prstGeom prst="rect">
            <a:avLst/>
          </a:prstGeom>
          <a:noFill/>
          <a:ln w="9525" cap="flat" cmpd="sng">
            <a:noFill/>
            <a:prstDash val="solid"/>
            <a:miter lim="800000"/>
            <a:headEnd/>
            <a:tailEnd/>
          </a:ln>
        </p:spPr>
      </p:pic>
      <p:pic>
        <p:nvPicPr>
          <p:cNvPr id="7" name="Picture 3"/>
          <p:cNvPicPr>
            <a:picLocks noChangeAspect="1" noChangeArrowheads="1"/>
          </p:cNvPicPr>
          <p:nvPr/>
        </p:nvPicPr>
        <p:blipFill rotWithShape="1">
          <a:blip r:embed="rId7" cstate="print"/>
          <a:srcRect l="38074"/>
          <a:stretch/>
        </p:blipFill>
        <p:spPr bwMode="auto">
          <a:xfrm>
            <a:off x="5976730" y="1521478"/>
            <a:ext cx="3152255" cy="5260322"/>
          </a:xfrm>
          <a:prstGeom prst="rect">
            <a:avLst/>
          </a:prstGeom>
          <a:noFill/>
          <a:ln w="9525" cap="flat" cmpd="sng">
            <a:noFill/>
            <a:prstDash val="solid"/>
            <a:miter lim="800000"/>
            <a:headEnd/>
            <a:tailEnd/>
          </a:ln>
        </p:spPr>
      </p:pic>
      <p:sp>
        <p:nvSpPr>
          <p:cNvPr id="3" name="Rectangle 2"/>
          <p:cNvSpPr/>
          <p:nvPr/>
        </p:nvSpPr>
        <p:spPr>
          <a:xfrm>
            <a:off x="3429000" y="1676400"/>
            <a:ext cx="2385348" cy="1569660"/>
          </a:xfrm>
          <a:prstGeom prst="rect">
            <a:avLst/>
          </a:prstGeom>
        </p:spPr>
        <p:txBody>
          <a:bodyPr wrap="square">
            <a:spAutoFit/>
          </a:bodyPr>
          <a:lstStyle/>
          <a:p>
            <a:r>
              <a:rPr lang="en-US" sz="2400" b="1" dirty="0">
                <a:solidFill>
                  <a:schemeClr val="tx2">
                    <a:lumMod val="75000"/>
                  </a:schemeClr>
                </a:solidFill>
              </a:rPr>
              <a:t>D-Infinity </a:t>
            </a:r>
            <a:r>
              <a:rPr lang="en-US" sz="2400" b="1" dirty="0" smtClean="0">
                <a:solidFill>
                  <a:schemeClr val="tx2">
                    <a:lumMod val="75000"/>
                  </a:schemeClr>
                </a:solidFill>
              </a:rPr>
              <a:t>Slope and Contributing </a:t>
            </a:r>
            <a:r>
              <a:rPr lang="en-US" sz="2400" b="1" dirty="0">
                <a:solidFill>
                  <a:schemeClr val="tx2">
                    <a:lumMod val="75000"/>
                  </a:schemeClr>
                </a:solidFill>
              </a:rPr>
              <a:t>Area</a:t>
            </a:r>
          </a:p>
        </p:txBody>
      </p:sp>
      <p:cxnSp>
        <p:nvCxnSpPr>
          <p:cNvPr id="5" name="Straight Connector 4"/>
          <p:cNvCxnSpPr/>
          <p:nvPr/>
        </p:nvCxnSpPr>
        <p:spPr bwMode="auto">
          <a:xfrm>
            <a:off x="3200400" y="1371600"/>
            <a:ext cx="5928585" cy="0"/>
          </a:xfrm>
          <a:prstGeom prst="line">
            <a:avLst/>
          </a:prstGeom>
          <a:solidFill>
            <a:schemeClr val="accent1"/>
          </a:solidFill>
          <a:ln w="9525" cap="flat" cmpd="sng" algn="ctr">
            <a:solidFill>
              <a:schemeClr val="bg2"/>
            </a:solidFill>
            <a:prstDash val="solid"/>
            <a:round/>
            <a:headEnd type="none" w="med" len="med"/>
            <a:tailEnd type="none" w="med" len="med"/>
          </a:ln>
          <a:effectLst/>
        </p:spPr>
      </p:cxnSp>
    </p:spTree>
    <p:extLst>
      <p:ext uri="{BB962C8B-B14F-4D97-AF65-F5344CB8AC3E}">
        <p14:creationId xmlns:p14="http://schemas.microsoft.com/office/powerpoint/2010/main" val="67596961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911" y="179294"/>
            <a:ext cx="8689489" cy="1143000"/>
          </a:xfrm>
        </p:spPr>
        <p:txBody>
          <a:bodyPr/>
          <a:lstStyle/>
          <a:p>
            <a:pPr algn="r">
              <a:defRPr/>
            </a:pPr>
            <a:r>
              <a:rPr lang="en-US" dirty="0">
                <a:solidFill>
                  <a:srgbClr val="336699"/>
                </a:solidFill>
              </a:rPr>
              <a:t>Transport limited accumulation</a:t>
            </a:r>
          </a:p>
        </p:txBody>
      </p:sp>
      <p:grpSp>
        <p:nvGrpSpPr>
          <p:cNvPr id="3" name="Group 2"/>
          <p:cNvGrpSpPr>
            <a:grpSpLocks/>
          </p:cNvGrpSpPr>
          <p:nvPr/>
        </p:nvGrpSpPr>
        <p:grpSpPr bwMode="auto">
          <a:xfrm>
            <a:off x="292100" y="2203185"/>
            <a:ext cx="8623300" cy="3162300"/>
            <a:chOff x="0" y="1064"/>
            <a:chExt cx="5816" cy="2112"/>
          </a:xfrm>
        </p:grpSpPr>
        <p:pic>
          <p:nvPicPr>
            <p:cNvPr id="4" name="Picture 3" descr="supply"/>
            <p:cNvPicPr>
              <a:picLocks noChangeAspect="1" noChangeArrowheads="1"/>
            </p:cNvPicPr>
            <p:nvPr/>
          </p:nvPicPr>
          <p:blipFill>
            <a:blip r:embed="rId2" cstate="print"/>
            <a:srcRect/>
            <a:stretch>
              <a:fillRect/>
            </a:stretch>
          </p:blipFill>
          <p:spPr bwMode="auto">
            <a:xfrm>
              <a:off x="0" y="1064"/>
              <a:ext cx="1446" cy="2112"/>
            </a:xfrm>
            <a:prstGeom prst="rect">
              <a:avLst/>
            </a:prstGeom>
            <a:noFill/>
            <a:ln w="9525">
              <a:solidFill>
                <a:schemeClr val="tx1"/>
              </a:solidFill>
              <a:miter lim="800000"/>
              <a:headEnd/>
              <a:tailEnd/>
            </a:ln>
          </p:spPr>
        </p:pic>
        <p:pic>
          <p:nvPicPr>
            <p:cNvPr id="5" name="Picture 4" descr="tcap"/>
            <p:cNvPicPr>
              <a:picLocks noChangeAspect="1" noChangeArrowheads="1"/>
            </p:cNvPicPr>
            <p:nvPr/>
          </p:nvPicPr>
          <p:blipFill>
            <a:blip r:embed="rId3" cstate="print"/>
            <a:srcRect/>
            <a:stretch>
              <a:fillRect/>
            </a:stretch>
          </p:blipFill>
          <p:spPr bwMode="auto">
            <a:xfrm>
              <a:off x="1456" y="1064"/>
              <a:ext cx="1446" cy="2112"/>
            </a:xfrm>
            <a:prstGeom prst="rect">
              <a:avLst/>
            </a:prstGeom>
            <a:noFill/>
            <a:ln w="9525">
              <a:solidFill>
                <a:schemeClr val="tx1"/>
              </a:solidFill>
              <a:miter lim="800000"/>
              <a:headEnd/>
              <a:tailEnd/>
            </a:ln>
          </p:spPr>
        </p:pic>
        <p:pic>
          <p:nvPicPr>
            <p:cNvPr id="6" name="Picture 5" descr="tran"/>
            <p:cNvPicPr>
              <a:picLocks noChangeAspect="1" noChangeArrowheads="1"/>
            </p:cNvPicPr>
            <p:nvPr/>
          </p:nvPicPr>
          <p:blipFill>
            <a:blip r:embed="rId4" cstate="print"/>
            <a:srcRect/>
            <a:stretch>
              <a:fillRect/>
            </a:stretch>
          </p:blipFill>
          <p:spPr bwMode="auto">
            <a:xfrm>
              <a:off x="2912" y="1064"/>
              <a:ext cx="1446" cy="2112"/>
            </a:xfrm>
            <a:prstGeom prst="rect">
              <a:avLst/>
            </a:prstGeom>
            <a:noFill/>
            <a:ln w="9525">
              <a:solidFill>
                <a:schemeClr val="tx1"/>
              </a:solidFill>
              <a:miter lim="800000"/>
              <a:headEnd/>
              <a:tailEnd/>
            </a:ln>
          </p:spPr>
        </p:pic>
        <p:pic>
          <p:nvPicPr>
            <p:cNvPr id="7" name="Picture 6" descr="dep"/>
            <p:cNvPicPr>
              <a:picLocks noChangeAspect="1" noChangeArrowheads="1"/>
            </p:cNvPicPr>
            <p:nvPr/>
          </p:nvPicPr>
          <p:blipFill>
            <a:blip r:embed="rId5" cstate="print"/>
            <a:srcRect/>
            <a:stretch>
              <a:fillRect/>
            </a:stretch>
          </p:blipFill>
          <p:spPr bwMode="auto">
            <a:xfrm>
              <a:off x="4370" y="1064"/>
              <a:ext cx="1446" cy="2112"/>
            </a:xfrm>
            <a:prstGeom prst="rect">
              <a:avLst/>
            </a:prstGeom>
            <a:noFill/>
            <a:ln w="9525">
              <a:solidFill>
                <a:schemeClr val="tx1"/>
              </a:solidFill>
              <a:miter lim="800000"/>
              <a:headEnd/>
              <a:tailEnd/>
            </a:ln>
          </p:spPr>
        </p:pic>
      </p:grpSp>
      <p:sp>
        <p:nvSpPr>
          <p:cNvPr id="8" name="Text Box 8"/>
          <p:cNvSpPr txBox="1">
            <a:spLocks noChangeArrowheads="1"/>
          </p:cNvSpPr>
          <p:nvPr/>
        </p:nvSpPr>
        <p:spPr bwMode="auto">
          <a:xfrm>
            <a:off x="276225" y="1760273"/>
            <a:ext cx="966788" cy="39687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kumimoji="1" lang="en-US" sz="2000">
                <a:solidFill>
                  <a:srgbClr val="000000"/>
                </a:solidFill>
                <a:latin typeface="Times New Roman" pitchFamily="18" charset="0"/>
              </a:rPr>
              <a:t>Supply </a:t>
            </a:r>
          </a:p>
        </p:txBody>
      </p:sp>
      <p:sp>
        <p:nvSpPr>
          <p:cNvPr id="9" name="Text Box 9"/>
          <p:cNvSpPr txBox="1">
            <a:spLocks noChangeArrowheads="1"/>
          </p:cNvSpPr>
          <p:nvPr/>
        </p:nvSpPr>
        <p:spPr bwMode="auto">
          <a:xfrm>
            <a:off x="2447925" y="1760273"/>
            <a:ext cx="1149350" cy="39687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kumimoji="1" lang="en-US" sz="2000">
                <a:solidFill>
                  <a:srgbClr val="000000"/>
                </a:solidFill>
                <a:latin typeface="Times New Roman" pitchFamily="18" charset="0"/>
              </a:rPr>
              <a:t>Capacity </a:t>
            </a:r>
          </a:p>
        </p:txBody>
      </p:sp>
      <p:sp>
        <p:nvSpPr>
          <p:cNvPr id="10" name="Text Box 10"/>
          <p:cNvSpPr txBox="1">
            <a:spLocks noChangeArrowheads="1"/>
          </p:cNvSpPr>
          <p:nvPr/>
        </p:nvSpPr>
        <p:spPr bwMode="auto">
          <a:xfrm>
            <a:off x="4594225" y="1760273"/>
            <a:ext cx="1233488" cy="39687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kumimoji="1" lang="en-US" sz="2000">
                <a:solidFill>
                  <a:srgbClr val="000000"/>
                </a:solidFill>
                <a:latin typeface="Times New Roman" pitchFamily="18" charset="0"/>
              </a:rPr>
              <a:t>Transport </a:t>
            </a:r>
          </a:p>
        </p:txBody>
      </p:sp>
      <p:sp>
        <p:nvSpPr>
          <p:cNvPr id="11" name="Text Box 11"/>
          <p:cNvSpPr txBox="1">
            <a:spLocks noChangeArrowheads="1"/>
          </p:cNvSpPr>
          <p:nvPr/>
        </p:nvSpPr>
        <p:spPr bwMode="auto">
          <a:xfrm>
            <a:off x="6753225" y="1760273"/>
            <a:ext cx="1360488" cy="39687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kumimoji="1" lang="en-US" sz="2000">
                <a:solidFill>
                  <a:srgbClr val="000000"/>
                </a:solidFill>
                <a:latin typeface="Times New Roman" pitchFamily="18" charset="0"/>
              </a:rPr>
              <a:t>Deposition </a:t>
            </a:r>
          </a:p>
        </p:txBody>
      </p:sp>
      <p:grpSp>
        <p:nvGrpSpPr>
          <p:cNvPr id="12" name="Group 12"/>
          <p:cNvGrpSpPr>
            <a:grpSpLocks/>
          </p:cNvGrpSpPr>
          <p:nvPr/>
        </p:nvGrpSpPr>
        <p:grpSpPr bwMode="auto">
          <a:xfrm>
            <a:off x="2578100" y="5455973"/>
            <a:ext cx="1638300" cy="368300"/>
            <a:chOff x="1557" y="3848"/>
            <a:chExt cx="1032" cy="232"/>
          </a:xfrm>
        </p:grpSpPr>
        <p:sp>
          <p:nvSpPr>
            <p:cNvPr id="13" name="AutoShape 13"/>
            <p:cNvSpPr>
              <a:spLocks noChangeAspect="1" noChangeArrowheads="1" noTextEdit="1"/>
            </p:cNvSpPr>
            <p:nvPr/>
          </p:nvSpPr>
          <p:spPr bwMode="auto">
            <a:xfrm>
              <a:off x="1557" y="3848"/>
              <a:ext cx="1032" cy="232"/>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a:lstStyle/>
            <a:p>
              <a:pPr algn="ctr" eaLnBrk="0" fontAlgn="base" hangingPunct="0">
                <a:spcBef>
                  <a:spcPct val="0"/>
                </a:spcBef>
                <a:spcAft>
                  <a:spcPct val="0"/>
                </a:spcAft>
                <a:defRPr/>
              </a:pPr>
              <a:endParaRPr kumimoji="1" lang="en-US" sz="2000">
                <a:solidFill>
                  <a:srgbClr val="808080"/>
                </a:solidFill>
                <a:latin typeface="Times New Roman" pitchFamily="18" charset="0"/>
              </a:endParaRPr>
            </a:p>
          </p:txBody>
        </p:sp>
        <p:sp>
          <p:nvSpPr>
            <p:cNvPr id="14" name="Rectangle 14"/>
            <p:cNvSpPr>
              <a:spLocks noChangeArrowheads="1"/>
            </p:cNvSpPr>
            <p:nvPr/>
          </p:nvSpPr>
          <p:spPr bwMode="auto">
            <a:xfrm>
              <a:off x="2528" y="3863"/>
              <a:ext cx="40" cy="96"/>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kumimoji="1" lang="en-US" sz="1000" b="1">
                  <a:solidFill>
                    <a:srgbClr val="000000"/>
                  </a:solidFill>
                  <a:latin typeface="Times New Roman" pitchFamily="18" charset="0"/>
                </a:rPr>
                <a:t>2</a:t>
              </a:r>
              <a:endParaRPr kumimoji="1" lang="en-US" sz="2400" b="1">
                <a:solidFill>
                  <a:srgbClr val="000000"/>
                </a:solidFill>
                <a:latin typeface="Times New Roman" pitchFamily="18" charset="0"/>
              </a:endParaRPr>
            </a:p>
          </p:txBody>
        </p:sp>
        <p:sp>
          <p:nvSpPr>
            <p:cNvPr id="15" name="Rectangle 15"/>
            <p:cNvSpPr>
              <a:spLocks noChangeArrowheads="1"/>
            </p:cNvSpPr>
            <p:nvPr/>
          </p:nvSpPr>
          <p:spPr bwMode="auto">
            <a:xfrm>
              <a:off x="2104" y="3863"/>
              <a:ext cx="40" cy="96"/>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kumimoji="1" lang="en-US" sz="1000" b="1">
                  <a:solidFill>
                    <a:srgbClr val="000000"/>
                  </a:solidFill>
                  <a:latin typeface="Times New Roman" pitchFamily="18" charset="0"/>
                </a:rPr>
                <a:t>2</a:t>
              </a:r>
              <a:endParaRPr kumimoji="1" lang="en-US" sz="2400" b="1">
                <a:solidFill>
                  <a:srgbClr val="000000"/>
                </a:solidFill>
                <a:latin typeface="Times New Roman" pitchFamily="18" charset="0"/>
              </a:endParaRPr>
            </a:p>
          </p:txBody>
        </p:sp>
        <p:sp>
          <p:nvSpPr>
            <p:cNvPr id="16" name="Rectangle 16"/>
            <p:cNvSpPr>
              <a:spLocks noChangeArrowheads="1"/>
            </p:cNvSpPr>
            <p:nvPr/>
          </p:nvSpPr>
          <p:spPr bwMode="auto">
            <a:xfrm>
              <a:off x="2475" y="3875"/>
              <a:ext cx="45" cy="163"/>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kumimoji="1" lang="en-US" sz="1700" b="1">
                  <a:solidFill>
                    <a:srgbClr val="000000"/>
                  </a:solidFill>
                  <a:latin typeface="Times New Roman" pitchFamily="18" charset="0"/>
                </a:rPr>
                <a:t>)</a:t>
              </a:r>
              <a:endParaRPr kumimoji="1" lang="en-US" sz="2400" b="1">
                <a:solidFill>
                  <a:srgbClr val="000000"/>
                </a:solidFill>
                <a:latin typeface="Times New Roman" pitchFamily="18" charset="0"/>
              </a:endParaRPr>
            </a:p>
          </p:txBody>
        </p:sp>
        <p:sp>
          <p:nvSpPr>
            <p:cNvPr id="17" name="Rectangle 17"/>
            <p:cNvSpPr>
              <a:spLocks noChangeArrowheads="1"/>
            </p:cNvSpPr>
            <p:nvPr/>
          </p:nvSpPr>
          <p:spPr bwMode="auto">
            <a:xfrm>
              <a:off x="2180" y="3875"/>
              <a:ext cx="235" cy="163"/>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lIns="0" tIns="0" rIns="0" bIns="0">
              <a:spAutoFit/>
            </a:bodyPr>
            <a:lstStyle/>
            <a:p>
              <a:pPr eaLnBrk="0" fontAlgn="base" hangingPunct="0">
                <a:spcBef>
                  <a:spcPct val="0"/>
                </a:spcBef>
                <a:spcAft>
                  <a:spcPct val="0"/>
                </a:spcAft>
                <a:defRPr/>
              </a:pPr>
              <a:r>
                <a:rPr kumimoji="1" lang="en-US" sz="1700" b="1">
                  <a:solidFill>
                    <a:srgbClr val="000000"/>
                  </a:solidFill>
                  <a:latin typeface="Times New Roman" pitchFamily="18" charset="0"/>
                </a:rPr>
                <a:t>tan(</a:t>
              </a:r>
              <a:endParaRPr kumimoji="1" lang="en-US" sz="2400" b="1">
                <a:solidFill>
                  <a:srgbClr val="000000"/>
                </a:solidFill>
                <a:latin typeface="Times New Roman" pitchFamily="18" charset="0"/>
              </a:endParaRPr>
            </a:p>
          </p:txBody>
        </p:sp>
        <p:sp>
          <p:nvSpPr>
            <p:cNvPr id="18" name="Rectangle 18"/>
            <p:cNvSpPr>
              <a:spLocks noChangeArrowheads="1"/>
            </p:cNvSpPr>
            <p:nvPr/>
          </p:nvSpPr>
          <p:spPr bwMode="auto">
            <a:xfrm>
              <a:off x="2403" y="3875"/>
              <a:ext cx="68" cy="163"/>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kumimoji="1" lang="en-US" sz="1700" b="1" i="1">
                  <a:solidFill>
                    <a:srgbClr val="000000"/>
                  </a:solidFill>
                  <a:latin typeface="Times New Roman" pitchFamily="18" charset="0"/>
                </a:rPr>
                <a:t>b</a:t>
              </a:r>
              <a:endParaRPr kumimoji="1" lang="en-US" sz="2400" b="1">
                <a:solidFill>
                  <a:srgbClr val="000000"/>
                </a:solidFill>
                <a:latin typeface="Times New Roman" pitchFamily="18" charset="0"/>
              </a:endParaRPr>
            </a:p>
          </p:txBody>
        </p:sp>
        <p:sp>
          <p:nvSpPr>
            <p:cNvPr id="19" name="Rectangle 19"/>
            <p:cNvSpPr>
              <a:spLocks noChangeArrowheads="1"/>
            </p:cNvSpPr>
            <p:nvPr/>
          </p:nvSpPr>
          <p:spPr bwMode="auto">
            <a:xfrm>
              <a:off x="1593" y="3875"/>
              <a:ext cx="83" cy="163"/>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kumimoji="1" lang="en-US" sz="1700" b="1" i="1">
                  <a:solidFill>
                    <a:srgbClr val="000000"/>
                  </a:solidFill>
                  <a:latin typeface="Times New Roman" pitchFamily="18" charset="0"/>
                </a:rPr>
                <a:t>T</a:t>
              </a:r>
              <a:endParaRPr kumimoji="1" lang="en-US" sz="2400" b="1">
                <a:solidFill>
                  <a:srgbClr val="000000"/>
                </a:solidFill>
                <a:latin typeface="Times New Roman" pitchFamily="18" charset="0"/>
              </a:endParaRPr>
            </a:p>
          </p:txBody>
        </p:sp>
        <p:sp>
          <p:nvSpPr>
            <p:cNvPr id="20" name="Rectangle 20"/>
            <p:cNvSpPr>
              <a:spLocks noChangeArrowheads="1"/>
            </p:cNvSpPr>
            <p:nvPr/>
          </p:nvSpPr>
          <p:spPr bwMode="auto">
            <a:xfrm>
              <a:off x="1664" y="3961"/>
              <a:ext cx="116" cy="96"/>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kumimoji="1" lang="en-US" sz="1000" b="1" i="1">
                  <a:solidFill>
                    <a:srgbClr val="000000"/>
                  </a:solidFill>
                  <a:latin typeface="Times New Roman" pitchFamily="18" charset="0"/>
                </a:rPr>
                <a:t>cap</a:t>
              </a:r>
              <a:endParaRPr kumimoji="1" lang="en-US" sz="2400" b="1">
                <a:solidFill>
                  <a:srgbClr val="000000"/>
                </a:solidFill>
                <a:latin typeface="Times New Roman" pitchFamily="18" charset="0"/>
              </a:endParaRPr>
            </a:p>
          </p:txBody>
        </p:sp>
        <p:sp>
          <p:nvSpPr>
            <p:cNvPr id="21" name="Rectangle 21"/>
            <p:cNvSpPr>
              <a:spLocks noChangeArrowheads="1"/>
            </p:cNvSpPr>
            <p:nvPr/>
          </p:nvSpPr>
          <p:spPr bwMode="auto">
            <a:xfrm>
              <a:off x="1942" y="3859"/>
              <a:ext cx="143" cy="163"/>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kumimoji="1" lang="en-US" sz="1700" b="1" i="1">
                  <a:solidFill>
                    <a:srgbClr val="000000"/>
                  </a:solidFill>
                  <a:latin typeface="Symbol" pitchFamily="18" charset="2"/>
                </a:rPr>
                <a:t>c</a:t>
              </a:r>
              <a:r>
                <a:rPr kumimoji="1" lang="en-US" sz="1700" b="1" i="1">
                  <a:solidFill>
                    <a:srgbClr val="000000"/>
                  </a:solidFill>
                  <a:latin typeface="Times New Roman" pitchFamily="18" charset="0"/>
                </a:rPr>
                <a:t>a</a:t>
              </a:r>
              <a:endParaRPr kumimoji="1" lang="en-US" sz="2400" b="1">
                <a:solidFill>
                  <a:srgbClr val="000000"/>
                </a:solidFill>
                <a:latin typeface="Times New Roman" pitchFamily="18" charset="0"/>
              </a:endParaRPr>
            </a:p>
          </p:txBody>
        </p:sp>
        <p:sp>
          <p:nvSpPr>
            <p:cNvPr id="22" name="Rectangle 22"/>
            <p:cNvSpPr>
              <a:spLocks noChangeArrowheads="1"/>
            </p:cNvSpPr>
            <p:nvPr/>
          </p:nvSpPr>
          <p:spPr bwMode="auto">
            <a:xfrm>
              <a:off x="1829" y="3859"/>
              <a:ext cx="75" cy="163"/>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kumimoji="1" lang="en-US" sz="1700" b="1">
                  <a:solidFill>
                    <a:srgbClr val="000000"/>
                  </a:solidFill>
                  <a:latin typeface="Symbol" pitchFamily="18" charset="2"/>
                </a:rPr>
                <a:t>=</a:t>
              </a:r>
              <a:endParaRPr kumimoji="1" lang="en-US" sz="2400" b="1">
                <a:solidFill>
                  <a:srgbClr val="000000"/>
                </a:solidFill>
                <a:latin typeface="Times New Roman" pitchFamily="18" charset="0"/>
              </a:endParaRPr>
            </a:p>
          </p:txBody>
        </p:sp>
      </p:grpSp>
      <p:grpSp>
        <p:nvGrpSpPr>
          <p:cNvPr id="23" name="Group 23"/>
          <p:cNvGrpSpPr>
            <a:grpSpLocks noChangeAspect="1"/>
          </p:cNvGrpSpPr>
          <p:nvPr/>
        </p:nvGrpSpPr>
        <p:grpSpPr bwMode="auto">
          <a:xfrm>
            <a:off x="4586288" y="5448035"/>
            <a:ext cx="2160587" cy="382588"/>
            <a:chOff x="3120" y="3807"/>
            <a:chExt cx="1361" cy="241"/>
          </a:xfrm>
        </p:grpSpPr>
        <p:sp>
          <p:nvSpPr>
            <p:cNvPr id="24" name="AutoShape 24"/>
            <p:cNvSpPr>
              <a:spLocks noChangeAspect="1" noChangeArrowheads="1" noTextEdit="1"/>
            </p:cNvSpPr>
            <p:nvPr/>
          </p:nvSpPr>
          <p:spPr bwMode="auto">
            <a:xfrm>
              <a:off x="3120" y="3832"/>
              <a:ext cx="1361" cy="216"/>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a:lstStyle/>
            <a:p>
              <a:pPr algn="ctr" eaLnBrk="0" fontAlgn="base" hangingPunct="0">
                <a:spcBef>
                  <a:spcPct val="0"/>
                </a:spcBef>
                <a:spcAft>
                  <a:spcPct val="0"/>
                </a:spcAft>
                <a:defRPr/>
              </a:pPr>
              <a:endParaRPr kumimoji="1" lang="en-US" sz="2000">
                <a:solidFill>
                  <a:srgbClr val="808080"/>
                </a:solidFill>
                <a:latin typeface="Times New Roman" pitchFamily="18" charset="0"/>
              </a:endParaRPr>
            </a:p>
          </p:txBody>
        </p:sp>
        <p:sp>
          <p:nvSpPr>
            <p:cNvPr id="25" name="Rectangle 25"/>
            <p:cNvSpPr>
              <a:spLocks noChangeArrowheads="1"/>
            </p:cNvSpPr>
            <p:nvPr/>
          </p:nvSpPr>
          <p:spPr bwMode="auto">
            <a:xfrm>
              <a:off x="3895" y="3807"/>
              <a:ext cx="137" cy="230"/>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kumimoji="1" lang="en-US" sz="2400" b="1">
                  <a:solidFill>
                    <a:srgbClr val="000000"/>
                  </a:solidFill>
                  <a:latin typeface="Symbol" pitchFamily="18" charset="2"/>
                </a:rPr>
                <a:t>å</a:t>
              </a:r>
              <a:endParaRPr kumimoji="1" lang="en-US" sz="2400" b="1">
                <a:solidFill>
                  <a:srgbClr val="000000"/>
                </a:solidFill>
                <a:latin typeface="Times New Roman" pitchFamily="18" charset="0"/>
              </a:endParaRPr>
            </a:p>
          </p:txBody>
        </p:sp>
        <p:sp>
          <p:nvSpPr>
            <p:cNvPr id="26" name="Rectangle 26"/>
            <p:cNvSpPr>
              <a:spLocks noChangeArrowheads="1"/>
            </p:cNvSpPr>
            <p:nvPr/>
          </p:nvSpPr>
          <p:spPr bwMode="auto">
            <a:xfrm>
              <a:off x="3801" y="3842"/>
              <a:ext cx="70"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kumimoji="1" lang="en-US" sz="1600" b="1">
                  <a:solidFill>
                    <a:srgbClr val="000000"/>
                  </a:solidFill>
                  <a:latin typeface="Symbol" pitchFamily="18" charset="2"/>
                </a:rPr>
                <a:t>+</a:t>
              </a:r>
              <a:endParaRPr kumimoji="1" lang="en-US" sz="2400" b="1">
                <a:solidFill>
                  <a:srgbClr val="000000"/>
                </a:solidFill>
                <a:latin typeface="Times New Roman" pitchFamily="18" charset="0"/>
              </a:endParaRPr>
            </a:p>
          </p:txBody>
        </p:sp>
        <p:sp>
          <p:nvSpPr>
            <p:cNvPr id="27" name="Rectangle 27"/>
            <p:cNvSpPr>
              <a:spLocks noChangeArrowheads="1"/>
            </p:cNvSpPr>
            <p:nvPr/>
          </p:nvSpPr>
          <p:spPr bwMode="auto">
            <a:xfrm>
              <a:off x="3341" y="3842"/>
              <a:ext cx="70"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kumimoji="1" lang="en-US" sz="1600" b="1">
                  <a:solidFill>
                    <a:srgbClr val="000000"/>
                  </a:solidFill>
                  <a:latin typeface="Symbol" pitchFamily="18" charset="2"/>
                </a:rPr>
                <a:t>=</a:t>
              </a:r>
              <a:endParaRPr kumimoji="1" lang="en-US" sz="2400" b="1">
                <a:solidFill>
                  <a:srgbClr val="000000"/>
                </a:solidFill>
                <a:latin typeface="Times New Roman" pitchFamily="18" charset="0"/>
              </a:endParaRPr>
            </a:p>
          </p:txBody>
        </p:sp>
        <p:sp>
          <p:nvSpPr>
            <p:cNvPr id="28" name="Rectangle 28"/>
            <p:cNvSpPr>
              <a:spLocks noChangeArrowheads="1"/>
            </p:cNvSpPr>
            <p:nvPr/>
          </p:nvSpPr>
          <p:spPr bwMode="auto">
            <a:xfrm>
              <a:off x="4404" y="3857"/>
              <a:ext cx="50"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kumimoji="1" lang="en-US" sz="1600" b="1">
                  <a:solidFill>
                    <a:srgbClr val="000000"/>
                  </a:solidFill>
                  <a:latin typeface="Times New Roman" pitchFamily="18" charset="0"/>
                </a:rPr>
                <a:t>}</a:t>
              </a:r>
              <a:endParaRPr kumimoji="1" lang="en-US" sz="2400" b="1">
                <a:solidFill>
                  <a:srgbClr val="000000"/>
                </a:solidFill>
                <a:latin typeface="Times New Roman" pitchFamily="18" charset="0"/>
              </a:endParaRPr>
            </a:p>
          </p:txBody>
        </p:sp>
        <p:sp>
          <p:nvSpPr>
            <p:cNvPr id="29" name="Rectangle 29"/>
            <p:cNvSpPr>
              <a:spLocks noChangeArrowheads="1"/>
            </p:cNvSpPr>
            <p:nvPr/>
          </p:nvSpPr>
          <p:spPr bwMode="auto">
            <a:xfrm>
              <a:off x="4181" y="3857"/>
              <a:ext cx="32"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kumimoji="1" lang="en-US" sz="1600" b="1">
                  <a:solidFill>
                    <a:srgbClr val="000000"/>
                  </a:solidFill>
                  <a:latin typeface="Times New Roman" pitchFamily="18" charset="0"/>
                </a:rPr>
                <a:t>,</a:t>
              </a:r>
              <a:endParaRPr kumimoji="1" lang="en-US" sz="2400" b="1">
                <a:solidFill>
                  <a:srgbClr val="000000"/>
                </a:solidFill>
                <a:latin typeface="Times New Roman" pitchFamily="18" charset="0"/>
              </a:endParaRPr>
            </a:p>
          </p:txBody>
        </p:sp>
        <p:sp>
          <p:nvSpPr>
            <p:cNvPr id="30" name="Rectangle 30"/>
            <p:cNvSpPr>
              <a:spLocks noChangeArrowheads="1"/>
            </p:cNvSpPr>
            <p:nvPr/>
          </p:nvSpPr>
          <p:spPr bwMode="auto">
            <a:xfrm>
              <a:off x="3443" y="3857"/>
              <a:ext cx="264"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kumimoji="1" lang="en-US" sz="1600" b="1">
                  <a:solidFill>
                    <a:srgbClr val="000000"/>
                  </a:solidFill>
                  <a:latin typeface="Times New Roman" pitchFamily="18" charset="0"/>
                </a:rPr>
                <a:t>min{</a:t>
              </a:r>
              <a:endParaRPr kumimoji="1" lang="en-US" sz="2400" b="1">
                <a:solidFill>
                  <a:srgbClr val="000000"/>
                </a:solidFill>
                <a:latin typeface="Times New Roman" pitchFamily="18" charset="0"/>
              </a:endParaRPr>
            </a:p>
          </p:txBody>
        </p:sp>
        <p:sp>
          <p:nvSpPr>
            <p:cNvPr id="31" name="Rectangle 31"/>
            <p:cNvSpPr>
              <a:spLocks noChangeArrowheads="1"/>
            </p:cNvSpPr>
            <p:nvPr/>
          </p:nvSpPr>
          <p:spPr bwMode="auto">
            <a:xfrm>
              <a:off x="4287" y="3937"/>
              <a:ext cx="116" cy="96"/>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kumimoji="1" lang="en-US" sz="1000" b="1" i="1">
                  <a:solidFill>
                    <a:srgbClr val="000000"/>
                  </a:solidFill>
                  <a:latin typeface="Times New Roman" pitchFamily="18" charset="0"/>
                </a:rPr>
                <a:t>cap</a:t>
              </a:r>
              <a:endParaRPr kumimoji="1" lang="en-US" sz="2400" b="1">
                <a:solidFill>
                  <a:srgbClr val="000000"/>
                </a:solidFill>
                <a:latin typeface="Times New Roman" pitchFamily="18" charset="0"/>
              </a:endParaRPr>
            </a:p>
          </p:txBody>
        </p:sp>
        <p:sp>
          <p:nvSpPr>
            <p:cNvPr id="32" name="Rectangle 32"/>
            <p:cNvSpPr>
              <a:spLocks noChangeArrowheads="1"/>
            </p:cNvSpPr>
            <p:nvPr/>
          </p:nvSpPr>
          <p:spPr bwMode="auto">
            <a:xfrm>
              <a:off x="4108" y="3937"/>
              <a:ext cx="66" cy="96"/>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kumimoji="1" lang="en-US" sz="1000" b="1" i="1">
                  <a:solidFill>
                    <a:srgbClr val="000000"/>
                  </a:solidFill>
                  <a:latin typeface="Times New Roman" pitchFamily="18" charset="0"/>
                </a:rPr>
                <a:t>in</a:t>
              </a:r>
              <a:endParaRPr kumimoji="1" lang="en-US" sz="2400" b="1">
                <a:solidFill>
                  <a:srgbClr val="000000"/>
                </a:solidFill>
                <a:latin typeface="Times New Roman" pitchFamily="18" charset="0"/>
              </a:endParaRPr>
            </a:p>
          </p:txBody>
        </p:sp>
        <p:sp>
          <p:nvSpPr>
            <p:cNvPr id="33" name="Rectangle 33"/>
            <p:cNvSpPr>
              <a:spLocks noChangeArrowheads="1"/>
            </p:cNvSpPr>
            <p:nvPr/>
          </p:nvSpPr>
          <p:spPr bwMode="auto">
            <a:xfrm>
              <a:off x="3197" y="3937"/>
              <a:ext cx="106" cy="96"/>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kumimoji="1" lang="en-US" sz="1000" b="1" i="1">
                  <a:solidFill>
                    <a:srgbClr val="000000"/>
                  </a:solidFill>
                  <a:latin typeface="Times New Roman" pitchFamily="18" charset="0"/>
                </a:rPr>
                <a:t>out</a:t>
              </a:r>
              <a:endParaRPr kumimoji="1" lang="en-US" sz="2400" b="1">
                <a:solidFill>
                  <a:srgbClr val="000000"/>
                </a:solidFill>
                <a:latin typeface="Times New Roman" pitchFamily="18" charset="0"/>
              </a:endParaRPr>
            </a:p>
          </p:txBody>
        </p:sp>
        <p:sp>
          <p:nvSpPr>
            <p:cNvPr id="34" name="Rectangle 34"/>
            <p:cNvSpPr>
              <a:spLocks noChangeArrowheads="1"/>
            </p:cNvSpPr>
            <p:nvPr/>
          </p:nvSpPr>
          <p:spPr bwMode="auto">
            <a:xfrm>
              <a:off x="4221" y="3857"/>
              <a:ext cx="78"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kumimoji="1" lang="en-US" sz="1600" b="1" i="1">
                  <a:solidFill>
                    <a:srgbClr val="000000"/>
                  </a:solidFill>
                  <a:latin typeface="Times New Roman" pitchFamily="18" charset="0"/>
                </a:rPr>
                <a:t>T</a:t>
              </a:r>
              <a:endParaRPr kumimoji="1" lang="en-US" sz="2400" b="1">
                <a:solidFill>
                  <a:srgbClr val="000000"/>
                </a:solidFill>
                <a:latin typeface="Times New Roman" pitchFamily="18" charset="0"/>
              </a:endParaRPr>
            </a:p>
          </p:txBody>
        </p:sp>
        <p:sp>
          <p:nvSpPr>
            <p:cNvPr id="35" name="Rectangle 35"/>
            <p:cNvSpPr>
              <a:spLocks noChangeArrowheads="1"/>
            </p:cNvSpPr>
            <p:nvPr/>
          </p:nvSpPr>
          <p:spPr bwMode="auto">
            <a:xfrm>
              <a:off x="4043" y="3857"/>
              <a:ext cx="78"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kumimoji="1" lang="en-US" sz="1600" b="1" i="1">
                  <a:solidFill>
                    <a:srgbClr val="000000"/>
                  </a:solidFill>
                  <a:latin typeface="Times New Roman" pitchFamily="18" charset="0"/>
                </a:rPr>
                <a:t>T</a:t>
              </a:r>
              <a:endParaRPr kumimoji="1" lang="en-US" sz="2400" b="1">
                <a:solidFill>
                  <a:srgbClr val="000000"/>
                </a:solidFill>
                <a:latin typeface="Times New Roman" pitchFamily="18" charset="0"/>
              </a:endParaRPr>
            </a:p>
          </p:txBody>
        </p:sp>
        <p:sp>
          <p:nvSpPr>
            <p:cNvPr id="36" name="Rectangle 36"/>
            <p:cNvSpPr>
              <a:spLocks noChangeArrowheads="1"/>
            </p:cNvSpPr>
            <p:nvPr/>
          </p:nvSpPr>
          <p:spPr bwMode="auto">
            <a:xfrm>
              <a:off x="3704" y="3857"/>
              <a:ext cx="71"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kumimoji="1" lang="en-US" sz="1600" b="1" i="1">
                  <a:solidFill>
                    <a:srgbClr val="000000"/>
                  </a:solidFill>
                  <a:latin typeface="Times New Roman" pitchFamily="18" charset="0"/>
                </a:rPr>
                <a:t>S</a:t>
              </a:r>
              <a:endParaRPr kumimoji="1" lang="en-US" sz="2400" b="1">
                <a:solidFill>
                  <a:srgbClr val="000000"/>
                </a:solidFill>
                <a:latin typeface="Times New Roman" pitchFamily="18" charset="0"/>
              </a:endParaRPr>
            </a:p>
          </p:txBody>
        </p:sp>
        <p:sp>
          <p:nvSpPr>
            <p:cNvPr id="37" name="Rectangle 37"/>
            <p:cNvSpPr>
              <a:spLocks noChangeArrowheads="1"/>
            </p:cNvSpPr>
            <p:nvPr/>
          </p:nvSpPr>
          <p:spPr bwMode="auto">
            <a:xfrm>
              <a:off x="3131" y="3857"/>
              <a:ext cx="78"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kumimoji="1" lang="en-US" sz="1600" b="1" i="1">
                  <a:solidFill>
                    <a:srgbClr val="000000"/>
                  </a:solidFill>
                  <a:latin typeface="Times New Roman" pitchFamily="18" charset="0"/>
                </a:rPr>
                <a:t>T</a:t>
              </a:r>
              <a:endParaRPr kumimoji="1" lang="en-US" sz="2400" b="1">
                <a:solidFill>
                  <a:srgbClr val="000000"/>
                </a:solidFill>
                <a:latin typeface="Times New Roman" pitchFamily="18" charset="0"/>
              </a:endParaRPr>
            </a:p>
          </p:txBody>
        </p:sp>
      </p:grpSp>
      <p:grpSp>
        <p:nvGrpSpPr>
          <p:cNvPr id="38" name="Group 38"/>
          <p:cNvGrpSpPr>
            <a:grpSpLocks noChangeAspect="1"/>
          </p:cNvGrpSpPr>
          <p:nvPr/>
        </p:nvGrpSpPr>
        <p:grpSpPr bwMode="auto">
          <a:xfrm>
            <a:off x="6969125" y="5449623"/>
            <a:ext cx="1636713" cy="381000"/>
            <a:chOff x="4593" y="3720"/>
            <a:chExt cx="1031" cy="240"/>
          </a:xfrm>
        </p:grpSpPr>
        <p:sp>
          <p:nvSpPr>
            <p:cNvPr id="39" name="AutoShape 39"/>
            <p:cNvSpPr>
              <a:spLocks noChangeAspect="1" noChangeArrowheads="1" noTextEdit="1"/>
            </p:cNvSpPr>
            <p:nvPr/>
          </p:nvSpPr>
          <p:spPr bwMode="auto">
            <a:xfrm>
              <a:off x="4593" y="3745"/>
              <a:ext cx="1031" cy="215"/>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a:lstStyle/>
            <a:p>
              <a:pPr algn="ctr" eaLnBrk="0" fontAlgn="base" hangingPunct="0">
                <a:spcBef>
                  <a:spcPct val="0"/>
                </a:spcBef>
                <a:spcAft>
                  <a:spcPct val="0"/>
                </a:spcAft>
                <a:defRPr/>
              </a:pPr>
              <a:endParaRPr kumimoji="1" lang="en-US" sz="2000">
                <a:solidFill>
                  <a:srgbClr val="808080"/>
                </a:solidFill>
                <a:latin typeface="Times New Roman" pitchFamily="18" charset="0"/>
              </a:endParaRPr>
            </a:p>
          </p:txBody>
        </p:sp>
        <p:sp>
          <p:nvSpPr>
            <p:cNvPr id="40" name="Rectangle 40"/>
            <p:cNvSpPr>
              <a:spLocks noChangeArrowheads="1"/>
            </p:cNvSpPr>
            <p:nvPr/>
          </p:nvSpPr>
          <p:spPr bwMode="auto">
            <a:xfrm>
              <a:off x="5034" y="3720"/>
              <a:ext cx="137" cy="230"/>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kumimoji="1" lang="en-US" sz="2400" b="1">
                  <a:solidFill>
                    <a:srgbClr val="000000"/>
                  </a:solidFill>
                  <a:latin typeface="Symbol" pitchFamily="18" charset="2"/>
                </a:rPr>
                <a:t>å</a:t>
              </a:r>
              <a:endParaRPr kumimoji="1" lang="en-US" sz="2400" b="1">
                <a:solidFill>
                  <a:srgbClr val="000000"/>
                </a:solidFill>
                <a:latin typeface="Times New Roman" pitchFamily="18" charset="0"/>
              </a:endParaRPr>
            </a:p>
          </p:txBody>
        </p:sp>
        <p:sp>
          <p:nvSpPr>
            <p:cNvPr id="41" name="Rectangle 41"/>
            <p:cNvSpPr>
              <a:spLocks noChangeArrowheads="1"/>
            </p:cNvSpPr>
            <p:nvPr/>
          </p:nvSpPr>
          <p:spPr bwMode="auto">
            <a:xfrm>
              <a:off x="5340" y="3755"/>
              <a:ext cx="70"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kumimoji="1" lang="en-US" sz="1600" b="1">
                  <a:solidFill>
                    <a:srgbClr val="000000"/>
                  </a:solidFill>
                  <a:latin typeface="Symbol" pitchFamily="18" charset="2"/>
                </a:rPr>
                <a:t>-</a:t>
              </a:r>
              <a:endParaRPr kumimoji="1" lang="en-US" sz="2400" b="1">
                <a:solidFill>
                  <a:srgbClr val="000000"/>
                </a:solidFill>
                <a:latin typeface="Times New Roman" pitchFamily="18" charset="0"/>
              </a:endParaRPr>
            </a:p>
          </p:txBody>
        </p:sp>
        <p:sp>
          <p:nvSpPr>
            <p:cNvPr id="42" name="Rectangle 42"/>
            <p:cNvSpPr>
              <a:spLocks noChangeArrowheads="1"/>
            </p:cNvSpPr>
            <p:nvPr/>
          </p:nvSpPr>
          <p:spPr bwMode="auto">
            <a:xfrm>
              <a:off x="4941" y="3755"/>
              <a:ext cx="70"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kumimoji="1" lang="en-US" sz="1600" b="1">
                  <a:solidFill>
                    <a:srgbClr val="000000"/>
                  </a:solidFill>
                  <a:latin typeface="Symbol" pitchFamily="18" charset="2"/>
                </a:rPr>
                <a:t>+</a:t>
              </a:r>
              <a:endParaRPr kumimoji="1" lang="en-US" sz="2400" b="1">
                <a:solidFill>
                  <a:srgbClr val="000000"/>
                </a:solidFill>
                <a:latin typeface="Times New Roman" pitchFamily="18" charset="0"/>
              </a:endParaRPr>
            </a:p>
          </p:txBody>
        </p:sp>
        <p:sp>
          <p:nvSpPr>
            <p:cNvPr id="43" name="Rectangle 43"/>
            <p:cNvSpPr>
              <a:spLocks noChangeArrowheads="1"/>
            </p:cNvSpPr>
            <p:nvPr/>
          </p:nvSpPr>
          <p:spPr bwMode="auto">
            <a:xfrm>
              <a:off x="4741" y="3755"/>
              <a:ext cx="70"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kumimoji="1" lang="en-US" sz="1600" b="1">
                  <a:solidFill>
                    <a:srgbClr val="000000"/>
                  </a:solidFill>
                  <a:latin typeface="Symbol" pitchFamily="18" charset="2"/>
                </a:rPr>
                <a:t>=</a:t>
              </a:r>
              <a:endParaRPr kumimoji="1" lang="en-US" sz="2400" b="1">
                <a:solidFill>
                  <a:srgbClr val="000000"/>
                </a:solidFill>
                <a:latin typeface="Times New Roman" pitchFamily="18" charset="0"/>
              </a:endParaRPr>
            </a:p>
          </p:txBody>
        </p:sp>
        <p:sp>
          <p:nvSpPr>
            <p:cNvPr id="44" name="Rectangle 44"/>
            <p:cNvSpPr>
              <a:spLocks noChangeArrowheads="1"/>
            </p:cNvSpPr>
            <p:nvPr/>
          </p:nvSpPr>
          <p:spPr bwMode="auto">
            <a:xfrm>
              <a:off x="5490" y="3850"/>
              <a:ext cx="96" cy="86"/>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kumimoji="1" lang="en-US" sz="900" b="1" i="1">
                  <a:solidFill>
                    <a:srgbClr val="000000"/>
                  </a:solidFill>
                  <a:latin typeface="Times New Roman" pitchFamily="18" charset="0"/>
                </a:rPr>
                <a:t>out</a:t>
              </a:r>
              <a:endParaRPr kumimoji="1" lang="en-US" sz="2400" b="1">
                <a:solidFill>
                  <a:srgbClr val="000000"/>
                </a:solidFill>
                <a:latin typeface="Times New Roman" pitchFamily="18" charset="0"/>
              </a:endParaRPr>
            </a:p>
          </p:txBody>
        </p:sp>
        <p:sp>
          <p:nvSpPr>
            <p:cNvPr id="45" name="Rectangle 45"/>
            <p:cNvSpPr>
              <a:spLocks noChangeArrowheads="1"/>
            </p:cNvSpPr>
            <p:nvPr/>
          </p:nvSpPr>
          <p:spPr bwMode="auto">
            <a:xfrm>
              <a:off x="5245" y="3850"/>
              <a:ext cx="60" cy="86"/>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kumimoji="1" lang="en-US" sz="900" b="1" i="1">
                  <a:solidFill>
                    <a:srgbClr val="000000"/>
                  </a:solidFill>
                  <a:latin typeface="Times New Roman" pitchFamily="18" charset="0"/>
                </a:rPr>
                <a:t>in</a:t>
              </a:r>
              <a:endParaRPr kumimoji="1" lang="en-US" sz="2400" b="1">
                <a:solidFill>
                  <a:srgbClr val="000000"/>
                </a:solidFill>
                <a:latin typeface="Times New Roman" pitchFamily="18" charset="0"/>
              </a:endParaRPr>
            </a:p>
          </p:txBody>
        </p:sp>
        <p:sp>
          <p:nvSpPr>
            <p:cNvPr id="46" name="Rectangle 46"/>
            <p:cNvSpPr>
              <a:spLocks noChangeArrowheads="1"/>
            </p:cNvSpPr>
            <p:nvPr/>
          </p:nvSpPr>
          <p:spPr bwMode="auto">
            <a:xfrm>
              <a:off x="5425" y="3770"/>
              <a:ext cx="78"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kumimoji="1" lang="en-US" sz="1600" b="1" i="1">
                  <a:solidFill>
                    <a:srgbClr val="000000"/>
                  </a:solidFill>
                  <a:latin typeface="Times New Roman" pitchFamily="18" charset="0"/>
                </a:rPr>
                <a:t>T</a:t>
              </a:r>
              <a:endParaRPr kumimoji="1" lang="en-US" sz="2400" b="1">
                <a:solidFill>
                  <a:srgbClr val="000000"/>
                </a:solidFill>
                <a:latin typeface="Times New Roman" pitchFamily="18" charset="0"/>
              </a:endParaRPr>
            </a:p>
          </p:txBody>
        </p:sp>
        <p:sp>
          <p:nvSpPr>
            <p:cNvPr id="47" name="Rectangle 47"/>
            <p:cNvSpPr>
              <a:spLocks noChangeArrowheads="1"/>
            </p:cNvSpPr>
            <p:nvPr/>
          </p:nvSpPr>
          <p:spPr bwMode="auto">
            <a:xfrm>
              <a:off x="5181" y="3770"/>
              <a:ext cx="78"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kumimoji="1" lang="en-US" sz="1600" b="1" i="1">
                  <a:solidFill>
                    <a:srgbClr val="000000"/>
                  </a:solidFill>
                  <a:latin typeface="Times New Roman" pitchFamily="18" charset="0"/>
                </a:rPr>
                <a:t>T</a:t>
              </a:r>
              <a:endParaRPr kumimoji="1" lang="en-US" sz="2400" b="1">
                <a:solidFill>
                  <a:srgbClr val="000000"/>
                </a:solidFill>
                <a:latin typeface="Times New Roman" pitchFamily="18" charset="0"/>
              </a:endParaRPr>
            </a:p>
          </p:txBody>
        </p:sp>
        <p:sp>
          <p:nvSpPr>
            <p:cNvPr id="48" name="Rectangle 48"/>
            <p:cNvSpPr>
              <a:spLocks noChangeArrowheads="1"/>
            </p:cNvSpPr>
            <p:nvPr/>
          </p:nvSpPr>
          <p:spPr bwMode="auto">
            <a:xfrm>
              <a:off x="4844" y="3770"/>
              <a:ext cx="71"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kumimoji="1" lang="en-US" sz="1600" b="1" i="1">
                  <a:solidFill>
                    <a:srgbClr val="000000"/>
                  </a:solidFill>
                  <a:latin typeface="Times New Roman" pitchFamily="18" charset="0"/>
                </a:rPr>
                <a:t>S</a:t>
              </a:r>
              <a:endParaRPr kumimoji="1" lang="en-US" sz="2400" b="1">
                <a:solidFill>
                  <a:srgbClr val="000000"/>
                </a:solidFill>
                <a:latin typeface="Times New Roman" pitchFamily="18" charset="0"/>
              </a:endParaRPr>
            </a:p>
          </p:txBody>
        </p:sp>
        <p:sp>
          <p:nvSpPr>
            <p:cNvPr id="49" name="Rectangle 49"/>
            <p:cNvSpPr>
              <a:spLocks noChangeArrowheads="1"/>
            </p:cNvSpPr>
            <p:nvPr/>
          </p:nvSpPr>
          <p:spPr bwMode="auto">
            <a:xfrm>
              <a:off x="4616" y="3770"/>
              <a:ext cx="92"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kumimoji="1" lang="en-US" sz="1600" b="1" i="1">
                  <a:solidFill>
                    <a:srgbClr val="000000"/>
                  </a:solidFill>
                  <a:latin typeface="Times New Roman" pitchFamily="18" charset="0"/>
                </a:rPr>
                <a:t>D</a:t>
              </a:r>
              <a:endParaRPr kumimoji="1" lang="en-US" sz="2400" b="1">
                <a:solidFill>
                  <a:srgbClr val="000000"/>
                </a:solidFill>
                <a:latin typeface="Times New Roman" pitchFamily="18" charset="0"/>
              </a:endParaRPr>
            </a:p>
          </p:txBody>
        </p:sp>
      </p:grpSp>
      <p:sp>
        <p:nvSpPr>
          <p:cNvPr id="50" name="Rectangle 50"/>
          <p:cNvSpPr txBox="1">
            <a:spLocks noChangeArrowheads="1"/>
          </p:cNvSpPr>
          <p:nvPr/>
        </p:nvSpPr>
        <p:spPr bwMode="auto">
          <a:xfrm>
            <a:off x="606257" y="1107909"/>
            <a:ext cx="7912100" cy="66675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algn="ctr" fontAlgn="base">
              <a:lnSpc>
                <a:spcPct val="70000"/>
              </a:lnSpc>
              <a:spcBef>
                <a:spcPct val="0"/>
              </a:spcBef>
              <a:spcAft>
                <a:spcPct val="0"/>
              </a:spcAft>
              <a:defRPr/>
            </a:pPr>
            <a:endParaRPr kumimoji="1" lang="en-US" sz="4000" b="1" kern="0" dirty="0" smtClean="0">
              <a:solidFill>
                <a:srgbClr val="336699"/>
              </a:solidFill>
              <a:latin typeface="Arial Narrow"/>
            </a:endParaRPr>
          </a:p>
        </p:txBody>
      </p:sp>
      <p:sp>
        <p:nvSpPr>
          <p:cNvPr id="51" name="Text Box 55"/>
          <p:cNvSpPr txBox="1">
            <a:spLocks noChangeArrowheads="1"/>
          </p:cNvSpPr>
          <p:nvPr/>
        </p:nvSpPr>
        <p:spPr bwMode="auto">
          <a:xfrm>
            <a:off x="0" y="5830669"/>
            <a:ext cx="9144000" cy="646331"/>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kumimoji="1" lang="en-US" b="1" dirty="0">
                <a:solidFill>
                  <a:srgbClr val="003399"/>
                </a:solidFill>
              </a:rPr>
              <a:t>Useful for modeling erosion and sediment delivery, the spatial dependence of sediment delivery ratio and contaminant that adheres to sediment</a:t>
            </a:r>
          </a:p>
        </p:txBody>
      </p:sp>
      <p:sp>
        <p:nvSpPr>
          <p:cNvPr id="52" name="Rectangle 63"/>
          <p:cNvSpPr>
            <a:spLocks noChangeArrowheads="1"/>
          </p:cNvSpPr>
          <p:nvPr/>
        </p:nvSpPr>
        <p:spPr bwMode="auto">
          <a:xfrm>
            <a:off x="1152525" y="5471848"/>
            <a:ext cx="296863" cy="33655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1600" b="1" i="1">
                <a:solidFill>
                  <a:srgbClr val="000000"/>
                </a:solidFill>
                <a:latin typeface="Times New Roman" pitchFamily="18" charset="0"/>
              </a:rPr>
              <a:t>S</a:t>
            </a:r>
          </a:p>
        </p:txBody>
      </p:sp>
    </p:spTree>
    <p:extLst>
      <p:ext uri="{BB962C8B-B14F-4D97-AF65-F5344CB8AC3E}">
        <p14:creationId xmlns:p14="http://schemas.microsoft.com/office/powerpoint/2010/main" val="205257292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2"/>
          <p:cNvGraphicFramePr>
            <a:graphicFrameLocks noChangeAspect="1"/>
          </p:cNvGraphicFramePr>
          <p:nvPr/>
        </p:nvGraphicFramePr>
        <p:xfrm>
          <a:off x="139700" y="0"/>
          <a:ext cx="4049713" cy="6530975"/>
        </p:xfrm>
        <a:graphic>
          <a:graphicData uri="http://schemas.openxmlformats.org/presentationml/2006/ole">
            <mc:AlternateContent xmlns:mc="http://schemas.openxmlformats.org/markup-compatibility/2006">
              <mc:Choice xmlns:v="urn:schemas-microsoft-com:vml" Requires="v">
                <p:oleObj spid="_x0000_s4107" name="Document" r:id="rId4" imgW="2633524" imgH="4212889" progId="Word.Document.8">
                  <p:embed/>
                </p:oleObj>
              </mc:Choice>
              <mc:Fallback>
                <p:oleObj name="Document" r:id="rId4" imgW="2633524" imgH="4212889"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700" y="0"/>
                        <a:ext cx="4049713" cy="6530975"/>
                      </a:xfrm>
                      <a:prstGeom prst="rect">
                        <a:avLst/>
                      </a:prstGeom>
                      <a:noFill/>
                      <a:ln>
                        <a:noFill/>
                      </a:ln>
                      <a:effectLst/>
                      <a:extLst>
                        <a:ext uri="{909E8E84-426E-40DD-AFC4-6F175D3DCCD1}">
                          <a14:hiddenFill xmlns:a14="http://schemas.microsoft.com/office/drawing/2010/main">
                            <a:solidFill>
                              <a:srgbClr val="FF9966"/>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267" name="Picture 3"/>
          <p:cNvPicPr>
            <a:picLocks noChangeAspect="1" noChangeArrowheads="1"/>
          </p:cNvPicPr>
          <p:nvPr/>
        </p:nvPicPr>
        <p:blipFill>
          <a:blip r:embed="rId6" cstate="print"/>
          <a:srcRect/>
          <a:stretch>
            <a:fillRect/>
          </a:stretch>
        </p:blipFill>
        <p:spPr bwMode="auto">
          <a:xfrm>
            <a:off x="4254500" y="0"/>
            <a:ext cx="4889500" cy="5102225"/>
          </a:xfrm>
          <a:prstGeom prst="rect">
            <a:avLst/>
          </a:prstGeom>
          <a:noFill/>
          <a:ln w="9525" algn="ctr">
            <a:noFill/>
            <a:miter lim="800000"/>
            <a:headEnd/>
            <a:tailEnd/>
          </a:ln>
        </p:spPr>
      </p:pic>
      <p:sp>
        <p:nvSpPr>
          <p:cNvPr id="11268" name="Rectangle 4"/>
          <p:cNvSpPr>
            <a:spLocks noChangeArrowheads="1"/>
          </p:cNvSpPr>
          <p:nvPr/>
        </p:nvSpPr>
        <p:spPr bwMode="auto">
          <a:xfrm>
            <a:off x="4276725" y="5213350"/>
            <a:ext cx="4867275" cy="1373188"/>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kumimoji="1" lang="en-US" sz="2800">
                <a:solidFill>
                  <a:srgbClr val="003399"/>
                </a:solidFill>
              </a:rPr>
              <a:t>Useful for a tracking contaminant or compound subject to decay or attenuation</a:t>
            </a:r>
          </a:p>
        </p:txBody>
      </p:sp>
    </p:spTree>
    <p:extLst>
      <p:ext uri="{BB962C8B-B14F-4D97-AF65-F5344CB8AC3E}">
        <p14:creationId xmlns:p14="http://schemas.microsoft.com/office/powerpoint/2010/main" val="19872501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11162"/>
          </a:xfrm>
        </p:spPr>
        <p:txBody>
          <a:bodyPr>
            <a:noAutofit/>
          </a:bodyPr>
          <a:lstStyle/>
          <a:p>
            <a:r>
              <a:rPr lang="en-US" sz="2800" dirty="0">
                <a:solidFill>
                  <a:srgbClr val="FF0000"/>
                </a:solidFill>
              </a:rPr>
              <a:t>Data models </a:t>
            </a:r>
            <a:r>
              <a:rPr lang="en-US" sz="2800" dirty="0"/>
              <a:t>capture the complexity of natural </a:t>
            </a:r>
            <a:r>
              <a:rPr lang="en-US" sz="2800" dirty="0" smtClean="0"/>
              <a:t>systems</a:t>
            </a:r>
            <a:endParaRPr lang="en-US" sz="2800" dirty="0"/>
          </a:p>
        </p:txBody>
      </p:sp>
      <p:grpSp>
        <p:nvGrpSpPr>
          <p:cNvPr id="3" name="Group 7"/>
          <p:cNvGrpSpPr>
            <a:grpSpLocks/>
          </p:cNvGrpSpPr>
          <p:nvPr/>
        </p:nvGrpSpPr>
        <p:grpSpPr bwMode="auto">
          <a:xfrm>
            <a:off x="4656868" y="4287367"/>
            <a:ext cx="4198362" cy="2418233"/>
            <a:chOff x="0" y="63"/>
            <a:chExt cx="5760" cy="3681"/>
          </a:xfrm>
        </p:grpSpPr>
        <p:pic>
          <p:nvPicPr>
            <p:cNvPr id="4" name="Picture 7" descr="ODM 1"/>
            <p:cNvPicPr>
              <a:picLocks noChangeAspect="1" noChangeArrowheads="1"/>
            </p:cNvPicPr>
            <p:nvPr/>
          </p:nvPicPr>
          <p:blipFill>
            <a:blip r:embed="rId2" cstate="print"/>
            <a:srcRect/>
            <a:stretch>
              <a:fillRect/>
            </a:stretch>
          </p:blipFill>
          <p:spPr bwMode="auto">
            <a:xfrm>
              <a:off x="0" y="63"/>
              <a:ext cx="5760" cy="3681"/>
            </a:xfrm>
            <a:prstGeom prst="rect">
              <a:avLst/>
            </a:prstGeom>
            <a:noFill/>
            <a:ln w="9525">
              <a:noFill/>
              <a:miter lim="800000"/>
              <a:headEnd/>
              <a:tailEnd/>
            </a:ln>
          </p:spPr>
        </p:pic>
        <p:sp>
          <p:nvSpPr>
            <p:cNvPr id="5" name="Rectangle 5"/>
            <p:cNvSpPr>
              <a:spLocks noChangeArrowheads="1"/>
            </p:cNvSpPr>
            <p:nvPr/>
          </p:nvSpPr>
          <p:spPr bwMode="auto">
            <a:xfrm>
              <a:off x="2165" y="1268"/>
              <a:ext cx="379" cy="79"/>
            </a:xfrm>
            <a:prstGeom prst="rect">
              <a:avLst/>
            </a:prstGeom>
            <a:noFill/>
            <a:ln w="28575">
              <a:solidFill>
                <a:srgbClr val="FF3300"/>
              </a:solidFill>
              <a:miter lim="800000"/>
              <a:headEnd/>
              <a:tailEnd/>
            </a:ln>
          </p:spPr>
          <p:txBody>
            <a:bodyPr wrap="none" anchor="ctr"/>
            <a:lstStyle/>
            <a:p>
              <a:endParaRPr lang="en-US">
                <a:solidFill>
                  <a:srgbClr val="000000"/>
                </a:solidFill>
              </a:endParaRPr>
            </a:p>
          </p:txBody>
        </p:sp>
      </p:grpSp>
      <p:sp>
        <p:nvSpPr>
          <p:cNvPr id="6" name="Rectangle 2"/>
          <p:cNvSpPr txBox="1">
            <a:spLocks noChangeArrowheads="1"/>
          </p:cNvSpPr>
          <p:nvPr/>
        </p:nvSpPr>
        <p:spPr>
          <a:xfrm>
            <a:off x="206476" y="614956"/>
            <a:ext cx="4071473" cy="742950"/>
          </a:xfrm>
          <a:prstGeom prst="rect">
            <a:avLst/>
          </a:prstGeom>
        </p:spPr>
        <p:txBody>
          <a:bodyPr vert="horz" lIns="512064" tIns="256032" rIns="512064" bIns="256032" rtlCol="0" anchor="ctr">
            <a:noAutofit/>
          </a:bodyPr>
          <a:lstStyle/>
          <a:p>
            <a:pPr lvl="0" algn="ctr">
              <a:spcBef>
                <a:spcPct val="0"/>
              </a:spcBef>
            </a:pPr>
            <a:r>
              <a:rPr kumimoji="0" lang="en-US" sz="1600" b="0" i="0" u="none" strike="noStrike" kern="1200" cap="none" spc="0" normalizeH="0" baseline="0" noProof="0" dirty="0" err="1" smtClean="0">
                <a:ln>
                  <a:noFill/>
                </a:ln>
                <a:solidFill>
                  <a:schemeClr val="tx1"/>
                </a:solidFill>
                <a:effectLst/>
                <a:uLnTx/>
                <a:uFillTx/>
                <a:ea typeface="+mj-ea"/>
                <a:cs typeface="+mj-cs"/>
              </a:rPr>
              <a:t>NetCDF</a:t>
            </a:r>
            <a:r>
              <a:rPr kumimoji="0" lang="en-US" sz="1600" b="0" i="0" u="none" strike="noStrike" kern="1200" cap="none" spc="0" normalizeH="0" baseline="0" noProof="0" dirty="0" smtClean="0">
                <a:ln>
                  <a:noFill/>
                </a:ln>
                <a:solidFill>
                  <a:schemeClr val="tx1"/>
                </a:solidFill>
                <a:effectLst/>
                <a:uLnTx/>
                <a:uFillTx/>
                <a:ea typeface="+mj-ea"/>
                <a:cs typeface="+mj-cs"/>
              </a:rPr>
              <a:t> (</a:t>
            </a:r>
            <a:r>
              <a:rPr kumimoji="0" lang="en-US" sz="1600" b="0" i="0" u="none" strike="noStrike" kern="1200" cap="none" spc="0" normalizeH="0" baseline="0" noProof="0" dirty="0" err="1" smtClean="0">
                <a:ln>
                  <a:noFill/>
                </a:ln>
                <a:solidFill>
                  <a:schemeClr val="tx1"/>
                </a:solidFill>
                <a:effectLst/>
                <a:uLnTx/>
                <a:uFillTx/>
                <a:ea typeface="+mj-ea"/>
                <a:cs typeface="+mj-cs"/>
              </a:rPr>
              <a:t>Unidata</a:t>
            </a:r>
            <a:r>
              <a:rPr kumimoji="0" lang="en-US" sz="1600" b="0" i="0" u="none" strike="noStrike" kern="1200" cap="none" spc="0" normalizeH="0" baseline="0" noProof="0" dirty="0" smtClean="0">
                <a:ln>
                  <a:noFill/>
                </a:ln>
                <a:solidFill>
                  <a:schemeClr val="tx1"/>
                </a:solidFill>
                <a:effectLst/>
                <a:uLnTx/>
                <a:uFillTx/>
                <a:ea typeface="+mj-ea"/>
                <a:cs typeface="+mj-cs"/>
              </a:rPr>
              <a:t>)</a:t>
            </a:r>
            <a:r>
              <a:rPr kumimoji="0" lang="en-US" sz="1600" b="0" i="0" u="none" strike="noStrike" kern="1200" cap="none" spc="0" normalizeH="0" noProof="0" dirty="0" smtClean="0">
                <a:ln>
                  <a:noFill/>
                </a:ln>
                <a:solidFill>
                  <a:schemeClr val="tx1"/>
                </a:solidFill>
                <a:effectLst/>
                <a:uLnTx/>
                <a:uFillTx/>
                <a:ea typeface="+mj-ea"/>
                <a:cs typeface="+mj-cs"/>
              </a:rPr>
              <a:t> - </a:t>
            </a:r>
            <a:r>
              <a:rPr kumimoji="0" lang="en-US" sz="1600" b="0" i="0" u="none" strike="noStrike" kern="1200" cap="none" spc="0" normalizeH="0" baseline="0" noProof="0" dirty="0" smtClean="0">
                <a:ln>
                  <a:noFill/>
                </a:ln>
                <a:solidFill>
                  <a:schemeClr val="tx1"/>
                </a:solidFill>
                <a:effectLst/>
                <a:uLnTx/>
                <a:uFillTx/>
                <a:ea typeface="+mj-ea"/>
                <a:cs typeface="+mj-cs"/>
              </a:rPr>
              <a:t>A model for </a:t>
            </a:r>
            <a:r>
              <a:rPr lang="en-US" sz="1600" dirty="0" smtClean="0"/>
              <a:t>Continuous Space-Time data </a:t>
            </a:r>
            <a:endParaRPr kumimoji="0" lang="en-US" sz="1600" b="0" i="0" u="none" strike="noStrike" kern="1200" cap="none" spc="0" normalizeH="0" baseline="0" noProof="0" dirty="0">
              <a:ln>
                <a:noFill/>
              </a:ln>
              <a:solidFill>
                <a:schemeClr val="tx1"/>
              </a:solidFill>
              <a:effectLst/>
              <a:uLnTx/>
              <a:uFillTx/>
              <a:ea typeface="+mj-ea"/>
              <a:cs typeface="+mj-cs"/>
            </a:endParaRPr>
          </a:p>
        </p:txBody>
      </p:sp>
      <p:grpSp>
        <p:nvGrpSpPr>
          <p:cNvPr id="7" name="Group 6"/>
          <p:cNvGrpSpPr/>
          <p:nvPr/>
        </p:nvGrpSpPr>
        <p:grpSpPr>
          <a:xfrm>
            <a:off x="253999" y="1420186"/>
            <a:ext cx="4014426" cy="1937970"/>
            <a:chOff x="34671000" y="14371875"/>
            <a:chExt cx="6096000" cy="2942853"/>
          </a:xfrm>
        </p:grpSpPr>
        <p:pic>
          <p:nvPicPr>
            <p:cNvPr id="8" name="Picture 6"/>
            <p:cNvPicPr>
              <a:picLocks noChangeAspect="1" noChangeArrowheads="1"/>
            </p:cNvPicPr>
            <p:nvPr/>
          </p:nvPicPr>
          <p:blipFill>
            <a:blip r:embed="rId3" cstate="print"/>
            <a:srcRect/>
            <a:stretch>
              <a:fillRect/>
            </a:stretch>
          </p:blipFill>
          <p:spPr bwMode="auto">
            <a:xfrm>
              <a:off x="37894260" y="14371875"/>
              <a:ext cx="2872740" cy="1478677"/>
            </a:xfrm>
            <a:prstGeom prst="rect">
              <a:avLst/>
            </a:prstGeom>
            <a:noFill/>
          </p:spPr>
        </p:pic>
        <p:pic>
          <p:nvPicPr>
            <p:cNvPr id="9" name="Picture 7"/>
            <p:cNvPicPr>
              <a:picLocks noChangeAspect="1" noChangeArrowheads="1"/>
            </p:cNvPicPr>
            <p:nvPr/>
          </p:nvPicPr>
          <p:blipFill>
            <a:blip r:embed="rId4" cstate="print"/>
            <a:srcRect/>
            <a:stretch>
              <a:fillRect/>
            </a:stretch>
          </p:blipFill>
          <p:spPr bwMode="auto">
            <a:xfrm>
              <a:off x="37871400" y="15907305"/>
              <a:ext cx="2228850" cy="707866"/>
            </a:xfrm>
            <a:prstGeom prst="rect">
              <a:avLst/>
            </a:prstGeom>
            <a:noFill/>
          </p:spPr>
        </p:pic>
        <p:sp>
          <p:nvSpPr>
            <p:cNvPr id="10" name="Line 8"/>
            <p:cNvSpPr>
              <a:spLocks noChangeShapeType="1"/>
            </p:cNvSpPr>
            <p:nvPr/>
          </p:nvSpPr>
          <p:spPr bwMode="auto">
            <a:xfrm flipH="1" flipV="1">
              <a:off x="35760660" y="14718585"/>
              <a:ext cx="0" cy="1584960"/>
            </a:xfrm>
            <a:prstGeom prst="line">
              <a:avLst/>
            </a:prstGeom>
            <a:noFill/>
            <a:ln w="28575">
              <a:solidFill>
                <a:schemeClr val="tx1"/>
              </a:solidFill>
              <a:round/>
              <a:headEnd/>
              <a:tailEnd type="triangle" w="med" len="med"/>
            </a:ln>
            <a:effectLst/>
          </p:spPr>
          <p:txBody>
            <a:bodyPr/>
            <a:lstStyle/>
            <a:p>
              <a:endParaRPr lang="en-US" sz="1000"/>
            </a:p>
          </p:txBody>
        </p:sp>
        <p:sp>
          <p:nvSpPr>
            <p:cNvPr id="11" name="Line 9"/>
            <p:cNvSpPr>
              <a:spLocks noChangeShapeType="1"/>
            </p:cNvSpPr>
            <p:nvPr/>
          </p:nvSpPr>
          <p:spPr bwMode="auto">
            <a:xfrm flipH="1">
              <a:off x="34671000" y="16303545"/>
              <a:ext cx="1089660" cy="643890"/>
            </a:xfrm>
            <a:prstGeom prst="line">
              <a:avLst/>
            </a:prstGeom>
            <a:noFill/>
            <a:ln w="28575">
              <a:solidFill>
                <a:schemeClr val="tx1"/>
              </a:solidFill>
              <a:round/>
              <a:headEnd/>
              <a:tailEnd type="triangle" w="med" len="med"/>
            </a:ln>
            <a:effectLst/>
          </p:spPr>
          <p:txBody>
            <a:bodyPr/>
            <a:lstStyle/>
            <a:p>
              <a:endParaRPr lang="en-US" sz="1000"/>
            </a:p>
          </p:txBody>
        </p:sp>
        <p:sp>
          <p:nvSpPr>
            <p:cNvPr id="12" name="Line 10"/>
            <p:cNvSpPr>
              <a:spLocks noChangeShapeType="1"/>
            </p:cNvSpPr>
            <p:nvPr/>
          </p:nvSpPr>
          <p:spPr bwMode="auto">
            <a:xfrm>
              <a:off x="35760660" y="16303545"/>
              <a:ext cx="1535430" cy="0"/>
            </a:xfrm>
            <a:prstGeom prst="line">
              <a:avLst/>
            </a:prstGeom>
            <a:noFill/>
            <a:ln w="28575">
              <a:solidFill>
                <a:schemeClr val="tx1"/>
              </a:solidFill>
              <a:round/>
              <a:headEnd/>
              <a:tailEnd type="triangle" w="med" len="med"/>
            </a:ln>
            <a:effectLst/>
          </p:spPr>
          <p:txBody>
            <a:bodyPr/>
            <a:lstStyle/>
            <a:p>
              <a:endParaRPr lang="en-US" sz="1000"/>
            </a:p>
          </p:txBody>
        </p:sp>
        <p:sp>
          <p:nvSpPr>
            <p:cNvPr id="13" name="Text Box 11"/>
            <p:cNvSpPr txBox="1">
              <a:spLocks noChangeArrowheads="1"/>
            </p:cNvSpPr>
            <p:nvPr/>
          </p:nvSpPr>
          <p:spPr bwMode="auto">
            <a:xfrm>
              <a:off x="36889531" y="16277749"/>
              <a:ext cx="991078" cy="359809"/>
            </a:xfrm>
            <a:prstGeom prst="rect">
              <a:avLst/>
            </a:prstGeom>
            <a:noFill/>
            <a:ln w="28575">
              <a:noFill/>
              <a:miter lim="800000"/>
              <a:headEnd/>
              <a:tailEnd/>
            </a:ln>
            <a:effectLst/>
          </p:spPr>
          <p:txBody>
            <a:bodyPr wrap="none">
              <a:spAutoFit/>
            </a:bodyPr>
            <a:lstStyle/>
            <a:p>
              <a:pPr algn="l" eaLnBrk="1" hangingPunct="1"/>
              <a:r>
                <a:rPr kumimoji="0" lang="en-US" sz="800">
                  <a:solidFill>
                    <a:schemeClr val="tx1"/>
                  </a:solidFill>
                  <a:latin typeface="Arial" pitchFamily="34" charset="0"/>
                </a:rPr>
                <a:t>Space, L</a:t>
              </a:r>
            </a:p>
          </p:txBody>
        </p:sp>
        <p:sp>
          <p:nvSpPr>
            <p:cNvPr id="14" name="Text Box 12"/>
            <p:cNvSpPr txBox="1">
              <a:spLocks noChangeArrowheads="1"/>
            </p:cNvSpPr>
            <p:nvPr/>
          </p:nvSpPr>
          <p:spPr bwMode="auto">
            <a:xfrm>
              <a:off x="35810189" y="14619524"/>
              <a:ext cx="889347" cy="359809"/>
            </a:xfrm>
            <a:prstGeom prst="rect">
              <a:avLst/>
            </a:prstGeom>
            <a:noFill/>
            <a:ln w="9525">
              <a:noFill/>
              <a:miter lim="800000"/>
              <a:headEnd/>
              <a:tailEnd/>
            </a:ln>
            <a:effectLst/>
          </p:spPr>
          <p:txBody>
            <a:bodyPr wrap="none">
              <a:spAutoFit/>
            </a:bodyPr>
            <a:lstStyle/>
            <a:p>
              <a:pPr algn="l" eaLnBrk="1" hangingPunct="1"/>
              <a:r>
                <a:rPr kumimoji="0" lang="en-US" sz="800">
                  <a:solidFill>
                    <a:schemeClr val="tx1"/>
                  </a:solidFill>
                  <a:latin typeface="Arial" pitchFamily="34" charset="0"/>
                </a:rPr>
                <a:t>Time, T</a:t>
              </a:r>
            </a:p>
          </p:txBody>
        </p:sp>
        <p:sp>
          <p:nvSpPr>
            <p:cNvPr id="15" name="Text Box 13"/>
            <p:cNvSpPr txBox="1">
              <a:spLocks noChangeArrowheads="1"/>
            </p:cNvSpPr>
            <p:nvPr/>
          </p:nvSpPr>
          <p:spPr bwMode="auto">
            <a:xfrm>
              <a:off x="34720530" y="16897903"/>
              <a:ext cx="1237375" cy="359809"/>
            </a:xfrm>
            <a:prstGeom prst="rect">
              <a:avLst/>
            </a:prstGeom>
            <a:noFill/>
            <a:ln w="9525">
              <a:noFill/>
              <a:miter lim="800000"/>
              <a:headEnd/>
              <a:tailEnd/>
            </a:ln>
            <a:effectLst/>
          </p:spPr>
          <p:txBody>
            <a:bodyPr wrap="none">
              <a:spAutoFit/>
            </a:bodyPr>
            <a:lstStyle/>
            <a:p>
              <a:pPr algn="l" eaLnBrk="1" hangingPunct="1"/>
              <a:r>
                <a:rPr kumimoji="0" lang="en-US" sz="800">
                  <a:solidFill>
                    <a:schemeClr val="tx1"/>
                  </a:solidFill>
                  <a:latin typeface="Arial" pitchFamily="34" charset="0"/>
                </a:rPr>
                <a:t>Variables, V</a:t>
              </a:r>
            </a:p>
          </p:txBody>
        </p:sp>
        <p:sp>
          <p:nvSpPr>
            <p:cNvPr id="16" name="Line 14"/>
            <p:cNvSpPr>
              <a:spLocks noChangeShapeType="1"/>
            </p:cNvSpPr>
            <p:nvPr/>
          </p:nvSpPr>
          <p:spPr bwMode="auto">
            <a:xfrm flipH="1" flipV="1">
              <a:off x="36602670" y="15312945"/>
              <a:ext cx="0" cy="990600"/>
            </a:xfrm>
            <a:prstGeom prst="line">
              <a:avLst/>
            </a:prstGeom>
            <a:noFill/>
            <a:ln w="9525">
              <a:solidFill>
                <a:schemeClr val="tx1"/>
              </a:solidFill>
              <a:round/>
              <a:headEnd/>
              <a:tailEnd/>
            </a:ln>
            <a:effectLst/>
          </p:spPr>
          <p:txBody>
            <a:bodyPr/>
            <a:lstStyle/>
            <a:p>
              <a:endParaRPr lang="en-US" sz="1000"/>
            </a:p>
          </p:txBody>
        </p:sp>
        <p:sp>
          <p:nvSpPr>
            <p:cNvPr id="17" name="Line 15"/>
            <p:cNvSpPr>
              <a:spLocks noChangeShapeType="1"/>
            </p:cNvSpPr>
            <p:nvPr/>
          </p:nvSpPr>
          <p:spPr bwMode="auto">
            <a:xfrm flipV="1">
              <a:off x="35166300" y="15659655"/>
              <a:ext cx="0" cy="990600"/>
            </a:xfrm>
            <a:prstGeom prst="line">
              <a:avLst/>
            </a:prstGeom>
            <a:noFill/>
            <a:ln w="9525">
              <a:solidFill>
                <a:schemeClr val="tx1"/>
              </a:solidFill>
              <a:round/>
              <a:headEnd/>
              <a:tailEnd/>
            </a:ln>
            <a:effectLst/>
          </p:spPr>
          <p:txBody>
            <a:bodyPr/>
            <a:lstStyle/>
            <a:p>
              <a:endParaRPr lang="en-US" sz="1000"/>
            </a:p>
          </p:txBody>
        </p:sp>
        <p:sp>
          <p:nvSpPr>
            <p:cNvPr id="18" name="Line 16"/>
            <p:cNvSpPr>
              <a:spLocks noChangeShapeType="1"/>
            </p:cNvSpPr>
            <p:nvPr/>
          </p:nvSpPr>
          <p:spPr bwMode="auto">
            <a:xfrm flipV="1">
              <a:off x="36057840" y="15659655"/>
              <a:ext cx="0" cy="990600"/>
            </a:xfrm>
            <a:prstGeom prst="line">
              <a:avLst/>
            </a:prstGeom>
            <a:noFill/>
            <a:ln w="9525">
              <a:solidFill>
                <a:schemeClr val="tx1"/>
              </a:solidFill>
              <a:round/>
              <a:headEnd/>
              <a:tailEnd/>
            </a:ln>
            <a:effectLst/>
          </p:spPr>
          <p:txBody>
            <a:bodyPr/>
            <a:lstStyle/>
            <a:p>
              <a:endParaRPr lang="en-US" sz="1000"/>
            </a:p>
          </p:txBody>
        </p:sp>
        <p:sp>
          <p:nvSpPr>
            <p:cNvPr id="19" name="Line 17"/>
            <p:cNvSpPr>
              <a:spLocks noChangeShapeType="1"/>
            </p:cNvSpPr>
            <p:nvPr/>
          </p:nvSpPr>
          <p:spPr bwMode="auto">
            <a:xfrm flipH="1">
              <a:off x="36057840" y="16303545"/>
              <a:ext cx="544830" cy="346710"/>
            </a:xfrm>
            <a:prstGeom prst="line">
              <a:avLst/>
            </a:prstGeom>
            <a:noFill/>
            <a:ln w="9525">
              <a:solidFill>
                <a:schemeClr val="tx1"/>
              </a:solidFill>
              <a:round/>
              <a:headEnd/>
              <a:tailEnd/>
            </a:ln>
            <a:effectLst/>
          </p:spPr>
          <p:txBody>
            <a:bodyPr/>
            <a:lstStyle/>
            <a:p>
              <a:endParaRPr lang="en-US" sz="1000"/>
            </a:p>
          </p:txBody>
        </p:sp>
        <p:sp>
          <p:nvSpPr>
            <p:cNvPr id="20" name="Line 18"/>
            <p:cNvSpPr>
              <a:spLocks noChangeShapeType="1"/>
            </p:cNvSpPr>
            <p:nvPr/>
          </p:nvSpPr>
          <p:spPr bwMode="auto">
            <a:xfrm flipH="1">
              <a:off x="35166300" y="16650255"/>
              <a:ext cx="891540" cy="0"/>
            </a:xfrm>
            <a:prstGeom prst="line">
              <a:avLst/>
            </a:prstGeom>
            <a:noFill/>
            <a:ln w="9525">
              <a:solidFill>
                <a:schemeClr val="tx1"/>
              </a:solidFill>
              <a:round/>
              <a:headEnd/>
              <a:tailEnd/>
            </a:ln>
            <a:effectLst/>
          </p:spPr>
          <p:txBody>
            <a:bodyPr/>
            <a:lstStyle/>
            <a:p>
              <a:endParaRPr lang="en-US" sz="1000"/>
            </a:p>
          </p:txBody>
        </p:sp>
        <p:sp>
          <p:nvSpPr>
            <p:cNvPr id="21" name="Line 19"/>
            <p:cNvSpPr>
              <a:spLocks noChangeShapeType="1"/>
            </p:cNvSpPr>
            <p:nvPr/>
          </p:nvSpPr>
          <p:spPr bwMode="auto">
            <a:xfrm flipH="1">
              <a:off x="36057840" y="15312945"/>
              <a:ext cx="544830" cy="346710"/>
            </a:xfrm>
            <a:prstGeom prst="line">
              <a:avLst/>
            </a:prstGeom>
            <a:noFill/>
            <a:ln w="9525">
              <a:solidFill>
                <a:schemeClr val="tx1"/>
              </a:solidFill>
              <a:round/>
              <a:headEnd/>
              <a:tailEnd/>
            </a:ln>
            <a:effectLst/>
          </p:spPr>
          <p:txBody>
            <a:bodyPr/>
            <a:lstStyle/>
            <a:p>
              <a:endParaRPr lang="en-US" sz="1000"/>
            </a:p>
          </p:txBody>
        </p:sp>
        <p:sp>
          <p:nvSpPr>
            <p:cNvPr id="22" name="Line 20"/>
            <p:cNvSpPr>
              <a:spLocks noChangeShapeType="1"/>
            </p:cNvSpPr>
            <p:nvPr/>
          </p:nvSpPr>
          <p:spPr bwMode="auto">
            <a:xfrm flipH="1">
              <a:off x="35166300" y="15659655"/>
              <a:ext cx="891540" cy="0"/>
            </a:xfrm>
            <a:prstGeom prst="line">
              <a:avLst/>
            </a:prstGeom>
            <a:noFill/>
            <a:ln w="9525">
              <a:solidFill>
                <a:schemeClr val="tx1"/>
              </a:solidFill>
              <a:round/>
              <a:headEnd/>
              <a:tailEnd/>
            </a:ln>
            <a:effectLst/>
          </p:spPr>
          <p:txBody>
            <a:bodyPr/>
            <a:lstStyle/>
            <a:p>
              <a:endParaRPr lang="en-US" sz="1000"/>
            </a:p>
          </p:txBody>
        </p:sp>
        <p:sp>
          <p:nvSpPr>
            <p:cNvPr id="23" name="Line 21"/>
            <p:cNvSpPr>
              <a:spLocks noChangeShapeType="1"/>
            </p:cNvSpPr>
            <p:nvPr/>
          </p:nvSpPr>
          <p:spPr bwMode="auto">
            <a:xfrm flipV="1">
              <a:off x="35166300" y="15312945"/>
              <a:ext cx="594360" cy="346710"/>
            </a:xfrm>
            <a:prstGeom prst="line">
              <a:avLst/>
            </a:prstGeom>
            <a:noFill/>
            <a:ln w="9525">
              <a:solidFill>
                <a:schemeClr val="tx1"/>
              </a:solidFill>
              <a:round/>
              <a:headEnd/>
              <a:tailEnd/>
            </a:ln>
            <a:effectLst/>
          </p:spPr>
          <p:txBody>
            <a:bodyPr/>
            <a:lstStyle/>
            <a:p>
              <a:endParaRPr lang="en-US" sz="1000"/>
            </a:p>
          </p:txBody>
        </p:sp>
        <p:sp>
          <p:nvSpPr>
            <p:cNvPr id="24" name="Line 22"/>
            <p:cNvSpPr>
              <a:spLocks noChangeShapeType="1"/>
            </p:cNvSpPr>
            <p:nvPr/>
          </p:nvSpPr>
          <p:spPr bwMode="auto">
            <a:xfrm flipH="1">
              <a:off x="35760660" y="15312945"/>
              <a:ext cx="842010" cy="0"/>
            </a:xfrm>
            <a:prstGeom prst="line">
              <a:avLst/>
            </a:prstGeom>
            <a:noFill/>
            <a:ln w="9525">
              <a:solidFill>
                <a:schemeClr val="tx1"/>
              </a:solidFill>
              <a:round/>
              <a:headEnd/>
              <a:tailEnd/>
            </a:ln>
            <a:effectLst/>
          </p:spPr>
          <p:txBody>
            <a:bodyPr/>
            <a:lstStyle/>
            <a:p>
              <a:endParaRPr lang="en-US" sz="1000"/>
            </a:p>
          </p:txBody>
        </p:sp>
        <p:sp>
          <p:nvSpPr>
            <p:cNvPr id="25" name="Oval 23"/>
            <p:cNvSpPr>
              <a:spLocks noChangeArrowheads="1"/>
            </p:cNvSpPr>
            <p:nvPr/>
          </p:nvSpPr>
          <p:spPr bwMode="auto">
            <a:xfrm>
              <a:off x="36008310" y="15610125"/>
              <a:ext cx="99060" cy="99060"/>
            </a:xfrm>
            <a:prstGeom prst="ellipse">
              <a:avLst/>
            </a:prstGeom>
            <a:solidFill>
              <a:srgbClr val="FF3300"/>
            </a:solidFill>
            <a:ln w="9525">
              <a:solidFill>
                <a:schemeClr val="tx1"/>
              </a:solidFill>
              <a:round/>
              <a:headEnd/>
              <a:tailEnd/>
            </a:ln>
            <a:effectLst/>
          </p:spPr>
          <p:txBody>
            <a:bodyPr wrap="none" anchor="ctr"/>
            <a:lstStyle/>
            <a:p>
              <a:endParaRPr lang="en-US" sz="1000"/>
            </a:p>
          </p:txBody>
        </p:sp>
        <p:sp>
          <p:nvSpPr>
            <p:cNvPr id="26" name="Text Box 24"/>
            <p:cNvSpPr txBox="1">
              <a:spLocks noChangeArrowheads="1"/>
            </p:cNvSpPr>
            <p:nvPr/>
          </p:nvSpPr>
          <p:spPr bwMode="auto">
            <a:xfrm>
              <a:off x="36107370" y="15569883"/>
              <a:ext cx="227014" cy="424060"/>
            </a:xfrm>
            <a:prstGeom prst="rect">
              <a:avLst/>
            </a:prstGeom>
            <a:noFill/>
            <a:ln w="9525">
              <a:noFill/>
              <a:miter lim="800000"/>
              <a:headEnd/>
              <a:tailEnd/>
            </a:ln>
            <a:effectLst/>
          </p:spPr>
          <p:txBody>
            <a:bodyPr>
              <a:spAutoFit/>
            </a:bodyPr>
            <a:lstStyle/>
            <a:p>
              <a:pPr algn="l" eaLnBrk="1" hangingPunct="1"/>
              <a:r>
                <a:rPr kumimoji="0" lang="en-US" sz="1000">
                  <a:solidFill>
                    <a:schemeClr val="tx1"/>
                  </a:solidFill>
                  <a:latin typeface="Arial" pitchFamily="34" charset="0"/>
                </a:rPr>
                <a:t>D</a:t>
              </a:r>
            </a:p>
          </p:txBody>
        </p:sp>
        <p:sp>
          <p:nvSpPr>
            <p:cNvPr id="27" name="Text Box 25"/>
            <p:cNvSpPr txBox="1">
              <a:spLocks noChangeArrowheads="1"/>
            </p:cNvSpPr>
            <p:nvPr/>
          </p:nvSpPr>
          <p:spPr bwMode="auto">
            <a:xfrm>
              <a:off x="36761580" y="14989970"/>
              <a:ext cx="1264146" cy="771017"/>
            </a:xfrm>
            <a:prstGeom prst="rect">
              <a:avLst/>
            </a:prstGeom>
            <a:noFill/>
            <a:ln w="9525">
              <a:noFill/>
              <a:miter lim="800000"/>
              <a:headEnd/>
              <a:tailEnd/>
            </a:ln>
            <a:effectLst/>
          </p:spPr>
          <p:txBody>
            <a:bodyPr wrap="none">
              <a:spAutoFit/>
            </a:bodyPr>
            <a:lstStyle/>
            <a:p>
              <a:pPr eaLnBrk="1" hangingPunct="1"/>
              <a:r>
                <a:rPr kumimoji="0" lang="en-US" sz="800" b="1" dirty="0">
                  <a:solidFill>
                    <a:schemeClr val="tx1"/>
                  </a:solidFill>
                  <a:latin typeface="Arial" pitchFamily="34" charset="0"/>
                </a:rPr>
                <a:t>Coordinate </a:t>
              </a:r>
            </a:p>
            <a:p>
              <a:pPr eaLnBrk="1" hangingPunct="1"/>
              <a:r>
                <a:rPr kumimoji="0" lang="en-US" sz="800" b="1" dirty="0">
                  <a:solidFill>
                    <a:schemeClr val="tx1"/>
                  </a:solidFill>
                  <a:latin typeface="Arial" pitchFamily="34" charset="0"/>
                </a:rPr>
                <a:t>dimensions</a:t>
              </a:r>
            </a:p>
            <a:p>
              <a:pPr eaLnBrk="1" hangingPunct="1"/>
              <a:r>
                <a:rPr kumimoji="0" lang="en-US" sz="800" b="1" dirty="0">
                  <a:solidFill>
                    <a:schemeClr val="tx1"/>
                  </a:solidFill>
                  <a:latin typeface="Arial" pitchFamily="34" charset="0"/>
                </a:rPr>
                <a:t>{X}</a:t>
              </a:r>
            </a:p>
          </p:txBody>
        </p:sp>
        <p:sp>
          <p:nvSpPr>
            <p:cNvPr id="28" name="Line 26"/>
            <p:cNvSpPr>
              <a:spLocks noChangeShapeType="1"/>
            </p:cNvSpPr>
            <p:nvPr/>
          </p:nvSpPr>
          <p:spPr bwMode="auto">
            <a:xfrm flipH="1" flipV="1">
              <a:off x="36506008" y="14799427"/>
              <a:ext cx="294782" cy="216338"/>
            </a:xfrm>
            <a:prstGeom prst="line">
              <a:avLst/>
            </a:prstGeom>
            <a:noFill/>
            <a:ln w="9525">
              <a:solidFill>
                <a:schemeClr val="tx1"/>
              </a:solidFill>
              <a:round/>
              <a:headEnd/>
              <a:tailEnd type="triangle" w="med" len="med"/>
            </a:ln>
            <a:effectLst/>
          </p:spPr>
          <p:txBody>
            <a:bodyPr/>
            <a:lstStyle/>
            <a:p>
              <a:endParaRPr lang="en-US" sz="1000"/>
            </a:p>
          </p:txBody>
        </p:sp>
        <p:sp>
          <p:nvSpPr>
            <p:cNvPr id="29" name="Line 27"/>
            <p:cNvSpPr>
              <a:spLocks noChangeShapeType="1"/>
            </p:cNvSpPr>
            <p:nvPr/>
          </p:nvSpPr>
          <p:spPr bwMode="auto">
            <a:xfrm>
              <a:off x="37197030" y="15610125"/>
              <a:ext cx="0" cy="594360"/>
            </a:xfrm>
            <a:prstGeom prst="line">
              <a:avLst/>
            </a:prstGeom>
            <a:noFill/>
            <a:ln w="9525">
              <a:solidFill>
                <a:schemeClr val="tx1"/>
              </a:solidFill>
              <a:round/>
              <a:headEnd/>
              <a:tailEnd type="triangle" w="med" len="med"/>
            </a:ln>
            <a:effectLst/>
          </p:spPr>
          <p:txBody>
            <a:bodyPr/>
            <a:lstStyle/>
            <a:p>
              <a:endParaRPr lang="en-US" sz="1000"/>
            </a:p>
          </p:txBody>
        </p:sp>
        <p:sp>
          <p:nvSpPr>
            <p:cNvPr id="30" name="Text Box 28"/>
            <p:cNvSpPr txBox="1">
              <a:spLocks noChangeArrowheads="1"/>
            </p:cNvSpPr>
            <p:nvPr/>
          </p:nvSpPr>
          <p:spPr bwMode="auto">
            <a:xfrm>
              <a:off x="35954653" y="16749316"/>
              <a:ext cx="1984298" cy="565412"/>
            </a:xfrm>
            <a:prstGeom prst="rect">
              <a:avLst/>
            </a:prstGeom>
            <a:noFill/>
            <a:ln w="9525">
              <a:noFill/>
              <a:miter lim="800000"/>
              <a:headEnd/>
              <a:tailEnd/>
            </a:ln>
            <a:effectLst/>
          </p:spPr>
          <p:txBody>
            <a:bodyPr wrap="none">
              <a:spAutoFit/>
            </a:bodyPr>
            <a:lstStyle/>
            <a:p>
              <a:pPr eaLnBrk="1" hangingPunct="1"/>
              <a:r>
                <a:rPr kumimoji="0" lang="en-US" sz="800" b="1">
                  <a:solidFill>
                    <a:schemeClr val="tx1"/>
                  </a:solidFill>
                  <a:latin typeface="Arial" pitchFamily="34" charset="0"/>
                </a:rPr>
                <a:t>Variable dimensions</a:t>
              </a:r>
            </a:p>
            <a:p>
              <a:pPr eaLnBrk="1" hangingPunct="1"/>
              <a:r>
                <a:rPr kumimoji="0" lang="en-US" sz="800" b="1">
                  <a:solidFill>
                    <a:schemeClr val="tx1"/>
                  </a:solidFill>
                  <a:latin typeface="Arial" pitchFamily="34" charset="0"/>
                </a:rPr>
                <a:t>{Y}</a:t>
              </a:r>
            </a:p>
          </p:txBody>
        </p:sp>
        <p:sp>
          <p:nvSpPr>
            <p:cNvPr id="31" name="Line 29"/>
            <p:cNvSpPr>
              <a:spLocks noChangeShapeType="1"/>
            </p:cNvSpPr>
            <p:nvPr/>
          </p:nvSpPr>
          <p:spPr bwMode="auto">
            <a:xfrm flipH="1">
              <a:off x="35760661" y="16947435"/>
              <a:ext cx="247650" cy="99059"/>
            </a:xfrm>
            <a:prstGeom prst="line">
              <a:avLst/>
            </a:prstGeom>
            <a:noFill/>
            <a:ln w="9525">
              <a:solidFill>
                <a:schemeClr val="tx1"/>
              </a:solidFill>
              <a:round/>
              <a:headEnd/>
              <a:tailEnd type="triangle" w="med" len="med"/>
            </a:ln>
            <a:effectLst/>
          </p:spPr>
          <p:txBody>
            <a:bodyPr/>
            <a:lstStyle/>
            <a:p>
              <a:endParaRPr lang="en-US" sz="1000"/>
            </a:p>
          </p:txBody>
        </p:sp>
      </p:grpSp>
      <p:sp>
        <p:nvSpPr>
          <p:cNvPr id="32" name="Rectangle 19"/>
          <p:cNvSpPr txBox="1">
            <a:spLocks noChangeArrowheads="1"/>
          </p:cNvSpPr>
          <p:nvPr/>
        </p:nvSpPr>
        <p:spPr>
          <a:xfrm>
            <a:off x="5028210" y="551968"/>
            <a:ext cx="3353790" cy="977388"/>
          </a:xfrm>
          <a:prstGeom prst="rect">
            <a:avLst/>
          </a:prstGeom>
        </p:spPr>
        <p:txBody>
          <a:bodyPr vert="horz" lIns="512064" tIns="256032" rIns="512064" bIns="256032" rtlCol="0" anchor="ctr">
            <a:noAutofit/>
          </a:bodyPr>
          <a:lstStyle/>
          <a:p>
            <a:pPr lvl="0" algn="ctr">
              <a:spcBef>
                <a:spcPct val="0"/>
              </a:spcBef>
            </a:pPr>
            <a:r>
              <a:rPr lang="en-US" sz="1600" dirty="0" err="1" smtClean="0"/>
              <a:t>ArcHydro</a:t>
            </a:r>
            <a:r>
              <a:rPr lang="en-US" sz="1600" dirty="0" smtClean="0"/>
              <a:t> – A model for </a:t>
            </a:r>
            <a:r>
              <a:rPr lang="en-US" sz="1600" dirty="0" smtClean="0">
                <a:ea typeface="+mj-ea"/>
                <a:cs typeface="+mj-cs"/>
              </a:rPr>
              <a:t>Discrete Space-Time Data </a:t>
            </a:r>
            <a:endParaRPr lang="en-US" sz="1600" dirty="0">
              <a:ea typeface="+mj-ea"/>
              <a:cs typeface="+mj-cs"/>
            </a:endParaRPr>
          </a:p>
        </p:txBody>
      </p:sp>
      <p:grpSp>
        <p:nvGrpSpPr>
          <p:cNvPr id="33" name="Group 32"/>
          <p:cNvGrpSpPr/>
          <p:nvPr/>
        </p:nvGrpSpPr>
        <p:grpSpPr>
          <a:xfrm>
            <a:off x="5081262" y="1367881"/>
            <a:ext cx="3300738" cy="1914075"/>
            <a:chOff x="42824400" y="14615587"/>
            <a:chExt cx="4887476" cy="2834213"/>
          </a:xfrm>
        </p:grpSpPr>
        <p:pic>
          <p:nvPicPr>
            <p:cNvPr id="34" name="Picture 20"/>
            <p:cNvPicPr>
              <a:picLocks noChangeAspect="1" noChangeArrowheads="1"/>
            </p:cNvPicPr>
            <p:nvPr/>
          </p:nvPicPr>
          <p:blipFill>
            <a:blip r:embed="rId5" cstate="print"/>
            <a:srcRect/>
            <a:stretch>
              <a:fillRect/>
            </a:stretch>
          </p:blipFill>
          <p:spPr>
            <a:xfrm>
              <a:off x="44573130" y="16513781"/>
              <a:ext cx="3138746" cy="936019"/>
            </a:xfrm>
            <a:prstGeom prst="rect">
              <a:avLst/>
            </a:prstGeom>
            <a:noFill/>
            <a:ln/>
          </p:spPr>
        </p:pic>
        <p:pic>
          <p:nvPicPr>
            <p:cNvPr id="35" name="Picture 21"/>
            <p:cNvPicPr>
              <a:picLocks noChangeAspect="1" noChangeArrowheads="1"/>
            </p:cNvPicPr>
            <p:nvPr/>
          </p:nvPicPr>
          <p:blipFill>
            <a:blip r:embed="rId6" cstate="print"/>
            <a:srcRect/>
            <a:stretch>
              <a:fillRect/>
            </a:stretch>
          </p:blipFill>
          <p:spPr bwMode="auto">
            <a:xfrm>
              <a:off x="45066361" y="14615587"/>
              <a:ext cx="2421318" cy="1500246"/>
            </a:xfrm>
            <a:prstGeom prst="rect">
              <a:avLst/>
            </a:prstGeom>
            <a:noFill/>
            <a:ln w="9525">
              <a:noFill/>
              <a:miter lim="800000"/>
              <a:headEnd/>
              <a:tailEnd/>
            </a:ln>
          </p:spPr>
        </p:pic>
        <p:sp>
          <p:nvSpPr>
            <p:cNvPr id="36" name="Line 2"/>
            <p:cNvSpPr>
              <a:spLocks noChangeShapeType="1"/>
            </p:cNvSpPr>
            <p:nvPr/>
          </p:nvSpPr>
          <p:spPr bwMode="auto">
            <a:xfrm flipH="1" flipV="1">
              <a:off x="43810863" y="14818298"/>
              <a:ext cx="0" cy="1434855"/>
            </a:xfrm>
            <a:prstGeom prst="line">
              <a:avLst/>
            </a:prstGeom>
            <a:noFill/>
            <a:ln w="28575">
              <a:solidFill>
                <a:schemeClr val="tx1"/>
              </a:solidFill>
              <a:round/>
              <a:headEnd/>
              <a:tailEnd type="triangle" w="med" len="med"/>
            </a:ln>
            <a:effectLst/>
          </p:spPr>
          <p:txBody>
            <a:bodyPr/>
            <a:lstStyle/>
            <a:p>
              <a:endParaRPr lang="en-US" sz="1000"/>
            </a:p>
          </p:txBody>
        </p:sp>
        <p:sp>
          <p:nvSpPr>
            <p:cNvPr id="37" name="Line 3"/>
            <p:cNvSpPr>
              <a:spLocks noChangeShapeType="1"/>
            </p:cNvSpPr>
            <p:nvPr/>
          </p:nvSpPr>
          <p:spPr bwMode="auto">
            <a:xfrm flipH="1">
              <a:off x="42824400" y="16253153"/>
              <a:ext cx="986463" cy="582910"/>
            </a:xfrm>
            <a:prstGeom prst="line">
              <a:avLst/>
            </a:prstGeom>
            <a:noFill/>
            <a:ln w="28575">
              <a:solidFill>
                <a:schemeClr val="tx1"/>
              </a:solidFill>
              <a:round/>
              <a:headEnd/>
              <a:tailEnd type="triangle" w="med" len="med"/>
            </a:ln>
            <a:effectLst/>
          </p:spPr>
          <p:txBody>
            <a:bodyPr/>
            <a:lstStyle/>
            <a:p>
              <a:endParaRPr lang="en-US" sz="1000"/>
            </a:p>
          </p:txBody>
        </p:sp>
        <p:sp>
          <p:nvSpPr>
            <p:cNvPr id="38" name="Line 4"/>
            <p:cNvSpPr>
              <a:spLocks noChangeShapeType="1"/>
            </p:cNvSpPr>
            <p:nvPr/>
          </p:nvSpPr>
          <p:spPr bwMode="auto">
            <a:xfrm>
              <a:off x="43810863" y="16253153"/>
              <a:ext cx="1390016" cy="0"/>
            </a:xfrm>
            <a:prstGeom prst="line">
              <a:avLst/>
            </a:prstGeom>
            <a:noFill/>
            <a:ln w="28575">
              <a:solidFill>
                <a:schemeClr val="tx1"/>
              </a:solidFill>
              <a:round/>
              <a:headEnd/>
              <a:tailEnd type="triangle" w="med" len="med"/>
            </a:ln>
            <a:effectLst/>
          </p:spPr>
          <p:txBody>
            <a:bodyPr/>
            <a:lstStyle/>
            <a:p>
              <a:endParaRPr lang="en-US" sz="1000"/>
            </a:p>
          </p:txBody>
        </p:sp>
        <p:sp>
          <p:nvSpPr>
            <p:cNvPr id="39" name="Text Box 5"/>
            <p:cNvSpPr txBox="1">
              <a:spLocks noChangeArrowheads="1"/>
            </p:cNvSpPr>
            <p:nvPr/>
          </p:nvSpPr>
          <p:spPr bwMode="auto">
            <a:xfrm>
              <a:off x="44832823" y="16229799"/>
              <a:ext cx="1495845" cy="319013"/>
            </a:xfrm>
            <a:prstGeom prst="rect">
              <a:avLst/>
            </a:prstGeom>
            <a:noFill/>
            <a:ln w="28575">
              <a:noFill/>
              <a:miter lim="800000"/>
              <a:headEnd/>
              <a:tailEnd/>
            </a:ln>
            <a:effectLst/>
          </p:spPr>
          <p:txBody>
            <a:bodyPr wrap="none">
              <a:spAutoFit/>
            </a:bodyPr>
            <a:lstStyle/>
            <a:p>
              <a:pPr algn="l" eaLnBrk="1" hangingPunct="1"/>
              <a:r>
                <a:rPr kumimoji="0" lang="en-US" sz="800" dirty="0">
                  <a:solidFill>
                    <a:schemeClr val="tx1"/>
                  </a:solidFill>
                  <a:latin typeface="Arial" pitchFamily="34" charset="0"/>
                </a:rPr>
                <a:t>Space, </a:t>
              </a:r>
              <a:r>
                <a:rPr kumimoji="0" lang="en-US" sz="800" b="1" dirty="0" err="1">
                  <a:solidFill>
                    <a:schemeClr val="tx1"/>
                  </a:solidFill>
                  <a:latin typeface="Arial" pitchFamily="34" charset="0"/>
                </a:rPr>
                <a:t>FeatureID</a:t>
              </a:r>
              <a:endParaRPr kumimoji="0" lang="en-US" sz="800" b="1" dirty="0">
                <a:solidFill>
                  <a:schemeClr val="tx1"/>
                </a:solidFill>
                <a:latin typeface="Arial" pitchFamily="34" charset="0"/>
              </a:endParaRPr>
            </a:p>
          </p:txBody>
        </p:sp>
        <p:sp>
          <p:nvSpPr>
            <p:cNvPr id="40" name="Text Box 6"/>
            <p:cNvSpPr txBox="1">
              <a:spLocks noChangeArrowheads="1"/>
            </p:cNvSpPr>
            <p:nvPr/>
          </p:nvSpPr>
          <p:spPr bwMode="auto">
            <a:xfrm>
              <a:off x="43855702" y="14728619"/>
              <a:ext cx="1576547" cy="319013"/>
            </a:xfrm>
            <a:prstGeom prst="rect">
              <a:avLst/>
            </a:prstGeom>
            <a:noFill/>
            <a:ln w="9525">
              <a:noFill/>
              <a:miter lim="800000"/>
              <a:headEnd/>
              <a:tailEnd/>
            </a:ln>
            <a:effectLst/>
          </p:spPr>
          <p:txBody>
            <a:bodyPr wrap="none">
              <a:spAutoFit/>
            </a:bodyPr>
            <a:lstStyle/>
            <a:p>
              <a:pPr algn="l" eaLnBrk="1" hangingPunct="1"/>
              <a:r>
                <a:rPr kumimoji="0" lang="en-US" sz="800">
                  <a:solidFill>
                    <a:schemeClr val="tx1"/>
                  </a:solidFill>
                  <a:latin typeface="Arial" pitchFamily="34" charset="0"/>
                </a:rPr>
                <a:t>Time, </a:t>
              </a:r>
              <a:r>
                <a:rPr kumimoji="0" lang="en-US" sz="800" b="1">
                  <a:solidFill>
                    <a:schemeClr val="tx1"/>
                  </a:solidFill>
                  <a:latin typeface="Arial" pitchFamily="34" charset="0"/>
                </a:rPr>
                <a:t>TSDateTime</a:t>
              </a:r>
            </a:p>
          </p:txBody>
        </p:sp>
        <p:sp>
          <p:nvSpPr>
            <p:cNvPr id="41" name="Text Box 7"/>
            <p:cNvSpPr txBox="1">
              <a:spLocks noChangeArrowheads="1"/>
            </p:cNvSpPr>
            <p:nvPr/>
          </p:nvSpPr>
          <p:spPr bwMode="auto">
            <a:xfrm>
              <a:off x="42869239" y="16791224"/>
              <a:ext cx="1697601" cy="319013"/>
            </a:xfrm>
            <a:prstGeom prst="rect">
              <a:avLst/>
            </a:prstGeom>
            <a:noFill/>
            <a:ln w="9525">
              <a:noFill/>
              <a:miter lim="800000"/>
              <a:headEnd/>
              <a:tailEnd/>
            </a:ln>
            <a:effectLst/>
          </p:spPr>
          <p:txBody>
            <a:bodyPr wrap="none">
              <a:spAutoFit/>
            </a:bodyPr>
            <a:lstStyle/>
            <a:p>
              <a:pPr algn="l" eaLnBrk="1" hangingPunct="1"/>
              <a:r>
                <a:rPr kumimoji="0" lang="en-US" sz="800">
                  <a:solidFill>
                    <a:schemeClr val="tx1"/>
                  </a:solidFill>
                  <a:latin typeface="Arial" pitchFamily="34" charset="0"/>
                </a:rPr>
                <a:t>Variables, </a:t>
              </a:r>
              <a:r>
                <a:rPr kumimoji="0" lang="en-US" sz="800" b="1">
                  <a:solidFill>
                    <a:schemeClr val="tx1"/>
                  </a:solidFill>
                  <a:latin typeface="Arial" pitchFamily="34" charset="0"/>
                </a:rPr>
                <a:t>TSTypeID</a:t>
              </a:r>
            </a:p>
          </p:txBody>
        </p:sp>
        <p:sp>
          <p:nvSpPr>
            <p:cNvPr id="42" name="Line 8"/>
            <p:cNvSpPr>
              <a:spLocks noChangeShapeType="1"/>
            </p:cNvSpPr>
            <p:nvPr/>
          </p:nvSpPr>
          <p:spPr bwMode="auto">
            <a:xfrm flipH="1" flipV="1">
              <a:off x="44573130" y="15356369"/>
              <a:ext cx="0" cy="896785"/>
            </a:xfrm>
            <a:prstGeom prst="line">
              <a:avLst/>
            </a:prstGeom>
            <a:noFill/>
            <a:ln w="9525">
              <a:solidFill>
                <a:schemeClr val="tx1"/>
              </a:solidFill>
              <a:round/>
              <a:headEnd/>
              <a:tailEnd/>
            </a:ln>
            <a:effectLst/>
          </p:spPr>
          <p:txBody>
            <a:bodyPr/>
            <a:lstStyle/>
            <a:p>
              <a:endParaRPr lang="en-US" sz="1000"/>
            </a:p>
          </p:txBody>
        </p:sp>
        <p:sp>
          <p:nvSpPr>
            <p:cNvPr id="43" name="Line 9"/>
            <p:cNvSpPr>
              <a:spLocks noChangeShapeType="1"/>
            </p:cNvSpPr>
            <p:nvPr/>
          </p:nvSpPr>
          <p:spPr bwMode="auto">
            <a:xfrm flipV="1">
              <a:off x="43272792" y="15670243"/>
              <a:ext cx="0" cy="896785"/>
            </a:xfrm>
            <a:prstGeom prst="line">
              <a:avLst/>
            </a:prstGeom>
            <a:noFill/>
            <a:ln w="9525">
              <a:solidFill>
                <a:schemeClr val="tx1"/>
              </a:solidFill>
              <a:round/>
              <a:headEnd/>
              <a:tailEnd/>
            </a:ln>
            <a:effectLst/>
          </p:spPr>
          <p:txBody>
            <a:bodyPr/>
            <a:lstStyle/>
            <a:p>
              <a:endParaRPr lang="en-US" sz="1000"/>
            </a:p>
          </p:txBody>
        </p:sp>
        <p:sp>
          <p:nvSpPr>
            <p:cNvPr id="44" name="Line 10"/>
            <p:cNvSpPr>
              <a:spLocks noChangeShapeType="1"/>
            </p:cNvSpPr>
            <p:nvPr/>
          </p:nvSpPr>
          <p:spPr bwMode="auto">
            <a:xfrm flipV="1">
              <a:off x="44079898" y="15670243"/>
              <a:ext cx="0" cy="896785"/>
            </a:xfrm>
            <a:prstGeom prst="line">
              <a:avLst/>
            </a:prstGeom>
            <a:noFill/>
            <a:ln w="9525">
              <a:solidFill>
                <a:schemeClr val="tx1"/>
              </a:solidFill>
              <a:round/>
              <a:headEnd/>
              <a:tailEnd/>
            </a:ln>
            <a:effectLst/>
          </p:spPr>
          <p:txBody>
            <a:bodyPr/>
            <a:lstStyle/>
            <a:p>
              <a:endParaRPr lang="en-US" sz="1000"/>
            </a:p>
          </p:txBody>
        </p:sp>
        <p:sp>
          <p:nvSpPr>
            <p:cNvPr id="45" name="Line 11"/>
            <p:cNvSpPr>
              <a:spLocks noChangeShapeType="1"/>
            </p:cNvSpPr>
            <p:nvPr/>
          </p:nvSpPr>
          <p:spPr bwMode="auto">
            <a:xfrm flipH="1">
              <a:off x="44079898" y="16253153"/>
              <a:ext cx="493232" cy="313875"/>
            </a:xfrm>
            <a:prstGeom prst="line">
              <a:avLst/>
            </a:prstGeom>
            <a:noFill/>
            <a:ln w="9525">
              <a:solidFill>
                <a:schemeClr val="tx1"/>
              </a:solidFill>
              <a:round/>
              <a:headEnd/>
              <a:tailEnd/>
            </a:ln>
            <a:effectLst/>
          </p:spPr>
          <p:txBody>
            <a:bodyPr/>
            <a:lstStyle/>
            <a:p>
              <a:endParaRPr lang="en-US" sz="1000"/>
            </a:p>
          </p:txBody>
        </p:sp>
        <p:sp>
          <p:nvSpPr>
            <p:cNvPr id="46" name="Line 12"/>
            <p:cNvSpPr>
              <a:spLocks noChangeShapeType="1"/>
            </p:cNvSpPr>
            <p:nvPr/>
          </p:nvSpPr>
          <p:spPr bwMode="auto">
            <a:xfrm flipH="1">
              <a:off x="43272792" y="16567028"/>
              <a:ext cx="807106" cy="0"/>
            </a:xfrm>
            <a:prstGeom prst="line">
              <a:avLst/>
            </a:prstGeom>
            <a:noFill/>
            <a:ln w="9525">
              <a:solidFill>
                <a:schemeClr val="tx1"/>
              </a:solidFill>
              <a:round/>
              <a:headEnd/>
              <a:tailEnd/>
            </a:ln>
            <a:effectLst/>
          </p:spPr>
          <p:txBody>
            <a:bodyPr/>
            <a:lstStyle/>
            <a:p>
              <a:endParaRPr lang="en-US" sz="1000"/>
            </a:p>
          </p:txBody>
        </p:sp>
        <p:sp>
          <p:nvSpPr>
            <p:cNvPr id="47" name="Line 13"/>
            <p:cNvSpPr>
              <a:spLocks noChangeShapeType="1"/>
            </p:cNvSpPr>
            <p:nvPr/>
          </p:nvSpPr>
          <p:spPr bwMode="auto">
            <a:xfrm flipH="1">
              <a:off x="44079898" y="15356369"/>
              <a:ext cx="493232" cy="313875"/>
            </a:xfrm>
            <a:prstGeom prst="line">
              <a:avLst/>
            </a:prstGeom>
            <a:noFill/>
            <a:ln w="9525">
              <a:solidFill>
                <a:schemeClr val="tx1"/>
              </a:solidFill>
              <a:round/>
              <a:headEnd/>
              <a:tailEnd/>
            </a:ln>
            <a:effectLst/>
          </p:spPr>
          <p:txBody>
            <a:bodyPr/>
            <a:lstStyle/>
            <a:p>
              <a:endParaRPr lang="en-US" sz="1000"/>
            </a:p>
          </p:txBody>
        </p:sp>
        <p:sp>
          <p:nvSpPr>
            <p:cNvPr id="48" name="Line 14"/>
            <p:cNvSpPr>
              <a:spLocks noChangeShapeType="1"/>
            </p:cNvSpPr>
            <p:nvPr/>
          </p:nvSpPr>
          <p:spPr bwMode="auto">
            <a:xfrm flipH="1">
              <a:off x="43272792" y="15670243"/>
              <a:ext cx="807106" cy="0"/>
            </a:xfrm>
            <a:prstGeom prst="line">
              <a:avLst/>
            </a:prstGeom>
            <a:noFill/>
            <a:ln w="9525">
              <a:solidFill>
                <a:schemeClr val="tx1"/>
              </a:solidFill>
              <a:round/>
              <a:headEnd/>
              <a:tailEnd/>
            </a:ln>
            <a:effectLst/>
          </p:spPr>
          <p:txBody>
            <a:bodyPr/>
            <a:lstStyle/>
            <a:p>
              <a:endParaRPr lang="en-US" sz="1000"/>
            </a:p>
          </p:txBody>
        </p:sp>
        <p:sp>
          <p:nvSpPr>
            <p:cNvPr id="49" name="Line 15"/>
            <p:cNvSpPr>
              <a:spLocks noChangeShapeType="1"/>
            </p:cNvSpPr>
            <p:nvPr/>
          </p:nvSpPr>
          <p:spPr bwMode="auto">
            <a:xfrm flipV="1">
              <a:off x="43272792" y="15356369"/>
              <a:ext cx="538071" cy="313875"/>
            </a:xfrm>
            <a:prstGeom prst="line">
              <a:avLst/>
            </a:prstGeom>
            <a:noFill/>
            <a:ln w="9525">
              <a:solidFill>
                <a:schemeClr val="tx1"/>
              </a:solidFill>
              <a:round/>
              <a:headEnd/>
              <a:tailEnd/>
            </a:ln>
            <a:effectLst/>
          </p:spPr>
          <p:txBody>
            <a:bodyPr/>
            <a:lstStyle/>
            <a:p>
              <a:endParaRPr lang="en-US" sz="1000"/>
            </a:p>
          </p:txBody>
        </p:sp>
        <p:sp>
          <p:nvSpPr>
            <p:cNvPr id="50" name="Line 16"/>
            <p:cNvSpPr>
              <a:spLocks noChangeShapeType="1"/>
            </p:cNvSpPr>
            <p:nvPr/>
          </p:nvSpPr>
          <p:spPr bwMode="auto">
            <a:xfrm flipH="1">
              <a:off x="43810863" y="15356369"/>
              <a:ext cx="762267" cy="0"/>
            </a:xfrm>
            <a:prstGeom prst="line">
              <a:avLst/>
            </a:prstGeom>
            <a:noFill/>
            <a:ln w="9525">
              <a:solidFill>
                <a:schemeClr val="tx1"/>
              </a:solidFill>
              <a:round/>
              <a:headEnd/>
              <a:tailEnd/>
            </a:ln>
            <a:effectLst/>
          </p:spPr>
          <p:txBody>
            <a:bodyPr/>
            <a:lstStyle/>
            <a:p>
              <a:endParaRPr lang="en-US" sz="1000"/>
            </a:p>
          </p:txBody>
        </p:sp>
        <p:sp>
          <p:nvSpPr>
            <p:cNvPr id="51" name="Oval 17"/>
            <p:cNvSpPr>
              <a:spLocks noChangeArrowheads="1"/>
            </p:cNvSpPr>
            <p:nvPr/>
          </p:nvSpPr>
          <p:spPr bwMode="auto">
            <a:xfrm>
              <a:off x="44035059" y="15625404"/>
              <a:ext cx="89678" cy="89678"/>
            </a:xfrm>
            <a:prstGeom prst="ellipse">
              <a:avLst/>
            </a:prstGeom>
            <a:solidFill>
              <a:srgbClr val="FF3300"/>
            </a:solidFill>
            <a:ln w="9525">
              <a:solidFill>
                <a:schemeClr val="tx1"/>
              </a:solidFill>
              <a:round/>
              <a:headEnd/>
              <a:tailEnd/>
            </a:ln>
            <a:effectLst/>
          </p:spPr>
          <p:txBody>
            <a:bodyPr wrap="none" anchor="ctr"/>
            <a:lstStyle/>
            <a:p>
              <a:endParaRPr lang="en-US" sz="1000"/>
            </a:p>
          </p:txBody>
        </p:sp>
        <p:sp>
          <p:nvSpPr>
            <p:cNvPr id="52" name="Text Box 18"/>
            <p:cNvSpPr txBox="1">
              <a:spLocks noChangeArrowheads="1"/>
            </p:cNvSpPr>
            <p:nvPr/>
          </p:nvSpPr>
          <p:spPr bwMode="auto">
            <a:xfrm>
              <a:off x="44124738" y="15588972"/>
              <a:ext cx="1214262" cy="319013"/>
            </a:xfrm>
            <a:prstGeom prst="rect">
              <a:avLst/>
            </a:prstGeom>
            <a:noFill/>
            <a:ln w="9525">
              <a:noFill/>
              <a:miter lim="800000"/>
              <a:headEnd/>
              <a:tailEnd/>
            </a:ln>
            <a:effectLst/>
          </p:spPr>
          <p:txBody>
            <a:bodyPr wrap="square">
              <a:spAutoFit/>
            </a:bodyPr>
            <a:lstStyle/>
            <a:p>
              <a:pPr algn="l" eaLnBrk="1" hangingPunct="1"/>
              <a:r>
                <a:rPr kumimoji="0" lang="en-US" sz="800" b="1" dirty="0" err="1">
                  <a:solidFill>
                    <a:schemeClr val="tx1"/>
                  </a:solidFill>
                  <a:latin typeface="Arial" pitchFamily="34" charset="0"/>
                </a:rPr>
                <a:t>TSValue</a:t>
              </a:r>
              <a:endParaRPr kumimoji="0" lang="en-US" sz="800" b="1" dirty="0">
                <a:solidFill>
                  <a:schemeClr val="tx1"/>
                </a:solidFill>
                <a:latin typeface="Arial" pitchFamily="34" charset="0"/>
              </a:endParaRPr>
            </a:p>
          </p:txBody>
        </p:sp>
        <p:sp>
          <p:nvSpPr>
            <p:cNvPr id="53" name="AutoShape 22"/>
            <p:cNvSpPr>
              <a:spLocks noChangeArrowheads="1"/>
            </p:cNvSpPr>
            <p:nvPr/>
          </p:nvSpPr>
          <p:spPr bwMode="auto">
            <a:xfrm>
              <a:off x="46501217" y="16110228"/>
              <a:ext cx="224196" cy="358714"/>
            </a:xfrm>
            <a:prstGeom prst="upDownArrow">
              <a:avLst>
                <a:gd name="adj1" fmla="val 50000"/>
                <a:gd name="adj2" fmla="val 32000"/>
              </a:avLst>
            </a:prstGeom>
            <a:solidFill>
              <a:srgbClr val="FF3300"/>
            </a:solidFill>
            <a:ln w="9525">
              <a:solidFill>
                <a:schemeClr val="tx1"/>
              </a:solidFill>
              <a:miter lim="800000"/>
              <a:headEnd/>
              <a:tailEnd/>
            </a:ln>
            <a:effectLst/>
          </p:spPr>
          <p:txBody>
            <a:bodyPr vert="eaVert" wrap="none" anchor="ctr"/>
            <a:lstStyle/>
            <a:p>
              <a:endParaRPr lang="en-US" sz="1000"/>
            </a:p>
          </p:txBody>
        </p:sp>
      </p:grpSp>
      <p:sp>
        <p:nvSpPr>
          <p:cNvPr id="54" name="Rectangle 2"/>
          <p:cNvSpPr txBox="1">
            <a:spLocks noChangeArrowheads="1"/>
          </p:cNvSpPr>
          <p:nvPr/>
        </p:nvSpPr>
        <p:spPr>
          <a:xfrm>
            <a:off x="-304800" y="3205756"/>
            <a:ext cx="5063214" cy="1295400"/>
          </a:xfrm>
          <a:prstGeom prst="rect">
            <a:avLst/>
          </a:prstGeom>
        </p:spPr>
        <p:txBody>
          <a:bodyPr vert="horz" lIns="512064" tIns="256032" rIns="512064" bIns="256032" rtlCol="0" anchor="ctr">
            <a:noAutofit/>
          </a:bodyPr>
          <a:lstStyle>
            <a:defPPr>
              <a:defRPr lang="en-US"/>
            </a:defPPr>
            <a:lvl1pPr lvl="0" algn="ctr">
              <a:spcBef>
                <a:spcPct val="0"/>
              </a:spcBef>
              <a:defRPr kumimoji="0" b="0" i="0" u="none" strike="noStrike" cap="none" spc="0" normalizeH="0" baseline="0">
                <a:ln>
                  <a:noFill/>
                </a:ln>
                <a:effectLst/>
                <a:uLnTx/>
                <a:uFillTx/>
                <a:ea typeface="+mj-ea"/>
                <a:cs typeface="+mj-cs"/>
              </a:defRPr>
            </a:lvl1pPr>
          </a:lstStyle>
          <a:p>
            <a:r>
              <a:rPr lang="en-US" sz="1600" dirty="0"/>
              <a:t>Terrain Flow Data Model used to enrich the information content of a digital elevation model</a:t>
            </a:r>
          </a:p>
        </p:txBody>
      </p:sp>
      <p:grpSp>
        <p:nvGrpSpPr>
          <p:cNvPr id="55" name="Group 54"/>
          <p:cNvGrpSpPr/>
          <p:nvPr/>
        </p:nvGrpSpPr>
        <p:grpSpPr>
          <a:xfrm>
            <a:off x="607934" y="4265227"/>
            <a:ext cx="3159880" cy="2293329"/>
            <a:chOff x="36195000" y="19004291"/>
            <a:chExt cx="5072194" cy="3681218"/>
          </a:xfrm>
        </p:grpSpPr>
        <p:pic>
          <p:nvPicPr>
            <p:cNvPr id="56" name="Picture 5"/>
            <p:cNvPicPr>
              <a:picLocks noChangeAspect="1" noChangeArrowheads="1"/>
            </p:cNvPicPr>
            <p:nvPr/>
          </p:nvPicPr>
          <p:blipFill>
            <a:blip r:embed="rId7" cstate="print"/>
            <a:srcRect l="20833" t="14352" r="3870" b="10199"/>
            <a:stretch>
              <a:fillRect/>
            </a:stretch>
          </p:blipFill>
          <p:spPr bwMode="auto">
            <a:xfrm>
              <a:off x="37288605" y="19194889"/>
              <a:ext cx="2019730" cy="1594629"/>
            </a:xfrm>
            <a:prstGeom prst="rect">
              <a:avLst/>
            </a:prstGeom>
            <a:noFill/>
          </p:spPr>
        </p:pic>
        <p:pic>
          <p:nvPicPr>
            <p:cNvPr id="57" name="Picture 6"/>
            <p:cNvPicPr>
              <a:picLocks noChangeArrowheads="1"/>
            </p:cNvPicPr>
            <p:nvPr/>
          </p:nvPicPr>
          <p:blipFill>
            <a:blip r:embed="rId8" cstate="print"/>
            <a:srcRect l="44542" t="26949" r="7033" b="16425"/>
            <a:stretch>
              <a:fillRect/>
            </a:stretch>
          </p:blipFill>
          <p:spPr bwMode="auto">
            <a:xfrm>
              <a:off x="37742645" y="21133789"/>
              <a:ext cx="2040686" cy="1551720"/>
            </a:xfrm>
            <a:prstGeom prst="rect">
              <a:avLst/>
            </a:prstGeom>
            <a:noFill/>
            <a:ln w="12700">
              <a:noFill/>
              <a:miter lim="800000"/>
              <a:headEnd/>
              <a:tailEnd/>
            </a:ln>
            <a:effectLst/>
          </p:spPr>
        </p:pic>
        <p:sp>
          <p:nvSpPr>
            <p:cNvPr id="58" name="AutoShape 7"/>
            <p:cNvSpPr>
              <a:spLocks noChangeArrowheads="1"/>
            </p:cNvSpPr>
            <p:nvPr/>
          </p:nvSpPr>
          <p:spPr bwMode="auto">
            <a:xfrm>
              <a:off x="39395399" y="19870461"/>
              <a:ext cx="453791" cy="170140"/>
            </a:xfrm>
            <a:prstGeom prst="rightArrow">
              <a:avLst>
                <a:gd name="adj1" fmla="val 50000"/>
                <a:gd name="adj2" fmla="val 85982"/>
              </a:avLst>
            </a:prstGeom>
            <a:solidFill>
              <a:schemeClr val="accent1"/>
            </a:solidFill>
            <a:ln w="9525">
              <a:solidFill>
                <a:schemeClr val="tx1"/>
              </a:solidFill>
              <a:miter lim="800000"/>
              <a:headEnd/>
              <a:tailEnd/>
            </a:ln>
            <a:effectLst/>
          </p:spPr>
          <p:txBody>
            <a:bodyPr wrap="none" anchor="ctr"/>
            <a:lstStyle/>
            <a:p>
              <a:endParaRPr lang="en-US"/>
            </a:p>
          </p:txBody>
        </p:sp>
        <p:sp>
          <p:nvSpPr>
            <p:cNvPr id="59" name="AutoShape 8"/>
            <p:cNvSpPr>
              <a:spLocks noChangeArrowheads="1"/>
            </p:cNvSpPr>
            <p:nvPr/>
          </p:nvSpPr>
          <p:spPr bwMode="auto">
            <a:xfrm rot="7595098">
              <a:off x="37058591" y="20839911"/>
              <a:ext cx="401152" cy="172635"/>
            </a:xfrm>
            <a:prstGeom prst="rightArrow">
              <a:avLst>
                <a:gd name="adj1" fmla="val 50287"/>
                <a:gd name="adj2" fmla="val 55188"/>
              </a:avLst>
            </a:prstGeom>
            <a:solidFill>
              <a:schemeClr val="accent1"/>
            </a:solidFill>
            <a:ln w="9525">
              <a:solidFill>
                <a:schemeClr val="tx1"/>
              </a:solidFill>
              <a:miter lim="800000"/>
              <a:headEnd/>
              <a:tailEnd/>
            </a:ln>
            <a:effectLst/>
          </p:spPr>
          <p:txBody>
            <a:bodyPr wrap="none" anchor="ctr"/>
            <a:lstStyle/>
            <a:p>
              <a:endParaRPr lang="en-US"/>
            </a:p>
          </p:txBody>
        </p:sp>
        <p:sp>
          <p:nvSpPr>
            <p:cNvPr id="60" name="Rectangle 12"/>
            <p:cNvSpPr>
              <a:spLocks noChangeArrowheads="1"/>
            </p:cNvSpPr>
            <p:nvPr/>
          </p:nvSpPr>
          <p:spPr bwMode="auto">
            <a:xfrm>
              <a:off x="37243700" y="20554015"/>
              <a:ext cx="35924" cy="172635"/>
            </a:xfrm>
            <a:prstGeom prst="rect">
              <a:avLst/>
            </a:prstGeom>
            <a:noFill/>
            <a:ln w="9525">
              <a:noFill/>
              <a:miter lim="800000"/>
              <a:headEnd/>
              <a:tailEnd/>
            </a:ln>
          </p:spPr>
          <p:txBody>
            <a:bodyPr wrap="none" lIns="0" tIns="0" rIns="0" bIns="0">
              <a:spAutoFit/>
            </a:bodyPr>
            <a:lstStyle/>
            <a:p>
              <a:pPr algn="l" eaLnBrk="1" hangingPunct="1"/>
              <a:r>
                <a:rPr kumimoji="0" lang="en-US" sz="1800">
                  <a:solidFill>
                    <a:srgbClr val="000000"/>
                  </a:solidFill>
                </a:rPr>
                <a:t> </a:t>
              </a:r>
              <a:endParaRPr kumimoji="0" lang="en-US" sz="1800">
                <a:solidFill>
                  <a:schemeClr val="tx1"/>
                </a:solidFill>
                <a:latin typeface="Arial" pitchFamily="34" charset="0"/>
              </a:endParaRPr>
            </a:p>
          </p:txBody>
        </p:sp>
        <p:sp>
          <p:nvSpPr>
            <p:cNvPr id="61" name="AutoShape 14"/>
            <p:cNvSpPr>
              <a:spLocks noChangeArrowheads="1"/>
            </p:cNvSpPr>
            <p:nvPr/>
          </p:nvSpPr>
          <p:spPr bwMode="auto">
            <a:xfrm>
              <a:off x="37823474" y="20800494"/>
              <a:ext cx="169641" cy="287392"/>
            </a:xfrm>
            <a:prstGeom prst="downArrow">
              <a:avLst>
                <a:gd name="adj1" fmla="val 50000"/>
                <a:gd name="adj2" fmla="val 42353"/>
              </a:avLst>
            </a:prstGeom>
            <a:solidFill>
              <a:schemeClr val="accent1"/>
            </a:solidFill>
            <a:ln w="9525">
              <a:solidFill>
                <a:schemeClr val="tx1"/>
              </a:solidFill>
              <a:miter lim="800000"/>
              <a:headEnd/>
              <a:tailEnd/>
            </a:ln>
            <a:effectLst/>
          </p:spPr>
          <p:txBody>
            <a:bodyPr wrap="none" anchor="ctr"/>
            <a:lstStyle/>
            <a:p>
              <a:endParaRPr lang="en-US"/>
            </a:p>
          </p:txBody>
        </p:sp>
        <p:grpSp>
          <p:nvGrpSpPr>
            <p:cNvPr id="62" name="Group 15"/>
            <p:cNvGrpSpPr>
              <a:grpSpLocks/>
            </p:cNvGrpSpPr>
            <p:nvPr/>
          </p:nvGrpSpPr>
          <p:grpSpPr bwMode="auto">
            <a:xfrm>
              <a:off x="40053759" y="20185793"/>
              <a:ext cx="1193477" cy="1196471"/>
              <a:chOff x="105" y="2544"/>
              <a:chExt cx="1686" cy="1690"/>
            </a:xfrm>
          </p:grpSpPr>
          <p:sp>
            <p:nvSpPr>
              <p:cNvPr id="121" name="Rectangle 16"/>
              <p:cNvSpPr>
                <a:spLocks noChangeArrowheads="1"/>
              </p:cNvSpPr>
              <p:nvPr/>
            </p:nvSpPr>
            <p:spPr bwMode="auto">
              <a:xfrm>
                <a:off x="337" y="2777"/>
                <a:ext cx="1221" cy="1224"/>
              </a:xfrm>
              <a:prstGeom prst="rect">
                <a:avLst/>
              </a:prstGeom>
              <a:solidFill>
                <a:srgbClr val="FFFFFF"/>
              </a:solidFill>
              <a:ln w="9525">
                <a:noFill/>
                <a:miter lim="800000"/>
                <a:headEnd/>
                <a:tailEnd/>
              </a:ln>
            </p:spPr>
            <p:txBody>
              <a:bodyPr/>
              <a:lstStyle/>
              <a:p>
                <a:endParaRPr lang="en-US"/>
              </a:p>
            </p:txBody>
          </p:sp>
          <p:sp>
            <p:nvSpPr>
              <p:cNvPr id="122" name="Rectangle 17"/>
              <p:cNvSpPr>
                <a:spLocks noChangeArrowheads="1"/>
              </p:cNvSpPr>
              <p:nvPr/>
            </p:nvSpPr>
            <p:spPr bwMode="auto">
              <a:xfrm>
                <a:off x="337" y="2777"/>
                <a:ext cx="1221" cy="1224"/>
              </a:xfrm>
              <a:prstGeom prst="rect">
                <a:avLst/>
              </a:prstGeom>
              <a:noFill/>
              <a:ln w="30163">
                <a:solidFill>
                  <a:srgbClr val="000000"/>
                </a:solidFill>
                <a:miter lim="800000"/>
                <a:headEnd/>
                <a:tailEnd/>
              </a:ln>
            </p:spPr>
            <p:txBody>
              <a:bodyPr/>
              <a:lstStyle/>
              <a:p>
                <a:endParaRPr lang="en-US"/>
              </a:p>
            </p:txBody>
          </p:sp>
          <p:sp>
            <p:nvSpPr>
              <p:cNvPr id="123" name="Rectangle 18"/>
              <p:cNvSpPr>
                <a:spLocks noChangeArrowheads="1"/>
              </p:cNvSpPr>
              <p:nvPr/>
            </p:nvSpPr>
            <p:spPr bwMode="auto">
              <a:xfrm>
                <a:off x="421" y="2827"/>
                <a:ext cx="51" cy="244"/>
              </a:xfrm>
              <a:prstGeom prst="rect">
                <a:avLst/>
              </a:prstGeom>
              <a:noFill/>
              <a:ln w="9525">
                <a:noFill/>
                <a:miter lim="800000"/>
                <a:headEnd/>
                <a:tailEnd/>
              </a:ln>
            </p:spPr>
            <p:txBody>
              <a:bodyPr wrap="none" lIns="0" tIns="0" rIns="0" bIns="0">
                <a:spAutoFit/>
              </a:bodyPr>
              <a:lstStyle/>
              <a:p>
                <a:pPr algn="l" eaLnBrk="1" hangingPunct="1"/>
                <a:r>
                  <a:rPr kumimoji="0" lang="en-US" sz="1800">
                    <a:solidFill>
                      <a:srgbClr val="000000"/>
                    </a:solidFill>
                  </a:rPr>
                  <a:t> </a:t>
                </a:r>
                <a:endParaRPr kumimoji="0" lang="en-US" sz="1800">
                  <a:solidFill>
                    <a:schemeClr val="tx1"/>
                  </a:solidFill>
                  <a:latin typeface="Arial" pitchFamily="34" charset="0"/>
                </a:endParaRPr>
              </a:p>
            </p:txBody>
          </p:sp>
          <p:sp>
            <p:nvSpPr>
              <p:cNvPr id="124" name="Line 19"/>
              <p:cNvSpPr>
                <a:spLocks noChangeShapeType="1"/>
              </p:cNvSpPr>
              <p:nvPr/>
            </p:nvSpPr>
            <p:spPr bwMode="auto">
              <a:xfrm>
                <a:off x="948" y="2777"/>
                <a:ext cx="1" cy="1224"/>
              </a:xfrm>
              <a:prstGeom prst="line">
                <a:avLst/>
              </a:prstGeom>
              <a:noFill/>
              <a:ln w="30163">
                <a:solidFill>
                  <a:srgbClr val="000000"/>
                </a:solidFill>
                <a:round/>
                <a:headEnd/>
                <a:tailEnd/>
              </a:ln>
            </p:spPr>
            <p:txBody>
              <a:bodyPr/>
              <a:lstStyle/>
              <a:p>
                <a:endParaRPr lang="en-US"/>
              </a:p>
            </p:txBody>
          </p:sp>
          <p:sp>
            <p:nvSpPr>
              <p:cNvPr id="125" name="Line 20"/>
              <p:cNvSpPr>
                <a:spLocks noChangeShapeType="1"/>
              </p:cNvSpPr>
              <p:nvPr/>
            </p:nvSpPr>
            <p:spPr bwMode="auto">
              <a:xfrm>
                <a:off x="337" y="3389"/>
                <a:ext cx="1221" cy="1"/>
              </a:xfrm>
              <a:prstGeom prst="line">
                <a:avLst/>
              </a:prstGeom>
              <a:noFill/>
              <a:ln w="30163">
                <a:solidFill>
                  <a:srgbClr val="000000"/>
                </a:solidFill>
                <a:round/>
                <a:headEnd/>
                <a:tailEnd/>
              </a:ln>
            </p:spPr>
            <p:txBody>
              <a:bodyPr/>
              <a:lstStyle/>
              <a:p>
                <a:endParaRPr lang="en-US"/>
              </a:p>
            </p:txBody>
          </p:sp>
          <p:sp>
            <p:nvSpPr>
              <p:cNvPr id="126" name="Freeform 21"/>
              <p:cNvSpPr>
                <a:spLocks noEditPoints="1"/>
              </p:cNvSpPr>
              <p:nvPr/>
            </p:nvSpPr>
            <p:spPr bwMode="auto">
              <a:xfrm>
                <a:off x="105" y="2544"/>
                <a:ext cx="1686" cy="1690"/>
              </a:xfrm>
              <a:custGeom>
                <a:avLst/>
                <a:gdLst/>
                <a:ahLst/>
                <a:cxnLst>
                  <a:cxn ang="0">
                    <a:pos x="1840" y="9"/>
                  </a:cxn>
                  <a:cxn ang="0">
                    <a:pos x="1713" y="9"/>
                  </a:cxn>
                  <a:cxn ang="0">
                    <a:pos x="1588" y="9"/>
                  </a:cxn>
                  <a:cxn ang="0">
                    <a:pos x="1462" y="9"/>
                  </a:cxn>
                  <a:cxn ang="0">
                    <a:pos x="1336" y="9"/>
                  </a:cxn>
                  <a:cxn ang="0">
                    <a:pos x="1210" y="9"/>
                  </a:cxn>
                  <a:cxn ang="0">
                    <a:pos x="1085" y="9"/>
                  </a:cxn>
                  <a:cxn ang="0">
                    <a:pos x="958" y="9"/>
                  </a:cxn>
                  <a:cxn ang="0">
                    <a:pos x="833" y="9"/>
                  </a:cxn>
                  <a:cxn ang="0">
                    <a:pos x="706" y="9"/>
                  </a:cxn>
                  <a:cxn ang="0">
                    <a:pos x="581" y="9"/>
                  </a:cxn>
                  <a:cxn ang="0">
                    <a:pos x="454" y="9"/>
                  </a:cxn>
                  <a:cxn ang="0">
                    <a:pos x="329" y="9"/>
                  </a:cxn>
                  <a:cxn ang="0">
                    <a:pos x="203" y="9"/>
                  </a:cxn>
                  <a:cxn ang="0">
                    <a:pos x="77" y="9"/>
                  </a:cxn>
                  <a:cxn ang="0">
                    <a:pos x="8" y="93"/>
                  </a:cxn>
                  <a:cxn ang="0">
                    <a:pos x="8" y="218"/>
                  </a:cxn>
                  <a:cxn ang="0">
                    <a:pos x="8" y="345"/>
                  </a:cxn>
                  <a:cxn ang="0">
                    <a:pos x="8" y="470"/>
                  </a:cxn>
                  <a:cxn ang="0">
                    <a:pos x="8" y="597"/>
                  </a:cxn>
                  <a:cxn ang="0">
                    <a:pos x="8" y="722"/>
                  </a:cxn>
                  <a:cxn ang="0">
                    <a:pos x="8" y="849"/>
                  </a:cxn>
                  <a:cxn ang="0">
                    <a:pos x="8" y="975"/>
                  </a:cxn>
                  <a:cxn ang="0">
                    <a:pos x="8" y="1101"/>
                  </a:cxn>
                  <a:cxn ang="0">
                    <a:pos x="8" y="1227"/>
                  </a:cxn>
                  <a:cxn ang="0">
                    <a:pos x="8" y="1354"/>
                  </a:cxn>
                  <a:cxn ang="0">
                    <a:pos x="8" y="1479"/>
                  </a:cxn>
                  <a:cxn ang="0">
                    <a:pos x="8" y="1606"/>
                  </a:cxn>
                  <a:cxn ang="0">
                    <a:pos x="8" y="1731"/>
                  </a:cxn>
                  <a:cxn ang="0">
                    <a:pos x="8" y="1858"/>
                  </a:cxn>
                  <a:cxn ang="0">
                    <a:pos x="0" y="1886"/>
                  </a:cxn>
                  <a:cxn ang="0">
                    <a:pos x="108" y="1912"/>
                  </a:cxn>
                  <a:cxn ang="0">
                    <a:pos x="234" y="1912"/>
                  </a:cxn>
                  <a:cxn ang="0">
                    <a:pos x="359" y="1912"/>
                  </a:cxn>
                  <a:cxn ang="0">
                    <a:pos x="486" y="1912"/>
                  </a:cxn>
                  <a:cxn ang="0">
                    <a:pos x="611" y="1912"/>
                  </a:cxn>
                  <a:cxn ang="0">
                    <a:pos x="738" y="1912"/>
                  </a:cxn>
                  <a:cxn ang="0">
                    <a:pos x="863" y="1912"/>
                  </a:cxn>
                  <a:cxn ang="0">
                    <a:pos x="990" y="1912"/>
                  </a:cxn>
                  <a:cxn ang="0">
                    <a:pos x="1115" y="1912"/>
                  </a:cxn>
                  <a:cxn ang="0">
                    <a:pos x="1241" y="1912"/>
                  </a:cxn>
                  <a:cxn ang="0">
                    <a:pos x="1367" y="1912"/>
                  </a:cxn>
                  <a:cxn ang="0">
                    <a:pos x="1493" y="1912"/>
                  </a:cxn>
                  <a:cxn ang="0">
                    <a:pos x="1619" y="1912"/>
                  </a:cxn>
                  <a:cxn ang="0">
                    <a:pos x="1745" y="1912"/>
                  </a:cxn>
                  <a:cxn ang="0">
                    <a:pos x="1899" y="1903"/>
                  </a:cxn>
                  <a:cxn ang="0">
                    <a:pos x="1899" y="1814"/>
                  </a:cxn>
                  <a:cxn ang="0">
                    <a:pos x="1899" y="1687"/>
                  </a:cxn>
                  <a:cxn ang="0">
                    <a:pos x="1899" y="1561"/>
                  </a:cxn>
                  <a:cxn ang="0">
                    <a:pos x="1899" y="1434"/>
                  </a:cxn>
                  <a:cxn ang="0">
                    <a:pos x="1899" y="1309"/>
                  </a:cxn>
                  <a:cxn ang="0">
                    <a:pos x="1899" y="1182"/>
                  </a:cxn>
                  <a:cxn ang="0">
                    <a:pos x="1899" y="1057"/>
                  </a:cxn>
                  <a:cxn ang="0">
                    <a:pos x="1899" y="930"/>
                  </a:cxn>
                  <a:cxn ang="0">
                    <a:pos x="1899" y="805"/>
                  </a:cxn>
                  <a:cxn ang="0">
                    <a:pos x="1899" y="678"/>
                  </a:cxn>
                  <a:cxn ang="0">
                    <a:pos x="1899" y="552"/>
                  </a:cxn>
                  <a:cxn ang="0">
                    <a:pos x="1899" y="426"/>
                  </a:cxn>
                  <a:cxn ang="0">
                    <a:pos x="1899" y="300"/>
                  </a:cxn>
                  <a:cxn ang="0">
                    <a:pos x="1899" y="173"/>
                  </a:cxn>
                  <a:cxn ang="0">
                    <a:pos x="1899" y="48"/>
                  </a:cxn>
                </a:cxnLst>
                <a:rect l="0" t="0" r="r" b="b"/>
                <a:pathLst>
                  <a:path w="1908" h="1912">
                    <a:moveTo>
                      <a:pt x="1903" y="9"/>
                    </a:moveTo>
                    <a:lnTo>
                      <a:pt x="1867" y="9"/>
                    </a:lnTo>
                    <a:lnTo>
                      <a:pt x="1867" y="0"/>
                    </a:lnTo>
                    <a:lnTo>
                      <a:pt x="1903" y="0"/>
                    </a:lnTo>
                    <a:lnTo>
                      <a:pt x="1903" y="9"/>
                    </a:lnTo>
                    <a:close/>
                    <a:moveTo>
                      <a:pt x="1840" y="9"/>
                    </a:moveTo>
                    <a:lnTo>
                      <a:pt x="1804" y="9"/>
                    </a:lnTo>
                    <a:lnTo>
                      <a:pt x="1804" y="0"/>
                    </a:lnTo>
                    <a:lnTo>
                      <a:pt x="1840" y="0"/>
                    </a:lnTo>
                    <a:lnTo>
                      <a:pt x="1840" y="9"/>
                    </a:lnTo>
                    <a:close/>
                    <a:moveTo>
                      <a:pt x="1777" y="9"/>
                    </a:moveTo>
                    <a:lnTo>
                      <a:pt x="1741" y="9"/>
                    </a:lnTo>
                    <a:lnTo>
                      <a:pt x="1741" y="0"/>
                    </a:lnTo>
                    <a:lnTo>
                      <a:pt x="1777" y="0"/>
                    </a:lnTo>
                    <a:lnTo>
                      <a:pt x="1777" y="9"/>
                    </a:lnTo>
                    <a:close/>
                    <a:moveTo>
                      <a:pt x="1713" y="9"/>
                    </a:moveTo>
                    <a:lnTo>
                      <a:pt x="1678" y="9"/>
                    </a:lnTo>
                    <a:lnTo>
                      <a:pt x="1678" y="0"/>
                    </a:lnTo>
                    <a:lnTo>
                      <a:pt x="1713" y="0"/>
                    </a:lnTo>
                    <a:lnTo>
                      <a:pt x="1713" y="9"/>
                    </a:lnTo>
                    <a:close/>
                    <a:moveTo>
                      <a:pt x="1652" y="9"/>
                    </a:moveTo>
                    <a:lnTo>
                      <a:pt x="1616" y="9"/>
                    </a:lnTo>
                    <a:lnTo>
                      <a:pt x="1616" y="0"/>
                    </a:lnTo>
                    <a:lnTo>
                      <a:pt x="1652" y="0"/>
                    </a:lnTo>
                    <a:lnTo>
                      <a:pt x="1652" y="9"/>
                    </a:lnTo>
                    <a:close/>
                    <a:moveTo>
                      <a:pt x="1588" y="9"/>
                    </a:moveTo>
                    <a:lnTo>
                      <a:pt x="1552" y="9"/>
                    </a:lnTo>
                    <a:lnTo>
                      <a:pt x="1552" y="0"/>
                    </a:lnTo>
                    <a:lnTo>
                      <a:pt x="1588" y="0"/>
                    </a:lnTo>
                    <a:lnTo>
                      <a:pt x="1588" y="9"/>
                    </a:lnTo>
                    <a:close/>
                    <a:moveTo>
                      <a:pt x="1525" y="9"/>
                    </a:moveTo>
                    <a:lnTo>
                      <a:pt x="1489" y="9"/>
                    </a:lnTo>
                    <a:lnTo>
                      <a:pt x="1489" y="0"/>
                    </a:lnTo>
                    <a:lnTo>
                      <a:pt x="1525" y="0"/>
                    </a:lnTo>
                    <a:lnTo>
                      <a:pt x="1525" y="9"/>
                    </a:lnTo>
                    <a:close/>
                    <a:moveTo>
                      <a:pt x="1462" y="9"/>
                    </a:moveTo>
                    <a:lnTo>
                      <a:pt x="1426" y="9"/>
                    </a:lnTo>
                    <a:lnTo>
                      <a:pt x="1426" y="0"/>
                    </a:lnTo>
                    <a:lnTo>
                      <a:pt x="1462" y="0"/>
                    </a:lnTo>
                    <a:lnTo>
                      <a:pt x="1462" y="9"/>
                    </a:lnTo>
                    <a:close/>
                    <a:moveTo>
                      <a:pt x="1400" y="9"/>
                    </a:moveTo>
                    <a:lnTo>
                      <a:pt x="1364" y="9"/>
                    </a:lnTo>
                    <a:lnTo>
                      <a:pt x="1364" y="0"/>
                    </a:lnTo>
                    <a:lnTo>
                      <a:pt x="1400" y="0"/>
                    </a:lnTo>
                    <a:lnTo>
                      <a:pt x="1400" y="9"/>
                    </a:lnTo>
                    <a:close/>
                    <a:moveTo>
                      <a:pt x="1336" y="9"/>
                    </a:moveTo>
                    <a:lnTo>
                      <a:pt x="1300" y="9"/>
                    </a:lnTo>
                    <a:lnTo>
                      <a:pt x="1300" y="0"/>
                    </a:lnTo>
                    <a:lnTo>
                      <a:pt x="1336" y="0"/>
                    </a:lnTo>
                    <a:lnTo>
                      <a:pt x="1336" y="9"/>
                    </a:lnTo>
                    <a:close/>
                    <a:moveTo>
                      <a:pt x="1273" y="9"/>
                    </a:moveTo>
                    <a:lnTo>
                      <a:pt x="1237" y="9"/>
                    </a:lnTo>
                    <a:lnTo>
                      <a:pt x="1237" y="0"/>
                    </a:lnTo>
                    <a:lnTo>
                      <a:pt x="1273" y="0"/>
                    </a:lnTo>
                    <a:lnTo>
                      <a:pt x="1273" y="9"/>
                    </a:lnTo>
                    <a:close/>
                    <a:moveTo>
                      <a:pt x="1210" y="9"/>
                    </a:moveTo>
                    <a:lnTo>
                      <a:pt x="1174" y="9"/>
                    </a:lnTo>
                    <a:lnTo>
                      <a:pt x="1174" y="0"/>
                    </a:lnTo>
                    <a:lnTo>
                      <a:pt x="1210" y="0"/>
                    </a:lnTo>
                    <a:lnTo>
                      <a:pt x="1210" y="9"/>
                    </a:lnTo>
                    <a:close/>
                    <a:moveTo>
                      <a:pt x="1148" y="9"/>
                    </a:moveTo>
                    <a:lnTo>
                      <a:pt x="1112" y="9"/>
                    </a:lnTo>
                    <a:lnTo>
                      <a:pt x="1112" y="0"/>
                    </a:lnTo>
                    <a:lnTo>
                      <a:pt x="1148" y="0"/>
                    </a:lnTo>
                    <a:lnTo>
                      <a:pt x="1148" y="9"/>
                    </a:lnTo>
                    <a:close/>
                    <a:moveTo>
                      <a:pt x="1085" y="9"/>
                    </a:moveTo>
                    <a:lnTo>
                      <a:pt x="1049" y="9"/>
                    </a:lnTo>
                    <a:lnTo>
                      <a:pt x="1049" y="0"/>
                    </a:lnTo>
                    <a:lnTo>
                      <a:pt x="1085" y="0"/>
                    </a:lnTo>
                    <a:lnTo>
                      <a:pt x="1085" y="9"/>
                    </a:lnTo>
                    <a:close/>
                    <a:moveTo>
                      <a:pt x="1021" y="9"/>
                    </a:moveTo>
                    <a:lnTo>
                      <a:pt x="985" y="9"/>
                    </a:lnTo>
                    <a:lnTo>
                      <a:pt x="985" y="0"/>
                    </a:lnTo>
                    <a:lnTo>
                      <a:pt x="1021" y="0"/>
                    </a:lnTo>
                    <a:lnTo>
                      <a:pt x="1021" y="9"/>
                    </a:lnTo>
                    <a:close/>
                    <a:moveTo>
                      <a:pt x="958" y="9"/>
                    </a:moveTo>
                    <a:lnTo>
                      <a:pt x="922" y="9"/>
                    </a:lnTo>
                    <a:lnTo>
                      <a:pt x="922" y="0"/>
                    </a:lnTo>
                    <a:lnTo>
                      <a:pt x="958" y="0"/>
                    </a:lnTo>
                    <a:lnTo>
                      <a:pt x="958" y="9"/>
                    </a:lnTo>
                    <a:close/>
                    <a:moveTo>
                      <a:pt x="896" y="9"/>
                    </a:moveTo>
                    <a:lnTo>
                      <a:pt x="860" y="9"/>
                    </a:lnTo>
                    <a:lnTo>
                      <a:pt x="860" y="0"/>
                    </a:lnTo>
                    <a:lnTo>
                      <a:pt x="896" y="0"/>
                    </a:lnTo>
                    <a:lnTo>
                      <a:pt x="896" y="9"/>
                    </a:lnTo>
                    <a:close/>
                    <a:moveTo>
                      <a:pt x="833" y="9"/>
                    </a:moveTo>
                    <a:lnTo>
                      <a:pt x="797" y="9"/>
                    </a:lnTo>
                    <a:lnTo>
                      <a:pt x="797" y="0"/>
                    </a:lnTo>
                    <a:lnTo>
                      <a:pt x="833" y="0"/>
                    </a:lnTo>
                    <a:lnTo>
                      <a:pt x="833" y="9"/>
                    </a:lnTo>
                    <a:close/>
                    <a:moveTo>
                      <a:pt x="770" y="9"/>
                    </a:moveTo>
                    <a:lnTo>
                      <a:pt x="734" y="9"/>
                    </a:lnTo>
                    <a:lnTo>
                      <a:pt x="734" y="0"/>
                    </a:lnTo>
                    <a:lnTo>
                      <a:pt x="770" y="0"/>
                    </a:lnTo>
                    <a:lnTo>
                      <a:pt x="770" y="9"/>
                    </a:lnTo>
                    <a:close/>
                    <a:moveTo>
                      <a:pt x="706" y="9"/>
                    </a:moveTo>
                    <a:lnTo>
                      <a:pt x="670" y="9"/>
                    </a:lnTo>
                    <a:lnTo>
                      <a:pt x="670" y="0"/>
                    </a:lnTo>
                    <a:lnTo>
                      <a:pt x="706" y="0"/>
                    </a:lnTo>
                    <a:lnTo>
                      <a:pt x="706" y="9"/>
                    </a:lnTo>
                    <a:close/>
                    <a:moveTo>
                      <a:pt x="644" y="9"/>
                    </a:moveTo>
                    <a:lnTo>
                      <a:pt x="608" y="9"/>
                    </a:lnTo>
                    <a:lnTo>
                      <a:pt x="608" y="0"/>
                    </a:lnTo>
                    <a:lnTo>
                      <a:pt x="644" y="0"/>
                    </a:lnTo>
                    <a:lnTo>
                      <a:pt x="644" y="9"/>
                    </a:lnTo>
                    <a:close/>
                    <a:moveTo>
                      <a:pt x="581" y="9"/>
                    </a:moveTo>
                    <a:lnTo>
                      <a:pt x="545" y="9"/>
                    </a:lnTo>
                    <a:lnTo>
                      <a:pt x="545" y="0"/>
                    </a:lnTo>
                    <a:lnTo>
                      <a:pt x="581" y="0"/>
                    </a:lnTo>
                    <a:lnTo>
                      <a:pt x="581" y="9"/>
                    </a:lnTo>
                    <a:close/>
                    <a:moveTo>
                      <a:pt x="518" y="9"/>
                    </a:moveTo>
                    <a:lnTo>
                      <a:pt x="482" y="9"/>
                    </a:lnTo>
                    <a:lnTo>
                      <a:pt x="482" y="0"/>
                    </a:lnTo>
                    <a:lnTo>
                      <a:pt x="518" y="0"/>
                    </a:lnTo>
                    <a:lnTo>
                      <a:pt x="518" y="9"/>
                    </a:lnTo>
                    <a:close/>
                    <a:moveTo>
                      <a:pt x="454" y="9"/>
                    </a:moveTo>
                    <a:lnTo>
                      <a:pt x="418" y="9"/>
                    </a:lnTo>
                    <a:lnTo>
                      <a:pt x="418" y="0"/>
                    </a:lnTo>
                    <a:lnTo>
                      <a:pt x="454" y="0"/>
                    </a:lnTo>
                    <a:lnTo>
                      <a:pt x="454" y="9"/>
                    </a:lnTo>
                    <a:close/>
                    <a:moveTo>
                      <a:pt x="392" y="9"/>
                    </a:moveTo>
                    <a:lnTo>
                      <a:pt x="357" y="9"/>
                    </a:lnTo>
                    <a:lnTo>
                      <a:pt x="357" y="0"/>
                    </a:lnTo>
                    <a:lnTo>
                      <a:pt x="392" y="0"/>
                    </a:lnTo>
                    <a:lnTo>
                      <a:pt x="392" y="9"/>
                    </a:lnTo>
                    <a:close/>
                    <a:moveTo>
                      <a:pt x="329" y="9"/>
                    </a:moveTo>
                    <a:lnTo>
                      <a:pt x="293" y="9"/>
                    </a:lnTo>
                    <a:lnTo>
                      <a:pt x="293" y="0"/>
                    </a:lnTo>
                    <a:lnTo>
                      <a:pt x="329" y="0"/>
                    </a:lnTo>
                    <a:lnTo>
                      <a:pt x="329" y="9"/>
                    </a:lnTo>
                    <a:close/>
                    <a:moveTo>
                      <a:pt x="266" y="9"/>
                    </a:moveTo>
                    <a:lnTo>
                      <a:pt x="230" y="9"/>
                    </a:lnTo>
                    <a:lnTo>
                      <a:pt x="230" y="0"/>
                    </a:lnTo>
                    <a:lnTo>
                      <a:pt x="266" y="0"/>
                    </a:lnTo>
                    <a:lnTo>
                      <a:pt x="266" y="9"/>
                    </a:lnTo>
                    <a:close/>
                    <a:moveTo>
                      <a:pt x="203" y="9"/>
                    </a:moveTo>
                    <a:lnTo>
                      <a:pt x="167" y="9"/>
                    </a:lnTo>
                    <a:lnTo>
                      <a:pt x="167" y="0"/>
                    </a:lnTo>
                    <a:lnTo>
                      <a:pt x="203" y="0"/>
                    </a:lnTo>
                    <a:lnTo>
                      <a:pt x="203" y="9"/>
                    </a:lnTo>
                    <a:close/>
                    <a:moveTo>
                      <a:pt x="141" y="9"/>
                    </a:moveTo>
                    <a:lnTo>
                      <a:pt x="105" y="9"/>
                    </a:lnTo>
                    <a:lnTo>
                      <a:pt x="105" y="0"/>
                    </a:lnTo>
                    <a:lnTo>
                      <a:pt x="141" y="0"/>
                    </a:lnTo>
                    <a:lnTo>
                      <a:pt x="141" y="9"/>
                    </a:lnTo>
                    <a:close/>
                    <a:moveTo>
                      <a:pt x="77" y="9"/>
                    </a:moveTo>
                    <a:lnTo>
                      <a:pt x="41" y="9"/>
                    </a:lnTo>
                    <a:lnTo>
                      <a:pt x="41" y="0"/>
                    </a:lnTo>
                    <a:lnTo>
                      <a:pt x="77" y="0"/>
                    </a:lnTo>
                    <a:lnTo>
                      <a:pt x="77" y="9"/>
                    </a:lnTo>
                    <a:close/>
                    <a:moveTo>
                      <a:pt x="14" y="9"/>
                    </a:moveTo>
                    <a:lnTo>
                      <a:pt x="4" y="9"/>
                    </a:lnTo>
                    <a:lnTo>
                      <a:pt x="8" y="5"/>
                    </a:lnTo>
                    <a:lnTo>
                      <a:pt x="8" y="29"/>
                    </a:lnTo>
                    <a:lnTo>
                      <a:pt x="0" y="29"/>
                    </a:lnTo>
                    <a:lnTo>
                      <a:pt x="0" y="0"/>
                    </a:lnTo>
                    <a:lnTo>
                      <a:pt x="14" y="0"/>
                    </a:lnTo>
                    <a:lnTo>
                      <a:pt x="14" y="9"/>
                    </a:lnTo>
                    <a:close/>
                    <a:moveTo>
                      <a:pt x="8" y="57"/>
                    </a:moveTo>
                    <a:lnTo>
                      <a:pt x="8" y="93"/>
                    </a:lnTo>
                    <a:lnTo>
                      <a:pt x="0" y="93"/>
                    </a:lnTo>
                    <a:lnTo>
                      <a:pt x="0" y="57"/>
                    </a:lnTo>
                    <a:lnTo>
                      <a:pt x="8" y="57"/>
                    </a:lnTo>
                    <a:close/>
                    <a:moveTo>
                      <a:pt x="8" y="120"/>
                    </a:moveTo>
                    <a:lnTo>
                      <a:pt x="8" y="156"/>
                    </a:lnTo>
                    <a:lnTo>
                      <a:pt x="0" y="156"/>
                    </a:lnTo>
                    <a:lnTo>
                      <a:pt x="0" y="120"/>
                    </a:lnTo>
                    <a:lnTo>
                      <a:pt x="8" y="120"/>
                    </a:lnTo>
                    <a:close/>
                    <a:moveTo>
                      <a:pt x="8" y="182"/>
                    </a:moveTo>
                    <a:lnTo>
                      <a:pt x="8" y="218"/>
                    </a:lnTo>
                    <a:lnTo>
                      <a:pt x="0" y="218"/>
                    </a:lnTo>
                    <a:lnTo>
                      <a:pt x="0" y="182"/>
                    </a:lnTo>
                    <a:lnTo>
                      <a:pt x="8" y="182"/>
                    </a:lnTo>
                    <a:close/>
                    <a:moveTo>
                      <a:pt x="8" y="245"/>
                    </a:moveTo>
                    <a:lnTo>
                      <a:pt x="8" y="281"/>
                    </a:lnTo>
                    <a:lnTo>
                      <a:pt x="0" y="281"/>
                    </a:lnTo>
                    <a:lnTo>
                      <a:pt x="0" y="245"/>
                    </a:lnTo>
                    <a:lnTo>
                      <a:pt x="8" y="245"/>
                    </a:lnTo>
                    <a:close/>
                    <a:moveTo>
                      <a:pt x="8" y="309"/>
                    </a:moveTo>
                    <a:lnTo>
                      <a:pt x="8" y="345"/>
                    </a:lnTo>
                    <a:lnTo>
                      <a:pt x="0" y="345"/>
                    </a:lnTo>
                    <a:lnTo>
                      <a:pt x="0" y="309"/>
                    </a:lnTo>
                    <a:lnTo>
                      <a:pt x="8" y="309"/>
                    </a:lnTo>
                    <a:close/>
                    <a:moveTo>
                      <a:pt x="8" y="372"/>
                    </a:moveTo>
                    <a:lnTo>
                      <a:pt x="8" y="408"/>
                    </a:lnTo>
                    <a:lnTo>
                      <a:pt x="0" y="408"/>
                    </a:lnTo>
                    <a:lnTo>
                      <a:pt x="0" y="372"/>
                    </a:lnTo>
                    <a:lnTo>
                      <a:pt x="8" y="372"/>
                    </a:lnTo>
                    <a:close/>
                    <a:moveTo>
                      <a:pt x="8" y="434"/>
                    </a:moveTo>
                    <a:lnTo>
                      <a:pt x="8" y="470"/>
                    </a:lnTo>
                    <a:lnTo>
                      <a:pt x="0" y="470"/>
                    </a:lnTo>
                    <a:lnTo>
                      <a:pt x="0" y="434"/>
                    </a:lnTo>
                    <a:lnTo>
                      <a:pt x="8" y="434"/>
                    </a:lnTo>
                    <a:close/>
                    <a:moveTo>
                      <a:pt x="8" y="498"/>
                    </a:moveTo>
                    <a:lnTo>
                      <a:pt x="8" y="534"/>
                    </a:lnTo>
                    <a:lnTo>
                      <a:pt x="0" y="534"/>
                    </a:lnTo>
                    <a:lnTo>
                      <a:pt x="0" y="498"/>
                    </a:lnTo>
                    <a:lnTo>
                      <a:pt x="8" y="498"/>
                    </a:lnTo>
                    <a:close/>
                    <a:moveTo>
                      <a:pt x="8" y="561"/>
                    </a:moveTo>
                    <a:lnTo>
                      <a:pt x="8" y="597"/>
                    </a:lnTo>
                    <a:lnTo>
                      <a:pt x="0" y="597"/>
                    </a:lnTo>
                    <a:lnTo>
                      <a:pt x="0" y="561"/>
                    </a:lnTo>
                    <a:lnTo>
                      <a:pt x="8" y="561"/>
                    </a:lnTo>
                    <a:close/>
                    <a:moveTo>
                      <a:pt x="8" y="624"/>
                    </a:moveTo>
                    <a:lnTo>
                      <a:pt x="8" y="660"/>
                    </a:lnTo>
                    <a:lnTo>
                      <a:pt x="0" y="660"/>
                    </a:lnTo>
                    <a:lnTo>
                      <a:pt x="0" y="624"/>
                    </a:lnTo>
                    <a:lnTo>
                      <a:pt x="8" y="624"/>
                    </a:lnTo>
                    <a:close/>
                    <a:moveTo>
                      <a:pt x="8" y="686"/>
                    </a:moveTo>
                    <a:lnTo>
                      <a:pt x="8" y="722"/>
                    </a:lnTo>
                    <a:lnTo>
                      <a:pt x="0" y="722"/>
                    </a:lnTo>
                    <a:lnTo>
                      <a:pt x="0" y="686"/>
                    </a:lnTo>
                    <a:lnTo>
                      <a:pt x="8" y="686"/>
                    </a:lnTo>
                    <a:close/>
                    <a:moveTo>
                      <a:pt x="8" y="750"/>
                    </a:moveTo>
                    <a:lnTo>
                      <a:pt x="8" y="786"/>
                    </a:lnTo>
                    <a:lnTo>
                      <a:pt x="0" y="786"/>
                    </a:lnTo>
                    <a:lnTo>
                      <a:pt x="0" y="750"/>
                    </a:lnTo>
                    <a:lnTo>
                      <a:pt x="8" y="750"/>
                    </a:lnTo>
                    <a:close/>
                    <a:moveTo>
                      <a:pt x="8" y="813"/>
                    </a:moveTo>
                    <a:lnTo>
                      <a:pt x="8" y="849"/>
                    </a:lnTo>
                    <a:lnTo>
                      <a:pt x="0" y="849"/>
                    </a:lnTo>
                    <a:lnTo>
                      <a:pt x="0" y="813"/>
                    </a:lnTo>
                    <a:lnTo>
                      <a:pt x="8" y="813"/>
                    </a:lnTo>
                    <a:close/>
                    <a:moveTo>
                      <a:pt x="8" y="877"/>
                    </a:moveTo>
                    <a:lnTo>
                      <a:pt x="8" y="913"/>
                    </a:lnTo>
                    <a:lnTo>
                      <a:pt x="0" y="913"/>
                    </a:lnTo>
                    <a:lnTo>
                      <a:pt x="0" y="877"/>
                    </a:lnTo>
                    <a:lnTo>
                      <a:pt x="8" y="877"/>
                    </a:lnTo>
                    <a:close/>
                    <a:moveTo>
                      <a:pt x="8" y="939"/>
                    </a:moveTo>
                    <a:lnTo>
                      <a:pt x="8" y="975"/>
                    </a:lnTo>
                    <a:lnTo>
                      <a:pt x="0" y="975"/>
                    </a:lnTo>
                    <a:lnTo>
                      <a:pt x="0" y="939"/>
                    </a:lnTo>
                    <a:lnTo>
                      <a:pt x="8" y="939"/>
                    </a:lnTo>
                    <a:close/>
                    <a:moveTo>
                      <a:pt x="8" y="1002"/>
                    </a:moveTo>
                    <a:lnTo>
                      <a:pt x="8" y="1038"/>
                    </a:lnTo>
                    <a:lnTo>
                      <a:pt x="0" y="1038"/>
                    </a:lnTo>
                    <a:lnTo>
                      <a:pt x="0" y="1002"/>
                    </a:lnTo>
                    <a:lnTo>
                      <a:pt x="8" y="1002"/>
                    </a:lnTo>
                    <a:close/>
                    <a:moveTo>
                      <a:pt x="8" y="1065"/>
                    </a:moveTo>
                    <a:lnTo>
                      <a:pt x="8" y="1101"/>
                    </a:lnTo>
                    <a:lnTo>
                      <a:pt x="0" y="1101"/>
                    </a:lnTo>
                    <a:lnTo>
                      <a:pt x="0" y="1065"/>
                    </a:lnTo>
                    <a:lnTo>
                      <a:pt x="8" y="1065"/>
                    </a:lnTo>
                    <a:close/>
                    <a:moveTo>
                      <a:pt x="8" y="1129"/>
                    </a:moveTo>
                    <a:lnTo>
                      <a:pt x="8" y="1165"/>
                    </a:lnTo>
                    <a:lnTo>
                      <a:pt x="0" y="1165"/>
                    </a:lnTo>
                    <a:lnTo>
                      <a:pt x="0" y="1129"/>
                    </a:lnTo>
                    <a:lnTo>
                      <a:pt x="8" y="1129"/>
                    </a:lnTo>
                    <a:close/>
                    <a:moveTo>
                      <a:pt x="8" y="1191"/>
                    </a:moveTo>
                    <a:lnTo>
                      <a:pt x="8" y="1227"/>
                    </a:lnTo>
                    <a:lnTo>
                      <a:pt x="0" y="1227"/>
                    </a:lnTo>
                    <a:lnTo>
                      <a:pt x="0" y="1191"/>
                    </a:lnTo>
                    <a:lnTo>
                      <a:pt x="8" y="1191"/>
                    </a:lnTo>
                    <a:close/>
                    <a:moveTo>
                      <a:pt x="8" y="1254"/>
                    </a:moveTo>
                    <a:lnTo>
                      <a:pt x="8" y="1290"/>
                    </a:lnTo>
                    <a:lnTo>
                      <a:pt x="0" y="1290"/>
                    </a:lnTo>
                    <a:lnTo>
                      <a:pt x="0" y="1254"/>
                    </a:lnTo>
                    <a:lnTo>
                      <a:pt x="8" y="1254"/>
                    </a:lnTo>
                    <a:close/>
                    <a:moveTo>
                      <a:pt x="8" y="1318"/>
                    </a:moveTo>
                    <a:lnTo>
                      <a:pt x="8" y="1354"/>
                    </a:lnTo>
                    <a:lnTo>
                      <a:pt x="0" y="1354"/>
                    </a:lnTo>
                    <a:lnTo>
                      <a:pt x="0" y="1318"/>
                    </a:lnTo>
                    <a:lnTo>
                      <a:pt x="8" y="1318"/>
                    </a:lnTo>
                    <a:close/>
                    <a:moveTo>
                      <a:pt x="8" y="1381"/>
                    </a:moveTo>
                    <a:lnTo>
                      <a:pt x="8" y="1417"/>
                    </a:lnTo>
                    <a:lnTo>
                      <a:pt x="0" y="1417"/>
                    </a:lnTo>
                    <a:lnTo>
                      <a:pt x="0" y="1381"/>
                    </a:lnTo>
                    <a:lnTo>
                      <a:pt x="8" y="1381"/>
                    </a:lnTo>
                    <a:close/>
                    <a:moveTo>
                      <a:pt x="8" y="1443"/>
                    </a:moveTo>
                    <a:lnTo>
                      <a:pt x="8" y="1479"/>
                    </a:lnTo>
                    <a:lnTo>
                      <a:pt x="0" y="1479"/>
                    </a:lnTo>
                    <a:lnTo>
                      <a:pt x="0" y="1443"/>
                    </a:lnTo>
                    <a:lnTo>
                      <a:pt x="8" y="1443"/>
                    </a:lnTo>
                    <a:close/>
                    <a:moveTo>
                      <a:pt x="8" y="1507"/>
                    </a:moveTo>
                    <a:lnTo>
                      <a:pt x="8" y="1543"/>
                    </a:lnTo>
                    <a:lnTo>
                      <a:pt x="0" y="1543"/>
                    </a:lnTo>
                    <a:lnTo>
                      <a:pt x="0" y="1507"/>
                    </a:lnTo>
                    <a:lnTo>
                      <a:pt x="8" y="1507"/>
                    </a:lnTo>
                    <a:close/>
                    <a:moveTo>
                      <a:pt x="8" y="1570"/>
                    </a:moveTo>
                    <a:lnTo>
                      <a:pt x="8" y="1606"/>
                    </a:lnTo>
                    <a:lnTo>
                      <a:pt x="0" y="1606"/>
                    </a:lnTo>
                    <a:lnTo>
                      <a:pt x="0" y="1570"/>
                    </a:lnTo>
                    <a:lnTo>
                      <a:pt x="8" y="1570"/>
                    </a:lnTo>
                    <a:close/>
                    <a:moveTo>
                      <a:pt x="8" y="1633"/>
                    </a:moveTo>
                    <a:lnTo>
                      <a:pt x="8" y="1669"/>
                    </a:lnTo>
                    <a:lnTo>
                      <a:pt x="0" y="1669"/>
                    </a:lnTo>
                    <a:lnTo>
                      <a:pt x="0" y="1633"/>
                    </a:lnTo>
                    <a:lnTo>
                      <a:pt x="8" y="1633"/>
                    </a:lnTo>
                    <a:close/>
                    <a:moveTo>
                      <a:pt x="8" y="1695"/>
                    </a:moveTo>
                    <a:lnTo>
                      <a:pt x="8" y="1731"/>
                    </a:lnTo>
                    <a:lnTo>
                      <a:pt x="0" y="1731"/>
                    </a:lnTo>
                    <a:lnTo>
                      <a:pt x="0" y="1695"/>
                    </a:lnTo>
                    <a:lnTo>
                      <a:pt x="8" y="1695"/>
                    </a:lnTo>
                    <a:close/>
                    <a:moveTo>
                      <a:pt x="8" y="1759"/>
                    </a:moveTo>
                    <a:lnTo>
                      <a:pt x="8" y="1795"/>
                    </a:lnTo>
                    <a:lnTo>
                      <a:pt x="0" y="1795"/>
                    </a:lnTo>
                    <a:lnTo>
                      <a:pt x="0" y="1759"/>
                    </a:lnTo>
                    <a:lnTo>
                      <a:pt x="8" y="1759"/>
                    </a:lnTo>
                    <a:close/>
                    <a:moveTo>
                      <a:pt x="8" y="1822"/>
                    </a:moveTo>
                    <a:lnTo>
                      <a:pt x="8" y="1858"/>
                    </a:lnTo>
                    <a:lnTo>
                      <a:pt x="0" y="1858"/>
                    </a:lnTo>
                    <a:lnTo>
                      <a:pt x="0" y="1822"/>
                    </a:lnTo>
                    <a:lnTo>
                      <a:pt x="8" y="1822"/>
                    </a:lnTo>
                    <a:close/>
                    <a:moveTo>
                      <a:pt x="8" y="1886"/>
                    </a:moveTo>
                    <a:lnTo>
                      <a:pt x="8" y="1907"/>
                    </a:lnTo>
                    <a:lnTo>
                      <a:pt x="4" y="1903"/>
                    </a:lnTo>
                    <a:lnTo>
                      <a:pt x="18" y="1903"/>
                    </a:lnTo>
                    <a:lnTo>
                      <a:pt x="18" y="1912"/>
                    </a:lnTo>
                    <a:lnTo>
                      <a:pt x="0" y="1912"/>
                    </a:lnTo>
                    <a:lnTo>
                      <a:pt x="0" y="1886"/>
                    </a:lnTo>
                    <a:lnTo>
                      <a:pt x="8" y="1886"/>
                    </a:lnTo>
                    <a:close/>
                    <a:moveTo>
                      <a:pt x="44" y="1903"/>
                    </a:moveTo>
                    <a:lnTo>
                      <a:pt x="80" y="1903"/>
                    </a:lnTo>
                    <a:lnTo>
                      <a:pt x="80" y="1912"/>
                    </a:lnTo>
                    <a:lnTo>
                      <a:pt x="44" y="1912"/>
                    </a:lnTo>
                    <a:lnTo>
                      <a:pt x="44" y="1903"/>
                    </a:lnTo>
                    <a:close/>
                    <a:moveTo>
                      <a:pt x="108" y="1903"/>
                    </a:moveTo>
                    <a:lnTo>
                      <a:pt x="144" y="1903"/>
                    </a:lnTo>
                    <a:lnTo>
                      <a:pt x="144" y="1912"/>
                    </a:lnTo>
                    <a:lnTo>
                      <a:pt x="108" y="1912"/>
                    </a:lnTo>
                    <a:lnTo>
                      <a:pt x="108" y="1903"/>
                    </a:lnTo>
                    <a:close/>
                    <a:moveTo>
                      <a:pt x="171" y="1903"/>
                    </a:moveTo>
                    <a:lnTo>
                      <a:pt x="207" y="1903"/>
                    </a:lnTo>
                    <a:lnTo>
                      <a:pt x="207" y="1912"/>
                    </a:lnTo>
                    <a:lnTo>
                      <a:pt x="171" y="1912"/>
                    </a:lnTo>
                    <a:lnTo>
                      <a:pt x="171" y="1903"/>
                    </a:lnTo>
                    <a:close/>
                    <a:moveTo>
                      <a:pt x="234" y="1903"/>
                    </a:moveTo>
                    <a:lnTo>
                      <a:pt x="270" y="1903"/>
                    </a:lnTo>
                    <a:lnTo>
                      <a:pt x="270" y="1912"/>
                    </a:lnTo>
                    <a:lnTo>
                      <a:pt x="234" y="1912"/>
                    </a:lnTo>
                    <a:lnTo>
                      <a:pt x="234" y="1903"/>
                    </a:lnTo>
                    <a:close/>
                    <a:moveTo>
                      <a:pt x="296" y="1903"/>
                    </a:moveTo>
                    <a:lnTo>
                      <a:pt x="332" y="1903"/>
                    </a:lnTo>
                    <a:lnTo>
                      <a:pt x="332" y="1912"/>
                    </a:lnTo>
                    <a:lnTo>
                      <a:pt x="296" y="1912"/>
                    </a:lnTo>
                    <a:lnTo>
                      <a:pt x="296" y="1903"/>
                    </a:lnTo>
                    <a:close/>
                    <a:moveTo>
                      <a:pt x="359" y="1903"/>
                    </a:moveTo>
                    <a:lnTo>
                      <a:pt x="395" y="1903"/>
                    </a:lnTo>
                    <a:lnTo>
                      <a:pt x="395" y="1912"/>
                    </a:lnTo>
                    <a:lnTo>
                      <a:pt x="359" y="1912"/>
                    </a:lnTo>
                    <a:lnTo>
                      <a:pt x="359" y="1903"/>
                    </a:lnTo>
                    <a:close/>
                    <a:moveTo>
                      <a:pt x="423" y="1903"/>
                    </a:moveTo>
                    <a:lnTo>
                      <a:pt x="459" y="1903"/>
                    </a:lnTo>
                    <a:lnTo>
                      <a:pt x="459" y="1912"/>
                    </a:lnTo>
                    <a:lnTo>
                      <a:pt x="423" y="1912"/>
                    </a:lnTo>
                    <a:lnTo>
                      <a:pt x="423" y="1903"/>
                    </a:lnTo>
                    <a:close/>
                    <a:moveTo>
                      <a:pt x="486" y="1903"/>
                    </a:moveTo>
                    <a:lnTo>
                      <a:pt x="522" y="1903"/>
                    </a:lnTo>
                    <a:lnTo>
                      <a:pt x="522" y="1912"/>
                    </a:lnTo>
                    <a:lnTo>
                      <a:pt x="486" y="1912"/>
                    </a:lnTo>
                    <a:lnTo>
                      <a:pt x="486" y="1903"/>
                    </a:lnTo>
                    <a:close/>
                    <a:moveTo>
                      <a:pt x="548" y="1903"/>
                    </a:moveTo>
                    <a:lnTo>
                      <a:pt x="584" y="1903"/>
                    </a:lnTo>
                    <a:lnTo>
                      <a:pt x="584" y="1912"/>
                    </a:lnTo>
                    <a:lnTo>
                      <a:pt x="548" y="1912"/>
                    </a:lnTo>
                    <a:lnTo>
                      <a:pt x="548" y="1903"/>
                    </a:lnTo>
                    <a:close/>
                    <a:moveTo>
                      <a:pt x="611" y="1903"/>
                    </a:moveTo>
                    <a:lnTo>
                      <a:pt x="647" y="1903"/>
                    </a:lnTo>
                    <a:lnTo>
                      <a:pt x="647" y="1912"/>
                    </a:lnTo>
                    <a:lnTo>
                      <a:pt x="611" y="1912"/>
                    </a:lnTo>
                    <a:lnTo>
                      <a:pt x="611" y="1903"/>
                    </a:lnTo>
                    <a:close/>
                    <a:moveTo>
                      <a:pt x="675" y="1903"/>
                    </a:moveTo>
                    <a:lnTo>
                      <a:pt x="711" y="1903"/>
                    </a:lnTo>
                    <a:lnTo>
                      <a:pt x="711" y="1912"/>
                    </a:lnTo>
                    <a:lnTo>
                      <a:pt x="675" y="1912"/>
                    </a:lnTo>
                    <a:lnTo>
                      <a:pt x="675" y="1903"/>
                    </a:lnTo>
                    <a:close/>
                    <a:moveTo>
                      <a:pt x="738" y="1903"/>
                    </a:moveTo>
                    <a:lnTo>
                      <a:pt x="774" y="1903"/>
                    </a:lnTo>
                    <a:lnTo>
                      <a:pt x="774" y="1912"/>
                    </a:lnTo>
                    <a:lnTo>
                      <a:pt x="738" y="1912"/>
                    </a:lnTo>
                    <a:lnTo>
                      <a:pt x="738" y="1903"/>
                    </a:lnTo>
                    <a:close/>
                    <a:moveTo>
                      <a:pt x="800" y="1903"/>
                    </a:moveTo>
                    <a:lnTo>
                      <a:pt x="836" y="1903"/>
                    </a:lnTo>
                    <a:lnTo>
                      <a:pt x="836" y="1912"/>
                    </a:lnTo>
                    <a:lnTo>
                      <a:pt x="800" y="1912"/>
                    </a:lnTo>
                    <a:lnTo>
                      <a:pt x="800" y="1903"/>
                    </a:lnTo>
                    <a:close/>
                    <a:moveTo>
                      <a:pt x="863" y="1903"/>
                    </a:moveTo>
                    <a:lnTo>
                      <a:pt x="899" y="1903"/>
                    </a:lnTo>
                    <a:lnTo>
                      <a:pt x="899" y="1912"/>
                    </a:lnTo>
                    <a:lnTo>
                      <a:pt x="863" y="1912"/>
                    </a:lnTo>
                    <a:lnTo>
                      <a:pt x="863" y="1903"/>
                    </a:lnTo>
                    <a:close/>
                    <a:moveTo>
                      <a:pt x="926" y="1903"/>
                    </a:moveTo>
                    <a:lnTo>
                      <a:pt x="962" y="1903"/>
                    </a:lnTo>
                    <a:lnTo>
                      <a:pt x="962" y="1912"/>
                    </a:lnTo>
                    <a:lnTo>
                      <a:pt x="926" y="1912"/>
                    </a:lnTo>
                    <a:lnTo>
                      <a:pt x="926" y="1903"/>
                    </a:lnTo>
                    <a:close/>
                    <a:moveTo>
                      <a:pt x="990" y="1903"/>
                    </a:moveTo>
                    <a:lnTo>
                      <a:pt x="1026" y="1903"/>
                    </a:lnTo>
                    <a:lnTo>
                      <a:pt x="1026" y="1912"/>
                    </a:lnTo>
                    <a:lnTo>
                      <a:pt x="990" y="1912"/>
                    </a:lnTo>
                    <a:lnTo>
                      <a:pt x="990" y="1903"/>
                    </a:lnTo>
                    <a:close/>
                    <a:moveTo>
                      <a:pt x="1052" y="1903"/>
                    </a:moveTo>
                    <a:lnTo>
                      <a:pt x="1088" y="1903"/>
                    </a:lnTo>
                    <a:lnTo>
                      <a:pt x="1088" y="1912"/>
                    </a:lnTo>
                    <a:lnTo>
                      <a:pt x="1052" y="1912"/>
                    </a:lnTo>
                    <a:lnTo>
                      <a:pt x="1052" y="1903"/>
                    </a:lnTo>
                    <a:close/>
                    <a:moveTo>
                      <a:pt x="1115" y="1903"/>
                    </a:moveTo>
                    <a:lnTo>
                      <a:pt x="1151" y="1903"/>
                    </a:lnTo>
                    <a:lnTo>
                      <a:pt x="1151" y="1912"/>
                    </a:lnTo>
                    <a:lnTo>
                      <a:pt x="1115" y="1912"/>
                    </a:lnTo>
                    <a:lnTo>
                      <a:pt x="1115" y="1903"/>
                    </a:lnTo>
                    <a:close/>
                    <a:moveTo>
                      <a:pt x="1178" y="1903"/>
                    </a:moveTo>
                    <a:lnTo>
                      <a:pt x="1214" y="1903"/>
                    </a:lnTo>
                    <a:lnTo>
                      <a:pt x="1214" y="1912"/>
                    </a:lnTo>
                    <a:lnTo>
                      <a:pt x="1178" y="1912"/>
                    </a:lnTo>
                    <a:lnTo>
                      <a:pt x="1178" y="1903"/>
                    </a:lnTo>
                    <a:close/>
                    <a:moveTo>
                      <a:pt x="1241" y="1903"/>
                    </a:moveTo>
                    <a:lnTo>
                      <a:pt x="1277" y="1903"/>
                    </a:lnTo>
                    <a:lnTo>
                      <a:pt x="1277" y="1912"/>
                    </a:lnTo>
                    <a:lnTo>
                      <a:pt x="1241" y="1912"/>
                    </a:lnTo>
                    <a:lnTo>
                      <a:pt x="1241" y="1903"/>
                    </a:lnTo>
                    <a:close/>
                    <a:moveTo>
                      <a:pt x="1303" y="1903"/>
                    </a:moveTo>
                    <a:lnTo>
                      <a:pt x="1339" y="1903"/>
                    </a:lnTo>
                    <a:lnTo>
                      <a:pt x="1339" y="1912"/>
                    </a:lnTo>
                    <a:lnTo>
                      <a:pt x="1303" y="1912"/>
                    </a:lnTo>
                    <a:lnTo>
                      <a:pt x="1303" y="1903"/>
                    </a:lnTo>
                    <a:close/>
                    <a:moveTo>
                      <a:pt x="1367" y="1903"/>
                    </a:moveTo>
                    <a:lnTo>
                      <a:pt x="1403" y="1903"/>
                    </a:lnTo>
                    <a:lnTo>
                      <a:pt x="1403" y="1912"/>
                    </a:lnTo>
                    <a:lnTo>
                      <a:pt x="1367" y="1912"/>
                    </a:lnTo>
                    <a:lnTo>
                      <a:pt x="1367" y="1903"/>
                    </a:lnTo>
                    <a:close/>
                    <a:moveTo>
                      <a:pt x="1430" y="1903"/>
                    </a:moveTo>
                    <a:lnTo>
                      <a:pt x="1466" y="1903"/>
                    </a:lnTo>
                    <a:lnTo>
                      <a:pt x="1466" y="1912"/>
                    </a:lnTo>
                    <a:lnTo>
                      <a:pt x="1430" y="1912"/>
                    </a:lnTo>
                    <a:lnTo>
                      <a:pt x="1430" y="1903"/>
                    </a:lnTo>
                    <a:close/>
                    <a:moveTo>
                      <a:pt x="1493" y="1903"/>
                    </a:moveTo>
                    <a:lnTo>
                      <a:pt x="1529" y="1903"/>
                    </a:lnTo>
                    <a:lnTo>
                      <a:pt x="1529" y="1912"/>
                    </a:lnTo>
                    <a:lnTo>
                      <a:pt x="1493" y="1912"/>
                    </a:lnTo>
                    <a:lnTo>
                      <a:pt x="1493" y="1903"/>
                    </a:lnTo>
                    <a:close/>
                    <a:moveTo>
                      <a:pt x="1555" y="1903"/>
                    </a:moveTo>
                    <a:lnTo>
                      <a:pt x="1591" y="1903"/>
                    </a:lnTo>
                    <a:lnTo>
                      <a:pt x="1591" y="1912"/>
                    </a:lnTo>
                    <a:lnTo>
                      <a:pt x="1555" y="1912"/>
                    </a:lnTo>
                    <a:lnTo>
                      <a:pt x="1555" y="1903"/>
                    </a:lnTo>
                    <a:close/>
                    <a:moveTo>
                      <a:pt x="1619" y="1903"/>
                    </a:moveTo>
                    <a:lnTo>
                      <a:pt x="1654" y="1903"/>
                    </a:lnTo>
                    <a:lnTo>
                      <a:pt x="1654" y="1912"/>
                    </a:lnTo>
                    <a:lnTo>
                      <a:pt x="1619" y="1912"/>
                    </a:lnTo>
                    <a:lnTo>
                      <a:pt x="1619" y="1903"/>
                    </a:lnTo>
                    <a:close/>
                    <a:moveTo>
                      <a:pt x="1682" y="1903"/>
                    </a:moveTo>
                    <a:lnTo>
                      <a:pt x="1718" y="1903"/>
                    </a:lnTo>
                    <a:lnTo>
                      <a:pt x="1718" y="1912"/>
                    </a:lnTo>
                    <a:lnTo>
                      <a:pt x="1682" y="1912"/>
                    </a:lnTo>
                    <a:lnTo>
                      <a:pt x="1682" y="1903"/>
                    </a:lnTo>
                    <a:close/>
                    <a:moveTo>
                      <a:pt x="1745" y="1903"/>
                    </a:moveTo>
                    <a:lnTo>
                      <a:pt x="1781" y="1903"/>
                    </a:lnTo>
                    <a:lnTo>
                      <a:pt x="1781" y="1912"/>
                    </a:lnTo>
                    <a:lnTo>
                      <a:pt x="1745" y="1912"/>
                    </a:lnTo>
                    <a:lnTo>
                      <a:pt x="1745" y="1903"/>
                    </a:lnTo>
                    <a:close/>
                    <a:moveTo>
                      <a:pt x="1807" y="1903"/>
                    </a:moveTo>
                    <a:lnTo>
                      <a:pt x="1843" y="1903"/>
                    </a:lnTo>
                    <a:lnTo>
                      <a:pt x="1843" y="1912"/>
                    </a:lnTo>
                    <a:lnTo>
                      <a:pt x="1807" y="1912"/>
                    </a:lnTo>
                    <a:lnTo>
                      <a:pt x="1807" y="1903"/>
                    </a:lnTo>
                    <a:close/>
                    <a:moveTo>
                      <a:pt x="1870" y="1903"/>
                    </a:moveTo>
                    <a:lnTo>
                      <a:pt x="1903" y="1903"/>
                    </a:lnTo>
                    <a:lnTo>
                      <a:pt x="1899" y="1907"/>
                    </a:lnTo>
                    <a:lnTo>
                      <a:pt x="1899" y="1903"/>
                    </a:lnTo>
                    <a:lnTo>
                      <a:pt x="1908" y="1903"/>
                    </a:lnTo>
                    <a:lnTo>
                      <a:pt x="1908" y="1912"/>
                    </a:lnTo>
                    <a:lnTo>
                      <a:pt x="1870" y="1912"/>
                    </a:lnTo>
                    <a:lnTo>
                      <a:pt x="1870" y="1903"/>
                    </a:lnTo>
                    <a:close/>
                    <a:moveTo>
                      <a:pt x="1899" y="1875"/>
                    </a:moveTo>
                    <a:lnTo>
                      <a:pt x="1899" y="1839"/>
                    </a:lnTo>
                    <a:lnTo>
                      <a:pt x="1908" y="1839"/>
                    </a:lnTo>
                    <a:lnTo>
                      <a:pt x="1908" y="1875"/>
                    </a:lnTo>
                    <a:lnTo>
                      <a:pt x="1899" y="1875"/>
                    </a:lnTo>
                    <a:close/>
                    <a:moveTo>
                      <a:pt x="1899" y="1814"/>
                    </a:moveTo>
                    <a:lnTo>
                      <a:pt x="1899" y="1777"/>
                    </a:lnTo>
                    <a:lnTo>
                      <a:pt x="1908" y="1777"/>
                    </a:lnTo>
                    <a:lnTo>
                      <a:pt x="1908" y="1814"/>
                    </a:lnTo>
                    <a:lnTo>
                      <a:pt x="1899" y="1814"/>
                    </a:lnTo>
                    <a:close/>
                    <a:moveTo>
                      <a:pt x="1899" y="1750"/>
                    </a:moveTo>
                    <a:lnTo>
                      <a:pt x="1899" y="1714"/>
                    </a:lnTo>
                    <a:lnTo>
                      <a:pt x="1908" y="1714"/>
                    </a:lnTo>
                    <a:lnTo>
                      <a:pt x="1908" y="1750"/>
                    </a:lnTo>
                    <a:lnTo>
                      <a:pt x="1899" y="1750"/>
                    </a:lnTo>
                    <a:close/>
                    <a:moveTo>
                      <a:pt x="1899" y="1687"/>
                    </a:moveTo>
                    <a:lnTo>
                      <a:pt x="1899" y="1651"/>
                    </a:lnTo>
                    <a:lnTo>
                      <a:pt x="1908" y="1651"/>
                    </a:lnTo>
                    <a:lnTo>
                      <a:pt x="1908" y="1687"/>
                    </a:lnTo>
                    <a:lnTo>
                      <a:pt x="1899" y="1687"/>
                    </a:lnTo>
                    <a:close/>
                    <a:moveTo>
                      <a:pt x="1899" y="1623"/>
                    </a:moveTo>
                    <a:lnTo>
                      <a:pt x="1899" y="1587"/>
                    </a:lnTo>
                    <a:lnTo>
                      <a:pt x="1908" y="1587"/>
                    </a:lnTo>
                    <a:lnTo>
                      <a:pt x="1908" y="1623"/>
                    </a:lnTo>
                    <a:lnTo>
                      <a:pt x="1899" y="1623"/>
                    </a:lnTo>
                    <a:close/>
                    <a:moveTo>
                      <a:pt x="1899" y="1561"/>
                    </a:moveTo>
                    <a:lnTo>
                      <a:pt x="1899" y="1525"/>
                    </a:lnTo>
                    <a:lnTo>
                      <a:pt x="1908" y="1525"/>
                    </a:lnTo>
                    <a:lnTo>
                      <a:pt x="1908" y="1561"/>
                    </a:lnTo>
                    <a:lnTo>
                      <a:pt x="1899" y="1561"/>
                    </a:lnTo>
                    <a:close/>
                    <a:moveTo>
                      <a:pt x="1899" y="1498"/>
                    </a:moveTo>
                    <a:lnTo>
                      <a:pt x="1899" y="1462"/>
                    </a:lnTo>
                    <a:lnTo>
                      <a:pt x="1908" y="1462"/>
                    </a:lnTo>
                    <a:lnTo>
                      <a:pt x="1908" y="1498"/>
                    </a:lnTo>
                    <a:lnTo>
                      <a:pt x="1899" y="1498"/>
                    </a:lnTo>
                    <a:close/>
                    <a:moveTo>
                      <a:pt x="1899" y="1434"/>
                    </a:moveTo>
                    <a:lnTo>
                      <a:pt x="1899" y="1398"/>
                    </a:lnTo>
                    <a:lnTo>
                      <a:pt x="1908" y="1398"/>
                    </a:lnTo>
                    <a:lnTo>
                      <a:pt x="1908" y="1434"/>
                    </a:lnTo>
                    <a:lnTo>
                      <a:pt x="1899" y="1434"/>
                    </a:lnTo>
                    <a:close/>
                    <a:moveTo>
                      <a:pt x="1899" y="1371"/>
                    </a:moveTo>
                    <a:lnTo>
                      <a:pt x="1899" y="1335"/>
                    </a:lnTo>
                    <a:lnTo>
                      <a:pt x="1908" y="1335"/>
                    </a:lnTo>
                    <a:lnTo>
                      <a:pt x="1908" y="1371"/>
                    </a:lnTo>
                    <a:lnTo>
                      <a:pt x="1899" y="1371"/>
                    </a:lnTo>
                    <a:close/>
                    <a:moveTo>
                      <a:pt x="1899" y="1309"/>
                    </a:moveTo>
                    <a:lnTo>
                      <a:pt x="1899" y="1273"/>
                    </a:lnTo>
                    <a:lnTo>
                      <a:pt x="1908" y="1273"/>
                    </a:lnTo>
                    <a:lnTo>
                      <a:pt x="1908" y="1309"/>
                    </a:lnTo>
                    <a:lnTo>
                      <a:pt x="1899" y="1309"/>
                    </a:lnTo>
                    <a:close/>
                    <a:moveTo>
                      <a:pt x="1899" y="1246"/>
                    </a:moveTo>
                    <a:lnTo>
                      <a:pt x="1899" y="1210"/>
                    </a:lnTo>
                    <a:lnTo>
                      <a:pt x="1908" y="1210"/>
                    </a:lnTo>
                    <a:lnTo>
                      <a:pt x="1908" y="1246"/>
                    </a:lnTo>
                    <a:lnTo>
                      <a:pt x="1899" y="1246"/>
                    </a:lnTo>
                    <a:close/>
                    <a:moveTo>
                      <a:pt x="1899" y="1182"/>
                    </a:moveTo>
                    <a:lnTo>
                      <a:pt x="1899" y="1146"/>
                    </a:lnTo>
                    <a:lnTo>
                      <a:pt x="1908" y="1146"/>
                    </a:lnTo>
                    <a:lnTo>
                      <a:pt x="1908" y="1182"/>
                    </a:lnTo>
                    <a:lnTo>
                      <a:pt x="1899" y="1182"/>
                    </a:lnTo>
                    <a:close/>
                    <a:moveTo>
                      <a:pt x="1899" y="1119"/>
                    </a:moveTo>
                    <a:lnTo>
                      <a:pt x="1899" y="1083"/>
                    </a:lnTo>
                    <a:lnTo>
                      <a:pt x="1908" y="1083"/>
                    </a:lnTo>
                    <a:lnTo>
                      <a:pt x="1908" y="1119"/>
                    </a:lnTo>
                    <a:lnTo>
                      <a:pt x="1899" y="1119"/>
                    </a:lnTo>
                    <a:close/>
                    <a:moveTo>
                      <a:pt x="1899" y="1057"/>
                    </a:moveTo>
                    <a:lnTo>
                      <a:pt x="1899" y="1021"/>
                    </a:lnTo>
                    <a:lnTo>
                      <a:pt x="1908" y="1021"/>
                    </a:lnTo>
                    <a:lnTo>
                      <a:pt x="1908" y="1057"/>
                    </a:lnTo>
                    <a:lnTo>
                      <a:pt x="1899" y="1057"/>
                    </a:lnTo>
                    <a:close/>
                    <a:moveTo>
                      <a:pt x="1899" y="993"/>
                    </a:moveTo>
                    <a:lnTo>
                      <a:pt x="1899" y="957"/>
                    </a:lnTo>
                    <a:lnTo>
                      <a:pt x="1908" y="957"/>
                    </a:lnTo>
                    <a:lnTo>
                      <a:pt x="1908" y="993"/>
                    </a:lnTo>
                    <a:lnTo>
                      <a:pt x="1899" y="993"/>
                    </a:lnTo>
                    <a:close/>
                    <a:moveTo>
                      <a:pt x="1899" y="930"/>
                    </a:moveTo>
                    <a:lnTo>
                      <a:pt x="1899" y="894"/>
                    </a:lnTo>
                    <a:lnTo>
                      <a:pt x="1908" y="894"/>
                    </a:lnTo>
                    <a:lnTo>
                      <a:pt x="1908" y="930"/>
                    </a:lnTo>
                    <a:lnTo>
                      <a:pt x="1899" y="930"/>
                    </a:lnTo>
                    <a:close/>
                    <a:moveTo>
                      <a:pt x="1899" y="867"/>
                    </a:moveTo>
                    <a:lnTo>
                      <a:pt x="1899" y="831"/>
                    </a:lnTo>
                    <a:lnTo>
                      <a:pt x="1908" y="831"/>
                    </a:lnTo>
                    <a:lnTo>
                      <a:pt x="1908" y="867"/>
                    </a:lnTo>
                    <a:lnTo>
                      <a:pt x="1899" y="867"/>
                    </a:lnTo>
                    <a:close/>
                    <a:moveTo>
                      <a:pt x="1899" y="805"/>
                    </a:moveTo>
                    <a:lnTo>
                      <a:pt x="1899" y="769"/>
                    </a:lnTo>
                    <a:lnTo>
                      <a:pt x="1908" y="769"/>
                    </a:lnTo>
                    <a:lnTo>
                      <a:pt x="1908" y="805"/>
                    </a:lnTo>
                    <a:lnTo>
                      <a:pt x="1899" y="805"/>
                    </a:lnTo>
                    <a:close/>
                    <a:moveTo>
                      <a:pt x="1899" y="741"/>
                    </a:moveTo>
                    <a:lnTo>
                      <a:pt x="1899" y="705"/>
                    </a:lnTo>
                    <a:lnTo>
                      <a:pt x="1908" y="705"/>
                    </a:lnTo>
                    <a:lnTo>
                      <a:pt x="1908" y="741"/>
                    </a:lnTo>
                    <a:lnTo>
                      <a:pt x="1899" y="741"/>
                    </a:lnTo>
                    <a:close/>
                    <a:moveTo>
                      <a:pt x="1899" y="678"/>
                    </a:moveTo>
                    <a:lnTo>
                      <a:pt x="1899" y="642"/>
                    </a:lnTo>
                    <a:lnTo>
                      <a:pt x="1908" y="642"/>
                    </a:lnTo>
                    <a:lnTo>
                      <a:pt x="1908" y="678"/>
                    </a:lnTo>
                    <a:lnTo>
                      <a:pt x="1899" y="678"/>
                    </a:lnTo>
                    <a:close/>
                    <a:moveTo>
                      <a:pt x="1899" y="614"/>
                    </a:moveTo>
                    <a:lnTo>
                      <a:pt x="1899" y="578"/>
                    </a:lnTo>
                    <a:lnTo>
                      <a:pt x="1908" y="578"/>
                    </a:lnTo>
                    <a:lnTo>
                      <a:pt x="1908" y="614"/>
                    </a:lnTo>
                    <a:lnTo>
                      <a:pt x="1899" y="614"/>
                    </a:lnTo>
                    <a:close/>
                    <a:moveTo>
                      <a:pt x="1899" y="552"/>
                    </a:moveTo>
                    <a:lnTo>
                      <a:pt x="1899" y="516"/>
                    </a:lnTo>
                    <a:lnTo>
                      <a:pt x="1908" y="516"/>
                    </a:lnTo>
                    <a:lnTo>
                      <a:pt x="1908" y="552"/>
                    </a:lnTo>
                    <a:lnTo>
                      <a:pt x="1899" y="552"/>
                    </a:lnTo>
                    <a:close/>
                    <a:moveTo>
                      <a:pt x="1899" y="489"/>
                    </a:moveTo>
                    <a:lnTo>
                      <a:pt x="1899" y="453"/>
                    </a:lnTo>
                    <a:lnTo>
                      <a:pt x="1908" y="453"/>
                    </a:lnTo>
                    <a:lnTo>
                      <a:pt x="1908" y="489"/>
                    </a:lnTo>
                    <a:lnTo>
                      <a:pt x="1899" y="489"/>
                    </a:lnTo>
                    <a:close/>
                    <a:moveTo>
                      <a:pt x="1899" y="426"/>
                    </a:moveTo>
                    <a:lnTo>
                      <a:pt x="1899" y="389"/>
                    </a:lnTo>
                    <a:lnTo>
                      <a:pt x="1908" y="389"/>
                    </a:lnTo>
                    <a:lnTo>
                      <a:pt x="1908" y="426"/>
                    </a:lnTo>
                    <a:lnTo>
                      <a:pt x="1899" y="426"/>
                    </a:lnTo>
                    <a:close/>
                    <a:moveTo>
                      <a:pt x="1899" y="362"/>
                    </a:moveTo>
                    <a:lnTo>
                      <a:pt x="1899" y="326"/>
                    </a:lnTo>
                    <a:lnTo>
                      <a:pt x="1908" y="326"/>
                    </a:lnTo>
                    <a:lnTo>
                      <a:pt x="1908" y="362"/>
                    </a:lnTo>
                    <a:lnTo>
                      <a:pt x="1899" y="362"/>
                    </a:lnTo>
                    <a:close/>
                    <a:moveTo>
                      <a:pt x="1899" y="300"/>
                    </a:moveTo>
                    <a:lnTo>
                      <a:pt x="1899" y="264"/>
                    </a:lnTo>
                    <a:lnTo>
                      <a:pt x="1908" y="264"/>
                    </a:lnTo>
                    <a:lnTo>
                      <a:pt x="1908" y="300"/>
                    </a:lnTo>
                    <a:lnTo>
                      <a:pt x="1899" y="300"/>
                    </a:lnTo>
                    <a:close/>
                    <a:moveTo>
                      <a:pt x="1899" y="237"/>
                    </a:moveTo>
                    <a:lnTo>
                      <a:pt x="1899" y="201"/>
                    </a:lnTo>
                    <a:lnTo>
                      <a:pt x="1908" y="201"/>
                    </a:lnTo>
                    <a:lnTo>
                      <a:pt x="1908" y="237"/>
                    </a:lnTo>
                    <a:lnTo>
                      <a:pt x="1899" y="237"/>
                    </a:lnTo>
                    <a:close/>
                    <a:moveTo>
                      <a:pt x="1899" y="173"/>
                    </a:moveTo>
                    <a:lnTo>
                      <a:pt x="1899" y="137"/>
                    </a:lnTo>
                    <a:lnTo>
                      <a:pt x="1908" y="137"/>
                    </a:lnTo>
                    <a:lnTo>
                      <a:pt x="1908" y="173"/>
                    </a:lnTo>
                    <a:lnTo>
                      <a:pt x="1899" y="173"/>
                    </a:lnTo>
                    <a:close/>
                    <a:moveTo>
                      <a:pt x="1899" y="110"/>
                    </a:moveTo>
                    <a:lnTo>
                      <a:pt x="1899" y="74"/>
                    </a:lnTo>
                    <a:lnTo>
                      <a:pt x="1908" y="74"/>
                    </a:lnTo>
                    <a:lnTo>
                      <a:pt x="1908" y="110"/>
                    </a:lnTo>
                    <a:lnTo>
                      <a:pt x="1899" y="110"/>
                    </a:lnTo>
                    <a:close/>
                    <a:moveTo>
                      <a:pt x="1899" y="48"/>
                    </a:moveTo>
                    <a:lnTo>
                      <a:pt x="1899" y="12"/>
                    </a:lnTo>
                    <a:lnTo>
                      <a:pt x="1908" y="12"/>
                    </a:lnTo>
                    <a:lnTo>
                      <a:pt x="1908" y="48"/>
                    </a:lnTo>
                    <a:lnTo>
                      <a:pt x="1899" y="48"/>
                    </a:lnTo>
                    <a:close/>
                  </a:path>
                </a:pathLst>
              </a:custGeom>
              <a:solidFill>
                <a:srgbClr val="000000"/>
              </a:solidFill>
              <a:ln w="1588">
                <a:solidFill>
                  <a:srgbClr val="000000"/>
                </a:solidFill>
                <a:prstDash val="solid"/>
                <a:round/>
                <a:headEnd/>
                <a:tailEnd/>
              </a:ln>
            </p:spPr>
            <p:txBody>
              <a:bodyPr/>
              <a:lstStyle/>
              <a:p>
                <a:endParaRPr lang="en-US"/>
              </a:p>
            </p:txBody>
          </p:sp>
          <p:sp>
            <p:nvSpPr>
              <p:cNvPr id="127" name="Freeform 22"/>
              <p:cNvSpPr>
                <a:spLocks noEditPoints="1"/>
              </p:cNvSpPr>
              <p:nvPr/>
            </p:nvSpPr>
            <p:spPr bwMode="auto">
              <a:xfrm>
                <a:off x="639" y="2544"/>
                <a:ext cx="8" cy="1690"/>
              </a:xfrm>
              <a:custGeom>
                <a:avLst/>
                <a:gdLst/>
                <a:ahLst/>
                <a:cxnLst>
                  <a:cxn ang="0">
                    <a:pos x="0" y="31"/>
                  </a:cxn>
                  <a:cxn ang="0">
                    <a:pos x="9" y="5"/>
                  </a:cxn>
                  <a:cxn ang="0">
                    <a:pos x="0" y="94"/>
                  </a:cxn>
                  <a:cxn ang="0">
                    <a:pos x="9" y="67"/>
                  </a:cxn>
                  <a:cxn ang="0">
                    <a:pos x="0" y="157"/>
                  </a:cxn>
                  <a:cxn ang="0">
                    <a:pos x="9" y="130"/>
                  </a:cxn>
                  <a:cxn ang="0">
                    <a:pos x="0" y="221"/>
                  </a:cxn>
                  <a:cxn ang="0">
                    <a:pos x="9" y="193"/>
                  </a:cxn>
                  <a:cxn ang="0">
                    <a:pos x="0" y="283"/>
                  </a:cxn>
                  <a:cxn ang="0">
                    <a:pos x="9" y="257"/>
                  </a:cxn>
                  <a:cxn ang="0">
                    <a:pos x="0" y="346"/>
                  </a:cxn>
                  <a:cxn ang="0">
                    <a:pos x="9" y="319"/>
                  </a:cxn>
                  <a:cxn ang="0">
                    <a:pos x="0" y="410"/>
                  </a:cxn>
                  <a:cxn ang="0">
                    <a:pos x="9" y="382"/>
                  </a:cxn>
                  <a:cxn ang="0">
                    <a:pos x="0" y="473"/>
                  </a:cxn>
                  <a:cxn ang="0">
                    <a:pos x="9" y="446"/>
                  </a:cxn>
                  <a:cxn ang="0">
                    <a:pos x="0" y="535"/>
                  </a:cxn>
                  <a:cxn ang="0">
                    <a:pos x="9" y="509"/>
                  </a:cxn>
                  <a:cxn ang="0">
                    <a:pos x="0" y="598"/>
                  </a:cxn>
                  <a:cxn ang="0">
                    <a:pos x="9" y="571"/>
                  </a:cxn>
                  <a:cxn ang="0">
                    <a:pos x="0" y="662"/>
                  </a:cxn>
                  <a:cxn ang="0">
                    <a:pos x="9" y="635"/>
                  </a:cxn>
                  <a:cxn ang="0">
                    <a:pos x="0" y="725"/>
                  </a:cxn>
                  <a:cxn ang="0">
                    <a:pos x="9" y="698"/>
                  </a:cxn>
                  <a:cxn ang="0">
                    <a:pos x="0" y="787"/>
                  </a:cxn>
                  <a:cxn ang="0">
                    <a:pos x="9" y="761"/>
                  </a:cxn>
                  <a:cxn ang="0">
                    <a:pos x="0" y="851"/>
                  </a:cxn>
                  <a:cxn ang="0">
                    <a:pos x="9" y="823"/>
                  </a:cxn>
                  <a:cxn ang="0">
                    <a:pos x="0" y="914"/>
                  </a:cxn>
                  <a:cxn ang="0">
                    <a:pos x="9" y="887"/>
                  </a:cxn>
                  <a:cxn ang="0">
                    <a:pos x="0" y="978"/>
                  </a:cxn>
                  <a:cxn ang="0">
                    <a:pos x="9" y="950"/>
                  </a:cxn>
                  <a:cxn ang="0">
                    <a:pos x="0" y="1040"/>
                  </a:cxn>
                  <a:cxn ang="0">
                    <a:pos x="9" y="1014"/>
                  </a:cxn>
                  <a:cxn ang="0">
                    <a:pos x="0" y="1103"/>
                  </a:cxn>
                  <a:cxn ang="0">
                    <a:pos x="9" y="1076"/>
                  </a:cxn>
                  <a:cxn ang="0">
                    <a:pos x="0" y="1166"/>
                  </a:cxn>
                  <a:cxn ang="0">
                    <a:pos x="9" y="1139"/>
                  </a:cxn>
                  <a:cxn ang="0">
                    <a:pos x="0" y="1230"/>
                  </a:cxn>
                  <a:cxn ang="0">
                    <a:pos x="9" y="1202"/>
                  </a:cxn>
                  <a:cxn ang="0">
                    <a:pos x="0" y="1292"/>
                  </a:cxn>
                  <a:cxn ang="0">
                    <a:pos x="9" y="1266"/>
                  </a:cxn>
                  <a:cxn ang="0">
                    <a:pos x="0" y="1355"/>
                  </a:cxn>
                  <a:cxn ang="0">
                    <a:pos x="9" y="1328"/>
                  </a:cxn>
                  <a:cxn ang="0">
                    <a:pos x="0" y="1419"/>
                  </a:cxn>
                  <a:cxn ang="0">
                    <a:pos x="9" y="1391"/>
                  </a:cxn>
                  <a:cxn ang="0">
                    <a:pos x="0" y="1482"/>
                  </a:cxn>
                  <a:cxn ang="0">
                    <a:pos x="9" y="1455"/>
                  </a:cxn>
                  <a:cxn ang="0">
                    <a:pos x="0" y="1544"/>
                  </a:cxn>
                  <a:cxn ang="0">
                    <a:pos x="9" y="1518"/>
                  </a:cxn>
                  <a:cxn ang="0">
                    <a:pos x="0" y="1607"/>
                  </a:cxn>
                  <a:cxn ang="0">
                    <a:pos x="9" y="1580"/>
                  </a:cxn>
                  <a:cxn ang="0">
                    <a:pos x="0" y="1671"/>
                  </a:cxn>
                  <a:cxn ang="0">
                    <a:pos x="9" y="1643"/>
                  </a:cxn>
                  <a:cxn ang="0">
                    <a:pos x="0" y="1734"/>
                  </a:cxn>
                  <a:cxn ang="0">
                    <a:pos x="9" y="1707"/>
                  </a:cxn>
                  <a:cxn ang="0">
                    <a:pos x="0" y="1796"/>
                  </a:cxn>
                  <a:cxn ang="0">
                    <a:pos x="9" y="1770"/>
                  </a:cxn>
                  <a:cxn ang="0">
                    <a:pos x="0" y="1860"/>
                  </a:cxn>
                  <a:cxn ang="0">
                    <a:pos x="9" y="1832"/>
                  </a:cxn>
                  <a:cxn ang="0">
                    <a:pos x="0" y="1907"/>
                  </a:cxn>
                  <a:cxn ang="0">
                    <a:pos x="9" y="1896"/>
                  </a:cxn>
                </a:cxnLst>
                <a:rect l="0" t="0" r="r" b="b"/>
                <a:pathLst>
                  <a:path w="9" h="1912">
                    <a:moveTo>
                      <a:pt x="9" y="5"/>
                    </a:moveTo>
                    <a:lnTo>
                      <a:pt x="9" y="31"/>
                    </a:lnTo>
                    <a:lnTo>
                      <a:pt x="9" y="33"/>
                    </a:lnTo>
                    <a:lnTo>
                      <a:pt x="7" y="35"/>
                    </a:lnTo>
                    <a:lnTo>
                      <a:pt x="6" y="35"/>
                    </a:lnTo>
                    <a:lnTo>
                      <a:pt x="4" y="36"/>
                    </a:lnTo>
                    <a:lnTo>
                      <a:pt x="3" y="35"/>
                    </a:lnTo>
                    <a:lnTo>
                      <a:pt x="1" y="35"/>
                    </a:lnTo>
                    <a:lnTo>
                      <a:pt x="0" y="33"/>
                    </a:lnTo>
                    <a:lnTo>
                      <a:pt x="0" y="31"/>
                    </a:lnTo>
                    <a:lnTo>
                      <a:pt x="0" y="5"/>
                    </a:lnTo>
                    <a:lnTo>
                      <a:pt x="0" y="3"/>
                    </a:lnTo>
                    <a:lnTo>
                      <a:pt x="1" y="2"/>
                    </a:lnTo>
                    <a:lnTo>
                      <a:pt x="3" y="0"/>
                    </a:lnTo>
                    <a:lnTo>
                      <a:pt x="4" y="0"/>
                    </a:lnTo>
                    <a:lnTo>
                      <a:pt x="6" y="0"/>
                    </a:lnTo>
                    <a:lnTo>
                      <a:pt x="7" y="2"/>
                    </a:lnTo>
                    <a:lnTo>
                      <a:pt x="9" y="3"/>
                    </a:lnTo>
                    <a:lnTo>
                      <a:pt x="9" y="5"/>
                    </a:lnTo>
                    <a:lnTo>
                      <a:pt x="9" y="5"/>
                    </a:lnTo>
                    <a:close/>
                    <a:moveTo>
                      <a:pt x="9" y="67"/>
                    </a:moveTo>
                    <a:lnTo>
                      <a:pt x="9" y="94"/>
                    </a:lnTo>
                    <a:lnTo>
                      <a:pt x="9" y="95"/>
                    </a:lnTo>
                    <a:lnTo>
                      <a:pt x="7" y="97"/>
                    </a:lnTo>
                    <a:lnTo>
                      <a:pt x="6" y="98"/>
                    </a:lnTo>
                    <a:lnTo>
                      <a:pt x="4" y="98"/>
                    </a:lnTo>
                    <a:lnTo>
                      <a:pt x="3" y="98"/>
                    </a:lnTo>
                    <a:lnTo>
                      <a:pt x="1" y="97"/>
                    </a:lnTo>
                    <a:lnTo>
                      <a:pt x="0" y="95"/>
                    </a:lnTo>
                    <a:lnTo>
                      <a:pt x="0" y="94"/>
                    </a:lnTo>
                    <a:lnTo>
                      <a:pt x="0" y="67"/>
                    </a:lnTo>
                    <a:lnTo>
                      <a:pt x="0" y="65"/>
                    </a:lnTo>
                    <a:lnTo>
                      <a:pt x="1" y="64"/>
                    </a:lnTo>
                    <a:lnTo>
                      <a:pt x="3" y="64"/>
                    </a:lnTo>
                    <a:lnTo>
                      <a:pt x="4" y="62"/>
                    </a:lnTo>
                    <a:lnTo>
                      <a:pt x="6" y="64"/>
                    </a:lnTo>
                    <a:lnTo>
                      <a:pt x="7" y="64"/>
                    </a:lnTo>
                    <a:lnTo>
                      <a:pt x="9" y="65"/>
                    </a:lnTo>
                    <a:lnTo>
                      <a:pt x="9" y="67"/>
                    </a:lnTo>
                    <a:lnTo>
                      <a:pt x="9" y="67"/>
                    </a:lnTo>
                    <a:close/>
                    <a:moveTo>
                      <a:pt x="9" y="130"/>
                    </a:moveTo>
                    <a:lnTo>
                      <a:pt x="9" y="157"/>
                    </a:lnTo>
                    <a:lnTo>
                      <a:pt x="9" y="159"/>
                    </a:lnTo>
                    <a:lnTo>
                      <a:pt x="7" y="160"/>
                    </a:lnTo>
                    <a:lnTo>
                      <a:pt x="6" y="162"/>
                    </a:lnTo>
                    <a:lnTo>
                      <a:pt x="4" y="162"/>
                    </a:lnTo>
                    <a:lnTo>
                      <a:pt x="3" y="162"/>
                    </a:lnTo>
                    <a:lnTo>
                      <a:pt x="1" y="160"/>
                    </a:lnTo>
                    <a:lnTo>
                      <a:pt x="0" y="159"/>
                    </a:lnTo>
                    <a:lnTo>
                      <a:pt x="0" y="157"/>
                    </a:lnTo>
                    <a:lnTo>
                      <a:pt x="0" y="130"/>
                    </a:lnTo>
                    <a:lnTo>
                      <a:pt x="0" y="129"/>
                    </a:lnTo>
                    <a:lnTo>
                      <a:pt x="1" y="127"/>
                    </a:lnTo>
                    <a:lnTo>
                      <a:pt x="3" y="126"/>
                    </a:lnTo>
                    <a:lnTo>
                      <a:pt x="4" y="126"/>
                    </a:lnTo>
                    <a:lnTo>
                      <a:pt x="6" y="126"/>
                    </a:lnTo>
                    <a:lnTo>
                      <a:pt x="7" y="127"/>
                    </a:lnTo>
                    <a:lnTo>
                      <a:pt x="9" y="129"/>
                    </a:lnTo>
                    <a:lnTo>
                      <a:pt x="9" y="130"/>
                    </a:lnTo>
                    <a:lnTo>
                      <a:pt x="9" y="130"/>
                    </a:lnTo>
                    <a:close/>
                    <a:moveTo>
                      <a:pt x="9" y="193"/>
                    </a:moveTo>
                    <a:lnTo>
                      <a:pt x="9" y="221"/>
                    </a:lnTo>
                    <a:lnTo>
                      <a:pt x="9" y="222"/>
                    </a:lnTo>
                    <a:lnTo>
                      <a:pt x="7" y="224"/>
                    </a:lnTo>
                    <a:lnTo>
                      <a:pt x="6" y="225"/>
                    </a:lnTo>
                    <a:lnTo>
                      <a:pt x="4" y="225"/>
                    </a:lnTo>
                    <a:lnTo>
                      <a:pt x="3" y="225"/>
                    </a:lnTo>
                    <a:lnTo>
                      <a:pt x="1" y="224"/>
                    </a:lnTo>
                    <a:lnTo>
                      <a:pt x="0" y="222"/>
                    </a:lnTo>
                    <a:lnTo>
                      <a:pt x="0" y="221"/>
                    </a:lnTo>
                    <a:lnTo>
                      <a:pt x="0" y="193"/>
                    </a:lnTo>
                    <a:lnTo>
                      <a:pt x="0" y="192"/>
                    </a:lnTo>
                    <a:lnTo>
                      <a:pt x="1" y="191"/>
                    </a:lnTo>
                    <a:lnTo>
                      <a:pt x="3" y="189"/>
                    </a:lnTo>
                    <a:lnTo>
                      <a:pt x="4" y="189"/>
                    </a:lnTo>
                    <a:lnTo>
                      <a:pt x="6" y="189"/>
                    </a:lnTo>
                    <a:lnTo>
                      <a:pt x="7" y="191"/>
                    </a:lnTo>
                    <a:lnTo>
                      <a:pt x="9" y="192"/>
                    </a:lnTo>
                    <a:lnTo>
                      <a:pt x="9" y="193"/>
                    </a:lnTo>
                    <a:lnTo>
                      <a:pt x="9" y="193"/>
                    </a:lnTo>
                    <a:close/>
                    <a:moveTo>
                      <a:pt x="9" y="257"/>
                    </a:moveTo>
                    <a:lnTo>
                      <a:pt x="9" y="283"/>
                    </a:lnTo>
                    <a:lnTo>
                      <a:pt x="9" y="286"/>
                    </a:lnTo>
                    <a:lnTo>
                      <a:pt x="7" y="287"/>
                    </a:lnTo>
                    <a:lnTo>
                      <a:pt x="6" y="287"/>
                    </a:lnTo>
                    <a:lnTo>
                      <a:pt x="4" y="289"/>
                    </a:lnTo>
                    <a:lnTo>
                      <a:pt x="3" y="287"/>
                    </a:lnTo>
                    <a:lnTo>
                      <a:pt x="1" y="287"/>
                    </a:lnTo>
                    <a:lnTo>
                      <a:pt x="0" y="286"/>
                    </a:lnTo>
                    <a:lnTo>
                      <a:pt x="0" y="283"/>
                    </a:lnTo>
                    <a:lnTo>
                      <a:pt x="0" y="257"/>
                    </a:lnTo>
                    <a:lnTo>
                      <a:pt x="0" y="255"/>
                    </a:lnTo>
                    <a:lnTo>
                      <a:pt x="1" y="254"/>
                    </a:lnTo>
                    <a:lnTo>
                      <a:pt x="3" y="253"/>
                    </a:lnTo>
                    <a:lnTo>
                      <a:pt x="4" y="253"/>
                    </a:lnTo>
                    <a:lnTo>
                      <a:pt x="6" y="253"/>
                    </a:lnTo>
                    <a:lnTo>
                      <a:pt x="7" y="254"/>
                    </a:lnTo>
                    <a:lnTo>
                      <a:pt x="9" y="255"/>
                    </a:lnTo>
                    <a:lnTo>
                      <a:pt x="9" y="257"/>
                    </a:lnTo>
                    <a:lnTo>
                      <a:pt x="9" y="257"/>
                    </a:lnTo>
                    <a:close/>
                    <a:moveTo>
                      <a:pt x="9" y="319"/>
                    </a:moveTo>
                    <a:lnTo>
                      <a:pt x="9" y="346"/>
                    </a:lnTo>
                    <a:lnTo>
                      <a:pt x="9" y="348"/>
                    </a:lnTo>
                    <a:lnTo>
                      <a:pt x="7" y="349"/>
                    </a:lnTo>
                    <a:lnTo>
                      <a:pt x="6" y="351"/>
                    </a:lnTo>
                    <a:lnTo>
                      <a:pt x="4" y="351"/>
                    </a:lnTo>
                    <a:lnTo>
                      <a:pt x="3" y="351"/>
                    </a:lnTo>
                    <a:lnTo>
                      <a:pt x="1" y="349"/>
                    </a:lnTo>
                    <a:lnTo>
                      <a:pt x="0" y="348"/>
                    </a:lnTo>
                    <a:lnTo>
                      <a:pt x="0" y="346"/>
                    </a:lnTo>
                    <a:lnTo>
                      <a:pt x="0" y="319"/>
                    </a:lnTo>
                    <a:lnTo>
                      <a:pt x="0" y="317"/>
                    </a:lnTo>
                    <a:lnTo>
                      <a:pt x="1" y="316"/>
                    </a:lnTo>
                    <a:lnTo>
                      <a:pt x="3" y="316"/>
                    </a:lnTo>
                    <a:lnTo>
                      <a:pt x="4" y="315"/>
                    </a:lnTo>
                    <a:lnTo>
                      <a:pt x="6" y="316"/>
                    </a:lnTo>
                    <a:lnTo>
                      <a:pt x="7" y="316"/>
                    </a:lnTo>
                    <a:lnTo>
                      <a:pt x="9" y="317"/>
                    </a:lnTo>
                    <a:lnTo>
                      <a:pt x="9" y="319"/>
                    </a:lnTo>
                    <a:lnTo>
                      <a:pt x="9" y="319"/>
                    </a:lnTo>
                    <a:close/>
                    <a:moveTo>
                      <a:pt x="9" y="382"/>
                    </a:moveTo>
                    <a:lnTo>
                      <a:pt x="9" y="410"/>
                    </a:lnTo>
                    <a:lnTo>
                      <a:pt x="9" y="411"/>
                    </a:lnTo>
                    <a:lnTo>
                      <a:pt x="7" y="413"/>
                    </a:lnTo>
                    <a:lnTo>
                      <a:pt x="6" y="414"/>
                    </a:lnTo>
                    <a:lnTo>
                      <a:pt x="4" y="414"/>
                    </a:lnTo>
                    <a:lnTo>
                      <a:pt x="3" y="414"/>
                    </a:lnTo>
                    <a:lnTo>
                      <a:pt x="1" y="413"/>
                    </a:lnTo>
                    <a:lnTo>
                      <a:pt x="0" y="411"/>
                    </a:lnTo>
                    <a:lnTo>
                      <a:pt x="0" y="410"/>
                    </a:lnTo>
                    <a:lnTo>
                      <a:pt x="0" y="382"/>
                    </a:lnTo>
                    <a:lnTo>
                      <a:pt x="0" y="381"/>
                    </a:lnTo>
                    <a:lnTo>
                      <a:pt x="1" y="379"/>
                    </a:lnTo>
                    <a:lnTo>
                      <a:pt x="3" y="378"/>
                    </a:lnTo>
                    <a:lnTo>
                      <a:pt x="4" y="378"/>
                    </a:lnTo>
                    <a:lnTo>
                      <a:pt x="6" y="378"/>
                    </a:lnTo>
                    <a:lnTo>
                      <a:pt x="7" y="379"/>
                    </a:lnTo>
                    <a:lnTo>
                      <a:pt x="9" y="381"/>
                    </a:lnTo>
                    <a:lnTo>
                      <a:pt x="9" y="382"/>
                    </a:lnTo>
                    <a:lnTo>
                      <a:pt x="9" y="382"/>
                    </a:lnTo>
                    <a:close/>
                    <a:moveTo>
                      <a:pt x="9" y="446"/>
                    </a:moveTo>
                    <a:lnTo>
                      <a:pt x="9" y="473"/>
                    </a:lnTo>
                    <a:lnTo>
                      <a:pt x="9" y="475"/>
                    </a:lnTo>
                    <a:lnTo>
                      <a:pt x="7" y="476"/>
                    </a:lnTo>
                    <a:lnTo>
                      <a:pt x="6" y="477"/>
                    </a:lnTo>
                    <a:lnTo>
                      <a:pt x="4" y="477"/>
                    </a:lnTo>
                    <a:lnTo>
                      <a:pt x="3" y="477"/>
                    </a:lnTo>
                    <a:lnTo>
                      <a:pt x="1" y="476"/>
                    </a:lnTo>
                    <a:lnTo>
                      <a:pt x="0" y="475"/>
                    </a:lnTo>
                    <a:lnTo>
                      <a:pt x="0" y="473"/>
                    </a:lnTo>
                    <a:lnTo>
                      <a:pt x="0" y="446"/>
                    </a:lnTo>
                    <a:lnTo>
                      <a:pt x="0" y="444"/>
                    </a:lnTo>
                    <a:lnTo>
                      <a:pt x="1" y="443"/>
                    </a:lnTo>
                    <a:lnTo>
                      <a:pt x="3" y="441"/>
                    </a:lnTo>
                    <a:lnTo>
                      <a:pt x="4" y="441"/>
                    </a:lnTo>
                    <a:lnTo>
                      <a:pt x="6" y="441"/>
                    </a:lnTo>
                    <a:lnTo>
                      <a:pt x="7" y="443"/>
                    </a:lnTo>
                    <a:lnTo>
                      <a:pt x="9" y="444"/>
                    </a:lnTo>
                    <a:lnTo>
                      <a:pt x="9" y="446"/>
                    </a:lnTo>
                    <a:lnTo>
                      <a:pt x="9" y="446"/>
                    </a:lnTo>
                    <a:close/>
                    <a:moveTo>
                      <a:pt x="9" y="509"/>
                    </a:moveTo>
                    <a:lnTo>
                      <a:pt x="9" y="535"/>
                    </a:lnTo>
                    <a:lnTo>
                      <a:pt x="9" y="538"/>
                    </a:lnTo>
                    <a:lnTo>
                      <a:pt x="7" y="539"/>
                    </a:lnTo>
                    <a:lnTo>
                      <a:pt x="6" y="539"/>
                    </a:lnTo>
                    <a:lnTo>
                      <a:pt x="4" y="541"/>
                    </a:lnTo>
                    <a:lnTo>
                      <a:pt x="3" y="539"/>
                    </a:lnTo>
                    <a:lnTo>
                      <a:pt x="1" y="539"/>
                    </a:lnTo>
                    <a:lnTo>
                      <a:pt x="0" y="538"/>
                    </a:lnTo>
                    <a:lnTo>
                      <a:pt x="0" y="535"/>
                    </a:lnTo>
                    <a:lnTo>
                      <a:pt x="0" y="509"/>
                    </a:lnTo>
                    <a:lnTo>
                      <a:pt x="0" y="508"/>
                    </a:lnTo>
                    <a:lnTo>
                      <a:pt x="1" y="506"/>
                    </a:lnTo>
                    <a:lnTo>
                      <a:pt x="3" y="505"/>
                    </a:lnTo>
                    <a:lnTo>
                      <a:pt x="4" y="505"/>
                    </a:lnTo>
                    <a:lnTo>
                      <a:pt x="6" y="505"/>
                    </a:lnTo>
                    <a:lnTo>
                      <a:pt x="7" y="506"/>
                    </a:lnTo>
                    <a:lnTo>
                      <a:pt x="9" y="508"/>
                    </a:lnTo>
                    <a:lnTo>
                      <a:pt x="9" y="509"/>
                    </a:lnTo>
                    <a:lnTo>
                      <a:pt x="9" y="509"/>
                    </a:lnTo>
                    <a:close/>
                    <a:moveTo>
                      <a:pt x="9" y="571"/>
                    </a:moveTo>
                    <a:lnTo>
                      <a:pt x="9" y="598"/>
                    </a:lnTo>
                    <a:lnTo>
                      <a:pt x="9" y="600"/>
                    </a:lnTo>
                    <a:lnTo>
                      <a:pt x="7" y="601"/>
                    </a:lnTo>
                    <a:lnTo>
                      <a:pt x="6" y="603"/>
                    </a:lnTo>
                    <a:lnTo>
                      <a:pt x="4" y="603"/>
                    </a:lnTo>
                    <a:lnTo>
                      <a:pt x="3" y="603"/>
                    </a:lnTo>
                    <a:lnTo>
                      <a:pt x="1" y="601"/>
                    </a:lnTo>
                    <a:lnTo>
                      <a:pt x="0" y="600"/>
                    </a:lnTo>
                    <a:lnTo>
                      <a:pt x="0" y="598"/>
                    </a:lnTo>
                    <a:lnTo>
                      <a:pt x="0" y="571"/>
                    </a:lnTo>
                    <a:lnTo>
                      <a:pt x="0" y="570"/>
                    </a:lnTo>
                    <a:lnTo>
                      <a:pt x="1" y="568"/>
                    </a:lnTo>
                    <a:lnTo>
                      <a:pt x="3" y="568"/>
                    </a:lnTo>
                    <a:lnTo>
                      <a:pt x="4" y="567"/>
                    </a:lnTo>
                    <a:lnTo>
                      <a:pt x="6" y="568"/>
                    </a:lnTo>
                    <a:lnTo>
                      <a:pt x="7" y="568"/>
                    </a:lnTo>
                    <a:lnTo>
                      <a:pt x="9" y="570"/>
                    </a:lnTo>
                    <a:lnTo>
                      <a:pt x="9" y="571"/>
                    </a:lnTo>
                    <a:lnTo>
                      <a:pt x="9" y="571"/>
                    </a:lnTo>
                    <a:close/>
                    <a:moveTo>
                      <a:pt x="9" y="635"/>
                    </a:moveTo>
                    <a:lnTo>
                      <a:pt x="9" y="662"/>
                    </a:lnTo>
                    <a:lnTo>
                      <a:pt x="9" y="663"/>
                    </a:lnTo>
                    <a:lnTo>
                      <a:pt x="7" y="665"/>
                    </a:lnTo>
                    <a:lnTo>
                      <a:pt x="6" y="666"/>
                    </a:lnTo>
                    <a:lnTo>
                      <a:pt x="4" y="666"/>
                    </a:lnTo>
                    <a:lnTo>
                      <a:pt x="3" y="666"/>
                    </a:lnTo>
                    <a:lnTo>
                      <a:pt x="1" y="665"/>
                    </a:lnTo>
                    <a:lnTo>
                      <a:pt x="0" y="663"/>
                    </a:lnTo>
                    <a:lnTo>
                      <a:pt x="0" y="662"/>
                    </a:lnTo>
                    <a:lnTo>
                      <a:pt x="0" y="635"/>
                    </a:lnTo>
                    <a:lnTo>
                      <a:pt x="0" y="633"/>
                    </a:lnTo>
                    <a:lnTo>
                      <a:pt x="1" y="632"/>
                    </a:lnTo>
                    <a:lnTo>
                      <a:pt x="3" y="630"/>
                    </a:lnTo>
                    <a:lnTo>
                      <a:pt x="4" y="630"/>
                    </a:lnTo>
                    <a:lnTo>
                      <a:pt x="6" y="630"/>
                    </a:lnTo>
                    <a:lnTo>
                      <a:pt x="7" y="632"/>
                    </a:lnTo>
                    <a:lnTo>
                      <a:pt x="9" y="633"/>
                    </a:lnTo>
                    <a:lnTo>
                      <a:pt x="9" y="635"/>
                    </a:lnTo>
                    <a:lnTo>
                      <a:pt x="9" y="635"/>
                    </a:lnTo>
                    <a:close/>
                    <a:moveTo>
                      <a:pt x="9" y="698"/>
                    </a:moveTo>
                    <a:lnTo>
                      <a:pt x="9" y="725"/>
                    </a:lnTo>
                    <a:lnTo>
                      <a:pt x="9" y="727"/>
                    </a:lnTo>
                    <a:lnTo>
                      <a:pt x="7" y="728"/>
                    </a:lnTo>
                    <a:lnTo>
                      <a:pt x="6" y="730"/>
                    </a:lnTo>
                    <a:lnTo>
                      <a:pt x="4" y="730"/>
                    </a:lnTo>
                    <a:lnTo>
                      <a:pt x="3" y="730"/>
                    </a:lnTo>
                    <a:lnTo>
                      <a:pt x="1" y="728"/>
                    </a:lnTo>
                    <a:lnTo>
                      <a:pt x="0" y="727"/>
                    </a:lnTo>
                    <a:lnTo>
                      <a:pt x="0" y="725"/>
                    </a:lnTo>
                    <a:lnTo>
                      <a:pt x="0" y="698"/>
                    </a:lnTo>
                    <a:lnTo>
                      <a:pt x="0" y="696"/>
                    </a:lnTo>
                    <a:lnTo>
                      <a:pt x="1" y="695"/>
                    </a:lnTo>
                    <a:lnTo>
                      <a:pt x="3" y="694"/>
                    </a:lnTo>
                    <a:lnTo>
                      <a:pt x="4" y="694"/>
                    </a:lnTo>
                    <a:lnTo>
                      <a:pt x="6" y="694"/>
                    </a:lnTo>
                    <a:lnTo>
                      <a:pt x="7" y="695"/>
                    </a:lnTo>
                    <a:lnTo>
                      <a:pt x="9" y="696"/>
                    </a:lnTo>
                    <a:lnTo>
                      <a:pt x="9" y="698"/>
                    </a:lnTo>
                    <a:lnTo>
                      <a:pt x="9" y="698"/>
                    </a:lnTo>
                    <a:close/>
                    <a:moveTo>
                      <a:pt x="9" y="761"/>
                    </a:moveTo>
                    <a:lnTo>
                      <a:pt x="9" y="787"/>
                    </a:lnTo>
                    <a:lnTo>
                      <a:pt x="9" y="790"/>
                    </a:lnTo>
                    <a:lnTo>
                      <a:pt x="7" y="792"/>
                    </a:lnTo>
                    <a:lnTo>
                      <a:pt x="6" y="792"/>
                    </a:lnTo>
                    <a:lnTo>
                      <a:pt x="4" y="793"/>
                    </a:lnTo>
                    <a:lnTo>
                      <a:pt x="3" y="792"/>
                    </a:lnTo>
                    <a:lnTo>
                      <a:pt x="1" y="792"/>
                    </a:lnTo>
                    <a:lnTo>
                      <a:pt x="0" y="790"/>
                    </a:lnTo>
                    <a:lnTo>
                      <a:pt x="0" y="787"/>
                    </a:lnTo>
                    <a:lnTo>
                      <a:pt x="0" y="761"/>
                    </a:lnTo>
                    <a:lnTo>
                      <a:pt x="0" y="760"/>
                    </a:lnTo>
                    <a:lnTo>
                      <a:pt x="1" y="758"/>
                    </a:lnTo>
                    <a:lnTo>
                      <a:pt x="3" y="757"/>
                    </a:lnTo>
                    <a:lnTo>
                      <a:pt x="4" y="757"/>
                    </a:lnTo>
                    <a:lnTo>
                      <a:pt x="6" y="757"/>
                    </a:lnTo>
                    <a:lnTo>
                      <a:pt x="7" y="758"/>
                    </a:lnTo>
                    <a:lnTo>
                      <a:pt x="9" y="760"/>
                    </a:lnTo>
                    <a:lnTo>
                      <a:pt x="9" y="761"/>
                    </a:lnTo>
                    <a:lnTo>
                      <a:pt x="9" y="761"/>
                    </a:lnTo>
                    <a:close/>
                    <a:moveTo>
                      <a:pt x="9" y="823"/>
                    </a:moveTo>
                    <a:lnTo>
                      <a:pt x="9" y="851"/>
                    </a:lnTo>
                    <a:lnTo>
                      <a:pt x="9" y="852"/>
                    </a:lnTo>
                    <a:lnTo>
                      <a:pt x="7" y="854"/>
                    </a:lnTo>
                    <a:lnTo>
                      <a:pt x="6" y="855"/>
                    </a:lnTo>
                    <a:lnTo>
                      <a:pt x="4" y="855"/>
                    </a:lnTo>
                    <a:lnTo>
                      <a:pt x="3" y="855"/>
                    </a:lnTo>
                    <a:lnTo>
                      <a:pt x="1" y="854"/>
                    </a:lnTo>
                    <a:lnTo>
                      <a:pt x="0" y="852"/>
                    </a:lnTo>
                    <a:lnTo>
                      <a:pt x="0" y="851"/>
                    </a:lnTo>
                    <a:lnTo>
                      <a:pt x="0" y="823"/>
                    </a:lnTo>
                    <a:lnTo>
                      <a:pt x="0" y="822"/>
                    </a:lnTo>
                    <a:lnTo>
                      <a:pt x="1" y="820"/>
                    </a:lnTo>
                    <a:lnTo>
                      <a:pt x="3" y="820"/>
                    </a:lnTo>
                    <a:lnTo>
                      <a:pt x="4" y="819"/>
                    </a:lnTo>
                    <a:lnTo>
                      <a:pt x="6" y="820"/>
                    </a:lnTo>
                    <a:lnTo>
                      <a:pt x="7" y="820"/>
                    </a:lnTo>
                    <a:lnTo>
                      <a:pt x="9" y="822"/>
                    </a:lnTo>
                    <a:lnTo>
                      <a:pt x="9" y="823"/>
                    </a:lnTo>
                    <a:lnTo>
                      <a:pt x="9" y="823"/>
                    </a:lnTo>
                    <a:close/>
                    <a:moveTo>
                      <a:pt x="9" y="887"/>
                    </a:moveTo>
                    <a:lnTo>
                      <a:pt x="9" y="914"/>
                    </a:lnTo>
                    <a:lnTo>
                      <a:pt x="9" y="916"/>
                    </a:lnTo>
                    <a:lnTo>
                      <a:pt x="7" y="917"/>
                    </a:lnTo>
                    <a:lnTo>
                      <a:pt x="6" y="918"/>
                    </a:lnTo>
                    <a:lnTo>
                      <a:pt x="4" y="918"/>
                    </a:lnTo>
                    <a:lnTo>
                      <a:pt x="3" y="918"/>
                    </a:lnTo>
                    <a:lnTo>
                      <a:pt x="1" y="917"/>
                    </a:lnTo>
                    <a:lnTo>
                      <a:pt x="0" y="916"/>
                    </a:lnTo>
                    <a:lnTo>
                      <a:pt x="0" y="914"/>
                    </a:lnTo>
                    <a:lnTo>
                      <a:pt x="0" y="887"/>
                    </a:lnTo>
                    <a:lnTo>
                      <a:pt x="0" y="885"/>
                    </a:lnTo>
                    <a:lnTo>
                      <a:pt x="1" y="884"/>
                    </a:lnTo>
                    <a:lnTo>
                      <a:pt x="3" y="882"/>
                    </a:lnTo>
                    <a:lnTo>
                      <a:pt x="4" y="882"/>
                    </a:lnTo>
                    <a:lnTo>
                      <a:pt x="6" y="882"/>
                    </a:lnTo>
                    <a:lnTo>
                      <a:pt x="7" y="884"/>
                    </a:lnTo>
                    <a:lnTo>
                      <a:pt x="9" y="885"/>
                    </a:lnTo>
                    <a:lnTo>
                      <a:pt x="9" y="887"/>
                    </a:lnTo>
                    <a:lnTo>
                      <a:pt x="9" y="887"/>
                    </a:lnTo>
                    <a:close/>
                    <a:moveTo>
                      <a:pt x="9" y="950"/>
                    </a:moveTo>
                    <a:lnTo>
                      <a:pt x="9" y="978"/>
                    </a:lnTo>
                    <a:lnTo>
                      <a:pt x="9" y="979"/>
                    </a:lnTo>
                    <a:lnTo>
                      <a:pt x="7" y="980"/>
                    </a:lnTo>
                    <a:lnTo>
                      <a:pt x="6" y="982"/>
                    </a:lnTo>
                    <a:lnTo>
                      <a:pt x="4" y="982"/>
                    </a:lnTo>
                    <a:lnTo>
                      <a:pt x="3" y="982"/>
                    </a:lnTo>
                    <a:lnTo>
                      <a:pt x="1" y="980"/>
                    </a:lnTo>
                    <a:lnTo>
                      <a:pt x="0" y="979"/>
                    </a:lnTo>
                    <a:lnTo>
                      <a:pt x="0" y="978"/>
                    </a:lnTo>
                    <a:lnTo>
                      <a:pt x="0" y="950"/>
                    </a:lnTo>
                    <a:lnTo>
                      <a:pt x="0" y="949"/>
                    </a:lnTo>
                    <a:lnTo>
                      <a:pt x="1" y="947"/>
                    </a:lnTo>
                    <a:lnTo>
                      <a:pt x="3" y="946"/>
                    </a:lnTo>
                    <a:lnTo>
                      <a:pt x="4" y="946"/>
                    </a:lnTo>
                    <a:lnTo>
                      <a:pt x="6" y="946"/>
                    </a:lnTo>
                    <a:lnTo>
                      <a:pt x="7" y="947"/>
                    </a:lnTo>
                    <a:lnTo>
                      <a:pt x="9" y="949"/>
                    </a:lnTo>
                    <a:lnTo>
                      <a:pt x="9" y="950"/>
                    </a:lnTo>
                    <a:lnTo>
                      <a:pt x="9" y="950"/>
                    </a:lnTo>
                    <a:close/>
                    <a:moveTo>
                      <a:pt x="9" y="1014"/>
                    </a:moveTo>
                    <a:lnTo>
                      <a:pt x="9" y="1040"/>
                    </a:lnTo>
                    <a:lnTo>
                      <a:pt x="9" y="1042"/>
                    </a:lnTo>
                    <a:lnTo>
                      <a:pt x="7" y="1044"/>
                    </a:lnTo>
                    <a:lnTo>
                      <a:pt x="6" y="1044"/>
                    </a:lnTo>
                    <a:lnTo>
                      <a:pt x="4" y="1045"/>
                    </a:lnTo>
                    <a:lnTo>
                      <a:pt x="3" y="1044"/>
                    </a:lnTo>
                    <a:lnTo>
                      <a:pt x="1" y="1044"/>
                    </a:lnTo>
                    <a:lnTo>
                      <a:pt x="0" y="1042"/>
                    </a:lnTo>
                    <a:lnTo>
                      <a:pt x="0" y="1040"/>
                    </a:lnTo>
                    <a:lnTo>
                      <a:pt x="0" y="1014"/>
                    </a:lnTo>
                    <a:lnTo>
                      <a:pt x="0" y="1012"/>
                    </a:lnTo>
                    <a:lnTo>
                      <a:pt x="1" y="1011"/>
                    </a:lnTo>
                    <a:lnTo>
                      <a:pt x="3" y="1009"/>
                    </a:lnTo>
                    <a:lnTo>
                      <a:pt x="4" y="1009"/>
                    </a:lnTo>
                    <a:lnTo>
                      <a:pt x="6" y="1009"/>
                    </a:lnTo>
                    <a:lnTo>
                      <a:pt x="7" y="1011"/>
                    </a:lnTo>
                    <a:lnTo>
                      <a:pt x="9" y="1012"/>
                    </a:lnTo>
                    <a:lnTo>
                      <a:pt x="9" y="1014"/>
                    </a:lnTo>
                    <a:lnTo>
                      <a:pt x="9" y="1014"/>
                    </a:lnTo>
                    <a:close/>
                    <a:moveTo>
                      <a:pt x="9" y="1076"/>
                    </a:moveTo>
                    <a:lnTo>
                      <a:pt x="9" y="1103"/>
                    </a:lnTo>
                    <a:lnTo>
                      <a:pt x="9" y="1104"/>
                    </a:lnTo>
                    <a:lnTo>
                      <a:pt x="7" y="1106"/>
                    </a:lnTo>
                    <a:lnTo>
                      <a:pt x="6" y="1107"/>
                    </a:lnTo>
                    <a:lnTo>
                      <a:pt x="4" y="1107"/>
                    </a:lnTo>
                    <a:lnTo>
                      <a:pt x="3" y="1107"/>
                    </a:lnTo>
                    <a:lnTo>
                      <a:pt x="1" y="1106"/>
                    </a:lnTo>
                    <a:lnTo>
                      <a:pt x="0" y="1104"/>
                    </a:lnTo>
                    <a:lnTo>
                      <a:pt x="0" y="1103"/>
                    </a:lnTo>
                    <a:lnTo>
                      <a:pt x="0" y="1076"/>
                    </a:lnTo>
                    <a:lnTo>
                      <a:pt x="0" y="1074"/>
                    </a:lnTo>
                    <a:lnTo>
                      <a:pt x="1" y="1073"/>
                    </a:lnTo>
                    <a:lnTo>
                      <a:pt x="3" y="1073"/>
                    </a:lnTo>
                    <a:lnTo>
                      <a:pt x="4" y="1071"/>
                    </a:lnTo>
                    <a:lnTo>
                      <a:pt x="6" y="1073"/>
                    </a:lnTo>
                    <a:lnTo>
                      <a:pt x="7" y="1073"/>
                    </a:lnTo>
                    <a:lnTo>
                      <a:pt x="9" y="1074"/>
                    </a:lnTo>
                    <a:lnTo>
                      <a:pt x="9" y="1076"/>
                    </a:lnTo>
                    <a:lnTo>
                      <a:pt x="9" y="1076"/>
                    </a:lnTo>
                    <a:close/>
                    <a:moveTo>
                      <a:pt x="9" y="1139"/>
                    </a:moveTo>
                    <a:lnTo>
                      <a:pt x="9" y="1166"/>
                    </a:lnTo>
                    <a:lnTo>
                      <a:pt x="9" y="1168"/>
                    </a:lnTo>
                    <a:lnTo>
                      <a:pt x="7" y="1169"/>
                    </a:lnTo>
                    <a:lnTo>
                      <a:pt x="6" y="1171"/>
                    </a:lnTo>
                    <a:lnTo>
                      <a:pt x="4" y="1171"/>
                    </a:lnTo>
                    <a:lnTo>
                      <a:pt x="3" y="1171"/>
                    </a:lnTo>
                    <a:lnTo>
                      <a:pt x="1" y="1169"/>
                    </a:lnTo>
                    <a:lnTo>
                      <a:pt x="0" y="1168"/>
                    </a:lnTo>
                    <a:lnTo>
                      <a:pt x="0" y="1166"/>
                    </a:lnTo>
                    <a:lnTo>
                      <a:pt x="0" y="1139"/>
                    </a:lnTo>
                    <a:lnTo>
                      <a:pt x="0" y="1138"/>
                    </a:lnTo>
                    <a:lnTo>
                      <a:pt x="1" y="1136"/>
                    </a:lnTo>
                    <a:lnTo>
                      <a:pt x="3" y="1135"/>
                    </a:lnTo>
                    <a:lnTo>
                      <a:pt x="4" y="1135"/>
                    </a:lnTo>
                    <a:lnTo>
                      <a:pt x="6" y="1135"/>
                    </a:lnTo>
                    <a:lnTo>
                      <a:pt x="7" y="1136"/>
                    </a:lnTo>
                    <a:lnTo>
                      <a:pt x="9" y="1138"/>
                    </a:lnTo>
                    <a:lnTo>
                      <a:pt x="9" y="1139"/>
                    </a:lnTo>
                    <a:lnTo>
                      <a:pt x="9" y="1139"/>
                    </a:lnTo>
                    <a:close/>
                    <a:moveTo>
                      <a:pt x="9" y="1202"/>
                    </a:moveTo>
                    <a:lnTo>
                      <a:pt x="9" y="1230"/>
                    </a:lnTo>
                    <a:lnTo>
                      <a:pt x="9" y="1231"/>
                    </a:lnTo>
                    <a:lnTo>
                      <a:pt x="7" y="1233"/>
                    </a:lnTo>
                    <a:lnTo>
                      <a:pt x="6" y="1234"/>
                    </a:lnTo>
                    <a:lnTo>
                      <a:pt x="4" y="1234"/>
                    </a:lnTo>
                    <a:lnTo>
                      <a:pt x="3" y="1234"/>
                    </a:lnTo>
                    <a:lnTo>
                      <a:pt x="1" y="1233"/>
                    </a:lnTo>
                    <a:lnTo>
                      <a:pt x="0" y="1231"/>
                    </a:lnTo>
                    <a:lnTo>
                      <a:pt x="0" y="1230"/>
                    </a:lnTo>
                    <a:lnTo>
                      <a:pt x="0" y="1202"/>
                    </a:lnTo>
                    <a:lnTo>
                      <a:pt x="0" y="1201"/>
                    </a:lnTo>
                    <a:lnTo>
                      <a:pt x="1" y="1200"/>
                    </a:lnTo>
                    <a:lnTo>
                      <a:pt x="3" y="1198"/>
                    </a:lnTo>
                    <a:lnTo>
                      <a:pt x="4" y="1198"/>
                    </a:lnTo>
                    <a:lnTo>
                      <a:pt x="6" y="1198"/>
                    </a:lnTo>
                    <a:lnTo>
                      <a:pt x="7" y="1200"/>
                    </a:lnTo>
                    <a:lnTo>
                      <a:pt x="9" y="1201"/>
                    </a:lnTo>
                    <a:lnTo>
                      <a:pt x="9" y="1202"/>
                    </a:lnTo>
                    <a:lnTo>
                      <a:pt x="9" y="1202"/>
                    </a:lnTo>
                    <a:close/>
                    <a:moveTo>
                      <a:pt x="9" y="1266"/>
                    </a:moveTo>
                    <a:lnTo>
                      <a:pt x="9" y="1292"/>
                    </a:lnTo>
                    <a:lnTo>
                      <a:pt x="9" y="1295"/>
                    </a:lnTo>
                    <a:lnTo>
                      <a:pt x="7" y="1296"/>
                    </a:lnTo>
                    <a:lnTo>
                      <a:pt x="6" y="1296"/>
                    </a:lnTo>
                    <a:lnTo>
                      <a:pt x="4" y="1298"/>
                    </a:lnTo>
                    <a:lnTo>
                      <a:pt x="3" y="1296"/>
                    </a:lnTo>
                    <a:lnTo>
                      <a:pt x="1" y="1296"/>
                    </a:lnTo>
                    <a:lnTo>
                      <a:pt x="0" y="1295"/>
                    </a:lnTo>
                    <a:lnTo>
                      <a:pt x="0" y="1292"/>
                    </a:lnTo>
                    <a:lnTo>
                      <a:pt x="0" y="1266"/>
                    </a:lnTo>
                    <a:lnTo>
                      <a:pt x="0" y="1264"/>
                    </a:lnTo>
                    <a:lnTo>
                      <a:pt x="1" y="1263"/>
                    </a:lnTo>
                    <a:lnTo>
                      <a:pt x="3" y="1261"/>
                    </a:lnTo>
                    <a:lnTo>
                      <a:pt x="4" y="1261"/>
                    </a:lnTo>
                    <a:lnTo>
                      <a:pt x="6" y="1261"/>
                    </a:lnTo>
                    <a:lnTo>
                      <a:pt x="7" y="1263"/>
                    </a:lnTo>
                    <a:lnTo>
                      <a:pt x="9" y="1264"/>
                    </a:lnTo>
                    <a:lnTo>
                      <a:pt x="9" y="1266"/>
                    </a:lnTo>
                    <a:lnTo>
                      <a:pt x="9" y="1266"/>
                    </a:lnTo>
                    <a:close/>
                    <a:moveTo>
                      <a:pt x="9" y="1328"/>
                    </a:moveTo>
                    <a:lnTo>
                      <a:pt x="9" y="1355"/>
                    </a:lnTo>
                    <a:lnTo>
                      <a:pt x="9" y="1357"/>
                    </a:lnTo>
                    <a:lnTo>
                      <a:pt x="7" y="1358"/>
                    </a:lnTo>
                    <a:lnTo>
                      <a:pt x="6" y="1359"/>
                    </a:lnTo>
                    <a:lnTo>
                      <a:pt x="4" y="1359"/>
                    </a:lnTo>
                    <a:lnTo>
                      <a:pt x="3" y="1359"/>
                    </a:lnTo>
                    <a:lnTo>
                      <a:pt x="1" y="1358"/>
                    </a:lnTo>
                    <a:lnTo>
                      <a:pt x="0" y="1357"/>
                    </a:lnTo>
                    <a:lnTo>
                      <a:pt x="0" y="1355"/>
                    </a:lnTo>
                    <a:lnTo>
                      <a:pt x="0" y="1328"/>
                    </a:lnTo>
                    <a:lnTo>
                      <a:pt x="0" y="1326"/>
                    </a:lnTo>
                    <a:lnTo>
                      <a:pt x="1" y="1325"/>
                    </a:lnTo>
                    <a:lnTo>
                      <a:pt x="3" y="1325"/>
                    </a:lnTo>
                    <a:lnTo>
                      <a:pt x="4" y="1323"/>
                    </a:lnTo>
                    <a:lnTo>
                      <a:pt x="6" y="1325"/>
                    </a:lnTo>
                    <a:lnTo>
                      <a:pt x="7" y="1325"/>
                    </a:lnTo>
                    <a:lnTo>
                      <a:pt x="9" y="1326"/>
                    </a:lnTo>
                    <a:lnTo>
                      <a:pt x="9" y="1328"/>
                    </a:lnTo>
                    <a:lnTo>
                      <a:pt x="9" y="1328"/>
                    </a:lnTo>
                    <a:close/>
                    <a:moveTo>
                      <a:pt x="9" y="1391"/>
                    </a:moveTo>
                    <a:lnTo>
                      <a:pt x="9" y="1419"/>
                    </a:lnTo>
                    <a:lnTo>
                      <a:pt x="9" y="1420"/>
                    </a:lnTo>
                    <a:lnTo>
                      <a:pt x="7" y="1421"/>
                    </a:lnTo>
                    <a:lnTo>
                      <a:pt x="6" y="1423"/>
                    </a:lnTo>
                    <a:lnTo>
                      <a:pt x="4" y="1423"/>
                    </a:lnTo>
                    <a:lnTo>
                      <a:pt x="3" y="1423"/>
                    </a:lnTo>
                    <a:lnTo>
                      <a:pt x="1" y="1421"/>
                    </a:lnTo>
                    <a:lnTo>
                      <a:pt x="0" y="1420"/>
                    </a:lnTo>
                    <a:lnTo>
                      <a:pt x="0" y="1419"/>
                    </a:lnTo>
                    <a:lnTo>
                      <a:pt x="0" y="1391"/>
                    </a:lnTo>
                    <a:lnTo>
                      <a:pt x="0" y="1390"/>
                    </a:lnTo>
                    <a:lnTo>
                      <a:pt x="1" y="1388"/>
                    </a:lnTo>
                    <a:lnTo>
                      <a:pt x="3" y="1387"/>
                    </a:lnTo>
                    <a:lnTo>
                      <a:pt x="4" y="1387"/>
                    </a:lnTo>
                    <a:lnTo>
                      <a:pt x="6" y="1387"/>
                    </a:lnTo>
                    <a:lnTo>
                      <a:pt x="7" y="1388"/>
                    </a:lnTo>
                    <a:lnTo>
                      <a:pt x="9" y="1390"/>
                    </a:lnTo>
                    <a:lnTo>
                      <a:pt x="9" y="1391"/>
                    </a:lnTo>
                    <a:lnTo>
                      <a:pt x="9" y="1391"/>
                    </a:lnTo>
                    <a:close/>
                    <a:moveTo>
                      <a:pt x="9" y="1455"/>
                    </a:moveTo>
                    <a:lnTo>
                      <a:pt x="9" y="1482"/>
                    </a:lnTo>
                    <a:lnTo>
                      <a:pt x="9" y="1483"/>
                    </a:lnTo>
                    <a:lnTo>
                      <a:pt x="7" y="1485"/>
                    </a:lnTo>
                    <a:lnTo>
                      <a:pt x="6" y="1486"/>
                    </a:lnTo>
                    <a:lnTo>
                      <a:pt x="4" y="1486"/>
                    </a:lnTo>
                    <a:lnTo>
                      <a:pt x="3" y="1486"/>
                    </a:lnTo>
                    <a:lnTo>
                      <a:pt x="1" y="1485"/>
                    </a:lnTo>
                    <a:lnTo>
                      <a:pt x="0" y="1483"/>
                    </a:lnTo>
                    <a:lnTo>
                      <a:pt x="0" y="1482"/>
                    </a:lnTo>
                    <a:lnTo>
                      <a:pt x="0" y="1455"/>
                    </a:lnTo>
                    <a:lnTo>
                      <a:pt x="0" y="1453"/>
                    </a:lnTo>
                    <a:lnTo>
                      <a:pt x="1" y="1452"/>
                    </a:lnTo>
                    <a:lnTo>
                      <a:pt x="3" y="1450"/>
                    </a:lnTo>
                    <a:lnTo>
                      <a:pt x="4" y="1450"/>
                    </a:lnTo>
                    <a:lnTo>
                      <a:pt x="6" y="1450"/>
                    </a:lnTo>
                    <a:lnTo>
                      <a:pt x="7" y="1452"/>
                    </a:lnTo>
                    <a:lnTo>
                      <a:pt x="9" y="1453"/>
                    </a:lnTo>
                    <a:lnTo>
                      <a:pt x="9" y="1455"/>
                    </a:lnTo>
                    <a:lnTo>
                      <a:pt x="9" y="1455"/>
                    </a:lnTo>
                    <a:close/>
                    <a:moveTo>
                      <a:pt x="9" y="1518"/>
                    </a:moveTo>
                    <a:lnTo>
                      <a:pt x="9" y="1544"/>
                    </a:lnTo>
                    <a:lnTo>
                      <a:pt x="9" y="1547"/>
                    </a:lnTo>
                    <a:lnTo>
                      <a:pt x="7" y="1548"/>
                    </a:lnTo>
                    <a:lnTo>
                      <a:pt x="6" y="1548"/>
                    </a:lnTo>
                    <a:lnTo>
                      <a:pt x="4" y="1550"/>
                    </a:lnTo>
                    <a:lnTo>
                      <a:pt x="3" y="1548"/>
                    </a:lnTo>
                    <a:lnTo>
                      <a:pt x="1" y="1548"/>
                    </a:lnTo>
                    <a:lnTo>
                      <a:pt x="0" y="1547"/>
                    </a:lnTo>
                    <a:lnTo>
                      <a:pt x="0" y="1544"/>
                    </a:lnTo>
                    <a:lnTo>
                      <a:pt x="0" y="1518"/>
                    </a:lnTo>
                    <a:lnTo>
                      <a:pt x="0" y="1517"/>
                    </a:lnTo>
                    <a:lnTo>
                      <a:pt x="1" y="1515"/>
                    </a:lnTo>
                    <a:lnTo>
                      <a:pt x="3" y="1514"/>
                    </a:lnTo>
                    <a:lnTo>
                      <a:pt x="4" y="1514"/>
                    </a:lnTo>
                    <a:lnTo>
                      <a:pt x="6" y="1514"/>
                    </a:lnTo>
                    <a:lnTo>
                      <a:pt x="7" y="1515"/>
                    </a:lnTo>
                    <a:lnTo>
                      <a:pt x="9" y="1517"/>
                    </a:lnTo>
                    <a:lnTo>
                      <a:pt x="9" y="1518"/>
                    </a:lnTo>
                    <a:lnTo>
                      <a:pt x="9" y="1518"/>
                    </a:lnTo>
                    <a:close/>
                    <a:moveTo>
                      <a:pt x="9" y="1580"/>
                    </a:moveTo>
                    <a:lnTo>
                      <a:pt x="9" y="1607"/>
                    </a:lnTo>
                    <a:lnTo>
                      <a:pt x="9" y="1609"/>
                    </a:lnTo>
                    <a:lnTo>
                      <a:pt x="7" y="1610"/>
                    </a:lnTo>
                    <a:lnTo>
                      <a:pt x="6" y="1612"/>
                    </a:lnTo>
                    <a:lnTo>
                      <a:pt x="4" y="1612"/>
                    </a:lnTo>
                    <a:lnTo>
                      <a:pt x="3" y="1612"/>
                    </a:lnTo>
                    <a:lnTo>
                      <a:pt x="1" y="1610"/>
                    </a:lnTo>
                    <a:lnTo>
                      <a:pt x="0" y="1609"/>
                    </a:lnTo>
                    <a:lnTo>
                      <a:pt x="0" y="1607"/>
                    </a:lnTo>
                    <a:lnTo>
                      <a:pt x="0" y="1580"/>
                    </a:lnTo>
                    <a:lnTo>
                      <a:pt x="0" y="1579"/>
                    </a:lnTo>
                    <a:lnTo>
                      <a:pt x="1" y="1577"/>
                    </a:lnTo>
                    <a:lnTo>
                      <a:pt x="3" y="1577"/>
                    </a:lnTo>
                    <a:lnTo>
                      <a:pt x="4" y="1576"/>
                    </a:lnTo>
                    <a:lnTo>
                      <a:pt x="6" y="1577"/>
                    </a:lnTo>
                    <a:lnTo>
                      <a:pt x="7" y="1577"/>
                    </a:lnTo>
                    <a:lnTo>
                      <a:pt x="9" y="1579"/>
                    </a:lnTo>
                    <a:lnTo>
                      <a:pt x="9" y="1580"/>
                    </a:lnTo>
                    <a:lnTo>
                      <a:pt x="9" y="1580"/>
                    </a:lnTo>
                    <a:close/>
                    <a:moveTo>
                      <a:pt x="9" y="1643"/>
                    </a:moveTo>
                    <a:lnTo>
                      <a:pt x="9" y="1671"/>
                    </a:lnTo>
                    <a:lnTo>
                      <a:pt x="9" y="1672"/>
                    </a:lnTo>
                    <a:lnTo>
                      <a:pt x="7" y="1674"/>
                    </a:lnTo>
                    <a:lnTo>
                      <a:pt x="6" y="1675"/>
                    </a:lnTo>
                    <a:lnTo>
                      <a:pt x="4" y="1675"/>
                    </a:lnTo>
                    <a:lnTo>
                      <a:pt x="3" y="1675"/>
                    </a:lnTo>
                    <a:lnTo>
                      <a:pt x="1" y="1674"/>
                    </a:lnTo>
                    <a:lnTo>
                      <a:pt x="0" y="1672"/>
                    </a:lnTo>
                    <a:lnTo>
                      <a:pt x="0" y="1671"/>
                    </a:lnTo>
                    <a:lnTo>
                      <a:pt x="0" y="1643"/>
                    </a:lnTo>
                    <a:lnTo>
                      <a:pt x="0" y="1642"/>
                    </a:lnTo>
                    <a:lnTo>
                      <a:pt x="1" y="1641"/>
                    </a:lnTo>
                    <a:lnTo>
                      <a:pt x="3" y="1639"/>
                    </a:lnTo>
                    <a:lnTo>
                      <a:pt x="4" y="1639"/>
                    </a:lnTo>
                    <a:lnTo>
                      <a:pt x="6" y="1639"/>
                    </a:lnTo>
                    <a:lnTo>
                      <a:pt x="7" y="1641"/>
                    </a:lnTo>
                    <a:lnTo>
                      <a:pt x="9" y="1642"/>
                    </a:lnTo>
                    <a:lnTo>
                      <a:pt x="9" y="1643"/>
                    </a:lnTo>
                    <a:lnTo>
                      <a:pt x="9" y="1643"/>
                    </a:lnTo>
                    <a:close/>
                    <a:moveTo>
                      <a:pt x="9" y="1707"/>
                    </a:moveTo>
                    <a:lnTo>
                      <a:pt x="9" y="1734"/>
                    </a:lnTo>
                    <a:lnTo>
                      <a:pt x="9" y="1736"/>
                    </a:lnTo>
                    <a:lnTo>
                      <a:pt x="7" y="1737"/>
                    </a:lnTo>
                    <a:lnTo>
                      <a:pt x="6" y="1739"/>
                    </a:lnTo>
                    <a:lnTo>
                      <a:pt x="4" y="1739"/>
                    </a:lnTo>
                    <a:lnTo>
                      <a:pt x="3" y="1739"/>
                    </a:lnTo>
                    <a:lnTo>
                      <a:pt x="1" y="1737"/>
                    </a:lnTo>
                    <a:lnTo>
                      <a:pt x="0" y="1736"/>
                    </a:lnTo>
                    <a:lnTo>
                      <a:pt x="0" y="1734"/>
                    </a:lnTo>
                    <a:lnTo>
                      <a:pt x="0" y="1707"/>
                    </a:lnTo>
                    <a:lnTo>
                      <a:pt x="0" y="1705"/>
                    </a:lnTo>
                    <a:lnTo>
                      <a:pt x="1" y="1704"/>
                    </a:lnTo>
                    <a:lnTo>
                      <a:pt x="3" y="1703"/>
                    </a:lnTo>
                    <a:lnTo>
                      <a:pt x="4" y="1703"/>
                    </a:lnTo>
                    <a:lnTo>
                      <a:pt x="6" y="1703"/>
                    </a:lnTo>
                    <a:lnTo>
                      <a:pt x="7" y="1704"/>
                    </a:lnTo>
                    <a:lnTo>
                      <a:pt x="9" y="1705"/>
                    </a:lnTo>
                    <a:lnTo>
                      <a:pt x="9" y="1707"/>
                    </a:lnTo>
                    <a:lnTo>
                      <a:pt x="9" y="1707"/>
                    </a:lnTo>
                    <a:close/>
                    <a:moveTo>
                      <a:pt x="9" y="1770"/>
                    </a:moveTo>
                    <a:lnTo>
                      <a:pt x="9" y="1796"/>
                    </a:lnTo>
                    <a:lnTo>
                      <a:pt x="9" y="1799"/>
                    </a:lnTo>
                    <a:lnTo>
                      <a:pt x="7" y="1801"/>
                    </a:lnTo>
                    <a:lnTo>
                      <a:pt x="6" y="1801"/>
                    </a:lnTo>
                    <a:lnTo>
                      <a:pt x="4" y="1802"/>
                    </a:lnTo>
                    <a:lnTo>
                      <a:pt x="3" y="1801"/>
                    </a:lnTo>
                    <a:lnTo>
                      <a:pt x="1" y="1801"/>
                    </a:lnTo>
                    <a:lnTo>
                      <a:pt x="0" y="1799"/>
                    </a:lnTo>
                    <a:lnTo>
                      <a:pt x="0" y="1796"/>
                    </a:lnTo>
                    <a:lnTo>
                      <a:pt x="0" y="1770"/>
                    </a:lnTo>
                    <a:lnTo>
                      <a:pt x="0" y="1769"/>
                    </a:lnTo>
                    <a:lnTo>
                      <a:pt x="1" y="1767"/>
                    </a:lnTo>
                    <a:lnTo>
                      <a:pt x="3" y="1766"/>
                    </a:lnTo>
                    <a:lnTo>
                      <a:pt x="4" y="1766"/>
                    </a:lnTo>
                    <a:lnTo>
                      <a:pt x="6" y="1766"/>
                    </a:lnTo>
                    <a:lnTo>
                      <a:pt x="7" y="1767"/>
                    </a:lnTo>
                    <a:lnTo>
                      <a:pt x="9" y="1769"/>
                    </a:lnTo>
                    <a:lnTo>
                      <a:pt x="9" y="1770"/>
                    </a:lnTo>
                    <a:lnTo>
                      <a:pt x="9" y="1770"/>
                    </a:lnTo>
                    <a:close/>
                    <a:moveTo>
                      <a:pt x="9" y="1832"/>
                    </a:moveTo>
                    <a:lnTo>
                      <a:pt x="9" y="1860"/>
                    </a:lnTo>
                    <a:lnTo>
                      <a:pt x="9" y="1861"/>
                    </a:lnTo>
                    <a:lnTo>
                      <a:pt x="7" y="1863"/>
                    </a:lnTo>
                    <a:lnTo>
                      <a:pt x="6" y="1864"/>
                    </a:lnTo>
                    <a:lnTo>
                      <a:pt x="4" y="1864"/>
                    </a:lnTo>
                    <a:lnTo>
                      <a:pt x="3" y="1864"/>
                    </a:lnTo>
                    <a:lnTo>
                      <a:pt x="1" y="1863"/>
                    </a:lnTo>
                    <a:lnTo>
                      <a:pt x="0" y="1861"/>
                    </a:lnTo>
                    <a:lnTo>
                      <a:pt x="0" y="1860"/>
                    </a:lnTo>
                    <a:lnTo>
                      <a:pt x="0" y="1832"/>
                    </a:lnTo>
                    <a:lnTo>
                      <a:pt x="0" y="1831"/>
                    </a:lnTo>
                    <a:lnTo>
                      <a:pt x="1" y="1829"/>
                    </a:lnTo>
                    <a:lnTo>
                      <a:pt x="3" y="1829"/>
                    </a:lnTo>
                    <a:lnTo>
                      <a:pt x="4" y="1828"/>
                    </a:lnTo>
                    <a:lnTo>
                      <a:pt x="6" y="1829"/>
                    </a:lnTo>
                    <a:lnTo>
                      <a:pt x="7" y="1829"/>
                    </a:lnTo>
                    <a:lnTo>
                      <a:pt x="9" y="1831"/>
                    </a:lnTo>
                    <a:lnTo>
                      <a:pt x="9" y="1832"/>
                    </a:lnTo>
                    <a:lnTo>
                      <a:pt x="9" y="1832"/>
                    </a:lnTo>
                    <a:close/>
                    <a:moveTo>
                      <a:pt x="9" y="1896"/>
                    </a:moveTo>
                    <a:lnTo>
                      <a:pt x="9" y="1907"/>
                    </a:lnTo>
                    <a:lnTo>
                      <a:pt x="9" y="1909"/>
                    </a:lnTo>
                    <a:lnTo>
                      <a:pt x="7" y="1910"/>
                    </a:lnTo>
                    <a:lnTo>
                      <a:pt x="6" y="1912"/>
                    </a:lnTo>
                    <a:lnTo>
                      <a:pt x="4" y="1912"/>
                    </a:lnTo>
                    <a:lnTo>
                      <a:pt x="3" y="1912"/>
                    </a:lnTo>
                    <a:lnTo>
                      <a:pt x="1" y="1910"/>
                    </a:lnTo>
                    <a:lnTo>
                      <a:pt x="0" y="1909"/>
                    </a:lnTo>
                    <a:lnTo>
                      <a:pt x="0" y="1907"/>
                    </a:lnTo>
                    <a:lnTo>
                      <a:pt x="0" y="1896"/>
                    </a:lnTo>
                    <a:lnTo>
                      <a:pt x="0" y="1894"/>
                    </a:lnTo>
                    <a:lnTo>
                      <a:pt x="1" y="1893"/>
                    </a:lnTo>
                    <a:lnTo>
                      <a:pt x="3" y="1891"/>
                    </a:lnTo>
                    <a:lnTo>
                      <a:pt x="4" y="1891"/>
                    </a:lnTo>
                    <a:lnTo>
                      <a:pt x="6" y="1891"/>
                    </a:lnTo>
                    <a:lnTo>
                      <a:pt x="7" y="1893"/>
                    </a:lnTo>
                    <a:lnTo>
                      <a:pt x="9" y="1894"/>
                    </a:lnTo>
                    <a:lnTo>
                      <a:pt x="9" y="1896"/>
                    </a:lnTo>
                    <a:lnTo>
                      <a:pt x="9" y="1896"/>
                    </a:lnTo>
                    <a:close/>
                  </a:path>
                </a:pathLst>
              </a:custGeom>
              <a:solidFill>
                <a:srgbClr val="000000"/>
              </a:solidFill>
              <a:ln w="1588">
                <a:solidFill>
                  <a:srgbClr val="000000"/>
                </a:solidFill>
                <a:prstDash val="solid"/>
                <a:round/>
                <a:headEnd/>
                <a:tailEnd/>
              </a:ln>
            </p:spPr>
            <p:txBody>
              <a:bodyPr/>
              <a:lstStyle/>
              <a:p>
                <a:endParaRPr lang="en-US"/>
              </a:p>
            </p:txBody>
          </p:sp>
          <p:sp>
            <p:nvSpPr>
              <p:cNvPr id="128" name="Freeform 23"/>
              <p:cNvSpPr>
                <a:spLocks noEditPoints="1"/>
              </p:cNvSpPr>
              <p:nvPr/>
            </p:nvSpPr>
            <p:spPr bwMode="auto">
              <a:xfrm>
                <a:off x="1249" y="2544"/>
                <a:ext cx="7" cy="1690"/>
              </a:xfrm>
              <a:custGeom>
                <a:avLst/>
                <a:gdLst/>
                <a:ahLst/>
                <a:cxnLst>
                  <a:cxn ang="0">
                    <a:pos x="0" y="31"/>
                  </a:cxn>
                  <a:cxn ang="0">
                    <a:pos x="8" y="5"/>
                  </a:cxn>
                  <a:cxn ang="0">
                    <a:pos x="0" y="94"/>
                  </a:cxn>
                  <a:cxn ang="0">
                    <a:pos x="8" y="67"/>
                  </a:cxn>
                  <a:cxn ang="0">
                    <a:pos x="0" y="157"/>
                  </a:cxn>
                  <a:cxn ang="0">
                    <a:pos x="8" y="130"/>
                  </a:cxn>
                  <a:cxn ang="0">
                    <a:pos x="0" y="221"/>
                  </a:cxn>
                  <a:cxn ang="0">
                    <a:pos x="8" y="193"/>
                  </a:cxn>
                  <a:cxn ang="0">
                    <a:pos x="0" y="283"/>
                  </a:cxn>
                  <a:cxn ang="0">
                    <a:pos x="8" y="257"/>
                  </a:cxn>
                  <a:cxn ang="0">
                    <a:pos x="0" y="346"/>
                  </a:cxn>
                  <a:cxn ang="0">
                    <a:pos x="8" y="319"/>
                  </a:cxn>
                  <a:cxn ang="0">
                    <a:pos x="0" y="410"/>
                  </a:cxn>
                  <a:cxn ang="0">
                    <a:pos x="8" y="382"/>
                  </a:cxn>
                  <a:cxn ang="0">
                    <a:pos x="0" y="473"/>
                  </a:cxn>
                  <a:cxn ang="0">
                    <a:pos x="8" y="446"/>
                  </a:cxn>
                  <a:cxn ang="0">
                    <a:pos x="0" y="535"/>
                  </a:cxn>
                  <a:cxn ang="0">
                    <a:pos x="8" y="509"/>
                  </a:cxn>
                  <a:cxn ang="0">
                    <a:pos x="0" y="598"/>
                  </a:cxn>
                  <a:cxn ang="0">
                    <a:pos x="8" y="571"/>
                  </a:cxn>
                  <a:cxn ang="0">
                    <a:pos x="0" y="662"/>
                  </a:cxn>
                  <a:cxn ang="0">
                    <a:pos x="8" y="635"/>
                  </a:cxn>
                  <a:cxn ang="0">
                    <a:pos x="0" y="725"/>
                  </a:cxn>
                  <a:cxn ang="0">
                    <a:pos x="8" y="698"/>
                  </a:cxn>
                  <a:cxn ang="0">
                    <a:pos x="0" y="787"/>
                  </a:cxn>
                  <a:cxn ang="0">
                    <a:pos x="8" y="761"/>
                  </a:cxn>
                  <a:cxn ang="0">
                    <a:pos x="0" y="851"/>
                  </a:cxn>
                  <a:cxn ang="0">
                    <a:pos x="8" y="823"/>
                  </a:cxn>
                  <a:cxn ang="0">
                    <a:pos x="0" y="914"/>
                  </a:cxn>
                  <a:cxn ang="0">
                    <a:pos x="8" y="887"/>
                  </a:cxn>
                  <a:cxn ang="0">
                    <a:pos x="0" y="978"/>
                  </a:cxn>
                  <a:cxn ang="0">
                    <a:pos x="8" y="950"/>
                  </a:cxn>
                  <a:cxn ang="0">
                    <a:pos x="0" y="1040"/>
                  </a:cxn>
                  <a:cxn ang="0">
                    <a:pos x="8" y="1014"/>
                  </a:cxn>
                  <a:cxn ang="0">
                    <a:pos x="0" y="1103"/>
                  </a:cxn>
                  <a:cxn ang="0">
                    <a:pos x="8" y="1076"/>
                  </a:cxn>
                  <a:cxn ang="0">
                    <a:pos x="0" y="1166"/>
                  </a:cxn>
                  <a:cxn ang="0">
                    <a:pos x="8" y="1139"/>
                  </a:cxn>
                  <a:cxn ang="0">
                    <a:pos x="0" y="1230"/>
                  </a:cxn>
                  <a:cxn ang="0">
                    <a:pos x="8" y="1202"/>
                  </a:cxn>
                  <a:cxn ang="0">
                    <a:pos x="0" y="1292"/>
                  </a:cxn>
                  <a:cxn ang="0">
                    <a:pos x="8" y="1266"/>
                  </a:cxn>
                  <a:cxn ang="0">
                    <a:pos x="0" y="1355"/>
                  </a:cxn>
                  <a:cxn ang="0">
                    <a:pos x="8" y="1328"/>
                  </a:cxn>
                  <a:cxn ang="0">
                    <a:pos x="0" y="1419"/>
                  </a:cxn>
                  <a:cxn ang="0">
                    <a:pos x="8" y="1391"/>
                  </a:cxn>
                  <a:cxn ang="0">
                    <a:pos x="0" y="1482"/>
                  </a:cxn>
                  <a:cxn ang="0">
                    <a:pos x="8" y="1455"/>
                  </a:cxn>
                  <a:cxn ang="0">
                    <a:pos x="0" y="1544"/>
                  </a:cxn>
                  <a:cxn ang="0">
                    <a:pos x="8" y="1518"/>
                  </a:cxn>
                  <a:cxn ang="0">
                    <a:pos x="0" y="1607"/>
                  </a:cxn>
                  <a:cxn ang="0">
                    <a:pos x="8" y="1580"/>
                  </a:cxn>
                  <a:cxn ang="0">
                    <a:pos x="0" y="1671"/>
                  </a:cxn>
                  <a:cxn ang="0">
                    <a:pos x="8" y="1643"/>
                  </a:cxn>
                  <a:cxn ang="0">
                    <a:pos x="0" y="1734"/>
                  </a:cxn>
                  <a:cxn ang="0">
                    <a:pos x="8" y="1707"/>
                  </a:cxn>
                  <a:cxn ang="0">
                    <a:pos x="0" y="1796"/>
                  </a:cxn>
                  <a:cxn ang="0">
                    <a:pos x="8" y="1770"/>
                  </a:cxn>
                  <a:cxn ang="0">
                    <a:pos x="0" y="1860"/>
                  </a:cxn>
                  <a:cxn ang="0">
                    <a:pos x="8" y="1832"/>
                  </a:cxn>
                  <a:cxn ang="0">
                    <a:pos x="0" y="1907"/>
                  </a:cxn>
                  <a:cxn ang="0">
                    <a:pos x="8" y="1896"/>
                  </a:cxn>
                </a:cxnLst>
                <a:rect l="0" t="0" r="r" b="b"/>
                <a:pathLst>
                  <a:path w="8" h="1912">
                    <a:moveTo>
                      <a:pt x="8" y="5"/>
                    </a:moveTo>
                    <a:lnTo>
                      <a:pt x="8" y="31"/>
                    </a:lnTo>
                    <a:lnTo>
                      <a:pt x="8" y="33"/>
                    </a:lnTo>
                    <a:lnTo>
                      <a:pt x="7" y="35"/>
                    </a:lnTo>
                    <a:lnTo>
                      <a:pt x="5" y="35"/>
                    </a:lnTo>
                    <a:lnTo>
                      <a:pt x="4" y="36"/>
                    </a:lnTo>
                    <a:lnTo>
                      <a:pt x="3" y="35"/>
                    </a:lnTo>
                    <a:lnTo>
                      <a:pt x="1" y="35"/>
                    </a:lnTo>
                    <a:lnTo>
                      <a:pt x="0" y="33"/>
                    </a:lnTo>
                    <a:lnTo>
                      <a:pt x="0" y="31"/>
                    </a:lnTo>
                    <a:lnTo>
                      <a:pt x="0" y="5"/>
                    </a:lnTo>
                    <a:lnTo>
                      <a:pt x="0" y="3"/>
                    </a:lnTo>
                    <a:lnTo>
                      <a:pt x="1" y="2"/>
                    </a:lnTo>
                    <a:lnTo>
                      <a:pt x="3" y="0"/>
                    </a:lnTo>
                    <a:lnTo>
                      <a:pt x="4" y="0"/>
                    </a:lnTo>
                    <a:lnTo>
                      <a:pt x="5" y="0"/>
                    </a:lnTo>
                    <a:lnTo>
                      <a:pt x="7" y="2"/>
                    </a:lnTo>
                    <a:lnTo>
                      <a:pt x="8" y="3"/>
                    </a:lnTo>
                    <a:lnTo>
                      <a:pt x="8" y="5"/>
                    </a:lnTo>
                    <a:lnTo>
                      <a:pt x="8" y="5"/>
                    </a:lnTo>
                    <a:close/>
                    <a:moveTo>
                      <a:pt x="8" y="67"/>
                    </a:moveTo>
                    <a:lnTo>
                      <a:pt x="8" y="94"/>
                    </a:lnTo>
                    <a:lnTo>
                      <a:pt x="8" y="95"/>
                    </a:lnTo>
                    <a:lnTo>
                      <a:pt x="7" y="97"/>
                    </a:lnTo>
                    <a:lnTo>
                      <a:pt x="5" y="98"/>
                    </a:lnTo>
                    <a:lnTo>
                      <a:pt x="4" y="98"/>
                    </a:lnTo>
                    <a:lnTo>
                      <a:pt x="3" y="98"/>
                    </a:lnTo>
                    <a:lnTo>
                      <a:pt x="1" y="97"/>
                    </a:lnTo>
                    <a:lnTo>
                      <a:pt x="0" y="95"/>
                    </a:lnTo>
                    <a:lnTo>
                      <a:pt x="0" y="94"/>
                    </a:lnTo>
                    <a:lnTo>
                      <a:pt x="0" y="67"/>
                    </a:lnTo>
                    <a:lnTo>
                      <a:pt x="0" y="65"/>
                    </a:lnTo>
                    <a:lnTo>
                      <a:pt x="1" y="64"/>
                    </a:lnTo>
                    <a:lnTo>
                      <a:pt x="3" y="64"/>
                    </a:lnTo>
                    <a:lnTo>
                      <a:pt x="4" y="62"/>
                    </a:lnTo>
                    <a:lnTo>
                      <a:pt x="5" y="64"/>
                    </a:lnTo>
                    <a:lnTo>
                      <a:pt x="7" y="64"/>
                    </a:lnTo>
                    <a:lnTo>
                      <a:pt x="8" y="65"/>
                    </a:lnTo>
                    <a:lnTo>
                      <a:pt x="8" y="67"/>
                    </a:lnTo>
                    <a:lnTo>
                      <a:pt x="8" y="67"/>
                    </a:lnTo>
                    <a:close/>
                    <a:moveTo>
                      <a:pt x="8" y="130"/>
                    </a:moveTo>
                    <a:lnTo>
                      <a:pt x="8" y="157"/>
                    </a:lnTo>
                    <a:lnTo>
                      <a:pt x="8" y="159"/>
                    </a:lnTo>
                    <a:lnTo>
                      <a:pt x="7" y="160"/>
                    </a:lnTo>
                    <a:lnTo>
                      <a:pt x="5" y="162"/>
                    </a:lnTo>
                    <a:lnTo>
                      <a:pt x="4" y="162"/>
                    </a:lnTo>
                    <a:lnTo>
                      <a:pt x="3" y="162"/>
                    </a:lnTo>
                    <a:lnTo>
                      <a:pt x="1" y="160"/>
                    </a:lnTo>
                    <a:lnTo>
                      <a:pt x="0" y="159"/>
                    </a:lnTo>
                    <a:lnTo>
                      <a:pt x="0" y="157"/>
                    </a:lnTo>
                    <a:lnTo>
                      <a:pt x="0" y="130"/>
                    </a:lnTo>
                    <a:lnTo>
                      <a:pt x="0" y="129"/>
                    </a:lnTo>
                    <a:lnTo>
                      <a:pt x="1" y="127"/>
                    </a:lnTo>
                    <a:lnTo>
                      <a:pt x="3" y="126"/>
                    </a:lnTo>
                    <a:lnTo>
                      <a:pt x="4" y="126"/>
                    </a:lnTo>
                    <a:lnTo>
                      <a:pt x="5" y="126"/>
                    </a:lnTo>
                    <a:lnTo>
                      <a:pt x="7" y="127"/>
                    </a:lnTo>
                    <a:lnTo>
                      <a:pt x="8" y="129"/>
                    </a:lnTo>
                    <a:lnTo>
                      <a:pt x="8" y="130"/>
                    </a:lnTo>
                    <a:lnTo>
                      <a:pt x="8" y="130"/>
                    </a:lnTo>
                    <a:close/>
                    <a:moveTo>
                      <a:pt x="8" y="193"/>
                    </a:moveTo>
                    <a:lnTo>
                      <a:pt x="8" y="221"/>
                    </a:lnTo>
                    <a:lnTo>
                      <a:pt x="8" y="222"/>
                    </a:lnTo>
                    <a:lnTo>
                      <a:pt x="7" y="224"/>
                    </a:lnTo>
                    <a:lnTo>
                      <a:pt x="5" y="225"/>
                    </a:lnTo>
                    <a:lnTo>
                      <a:pt x="4" y="225"/>
                    </a:lnTo>
                    <a:lnTo>
                      <a:pt x="3" y="225"/>
                    </a:lnTo>
                    <a:lnTo>
                      <a:pt x="1" y="224"/>
                    </a:lnTo>
                    <a:lnTo>
                      <a:pt x="0" y="222"/>
                    </a:lnTo>
                    <a:lnTo>
                      <a:pt x="0" y="221"/>
                    </a:lnTo>
                    <a:lnTo>
                      <a:pt x="0" y="193"/>
                    </a:lnTo>
                    <a:lnTo>
                      <a:pt x="0" y="192"/>
                    </a:lnTo>
                    <a:lnTo>
                      <a:pt x="1" y="191"/>
                    </a:lnTo>
                    <a:lnTo>
                      <a:pt x="3" y="189"/>
                    </a:lnTo>
                    <a:lnTo>
                      <a:pt x="4" y="189"/>
                    </a:lnTo>
                    <a:lnTo>
                      <a:pt x="5" y="189"/>
                    </a:lnTo>
                    <a:lnTo>
                      <a:pt x="7" y="191"/>
                    </a:lnTo>
                    <a:lnTo>
                      <a:pt x="8" y="192"/>
                    </a:lnTo>
                    <a:lnTo>
                      <a:pt x="8" y="193"/>
                    </a:lnTo>
                    <a:lnTo>
                      <a:pt x="8" y="193"/>
                    </a:lnTo>
                    <a:close/>
                    <a:moveTo>
                      <a:pt x="8" y="257"/>
                    </a:moveTo>
                    <a:lnTo>
                      <a:pt x="8" y="283"/>
                    </a:lnTo>
                    <a:lnTo>
                      <a:pt x="8" y="286"/>
                    </a:lnTo>
                    <a:lnTo>
                      <a:pt x="7" y="287"/>
                    </a:lnTo>
                    <a:lnTo>
                      <a:pt x="5" y="287"/>
                    </a:lnTo>
                    <a:lnTo>
                      <a:pt x="4" y="289"/>
                    </a:lnTo>
                    <a:lnTo>
                      <a:pt x="3" y="287"/>
                    </a:lnTo>
                    <a:lnTo>
                      <a:pt x="1" y="287"/>
                    </a:lnTo>
                    <a:lnTo>
                      <a:pt x="0" y="286"/>
                    </a:lnTo>
                    <a:lnTo>
                      <a:pt x="0" y="283"/>
                    </a:lnTo>
                    <a:lnTo>
                      <a:pt x="0" y="257"/>
                    </a:lnTo>
                    <a:lnTo>
                      <a:pt x="0" y="255"/>
                    </a:lnTo>
                    <a:lnTo>
                      <a:pt x="1" y="254"/>
                    </a:lnTo>
                    <a:lnTo>
                      <a:pt x="3" y="253"/>
                    </a:lnTo>
                    <a:lnTo>
                      <a:pt x="4" y="253"/>
                    </a:lnTo>
                    <a:lnTo>
                      <a:pt x="5" y="253"/>
                    </a:lnTo>
                    <a:lnTo>
                      <a:pt x="7" y="254"/>
                    </a:lnTo>
                    <a:lnTo>
                      <a:pt x="8" y="255"/>
                    </a:lnTo>
                    <a:lnTo>
                      <a:pt x="8" y="257"/>
                    </a:lnTo>
                    <a:lnTo>
                      <a:pt x="8" y="257"/>
                    </a:lnTo>
                    <a:close/>
                    <a:moveTo>
                      <a:pt x="8" y="319"/>
                    </a:moveTo>
                    <a:lnTo>
                      <a:pt x="8" y="346"/>
                    </a:lnTo>
                    <a:lnTo>
                      <a:pt x="8" y="348"/>
                    </a:lnTo>
                    <a:lnTo>
                      <a:pt x="7" y="349"/>
                    </a:lnTo>
                    <a:lnTo>
                      <a:pt x="5" y="351"/>
                    </a:lnTo>
                    <a:lnTo>
                      <a:pt x="4" y="351"/>
                    </a:lnTo>
                    <a:lnTo>
                      <a:pt x="3" y="351"/>
                    </a:lnTo>
                    <a:lnTo>
                      <a:pt x="1" y="349"/>
                    </a:lnTo>
                    <a:lnTo>
                      <a:pt x="0" y="348"/>
                    </a:lnTo>
                    <a:lnTo>
                      <a:pt x="0" y="346"/>
                    </a:lnTo>
                    <a:lnTo>
                      <a:pt x="0" y="319"/>
                    </a:lnTo>
                    <a:lnTo>
                      <a:pt x="0" y="317"/>
                    </a:lnTo>
                    <a:lnTo>
                      <a:pt x="1" y="316"/>
                    </a:lnTo>
                    <a:lnTo>
                      <a:pt x="3" y="316"/>
                    </a:lnTo>
                    <a:lnTo>
                      <a:pt x="4" y="315"/>
                    </a:lnTo>
                    <a:lnTo>
                      <a:pt x="5" y="316"/>
                    </a:lnTo>
                    <a:lnTo>
                      <a:pt x="7" y="316"/>
                    </a:lnTo>
                    <a:lnTo>
                      <a:pt x="8" y="317"/>
                    </a:lnTo>
                    <a:lnTo>
                      <a:pt x="8" y="319"/>
                    </a:lnTo>
                    <a:lnTo>
                      <a:pt x="8" y="319"/>
                    </a:lnTo>
                    <a:close/>
                    <a:moveTo>
                      <a:pt x="8" y="382"/>
                    </a:moveTo>
                    <a:lnTo>
                      <a:pt x="8" y="410"/>
                    </a:lnTo>
                    <a:lnTo>
                      <a:pt x="8" y="411"/>
                    </a:lnTo>
                    <a:lnTo>
                      <a:pt x="7" y="413"/>
                    </a:lnTo>
                    <a:lnTo>
                      <a:pt x="5" y="414"/>
                    </a:lnTo>
                    <a:lnTo>
                      <a:pt x="4" y="414"/>
                    </a:lnTo>
                    <a:lnTo>
                      <a:pt x="3" y="414"/>
                    </a:lnTo>
                    <a:lnTo>
                      <a:pt x="1" y="413"/>
                    </a:lnTo>
                    <a:lnTo>
                      <a:pt x="0" y="411"/>
                    </a:lnTo>
                    <a:lnTo>
                      <a:pt x="0" y="410"/>
                    </a:lnTo>
                    <a:lnTo>
                      <a:pt x="0" y="382"/>
                    </a:lnTo>
                    <a:lnTo>
                      <a:pt x="0" y="381"/>
                    </a:lnTo>
                    <a:lnTo>
                      <a:pt x="1" y="379"/>
                    </a:lnTo>
                    <a:lnTo>
                      <a:pt x="3" y="378"/>
                    </a:lnTo>
                    <a:lnTo>
                      <a:pt x="4" y="378"/>
                    </a:lnTo>
                    <a:lnTo>
                      <a:pt x="5" y="378"/>
                    </a:lnTo>
                    <a:lnTo>
                      <a:pt x="7" y="379"/>
                    </a:lnTo>
                    <a:lnTo>
                      <a:pt x="8" y="381"/>
                    </a:lnTo>
                    <a:lnTo>
                      <a:pt x="8" y="382"/>
                    </a:lnTo>
                    <a:lnTo>
                      <a:pt x="8" y="382"/>
                    </a:lnTo>
                    <a:close/>
                    <a:moveTo>
                      <a:pt x="8" y="446"/>
                    </a:moveTo>
                    <a:lnTo>
                      <a:pt x="8" y="473"/>
                    </a:lnTo>
                    <a:lnTo>
                      <a:pt x="8" y="475"/>
                    </a:lnTo>
                    <a:lnTo>
                      <a:pt x="7" y="476"/>
                    </a:lnTo>
                    <a:lnTo>
                      <a:pt x="5" y="477"/>
                    </a:lnTo>
                    <a:lnTo>
                      <a:pt x="4" y="477"/>
                    </a:lnTo>
                    <a:lnTo>
                      <a:pt x="3" y="477"/>
                    </a:lnTo>
                    <a:lnTo>
                      <a:pt x="1" y="476"/>
                    </a:lnTo>
                    <a:lnTo>
                      <a:pt x="0" y="475"/>
                    </a:lnTo>
                    <a:lnTo>
                      <a:pt x="0" y="473"/>
                    </a:lnTo>
                    <a:lnTo>
                      <a:pt x="0" y="446"/>
                    </a:lnTo>
                    <a:lnTo>
                      <a:pt x="0" y="444"/>
                    </a:lnTo>
                    <a:lnTo>
                      <a:pt x="1" y="443"/>
                    </a:lnTo>
                    <a:lnTo>
                      <a:pt x="3" y="441"/>
                    </a:lnTo>
                    <a:lnTo>
                      <a:pt x="4" y="441"/>
                    </a:lnTo>
                    <a:lnTo>
                      <a:pt x="5" y="441"/>
                    </a:lnTo>
                    <a:lnTo>
                      <a:pt x="7" y="443"/>
                    </a:lnTo>
                    <a:lnTo>
                      <a:pt x="8" y="444"/>
                    </a:lnTo>
                    <a:lnTo>
                      <a:pt x="8" y="446"/>
                    </a:lnTo>
                    <a:lnTo>
                      <a:pt x="8" y="446"/>
                    </a:lnTo>
                    <a:close/>
                    <a:moveTo>
                      <a:pt x="8" y="509"/>
                    </a:moveTo>
                    <a:lnTo>
                      <a:pt x="8" y="535"/>
                    </a:lnTo>
                    <a:lnTo>
                      <a:pt x="8" y="538"/>
                    </a:lnTo>
                    <a:lnTo>
                      <a:pt x="7" y="539"/>
                    </a:lnTo>
                    <a:lnTo>
                      <a:pt x="5" y="539"/>
                    </a:lnTo>
                    <a:lnTo>
                      <a:pt x="4" y="541"/>
                    </a:lnTo>
                    <a:lnTo>
                      <a:pt x="3" y="539"/>
                    </a:lnTo>
                    <a:lnTo>
                      <a:pt x="1" y="539"/>
                    </a:lnTo>
                    <a:lnTo>
                      <a:pt x="0" y="538"/>
                    </a:lnTo>
                    <a:lnTo>
                      <a:pt x="0" y="535"/>
                    </a:lnTo>
                    <a:lnTo>
                      <a:pt x="0" y="509"/>
                    </a:lnTo>
                    <a:lnTo>
                      <a:pt x="0" y="508"/>
                    </a:lnTo>
                    <a:lnTo>
                      <a:pt x="1" y="506"/>
                    </a:lnTo>
                    <a:lnTo>
                      <a:pt x="3" y="505"/>
                    </a:lnTo>
                    <a:lnTo>
                      <a:pt x="4" y="505"/>
                    </a:lnTo>
                    <a:lnTo>
                      <a:pt x="5" y="505"/>
                    </a:lnTo>
                    <a:lnTo>
                      <a:pt x="7" y="506"/>
                    </a:lnTo>
                    <a:lnTo>
                      <a:pt x="8" y="508"/>
                    </a:lnTo>
                    <a:lnTo>
                      <a:pt x="8" y="509"/>
                    </a:lnTo>
                    <a:lnTo>
                      <a:pt x="8" y="509"/>
                    </a:lnTo>
                    <a:close/>
                    <a:moveTo>
                      <a:pt x="8" y="571"/>
                    </a:moveTo>
                    <a:lnTo>
                      <a:pt x="8" y="598"/>
                    </a:lnTo>
                    <a:lnTo>
                      <a:pt x="8" y="600"/>
                    </a:lnTo>
                    <a:lnTo>
                      <a:pt x="7" y="601"/>
                    </a:lnTo>
                    <a:lnTo>
                      <a:pt x="5" y="603"/>
                    </a:lnTo>
                    <a:lnTo>
                      <a:pt x="4" y="603"/>
                    </a:lnTo>
                    <a:lnTo>
                      <a:pt x="3" y="603"/>
                    </a:lnTo>
                    <a:lnTo>
                      <a:pt x="1" y="601"/>
                    </a:lnTo>
                    <a:lnTo>
                      <a:pt x="0" y="600"/>
                    </a:lnTo>
                    <a:lnTo>
                      <a:pt x="0" y="598"/>
                    </a:lnTo>
                    <a:lnTo>
                      <a:pt x="0" y="571"/>
                    </a:lnTo>
                    <a:lnTo>
                      <a:pt x="0" y="570"/>
                    </a:lnTo>
                    <a:lnTo>
                      <a:pt x="1" y="568"/>
                    </a:lnTo>
                    <a:lnTo>
                      <a:pt x="3" y="568"/>
                    </a:lnTo>
                    <a:lnTo>
                      <a:pt x="4" y="567"/>
                    </a:lnTo>
                    <a:lnTo>
                      <a:pt x="5" y="568"/>
                    </a:lnTo>
                    <a:lnTo>
                      <a:pt x="7" y="568"/>
                    </a:lnTo>
                    <a:lnTo>
                      <a:pt x="8" y="570"/>
                    </a:lnTo>
                    <a:lnTo>
                      <a:pt x="8" y="571"/>
                    </a:lnTo>
                    <a:lnTo>
                      <a:pt x="8" y="571"/>
                    </a:lnTo>
                    <a:close/>
                    <a:moveTo>
                      <a:pt x="8" y="635"/>
                    </a:moveTo>
                    <a:lnTo>
                      <a:pt x="8" y="662"/>
                    </a:lnTo>
                    <a:lnTo>
                      <a:pt x="8" y="663"/>
                    </a:lnTo>
                    <a:lnTo>
                      <a:pt x="7" y="665"/>
                    </a:lnTo>
                    <a:lnTo>
                      <a:pt x="5" y="666"/>
                    </a:lnTo>
                    <a:lnTo>
                      <a:pt x="4" y="666"/>
                    </a:lnTo>
                    <a:lnTo>
                      <a:pt x="3" y="666"/>
                    </a:lnTo>
                    <a:lnTo>
                      <a:pt x="1" y="665"/>
                    </a:lnTo>
                    <a:lnTo>
                      <a:pt x="0" y="663"/>
                    </a:lnTo>
                    <a:lnTo>
                      <a:pt x="0" y="662"/>
                    </a:lnTo>
                    <a:lnTo>
                      <a:pt x="0" y="635"/>
                    </a:lnTo>
                    <a:lnTo>
                      <a:pt x="0" y="633"/>
                    </a:lnTo>
                    <a:lnTo>
                      <a:pt x="1" y="632"/>
                    </a:lnTo>
                    <a:lnTo>
                      <a:pt x="3" y="630"/>
                    </a:lnTo>
                    <a:lnTo>
                      <a:pt x="4" y="630"/>
                    </a:lnTo>
                    <a:lnTo>
                      <a:pt x="5" y="630"/>
                    </a:lnTo>
                    <a:lnTo>
                      <a:pt x="7" y="632"/>
                    </a:lnTo>
                    <a:lnTo>
                      <a:pt x="8" y="633"/>
                    </a:lnTo>
                    <a:lnTo>
                      <a:pt x="8" y="635"/>
                    </a:lnTo>
                    <a:lnTo>
                      <a:pt x="8" y="635"/>
                    </a:lnTo>
                    <a:close/>
                    <a:moveTo>
                      <a:pt x="8" y="698"/>
                    </a:moveTo>
                    <a:lnTo>
                      <a:pt x="8" y="725"/>
                    </a:lnTo>
                    <a:lnTo>
                      <a:pt x="8" y="727"/>
                    </a:lnTo>
                    <a:lnTo>
                      <a:pt x="7" y="728"/>
                    </a:lnTo>
                    <a:lnTo>
                      <a:pt x="5" y="730"/>
                    </a:lnTo>
                    <a:lnTo>
                      <a:pt x="4" y="730"/>
                    </a:lnTo>
                    <a:lnTo>
                      <a:pt x="3" y="730"/>
                    </a:lnTo>
                    <a:lnTo>
                      <a:pt x="1" y="728"/>
                    </a:lnTo>
                    <a:lnTo>
                      <a:pt x="0" y="727"/>
                    </a:lnTo>
                    <a:lnTo>
                      <a:pt x="0" y="725"/>
                    </a:lnTo>
                    <a:lnTo>
                      <a:pt x="0" y="698"/>
                    </a:lnTo>
                    <a:lnTo>
                      <a:pt x="0" y="696"/>
                    </a:lnTo>
                    <a:lnTo>
                      <a:pt x="1" y="695"/>
                    </a:lnTo>
                    <a:lnTo>
                      <a:pt x="3" y="694"/>
                    </a:lnTo>
                    <a:lnTo>
                      <a:pt x="4" y="694"/>
                    </a:lnTo>
                    <a:lnTo>
                      <a:pt x="5" y="694"/>
                    </a:lnTo>
                    <a:lnTo>
                      <a:pt x="7" y="695"/>
                    </a:lnTo>
                    <a:lnTo>
                      <a:pt x="8" y="696"/>
                    </a:lnTo>
                    <a:lnTo>
                      <a:pt x="8" y="698"/>
                    </a:lnTo>
                    <a:lnTo>
                      <a:pt x="8" y="698"/>
                    </a:lnTo>
                    <a:close/>
                    <a:moveTo>
                      <a:pt x="8" y="761"/>
                    </a:moveTo>
                    <a:lnTo>
                      <a:pt x="8" y="787"/>
                    </a:lnTo>
                    <a:lnTo>
                      <a:pt x="8" y="790"/>
                    </a:lnTo>
                    <a:lnTo>
                      <a:pt x="7" y="792"/>
                    </a:lnTo>
                    <a:lnTo>
                      <a:pt x="5" y="792"/>
                    </a:lnTo>
                    <a:lnTo>
                      <a:pt x="4" y="793"/>
                    </a:lnTo>
                    <a:lnTo>
                      <a:pt x="3" y="792"/>
                    </a:lnTo>
                    <a:lnTo>
                      <a:pt x="1" y="792"/>
                    </a:lnTo>
                    <a:lnTo>
                      <a:pt x="0" y="790"/>
                    </a:lnTo>
                    <a:lnTo>
                      <a:pt x="0" y="787"/>
                    </a:lnTo>
                    <a:lnTo>
                      <a:pt x="0" y="761"/>
                    </a:lnTo>
                    <a:lnTo>
                      <a:pt x="0" y="760"/>
                    </a:lnTo>
                    <a:lnTo>
                      <a:pt x="1" y="758"/>
                    </a:lnTo>
                    <a:lnTo>
                      <a:pt x="3" y="757"/>
                    </a:lnTo>
                    <a:lnTo>
                      <a:pt x="4" y="757"/>
                    </a:lnTo>
                    <a:lnTo>
                      <a:pt x="5" y="757"/>
                    </a:lnTo>
                    <a:lnTo>
                      <a:pt x="7" y="758"/>
                    </a:lnTo>
                    <a:lnTo>
                      <a:pt x="8" y="760"/>
                    </a:lnTo>
                    <a:lnTo>
                      <a:pt x="8" y="761"/>
                    </a:lnTo>
                    <a:lnTo>
                      <a:pt x="8" y="761"/>
                    </a:lnTo>
                    <a:close/>
                    <a:moveTo>
                      <a:pt x="8" y="823"/>
                    </a:moveTo>
                    <a:lnTo>
                      <a:pt x="8" y="851"/>
                    </a:lnTo>
                    <a:lnTo>
                      <a:pt x="8" y="852"/>
                    </a:lnTo>
                    <a:lnTo>
                      <a:pt x="7" y="854"/>
                    </a:lnTo>
                    <a:lnTo>
                      <a:pt x="5" y="855"/>
                    </a:lnTo>
                    <a:lnTo>
                      <a:pt x="4" y="855"/>
                    </a:lnTo>
                    <a:lnTo>
                      <a:pt x="3" y="855"/>
                    </a:lnTo>
                    <a:lnTo>
                      <a:pt x="1" y="854"/>
                    </a:lnTo>
                    <a:lnTo>
                      <a:pt x="0" y="852"/>
                    </a:lnTo>
                    <a:lnTo>
                      <a:pt x="0" y="851"/>
                    </a:lnTo>
                    <a:lnTo>
                      <a:pt x="0" y="823"/>
                    </a:lnTo>
                    <a:lnTo>
                      <a:pt x="0" y="822"/>
                    </a:lnTo>
                    <a:lnTo>
                      <a:pt x="1" y="820"/>
                    </a:lnTo>
                    <a:lnTo>
                      <a:pt x="3" y="820"/>
                    </a:lnTo>
                    <a:lnTo>
                      <a:pt x="4" y="819"/>
                    </a:lnTo>
                    <a:lnTo>
                      <a:pt x="5" y="820"/>
                    </a:lnTo>
                    <a:lnTo>
                      <a:pt x="7" y="820"/>
                    </a:lnTo>
                    <a:lnTo>
                      <a:pt x="8" y="822"/>
                    </a:lnTo>
                    <a:lnTo>
                      <a:pt x="8" y="823"/>
                    </a:lnTo>
                    <a:lnTo>
                      <a:pt x="8" y="823"/>
                    </a:lnTo>
                    <a:close/>
                    <a:moveTo>
                      <a:pt x="8" y="887"/>
                    </a:moveTo>
                    <a:lnTo>
                      <a:pt x="8" y="914"/>
                    </a:lnTo>
                    <a:lnTo>
                      <a:pt x="8" y="916"/>
                    </a:lnTo>
                    <a:lnTo>
                      <a:pt x="7" y="917"/>
                    </a:lnTo>
                    <a:lnTo>
                      <a:pt x="5" y="918"/>
                    </a:lnTo>
                    <a:lnTo>
                      <a:pt x="4" y="918"/>
                    </a:lnTo>
                    <a:lnTo>
                      <a:pt x="3" y="918"/>
                    </a:lnTo>
                    <a:lnTo>
                      <a:pt x="1" y="917"/>
                    </a:lnTo>
                    <a:lnTo>
                      <a:pt x="0" y="916"/>
                    </a:lnTo>
                    <a:lnTo>
                      <a:pt x="0" y="914"/>
                    </a:lnTo>
                    <a:lnTo>
                      <a:pt x="0" y="887"/>
                    </a:lnTo>
                    <a:lnTo>
                      <a:pt x="0" y="885"/>
                    </a:lnTo>
                    <a:lnTo>
                      <a:pt x="1" y="884"/>
                    </a:lnTo>
                    <a:lnTo>
                      <a:pt x="3" y="882"/>
                    </a:lnTo>
                    <a:lnTo>
                      <a:pt x="4" y="882"/>
                    </a:lnTo>
                    <a:lnTo>
                      <a:pt x="5" y="882"/>
                    </a:lnTo>
                    <a:lnTo>
                      <a:pt x="7" y="884"/>
                    </a:lnTo>
                    <a:lnTo>
                      <a:pt x="8" y="885"/>
                    </a:lnTo>
                    <a:lnTo>
                      <a:pt x="8" y="887"/>
                    </a:lnTo>
                    <a:lnTo>
                      <a:pt x="8" y="887"/>
                    </a:lnTo>
                    <a:close/>
                    <a:moveTo>
                      <a:pt x="8" y="950"/>
                    </a:moveTo>
                    <a:lnTo>
                      <a:pt x="8" y="978"/>
                    </a:lnTo>
                    <a:lnTo>
                      <a:pt x="8" y="979"/>
                    </a:lnTo>
                    <a:lnTo>
                      <a:pt x="7" y="980"/>
                    </a:lnTo>
                    <a:lnTo>
                      <a:pt x="5" y="982"/>
                    </a:lnTo>
                    <a:lnTo>
                      <a:pt x="4" y="982"/>
                    </a:lnTo>
                    <a:lnTo>
                      <a:pt x="3" y="982"/>
                    </a:lnTo>
                    <a:lnTo>
                      <a:pt x="1" y="980"/>
                    </a:lnTo>
                    <a:lnTo>
                      <a:pt x="0" y="979"/>
                    </a:lnTo>
                    <a:lnTo>
                      <a:pt x="0" y="978"/>
                    </a:lnTo>
                    <a:lnTo>
                      <a:pt x="0" y="950"/>
                    </a:lnTo>
                    <a:lnTo>
                      <a:pt x="0" y="949"/>
                    </a:lnTo>
                    <a:lnTo>
                      <a:pt x="1" y="947"/>
                    </a:lnTo>
                    <a:lnTo>
                      <a:pt x="3" y="946"/>
                    </a:lnTo>
                    <a:lnTo>
                      <a:pt x="4" y="946"/>
                    </a:lnTo>
                    <a:lnTo>
                      <a:pt x="5" y="946"/>
                    </a:lnTo>
                    <a:lnTo>
                      <a:pt x="7" y="947"/>
                    </a:lnTo>
                    <a:lnTo>
                      <a:pt x="8" y="949"/>
                    </a:lnTo>
                    <a:lnTo>
                      <a:pt x="8" y="950"/>
                    </a:lnTo>
                    <a:lnTo>
                      <a:pt x="8" y="950"/>
                    </a:lnTo>
                    <a:close/>
                    <a:moveTo>
                      <a:pt x="8" y="1014"/>
                    </a:moveTo>
                    <a:lnTo>
                      <a:pt x="8" y="1040"/>
                    </a:lnTo>
                    <a:lnTo>
                      <a:pt x="8" y="1042"/>
                    </a:lnTo>
                    <a:lnTo>
                      <a:pt x="7" y="1044"/>
                    </a:lnTo>
                    <a:lnTo>
                      <a:pt x="5" y="1044"/>
                    </a:lnTo>
                    <a:lnTo>
                      <a:pt x="4" y="1045"/>
                    </a:lnTo>
                    <a:lnTo>
                      <a:pt x="3" y="1044"/>
                    </a:lnTo>
                    <a:lnTo>
                      <a:pt x="1" y="1044"/>
                    </a:lnTo>
                    <a:lnTo>
                      <a:pt x="0" y="1042"/>
                    </a:lnTo>
                    <a:lnTo>
                      <a:pt x="0" y="1040"/>
                    </a:lnTo>
                    <a:lnTo>
                      <a:pt x="0" y="1014"/>
                    </a:lnTo>
                    <a:lnTo>
                      <a:pt x="0" y="1012"/>
                    </a:lnTo>
                    <a:lnTo>
                      <a:pt x="1" y="1011"/>
                    </a:lnTo>
                    <a:lnTo>
                      <a:pt x="3" y="1009"/>
                    </a:lnTo>
                    <a:lnTo>
                      <a:pt x="4" y="1009"/>
                    </a:lnTo>
                    <a:lnTo>
                      <a:pt x="5" y="1009"/>
                    </a:lnTo>
                    <a:lnTo>
                      <a:pt x="7" y="1011"/>
                    </a:lnTo>
                    <a:lnTo>
                      <a:pt x="8" y="1012"/>
                    </a:lnTo>
                    <a:lnTo>
                      <a:pt x="8" y="1014"/>
                    </a:lnTo>
                    <a:lnTo>
                      <a:pt x="8" y="1014"/>
                    </a:lnTo>
                    <a:close/>
                    <a:moveTo>
                      <a:pt x="8" y="1076"/>
                    </a:moveTo>
                    <a:lnTo>
                      <a:pt x="8" y="1103"/>
                    </a:lnTo>
                    <a:lnTo>
                      <a:pt x="8" y="1104"/>
                    </a:lnTo>
                    <a:lnTo>
                      <a:pt x="7" y="1106"/>
                    </a:lnTo>
                    <a:lnTo>
                      <a:pt x="5" y="1107"/>
                    </a:lnTo>
                    <a:lnTo>
                      <a:pt x="4" y="1107"/>
                    </a:lnTo>
                    <a:lnTo>
                      <a:pt x="3" y="1107"/>
                    </a:lnTo>
                    <a:lnTo>
                      <a:pt x="1" y="1106"/>
                    </a:lnTo>
                    <a:lnTo>
                      <a:pt x="0" y="1104"/>
                    </a:lnTo>
                    <a:lnTo>
                      <a:pt x="0" y="1103"/>
                    </a:lnTo>
                    <a:lnTo>
                      <a:pt x="0" y="1076"/>
                    </a:lnTo>
                    <a:lnTo>
                      <a:pt x="0" y="1074"/>
                    </a:lnTo>
                    <a:lnTo>
                      <a:pt x="1" y="1073"/>
                    </a:lnTo>
                    <a:lnTo>
                      <a:pt x="3" y="1073"/>
                    </a:lnTo>
                    <a:lnTo>
                      <a:pt x="4" y="1071"/>
                    </a:lnTo>
                    <a:lnTo>
                      <a:pt x="5" y="1073"/>
                    </a:lnTo>
                    <a:lnTo>
                      <a:pt x="7" y="1073"/>
                    </a:lnTo>
                    <a:lnTo>
                      <a:pt x="8" y="1074"/>
                    </a:lnTo>
                    <a:lnTo>
                      <a:pt x="8" y="1076"/>
                    </a:lnTo>
                    <a:lnTo>
                      <a:pt x="8" y="1076"/>
                    </a:lnTo>
                    <a:close/>
                    <a:moveTo>
                      <a:pt x="8" y="1139"/>
                    </a:moveTo>
                    <a:lnTo>
                      <a:pt x="8" y="1166"/>
                    </a:lnTo>
                    <a:lnTo>
                      <a:pt x="8" y="1168"/>
                    </a:lnTo>
                    <a:lnTo>
                      <a:pt x="7" y="1169"/>
                    </a:lnTo>
                    <a:lnTo>
                      <a:pt x="5" y="1171"/>
                    </a:lnTo>
                    <a:lnTo>
                      <a:pt x="4" y="1171"/>
                    </a:lnTo>
                    <a:lnTo>
                      <a:pt x="3" y="1171"/>
                    </a:lnTo>
                    <a:lnTo>
                      <a:pt x="1" y="1169"/>
                    </a:lnTo>
                    <a:lnTo>
                      <a:pt x="0" y="1168"/>
                    </a:lnTo>
                    <a:lnTo>
                      <a:pt x="0" y="1166"/>
                    </a:lnTo>
                    <a:lnTo>
                      <a:pt x="0" y="1139"/>
                    </a:lnTo>
                    <a:lnTo>
                      <a:pt x="0" y="1138"/>
                    </a:lnTo>
                    <a:lnTo>
                      <a:pt x="1" y="1136"/>
                    </a:lnTo>
                    <a:lnTo>
                      <a:pt x="3" y="1135"/>
                    </a:lnTo>
                    <a:lnTo>
                      <a:pt x="4" y="1135"/>
                    </a:lnTo>
                    <a:lnTo>
                      <a:pt x="5" y="1135"/>
                    </a:lnTo>
                    <a:lnTo>
                      <a:pt x="7" y="1136"/>
                    </a:lnTo>
                    <a:lnTo>
                      <a:pt x="8" y="1138"/>
                    </a:lnTo>
                    <a:lnTo>
                      <a:pt x="8" y="1139"/>
                    </a:lnTo>
                    <a:lnTo>
                      <a:pt x="8" y="1139"/>
                    </a:lnTo>
                    <a:close/>
                    <a:moveTo>
                      <a:pt x="8" y="1202"/>
                    </a:moveTo>
                    <a:lnTo>
                      <a:pt x="8" y="1230"/>
                    </a:lnTo>
                    <a:lnTo>
                      <a:pt x="8" y="1231"/>
                    </a:lnTo>
                    <a:lnTo>
                      <a:pt x="7" y="1233"/>
                    </a:lnTo>
                    <a:lnTo>
                      <a:pt x="5" y="1234"/>
                    </a:lnTo>
                    <a:lnTo>
                      <a:pt x="4" y="1234"/>
                    </a:lnTo>
                    <a:lnTo>
                      <a:pt x="3" y="1234"/>
                    </a:lnTo>
                    <a:lnTo>
                      <a:pt x="1" y="1233"/>
                    </a:lnTo>
                    <a:lnTo>
                      <a:pt x="0" y="1231"/>
                    </a:lnTo>
                    <a:lnTo>
                      <a:pt x="0" y="1230"/>
                    </a:lnTo>
                    <a:lnTo>
                      <a:pt x="0" y="1202"/>
                    </a:lnTo>
                    <a:lnTo>
                      <a:pt x="0" y="1201"/>
                    </a:lnTo>
                    <a:lnTo>
                      <a:pt x="1" y="1200"/>
                    </a:lnTo>
                    <a:lnTo>
                      <a:pt x="3" y="1198"/>
                    </a:lnTo>
                    <a:lnTo>
                      <a:pt x="4" y="1198"/>
                    </a:lnTo>
                    <a:lnTo>
                      <a:pt x="5" y="1198"/>
                    </a:lnTo>
                    <a:lnTo>
                      <a:pt x="7" y="1200"/>
                    </a:lnTo>
                    <a:lnTo>
                      <a:pt x="8" y="1201"/>
                    </a:lnTo>
                    <a:lnTo>
                      <a:pt x="8" y="1202"/>
                    </a:lnTo>
                    <a:lnTo>
                      <a:pt x="8" y="1202"/>
                    </a:lnTo>
                    <a:close/>
                    <a:moveTo>
                      <a:pt x="8" y="1266"/>
                    </a:moveTo>
                    <a:lnTo>
                      <a:pt x="8" y="1292"/>
                    </a:lnTo>
                    <a:lnTo>
                      <a:pt x="8" y="1295"/>
                    </a:lnTo>
                    <a:lnTo>
                      <a:pt x="7" y="1296"/>
                    </a:lnTo>
                    <a:lnTo>
                      <a:pt x="5" y="1296"/>
                    </a:lnTo>
                    <a:lnTo>
                      <a:pt x="4" y="1298"/>
                    </a:lnTo>
                    <a:lnTo>
                      <a:pt x="3" y="1296"/>
                    </a:lnTo>
                    <a:lnTo>
                      <a:pt x="1" y="1296"/>
                    </a:lnTo>
                    <a:lnTo>
                      <a:pt x="0" y="1295"/>
                    </a:lnTo>
                    <a:lnTo>
                      <a:pt x="0" y="1292"/>
                    </a:lnTo>
                    <a:lnTo>
                      <a:pt x="0" y="1266"/>
                    </a:lnTo>
                    <a:lnTo>
                      <a:pt x="0" y="1264"/>
                    </a:lnTo>
                    <a:lnTo>
                      <a:pt x="1" y="1263"/>
                    </a:lnTo>
                    <a:lnTo>
                      <a:pt x="3" y="1261"/>
                    </a:lnTo>
                    <a:lnTo>
                      <a:pt x="4" y="1261"/>
                    </a:lnTo>
                    <a:lnTo>
                      <a:pt x="5" y="1261"/>
                    </a:lnTo>
                    <a:lnTo>
                      <a:pt x="7" y="1263"/>
                    </a:lnTo>
                    <a:lnTo>
                      <a:pt x="8" y="1264"/>
                    </a:lnTo>
                    <a:lnTo>
                      <a:pt x="8" y="1266"/>
                    </a:lnTo>
                    <a:lnTo>
                      <a:pt x="8" y="1266"/>
                    </a:lnTo>
                    <a:close/>
                    <a:moveTo>
                      <a:pt x="8" y="1328"/>
                    </a:moveTo>
                    <a:lnTo>
                      <a:pt x="8" y="1355"/>
                    </a:lnTo>
                    <a:lnTo>
                      <a:pt x="8" y="1357"/>
                    </a:lnTo>
                    <a:lnTo>
                      <a:pt x="7" y="1358"/>
                    </a:lnTo>
                    <a:lnTo>
                      <a:pt x="5" y="1359"/>
                    </a:lnTo>
                    <a:lnTo>
                      <a:pt x="4" y="1359"/>
                    </a:lnTo>
                    <a:lnTo>
                      <a:pt x="3" y="1359"/>
                    </a:lnTo>
                    <a:lnTo>
                      <a:pt x="1" y="1358"/>
                    </a:lnTo>
                    <a:lnTo>
                      <a:pt x="0" y="1357"/>
                    </a:lnTo>
                    <a:lnTo>
                      <a:pt x="0" y="1355"/>
                    </a:lnTo>
                    <a:lnTo>
                      <a:pt x="0" y="1328"/>
                    </a:lnTo>
                    <a:lnTo>
                      <a:pt x="0" y="1326"/>
                    </a:lnTo>
                    <a:lnTo>
                      <a:pt x="1" y="1325"/>
                    </a:lnTo>
                    <a:lnTo>
                      <a:pt x="3" y="1325"/>
                    </a:lnTo>
                    <a:lnTo>
                      <a:pt x="4" y="1323"/>
                    </a:lnTo>
                    <a:lnTo>
                      <a:pt x="5" y="1325"/>
                    </a:lnTo>
                    <a:lnTo>
                      <a:pt x="7" y="1325"/>
                    </a:lnTo>
                    <a:lnTo>
                      <a:pt x="8" y="1326"/>
                    </a:lnTo>
                    <a:lnTo>
                      <a:pt x="8" y="1328"/>
                    </a:lnTo>
                    <a:lnTo>
                      <a:pt x="8" y="1328"/>
                    </a:lnTo>
                    <a:close/>
                    <a:moveTo>
                      <a:pt x="8" y="1391"/>
                    </a:moveTo>
                    <a:lnTo>
                      <a:pt x="8" y="1419"/>
                    </a:lnTo>
                    <a:lnTo>
                      <a:pt x="8" y="1420"/>
                    </a:lnTo>
                    <a:lnTo>
                      <a:pt x="7" y="1421"/>
                    </a:lnTo>
                    <a:lnTo>
                      <a:pt x="5" y="1423"/>
                    </a:lnTo>
                    <a:lnTo>
                      <a:pt x="4" y="1423"/>
                    </a:lnTo>
                    <a:lnTo>
                      <a:pt x="3" y="1423"/>
                    </a:lnTo>
                    <a:lnTo>
                      <a:pt x="1" y="1421"/>
                    </a:lnTo>
                    <a:lnTo>
                      <a:pt x="0" y="1420"/>
                    </a:lnTo>
                    <a:lnTo>
                      <a:pt x="0" y="1419"/>
                    </a:lnTo>
                    <a:lnTo>
                      <a:pt x="0" y="1391"/>
                    </a:lnTo>
                    <a:lnTo>
                      <a:pt x="0" y="1390"/>
                    </a:lnTo>
                    <a:lnTo>
                      <a:pt x="1" y="1388"/>
                    </a:lnTo>
                    <a:lnTo>
                      <a:pt x="3" y="1387"/>
                    </a:lnTo>
                    <a:lnTo>
                      <a:pt x="4" y="1387"/>
                    </a:lnTo>
                    <a:lnTo>
                      <a:pt x="5" y="1387"/>
                    </a:lnTo>
                    <a:lnTo>
                      <a:pt x="7" y="1388"/>
                    </a:lnTo>
                    <a:lnTo>
                      <a:pt x="8" y="1390"/>
                    </a:lnTo>
                    <a:lnTo>
                      <a:pt x="8" y="1391"/>
                    </a:lnTo>
                    <a:lnTo>
                      <a:pt x="8" y="1391"/>
                    </a:lnTo>
                    <a:close/>
                    <a:moveTo>
                      <a:pt x="8" y="1455"/>
                    </a:moveTo>
                    <a:lnTo>
                      <a:pt x="8" y="1482"/>
                    </a:lnTo>
                    <a:lnTo>
                      <a:pt x="8" y="1483"/>
                    </a:lnTo>
                    <a:lnTo>
                      <a:pt x="7" y="1485"/>
                    </a:lnTo>
                    <a:lnTo>
                      <a:pt x="5" y="1486"/>
                    </a:lnTo>
                    <a:lnTo>
                      <a:pt x="4" y="1486"/>
                    </a:lnTo>
                    <a:lnTo>
                      <a:pt x="3" y="1486"/>
                    </a:lnTo>
                    <a:lnTo>
                      <a:pt x="1" y="1485"/>
                    </a:lnTo>
                    <a:lnTo>
                      <a:pt x="0" y="1483"/>
                    </a:lnTo>
                    <a:lnTo>
                      <a:pt x="0" y="1482"/>
                    </a:lnTo>
                    <a:lnTo>
                      <a:pt x="0" y="1455"/>
                    </a:lnTo>
                    <a:lnTo>
                      <a:pt x="0" y="1453"/>
                    </a:lnTo>
                    <a:lnTo>
                      <a:pt x="1" y="1452"/>
                    </a:lnTo>
                    <a:lnTo>
                      <a:pt x="3" y="1450"/>
                    </a:lnTo>
                    <a:lnTo>
                      <a:pt x="4" y="1450"/>
                    </a:lnTo>
                    <a:lnTo>
                      <a:pt x="5" y="1450"/>
                    </a:lnTo>
                    <a:lnTo>
                      <a:pt x="7" y="1452"/>
                    </a:lnTo>
                    <a:lnTo>
                      <a:pt x="8" y="1453"/>
                    </a:lnTo>
                    <a:lnTo>
                      <a:pt x="8" y="1455"/>
                    </a:lnTo>
                    <a:lnTo>
                      <a:pt x="8" y="1455"/>
                    </a:lnTo>
                    <a:close/>
                    <a:moveTo>
                      <a:pt x="8" y="1518"/>
                    </a:moveTo>
                    <a:lnTo>
                      <a:pt x="8" y="1544"/>
                    </a:lnTo>
                    <a:lnTo>
                      <a:pt x="8" y="1547"/>
                    </a:lnTo>
                    <a:lnTo>
                      <a:pt x="7" y="1548"/>
                    </a:lnTo>
                    <a:lnTo>
                      <a:pt x="5" y="1548"/>
                    </a:lnTo>
                    <a:lnTo>
                      <a:pt x="4" y="1550"/>
                    </a:lnTo>
                    <a:lnTo>
                      <a:pt x="3" y="1548"/>
                    </a:lnTo>
                    <a:lnTo>
                      <a:pt x="1" y="1548"/>
                    </a:lnTo>
                    <a:lnTo>
                      <a:pt x="0" y="1547"/>
                    </a:lnTo>
                    <a:lnTo>
                      <a:pt x="0" y="1544"/>
                    </a:lnTo>
                    <a:lnTo>
                      <a:pt x="0" y="1518"/>
                    </a:lnTo>
                    <a:lnTo>
                      <a:pt x="0" y="1517"/>
                    </a:lnTo>
                    <a:lnTo>
                      <a:pt x="1" y="1515"/>
                    </a:lnTo>
                    <a:lnTo>
                      <a:pt x="3" y="1514"/>
                    </a:lnTo>
                    <a:lnTo>
                      <a:pt x="4" y="1514"/>
                    </a:lnTo>
                    <a:lnTo>
                      <a:pt x="5" y="1514"/>
                    </a:lnTo>
                    <a:lnTo>
                      <a:pt x="7" y="1515"/>
                    </a:lnTo>
                    <a:lnTo>
                      <a:pt x="8" y="1517"/>
                    </a:lnTo>
                    <a:lnTo>
                      <a:pt x="8" y="1518"/>
                    </a:lnTo>
                    <a:lnTo>
                      <a:pt x="8" y="1518"/>
                    </a:lnTo>
                    <a:close/>
                    <a:moveTo>
                      <a:pt x="8" y="1580"/>
                    </a:moveTo>
                    <a:lnTo>
                      <a:pt x="8" y="1607"/>
                    </a:lnTo>
                    <a:lnTo>
                      <a:pt x="8" y="1609"/>
                    </a:lnTo>
                    <a:lnTo>
                      <a:pt x="7" y="1610"/>
                    </a:lnTo>
                    <a:lnTo>
                      <a:pt x="5" y="1612"/>
                    </a:lnTo>
                    <a:lnTo>
                      <a:pt x="4" y="1612"/>
                    </a:lnTo>
                    <a:lnTo>
                      <a:pt x="3" y="1612"/>
                    </a:lnTo>
                    <a:lnTo>
                      <a:pt x="1" y="1610"/>
                    </a:lnTo>
                    <a:lnTo>
                      <a:pt x="0" y="1609"/>
                    </a:lnTo>
                    <a:lnTo>
                      <a:pt x="0" y="1607"/>
                    </a:lnTo>
                    <a:lnTo>
                      <a:pt x="0" y="1580"/>
                    </a:lnTo>
                    <a:lnTo>
                      <a:pt x="0" y="1579"/>
                    </a:lnTo>
                    <a:lnTo>
                      <a:pt x="1" y="1577"/>
                    </a:lnTo>
                    <a:lnTo>
                      <a:pt x="3" y="1577"/>
                    </a:lnTo>
                    <a:lnTo>
                      <a:pt x="4" y="1576"/>
                    </a:lnTo>
                    <a:lnTo>
                      <a:pt x="5" y="1577"/>
                    </a:lnTo>
                    <a:lnTo>
                      <a:pt x="7" y="1577"/>
                    </a:lnTo>
                    <a:lnTo>
                      <a:pt x="8" y="1579"/>
                    </a:lnTo>
                    <a:lnTo>
                      <a:pt x="8" y="1580"/>
                    </a:lnTo>
                    <a:lnTo>
                      <a:pt x="8" y="1580"/>
                    </a:lnTo>
                    <a:close/>
                    <a:moveTo>
                      <a:pt x="8" y="1643"/>
                    </a:moveTo>
                    <a:lnTo>
                      <a:pt x="8" y="1671"/>
                    </a:lnTo>
                    <a:lnTo>
                      <a:pt x="8" y="1672"/>
                    </a:lnTo>
                    <a:lnTo>
                      <a:pt x="7" y="1674"/>
                    </a:lnTo>
                    <a:lnTo>
                      <a:pt x="5" y="1675"/>
                    </a:lnTo>
                    <a:lnTo>
                      <a:pt x="4" y="1675"/>
                    </a:lnTo>
                    <a:lnTo>
                      <a:pt x="3" y="1675"/>
                    </a:lnTo>
                    <a:lnTo>
                      <a:pt x="1" y="1674"/>
                    </a:lnTo>
                    <a:lnTo>
                      <a:pt x="0" y="1672"/>
                    </a:lnTo>
                    <a:lnTo>
                      <a:pt x="0" y="1671"/>
                    </a:lnTo>
                    <a:lnTo>
                      <a:pt x="0" y="1643"/>
                    </a:lnTo>
                    <a:lnTo>
                      <a:pt x="0" y="1642"/>
                    </a:lnTo>
                    <a:lnTo>
                      <a:pt x="1" y="1641"/>
                    </a:lnTo>
                    <a:lnTo>
                      <a:pt x="3" y="1639"/>
                    </a:lnTo>
                    <a:lnTo>
                      <a:pt x="4" y="1639"/>
                    </a:lnTo>
                    <a:lnTo>
                      <a:pt x="5" y="1639"/>
                    </a:lnTo>
                    <a:lnTo>
                      <a:pt x="7" y="1641"/>
                    </a:lnTo>
                    <a:lnTo>
                      <a:pt x="8" y="1642"/>
                    </a:lnTo>
                    <a:lnTo>
                      <a:pt x="8" y="1643"/>
                    </a:lnTo>
                    <a:lnTo>
                      <a:pt x="8" y="1643"/>
                    </a:lnTo>
                    <a:close/>
                    <a:moveTo>
                      <a:pt x="8" y="1707"/>
                    </a:moveTo>
                    <a:lnTo>
                      <a:pt x="8" y="1734"/>
                    </a:lnTo>
                    <a:lnTo>
                      <a:pt x="8" y="1736"/>
                    </a:lnTo>
                    <a:lnTo>
                      <a:pt x="7" y="1737"/>
                    </a:lnTo>
                    <a:lnTo>
                      <a:pt x="5" y="1739"/>
                    </a:lnTo>
                    <a:lnTo>
                      <a:pt x="4" y="1739"/>
                    </a:lnTo>
                    <a:lnTo>
                      <a:pt x="3" y="1739"/>
                    </a:lnTo>
                    <a:lnTo>
                      <a:pt x="1" y="1737"/>
                    </a:lnTo>
                    <a:lnTo>
                      <a:pt x="0" y="1736"/>
                    </a:lnTo>
                    <a:lnTo>
                      <a:pt x="0" y="1734"/>
                    </a:lnTo>
                    <a:lnTo>
                      <a:pt x="0" y="1707"/>
                    </a:lnTo>
                    <a:lnTo>
                      <a:pt x="0" y="1705"/>
                    </a:lnTo>
                    <a:lnTo>
                      <a:pt x="1" y="1704"/>
                    </a:lnTo>
                    <a:lnTo>
                      <a:pt x="3" y="1703"/>
                    </a:lnTo>
                    <a:lnTo>
                      <a:pt x="4" y="1703"/>
                    </a:lnTo>
                    <a:lnTo>
                      <a:pt x="5" y="1703"/>
                    </a:lnTo>
                    <a:lnTo>
                      <a:pt x="7" y="1704"/>
                    </a:lnTo>
                    <a:lnTo>
                      <a:pt x="8" y="1705"/>
                    </a:lnTo>
                    <a:lnTo>
                      <a:pt x="8" y="1707"/>
                    </a:lnTo>
                    <a:lnTo>
                      <a:pt x="8" y="1707"/>
                    </a:lnTo>
                    <a:close/>
                    <a:moveTo>
                      <a:pt x="8" y="1770"/>
                    </a:moveTo>
                    <a:lnTo>
                      <a:pt x="8" y="1796"/>
                    </a:lnTo>
                    <a:lnTo>
                      <a:pt x="8" y="1799"/>
                    </a:lnTo>
                    <a:lnTo>
                      <a:pt x="7" y="1801"/>
                    </a:lnTo>
                    <a:lnTo>
                      <a:pt x="5" y="1801"/>
                    </a:lnTo>
                    <a:lnTo>
                      <a:pt x="4" y="1802"/>
                    </a:lnTo>
                    <a:lnTo>
                      <a:pt x="3" y="1801"/>
                    </a:lnTo>
                    <a:lnTo>
                      <a:pt x="1" y="1801"/>
                    </a:lnTo>
                    <a:lnTo>
                      <a:pt x="0" y="1799"/>
                    </a:lnTo>
                    <a:lnTo>
                      <a:pt x="0" y="1796"/>
                    </a:lnTo>
                    <a:lnTo>
                      <a:pt x="0" y="1770"/>
                    </a:lnTo>
                    <a:lnTo>
                      <a:pt x="0" y="1769"/>
                    </a:lnTo>
                    <a:lnTo>
                      <a:pt x="1" y="1767"/>
                    </a:lnTo>
                    <a:lnTo>
                      <a:pt x="3" y="1766"/>
                    </a:lnTo>
                    <a:lnTo>
                      <a:pt x="4" y="1766"/>
                    </a:lnTo>
                    <a:lnTo>
                      <a:pt x="5" y="1766"/>
                    </a:lnTo>
                    <a:lnTo>
                      <a:pt x="7" y="1767"/>
                    </a:lnTo>
                    <a:lnTo>
                      <a:pt x="8" y="1769"/>
                    </a:lnTo>
                    <a:lnTo>
                      <a:pt x="8" y="1770"/>
                    </a:lnTo>
                    <a:lnTo>
                      <a:pt x="8" y="1770"/>
                    </a:lnTo>
                    <a:close/>
                    <a:moveTo>
                      <a:pt x="8" y="1832"/>
                    </a:moveTo>
                    <a:lnTo>
                      <a:pt x="8" y="1860"/>
                    </a:lnTo>
                    <a:lnTo>
                      <a:pt x="8" y="1861"/>
                    </a:lnTo>
                    <a:lnTo>
                      <a:pt x="7" y="1863"/>
                    </a:lnTo>
                    <a:lnTo>
                      <a:pt x="5" y="1864"/>
                    </a:lnTo>
                    <a:lnTo>
                      <a:pt x="4" y="1864"/>
                    </a:lnTo>
                    <a:lnTo>
                      <a:pt x="3" y="1864"/>
                    </a:lnTo>
                    <a:lnTo>
                      <a:pt x="1" y="1863"/>
                    </a:lnTo>
                    <a:lnTo>
                      <a:pt x="0" y="1861"/>
                    </a:lnTo>
                    <a:lnTo>
                      <a:pt x="0" y="1860"/>
                    </a:lnTo>
                    <a:lnTo>
                      <a:pt x="0" y="1832"/>
                    </a:lnTo>
                    <a:lnTo>
                      <a:pt x="0" y="1831"/>
                    </a:lnTo>
                    <a:lnTo>
                      <a:pt x="1" y="1829"/>
                    </a:lnTo>
                    <a:lnTo>
                      <a:pt x="3" y="1829"/>
                    </a:lnTo>
                    <a:lnTo>
                      <a:pt x="4" y="1828"/>
                    </a:lnTo>
                    <a:lnTo>
                      <a:pt x="5" y="1829"/>
                    </a:lnTo>
                    <a:lnTo>
                      <a:pt x="7" y="1829"/>
                    </a:lnTo>
                    <a:lnTo>
                      <a:pt x="8" y="1831"/>
                    </a:lnTo>
                    <a:lnTo>
                      <a:pt x="8" y="1832"/>
                    </a:lnTo>
                    <a:lnTo>
                      <a:pt x="8" y="1832"/>
                    </a:lnTo>
                    <a:close/>
                    <a:moveTo>
                      <a:pt x="8" y="1896"/>
                    </a:moveTo>
                    <a:lnTo>
                      <a:pt x="8" y="1907"/>
                    </a:lnTo>
                    <a:lnTo>
                      <a:pt x="8" y="1909"/>
                    </a:lnTo>
                    <a:lnTo>
                      <a:pt x="7" y="1910"/>
                    </a:lnTo>
                    <a:lnTo>
                      <a:pt x="5" y="1912"/>
                    </a:lnTo>
                    <a:lnTo>
                      <a:pt x="4" y="1912"/>
                    </a:lnTo>
                    <a:lnTo>
                      <a:pt x="3" y="1912"/>
                    </a:lnTo>
                    <a:lnTo>
                      <a:pt x="1" y="1910"/>
                    </a:lnTo>
                    <a:lnTo>
                      <a:pt x="0" y="1909"/>
                    </a:lnTo>
                    <a:lnTo>
                      <a:pt x="0" y="1907"/>
                    </a:lnTo>
                    <a:lnTo>
                      <a:pt x="0" y="1896"/>
                    </a:lnTo>
                    <a:lnTo>
                      <a:pt x="0" y="1894"/>
                    </a:lnTo>
                    <a:lnTo>
                      <a:pt x="1" y="1893"/>
                    </a:lnTo>
                    <a:lnTo>
                      <a:pt x="3" y="1891"/>
                    </a:lnTo>
                    <a:lnTo>
                      <a:pt x="4" y="1891"/>
                    </a:lnTo>
                    <a:lnTo>
                      <a:pt x="5" y="1891"/>
                    </a:lnTo>
                    <a:lnTo>
                      <a:pt x="7" y="1893"/>
                    </a:lnTo>
                    <a:lnTo>
                      <a:pt x="8" y="1894"/>
                    </a:lnTo>
                    <a:lnTo>
                      <a:pt x="8" y="1896"/>
                    </a:lnTo>
                    <a:lnTo>
                      <a:pt x="8" y="1896"/>
                    </a:lnTo>
                    <a:close/>
                  </a:path>
                </a:pathLst>
              </a:custGeom>
              <a:solidFill>
                <a:srgbClr val="000000"/>
              </a:solidFill>
              <a:ln w="1588">
                <a:solidFill>
                  <a:srgbClr val="000000"/>
                </a:solidFill>
                <a:prstDash val="solid"/>
                <a:round/>
                <a:headEnd/>
                <a:tailEnd/>
              </a:ln>
            </p:spPr>
            <p:txBody>
              <a:bodyPr/>
              <a:lstStyle/>
              <a:p>
                <a:endParaRPr lang="en-US"/>
              </a:p>
            </p:txBody>
          </p:sp>
          <p:sp>
            <p:nvSpPr>
              <p:cNvPr id="129" name="Freeform 24"/>
              <p:cNvSpPr>
                <a:spLocks noEditPoints="1"/>
              </p:cNvSpPr>
              <p:nvPr/>
            </p:nvSpPr>
            <p:spPr bwMode="auto">
              <a:xfrm>
                <a:off x="105" y="3080"/>
                <a:ext cx="1686" cy="7"/>
              </a:xfrm>
              <a:custGeom>
                <a:avLst/>
                <a:gdLst/>
                <a:ahLst/>
                <a:cxnLst>
                  <a:cxn ang="0">
                    <a:pos x="30" y="8"/>
                  </a:cxn>
                  <a:cxn ang="0">
                    <a:pos x="4" y="0"/>
                  </a:cxn>
                  <a:cxn ang="0">
                    <a:pos x="93" y="8"/>
                  </a:cxn>
                  <a:cxn ang="0">
                    <a:pos x="66" y="0"/>
                  </a:cxn>
                  <a:cxn ang="0">
                    <a:pos x="156" y="8"/>
                  </a:cxn>
                  <a:cxn ang="0">
                    <a:pos x="129" y="0"/>
                  </a:cxn>
                  <a:cxn ang="0">
                    <a:pos x="220" y="8"/>
                  </a:cxn>
                  <a:cxn ang="0">
                    <a:pos x="192" y="0"/>
                  </a:cxn>
                  <a:cxn ang="0">
                    <a:pos x="282" y="8"/>
                  </a:cxn>
                  <a:cxn ang="0">
                    <a:pos x="256" y="0"/>
                  </a:cxn>
                  <a:cxn ang="0">
                    <a:pos x="345" y="8"/>
                  </a:cxn>
                  <a:cxn ang="0">
                    <a:pos x="318" y="0"/>
                  </a:cxn>
                  <a:cxn ang="0">
                    <a:pos x="408" y="8"/>
                  </a:cxn>
                  <a:cxn ang="0">
                    <a:pos x="381" y="0"/>
                  </a:cxn>
                  <a:cxn ang="0">
                    <a:pos x="472" y="8"/>
                  </a:cxn>
                  <a:cxn ang="0">
                    <a:pos x="444" y="0"/>
                  </a:cxn>
                  <a:cxn ang="0">
                    <a:pos x="534" y="8"/>
                  </a:cxn>
                  <a:cxn ang="0">
                    <a:pos x="508" y="0"/>
                  </a:cxn>
                  <a:cxn ang="0">
                    <a:pos x="597" y="8"/>
                  </a:cxn>
                  <a:cxn ang="0">
                    <a:pos x="569" y="0"/>
                  </a:cxn>
                  <a:cxn ang="0">
                    <a:pos x="660" y="8"/>
                  </a:cxn>
                  <a:cxn ang="0">
                    <a:pos x="633" y="0"/>
                  </a:cxn>
                  <a:cxn ang="0">
                    <a:pos x="723" y="8"/>
                  </a:cxn>
                  <a:cxn ang="0">
                    <a:pos x="696" y="0"/>
                  </a:cxn>
                  <a:cxn ang="0">
                    <a:pos x="785" y="8"/>
                  </a:cxn>
                  <a:cxn ang="0">
                    <a:pos x="759" y="0"/>
                  </a:cxn>
                  <a:cxn ang="0">
                    <a:pos x="849" y="8"/>
                  </a:cxn>
                  <a:cxn ang="0">
                    <a:pos x="821" y="0"/>
                  </a:cxn>
                  <a:cxn ang="0">
                    <a:pos x="912" y="8"/>
                  </a:cxn>
                  <a:cxn ang="0">
                    <a:pos x="885" y="0"/>
                  </a:cxn>
                  <a:cxn ang="0">
                    <a:pos x="975" y="8"/>
                  </a:cxn>
                  <a:cxn ang="0">
                    <a:pos x="948" y="0"/>
                  </a:cxn>
                  <a:cxn ang="0">
                    <a:pos x="1037" y="8"/>
                  </a:cxn>
                  <a:cxn ang="0">
                    <a:pos x="1011" y="0"/>
                  </a:cxn>
                  <a:cxn ang="0">
                    <a:pos x="1100" y="8"/>
                  </a:cxn>
                  <a:cxn ang="0">
                    <a:pos x="1073" y="0"/>
                  </a:cxn>
                  <a:cxn ang="0">
                    <a:pos x="1164" y="8"/>
                  </a:cxn>
                  <a:cxn ang="0">
                    <a:pos x="1136" y="0"/>
                  </a:cxn>
                  <a:cxn ang="0">
                    <a:pos x="1227" y="8"/>
                  </a:cxn>
                  <a:cxn ang="0">
                    <a:pos x="1200" y="0"/>
                  </a:cxn>
                  <a:cxn ang="0">
                    <a:pos x="1289" y="8"/>
                  </a:cxn>
                  <a:cxn ang="0">
                    <a:pos x="1263" y="0"/>
                  </a:cxn>
                  <a:cxn ang="0">
                    <a:pos x="1352" y="8"/>
                  </a:cxn>
                  <a:cxn ang="0">
                    <a:pos x="1325" y="0"/>
                  </a:cxn>
                  <a:cxn ang="0">
                    <a:pos x="1416" y="8"/>
                  </a:cxn>
                  <a:cxn ang="0">
                    <a:pos x="1388" y="0"/>
                  </a:cxn>
                  <a:cxn ang="0">
                    <a:pos x="1479" y="8"/>
                  </a:cxn>
                  <a:cxn ang="0">
                    <a:pos x="1452" y="0"/>
                  </a:cxn>
                  <a:cxn ang="0">
                    <a:pos x="1541" y="8"/>
                  </a:cxn>
                  <a:cxn ang="0">
                    <a:pos x="1515" y="0"/>
                  </a:cxn>
                  <a:cxn ang="0">
                    <a:pos x="1604" y="8"/>
                  </a:cxn>
                  <a:cxn ang="0">
                    <a:pos x="1577" y="0"/>
                  </a:cxn>
                  <a:cxn ang="0">
                    <a:pos x="1667" y="8"/>
                  </a:cxn>
                  <a:cxn ang="0">
                    <a:pos x="1640" y="0"/>
                  </a:cxn>
                  <a:cxn ang="0">
                    <a:pos x="1731" y="8"/>
                  </a:cxn>
                  <a:cxn ang="0">
                    <a:pos x="1703" y="0"/>
                  </a:cxn>
                  <a:cxn ang="0">
                    <a:pos x="1793" y="8"/>
                  </a:cxn>
                  <a:cxn ang="0">
                    <a:pos x="1767" y="0"/>
                  </a:cxn>
                  <a:cxn ang="0">
                    <a:pos x="1856" y="8"/>
                  </a:cxn>
                  <a:cxn ang="0">
                    <a:pos x="1829" y="0"/>
                  </a:cxn>
                  <a:cxn ang="0">
                    <a:pos x="1903" y="8"/>
                  </a:cxn>
                  <a:cxn ang="0">
                    <a:pos x="1892" y="0"/>
                  </a:cxn>
                </a:cxnLst>
                <a:rect l="0" t="0" r="r" b="b"/>
                <a:pathLst>
                  <a:path w="1908" h="8">
                    <a:moveTo>
                      <a:pt x="4" y="0"/>
                    </a:moveTo>
                    <a:lnTo>
                      <a:pt x="30" y="0"/>
                    </a:lnTo>
                    <a:lnTo>
                      <a:pt x="33" y="0"/>
                    </a:lnTo>
                    <a:lnTo>
                      <a:pt x="34" y="1"/>
                    </a:lnTo>
                    <a:lnTo>
                      <a:pt x="34" y="3"/>
                    </a:lnTo>
                    <a:lnTo>
                      <a:pt x="36" y="4"/>
                    </a:lnTo>
                    <a:lnTo>
                      <a:pt x="34" y="5"/>
                    </a:lnTo>
                    <a:lnTo>
                      <a:pt x="34" y="7"/>
                    </a:lnTo>
                    <a:lnTo>
                      <a:pt x="33" y="8"/>
                    </a:lnTo>
                    <a:lnTo>
                      <a:pt x="30" y="8"/>
                    </a:lnTo>
                    <a:lnTo>
                      <a:pt x="4" y="8"/>
                    </a:lnTo>
                    <a:lnTo>
                      <a:pt x="3" y="8"/>
                    </a:lnTo>
                    <a:lnTo>
                      <a:pt x="1" y="7"/>
                    </a:lnTo>
                    <a:lnTo>
                      <a:pt x="0" y="5"/>
                    </a:lnTo>
                    <a:lnTo>
                      <a:pt x="0" y="4"/>
                    </a:lnTo>
                    <a:lnTo>
                      <a:pt x="0" y="3"/>
                    </a:lnTo>
                    <a:lnTo>
                      <a:pt x="1" y="1"/>
                    </a:lnTo>
                    <a:lnTo>
                      <a:pt x="3" y="0"/>
                    </a:lnTo>
                    <a:lnTo>
                      <a:pt x="4" y="0"/>
                    </a:lnTo>
                    <a:lnTo>
                      <a:pt x="4" y="0"/>
                    </a:lnTo>
                    <a:close/>
                    <a:moveTo>
                      <a:pt x="66" y="0"/>
                    </a:moveTo>
                    <a:lnTo>
                      <a:pt x="93" y="0"/>
                    </a:lnTo>
                    <a:lnTo>
                      <a:pt x="95" y="0"/>
                    </a:lnTo>
                    <a:lnTo>
                      <a:pt x="96" y="1"/>
                    </a:lnTo>
                    <a:lnTo>
                      <a:pt x="97" y="3"/>
                    </a:lnTo>
                    <a:lnTo>
                      <a:pt x="97" y="4"/>
                    </a:lnTo>
                    <a:lnTo>
                      <a:pt x="97" y="5"/>
                    </a:lnTo>
                    <a:lnTo>
                      <a:pt x="96" y="7"/>
                    </a:lnTo>
                    <a:lnTo>
                      <a:pt x="95" y="8"/>
                    </a:lnTo>
                    <a:lnTo>
                      <a:pt x="93" y="8"/>
                    </a:lnTo>
                    <a:lnTo>
                      <a:pt x="66" y="8"/>
                    </a:lnTo>
                    <a:lnTo>
                      <a:pt x="64" y="8"/>
                    </a:lnTo>
                    <a:lnTo>
                      <a:pt x="63" y="7"/>
                    </a:lnTo>
                    <a:lnTo>
                      <a:pt x="63" y="5"/>
                    </a:lnTo>
                    <a:lnTo>
                      <a:pt x="62" y="4"/>
                    </a:lnTo>
                    <a:lnTo>
                      <a:pt x="63" y="3"/>
                    </a:lnTo>
                    <a:lnTo>
                      <a:pt x="63" y="1"/>
                    </a:lnTo>
                    <a:lnTo>
                      <a:pt x="64" y="0"/>
                    </a:lnTo>
                    <a:lnTo>
                      <a:pt x="66" y="0"/>
                    </a:lnTo>
                    <a:lnTo>
                      <a:pt x="66" y="0"/>
                    </a:lnTo>
                    <a:close/>
                    <a:moveTo>
                      <a:pt x="129" y="0"/>
                    </a:moveTo>
                    <a:lnTo>
                      <a:pt x="156" y="0"/>
                    </a:lnTo>
                    <a:lnTo>
                      <a:pt x="158" y="0"/>
                    </a:lnTo>
                    <a:lnTo>
                      <a:pt x="159" y="1"/>
                    </a:lnTo>
                    <a:lnTo>
                      <a:pt x="161" y="3"/>
                    </a:lnTo>
                    <a:lnTo>
                      <a:pt x="161" y="4"/>
                    </a:lnTo>
                    <a:lnTo>
                      <a:pt x="161" y="5"/>
                    </a:lnTo>
                    <a:lnTo>
                      <a:pt x="159" y="7"/>
                    </a:lnTo>
                    <a:lnTo>
                      <a:pt x="158" y="8"/>
                    </a:lnTo>
                    <a:lnTo>
                      <a:pt x="156" y="8"/>
                    </a:lnTo>
                    <a:lnTo>
                      <a:pt x="129" y="8"/>
                    </a:lnTo>
                    <a:lnTo>
                      <a:pt x="128" y="8"/>
                    </a:lnTo>
                    <a:lnTo>
                      <a:pt x="126" y="7"/>
                    </a:lnTo>
                    <a:lnTo>
                      <a:pt x="125" y="5"/>
                    </a:lnTo>
                    <a:lnTo>
                      <a:pt x="125" y="4"/>
                    </a:lnTo>
                    <a:lnTo>
                      <a:pt x="125" y="3"/>
                    </a:lnTo>
                    <a:lnTo>
                      <a:pt x="126" y="1"/>
                    </a:lnTo>
                    <a:lnTo>
                      <a:pt x="128" y="0"/>
                    </a:lnTo>
                    <a:lnTo>
                      <a:pt x="129" y="0"/>
                    </a:lnTo>
                    <a:lnTo>
                      <a:pt x="129" y="0"/>
                    </a:lnTo>
                    <a:close/>
                    <a:moveTo>
                      <a:pt x="192" y="0"/>
                    </a:moveTo>
                    <a:lnTo>
                      <a:pt x="220" y="0"/>
                    </a:lnTo>
                    <a:lnTo>
                      <a:pt x="221" y="0"/>
                    </a:lnTo>
                    <a:lnTo>
                      <a:pt x="223" y="1"/>
                    </a:lnTo>
                    <a:lnTo>
                      <a:pt x="224" y="3"/>
                    </a:lnTo>
                    <a:lnTo>
                      <a:pt x="224" y="4"/>
                    </a:lnTo>
                    <a:lnTo>
                      <a:pt x="224" y="5"/>
                    </a:lnTo>
                    <a:lnTo>
                      <a:pt x="223" y="7"/>
                    </a:lnTo>
                    <a:lnTo>
                      <a:pt x="221" y="8"/>
                    </a:lnTo>
                    <a:lnTo>
                      <a:pt x="220" y="8"/>
                    </a:lnTo>
                    <a:lnTo>
                      <a:pt x="192" y="8"/>
                    </a:lnTo>
                    <a:lnTo>
                      <a:pt x="191" y="8"/>
                    </a:lnTo>
                    <a:lnTo>
                      <a:pt x="190" y="7"/>
                    </a:lnTo>
                    <a:lnTo>
                      <a:pt x="188" y="5"/>
                    </a:lnTo>
                    <a:lnTo>
                      <a:pt x="188" y="4"/>
                    </a:lnTo>
                    <a:lnTo>
                      <a:pt x="188" y="3"/>
                    </a:lnTo>
                    <a:lnTo>
                      <a:pt x="190" y="1"/>
                    </a:lnTo>
                    <a:lnTo>
                      <a:pt x="191" y="0"/>
                    </a:lnTo>
                    <a:lnTo>
                      <a:pt x="192" y="0"/>
                    </a:lnTo>
                    <a:lnTo>
                      <a:pt x="192" y="0"/>
                    </a:lnTo>
                    <a:close/>
                    <a:moveTo>
                      <a:pt x="256" y="0"/>
                    </a:moveTo>
                    <a:lnTo>
                      <a:pt x="282" y="0"/>
                    </a:lnTo>
                    <a:lnTo>
                      <a:pt x="285" y="0"/>
                    </a:lnTo>
                    <a:lnTo>
                      <a:pt x="286" y="1"/>
                    </a:lnTo>
                    <a:lnTo>
                      <a:pt x="286" y="3"/>
                    </a:lnTo>
                    <a:lnTo>
                      <a:pt x="287" y="4"/>
                    </a:lnTo>
                    <a:lnTo>
                      <a:pt x="286" y="5"/>
                    </a:lnTo>
                    <a:lnTo>
                      <a:pt x="286" y="7"/>
                    </a:lnTo>
                    <a:lnTo>
                      <a:pt x="285" y="8"/>
                    </a:lnTo>
                    <a:lnTo>
                      <a:pt x="282" y="8"/>
                    </a:lnTo>
                    <a:lnTo>
                      <a:pt x="256" y="8"/>
                    </a:lnTo>
                    <a:lnTo>
                      <a:pt x="254" y="8"/>
                    </a:lnTo>
                    <a:lnTo>
                      <a:pt x="253" y="7"/>
                    </a:lnTo>
                    <a:lnTo>
                      <a:pt x="251" y="5"/>
                    </a:lnTo>
                    <a:lnTo>
                      <a:pt x="251" y="4"/>
                    </a:lnTo>
                    <a:lnTo>
                      <a:pt x="251" y="3"/>
                    </a:lnTo>
                    <a:lnTo>
                      <a:pt x="253" y="1"/>
                    </a:lnTo>
                    <a:lnTo>
                      <a:pt x="254" y="0"/>
                    </a:lnTo>
                    <a:lnTo>
                      <a:pt x="256" y="0"/>
                    </a:lnTo>
                    <a:lnTo>
                      <a:pt x="256" y="0"/>
                    </a:lnTo>
                    <a:close/>
                    <a:moveTo>
                      <a:pt x="318" y="0"/>
                    </a:moveTo>
                    <a:lnTo>
                      <a:pt x="345" y="0"/>
                    </a:lnTo>
                    <a:lnTo>
                      <a:pt x="346" y="0"/>
                    </a:lnTo>
                    <a:lnTo>
                      <a:pt x="348" y="1"/>
                    </a:lnTo>
                    <a:lnTo>
                      <a:pt x="349" y="3"/>
                    </a:lnTo>
                    <a:lnTo>
                      <a:pt x="349" y="4"/>
                    </a:lnTo>
                    <a:lnTo>
                      <a:pt x="349" y="5"/>
                    </a:lnTo>
                    <a:lnTo>
                      <a:pt x="348" y="7"/>
                    </a:lnTo>
                    <a:lnTo>
                      <a:pt x="346" y="8"/>
                    </a:lnTo>
                    <a:lnTo>
                      <a:pt x="345" y="8"/>
                    </a:lnTo>
                    <a:lnTo>
                      <a:pt x="318" y="8"/>
                    </a:lnTo>
                    <a:lnTo>
                      <a:pt x="316" y="8"/>
                    </a:lnTo>
                    <a:lnTo>
                      <a:pt x="315" y="7"/>
                    </a:lnTo>
                    <a:lnTo>
                      <a:pt x="315" y="5"/>
                    </a:lnTo>
                    <a:lnTo>
                      <a:pt x="313" y="4"/>
                    </a:lnTo>
                    <a:lnTo>
                      <a:pt x="315" y="3"/>
                    </a:lnTo>
                    <a:lnTo>
                      <a:pt x="315" y="1"/>
                    </a:lnTo>
                    <a:lnTo>
                      <a:pt x="316" y="0"/>
                    </a:lnTo>
                    <a:lnTo>
                      <a:pt x="318" y="0"/>
                    </a:lnTo>
                    <a:lnTo>
                      <a:pt x="318" y="0"/>
                    </a:lnTo>
                    <a:close/>
                    <a:moveTo>
                      <a:pt x="381" y="0"/>
                    </a:moveTo>
                    <a:lnTo>
                      <a:pt x="408" y="0"/>
                    </a:lnTo>
                    <a:lnTo>
                      <a:pt x="410" y="0"/>
                    </a:lnTo>
                    <a:lnTo>
                      <a:pt x="411" y="1"/>
                    </a:lnTo>
                    <a:lnTo>
                      <a:pt x="413" y="3"/>
                    </a:lnTo>
                    <a:lnTo>
                      <a:pt x="413" y="4"/>
                    </a:lnTo>
                    <a:lnTo>
                      <a:pt x="413" y="5"/>
                    </a:lnTo>
                    <a:lnTo>
                      <a:pt x="411" y="7"/>
                    </a:lnTo>
                    <a:lnTo>
                      <a:pt x="410" y="8"/>
                    </a:lnTo>
                    <a:lnTo>
                      <a:pt x="408" y="8"/>
                    </a:lnTo>
                    <a:lnTo>
                      <a:pt x="381" y="8"/>
                    </a:lnTo>
                    <a:lnTo>
                      <a:pt x="380" y="8"/>
                    </a:lnTo>
                    <a:lnTo>
                      <a:pt x="378" y="7"/>
                    </a:lnTo>
                    <a:lnTo>
                      <a:pt x="377" y="5"/>
                    </a:lnTo>
                    <a:lnTo>
                      <a:pt x="377" y="4"/>
                    </a:lnTo>
                    <a:lnTo>
                      <a:pt x="377" y="3"/>
                    </a:lnTo>
                    <a:lnTo>
                      <a:pt x="378" y="1"/>
                    </a:lnTo>
                    <a:lnTo>
                      <a:pt x="380" y="0"/>
                    </a:lnTo>
                    <a:lnTo>
                      <a:pt x="381" y="0"/>
                    </a:lnTo>
                    <a:lnTo>
                      <a:pt x="381" y="0"/>
                    </a:lnTo>
                    <a:close/>
                    <a:moveTo>
                      <a:pt x="444" y="0"/>
                    </a:moveTo>
                    <a:lnTo>
                      <a:pt x="472" y="0"/>
                    </a:lnTo>
                    <a:lnTo>
                      <a:pt x="473" y="0"/>
                    </a:lnTo>
                    <a:lnTo>
                      <a:pt x="475" y="1"/>
                    </a:lnTo>
                    <a:lnTo>
                      <a:pt x="476" y="3"/>
                    </a:lnTo>
                    <a:lnTo>
                      <a:pt x="476" y="4"/>
                    </a:lnTo>
                    <a:lnTo>
                      <a:pt x="476" y="5"/>
                    </a:lnTo>
                    <a:lnTo>
                      <a:pt x="475" y="7"/>
                    </a:lnTo>
                    <a:lnTo>
                      <a:pt x="473" y="8"/>
                    </a:lnTo>
                    <a:lnTo>
                      <a:pt x="472" y="8"/>
                    </a:lnTo>
                    <a:lnTo>
                      <a:pt x="444" y="8"/>
                    </a:lnTo>
                    <a:lnTo>
                      <a:pt x="443" y="8"/>
                    </a:lnTo>
                    <a:lnTo>
                      <a:pt x="441" y="7"/>
                    </a:lnTo>
                    <a:lnTo>
                      <a:pt x="440" y="5"/>
                    </a:lnTo>
                    <a:lnTo>
                      <a:pt x="440" y="4"/>
                    </a:lnTo>
                    <a:lnTo>
                      <a:pt x="440" y="3"/>
                    </a:lnTo>
                    <a:lnTo>
                      <a:pt x="441" y="1"/>
                    </a:lnTo>
                    <a:lnTo>
                      <a:pt x="443" y="0"/>
                    </a:lnTo>
                    <a:lnTo>
                      <a:pt x="444" y="0"/>
                    </a:lnTo>
                    <a:lnTo>
                      <a:pt x="444" y="0"/>
                    </a:lnTo>
                    <a:close/>
                    <a:moveTo>
                      <a:pt x="508" y="0"/>
                    </a:moveTo>
                    <a:lnTo>
                      <a:pt x="534" y="0"/>
                    </a:lnTo>
                    <a:lnTo>
                      <a:pt x="536" y="0"/>
                    </a:lnTo>
                    <a:lnTo>
                      <a:pt x="538" y="1"/>
                    </a:lnTo>
                    <a:lnTo>
                      <a:pt x="538" y="3"/>
                    </a:lnTo>
                    <a:lnTo>
                      <a:pt x="539" y="4"/>
                    </a:lnTo>
                    <a:lnTo>
                      <a:pt x="538" y="5"/>
                    </a:lnTo>
                    <a:lnTo>
                      <a:pt x="538" y="7"/>
                    </a:lnTo>
                    <a:lnTo>
                      <a:pt x="536" y="8"/>
                    </a:lnTo>
                    <a:lnTo>
                      <a:pt x="534" y="8"/>
                    </a:lnTo>
                    <a:lnTo>
                      <a:pt x="508" y="8"/>
                    </a:lnTo>
                    <a:lnTo>
                      <a:pt x="506" y="8"/>
                    </a:lnTo>
                    <a:lnTo>
                      <a:pt x="505" y="7"/>
                    </a:lnTo>
                    <a:lnTo>
                      <a:pt x="503" y="5"/>
                    </a:lnTo>
                    <a:lnTo>
                      <a:pt x="503" y="4"/>
                    </a:lnTo>
                    <a:lnTo>
                      <a:pt x="503" y="3"/>
                    </a:lnTo>
                    <a:lnTo>
                      <a:pt x="505" y="1"/>
                    </a:lnTo>
                    <a:lnTo>
                      <a:pt x="506" y="0"/>
                    </a:lnTo>
                    <a:lnTo>
                      <a:pt x="508" y="0"/>
                    </a:lnTo>
                    <a:lnTo>
                      <a:pt x="508" y="0"/>
                    </a:lnTo>
                    <a:close/>
                    <a:moveTo>
                      <a:pt x="569" y="0"/>
                    </a:moveTo>
                    <a:lnTo>
                      <a:pt x="597" y="0"/>
                    </a:lnTo>
                    <a:lnTo>
                      <a:pt x="598" y="0"/>
                    </a:lnTo>
                    <a:lnTo>
                      <a:pt x="600" y="1"/>
                    </a:lnTo>
                    <a:lnTo>
                      <a:pt x="601" y="3"/>
                    </a:lnTo>
                    <a:lnTo>
                      <a:pt x="601" y="4"/>
                    </a:lnTo>
                    <a:lnTo>
                      <a:pt x="601" y="5"/>
                    </a:lnTo>
                    <a:lnTo>
                      <a:pt x="600" y="7"/>
                    </a:lnTo>
                    <a:lnTo>
                      <a:pt x="598" y="8"/>
                    </a:lnTo>
                    <a:lnTo>
                      <a:pt x="597" y="8"/>
                    </a:lnTo>
                    <a:lnTo>
                      <a:pt x="569" y="8"/>
                    </a:lnTo>
                    <a:lnTo>
                      <a:pt x="568" y="8"/>
                    </a:lnTo>
                    <a:lnTo>
                      <a:pt x="567" y="7"/>
                    </a:lnTo>
                    <a:lnTo>
                      <a:pt x="567" y="5"/>
                    </a:lnTo>
                    <a:lnTo>
                      <a:pt x="565" y="4"/>
                    </a:lnTo>
                    <a:lnTo>
                      <a:pt x="567" y="3"/>
                    </a:lnTo>
                    <a:lnTo>
                      <a:pt x="567" y="1"/>
                    </a:lnTo>
                    <a:lnTo>
                      <a:pt x="568" y="0"/>
                    </a:lnTo>
                    <a:lnTo>
                      <a:pt x="569" y="0"/>
                    </a:lnTo>
                    <a:lnTo>
                      <a:pt x="569" y="0"/>
                    </a:lnTo>
                    <a:close/>
                    <a:moveTo>
                      <a:pt x="633" y="0"/>
                    </a:moveTo>
                    <a:lnTo>
                      <a:pt x="660" y="0"/>
                    </a:lnTo>
                    <a:lnTo>
                      <a:pt x="662" y="0"/>
                    </a:lnTo>
                    <a:lnTo>
                      <a:pt x="663" y="1"/>
                    </a:lnTo>
                    <a:lnTo>
                      <a:pt x="664" y="3"/>
                    </a:lnTo>
                    <a:lnTo>
                      <a:pt x="664" y="4"/>
                    </a:lnTo>
                    <a:lnTo>
                      <a:pt x="664" y="5"/>
                    </a:lnTo>
                    <a:lnTo>
                      <a:pt x="663" y="7"/>
                    </a:lnTo>
                    <a:lnTo>
                      <a:pt x="662" y="8"/>
                    </a:lnTo>
                    <a:lnTo>
                      <a:pt x="660" y="8"/>
                    </a:lnTo>
                    <a:lnTo>
                      <a:pt x="633" y="8"/>
                    </a:lnTo>
                    <a:lnTo>
                      <a:pt x="631" y="8"/>
                    </a:lnTo>
                    <a:lnTo>
                      <a:pt x="630" y="7"/>
                    </a:lnTo>
                    <a:lnTo>
                      <a:pt x="628" y="5"/>
                    </a:lnTo>
                    <a:lnTo>
                      <a:pt x="628" y="4"/>
                    </a:lnTo>
                    <a:lnTo>
                      <a:pt x="628" y="3"/>
                    </a:lnTo>
                    <a:lnTo>
                      <a:pt x="630" y="1"/>
                    </a:lnTo>
                    <a:lnTo>
                      <a:pt x="631" y="0"/>
                    </a:lnTo>
                    <a:lnTo>
                      <a:pt x="633" y="0"/>
                    </a:lnTo>
                    <a:lnTo>
                      <a:pt x="633" y="0"/>
                    </a:lnTo>
                    <a:close/>
                    <a:moveTo>
                      <a:pt x="696" y="0"/>
                    </a:moveTo>
                    <a:lnTo>
                      <a:pt x="723" y="0"/>
                    </a:lnTo>
                    <a:lnTo>
                      <a:pt x="725" y="0"/>
                    </a:lnTo>
                    <a:lnTo>
                      <a:pt x="726" y="1"/>
                    </a:lnTo>
                    <a:lnTo>
                      <a:pt x="728" y="3"/>
                    </a:lnTo>
                    <a:lnTo>
                      <a:pt x="728" y="4"/>
                    </a:lnTo>
                    <a:lnTo>
                      <a:pt x="728" y="5"/>
                    </a:lnTo>
                    <a:lnTo>
                      <a:pt x="726" y="7"/>
                    </a:lnTo>
                    <a:lnTo>
                      <a:pt x="725" y="8"/>
                    </a:lnTo>
                    <a:lnTo>
                      <a:pt x="723" y="8"/>
                    </a:lnTo>
                    <a:lnTo>
                      <a:pt x="696" y="8"/>
                    </a:lnTo>
                    <a:lnTo>
                      <a:pt x="695" y="8"/>
                    </a:lnTo>
                    <a:lnTo>
                      <a:pt x="693" y="7"/>
                    </a:lnTo>
                    <a:lnTo>
                      <a:pt x="692" y="5"/>
                    </a:lnTo>
                    <a:lnTo>
                      <a:pt x="692" y="4"/>
                    </a:lnTo>
                    <a:lnTo>
                      <a:pt x="692" y="3"/>
                    </a:lnTo>
                    <a:lnTo>
                      <a:pt x="693" y="1"/>
                    </a:lnTo>
                    <a:lnTo>
                      <a:pt x="695" y="0"/>
                    </a:lnTo>
                    <a:lnTo>
                      <a:pt x="696" y="0"/>
                    </a:lnTo>
                    <a:lnTo>
                      <a:pt x="696" y="0"/>
                    </a:lnTo>
                    <a:close/>
                    <a:moveTo>
                      <a:pt x="759" y="0"/>
                    </a:moveTo>
                    <a:lnTo>
                      <a:pt x="785" y="0"/>
                    </a:lnTo>
                    <a:lnTo>
                      <a:pt x="788" y="0"/>
                    </a:lnTo>
                    <a:lnTo>
                      <a:pt x="790" y="1"/>
                    </a:lnTo>
                    <a:lnTo>
                      <a:pt x="790" y="3"/>
                    </a:lnTo>
                    <a:lnTo>
                      <a:pt x="791" y="4"/>
                    </a:lnTo>
                    <a:lnTo>
                      <a:pt x="790" y="5"/>
                    </a:lnTo>
                    <a:lnTo>
                      <a:pt x="790" y="7"/>
                    </a:lnTo>
                    <a:lnTo>
                      <a:pt x="788" y="8"/>
                    </a:lnTo>
                    <a:lnTo>
                      <a:pt x="785" y="8"/>
                    </a:lnTo>
                    <a:lnTo>
                      <a:pt x="759" y="8"/>
                    </a:lnTo>
                    <a:lnTo>
                      <a:pt x="758" y="8"/>
                    </a:lnTo>
                    <a:lnTo>
                      <a:pt x="757" y="7"/>
                    </a:lnTo>
                    <a:lnTo>
                      <a:pt x="755" y="5"/>
                    </a:lnTo>
                    <a:lnTo>
                      <a:pt x="755" y="4"/>
                    </a:lnTo>
                    <a:lnTo>
                      <a:pt x="755" y="3"/>
                    </a:lnTo>
                    <a:lnTo>
                      <a:pt x="757" y="1"/>
                    </a:lnTo>
                    <a:lnTo>
                      <a:pt x="758" y="0"/>
                    </a:lnTo>
                    <a:lnTo>
                      <a:pt x="759" y="0"/>
                    </a:lnTo>
                    <a:lnTo>
                      <a:pt x="759" y="0"/>
                    </a:lnTo>
                    <a:close/>
                    <a:moveTo>
                      <a:pt x="821" y="0"/>
                    </a:moveTo>
                    <a:lnTo>
                      <a:pt x="849" y="0"/>
                    </a:lnTo>
                    <a:lnTo>
                      <a:pt x="850" y="0"/>
                    </a:lnTo>
                    <a:lnTo>
                      <a:pt x="852" y="1"/>
                    </a:lnTo>
                    <a:lnTo>
                      <a:pt x="853" y="3"/>
                    </a:lnTo>
                    <a:lnTo>
                      <a:pt x="853" y="4"/>
                    </a:lnTo>
                    <a:lnTo>
                      <a:pt x="853" y="5"/>
                    </a:lnTo>
                    <a:lnTo>
                      <a:pt x="852" y="7"/>
                    </a:lnTo>
                    <a:lnTo>
                      <a:pt x="850" y="8"/>
                    </a:lnTo>
                    <a:lnTo>
                      <a:pt x="849" y="8"/>
                    </a:lnTo>
                    <a:lnTo>
                      <a:pt x="821" y="8"/>
                    </a:lnTo>
                    <a:lnTo>
                      <a:pt x="820" y="8"/>
                    </a:lnTo>
                    <a:lnTo>
                      <a:pt x="818" y="7"/>
                    </a:lnTo>
                    <a:lnTo>
                      <a:pt x="818" y="5"/>
                    </a:lnTo>
                    <a:lnTo>
                      <a:pt x="817" y="4"/>
                    </a:lnTo>
                    <a:lnTo>
                      <a:pt x="818" y="3"/>
                    </a:lnTo>
                    <a:lnTo>
                      <a:pt x="818" y="1"/>
                    </a:lnTo>
                    <a:lnTo>
                      <a:pt x="820" y="0"/>
                    </a:lnTo>
                    <a:lnTo>
                      <a:pt x="821" y="0"/>
                    </a:lnTo>
                    <a:lnTo>
                      <a:pt x="821" y="0"/>
                    </a:lnTo>
                    <a:close/>
                    <a:moveTo>
                      <a:pt x="885" y="0"/>
                    </a:moveTo>
                    <a:lnTo>
                      <a:pt x="912" y="0"/>
                    </a:lnTo>
                    <a:lnTo>
                      <a:pt x="913" y="0"/>
                    </a:lnTo>
                    <a:lnTo>
                      <a:pt x="915" y="1"/>
                    </a:lnTo>
                    <a:lnTo>
                      <a:pt x="916" y="3"/>
                    </a:lnTo>
                    <a:lnTo>
                      <a:pt x="916" y="4"/>
                    </a:lnTo>
                    <a:lnTo>
                      <a:pt x="916" y="5"/>
                    </a:lnTo>
                    <a:lnTo>
                      <a:pt x="915" y="7"/>
                    </a:lnTo>
                    <a:lnTo>
                      <a:pt x="913" y="8"/>
                    </a:lnTo>
                    <a:lnTo>
                      <a:pt x="912" y="8"/>
                    </a:lnTo>
                    <a:lnTo>
                      <a:pt x="885" y="8"/>
                    </a:lnTo>
                    <a:lnTo>
                      <a:pt x="883" y="8"/>
                    </a:lnTo>
                    <a:lnTo>
                      <a:pt x="882" y="7"/>
                    </a:lnTo>
                    <a:lnTo>
                      <a:pt x="880" y="5"/>
                    </a:lnTo>
                    <a:lnTo>
                      <a:pt x="880" y="4"/>
                    </a:lnTo>
                    <a:lnTo>
                      <a:pt x="880" y="3"/>
                    </a:lnTo>
                    <a:lnTo>
                      <a:pt x="882" y="1"/>
                    </a:lnTo>
                    <a:lnTo>
                      <a:pt x="883" y="0"/>
                    </a:lnTo>
                    <a:lnTo>
                      <a:pt x="885" y="0"/>
                    </a:lnTo>
                    <a:lnTo>
                      <a:pt x="885" y="0"/>
                    </a:lnTo>
                    <a:close/>
                    <a:moveTo>
                      <a:pt x="948" y="0"/>
                    </a:moveTo>
                    <a:lnTo>
                      <a:pt x="975" y="0"/>
                    </a:lnTo>
                    <a:lnTo>
                      <a:pt x="977" y="0"/>
                    </a:lnTo>
                    <a:lnTo>
                      <a:pt x="978" y="1"/>
                    </a:lnTo>
                    <a:lnTo>
                      <a:pt x="980" y="3"/>
                    </a:lnTo>
                    <a:lnTo>
                      <a:pt x="980" y="4"/>
                    </a:lnTo>
                    <a:lnTo>
                      <a:pt x="980" y="5"/>
                    </a:lnTo>
                    <a:lnTo>
                      <a:pt x="978" y="7"/>
                    </a:lnTo>
                    <a:lnTo>
                      <a:pt x="977" y="8"/>
                    </a:lnTo>
                    <a:lnTo>
                      <a:pt x="975" y="8"/>
                    </a:lnTo>
                    <a:lnTo>
                      <a:pt x="948" y="8"/>
                    </a:lnTo>
                    <a:lnTo>
                      <a:pt x="947" y="8"/>
                    </a:lnTo>
                    <a:lnTo>
                      <a:pt x="945" y="7"/>
                    </a:lnTo>
                    <a:lnTo>
                      <a:pt x="944" y="5"/>
                    </a:lnTo>
                    <a:lnTo>
                      <a:pt x="944" y="4"/>
                    </a:lnTo>
                    <a:lnTo>
                      <a:pt x="944" y="3"/>
                    </a:lnTo>
                    <a:lnTo>
                      <a:pt x="945" y="1"/>
                    </a:lnTo>
                    <a:lnTo>
                      <a:pt x="947" y="0"/>
                    </a:lnTo>
                    <a:lnTo>
                      <a:pt x="948" y="0"/>
                    </a:lnTo>
                    <a:lnTo>
                      <a:pt x="948" y="0"/>
                    </a:lnTo>
                    <a:close/>
                    <a:moveTo>
                      <a:pt x="1011" y="0"/>
                    </a:moveTo>
                    <a:lnTo>
                      <a:pt x="1037" y="0"/>
                    </a:lnTo>
                    <a:lnTo>
                      <a:pt x="1040" y="0"/>
                    </a:lnTo>
                    <a:lnTo>
                      <a:pt x="1041" y="1"/>
                    </a:lnTo>
                    <a:lnTo>
                      <a:pt x="1041" y="3"/>
                    </a:lnTo>
                    <a:lnTo>
                      <a:pt x="1043" y="4"/>
                    </a:lnTo>
                    <a:lnTo>
                      <a:pt x="1041" y="5"/>
                    </a:lnTo>
                    <a:lnTo>
                      <a:pt x="1041" y="7"/>
                    </a:lnTo>
                    <a:lnTo>
                      <a:pt x="1040" y="8"/>
                    </a:lnTo>
                    <a:lnTo>
                      <a:pt x="1037" y="8"/>
                    </a:lnTo>
                    <a:lnTo>
                      <a:pt x="1011" y="8"/>
                    </a:lnTo>
                    <a:lnTo>
                      <a:pt x="1010" y="8"/>
                    </a:lnTo>
                    <a:lnTo>
                      <a:pt x="1008" y="7"/>
                    </a:lnTo>
                    <a:lnTo>
                      <a:pt x="1007" y="5"/>
                    </a:lnTo>
                    <a:lnTo>
                      <a:pt x="1007" y="4"/>
                    </a:lnTo>
                    <a:lnTo>
                      <a:pt x="1007" y="3"/>
                    </a:lnTo>
                    <a:lnTo>
                      <a:pt x="1008" y="1"/>
                    </a:lnTo>
                    <a:lnTo>
                      <a:pt x="1010" y="0"/>
                    </a:lnTo>
                    <a:lnTo>
                      <a:pt x="1011" y="0"/>
                    </a:lnTo>
                    <a:lnTo>
                      <a:pt x="1011" y="0"/>
                    </a:lnTo>
                    <a:close/>
                    <a:moveTo>
                      <a:pt x="1073" y="0"/>
                    </a:moveTo>
                    <a:lnTo>
                      <a:pt x="1100" y="0"/>
                    </a:lnTo>
                    <a:lnTo>
                      <a:pt x="1102" y="0"/>
                    </a:lnTo>
                    <a:lnTo>
                      <a:pt x="1103" y="1"/>
                    </a:lnTo>
                    <a:lnTo>
                      <a:pt x="1105" y="3"/>
                    </a:lnTo>
                    <a:lnTo>
                      <a:pt x="1105" y="4"/>
                    </a:lnTo>
                    <a:lnTo>
                      <a:pt x="1105" y="5"/>
                    </a:lnTo>
                    <a:lnTo>
                      <a:pt x="1103" y="7"/>
                    </a:lnTo>
                    <a:lnTo>
                      <a:pt x="1102" y="8"/>
                    </a:lnTo>
                    <a:lnTo>
                      <a:pt x="1100" y="8"/>
                    </a:lnTo>
                    <a:lnTo>
                      <a:pt x="1073" y="8"/>
                    </a:lnTo>
                    <a:lnTo>
                      <a:pt x="1072" y="8"/>
                    </a:lnTo>
                    <a:lnTo>
                      <a:pt x="1070" y="7"/>
                    </a:lnTo>
                    <a:lnTo>
                      <a:pt x="1070" y="5"/>
                    </a:lnTo>
                    <a:lnTo>
                      <a:pt x="1069" y="4"/>
                    </a:lnTo>
                    <a:lnTo>
                      <a:pt x="1070" y="3"/>
                    </a:lnTo>
                    <a:lnTo>
                      <a:pt x="1070" y="1"/>
                    </a:lnTo>
                    <a:lnTo>
                      <a:pt x="1072" y="0"/>
                    </a:lnTo>
                    <a:lnTo>
                      <a:pt x="1073" y="0"/>
                    </a:lnTo>
                    <a:lnTo>
                      <a:pt x="1073" y="0"/>
                    </a:lnTo>
                    <a:close/>
                    <a:moveTo>
                      <a:pt x="1136" y="0"/>
                    </a:moveTo>
                    <a:lnTo>
                      <a:pt x="1164" y="0"/>
                    </a:lnTo>
                    <a:lnTo>
                      <a:pt x="1165" y="0"/>
                    </a:lnTo>
                    <a:lnTo>
                      <a:pt x="1167" y="1"/>
                    </a:lnTo>
                    <a:lnTo>
                      <a:pt x="1168" y="3"/>
                    </a:lnTo>
                    <a:lnTo>
                      <a:pt x="1168" y="4"/>
                    </a:lnTo>
                    <a:lnTo>
                      <a:pt x="1168" y="5"/>
                    </a:lnTo>
                    <a:lnTo>
                      <a:pt x="1167" y="7"/>
                    </a:lnTo>
                    <a:lnTo>
                      <a:pt x="1165" y="8"/>
                    </a:lnTo>
                    <a:lnTo>
                      <a:pt x="1164" y="8"/>
                    </a:lnTo>
                    <a:lnTo>
                      <a:pt x="1136" y="8"/>
                    </a:lnTo>
                    <a:lnTo>
                      <a:pt x="1135" y="8"/>
                    </a:lnTo>
                    <a:lnTo>
                      <a:pt x="1134" y="7"/>
                    </a:lnTo>
                    <a:lnTo>
                      <a:pt x="1132" y="5"/>
                    </a:lnTo>
                    <a:lnTo>
                      <a:pt x="1132" y="4"/>
                    </a:lnTo>
                    <a:lnTo>
                      <a:pt x="1132" y="3"/>
                    </a:lnTo>
                    <a:lnTo>
                      <a:pt x="1134" y="1"/>
                    </a:lnTo>
                    <a:lnTo>
                      <a:pt x="1135" y="0"/>
                    </a:lnTo>
                    <a:lnTo>
                      <a:pt x="1136" y="0"/>
                    </a:lnTo>
                    <a:lnTo>
                      <a:pt x="1136" y="0"/>
                    </a:lnTo>
                    <a:close/>
                    <a:moveTo>
                      <a:pt x="1200" y="0"/>
                    </a:moveTo>
                    <a:lnTo>
                      <a:pt x="1227" y="0"/>
                    </a:lnTo>
                    <a:lnTo>
                      <a:pt x="1229" y="0"/>
                    </a:lnTo>
                    <a:lnTo>
                      <a:pt x="1230" y="1"/>
                    </a:lnTo>
                    <a:lnTo>
                      <a:pt x="1231" y="3"/>
                    </a:lnTo>
                    <a:lnTo>
                      <a:pt x="1231" y="4"/>
                    </a:lnTo>
                    <a:lnTo>
                      <a:pt x="1231" y="5"/>
                    </a:lnTo>
                    <a:lnTo>
                      <a:pt x="1230" y="7"/>
                    </a:lnTo>
                    <a:lnTo>
                      <a:pt x="1229" y="8"/>
                    </a:lnTo>
                    <a:lnTo>
                      <a:pt x="1227" y="8"/>
                    </a:lnTo>
                    <a:lnTo>
                      <a:pt x="1200" y="8"/>
                    </a:lnTo>
                    <a:lnTo>
                      <a:pt x="1198" y="8"/>
                    </a:lnTo>
                    <a:lnTo>
                      <a:pt x="1197" y="7"/>
                    </a:lnTo>
                    <a:lnTo>
                      <a:pt x="1195" y="5"/>
                    </a:lnTo>
                    <a:lnTo>
                      <a:pt x="1195" y="4"/>
                    </a:lnTo>
                    <a:lnTo>
                      <a:pt x="1195" y="3"/>
                    </a:lnTo>
                    <a:lnTo>
                      <a:pt x="1197" y="1"/>
                    </a:lnTo>
                    <a:lnTo>
                      <a:pt x="1198" y="0"/>
                    </a:lnTo>
                    <a:lnTo>
                      <a:pt x="1200" y="0"/>
                    </a:lnTo>
                    <a:lnTo>
                      <a:pt x="1200" y="0"/>
                    </a:lnTo>
                    <a:close/>
                    <a:moveTo>
                      <a:pt x="1263" y="0"/>
                    </a:moveTo>
                    <a:lnTo>
                      <a:pt x="1289" y="0"/>
                    </a:lnTo>
                    <a:lnTo>
                      <a:pt x="1292" y="0"/>
                    </a:lnTo>
                    <a:lnTo>
                      <a:pt x="1293" y="1"/>
                    </a:lnTo>
                    <a:lnTo>
                      <a:pt x="1293" y="3"/>
                    </a:lnTo>
                    <a:lnTo>
                      <a:pt x="1295" y="4"/>
                    </a:lnTo>
                    <a:lnTo>
                      <a:pt x="1293" y="5"/>
                    </a:lnTo>
                    <a:lnTo>
                      <a:pt x="1293" y="7"/>
                    </a:lnTo>
                    <a:lnTo>
                      <a:pt x="1292" y="8"/>
                    </a:lnTo>
                    <a:lnTo>
                      <a:pt x="1289" y="8"/>
                    </a:lnTo>
                    <a:lnTo>
                      <a:pt x="1263" y="8"/>
                    </a:lnTo>
                    <a:lnTo>
                      <a:pt x="1262" y="8"/>
                    </a:lnTo>
                    <a:lnTo>
                      <a:pt x="1260" y="7"/>
                    </a:lnTo>
                    <a:lnTo>
                      <a:pt x="1259" y="5"/>
                    </a:lnTo>
                    <a:lnTo>
                      <a:pt x="1259" y="4"/>
                    </a:lnTo>
                    <a:lnTo>
                      <a:pt x="1259" y="3"/>
                    </a:lnTo>
                    <a:lnTo>
                      <a:pt x="1260" y="1"/>
                    </a:lnTo>
                    <a:lnTo>
                      <a:pt x="1262" y="0"/>
                    </a:lnTo>
                    <a:lnTo>
                      <a:pt x="1263" y="0"/>
                    </a:lnTo>
                    <a:lnTo>
                      <a:pt x="1263" y="0"/>
                    </a:lnTo>
                    <a:close/>
                    <a:moveTo>
                      <a:pt x="1325" y="0"/>
                    </a:moveTo>
                    <a:lnTo>
                      <a:pt x="1352" y="0"/>
                    </a:lnTo>
                    <a:lnTo>
                      <a:pt x="1354" y="0"/>
                    </a:lnTo>
                    <a:lnTo>
                      <a:pt x="1355" y="1"/>
                    </a:lnTo>
                    <a:lnTo>
                      <a:pt x="1357" y="3"/>
                    </a:lnTo>
                    <a:lnTo>
                      <a:pt x="1357" y="4"/>
                    </a:lnTo>
                    <a:lnTo>
                      <a:pt x="1357" y="5"/>
                    </a:lnTo>
                    <a:lnTo>
                      <a:pt x="1355" y="7"/>
                    </a:lnTo>
                    <a:lnTo>
                      <a:pt x="1354" y="8"/>
                    </a:lnTo>
                    <a:lnTo>
                      <a:pt x="1352" y="8"/>
                    </a:lnTo>
                    <a:lnTo>
                      <a:pt x="1325" y="8"/>
                    </a:lnTo>
                    <a:lnTo>
                      <a:pt x="1324" y="8"/>
                    </a:lnTo>
                    <a:lnTo>
                      <a:pt x="1322" y="7"/>
                    </a:lnTo>
                    <a:lnTo>
                      <a:pt x="1322" y="5"/>
                    </a:lnTo>
                    <a:lnTo>
                      <a:pt x="1321" y="4"/>
                    </a:lnTo>
                    <a:lnTo>
                      <a:pt x="1322" y="3"/>
                    </a:lnTo>
                    <a:lnTo>
                      <a:pt x="1322" y="1"/>
                    </a:lnTo>
                    <a:lnTo>
                      <a:pt x="1324" y="0"/>
                    </a:lnTo>
                    <a:lnTo>
                      <a:pt x="1325" y="0"/>
                    </a:lnTo>
                    <a:lnTo>
                      <a:pt x="1325" y="0"/>
                    </a:lnTo>
                    <a:close/>
                    <a:moveTo>
                      <a:pt x="1388" y="0"/>
                    </a:moveTo>
                    <a:lnTo>
                      <a:pt x="1416" y="0"/>
                    </a:lnTo>
                    <a:lnTo>
                      <a:pt x="1417" y="0"/>
                    </a:lnTo>
                    <a:lnTo>
                      <a:pt x="1418" y="1"/>
                    </a:lnTo>
                    <a:lnTo>
                      <a:pt x="1420" y="3"/>
                    </a:lnTo>
                    <a:lnTo>
                      <a:pt x="1420" y="4"/>
                    </a:lnTo>
                    <a:lnTo>
                      <a:pt x="1420" y="5"/>
                    </a:lnTo>
                    <a:lnTo>
                      <a:pt x="1418" y="7"/>
                    </a:lnTo>
                    <a:lnTo>
                      <a:pt x="1417" y="8"/>
                    </a:lnTo>
                    <a:lnTo>
                      <a:pt x="1416" y="8"/>
                    </a:lnTo>
                    <a:lnTo>
                      <a:pt x="1388" y="8"/>
                    </a:lnTo>
                    <a:lnTo>
                      <a:pt x="1387" y="8"/>
                    </a:lnTo>
                    <a:lnTo>
                      <a:pt x="1385" y="7"/>
                    </a:lnTo>
                    <a:lnTo>
                      <a:pt x="1384" y="5"/>
                    </a:lnTo>
                    <a:lnTo>
                      <a:pt x="1384" y="4"/>
                    </a:lnTo>
                    <a:lnTo>
                      <a:pt x="1384" y="3"/>
                    </a:lnTo>
                    <a:lnTo>
                      <a:pt x="1385" y="1"/>
                    </a:lnTo>
                    <a:lnTo>
                      <a:pt x="1387" y="0"/>
                    </a:lnTo>
                    <a:lnTo>
                      <a:pt x="1388" y="0"/>
                    </a:lnTo>
                    <a:lnTo>
                      <a:pt x="1388" y="0"/>
                    </a:lnTo>
                    <a:close/>
                    <a:moveTo>
                      <a:pt x="1452" y="0"/>
                    </a:moveTo>
                    <a:lnTo>
                      <a:pt x="1479" y="0"/>
                    </a:lnTo>
                    <a:lnTo>
                      <a:pt x="1480" y="0"/>
                    </a:lnTo>
                    <a:lnTo>
                      <a:pt x="1482" y="1"/>
                    </a:lnTo>
                    <a:lnTo>
                      <a:pt x="1483" y="3"/>
                    </a:lnTo>
                    <a:lnTo>
                      <a:pt x="1483" y="4"/>
                    </a:lnTo>
                    <a:lnTo>
                      <a:pt x="1483" y="5"/>
                    </a:lnTo>
                    <a:lnTo>
                      <a:pt x="1482" y="7"/>
                    </a:lnTo>
                    <a:lnTo>
                      <a:pt x="1480" y="8"/>
                    </a:lnTo>
                    <a:lnTo>
                      <a:pt x="1479" y="8"/>
                    </a:lnTo>
                    <a:lnTo>
                      <a:pt x="1452" y="8"/>
                    </a:lnTo>
                    <a:lnTo>
                      <a:pt x="1450" y="8"/>
                    </a:lnTo>
                    <a:lnTo>
                      <a:pt x="1449" y="7"/>
                    </a:lnTo>
                    <a:lnTo>
                      <a:pt x="1447" y="5"/>
                    </a:lnTo>
                    <a:lnTo>
                      <a:pt x="1447" y="4"/>
                    </a:lnTo>
                    <a:lnTo>
                      <a:pt x="1447" y="3"/>
                    </a:lnTo>
                    <a:lnTo>
                      <a:pt x="1449" y="1"/>
                    </a:lnTo>
                    <a:lnTo>
                      <a:pt x="1450" y="0"/>
                    </a:lnTo>
                    <a:lnTo>
                      <a:pt x="1452" y="0"/>
                    </a:lnTo>
                    <a:lnTo>
                      <a:pt x="1452" y="0"/>
                    </a:lnTo>
                    <a:close/>
                    <a:moveTo>
                      <a:pt x="1515" y="0"/>
                    </a:moveTo>
                    <a:lnTo>
                      <a:pt x="1541" y="0"/>
                    </a:lnTo>
                    <a:lnTo>
                      <a:pt x="1544" y="0"/>
                    </a:lnTo>
                    <a:lnTo>
                      <a:pt x="1545" y="1"/>
                    </a:lnTo>
                    <a:lnTo>
                      <a:pt x="1545" y="3"/>
                    </a:lnTo>
                    <a:lnTo>
                      <a:pt x="1547" y="4"/>
                    </a:lnTo>
                    <a:lnTo>
                      <a:pt x="1545" y="5"/>
                    </a:lnTo>
                    <a:lnTo>
                      <a:pt x="1545" y="7"/>
                    </a:lnTo>
                    <a:lnTo>
                      <a:pt x="1544" y="8"/>
                    </a:lnTo>
                    <a:lnTo>
                      <a:pt x="1541" y="8"/>
                    </a:lnTo>
                    <a:lnTo>
                      <a:pt x="1515" y="8"/>
                    </a:lnTo>
                    <a:lnTo>
                      <a:pt x="1513" y="8"/>
                    </a:lnTo>
                    <a:lnTo>
                      <a:pt x="1512" y="7"/>
                    </a:lnTo>
                    <a:lnTo>
                      <a:pt x="1511" y="5"/>
                    </a:lnTo>
                    <a:lnTo>
                      <a:pt x="1511" y="4"/>
                    </a:lnTo>
                    <a:lnTo>
                      <a:pt x="1511" y="3"/>
                    </a:lnTo>
                    <a:lnTo>
                      <a:pt x="1512" y="1"/>
                    </a:lnTo>
                    <a:lnTo>
                      <a:pt x="1513" y="0"/>
                    </a:lnTo>
                    <a:lnTo>
                      <a:pt x="1515" y="0"/>
                    </a:lnTo>
                    <a:lnTo>
                      <a:pt x="1515" y="0"/>
                    </a:lnTo>
                    <a:close/>
                    <a:moveTo>
                      <a:pt x="1577" y="0"/>
                    </a:moveTo>
                    <a:lnTo>
                      <a:pt x="1604" y="0"/>
                    </a:lnTo>
                    <a:lnTo>
                      <a:pt x="1606" y="0"/>
                    </a:lnTo>
                    <a:lnTo>
                      <a:pt x="1607" y="1"/>
                    </a:lnTo>
                    <a:lnTo>
                      <a:pt x="1608" y="3"/>
                    </a:lnTo>
                    <a:lnTo>
                      <a:pt x="1608" y="4"/>
                    </a:lnTo>
                    <a:lnTo>
                      <a:pt x="1608" y="5"/>
                    </a:lnTo>
                    <a:lnTo>
                      <a:pt x="1607" y="7"/>
                    </a:lnTo>
                    <a:lnTo>
                      <a:pt x="1606" y="8"/>
                    </a:lnTo>
                    <a:lnTo>
                      <a:pt x="1604" y="8"/>
                    </a:lnTo>
                    <a:lnTo>
                      <a:pt x="1577" y="8"/>
                    </a:lnTo>
                    <a:lnTo>
                      <a:pt x="1575" y="8"/>
                    </a:lnTo>
                    <a:lnTo>
                      <a:pt x="1574" y="7"/>
                    </a:lnTo>
                    <a:lnTo>
                      <a:pt x="1574" y="5"/>
                    </a:lnTo>
                    <a:lnTo>
                      <a:pt x="1572" y="4"/>
                    </a:lnTo>
                    <a:lnTo>
                      <a:pt x="1574" y="3"/>
                    </a:lnTo>
                    <a:lnTo>
                      <a:pt x="1574" y="1"/>
                    </a:lnTo>
                    <a:lnTo>
                      <a:pt x="1575" y="0"/>
                    </a:lnTo>
                    <a:lnTo>
                      <a:pt x="1577" y="0"/>
                    </a:lnTo>
                    <a:lnTo>
                      <a:pt x="1577" y="0"/>
                    </a:lnTo>
                    <a:close/>
                    <a:moveTo>
                      <a:pt x="1640" y="0"/>
                    </a:moveTo>
                    <a:lnTo>
                      <a:pt x="1667" y="0"/>
                    </a:lnTo>
                    <a:lnTo>
                      <a:pt x="1669" y="0"/>
                    </a:lnTo>
                    <a:lnTo>
                      <a:pt x="1670" y="1"/>
                    </a:lnTo>
                    <a:lnTo>
                      <a:pt x="1672" y="3"/>
                    </a:lnTo>
                    <a:lnTo>
                      <a:pt x="1672" y="4"/>
                    </a:lnTo>
                    <a:lnTo>
                      <a:pt x="1672" y="5"/>
                    </a:lnTo>
                    <a:lnTo>
                      <a:pt x="1670" y="7"/>
                    </a:lnTo>
                    <a:lnTo>
                      <a:pt x="1669" y="8"/>
                    </a:lnTo>
                    <a:lnTo>
                      <a:pt x="1667" y="8"/>
                    </a:lnTo>
                    <a:lnTo>
                      <a:pt x="1640" y="8"/>
                    </a:lnTo>
                    <a:lnTo>
                      <a:pt x="1639" y="8"/>
                    </a:lnTo>
                    <a:lnTo>
                      <a:pt x="1637" y="7"/>
                    </a:lnTo>
                    <a:lnTo>
                      <a:pt x="1636" y="5"/>
                    </a:lnTo>
                    <a:lnTo>
                      <a:pt x="1636" y="4"/>
                    </a:lnTo>
                    <a:lnTo>
                      <a:pt x="1636" y="3"/>
                    </a:lnTo>
                    <a:lnTo>
                      <a:pt x="1637" y="1"/>
                    </a:lnTo>
                    <a:lnTo>
                      <a:pt x="1639" y="0"/>
                    </a:lnTo>
                    <a:lnTo>
                      <a:pt x="1640" y="0"/>
                    </a:lnTo>
                    <a:lnTo>
                      <a:pt x="1640" y="0"/>
                    </a:lnTo>
                    <a:close/>
                    <a:moveTo>
                      <a:pt x="1703" y="0"/>
                    </a:moveTo>
                    <a:lnTo>
                      <a:pt x="1731" y="0"/>
                    </a:lnTo>
                    <a:lnTo>
                      <a:pt x="1732" y="0"/>
                    </a:lnTo>
                    <a:lnTo>
                      <a:pt x="1734" y="1"/>
                    </a:lnTo>
                    <a:lnTo>
                      <a:pt x="1735" y="3"/>
                    </a:lnTo>
                    <a:lnTo>
                      <a:pt x="1735" y="4"/>
                    </a:lnTo>
                    <a:lnTo>
                      <a:pt x="1735" y="5"/>
                    </a:lnTo>
                    <a:lnTo>
                      <a:pt x="1734" y="7"/>
                    </a:lnTo>
                    <a:lnTo>
                      <a:pt x="1732" y="8"/>
                    </a:lnTo>
                    <a:lnTo>
                      <a:pt x="1731" y="8"/>
                    </a:lnTo>
                    <a:lnTo>
                      <a:pt x="1703" y="8"/>
                    </a:lnTo>
                    <a:lnTo>
                      <a:pt x="1702" y="8"/>
                    </a:lnTo>
                    <a:lnTo>
                      <a:pt x="1701" y="7"/>
                    </a:lnTo>
                    <a:lnTo>
                      <a:pt x="1699" y="5"/>
                    </a:lnTo>
                    <a:lnTo>
                      <a:pt x="1699" y="4"/>
                    </a:lnTo>
                    <a:lnTo>
                      <a:pt x="1699" y="3"/>
                    </a:lnTo>
                    <a:lnTo>
                      <a:pt x="1701" y="1"/>
                    </a:lnTo>
                    <a:lnTo>
                      <a:pt x="1702" y="0"/>
                    </a:lnTo>
                    <a:lnTo>
                      <a:pt x="1703" y="0"/>
                    </a:lnTo>
                    <a:lnTo>
                      <a:pt x="1703" y="0"/>
                    </a:lnTo>
                    <a:close/>
                    <a:moveTo>
                      <a:pt x="1767" y="0"/>
                    </a:moveTo>
                    <a:lnTo>
                      <a:pt x="1793" y="0"/>
                    </a:lnTo>
                    <a:lnTo>
                      <a:pt x="1796" y="0"/>
                    </a:lnTo>
                    <a:lnTo>
                      <a:pt x="1797" y="1"/>
                    </a:lnTo>
                    <a:lnTo>
                      <a:pt x="1797" y="3"/>
                    </a:lnTo>
                    <a:lnTo>
                      <a:pt x="1798" y="4"/>
                    </a:lnTo>
                    <a:lnTo>
                      <a:pt x="1797" y="5"/>
                    </a:lnTo>
                    <a:lnTo>
                      <a:pt x="1797" y="7"/>
                    </a:lnTo>
                    <a:lnTo>
                      <a:pt x="1796" y="8"/>
                    </a:lnTo>
                    <a:lnTo>
                      <a:pt x="1793" y="8"/>
                    </a:lnTo>
                    <a:lnTo>
                      <a:pt x="1767" y="8"/>
                    </a:lnTo>
                    <a:lnTo>
                      <a:pt x="1765" y="8"/>
                    </a:lnTo>
                    <a:lnTo>
                      <a:pt x="1764" y="7"/>
                    </a:lnTo>
                    <a:lnTo>
                      <a:pt x="1762" y="5"/>
                    </a:lnTo>
                    <a:lnTo>
                      <a:pt x="1762" y="4"/>
                    </a:lnTo>
                    <a:lnTo>
                      <a:pt x="1762" y="3"/>
                    </a:lnTo>
                    <a:lnTo>
                      <a:pt x="1764" y="1"/>
                    </a:lnTo>
                    <a:lnTo>
                      <a:pt x="1765" y="0"/>
                    </a:lnTo>
                    <a:lnTo>
                      <a:pt x="1767" y="0"/>
                    </a:lnTo>
                    <a:lnTo>
                      <a:pt x="1767" y="0"/>
                    </a:lnTo>
                    <a:close/>
                    <a:moveTo>
                      <a:pt x="1829" y="0"/>
                    </a:moveTo>
                    <a:lnTo>
                      <a:pt x="1856" y="0"/>
                    </a:lnTo>
                    <a:lnTo>
                      <a:pt x="1857" y="0"/>
                    </a:lnTo>
                    <a:lnTo>
                      <a:pt x="1859" y="1"/>
                    </a:lnTo>
                    <a:lnTo>
                      <a:pt x="1860" y="3"/>
                    </a:lnTo>
                    <a:lnTo>
                      <a:pt x="1860" y="4"/>
                    </a:lnTo>
                    <a:lnTo>
                      <a:pt x="1860" y="5"/>
                    </a:lnTo>
                    <a:lnTo>
                      <a:pt x="1859" y="7"/>
                    </a:lnTo>
                    <a:lnTo>
                      <a:pt x="1857" y="8"/>
                    </a:lnTo>
                    <a:lnTo>
                      <a:pt x="1856" y="8"/>
                    </a:lnTo>
                    <a:lnTo>
                      <a:pt x="1829" y="8"/>
                    </a:lnTo>
                    <a:lnTo>
                      <a:pt x="1827" y="8"/>
                    </a:lnTo>
                    <a:lnTo>
                      <a:pt x="1826" y="7"/>
                    </a:lnTo>
                    <a:lnTo>
                      <a:pt x="1826" y="5"/>
                    </a:lnTo>
                    <a:lnTo>
                      <a:pt x="1824" y="4"/>
                    </a:lnTo>
                    <a:lnTo>
                      <a:pt x="1826" y="3"/>
                    </a:lnTo>
                    <a:lnTo>
                      <a:pt x="1826" y="1"/>
                    </a:lnTo>
                    <a:lnTo>
                      <a:pt x="1827" y="0"/>
                    </a:lnTo>
                    <a:lnTo>
                      <a:pt x="1829" y="0"/>
                    </a:lnTo>
                    <a:lnTo>
                      <a:pt x="1829" y="0"/>
                    </a:lnTo>
                    <a:close/>
                    <a:moveTo>
                      <a:pt x="1892" y="0"/>
                    </a:moveTo>
                    <a:lnTo>
                      <a:pt x="1903" y="0"/>
                    </a:lnTo>
                    <a:lnTo>
                      <a:pt x="1905" y="0"/>
                    </a:lnTo>
                    <a:lnTo>
                      <a:pt x="1906" y="1"/>
                    </a:lnTo>
                    <a:lnTo>
                      <a:pt x="1908" y="3"/>
                    </a:lnTo>
                    <a:lnTo>
                      <a:pt x="1908" y="4"/>
                    </a:lnTo>
                    <a:lnTo>
                      <a:pt x="1908" y="5"/>
                    </a:lnTo>
                    <a:lnTo>
                      <a:pt x="1906" y="7"/>
                    </a:lnTo>
                    <a:lnTo>
                      <a:pt x="1905" y="8"/>
                    </a:lnTo>
                    <a:lnTo>
                      <a:pt x="1903" y="8"/>
                    </a:lnTo>
                    <a:lnTo>
                      <a:pt x="1892" y="8"/>
                    </a:lnTo>
                    <a:lnTo>
                      <a:pt x="1890" y="8"/>
                    </a:lnTo>
                    <a:lnTo>
                      <a:pt x="1889" y="7"/>
                    </a:lnTo>
                    <a:lnTo>
                      <a:pt x="1888" y="5"/>
                    </a:lnTo>
                    <a:lnTo>
                      <a:pt x="1888" y="4"/>
                    </a:lnTo>
                    <a:lnTo>
                      <a:pt x="1888" y="3"/>
                    </a:lnTo>
                    <a:lnTo>
                      <a:pt x="1889" y="1"/>
                    </a:lnTo>
                    <a:lnTo>
                      <a:pt x="1890" y="0"/>
                    </a:lnTo>
                    <a:lnTo>
                      <a:pt x="1892" y="0"/>
                    </a:lnTo>
                    <a:lnTo>
                      <a:pt x="1892" y="0"/>
                    </a:lnTo>
                    <a:close/>
                  </a:path>
                </a:pathLst>
              </a:custGeom>
              <a:solidFill>
                <a:srgbClr val="000000"/>
              </a:solidFill>
              <a:ln w="1588">
                <a:solidFill>
                  <a:srgbClr val="000000"/>
                </a:solidFill>
                <a:prstDash val="solid"/>
                <a:round/>
                <a:headEnd/>
                <a:tailEnd/>
              </a:ln>
            </p:spPr>
            <p:txBody>
              <a:bodyPr/>
              <a:lstStyle/>
              <a:p>
                <a:endParaRPr lang="en-US"/>
              </a:p>
            </p:txBody>
          </p:sp>
          <p:sp>
            <p:nvSpPr>
              <p:cNvPr id="130" name="Freeform 25"/>
              <p:cNvSpPr>
                <a:spLocks noEditPoints="1"/>
              </p:cNvSpPr>
              <p:nvPr/>
            </p:nvSpPr>
            <p:spPr bwMode="auto">
              <a:xfrm>
                <a:off x="105" y="3691"/>
                <a:ext cx="1686" cy="7"/>
              </a:xfrm>
              <a:custGeom>
                <a:avLst/>
                <a:gdLst/>
                <a:ahLst/>
                <a:cxnLst>
                  <a:cxn ang="0">
                    <a:pos x="30" y="8"/>
                  </a:cxn>
                  <a:cxn ang="0">
                    <a:pos x="4" y="0"/>
                  </a:cxn>
                  <a:cxn ang="0">
                    <a:pos x="93" y="8"/>
                  </a:cxn>
                  <a:cxn ang="0">
                    <a:pos x="66" y="0"/>
                  </a:cxn>
                  <a:cxn ang="0">
                    <a:pos x="156" y="8"/>
                  </a:cxn>
                  <a:cxn ang="0">
                    <a:pos x="129" y="0"/>
                  </a:cxn>
                  <a:cxn ang="0">
                    <a:pos x="220" y="8"/>
                  </a:cxn>
                  <a:cxn ang="0">
                    <a:pos x="192" y="0"/>
                  </a:cxn>
                  <a:cxn ang="0">
                    <a:pos x="282" y="8"/>
                  </a:cxn>
                  <a:cxn ang="0">
                    <a:pos x="256" y="0"/>
                  </a:cxn>
                  <a:cxn ang="0">
                    <a:pos x="345" y="8"/>
                  </a:cxn>
                  <a:cxn ang="0">
                    <a:pos x="318" y="0"/>
                  </a:cxn>
                  <a:cxn ang="0">
                    <a:pos x="408" y="8"/>
                  </a:cxn>
                  <a:cxn ang="0">
                    <a:pos x="381" y="0"/>
                  </a:cxn>
                  <a:cxn ang="0">
                    <a:pos x="472" y="8"/>
                  </a:cxn>
                  <a:cxn ang="0">
                    <a:pos x="444" y="0"/>
                  </a:cxn>
                  <a:cxn ang="0">
                    <a:pos x="534" y="8"/>
                  </a:cxn>
                  <a:cxn ang="0">
                    <a:pos x="508" y="0"/>
                  </a:cxn>
                  <a:cxn ang="0">
                    <a:pos x="597" y="8"/>
                  </a:cxn>
                  <a:cxn ang="0">
                    <a:pos x="569" y="0"/>
                  </a:cxn>
                  <a:cxn ang="0">
                    <a:pos x="660" y="8"/>
                  </a:cxn>
                  <a:cxn ang="0">
                    <a:pos x="633" y="0"/>
                  </a:cxn>
                  <a:cxn ang="0">
                    <a:pos x="723" y="8"/>
                  </a:cxn>
                  <a:cxn ang="0">
                    <a:pos x="696" y="0"/>
                  </a:cxn>
                  <a:cxn ang="0">
                    <a:pos x="785" y="8"/>
                  </a:cxn>
                  <a:cxn ang="0">
                    <a:pos x="759" y="0"/>
                  </a:cxn>
                  <a:cxn ang="0">
                    <a:pos x="849" y="8"/>
                  </a:cxn>
                  <a:cxn ang="0">
                    <a:pos x="821" y="0"/>
                  </a:cxn>
                  <a:cxn ang="0">
                    <a:pos x="912" y="8"/>
                  </a:cxn>
                  <a:cxn ang="0">
                    <a:pos x="885" y="0"/>
                  </a:cxn>
                  <a:cxn ang="0">
                    <a:pos x="975" y="8"/>
                  </a:cxn>
                  <a:cxn ang="0">
                    <a:pos x="948" y="0"/>
                  </a:cxn>
                  <a:cxn ang="0">
                    <a:pos x="1037" y="8"/>
                  </a:cxn>
                  <a:cxn ang="0">
                    <a:pos x="1011" y="0"/>
                  </a:cxn>
                  <a:cxn ang="0">
                    <a:pos x="1100" y="8"/>
                  </a:cxn>
                  <a:cxn ang="0">
                    <a:pos x="1073" y="0"/>
                  </a:cxn>
                  <a:cxn ang="0">
                    <a:pos x="1164" y="8"/>
                  </a:cxn>
                  <a:cxn ang="0">
                    <a:pos x="1136" y="0"/>
                  </a:cxn>
                  <a:cxn ang="0">
                    <a:pos x="1227" y="8"/>
                  </a:cxn>
                  <a:cxn ang="0">
                    <a:pos x="1200" y="0"/>
                  </a:cxn>
                  <a:cxn ang="0">
                    <a:pos x="1289" y="8"/>
                  </a:cxn>
                  <a:cxn ang="0">
                    <a:pos x="1263" y="0"/>
                  </a:cxn>
                  <a:cxn ang="0">
                    <a:pos x="1352" y="8"/>
                  </a:cxn>
                  <a:cxn ang="0">
                    <a:pos x="1325" y="0"/>
                  </a:cxn>
                  <a:cxn ang="0">
                    <a:pos x="1416" y="8"/>
                  </a:cxn>
                  <a:cxn ang="0">
                    <a:pos x="1388" y="0"/>
                  </a:cxn>
                  <a:cxn ang="0">
                    <a:pos x="1479" y="8"/>
                  </a:cxn>
                  <a:cxn ang="0">
                    <a:pos x="1452" y="0"/>
                  </a:cxn>
                  <a:cxn ang="0">
                    <a:pos x="1541" y="8"/>
                  </a:cxn>
                  <a:cxn ang="0">
                    <a:pos x="1515" y="0"/>
                  </a:cxn>
                  <a:cxn ang="0">
                    <a:pos x="1604" y="8"/>
                  </a:cxn>
                  <a:cxn ang="0">
                    <a:pos x="1577" y="0"/>
                  </a:cxn>
                  <a:cxn ang="0">
                    <a:pos x="1667" y="8"/>
                  </a:cxn>
                  <a:cxn ang="0">
                    <a:pos x="1640" y="0"/>
                  </a:cxn>
                  <a:cxn ang="0">
                    <a:pos x="1731" y="8"/>
                  </a:cxn>
                  <a:cxn ang="0">
                    <a:pos x="1703" y="0"/>
                  </a:cxn>
                  <a:cxn ang="0">
                    <a:pos x="1793" y="8"/>
                  </a:cxn>
                  <a:cxn ang="0">
                    <a:pos x="1767" y="0"/>
                  </a:cxn>
                  <a:cxn ang="0">
                    <a:pos x="1856" y="8"/>
                  </a:cxn>
                  <a:cxn ang="0">
                    <a:pos x="1829" y="0"/>
                  </a:cxn>
                  <a:cxn ang="0">
                    <a:pos x="1903" y="8"/>
                  </a:cxn>
                  <a:cxn ang="0">
                    <a:pos x="1892" y="0"/>
                  </a:cxn>
                </a:cxnLst>
                <a:rect l="0" t="0" r="r" b="b"/>
                <a:pathLst>
                  <a:path w="1908" h="8">
                    <a:moveTo>
                      <a:pt x="4" y="0"/>
                    </a:moveTo>
                    <a:lnTo>
                      <a:pt x="30" y="0"/>
                    </a:lnTo>
                    <a:lnTo>
                      <a:pt x="33" y="0"/>
                    </a:lnTo>
                    <a:lnTo>
                      <a:pt x="34" y="1"/>
                    </a:lnTo>
                    <a:lnTo>
                      <a:pt x="34" y="2"/>
                    </a:lnTo>
                    <a:lnTo>
                      <a:pt x="36" y="4"/>
                    </a:lnTo>
                    <a:lnTo>
                      <a:pt x="34" y="5"/>
                    </a:lnTo>
                    <a:lnTo>
                      <a:pt x="34" y="7"/>
                    </a:lnTo>
                    <a:lnTo>
                      <a:pt x="33" y="8"/>
                    </a:lnTo>
                    <a:lnTo>
                      <a:pt x="30" y="8"/>
                    </a:lnTo>
                    <a:lnTo>
                      <a:pt x="4" y="8"/>
                    </a:lnTo>
                    <a:lnTo>
                      <a:pt x="3" y="8"/>
                    </a:lnTo>
                    <a:lnTo>
                      <a:pt x="1" y="7"/>
                    </a:lnTo>
                    <a:lnTo>
                      <a:pt x="0" y="5"/>
                    </a:lnTo>
                    <a:lnTo>
                      <a:pt x="0" y="4"/>
                    </a:lnTo>
                    <a:lnTo>
                      <a:pt x="0" y="2"/>
                    </a:lnTo>
                    <a:lnTo>
                      <a:pt x="1" y="1"/>
                    </a:lnTo>
                    <a:lnTo>
                      <a:pt x="3" y="0"/>
                    </a:lnTo>
                    <a:lnTo>
                      <a:pt x="4" y="0"/>
                    </a:lnTo>
                    <a:lnTo>
                      <a:pt x="4" y="0"/>
                    </a:lnTo>
                    <a:close/>
                    <a:moveTo>
                      <a:pt x="66" y="0"/>
                    </a:moveTo>
                    <a:lnTo>
                      <a:pt x="93" y="0"/>
                    </a:lnTo>
                    <a:lnTo>
                      <a:pt x="95" y="0"/>
                    </a:lnTo>
                    <a:lnTo>
                      <a:pt x="96" y="1"/>
                    </a:lnTo>
                    <a:lnTo>
                      <a:pt x="97" y="2"/>
                    </a:lnTo>
                    <a:lnTo>
                      <a:pt x="97" y="4"/>
                    </a:lnTo>
                    <a:lnTo>
                      <a:pt x="97" y="5"/>
                    </a:lnTo>
                    <a:lnTo>
                      <a:pt x="96" y="7"/>
                    </a:lnTo>
                    <a:lnTo>
                      <a:pt x="95" y="8"/>
                    </a:lnTo>
                    <a:lnTo>
                      <a:pt x="93" y="8"/>
                    </a:lnTo>
                    <a:lnTo>
                      <a:pt x="66" y="8"/>
                    </a:lnTo>
                    <a:lnTo>
                      <a:pt x="64" y="8"/>
                    </a:lnTo>
                    <a:lnTo>
                      <a:pt x="63" y="7"/>
                    </a:lnTo>
                    <a:lnTo>
                      <a:pt x="63" y="5"/>
                    </a:lnTo>
                    <a:lnTo>
                      <a:pt x="62" y="4"/>
                    </a:lnTo>
                    <a:lnTo>
                      <a:pt x="63" y="2"/>
                    </a:lnTo>
                    <a:lnTo>
                      <a:pt x="63" y="1"/>
                    </a:lnTo>
                    <a:lnTo>
                      <a:pt x="64" y="0"/>
                    </a:lnTo>
                    <a:lnTo>
                      <a:pt x="66" y="0"/>
                    </a:lnTo>
                    <a:lnTo>
                      <a:pt x="66" y="0"/>
                    </a:lnTo>
                    <a:close/>
                    <a:moveTo>
                      <a:pt x="129" y="0"/>
                    </a:moveTo>
                    <a:lnTo>
                      <a:pt x="156" y="0"/>
                    </a:lnTo>
                    <a:lnTo>
                      <a:pt x="158" y="0"/>
                    </a:lnTo>
                    <a:lnTo>
                      <a:pt x="159" y="1"/>
                    </a:lnTo>
                    <a:lnTo>
                      <a:pt x="161" y="2"/>
                    </a:lnTo>
                    <a:lnTo>
                      <a:pt x="161" y="4"/>
                    </a:lnTo>
                    <a:lnTo>
                      <a:pt x="161" y="5"/>
                    </a:lnTo>
                    <a:lnTo>
                      <a:pt x="159" y="7"/>
                    </a:lnTo>
                    <a:lnTo>
                      <a:pt x="158" y="8"/>
                    </a:lnTo>
                    <a:lnTo>
                      <a:pt x="156" y="8"/>
                    </a:lnTo>
                    <a:lnTo>
                      <a:pt x="129" y="8"/>
                    </a:lnTo>
                    <a:lnTo>
                      <a:pt x="128" y="8"/>
                    </a:lnTo>
                    <a:lnTo>
                      <a:pt x="126" y="7"/>
                    </a:lnTo>
                    <a:lnTo>
                      <a:pt x="125" y="5"/>
                    </a:lnTo>
                    <a:lnTo>
                      <a:pt x="125" y="4"/>
                    </a:lnTo>
                    <a:lnTo>
                      <a:pt x="125" y="2"/>
                    </a:lnTo>
                    <a:lnTo>
                      <a:pt x="126" y="1"/>
                    </a:lnTo>
                    <a:lnTo>
                      <a:pt x="128" y="0"/>
                    </a:lnTo>
                    <a:lnTo>
                      <a:pt x="129" y="0"/>
                    </a:lnTo>
                    <a:lnTo>
                      <a:pt x="129" y="0"/>
                    </a:lnTo>
                    <a:close/>
                    <a:moveTo>
                      <a:pt x="192" y="0"/>
                    </a:moveTo>
                    <a:lnTo>
                      <a:pt x="220" y="0"/>
                    </a:lnTo>
                    <a:lnTo>
                      <a:pt x="221" y="0"/>
                    </a:lnTo>
                    <a:lnTo>
                      <a:pt x="223" y="1"/>
                    </a:lnTo>
                    <a:lnTo>
                      <a:pt x="224" y="2"/>
                    </a:lnTo>
                    <a:lnTo>
                      <a:pt x="224" y="4"/>
                    </a:lnTo>
                    <a:lnTo>
                      <a:pt x="224" y="5"/>
                    </a:lnTo>
                    <a:lnTo>
                      <a:pt x="223" y="7"/>
                    </a:lnTo>
                    <a:lnTo>
                      <a:pt x="221" y="8"/>
                    </a:lnTo>
                    <a:lnTo>
                      <a:pt x="220" y="8"/>
                    </a:lnTo>
                    <a:lnTo>
                      <a:pt x="192" y="8"/>
                    </a:lnTo>
                    <a:lnTo>
                      <a:pt x="191" y="8"/>
                    </a:lnTo>
                    <a:lnTo>
                      <a:pt x="190" y="7"/>
                    </a:lnTo>
                    <a:lnTo>
                      <a:pt x="188" y="5"/>
                    </a:lnTo>
                    <a:lnTo>
                      <a:pt x="188" y="4"/>
                    </a:lnTo>
                    <a:lnTo>
                      <a:pt x="188" y="2"/>
                    </a:lnTo>
                    <a:lnTo>
                      <a:pt x="190" y="1"/>
                    </a:lnTo>
                    <a:lnTo>
                      <a:pt x="191" y="0"/>
                    </a:lnTo>
                    <a:lnTo>
                      <a:pt x="192" y="0"/>
                    </a:lnTo>
                    <a:lnTo>
                      <a:pt x="192" y="0"/>
                    </a:lnTo>
                    <a:close/>
                    <a:moveTo>
                      <a:pt x="256" y="0"/>
                    </a:moveTo>
                    <a:lnTo>
                      <a:pt x="282" y="0"/>
                    </a:lnTo>
                    <a:lnTo>
                      <a:pt x="285" y="0"/>
                    </a:lnTo>
                    <a:lnTo>
                      <a:pt x="286" y="1"/>
                    </a:lnTo>
                    <a:lnTo>
                      <a:pt x="286" y="2"/>
                    </a:lnTo>
                    <a:lnTo>
                      <a:pt x="287" y="4"/>
                    </a:lnTo>
                    <a:lnTo>
                      <a:pt x="286" y="5"/>
                    </a:lnTo>
                    <a:lnTo>
                      <a:pt x="286" y="7"/>
                    </a:lnTo>
                    <a:lnTo>
                      <a:pt x="285" y="8"/>
                    </a:lnTo>
                    <a:lnTo>
                      <a:pt x="282" y="8"/>
                    </a:lnTo>
                    <a:lnTo>
                      <a:pt x="256" y="8"/>
                    </a:lnTo>
                    <a:lnTo>
                      <a:pt x="254" y="8"/>
                    </a:lnTo>
                    <a:lnTo>
                      <a:pt x="253" y="7"/>
                    </a:lnTo>
                    <a:lnTo>
                      <a:pt x="251" y="5"/>
                    </a:lnTo>
                    <a:lnTo>
                      <a:pt x="251" y="4"/>
                    </a:lnTo>
                    <a:lnTo>
                      <a:pt x="251" y="2"/>
                    </a:lnTo>
                    <a:lnTo>
                      <a:pt x="253" y="1"/>
                    </a:lnTo>
                    <a:lnTo>
                      <a:pt x="254" y="0"/>
                    </a:lnTo>
                    <a:lnTo>
                      <a:pt x="256" y="0"/>
                    </a:lnTo>
                    <a:lnTo>
                      <a:pt x="256" y="0"/>
                    </a:lnTo>
                    <a:close/>
                    <a:moveTo>
                      <a:pt x="318" y="0"/>
                    </a:moveTo>
                    <a:lnTo>
                      <a:pt x="345" y="0"/>
                    </a:lnTo>
                    <a:lnTo>
                      <a:pt x="346" y="0"/>
                    </a:lnTo>
                    <a:lnTo>
                      <a:pt x="348" y="1"/>
                    </a:lnTo>
                    <a:lnTo>
                      <a:pt x="349" y="2"/>
                    </a:lnTo>
                    <a:lnTo>
                      <a:pt x="349" y="4"/>
                    </a:lnTo>
                    <a:lnTo>
                      <a:pt x="349" y="5"/>
                    </a:lnTo>
                    <a:lnTo>
                      <a:pt x="348" y="7"/>
                    </a:lnTo>
                    <a:lnTo>
                      <a:pt x="346" y="8"/>
                    </a:lnTo>
                    <a:lnTo>
                      <a:pt x="345" y="8"/>
                    </a:lnTo>
                    <a:lnTo>
                      <a:pt x="318" y="8"/>
                    </a:lnTo>
                    <a:lnTo>
                      <a:pt x="316" y="8"/>
                    </a:lnTo>
                    <a:lnTo>
                      <a:pt x="315" y="7"/>
                    </a:lnTo>
                    <a:lnTo>
                      <a:pt x="315" y="5"/>
                    </a:lnTo>
                    <a:lnTo>
                      <a:pt x="313" y="4"/>
                    </a:lnTo>
                    <a:lnTo>
                      <a:pt x="315" y="2"/>
                    </a:lnTo>
                    <a:lnTo>
                      <a:pt x="315" y="1"/>
                    </a:lnTo>
                    <a:lnTo>
                      <a:pt x="316" y="0"/>
                    </a:lnTo>
                    <a:lnTo>
                      <a:pt x="318" y="0"/>
                    </a:lnTo>
                    <a:lnTo>
                      <a:pt x="318" y="0"/>
                    </a:lnTo>
                    <a:close/>
                    <a:moveTo>
                      <a:pt x="381" y="0"/>
                    </a:moveTo>
                    <a:lnTo>
                      <a:pt x="408" y="0"/>
                    </a:lnTo>
                    <a:lnTo>
                      <a:pt x="410" y="0"/>
                    </a:lnTo>
                    <a:lnTo>
                      <a:pt x="411" y="1"/>
                    </a:lnTo>
                    <a:lnTo>
                      <a:pt x="413" y="2"/>
                    </a:lnTo>
                    <a:lnTo>
                      <a:pt x="413" y="4"/>
                    </a:lnTo>
                    <a:lnTo>
                      <a:pt x="413" y="5"/>
                    </a:lnTo>
                    <a:lnTo>
                      <a:pt x="411" y="7"/>
                    </a:lnTo>
                    <a:lnTo>
                      <a:pt x="410" y="8"/>
                    </a:lnTo>
                    <a:lnTo>
                      <a:pt x="408" y="8"/>
                    </a:lnTo>
                    <a:lnTo>
                      <a:pt x="381" y="8"/>
                    </a:lnTo>
                    <a:lnTo>
                      <a:pt x="380" y="8"/>
                    </a:lnTo>
                    <a:lnTo>
                      <a:pt x="378" y="7"/>
                    </a:lnTo>
                    <a:lnTo>
                      <a:pt x="377" y="5"/>
                    </a:lnTo>
                    <a:lnTo>
                      <a:pt x="377" y="4"/>
                    </a:lnTo>
                    <a:lnTo>
                      <a:pt x="377" y="2"/>
                    </a:lnTo>
                    <a:lnTo>
                      <a:pt x="378" y="1"/>
                    </a:lnTo>
                    <a:lnTo>
                      <a:pt x="380" y="0"/>
                    </a:lnTo>
                    <a:lnTo>
                      <a:pt x="381" y="0"/>
                    </a:lnTo>
                    <a:lnTo>
                      <a:pt x="381" y="0"/>
                    </a:lnTo>
                    <a:close/>
                    <a:moveTo>
                      <a:pt x="444" y="0"/>
                    </a:moveTo>
                    <a:lnTo>
                      <a:pt x="472" y="0"/>
                    </a:lnTo>
                    <a:lnTo>
                      <a:pt x="473" y="0"/>
                    </a:lnTo>
                    <a:lnTo>
                      <a:pt x="475" y="1"/>
                    </a:lnTo>
                    <a:lnTo>
                      <a:pt x="476" y="2"/>
                    </a:lnTo>
                    <a:lnTo>
                      <a:pt x="476" y="4"/>
                    </a:lnTo>
                    <a:lnTo>
                      <a:pt x="476" y="5"/>
                    </a:lnTo>
                    <a:lnTo>
                      <a:pt x="475" y="7"/>
                    </a:lnTo>
                    <a:lnTo>
                      <a:pt x="473" y="8"/>
                    </a:lnTo>
                    <a:lnTo>
                      <a:pt x="472" y="8"/>
                    </a:lnTo>
                    <a:lnTo>
                      <a:pt x="444" y="8"/>
                    </a:lnTo>
                    <a:lnTo>
                      <a:pt x="443" y="8"/>
                    </a:lnTo>
                    <a:lnTo>
                      <a:pt x="441" y="7"/>
                    </a:lnTo>
                    <a:lnTo>
                      <a:pt x="440" y="5"/>
                    </a:lnTo>
                    <a:lnTo>
                      <a:pt x="440" y="4"/>
                    </a:lnTo>
                    <a:lnTo>
                      <a:pt x="440" y="2"/>
                    </a:lnTo>
                    <a:lnTo>
                      <a:pt x="441" y="1"/>
                    </a:lnTo>
                    <a:lnTo>
                      <a:pt x="443" y="0"/>
                    </a:lnTo>
                    <a:lnTo>
                      <a:pt x="444" y="0"/>
                    </a:lnTo>
                    <a:lnTo>
                      <a:pt x="444" y="0"/>
                    </a:lnTo>
                    <a:close/>
                    <a:moveTo>
                      <a:pt x="508" y="0"/>
                    </a:moveTo>
                    <a:lnTo>
                      <a:pt x="534" y="0"/>
                    </a:lnTo>
                    <a:lnTo>
                      <a:pt x="536" y="0"/>
                    </a:lnTo>
                    <a:lnTo>
                      <a:pt x="538" y="1"/>
                    </a:lnTo>
                    <a:lnTo>
                      <a:pt x="538" y="2"/>
                    </a:lnTo>
                    <a:lnTo>
                      <a:pt x="539" y="4"/>
                    </a:lnTo>
                    <a:lnTo>
                      <a:pt x="538" y="5"/>
                    </a:lnTo>
                    <a:lnTo>
                      <a:pt x="538" y="7"/>
                    </a:lnTo>
                    <a:lnTo>
                      <a:pt x="536" y="8"/>
                    </a:lnTo>
                    <a:lnTo>
                      <a:pt x="534" y="8"/>
                    </a:lnTo>
                    <a:lnTo>
                      <a:pt x="508" y="8"/>
                    </a:lnTo>
                    <a:lnTo>
                      <a:pt x="506" y="8"/>
                    </a:lnTo>
                    <a:lnTo>
                      <a:pt x="505" y="7"/>
                    </a:lnTo>
                    <a:lnTo>
                      <a:pt x="503" y="5"/>
                    </a:lnTo>
                    <a:lnTo>
                      <a:pt x="503" y="4"/>
                    </a:lnTo>
                    <a:lnTo>
                      <a:pt x="503" y="2"/>
                    </a:lnTo>
                    <a:lnTo>
                      <a:pt x="505" y="1"/>
                    </a:lnTo>
                    <a:lnTo>
                      <a:pt x="506" y="0"/>
                    </a:lnTo>
                    <a:lnTo>
                      <a:pt x="508" y="0"/>
                    </a:lnTo>
                    <a:lnTo>
                      <a:pt x="508" y="0"/>
                    </a:lnTo>
                    <a:close/>
                    <a:moveTo>
                      <a:pt x="569" y="0"/>
                    </a:moveTo>
                    <a:lnTo>
                      <a:pt x="597" y="0"/>
                    </a:lnTo>
                    <a:lnTo>
                      <a:pt x="598" y="0"/>
                    </a:lnTo>
                    <a:lnTo>
                      <a:pt x="600" y="1"/>
                    </a:lnTo>
                    <a:lnTo>
                      <a:pt x="601" y="2"/>
                    </a:lnTo>
                    <a:lnTo>
                      <a:pt x="601" y="4"/>
                    </a:lnTo>
                    <a:lnTo>
                      <a:pt x="601" y="5"/>
                    </a:lnTo>
                    <a:lnTo>
                      <a:pt x="600" y="7"/>
                    </a:lnTo>
                    <a:lnTo>
                      <a:pt x="598" y="8"/>
                    </a:lnTo>
                    <a:lnTo>
                      <a:pt x="597" y="8"/>
                    </a:lnTo>
                    <a:lnTo>
                      <a:pt x="569" y="8"/>
                    </a:lnTo>
                    <a:lnTo>
                      <a:pt x="568" y="8"/>
                    </a:lnTo>
                    <a:lnTo>
                      <a:pt x="567" y="7"/>
                    </a:lnTo>
                    <a:lnTo>
                      <a:pt x="567" y="5"/>
                    </a:lnTo>
                    <a:lnTo>
                      <a:pt x="565" y="4"/>
                    </a:lnTo>
                    <a:lnTo>
                      <a:pt x="567" y="2"/>
                    </a:lnTo>
                    <a:lnTo>
                      <a:pt x="567" y="1"/>
                    </a:lnTo>
                    <a:lnTo>
                      <a:pt x="568" y="0"/>
                    </a:lnTo>
                    <a:lnTo>
                      <a:pt x="569" y="0"/>
                    </a:lnTo>
                    <a:lnTo>
                      <a:pt x="569" y="0"/>
                    </a:lnTo>
                    <a:close/>
                    <a:moveTo>
                      <a:pt x="633" y="0"/>
                    </a:moveTo>
                    <a:lnTo>
                      <a:pt x="660" y="0"/>
                    </a:lnTo>
                    <a:lnTo>
                      <a:pt x="662" y="0"/>
                    </a:lnTo>
                    <a:lnTo>
                      <a:pt x="663" y="1"/>
                    </a:lnTo>
                    <a:lnTo>
                      <a:pt x="664" y="2"/>
                    </a:lnTo>
                    <a:lnTo>
                      <a:pt x="664" y="4"/>
                    </a:lnTo>
                    <a:lnTo>
                      <a:pt x="664" y="5"/>
                    </a:lnTo>
                    <a:lnTo>
                      <a:pt x="663" y="7"/>
                    </a:lnTo>
                    <a:lnTo>
                      <a:pt x="662" y="8"/>
                    </a:lnTo>
                    <a:lnTo>
                      <a:pt x="660" y="8"/>
                    </a:lnTo>
                    <a:lnTo>
                      <a:pt x="633" y="8"/>
                    </a:lnTo>
                    <a:lnTo>
                      <a:pt x="631" y="8"/>
                    </a:lnTo>
                    <a:lnTo>
                      <a:pt x="630" y="7"/>
                    </a:lnTo>
                    <a:lnTo>
                      <a:pt x="628" y="5"/>
                    </a:lnTo>
                    <a:lnTo>
                      <a:pt x="628" y="4"/>
                    </a:lnTo>
                    <a:lnTo>
                      <a:pt x="628" y="2"/>
                    </a:lnTo>
                    <a:lnTo>
                      <a:pt x="630" y="1"/>
                    </a:lnTo>
                    <a:lnTo>
                      <a:pt x="631" y="0"/>
                    </a:lnTo>
                    <a:lnTo>
                      <a:pt x="633" y="0"/>
                    </a:lnTo>
                    <a:lnTo>
                      <a:pt x="633" y="0"/>
                    </a:lnTo>
                    <a:close/>
                    <a:moveTo>
                      <a:pt x="696" y="0"/>
                    </a:moveTo>
                    <a:lnTo>
                      <a:pt x="723" y="0"/>
                    </a:lnTo>
                    <a:lnTo>
                      <a:pt x="725" y="0"/>
                    </a:lnTo>
                    <a:lnTo>
                      <a:pt x="726" y="1"/>
                    </a:lnTo>
                    <a:lnTo>
                      <a:pt x="728" y="2"/>
                    </a:lnTo>
                    <a:lnTo>
                      <a:pt x="728" y="4"/>
                    </a:lnTo>
                    <a:lnTo>
                      <a:pt x="728" y="5"/>
                    </a:lnTo>
                    <a:lnTo>
                      <a:pt x="726" y="7"/>
                    </a:lnTo>
                    <a:lnTo>
                      <a:pt x="725" y="8"/>
                    </a:lnTo>
                    <a:lnTo>
                      <a:pt x="723" y="8"/>
                    </a:lnTo>
                    <a:lnTo>
                      <a:pt x="696" y="8"/>
                    </a:lnTo>
                    <a:lnTo>
                      <a:pt x="695" y="8"/>
                    </a:lnTo>
                    <a:lnTo>
                      <a:pt x="693" y="7"/>
                    </a:lnTo>
                    <a:lnTo>
                      <a:pt x="692" y="5"/>
                    </a:lnTo>
                    <a:lnTo>
                      <a:pt x="692" y="4"/>
                    </a:lnTo>
                    <a:lnTo>
                      <a:pt x="692" y="2"/>
                    </a:lnTo>
                    <a:lnTo>
                      <a:pt x="693" y="1"/>
                    </a:lnTo>
                    <a:lnTo>
                      <a:pt x="695" y="0"/>
                    </a:lnTo>
                    <a:lnTo>
                      <a:pt x="696" y="0"/>
                    </a:lnTo>
                    <a:lnTo>
                      <a:pt x="696" y="0"/>
                    </a:lnTo>
                    <a:close/>
                    <a:moveTo>
                      <a:pt x="759" y="0"/>
                    </a:moveTo>
                    <a:lnTo>
                      <a:pt x="785" y="0"/>
                    </a:lnTo>
                    <a:lnTo>
                      <a:pt x="788" y="0"/>
                    </a:lnTo>
                    <a:lnTo>
                      <a:pt x="790" y="1"/>
                    </a:lnTo>
                    <a:lnTo>
                      <a:pt x="790" y="2"/>
                    </a:lnTo>
                    <a:lnTo>
                      <a:pt x="791" y="4"/>
                    </a:lnTo>
                    <a:lnTo>
                      <a:pt x="790" y="5"/>
                    </a:lnTo>
                    <a:lnTo>
                      <a:pt x="790" y="7"/>
                    </a:lnTo>
                    <a:lnTo>
                      <a:pt x="788" y="8"/>
                    </a:lnTo>
                    <a:lnTo>
                      <a:pt x="785" y="8"/>
                    </a:lnTo>
                    <a:lnTo>
                      <a:pt x="759" y="8"/>
                    </a:lnTo>
                    <a:lnTo>
                      <a:pt x="758" y="8"/>
                    </a:lnTo>
                    <a:lnTo>
                      <a:pt x="757" y="7"/>
                    </a:lnTo>
                    <a:lnTo>
                      <a:pt x="755" y="5"/>
                    </a:lnTo>
                    <a:lnTo>
                      <a:pt x="755" y="4"/>
                    </a:lnTo>
                    <a:lnTo>
                      <a:pt x="755" y="2"/>
                    </a:lnTo>
                    <a:lnTo>
                      <a:pt x="757" y="1"/>
                    </a:lnTo>
                    <a:lnTo>
                      <a:pt x="758" y="0"/>
                    </a:lnTo>
                    <a:lnTo>
                      <a:pt x="759" y="0"/>
                    </a:lnTo>
                    <a:lnTo>
                      <a:pt x="759" y="0"/>
                    </a:lnTo>
                    <a:close/>
                    <a:moveTo>
                      <a:pt x="821" y="0"/>
                    </a:moveTo>
                    <a:lnTo>
                      <a:pt x="849" y="0"/>
                    </a:lnTo>
                    <a:lnTo>
                      <a:pt x="850" y="0"/>
                    </a:lnTo>
                    <a:lnTo>
                      <a:pt x="852" y="1"/>
                    </a:lnTo>
                    <a:lnTo>
                      <a:pt x="853" y="2"/>
                    </a:lnTo>
                    <a:lnTo>
                      <a:pt x="853" y="4"/>
                    </a:lnTo>
                    <a:lnTo>
                      <a:pt x="853" y="5"/>
                    </a:lnTo>
                    <a:lnTo>
                      <a:pt x="852" y="7"/>
                    </a:lnTo>
                    <a:lnTo>
                      <a:pt x="850" y="8"/>
                    </a:lnTo>
                    <a:lnTo>
                      <a:pt x="849" y="8"/>
                    </a:lnTo>
                    <a:lnTo>
                      <a:pt x="821" y="8"/>
                    </a:lnTo>
                    <a:lnTo>
                      <a:pt x="820" y="8"/>
                    </a:lnTo>
                    <a:lnTo>
                      <a:pt x="818" y="7"/>
                    </a:lnTo>
                    <a:lnTo>
                      <a:pt x="818" y="5"/>
                    </a:lnTo>
                    <a:lnTo>
                      <a:pt x="817" y="4"/>
                    </a:lnTo>
                    <a:lnTo>
                      <a:pt x="818" y="2"/>
                    </a:lnTo>
                    <a:lnTo>
                      <a:pt x="818" y="1"/>
                    </a:lnTo>
                    <a:lnTo>
                      <a:pt x="820" y="0"/>
                    </a:lnTo>
                    <a:lnTo>
                      <a:pt x="821" y="0"/>
                    </a:lnTo>
                    <a:lnTo>
                      <a:pt x="821" y="0"/>
                    </a:lnTo>
                    <a:close/>
                    <a:moveTo>
                      <a:pt x="885" y="0"/>
                    </a:moveTo>
                    <a:lnTo>
                      <a:pt x="912" y="0"/>
                    </a:lnTo>
                    <a:lnTo>
                      <a:pt x="913" y="0"/>
                    </a:lnTo>
                    <a:lnTo>
                      <a:pt x="915" y="1"/>
                    </a:lnTo>
                    <a:lnTo>
                      <a:pt x="916" y="2"/>
                    </a:lnTo>
                    <a:lnTo>
                      <a:pt x="916" y="4"/>
                    </a:lnTo>
                    <a:lnTo>
                      <a:pt x="916" y="5"/>
                    </a:lnTo>
                    <a:lnTo>
                      <a:pt x="915" y="7"/>
                    </a:lnTo>
                    <a:lnTo>
                      <a:pt x="913" y="8"/>
                    </a:lnTo>
                    <a:lnTo>
                      <a:pt x="912" y="8"/>
                    </a:lnTo>
                    <a:lnTo>
                      <a:pt x="885" y="8"/>
                    </a:lnTo>
                    <a:lnTo>
                      <a:pt x="883" y="8"/>
                    </a:lnTo>
                    <a:lnTo>
                      <a:pt x="882" y="7"/>
                    </a:lnTo>
                    <a:lnTo>
                      <a:pt x="880" y="5"/>
                    </a:lnTo>
                    <a:lnTo>
                      <a:pt x="880" y="4"/>
                    </a:lnTo>
                    <a:lnTo>
                      <a:pt x="880" y="2"/>
                    </a:lnTo>
                    <a:lnTo>
                      <a:pt x="882" y="1"/>
                    </a:lnTo>
                    <a:lnTo>
                      <a:pt x="883" y="0"/>
                    </a:lnTo>
                    <a:lnTo>
                      <a:pt x="885" y="0"/>
                    </a:lnTo>
                    <a:lnTo>
                      <a:pt x="885" y="0"/>
                    </a:lnTo>
                    <a:close/>
                    <a:moveTo>
                      <a:pt x="948" y="0"/>
                    </a:moveTo>
                    <a:lnTo>
                      <a:pt x="975" y="0"/>
                    </a:lnTo>
                    <a:lnTo>
                      <a:pt x="977" y="0"/>
                    </a:lnTo>
                    <a:lnTo>
                      <a:pt x="978" y="1"/>
                    </a:lnTo>
                    <a:lnTo>
                      <a:pt x="980" y="2"/>
                    </a:lnTo>
                    <a:lnTo>
                      <a:pt x="980" y="4"/>
                    </a:lnTo>
                    <a:lnTo>
                      <a:pt x="980" y="5"/>
                    </a:lnTo>
                    <a:lnTo>
                      <a:pt x="978" y="7"/>
                    </a:lnTo>
                    <a:lnTo>
                      <a:pt x="977" y="8"/>
                    </a:lnTo>
                    <a:lnTo>
                      <a:pt x="975" y="8"/>
                    </a:lnTo>
                    <a:lnTo>
                      <a:pt x="948" y="8"/>
                    </a:lnTo>
                    <a:lnTo>
                      <a:pt x="947" y="8"/>
                    </a:lnTo>
                    <a:lnTo>
                      <a:pt x="945" y="7"/>
                    </a:lnTo>
                    <a:lnTo>
                      <a:pt x="944" y="5"/>
                    </a:lnTo>
                    <a:lnTo>
                      <a:pt x="944" y="4"/>
                    </a:lnTo>
                    <a:lnTo>
                      <a:pt x="944" y="2"/>
                    </a:lnTo>
                    <a:lnTo>
                      <a:pt x="945" y="1"/>
                    </a:lnTo>
                    <a:lnTo>
                      <a:pt x="947" y="0"/>
                    </a:lnTo>
                    <a:lnTo>
                      <a:pt x="948" y="0"/>
                    </a:lnTo>
                    <a:lnTo>
                      <a:pt x="948" y="0"/>
                    </a:lnTo>
                    <a:close/>
                    <a:moveTo>
                      <a:pt x="1011" y="0"/>
                    </a:moveTo>
                    <a:lnTo>
                      <a:pt x="1037" y="0"/>
                    </a:lnTo>
                    <a:lnTo>
                      <a:pt x="1040" y="0"/>
                    </a:lnTo>
                    <a:lnTo>
                      <a:pt x="1041" y="1"/>
                    </a:lnTo>
                    <a:lnTo>
                      <a:pt x="1041" y="2"/>
                    </a:lnTo>
                    <a:lnTo>
                      <a:pt x="1043" y="4"/>
                    </a:lnTo>
                    <a:lnTo>
                      <a:pt x="1041" y="5"/>
                    </a:lnTo>
                    <a:lnTo>
                      <a:pt x="1041" y="7"/>
                    </a:lnTo>
                    <a:lnTo>
                      <a:pt x="1040" y="8"/>
                    </a:lnTo>
                    <a:lnTo>
                      <a:pt x="1037" y="8"/>
                    </a:lnTo>
                    <a:lnTo>
                      <a:pt x="1011" y="8"/>
                    </a:lnTo>
                    <a:lnTo>
                      <a:pt x="1010" y="8"/>
                    </a:lnTo>
                    <a:lnTo>
                      <a:pt x="1008" y="7"/>
                    </a:lnTo>
                    <a:lnTo>
                      <a:pt x="1007" y="5"/>
                    </a:lnTo>
                    <a:lnTo>
                      <a:pt x="1007" y="4"/>
                    </a:lnTo>
                    <a:lnTo>
                      <a:pt x="1007" y="2"/>
                    </a:lnTo>
                    <a:lnTo>
                      <a:pt x="1008" y="1"/>
                    </a:lnTo>
                    <a:lnTo>
                      <a:pt x="1010" y="0"/>
                    </a:lnTo>
                    <a:lnTo>
                      <a:pt x="1011" y="0"/>
                    </a:lnTo>
                    <a:lnTo>
                      <a:pt x="1011" y="0"/>
                    </a:lnTo>
                    <a:close/>
                    <a:moveTo>
                      <a:pt x="1073" y="0"/>
                    </a:moveTo>
                    <a:lnTo>
                      <a:pt x="1100" y="0"/>
                    </a:lnTo>
                    <a:lnTo>
                      <a:pt x="1102" y="0"/>
                    </a:lnTo>
                    <a:lnTo>
                      <a:pt x="1103" y="1"/>
                    </a:lnTo>
                    <a:lnTo>
                      <a:pt x="1105" y="2"/>
                    </a:lnTo>
                    <a:lnTo>
                      <a:pt x="1105" y="4"/>
                    </a:lnTo>
                    <a:lnTo>
                      <a:pt x="1105" y="5"/>
                    </a:lnTo>
                    <a:lnTo>
                      <a:pt x="1103" y="7"/>
                    </a:lnTo>
                    <a:lnTo>
                      <a:pt x="1102" y="8"/>
                    </a:lnTo>
                    <a:lnTo>
                      <a:pt x="1100" y="8"/>
                    </a:lnTo>
                    <a:lnTo>
                      <a:pt x="1073" y="8"/>
                    </a:lnTo>
                    <a:lnTo>
                      <a:pt x="1072" y="8"/>
                    </a:lnTo>
                    <a:lnTo>
                      <a:pt x="1070" y="7"/>
                    </a:lnTo>
                    <a:lnTo>
                      <a:pt x="1070" y="5"/>
                    </a:lnTo>
                    <a:lnTo>
                      <a:pt x="1069" y="4"/>
                    </a:lnTo>
                    <a:lnTo>
                      <a:pt x="1070" y="2"/>
                    </a:lnTo>
                    <a:lnTo>
                      <a:pt x="1070" y="1"/>
                    </a:lnTo>
                    <a:lnTo>
                      <a:pt x="1072" y="0"/>
                    </a:lnTo>
                    <a:lnTo>
                      <a:pt x="1073" y="0"/>
                    </a:lnTo>
                    <a:lnTo>
                      <a:pt x="1073" y="0"/>
                    </a:lnTo>
                    <a:close/>
                    <a:moveTo>
                      <a:pt x="1136" y="0"/>
                    </a:moveTo>
                    <a:lnTo>
                      <a:pt x="1164" y="0"/>
                    </a:lnTo>
                    <a:lnTo>
                      <a:pt x="1165" y="0"/>
                    </a:lnTo>
                    <a:lnTo>
                      <a:pt x="1167" y="1"/>
                    </a:lnTo>
                    <a:lnTo>
                      <a:pt x="1168" y="2"/>
                    </a:lnTo>
                    <a:lnTo>
                      <a:pt x="1168" y="4"/>
                    </a:lnTo>
                    <a:lnTo>
                      <a:pt x="1168" y="5"/>
                    </a:lnTo>
                    <a:lnTo>
                      <a:pt x="1167" y="7"/>
                    </a:lnTo>
                    <a:lnTo>
                      <a:pt x="1165" y="8"/>
                    </a:lnTo>
                    <a:lnTo>
                      <a:pt x="1164" y="8"/>
                    </a:lnTo>
                    <a:lnTo>
                      <a:pt x="1136" y="8"/>
                    </a:lnTo>
                    <a:lnTo>
                      <a:pt x="1135" y="8"/>
                    </a:lnTo>
                    <a:lnTo>
                      <a:pt x="1134" y="7"/>
                    </a:lnTo>
                    <a:lnTo>
                      <a:pt x="1132" y="5"/>
                    </a:lnTo>
                    <a:lnTo>
                      <a:pt x="1132" y="4"/>
                    </a:lnTo>
                    <a:lnTo>
                      <a:pt x="1132" y="2"/>
                    </a:lnTo>
                    <a:lnTo>
                      <a:pt x="1134" y="1"/>
                    </a:lnTo>
                    <a:lnTo>
                      <a:pt x="1135" y="0"/>
                    </a:lnTo>
                    <a:lnTo>
                      <a:pt x="1136" y="0"/>
                    </a:lnTo>
                    <a:lnTo>
                      <a:pt x="1136" y="0"/>
                    </a:lnTo>
                    <a:close/>
                    <a:moveTo>
                      <a:pt x="1200" y="0"/>
                    </a:moveTo>
                    <a:lnTo>
                      <a:pt x="1227" y="0"/>
                    </a:lnTo>
                    <a:lnTo>
                      <a:pt x="1229" y="0"/>
                    </a:lnTo>
                    <a:lnTo>
                      <a:pt x="1230" y="1"/>
                    </a:lnTo>
                    <a:lnTo>
                      <a:pt x="1231" y="2"/>
                    </a:lnTo>
                    <a:lnTo>
                      <a:pt x="1231" y="4"/>
                    </a:lnTo>
                    <a:lnTo>
                      <a:pt x="1231" y="5"/>
                    </a:lnTo>
                    <a:lnTo>
                      <a:pt x="1230" y="7"/>
                    </a:lnTo>
                    <a:lnTo>
                      <a:pt x="1229" y="8"/>
                    </a:lnTo>
                    <a:lnTo>
                      <a:pt x="1227" y="8"/>
                    </a:lnTo>
                    <a:lnTo>
                      <a:pt x="1200" y="8"/>
                    </a:lnTo>
                    <a:lnTo>
                      <a:pt x="1198" y="8"/>
                    </a:lnTo>
                    <a:lnTo>
                      <a:pt x="1197" y="7"/>
                    </a:lnTo>
                    <a:lnTo>
                      <a:pt x="1195" y="5"/>
                    </a:lnTo>
                    <a:lnTo>
                      <a:pt x="1195" y="4"/>
                    </a:lnTo>
                    <a:lnTo>
                      <a:pt x="1195" y="2"/>
                    </a:lnTo>
                    <a:lnTo>
                      <a:pt x="1197" y="1"/>
                    </a:lnTo>
                    <a:lnTo>
                      <a:pt x="1198" y="0"/>
                    </a:lnTo>
                    <a:lnTo>
                      <a:pt x="1200" y="0"/>
                    </a:lnTo>
                    <a:lnTo>
                      <a:pt x="1200" y="0"/>
                    </a:lnTo>
                    <a:close/>
                    <a:moveTo>
                      <a:pt x="1263" y="0"/>
                    </a:moveTo>
                    <a:lnTo>
                      <a:pt x="1289" y="0"/>
                    </a:lnTo>
                    <a:lnTo>
                      <a:pt x="1292" y="0"/>
                    </a:lnTo>
                    <a:lnTo>
                      <a:pt x="1293" y="1"/>
                    </a:lnTo>
                    <a:lnTo>
                      <a:pt x="1293" y="2"/>
                    </a:lnTo>
                    <a:lnTo>
                      <a:pt x="1295" y="4"/>
                    </a:lnTo>
                    <a:lnTo>
                      <a:pt x="1293" y="5"/>
                    </a:lnTo>
                    <a:lnTo>
                      <a:pt x="1293" y="7"/>
                    </a:lnTo>
                    <a:lnTo>
                      <a:pt x="1292" y="8"/>
                    </a:lnTo>
                    <a:lnTo>
                      <a:pt x="1289" y="8"/>
                    </a:lnTo>
                    <a:lnTo>
                      <a:pt x="1263" y="8"/>
                    </a:lnTo>
                    <a:lnTo>
                      <a:pt x="1262" y="8"/>
                    </a:lnTo>
                    <a:lnTo>
                      <a:pt x="1260" y="7"/>
                    </a:lnTo>
                    <a:lnTo>
                      <a:pt x="1259" y="5"/>
                    </a:lnTo>
                    <a:lnTo>
                      <a:pt x="1259" y="4"/>
                    </a:lnTo>
                    <a:lnTo>
                      <a:pt x="1259" y="2"/>
                    </a:lnTo>
                    <a:lnTo>
                      <a:pt x="1260" y="1"/>
                    </a:lnTo>
                    <a:lnTo>
                      <a:pt x="1262" y="0"/>
                    </a:lnTo>
                    <a:lnTo>
                      <a:pt x="1263" y="0"/>
                    </a:lnTo>
                    <a:lnTo>
                      <a:pt x="1263" y="0"/>
                    </a:lnTo>
                    <a:close/>
                    <a:moveTo>
                      <a:pt x="1325" y="0"/>
                    </a:moveTo>
                    <a:lnTo>
                      <a:pt x="1352" y="0"/>
                    </a:lnTo>
                    <a:lnTo>
                      <a:pt x="1354" y="0"/>
                    </a:lnTo>
                    <a:lnTo>
                      <a:pt x="1355" y="1"/>
                    </a:lnTo>
                    <a:lnTo>
                      <a:pt x="1357" y="2"/>
                    </a:lnTo>
                    <a:lnTo>
                      <a:pt x="1357" y="4"/>
                    </a:lnTo>
                    <a:lnTo>
                      <a:pt x="1357" y="5"/>
                    </a:lnTo>
                    <a:lnTo>
                      <a:pt x="1355" y="7"/>
                    </a:lnTo>
                    <a:lnTo>
                      <a:pt x="1354" y="8"/>
                    </a:lnTo>
                    <a:lnTo>
                      <a:pt x="1352" y="8"/>
                    </a:lnTo>
                    <a:lnTo>
                      <a:pt x="1325" y="8"/>
                    </a:lnTo>
                    <a:lnTo>
                      <a:pt x="1324" y="8"/>
                    </a:lnTo>
                    <a:lnTo>
                      <a:pt x="1322" y="7"/>
                    </a:lnTo>
                    <a:lnTo>
                      <a:pt x="1322" y="5"/>
                    </a:lnTo>
                    <a:lnTo>
                      <a:pt x="1321" y="4"/>
                    </a:lnTo>
                    <a:lnTo>
                      <a:pt x="1322" y="2"/>
                    </a:lnTo>
                    <a:lnTo>
                      <a:pt x="1322" y="1"/>
                    </a:lnTo>
                    <a:lnTo>
                      <a:pt x="1324" y="0"/>
                    </a:lnTo>
                    <a:lnTo>
                      <a:pt x="1325" y="0"/>
                    </a:lnTo>
                    <a:lnTo>
                      <a:pt x="1325" y="0"/>
                    </a:lnTo>
                    <a:close/>
                    <a:moveTo>
                      <a:pt x="1388" y="0"/>
                    </a:moveTo>
                    <a:lnTo>
                      <a:pt x="1416" y="0"/>
                    </a:lnTo>
                    <a:lnTo>
                      <a:pt x="1417" y="0"/>
                    </a:lnTo>
                    <a:lnTo>
                      <a:pt x="1418" y="1"/>
                    </a:lnTo>
                    <a:lnTo>
                      <a:pt x="1420" y="2"/>
                    </a:lnTo>
                    <a:lnTo>
                      <a:pt x="1420" y="4"/>
                    </a:lnTo>
                    <a:lnTo>
                      <a:pt x="1420" y="5"/>
                    </a:lnTo>
                    <a:lnTo>
                      <a:pt x="1418" y="7"/>
                    </a:lnTo>
                    <a:lnTo>
                      <a:pt x="1417" y="8"/>
                    </a:lnTo>
                    <a:lnTo>
                      <a:pt x="1416" y="8"/>
                    </a:lnTo>
                    <a:lnTo>
                      <a:pt x="1388" y="8"/>
                    </a:lnTo>
                    <a:lnTo>
                      <a:pt x="1387" y="8"/>
                    </a:lnTo>
                    <a:lnTo>
                      <a:pt x="1385" y="7"/>
                    </a:lnTo>
                    <a:lnTo>
                      <a:pt x="1384" y="5"/>
                    </a:lnTo>
                    <a:lnTo>
                      <a:pt x="1384" y="4"/>
                    </a:lnTo>
                    <a:lnTo>
                      <a:pt x="1384" y="2"/>
                    </a:lnTo>
                    <a:lnTo>
                      <a:pt x="1385" y="1"/>
                    </a:lnTo>
                    <a:lnTo>
                      <a:pt x="1387" y="0"/>
                    </a:lnTo>
                    <a:lnTo>
                      <a:pt x="1388" y="0"/>
                    </a:lnTo>
                    <a:lnTo>
                      <a:pt x="1388" y="0"/>
                    </a:lnTo>
                    <a:close/>
                    <a:moveTo>
                      <a:pt x="1452" y="0"/>
                    </a:moveTo>
                    <a:lnTo>
                      <a:pt x="1479" y="0"/>
                    </a:lnTo>
                    <a:lnTo>
                      <a:pt x="1480" y="0"/>
                    </a:lnTo>
                    <a:lnTo>
                      <a:pt x="1482" y="1"/>
                    </a:lnTo>
                    <a:lnTo>
                      <a:pt x="1483" y="2"/>
                    </a:lnTo>
                    <a:lnTo>
                      <a:pt x="1483" y="4"/>
                    </a:lnTo>
                    <a:lnTo>
                      <a:pt x="1483" y="5"/>
                    </a:lnTo>
                    <a:lnTo>
                      <a:pt x="1482" y="7"/>
                    </a:lnTo>
                    <a:lnTo>
                      <a:pt x="1480" y="8"/>
                    </a:lnTo>
                    <a:lnTo>
                      <a:pt x="1479" y="8"/>
                    </a:lnTo>
                    <a:lnTo>
                      <a:pt x="1452" y="8"/>
                    </a:lnTo>
                    <a:lnTo>
                      <a:pt x="1450" y="8"/>
                    </a:lnTo>
                    <a:lnTo>
                      <a:pt x="1449" y="7"/>
                    </a:lnTo>
                    <a:lnTo>
                      <a:pt x="1447" y="5"/>
                    </a:lnTo>
                    <a:lnTo>
                      <a:pt x="1447" y="4"/>
                    </a:lnTo>
                    <a:lnTo>
                      <a:pt x="1447" y="2"/>
                    </a:lnTo>
                    <a:lnTo>
                      <a:pt x="1449" y="1"/>
                    </a:lnTo>
                    <a:lnTo>
                      <a:pt x="1450" y="0"/>
                    </a:lnTo>
                    <a:lnTo>
                      <a:pt x="1452" y="0"/>
                    </a:lnTo>
                    <a:lnTo>
                      <a:pt x="1452" y="0"/>
                    </a:lnTo>
                    <a:close/>
                    <a:moveTo>
                      <a:pt x="1515" y="0"/>
                    </a:moveTo>
                    <a:lnTo>
                      <a:pt x="1541" y="0"/>
                    </a:lnTo>
                    <a:lnTo>
                      <a:pt x="1544" y="0"/>
                    </a:lnTo>
                    <a:lnTo>
                      <a:pt x="1545" y="1"/>
                    </a:lnTo>
                    <a:lnTo>
                      <a:pt x="1545" y="2"/>
                    </a:lnTo>
                    <a:lnTo>
                      <a:pt x="1547" y="4"/>
                    </a:lnTo>
                    <a:lnTo>
                      <a:pt x="1545" y="5"/>
                    </a:lnTo>
                    <a:lnTo>
                      <a:pt x="1545" y="7"/>
                    </a:lnTo>
                    <a:lnTo>
                      <a:pt x="1544" y="8"/>
                    </a:lnTo>
                    <a:lnTo>
                      <a:pt x="1541" y="8"/>
                    </a:lnTo>
                    <a:lnTo>
                      <a:pt x="1515" y="8"/>
                    </a:lnTo>
                    <a:lnTo>
                      <a:pt x="1513" y="8"/>
                    </a:lnTo>
                    <a:lnTo>
                      <a:pt x="1512" y="7"/>
                    </a:lnTo>
                    <a:lnTo>
                      <a:pt x="1511" y="5"/>
                    </a:lnTo>
                    <a:lnTo>
                      <a:pt x="1511" y="4"/>
                    </a:lnTo>
                    <a:lnTo>
                      <a:pt x="1511" y="2"/>
                    </a:lnTo>
                    <a:lnTo>
                      <a:pt x="1512" y="1"/>
                    </a:lnTo>
                    <a:lnTo>
                      <a:pt x="1513" y="0"/>
                    </a:lnTo>
                    <a:lnTo>
                      <a:pt x="1515" y="0"/>
                    </a:lnTo>
                    <a:lnTo>
                      <a:pt x="1515" y="0"/>
                    </a:lnTo>
                    <a:close/>
                    <a:moveTo>
                      <a:pt x="1577" y="0"/>
                    </a:moveTo>
                    <a:lnTo>
                      <a:pt x="1604" y="0"/>
                    </a:lnTo>
                    <a:lnTo>
                      <a:pt x="1606" y="0"/>
                    </a:lnTo>
                    <a:lnTo>
                      <a:pt x="1607" y="1"/>
                    </a:lnTo>
                    <a:lnTo>
                      <a:pt x="1608" y="2"/>
                    </a:lnTo>
                    <a:lnTo>
                      <a:pt x="1608" y="4"/>
                    </a:lnTo>
                    <a:lnTo>
                      <a:pt x="1608" y="5"/>
                    </a:lnTo>
                    <a:lnTo>
                      <a:pt x="1607" y="7"/>
                    </a:lnTo>
                    <a:lnTo>
                      <a:pt x="1606" y="8"/>
                    </a:lnTo>
                    <a:lnTo>
                      <a:pt x="1604" y="8"/>
                    </a:lnTo>
                    <a:lnTo>
                      <a:pt x="1577" y="8"/>
                    </a:lnTo>
                    <a:lnTo>
                      <a:pt x="1575" y="8"/>
                    </a:lnTo>
                    <a:lnTo>
                      <a:pt x="1574" y="7"/>
                    </a:lnTo>
                    <a:lnTo>
                      <a:pt x="1574" y="5"/>
                    </a:lnTo>
                    <a:lnTo>
                      <a:pt x="1572" y="4"/>
                    </a:lnTo>
                    <a:lnTo>
                      <a:pt x="1574" y="2"/>
                    </a:lnTo>
                    <a:lnTo>
                      <a:pt x="1574" y="1"/>
                    </a:lnTo>
                    <a:lnTo>
                      <a:pt x="1575" y="0"/>
                    </a:lnTo>
                    <a:lnTo>
                      <a:pt x="1577" y="0"/>
                    </a:lnTo>
                    <a:lnTo>
                      <a:pt x="1577" y="0"/>
                    </a:lnTo>
                    <a:close/>
                    <a:moveTo>
                      <a:pt x="1640" y="0"/>
                    </a:moveTo>
                    <a:lnTo>
                      <a:pt x="1667" y="0"/>
                    </a:lnTo>
                    <a:lnTo>
                      <a:pt x="1669" y="0"/>
                    </a:lnTo>
                    <a:lnTo>
                      <a:pt x="1670" y="1"/>
                    </a:lnTo>
                    <a:lnTo>
                      <a:pt x="1672" y="2"/>
                    </a:lnTo>
                    <a:lnTo>
                      <a:pt x="1672" y="4"/>
                    </a:lnTo>
                    <a:lnTo>
                      <a:pt x="1672" y="5"/>
                    </a:lnTo>
                    <a:lnTo>
                      <a:pt x="1670" y="7"/>
                    </a:lnTo>
                    <a:lnTo>
                      <a:pt x="1669" y="8"/>
                    </a:lnTo>
                    <a:lnTo>
                      <a:pt x="1667" y="8"/>
                    </a:lnTo>
                    <a:lnTo>
                      <a:pt x="1640" y="8"/>
                    </a:lnTo>
                    <a:lnTo>
                      <a:pt x="1639" y="8"/>
                    </a:lnTo>
                    <a:lnTo>
                      <a:pt x="1637" y="7"/>
                    </a:lnTo>
                    <a:lnTo>
                      <a:pt x="1636" y="5"/>
                    </a:lnTo>
                    <a:lnTo>
                      <a:pt x="1636" y="4"/>
                    </a:lnTo>
                    <a:lnTo>
                      <a:pt x="1636" y="2"/>
                    </a:lnTo>
                    <a:lnTo>
                      <a:pt x="1637" y="1"/>
                    </a:lnTo>
                    <a:lnTo>
                      <a:pt x="1639" y="0"/>
                    </a:lnTo>
                    <a:lnTo>
                      <a:pt x="1640" y="0"/>
                    </a:lnTo>
                    <a:lnTo>
                      <a:pt x="1640" y="0"/>
                    </a:lnTo>
                    <a:close/>
                    <a:moveTo>
                      <a:pt x="1703" y="0"/>
                    </a:moveTo>
                    <a:lnTo>
                      <a:pt x="1731" y="0"/>
                    </a:lnTo>
                    <a:lnTo>
                      <a:pt x="1732" y="0"/>
                    </a:lnTo>
                    <a:lnTo>
                      <a:pt x="1734" y="1"/>
                    </a:lnTo>
                    <a:lnTo>
                      <a:pt x="1735" y="2"/>
                    </a:lnTo>
                    <a:lnTo>
                      <a:pt x="1735" y="4"/>
                    </a:lnTo>
                    <a:lnTo>
                      <a:pt x="1735" y="5"/>
                    </a:lnTo>
                    <a:lnTo>
                      <a:pt x="1734" y="7"/>
                    </a:lnTo>
                    <a:lnTo>
                      <a:pt x="1732" y="8"/>
                    </a:lnTo>
                    <a:lnTo>
                      <a:pt x="1731" y="8"/>
                    </a:lnTo>
                    <a:lnTo>
                      <a:pt x="1703" y="8"/>
                    </a:lnTo>
                    <a:lnTo>
                      <a:pt x="1702" y="8"/>
                    </a:lnTo>
                    <a:lnTo>
                      <a:pt x="1701" y="7"/>
                    </a:lnTo>
                    <a:lnTo>
                      <a:pt x="1699" y="5"/>
                    </a:lnTo>
                    <a:lnTo>
                      <a:pt x="1699" y="4"/>
                    </a:lnTo>
                    <a:lnTo>
                      <a:pt x="1699" y="2"/>
                    </a:lnTo>
                    <a:lnTo>
                      <a:pt x="1701" y="1"/>
                    </a:lnTo>
                    <a:lnTo>
                      <a:pt x="1702" y="0"/>
                    </a:lnTo>
                    <a:lnTo>
                      <a:pt x="1703" y="0"/>
                    </a:lnTo>
                    <a:lnTo>
                      <a:pt x="1703" y="0"/>
                    </a:lnTo>
                    <a:close/>
                    <a:moveTo>
                      <a:pt x="1767" y="0"/>
                    </a:moveTo>
                    <a:lnTo>
                      <a:pt x="1793" y="0"/>
                    </a:lnTo>
                    <a:lnTo>
                      <a:pt x="1796" y="0"/>
                    </a:lnTo>
                    <a:lnTo>
                      <a:pt x="1797" y="1"/>
                    </a:lnTo>
                    <a:lnTo>
                      <a:pt x="1797" y="2"/>
                    </a:lnTo>
                    <a:lnTo>
                      <a:pt x="1798" y="4"/>
                    </a:lnTo>
                    <a:lnTo>
                      <a:pt x="1797" y="5"/>
                    </a:lnTo>
                    <a:lnTo>
                      <a:pt x="1797" y="7"/>
                    </a:lnTo>
                    <a:lnTo>
                      <a:pt x="1796" y="8"/>
                    </a:lnTo>
                    <a:lnTo>
                      <a:pt x="1793" y="8"/>
                    </a:lnTo>
                    <a:lnTo>
                      <a:pt x="1767" y="8"/>
                    </a:lnTo>
                    <a:lnTo>
                      <a:pt x="1765" y="8"/>
                    </a:lnTo>
                    <a:lnTo>
                      <a:pt x="1764" y="7"/>
                    </a:lnTo>
                    <a:lnTo>
                      <a:pt x="1762" y="5"/>
                    </a:lnTo>
                    <a:lnTo>
                      <a:pt x="1762" y="4"/>
                    </a:lnTo>
                    <a:lnTo>
                      <a:pt x="1762" y="2"/>
                    </a:lnTo>
                    <a:lnTo>
                      <a:pt x="1764" y="1"/>
                    </a:lnTo>
                    <a:lnTo>
                      <a:pt x="1765" y="0"/>
                    </a:lnTo>
                    <a:lnTo>
                      <a:pt x="1767" y="0"/>
                    </a:lnTo>
                    <a:lnTo>
                      <a:pt x="1767" y="0"/>
                    </a:lnTo>
                    <a:close/>
                    <a:moveTo>
                      <a:pt x="1829" y="0"/>
                    </a:moveTo>
                    <a:lnTo>
                      <a:pt x="1856" y="0"/>
                    </a:lnTo>
                    <a:lnTo>
                      <a:pt x="1857" y="0"/>
                    </a:lnTo>
                    <a:lnTo>
                      <a:pt x="1859" y="1"/>
                    </a:lnTo>
                    <a:lnTo>
                      <a:pt x="1860" y="2"/>
                    </a:lnTo>
                    <a:lnTo>
                      <a:pt x="1860" y="4"/>
                    </a:lnTo>
                    <a:lnTo>
                      <a:pt x="1860" y="5"/>
                    </a:lnTo>
                    <a:lnTo>
                      <a:pt x="1859" y="7"/>
                    </a:lnTo>
                    <a:lnTo>
                      <a:pt x="1857" y="8"/>
                    </a:lnTo>
                    <a:lnTo>
                      <a:pt x="1856" y="8"/>
                    </a:lnTo>
                    <a:lnTo>
                      <a:pt x="1829" y="8"/>
                    </a:lnTo>
                    <a:lnTo>
                      <a:pt x="1827" y="8"/>
                    </a:lnTo>
                    <a:lnTo>
                      <a:pt x="1826" y="7"/>
                    </a:lnTo>
                    <a:lnTo>
                      <a:pt x="1826" y="5"/>
                    </a:lnTo>
                    <a:lnTo>
                      <a:pt x="1824" y="4"/>
                    </a:lnTo>
                    <a:lnTo>
                      <a:pt x="1826" y="2"/>
                    </a:lnTo>
                    <a:lnTo>
                      <a:pt x="1826" y="1"/>
                    </a:lnTo>
                    <a:lnTo>
                      <a:pt x="1827" y="0"/>
                    </a:lnTo>
                    <a:lnTo>
                      <a:pt x="1829" y="0"/>
                    </a:lnTo>
                    <a:lnTo>
                      <a:pt x="1829" y="0"/>
                    </a:lnTo>
                    <a:close/>
                    <a:moveTo>
                      <a:pt x="1892" y="0"/>
                    </a:moveTo>
                    <a:lnTo>
                      <a:pt x="1903" y="0"/>
                    </a:lnTo>
                    <a:lnTo>
                      <a:pt x="1905" y="0"/>
                    </a:lnTo>
                    <a:lnTo>
                      <a:pt x="1906" y="1"/>
                    </a:lnTo>
                    <a:lnTo>
                      <a:pt x="1908" y="2"/>
                    </a:lnTo>
                    <a:lnTo>
                      <a:pt x="1908" y="4"/>
                    </a:lnTo>
                    <a:lnTo>
                      <a:pt x="1908" y="5"/>
                    </a:lnTo>
                    <a:lnTo>
                      <a:pt x="1906" y="7"/>
                    </a:lnTo>
                    <a:lnTo>
                      <a:pt x="1905" y="8"/>
                    </a:lnTo>
                    <a:lnTo>
                      <a:pt x="1903" y="8"/>
                    </a:lnTo>
                    <a:lnTo>
                      <a:pt x="1892" y="8"/>
                    </a:lnTo>
                    <a:lnTo>
                      <a:pt x="1890" y="8"/>
                    </a:lnTo>
                    <a:lnTo>
                      <a:pt x="1889" y="7"/>
                    </a:lnTo>
                    <a:lnTo>
                      <a:pt x="1888" y="5"/>
                    </a:lnTo>
                    <a:lnTo>
                      <a:pt x="1888" y="4"/>
                    </a:lnTo>
                    <a:lnTo>
                      <a:pt x="1888" y="2"/>
                    </a:lnTo>
                    <a:lnTo>
                      <a:pt x="1889" y="1"/>
                    </a:lnTo>
                    <a:lnTo>
                      <a:pt x="1890" y="0"/>
                    </a:lnTo>
                    <a:lnTo>
                      <a:pt x="1892" y="0"/>
                    </a:lnTo>
                    <a:lnTo>
                      <a:pt x="1892" y="0"/>
                    </a:lnTo>
                    <a:close/>
                  </a:path>
                </a:pathLst>
              </a:custGeom>
              <a:solidFill>
                <a:srgbClr val="000000"/>
              </a:solidFill>
              <a:ln w="1588">
                <a:solidFill>
                  <a:srgbClr val="000000"/>
                </a:solidFill>
                <a:prstDash val="solid"/>
                <a:round/>
                <a:headEnd/>
                <a:tailEnd/>
              </a:ln>
            </p:spPr>
            <p:txBody>
              <a:bodyPr/>
              <a:lstStyle/>
              <a:p>
                <a:endParaRPr lang="en-US"/>
              </a:p>
            </p:txBody>
          </p:sp>
          <p:sp>
            <p:nvSpPr>
              <p:cNvPr id="131" name="Freeform 26"/>
              <p:cNvSpPr>
                <a:spLocks/>
              </p:cNvSpPr>
              <p:nvPr/>
            </p:nvSpPr>
            <p:spPr bwMode="auto">
              <a:xfrm>
                <a:off x="299" y="3963"/>
                <a:ext cx="76" cy="76"/>
              </a:xfrm>
              <a:custGeom>
                <a:avLst/>
                <a:gdLst/>
                <a:ahLst/>
                <a:cxnLst>
                  <a:cxn ang="0">
                    <a:pos x="43" y="0"/>
                  </a:cxn>
                  <a:cxn ang="0">
                    <a:pos x="39" y="0"/>
                  </a:cxn>
                  <a:cxn ang="0">
                    <a:pos x="34" y="0"/>
                  </a:cxn>
                  <a:cxn ang="0">
                    <a:pos x="30" y="1"/>
                  </a:cxn>
                  <a:cxn ang="0">
                    <a:pos x="26" y="2"/>
                  </a:cxn>
                  <a:cxn ang="0">
                    <a:pos x="21" y="4"/>
                  </a:cxn>
                  <a:cxn ang="0">
                    <a:pos x="19" y="7"/>
                  </a:cxn>
                  <a:cxn ang="0">
                    <a:pos x="13" y="12"/>
                  </a:cxn>
                  <a:cxn ang="0">
                    <a:pos x="7" y="18"/>
                  </a:cxn>
                  <a:cxn ang="0">
                    <a:pos x="4" y="21"/>
                  </a:cxn>
                  <a:cxn ang="0">
                    <a:pos x="3" y="25"/>
                  </a:cxn>
                  <a:cxn ang="0">
                    <a:pos x="1" y="30"/>
                  </a:cxn>
                  <a:cxn ang="0">
                    <a:pos x="0" y="34"/>
                  </a:cxn>
                  <a:cxn ang="0">
                    <a:pos x="0" y="38"/>
                  </a:cxn>
                  <a:cxn ang="0">
                    <a:pos x="0" y="43"/>
                  </a:cxn>
                  <a:cxn ang="0">
                    <a:pos x="0" y="47"/>
                  </a:cxn>
                  <a:cxn ang="0">
                    <a:pos x="0" y="51"/>
                  </a:cxn>
                  <a:cxn ang="0">
                    <a:pos x="1" y="56"/>
                  </a:cxn>
                  <a:cxn ang="0">
                    <a:pos x="3" y="59"/>
                  </a:cxn>
                  <a:cxn ang="0">
                    <a:pos x="4" y="63"/>
                  </a:cxn>
                  <a:cxn ang="0">
                    <a:pos x="7" y="66"/>
                  </a:cxn>
                  <a:cxn ang="0">
                    <a:pos x="13" y="73"/>
                  </a:cxn>
                  <a:cxn ang="0">
                    <a:pos x="19" y="79"/>
                  </a:cxn>
                  <a:cxn ang="0">
                    <a:pos x="21" y="80"/>
                  </a:cxn>
                  <a:cxn ang="0">
                    <a:pos x="26" y="82"/>
                  </a:cxn>
                  <a:cxn ang="0">
                    <a:pos x="30" y="83"/>
                  </a:cxn>
                  <a:cxn ang="0">
                    <a:pos x="34" y="85"/>
                  </a:cxn>
                  <a:cxn ang="0">
                    <a:pos x="39" y="86"/>
                  </a:cxn>
                  <a:cxn ang="0">
                    <a:pos x="43" y="86"/>
                  </a:cxn>
                  <a:cxn ang="0">
                    <a:pos x="47" y="86"/>
                  </a:cxn>
                  <a:cxn ang="0">
                    <a:pos x="52" y="85"/>
                  </a:cxn>
                  <a:cxn ang="0">
                    <a:pos x="56" y="83"/>
                  </a:cxn>
                  <a:cxn ang="0">
                    <a:pos x="59" y="82"/>
                  </a:cxn>
                  <a:cxn ang="0">
                    <a:pos x="63" y="80"/>
                  </a:cxn>
                  <a:cxn ang="0">
                    <a:pos x="66" y="79"/>
                  </a:cxn>
                  <a:cxn ang="0">
                    <a:pos x="73" y="73"/>
                  </a:cxn>
                  <a:cxn ang="0">
                    <a:pos x="79" y="66"/>
                  </a:cxn>
                  <a:cxn ang="0">
                    <a:pos x="80" y="63"/>
                  </a:cxn>
                  <a:cxn ang="0">
                    <a:pos x="82" y="59"/>
                  </a:cxn>
                  <a:cxn ang="0">
                    <a:pos x="83" y="56"/>
                  </a:cxn>
                  <a:cxn ang="0">
                    <a:pos x="85" y="51"/>
                  </a:cxn>
                  <a:cxn ang="0">
                    <a:pos x="86" y="47"/>
                  </a:cxn>
                  <a:cxn ang="0">
                    <a:pos x="86" y="43"/>
                  </a:cxn>
                  <a:cxn ang="0">
                    <a:pos x="86" y="38"/>
                  </a:cxn>
                  <a:cxn ang="0">
                    <a:pos x="85" y="34"/>
                  </a:cxn>
                  <a:cxn ang="0">
                    <a:pos x="83" y="30"/>
                  </a:cxn>
                  <a:cxn ang="0">
                    <a:pos x="82" y="25"/>
                  </a:cxn>
                  <a:cxn ang="0">
                    <a:pos x="80" y="21"/>
                  </a:cxn>
                  <a:cxn ang="0">
                    <a:pos x="79" y="18"/>
                  </a:cxn>
                  <a:cxn ang="0">
                    <a:pos x="73" y="12"/>
                  </a:cxn>
                  <a:cxn ang="0">
                    <a:pos x="66" y="7"/>
                  </a:cxn>
                  <a:cxn ang="0">
                    <a:pos x="63" y="4"/>
                  </a:cxn>
                  <a:cxn ang="0">
                    <a:pos x="59" y="2"/>
                  </a:cxn>
                  <a:cxn ang="0">
                    <a:pos x="56" y="1"/>
                  </a:cxn>
                  <a:cxn ang="0">
                    <a:pos x="52" y="0"/>
                  </a:cxn>
                  <a:cxn ang="0">
                    <a:pos x="47" y="0"/>
                  </a:cxn>
                  <a:cxn ang="0">
                    <a:pos x="43" y="0"/>
                  </a:cxn>
                </a:cxnLst>
                <a:rect l="0" t="0" r="r" b="b"/>
                <a:pathLst>
                  <a:path w="86" h="86">
                    <a:moveTo>
                      <a:pt x="43" y="0"/>
                    </a:moveTo>
                    <a:lnTo>
                      <a:pt x="39" y="0"/>
                    </a:lnTo>
                    <a:lnTo>
                      <a:pt x="34" y="0"/>
                    </a:lnTo>
                    <a:lnTo>
                      <a:pt x="30" y="1"/>
                    </a:lnTo>
                    <a:lnTo>
                      <a:pt x="26" y="2"/>
                    </a:lnTo>
                    <a:lnTo>
                      <a:pt x="21" y="4"/>
                    </a:lnTo>
                    <a:lnTo>
                      <a:pt x="19" y="7"/>
                    </a:lnTo>
                    <a:lnTo>
                      <a:pt x="13" y="12"/>
                    </a:lnTo>
                    <a:lnTo>
                      <a:pt x="7" y="18"/>
                    </a:lnTo>
                    <a:lnTo>
                      <a:pt x="4" y="21"/>
                    </a:lnTo>
                    <a:lnTo>
                      <a:pt x="3" y="25"/>
                    </a:lnTo>
                    <a:lnTo>
                      <a:pt x="1" y="30"/>
                    </a:lnTo>
                    <a:lnTo>
                      <a:pt x="0" y="34"/>
                    </a:lnTo>
                    <a:lnTo>
                      <a:pt x="0" y="38"/>
                    </a:lnTo>
                    <a:lnTo>
                      <a:pt x="0" y="43"/>
                    </a:lnTo>
                    <a:lnTo>
                      <a:pt x="0" y="47"/>
                    </a:lnTo>
                    <a:lnTo>
                      <a:pt x="0" y="51"/>
                    </a:lnTo>
                    <a:lnTo>
                      <a:pt x="1" y="56"/>
                    </a:lnTo>
                    <a:lnTo>
                      <a:pt x="3" y="59"/>
                    </a:lnTo>
                    <a:lnTo>
                      <a:pt x="4" y="63"/>
                    </a:lnTo>
                    <a:lnTo>
                      <a:pt x="7" y="66"/>
                    </a:lnTo>
                    <a:lnTo>
                      <a:pt x="13" y="73"/>
                    </a:lnTo>
                    <a:lnTo>
                      <a:pt x="19" y="79"/>
                    </a:lnTo>
                    <a:lnTo>
                      <a:pt x="21" y="80"/>
                    </a:lnTo>
                    <a:lnTo>
                      <a:pt x="26" y="82"/>
                    </a:lnTo>
                    <a:lnTo>
                      <a:pt x="30" y="83"/>
                    </a:lnTo>
                    <a:lnTo>
                      <a:pt x="34" y="85"/>
                    </a:lnTo>
                    <a:lnTo>
                      <a:pt x="39" y="86"/>
                    </a:lnTo>
                    <a:lnTo>
                      <a:pt x="43" y="86"/>
                    </a:lnTo>
                    <a:lnTo>
                      <a:pt x="47" y="86"/>
                    </a:lnTo>
                    <a:lnTo>
                      <a:pt x="52" y="85"/>
                    </a:lnTo>
                    <a:lnTo>
                      <a:pt x="56" y="83"/>
                    </a:lnTo>
                    <a:lnTo>
                      <a:pt x="59" y="82"/>
                    </a:lnTo>
                    <a:lnTo>
                      <a:pt x="63" y="80"/>
                    </a:lnTo>
                    <a:lnTo>
                      <a:pt x="66" y="79"/>
                    </a:lnTo>
                    <a:lnTo>
                      <a:pt x="73" y="73"/>
                    </a:lnTo>
                    <a:lnTo>
                      <a:pt x="79" y="66"/>
                    </a:lnTo>
                    <a:lnTo>
                      <a:pt x="80" y="63"/>
                    </a:lnTo>
                    <a:lnTo>
                      <a:pt x="82" y="59"/>
                    </a:lnTo>
                    <a:lnTo>
                      <a:pt x="83" y="56"/>
                    </a:lnTo>
                    <a:lnTo>
                      <a:pt x="85" y="51"/>
                    </a:lnTo>
                    <a:lnTo>
                      <a:pt x="86" y="47"/>
                    </a:lnTo>
                    <a:lnTo>
                      <a:pt x="86" y="43"/>
                    </a:lnTo>
                    <a:lnTo>
                      <a:pt x="86" y="38"/>
                    </a:lnTo>
                    <a:lnTo>
                      <a:pt x="85" y="34"/>
                    </a:lnTo>
                    <a:lnTo>
                      <a:pt x="83" y="30"/>
                    </a:lnTo>
                    <a:lnTo>
                      <a:pt x="82" y="25"/>
                    </a:lnTo>
                    <a:lnTo>
                      <a:pt x="80" y="21"/>
                    </a:lnTo>
                    <a:lnTo>
                      <a:pt x="79" y="18"/>
                    </a:lnTo>
                    <a:lnTo>
                      <a:pt x="73" y="12"/>
                    </a:lnTo>
                    <a:lnTo>
                      <a:pt x="66" y="7"/>
                    </a:lnTo>
                    <a:lnTo>
                      <a:pt x="63" y="4"/>
                    </a:lnTo>
                    <a:lnTo>
                      <a:pt x="59" y="2"/>
                    </a:lnTo>
                    <a:lnTo>
                      <a:pt x="56" y="1"/>
                    </a:lnTo>
                    <a:lnTo>
                      <a:pt x="52" y="0"/>
                    </a:lnTo>
                    <a:lnTo>
                      <a:pt x="47" y="0"/>
                    </a:lnTo>
                    <a:lnTo>
                      <a:pt x="43" y="0"/>
                    </a:lnTo>
                    <a:close/>
                  </a:path>
                </a:pathLst>
              </a:custGeom>
              <a:solidFill>
                <a:srgbClr val="000000"/>
              </a:solidFill>
              <a:ln w="9525">
                <a:noFill/>
                <a:round/>
                <a:headEnd/>
                <a:tailEnd/>
              </a:ln>
            </p:spPr>
            <p:txBody>
              <a:bodyPr/>
              <a:lstStyle/>
              <a:p>
                <a:endParaRPr lang="en-US"/>
              </a:p>
            </p:txBody>
          </p:sp>
          <p:sp>
            <p:nvSpPr>
              <p:cNvPr id="132" name="Freeform 27"/>
              <p:cNvSpPr>
                <a:spLocks/>
              </p:cNvSpPr>
              <p:nvPr/>
            </p:nvSpPr>
            <p:spPr bwMode="auto">
              <a:xfrm>
                <a:off x="299" y="3963"/>
                <a:ext cx="76" cy="76"/>
              </a:xfrm>
              <a:custGeom>
                <a:avLst/>
                <a:gdLst/>
                <a:ahLst/>
                <a:cxnLst>
                  <a:cxn ang="0">
                    <a:pos x="43" y="0"/>
                  </a:cxn>
                  <a:cxn ang="0">
                    <a:pos x="39" y="0"/>
                  </a:cxn>
                  <a:cxn ang="0">
                    <a:pos x="34" y="0"/>
                  </a:cxn>
                  <a:cxn ang="0">
                    <a:pos x="30" y="1"/>
                  </a:cxn>
                  <a:cxn ang="0">
                    <a:pos x="26" y="2"/>
                  </a:cxn>
                  <a:cxn ang="0">
                    <a:pos x="21" y="4"/>
                  </a:cxn>
                  <a:cxn ang="0">
                    <a:pos x="19" y="7"/>
                  </a:cxn>
                  <a:cxn ang="0">
                    <a:pos x="13" y="12"/>
                  </a:cxn>
                  <a:cxn ang="0">
                    <a:pos x="7" y="18"/>
                  </a:cxn>
                  <a:cxn ang="0">
                    <a:pos x="4" y="21"/>
                  </a:cxn>
                  <a:cxn ang="0">
                    <a:pos x="3" y="25"/>
                  </a:cxn>
                  <a:cxn ang="0">
                    <a:pos x="1" y="30"/>
                  </a:cxn>
                  <a:cxn ang="0">
                    <a:pos x="0" y="34"/>
                  </a:cxn>
                  <a:cxn ang="0">
                    <a:pos x="0" y="38"/>
                  </a:cxn>
                  <a:cxn ang="0">
                    <a:pos x="0" y="43"/>
                  </a:cxn>
                  <a:cxn ang="0">
                    <a:pos x="0" y="47"/>
                  </a:cxn>
                  <a:cxn ang="0">
                    <a:pos x="0" y="51"/>
                  </a:cxn>
                  <a:cxn ang="0">
                    <a:pos x="1" y="56"/>
                  </a:cxn>
                  <a:cxn ang="0">
                    <a:pos x="3" y="59"/>
                  </a:cxn>
                  <a:cxn ang="0">
                    <a:pos x="4" y="63"/>
                  </a:cxn>
                  <a:cxn ang="0">
                    <a:pos x="7" y="66"/>
                  </a:cxn>
                  <a:cxn ang="0">
                    <a:pos x="13" y="73"/>
                  </a:cxn>
                  <a:cxn ang="0">
                    <a:pos x="19" y="79"/>
                  </a:cxn>
                  <a:cxn ang="0">
                    <a:pos x="21" y="80"/>
                  </a:cxn>
                  <a:cxn ang="0">
                    <a:pos x="26" y="82"/>
                  </a:cxn>
                  <a:cxn ang="0">
                    <a:pos x="30" y="83"/>
                  </a:cxn>
                  <a:cxn ang="0">
                    <a:pos x="34" y="85"/>
                  </a:cxn>
                  <a:cxn ang="0">
                    <a:pos x="39" y="86"/>
                  </a:cxn>
                  <a:cxn ang="0">
                    <a:pos x="43" y="86"/>
                  </a:cxn>
                  <a:cxn ang="0">
                    <a:pos x="47" y="86"/>
                  </a:cxn>
                  <a:cxn ang="0">
                    <a:pos x="52" y="85"/>
                  </a:cxn>
                  <a:cxn ang="0">
                    <a:pos x="56" y="83"/>
                  </a:cxn>
                  <a:cxn ang="0">
                    <a:pos x="59" y="82"/>
                  </a:cxn>
                  <a:cxn ang="0">
                    <a:pos x="63" y="80"/>
                  </a:cxn>
                  <a:cxn ang="0">
                    <a:pos x="66" y="79"/>
                  </a:cxn>
                  <a:cxn ang="0">
                    <a:pos x="73" y="73"/>
                  </a:cxn>
                  <a:cxn ang="0">
                    <a:pos x="79" y="66"/>
                  </a:cxn>
                  <a:cxn ang="0">
                    <a:pos x="80" y="63"/>
                  </a:cxn>
                  <a:cxn ang="0">
                    <a:pos x="82" y="59"/>
                  </a:cxn>
                  <a:cxn ang="0">
                    <a:pos x="83" y="56"/>
                  </a:cxn>
                  <a:cxn ang="0">
                    <a:pos x="85" y="51"/>
                  </a:cxn>
                  <a:cxn ang="0">
                    <a:pos x="86" y="47"/>
                  </a:cxn>
                  <a:cxn ang="0">
                    <a:pos x="86" y="43"/>
                  </a:cxn>
                  <a:cxn ang="0">
                    <a:pos x="86" y="38"/>
                  </a:cxn>
                  <a:cxn ang="0">
                    <a:pos x="85" y="34"/>
                  </a:cxn>
                  <a:cxn ang="0">
                    <a:pos x="83" y="30"/>
                  </a:cxn>
                  <a:cxn ang="0">
                    <a:pos x="82" y="25"/>
                  </a:cxn>
                  <a:cxn ang="0">
                    <a:pos x="80" y="21"/>
                  </a:cxn>
                  <a:cxn ang="0">
                    <a:pos x="79" y="18"/>
                  </a:cxn>
                  <a:cxn ang="0">
                    <a:pos x="73" y="12"/>
                  </a:cxn>
                  <a:cxn ang="0">
                    <a:pos x="66" y="7"/>
                  </a:cxn>
                  <a:cxn ang="0">
                    <a:pos x="63" y="4"/>
                  </a:cxn>
                  <a:cxn ang="0">
                    <a:pos x="59" y="2"/>
                  </a:cxn>
                  <a:cxn ang="0">
                    <a:pos x="56" y="1"/>
                  </a:cxn>
                  <a:cxn ang="0">
                    <a:pos x="52" y="0"/>
                  </a:cxn>
                  <a:cxn ang="0">
                    <a:pos x="47" y="0"/>
                  </a:cxn>
                  <a:cxn ang="0">
                    <a:pos x="43" y="0"/>
                  </a:cxn>
                </a:cxnLst>
                <a:rect l="0" t="0" r="r" b="b"/>
                <a:pathLst>
                  <a:path w="86" h="86">
                    <a:moveTo>
                      <a:pt x="43" y="0"/>
                    </a:moveTo>
                    <a:lnTo>
                      <a:pt x="39" y="0"/>
                    </a:lnTo>
                    <a:lnTo>
                      <a:pt x="34" y="0"/>
                    </a:lnTo>
                    <a:lnTo>
                      <a:pt x="30" y="1"/>
                    </a:lnTo>
                    <a:lnTo>
                      <a:pt x="26" y="2"/>
                    </a:lnTo>
                    <a:lnTo>
                      <a:pt x="21" y="4"/>
                    </a:lnTo>
                    <a:lnTo>
                      <a:pt x="19" y="7"/>
                    </a:lnTo>
                    <a:lnTo>
                      <a:pt x="13" y="12"/>
                    </a:lnTo>
                    <a:lnTo>
                      <a:pt x="7" y="18"/>
                    </a:lnTo>
                    <a:lnTo>
                      <a:pt x="4" y="21"/>
                    </a:lnTo>
                    <a:lnTo>
                      <a:pt x="3" y="25"/>
                    </a:lnTo>
                    <a:lnTo>
                      <a:pt x="1" y="30"/>
                    </a:lnTo>
                    <a:lnTo>
                      <a:pt x="0" y="34"/>
                    </a:lnTo>
                    <a:lnTo>
                      <a:pt x="0" y="38"/>
                    </a:lnTo>
                    <a:lnTo>
                      <a:pt x="0" y="43"/>
                    </a:lnTo>
                    <a:lnTo>
                      <a:pt x="0" y="47"/>
                    </a:lnTo>
                    <a:lnTo>
                      <a:pt x="0" y="51"/>
                    </a:lnTo>
                    <a:lnTo>
                      <a:pt x="1" y="56"/>
                    </a:lnTo>
                    <a:lnTo>
                      <a:pt x="3" y="59"/>
                    </a:lnTo>
                    <a:lnTo>
                      <a:pt x="4" y="63"/>
                    </a:lnTo>
                    <a:lnTo>
                      <a:pt x="7" y="66"/>
                    </a:lnTo>
                    <a:lnTo>
                      <a:pt x="13" y="73"/>
                    </a:lnTo>
                    <a:lnTo>
                      <a:pt x="19" y="79"/>
                    </a:lnTo>
                    <a:lnTo>
                      <a:pt x="21" y="80"/>
                    </a:lnTo>
                    <a:lnTo>
                      <a:pt x="26" y="82"/>
                    </a:lnTo>
                    <a:lnTo>
                      <a:pt x="30" y="83"/>
                    </a:lnTo>
                    <a:lnTo>
                      <a:pt x="34" y="85"/>
                    </a:lnTo>
                    <a:lnTo>
                      <a:pt x="39" y="86"/>
                    </a:lnTo>
                    <a:lnTo>
                      <a:pt x="43" y="86"/>
                    </a:lnTo>
                    <a:lnTo>
                      <a:pt x="47" y="86"/>
                    </a:lnTo>
                    <a:lnTo>
                      <a:pt x="52" y="85"/>
                    </a:lnTo>
                    <a:lnTo>
                      <a:pt x="56" y="83"/>
                    </a:lnTo>
                    <a:lnTo>
                      <a:pt x="59" y="82"/>
                    </a:lnTo>
                    <a:lnTo>
                      <a:pt x="63" y="80"/>
                    </a:lnTo>
                    <a:lnTo>
                      <a:pt x="66" y="79"/>
                    </a:lnTo>
                    <a:lnTo>
                      <a:pt x="73" y="73"/>
                    </a:lnTo>
                    <a:lnTo>
                      <a:pt x="79" y="66"/>
                    </a:lnTo>
                    <a:lnTo>
                      <a:pt x="80" y="63"/>
                    </a:lnTo>
                    <a:lnTo>
                      <a:pt x="82" y="59"/>
                    </a:lnTo>
                    <a:lnTo>
                      <a:pt x="83" y="56"/>
                    </a:lnTo>
                    <a:lnTo>
                      <a:pt x="85" y="51"/>
                    </a:lnTo>
                    <a:lnTo>
                      <a:pt x="86" y="47"/>
                    </a:lnTo>
                    <a:lnTo>
                      <a:pt x="86" y="43"/>
                    </a:lnTo>
                    <a:lnTo>
                      <a:pt x="86" y="38"/>
                    </a:lnTo>
                    <a:lnTo>
                      <a:pt x="85" y="34"/>
                    </a:lnTo>
                    <a:lnTo>
                      <a:pt x="83" y="30"/>
                    </a:lnTo>
                    <a:lnTo>
                      <a:pt x="82" y="25"/>
                    </a:lnTo>
                    <a:lnTo>
                      <a:pt x="80" y="21"/>
                    </a:lnTo>
                    <a:lnTo>
                      <a:pt x="79" y="18"/>
                    </a:lnTo>
                    <a:lnTo>
                      <a:pt x="73" y="12"/>
                    </a:lnTo>
                    <a:lnTo>
                      <a:pt x="66" y="7"/>
                    </a:lnTo>
                    <a:lnTo>
                      <a:pt x="63" y="4"/>
                    </a:lnTo>
                    <a:lnTo>
                      <a:pt x="59" y="2"/>
                    </a:lnTo>
                    <a:lnTo>
                      <a:pt x="56" y="1"/>
                    </a:lnTo>
                    <a:lnTo>
                      <a:pt x="52" y="0"/>
                    </a:lnTo>
                    <a:lnTo>
                      <a:pt x="47" y="0"/>
                    </a:lnTo>
                    <a:lnTo>
                      <a:pt x="43" y="0"/>
                    </a:lnTo>
                  </a:path>
                </a:pathLst>
              </a:custGeom>
              <a:noFill/>
              <a:ln w="14288">
                <a:solidFill>
                  <a:srgbClr val="000000"/>
                </a:solidFill>
                <a:prstDash val="solid"/>
                <a:round/>
                <a:headEnd/>
                <a:tailEnd/>
              </a:ln>
            </p:spPr>
            <p:txBody>
              <a:bodyPr/>
              <a:lstStyle/>
              <a:p>
                <a:endParaRPr lang="en-US"/>
              </a:p>
            </p:txBody>
          </p:sp>
          <p:sp>
            <p:nvSpPr>
              <p:cNvPr id="133" name="Freeform 28"/>
              <p:cNvSpPr>
                <a:spLocks/>
              </p:cNvSpPr>
              <p:nvPr/>
            </p:nvSpPr>
            <p:spPr bwMode="auto">
              <a:xfrm>
                <a:off x="910" y="3963"/>
                <a:ext cx="76" cy="76"/>
              </a:xfrm>
              <a:custGeom>
                <a:avLst/>
                <a:gdLst/>
                <a:ahLst/>
                <a:cxnLst>
                  <a:cxn ang="0">
                    <a:pos x="43" y="0"/>
                  </a:cxn>
                  <a:cxn ang="0">
                    <a:pos x="38" y="0"/>
                  </a:cxn>
                  <a:cxn ang="0">
                    <a:pos x="34" y="0"/>
                  </a:cxn>
                  <a:cxn ang="0">
                    <a:pos x="30" y="1"/>
                  </a:cxn>
                  <a:cxn ang="0">
                    <a:pos x="25" y="2"/>
                  </a:cxn>
                  <a:cxn ang="0">
                    <a:pos x="21" y="4"/>
                  </a:cxn>
                  <a:cxn ang="0">
                    <a:pos x="18" y="7"/>
                  </a:cxn>
                  <a:cxn ang="0">
                    <a:pos x="12" y="12"/>
                  </a:cxn>
                  <a:cxn ang="0">
                    <a:pos x="7" y="18"/>
                  </a:cxn>
                  <a:cxn ang="0">
                    <a:pos x="4" y="21"/>
                  </a:cxn>
                  <a:cxn ang="0">
                    <a:pos x="2" y="25"/>
                  </a:cxn>
                  <a:cxn ang="0">
                    <a:pos x="1" y="30"/>
                  </a:cxn>
                  <a:cxn ang="0">
                    <a:pos x="0" y="34"/>
                  </a:cxn>
                  <a:cxn ang="0">
                    <a:pos x="0" y="38"/>
                  </a:cxn>
                  <a:cxn ang="0">
                    <a:pos x="0" y="43"/>
                  </a:cxn>
                  <a:cxn ang="0">
                    <a:pos x="0" y="47"/>
                  </a:cxn>
                  <a:cxn ang="0">
                    <a:pos x="0" y="51"/>
                  </a:cxn>
                  <a:cxn ang="0">
                    <a:pos x="1" y="56"/>
                  </a:cxn>
                  <a:cxn ang="0">
                    <a:pos x="2" y="59"/>
                  </a:cxn>
                  <a:cxn ang="0">
                    <a:pos x="4" y="63"/>
                  </a:cxn>
                  <a:cxn ang="0">
                    <a:pos x="7" y="66"/>
                  </a:cxn>
                  <a:cxn ang="0">
                    <a:pos x="12" y="73"/>
                  </a:cxn>
                  <a:cxn ang="0">
                    <a:pos x="18" y="79"/>
                  </a:cxn>
                  <a:cxn ang="0">
                    <a:pos x="21" y="80"/>
                  </a:cxn>
                  <a:cxn ang="0">
                    <a:pos x="25" y="82"/>
                  </a:cxn>
                  <a:cxn ang="0">
                    <a:pos x="30" y="83"/>
                  </a:cxn>
                  <a:cxn ang="0">
                    <a:pos x="34" y="85"/>
                  </a:cxn>
                  <a:cxn ang="0">
                    <a:pos x="38" y="86"/>
                  </a:cxn>
                  <a:cxn ang="0">
                    <a:pos x="43" y="86"/>
                  </a:cxn>
                  <a:cxn ang="0">
                    <a:pos x="47" y="86"/>
                  </a:cxn>
                  <a:cxn ang="0">
                    <a:pos x="51" y="85"/>
                  </a:cxn>
                  <a:cxn ang="0">
                    <a:pos x="56" y="83"/>
                  </a:cxn>
                  <a:cxn ang="0">
                    <a:pos x="59" y="82"/>
                  </a:cxn>
                  <a:cxn ang="0">
                    <a:pos x="63" y="80"/>
                  </a:cxn>
                  <a:cxn ang="0">
                    <a:pos x="66" y="79"/>
                  </a:cxn>
                  <a:cxn ang="0">
                    <a:pos x="73" y="73"/>
                  </a:cxn>
                  <a:cxn ang="0">
                    <a:pos x="79" y="66"/>
                  </a:cxn>
                  <a:cxn ang="0">
                    <a:pos x="80" y="63"/>
                  </a:cxn>
                  <a:cxn ang="0">
                    <a:pos x="82" y="59"/>
                  </a:cxn>
                  <a:cxn ang="0">
                    <a:pos x="83" y="56"/>
                  </a:cxn>
                  <a:cxn ang="0">
                    <a:pos x="84" y="51"/>
                  </a:cxn>
                  <a:cxn ang="0">
                    <a:pos x="86" y="47"/>
                  </a:cxn>
                  <a:cxn ang="0">
                    <a:pos x="86" y="43"/>
                  </a:cxn>
                  <a:cxn ang="0">
                    <a:pos x="86" y="38"/>
                  </a:cxn>
                  <a:cxn ang="0">
                    <a:pos x="84" y="34"/>
                  </a:cxn>
                  <a:cxn ang="0">
                    <a:pos x="83" y="30"/>
                  </a:cxn>
                  <a:cxn ang="0">
                    <a:pos x="82" y="25"/>
                  </a:cxn>
                  <a:cxn ang="0">
                    <a:pos x="80" y="21"/>
                  </a:cxn>
                  <a:cxn ang="0">
                    <a:pos x="79" y="18"/>
                  </a:cxn>
                  <a:cxn ang="0">
                    <a:pos x="73" y="12"/>
                  </a:cxn>
                  <a:cxn ang="0">
                    <a:pos x="66" y="7"/>
                  </a:cxn>
                  <a:cxn ang="0">
                    <a:pos x="63" y="4"/>
                  </a:cxn>
                  <a:cxn ang="0">
                    <a:pos x="59" y="2"/>
                  </a:cxn>
                  <a:cxn ang="0">
                    <a:pos x="56" y="1"/>
                  </a:cxn>
                  <a:cxn ang="0">
                    <a:pos x="51" y="0"/>
                  </a:cxn>
                  <a:cxn ang="0">
                    <a:pos x="47" y="0"/>
                  </a:cxn>
                  <a:cxn ang="0">
                    <a:pos x="43" y="0"/>
                  </a:cxn>
                </a:cxnLst>
                <a:rect l="0" t="0" r="r" b="b"/>
                <a:pathLst>
                  <a:path w="86" h="86">
                    <a:moveTo>
                      <a:pt x="43" y="0"/>
                    </a:moveTo>
                    <a:lnTo>
                      <a:pt x="38" y="0"/>
                    </a:lnTo>
                    <a:lnTo>
                      <a:pt x="34" y="0"/>
                    </a:lnTo>
                    <a:lnTo>
                      <a:pt x="30" y="1"/>
                    </a:lnTo>
                    <a:lnTo>
                      <a:pt x="25" y="2"/>
                    </a:lnTo>
                    <a:lnTo>
                      <a:pt x="21" y="4"/>
                    </a:lnTo>
                    <a:lnTo>
                      <a:pt x="18" y="7"/>
                    </a:lnTo>
                    <a:lnTo>
                      <a:pt x="12" y="12"/>
                    </a:lnTo>
                    <a:lnTo>
                      <a:pt x="7" y="18"/>
                    </a:lnTo>
                    <a:lnTo>
                      <a:pt x="4" y="21"/>
                    </a:lnTo>
                    <a:lnTo>
                      <a:pt x="2" y="25"/>
                    </a:lnTo>
                    <a:lnTo>
                      <a:pt x="1" y="30"/>
                    </a:lnTo>
                    <a:lnTo>
                      <a:pt x="0" y="34"/>
                    </a:lnTo>
                    <a:lnTo>
                      <a:pt x="0" y="38"/>
                    </a:lnTo>
                    <a:lnTo>
                      <a:pt x="0" y="43"/>
                    </a:lnTo>
                    <a:lnTo>
                      <a:pt x="0" y="47"/>
                    </a:lnTo>
                    <a:lnTo>
                      <a:pt x="0" y="51"/>
                    </a:lnTo>
                    <a:lnTo>
                      <a:pt x="1" y="56"/>
                    </a:lnTo>
                    <a:lnTo>
                      <a:pt x="2" y="59"/>
                    </a:lnTo>
                    <a:lnTo>
                      <a:pt x="4" y="63"/>
                    </a:lnTo>
                    <a:lnTo>
                      <a:pt x="7" y="66"/>
                    </a:lnTo>
                    <a:lnTo>
                      <a:pt x="12" y="73"/>
                    </a:lnTo>
                    <a:lnTo>
                      <a:pt x="18" y="79"/>
                    </a:lnTo>
                    <a:lnTo>
                      <a:pt x="21" y="80"/>
                    </a:lnTo>
                    <a:lnTo>
                      <a:pt x="25" y="82"/>
                    </a:lnTo>
                    <a:lnTo>
                      <a:pt x="30" y="83"/>
                    </a:lnTo>
                    <a:lnTo>
                      <a:pt x="34" y="85"/>
                    </a:lnTo>
                    <a:lnTo>
                      <a:pt x="38" y="86"/>
                    </a:lnTo>
                    <a:lnTo>
                      <a:pt x="43" y="86"/>
                    </a:lnTo>
                    <a:lnTo>
                      <a:pt x="47" y="86"/>
                    </a:lnTo>
                    <a:lnTo>
                      <a:pt x="51" y="85"/>
                    </a:lnTo>
                    <a:lnTo>
                      <a:pt x="56" y="83"/>
                    </a:lnTo>
                    <a:lnTo>
                      <a:pt x="59" y="82"/>
                    </a:lnTo>
                    <a:lnTo>
                      <a:pt x="63" y="80"/>
                    </a:lnTo>
                    <a:lnTo>
                      <a:pt x="66" y="79"/>
                    </a:lnTo>
                    <a:lnTo>
                      <a:pt x="73" y="73"/>
                    </a:lnTo>
                    <a:lnTo>
                      <a:pt x="79" y="66"/>
                    </a:lnTo>
                    <a:lnTo>
                      <a:pt x="80" y="63"/>
                    </a:lnTo>
                    <a:lnTo>
                      <a:pt x="82" y="59"/>
                    </a:lnTo>
                    <a:lnTo>
                      <a:pt x="83" y="56"/>
                    </a:lnTo>
                    <a:lnTo>
                      <a:pt x="84" y="51"/>
                    </a:lnTo>
                    <a:lnTo>
                      <a:pt x="86" y="47"/>
                    </a:lnTo>
                    <a:lnTo>
                      <a:pt x="86" y="43"/>
                    </a:lnTo>
                    <a:lnTo>
                      <a:pt x="86" y="38"/>
                    </a:lnTo>
                    <a:lnTo>
                      <a:pt x="84" y="34"/>
                    </a:lnTo>
                    <a:lnTo>
                      <a:pt x="83" y="30"/>
                    </a:lnTo>
                    <a:lnTo>
                      <a:pt x="82" y="25"/>
                    </a:lnTo>
                    <a:lnTo>
                      <a:pt x="80" y="21"/>
                    </a:lnTo>
                    <a:lnTo>
                      <a:pt x="79" y="18"/>
                    </a:lnTo>
                    <a:lnTo>
                      <a:pt x="73" y="12"/>
                    </a:lnTo>
                    <a:lnTo>
                      <a:pt x="66" y="7"/>
                    </a:lnTo>
                    <a:lnTo>
                      <a:pt x="63" y="4"/>
                    </a:lnTo>
                    <a:lnTo>
                      <a:pt x="59" y="2"/>
                    </a:lnTo>
                    <a:lnTo>
                      <a:pt x="56" y="1"/>
                    </a:lnTo>
                    <a:lnTo>
                      <a:pt x="51" y="0"/>
                    </a:lnTo>
                    <a:lnTo>
                      <a:pt x="47" y="0"/>
                    </a:lnTo>
                    <a:lnTo>
                      <a:pt x="43" y="0"/>
                    </a:lnTo>
                    <a:close/>
                  </a:path>
                </a:pathLst>
              </a:custGeom>
              <a:solidFill>
                <a:srgbClr val="000000"/>
              </a:solidFill>
              <a:ln w="9525">
                <a:noFill/>
                <a:round/>
                <a:headEnd/>
                <a:tailEnd/>
              </a:ln>
            </p:spPr>
            <p:txBody>
              <a:bodyPr/>
              <a:lstStyle/>
              <a:p>
                <a:endParaRPr lang="en-US"/>
              </a:p>
            </p:txBody>
          </p:sp>
          <p:sp>
            <p:nvSpPr>
              <p:cNvPr id="134" name="Freeform 29"/>
              <p:cNvSpPr>
                <a:spLocks/>
              </p:cNvSpPr>
              <p:nvPr/>
            </p:nvSpPr>
            <p:spPr bwMode="auto">
              <a:xfrm>
                <a:off x="910" y="3963"/>
                <a:ext cx="76" cy="76"/>
              </a:xfrm>
              <a:custGeom>
                <a:avLst/>
                <a:gdLst/>
                <a:ahLst/>
                <a:cxnLst>
                  <a:cxn ang="0">
                    <a:pos x="43" y="0"/>
                  </a:cxn>
                  <a:cxn ang="0">
                    <a:pos x="38" y="0"/>
                  </a:cxn>
                  <a:cxn ang="0">
                    <a:pos x="34" y="0"/>
                  </a:cxn>
                  <a:cxn ang="0">
                    <a:pos x="30" y="1"/>
                  </a:cxn>
                  <a:cxn ang="0">
                    <a:pos x="25" y="2"/>
                  </a:cxn>
                  <a:cxn ang="0">
                    <a:pos x="21" y="4"/>
                  </a:cxn>
                  <a:cxn ang="0">
                    <a:pos x="18" y="7"/>
                  </a:cxn>
                  <a:cxn ang="0">
                    <a:pos x="12" y="12"/>
                  </a:cxn>
                  <a:cxn ang="0">
                    <a:pos x="7" y="18"/>
                  </a:cxn>
                  <a:cxn ang="0">
                    <a:pos x="4" y="21"/>
                  </a:cxn>
                  <a:cxn ang="0">
                    <a:pos x="2" y="25"/>
                  </a:cxn>
                  <a:cxn ang="0">
                    <a:pos x="1" y="30"/>
                  </a:cxn>
                  <a:cxn ang="0">
                    <a:pos x="0" y="34"/>
                  </a:cxn>
                  <a:cxn ang="0">
                    <a:pos x="0" y="38"/>
                  </a:cxn>
                  <a:cxn ang="0">
                    <a:pos x="0" y="43"/>
                  </a:cxn>
                  <a:cxn ang="0">
                    <a:pos x="0" y="47"/>
                  </a:cxn>
                  <a:cxn ang="0">
                    <a:pos x="0" y="51"/>
                  </a:cxn>
                  <a:cxn ang="0">
                    <a:pos x="1" y="56"/>
                  </a:cxn>
                  <a:cxn ang="0">
                    <a:pos x="2" y="59"/>
                  </a:cxn>
                  <a:cxn ang="0">
                    <a:pos x="4" y="63"/>
                  </a:cxn>
                  <a:cxn ang="0">
                    <a:pos x="7" y="66"/>
                  </a:cxn>
                  <a:cxn ang="0">
                    <a:pos x="12" y="73"/>
                  </a:cxn>
                  <a:cxn ang="0">
                    <a:pos x="18" y="79"/>
                  </a:cxn>
                  <a:cxn ang="0">
                    <a:pos x="21" y="80"/>
                  </a:cxn>
                  <a:cxn ang="0">
                    <a:pos x="25" y="82"/>
                  </a:cxn>
                  <a:cxn ang="0">
                    <a:pos x="30" y="83"/>
                  </a:cxn>
                  <a:cxn ang="0">
                    <a:pos x="34" y="85"/>
                  </a:cxn>
                  <a:cxn ang="0">
                    <a:pos x="38" y="86"/>
                  </a:cxn>
                  <a:cxn ang="0">
                    <a:pos x="43" y="86"/>
                  </a:cxn>
                  <a:cxn ang="0">
                    <a:pos x="47" y="86"/>
                  </a:cxn>
                  <a:cxn ang="0">
                    <a:pos x="51" y="85"/>
                  </a:cxn>
                  <a:cxn ang="0">
                    <a:pos x="56" y="83"/>
                  </a:cxn>
                  <a:cxn ang="0">
                    <a:pos x="59" y="82"/>
                  </a:cxn>
                  <a:cxn ang="0">
                    <a:pos x="63" y="80"/>
                  </a:cxn>
                  <a:cxn ang="0">
                    <a:pos x="66" y="79"/>
                  </a:cxn>
                  <a:cxn ang="0">
                    <a:pos x="73" y="73"/>
                  </a:cxn>
                  <a:cxn ang="0">
                    <a:pos x="79" y="66"/>
                  </a:cxn>
                  <a:cxn ang="0">
                    <a:pos x="80" y="63"/>
                  </a:cxn>
                  <a:cxn ang="0">
                    <a:pos x="82" y="59"/>
                  </a:cxn>
                  <a:cxn ang="0">
                    <a:pos x="83" y="56"/>
                  </a:cxn>
                  <a:cxn ang="0">
                    <a:pos x="84" y="51"/>
                  </a:cxn>
                  <a:cxn ang="0">
                    <a:pos x="86" y="47"/>
                  </a:cxn>
                  <a:cxn ang="0">
                    <a:pos x="86" y="43"/>
                  </a:cxn>
                  <a:cxn ang="0">
                    <a:pos x="86" y="38"/>
                  </a:cxn>
                  <a:cxn ang="0">
                    <a:pos x="84" y="34"/>
                  </a:cxn>
                  <a:cxn ang="0">
                    <a:pos x="83" y="30"/>
                  </a:cxn>
                  <a:cxn ang="0">
                    <a:pos x="82" y="25"/>
                  </a:cxn>
                  <a:cxn ang="0">
                    <a:pos x="80" y="21"/>
                  </a:cxn>
                  <a:cxn ang="0">
                    <a:pos x="79" y="18"/>
                  </a:cxn>
                  <a:cxn ang="0">
                    <a:pos x="73" y="12"/>
                  </a:cxn>
                  <a:cxn ang="0">
                    <a:pos x="66" y="7"/>
                  </a:cxn>
                  <a:cxn ang="0">
                    <a:pos x="63" y="4"/>
                  </a:cxn>
                  <a:cxn ang="0">
                    <a:pos x="59" y="2"/>
                  </a:cxn>
                  <a:cxn ang="0">
                    <a:pos x="56" y="1"/>
                  </a:cxn>
                  <a:cxn ang="0">
                    <a:pos x="51" y="0"/>
                  </a:cxn>
                  <a:cxn ang="0">
                    <a:pos x="47" y="0"/>
                  </a:cxn>
                  <a:cxn ang="0">
                    <a:pos x="43" y="0"/>
                  </a:cxn>
                </a:cxnLst>
                <a:rect l="0" t="0" r="r" b="b"/>
                <a:pathLst>
                  <a:path w="86" h="86">
                    <a:moveTo>
                      <a:pt x="43" y="0"/>
                    </a:moveTo>
                    <a:lnTo>
                      <a:pt x="38" y="0"/>
                    </a:lnTo>
                    <a:lnTo>
                      <a:pt x="34" y="0"/>
                    </a:lnTo>
                    <a:lnTo>
                      <a:pt x="30" y="1"/>
                    </a:lnTo>
                    <a:lnTo>
                      <a:pt x="25" y="2"/>
                    </a:lnTo>
                    <a:lnTo>
                      <a:pt x="21" y="4"/>
                    </a:lnTo>
                    <a:lnTo>
                      <a:pt x="18" y="7"/>
                    </a:lnTo>
                    <a:lnTo>
                      <a:pt x="12" y="12"/>
                    </a:lnTo>
                    <a:lnTo>
                      <a:pt x="7" y="18"/>
                    </a:lnTo>
                    <a:lnTo>
                      <a:pt x="4" y="21"/>
                    </a:lnTo>
                    <a:lnTo>
                      <a:pt x="2" y="25"/>
                    </a:lnTo>
                    <a:lnTo>
                      <a:pt x="1" y="30"/>
                    </a:lnTo>
                    <a:lnTo>
                      <a:pt x="0" y="34"/>
                    </a:lnTo>
                    <a:lnTo>
                      <a:pt x="0" y="38"/>
                    </a:lnTo>
                    <a:lnTo>
                      <a:pt x="0" y="43"/>
                    </a:lnTo>
                    <a:lnTo>
                      <a:pt x="0" y="47"/>
                    </a:lnTo>
                    <a:lnTo>
                      <a:pt x="0" y="51"/>
                    </a:lnTo>
                    <a:lnTo>
                      <a:pt x="1" y="56"/>
                    </a:lnTo>
                    <a:lnTo>
                      <a:pt x="2" y="59"/>
                    </a:lnTo>
                    <a:lnTo>
                      <a:pt x="4" y="63"/>
                    </a:lnTo>
                    <a:lnTo>
                      <a:pt x="7" y="66"/>
                    </a:lnTo>
                    <a:lnTo>
                      <a:pt x="12" y="73"/>
                    </a:lnTo>
                    <a:lnTo>
                      <a:pt x="18" y="79"/>
                    </a:lnTo>
                    <a:lnTo>
                      <a:pt x="21" y="80"/>
                    </a:lnTo>
                    <a:lnTo>
                      <a:pt x="25" y="82"/>
                    </a:lnTo>
                    <a:lnTo>
                      <a:pt x="30" y="83"/>
                    </a:lnTo>
                    <a:lnTo>
                      <a:pt x="34" y="85"/>
                    </a:lnTo>
                    <a:lnTo>
                      <a:pt x="38" y="86"/>
                    </a:lnTo>
                    <a:lnTo>
                      <a:pt x="43" y="86"/>
                    </a:lnTo>
                    <a:lnTo>
                      <a:pt x="47" y="86"/>
                    </a:lnTo>
                    <a:lnTo>
                      <a:pt x="51" y="85"/>
                    </a:lnTo>
                    <a:lnTo>
                      <a:pt x="56" y="83"/>
                    </a:lnTo>
                    <a:lnTo>
                      <a:pt x="59" y="82"/>
                    </a:lnTo>
                    <a:lnTo>
                      <a:pt x="63" y="80"/>
                    </a:lnTo>
                    <a:lnTo>
                      <a:pt x="66" y="79"/>
                    </a:lnTo>
                    <a:lnTo>
                      <a:pt x="73" y="73"/>
                    </a:lnTo>
                    <a:lnTo>
                      <a:pt x="79" y="66"/>
                    </a:lnTo>
                    <a:lnTo>
                      <a:pt x="80" y="63"/>
                    </a:lnTo>
                    <a:lnTo>
                      <a:pt x="82" y="59"/>
                    </a:lnTo>
                    <a:lnTo>
                      <a:pt x="83" y="56"/>
                    </a:lnTo>
                    <a:lnTo>
                      <a:pt x="84" y="51"/>
                    </a:lnTo>
                    <a:lnTo>
                      <a:pt x="86" y="47"/>
                    </a:lnTo>
                    <a:lnTo>
                      <a:pt x="86" y="43"/>
                    </a:lnTo>
                    <a:lnTo>
                      <a:pt x="86" y="38"/>
                    </a:lnTo>
                    <a:lnTo>
                      <a:pt x="84" y="34"/>
                    </a:lnTo>
                    <a:lnTo>
                      <a:pt x="83" y="30"/>
                    </a:lnTo>
                    <a:lnTo>
                      <a:pt x="82" y="25"/>
                    </a:lnTo>
                    <a:lnTo>
                      <a:pt x="80" y="21"/>
                    </a:lnTo>
                    <a:lnTo>
                      <a:pt x="79" y="18"/>
                    </a:lnTo>
                    <a:lnTo>
                      <a:pt x="73" y="12"/>
                    </a:lnTo>
                    <a:lnTo>
                      <a:pt x="66" y="7"/>
                    </a:lnTo>
                    <a:lnTo>
                      <a:pt x="63" y="4"/>
                    </a:lnTo>
                    <a:lnTo>
                      <a:pt x="59" y="2"/>
                    </a:lnTo>
                    <a:lnTo>
                      <a:pt x="56" y="1"/>
                    </a:lnTo>
                    <a:lnTo>
                      <a:pt x="51" y="0"/>
                    </a:lnTo>
                    <a:lnTo>
                      <a:pt x="47" y="0"/>
                    </a:lnTo>
                    <a:lnTo>
                      <a:pt x="43" y="0"/>
                    </a:lnTo>
                  </a:path>
                </a:pathLst>
              </a:custGeom>
              <a:noFill/>
              <a:ln w="14288">
                <a:solidFill>
                  <a:srgbClr val="000000"/>
                </a:solidFill>
                <a:prstDash val="solid"/>
                <a:round/>
                <a:headEnd/>
                <a:tailEnd/>
              </a:ln>
            </p:spPr>
            <p:txBody>
              <a:bodyPr/>
              <a:lstStyle/>
              <a:p>
                <a:endParaRPr lang="en-US"/>
              </a:p>
            </p:txBody>
          </p:sp>
          <p:sp>
            <p:nvSpPr>
              <p:cNvPr id="135" name="Freeform 30"/>
              <p:cNvSpPr>
                <a:spLocks/>
              </p:cNvSpPr>
              <p:nvPr/>
            </p:nvSpPr>
            <p:spPr bwMode="auto">
              <a:xfrm>
                <a:off x="1520" y="3963"/>
                <a:ext cx="77" cy="76"/>
              </a:xfrm>
              <a:custGeom>
                <a:avLst/>
                <a:gdLst/>
                <a:ahLst/>
                <a:cxnLst>
                  <a:cxn ang="0">
                    <a:pos x="43" y="0"/>
                  </a:cxn>
                  <a:cxn ang="0">
                    <a:pos x="39" y="0"/>
                  </a:cxn>
                  <a:cxn ang="0">
                    <a:pos x="35" y="0"/>
                  </a:cxn>
                  <a:cxn ang="0">
                    <a:pos x="30" y="1"/>
                  </a:cxn>
                  <a:cxn ang="0">
                    <a:pos x="26" y="2"/>
                  </a:cxn>
                  <a:cxn ang="0">
                    <a:pos x="22" y="4"/>
                  </a:cxn>
                  <a:cxn ang="0">
                    <a:pos x="19" y="7"/>
                  </a:cxn>
                  <a:cxn ang="0">
                    <a:pos x="13" y="12"/>
                  </a:cxn>
                  <a:cxn ang="0">
                    <a:pos x="7" y="18"/>
                  </a:cxn>
                  <a:cxn ang="0">
                    <a:pos x="5" y="21"/>
                  </a:cxn>
                  <a:cxn ang="0">
                    <a:pos x="3" y="25"/>
                  </a:cxn>
                  <a:cxn ang="0">
                    <a:pos x="2" y="30"/>
                  </a:cxn>
                  <a:cxn ang="0">
                    <a:pos x="0" y="34"/>
                  </a:cxn>
                  <a:cxn ang="0">
                    <a:pos x="0" y="38"/>
                  </a:cxn>
                  <a:cxn ang="0">
                    <a:pos x="0" y="43"/>
                  </a:cxn>
                  <a:cxn ang="0">
                    <a:pos x="0" y="47"/>
                  </a:cxn>
                  <a:cxn ang="0">
                    <a:pos x="0" y="51"/>
                  </a:cxn>
                  <a:cxn ang="0">
                    <a:pos x="2" y="56"/>
                  </a:cxn>
                  <a:cxn ang="0">
                    <a:pos x="3" y="59"/>
                  </a:cxn>
                  <a:cxn ang="0">
                    <a:pos x="5" y="63"/>
                  </a:cxn>
                  <a:cxn ang="0">
                    <a:pos x="7" y="66"/>
                  </a:cxn>
                  <a:cxn ang="0">
                    <a:pos x="13" y="73"/>
                  </a:cxn>
                  <a:cxn ang="0">
                    <a:pos x="19" y="79"/>
                  </a:cxn>
                  <a:cxn ang="0">
                    <a:pos x="22" y="80"/>
                  </a:cxn>
                  <a:cxn ang="0">
                    <a:pos x="26" y="82"/>
                  </a:cxn>
                  <a:cxn ang="0">
                    <a:pos x="30" y="83"/>
                  </a:cxn>
                  <a:cxn ang="0">
                    <a:pos x="35" y="85"/>
                  </a:cxn>
                  <a:cxn ang="0">
                    <a:pos x="39" y="86"/>
                  </a:cxn>
                  <a:cxn ang="0">
                    <a:pos x="43" y="86"/>
                  </a:cxn>
                  <a:cxn ang="0">
                    <a:pos x="48" y="86"/>
                  </a:cxn>
                  <a:cxn ang="0">
                    <a:pos x="52" y="85"/>
                  </a:cxn>
                  <a:cxn ang="0">
                    <a:pos x="56" y="83"/>
                  </a:cxn>
                  <a:cxn ang="0">
                    <a:pos x="59" y="82"/>
                  </a:cxn>
                  <a:cxn ang="0">
                    <a:pos x="64" y="80"/>
                  </a:cxn>
                  <a:cxn ang="0">
                    <a:pos x="66" y="79"/>
                  </a:cxn>
                  <a:cxn ang="0">
                    <a:pos x="74" y="73"/>
                  </a:cxn>
                  <a:cxn ang="0">
                    <a:pos x="79" y="66"/>
                  </a:cxn>
                  <a:cxn ang="0">
                    <a:pos x="81" y="63"/>
                  </a:cxn>
                  <a:cxn ang="0">
                    <a:pos x="82" y="59"/>
                  </a:cxn>
                  <a:cxn ang="0">
                    <a:pos x="84" y="56"/>
                  </a:cxn>
                  <a:cxn ang="0">
                    <a:pos x="85" y="51"/>
                  </a:cxn>
                  <a:cxn ang="0">
                    <a:pos x="87" y="47"/>
                  </a:cxn>
                  <a:cxn ang="0">
                    <a:pos x="87" y="43"/>
                  </a:cxn>
                  <a:cxn ang="0">
                    <a:pos x="87" y="38"/>
                  </a:cxn>
                  <a:cxn ang="0">
                    <a:pos x="85" y="34"/>
                  </a:cxn>
                  <a:cxn ang="0">
                    <a:pos x="84" y="30"/>
                  </a:cxn>
                  <a:cxn ang="0">
                    <a:pos x="82" y="25"/>
                  </a:cxn>
                  <a:cxn ang="0">
                    <a:pos x="81" y="21"/>
                  </a:cxn>
                  <a:cxn ang="0">
                    <a:pos x="79" y="18"/>
                  </a:cxn>
                  <a:cxn ang="0">
                    <a:pos x="74" y="12"/>
                  </a:cxn>
                  <a:cxn ang="0">
                    <a:pos x="66" y="7"/>
                  </a:cxn>
                  <a:cxn ang="0">
                    <a:pos x="64" y="4"/>
                  </a:cxn>
                  <a:cxn ang="0">
                    <a:pos x="59" y="2"/>
                  </a:cxn>
                  <a:cxn ang="0">
                    <a:pos x="56" y="1"/>
                  </a:cxn>
                  <a:cxn ang="0">
                    <a:pos x="52" y="0"/>
                  </a:cxn>
                  <a:cxn ang="0">
                    <a:pos x="48" y="0"/>
                  </a:cxn>
                  <a:cxn ang="0">
                    <a:pos x="43" y="0"/>
                  </a:cxn>
                </a:cxnLst>
                <a:rect l="0" t="0" r="r" b="b"/>
                <a:pathLst>
                  <a:path w="87" h="86">
                    <a:moveTo>
                      <a:pt x="43" y="0"/>
                    </a:moveTo>
                    <a:lnTo>
                      <a:pt x="39" y="0"/>
                    </a:lnTo>
                    <a:lnTo>
                      <a:pt x="35" y="0"/>
                    </a:lnTo>
                    <a:lnTo>
                      <a:pt x="30" y="1"/>
                    </a:lnTo>
                    <a:lnTo>
                      <a:pt x="26" y="2"/>
                    </a:lnTo>
                    <a:lnTo>
                      <a:pt x="22" y="4"/>
                    </a:lnTo>
                    <a:lnTo>
                      <a:pt x="19" y="7"/>
                    </a:lnTo>
                    <a:lnTo>
                      <a:pt x="13" y="12"/>
                    </a:lnTo>
                    <a:lnTo>
                      <a:pt x="7" y="18"/>
                    </a:lnTo>
                    <a:lnTo>
                      <a:pt x="5" y="21"/>
                    </a:lnTo>
                    <a:lnTo>
                      <a:pt x="3" y="25"/>
                    </a:lnTo>
                    <a:lnTo>
                      <a:pt x="2" y="30"/>
                    </a:lnTo>
                    <a:lnTo>
                      <a:pt x="0" y="34"/>
                    </a:lnTo>
                    <a:lnTo>
                      <a:pt x="0" y="38"/>
                    </a:lnTo>
                    <a:lnTo>
                      <a:pt x="0" y="43"/>
                    </a:lnTo>
                    <a:lnTo>
                      <a:pt x="0" y="47"/>
                    </a:lnTo>
                    <a:lnTo>
                      <a:pt x="0" y="51"/>
                    </a:lnTo>
                    <a:lnTo>
                      <a:pt x="2" y="56"/>
                    </a:lnTo>
                    <a:lnTo>
                      <a:pt x="3" y="59"/>
                    </a:lnTo>
                    <a:lnTo>
                      <a:pt x="5" y="63"/>
                    </a:lnTo>
                    <a:lnTo>
                      <a:pt x="7" y="66"/>
                    </a:lnTo>
                    <a:lnTo>
                      <a:pt x="13" y="73"/>
                    </a:lnTo>
                    <a:lnTo>
                      <a:pt x="19" y="79"/>
                    </a:lnTo>
                    <a:lnTo>
                      <a:pt x="22" y="80"/>
                    </a:lnTo>
                    <a:lnTo>
                      <a:pt x="26" y="82"/>
                    </a:lnTo>
                    <a:lnTo>
                      <a:pt x="30" y="83"/>
                    </a:lnTo>
                    <a:lnTo>
                      <a:pt x="35" y="85"/>
                    </a:lnTo>
                    <a:lnTo>
                      <a:pt x="39" y="86"/>
                    </a:lnTo>
                    <a:lnTo>
                      <a:pt x="43" y="86"/>
                    </a:lnTo>
                    <a:lnTo>
                      <a:pt x="48" y="86"/>
                    </a:lnTo>
                    <a:lnTo>
                      <a:pt x="52" y="85"/>
                    </a:lnTo>
                    <a:lnTo>
                      <a:pt x="56" y="83"/>
                    </a:lnTo>
                    <a:lnTo>
                      <a:pt x="59" y="82"/>
                    </a:lnTo>
                    <a:lnTo>
                      <a:pt x="64" y="80"/>
                    </a:lnTo>
                    <a:lnTo>
                      <a:pt x="66" y="79"/>
                    </a:lnTo>
                    <a:lnTo>
                      <a:pt x="74" y="73"/>
                    </a:lnTo>
                    <a:lnTo>
                      <a:pt x="79" y="66"/>
                    </a:lnTo>
                    <a:lnTo>
                      <a:pt x="81" y="63"/>
                    </a:lnTo>
                    <a:lnTo>
                      <a:pt x="82" y="59"/>
                    </a:lnTo>
                    <a:lnTo>
                      <a:pt x="84" y="56"/>
                    </a:lnTo>
                    <a:lnTo>
                      <a:pt x="85" y="51"/>
                    </a:lnTo>
                    <a:lnTo>
                      <a:pt x="87" y="47"/>
                    </a:lnTo>
                    <a:lnTo>
                      <a:pt x="87" y="43"/>
                    </a:lnTo>
                    <a:lnTo>
                      <a:pt x="87" y="38"/>
                    </a:lnTo>
                    <a:lnTo>
                      <a:pt x="85" y="34"/>
                    </a:lnTo>
                    <a:lnTo>
                      <a:pt x="84" y="30"/>
                    </a:lnTo>
                    <a:lnTo>
                      <a:pt x="82" y="25"/>
                    </a:lnTo>
                    <a:lnTo>
                      <a:pt x="81" y="21"/>
                    </a:lnTo>
                    <a:lnTo>
                      <a:pt x="79" y="18"/>
                    </a:lnTo>
                    <a:lnTo>
                      <a:pt x="74" y="12"/>
                    </a:lnTo>
                    <a:lnTo>
                      <a:pt x="66" y="7"/>
                    </a:lnTo>
                    <a:lnTo>
                      <a:pt x="64" y="4"/>
                    </a:lnTo>
                    <a:lnTo>
                      <a:pt x="59" y="2"/>
                    </a:lnTo>
                    <a:lnTo>
                      <a:pt x="56" y="1"/>
                    </a:lnTo>
                    <a:lnTo>
                      <a:pt x="52" y="0"/>
                    </a:lnTo>
                    <a:lnTo>
                      <a:pt x="48" y="0"/>
                    </a:lnTo>
                    <a:lnTo>
                      <a:pt x="43" y="0"/>
                    </a:lnTo>
                    <a:close/>
                  </a:path>
                </a:pathLst>
              </a:custGeom>
              <a:solidFill>
                <a:srgbClr val="000000"/>
              </a:solidFill>
              <a:ln w="9525">
                <a:noFill/>
                <a:round/>
                <a:headEnd/>
                <a:tailEnd/>
              </a:ln>
            </p:spPr>
            <p:txBody>
              <a:bodyPr/>
              <a:lstStyle/>
              <a:p>
                <a:endParaRPr lang="en-US"/>
              </a:p>
            </p:txBody>
          </p:sp>
          <p:sp>
            <p:nvSpPr>
              <p:cNvPr id="136" name="Freeform 31"/>
              <p:cNvSpPr>
                <a:spLocks/>
              </p:cNvSpPr>
              <p:nvPr/>
            </p:nvSpPr>
            <p:spPr bwMode="auto">
              <a:xfrm>
                <a:off x="1520" y="3963"/>
                <a:ext cx="77" cy="76"/>
              </a:xfrm>
              <a:custGeom>
                <a:avLst/>
                <a:gdLst/>
                <a:ahLst/>
                <a:cxnLst>
                  <a:cxn ang="0">
                    <a:pos x="43" y="0"/>
                  </a:cxn>
                  <a:cxn ang="0">
                    <a:pos x="39" y="0"/>
                  </a:cxn>
                  <a:cxn ang="0">
                    <a:pos x="35" y="0"/>
                  </a:cxn>
                  <a:cxn ang="0">
                    <a:pos x="30" y="1"/>
                  </a:cxn>
                  <a:cxn ang="0">
                    <a:pos x="26" y="2"/>
                  </a:cxn>
                  <a:cxn ang="0">
                    <a:pos x="22" y="4"/>
                  </a:cxn>
                  <a:cxn ang="0">
                    <a:pos x="19" y="7"/>
                  </a:cxn>
                  <a:cxn ang="0">
                    <a:pos x="13" y="12"/>
                  </a:cxn>
                  <a:cxn ang="0">
                    <a:pos x="7" y="18"/>
                  </a:cxn>
                  <a:cxn ang="0">
                    <a:pos x="5" y="21"/>
                  </a:cxn>
                  <a:cxn ang="0">
                    <a:pos x="3" y="25"/>
                  </a:cxn>
                  <a:cxn ang="0">
                    <a:pos x="2" y="30"/>
                  </a:cxn>
                  <a:cxn ang="0">
                    <a:pos x="0" y="34"/>
                  </a:cxn>
                  <a:cxn ang="0">
                    <a:pos x="0" y="38"/>
                  </a:cxn>
                  <a:cxn ang="0">
                    <a:pos x="0" y="43"/>
                  </a:cxn>
                  <a:cxn ang="0">
                    <a:pos x="0" y="47"/>
                  </a:cxn>
                  <a:cxn ang="0">
                    <a:pos x="0" y="51"/>
                  </a:cxn>
                  <a:cxn ang="0">
                    <a:pos x="2" y="56"/>
                  </a:cxn>
                  <a:cxn ang="0">
                    <a:pos x="3" y="59"/>
                  </a:cxn>
                  <a:cxn ang="0">
                    <a:pos x="5" y="63"/>
                  </a:cxn>
                  <a:cxn ang="0">
                    <a:pos x="7" y="66"/>
                  </a:cxn>
                  <a:cxn ang="0">
                    <a:pos x="13" y="73"/>
                  </a:cxn>
                  <a:cxn ang="0">
                    <a:pos x="19" y="79"/>
                  </a:cxn>
                  <a:cxn ang="0">
                    <a:pos x="22" y="80"/>
                  </a:cxn>
                  <a:cxn ang="0">
                    <a:pos x="26" y="82"/>
                  </a:cxn>
                  <a:cxn ang="0">
                    <a:pos x="30" y="83"/>
                  </a:cxn>
                  <a:cxn ang="0">
                    <a:pos x="35" y="85"/>
                  </a:cxn>
                  <a:cxn ang="0">
                    <a:pos x="39" y="86"/>
                  </a:cxn>
                  <a:cxn ang="0">
                    <a:pos x="43" y="86"/>
                  </a:cxn>
                  <a:cxn ang="0">
                    <a:pos x="48" y="86"/>
                  </a:cxn>
                  <a:cxn ang="0">
                    <a:pos x="52" y="85"/>
                  </a:cxn>
                  <a:cxn ang="0">
                    <a:pos x="56" y="83"/>
                  </a:cxn>
                  <a:cxn ang="0">
                    <a:pos x="59" y="82"/>
                  </a:cxn>
                  <a:cxn ang="0">
                    <a:pos x="64" y="80"/>
                  </a:cxn>
                  <a:cxn ang="0">
                    <a:pos x="66" y="79"/>
                  </a:cxn>
                  <a:cxn ang="0">
                    <a:pos x="74" y="73"/>
                  </a:cxn>
                  <a:cxn ang="0">
                    <a:pos x="79" y="66"/>
                  </a:cxn>
                  <a:cxn ang="0">
                    <a:pos x="81" y="63"/>
                  </a:cxn>
                  <a:cxn ang="0">
                    <a:pos x="82" y="59"/>
                  </a:cxn>
                  <a:cxn ang="0">
                    <a:pos x="84" y="56"/>
                  </a:cxn>
                  <a:cxn ang="0">
                    <a:pos x="85" y="51"/>
                  </a:cxn>
                  <a:cxn ang="0">
                    <a:pos x="87" y="47"/>
                  </a:cxn>
                  <a:cxn ang="0">
                    <a:pos x="87" y="43"/>
                  </a:cxn>
                  <a:cxn ang="0">
                    <a:pos x="87" y="38"/>
                  </a:cxn>
                  <a:cxn ang="0">
                    <a:pos x="85" y="34"/>
                  </a:cxn>
                  <a:cxn ang="0">
                    <a:pos x="84" y="30"/>
                  </a:cxn>
                  <a:cxn ang="0">
                    <a:pos x="82" y="25"/>
                  </a:cxn>
                  <a:cxn ang="0">
                    <a:pos x="81" y="21"/>
                  </a:cxn>
                  <a:cxn ang="0">
                    <a:pos x="79" y="18"/>
                  </a:cxn>
                  <a:cxn ang="0">
                    <a:pos x="74" y="12"/>
                  </a:cxn>
                  <a:cxn ang="0">
                    <a:pos x="66" y="7"/>
                  </a:cxn>
                  <a:cxn ang="0">
                    <a:pos x="64" y="4"/>
                  </a:cxn>
                  <a:cxn ang="0">
                    <a:pos x="59" y="2"/>
                  </a:cxn>
                  <a:cxn ang="0">
                    <a:pos x="56" y="1"/>
                  </a:cxn>
                  <a:cxn ang="0">
                    <a:pos x="52" y="0"/>
                  </a:cxn>
                  <a:cxn ang="0">
                    <a:pos x="48" y="0"/>
                  </a:cxn>
                  <a:cxn ang="0">
                    <a:pos x="43" y="0"/>
                  </a:cxn>
                </a:cxnLst>
                <a:rect l="0" t="0" r="r" b="b"/>
                <a:pathLst>
                  <a:path w="87" h="86">
                    <a:moveTo>
                      <a:pt x="43" y="0"/>
                    </a:moveTo>
                    <a:lnTo>
                      <a:pt x="39" y="0"/>
                    </a:lnTo>
                    <a:lnTo>
                      <a:pt x="35" y="0"/>
                    </a:lnTo>
                    <a:lnTo>
                      <a:pt x="30" y="1"/>
                    </a:lnTo>
                    <a:lnTo>
                      <a:pt x="26" y="2"/>
                    </a:lnTo>
                    <a:lnTo>
                      <a:pt x="22" y="4"/>
                    </a:lnTo>
                    <a:lnTo>
                      <a:pt x="19" y="7"/>
                    </a:lnTo>
                    <a:lnTo>
                      <a:pt x="13" y="12"/>
                    </a:lnTo>
                    <a:lnTo>
                      <a:pt x="7" y="18"/>
                    </a:lnTo>
                    <a:lnTo>
                      <a:pt x="5" y="21"/>
                    </a:lnTo>
                    <a:lnTo>
                      <a:pt x="3" y="25"/>
                    </a:lnTo>
                    <a:lnTo>
                      <a:pt x="2" y="30"/>
                    </a:lnTo>
                    <a:lnTo>
                      <a:pt x="0" y="34"/>
                    </a:lnTo>
                    <a:lnTo>
                      <a:pt x="0" y="38"/>
                    </a:lnTo>
                    <a:lnTo>
                      <a:pt x="0" y="43"/>
                    </a:lnTo>
                    <a:lnTo>
                      <a:pt x="0" y="47"/>
                    </a:lnTo>
                    <a:lnTo>
                      <a:pt x="0" y="51"/>
                    </a:lnTo>
                    <a:lnTo>
                      <a:pt x="2" y="56"/>
                    </a:lnTo>
                    <a:lnTo>
                      <a:pt x="3" y="59"/>
                    </a:lnTo>
                    <a:lnTo>
                      <a:pt x="5" y="63"/>
                    </a:lnTo>
                    <a:lnTo>
                      <a:pt x="7" y="66"/>
                    </a:lnTo>
                    <a:lnTo>
                      <a:pt x="13" y="73"/>
                    </a:lnTo>
                    <a:lnTo>
                      <a:pt x="19" y="79"/>
                    </a:lnTo>
                    <a:lnTo>
                      <a:pt x="22" y="80"/>
                    </a:lnTo>
                    <a:lnTo>
                      <a:pt x="26" y="82"/>
                    </a:lnTo>
                    <a:lnTo>
                      <a:pt x="30" y="83"/>
                    </a:lnTo>
                    <a:lnTo>
                      <a:pt x="35" y="85"/>
                    </a:lnTo>
                    <a:lnTo>
                      <a:pt x="39" y="86"/>
                    </a:lnTo>
                    <a:lnTo>
                      <a:pt x="43" y="86"/>
                    </a:lnTo>
                    <a:lnTo>
                      <a:pt x="48" y="86"/>
                    </a:lnTo>
                    <a:lnTo>
                      <a:pt x="52" y="85"/>
                    </a:lnTo>
                    <a:lnTo>
                      <a:pt x="56" y="83"/>
                    </a:lnTo>
                    <a:lnTo>
                      <a:pt x="59" y="82"/>
                    </a:lnTo>
                    <a:lnTo>
                      <a:pt x="64" y="80"/>
                    </a:lnTo>
                    <a:lnTo>
                      <a:pt x="66" y="79"/>
                    </a:lnTo>
                    <a:lnTo>
                      <a:pt x="74" y="73"/>
                    </a:lnTo>
                    <a:lnTo>
                      <a:pt x="79" y="66"/>
                    </a:lnTo>
                    <a:lnTo>
                      <a:pt x="81" y="63"/>
                    </a:lnTo>
                    <a:lnTo>
                      <a:pt x="82" y="59"/>
                    </a:lnTo>
                    <a:lnTo>
                      <a:pt x="84" y="56"/>
                    </a:lnTo>
                    <a:lnTo>
                      <a:pt x="85" y="51"/>
                    </a:lnTo>
                    <a:lnTo>
                      <a:pt x="87" y="47"/>
                    </a:lnTo>
                    <a:lnTo>
                      <a:pt x="87" y="43"/>
                    </a:lnTo>
                    <a:lnTo>
                      <a:pt x="87" y="38"/>
                    </a:lnTo>
                    <a:lnTo>
                      <a:pt x="85" y="34"/>
                    </a:lnTo>
                    <a:lnTo>
                      <a:pt x="84" y="30"/>
                    </a:lnTo>
                    <a:lnTo>
                      <a:pt x="82" y="25"/>
                    </a:lnTo>
                    <a:lnTo>
                      <a:pt x="81" y="21"/>
                    </a:lnTo>
                    <a:lnTo>
                      <a:pt x="79" y="18"/>
                    </a:lnTo>
                    <a:lnTo>
                      <a:pt x="74" y="12"/>
                    </a:lnTo>
                    <a:lnTo>
                      <a:pt x="66" y="7"/>
                    </a:lnTo>
                    <a:lnTo>
                      <a:pt x="64" y="4"/>
                    </a:lnTo>
                    <a:lnTo>
                      <a:pt x="59" y="2"/>
                    </a:lnTo>
                    <a:lnTo>
                      <a:pt x="56" y="1"/>
                    </a:lnTo>
                    <a:lnTo>
                      <a:pt x="52" y="0"/>
                    </a:lnTo>
                    <a:lnTo>
                      <a:pt x="48" y="0"/>
                    </a:lnTo>
                    <a:lnTo>
                      <a:pt x="43" y="0"/>
                    </a:lnTo>
                  </a:path>
                </a:pathLst>
              </a:custGeom>
              <a:noFill/>
              <a:ln w="14288">
                <a:solidFill>
                  <a:srgbClr val="000000"/>
                </a:solidFill>
                <a:prstDash val="solid"/>
                <a:round/>
                <a:headEnd/>
                <a:tailEnd/>
              </a:ln>
            </p:spPr>
            <p:txBody>
              <a:bodyPr/>
              <a:lstStyle/>
              <a:p>
                <a:endParaRPr lang="en-US"/>
              </a:p>
            </p:txBody>
          </p:sp>
          <p:sp>
            <p:nvSpPr>
              <p:cNvPr id="137" name="Freeform 32"/>
              <p:cNvSpPr>
                <a:spLocks/>
              </p:cNvSpPr>
              <p:nvPr/>
            </p:nvSpPr>
            <p:spPr bwMode="auto">
              <a:xfrm>
                <a:off x="910" y="3351"/>
                <a:ext cx="76" cy="76"/>
              </a:xfrm>
              <a:custGeom>
                <a:avLst/>
                <a:gdLst/>
                <a:ahLst/>
                <a:cxnLst>
                  <a:cxn ang="0">
                    <a:pos x="43" y="0"/>
                  </a:cxn>
                  <a:cxn ang="0">
                    <a:pos x="38" y="0"/>
                  </a:cxn>
                  <a:cxn ang="0">
                    <a:pos x="34" y="0"/>
                  </a:cxn>
                  <a:cxn ang="0">
                    <a:pos x="30" y="1"/>
                  </a:cxn>
                  <a:cxn ang="0">
                    <a:pos x="25" y="3"/>
                  </a:cxn>
                  <a:cxn ang="0">
                    <a:pos x="21" y="4"/>
                  </a:cxn>
                  <a:cxn ang="0">
                    <a:pos x="18" y="7"/>
                  </a:cxn>
                  <a:cxn ang="0">
                    <a:pos x="12" y="13"/>
                  </a:cxn>
                  <a:cxn ang="0">
                    <a:pos x="7" y="18"/>
                  </a:cxn>
                  <a:cxn ang="0">
                    <a:pos x="4" y="21"/>
                  </a:cxn>
                  <a:cxn ang="0">
                    <a:pos x="2" y="26"/>
                  </a:cxn>
                  <a:cxn ang="0">
                    <a:pos x="1" y="30"/>
                  </a:cxn>
                  <a:cxn ang="0">
                    <a:pos x="0" y="34"/>
                  </a:cxn>
                  <a:cxn ang="0">
                    <a:pos x="0" y="39"/>
                  </a:cxn>
                  <a:cxn ang="0">
                    <a:pos x="0" y="43"/>
                  </a:cxn>
                  <a:cxn ang="0">
                    <a:pos x="0" y="47"/>
                  </a:cxn>
                  <a:cxn ang="0">
                    <a:pos x="0" y="52"/>
                  </a:cxn>
                  <a:cxn ang="0">
                    <a:pos x="1" y="56"/>
                  </a:cxn>
                  <a:cxn ang="0">
                    <a:pos x="2" y="59"/>
                  </a:cxn>
                  <a:cxn ang="0">
                    <a:pos x="4" y="63"/>
                  </a:cxn>
                  <a:cxn ang="0">
                    <a:pos x="7" y="66"/>
                  </a:cxn>
                  <a:cxn ang="0">
                    <a:pos x="12" y="73"/>
                  </a:cxn>
                  <a:cxn ang="0">
                    <a:pos x="18" y="79"/>
                  </a:cxn>
                  <a:cxn ang="0">
                    <a:pos x="21" y="80"/>
                  </a:cxn>
                  <a:cxn ang="0">
                    <a:pos x="25" y="82"/>
                  </a:cxn>
                  <a:cxn ang="0">
                    <a:pos x="30" y="83"/>
                  </a:cxn>
                  <a:cxn ang="0">
                    <a:pos x="34" y="85"/>
                  </a:cxn>
                  <a:cxn ang="0">
                    <a:pos x="38" y="86"/>
                  </a:cxn>
                  <a:cxn ang="0">
                    <a:pos x="43" y="86"/>
                  </a:cxn>
                  <a:cxn ang="0">
                    <a:pos x="47" y="86"/>
                  </a:cxn>
                  <a:cxn ang="0">
                    <a:pos x="51" y="85"/>
                  </a:cxn>
                  <a:cxn ang="0">
                    <a:pos x="56" y="83"/>
                  </a:cxn>
                  <a:cxn ang="0">
                    <a:pos x="59" y="82"/>
                  </a:cxn>
                  <a:cxn ang="0">
                    <a:pos x="63" y="80"/>
                  </a:cxn>
                  <a:cxn ang="0">
                    <a:pos x="66" y="79"/>
                  </a:cxn>
                  <a:cxn ang="0">
                    <a:pos x="73" y="73"/>
                  </a:cxn>
                  <a:cxn ang="0">
                    <a:pos x="79" y="66"/>
                  </a:cxn>
                  <a:cxn ang="0">
                    <a:pos x="80" y="63"/>
                  </a:cxn>
                  <a:cxn ang="0">
                    <a:pos x="82" y="59"/>
                  </a:cxn>
                  <a:cxn ang="0">
                    <a:pos x="83" y="56"/>
                  </a:cxn>
                  <a:cxn ang="0">
                    <a:pos x="84" y="52"/>
                  </a:cxn>
                  <a:cxn ang="0">
                    <a:pos x="86" y="47"/>
                  </a:cxn>
                  <a:cxn ang="0">
                    <a:pos x="86" y="43"/>
                  </a:cxn>
                  <a:cxn ang="0">
                    <a:pos x="86" y="39"/>
                  </a:cxn>
                  <a:cxn ang="0">
                    <a:pos x="84" y="34"/>
                  </a:cxn>
                  <a:cxn ang="0">
                    <a:pos x="83" y="30"/>
                  </a:cxn>
                  <a:cxn ang="0">
                    <a:pos x="82" y="26"/>
                  </a:cxn>
                  <a:cxn ang="0">
                    <a:pos x="80" y="21"/>
                  </a:cxn>
                  <a:cxn ang="0">
                    <a:pos x="79" y="18"/>
                  </a:cxn>
                  <a:cxn ang="0">
                    <a:pos x="73" y="13"/>
                  </a:cxn>
                  <a:cxn ang="0">
                    <a:pos x="66" y="7"/>
                  </a:cxn>
                  <a:cxn ang="0">
                    <a:pos x="63" y="4"/>
                  </a:cxn>
                  <a:cxn ang="0">
                    <a:pos x="59" y="3"/>
                  </a:cxn>
                  <a:cxn ang="0">
                    <a:pos x="56" y="1"/>
                  </a:cxn>
                  <a:cxn ang="0">
                    <a:pos x="51" y="0"/>
                  </a:cxn>
                  <a:cxn ang="0">
                    <a:pos x="47" y="0"/>
                  </a:cxn>
                  <a:cxn ang="0">
                    <a:pos x="43" y="0"/>
                  </a:cxn>
                </a:cxnLst>
                <a:rect l="0" t="0" r="r" b="b"/>
                <a:pathLst>
                  <a:path w="86" h="86">
                    <a:moveTo>
                      <a:pt x="43" y="0"/>
                    </a:moveTo>
                    <a:lnTo>
                      <a:pt x="38" y="0"/>
                    </a:lnTo>
                    <a:lnTo>
                      <a:pt x="34" y="0"/>
                    </a:lnTo>
                    <a:lnTo>
                      <a:pt x="30" y="1"/>
                    </a:lnTo>
                    <a:lnTo>
                      <a:pt x="25" y="3"/>
                    </a:lnTo>
                    <a:lnTo>
                      <a:pt x="21" y="4"/>
                    </a:lnTo>
                    <a:lnTo>
                      <a:pt x="18" y="7"/>
                    </a:lnTo>
                    <a:lnTo>
                      <a:pt x="12" y="13"/>
                    </a:lnTo>
                    <a:lnTo>
                      <a:pt x="7" y="18"/>
                    </a:lnTo>
                    <a:lnTo>
                      <a:pt x="4" y="21"/>
                    </a:lnTo>
                    <a:lnTo>
                      <a:pt x="2" y="26"/>
                    </a:lnTo>
                    <a:lnTo>
                      <a:pt x="1" y="30"/>
                    </a:lnTo>
                    <a:lnTo>
                      <a:pt x="0" y="34"/>
                    </a:lnTo>
                    <a:lnTo>
                      <a:pt x="0" y="39"/>
                    </a:lnTo>
                    <a:lnTo>
                      <a:pt x="0" y="43"/>
                    </a:lnTo>
                    <a:lnTo>
                      <a:pt x="0" y="47"/>
                    </a:lnTo>
                    <a:lnTo>
                      <a:pt x="0" y="52"/>
                    </a:lnTo>
                    <a:lnTo>
                      <a:pt x="1" y="56"/>
                    </a:lnTo>
                    <a:lnTo>
                      <a:pt x="2" y="59"/>
                    </a:lnTo>
                    <a:lnTo>
                      <a:pt x="4" y="63"/>
                    </a:lnTo>
                    <a:lnTo>
                      <a:pt x="7" y="66"/>
                    </a:lnTo>
                    <a:lnTo>
                      <a:pt x="12" y="73"/>
                    </a:lnTo>
                    <a:lnTo>
                      <a:pt x="18" y="79"/>
                    </a:lnTo>
                    <a:lnTo>
                      <a:pt x="21" y="80"/>
                    </a:lnTo>
                    <a:lnTo>
                      <a:pt x="25" y="82"/>
                    </a:lnTo>
                    <a:lnTo>
                      <a:pt x="30" y="83"/>
                    </a:lnTo>
                    <a:lnTo>
                      <a:pt x="34" y="85"/>
                    </a:lnTo>
                    <a:lnTo>
                      <a:pt x="38" y="86"/>
                    </a:lnTo>
                    <a:lnTo>
                      <a:pt x="43" y="86"/>
                    </a:lnTo>
                    <a:lnTo>
                      <a:pt x="47" y="86"/>
                    </a:lnTo>
                    <a:lnTo>
                      <a:pt x="51" y="85"/>
                    </a:lnTo>
                    <a:lnTo>
                      <a:pt x="56" y="83"/>
                    </a:lnTo>
                    <a:lnTo>
                      <a:pt x="59" y="82"/>
                    </a:lnTo>
                    <a:lnTo>
                      <a:pt x="63" y="80"/>
                    </a:lnTo>
                    <a:lnTo>
                      <a:pt x="66" y="79"/>
                    </a:lnTo>
                    <a:lnTo>
                      <a:pt x="73" y="73"/>
                    </a:lnTo>
                    <a:lnTo>
                      <a:pt x="79" y="66"/>
                    </a:lnTo>
                    <a:lnTo>
                      <a:pt x="80" y="63"/>
                    </a:lnTo>
                    <a:lnTo>
                      <a:pt x="82" y="59"/>
                    </a:lnTo>
                    <a:lnTo>
                      <a:pt x="83" y="56"/>
                    </a:lnTo>
                    <a:lnTo>
                      <a:pt x="84" y="52"/>
                    </a:lnTo>
                    <a:lnTo>
                      <a:pt x="86" y="47"/>
                    </a:lnTo>
                    <a:lnTo>
                      <a:pt x="86" y="43"/>
                    </a:lnTo>
                    <a:lnTo>
                      <a:pt x="86" y="39"/>
                    </a:lnTo>
                    <a:lnTo>
                      <a:pt x="84" y="34"/>
                    </a:lnTo>
                    <a:lnTo>
                      <a:pt x="83" y="30"/>
                    </a:lnTo>
                    <a:lnTo>
                      <a:pt x="82" y="26"/>
                    </a:lnTo>
                    <a:lnTo>
                      <a:pt x="80" y="21"/>
                    </a:lnTo>
                    <a:lnTo>
                      <a:pt x="79" y="18"/>
                    </a:lnTo>
                    <a:lnTo>
                      <a:pt x="73" y="13"/>
                    </a:lnTo>
                    <a:lnTo>
                      <a:pt x="66" y="7"/>
                    </a:lnTo>
                    <a:lnTo>
                      <a:pt x="63" y="4"/>
                    </a:lnTo>
                    <a:lnTo>
                      <a:pt x="59" y="3"/>
                    </a:lnTo>
                    <a:lnTo>
                      <a:pt x="56" y="1"/>
                    </a:lnTo>
                    <a:lnTo>
                      <a:pt x="51" y="0"/>
                    </a:lnTo>
                    <a:lnTo>
                      <a:pt x="47" y="0"/>
                    </a:lnTo>
                    <a:lnTo>
                      <a:pt x="43" y="0"/>
                    </a:lnTo>
                    <a:close/>
                  </a:path>
                </a:pathLst>
              </a:custGeom>
              <a:solidFill>
                <a:srgbClr val="000000"/>
              </a:solidFill>
              <a:ln w="9525">
                <a:noFill/>
                <a:round/>
                <a:headEnd/>
                <a:tailEnd/>
              </a:ln>
            </p:spPr>
            <p:txBody>
              <a:bodyPr/>
              <a:lstStyle/>
              <a:p>
                <a:endParaRPr lang="en-US"/>
              </a:p>
            </p:txBody>
          </p:sp>
          <p:sp>
            <p:nvSpPr>
              <p:cNvPr id="138" name="Freeform 33"/>
              <p:cNvSpPr>
                <a:spLocks/>
              </p:cNvSpPr>
              <p:nvPr/>
            </p:nvSpPr>
            <p:spPr bwMode="auto">
              <a:xfrm>
                <a:off x="910" y="3351"/>
                <a:ext cx="76" cy="76"/>
              </a:xfrm>
              <a:custGeom>
                <a:avLst/>
                <a:gdLst/>
                <a:ahLst/>
                <a:cxnLst>
                  <a:cxn ang="0">
                    <a:pos x="43" y="0"/>
                  </a:cxn>
                  <a:cxn ang="0">
                    <a:pos x="38" y="0"/>
                  </a:cxn>
                  <a:cxn ang="0">
                    <a:pos x="34" y="0"/>
                  </a:cxn>
                  <a:cxn ang="0">
                    <a:pos x="30" y="1"/>
                  </a:cxn>
                  <a:cxn ang="0">
                    <a:pos x="25" y="3"/>
                  </a:cxn>
                  <a:cxn ang="0">
                    <a:pos x="21" y="4"/>
                  </a:cxn>
                  <a:cxn ang="0">
                    <a:pos x="18" y="7"/>
                  </a:cxn>
                  <a:cxn ang="0">
                    <a:pos x="12" y="13"/>
                  </a:cxn>
                  <a:cxn ang="0">
                    <a:pos x="7" y="18"/>
                  </a:cxn>
                  <a:cxn ang="0">
                    <a:pos x="4" y="21"/>
                  </a:cxn>
                  <a:cxn ang="0">
                    <a:pos x="2" y="26"/>
                  </a:cxn>
                  <a:cxn ang="0">
                    <a:pos x="1" y="30"/>
                  </a:cxn>
                  <a:cxn ang="0">
                    <a:pos x="0" y="34"/>
                  </a:cxn>
                  <a:cxn ang="0">
                    <a:pos x="0" y="39"/>
                  </a:cxn>
                  <a:cxn ang="0">
                    <a:pos x="0" y="43"/>
                  </a:cxn>
                  <a:cxn ang="0">
                    <a:pos x="0" y="47"/>
                  </a:cxn>
                  <a:cxn ang="0">
                    <a:pos x="0" y="52"/>
                  </a:cxn>
                  <a:cxn ang="0">
                    <a:pos x="1" y="56"/>
                  </a:cxn>
                  <a:cxn ang="0">
                    <a:pos x="2" y="59"/>
                  </a:cxn>
                  <a:cxn ang="0">
                    <a:pos x="4" y="63"/>
                  </a:cxn>
                  <a:cxn ang="0">
                    <a:pos x="7" y="66"/>
                  </a:cxn>
                  <a:cxn ang="0">
                    <a:pos x="12" y="73"/>
                  </a:cxn>
                  <a:cxn ang="0">
                    <a:pos x="18" y="79"/>
                  </a:cxn>
                  <a:cxn ang="0">
                    <a:pos x="21" y="80"/>
                  </a:cxn>
                  <a:cxn ang="0">
                    <a:pos x="25" y="82"/>
                  </a:cxn>
                  <a:cxn ang="0">
                    <a:pos x="30" y="83"/>
                  </a:cxn>
                  <a:cxn ang="0">
                    <a:pos x="34" y="85"/>
                  </a:cxn>
                  <a:cxn ang="0">
                    <a:pos x="38" y="86"/>
                  </a:cxn>
                  <a:cxn ang="0">
                    <a:pos x="43" y="86"/>
                  </a:cxn>
                  <a:cxn ang="0">
                    <a:pos x="47" y="86"/>
                  </a:cxn>
                  <a:cxn ang="0">
                    <a:pos x="51" y="85"/>
                  </a:cxn>
                  <a:cxn ang="0">
                    <a:pos x="56" y="83"/>
                  </a:cxn>
                  <a:cxn ang="0">
                    <a:pos x="59" y="82"/>
                  </a:cxn>
                  <a:cxn ang="0">
                    <a:pos x="63" y="80"/>
                  </a:cxn>
                  <a:cxn ang="0">
                    <a:pos x="66" y="79"/>
                  </a:cxn>
                  <a:cxn ang="0">
                    <a:pos x="73" y="73"/>
                  </a:cxn>
                  <a:cxn ang="0">
                    <a:pos x="79" y="66"/>
                  </a:cxn>
                  <a:cxn ang="0">
                    <a:pos x="80" y="63"/>
                  </a:cxn>
                  <a:cxn ang="0">
                    <a:pos x="82" y="59"/>
                  </a:cxn>
                  <a:cxn ang="0">
                    <a:pos x="83" y="56"/>
                  </a:cxn>
                  <a:cxn ang="0">
                    <a:pos x="84" y="52"/>
                  </a:cxn>
                  <a:cxn ang="0">
                    <a:pos x="86" y="47"/>
                  </a:cxn>
                  <a:cxn ang="0">
                    <a:pos x="86" y="43"/>
                  </a:cxn>
                  <a:cxn ang="0">
                    <a:pos x="86" y="39"/>
                  </a:cxn>
                  <a:cxn ang="0">
                    <a:pos x="84" y="34"/>
                  </a:cxn>
                  <a:cxn ang="0">
                    <a:pos x="83" y="30"/>
                  </a:cxn>
                  <a:cxn ang="0">
                    <a:pos x="82" y="26"/>
                  </a:cxn>
                  <a:cxn ang="0">
                    <a:pos x="80" y="21"/>
                  </a:cxn>
                  <a:cxn ang="0">
                    <a:pos x="79" y="18"/>
                  </a:cxn>
                  <a:cxn ang="0">
                    <a:pos x="73" y="13"/>
                  </a:cxn>
                  <a:cxn ang="0">
                    <a:pos x="66" y="7"/>
                  </a:cxn>
                  <a:cxn ang="0">
                    <a:pos x="63" y="4"/>
                  </a:cxn>
                  <a:cxn ang="0">
                    <a:pos x="59" y="3"/>
                  </a:cxn>
                  <a:cxn ang="0">
                    <a:pos x="56" y="1"/>
                  </a:cxn>
                  <a:cxn ang="0">
                    <a:pos x="51" y="0"/>
                  </a:cxn>
                  <a:cxn ang="0">
                    <a:pos x="47" y="0"/>
                  </a:cxn>
                  <a:cxn ang="0">
                    <a:pos x="43" y="0"/>
                  </a:cxn>
                </a:cxnLst>
                <a:rect l="0" t="0" r="r" b="b"/>
                <a:pathLst>
                  <a:path w="86" h="86">
                    <a:moveTo>
                      <a:pt x="43" y="0"/>
                    </a:moveTo>
                    <a:lnTo>
                      <a:pt x="38" y="0"/>
                    </a:lnTo>
                    <a:lnTo>
                      <a:pt x="34" y="0"/>
                    </a:lnTo>
                    <a:lnTo>
                      <a:pt x="30" y="1"/>
                    </a:lnTo>
                    <a:lnTo>
                      <a:pt x="25" y="3"/>
                    </a:lnTo>
                    <a:lnTo>
                      <a:pt x="21" y="4"/>
                    </a:lnTo>
                    <a:lnTo>
                      <a:pt x="18" y="7"/>
                    </a:lnTo>
                    <a:lnTo>
                      <a:pt x="12" y="13"/>
                    </a:lnTo>
                    <a:lnTo>
                      <a:pt x="7" y="18"/>
                    </a:lnTo>
                    <a:lnTo>
                      <a:pt x="4" y="21"/>
                    </a:lnTo>
                    <a:lnTo>
                      <a:pt x="2" y="26"/>
                    </a:lnTo>
                    <a:lnTo>
                      <a:pt x="1" y="30"/>
                    </a:lnTo>
                    <a:lnTo>
                      <a:pt x="0" y="34"/>
                    </a:lnTo>
                    <a:lnTo>
                      <a:pt x="0" y="39"/>
                    </a:lnTo>
                    <a:lnTo>
                      <a:pt x="0" y="43"/>
                    </a:lnTo>
                    <a:lnTo>
                      <a:pt x="0" y="47"/>
                    </a:lnTo>
                    <a:lnTo>
                      <a:pt x="0" y="52"/>
                    </a:lnTo>
                    <a:lnTo>
                      <a:pt x="1" y="56"/>
                    </a:lnTo>
                    <a:lnTo>
                      <a:pt x="2" y="59"/>
                    </a:lnTo>
                    <a:lnTo>
                      <a:pt x="4" y="63"/>
                    </a:lnTo>
                    <a:lnTo>
                      <a:pt x="7" y="66"/>
                    </a:lnTo>
                    <a:lnTo>
                      <a:pt x="12" y="73"/>
                    </a:lnTo>
                    <a:lnTo>
                      <a:pt x="18" y="79"/>
                    </a:lnTo>
                    <a:lnTo>
                      <a:pt x="21" y="80"/>
                    </a:lnTo>
                    <a:lnTo>
                      <a:pt x="25" y="82"/>
                    </a:lnTo>
                    <a:lnTo>
                      <a:pt x="30" y="83"/>
                    </a:lnTo>
                    <a:lnTo>
                      <a:pt x="34" y="85"/>
                    </a:lnTo>
                    <a:lnTo>
                      <a:pt x="38" y="86"/>
                    </a:lnTo>
                    <a:lnTo>
                      <a:pt x="43" y="86"/>
                    </a:lnTo>
                    <a:lnTo>
                      <a:pt x="47" y="86"/>
                    </a:lnTo>
                    <a:lnTo>
                      <a:pt x="51" y="85"/>
                    </a:lnTo>
                    <a:lnTo>
                      <a:pt x="56" y="83"/>
                    </a:lnTo>
                    <a:lnTo>
                      <a:pt x="59" y="82"/>
                    </a:lnTo>
                    <a:lnTo>
                      <a:pt x="63" y="80"/>
                    </a:lnTo>
                    <a:lnTo>
                      <a:pt x="66" y="79"/>
                    </a:lnTo>
                    <a:lnTo>
                      <a:pt x="73" y="73"/>
                    </a:lnTo>
                    <a:lnTo>
                      <a:pt x="79" y="66"/>
                    </a:lnTo>
                    <a:lnTo>
                      <a:pt x="80" y="63"/>
                    </a:lnTo>
                    <a:lnTo>
                      <a:pt x="82" y="59"/>
                    </a:lnTo>
                    <a:lnTo>
                      <a:pt x="83" y="56"/>
                    </a:lnTo>
                    <a:lnTo>
                      <a:pt x="84" y="52"/>
                    </a:lnTo>
                    <a:lnTo>
                      <a:pt x="86" y="47"/>
                    </a:lnTo>
                    <a:lnTo>
                      <a:pt x="86" y="43"/>
                    </a:lnTo>
                    <a:lnTo>
                      <a:pt x="86" y="39"/>
                    </a:lnTo>
                    <a:lnTo>
                      <a:pt x="84" y="34"/>
                    </a:lnTo>
                    <a:lnTo>
                      <a:pt x="83" y="30"/>
                    </a:lnTo>
                    <a:lnTo>
                      <a:pt x="82" y="26"/>
                    </a:lnTo>
                    <a:lnTo>
                      <a:pt x="80" y="21"/>
                    </a:lnTo>
                    <a:lnTo>
                      <a:pt x="79" y="18"/>
                    </a:lnTo>
                    <a:lnTo>
                      <a:pt x="73" y="13"/>
                    </a:lnTo>
                    <a:lnTo>
                      <a:pt x="66" y="7"/>
                    </a:lnTo>
                    <a:lnTo>
                      <a:pt x="63" y="4"/>
                    </a:lnTo>
                    <a:lnTo>
                      <a:pt x="59" y="3"/>
                    </a:lnTo>
                    <a:lnTo>
                      <a:pt x="56" y="1"/>
                    </a:lnTo>
                    <a:lnTo>
                      <a:pt x="51" y="0"/>
                    </a:lnTo>
                    <a:lnTo>
                      <a:pt x="47" y="0"/>
                    </a:lnTo>
                    <a:lnTo>
                      <a:pt x="43" y="0"/>
                    </a:lnTo>
                  </a:path>
                </a:pathLst>
              </a:custGeom>
              <a:noFill/>
              <a:ln w="14288">
                <a:solidFill>
                  <a:srgbClr val="000000"/>
                </a:solidFill>
                <a:prstDash val="solid"/>
                <a:round/>
                <a:headEnd/>
                <a:tailEnd/>
              </a:ln>
            </p:spPr>
            <p:txBody>
              <a:bodyPr/>
              <a:lstStyle/>
              <a:p>
                <a:endParaRPr lang="en-US"/>
              </a:p>
            </p:txBody>
          </p:sp>
          <p:sp>
            <p:nvSpPr>
              <p:cNvPr id="139" name="Freeform 34"/>
              <p:cNvSpPr>
                <a:spLocks/>
              </p:cNvSpPr>
              <p:nvPr/>
            </p:nvSpPr>
            <p:spPr bwMode="auto">
              <a:xfrm>
                <a:off x="1520" y="3351"/>
                <a:ext cx="77" cy="76"/>
              </a:xfrm>
              <a:custGeom>
                <a:avLst/>
                <a:gdLst/>
                <a:ahLst/>
                <a:cxnLst>
                  <a:cxn ang="0">
                    <a:pos x="43" y="0"/>
                  </a:cxn>
                  <a:cxn ang="0">
                    <a:pos x="39" y="0"/>
                  </a:cxn>
                  <a:cxn ang="0">
                    <a:pos x="35" y="0"/>
                  </a:cxn>
                  <a:cxn ang="0">
                    <a:pos x="30" y="1"/>
                  </a:cxn>
                  <a:cxn ang="0">
                    <a:pos x="26" y="3"/>
                  </a:cxn>
                  <a:cxn ang="0">
                    <a:pos x="22" y="4"/>
                  </a:cxn>
                  <a:cxn ang="0">
                    <a:pos x="19" y="7"/>
                  </a:cxn>
                  <a:cxn ang="0">
                    <a:pos x="13" y="13"/>
                  </a:cxn>
                  <a:cxn ang="0">
                    <a:pos x="7" y="18"/>
                  </a:cxn>
                  <a:cxn ang="0">
                    <a:pos x="5" y="21"/>
                  </a:cxn>
                  <a:cxn ang="0">
                    <a:pos x="3" y="26"/>
                  </a:cxn>
                  <a:cxn ang="0">
                    <a:pos x="2" y="30"/>
                  </a:cxn>
                  <a:cxn ang="0">
                    <a:pos x="0" y="34"/>
                  </a:cxn>
                  <a:cxn ang="0">
                    <a:pos x="0" y="39"/>
                  </a:cxn>
                  <a:cxn ang="0">
                    <a:pos x="0" y="43"/>
                  </a:cxn>
                  <a:cxn ang="0">
                    <a:pos x="0" y="47"/>
                  </a:cxn>
                  <a:cxn ang="0">
                    <a:pos x="0" y="52"/>
                  </a:cxn>
                  <a:cxn ang="0">
                    <a:pos x="2" y="56"/>
                  </a:cxn>
                  <a:cxn ang="0">
                    <a:pos x="3" y="59"/>
                  </a:cxn>
                  <a:cxn ang="0">
                    <a:pos x="5" y="63"/>
                  </a:cxn>
                  <a:cxn ang="0">
                    <a:pos x="7" y="66"/>
                  </a:cxn>
                  <a:cxn ang="0">
                    <a:pos x="13" y="73"/>
                  </a:cxn>
                  <a:cxn ang="0">
                    <a:pos x="19" y="79"/>
                  </a:cxn>
                  <a:cxn ang="0">
                    <a:pos x="22" y="80"/>
                  </a:cxn>
                  <a:cxn ang="0">
                    <a:pos x="26" y="82"/>
                  </a:cxn>
                  <a:cxn ang="0">
                    <a:pos x="30" y="83"/>
                  </a:cxn>
                  <a:cxn ang="0">
                    <a:pos x="35" y="85"/>
                  </a:cxn>
                  <a:cxn ang="0">
                    <a:pos x="39" y="86"/>
                  </a:cxn>
                  <a:cxn ang="0">
                    <a:pos x="43" y="86"/>
                  </a:cxn>
                  <a:cxn ang="0">
                    <a:pos x="48" y="86"/>
                  </a:cxn>
                  <a:cxn ang="0">
                    <a:pos x="52" y="85"/>
                  </a:cxn>
                  <a:cxn ang="0">
                    <a:pos x="56" y="83"/>
                  </a:cxn>
                  <a:cxn ang="0">
                    <a:pos x="59" y="82"/>
                  </a:cxn>
                  <a:cxn ang="0">
                    <a:pos x="64" y="80"/>
                  </a:cxn>
                  <a:cxn ang="0">
                    <a:pos x="66" y="79"/>
                  </a:cxn>
                  <a:cxn ang="0">
                    <a:pos x="74" y="73"/>
                  </a:cxn>
                  <a:cxn ang="0">
                    <a:pos x="79" y="66"/>
                  </a:cxn>
                  <a:cxn ang="0">
                    <a:pos x="81" y="63"/>
                  </a:cxn>
                  <a:cxn ang="0">
                    <a:pos x="82" y="59"/>
                  </a:cxn>
                  <a:cxn ang="0">
                    <a:pos x="84" y="56"/>
                  </a:cxn>
                  <a:cxn ang="0">
                    <a:pos x="85" y="52"/>
                  </a:cxn>
                  <a:cxn ang="0">
                    <a:pos x="87" y="47"/>
                  </a:cxn>
                  <a:cxn ang="0">
                    <a:pos x="87" y="43"/>
                  </a:cxn>
                  <a:cxn ang="0">
                    <a:pos x="87" y="39"/>
                  </a:cxn>
                  <a:cxn ang="0">
                    <a:pos x="85" y="34"/>
                  </a:cxn>
                  <a:cxn ang="0">
                    <a:pos x="84" y="30"/>
                  </a:cxn>
                  <a:cxn ang="0">
                    <a:pos x="82" y="26"/>
                  </a:cxn>
                  <a:cxn ang="0">
                    <a:pos x="81" y="21"/>
                  </a:cxn>
                  <a:cxn ang="0">
                    <a:pos x="79" y="18"/>
                  </a:cxn>
                  <a:cxn ang="0">
                    <a:pos x="74" y="13"/>
                  </a:cxn>
                  <a:cxn ang="0">
                    <a:pos x="66" y="7"/>
                  </a:cxn>
                  <a:cxn ang="0">
                    <a:pos x="64" y="4"/>
                  </a:cxn>
                  <a:cxn ang="0">
                    <a:pos x="59" y="3"/>
                  </a:cxn>
                  <a:cxn ang="0">
                    <a:pos x="56" y="1"/>
                  </a:cxn>
                  <a:cxn ang="0">
                    <a:pos x="52" y="0"/>
                  </a:cxn>
                  <a:cxn ang="0">
                    <a:pos x="48" y="0"/>
                  </a:cxn>
                  <a:cxn ang="0">
                    <a:pos x="43" y="0"/>
                  </a:cxn>
                </a:cxnLst>
                <a:rect l="0" t="0" r="r" b="b"/>
                <a:pathLst>
                  <a:path w="87" h="86">
                    <a:moveTo>
                      <a:pt x="43" y="0"/>
                    </a:moveTo>
                    <a:lnTo>
                      <a:pt x="39" y="0"/>
                    </a:lnTo>
                    <a:lnTo>
                      <a:pt x="35" y="0"/>
                    </a:lnTo>
                    <a:lnTo>
                      <a:pt x="30" y="1"/>
                    </a:lnTo>
                    <a:lnTo>
                      <a:pt x="26" y="3"/>
                    </a:lnTo>
                    <a:lnTo>
                      <a:pt x="22" y="4"/>
                    </a:lnTo>
                    <a:lnTo>
                      <a:pt x="19" y="7"/>
                    </a:lnTo>
                    <a:lnTo>
                      <a:pt x="13" y="13"/>
                    </a:lnTo>
                    <a:lnTo>
                      <a:pt x="7" y="18"/>
                    </a:lnTo>
                    <a:lnTo>
                      <a:pt x="5" y="21"/>
                    </a:lnTo>
                    <a:lnTo>
                      <a:pt x="3" y="26"/>
                    </a:lnTo>
                    <a:lnTo>
                      <a:pt x="2" y="30"/>
                    </a:lnTo>
                    <a:lnTo>
                      <a:pt x="0" y="34"/>
                    </a:lnTo>
                    <a:lnTo>
                      <a:pt x="0" y="39"/>
                    </a:lnTo>
                    <a:lnTo>
                      <a:pt x="0" y="43"/>
                    </a:lnTo>
                    <a:lnTo>
                      <a:pt x="0" y="47"/>
                    </a:lnTo>
                    <a:lnTo>
                      <a:pt x="0" y="52"/>
                    </a:lnTo>
                    <a:lnTo>
                      <a:pt x="2" y="56"/>
                    </a:lnTo>
                    <a:lnTo>
                      <a:pt x="3" y="59"/>
                    </a:lnTo>
                    <a:lnTo>
                      <a:pt x="5" y="63"/>
                    </a:lnTo>
                    <a:lnTo>
                      <a:pt x="7" y="66"/>
                    </a:lnTo>
                    <a:lnTo>
                      <a:pt x="13" y="73"/>
                    </a:lnTo>
                    <a:lnTo>
                      <a:pt x="19" y="79"/>
                    </a:lnTo>
                    <a:lnTo>
                      <a:pt x="22" y="80"/>
                    </a:lnTo>
                    <a:lnTo>
                      <a:pt x="26" y="82"/>
                    </a:lnTo>
                    <a:lnTo>
                      <a:pt x="30" y="83"/>
                    </a:lnTo>
                    <a:lnTo>
                      <a:pt x="35" y="85"/>
                    </a:lnTo>
                    <a:lnTo>
                      <a:pt x="39" y="86"/>
                    </a:lnTo>
                    <a:lnTo>
                      <a:pt x="43" y="86"/>
                    </a:lnTo>
                    <a:lnTo>
                      <a:pt x="48" y="86"/>
                    </a:lnTo>
                    <a:lnTo>
                      <a:pt x="52" y="85"/>
                    </a:lnTo>
                    <a:lnTo>
                      <a:pt x="56" y="83"/>
                    </a:lnTo>
                    <a:lnTo>
                      <a:pt x="59" y="82"/>
                    </a:lnTo>
                    <a:lnTo>
                      <a:pt x="64" y="80"/>
                    </a:lnTo>
                    <a:lnTo>
                      <a:pt x="66" y="79"/>
                    </a:lnTo>
                    <a:lnTo>
                      <a:pt x="74" y="73"/>
                    </a:lnTo>
                    <a:lnTo>
                      <a:pt x="79" y="66"/>
                    </a:lnTo>
                    <a:lnTo>
                      <a:pt x="81" y="63"/>
                    </a:lnTo>
                    <a:lnTo>
                      <a:pt x="82" y="59"/>
                    </a:lnTo>
                    <a:lnTo>
                      <a:pt x="84" y="56"/>
                    </a:lnTo>
                    <a:lnTo>
                      <a:pt x="85" y="52"/>
                    </a:lnTo>
                    <a:lnTo>
                      <a:pt x="87" y="47"/>
                    </a:lnTo>
                    <a:lnTo>
                      <a:pt x="87" y="43"/>
                    </a:lnTo>
                    <a:lnTo>
                      <a:pt x="87" y="39"/>
                    </a:lnTo>
                    <a:lnTo>
                      <a:pt x="85" y="34"/>
                    </a:lnTo>
                    <a:lnTo>
                      <a:pt x="84" y="30"/>
                    </a:lnTo>
                    <a:lnTo>
                      <a:pt x="82" y="26"/>
                    </a:lnTo>
                    <a:lnTo>
                      <a:pt x="81" y="21"/>
                    </a:lnTo>
                    <a:lnTo>
                      <a:pt x="79" y="18"/>
                    </a:lnTo>
                    <a:lnTo>
                      <a:pt x="74" y="13"/>
                    </a:lnTo>
                    <a:lnTo>
                      <a:pt x="66" y="7"/>
                    </a:lnTo>
                    <a:lnTo>
                      <a:pt x="64" y="4"/>
                    </a:lnTo>
                    <a:lnTo>
                      <a:pt x="59" y="3"/>
                    </a:lnTo>
                    <a:lnTo>
                      <a:pt x="56" y="1"/>
                    </a:lnTo>
                    <a:lnTo>
                      <a:pt x="52" y="0"/>
                    </a:lnTo>
                    <a:lnTo>
                      <a:pt x="48" y="0"/>
                    </a:lnTo>
                    <a:lnTo>
                      <a:pt x="43" y="0"/>
                    </a:lnTo>
                    <a:close/>
                  </a:path>
                </a:pathLst>
              </a:custGeom>
              <a:solidFill>
                <a:srgbClr val="000000"/>
              </a:solidFill>
              <a:ln w="9525">
                <a:noFill/>
                <a:round/>
                <a:headEnd/>
                <a:tailEnd/>
              </a:ln>
            </p:spPr>
            <p:txBody>
              <a:bodyPr/>
              <a:lstStyle/>
              <a:p>
                <a:endParaRPr lang="en-US"/>
              </a:p>
            </p:txBody>
          </p:sp>
          <p:sp>
            <p:nvSpPr>
              <p:cNvPr id="140" name="Freeform 35"/>
              <p:cNvSpPr>
                <a:spLocks/>
              </p:cNvSpPr>
              <p:nvPr/>
            </p:nvSpPr>
            <p:spPr bwMode="auto">
              <a:xfrm>
                <a:off x="1520" y="3351"/>
                <a:ext cx="77" cy="76"/>
              </a:xfrm>
              <a:custGeom>
                <a:avLst/>
                <a:gdLst/>
                <a:ahLst/>
                <a:cxnLst>
                  <a:cxn ang="0">
                    <a:pos x="43" y="0"/>
                  </a:cxn>
                  <a:cxn ang="0">
                    <a:pos x="39" y="0"/>
                  </a:cxn>
                  <a:cxn ang="0">
                    <a:pos x="35" y="0"/>
                  </a:cxn>
                  <a:cxn ang="0">
                    <a:pos x="30" y="1"/>
                  </a:cxn>
                  <a:cxn ang="0">
                    <a:pos x="26" y="3"/>
                  </a:cxn>
                  <a:cxn ang="0">
                    <a:pos x="22" y="4"/>
                  </a:cxn>
                  <a:cxn ang="0">
                    <a:pos x="19" y="7"/>
                  </a:cxn>
                  <a:cxn ang="0">
                    <a:pos x="13" y="13"/>
                  </a:cxn>
                  <a:cxn ang="0">
                    <a:pos x="7" y="18"/>
                  </a:cxn>
                  <a:cxn ang="0">
                    <a:pos x="5" y="21"/>
                  </a:cxn>
                  <a:cxn ang="0">
                    <a:pos x="3" y="26"/>
                  </a:cxn>
                  <a:cxn ang="0">
                    <a:pos x="2" y="30"/>
                  </a:cxn>
                  <a:cxn ang="0">
                    <a:pos x="0" y="34"/>
                  </a:cxn>
                  <a:cxn ang="0">
                    <a:pos x="0" y="39"/>
                  </a:cxn>
                  <a:cxn ang="0">
                    <a:pos x="0" y="43"/>
                  </a:cxn>
                  <a:cxn ang="0">
                    <a:pos x="0" y="47"/>
                  </a:cxn>
                  <a:cxn ang="0">
                    <a:pos x="0" y="52"/>
                  </a:cxn>
                  <a:cxn ang="0">
                    <a:pos x="2" y="56"/>
                  </a:cxn>
                  <a:cxn ang="0">
                    <a:pos x="3" y="59"/>
                  </a:cxn>
                  <a:cxn ang="0">
                    <a:pos x="5" y="63"/>
                  </a:cxn>
                  <a:cxn ang="0">
                    <a:pos x="7" y="66"/>
                  </a:cxn>
                  <a:cxn ang="0">
                    <a:pos x="13" y="73"/>
                  </a:cxn>
                  <a:cxn ang="0">
                    <a:pos x="19" y="79"/>
                  </a:cxn>
                  <a:cxn ang="0">
                    <a:pos x="22" y="80"/>
                  </a:cxn>
                  <a:cxn ang="0">
                    <a:pos x="26" y="82"/>
                  </a:cxn>
                  <a:cxn ang="0">
                    <a:pos x="30" y="83"/>
                  </a:cxn>
                  <a:cxn ang="0">
                    <a:pos x="35" y="85"/>
                  </a:cxn>
                  <a:cxn ang="0">
                    <a:pos x="39" y="86"/>
                  </a:cxn>
                  <a:cxn ang="0">
                    <a:pos x="43" y="86"/>
                  </a:cxn>
                  <a:cxn ang="0">
                    <a:pos x="48" y="86"/>
                  </a:cxn>
                  <a:cxn ang="0">
                    <a:pos x="52" y="85"/>
                  </a:cxn>
                  <a:cxn ang="0">
                    <a:pos x="56" y="83"/>
                  </a:cxn>
                  <a:cxn ang="0">
                    <a:pos x="59" y="82"/>
                  </a:cxn>
                  <a:cxn ang="0">
                    <a:pos x="64" y="80"/>
                  </a:cxn>
                  <a:cxn ang="0">
                    <a:pos x="66" y="79"/>
                  </a:cxn>
                  <a:cxn ang="0">
                    <a:pos x="74" y="73"/>
                  </a:cxn>
                  <a:cxn ang="0">
                    <a:pos x="79" y="66"/>
                  </a:cxn>
                  <a:cxn ang="0">
                    <a:pos x="81" y="63"/>
                  </a:cxn>
                  <a:cxn ang="0">
                    <a:pos x="82" y="59"/>
                  </a:cxn>
                  <a:cxn ang="0">
                    <a:pos x="84" y="56"/>
                  </a:cxn>
                  <a:cxn ang="0">
                    <a:pos x="85" y="52"/>
                  </a:cxn>
                  <a:cxn ang="0">
                    <a:pos x="87" y="47"/>
                  </a:cxn>
                  <a:cxn ang="0">
                    <a:pos x="87" y="43"/>
                  </a:cxn>
                  <a:cxn ang="0">
                    <a:pos x="87" y="39"/>
                  </a:cxn>
                  <a:cxn ang="0">
                    <a:pos x="85" y="34"/>
                  </a:cxn>
                  <a:cxn ang="0">
                    <a:pos x="84" y="30"/>
                  </a:cxn>
                  <a:cxn ang="0">
                    <a:pos x="82" y="26"/>
                  </a:cxn>
                  <a:cxn ang="0">
                    <a:pos x="81" y="21"/>
                  </a:cxn>
                  <a:cxn ang="0">
                    <a:pos x="79" y="18"/>
                  </a:cxn>
                  <a:cxn ang="0">
                    <a:pos x="74" y="13"/>
                  </a:cxn>
                  <a:cxn ang="0">
                    <a:pos x="66" y="7"/>
                  </a:cxn>
                  <a:cxn ang="0">
                    <a:pos x="64" y="4"/>
                  </a:cxn>
                  <a:cxn ang="0">
                    <a:pos x="59" y="3"/>
                  </a:cxn>
                  <a:cxn ang="0">
                    <a:pos x="56" y="1"/>
                  </a:cxn>
                  <a:cxn ang="0">
                    <a:pos x="52" y="0"/>
                  </a:cxn>
                  <a:cxn ang="0">
                    <a:pos x="48" y="0"/>
                  </a:cxn>
                  <a:cxn ang="0">
                    <a:pos x="43" y="0"/>
                  </a:cxn>
                </a:cxnLst>
                <a:rect l="0" t="0" r="r" b="b"/>
                <a:pathLst>
                  <a:path w="87" h="86">
                    <a:moveTo>
                      <a:pt x="43" y="0"/>
                    </a:moveTo>
                    <a:lnTo>
                      <a:pt x="39" y="0"/>
                    </a:lnTo>
                    <a:lnTo>
                      <a:pt x="35" y="0"/>
                    </a:lnTo>
                    <a:lnTo>
                      <a:pt x="30" y="1"/>
                    </a:lnTo>
                    <a:lnTo>
                      <a:pt x="26" y="3"/>
                    </a:lnTo>
                    <a:lnTo>
                      <a:pt x="22" y="4"/>
                    </a:lnTo>
                    <a:lnTo>
                      <a:pt x="19" y="7"/>
                    </a:lnTo>
                    <a:lnTo>
                      <a:pt x="13" y="13"/>
                    </a:lnTo>
                    <a:lnTo>
                      <a:pt x="7" y="18"/>
                    </a:lnTo>
                    <a:lnTo>
                      <a:pt x="5" y="21"/>
                    </a:lnTo>
                    <a:lnTo>
                      <a:pt x="3" y="26"/>
                    </a:lnTo>
                    <a:lnTo>
                      <a:pt x="2" y="30"/>
                    </a:lnTo>
                    <a:lnTo>
                      <a:pt x="0" y="34"/>
                    </a:lnTo>
                    <a:lnTo>
                      <a:pt x="0" y="39"/>
                    </a:lnTo>
                    <a:lnTo>
                      <a:pt x="0" y="43"/>
                    </a:lnTo>
                    <a:lnTo>
                      <a:pt x="0" y="47"/>
                    </a:lnTo>
                    <a:lnTo>
                      <a:pt x="0" y="52"/>
                    </a:lnTo>
                    <a:lnTo>
                      <a:pt x="2" y="56"/>
                    </a:lnTo>
                    <a:lnTo>
                      <a:pt x="3" y="59"/>
                    </a:lnTo>
                    <a:lnTo>
                      <a:pt x="5" y="63"/>
                    </a:lnTo>
                    <a:lnTo>
                      <a:pt x="7" y="66"/>
                    </a:lnTo>
                    <a:lnTo>
                      <a:pt x="13" y="73"/>
                    </a:lnTo>
                    <a:lnTo>
                      <a:pt x="19" y="79"/>
                    </a:lnTo>
                    <a:lnTo>
                      <a:pt x="22" y="80"/>
                    </a:lnTo>
                    <a:lnTo>
                      <a:pt x="26" y="82"/>
                    </a:lnTo>
                    <a:lnTo>
                      <a:pt x="30" y="83"/>
                    </a:lnTo>
                    <a:lnTo>
                      <a:pt x="35" y="85"/>
                    </a:lnTo>
                    <a:lnTo>
                      <a:pt x="39" y="86"/>
                    </a:lnTo>
                    <a:lnTo>
                      <a:pt x="43" y="86"/>
                    </a:lnTo>
                    <a:lnTo>
                      <a:pt x="48" y="86"/>
                    </a:lnTo>
                    <a:lnTo>
                      <a:pt x="52" y="85"/>
                    </a:lnTo>
                    <a:lnTo>
                      <a:pt x="56" y="83"/>
                    </a:lnTo>
                    <a:lnTo>
                      <a:pt x="59" y="82"/>
                    </a:lnTo>
                    <a:lnTo>
                      <a:pt x="64" y="80"/>
                    </a:lnTo>
                    <a:lnTo>
                      <a:pt x="66" y="79"/>
                    </a:lnTo>
                    <a:lnTo>
                      <a:pt x="74" y="73"/>
                    </a:lnTo>
                    <a:lnTo>
                      <a:pt x="79" y="66"/>
                    </a:lnTo>
                    <a:lnTo>
                      <a:pt x="81" y="63"/>
                    </a:lnTo>
                    <a:lnTo>
                      <a:pt x="82" y="59"/>
                    </a:lnTo>
                    <a:lnTo>
                      <a:pt x="84" y="56"/>
                    </a:lnTo>
                    <a:lnTo>
                      <a:pt x="85" y="52"/>
                    </a:lnTo>
                    <a:lnTo>
                      <a:pt x="87" y="47"/>
                    </a:lnTo>
                    <a:lnTo>
                      <a:pt x="87" y="43"/>
                    </a:lnTo>
                    <a:lnTo>
                      <a:pt x="87" y="39"/>
                    </a:lnTo>
                    <a:lnTo>
                      <a:pt x="85" y="34"/>
                    </a:lnTo>
                    <a:lnTo>
                      <a:pt x="84" y="30"/>
                    </a:lnTo>
                    <a:lnTo>
                      <a:pt x="82" y="26"/>
                    </a:lnTo>
                    <a:lnTo>
                      <a:pt x="81" y="21"/>
                    </a:lnTo>
                    <a:lnTo>
                      <a:pt x="79" y="18"/>
                    </a:lnTo>
                    <a:lnTo>
                      <a:pt x="74" y="13"/>
                    </a:lnTo>
                    <a:lnTo>
                      <a:pt x="66" y="7"/>
                    </a:lnTo>
                    <a:lnTo>
                      <a:pt x="64" y="4"/>
                    </a:lnTo>
                    <a:lnTo>
                      <a:pt x="59" y="3"/>
                    </a:lnTo>
                    <a:lnTo>
                      <a:pt x="56" y="1"/>
                    </a:lnTo>
                    <a:lnTo>
                      <a:pt x="52" y="0"/>
                    </a:lnTo>
                    <a:lnTo>
                      <a:pt x="48" y="0"/>
                    </a:lnTo>
                    <a:lnTo>
                      <a:pt x="43" y="0"/>
                    </a:lnTo>
                  </a:path>
                </a:pathLst>
              </a:custGeom>
              <a:noFill/>
              <a:ln w="14288">
                <a:solidFill>
                  <a:srgbClr val="000000"/>
                </a:solidFill>
                <a:prstDash val="solid"/>
                <a:round/>
                <a:headEnd/>
                <a:tailEnd/>
              </a:ln>
            </p:spPr>
            <p:txBody>
              <a:bodyPr/>
              <a:lstStyle/>
              <a:p>
                <a:endParaRPr lang="en-US"/>
              </a:p>
            </p:txBody>
          </p:sp>
          <p:sp>
            <p:nvSpPr>
              <p:cNvPr id="141" name="Freeform 36"/>
              <p:cNvSpPr>
                <a:spLocks/>
              </p:cNvSpPr>
              <p:nvPr/>
            </p:nvSpPr>
            <p:spPr bwMode="auto">
              <a:xfrm>
                <a:off x="299" y="3351"/>
                <a:ext cx="76" cy="76"/>
              </a:xfrm>
              <a:custGeom>
                <a:avLst/>
                <a:gdLst/>
                <a:ahLst/>
                <a:cxnLst>
                  <a:cxn ang="0">
                    <a:pos x="43" y="0"/>
                  </a:cxn>
                  <a:cxn ang="0">
                    <a:pos x="39" y="0"/>
                  </a:cxn>
                  <a:cxn ang="0">
                    <a:pos x="34" y="0"/>
                  </a:cxn>
                  <a:cxn ang="0">
                    <a:pos x="30" y="1"/>
                  </a:cxn>
                  <a:cxn ang="0">
                    <a:pos x="26" y="3"/>
                  </a:cxn>
                  <a:cxn ang="0">
                    <a:pos x="21" y="4"/>
                  </a:cxn>
                  <a:cxn ang="0">
                    <a:pos x="19" y="7"/>
                  </a:cxn>
                  <a:cxn ang="0">
                    <a:pos x="13" y="13"/>
                  </a:cxn>
                  <a:cxn ang="0">
                    <a:pos x="7" y="18"/>
                  </a:cxn>
                  <a:cxn ang="0">
                    <a:pos x="4" y="21"/>
                  </a:cxn>
                  <a:cxn ang="0">
                    <a:pos x="3" y="26"/>
                  </a:cxn>
                  <a:cxn ang="0">
                    <a:pos x="1" y="30"/>
                  </a:cxn>
                  <a:cxn ang="0">
                    <a:pos x="0" y="34"/>
                  </a:cxn>
                  <a:cxn ang="0">
                    <a:pos x="0" y="39"/>
                  </a:cxn>
                  <a:cxn ang="0">
                    <a:pos x="0" y="43"/>
                  </a:cxn>
                  <a:cxn ang="0">
                    <a:pos x="0" y="47"/>
                  </a:cxn>
                  <a:cxn ang="0">
                    <a:pos x="0" y="52"/>
                  </a:cxn>
                  <a:cxn ang="0">
                    <a:pos x="1" y="56"/>
                  </a:cxn>
                  <a:cxn ang="0">
                    <a:pos x="3" y="59"/>
                  </a:cxn>
                  <a:cxn ang="0">
                    <a:pos x="4" y="63"/>
                  </a:cxn>
                  <a:cxn ang="0">
                    <a:pos x="7" y="66"/>
                  </a:cxn>
                  <a:cxn ang="0">
                    <a:pos x="13" y="73"/>
                  </a:cxn>
                  <a:cxn ang="0">
                    <a:pos x="19" y="79"/>
                  </a:cxn>
                  <a:cxn ang="0">
                    <a:pos x="21" y="80"/>
                  </a:cxn>
                  <a:cxn ang="0">
                    <a:pos x="26" y="82"/>
                  </a:cxn>
                  <a:cxn ang="0">
                    <a:pos x="30" y="83"/>
                  </a:cxn>
                  <a:cxn ang="0">
                    <a:pos x="34" y="85"/>
                  </a:cxn>
                  <a:cxn ang="0">
                    <a:pos x="39" y="86"/>
                  </a:cxn>
                  <a:cxn ang="0">
                    <a:pos x="43" y="86"/>
                  </a:cxn>
                  <a:cxn ang="0">
                    <a:pos x="47" y="86"/>
                  </a:cxn>
                  <a:cxn ang="0">
                    <a:pos x="52" y="85"/>
                  </a:cxn>
                  <a:cxn ang="0">
                    <a:pos x="56" y="83"/>
                  </a:cxn>
                  <a:cxn ang="0">
                    <a:pos x="59" y="82"/>
                  </a:cxn>
                  <a:cxn ang="0">
                    <a:pos x="63" y="80"/>
                  </a:cxn>
                  <a:cxn ang="0">
                    <a:pos x="66" y="79"/>
                  </a:cxn>
                  <a:cxn ang="0">
                    <a:pos x="73" y="73"/>
                  </a:cxn>
                  <a:cxn ang="0">
                    <a:pos x="79" y="66"/>
                  </a:cxn>
                  <a:cxn ang="0">
                    <a:pos x="80" y="63"/>
                  </a:cxn>
                  <a:cxn ang="0">
                    <a:pos x="82" y="59"/>
                  </a:cxn>
                  <a:cxn ang="0">
                    <a:pos x="83" y="56"/>
                  </a:cxn>
                  <a:cxn ang="0">
                    <a:pos x="85" y="52"/>
                  </a:cxn>
                  <a:cxn ang="0">
                    <a:pos x="86" y="47"/>
                  </a:cxn>
                  <a:cxn ang="0">
                    <a:pos x="86" y="43"/>
                  </a:cxn>
                  <a:cxn ang="0">
                    <a:pos x="86" y="39"/>
                  </a:cxn>
                  <a:cxn ang="0">
                    <a:pos x="85" y="34"/>
                  </a:cxn>
                  <a:cxn ang="0">
                    <a:pos x="83" y="30"/>
                  </a:cxn>
                  <a:cxn ang="0">
                    <a:pos x="82" y="26"/>
                  </a:cxn>
                  <a:cxn ang="0">
                    <a:pos x="80" y="21"/>
                  </a:cxn>
                  <a:cxn ang="0">
                    <a:pos x="79" y="18"/>
                  </a:cxn>
                  <a:cxn ang="0">
                    <a:pos x="73" y="13"/>
                  </a:cxn>
                  <a:cxn ang="0">
                    <a:pos x="66" y="7"/>
                  </a:cxn>
                  <a:cxn ang="0">
                    <a:pos x="63" y="4"/>
                  </a:cxn>
                  <a:cxn ang="0">
                    <a:pos x="59" y="3"/>
                  </a:cxn>
                  <a:cxn ang="0">
                    <a:pos x="56" y="1"/>
                  </a:cxn>
                  <a:cxn ang="0">
                    <a:pos x="52" y="0"/>
                  </a:cxn>
                  <a:cxn ang="0">
                    <a:pos x="47" y="0"/>
                  </a:cxn>
                  <a:cxn ang="0">
                    <a:pos x="43" y="0"/>
                  </a:cxn>
                </a:cxnLst>
                <a:rect l="0" t="0" r="r" b="b"/>
                <a:pathLst>
                  <a:path w="86" h="86">
                    <a:moveTo>
                      <a:pt x="43" y="0"/>
                    </a:moveTo>
                    <a:lnTo>
                      <a:pt x="39" y="0"/>
                    </a:lnTo>
                    <a:lnTo>
                      <a:pt x="34" y="0"/>
                    </a:lnTo>
                    <a:lnTo>
                      <a:pt x="30" y="1"/>
                    </a:lnTo>
                    <a:lnTo>
                      <a:pt x="26" y="3"/>
                    </a:lnTo>
                    <a:lnTo>
                      <a:pt x="21" y="4"/>
                    </a:lnTo>
                    <a:lnTo>
                      <a:pt x="19" y="7"/>
                    </a:lnTo>
                    <a:lnTo>
                      <a:pt x="13" y="13"/>
                    </a:lnTo>
                    <a:lnTo>
                      <a:pt x="7" y="18"/>
                    </a:lnTo>
                    <a:lnTo>
                      <a:pt x="4" y="21"/>
                    </a:lnTo>
                    <a:lnTo>
                      <a:pt x="3" y="26"/>
                    </a:lnTo>
                    <a:lnTo>
                      <a:pt x="1" y="30"/>
                    </a:lnTo>
                    <a:lnTo>
                      <a:pt x="0" y="34"/>
                    </a:lnTo>
                    <a:lnTo>
                      <a:pt x="0" y="39"/>
                    </a:lnTo>
                    <a:lnTo>
                      <a:pt x="0" y="43"/>
                    </a:lnTo>
                    <a:lnTo>
                      <a:pt x="0" y="47"/>
                    </a:lnTo>
                    <a:lnTo>
                      <a:pt x="0" y="52"/>
                    </a:lnTo>
                    <a:lnTo>
                      <a:pt x="1" y="56"/>
                    </a:lnTo>
                    <a:lnTo>
                      <a:pt x="3" y="59"/>
                    </a:lnTo>
                    <a:lnTo>
                      <a:pt x="4" y="63"/>
                    </a:lnTo>
                    <a:lnTo>
                      <a:pt x="7" y="66"/>
                    </a:lnTo>
                    <a:lnTo>
                      <a:pt x="13" y="73"/>
                    </a:lnTo>
                    <a:lnTo>
                      <a:pt x="19" y="79"/>
                    </a:lnTo>
                    <a:lnTo>
                      <a:pt x="21" y="80"/>
                    </a:lnTo>
                    <a:lnTo>
                      <a:pt x="26" y="82"/>
                    </a:lnTo>
                    <a:lnTo>
                      <a:pt x="30" y="83"/>
                    </a:lnTo>
                    <a:lnTo>
                      <a:pt x="34" y="85"/>
                    </a:lnTo>
                    <a:lnTo>
                      <a:pt x="39" y="86"/>
                    </a:lnTo>
                    <a:lnTo>
                      <a:pt x="43" y="86"/>
                    </a:lnTo>
                    <a:lnTo>
                      <a:pt x="47" y="86"/>
                    </a:lnTo>
                    <a:lnTo>
                      <a:pt x="52" y="85"/>
                    </a:lnTo>
                    <a:lnTo>
                      <a:pt x="56" y="83"/>
                    </a:lnTo>
                    <a:lnTo>
                      <a:pt x="59" y="82"/>
                    </a:lnTo>
                    <a:lnTo>
                      <a:pt x="63" y="80"/>
                    </a:lnTo>
                    <a:lnTo>
                      <a:pt x="66" y="79"/>
                    </a:lnTo>
                    <a:lnTo>
                      <a:pt x="73" y="73"/>
                    </a:lnTo>
                    <a:lnTo>
                      <a:pt x="79" y="66"/>
                    </a:lnTo>
                    <a:lnTo>
                      <a:pt x="80" y="63"/>
                    </a:lnTo>
                    <a:lnTo>
                      <a:pt x="82" y="59"/>
                    </a:lnTo>
                    <a:lnTo>
                      <a:pt x="83" y="56"/>
                    </a:lnTo>
                    <a:lnTo>
                      <a:pt x="85" y="52"/>
                    </a:lnTo>
                    <a:lnTo>
                      <a:pt x="86" y="47"/>
                    </a:lnTo>
                    <a:lnTo>
                      <a:pt x="86" y="43"/>
                    </a:lnTo>
                    <a:lnTo>
                      <a:pt x="86" y="39"/>
                    </a:lnTo>
                    <a:lnTo>
                      <a:pt x="85" y="34"/>
                    </a:lnTo>
                    <a:lnTo>
                      <a:pt x="83" y="30"/>
                    </a:lnTo>
                    <a:lnTo>
                      <a:pt x="82" y="26"/>
                    </a:lnTo>
                    <a:lnTo>
                      <a:pt x="80" y="21"/>
                    </a:lnTo>
                    <a:lnTo>
                      <a:pt x="79" y="18"/>
                    </a:lnTo>
                    <a:lnTo>
                      <a:pt x="73" y="13"/>
                    </a:lnTo>
                    <a:lnTo>
                      <a:pt x="66" y="7"/>
                    </a:lnTo>
                    <a:lnTo>
                      <a:pt x="63" y="4"/>
                    </a:lnTo>
                    <a:lnTo>
                      <a:pt x="59" y="3"/>
                    </a:lnTo>
                    <a:lnTo>
                      <a:pt x="56" y="1"/>
                    </a:lnTo>
                    <a:lnTo>
                      <a:pt x="52" y="0"/>
                    </a:lnTo>
                    <a:lnTo>
                      <a:pt x="47" y="0"/>
                    </a:lnTo>
                    <a:lnTo>
                      <a:pt x="43" y="0"/>
                    </a:lnTo>
                    <a:close/>
                  </a:path>
                </a:pathLst>
              </a:custGeom>
              <a:solidFill>
                <a:srgbClr val="000000"/>
              </a:solidFill>
              <a:ln w="9525">
                <a:noFill/>
                <a:round/>
                <a:headEnd/>
                <a:tailEnd/>
              </a:ln>
            </p:spPr>
            <p:txBody>
              <a:bodyPr/>
              <a:lstStyle/>
              <a:p>
                <a:endParaRPr lang="en-US"/>
              </a:p>
            </p:txBody>
          </p:sp>
          <p:sp>
            <p:nvSpPr>
              <p:cNvPr id="142" name="Freeform 37"/>
              <p:cNvSpPr>
                <a:spLocks/>
              </p:cNvSpPr>
              <p:nvPr/>
            </p:nvSpPr>
            <p:spPr bwMode="auto">
              <a:xfrm>
                <a:off x="299" y="3351"/>
                <a:ext cx="76" cy="76"/>
              </a:xfrm>
              <a:custGeom>
                <a:avLst/>
                <a:gdLst/>
                <a:ahLst/>
                <a:cxnLst>
                  <a:cxn ang="0">
                    <a:pos x="43" y="0"/>
                  </a:cxn>
                  <a:cxn ang="0">
                    <a:pos x="39" y="0"/>
                  </a:cxn>
                  <a:cxn ang="0">
                    <a:pos x="34" y="0"/>
                  </a:cxn>
                  <a:cxn ang="0">
                    <a:pos x="30" y="1"/>
                  </a:cxn>
                  <a:cxn ang="0">
                    <a:pos x="26" y="3"/>
                  </a:cxn>
                  <a:cxn ang="0">
                    <a:pos x="21" y="4"/>
                  </a:cxn>
                  <a:cxn ang="0">
                    <a:pos x="19" y="7"/>
                  </a:cxn>
                  <a:cxn ang="0">
                    <a:pos x="13" y="13"/>
                  </a:cxn>
                  <a:cxn ang="0">
                    <a:pos x="7" y="18"/>
                  </a:cxn>
                  <a:cxn ang="0">
                    <a:pos x="4" y="21"/>
                  </a:cxn>
                  <a:cxn ang="0">
                    <a:pos x="3" y="26"/>
                  </a:cxn>
                  <a:cxn ang="0">
                    <a:pos x="1" y="30"/>
                  </a:cxn>
                  <a:cxn ang="0">
                    <a:pos x="0" y="34"/>
                  </a:cxn>
                  <a:cxn ang="0">
                    <a:pos x="0" y="39"/>
                  </a:cxn>
                  <a:cxn ang="0">
                    <a:pos x="0" y="43"/>
                  </a:cxn>
                  <a:cxn ang="0">
                    <a:pos x="0" y="47"/>
                  </a:cxn>
                  <a:cxn ang="0">
                    <a:pos x="0" y="52"/>
                  </a:cxn>
                  <a:cxn ang="0">
                    <a:pos x="1" y="56"/>
                  </a:cxn>
                  <a:cxn ang="0">
                    <a:pos x="3" y="59"/>
                  </a:cxn>
                  <a:cxn ang="0">
                    <a:pos x="4" y="63"/>
                  </a:cxn>
                  <a:cxn ang="0">
                    <a:pos x="7" y="66"/>
                  </a:cxn>
                  <a:cxn ang="0">
                    <a:pos x="13" y="73"/>
                  </a:cxn>
                  <a:cxn ang="0">
                    <a:pos x="19" y="79"/>
                  </a:cxn>
                  <a:cxn ang="0">
                    <a:pos x="21" y="80"/>
                  </a:cxn>
                  <a:cxn ang="0">
                    <a:pos x="26" y="82"/>
                  </a:cxn>
                  <a:cxn ang="0">
                    <a:pos x="30" y="83"/>
                  </a:cxn>
                  <a:cxn ang="0">
                    <a:pos x="34" y="85"/>
                  </a:cxn>
                  <a:cxn ang="0">
                    <a:pos x="39" y="86"/>
                  </a:cxn>
                  <a:cxn ang="0">
                    <a:pos x="43" y="86"/>
                  </a:cxn>
                  <a:cxn ang="0">
                    <a:pos x="47" y="86"/>
                  </a:cxn>
                  <a:cxn ang="0">
                    <a:pos x="52" y="85"/>
                  </a:cxn>
                  <a:cxn ang="0">
                    <a:pos x="56" y="83"/>
                  </a:cxn>
                  <a:cxn ang="0">
                    <a:pos x="59" y="82"/>
                  </a:cxn>
                  <a:cxn ang="0">
                    <a:pos x="63" y="80"/>
                  </a:cxn>
                  <a:cxn ang="0">
                    <a:pos x="66" y="79"/>
                  </a:cxn>
                  <a:cxn ang="0">
                    <a:pos x="73" y="73"/>
                  </a:cxn>
                  <a:cxn ang="0">
                    <a:pos x="79" y="66"/>
                  </a:cxn>
                  <a:cxn ang="0">
                    <a:pos x="80" y="63"/>
                  </a:cxn>
                  <a:cxn ang="0">
                    <a:pos x="82" y="59"/>
                  </a:cxn>
                  <a:cxn ang="0">
                    <a:pos x="83" y="56"/>
                  </a:cxn>
                  <a:cxn ang="0">
                    <a:pos x="85" y="52"/>
                  </a:cxn>
                  <a:cxn ang="0">
                    <a:pos x="86" y="47"/>
                  </a:cxn>
                  <a:cxn ang="0">
                    <a:pos x="86" y="43"/>
                  </a:cxn>
                  <a:cxn ang="0">
                    <a:pos x="86" y="39"/>
                  </a:cxn>
                  <a:cxn ang="0">
                    <a:pos x="85" y="34"/>
                  </a:cxn>
                  <a:cxn ang="0">
                    <a:pos x="83" y="30"/>
                  </a:cxn>
                  <a:cxn ang="0">
                    <a:pos x="82" y="26"/>
                  </a:cxn>
                  <a:cxn ang="0">
                    <a:pos x="80" y="21"/>
                  </a:cxn>
                  <a:cxn ang="0">
                    <a:pos x="79" y="18"/>
                  </a:cxn>
                  <a:cxn ang="0">
                    <a:pos x="73" y="13"/>
                  </a:cxn>
                  <a:cxn ang="0">
                    <a:pos x="66" y="7"/>
                  </a:cxn>
                  <a:cxn ang="0">
                    <a:pos x="63" y="4"/>
                  </a:cxn>
                  <a:cxn ang="0">
                    <a:pos x="59" y="3"/>
                  </a:cxn>
                  <a:cxn ang="0">
                    <a:pos x="56" y="1"/>
                  </a:cxn>
                  <a:cxn ang="0">
                    <a:pos x="52" y="0"/>
                  </a:cxn>
                  <a:cxn ang="0">
                    <a:pos x="47" y="0"/>
                  </a:cxn>
                  <a:cxn ang="0">
                    <a:pos x="43" y="0"/>
                  </a:cxn>
                </a:cxnLst>
                <a:rect l="0" t="0" r="r" b="b"/>
                <a:pathLst>
                  <a:path w="86" h="86">
                    <a:moveTo>
                      <a:pt x="43" y="0"/>
                    </a:moveTo>
                    <a:lnTo>
                      <a:pt x="39" y="0"/>
                    </a:lnTo>
                    <a:lnTo>
                      <a:pt x="34" y="0"/>
                    </a:lnTo>
                    <a:lnTo>
                      <a:pt x="30" y="1"/>
                    </a:lnTo>
                    <a:lnTo>
                      <a:pt x="26" y="3"/>
                    </a:lnTo>
                    <a:lnTo>
                      <a:pt x="21" y="4"/>
                    </a:lnTo>
                    <a:lnTo>
                      <a:pt x="19" y="7"/>
                    </a:lnTo>
                    <a:lnTo>
                      <a:pt x="13" y="13"/>
                    </a:lnTo>
                    <a:lnTo>
                      <a:pt x="7" y="18"/>
                    </a:lnTo>
                    <a:lnTo>
                      <a:pt x="4" y="21"/>
                    </a:lnTo>
                    <a:lnTo>
                      <a:pt x="3" y="26"/>
                    </a:lnTo>
                    <a:lnTo>
                      <a:pt x="1" y="30"/>
                    </a:lnTo>
                    <a:lnTo>
                      <a:pt x="0" y="34"/>
                    </a:lnTo>
                    <a:lnTo>
                      <a:pt x="0" y="39"/>
                    </a:lnTo>
                    <a:lnTo>
                      <a:pt x="0" y="43"/>
                    </a:lnTo>
                    <a:lnTo>
                      <a:pt x="0" y="47"/>
                    </a:lnTo>
                    <a:lnTo>
                      <a:pt x="0" y="52"/>
                    </a:lnTo>
                    <a:lnTo>
                      <a:pt x="1" y="56"/>
                    </a:lnTo>
                    <a:lnTo>
                      <a:pt x="3" y="59"/>
                    </a:lnTo>
                    <a:lnTo>
                      <a:pt x="4" y="63"/>
                    </a:lnTo>
                    <a:lnTo>
                      <a:pt x="7" y="66"/>
                    </a:lnTo>
                    <a:lnTo>
                      <a:pt x="13" y="73"/>
                    </a:lnTo>
                    <a:lnTo>
                      <a:pt x="19" y="79"/>
                    </a:lnTo>
                    <a:lnTo>
                      <a:pt x="21" y="80"/>
                    </a:lnTo>
                    <a:lnTo>
                      <a:pt x="26" y="82"/>
                    </a:lnTo>
                    <a:lnTo>
                      <a:pt x="30" y="83"/>
                    </a:lnTo>
                    <a:lnTo>
                      <a:pt x="34" y="85"/>
                    </a:lnTo>
                    <a:lnTo>
                      <a:pt x="39" y="86"/>
                    </a:lnTo>
                    <a:lnTo>
                      <a:pt x="43" y="86"/>
                    </a:lnTo>
                    <a:lnTo>
                      <a:pt x="47" y="86"/>
                    </a:lnTo>
                    <a:lnTo>
                      <a:pt x="52" y="85"/>
                    </a:lnTo>
                    <a:lnTo>
                      <a:pt x="56" y="83"/>
                    </a:lnTo>
                    <a:lnTo>
                      <a:pt x="59" y="82"/>
                    </a:lnTo>
                    <a:lnTo>
                      <a:pt x="63" y="80"/>
                    </a:lnTo>
                    <a:lnTo>
                      <a:pt x="66" y="79"/>
                    </a:lnTo>
                    <a:lnTo>
                      <a:pt x="73" y="73"/>
                    </a:lnTo>
                    <a:lnTo>
                      <a:pt x="79" y="66"/>
                    </a:lnTo>
                    <a:lnTo>
                      <a:pt x="80" y="63"/>
                    </a:lnTo>
                    <a:lnTo>
                      <a:pt x="82" y="59"/>
                    </a:lnTo>
                    <a:lnTo>
                      <a:pt x="83" y="56"/>
                    </a:lnTo>
                    <a:lnTo>
                      <a:pt x="85" y="52"/>
                    </a:lnTo>
                    <a:lnTo>
                      <a:pt x="86" y="47"/>
                    </a:lnTo>
                    <a:lnTo>
                      <a:pt x="86" y="43"/>
                    </a:lnTo>
                    <a:lnTo>
                      <a:pt x="86" y="39"/>
                    </a:lnTo>
                    <a:lnTo>
                      <a:pt x="85" y="34"/>
                    </a:lnTo>
                    <a:lnTo>
                      <a:pt x="83" y="30"/>
                    </a:lnTo>
                    <a:lnTo>
                      <a:pt x="82" y="26"/>
                    </a:lnTo>
                    <a:lnTo>
                      <a:pt x="80" y="21"/>
                    </a:lnTo>
                    <a:lnTo>
                      <a:pt x="79" y="18"/>
                    </a:lnTo>
                    <a:lnTo>
                      <a:pt x="73" y="13"/>
                    </a:lnTo>
                    <a:lnTo>
                      <a:pt x="66" y="7"/>
                    </a:lnTo>
                    <a:lnTo>
                      <a:pt x="63" y="4"/>
                    </a:lnTo>
                    <a:lnTo>
                      <a:pt x="59" y="3"/>
                    </a:lnTo>
                    <a:lnTo>
                      <a:pt x="56" y="1"/>
                    </a:lnTo>
                    <a:lnTo>
                      <a:pt x="52" y="0"/>
                    </a:lnTo>
                    <a:lnTo>
                      <a:pt x="47" y="0"/>
                    </a:lnTo>
                    <a:lnTo>
                      <a:pt x="43" y="0"/>
                    </a:lnTo>
                  </a:path>
                </a:pathLst>
              </a:custGeom>
              <a:noFill/>
              <a:ln w="14288">
                <a:solidFill>
                  <a:srgbClr val="000000"/>
                </a:solidFill>
                <a:prstDash val="solid"/>
                <a:round/>
                <a:headEnd/>
                <a:tailEnd/>
              </a:ln>
            </p:spPr>
            <p:txBody>
              <a:bodyPr/>
              <a:lstStyle/>
              <a:p>
                <a:endParaRPr lang="en-US"/>
              </a:p>
            </p:txBody>
          </p:sp>
          <p:sp>
            <p:nvSpPr>
              <p:cNvPr id="143" name="Freeform 38"/>
              <p:cNvSpPr>
                <a:spLocks/>
              </p:cNvSpPr>
              <p:nvPr/>
            </p:nvSpPr>
            <p:spPr bwMode="auto">
              <a:xfrm>
                <a:off x="910" y="2739"/>
                <a:ext cx="76" cy="76"/>
              </a:xfrm>
              <a:custGeom>
                <a:avLst/>
                <a:gdLst/>
                <a:ahLst/>
                <a:cxnLst>
                  <a:cxn ang="0">
                    <a:pos x="43" y="0"/>
                  </a:cxn>
                  <a:cxn ang="0">
                    <a:pos x="38" y="0"/>
                  </a:cxn>
                  <a:cxn ang="0">
                    <a:pos x="34" y="0"/>
                  </a:cxn>
                  <a:cxn ang="0">
                    <a:pos x="30" y="1"/>
                  </a:cxn>
                  <a:cxn ang="0">
                    <a:pos x="25" y="3"/>
                  </a:cxn>
                  <a:cxn ang="0">
                    <a:pos x="21" y="4"/>
                  </a:cxn>
                  <a:cxn ang="0">
                    <a:pos x="18" y="7"/>
                  </a:cxn>
                  <a:cxn ang="0">
                    <a:pos x="12" y="13"/>
                  </a:cxn>
                  <a:cxn ang="0">
                    <a:pos x="7" y="19"/>
                  </a:cxn>
                  <a:cxn ang="0">
                    <a:pos x="4" y="21"/>
                  </a:cxn>
                  <a:cxn ang="0">
                    <a:pos x="2" y="26"/>
                  </a:cxn>
                  <a:cxn ang="0">
                    <a:pos x="1" y="30"/>
                  </a:cxn>
                  <a:cxn ang="0">
                    <a:pos x="0" y="34"/>
                  </a:cxn>
                  <a:cxn ang="0">
                    <a:pos x="0" y="39"/>
                  </a:cxn>
                  <a:cxn ang="0">
                    <a:pos x="0" y="43"/>
                  </a:cxn>
                  <a:cxn ang="0">
                    <a:pos x="0" y="47"/>
                  </a:cxn>
                  <a:cxn ang="0">
                    <a:pos x="0" y="52"/>
                  </a:cxn>
                  <a:cxn ang="0">
                    <a:pos x="1" y="56"/>
                  </a:cxn>
                  <a:cxn ang="0">
                    <a:pos x="2" y="59"/>
                  </a:cxn>
                  <a:cxn ang="0">
                    <a:pos x="4" y="63"/>
                  </a:cxn>
                  <a:cxn ang="0">
                    <a:pos x="7" y="66"/>
                  </a:cxn>
                  <a:cxn ang="0">
                    <a:pos x="12" y="73"/>
                  </a:cxn>
                  <a:cxn ang="0">
                    <a:pos x="18" y="79"/>
                  </a:cxn>
                  <a:cxn ang="0">
                    <a:pos x="21" y="81"/>
                  </a:cxn>
                  <a:cxn ang="0">
                    <a:pos x="25" y="82"/>
                  </a:cxn>
                  <a:cxn ang="0">
                    <a:pos x="30" y="83"/>
                  </a:cxn>
                  <a:cxn ang="0">
                    <a:pos x="34" y="85"/>
                  </a:cxn>
                  <a:cxn ang="0">
                    <a:pos x="38" y="86"/>
                  </a:cxn>
                  <a:cxn ang="0">
                    <a:pos x="43" y="86"/>
                  </a:cxn>
                  <a:cxn ang="0">
                    <a:pos x="47" y="86"/>
                  </a:cxn>
                  <a:cxn ang="0">
                    <a:pos x="51" y="85"/>
                  </a:cxn>
                  <a:cxn ang="0">
                    <a:pos x="56" y="83"/>
                  </a:cxn>
                  <a:cxn ang="0">
                    <a:pos x="59" y="82"/>
                  </a:cxn>
                  <a:cxn ang="0">
                    <a:pos x="63" y="81"/>
                  </a:cxn>
                  <a:cxn ang="0">
                    <a:pos x="66" y="79"/>
                  </a:cxn>
                  <a:cxn ang="0">
                    <a:pos x="73" y="73"/>
                  </a:cxn>
                  <a:cxn ang="0">
                    <a:pos x="79" y="66"/>
                  </a:cxn>
                  <a:cxn ang="0">
                    <a:pos x="80" y="63"/>
                  </a:cxn>
                  <a:cxn ang="0">
                    <a:pos x="82" y="59"/>
                  </a:cxn>
                  <a:cxn ang="0">
                    <a:pos x="83" y="56"/>
                  </a:cxn>
                  <a:cxn ang="0">
                    <a:pos x="84" y="52"/>
                  </a:cxn>
                  <a:cxn ang="0">
                    <a:pos x="86" y="47"/>
                  </a:cxn>
                  <a:cxn ang="0">
                    <a:pos x="86" y="43"/>
                  </a:cxn>
                  <a:cxn ang="0">
                    <a:pos x="86" y="39"/>
                  </a:cxn>
                  <a:cxn ang="0">
                    <a:pos x="84" y="34"/>
                  </a:cxn>
                  <a:cxn ang="0">
                    <a:pos x="83" y="30"/>
                  </a:cxn>
                  <a:cxn ang="0">
                    <a:pos x="82" y="26"/>
                  </a:cxn>
                  <a:cxn ang="0">
                    <a:pos x="80" y="21"/>
                  </a:cxn>
                  <a:cxn ang="0">
                    <a:pos x="79" y="19"/>
                  </a:cxn>
                  <a:cxn ang="0">
                    <a:pos x="73" y="13"/>
                  </a:cxn>
                  <a:cxn ang="0">
                    <a:pos x="66" y="7"/>
                  </a:cxn>
                  <a:cxn ang="0">
                    <a:pos x="63" y="4"/>
                  </a:cxn>
                  <a:cxn ang="0">
                    <a:pos x="59" y="3"/>
                  </a:cxn>
                  <a:cxn ang="0">
                    <a:pos x="56" y="1"/>
                  </a:cxn>
                  <a:cxn ang="0">
                    <a:pos x="51" y="0"/>
                  </a:cxn>
                  <a:cxn ang="0">
                    <a:pos x="47" y="0"/>
                  </a:cxn>
                  <a:cxn ang="0">
                    <a:pos x="43" y="0"/>
                  </a:cxn>
                </a:cxnLst>
                <a:rect l="0" t="0" r="r" b="b"/>
                <a:pathLst>
                  <a:path w="86" h="86">
                    <a:moveTo>
                      <a:pt x="43" y="0"/>
                    </a:moveTo>
                    <a:lnTo>
                      <a:pt x="38" y="0"/>
                    </a:lnTo>
                    <a:lnTo>
                      <a:pt x="34" y="0"/>
                    </a:lnTo>
                    <a:lnTo>
                      <a:pt x="30" y="1"/>
                    </a:lnTo>
                    <a:lnTo>
                      <a:pt x="25" y="3"/>
                    </a:lnTo>
                    <a:lnTo>
                      <a:pt x="21" y="4"/>
                    </a:lnTo>
                    <a:lnTo>
                      <a:pt x="18" y="7"/>
                    </a:lnTo>
                    <a:lnTo>
                      <a:pt x="12" y="13"/>
                    </a:lnTo>
                    <a:lnTo>
                      <a:pt x="7" y="19"/>
                    </a:lnTo>
                    <a:lnTo>
                      <a:pt x="4" y="21"/>
                    </a:lnTo>
                    <a:lnTo>
                      <a:pt x="2" y="26"/>
                    </a:lnTo>
                    <a:lnTo>
                      <a:pt x="1" y="30"/>
                    </a:lnTo>
                    <a:lnTo>
                      <a:pt x="0" y="34"/>
                    </a:lnTo>
                    <a:lnTo>
                      <a:pt x="0" y="39"/>
                    </a:lnTo>
                    <a:lnTo>
                      <a:pt x="0" y="43"/>
                    </a:lnTo>
                    <a:lnTo>
                      <a:pt x="0" y="47"/>
                    </a:lnTo>
                    <a:lnTo>
                      <a:pt x="0" y="52"/>
                    </a:lnTo>
                    <a:lnTo>
                      <a:pt x="1" y="56"/>
                    </a:lnTo>
                    <a:lnTo>
                      <a:pt x="2" y="59"/>
                    </a:lnTo>
                    <a:lnTo>
                      <a:pt x="4" y="63"/>
                    </a:lnTo>
                    <a:lnTo>
                      <a:pt x="7" y="66"/>
                    </a:lnTo>
                    <a:lnTo>
                      <a:pt x="12" y="73"/>
                    </a:lnTo>
                    <a:lnTo>
                      <a:pt x="18" y="79"/>
                    </a:lnTo>
                    <a:lnTo>
                      <a:pt x="21" y="81"/>
                    </a:lnTo>
                    <a:lnTo>
                      <a:pt x="25" y="82"/>
                    </a:lnTo>
                    <a:lnTo>
                      <a:pt x="30" y="83"/>
                    </a:lnTo>
                    <a:lnTo>
                      <a:pt x="34" y="85"/>
                    </a:lnTo>
                    <a:lnTo>
                      <a:pt x="38" y="86"/>
                    </a:lnTo>
                    <a:lnTo>
                      <a:pt x="43" y="86"/>
                    </a:lnTo>
                    <a:lnTo>
                      <a:pt x="47" y="86"/>
                    </a:lnTo>
                    <a:lnTo>
                      <a:pt x="51" y="85"/>
                    </a:lnTo>
                    <a:lnTo>
                      <a:pt x="56" y="83"/>
                    </a:lnTo>
                    <a:lnTo>
                      <a:pt x="59" y="82"/>
                    </a:lnTo>
                    <a:lnTo>
                      <a:pt x="63" y="81"/>
                    </a:lnTo>
                    <a:lnTo>
                      <a:pt x="66" y="79"/>
                    </a:lnTo>
                    <a:lnTo>
                      <a:pt x="73" y="73"/>
                    </a:lnTo>
                    <a:lnTo>
                      <a:pt x="79" y="66"/>
                    </a:lnTo>
                    <a:lnTo>
                      <a:pt x="80" y="63"/>
                    </a:lnTo>
                    <a:lnTo>
                      <a:pt x="82" y="59"/>
                    </a:lnTo>
                    <a:lnTo>
                      <a:pt x="83" y="56"/>
                    </a:lnTo>
                    <a:lnTo>
                      <a:pt x="84" y="52"/>
                    </a:lnTo>
                    <a:lnTo>
                      <a:pt x="86" y="47"/>
                    </a:lnTo>
                    <a:lnTo>
                      <a:pt x="86" y="43"/>
                    </a:lnTo>
                    <a:lnTo>
                      <a:pt x="86" y="39"/>
                    </a:lnTo>
                    <a:lnTo>
                      <a:pt x="84" y="34"/>
                    </a:lnTo>
                    <a:lnTo>
                      <a:pt x="83" y="30"/>
                    </a:lnTo>
                    <a:lnTo>
                      <a:pt x="82" y="26"/>
                    </a:lnTo>
                    <a:lnTo>
                      <a:pt x="80" y="21"/>
                    </a:lnTo>
                    <a:lnTo>
                      <a:pt x="79" y="19"/>
                    </a:lnTo>
                    <a:lnTo>
                      <a:pt x="73" y="13"/>
                    </a:lnTo>
                    <a:lnTo>
                      <a:pt x="66" y="7"/>
                    </a:lnTo>
                    <a:lnTo>
                      <a:pt x="63" y="4"/>
                    </a:lnTo>
                    <a:lnTo>
                      <a:pt x="59" y="3"/>
                    </a:lnTo>
                    <a:lnTo>
                      <a:pt x="56" y="1"/>
                    </a:lnTo>
                    <a:lnTo>
                      <a:pt x="51" y="0"/>
                    </a:lnTo>
                    <a:lnTo>
                      <a:pt x="47" y="0"/>
                    </a:lnTo>
                    <a:lnTo>
                      <a:pt x="43" y="0"/>
                    </a:lnTo>
                    <a:close/>
                  </a:path>
                </a:pathLst>
              </a:custGeom>
              <a:solidFill>
                <a:srgbClr val="000000"/>
              </a:solidFill>
              <a:ln w="9525">
                <a:noFill/>
                <a:round/>
                <a:headEnd/>
                <a:tailEnd/>
              </a:ln>
            </p:spPr>
            <p:txBody>
              <a:bodyPr/>
              <a:lstStyle/>
              <a:p>
                <a:endParaRPr lang="en-US"/>
              </a:p>
            </p:txBody>
          </p:sp>
          <p:sp>
            <p:nvSpPr>
              <p:cNvPr id="144" name="Freeform 39"/>
              <p:cNvSpPr>
                <a:spLocks/>
              </p:cNvSpPr>
              <p:nvPr/>
            </p:nvSpPr>
            <p:spPr bwMode="auto">
              <a:xfrm>
                <a:off x="910" y="2739"/>
                <a:ext cx="76" cy="76"/>
              </a:xfrm>
              <a:custGeom>
                <a:avLst/>
                <a:gdLst/>
                <a:ahLst/>
                <a:cxnLst>
                  <a:cxn ang="0">
                    <a:pos x="43" y="0"/>
                  </a:cxn>
                  <a:cxn ang="0">
                    <a:pos x="38" y="0"/>
                  </a:cxn>
                  <a:cxn ang="0">
                    <a:pos x="34" y="0"/>
                  </a:cxn>
                  <a:cxn ang="0">
                    <a:pos x="30" y="1"/>
                  </a:cxn>
                  <a:cxn ang="0">
                    <a:pos x="25" y="3"/>
                  </a:cxn>
                  <a:cxn ang="0">
                    <a:pos x="21" y="4"/>
                  </a:cxn>
                  <a:cxn ang="0">
                    <a:pos x="18" y="7"/>
                  </a:cxn>
                  <a:cxn ang="0">
                    <a:pos x="12" y="13"/>
                  </a:cxn>
                  <a:cxn ang="0">
                    <a:pos x="7" y="19"/>
                  </a:cxn>
                  <a:cxn ang="0">
                    <a:pos x="4" y="21"/>
                  </a:cxn>
                  <a:cxn ang="0">
                    <a:pos x="2" y="26"/>
                  </a:cxn>
                  <a:cxn ang="0">
                    <a:pos x="1" y="30"/>
                  </a:cxn>
                  <a:cxn ang="0">
                    <a:pos x="0" y="34"/>
                  </a:cxn>
                  <a:cxn ang="0">
                    <a:pos x="0" y="39"/>
                  </a:cxn>
                  <a:cxn ang="0">
                    <a:pos x="0" y="43"/>
                  </a:cxn>
                  <a:cxn ang="0">
                    <a:pos x="0" y="47"/>
                  </a:cxn>
                  <a:cxn ang="0">
                    <a:pos x="0" y="52"/>
                  </a:cxn>
                  <a:cxn ang="0">
                    <a:pos x="1" y="56"/>
                  </a:cxn>
                  <a:cxn ang="0">
                    <a:pos x="2" y="59"/>
                  </a:cxn>
                  <a:cxn ang="0">
                    <a:pos x="4" y="63"/>
                  </a:cxn>
                  <a:cxn ang="0">
                    <a:pos x="7" y="66"/>
                  </a:cxn>
                  <a:cxn ang="0">
                    <a:pos x="12" y="73"/>
                  </a:cxn>
                  <a:cxn ang="0">
                    <a:pos x="18" y="79"/>
                  </a:cxn>
                  <a:cxn ang="0">
                    <a:pos x="21" y="81"/>
                  </a:cxn>
                  <a:cxn ang="0">
                    <a:pos x="25" y="82"/>
                  </a:cxn>
                  <a:cxn ang="0">
                    <a:pos x="30" y="83"/>
                  </a:cxn>
                  <a:cxn ang="0">
                    <a:pos x="34" y="85"/>
                  </a:cxn>
                  <a:cxn ang="0">
                    <a:pos x="38" y="86"/>
                  </a:cxn>
                  <a:cxn ang="0">
                    <a:pos x="43" y="86"/>
                  </a:cxn>
                  <a:cxn ang="0">
                    <a:pos x="47" y="86"/>
                  </a:cxn>
                  <a:cxn ang="0">
                    <a:pos x="51" y="85"/>
                  </a:cxn>
                  <a:cxn ang="0">
                    <a:pos x="56" y="83"/>
                  </a:cxn>
                  <a:cxn ang="0">
                    <a:pos x="59" y="82"/>
                  </a:cxn>
                  <a:cxn ang="0">
                    <a:pos x="63" y="81"/>
                  </a:cxn>
                  <a:cxn ang="0">
                    <a:pos x="66" y="79"/>
                  </a:cxn>
                  <a:cxn ang="0">
                    <a:pos x="73" y="73"/>
                  </a:cxn>
                  <a:cxn ang="0">
                    <a:pos x="79" y="66"/>
                  </a:cxn>
                  <a:cxn ang="0">
                    <a:pos x="80" y="63"/>
                  </a:cxn>
                  <a:cxn ang="0">
                    <a:pos x="82" y="59"/>
                  </a:cxn>
                  <a:cxn ang="0">
                    <a:pos x="83" y="56"/>
                  </a:cxn>
                  <a:cxn ang="0">
                    <a:pos x="84" y="52"/>
                  </a:cxn>
                  <a:cxn ang="0">
                    <a:pos x="86" y="47"/>
                  </a:cxn>
                  <a:cxn ang="0">
                    <a:pos x="86" y="43"/>
                  </a:cxn>
                  <a:cxn ang="0">
                    <a:pos x="86" y="39"/>
                  </a:cxn>
                  <a:cxn ang="0">
                    <a:pos x="84" y="34"/>
                  </a:cxn>
                  <a:cxn ang="0">
                    <a:pos x="83" y="30"/>
                  </a:cxn>
                  <a:cxn ang="0">
                    <a:pos x="82" y="26"/>
                  </a:cxn>
                  <a:cxn ang="0">
                    <a:pos x="80" y="21"/>
                  </a:cxn>
                  <a:cxn ang="0">
                    <a:pos x="79" y="19"/>
                  </a:cxn>
                  <a:cxn ang="0">
                    <a:pos x="73" y="13"/>
                  </a:cxn>
                  <a:cxn ang="0">
                    <a:pos x="66" y="7"/>
                  </a:cxn>
                  <a:cxn ang="0">
                    <a:pos x="63" y="4"/>
                  </a:cxn>
                  <a:cxn ang="0">
                    <a:pos x="59" y="3"/>
                  </a:cxn>
                  <a:cxn ang="0">
                    <a:pos x="56" y="1"/>
                  </a:cxn>
                  <a:cxn ang="0">
                    <a:pos x="51" y="0"/>
                  </a:cxn>
                  <a:cxn ang="0">
                    <a:pos x="47" y="0"/>
                  </a:cxn>
                  <a:cxn ang="0">
                    <a:pos x="43" y="0"/>
                  </a:cxn>
                </a:cxnLst>
                <a:rect l="0" t="0" r="r" b="b"/>
                <a:pathLst>
                  <a:path w="86" h="86">
                    <a:moveTo>
                      <a:pt x="43" y="0"/>
                    </a:moveTo>
                    <a:lnTo>
                      <a:pt x="38" y="0"/>
                    </a:lnTo>
                    <a:lnTo>
                      <a:pt x="34" y="0"/>
                    </a:lnTo>
                    <a:lnTo>
                      <a:pt x="30" y="1"/>
                    </a:lnTo>
                    <a:lnTo>
                      <a:pt x="25" y="3"/>
                    </a:lnTo>
                    <a:lnTo>
                      <a:pt x="21" y="4"/>
                    </a:lnTo>
                    <a:lnTo>
                      <a:pt x="18" y="7"/>
                    </a:lnTo>
                    <a:lnTo>
                      <a:pt x="12" y="13"/>
                    </a:lnTo>
                    <a:lnTo>
                      <a:pt x="7" y="19"/>
                    </a:lnTo>
                    <a:lnTo>
                      <a:pt x="4" y="21"/>
                    </a:lnTo>
                    <a:lnTo>
                      <a:pt x="2" y="26"/>
                    </a:lnTo>
                    <a:lnTo>
                      <a:pt x="1" y="30"/>
                    </a:lnTo>
                    <a:lnTo>
                      <a:pt x="0" y="34"/>
                    </a:lnTo>
                    <a:lnTo>
                      <a:pt x="0" y="39"/>
                    </a:lnTo>
                    <a:lnTo>
                      <a:pt x="0" y="43"/>
                    </a:lnTo>
                    <a:lnTo>
                      <a:pt x="0" y="47"/>
                    </a:lnTo>
                    <a:lnTo>
                      <a:pt x="0" y="52"/>
                    </a:lnTo>
                    <a:lnTo>
                      <a:pt x="1" y="56"/>
                    </a:lnTo>
                    <a:lnTo>
                      <a:pt x="2" y="59"/>
                    </a:lnTo>
                    <a:lnTo>
                      <a:pt x="4" y="63"/>
                    </a:lnTo>
                    <a:lnTo>
                      <a:pt x="7" y="66"/>
                    </a:lnTo>
                    <a:lnTo>
                      <a:pt x="12" y="73"/>
                    </a:lnTo>
                    <a:lnTo>
                      <a:pt x="18" y="79"/>
                    </a:lnTo>
                    <a:lnTo>
                      <a:pt x="21" y="81"/>
                    </a:lnTo>
                    <a:lnTo>
                      <a:pt x="25" y="82"/>
                    </a:lnTo>
                    <a:lnTo>
                      <a:pt x="30" y="83"/>
                    </a:lnTo>
                    <a:lnTo>
                      <a:pt x="34" y="85"/>
                    </a:lnTo>
                    <a:lnTo>
                      <a:pt x="38" y="86"/>
                    </a:lnTo>
                    <a:lnTo>
                      <a:pt x="43" y="86"/>
                    </a:lnTo>
                    <a:lnTo>
                      <a:pt x="47" y="86"/>
                    </a:lnTo>
                    <a:lnTo>
                      <a:pt x="51" y="85"/>
                    </a:lnTo>
                    <a:lnTo>
                      <a:pt x="56" y="83"/>
                    </a:lnTo>
                    <a:lnTo>
                      <a:pt x="59" y="82"/>
                    </a:lnTo>
                    <a:lnTo>
                      <a:pt x="63" y="81"/>
                    </a:lnTo>
                    <a:lnTo>
                      <a:pt x="66" y="79"/>
                    </a:lnTo>
                    <a:lnTo>
                      <a:pt x="73" y="73"/>
                    </a:lnTo>
                    <a:lnTo>
                      <a:pt x="79" y="66"/>
                    </a:lnTo>
                    <a:lnTo>
                      <a:pt x="80" y="63"/>
                    </a:lnTo>
                    <a:lnTo>
                      <a:pt x="82" y="59"/>
                    </a:lnTo>
                    <a:lnTo>
                      <a:pt x="83" y="56"/>
                    </a:lnTo>
                    <a:lnTo>
                      <a:pt x="84" y="52"/>
                    </a:lnTo>
                    <a:lnTo>
                      <a:pt x="86" y="47"/>
                    </a:lnTo>
                    <a:lnTo>
                      <a:pt x="86" y="43"/>
                    </a:lnTo>
                    <a:lnTo>
                      <a:pt x="86" y="39"/>
                    </a:lnTo>
                    <a:lnTo>
                      <a:pt x="84" y="34"/>
                    </a:lnTo>
                    <a:lnTo>
                      <a:pt x="83" y="30"/>
                    </a:lnTo>
                    <a:lnTo>
                      <a:pt x="82" y="26"/>
                    </a:lnTo>
                    <a:lnTo>
                      <a:pt x="80" y="21"/>
                    </a:lnTo>
                    <a:lnTo>
                      <a:pt x="79" y="19"/>
                    </a:lnTo>
                    <a:lnTo>
                      <a:pt x="73" y="13"/>
                    </a:lnTo>
                    <a:lnTo>
                      <a:pt x="66" y="7"/>
                    </a:lnTo>
                    <a:lnTo>
                      <a:pt x="63" y="4"/>
                    </a:lnTo>
                    <a:lnTo>
                      <a:pt x="59" y="3"/>
                    </a:lnTo>
                    <a:lnTo>
                      <a:pt x="56" y="1"/>
                    </a:lnTo>
                    <a:lnTo>
                      <a:pt x="51" y="0"/>
                    </a:lnTo>
                    <a:lnTo>
                      <a:pt x="47" y="0"/>
                    </a:lnTo>
                    <a:lnTo>
                      <a:pt x="43" y="0"/>
                    </a:lnTo>
                  </a:path>
                </a:pathLst>
              </a:custGeom>
              <a:noFill/>
              <a:ln w="14288">
                <a:solidFill>
                  <a:srgbClr val="000000"/>
                </a:solidFill>
                <a:prstDash val="solid"/>
                <a:round/>
                <a:headEnd/>
                <a:tailEnd/>
              </a:ln>
            </p:spPr>
            <p:txBody>
              <a:bodyPr/>
              <a:lstStyle/>
              <a:p>
                <a:endParaRPr lang="en-US"/>
              </a:p>
            </p:txBody>
          </p:sp>
          <p:sp>
            <p:nvSpPr>
              <p:cNvPr id="145" name="Freeform 40"/>
              <p:cNvSpPr>
                <a:spLocks/>
              </p:cNvSpPr>
              <p:nvPr/>
            </p:nvSpPr>
            <p:spPr bwMode="auto">
              <a:xfrm>
                <a:off x="1520" y="2739"/>
                <a:ext cx="77" cy="76"/>
              </a:xfrm>
              <a:custGeom>
                <a:avLst/>
                <a:gdLst/>
                <a:ahLst/>
                <a:cxnLst>
                  <a:cxn ang="0">
                    <a:pos x="43" y="0"/>
                  </a:cxn>
                  <a:cxn ang="0">
                    <a:pos x="39" y="0"/>
                  </a:cxn>
                  <a:cxn ang="0">
                    <a:pos x="35" y="0"/>
                  </a:cxn>
                  <a:cxn ang="0">
                    <a:pos x="30" y="1"/>
                  </a:cxn>
                  <a:cxn ang="0">
                    <a:pos x="26" y="3"/>
                  </a:cxn>
                  <a:cxn ang="0">
                    <a:pos x="22" y="4"/>
                  </a:cxn>
                  <a:cxn ang="0">
                    <a:pos x="19" y="7"/>
                  </a:cxn>
                  <a:cxn ang="0">
                    <a:pos x="13" y="13"/>
                  </a:cxn>
                  <a:cxn ang="0">
                    <a:pos x="7" y="19"/>
                  </a:cxn>
                  <a:cxn ang="0">
                    <a:pos x="5" y="21"/>
                  </a:cxn>
                  <a:cxn ang="0">
                    <a:pos x="3" y="26"/>
                  </a:cxn>
                  <a:cxn ang="0">
                    <a:pos x="2" y="30"/>
                  </a:cxn>
                  <a:cxn ang="0">
                    <a:pos x="0" y="34"/>
                  </a:cxn>
                  <a:cxn ang="0">
                    <a:pos x="0" y="39"/>
                  </a:cxn>
                  <a:cxn ang="0">
                    <a:pos x="0" y="43"/>
                  </a:cxn>
                  <a:cxn ang="0">
                    <a:pos x="0" y="47"/>
                  </a:cxn>
                  <a:cxn ang="0">
                    <a:pos x="0" y="52"/>
                  </a:cxn>
                  <a:cxn ang="0">
                    <a:pos x="2" y="56"/>
                  </a:cxn>
                  <a:cxn ang="0">
                    <a:pos x="3" y="59"/>
                  </a:cxn>
                  <a:cxn ang="0">
                    <a:pos x="5" y="63"/>
                  </a:cxn>
                  <a:cxn ang="0">
                    <a:pos x="7" y="66"/>
                  </a:cxn>
                  <a:cxn ang="0">
                    <a:pos x="13" y="73"/>
                  </a:cxn>
                  <a:cxn ang="0">
                    <a:pos x="19" y="79"/>
                  </a:cxn>
                  <a:cxn ang="0">
                    <a:pos x="22" y="81"/>
                  </a:cxn>
                  <a:cxn ang="0">
                    <a:pos x="26" y="82"/>
                  </a:cxn>
                  <a:cxn ang="0">
                    <a:pos x="30" y="83"/>
                  </a:cxn>
                  <a:cxn ang="0">
                    <a:pos x="35" y="85"/>
                  </a:cxn>
                  <a:cxn ang="0">
                    <a:pos x="39" y="86"/>
                  </a:cxn>
                  <a:cxn ang="0">
                    <a:pos x="43" y="86"/>
                  </a:cxn>
                  <a:cxn ang="0">
                    <a:pos x="48" y="86"/>
                  </a:cxn>
                  <a:cxn ang="0">
                    <a:pos x="52" y="85"/>
                  </a:cxn>
                  <a:cxn ang="0">
                    <a:pos x="56" y="83"/>
                  </a:cxn>
                  <a:cxn ang="0">
                    <a:pos x="59" y="82"/>
                  </a:cxn>
                  <a:cxn ang="0">
                    <a:pos x="64" y="81"/>
                  </a:cxn>
                  <a:cxn ang="0">
                    <a:pos x="66" y="79"/>
                  </a:cxn>
                  <a:cxn ang="0">
                    <a:pos x="74" y="73"/>
                  </a:cxn>
                  <a:cxn ang="0">
                    <a:pos x="79" y="66"/>
                  </a:cxn>
                  <a:cxn ang="0">
                    <a:pos x="81" y="63"/>
                  </a:cxn>
                  <a:cxn ang="0">
                    <a:pos x="82" y="59"/>
                  </a:cxn>
                  <a:cxn ang="0">
                    <a:pos x="84" y="56"/>
                  </a:cxn>
                  <a:cxn ang="0">
                    <a:pos x="85" y="52"/>
                  </a:cxn>
                  <a:cxn ang="0">
                    <a:pos x="87" y="47"/>
                  </a:cxn>
                  <a:cxn ang="0">
                    <a:pos x="87" y="43"/>
                  </a:cxn>
                  <a:cxn ang="0">
                    <a:pos x="87" y="39"/>
                  </a:cxn>
                  <a:cxn ang="0">
                    <a:pos x="85" y="34"/>
                  </a:cxn>
                  <a:cxn ang="0">
                    <a:pos x="84" y="30"/>
                  </a:cxn>
                  <a:cxn ang="0">
                    <a:pos x="82" y="26"/>
                  </a:cxn>
                  <a:cxn ang="0">
                    <a:pos x="81" y="21"/>
                  </a:cxn>
                  <a:cxn ang="0">
                    <a:pos x="79" y="19"/>
                  </a:cxn>
                  <a:cxn ang="0">
                    <a:pos x="74" y="13"/>
                  </a:cxn>
                  <a:cxn ang="0">
                    <a:pos x="66" y="7"/>
                  </a:cxn>
                  <a:cxn ang="0">
                    <a:pos x="64" y="4"/>
                  </a:cxn>
                  <a:cxn ang="0">
                    <a:pos x="59" y="3"/>
                  </a:cxn>
                  <a:cxn ang="0">
                    <a:pos x="56" y="1"/>
                  </a:cxn>
                  <a:cxn ang="0">
                    <a:pos x="52" y="0"/>
                  </a:cxn>
                  <a:cxn ang="0">
                    <a:pos x="48" y="0"/>
                  </a:cxn>
                  <a:cxn ang="0">
                    <a:pos x="43" y="0"/>
                  </a:cxn>
                </a:cxnLst>
                <a:rect l="0" t="0" r="r" b="b"/>
                <a:pathLst>
                  <a:path w="87" h="86">
                    <a:moveTo>
                      <a:pt x="43" y="0"/>
                    </a:moveTo>
                    <a:lnTo>
                      <a:pt x="39" y="0"/>
                    </a:lnTo>
                    <a:lnTo>
                      <a:pt x="35" y="0"/>
                    </a:lnTo>
                    <a:lnTo>
                      <a:pt x="30" y="1"/>
                    </a:lnTo>
                    <a:lnTo>
                      <a:pt x="26" y="3"/>
                    </a:lnTo>
                    <a:lnTo>
                      <a:pt x="22" y="4"/>
                    </a:lnTo>
                    <a:lnTo>
                      <a:pt x="19" y="7"/>
                    </a:lnTo>
                    <a:lnTo>
                      <a:pt x="13" y="13"/>
                    </a:lnTo>
                    <a:lnTo>
                      <a:pt x="7" y="19"/>
                    </a:lnTo>
                    <a:lnTo>
                      <a:pt x="5" y="21"/>
                    </a:lnTo>
                    <a:lnTo>
                      <a:pt x="3" y="26"/>
                    </a:lnTo>
                    <a:lnTo>
                      <a:pt x="2" y="30"/>
                    </a:lnTo>
                    <a:lnTo>
                      <a:pt x="0" y="34"/>
                    </a:lnTo>
                    <a:lnTo>
                      <a:pt x="0" y="39"/>
                    </a:lnTo>
                    <a:lnTo>
                      <a:pt x="0" y="43"/>
                    </a:lnTo>
                    <a:lnTo>
                      <a:pt x="0" y="47"/>
                    </a:lnTo>
                    <a:lnTo>
                      <a:pt x="0" y="52"/>
                    </a:lnTo>
                    <a:lnTo>
                      <a:pt x="2" y="56"/>
                    </a:lnTo>
                    <a:lnTo>
                      <a:pt x="3" y="59"/>
                    </a:lnTo>
                    <a:lnTo>
                      <a:pt x="5" y="63"/>
                    </a:lnTo>
                    <a:lnTo>
                      <a:pt x="7" y="66"/>
                    </a:lnTo>
                    <a:lnTo>
                      <a:pt x="13" y="73"/>
                    </a:lnTo>
                    <a:lnTo>
                      <a:pt x="19" y="79"/>
                    </a:lnTo>
                    <a:lnTo>
                      <a:pt x="22" y="81"/>
                    </a:lnTo>
                    <a:lnTo>
                      <a:pt x="26" y="82"/>
                    </a:lnTo>
                    <a:lnTo>
                      <a:pt x="30" y="83"/>
                    </a:lnTo>
                    <a:lnTo>
                      <a:pt x="35" y="85"/>
                    </a:lnTo>
                    <a:lnTo>
                      <a:pt x="39" y="86"/>
                    </a:lnTo>
                    <a:lnTo>
                      <a:pt x="43" y="86"/>
                    </a:lnTo>
                    <a:lnTo>
                      <a:pt x="48" y="86"/>
                    </a:lnTo>
                    <a:lnTo>
                      <a:pt x="52" y="85"/>
                    </a:lnTo>
                    <a:lnTo>
                      <a:pt x="56" y="83"/>
                    </a:lnTo>
                    <a:lnTo>
                      <a:pt x="59" y="82"/>
                    </a:lnTo>
                    <a:lnTo>
                      <a:pt x="64" y="81"/>
                    </a:lnTo>
                    <a:lnTo>
                      <a:pt x="66" y="79"/>
                    </a:lnTo>
                    <a:lnTo>
                      <a:pt x="74" y="73"/>
                    </a:lnTo>
                    <a:lnTo>
                      <a:pt x="79" y="66"/>
                    </a:lnTo>
                    <a:lnTo>
                      <a:pt x="81" y="63"/>
                    </a:lnTo>
                    <a:lnTo>
                      <a:pt x="82" y="59"/>
                    </a:lnTo>
                    <a:lnTo>
                      <a:pt x="84" y="56"/>
                    </a:lnTo>
                    <a:lnTo>
                      <a:pt x="85" y="52"/>
                    </a:lnTo>
                    <a:lnTo>
                      <a:pt x="87" y="47"/>
                    </a:lnTo>
                    <a:lnTo>
                      <a:pt x="87" y="43"/>
                    </a:lnTo>
                    <a:lnTo>
                      <a:pt x="87" y="39"/>
                    </a:lnTo>
                    <a:lnTo>
                      <a:pt x="85" y="34"/>
                    </a:lnTo>
                    <a:lnTo>
                      <a:pt x="84" y="30"/>
                    </a:lnTo>
                    <a:lnTo>
                      <a:pt x="82" y="26"/>
                    </a:lnTo>
                    <a:lnTo>
                      <a:pt x="81" y="21"/>
                    </a:lnTo>
                    <a:lnTo>
                      <a:pt x="79" y="19"/>
                    </a:lnTo>
                    <a:lnTo>
                      <a:pt x="74" y="13"/>
                    </a:lnTo>
                    <a:lnTo>
                      <a:pt x="66" y="7"/>
                    </a:lnTo>
                    <a:lnTo>
                      <a:pt x="64" y="4"/>
                    </a:lnTo>
                    <a:lnTo>
                      <a:pt x="59" y="3"/>
                    </a:lnTo>
                    <a:lnTo>
                      <a:pt x="56" y="1"/>
                    </a:lnTo>
                    <a:lnTo>
                      <a:pt x="52" y="0"/>
                    </a:lnTo>
                    <a:lnTo>
                      <a:pt x="48" y="0"/>
                    </a:lnTo>
                    <a:lnTo>
                      <a:pt x="43" y="0"/>
                    </a:lnTo>
                    <a:close/>
                  </a:path>
                </a:pathLst>
              </a:custGeom>
              <a:solidFill>
                <a:srgbClr val="000000"/>
              </a:solidFill>
              <a:ln w="9525">
                <a:noFill/>
                <a:round/>
                <a:headEnd/>
                <a:tailEnd/>
              </a:ln>
            </p:spPr>
            <p:txBody>
              <a:bodyPr/>
              <a:lstStyle/>
              <a:p>
                <a:endParaRPr lang="en-US"/>
              </a:p>
            </p:txBody>
          </p:sp>
          <p:sp>
            <p:nvSpPr>
              <p:cNvPr id="146" name="Freeform 41"/>
              <p:cNvSpPr>
                <a:spLocks/>
              </p:cNvSpPr>
              <p:nvPr/>
            </p:nvSpPr>
            <p:spPr bwMode="auto">
              <a:xfrm>
                <a:off x="1520" y="2739"/>
                <a:ext cx="77" cy="76"/>
              </a:xfrm>
              <a:custGeom>
                <a:avLst/>
                <a:gdLst/>
                <a:ahLst/>
                <a:cxnLst>
                  <a:cxn ang="0">
                    <a:pos x="43" y="0"/>
                  </a:cxn>
                  <a:cxn ang="0">
                    <a:pos x="39" y="0"/>
                  </a:cxn>
                  <a:cxn ang="0">
                    <a:pos x="35" y="0"/>
                  </a:cxn>
                  <a:cxn ang="0">
                    <a:pos x="30" y="1"/>
                  </a:cxn>
                  <a:cxn ang="0">
                    <a:pos x="26" y="3"/>
                  </a:cxn>
                  <a:cxn ang="0">
                    <a:pos x="22" y="4"/>
                  </a:cxn>
                  <a:cxn ang="0">
                    <a:pos x="19" y="7"/>
                  </a:cxn>
                  <a:cxn ang="0">
                    <a:pos x="13" y="13"/>
                  </a:cxn>
                  <a:cxn ang="0">
                    <a:pos x="7" y="19"/>
                  </a:cxn>
                  <a:cxn ang="0">
                    <a:pos x="5" y="21"/>
                  </a:cxn>
                  <a:cxn ang="0">
                    <a:pos x="3" y="26"/>
                  </a:cxn>
                  <a:cxn ang="0">
                    <a:pos x="2" y="30"/>
                  </a:cxn>
                  <a:cxn ang="0">
                    <a:pos x="0" y="34"/>
                  </a:cxn>
                  <a:cxn ang="0">
                    <a:pos x="0" y="39"/>
                  </a:cxn>
                  <a:cxn ang="0">
                    <a:pos x="0" y="43"/>
                  </a:cxn>
                  <a:cxn ang="0">
                    <a:pos x="0" y="47"/>
                  </a:cxn>
                  <a:cxn ang="0">
                    <a:pos x="0" y="52"/>
                  </a:cxn>
                  <a:cxn ang="0">
                    <a:pos x="2" y="56"/>
                  </a:cxn>
                  <a:cxn ang="0">
                    <a:pos x="3" y="59"/>
                  </a:cxn>
                  <a:cxn ang="0">
                    <a:pos x="5" y="63"/>
                  </a:cxn>
                  <a:cxn ang="0">
                    <a:pos x="7" y="66"/>
                  </a:cxn>
                  <a:cxn ang="0">
                    <a:pos x="13" y="73"/>
                  </a:cxn>
                  <a:cxn ang="0">
                    <a:pos x="19" y="79"/>
                  </a:cxn>
                  <a:cxn ang="0">
                    <a:pos x="22" y="81"/>
                  </a:cxn>
                  <a:cxn ang="0">
                    <a:pos x="26" y="82"/>
                  </a:cxn>
                  <a:cxn ang="0">
                    <a:pos x="30" y="83"/>
                  </a:cxn>
                  <a:cxn ang="0">
                    <a:pos x="35" y="85"/>
                  </a:cxn>
                  <a:cxn ang="0">
                    <a:pos x="39" y="86"/>
                  </a:cxn>
                  <a:cxn ang="0">
                    <a:pos x="43" y="86"/>
                  </a:cxn>
                  <a:cxn ang="0">
                    <a:pos x="48" y="86"/>
                  </a:cxn>
                  <a:cxn ang="0">
                    <a:pos x="52" y="85"/>
                  </a:cxn>
                  <a:cxn ang="0">
                    <a:pos x="56" y="83"/>
                  </a:cxn>
                  <a:cxn ang="0">
                    <a:pos x="59" y="82"/>
                  </a:cxn>
                  <a:cxn ang="0">
                    <a:pos x="64" y="81"/>
                  </a:cxn>
                  <a:cxn ang="0">
                    <a:pos x="66" y="79"/>
                  </a:cxn>
                  <a:cxn ang="0">
                    <a:pos x="74" y="73"/>
                  </a:cxn>
                  <a:cxn ang="0">
                    <a:pos x="79" y="66"/>
                  </a:cxn>
                  <a:cxn ang="0">
                    <a:pos x="81" y="63"/>
                  </a:cxn>
                  <a:cxn ang="0">
                    <a:pos x="82" y="59"/>
                  </a:cxn>
                  <a:cxn ang="0">
                    <a:pos x="84" y="56"/>
                  </a:cxn>
                  <a:cxn ang="0">
                    <a:pos x="85" y="52"/>
                  </a:cxn>
                  <a:cxn ang="0">
                    <a:pos x="87" y="47"/>
                  </a:cxn>
                  <a:cxn ang="0">
                    <a:pos x="87" y="43"/>
                  </a:cxn>
                  <a:cxn ang="0">
                    <a:pos x="87" y="39"/>
                  </a:cxn>
                  <a:cxn ang="0">
                    <a:pos x="85" y="34"/>
                  </a:cxn>
                  <a:cxn ang="0">
                    <a:pos x="84" y="30"/>
                  </a:cxn>
                  <a:cxn ang="0">
                    <a:pos x="82" y="26"/>
                  </a:cxn>
                  <a:cxn ang="0">
                    <a:pos x="81" y="21"/>
                  </a:cxn>
                  <a:cxn ang="0">
                    <a:pos x="79" y="19"/>
                  </a:cxn>
                  <a:cxn ang="0">
                    <a:pos x="74" y="13"/>
                  </a:cxn>
                  <a:cxn ang="0">
                    <a:pos x="66" y="7"/>
                  </a:cxn>
                  <a:cxn ang="0">
                    <a:pos x="64" y="4"/>
                  </a:cxn>
                  <a:cxn ang="0">
                    <a:pos x="59" y="3"/>
                  </a:cxn>
                  <a:cxn ang="0">
                    <a:pos x="56" y="1"/>
                  </a:cxn>
                  <a:cxn ang="0">
                    <a:pos x="52" y="0"/>
                  </a:cxn>
                  <a:cxn ang="0">
                    <a:pos x="48" y="0"/>
                  </a:cxn>
                  <a:cxn ang="0">
                    <a:pos x="43" y="0"/>
                  </a:cxn>
                </a:cxnLst>
                <a:rect l="0" t="0" r="r" b="b"/>
                <a:pathLst>
                  <a:path w="87" h="86">
                    <a:moveTo>
                      <a:pt x="43" y="0"/>
                    </a:moveTo>
                    <a:lnTo>
                      <a:pt x="39" y="0"/>
                    </a:lnTo>
                    <a:lnTo>
                      <a:pt x="35" y="0"/>
                    </a:lnTo>
                    <a:lnTo>
                      <a:pt x="30" y="1"/>
                    </a:lnTo>
                    <a:lnTo>
                      <a:pt x="26" y="3"/>
                    </a:lnTo>
                    <a:lnTo>
                      <a:pt x="22" y="4"/>
                    </a:lnTo>
                    <a:lnTo>
                      <a:pt x="19" y="7"/>
                    </a:lnTo>
                    <a:lnTo>
                      <a:pt x="13" y="13"/>
                    </a:lnTo>
                    <a:lnTo>
                      <a:pt x="7" y="19"/>
                    </a:lnTo>
                    <a:lnTo>
                      <a:pt x="5" y="21"/>
                    </a:lnTo>
                    <a:lnTo>
                      <a:pt x="3" y="26"/>
                    </a:lnTo>
                    <a:lnTo>
                      <a:pt x="2" y="30"/>
                    </a:lnTo>
                    <a:lnTo>
                      <a:pt x="0" y="34"/>
                    </a:lnTo>
                    <a:lnTo>
                      <a:pt x="0" y="39"/>
                    </a:lnTo>
                    <a:lnTo>
                      <a:pt x="0" y="43"/>
                    </a:lnTo>
                    <a:lnTo>
                      <a:pt x="0" y="47"/>
                    </a:lnTo>
                    <a:lnTo>
                      <a:pt x="0" y="52"/>
                    </a:lnTo>
                    <a:lnTo>
                      <a:pt x="2" y="56"/>
                    </a:lnTo>
                    <a:lnTo>
                      <a:pt x="3" y="59"/>
                    </a:lnTo>
                    <a:lnTo>
                      <a:pt x="5" y="63"/>
                    </a:lnTo>
                    <a:lnTo>
                      <a:pt x="7" y="66"/>
                    </a:lnTo>
                    <a:lnTo>
                      <a:pt x="13" y="73"/>
                    </a:lnTo>
                    <a:lnTo>
                      <a:pt x="19" y="79"/>
                    </a:lnTo>
                    <a:lnTo>
                      <a:pt x="22" y="81"/>
                    </a:lnTo>
                    <a:lnTo>
                      <a:pt x="26" y="82"/>
                    </a:lnTo>
                    <a:lnTo>
                      <a:pt x="30" y="83"/>
                    </a:lnTo>
                    <a:lnTo>
                      <a:pt x="35" y="85"/>
                    </a:lnTo>
                    <a:lnTo>
                      <a:pt x="39" y="86"/>
                    </a:lnTo>
                    <a:lnTo>
                      <a:pt x="43" y="86"/>
                    </a:lnTo>
                    <a:lnTo>
                      <a:pt x="48" y="86"/>
                    </a:lnTo>
                    <a:lnTo>
                      <a:pt x="52" y="85"/>
                    </a:lnTo>
                    <a:lnTo>
                      <a:pt x="56" y="83"/>
                    </a:lnTo>
                    <a:lnTo>
                      <a:pt x="59" y="82"/>
                    </a:lnTo>
                    <a:lnTo>
                      <a:pt x="64" y="81"/>
                    </a:lnTo>
                    <a:lnTo>
                      <a:pt x="66" y="79"/>
                    </a:lnTo>
                    <a:lnTo>
                      <a:pt x="74" y="73"/>
                    </a:lnTo>
                    <a:lnTo>
                      <a:pt x="79" y="66"/>
                    </a:lnTo>
                    <a:lnTo>
                      <a:pt x="81" y="63"/>
                    </a:lnTo>
                    <a:lnTo>
                      <a:pt x="82" y="59"/>
                    </a:lnTo>
                    <a:lnTo>
                      <a:pt x="84" y="56"/>
                    </a:lnTo>
                    <a:lnTo>
                      <a:pt x="85" y="52"/>
                    </a:lnTo>
                    <a:lnTo>
                      <a:pt x="87" y="47"/>
                    </a:lnTo>
                    <a:lnTo>
                      <a:pt x="87" y="43"/>
                    </a:lnTo>
                    <a:lnTo>
                      <a:pt x="87" y="39"/>
                    </a:lnTo>
                    <a:lnTo>
                      <a:pt x="85" y="34"/>
                    </a:lnTo>
                    <a:lnTo>
                      <a:pt x="84" y="30"/>
                    </a:lnTo>
                    <a:lnTo>
                      <a:pt x="82" y="26"/>
                    </a:lnTo>
                    <a:lnTo>
                      <a:pt x="81" y="21"/>
                    </a:lnTo>
                    <a:lnTo>
                      <a:pt x="79" y="19"/>
                    </a:lnTo>
                    <a:lnTo>
                      <a:pt x="74" y="13"/>
                    </a:lnTo>
                    <a:lnTo>
                      <a:pt x="66" y="7"/>
                    </a:lnTo>
                    <a:lnTo>
                      <a:pt x="64" y="4"/>
                    </a:lnTo>
                    <a:lnTo>
                      <a:pt x="59" y="3"/>
                    </a:lnTo>
                    <a:lnTo>
                      <a:pt x="56" y="1"/>
                    </a:lnTo>
                    <a:lnTo>
                      <a:pt x="52" y="0"/>
                    </a:lnTo>
                    <a:lnTo>
                      <a:pt x="48" y="0"/>
                    </a:lnTo>
                    <a:lnTo>
                      <a:pt x="43" y="0"/>
                    </a:lnTo>
                  </a:path>
                </a:pathLst>
              </a:custGeom>
              <a:noFill/>
              <a:ln w="14288">
                <a:solidFill>
                  <a:srgbClr val="000000"/>
                </a:solidFill>
                <a:prstDash val="solid"/>
                <a:round/>
                <a:headEnd/>
                <a:tailEnd/>
              </a:ln>
            </p:spPr>
            <p:txBody>
              <a:bodyPr/>
              <a:lstStyle/>
              <a:p>
                <a:endParaRPr lang="en-US"/>
              </a:p>
            </p:txBody>
          </p:sp>
          <p:sp>
            <p:nvSpPr>
              <p:cNvPr id="147" name="Freeform 42"/>
              <p:cNvSpPr>
                <a:spLocks/>
              </p:cNvSpPr>
              <p:nvPr/>
            </p:nvSpPr>
            <p:spPr bwMode="auto">
              <a:xfrm>
                <a:off x="299" y="2739"/>
                <a:ext cx="76" cy="76"/>
              </a:xfrm>
              <a:custGeom>
                <a:avLst/>
                <a:gdLst/>
                <a:ahLst/>
                <a:cxnLst>
                  <a:cxn ang="0">
                    <a:pos x="43" y="0"/>
                  </a:cxn>
                  <a:cxn ang="0">
                    <a:pos x="39" y="0"/>
                  </a:cxn>
                  <a:cxn ang="0">
                    <a:pos x="34" y="0"/>
                  </a:cxn>
                  <a:cxn ang="0">
                    <a:pos x="30" y="1"/>
                  </a:cxn>
                  <a:cxn ang="0">
                    <a:pos x="26" y="3"/>
                  </a:cxn>
                  <a:cxn ang="0">
                    <a:pos x="21" y="4"/>
                  </a:cxn>
                  <a:cxn ang="0">
                    <a:pos x="19" y="7"/>
                  </a:cxn>
                  <a:cxn ang="0">
                    <a:pos x="13" y="13"/>
                  </a:cxn>
                  <a:cxn ang="0">
                    <a:pos x="7" y="19"/>
                  </a:cxn>
                  <a:cxn ang="0">
                    <a:pos x="4" y="21"/>
                  </a:cxn>
                  <a:cxn ang="0">
                    <a:pos x="3" y="26"/>
                  </a:cxn>
                  <a:cxn ang="0">
                    <a:pos x="1" y="30"/>
                  </a:cxn>
                  <a:cxn ang="0">
                    <a:pos x="0" y="34"/>
                  </a:cxn>
                  <a:cxn ang="0">
                    <a:pos x="0" y="39"/>
                  </a:cxn>
                  <a:cxn ang="0">
                    <a:pos x="0" y="43"/>
                  </a:cxn>
                  <a:cxn ang="0">
                    <a:pos x="0" y="47"/>
                  </a:cxn>
                  <a:cxn ang="0">
                    <a:pos x="0" y="52"/>
                  </a:cxn>
                  <a:cxn ang="0">
                    <a:pos x="1" y="56"/>
                  </a:cxn>
                  <a:cxn ang="0">
                    <a:pos x="3" y="59"/>
                  </a:cxn>
                  <a:cxn ang="0">
                    <a:pos x="4" y="63"/>
                  </a:cxn>
                  <a:cxn ang="0">
                    <a:pos x="7" y="66"/>
                  </a:cxn>
                  <a:cxn ang="0">
                    <a:pos x="13" y="73"/>
                  </a:cxn>
                  <a:cxn ang="0">
                    <a:pos x="19" y="79"/>
                  </a:cxn>
                  <a:cxn ang="0">
                    <a:pos x="21" y="81"/>
                  </a:cxn>
                  <a:cxn ang="0">
                    <a:pos x="26" y="82"/>
                  </a:cxn>
                  <a:cxn ang="0">
                    <a:pos x="30" y="83"/>
                  </a:cxn>
                  <a:cxn ang="0">
                    <a:pos x="34" y="85"/>
                  </a:cxn>
                  <a:cxn ang="0">
                    <a:pos x="39" y="86"/>
                  </a:cxn>
                  <a:cxn ang="0">
                    <a:pos x="43" y="86"/>
                  </a:cxn>
                  <a:cxn ang="0">
                    <a:pos x="47" y="86"/>
                  </a:cxn>
                  <a:cxn ang="0">
                    <a:pos x="52" y="85"/>
                  </a:cxn>
                  <a:cxn ang="0">
                    <a:pos x="56" y="83"/>
                  </a:cxn>
                  <a:cxn ang="0">
                    <a:pos x="59" y="82"/>
                  </a:cxn>
                  <a:cxn ang="0">
                    <a:pos x="63" y="81"/>
                  </a:cxn>
                  <a:cxn ang="0">
                    <a:pos x="66" y="79"/>
                  </a:cxn>
                  <a:cxn ang="0">
                    <a:pos x="73" y="73"/>
                  </a:cxn>
                  <a:cxn ang="0">
                    <a:pos x="79" y="66"/>
                  </a:cxn>
                  <a:cxn ang="0">
                    <a:pos x="80" y="63"/>
                  </a:cxn>
                  <a:cxn ang="0">
                    <a:pos x="82" y="59"/>
                  </a:cxn>
                  <a:cxn ang="0">
                    <a:pos x="83" y="56"/>
                  </a:cxn>
                  <a:cxn ang="0">
                    <a:pos x="85" y="52"/>
                  </a:cxn>
                  <a:cxn ang="0">
                    <a:pos x="86" y="47"/>
                  </a:cxn>
                  <a:cxn ang="0">
                    <a:pos x="86" y="43"/>
                  </a:cxn>
                  <a:cxn ang="0">
                    <a:pos x="86" y="39"/>
                  </a:cxn>
                  <a:cxn ang="0">
                    <a:pos x="85" y="34"/>
                  </a:cxn>
                  <a:cxn ang="0">
                    <a:pos x="83" y="30"/>
                  </a:cxn>
                  <a:cxn ang="0">
                    <a:pos x="82" y="26"/>
                  </a:cxn>
                  <a:cxn ang="0">
                    <a:pos x="80" y="21"/>
                  </a:cxn>
                  <a:cxn ang="0">
                    <a:pos x="79" y="19"/>
                  </a:cxn>
                  <a:cxn ang="0">
                    <a:pos x="73" y="13"/>
                  </a:cxn>
                  <a:cxn ang="0">
                    <a:pos x="66" y="7"/>
                  </a:cxn>
                  <a:cxn ang="0">
                    <a:pos x="63" y="4"/>
                  </a:cxn>
                  <a:cxn ang="0">
                    <a:pos x="59" y="3"/>
                  </a:cxn>
                  <a:cxn ang="0">
                    <a:pos x="56" y="1"/>
                  </a:cxn>
                  <a:cxn ang="0">
                    <a:pos x="52" y="0"/>
                  </a:cxn>
                  <a:cxn ang="0">
                    <a:pos x="47" y="0"/>
                  </a:cxn>
                  <a:cxn ang="0">
                    <a:pos x="43" y="0"/>
                  </a:cxn>
                </a:cxnLst>
                <a:rect l="0" t="0" r="r" b="b"/>
                <a:pathLst>
                  <a:path w="86" h="86">
                    <a:moveTo>
                      <a:pt x="43" y="0"/>
                    </a:moveTo>
                    <a:lnTo>
                      <a:pt x="39" y="0"/>
                    </a:lnTo>
                    <a:lnTo>
                      <a:pt x="34" y="0"/>
                    </a:lnTo>
                    <a:lnTo>
                      <a:pt x="30" y="1"/>
                    </a:lnTo>
                    <a:lnTo>
                      <a:pt x="26" y="3"/>
                    </a:lnTo>
                    <a:lnTo>
                      <a:pt x="21" y="4"/>
                    </a:lnTo>
                    <a:lnTo>
                      <a:pt x="19" y="7"/>
                    </a:lnTo>
                    <a:lnTo>
                      <a:pt x="13" y="13"/>
                    </a:lnTo>
                    <a:lnTo>
                      <a:pt x="7" y="19"/>
                    </a:lnTo>
                    <a:lnTo>
                      <a:pt x="4" y="21"/>
                    </a:lnTo>
                    <a:lnTo>
                      <a:pt x="3" y="26"/>
                    </a:lnTo>
                    <a:lnTo>
                      <a:pt x="1" y="30"/>
                    </a:lnTo>
                    <a:lnTo>
                      <a:pt x="0" y="34"/>
                    </a:lnTo>
                    <a:lnTo>
                      <a:pt x="0" y="39"/>
                    </a:lnTo>
                    <a:lnTo>
                      <a:pt x="0" y="43"/>
                    </a:lnTo>
                    <a:lnTo>
                      <a:pt x="0" y="47"/>
                    </a:lnTo>
                    <a:lnTo>
                      <a:pt x="0" y="52"/>
                    </a:lnTo>
                    <a:lnTo>
                      <a:pt x="1" y="56"/>
                    </a:lnTo>
                    <a:lnTo>
                      <a:pt x="3" y="59"/>
                    </a:lnTo>
                    <a:lnTo>
                      <a:pt x="4" y="63"/>
                    </a:lnTo>
                    <a:lnTo>
                      <a:pt x="7" y="66"/>
                    </a:lnTo>
                    <a:lnTo>
                      <a:pt x="13" y="73"/>
                    </a:lnTo>
                    <a:lnTo>
                      <a:pt x="19" y="79"/>
                    </a:lnTo>
                    <a:lnTo>
                      <a:pt x="21" y="81"/>
                    </a:lnTo>
                    <a:lnTo>
                      <a:pt x="26" y="82"/>
                    </a:lnTo>
                    <a:lnTo>
                      <a:pt x="30" y="83"/>
                    </a:lnTo>
                    <a:lnTo>
                      <a:pt x="34" y="85"/>
                    </a:lnTo>
                    <a:lnTo>
                      <a:pt x="39" y="86"/>
                    </a:lnTo>
                    <a:lnTo>
                      <a:pt x="43" y="86"/>
                    </a:lnTo>
                    <a:lnTo>
                      <a:pt x="47" y="86"/>
                    </a:lnTo>
                    <a:lnTo>
                      <a:pt x="52" y="85"/>
                    </a:lnTo>
                    <a:lnTo>
                      <a:pt x="56" y="83"/>
                    </a:lnTo>
                    <a:lnTo>
                      <a:pt x="59" y="82"/>
                    </a:lnTo>
                    <a:lnTo>
                      <a:pt x="63" y="81"/>
                    </a:lnTo>
                    <a:lnTo>
                      <a:pt x="66" y="79"/>
                    </a:lnTo>
                    <a:lnTo>
                      <a:pt x="73" y="73"/>
                    </a:lnTo>
                    <a:lnTo>
                      <a:pt x="79" y="66"/>
                    </a:lnTo>
                    <a:lnTo>
                      <a:pt x="80" y="63"/>
                    </a:lnTo>
                    <a:lnTo>
                      <a:pt x="82" y="59"/>
                    </a:lnTo>
                    <a:lnTo>
                      <a:pt x="83" y="56"/>
                    </a:lnTo>
                    <a:lnTo>
                      <a:pt x="85" y="52"/>
                    </a:lnTo>
                    <a:lnTo>
                      <a:pt x="86" y="47"/>
                    </a:lnTo>
                    <a:lnTo>
                      <a:pt x="86" y="43"/>
                    </a:lnTo>
                    <a:lnTo>
                      <a:pt x="86" y="39"/>
                    </a:lnTo>
                    <a:lnTo>
                      <a:pt x="85" y="34"/>
                    </a:lnTo>
                    <a:lnTo>
                      <a:pt x="83" y="30"/>
                    </a:lnTo>
                    <a:lnTo>
                      <a:pt x="82" y="26"/>
                    </a:lnTo>
                    <a:lnTo>
                      <a:pt x="80" y="21"/>
                    </a:lnTo>
                    <a:lnTo>
                      <a:pt x="79" y="19"/>
                    </a:lnTo>
                    <a:lnTo>
                      <a:pt x="73" y="13"/>
                    </a:lnTo>
                    <a:lnTo>
                      <a:pt x="66" y="7"/>
                    </a:lnTo>
                    <a:lnTo>
                      <a:pt x="63" y="4"/>
                    </a:lnTo>
                    <a:lnTo>
                      <a:pt x="59" y="3"/>
                    </a:lnTo>
                    <a:lnTo>
                      <a:pt x="56" y="1"/>
                    </a:lnTo>
                    <a:lnTo>
                      <a:pt x="52" y="0"/>
                    </a:lnTo>
                    <a:lnTo>
                      <a:pt x="47" y="0"/>
                    </a:lnTo>
                    <a:lnTo>
                      <a:pt x="43" y="0"/>
                    </a:lnTo>
                    <a:close/>
                  </a:path>
                </a:pathLst>
              </a:custGeom>
              <a:solidFill>
                <a:srgbClr val="000000"/>
              </a:solidFill>
              <a:ln w="9525">
                <a:noFill/>
                <a:round/>
                <a:headEnd/>
                <a:tailEnd/>
              </a:ln>
            </p:spPr>
            <p:txBody>
              <a:bodyPr/>
              <a:lstStyle/>
              <a:p>
                <a:endParaRPr lang="en-US"/>
              </a:p>
            </p:txBody>
          </p:sp>
          <p:sp>
            <p:nvSpPr>
              <p:cNvPr id="148" name="Freeform 43"/>
              <p:cNvSpPr>
                <a:spLocks/>
              </p:cNvSpPr>
              <p:nvPr/>
            </p:nvSpPr>
            <p:spPr bwMode="auto">
              <a:xfrm>
                <a:off x="299" y="2739"/>
                <a:ext cx="76" cy="76"/>
              </a:xfrm>
              <a:custGeom>
                <a:avLst/>
                <a:gdLst/>
                <a:ahLst/>
                <a:cxnLst>
                  <a:cxn ang="0">
                    <a:pos x="43" y="0"/>
                  </a:cxn>
                  <a:cxn ang="0">
                    <a:pos x="39" y="0"/>
                  </a:cxn>
                  <a:cxn ang="0">
                    <a:pos x="34" y="0"/>
                  </a:cxn>
                  <a:cxn ang="0">
                    <a:pos x="30" y="1"/>
                  </a:cxn>
                  <a:cxn ang="0">
                    <a:pos x="26" y="3"/>
                  </a:cxn>
                  <a:cxn ang="0">
                    <a:pos x="21" y="4"/>
                  </a:cxn>
                  <a:cxn ang="0">
                    <a:pos x="19" y="7"/>
                  </a:cxn>
                  <a:cxn ang="0">
                    <a:pos x="13" y="13"/>
                  </a:cxn>
                  <a:cxn ang="0">
                    <a:pos x="7" y="19"/>
                  </a:cxn>
                  <a:cxn ang="0">
                    <a:pos x="4" y="21"/>
                  </a:cxn>
                  <a:cxn ang="0">
                    <a:pos x="3" y="26"/>
                  </a:cxn>
                  <a:cxn ang="0">
                    <a:pos x="1" y="30"/>
                  </a:cxn>
                  <a:cxn ang="0">
                    <a:pos x="0" y="34"/>
                  </a:cxn>
                  <a:cxn ang="0">
                    <a:pos x="0" y="39"/>
                  </a:cxn>
                  <a:cxn ang="0">
                    <a:pos x="0" y="43"/>
                  </a:cxn>
                  <a:cxn ang="0">
                    <a:pos x="0" y="47"/>
                  </a:cxn>
                  <a:cxn ang="0">
                    <a:pos x="0" y="52"/>
                  </a:cxn>
                  <a:cxn ang="0">
                    <a:pos x="1" y="56"/>
                  </a:cxn>
                  <a:cxn ang="0">
                    <a:pos x="3" y="59"/>
                  </a:cxn>
                  <a:cxn ang="0">
                    <a:pos x="4" y="63"/>
                  </a:cxn>
                  <a:cxn ang="0">
                    <a:pos x="7" y="66"/>
                  </a:cxn>
                  <a:cxn ang="0">
                    <a:pos x="13" y="73"/>
                  </a:cxn>
                  <a:cxn ang="0">
                    <a:pos x="19" y="79"/>
                  </a:cxn>
                  <a:cxn ang="0">
                    <a:pos x="21" y="81"/>
                  </a:cxn>
                  <a:cxn ang="0">
                    <a:pos x="26" y="82"/>
                  </a:cxn>
                  <a:cxn ang="0">
                    <a:pos x="30" y="83"/>
                  </a:cxn>
                  <a:cxn ang="0">
                    <a:pos x="34" y="85"/>
                  </a:cxn>
                  <a:cxn ang="0">
                    <a:pos x="39" y="86"/>
                  </a:cxn>
                  <a:cxn ang="0">
                    <a:pos x="43" y="86"/>
                  </a:cxn>
                  <a:cxn ang="0">
                    <a:pos x="47" y="86"/>
                  </a:cxn>
                  <a:cxn ang="0">
                    <a:pos x="52" y="85"/>
                  </a:cxn>
                  <a:cxn ang="0">
                    <a:pos x="56" y="83"/>
                  </a:cxn>
                  <a:cxn ang="0">
                    <a:pos x="59" y="82"/>
                  </a:cxn>
                  <a:cxn ang="0">
                    <a:pos x="63" y="81"/>
                  </a:cxn>
                  <a:cxn ang="0">
                    <a:pos x="66" y="79"/>
                  </a:cxn>
                  <a:cxn ang="0">
                    <a:pos x="73" y="73"/>
                  </a:cxn>
                  <a:cxn ang="0">
                    <a:pos x="79" y="66"/>
                  </a:cxn>
                  <a:cxn ang="0">
                    <a:pos x="80" y="63"/>
                  </a:cxn>
                  <a:cxn ang="0">
                    <a:pos x="82" y="59"/>
                  </a:cxn>
                  <a:cxn ang="0">
                    <a:pos x="83" y="56"/>
                  </a:cxn>
                  <a:cxn ang="0">
                    <a:pos x="85" y="52"/>
                  </a:cxn>
                  <a:cxn ang="0">
                    <a:pos x="86" y="47"/>
                  </a:cxn>
                  <a:cxn ang="0">
                    <a:pos x="86" y="43"/>
                  </a:cxn>
                  <a:cxn ang="0">
                    <a:pos x="86" y="39"/>
                  </a:cxn>
                  <a:cxn ang="0">
                    <a:pos x="85" y="34"/>
                  </a:cxn>
                  <a:cxn ang="0">
                    <a:pos x="83" y="30"/>
                  </a:cxn>
                  <a:cxn ang="0">
                    <a:pos x="82" y="26"/>
                  </a:cxn>
                  <a:cxn ang="0">
                    <a:pos x="80" y="21"/>
                  </a:cxn>
                  <a:cxn ang="0">
                    <a:pos x="79" y="19"/>
                  </a:cxn>
                  <a:cxn ang="0">
                    <a:pos x="73" y="13"/>
                  </a:cxn>
                  <a:cxn ang="0">
                    <a:pos x="66" y="7"/>
                  </a:cxn>
                  <a:cxn ang="0">
                    <a:pos x="63" y="4"/>
                  </a:cxn>
                  <a:cxn ang="0">
                    <a:pos x="59" y="3"/>
                  </a:cxn>
                  <a:cxn ang="0">
                    <a:pos x="56" y="1"/>
                  </a:cxn>
                  <a:cxn ang="0">
                    <a:pos x="52" y="0"/>
                  </a:cxn>
                  <a:cxn ang="0">
                    <a:pos x="47" y="0"/>
                  </a:cxn>
                  <a:cxn ang="0">
                    <a:pos x="43" y="0"/>
                  </a:cxn>
                </a:cxnLst>
                <a:rect l="0" t="0" r="r" b="b"/>
                <a:pathLst>
                  <a:path w="86" h="86">
                    <a:moveTo>
                      <a:pt x="43" y="0"/>
                    </a:moveTo>
                    <a:lnTo>
                      <a:pt x="39" y="0"/>
                    </a:lnTo>
                    <a:lnTo>
                      <a:pt x="34" y="0"/>
                    </a:lnTo>
                    <a:lnTo>
                      <a:pt x="30" y="1"/>
                    </a:lnTo>
                    <a:lnTo>
                      <a:pt x="26" y="3"/>
                    </a:lnTo>
                    <a:lnTo>
                      <a:pt x="21" y="4"/>
                    </a:lnTo>
                    <a:lnTo>
                      <a:pt x="19" y="7"/>
                    </a:lnTo>
                    <a:lnTo>
                      <a:pt x="13" y="13"/>
                    </a:lnTo>
                    <a:lnTo>
                      <a:pt x="7" y="19"/>
                    </a:lnTo>
                    <a:lnTo>
                      <a:pt x="4" y="21"/>
                    </a:lnTo>
                    <a:lnTo>
                      <a:pt x="3" y="26"/>
                    </a:lnTo>
                    <a:lnTo>
                      <a:pt x="1" y="30"/>
                    </a:lnTo>
                    <a:lnTo>
                      <a:pt x="0" y="34"/>
                    </a:lnTo>
                    <a:lnTo>
                      <a:pt x="0" y="39"/>
                    </a:lnTo>
                    <a:lnTo>
                      <a:pt x="0" y="43"/>
                    </a:lnTo>
                    <a:lnTo>
                      <a:pt x="0" y="47"/>
                    </a:lnTo>
                    <a:lnTo>
                      <a:pt x="0" y="52"/>
                    </a:lnTo>
                    <a:lnTo>
                      <a:pt x="1" y="56"/>
                    </a:lnTo>
                    <a:lnTo>
                      <a:pt x="3" y="59"/>
                    </a:lnTo>
                    <a:lnTo>
                      <a:pt x="4" y="63"/>
                    </a:lnTo>
                    <a:lnTo>
                      <a:pt x="7" y="66"/>
                    </a:lnTo>
                    <a:lnTo>
                      <a:pt x="13" y="73"/>
                    </a:lnTo>
                    <a:lnTo>
                      <a:pt x="19" y="79"/>
                    </a:lnTo>
                    <a:lnTo>
                      <a:pt x="21" y="81"/>
                    </a:lnTo>
                    <a:lnTo>
                      <a:pt x="26" y="82"/>
                    </a:lnTo>
                    <a:lnTo>
                      <a:pt x="30" y="83"/>
                    </a:lnTo>
                    <a:lnTo>
                      <a:pt x="34" y="85"/>
                    </a:lnTo>
                    <a:lnTo>
                      <a:pt x="39" y="86"/>
                    </a:lnTo>
                    <a:lnTo>
                      <a:pt x="43" y="86"/>
                    </a:lnTo>
                    <a:lnTo>
                      <a:pt x="47" y="86"/>
                    </a:lnTo>
                    <a:lnTo>
                      <a:pt x="52" y="85"/>
                    </a:lnTo>
                    <a:lnTo>
                      <a:pt x="56" y="83"/>
                    </a:lnTo>
                    <a:lnTo>
                      <a:pt x="59" y="82"/>
                    </a:lnTo>
                    <a:lnTo>
                      <a:pt x="63" y="81"/>
                    </a:lnTo>
                    <a:lnTo>
                      <a:pt x="66" y="79"/>
                    </a:lnTo>
                    <a:lnTo>
                      <a:pt x="73" y="73"/>
                    </a:lnTo>
                    <a:lnTo>
                      <a:pt x="79" y="66"/>
                    </a:lnTo>
                    <a:lnTo>
                      <a:pt x="80" y="63"/>
                    </a:lnTo>
                    <a:lnTo>
                      <a:pt x="82" y="59"/>
                    </a:lnTo>
                    <a:lnTo>
                      <a:pt x="83" y="56"/>
                    </a:lnTo>
                    <a:lnTo>
                      <a:pt x="85" y="52"/>
                    </a:lnTo>
                    <a:lnTo>
                      <a:pt x="86" y="47"/>
                    </a:lnTo>
                    <a:lnTo>
                      <a:pt x="86" y="43"/>
                    </a:lnTo>
                    <a:lnTo>
                      <a:pt x="86" y="39"/>
                    </a:lnTo>
                    <a:lnTo>
                      <a:pt x="85" y="34"/>
                    </a:lnTo>
                    <a:lnTo>
                      <a:pt x="83" y="30"/>
                    </a:lnTo>
                    <a:lnTo>
                      <a:pt x="82" y="26"/>
                    </a:lnTo>
                    <a:lnTo>
                      <a:pt x="80" y="21"/>
                    </a:lnTo>
                    <a:lnTo>
                      <a:pt x="79" y="19"/>
                    </a:lnTo>
                    <a:lnTo>
                      <a:pt x="73" y="13"/>
                    </a:lnTo>
                    <a:lnTo>
                      <a:pt x="66" y="7"/>
                    </a:lnTo>
                    <a:lnTo>
                      <a:pt x="63" y="4"/>
                    </a:lnTo>
                    <a:lnTo>
                      <a:pt x="59" y="3"/>
                    </a:lnTo>
                    <a:lnTo>
                      <a:pt x="56" y="1"/>
                    </a:lnTo>
                    <a:lnTo>
                      <a:pt x="52" y="0"/>
                    </a:lnTo>
                    <a:lnTo>
                      <a:pt x="47" y="0"/>
                    </a:lnTo>
                    <a:lnTo>
                      <a:pt x="43" y="0"/>
                    </a:lnTo>
                  </a:path>
                </a:pathLst>
              </a:custGeom>
              <a:noFill/>
              <a:ln w="14288">
                <a:solidFill>
                  <a:srgbClr val="000000"/>
                </a:solidFill>
                <a:prstDash val="solid"/>
                <a:round/>
                <a:headEnd/>
                <a:tailEnd/>
              </a:ln>
            </p:spPr>
            <p:txBody>
              <a:bodyPr/>
              <a:lstStyle/>
              <a:p>
                <a:endParaRPr lang="en-US"/>
              </a:p>
            </p:txBody>
          </p:sp>
          <p:sp>
            <p:nvSpPr>
              <p:cNvPr id="149" name="Line 44"/>
              <p:cNvSpPr>
                <a:spLocks noChangeShapeType="1"/>
              </p:cNvSpPr>
              <p:nvPr/>
            </p:nvSpPr>
            <p:spPr bwMode="auto">
              <a:xfrm flipH="1">
                <a:off x="337" y="2777"/>
                <a:ext cx="1221" cy="1224"/>
              </a:xfrm>
              <a:prstGeom prst="line">
                <a:avLst/>
              </a:prstGeom>
              <a:noFill/>
              <a:ln w="30163">
                <a:solidFill>
                  <a:srgbClr val="000000"/>
                </a:solidFill>
                <a:round/>
                <a:headEnd/>
                <a:tailEnd/>
              </a:ln>
            </p:spPr>
            <p:txBody>
              <a:bodyPr/>
              <a:lstStyle/>
              <a:p>
                <a:endParaRPr lang="en-US"/>
              </a:p>
            </p:txBody>
          </p:sp>
          <p:sp>
            <p:nvSpPr>
              <p:cNvPr id="150" name="Line 45"/>
              <p:cNvSpPr>
                <a:spLocks noChangeShapeType="1"/>
              </p:cNvSpPr>
              <p:nvPr/>
            </p:nvSpPr>
            <p:spPr bwMode="auto">
              <a:xfrm flipH="1" flipV="1">
                <a:off x="337" y="2777"/>
                <a:ext cx="1221" cy="1224"/>
              </a:xfrm>
              <a:prstGeom prst="line">
                <a:avLst/>
              </a:prstGeom>
              <a:noFill/>
              <a:ln w="30163">
                <a:solidFill>
                  <a:srgbClr val="000000"/>
                </a:solidFill>
                <a:round/>
                <a:headEnd/>
                <a:tailEnd/>
              </a:ln>
            </p:spPr>
            <p:txBody>
              <a:bodyPr/>
              <a:lstStyle/>
              <a:p>
                <a:endParaRPr lang="en-US"/>
              </a:p>
            </p:txBody>
          </p:sp>
          <p:sp>
            <p:nvSpPr>
              <p:cNvPr id="151" name="Freeform 46"/>
              <p:cNvSpPr>
                <a:spLocks/>
              </p:cNvSpPr>
              <p:nvPr/>
            </p:nvSpPr>
            <p:spPr bwMode="auto">
              <a:xfrm>
                <a:off x="1302" y="3193"/>
                <a:ext cx="44" cy="185"/>
              </a:xfrm>
              <a:custGeom>
                <a:avLst/>
                <a:gdLst/>
                <a:ahLst/>
                <a:cxnLst>
                  <a:cxn ang="0">
                    <a:pos x="49" y="209"/>
                  </a:cxn>
                  <a:cxn ang="0">
                    <a:pos x="49" y="193"/>
                  </a:cxn>
                  <a:cxn ang="0">
                    <a:pos x="48" y="179"/>
                  </a:cxn>
                  <a:cxn ang="0">
                    <a:pos x="48" y="163"/>
                  </a:cxn>
                  <a:cxn ang="0">
                    <a:pos x="46" y="148"/>
                  </a:cxn>
                  <a:cxn ang="0">
                    <a:pos x="43" y="134"/>
                  </a:cxn>
                  <a:cxn ang="0">
                    <a:pos x="42" y="120"/>
                  </a:cxn>
                  <a:cxn ang="0">
                    <a:pos x="39" y="107"/>
                  </a:cxn>
                  <a:cxn ang="0">
                    <a:pos x="36" y="92"/>
                  </a:cxn>
                  <a:cxn ang="0">
                    <a:pos x="33" y="79"/>
                  </a:cxn>
                  <a:cxn ang="0">
                    <a:pos x="29" y="66"/>
                  </a:cxn>
                  <a:cxn ang="0">
                    <a:pos x="26" y="55"/>
                  </a:cxn>
                  <a:cxn ang="0">
                    <a:pos x="22" y="42"/>
                  </a:cxn>
                  <a:cxn ang="0">
                    <a:pos x="16" y="30"/>
                  </a:cxn>
                  <a:cxn ang="0">
                    <a:pos x="12" y="20"/>
                  </a:cxn>
                  <a:cxn ang="0">
                    <a:pos x="6" y="9"/>
                  </a:cxn>
                  <a:cxn ang="0">
                    <a:pos x="0" y="0"/>
                  </a:cxn>
                </a:cxnLst>
                <a:rect l="0" t="0" r="r" b="b"/>
                <a:pathLst>
                  <a:path w="49" h="209">
                    <a:moveTo>
                      <a:pt x="49" y="209"/>
                    </a:moveTo>
                    <a:lnTo>
                      <a:pt x="49" y="193"/>
                    </a:lnTo>
                    <a:lnTo>
                      <a:pt x="48" y="179"/>
                    </a:lnTo>
                    <a:lnTo>
                      <a:pt x="48" y="163"/>
                    </a:lnTo>
                    <a:lnTo>
                      <a:pt x="46" y="148"/>
                    </a:lnTo>
                    <a:lnTo>
                      <a:pt x="43" y="134"/>
                    </a:lnTo>
                    <a:lnTo>
                      <a:pt x="42" y="120"/>
                    </a:lnTo>
                    <a:lnTo>
                      <a:pt x="39" y="107"/>
                    </a:lnTo>
                    <a:lnTo>
                      <a:pt x="36" y="92"/>
                    </a:lnTo>
                    <a:lnTo>
                      <a:pt x="33" y="79"/>
                    </a:lnTo>
                    <a:lnTo>
                      <a:pt x="29" y="66"/>
                    </a:lnTo>
                    <a:lnTo>
                      <a:pt x="26" y="55"/>
                    </a:lnTo>
                    <a:lnTo>
                      <a:pt x="22" y="42"/>
                    </a:lnTo>
                    <a:lnTo>
                      <a:pt x="16" y="30"/>
                    </a:lnTo>
                    <a:lnTo>
                      <a:pt x="12" y="20"/>
                    </a:lnTo>
                    <a:lnTo>
                      <a:pt x="6" y="9"/>
                    </a:lnTo>
                    <a:lnTo>
                      <a:pt x="0" y="0"/>
                    </a:lnTo>
                  </a:path>
                </a:pathLst>
              </a:custGeom>
              <a:noFill/>
              <a:ln w="14288">
                <a:solidFill>
                  <a:srgbClr val="000000"/>
                </a:solidFill>
                <a:prstDash val="solid"/>
                <a:round/>
                <a:headEnd/>
                <a:tailEnd/>
              </a:ln>
            </p:spPr>
            <p:txBody>
              <a:bodyPr/>
              <a:lstStyle/>
              <a:p>
                <a:endParaRPr lang="en-US"/>
              </a:p>
            </p:txBody>
          </p:sp>
          <p:sp>
            <p:nvSpPr>
              <p:cNvPr id="152" name="Rectangle 47"/>
              <p:cNvSpPr>
                <a:spLocks noChangeArrowheads="1"/>
              </p:cNvSpPr>
              <p:nvPr/>
            </p:nvSpPr>
            <p:spPr bwMode="auto">
              <a:xfrm>
                <a:off x="1532" y="3236"/>
                <a:ext cx="33" cy="162"/>
              </a:xfrm>
              <a:prstGeom prst="rect">
                <a:avLst/>
              </a:prstGeom>
              <a:noFill/>
              <a:ln w="9525">
                <a:noFill/>
                <a:miter lim="800000"/>
                <a:headEnd/>
                <a:tailEnd/>
              </a:ln>
            </p:spPr>
            <p:txBody>
              <a:bodyPr wrap="none" lIns="0" tIns="0" rIns="0" bIns="0">
                <a:spAutoFit/>
              </a:bodyPr>
              <a:lstStyle/>
              <a:p>
                <a:pPr algn="l" eaLnBrk="1" hangingPunct="1"/>
                <a:r>
                  <a:rPr kumimoji="0" lang="en-US" sz="1200">
                    <a:solidFill>
                      <a:srgbClr val="000000"/>
                    </a:solidFill>
                  </a:rPr>
                  <a:t> </a:t>
                </a:r>
                <a:endParaRPr kumimoji="0" lang="en-US" sz="1800">
                  <a:solidFill>
                    <a:schemeClr val="tx1"/>
                  </a:solidFill>
                  <a:latin typeface="Arial" pitchFamily="34" charset="0"/>
                </a:endParaRPr>
              </a:p>
            </p:txBody>
          </p:sp>
          <p:sp>
            <p:nvSpPr>
              <p:cNvPr id="153" name="Freeform 48"/>
              <p:cNvSpPr>
                <a:spLocks/>
              </p:cNvSpPr>
              <p:nvPr/>
            </p:nvSpPr>
            <p:spPr bwMode="auto">
              <a:xfrm>
                <a:off x="1296" y="3028"/>
                <a:ext cx="99" cy="130"/>
              </a:xfrm>
              <a:custGeom>
                <a:avLst/>
                <a:gdLst/>
                <a:ahLst/>
                <a:cxnLst>
                  <a:cxn ang="0">
                    <a:pos x="112" y="147"/>
                  </a:cxn>
                  <a:cxn ang="0">
                    <a:pos x="108" y="136"/>
                  </a:cxn>
                  <a:cxn ang="0">
                    <a:pos x="104" y="124"/>
                  </a:cxn>
                  <a:cxn ang="0">
                    <a:pos x="99" y="112"/>
                  </a:cxn>
                  <a:cxn ang="0">
                    <a:pos x="94" y="101"/>
                  </a:cxn>
                  <a:cxn ang="0">
                    <a:pos x="89" y="91"/>
                  </a:cxn>
                  <a:cxn ang="0">
                    <a:pos x="82" y="79"/>
                  </a:cxn>
                  <a:cxn ang="0">
                    <a:pos x="76" y="71"/>
                  </a:cxn>
                  <a:cxn ang="0">
                    <a:pos x="69" y="61"/>
                  </a:cxn>
                  <a:cxn ang="0">
                    <a:pos x="62" y="50"/>
                  </a:cxn>
                  <a:cxn ang="0">
                    <a:pos x="55" y="42"/>
                  </a:cxn>
                  <a:cxn ang="0">
                    <a:pos x="46" y="35"/>
                  </a:cxn>
                  <a:cxn ang="0">
                    <a:pos x="37" y="26"/>
                  </a:cxn>
                  <a:cxn ang="0">
                    <a:pos x="29" y="19"/>
                  </a:cxn>
                  <a:cxn ang="0">
                    <a:pos x="20" y="12"/>
                  </a:cxn>
                  <a:cxn ang="0">
                    <a:pos x="10" y="6"/>
                  </a:cxn>
                  <a:cxn ang="0">
                    <a:pos x="0" y="0"/>
                  </a:cxn>
                </a:cxnLst>
                <a:rect l="0" t="0" r="r" b="b"/>
                <a:pathLst>
                  <a:path w="112" h="147">
                    <a:moveTo>
                      <a:pt x="112" y="147"/>
                    </a:moveTo>
                    <a:lnTo>
                      <a:pt x="108" y="136"/>
                    </a:lnTo>
                    <a:lnTo>
                      <a:pt x="104" y="124"/>
                    </a:lnTo>
                    <a:lnTo>
                      <a:pt x="99" y="112"/>
                    </a:lnTo>
                    <a:lnTo>
                      <a:pt x="94" y="101"/>
                    </a:lnTo>
                    <a:lnTo>
                      <a:pt x="89" y="91"/>
                    </a:lnTo>
                    <a:lnTo>
                      <a:pt x="82" y="79"/>
                    </a:lnTo>
                    <a:lnTo>
                      <a:pt x="76" y="71"/>
                    </a:lnTo>
                    <a:lnTo>
                      <a:pt x="69" y="61"/>
                    </a:lnTo>
                    <a:lnTo>
                      <a:pt x="62" y="50"/>
                    </a:lnTo>
                    <a:lnTo>
                      <a:pt x="55" y="42"/>
                    </a:lnTo>
                    <a:lnTo>
                      <a:pt x="46" y="35"/>
                    </a:lnTo>
                    <a:lnTo>
                      <a:pt x="37" y="26"/>
                    </a:lnTo>
                    <a:lnTo>
                      <a:pt x="29" y="19"/>
                    </a:lnTo>
                    <a:lnTo>
                      <a:pt x="20" y="12"/>
                    </a:lnTo>
                    <a:lnTo>
                      <a:pt x="10" y="6"/>
                    </a:lnTo>
                    <a:lnTo>
                      <a:pt x="0" y="0"/>
                    </a:lnTo>
                  </a:path>
                </a:pathLst>
              </a:custGeom>
              <a:noFill/>
              <a:ln w="14288">
                <a:solidFill>
                  <a:srgbClr val="000000"/>
                </a:solidFill>
                <a:prstDash val="solid"/>
                <a:round/>
                <a:headEnd/>
                <a:tailEnd/>
              </a:ln>
            </p:spPr>
            <p:txBody>
              <a:bodyPr/>
              <a:lstStyle/>
              <a:p>
                <a:endParaRPr lang="en-US"/>
              </a:p>
            </p:txBody>
          </p:sp>
          <p:sp>
            <p:nvSpPr>
              <p:cNvPr id="154" name="Rectangle 49"/>
              <p:cNvSpPr>
                <a:spLocks noChangeArrowheads="1"/>
              </p:cNvSpPr>
              <p:nvPr/>
            </p:nvSpPr>
            <p:spPr bwMode="auto">
              <a:xfrm>
                <a:off x="1520" y="2956"/>
                <a:ext cx="34" cy="162"/>
              </a:xfrm>
              <a:prstGeom prst="rect">
                <a:avLst/>
              </a:prstGeom>
              <a:noFill/>
              <a:ln w="9525">
                <a:noFill/>
                <a:miter lim="800000"/>
                <a:headEnd/>
                <a:tailEnd/>
              </a:ln>
            </p:spPr>
            <p:txBody>
              <a:bodyPr wrap="none" lIns="0" tIns="0" rIns="0" bIns="0">
                <a:spAutoFit/>
              </a:bodyPr>
              <a:lstStyle/>
              <a:p>
                <a:pPr algn="l" eaLnBrk="1" hangingPunct="1"/>
                <a:r>
                  <a:rPr kumimoji="0" lang="en-US" sz="1200">
                    <a:solidFill>
                      <a:srgbClr val="000000"/>
                    </a:solidFill>
                  </a:rPr>
                  <a:t> </a:t>
                </a:r>
                <a:endParaRPr kumimoji="0" lang="en-US" sz="1800">
                  <a:solidFill>
                    <a:schemeClr val="tx1"/>
                  </a:solidFill>
                  <a:latin typeface="Arial" pitchFamily="34" charset="0"/>
                </a:endParaRPr>
              </a:p>
            </p:txBody>
          </p:sp>
          <p:sp>
            <p:nvSpPr>
              <p:cNvPr id="155" name="Rectangle 50"/>
              <p:cNvSpPr>
                <a:spLocks noChangeArrowheads="1"/>
              </p:cNvSpPr>
              <p:nvPr/>
            </p:nvSpPr>
            <p:spPr bwMode="auto">
              <a:xfrm>
                <a:off x="1666" y="3360"/>
                <a:ext cx="33" cy="162"/>
              </a:xfrm>
              <a:prstGeom prst="rect">
                <a:avLst/>
              </a:prstGeom>
              <a:noFill/>
              <a:ln w="9525">
                <a:noFill/>
                <a:miter lim="800000"/>
                <a:headEnd/>
                <a:tailEnd/>
              </a:ln>
            </p:spPr>
            <p:txBody>
              <a:bodyPr wrap="none" lIns="0" tIns="0" rIns="0" bIns="0">
                <a:spAutoFit/>
              </a:bodyPr>
              <a:lstStyle/>
              <a:p>
                <a:pPr algn="l" eaLnBrk="1" hangingPunct="1"/>
                <a:r>
                  <a:rPr kumimoji="0" lang="en-US" sz="1200">
                    <a:solidFill>
                      <a:srgbClr val="000000"/>
                    </a:solidFill>
                  </a:rPr>
                  <a:t> </a:t>
                </a:r>
                <a:endParaRPr kumimoji="0" lang="en-US" sz="1800">
                  <a:solidFill>
                    <a:schemeClr val="tx1"/>
                  </a:solidFill>
                  <a:latin typeface="Arial" pitchFamily="34" charset="0"/>
                </a:endParaRPr>
              </a:p>
            </p:txBody>
          </p:sp>
          <p:sp>
            <p:nvSpPr>
              <p:cNvPr id="156" name="Rectangle 51"/>
              <p:cNvSpPr>
                <a:spLocks noChangeArrowheads="1"/>
              </p:cNvSpPr>
              <p:nvPr/>
            </p:nvSpPr>
            <p:spPr bwMode="auto">
              <a:xfrm>
                <a:off x="980" y="2640"/>
                <a:ext cx="34" cy="162"/>
              </a:xfrm>
              <a:prstGeom prst="rect">
                <a:avLst/>
              </a:prstGeom>
              <a:noFill/>
              <a:ln w="9525">
                <a:noFill/>
                <a:miter lim="800000"/>
                <a:headEnd/>
                <a:tailEnd/>
              </a:ln>
            </p:spPr>
            <p:txBody>
              <a:bodyPr wrap="none" lIns="0" tIns="0" rIns="0" bIns="0">
                <a:spAutoFit/>
              </a:bodyPr>
              <a:lstStyle/>
              <a:p>
                <a:pPr algn="l" eaLnBrk="1" hangingPunct="1"/>
                <a:r>
                  <a:rPr kumimoji="0" lang="en-US" sz="1200">
                    <a:solidFill>
                      <a:srgbClr val="000000"/>
                    </a:solidFill>
                  </a:rPr>
                  <a:t> </a:t>
                </a:r>
                <a:endParaRPr kumimoji="0" lang="en-US" sz="1800">
                  <a:solidFill>
                    <a:schemeClr val="tx1"/>
                  </a:solidFill>
                  <a:latin typeface="Arial" pitchFamily="34" charset="0"/>
                </a:endParaRPr>
              </a:p>
            </p:txBody>
          </p:sp>
          <p:sp>
            <p:nvSpPr>
              <p:cNvPr id="157" name="Rectangle 52"/>
              <p:cNvSpPr>
                <a:spLocks noChangeArrowheads="1"/>
              </p:cNvSpPr>
              <p:nvPr/>
            </p:nvSpPr>
            <p:spPr bwMode="auto">
              <a:xfrm>
                <a:off x="270" y="2777"/>
                <a:ext cx="34" cy="162"/>
              </a:xfrm>
              <a:prstGeom prst="rect">
                <a:avLst/>
              </a:prstGeom>
              <a:noFill/>
              <a:ln w="9525">
                <a:noFill/>
                <a:miter lim="800000"/>
                <a:headEnd/>
                <a:tailEnd/>
              </a:ln>
            </p:spPr>
            <p:txBody>
              <a:bodyPr wrap="none" lIns="0" tIns="0" rIns="0" bIns="0">
                <a:spAutoFit/>
              </a:bodyPr>
              <a:lstStyle/>
              <a:p>
                <a:pPr algn="l" eaLnBrk="1" hangingPunct="1"/>
                <a:r>
                  <a:rPr kumimoji="0" lang="en-US" sz="1200">
                    <a:solidFill>
                      <a:srgbClr val="000000"/>
                    </a:solidFill>
                  </a:rPr>
                  <a:t> </a:t>
                </a:r>
                <a:endParaRPr kumimoji="0" lang="en-US" sz="1800">
                  <a:solidFill>
                    <a:schemeClr val="tx1"/>
                  </a:solidFill>
                  <a:latin typeface="Arial" pitchFamily="34" charset="0"/>
                </a:endParaRPr>
              </a:p>
            </p:txBody>
          </p:sp>
          <p:sp>
            <p:nvSpPr>
              <p:cNvPr id="158" name="Rectangle 53"/>
              <p:cNvSpPr>
                <a:spLocks noChangeArrowheads="1"/>
              </p:cNvSpPr>
              <p:nvPr/>
            </p:nvSpPr>
            <p:spPr bwMode="auto">
              <a:xfrm>
                <a:off x="270" y="3416"/>
                <a:ext cx="34" cy="163"/>
              </a:xfrm>
              <a:prstGeom prst="rect">
                <a:avLst/>
              </a:prstGeom>
              <a:noFill/>
              <a:ln w="9525">
                <a:noFill/>
                <a:miter lim="800000"/>
                <a:headEnd/>
                <a:tailEnd/>
              </a:ln>
            </p:spPr>
            <p:txBody>
              <a:bodyPr wrap="none" lIns="0" tIns="0" rIns="0" bIns="0">
                <a:spAutoFit/>
              </a:bodyPr>
              <a:lstStyle/>
              <a:p>
                <a:pPr algn="l" eaLnBrk="1" hangingPunct="1"/>
                <a:r>
                  <a:rPr kumimoji="0" lang="en-US" sz="1200">
                    <a:solidFill>
                      <a:srgbClr val="000000"/>
                    </a:solidFill>
                  </a:rPr>
                  <a:t> </a:t>
                </a:r>
                <a:endParaRPr kumimoji="0" lang="en-US" sz="1800">
                  <a:solidFill>
                    <a:schemeClr val="tx1"/>
                  </a:solidFill>
                  <a:latin typeface="Arial" pitchFamily="34" charset="0"/>
                </a:endParaRPr>
              </a:p>
            </p:txBody>
          </p:sp>
          <p:sp>
            <p:nvSpPr>
              <p:cNvPr id="159" name="Rectangle 54"/>
              <p:cNvSpPr>
                <a:spLocks noChangeArrowheads="1"/>
              </p:cNvSpPr>
              <p:nvPr/>
            </p:nvSpPr>
            <p:spPr bwMode="auto">
              <a:xfrm>
                <a:off x="246" y="4013"/>
                <a:ext cx="34" cy="162"/>
              </a:xfrm>
              <a:prstGeom prst="rect">
                <a:avLst/>
              </a:prstGeom>
              <a:noFill/>
              <a:ln w="9525">
                <a:noFill/>
                <a:miter lim="800000"/>
                <a:headEnd/>
                <a:tailEnd/>
              </a:ln>
            </p:spPr>
            <p:txBody>
              <a:bodyPr wrap="none" lIns="0" tIns="0" rIns="0" bIns="0">
                <a:spAutoFit/>
              </a:bodyPr>
              <a:lstStyle/>
              <a:p>
                <a:pPr algn="l" eaLnBrk="1" hangingPunct="1"/>
                <a:r>
                  <a:rPr kumimoji="0" lang="en-US" sz="1200">
                    <a:solidFill>
                      <a:srgbClr val="000000"/>
                    </a:solidFill>
                  </a:rPr>
                  <a:t> </a:t>
                </a:r>
                <a:endParaRPr kumimoji="0" lang="en-US" sz="1800">
                  <a:solidFill>
                    <a:schemeClr val="tx1"/>
                  </a:solidFill>
                  <a:latin typeface="Arial" pitchFamily="34" charset="0"/>
                </a:endParaRPr>
              </a:p>
            </p:txBody>
          </p:sp>
          <p:sp>
            <p:nvSpPr>
              <p:cNvPr id="160" name="Rectangle 55"/>
              <p:cNvSpPr>
                <a:spLocks noChangeArrowheads="1"/>
              </p:cNvSpPr>
              <p:nvPr/>
            </p:nvSpPr>
            <p:spPr bwMode="auto">
              <a:xfrm>
                <a:off x="1660" y="3982"/>
                <a:ext cx="34" cy="162"/>
              </a:xfrm>
              <a:prstGeom prst="rect">
                <a:avLst/>
              </a:prstGeom>
              <a:noFill/>
              <a:ln w="9525">
                <a:noFill/>
                <a:miter lim="800000"/>
                <a:headEnd/>
                <a:tailEnd/>
              </a:ln>
            </p:spPr>
            <p:txBody>
              <a:bodyPr wrap="none" lIns="0" tIns="0" rIns="0" bIns="0">
                <a:spAutoFit/>
              </a:bodyPr>
              <a:lstStyle/>
              <a:p>
                <a:pPr algn="l" eaLnBrk="1" hangingPunct="1"/>
                <a:r>
                  <a:rPr kumimoji="0" lang="en-US" sz="1200">
                    <a:solidFill>
                      <a:srgbClr val="000000"/>
                    </a:solidFill>
                  </a:rPr>
                  <a:t> </a:t>
                </a:r>
                <a:endParaRPr kumimoji="0" lang="en-US" sz="1800">
                  <a:solidFill>
                    <a:schemeClr val="tx1"/>
                  </a:solidFill>
                  <a:latin typeface="Arial" pitchFamily="34" charset="0"/>
                </a:endParaRPr>
              </a:p>
            </p:txBody>
          </p:sp>
          <p:sp>
            <p:nvSpPr>
              <p:cNvPr id="161" name="Rectangle 56"/>
              <p:cNvSpPr>
                <a:spLocks noChangeArrowheads="1"/>
              </p:cNvSpPr>
              <p:nvPr/>
            </p:nvSpPr>
            <p:spPr bwMode="auto">
              <a:xfrm>
                <a:off x="796" y="3295"/>
                <a:ext cx="34" cy="162"/>
              </a:xfrm>
              <a:prstGeom prst="rect">
                <a:avLst/>
              </a:prstGeom>
              <a:noFill/>
              <a:ln w="9525">
                <a:noFill/>
                <a:miter lim="800000"/>
                <a:headEnd/>
                <a:tailEnd/>
              </a:ln>
            </p:spPr>
            <p:txBody>
              <a:bodyPr wrap="none" lIns="0" tIns="0" rIns="0" bIns="0">
                <a:spAutoFit/>
              </a:bodyPr>
              <a:lstStyle/>
              <a:p>
                <a:pPr algn="l" eaLnBrk="1" hangingPunct="1"/>
                <a:r>
                  <a:rPr kumimoji="0" lang="en-US" sz="1200">
                    <a:solidFill>
                      <a:srgbClr val="000000"/>
                    </a:solidFill>
                  </a:rPr>
                  <a:t> </a:t>
                </a:r>
                <a:endParaRPr kumimoji="0" lang="en-US" sz="1800">
                  <a:solidFill>
                    <a:schemeClr val="tx1"/>
                  </a:solidFill>
                  <a:latin typeface="Arial" pitchFamily="34" charset="0"/>
                </a:endParaRPr>
              </a:p>
            </p:txBody>
          </p:sp>
          <p:sp>
            <p:nvSpPr>
              <p:cNvPr id="162" name="Freeform 57"/>
              <p:cNvSpPr>
                <a:spLocks noEditPoints="1"/>
              </p:cNvSpPr>
              <p:nvPr/>
            </p:nvSpPr>
            <p:spPr bwMode="auto">
              <a:xfrm>
                <a:off x="967" y="2974"/>
                <a:ext cx="745" cy="419"/>
              </a:xfrm>
              <a:custGeom>
                <a:avLst/>
                <a:gdLst/>
                <a:ahLst/>
                <a:cxnLst>
                  <a:cxn ang="0">
                    <a:pos x="0" y="450"/>
                  </a:cxn>
                  <a:cxn ang="0">
                    <a:pos x="777" y="21"/>
                  </a:cxn>
                  <a:cxn ang="0">
                    <a:pos x="790" y="45"/>
                  </a:cxn>
                  <a:cxn ang="0">
                    <a:pos x="13" y="473"/>
                  </a:cxn>
                  <a:cxn ang="0">
                    <a:pos x="0" y="450"/>
                  </a:cxn>
                  <a:cxn ang="0">
                    <a:pos x="753" y="3"/>
                  </a:cxn>
                  <a:cxn ang="0">
                    <a:pos x="844" y="0"/>
                  </a:cxn>
                  <a:cxn ang="0">
                    <a:pos x="792" y="74"/>
                  </a:cxn>
                  <a:cxn ang="0">
                    <a:pos x="753" y="3"/>
                  </a:cxn>
                </a:cxnLst>
                <a:rect l="0" t="0" r="r" b="b"/>
                <a:pathLst>
                  <a:path w="844" h="473">
                    <a:moveTo>
                      <a:pt x="0" y="450"/>
                    </a:moveTo>
                    <a:lnTo>
                      <a:pt x="777" y="21"/>
                    </a:lnTo>
                    <a:lnTo>
                      <a:pt x="790" y="45"/>
                    </a:lnTo>
                    <a:lnTo>
                      <a:pt x="13" y="473"/>
                    </a:lnTo>
                    <a:lnTo>
                      <a:pt x="0" y="450"/>
                    </a:lnTo>
                    <a:close/>
                    <a:moveTo>
                      <a:pt x="753" y="3"/>
                    </a:moveTo>
                    <a:lnTo>
                      <a:pt x="844" y="0"/>
                    </a:lnTo>
                    <a:lnTo>
                      <a:pt x="792" y="74"/>
                    </a:lnTo>
                    <a:lnTo>
                      <a:pt x="753" y="3"/>
                    </a:lnTo>
                    <a:close/>
                  </a:path>
                </a:pathLst>
              </a:custGeom>
              <a:solidFill>
                <a:srgbClr val="000000"/>
              </a:solidFill>
              <a:ln w="1588">
                <a:solidFill>
                  <a:srgbClr val="000000"/>
                </a:solidFill>
                <a:prstDash val="solid"/>
                <a:round/>
                <a:headEnd/>
                <a:tailEnd/>
              </a:ln>
            </p:spPr>
            <p:txBody>
              <a:bodyPr/>
              <a:lstStyle/>
              <a:p>
                <a:endParaRPr lang="en-US"/>
              </a:p>
            </p:txBody>
          </p:sp>
        </p:grpSp>
        <p:grpSp>
          <p:nvGrpSpPr>
            <p:cNvPr id="63" name="Group 58"/>
            <p:cNvGrpSpPr>
              <a:grpSpLocks/>
            </p:cNvGrpSpPr>
            <p:nvPr/>
          </p:nvGrpSpPr>
          <p:grpSpPr bwMode="auto">
            <a:xfrm>
              <a:off x="40054757" y="21521969"/>
              <a:ext cx="1212437" cy="1082711"/>
              <a:chOff x="3886" y="2169"/>
              <a:chExt cx="1608" cy="1435"/>
            </a:xfrm>
          </p:grpSpPr>
          <p:pic>
            <p:nvPicPr>
              <p:cNvPr id="119" name="Picture 59"/>
              <p:cNvPicPr>
                <a:picLocks noChangeAspect="1" noChangeArrowheads="1"/>
              </p:cNvPicPr>
              <p:nvPr/>
            </p:nvPicPr>
            <p:blipFill>
              <a:blip r:embed="rId9" cstate="print"/>
              <a:srcRect l="29160" t="14441" r="13145" b="6569"/>
              <a:stretch>
                <a:fillRect/>
              </a:stretch>
            </p:blipFill>
            <p:spPr bwMode="auto">
              <a:xfrm rot="5400000">
                <a:off x="3972" y="2083"/>
                <a:ext cx="1435" cy="1608"/>
              </a:xfrm>
              <a:prstGeom prst="rect">
                <a:avLst/>
              </a:prstGeom>
              <a:noFill/>
              <a:ln w="9525">
                <a:noFill/>
                <a:miter lim="800000"/>
                <a:headEnd/>
                <a:tailEnd/>
              </a:ln>
              <a:effectLst/>
            </p:spPr>
          </p:pic>
          <p:sp>
            <p:nvSpPr>
              <p:cNvPr id="120" name="Line 60"/>
              <p:cNvSpPr>
                <a:spLocks noChangeShapeType="1"/>
              </p:cNvSpPr>
              <p:nvPr/>
            </p:nvSpPr>
            <p:spPr bwMode="auto">
              <a:xfrm rot="5400000" flipH="1" flipV="1">
                <a:off x="4320" y="2439"/>
                <a:ext cx="775" cy="1323"/>
              </a:xfrm>
              <a:prstGeom prst="line">
                <a:avLst/>
              </a:prstGeom>
              <a:noFill/>
              <a:ln w="28575">
                <a:solidFill>
                  <a:srgbClr val="FF0000"/>
                </a:solidFill>
                <a:round/>
                <a:headEnd/>
                <a:tailEnd type="triangle" w="med" len="med"/>
              </a:ln>
              <a:effectLst/>
            </p:spPr>
            <p:txBody>
              <a:bodyPr wrap="none" anchor="ctr"/>
              <a:lstStyle/>
              <a:p>
                <a:endParaRPr lang="en-US"/>
              </a:p>
            </p:txBody>
          </p:sp>
        </p:grpSp>
        <p:grpSp>
          <p:nvGrpSpPr>
            <p:cNvPr id="64" name="Group 61"/>
            <p:cNvGrpSpPr>
              <a:grpSpLocks/>
            </p:cNvGrpSpPr>
            <p:nvPr/>
          </p:nvGrpSpPr>
          <p:grpSpPr bwMode="auto">
            <a:xfrm>
              <a:off x="40060744" y="19004291"/>
              <a:ext cx="1175515" cy="1159549"/>
              <a:chOff x="826" y="1424"/>
              <a:chExt cx="1178" cy="1162"/>
            </a:xfrm>
          </p:grpSpPr>
          <p:grpSp>
            <p:nvGrpSpPr>
              <p:cNvPr id="68" name="Group 62"/>
              <p:cNvGrpSpPr>
                <a:grpSpLocks noChangeAspect="1"/>
              </p:cNvGrpSpPr>
              <p:nvPr/>
            </p:nvGrpSpPr>
            <p:grpSpPr bwMode="auto">
              <a:xfrm>
                <a:off x="826" y="1424"/>
                <a:ext cx="1176" cy="1156"/>
                <a:chOff x="1877" y="1152"/>
                <a:chExt cx="1971" cy="1776"/>
              </a:xfrm>
            </p:grpSpPr>
            <p:sp>
              <p:nvSpPr>
                <p:cNvPr id="94" name="Rectangle 63"/>
                <p:cNvSpPr>
                  <a:spLocks noChangeAspect="1" noChangeArrowheads="1"/>
                </p:cNvSpPr>
                <p:nvPr/>
              </p:nvSpPr>
              <p:spPr bwMode="auto">
                <a:xfrm>
                  <a:off x="1877" y="1152"/>
                  <a:ext cx="395" cy="355"/>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95" name="Rectangle 64"/>
                <p:cNvSpPr>
                  <a:spLocks noChangeAspect="1" noChangeArrowheads="1"/>
                </p:cNvSpPr>
                <p:nvPr/>
              </p:nvSpPr>
              <p:spPr bwMode="auto">
                <a:xfrm>
                  <a:off x="2272" y="1152"/>
                  <a:ext cx="394" cy="355"/>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96" name="Rectangle 65"/>
                <p:cNvSpPr>
                  <a:spLocks noChangeAspect="1" noChangeArrowheads="1"/>
                </p:cNvSpPr>
                <p:nvPr/>
              </p:nvSpPr>
              <p:spPr bwMode="auto">
                <a:xfrm>
                  <a:off x="2666" y="1152"/>
                  <a:ext cx="394" cy="355"/>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97" name="Rectangle 66"/>
                <p:cNvSpPr>
                  <a:spLocks noChangeAspect="1" noChangeArrowheads="1"/>
                </p:cNvSpPr>
                <p:nvPr/>
              </p:nvSpPr>
              <p:spPr bwMode="auto">
                <a:xfrm>
                  <a:off x="3060" y="1152"/>
                  <a:ext cx="394" cy="355"/>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98" name="Rectangle 67"/>
                <p:cNvSpPr>
                  <a:spLocks noChangeAspect="1" noChangeArrowheads="1"/>
                </p:cNvSpPr>
                <p:nvPr/>
              </p:nvSpPr>
              <p:spPr bwMode="auto">
                <a:xfrm>
                  <a:off x="3454" y="1152"/>
                  <a:ext cx="394" cy="355"/>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99" name="Rectangle 68"/>
                <p:cNvSpPr>
                  <a:spLocks noChangeAspect="1" noChangeArrowheads="1"/>
                </p:cNvSpPr>
                <p:nvPr/>
              </p:nvSpPr>
              <p:spPr bwMode="auto">
                <a:xfrm>
                  <a:off x="2666" y="2573"/>
                  <a:ext cx="394" cy="355"/>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100" name="Rectangle 69"/>
                <p:cNvSpPr>
                  <a:spLocks noChangeAspect="1" noChangeArrowheads="1"/>
                </p:cNvSpPr>
                <p:nvPr/>
              </p:nvSpPr>
              <p:spPr bwMode="auto">
                <a:xfrm>
                  <a:off x="3060" y="2573"/>
                  <a:ext cx="394" cy="355"/>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101" name="Rectangle 70"/>
                <p:cNvSpPr>
                  <a:spLocks noChangeAspect="1" noChangeArrowheads="1"/>
                </p:cNvSpPr>
                <p:nvPr/>
              </p:nvSpPr>
              <p:spPr bwMode="auto">
                <a:xfrm>
                  <a:off x="3454" y="2573"/>
                  <a:ext cx="394" cy="355"/>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102" name="Rectangle 71"/>
                <p:cNvSpPr>
                  <a:spLocks noChangeAspect="1" noChangeArrowheads="1"/>
                </p:cNvSpPr>
                <p:nvPr/>
              </p:nvSpPr>
              <p:spPr bwMode="auto">
                <a:xfrm>
                  <a:off x="1877" y="1507"/>
                  <a:ext cx="395" cy="355"/>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103" name="Rectangle 72"/>
                <p:cNvSpPr>
                  <a:spLocks noChangeAspect="1" noChangeArrowheads="1"/>
                </p:cNvSpPr>
                <p:nvPr/>
              </p:nvSpPr>
              <p:spPr bwMode="auto">
                <a:xfrm>
                  <a:off x="2272" y="1507"/>
                  <a:ext cx="394" cy="355"/>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104" name="Rectangle 73"/>
                <p:cNvSpPr>
                  <a:spLocks noChangeAspect="1" noChangeArrowheads="1"/>
                </p:cNvSpPr>
                <p:nvPr/>
              </p:nvSpPr>
              <p:spPr bwMode="auto">
                <a:xfrm>
                  <a:off x="2666" y="1507"/>
                  <a:ext cx="394" cy="355"/>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105" name="Rectangle 74"/>
                <p:cNvSpPr>
                  <a:spLocks noChangeAspect="1" noChangeArrowheads="1"/>
                </p:cNvSpPr>
                <p:nvPr/>
              </p:nvSpPr>
              <p:spPr bwMode="auto">
                <a:xfrm>
                  <a:off x="3060" y="1507"/>
                  <a:ext cx="394" cy="355"/>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106" name="Rectangle 75"/>
                <p:cNvSpPr>
                  <a:spLocks noChangeAspect="1" noChangeArrowheads="1"/>
                </p:cNvSpPr>
                <p:nvPr/>
              </p:nvSpPr>
              <p:spPr bwMode="auto">
                <a:xfrm>
                  <a:off x="3454" y="1507"/>
                  <a:ext cx="394" cy="355"/>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107" name="Rectangle 76"/>
                <p:cNvSpPr>
                  <a:spLocks noChangeAspect="1" noChangeArrowheads="1"/>
                </p:cNvSpPr>
                <p:nvPr/>
              </p:nvSpPr>
              <p:spPr bwMode="auto">
                <a:xfrm>
                  <a:off x="1877" y="1862"/>
                  <a:ext cx="395" cy="356"/>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108" name="Rectangle 77"/>
                <p:cNvSpPr>
                  <a:spLocks noChangeAspect="1" noChangeArrowheads="1"/>
                </p:cNvSpPr>
                <p:nvPr/>
              </p:nvSpPr>
              <p:spPr bwMode="auto">
                <a:xfrm>
                  <a:off x="2272" y="1862"/>
                  <a:ext cx="394" cy="356"/>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109" name="Rectangle 78"/>
                <p:cNvSpPr>
                  <a:spLocks noChangeAspect="1" noChangeArrowheads="1"/>
                </p:cNvSpPr>
                <p:nvPr/>
              </p:nvSpPr>
              <p:spPr bwMode="auto">
                <a:xfrm>
                  <a:off x="2666" y="1862"/>
                  <a:ext cx="394" cy="356"/>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110" name="Rectangle 79"/>
                <p:cNvSpPr>
                  <a:spLocks noChangeAspect="1" noChangeArrowheads="1"/>
                </p:cNvSpPr>
                <p:nvPr/>
              </p:nvSpPr>
              <p:spPr bwMode="auto">
                <a:xfrm>
                  <a:off x="3060" y="1862"/>
                  <a:ext cx="394" cy="356"/>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111" name="Rectangle 80"/>
                <p:cNvSpPr>
                  <a:spLocks noChangeAspect="1" noChangeArrowheads="1"/>
                </p:cNvSpPr>
                <p:nvPr/>
              </p:nvSpPr>
              <p:spPr bwMode="auto">
                <a:xfrm>
                  <a:off x="3454" y="1862"/>
                  <a:ext cx="394" cy="356"/>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112" name="Rectangle 81"/>
                <p:cNvSpPr>
                  <a:spLocks noChangeAspect="1" noChangeArrowheads="1"/>
                </p:cNvSpPr>
                <p:nvPr/>
              </p:nvSpPr>
              <p:spPr bwMode="auto">
                <a:xfrm>
                  <a:off x="1877" y="2218"/>
                  <a:ext cx="395" cy="355"/>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113" name="Rectangle 82"/>
                <p:cNvSpPr>
                  <a:spLocks noChangeAspect="1" noChangeArrowheads="1"/>
                </p:cNvSpPr>
                <p:nvPr/>
              </p:nvSpPr>
              <p:spPr bwMode="auto">
                <a:xfrm>
                  <a:off x="2272" y="2218"/>
                  <a:ext cx="394" cy="355"/>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114" name="Rectangle 83"/>
                <p:cNvSpPr>
                  <a:spLocks noChangeAspect="1" noChangeArrowheads="1"/>
                </p:cNvSpPr>
                <p:nvPr/>
              </p:nvSpPr>
              <p:spPr bwMode="auto">
                <a:xfrm>
                  <a:off x="2666" y="2218"/>
                  <a:ext cx="394" cy="355"/>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115" name="Rectangle 84"/>
                <p:cNvSpPr>
                  <a:spLocks noChangeAspect="1" noChangeArrowheads="1"/>
                </p:cNvSpPr>
                <p:nvPr/>
              </p:nvSpPr>
              <p:spPr bwMode="auto">
                <a:xfrm>
                  <a:off x="3060" y="2218"/>
                  <a:ext cx="394" cy="355"/>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116" name="Rectangle 85"/>
                <p:cNvSpPr>
                  <a:spLocks noChangeAspect="1" noChangeArrowheads="1"/>
                </p:cNvSpPr>
                <p:nvPr/>
              </p:nvSpPr>
              <p:spPr bwMode="auto">
                <a:xfrm>
                  <a:off x="3454" y="2218"/>
                  <a:ext cx="394" cy="355"/>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117" name="Rectangle 86"/>
                <p:cNvSpPr>
                  <a:spLocks noChangeAspect="1" noChangeArrowheads="1"/>
                </p:cNvSpPr>
                <p:nvPr/>
              </p:nvSpPr>
              <p:spPr bwMode="auto">
                <a:xfrm>
                  <a:off x="2272" y="2573"/>
                  <a:ext cx="394" cy="355"/>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118" name="Rectangle 87"/>
                <p:cNvSpPr>
                  <a:spLocks noChangeAspect="1" noChangeArrowheads="1"/>
                </p:cNvSpPr>
                <p:nvPr/>
              </p:nvSpPr>
              <p:spPr bwMode="auto">
                <a:xfrm>
                  <a:off x="1878" y="2573"/>
                  <a:ext cx="394" cy="355"/>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grpSp>
          <p:sp>
            <p:nvSpPr>
              <p:cNvPr id="69" name="Line 88"/>
              <p:cNvSpPr>
                <a:spLocks noChangeAspect="1" noChangeShapeType="1"/>
              </p:cNvSpPr>
              <p:nvPr/>
            </p:nvSpPr>
            <p:spPr bwMode="auto">
              <a:xfrm rot="-177988">
                <a:off x="961" y="1517"/>
                <a:ext cx="212" cy="239"/>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70" name="Line 89"/>
              <p:cNvSpPr>
                <a:spLocks noChangeAspect="1" noChangeShapeType="1"/>
              </p:cNvSpPr>
              <p:nvPr/>
            </p:nvSpPr>
            <p:spPr bwMode="auto">
              <a:xfrm>
                <a:off x="1186" y="1544"/>
                <a:ext cx="231" cy="237"/>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71" name="Line 90"/>
              <p:cNvSpPr>
                <a:spLocks noChangeAspect="1" noChangeShapeType="1"/>
              </p:cNvSpPr>
              <p:nvPr/>
            </p:nvSpPr>
            <p:spPr bwMode="auto">
              <a:xfrm flipV="1">
                <a:off x="945" y="1767"/>
                <a:ext cx="239" cy="237"/>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72" name="Line 91"/>
              <p:cNvSpPr>
                <a:spLocks noChangeAspect="1" noChangeShapeType="1"/>
              </p:cNvSpPr>
              <p:nvPr/>
            </p:nvSpPr>
            <p:spPr bwMode="auto">
              <a:xfrm>
                <a:off x="1640" y="2460"/>
                <a:ext cx="124" cy="126"/>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73" name="Line 92"/>
              <p:cNvSpPr>
                <a:spLocks noChangeAspect="1" noChangeShapeType="1"/>
              </p:cNvSpPr>
              <p:nvPr/>
            </p:nvSpPr>
            <p:spPr bwMode="auto">
              <a:xfrm>
                <a:off x="943" y="2228"/>
                <a:ext cx="236" cy="240"/>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74" name="Line 93"/>
              <p:cNvSpPr>
                <a:spLocks noChangeAspect="1" noChangeShapeType="1"/>
              </p:cNvSpPr>
              <p:nvPr/>
            </p:nvSpPr>
            <p:spPr bwMode="auto">
              <a:xfrm rot="2592605" flipV="1">
                <a:off x="977" y="2383"/>
                <a:ext cx="172" cy="163"/>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75" name="Line 94"/>
              <p:cNvSpPr>
                <a:spLocks noChangeAspect="1" noChangeShapeType="1"/>
              </p:cNvSpPr>
              <p:nvPr/>
            </p:nvSpPr>
            <p:spPr bwMode="auto">
              <a:xfrm rot="2592605" flipV="1">
                <a:off x="1444" y="2379"/>
                <a:ext cx="164" cy="161"/>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76" name="Line 95"/>
              <p:cNvSpPr>
                <a:spLocks noChangeAspect="1" noChangeShapeType="1"/>
              </p:cNvSpPr>
              <p:nvPr/>
            </p:nvSpPr>
            <p:spPr bwMode="auto">
              <a:xfrm rot="2592605" flipV="1">
                <a:off x="1207" y="2384"/>
                <a:ext cx="173" cy="162"/>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77" name="Line 96"/>
              <p:cNvSpPr>
                <a:spLocks noChangeAspect="1" noChangeShapeType="1"/>
              </p:cNvSpPr>
              <p:nvPr/>
            </p:nvSpPr>
            <p:spPr bwMode="auto">
              <a:xfrm rot="2592605" flipV="1">
                <a:off x="1208" y="2150"/>
                <a:ext cx="167" cy="164"/>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78" name="Line 97"/>
              <p:cNvSpPr>
                <a:spLocks noChangeAspect="1" noChangeShapeType="1"/>
              </p:cNvSpPr>
              <p:nvPr/>
            </p:nvSpPr>
            <p:spPr bwMode="auto">
              <a:xfrm rot="2592605" flipV="1">
                <a:off x="1204" y="1913"/>
                <a:ext cx="178" cy="170"/>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79" name="Line 98"/>
              <p:cNvSpPr>
                <a:spLocks noChangeAspect="1" noChangeShapeType="1"/>
              </p:cNvSpPr>
              <p:nvPr/>
            </p:nvSpPr>
            <p:spPr bwMode="auto">
              <a:xfrm rot="2592605" flipV="1">
                <a:off x="983" y="1691"/>
                <a:ext cx="173" cy="163"/>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80" name="Line 99"/>
              <p:cNvSpPr>
                <a:spLocks noChangeAspect="1" noChangeShapeType="1"/>
              </p:cNvSpPr>
              <p:nvPr/>
            </p:nvSpPr>
            <p:spPr bwMode="auto">
              <a:xfrm rot="-18792605">
                <a:off x="1328" y="1586"/>
                <a:ext cx="171" cy="156"/>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81" name="Line 100"/>
              <p:cNvSpPr>
                <a:spLocks noChangeAspect="1" noChangeShapeType="1"/>
              </p:cNvSpPr>
              <p:nvPr/>
            </p:nvSpPr>
            <p:spPr bwMode="auto">
              <a:xfrm rot="-18792605">
                <a:off x="1334" y="1813"/>
                <a:ext cx="161" cy="146"/>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82" name="Line 101"/>
              <p:cNvSpPr>
                <a:spLocks noChangeAspect="1" noChangeShapeType="1"/>
              </p:cNvSpPr>
              <p:nvPr/>
            </p:nvSpPr>
            <p:spPr bwMode="auto">
              <a:xfrm rot="-18792605">
                <a:off x="1794" y="2262"/>
                <a:ext cx="168" cy="158"/>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83" name="Line 102"/>
              <p:cNvSpPr>
                <a:spLocks noChangeAspect="1" noChangeShapeType="1"/>
              </p:cNvSpPr>
              <p:nvPr/>
            </p:nvSpPr>
            <p:spPr bwMode="auto">
              <a:xfrm rot="-18792605">
                <a:off x="1328" y="2269"/>
                <a:ext cx="171" cy="155"/>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84" name="Line 103"/>
              <p:cNvSpPr>
                <a:spLocks noChangeAspect="1" noChangeShapeType="1"/>
              </p:cNvSpPr>
              <p:nvPr/>
            </p:nvSpPr>
            <p:spPr bwMode="auto">
              <a:xfrm rot="-18792605">
                <a:off x="1570" y="1584"/>
                <a:ext cx="155" cy="140"/>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85" name="Line 104"/>
              <p:cNvSpPr>
                <a:spLocks noChangeAspect="1" noChangeShapeType="1"/>
              </p:cNvSpPr>
              <p:nvPr/>
            </p:nvSpPr>
            <p:spPr bwMode="auto">
              <a:xfrm rot="-18792605">
                <a:off x="1565" y="2039"/>
                <a:ext cx="165" cy="154"/>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86" name="Line 105"/>
              <p:cNvSpPr>
                <a:spLocks noChangeAspect="1" noChangeShapeType="1"/>
              </p:cNvSpPr>
              <p:nvPr/>
            </p:nvSpPr>
            <p:spPr bwMode="auto">
              <a:xfrm rot="-13392605">
                <a:off x="1678" y="2380"/>
                <a:ext cx="168" cy="162"/>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87" name="Line 106"/>
              <p:cNvSpPr>
                <a:spLocks noChangeAspect="1" noChangeShapeType="1"/>
              </p:cNvSpPr>
              <p:nvPr/>
            </p:nvSpPr>
            <p:spPr bwMode="auto">
              <a:xfrm rot="-18792605">
                <a:off x="1802" y="1807"/>
                <a:ext cx="173" cy="158"/>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88" name="Line 107"/>
              <p:cNvSpPr>
                <a:spLocks noChangeAspect="1" noChangeShapeType="1"/>
              </p:cNvSpPr>
              <p:nvPr/>
            </p:nvSpPr>
            <p:spPr bwMode="auto">
              <a:xfrm flipH="1">
                <a:off x="1412" y="1756"/>
                <a:ext cx="236" cy="240"/>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89" name="Line 108"/>
              <p:cNvSpPr>
                <a:spLocks noChangeAspect="1" noChangeShapeType="1"/>
              </p:cNvSpPr>
              <p:nvPr/>
            </p:nvSpPr>
            <p:spPr bwMode="auto">
              <a:xfrm flipH="1">
                <a:off x="1649" y="1531"/>
                <a:ext cx="228" cy="231"/>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90" name="Line 109"/>
              <p:cNvSpPr>
                <a:spLocks noChangeAspect="1" noChangeShapeType="1"/>
              </p:cNvSpPr>
              <p:nvPr/>
            </p:nvSpPr>
            <p:spPr bwMode="auto">
              <a:xfrm flipH="1">
                <a:off x="1655" y="1997"/>
                <a:ext cx="234" cy="234"/>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91" name="Line 110"/>
              <p:cNvSpPr>
                <a:spLocks noChangeAspect="1" noChangeShapeType="1"/>
              </p:cNvSpPr>
              <p:nvPr/>
            </p:nvSpPr>
            <p:spPr bwMode="auto">
              <a:xfrm rot="-18792605">
                <a:off x="1565" y="2267"/>
                <a:ext cx="165" cy="154"/>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92" name="Line 111"/>
              <p:cNvSpPr>
                <a:spLocks noChangeAspect="1" noChangeShapeType="1"/>
              </p:cNvSpPr>
              <p:nvPr/>
            </p:nvSpPr>
            <p:spPr bwMode="auto">
              <a:xfrm rot="-177988">
                <a:off x="1201" y="1773"/>
                <a:ext cx="212" cy="239"/>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93" name="Line 112"/>
              <p:cNvSpPr>
                <a:spLocks noChangeAspect="1" noChangeShapeType="1"/>
              </p:cNvSpPr>
              <p:nvPr/>
            </p:nvSpPr>
            <p:spPr bwMode="auto">
              <a:xfrm rot="-177988">
                <a:off x="1425" y="2005"/>
                <a:ext cx="212" cy="239"/>
              </a:xfrm>
              <a:prstGeom prst="line">
                <a:avLst/>
              </a:prstGeom>
              <a:noFill/>
              <a:ln w="28575">
                <a:solidFill>
                  <a:srgbClr val="010000"/>
                </a:solidFill>
                <a:round/>
                <a:headEnd type="none" w="sm" len="sm"/>
                <a:tailEnd type="triangle" w="med" len="med"/>
              </a:ln>
              <a:effectLst/>
            </p:spPr>
            <p:txBody>
              <a:bodyPr wrap="none" anchor="ctr"/>
              <a:lstStyle/>
              <a:p>
                <a:endParaRPr lang="en-US"/>
              </a:p>
            </p:txBody>
          </p:sp>
        </p:grpSp>
        <p:pic>
          <p:nvPicPr>
            <p:cNvPr id="65" name="Picture 3"/>
            <p:cNvPicPr>
              <a:picLocks noChangeAspect="1" noChangeArrowheads="1"/>
            </p:cNvPicPr>
            <p:nvPr/>
          </p:nvPicPr>
          <p:blipFill>
            <a:blip r:embed="rId10" cstate="print"/>
            <a:srcRect/>
            <a:stretch>
              <a:fillRect/>
            </a:stretch>
          </p:blipFill>
          <p:spPr bwMode="auto">
            <a:xfrm>
              <a:off x="36195000" y="21183600"/>
              <a:ext cx="1371600" cy="1429811"/>
            </a:xfrm>
            <a:prstGeom prst="rect">
              <a:avLst/>
            </a:prstGeom>
            <a:noFill/>
            <a:ln w="9525" algn="ctr">
              <a:noFill/>
              <a:miter lim="800000"/>
              <a:headEnd/>
              <a:tailEnd/>
            </a:ln>
            <a:effectLst/>
          </p:spPr>
        </p:pic>
        <p:sp>
          <p:nvSpPr>
            <p:cNvPr id="66" name="AutoShape 7"/>
            <p:cNvSpPr>
              <a:spLocks noChangeArrowheads="1"/>
            </p:cNvSpPr>
            <p:nvPr/>
          </p:nvSpPr>
          <p:spPr bwMode="auto">
            <a:xfrm rot="590436">
              <a:off x="39471600" y="20345400"/>
              <a:ext cx="453791" cy="170140"/>
            </a:xfrm>
            <a:prstGeom prst="rightArrow">
              <a:avLst>
                <a:gd name="adj1" fmla="val 50000"/>
                <a:gd name="adj2" fmla="val 85982"/>
              </a:avLst>
            </a:prstGeom>
            <a:solidFill>
              <a:schemeClr val="accent1"/>
            </a:solidFill>
            <a:ln w="9525">
              <a:solidFill>
                <a:schemeClr val="tx1"/>
              </a:solidFill>
              <a:miter lim="800000"/>
              <a:headEnd/>
              <a:tailEnd/>
            </a:ln>
            <a:effectLst/>
          </p:spPr>
          <p:txBody>
            <a:bodyPr wrap="none" anchor="ctr"/>
            <a:lstStyle/>
            <a:p>
              <a:endParaRPr lang="en-US"/>
            </a:p>
          </p:txBody>
        </p:sp>
        <p:sp>
          <p:nvSpPr>
            <p:cNvPr id="67" name="AutoShape 7"/>
            <p:cNvSpPr>
              <a:spLocks noChangeArrowheads="1"/>
            </p:cNvSpPr>
            <p:nvPr/>
          </p:nvSpPr>
          <p:spPr bwMode="auto">
            <a:xfrm rot="2402606">
              <a:off x="39473138" y="20928633"/>
              <a:ext cx="453791" cy="170140"/>
            </a:xfrm>
            <a:prstGeom prst="rightArrow">
              <a:avLst>
                <a:gd name="adj1" fmla="val 50000"/>
                <a:gd name="adj2" fmla="val 85982"/>
              </a:avLst>
            </a:prstGeom>
            <a:solidFill>
              <a:schemeClr val="accent1"/>
            </a:solidFill>
            <a:ln w="9525">
              <a:solidFill>
                <a:schemeClr val="tx1"/>
              </a:solidFill>
              <a:miter lim="800000"/>
              <a:headEnd/>
              <a:tailEnd/>
            </a:ln>
            <a:effectLst/>
          </p:spPr>
          <p:txBody>
            <a:bodyPr wrap="none" anchor="ctr"/>
            <a:lstStyle/>
            <a:p>
              <a:endParaRPr lang="en-US"/>
            </a:p>
          </p:txBody>
        </p:sp>
      </p:grpSp>
      <p:sp>
        <p:nvSpPr>
          <p:cNvPr id="163" name="Rectangle 2"/>
          <p:cNvSpPr txBox="1">
            <a:spLocks noChangeArrowheads="1"/>
          </p:cNvSpPr>
          <p:nvPr/>
        </p:nvSpPr>
        <p:spPr>
          <a:xfrm>
            <a:off x="4148814" y="2672356"/>
            <a:ext cx="5239874" cy="2362200"/>
          </a:xfrm>
          <a:prstGeom prst="rect">
            <a:avLst/>
          </a:prstGeom>
        </p:spPr>
        <p:txBody>
          <a:bodyPr vert="horz" lIns="512064" tIns="256032" rIns="512064" bIns="256032" rtlCol="0" anchor="ctr">
            <a:noAutofit/>
          </a:bodyPr>
          <a:lstStyle/>
          <a:p>
            <a:pPr lvl="0" algn="ctr">
              <a:spcBef>
                <a:spcPct val="0"/>
              </a:spcBef>
            </a:pPr>
            <a:r>
              <a:rPr kumimoji="0" lang="en-US" sz="1600" b="0" i="0" u="none" strike="noStrike" kern="1200" cap="none" spc="0" normalizeH="0" baseline="0" noProof="0" dirty="0" smtClean="0">
                <a:ln>
                  <a:noFill/>
                </a:ln>
                <a:solidFill>
                  <a:schemeClr val="tx1"/>
                </a:solidFill>
                <a:effectLst/>
                <a:uLnTx/>
                <a:uFillTx/>
                <a:ea typeface="+mj-ea"/>
                <a:cs typeface="+mj-cs"/>
              </a:rPr>
              <a:t>CUAHSI Observations Data Model: </a:t>
            </a:r>
            <a:r>
              <a:rPr lang="en-US" sz="1600" dirty="0" smtClean="0"/>
              <a:t>What are the basic attributes to be associated with each single data value and how can these best be organized?</a:t>
            </a:r>
            <a:endParaRPr kumimoji="0" lang="en-US" sz="1600" b="0" i="0" u="none" strike="noStrike" kern="1200" cap="none" spc="0" normalizeH="0" baseline="0" noProof="0" dirty="0">
              <a:ln>
                <a:noFill/>
              </a:ln>
              <a:solidFill>
                <a:schemeClr val="tx1"/>
              </a:solidFill>
              <a:effectLst/>
              <a:uLnTx/>
              <a:uFillTx/>
              <a:ea typeface="+mj-ea"/>
              <a:cs typeface="+mj-cs"/>
            </a:endParaRPr>
          </a:p>
        </p:txBody>
      </p:sp>
    </p:spTree>
    <p:extLst>
      <p:ext uri="{BB962C8B-B14F-4D97-AF65-F5344CB8AC3E}">
        <p14:creationId xmlns:p14="http://schemas.microsoft.com/office/powerpoint/2010/main" val="28619000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1524000"/>
          <a:ext cx="4191000" cy="4418100"/>
        </p:xfrm>
        <a:graphic>
          <a:graphicData uri="http://schemas.openxmlformats.org/drawingml/2006/table">
            <a:tbl>
              <a:tblPr/>
              <a:tblGrid>
                <a:gridCol w="595423"/>
                <a:gridCol w="944127"/>
                <a:gridCol w="948469"/>
                <a:gridCol w="935665"/>
                <a:gridCol w="767316"/>
              </a:tblGrid>
              <a:tr h="488183">
                <a:tc gridSpan="5">
                  <a:txBody>
                    <a:bodyPr/>
                    <a:lstStyle/>
                    <a:p>
                      <a:pPr algn="ctr" fontAlgn="b"/>
                      <a:r>
                        <a:rPr lang="en-US" sz="1800" b="0" i="0" u="none" strike="noStrike" dirty="0">
                          <a:solidFill>
                            <a:srgbClr val="000000"/>
                          </a:solidFill>
                          <a:latin typeface="+mn-lt"/>
                        </a:rPr>
                        <a:t>Capability to run larger problems</a:t>
                      </a:r>
                    </a:p>
                  </a:txBody>
                  <a:tcPr marL="9525" marR="9525" marT="9525" marB="0" anchor="b">
                    <a:lnL>
                      <a:noFill/>
                    </a:lnL>
                    <a:lnR>
                      <a:noFill/>
                    </a:lnR>
                    <a:lnT>
                      <a:noFill/>
                    </a:lnT>
                    <a:lnB w="28575"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7738">
                <a:tc rowSpan="2">
                  <a:txBody>
                    <a:bodyPr/>
                    <a:lstStyle/>
                    <a:p>
                      <a:pPr algn="ctr" fontAlgn="b"/>
                      <a:r>
                        <a:rPr lang="en-US" sz="1400" b="0" i="0" u="none" strike="noStrike" dirty="0">
                          <a:solidFill>
                            <a:srgbClr val="000000"/>
                          </a:solidFill>
                          <a:latin typeface="+mn-lt"/>
                        </a:rPr>
                        <a:t> </a:t>
                      </a:r>
                    </a:p>
                  </a:txBody>
                  <a:tcPr marL="9525" marR="9525" marT="9525" marB="0" anchor="ctr">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a:txBody>
                    <a:bodyPr/>
                    <a:lstStyle/>
                    <a:p>
                      <a:pPr algn="ctr" fontAlgn="b"/>
                      <a:r>
                        <a:rPr lang="en-US" sz="1400" b="0" i="0" u="none" strike="noStrike" dirty="0">
                          <a:solidFill>
                            <a:srgbClr val="000000"/>
                          </a:solidFill>
                          <a:latin typeface="+mn-lt"/>
                        </a:rPr>
                        <a:t> </a:t>
                      </a:r>
                    </a:p>
                  </a:txBody>
                  <a:tcPr marL="9525" marR="9525" marT="9525" marB="0" anchor="ctr">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a:txBody>
                    <a:bodyPr/>
                    <a:lstStyle/>
                    <a:p>
                      <a:pPr algn="ctr" fontAlgn="b"/>
                      <a:r>
                        <a:rPr lang="en-US" sz="1400" b="0" i="0" u="none" strike="noStrike" dirty="0" smtClean="0">
                          <a:solidFill>
                            <a:srgbClr val="000000"/>
                          </a:solidFill>
                          <a:latin typeface="+mn-lt"/>
                        </a:rPr>
                        <a:t>Processors </a:t>
                      </a:r>
                      <a:r>
                        <a:rPr lang="en-US" sz="1400" b="0" i="0" u="none" strike="noStrike" dirty="0">
                          <a:solidFill>
                            <a:srgbClr val="000000"/>
                          </a:solidFill>
                          <a:latin typeface="+mn-lt"/>
                        </a:rPr>
                        <a:t>used</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gridSpan="2">
                  <a:txBody>
                    <a:bodyPr/>
                    <a:lstStyle/>
                    <a:p>
                      <a:pPr algn="ctr" fontAlgn="b"/>
                      <a:r>
                        <a:rPr lang="en-US" sz="1400" b="0" i="0" u="none" strike="noStrike" dirty="0">
                          <a:solidFill>
                            <a:srgbClr val="000000"/>
                          </a:solidFill>
                          <a:latin typeface="+mn-lt"/>
                        </a:rPr>
                        <a:t>Grid size</a:t>
                      </a: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tr>
              <a:tr h="548616">
                <a:tc vMerge="1">
                  <a:txBody>
                    <a:bodyPr/>
                    <a:lstStyle/>
                    <a:p>
                      <a:pPr algn="ctr" fontAlgn="b"/>
                      <a:endParaRPr lang="en-US" sz="2400" b="0" i="0" u="none" strike="noStrike" dirty="0">
                        <a:solidFill>
                          <a:srgbClr val="000000"/>
                        </a:solidFill>
                        <a:latin typeface="Calibri"/>
                      </a:endParaRPr>
                    </a:p>
                  </a:txBody>
                  <a:tcPr marL="9525" marR="9525" marT="9525" marB="0" anchor="b">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pPr algn="ctr" fontAlgn="b"/>
                      <a:endParaRPr lang="en-US" sz="2400" b="0" i="0" u="none" strike="noStrike" dirty="0">
                        <a:solidFill>
                          <a:srgbClr val="000000"/>
                        </a:solidFill>
                        <a:latin typeface="Calibri"/>
                      </a:endParaRPr>
                    </a:p>
                  </a:txBody>
                  <a:tcPr marL="9525" marR="9525" marT="9525" marB="0" anchor="b">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pPr algn="ctr" fontAlgn="b"/>
                      <a:endParaRPr lang="en-US" sz="2400" b="0" i="0" u="none" strike="noStrike" dirty="0">
                        <a:solidFill>
                          <a:srgbClr val="000000"/>
                        </a:solidFill>
                        <a:latin typeface="Calibri"/>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err="1" smtClean="0">
                          <a:solidFill>
                            <a:srgbClr val="000000"/>
                          </a:solidFill>
                          <a:latin typeface="+mn-lt"/>
                        </a:rPr>
                        <a:t>Theoretcal</a:t>
                      </a:r>
                      <a:r>
                        <a:rPr lang="en-US" sz="1400" b="0" i="0" u="none" strike="noStrike" dirty="0" smtClean="0">
                          <a:solidFill>
                            <a:srgbClr val="000000"/>
                          </a:solidFill>
                          <a:latin typeface="+mn-lt"/>
                        </a:rPr>
                        <a:t> </a:t>
                      </a:r>
                      <a:r>
                        <a:rPr lang="en-US" sz="1400" b="0" i="0" u="none" strike="noStrike" dirty="0">
                          <a:solidFill>
                            <a:srgbClr val="000000"/>
                          </a:solidFill>
                          <a:latin typeface="+mn-lt"/>
                        </a:rPr>
                        <a:t>limit</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Largest run</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67317">
                <a:tc>
                  <a:txBody>
                    <a:bodyPr/>
                    <a:lstStyle/>
                    <a:p>
                      <a:pPr algn="ctr" fontAlgn="b"/>
                      <a:r>
                        <a:rPr lang="en-US" sz="1400" b="0" i="0" u="none" strike="noStrike" dirty="0">
                          <a:solidFill>
                            <a:srgbClr val="000000"/>
                          </a:solidFill>
                          <a:latin typeface="+mn-lt"/>
                        </a:rPr>
                        <a:t>2008</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err="1">
                          <a:solidFill>
                            <a:srgbClr val="000000"/>
                          </a:solidFill>
                          <a:latin typeface="+mn-lt"/>
                        </a:rPr>
                        <a:t>TauDEM</a:t>
                      </a:r>
                      <a:r>
                        <a:rPr lang="en-US" sz="1400" b="0" i="0" u="none" strike="noStrike" dirty="0">
                          <a:solidFill>
                            <a:srgbClr val="000000"/>
                          </a:solidFill>
                          <a:latin typeface="+mn-lt"/>
                        </a:rPr>
                        <a:t> 4</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1</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0.22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0.22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729913">
                <a:tc>
                  <a:txBody>
                    <a:bodyPr/>
                    <a:lstStyle/>
                    <a:p>
                      <a:pPr algn="ctr" fontAlgn="b"/>
                      <a:r>
                        <a:rPr lang="en-US" sz="1400" b="0" i="0" u="none" strike="noStrike" dirty="0">
                          <a:solidFill>
                            <a:srgbClr val="000000"/>
                          </a:solidFill>
                          <a:latin typeface="+mn-lt"/>
                        </a:rPr>
                        <a:t>Sept 2009</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Partial </a:t>
                      </a:r>
                      <a:r>
                        <a:rPr lang="en-US" sz="1400" b="0" i="0" u="none" strike="noStrike" dirty="0" smtClean="0">
                          <a:solidFill>
                            <a:srgbClr val="000000"/>
                          </a:solidFill>
                          <a:latin typeface="+mn-lt"/>
                        </a:rPr>
                        <a:t>implement-</a:t>
                      </a:r>
                      <a:r>
                        <a:rPr lang="en-US" sz="1400" b="0" i="0" u="none" strike="noStrike" dirty="0" err="1" smtClean="0">
                          <a:solidFill>
                            <a:srgbClr val="000000"/>
                          </a:solidFill>
                          <a:latin typeface="+mn-lt"/>
                        </a:rPr>
                        <a:t>ation</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8</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4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1.6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48616">
                <a:tc>
                  <a:txBody>
                    <a:bodyPr/>
                    <a:lstStyle/>
                    <a:p>
                      <a:pPr algn="ctr" fontAlgn="b"/>
                      <a:r>
                        <a:rPr lang="en-US" sz="1400" b="0" i="0" u="none" strike="noStrike" dirty="0">
                          <a:solidFill>
                            <a:srgbClr val="000000"/>
                          </a:solidFill>
                          <a:latin typeface="+mn-lt"/>
                        </a:rPr>
                        <a:t>June 2010</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err="1">
                          <a:solidFill>
                            <a:srgbClr val="000000"/>
                          </a:solidFill>
                          <a:latin typeface="+mn-lt"/>
                        </a:rPr>
                        <a:t>TauDEM</a:t>
                      </a:r>
                      <a:r>
                        <a:rPr lang="en-US" sz="1400" b="0" i="0" u="none" strike="noStrike" dirty="0">
                          <a:solidFill>
                            <a:srgbClr val="000000"/>
                          </a:solidFill>
                          <a:latin typeface="+mn-lt"/>
                        </a:rPr>
                        <a:t> 5</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8</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4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4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48616">
                <a:tc>
                  <a:txBody>
                    <a:bodyPr/>
                    <a:lstStyle/>
                    <a:p>
                      <a:pPr algn="ctr" fontAlgn="b"/>
                      <a:r>
                        <a:rPr lang="en-US" sz="1400" b="0" i="0" u="none" strike="noStrike" dirty="0">
                          <a:solidFill>
                            <a:srgbClr val="000000"/>
                          </a:solidFill>
                          <a:latin typeface="+mn-lt"/>
                        </a:rPr>
                        <a:t>Sept 2010</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err="1" smtClean="0">
                          <a:solidFill>
                            <a:srgbClr val="000000"/>
                          </a:solidFill>
                          <a:latin typeface="+mn-lt"/>
                        </a:rPr>
                        <a:t>Multifile</a:t>
                      </a:r>
                      <a:r>
                        <a:rPr lang="en-US" sz="1400" b="0" i="0" u="none" strike="noStrike" dirty="0" smtClean="0">
                          <a:solidFill>
                            <a:srgbClr val="000000"/>
                          </a:solidFill>
                          <a:latin typeface="+mn-lt"/>
                        </a:rPr>
                        <a:t> on 48 GB RAM PC</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mn-lt"/>
                        </a:rPr>
                        <a:t>4</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Hardware limits</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6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48616">
                <a:tc>
                  <a:txBody>
                    <a:bodyPr/>
                    <a:lstStyle/>
                    <a:p>
                      <a:pPr algn="ctr" fontAlgn="b"/>
                      <a:r>
                        <a:rPr lang="en-US" sz="1400" b="0" i="0" u="none" strike="noStrike" dirty="0" smtClean="0">
                          <a:solidFill>
                            <a:srgbClr val="000000"/>
                          </a:solidFill>
                          <a:latin typeface="+mn-lt"/>
                        </a:rPr>
                        <a:t>Sept 2010</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err="1" smtClean="0">
                          <a:solidFill>
                            <a:srgbClr val="000000"/>
                          </a:solidFill>
                          <a:latin typeface="+mn-lt"/>
                        </a:rPr>
                        <a:t>Multifile</a:t>
                      </a:r>
                      <a:r>
                        <a:rPr lang="en-US" sz="1400" b="0" i="0" u="none" strike="noStrike" dirty="0" smtClean="0">
                          <a:solidFill>
                            <a:srgbClr val="000000"/>
                          </a:solidFill>
                          <a:latin typeface="+mn-lt"/>
                        </a:rPr>
                        <a:t> on</a:t>
                      </a:r>
                      <a:r>
                        <a:rPr lang="en-US" sz="1400" b="0" i="0" u="none" strike="noStrike" baseline="0" dirty="0" smtClean="0">
                          <a:solidFill>
                            <a:srgbClr val="000000"/>
                          </a:solidFill>
                          <a:latin typeface="+mn-lt"/>
                        </a:rPr>
                        <a:t> cluster with 128 GB RAM</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mn-lt"/>
                        </a:rPr>
                        <a:t>128</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mn-lt"/>
                        </a:rPr>
                        <a:t>Hardware limits</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mn-lt"/>
                        </a:rPr>
                        <a:t>11 GB</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grpSp>
        <p:nvGrpSpPr>
          <p:cNvPr id="3" name="Group 19"/>
          <p:cNvGrpSpPr/>
          <p:nvPr/>
        </p:nvGrpSpPr>
        <p:grpSpPr>
          <a:xfrm>
            <a:off x="4267200" y="1524000"/>
            <a:ext cx="4724400" cy="4736425"/>
            <a:chOff x="4267200" y="1524000"/>
            <a:chExt cx="4724400" cy="4736425"/>
          </a:xfrm>
        </p:grpSpPr>
        <p:pic>
          <p:nvPicPr>
            <p:cNvPr id="2" name="Picture 1"/>
            <p:cNvPicPr>
              <a:picLocks noChangeAspect="1" noChangeArrowheads="1"/>
            </p:cNvPicPr>
            <p:nvPr/>
          </p:nvPicPr>
          <p:blipFill>
            <a:blip r:embed="rId4" cstate="print"/>
            <a:srcRect/>
            <a:stretch>
              <a:fillRect/>
            </a:stretch>
          </p:blipFill>
          <p:spPr bwMode="auto">
            <a:xfrm>
              <a:off x="4267200" y="1524000"/>
              <a:ext cx="4558632" cy="4736425"/>
            </a:xfrm>
            <a:prstGeom prst="rect">
              <a:avLst/>
            </a:prstGeom>
            <a:noFill/>
            <a:ln w="9525">
              <a:noFill/>
              <a:miter lim="800000"/>
              <a:headEnd/>
              <a:tailEnd/>
            </a:ln>
          </p:spPr>
        </p:pic>
        <p:sp>
          <p:nvSpPr>
            <p:cNvPr id="7" name="Rectangle 6"/>
            <p:cNvSpPr/>
            <p:nvPr/>
          </p:nvSpPr>
          <p:spPr>
            <a:xfrm>
              <a:off x="4571385" y="2090928"/>
              <a:ext cx="3259836" cy="35905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kumimoji="1" lang="en-US" sz="2000">
                <a:solidFill>
                  <a:srgbClr val="FFFFFF"/>
                </a:solidFill>
              </a:endParaRPr>
            </a:p>
          </p:txBody>
        </p:sp>
        <p:sp>
          <p:nvSpPr>
            <p:cNvPr id="13" name="TextBox 12"/>
            <p:cNvSpPr txBox="1"/>
            <p:nvPr/>
          </p:nvSpPr>
          <p:spPr>
            <a:xfrm>
              <a:off x="5344695" y="2933032"/>
              <a:ext cx="598905" cy="169277"/>
            </a:xfrm>
            <a:prstGeom prst="rect">
              <a:avLst/>
            </a:prstGeom>
            <a:solidFill>
              <a:schemeClr val="bg1"/>
            </a:solidFill>
          </p:spPr>
          <p:txBody>
            <a:bodyPr wrap="square" lIns="45720" tIns="0" rIns="45720" bIns="0" rtlCol="0">
              <a:spAutoFit/>
            </a:bodyPr>
            <a:lstStyle/>
            <a:p>
              <a:pPr algn="ctr" eaLnBrk="0" fontAlgn="base" hangingPunct="0">
                <a:spcBef>
                  <a:spcPct val="0"/>
                </a:spcBef>
                <a:spcAft>
                  <a:spcPct val="0"/>
                </a:spcAft>
              </a:pPr>
              <a:r>
                <a:rPr kumimoji="1" lang="en-US" sz="1100" dirty="0" smtClean="0">
                  <a:solidFill>
                    <a:srgbClr val="010000"/>
                  </a:solidFill>
                  <a:latin typeface="Times New Roman" pitchFamily="18" charset="0"/>
                </a:rPr>
                <a:t>1.6 GB</a:t>
              </a:r>
              <a:endParaRPr kumimoji="1" lang="en-US" sz="1100" dirty="0">
                <a:solidFill>
                  <a:srgbClr val="010000"/>
                </a:solidFill>
                <a:latin typeface="Times New Roman" pitchFamily="18" charset="0"/>
              </a:endParaRPr>
            </a:p>
          </p:txBody>
        </p:sp>
        <p:sp>
          <p:nvSpPr>
            <p:cNvPr id="14" name="TextBox 13"/>
            <p:cNvSpPr txBox="1"/>
            <p:nvPr/>
          </p:nvSpPr>
          <p:spPr>
            <a:xfrm>
              <a:off x="5842000" y="3596105"/>
              <a:ext cx="635000" cy="169277"/>
            </a:xfrm>
            <a:prstGeom prst="rect">
              <a:avLst/>
            </a:prstGeom>
            <a:solidFill>
              <a:schemeClr val="bg1"/>
            </a:solidFill>
          </p:spPr>
          <p:txBody>
            <a:bodyPr wrap="square" lIns="45720" tIns="0" rIns="45720" bIns="0" rtlCol="0">
              <a:spAutoFit/>
            </a:bodyPr>
            <a:lstStyle/>
            <a:p>
              <a:pPr algn="ctr" eaLnBrk="0" fontAlgn="base" hangingPunct="0">
                <a:spcBef>
                  <a:spcPct val="0"/>
                </a:spcBef>
                <a:spcAft>
                  <a:spcPct val="0"/>
                </a:spcAft>
              </a:pPr>
              <a:r>
                <a:rPr kumimoji="1" lang="en-US" sz="1100" dirty="0" smtClean="0">
                  <a:solidFill>
                    <a:srgbClr val="010000"/>
                  </a:solidFill>
                  <a:latin typeface="Times New Roman" pitchFamily="18" charset="0"/>
                </a:rPr>
                <a:t>0.22 GB</a:t>
              </a:r>
              <a:endParaRPr kumimoji="1" lang="en-US" sz="1100" dirty="0">
                <a:solidFill>
                  <a:srgbClr val="010000"/>
                </a:solidFill>
                <a:latin typeface="Times New Roman" pitchFamily="18" charset="0"/>
              </a:endParaRPr>
            </a:p>
          </p:txBody>
        </p:sp>
        <p:sp>
          <p:nvSpPr>
            <p:cNvPr id="15" name="TextBox 14"/>
            <p:cNvSpPr txBox="1"/>
            <p:nvPr/>
          </p:nvSpPr>
          <p:spPr>
            <a:xfrm>
              <a:off x="4847389" y="2352843"/>
              <a:ext cx="410411" cy="169277"/>
            </a:xfrm>
            <a:prstGeom prst="rect">
              <a:avLst/>
            </a:prstGeom>
            <a:solidFill>
              <a:schemeClr val="bg1"/>
            </a:solidFill>
          </p:spPr>
          <p:txBody>
            <a:bodyPr wrap="square" lIns="45720" tIns="0" rIns="45720" bIns="0" rtlCol="0">
              <a:spAutoFit/>
            </a:bodyPr>
            <a:lstStyle/>
            <a:p>
              <a:pPr algn="ctr" eaLnBrk="0" fontAlgn="base" hangingPunct="0">
                <a:spcBef>
                  <a:spcPct val="0"/>
                </a:spcBef>
                <a:spcAft>
                  <a:spcPct val="0"/>
                </a:spcAft>
              </a:pPr>
              <a:r>
                <a:rPr kumimoji="1" lang="en-US" sz="1100" dirty="0" smtClean="0">
                  <a:solidFill>
                    <a:srgbClr val="010000"/>
                  </a:solidFill>
                  <a:latin typeface="Times New Roman" pitchFamily="18" charset="0"/>
                </a:rPr>
                <a:t>4 GB</a:t>
              </a:r>
              <a:endParaRPr kumimoji="1" lang="en-US" sz="1100" dirty="0">
                <a:solidFill>
                  <a:srgbClr val="010000"/>
                </a:solidFill>
                <a:latin typeface="Times New Roman" pitchFamily="18" charset="0"/>
              </a:endParaRPr>
            </a:p>
          </p:txBody>
        </p:sp>
        <p:sp>
          <p:nvSpPr>
            <p:cNvPr id="16" name="TextBox 15"/>
            <p:cNvSpPr txBox="1"/>
            <p:nvPr/>
          </p:nvSpPr>
          <p:spPr>
            <a:xfrm>
              <a:off x="4598737" y="2104190"/>
              <a:ext cx="430463" cy="169277"/>
            </a:xfrm>
            <a:prstGeom prst="rect">
              <a:avLst/>
            </a:prstGeom>
            <a:solidFill>
              <a:schemeClr val="bg1"/>
            </a:solidFill>
          </p:spPr>
          <p:txBody>
            <a:bodyPr wrap="square" lIns="45720" tIns="0" rIns="45720" bIns="0" rtlCol="0">
              <a:spAutoFit/>
            </a:bodyPr>
            <a:lstStyle/>
            <a:p>
              <a:pPr algn="ctr" eaLnBrk="0" fontAlgn="base" hangingPunct="0">
                <a:spcBef>
                  <a:spcPct val="0"/>
                </a:spcBef>
                <a:spcAft>
                  <a:spcPct val="0"/>
                </a:spcAft>
              </a:pPr>
              <a:r>
                <a:rPr kumimoji="1" lang="en-US" sz="1100" dirty="0" smtClean="0">
                  <a:solidFill>
                    <a:srgbClr val="010000"/>
                  </a:solidFill>
                  <a:latin typeface="Times New Roman" pitchFamily="18" charset="0"/>
                </a:rPr>
                <a:t>6 GB</a:t>
              </a:r>
              <a:endParaRPr kumimoji="1" lang="en-US" sz="1100" dirty="0">
                <a:solidFill>
                  <a:srgbClr val="010000"/>
                </a:solidFill>
                <a:latin typeface="Times New Roman" pitchFamily="18" charset="0"/>
              </a:endParaRPr>
            </a:p>
          </p:txBody>
        </p:sp>
        <p:sp>
          <p:nvSpPr>
            <p:cNvPr id="17" name="TextBox 16"/>
            <p:cNvSpPr txBox="1"/>
            <p:nvPr/>
          </p:nvSpPr>
          <p:spPr>
            <a:xfrm>
              <a:off x="4267201" y="1524000"/>
              <a:ext cx="533400" cy="169277"/>
            </a:xfrm>
            <a:prstGeom prst="rect">
              <a:avLst/>
            </a:prstGeom>
            <a:solidFill>
              <a:schemeClr val="bg1"/>
            </a:solidFill>
          </p:spPr>
          <p:txBody>
            <a:bodyPr wrap="square" lIns="45720" tIns="0" rIns="45720" bIns="0" rtlCol="0">
              <a:spAutoFit/>
            </a:bodyPr>
            <a:lstStyle/>
            <a:p>
              <a:pPr algn="ctr" eaLnBrk="0" fontAlgn="base" hangingPunct="0">
                <a:spcBef>
                  <a:spcPct val="0"/>
                </a:spcBef>
                <a:spcAft>
                  <a:spcPct val="0"/>
                </a:spcAft>
              </a:pPr>
              <a:r>
                <a:rPr kumimoji="1" lang="en-US" sz="1100" dirty="0" smtClean="0">
                  <a:solidFill>
                    <a:srgbClr val="010000"/>
                  </a:solidFill>
                  <a:latin typeface="Times New Roman" pitchFamily="18" charset="0"/>
                </a:rPr>
                <a:t>11 GB</a:t>
              </a:r>
              <a:endParaRPr kumimoji="1" lang="en-US" sz="1100" dirty="0">
                <a:solidFill>
                  <a:srgbClr val="010000"/>
                </a:solidFill>
                <a:latin typeface="Times New Roman" pitchFamily="18" charset="0"/>
              </a:endParaRPr>
            </a:p>
          </p:txBody>
        </p:sp>
        <p:sp>
          <p:nvSpPr>
            <p:cNvPr id="8" name="Rectangle 7"/>
            <p:cNvSpPr>
              <a:spLocks noChangeAspect="1"/>
            </p:cNvSpPr>
            <p:nvPr/>
          </p:nvSpPr>
          <p:spPr>
            <a:xfrm>
              <a:off x="4847389" y="2352842"/>
              <a:ext cx="2787396" cy="27873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kumimoji="1" lang="en-US" sz="2000">
                <a:solidFill>
                  <a:srgbClr val="FFFFFF"/>
                </a:solidFill>
              </a:endParaRPr>
            </a:p>
          </p:txBody>
        </p:sp>
        <p:sp>
          <p:nvSpPr>
            <p:cNvPr id="10" name="Rectangle 9"/>
            <p:cNvSpPr>
              <a:spLocks noChangeAspect="1"/>
            </p:cNvSpPr>
            <p:nvPr/>
          </p:nvSpPr>
          <p:spPr>
            <a:xfrm>
              <a:off x="5344695" y="2933032"/>
              <a:ext cx="1700784" cy="17007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kumimoji="1" lang="en-US" sz="2000">
                <a:solidFill>
                  <a:srgbClr val="FFFFFF"/>
                </a:solidFill>
              </a:endParaRPr>
            </a:p>
          </p:txBody>
        </p:sp>
        <p:sp>
          <p:nvSpPr>
            <p:cNvPr id="11" name="Rectangle 10"/>
            <p:cNvSpPr>
              <a:spLocks noChangeAspect="1"/>
            </p:cNvSpPr>
            <p:nvPr/>
          </p:nvSpPr>
          <p:spPr>
            <a:xfrm>
              <a:off x="5842000" y="3596105"/>
              <a:ext cx="661416" cy="6614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kumimoji="1" lang="en-US" sz="2000">
                <a:solidFill>
                  <a:srgbClr val="FFFFFF"/>
                </a:solidFill>
              </a:endParaRPr>
            </a:p>
          </p:txBody>
        </p:sp>
        <p:sp>
          <p:nvSpPr>
            <p:cNvPr id="6" name="Rectangle 5"/>
            <p:cNvSpPr/>
            <p:nvPr/>
          </p:nvSpPr>
          <p:spPr>
            <a:xfrm>
              <a:off x="4267200" y="1524000"/>
              <a:ext cx="4724400" cy="4724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kumimoji="1" lang="en-US" sz="2000">
                <a:solidFill>
                  <a:srgbClr val="FFFFFF"/>
                </a:solidFill>
              </a:endParaRPr>
            </a:p>
          </p:txBody>
        </p:sp>
      </p:grpSp>
      <p:sp>
        <p:nvSpPr>
          <p:cNvPr id="18" name="TextBox 17"/>
          <p:cNvSpPr txBox="1"/>
          <p:nvPr/>
        </p:nvSpPr>
        <p:spPr>
          <a:xfrm>
            <a:off x="5638800" y="6324600"/>
            <a:ext cx="2133600" cy="215444"/>
          </a:xfrm>
          <a:prstGeom prst="rect">
            <a:avLst/>
          </a:prstGeom>
          <a:solidFill>
            <a:schemeClr val="bg1"/>
          </a:solidFill>
        </p:spPr>
        <p:txBody>
          <a:bodyPr wrap="square" lIns="45720" tIns="0" rIns="45720" bIns="0" rtlCol="0">
            <a:spAutoFit/>
          </a:bodyPr>
          <a:lstStyle/>
          <a:p>
            <a:pPr algn="ctr" eaLnBrk="0" fontAlgn="base" hangingPunct="0">
              <a:spcBef>
                <a:spcPct val="0"/>
              </a:spcBef>
              <a:spcAft>
                <a:spcPct val="0"/>
              </a:spcAft>
            </a:pPr>
            <a:r>
              <a:rPr kumimoji="1" lang="en-US" sz="1400" dirty="0" smtClean="0">
                <a:solidFill>
                  <a:srgbClr val="010000"/>
                </a:solidFill>
                <a:latin typeface="Times New Roman" pitchFamily="18" charset="0"/>
              </a:rPr>
              <a:t>At 10 m grid cell size</a:t>
            </a:r>
            <a:endParaRPr kumimoji="1" lang="en-US" sz="1400" dirty="0">
              <a:solidFill>
                <a:srgbClr val="010000"/>
              </a:solidFill>
              <a:latin typeface="Times New Roman" pitchFamily="18" charset="0"/>
            </a:endParaRPr>
          </a:p>
        </p:txBody>
      </p:sp>
      <p:sp>
        <p:nvSpPr>
          <p:cNvPr id="21" name="TextBox 20"/>
          <p:cNvSpPr txBox="1"/>
          <p:nvPr/>
        </p:nvSpPr>
        <p:spPr>
          <a:xfrm>
            <a:off x="914400" y="6172200"/>
            <a:ext cx="2133600" cy="215444"/>
          </a:xfrm>
          <a:prstGeom prst="rect">
            <a:avLst/>
          </a:prstGeom>
          <a:solidFill>
            <a:schemeClr val="bg1"/>
          </a:solidFill>
        </p:spPr>
        <p:txBody>
          <a:bodyPr wrap="square" lIns="45720" tIns="0" rIns="45720" bIns="0" rtlCol="0">
            <a:spAutoFit/>
          </a:bodyPr>
          <a:lstStyle/>
          <a:p>
            <a:pPr algn="ctr" eaLnBrk="0" fontAlgn="base" hangingPunct="0">
              <a:spcBef>
                <a:spcPct val="0"/>
              </a:spcBef>
              <a:spcAft>
                <a:spcPct val="0"/>
              </a:spcAft>
            </a:pPr>
            <a:r>
              <a:rPr kumimoji="1" lang="en-US" sz="1400" dirty="0" smtClean="0">
                <a:solidFill>
                  <a:srgbClr val="010000"/>
                </a:solidFill>
                <a:latin typeface="Times New Roman" pitchFamily="18" charset="0"/>
              </a:rPr>
              <a:t>Single file size limit 4GB</a:t>
            </a:r>
            <a:endParaRPr kumimoji="1" lang="en-US" sz="1400" dirty="0">
              <a:solidFill>
                <a:srgbClr val="010000"/>
              </a:solidFill>
              <a:latin typeface="Times New Roman" pitchFamily="18" charset="0"/>
            </a:endParaRPr>
          </a:p>
        </p:txBody>
      </p:sp>
      <p:sp>
        <p:nvSpPr>
          <p:cNvPr id="19" name="Title 18"/>
          <p:cNvSpPr>
            <a:spLocks noGrp="1"/>
          </p:cNvSpPr>
          <p:nvPr>
            <p:ph type="title"/>
          </p:nvPr>
        </p:nvSpPr>
        <p:spPr>
          <a:xfrm>
            <a:off x="2787127" y="276113"/>
            <a:ext cx="6096000" cy="1143000"/>
          </a:xfrm>
        </p:spPr>
        <p:txBody>
          <a:bodyPr/>
          <a:lstStyle/>
          <a:p>
            <a:r>
              <a:rPr lang="en-US" dirty="0" smtClean="0"/>
              <a:t>Capabilities Summary</a:t>
            </a:r>
            <a:endParaRPr lang="en-US" dirty="0"/>
          </a:p>
        </p:txBody>
      </p:sp>
    </p:spTree>
    <p:extLst>
      <p:ext uri="{BB962C8B-B14F-4D97-AF65-F5344CB8AC3E}">
        <p14:creationId xmlns:p14="http://schemas.microsoft.com/office/powerpoint/2010/main" val="9737556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870" name="Picture 6"/>
          <p:cNvPicPr>
            <a:picLocks noChangeAspect="1" noChangeArrowheads="1"/>
          </p:cNvPicPr>
          <p:nvPr/>
        </p:nvPicPr>
        <p:blipFill>
          <a:blip r:embed="rId5" cstate="print"/>
          <a:srcRect t="15373" b="4485"/>
          <a:stretch>
            <a:fillRect/>
          </a:stretch>
        </p:blipFill>
        <p:spPr bwMode="auto">
          <a:xfrm>
            <a:off x="304800" y="2286000"/>
            <a:ext cx="4234021" cy="3266524"/>
          </a:xfrm>
          <a:prstGeom prst="rect">
            <a:avLst/>
          </a:prstGeom>
          <a:noFill/>
        </p:spPr>
      </p:pic>
      <p:pic>
        <p:nvPicPr>
          <p:cNvPr id="36867" name="Picture 3"/>
          <p:cNvPicPr>
            <a:picLocks noChangeAspect="1" noChangeArrowheads="1"/>
          </p:cNvPicPr>
          <p:nvPr/>
        </p:nvPicPr>
        <p:blipFill>
          <a:blip r:embed="rId6" cstate="print"/>
          <a:srcRect t="15640" b="3613"/>
          <a:stretch>
            <a:fillRect/>
          </a:stretch>
        </p:blipFill>
        <p:spPr bwMode="auto">
          <a:xfrm>
            <a:off x="4572001" y="2286000"/>
            <a:ext cx="4234021" cy="3291184"/>
          </a:xfrm>
          <a:prstGeom prst="rect">
            <a:avLst/>
          </a:prstGeom>
          <a:noFill/>
        </p:spPr>
      </p:pic>
      <p:graphicFrame>
        <p:nvGraphicFramePr>
          <p:cNvPr id="36869" name="Object 5"/>
          <p:cNvGraphicFramePr>
            <a:graphicFrameLocks noChangeAspect="1"/>
          </p:cNvGraphicFramePr>
          <p:nvPr/>
        </p:nvGraphicFramePr>
        <p:xfrm>
          <a:off x="7162800" y="3733800"/>
          <a:ext cx="1189038" cy="401638"/>
        </p:xfrm>
        <a:graphic>
          <a:graphicData uri="http://schemas.openxmlformats.org/presentationml/2006/ole">
            <mc:AlternateContent xmlns:mc="http://schemas.openxmlformats.org/markup-compatibility/2006">
              <mc:Choice xmlns:v="urn:schemas-microsoft-com:vml" Requires="v">
                <p:oleObj spid="_x0000_s5142" name="Equation" r:id="rId7" imgW="596641" imgH="203112" progId="Equation.3">
                  <p:embed/>
                </p:oleObj>
              </mc:Choice>
              <mc:Fallback>
                <p:oleObj name="Equation" r:id="rId7" imgW="596641" imgH="203112"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2800" y="3733800"/>
                        <a:ext cx="1189038" cy="401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868" name="Object 4"/>
          <p:cNvGraphicFramePr>
            <a:graphicFrameLocks noChangeAspect="1"/>
          </p:cNvGraphicFramePr>
          <p:nvPr/>
        </p:nvGraphicFramePr>
        <p:xfrm>
          <a:off x="6096000" y="2514600"/>
          <a:ext cx="1189038" cy="384175"/>
        </p:xfrm>
        <a:graphic>
          <a:graphicData uri="http://schemas.openxmlformats.org/presentationml/2006/ole">
            <mc:AlternateContent xmlns:mc="http://schemas.openxmlformats.org/markup-compatibility/2006">
              <mc:Choice xmlns:v="urn:schemas-microsoft-com:vml" Requires="v">
                <p:oleObj spid="_x0000_s5143" name="Equation" r:id="rId9" imgW="583947" imgH="190417" progId="Equation.3">
                  <p:embed/>
                </p:oleObj>
              </mc:Choice>
              <mc:Fallback>
                <p:oleObj name="Equation" r:id="rId9" imgW="583947" imgH="190417"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2514600"/>
                        <a:ext cx="1189038" cy="384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6872" name="Picture 9"/>
          <p:cNvPicPr>
            <a:picLocks noChangeAspect="1" noChangeArrowheads="1"/>
          </p:cNvPicPr>
          <p:nvPr/>
        </p:nvPicPr>
        <p:blipFill>
          <a:blip r:embed="rId11" cstate="print"/>
          <a:srcRect/>
          <a:stretch>
            <a:fillRect/>
          </a:stretch>
        </p:blipFill>
        <p:spPr bwMode="auto">
          <a:xfrm>
            <a:off x="1549918" y="4241976"/>
            <a:ext cx="1193282" cy="406224"/>
          </a:xfrm>
          <a:prstGeom prst="rect">
            <a:avLst/>
          </a:prstGeom>
          <a:noFill/>
        </p:spPr>
      </p:pic>
      <p:pic>
        <p:nvPicPr>
          <p:cNvPr id="36871" name="Picture 10"/>
          <p:cNvPicPr>
            <a:picLocks noChangeAspect="1" noChangeArrowheads="1"/>
          </p:cNvPicPr>
          <p:nvPr/>
        </p:nvPicPr>
        <p:blipFill>
          <a:blip r:embed="rId12" cstate="print"/>
          <a:srcRect/>
          <a:stretch>
            <a:fillRect/>
          </a:stretch>
        </p:blipFill>
        <p:spPr bwMode="auto">
          <a:xfrm>
            <a:off x="2895599" y="3733800"/>
            <a:ext cx="1193800" cy="381000"/>
          </a:xfrm>
          <a:prstGeom prst="rect">
            <a:avLst/>
          </a:prstGeom>
          <a:noFill/>
        </p:spPr>
      </p:pic>
      <p:sp>
        <p:nvSpPr>
          <p:cNvPr id="36873"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0" tIns="0" rIns="0" bIns="152352" numCol="1" anchor="ctr" anchorCtr="0" compatLnSpc="1">
            <a:prstTxWarp prst="textNoShape">
              <a:avLst/>
            </a:prstTxWarp>
            <a:spAutoFit/>
          </a:bodyPr>
          <a:lstStyle/>
          <a:p>
            <a:pPr algn="ctr" eaLnBrk="0" fontAlgn="base" hangingPunct="0">
              <a:spcBef>
                <a:spcPct val="0"/>
              </a:spcBef>
              <a:spcAft>
                <a:spcPct val="0"/>
              </a:spcAft>
            </a:pPr>
            <a:endParaRPr kumimoji="1" lang="en-US" sz="2000">
              <a:solidFill>
                <a:srgbClr val="010000"/>
              </a:solidFill>
              <a:latin typeface="Times New Roman" pitchFamily="18" charset="0"/>
            </a:endParaRPr>
          </a:p>
        </p:txBody>
      </p:sp>
      <p:sp>
        <p:nvSpPr>
          <p:cNvPr id="15" name="Rectangle 14"/>
          <p:cNvSpPr/>
          <p:nvPr/>
        </p:nvSpPr>
        <p:spPr>
          <a:xfrm>
            <a:off x="0" y="1905000"/>
            <a:ext cx="9144000" cy="369332"/>
          </a:xfrm>
          <a:prstGeom prst="rect">
            <a:avLst/>
          </a:prstGeom>
        </p:spPr>
        <p:txBody>
          <a:bodyPr wrap="square">
            <a:spAutoFit/>
          </a:bodyPr>
          <a:lstStyle/>
          <a:p>
            <a:pPr algn="ctr" eaLnBrk="0" fontAlgn="base" hangingPunct="0">
              <a:spcBef>
                <a:spcPct val="0"/>
              </a:spcBef>
              <a:spcAft>
                <a:spcPct val="0"/>
              </a:spcAft>
            </a:pPr>
            <a:r>
              <a:rPr kumimoji="1" lang="en-GB" dirty="0" smtClean="0">
                <a:solidFill>
                  <a:srgbClr val="009999"/>
                </a:solidFill>
                <a:latin typeface="Calibri" pitchFamily="34" charset="0"/>
                <a:ea typeface="Times New Roman" pitchFamily="18" charset="0"/>
                <a:cs typeface="Calibri" pitchFamily="34" charset="0"/>
              </a:rPr>
              <a:t>Parallel Pit Remove timing for NEDB test dataset (14849 x 27174 cells </a:t>
            </a:r>
            <a:r>
              <a:rPr kumimoji="1" lang="en-GB" dirty="0" smtClean="0">
                <a:solidFill>
                  <a:srgbClr val="009999"/>
                </a:solidFill>
                <a:latin typeface="Calibri" pitchFamily="34" charset="0"/>
                <a:ea typeface="Times New Roman" pitchFamily="18" charset="0"/>
                <a:cs typeface="Calibri" pitchFamily="34" charset="0"/>
                <a:sym typeface="Symbol" pitchFamily="18" charset="2"/>
              </a:rPr>
              <a:t></a:t>
            </a:r>
            <a:r>
              <a:rPr kumimoji="1" lang="en-GB" dirty="0" smtClean="0">
                <a:solidFill>
                  <a:srgbClr val="009999"/>
                </a:solidFill>
                <a:latin typeface="Calibri" pitchFamily="34" charset="0"/>
                <a:ea typeface="Times New Roman" pitchFamily="18" charset="0"/>
                <a:cs typeface="Calibri" pitchFamily="34" charset="0"/>
              </a:rPr>
              <a:t> 1.6 GB). </a:t>
            </a:r>
            <a:endParaRPr kumimoji="1" lang="en-US" dirty="0">
              <a:solidFill>
                <a:srgbClr val="009999"/>
              </a:solidFill>
              <a:latin typeface="Calibri" pitchFamily="34" charset="0"/>
              <a:cs typeface="Calibri" pitchFamily="34" charset="0"/>
            </a:endParaRPr>
          </a:p>
        </p:txBody>
      </p:sp>
      <p:sp>
        <p:nvSpPr>
          <p:cNvPr id="16" name="Rectangle 15"/>
          <p:cNvSpPr/>
          <p:nvPr/>
        </p:nvSpPr>
        <p:spPr>
          <a:xfrm>
            <a:off x="4495800" y="5736848"/>
            <a:ext cx="4419601" cy="707886"/>
          </a:xfrm>
          <a:prstGeom prst="rect">
            <a:avLst/>
          </a:prstGeom>
        </p:spPr>
        <p:txBody>
          <a:bodyPr wrap="square">
            <a:spAutoFit/>
          </a:bodyPr>
          <a:lstStyle/>
          <a:p>
            <a:pPr algn="ctr" eaLnBrk="0" fontAlgn="base" hangingPunct="0">
              <a:spcBef>
                <a:spcPct val="0"/>
              </a:spcBef>
              <a:spcAft>
                <a:spcPct val="0"/>
              </a:spcAft>
            </a:pPr>
            <a:r>
              <a:rPr kumimoji="1" lang="en-GB" sz="1600" dirty="0" smtClean="0">
                <a:solidFill>
                  <a:srgbClr val="009999"/>
                </a:solidFill>
                <a:latin typeface="Calibri" pitchFamily="34" charset="0"/>
                <a:ea typeface="Times New Roman" pitchFamily="18" charset="0"/>
                <a:cs typeface="Calibri" pitchFamily="34" charset="0"/>
              </a:rPr>
              <a:t>128 processor cluster </a:t>
            </a:r>
          </a:p>
          <a:p>
            <a:pPr algn="ctr" eaLnBrk="0" fontAlgn="base" hangingPunct="0">
              <a:spcBef>
                <a:spcPct val="0"/>
              </a:spcBef>
              <a:spcAft>
                <a:spcPct val="0"/>
              </a:spcAft>
            </a:pPr>
            <a:r>
              <a:rPr kumimoji="1" lang="en-GB" sz="1200" dirty="0" smtClean="0">
                <a:solidFill>
                  <a:srgbClr val="009999"/>
                </a:solidFill>
                <a:latin typeface="Calibri" pitchFamily="34" charset="0"/>
                <a:ea typeface="Times New Roman" pitchFamily="18" charset="0"/>
                <a:cs typeface="Calibri" pitchFamily="34" charset="0"/>
              </a:rPr>
              <a:t>16 diskless Dell SC1435 compute nodes, each with 2.0GHz dual quad-core AMD </a:t>
            </a:r>
            <a:r>
              <a:rPr kumimoji="1" lang="en-GB" sz="1200" dirty="0" err="1" smtClean="0">
                <a:solidFill>
                  <a:srgbClr val="009999"/>
                </a:solidFill>
                <a:latin typeface="Calibri" pitchFamily="34" charset="0"/>
                <a:ea typeface="Times New Roman" pitchFamily="18" charset="0"/>
                <a:cs typeface="Calibri" pitchFamily="34" charset="0"/>
              </a:rPr>
              <a:t>Opteron</a:t>
            </a:r>
            <a:r>
              <a:rPr kumimoji="1" lang="en-GB" sz="1200" dirty="0" smtClean="0">
                <a:solidFill>
                  <a:srgbClr val="009999"/>
                </a:solidFill>
                <a:latin typeface="Calibri" pitchFamily="34" charset="0"/>
                <a:ea typeface="Times New Roman" pitchFamily="18" charset="0"/>
                <a:cs typeface="Calibri" pitchFamily="34" charset="0"/>
              </a:rPr>
              <a:t> 2350 processors with 8GB RAM </a:t>
            </a:r>
            <a:endParaRPr kumimoji="1" lang="en-US" sz="1200" dirty="0" smtClean="0">
              <a:solidFill>
                <a:srgbClr val="009999"/>
              </a:solidFill>
              <a:latin typeface="Calibri" pitchFamily="34" charset="0"/>
              <a:ea typeface="Times New Roman" pitchFamily="18" charset="0"/>
              <a:cs typeface="Calibri" pitchFamily="34" charset="0"/>
            </a:endParaRPr>
          </a:p>
        </p:txBody>
      </p:sp>
      <p:sp>
        <p:nvSpPr>
          <p:cNvPr id="17" name="Rectangle 16"/>
          <p:cNvSpPr/>
          <p:nvPr/>
        </p:nvSpPr>
        <p:spPr>
          <a:xfrm>
            <a:off x="762000" y="5736848"/>
            <a:ext cx="3429000" cy="954107"/>
          </a:xfrm>
          <a:prstGeom prst="rect">
            <a:avLst/>
          </a:prstGeom>
        </p:spPr>
        <p:txBody>
          <a:bodyPr wrap="square">
            <a:spAutoFit/>
          </a:bodyPr>
          <a:lstStyle/>
          <a:p>
            <a:pPr algn="ctr" eaLnBrk="0" fontAlgn="base" hangingPunct="0">
              <a:spcBef>
                <a:spcPct val="0"/>
              </a:spcBef>
              <a:spcAft>
                <a:spcPct val="0"/>
              </a:spcAft>
            </a:pPr>
            <a:r>
              <a:rPr kumimoji="1" lang="en-GB" sz="1600" dirty="0" smtClean="0">
                <a:solidFill>
                  <a:srgbClr val="009999"/>
                </a:solidFill>
                <a:latin typeface="Calibri" pitchFamily="34" charset="0"/>
                <a:ea typeface="Times New Roman" pitchFamily="18" charset="0"/>
                <a:cs typeface="Calibri" pitchFamily="34" charset="0"/>
              </a:rPr>
              <a:t>8 processor PC</a:t>
            </a:r>
          </a:p>
          <a:p>
            <a:pPr algn="ctr" eaLnBrk="0" fontAlgn="base" hangingPunct="0">
              <a:spcBef>
                <a:spcPct val="0"/>
              </a:spcBef>
              <a:spcAft>
                <a:spcPct val="0"/>
              </a:spcAft>
            </a:pPr>
            <a:r>
              <a:rPr kumimoji="1" lang="en-US" sz="1200" dirty="0" smtClean="0">
                <a:solidFill>
                  <a:srgbClr val="009999"/>
                </a:solidFill>
                <a:latin typeface="Calibri" pitchFamily="34" charset="0"/>
                <a:ea typeface="Times New Roman" pitchFamily="18" charset="0"/>
                <a:cs typeface="Calibri" pitchFamily="34" charset="0"/>
                <a:sym typeface="Symbol" pitchFamily="18" charset="2"/>
              </a:rPr>
              <a:t>Dual quad-core Xeon E5405 2.0GHz PC with 16GB RAM</a:t>
            </a:r>
          </a:p>
          <a:p>
            <a:pPr algn="ctr" eaLnBrk="0" fontAlgn="base" hangingPunct="0">
              <a:spcBef>
                <a:spcPct val="0"/>
              </a:spcBef>
              <a:spcAft>
                <a:spcPct val="0"/>
              </a:spcAft>
            </a:pPr>
            <a:endParaRPr kumimoji="1" lang="en-US" sz="1600" dirty="0" smtClean="0">
              <a:solidFill>
                <a:srgbClr val="009999"/>
              </a:solidFill>
              <a:latin typeface="Calibri" pitchFamily="34" charset="0"/>
              <a:ea typeface="Times New Roman" pitchFamily="18" charset="0"/>
              <a:cs typeface="Calibri" pitchFamily="34" charset="0"/>
              <a:sym typeface="Symbol" pitchFamily="18" charset="2"/>
            </a:endParaRPr>
          </a:p>
        </p:txBody>
      </p:sp>
      <p:sp>
        <p:nvSpPr>
          <p:cNvPr id="14" name="Title 13"/>
          <p:cNvSpPr>
            <a:spLocks noGrp="1"/>
          </p:cNvSpPr>
          <p:nvPr>
            <p:ph type="title"/>
          </p:nvPr>
        </p:nvSpPr>
        <p:spPr>
          <a:xfrm>
            <a:off x="1602889" y="609600"/>
            <a:ext cx="7312511" cy="1143000"/>
          </a:xfrm>
        </p:spPr>
        <p:txBody>
          <a:bodyPr/>
          <a:lstStyle/>
          <a:p>
            <a:r>
              <a:rPr lang="en-US" dirty="0" smtClean="0"/>
              <a:t>Improved runtime efficiency</a:t>
            </a:r>
            <a:br>
              <a:rPr lang="en-US" dirty="0" smtClean="0"/>
            </a:br>
            <a:endParaRPr lang="en-US" dirty="0"/>
          </a:p>
        </p:txBody>
      </p:sp>
    </p:spTree>
    <p:extLst>
      <p:ext uri="{BB962C8B-B14F-4D97-AF65-F5344CB8AC3E}">
        <p14:creationId xmlns:p14="http://schemas.microsoft.com/office/powerpoint/2010/main" val="15806915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73"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0" tIns="0" rIns="0" bIns="152352" numCol="1" anchor="ctr" anchorCtr="0" compatLnSpc="1">
            <a:prstTxWarp prst="textNoShape">
              <a:avLst/>
            </a:prstTxWarp>
            <a:spAutoFit/>
          </a:bodyPr>
          <a:lstStyle/>
          <a:p>
            <a:pPr algn="ctr" eaLnBrk="0" fontAlgn="base" hangingPunct="0">
              <a:spcBef>
                <a:spcPct val="0"/>
              </a:spcBef>
              <a:spcAft>
                <a:spcPct val="0"/>
              </a:spcAft>
            </a:pPr>
            <a:endParaRPr kumimoji="1" lang="en-US" sz="2000">
              <a:solidFill>
                <a:srgbClr val="010000"/>
              </a:solidFill>
              <a:latin typeface="Times New Roman" pitchFamily="18" charset="0"/>
            </a:endParaRPr>
          </a:p>
        </p:txBody>
      </p:sp>
      <p:sp>
        <p:nvSpPr>
          <p:cNvPr id="15" name="Rectangle 14"/>
          <p:cNvSpPr/>
          <p:nvPr/>
        </p:nvSpPr>
        <p:spPr>
          <a:xfrm>
            <a:off x="0" y="1871246"/>
            <a:ext cx="9144000" cy="338554"/>
          </a:xfrm>
          <a:prstGeom prst="rect">
            <a:avLst/>
          </a:prstGeom>
        </p:spPr>
        <p:txBody>
          <a:bodyPr wrap="square">
            <a:spAutoFit/>
          </a:bodyPr>
          <a:lstStyle/>
          <a:p>
            <a:pPr algn="ctr" eaLnBrk="0" fontAlgn="base" hangingPunct="0">
              <a:spcBef>
                <a:spcPct val="0"/>
              </a:spcBef>
              <a:spcAft>
                <a:spcPct val="0"/>
              </a:spcAft>
            </a:pPr>
            <a:r>
              <a:rPr kumimoji="1" lang="en-US" sz="1600" dirty="0" smtClean="0">
                <a:solidFill>
                  <a:srgbClr val="010000"/>
                </a:solidFill>
                <a:ea typeface="Times New Roman" pitchFamily="18" charset="0"/>
                <a:cs typeface="Times New Roman" pitchFamily="18" charset="0"/>
              </a:rPr>
              <a:t>Parallel D-Infinity Contributing Area Timing for Boise River dataset (24856 x 24000 cells ~ 2.4 GB)</a:t>
            </a:r>
            <a:endParaRPr kumimoji="1" lang="en-US" sz="1600" dirty="0">
              <a:solidFill>
                <a:srgbClr val="010000"/>
              </a:solidFill>
            </a:endParaRPr>
          </a:p>
        </p:txBody>
      </p:sp>
      <p:sp>
        <p:nvSpPr>
          <p:cNvPr id="16" name="Rectangle 15"/>
          <p:cNvSpPr/>
          <p:nvPr/>
        </p:nvSpPr>
        <p:spPr>
          <a:xfrm>
            <a:off x="4495800" y="5736848"/>
            <a:ext cx="4419601" cy="707886"/>
          </a:xfrm>
          <a:prstGeom prst="rect">
            <a:avLst/>
          </a:prstGeom>
        </p:spPr>
        <p:txBody>
          <a:bodyPr wrap="square">
            <a:spAutoFit/>
          </a:bodyPr>
          <a:lstStyle/>
          <a:p>
            <a:pPr algn="ctr" eaLnBrk="0" fontAlgn="base" hangingPunct="0">
              <a:spcBef>
                <a:spcPct val="0"/>
              </a:spcBef>
              <a:spcAft>
                <a:spcPct val="0"/>
              </a:spcAft>
            </a:pPr>
            <a:r>
              <a:rPr kumimoji="1" lang="en-GB" sz="1600" dirty="0" smtClean="0">
                <a:solidFill>
                  <a:srgbClr val="010000"/>
                </a:solidFill>
                <a:ea typeface="Times New Roman" pitchFamily="18" charset="0"/>
                <a:cs typeface="Times New Roman" pitchFamily="18" charset="0"/>
              </a:rPr>
              <a:t>128 processor cluster </a:t>
            </a:r>
          </a:p>
          <a:p>
            <a:pPr algn="ctr" eaLnBrk="0" fontAlgn="base" hangingPunct="0">
              <a:spcBef>
                <a:spcPct val="0"/>
              </a:spcBef>
              <a:spcAft>
                <a:spcPct val="0"/>
              </a:spcAft>
            </a:pPr>
            <a:r>
              <a:rPr kumimoji="1" lang="en-GB" sz="1200" dirty="0" smtClean="0">
                <a:solidFill>
                  <a:srgbClr val="010000"/>
                </a:solidFill>
                <a:ea typeface="Times New Roman" pitchFamily="18" charset="0"/>
                <a:cs typeface="Times New Roman" pitchFamily="18" charset="0"/>
              </a:rPr>
              <a:t>16 diskless Dell SC1435 compute nodes, each with 2.0GHz dual quad-core AMD </a:t>
            </a:r>
            <a:r>
              <a:rPr kumimoji="1" lang="en-GB" sz="1200" dirty="0" err="1" smtClean="0">
                <a:solidFill>
                  <a:srgbClr val="010000"/>
                </a:solidFill>
                <a:ea typeface="Times New Roman" pitchFamily="18" charset="0"/>
                <a:cs typeface="Times New Roman" pitchFamily="18" charset="0"/>
              </a:rPr>
              <a:t>Opteron</a:t>
            </a:r>
            <a:r>
              <a:rPr kumimoji="1" lang="en-GB" sz="1200" dirty="0" smtClean="0">
                <a:solidFill>
                  <a:srgbClr val="010000"/>
                </a:solidFill>
                <a:ea typeface="Times New Roman" pitchFamily="18" charset="0"/>
                <a:cs typeface="Times New Roman" pitchFamily="18" charset="0"/>
              </a:rPr>
              <a:t> 2350 processors with 8GB RAM </a:t>
            </a:r>
            <a:endParaRPr kumimoji="1" lang="en-US" sz="1200" dirty="0" smtClean="0">
              <a:solidFill>
                <a:srgbClr val="010000"/>
              </a:solidFill>
              <a:ea typeface="Times New Roman" pitchFamily="18" charset="0"/>
              <a:cs typeface="Times New Roman" pitchFamily="18" charset="0"/>
            </a:endParaRPr>
          </a:p>
        </p:txBody>
      </p:sp>
      <p:sp>
        <p:nvSpPr>
          <p:cNvPr id="17" name="Rectangle 16"/>
          <p:cNvSpPr/>
          <p:nvPr/>
        </p:nvSpPr>
        <p:spPr>
          <a:xfrm>
            <a:off x="762000" y="5736848"/>
            <a:ext cx="3429000" cy="954107"/>
          </a:xfrm>
          <a:prstGeom prst="rect">
            <a:avLst/>
          </a:prstGeom>
        </p:spPr>
        <p:txBody>
          <a:bodyPr wrap="square">
            <a:spAutoFit/>
          </a:bodyPr>
          <a:lstStyle/>
          <a:p>
            <a:pPr algn="ctr" eaLnBrk="0" fontAlgn="base" hangingPunct="0">
              <a:spcBef>
                <a:spcPct val="0"/>
              </a:spcBef>
              <a:spcAft>
                <a:spcPct val="0"/>
              </a:spcAft>
            </a:pPr>
            <a:r>
              <a:rPr kumimoji="1" lang="en-GB" sz="1600" dirty="0" smtClean="0">
                <a:solidFill>
                  <a:srgbClr val="010000"/>
                </a:solidFill>
                <a:ea typeface="Times New Roman" pitchFamily="18" charset="0"/>
                <a:cs typeface="Times New Roman" pitchFamily="18" charset="0"/>
              </a:rPr>
              <a:t>8 processor PC</a:t>
            </a:r>
          </a:p>
          <a:p>
            <a:pPr algn="ctr" eaLnBrk="0" fontAlgn="base" hangingPunct="0">
              <a:spcBef>
                <a:spcPct val="0"/>
              </a:spcBef>
              <a:spcAft>
                <a:spcPct val="0"/>
              </a:spcAft>
            </a:pPr>
            <a:r>
              <a:rPr kumimoji="1" lang="en-US" sz="1200" dirty="0" smtClean="0">
                <a:solidFill>
                  <a:srgbClr val="010000"/>
                </a:solidFill>
                <a:ea typeface="Times New Roman" pitchFamily="18" charset="0"/>
                <a:cs typeface="Arial" pitchFamily="34" charset="0"/>
                <a:sym typeface="Symbol" pitchFamily="18" charset="2"/>
              </a:rPr>
              <a:t>Dual quad-core Xeon E5405 2.0GHz PC with 16GB RAM</a:t>
            </a:r>
          </a:p>
          <a:p>
            <a:pPr algn="ctr" eaLnBrk="0" fontAlgn="base" hangingPunct="0">
              <a:spcBef>
                <a:spcPct val="0"/>
              </a:spcBef>
              <a:spcAft>
                <a:spcPct val="0"/>
              </a:spcAft>
            </a:pPr>
            <a:endParaRPr kumimoji="1" lang="en-US" sz="1600" dirty="0" smtClean="0">
              <a:solidFill>
                <a:srgbClr val="010000"/>
              </a:solidFill>
              <a:ea typeface="Times New Roman" pitchFamily="18" charset="0"/>
              <a:cs typeface="Times New Roman" pitchFamily="18" charset="0"/>
              <a:sym typeface="Symbol" pitchFamily="18" charset="2"/>
            </a:endParaRPr>
          </a:p>
        </p:txBody>
      </p:sp>
      <p:grpSp>
        <p:nvGrpSpPr>
          <p:cNvPr id="2" name="Group 20"/>
          <p:cNvGrpSpPr/>
          <p:nvPr/>
        </p:nvGrpSpPr>
        <p:grpSpPr>
          <a:xfrm>
            <a:off x="381000" y="2362200"/>
            <a:ext cx="4234021" cy="3290165"/>
            <a:chOff x="381000" y="2362200"/>
            <a:chExt cx="4234021" cy="3290165"/>
          </a:xfrm>
        </p:grpSpPr>
        <p:pic>
          <p:nvPicPr>
            <p:cNvPr id="37892" name="Picture 4"/>
            <p:cNvPicPr>
              <a:picLocks noChangeAspect="1" noChangeArrowheads="1"/>
            </p:cNvPicPr>
            <p:nvPr/>
          </p:nvPicPr>
          <p:blipFill>
            <a:blip r:embed="rId5" cstate="print"/>
            <a:srcRect t="14792" b="4486"/>
            <a:stretch>
              <a:fillRect/>
            </a:stretch>
          </p:blipFill>
          <p:spPr bwMode="auto">
            <a:xfrm>
              <a:off x="381000" y="2362200"/>
              <a:ext cx="4234021" cy="3290165"/>
            </a:xfrm>
            <a:prstGeom prst="rect">
              <a:avLst/>
            </a:prstGeom>
            <a:noFill/>
            <a:ln w="9525">
              <a:noFill/>
              <a:miter lim="800000"/>
              <a:headEnd/>
              <a:tailEnd/>
            </a:ln>
          </p:spPr>
        </p:pic>
        <p:pic>
          <p:nvPicPr>
            <p:cNvPr id="37893" name="Picture 12"/>
            <p:cNvPicPr>
              <a:picLocks noChangeAspect="1" noChangeArrowheads="1"/>
            </p:cNvPicPr>
            <p:nvPr/>
          </p:nvPicPr>
          <p:blipFill>
            <a:blip r:embed="rId6" cstate="print"/>
            <a:stretch>
              <a:fillRect/>
            </a:stretch>
          </p:blipFill>
          <p:spPr bwMode="auto">
            <a:xfrm>
              <a:off x="1524000" y="3657600"/>
              <a:ext cx="894962" cy="304668"/>
            </a:xfrm>
            <a:prstGeom prst="rect">
              <a:avLst/>
            </a:prstGeom>
            <a:noFill/>
            <a:ln w="9525">
              <a:noFill/>
              <a:miter lim="800000"/>
              <a:headEnd/>
              <a:tailEnd/>
            </a:ln>
          </p:spPr>
        </p:pic>
        <p:pic>
          <p:nvPicPr>
            <p:cNvPr id="37894" name="Picture 13"/>
            <p:cNvPicPr>
              <a:picLocks noChangeAspect="1" noChangeArrowheads="1"/>
            </p:cNvPicPr>
            <p:nvPr/>
          </p:nvPicPr>
          <p:blipFill>
            <a:blip r:embed="rId7" cstate="print"/>
            <a:srcRect/>
            <a:stretch>
              <a:fillRect/>
            </a:stretch>
          </p:blipFill>
          <p:spPr bwMode="auto">
            <a:xfrm>
              <a:off x="2743200" y="3200400"/>
              <a:ext cx="895350" cy="285750"/>
            </a:xfrm>
            <a:prstGeom prst="rect">
              <a:avLst/>
            </a:prstGeom>
            <a:noFill/>
            <a:ln w="9525">
              <a:noFill/>
              <a:miter lim="800000"/>
              <a:headEnd/>
              <a:tailEnd/>
            </a:ln>
          </p:spPr>
        </p:pic>
      </p:grpSp>
      <p:grpSp>
        <p:nvGrpSpPr>
          <p:cNvPr id="3" name="Group 19"/>
          <p:cNvGrpSpPr/>
          <p:nvPr/>
        </p:nvGrpSpPr>
        <p:grpSpPr>
          <a:xfrm>
            <a:off x="4376579" y="2362200"/>
            <a:ext cx="4234021" cy="3290165"/>
            <a:chOff x="4191000" y="2438400"/>
            <a:chExt cx="4234021" cy="3290165"/>
          </a:xfrm>
        </p:grpSpPr>
        <p:pic>
          <p:nvPicPr>
            <p:cNvPr id="37895" name="Picture 7"/>
            <p:cNvPicPr>
              <a:picLocks noChangeAspect="1" noChangeArrowheads="1"/>
            </p:cNvPicPr>
            <p:nvPr/>
          </p:nvPicPr>
          <p:blipFill>
            <a:blip r:embed="rId8" cstate="print"/>
            <a:srcRect t="14792" b="4486"/>
            <a:stretch>
              <a:fillRect/>
            </a:stretch>
          </p:blipFill>
          <p:spPr bwMode="auto">
            <a:xfrm>
              <a:off x="4191000" y="2438400"/>
              <a:ext cx="4234021" cy="3290165"/>
            </a:xfrm>
            <a:prstGeom prst="rect">
              <a:avLst/>
            </a:prstGeom>
            <a:noFill/>
            <a:ln w="9525">
              <a:noFill/>
              <a:miter lim="800000"/>
              <a:headEnd/>
              <a:tailEnd/>
            </a:ln>
          </p:spPr>
        </p:pic>
        <p:graphicFrame>
          <p:nvGraphicFramePr>
            <p:cNvPr id="37896" name="Object 8"/>
            <p:cNvGraphicFramePr>
              <a:graphicFrameLocks noChangeAspect="1"/>
            </p:cNvGraphicFramePr>
            <p:nvPr/>
          </p:nvGraphicFramePr>
          <p:xfrm>
            <a:off x="5019675" y="2897188"/>
            <a:ext cx="1014413" cy="684212"/>
          </p:xfrm>
          <a:graphic>
            <a:graphicData uri="http://schemas.openxmlformats.org/presentationml/2006/ole">
              <mc:AlternateContent xmlns:mc="http://schemas.openxmlformats.org/markup-compatibility/2006">
                <mc:Choice xmlns:v="urn:schemas-microsoft-com:vml" Requires="v">
                  <p:oleObj spid="_x0000_s6166" name="Equation" r:id="rId9" imgW="672840" imgH="457200" progId="Equation.3">
                    <p:embed/>
                  </p:oleObj>
                </mc:Choice>
                <mc:Fallback>
                  <p:oleObj name="Equation" r:id="rId9" imgW="672840" imgH="4572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19675" y="2897188"/>
                          <a:ext cx="1014413" cy="684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897" name="Object 9"/>
            <p:cNvGraphicFramePr>
              <a:graphicFrameLocks noChangeAspect="1"/>
            </p:cNvGraphicFramePr>
            <p:nvPr/>
          </p:nvGraphicFramePr>
          <p:xfrm>
            <a:off x="4953000" y="4191000"/>
            <a:ext cx="1014413" cy="684213"/>
          </p:xfrm>
          <a:graphic>
            <a:graphicData uri="http://schemas.openxmlformats.org/presentationml/2006/ole">
              <mc:AlternateContent xmlns:mc="http://schemas.openxmlformats.org/markup-compatibility/2006">
                <mc:Choice xmlns:v="urn:schemas-microsoft-com:vml" Requires="v">
                  <p:oleObj spid="_x0000_s6167" name="Equation" r:id="rId11" imgW="672840" imgH="457200" progId="Equation.3">
                    <p:embed/>
                  </p:oleObj>
                </mc:Choice>
                <mc:Fallback>
                  <p:oleObj name="Equation" r:id="rId11" imgW="672840" imgH="4572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53000" y="4191000"/>
                          <a:ext cx="1014413" cy="684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9" name="Title 18"/>
          <p:cNvSpPr>
            <a:spLocks noGrp="1"/>
          </p:cNvSpPr>
          <p:nvPr>
            <p:ph type="title"/>
          </p:nvPr>
        </p:nvSpPr>
        <p:spPr>
          <a:xfrm>
            <a:off x="1828801" y="147021"/>
            <a:ext cx="7097358" cy="1143000"/>
          </a:xfrm>
        </p:spPr>
        <p:txBody>
          <a:bodyPr/>
          <a:lstStyle/>
          <a:p>
            <a:r>
              <a:rPr lang="en-US" dirty="0" smtClean="0"/>
              <a:t>Improved runtime efficiency</a:t>
            </a:r>
            <a:endParaRPr lang="en-US" dirty="0"/>
          </a:p>
        </p:txBody>
      </p:sp>
    </p:spTree>
    <p:extLst>
      <p:ext uri="{BB962C8B-B14F-4D97-AF65-F5344CB8AC3E}">
        <p14:creationId xmlns:p14="http://schemas.microsoft.com/office/powerpoint/2010/main" val="209117804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73"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0" tIns="0" rIns="0" bIns="152352" numCol="1" anchor="ctr" anchorCtr="0" compatLnSpc="1">
            <a:prstTxWarp prst="textNoShape">
              <a:avLst/>
            </a:prstTxWarp>
            <a:spAutoFit/>
          </a:bodyPr>
          <a:lstStyle/>
          <a:p>
            <a:pPr algn="ctr" eaLnBrk="0" fontAlgn="base" hangingPunct="0">
              <a:spcBef>
                <a:spcPct val="0"/>
              </a:spcBef>
              <a:spcAft>
                <a:spcPct val="0"/>
              </a:spcAft>
            </a:pPr>
            <a:endParaRPr kumimoji="1" lang="en-US" sz="2000">
              <a:solidFill>
                <a:srgbClr val="010000"/>
              </a:solidFill>
              <a:latin typeface="Times New Roman" pitchFamily="18" charset="0"/>
            </a:endParaRPr>
          </a:p>
        </p:txBody>
      </p:sp>
      <p:graphicFrame>
        <p:nvGraphicFramePr>
          <p:cNvPr id="20" name="Table 19"/>
          <p:cNvGraphicFramePr>
            <a:graphicFrameLocks noGrp="1"/>
          </p:cNvGraphicFramePr>
          <p:nvPr/>
        </p:nvGraphicFramePr>
        <p:xfrm>
          <a:off x="148863" y="1981200"/>
          <a:ext cx="8839200" cy="3041904"/>
        </p:xfrm>
        <a:graphic>
          <a:graphicData uri="http://schemas.openxmlformats.org/drawingml/2006/table">
            <a:tbl>
              <a:tblPr/>
              <a:tblGrid>
                <a:gridCol w="1736271"/>
                <a:gridCol w="799441"/>
                <a:gridCol w="1088924"/>
                <a:gridCol w="1165608"/>
                <a:gridCol w="1104261"/>
                <a:gridCol w="981565"/>
                <a:gridCol w="981565"/>
                <a:gridCol w="981565"/>
              </a:tblGrid>
              <a:tr h="381000">
                <a:tc>
                  <a:txBody>
                    <a:bodyPr/>
                    <a:lstStyle/>
                    <a:p>
                      <a:pPr algn="l" fontAlgn="b"/>
                      <a:r>
                        <a:rPr lang="en-US" sz="1400" b="0" i="0" u="none" strike="noStrike" dirty="0">
                          <a:solidFill>
                            <a:srgbClr val="000000"/>
                          </a:solidFill>
                          <a:latin typeface="+mn-lt"/>
                        </a:rPr>
                        <a:t>Dataset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mn-lt"/>
                        </a:rPr>
                        <a:t>Size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mn-lt"/>
                        </a:rPr>
                        <a:t>Hardware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Number of Processors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400" b="0" i="0" u="none" strike="noStrike">
                          <a:solidFill>
                            <a:srgbClr val="000000"/>
                          </a:solidFill>
                          <a:latin typeface="+mn-lt"/>
                        </a:rPr>
                        <a:t>PitRemove</a:t>
                      </a:r>
                      <a:br>
                        <a:rPr lang="en-US" sz="1400" b="0" i="0" u="none" strike="noStrike">
                          <a:solidFill>
                            <a:srgbClr val="000000"/>
                          </a:solidFill>
                          <a:latin typeface="+mn-lt"/>
                        </a:rPr>
                      </a:br>
                      <a:r>
                        <a:rPr lang="en-US" sz="1400" b="0" i="0" u="none" strike="noStrike">
                          <a:solidFill>
                            <a:srgbClr val="000000"/>
                          </a:solidFill>
                          <a:latin typeface="+mn-lt"/>
                        </a:rPr>
                        <a:t> (run time seconds)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400" b="0" i="0" u="none" strike="noStrike">
                          <a:solidFill>
                            <a:srgbClr val="000000"/>
                          </a:solidFill>
                          <a:latin typeface="+mn-lt"/>
                        </a:rPr>
                        <a:t>D8FlowDir </a:t>
                      </a:r>
                      <a:br>
                        <a:rPr lang="en-US" sz="1400" b="0" i="0" u="none" strike="noStrike">
                          <a:solidFill>
                            <a:srgbClr val="000000"/>
                          </a:solidFill>
                          <a:latin typeface="+mn-lt"/>
                        </a:rPr>
                      </a:br>
                      <a:r>
                        <a:rPr lang="en-US" sz="1400" b="0" i="0" u="none" strike="noStrike">
                          <a:solidFill>
                            <a:srgbClr val="000000"/>
                          </a:solidFill>
                          <a:latin typeface="+mn-lt"/>
                        </a:rPr>
                        <a:t>(run time seconds)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237744">
                <a:tc>
                  <a:txBody>
                    <a:bodyPr/>
                    <a:lstStyle/>
                    <a:p>
                      <a:pPr algn="l" fontAlgn="t"/>
                      <a:r>
                        <a:rPr lang="en-US" sz="1400" b="0" i="0" u="none" strike="noStrike" dirty="0">
                          <a:solidFill>
                            <a:srgbClr val="000000"/>
                          </a:solidFill>
                          <a:latin typeface="+mn-lt"/>
                        </a:rPr>
                        <a:t> </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a:solidFill>
                            <a:srgbClr val="000000"/>
                          </a:solidFill>
                          <a:latin typeface="+mn-lt"/>
                        </a:rPr>
                        <a:t>(GB)</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latin typeface="+mn-lt"/>
                        </a:rPr>
                        <a:t> </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a:solidFill>
                            <a:srgbClr val="000000"/>
                          </a:solidFill>
                          <a:latin typeface="+mn-lt"/>
                        </a:rPr>
                        <a:t> </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a:solidFill>
                            <a:srgbClr val="000000"/>
                          </a:solidFill>
                          <a:latin typeface="+mn-lt"/>
                        </a:rPr>
                        <a:t>Compute</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a:solidFill>
                            <a:srgbClr val="000000"/>
                          </a:solidFill>
                          <a:latin typeface="+mn-lt"/>
                        </a:rPr>
                        <a:t>Total</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a:solidFill>
                            <a:srgbClr val="000000"/>
                          </a:solidFill>
                          <a:latin typeface="+mn-lt"/>
                        </a:rPr>
                        <a:t>Compute</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a:solidFill>
                            <a:srgbClr val="000000"/>
                          </a:solidFill>
                          <a:latin typeface="+mn-lt"/>
                        </a:rPr>
                        <a:t>Total</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7744">
                <a:tc>
                  <a:txBody>
                    <a:bodyPr/>
                    <a:lstStyle/>
                    <a:p>
                      <a:pPr algn="l" fontAlgn="t"/>
                      <a:r>
                        <a:rPr lang="en-US" sz="1400" b="0" i="0" u="none" strike="noStrike" dirty="0">
                          <a:solidFill>
                            <a:srgbClr val="000000"/>
                          </a:solidFill>
                          <a:latin typeface="+mn-lt"/>
                        </a:rPr>
                        <a:t>GSL100</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a:solidFill>
                            <a:srgbClr val="000000"/>
                          </a:solidFill>
                          <a:latin typeface="+mn-lt"/>
                        </a:rPr>
                        <a:t>0.12</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latin typeface="+mn-lt"/>
                        </a:rPr>
                        <a:t>Owl (PC)</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a:solidFill>
                            <a:srgbClr val="000000"/>
                          </a:solidFill>
                          <a:latin typeface="+mn-lt"/>
                        </a:rPr>
                        <a:t>8</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a:solidFill>
                            <a:srgbClr val="000000"/>
                          </a:solidFill>
                          <a:latin typeface="+mn-lt"/>
                        </a:rPr>
                        <a:t>10</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a:solidFill>
                            <a:srgbClr val="000000"/>
                          </a:solidFill>
                          <a:latin typeface="+mn-lt"/>
                        </a:rPr>
                        <a:t>12</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a:solidFill>
                            <a:srgbClr val="000000"/>
                          </a:solidFill>
                          <a:latin typeface="+mn-lt"/>
                        </a:rPr>
                        <a:t>356</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a:solidFill>
                            <a:srgbClr val="000000"/>
                          </a:solidFill>
                          <a:latin typeface="+mn-lt"/>
                        </a:rPr>
                        <a:t>358</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7744">
                <a:tc>
                  <a:txBody>
                    <a:bodyPr/>
                    <a:lstStyle/>
                    <a:p>
                      <a:pPr algn="l" fontAlgn="t"/>
                      <a:r>
                        <a:rPr lang="en-US" sz="1400" b="0" i="0" u="none" strike="noStrike">
                          <a:solidFill>
                            <a:srgbClr val="000000"/>
                          </a:solidFill>
                          <a:latin typeface="+mn-lt"/>
                        </a:rPr>
                        <a:t>GSL100</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a:solidFill>
                            <a:srgbClr val="000000"/>
                          </a:solidFill>
                          <a:latin typeface="+mn-lt"/>
                        </a:rPr>
                        <a:t>0.12</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latin typeface="+mn-lt"/>
                        </a:rPr>
                        <a:t>Rex (Cluster)</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a:solidFill>
                            <a:srgbClr val="000000"/>
                          </a:solidFill>
                          <a:latin typeface="+mn-lt"/>
                        </a:rPr>
                        <a:t>8</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a:solidFill>
                            <a:srgbClr val="000000"/>
                          </a:solidFill>
                          <a:latin typeface="+mn-lt"/>
                        </a:rPr>
                        <a:t>28</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a:solidFill>
                            <a:srgbClr val="000000"/>
                          </a:solidFill>
                          <a:latin typeface="+mn-lt"/>
                        </a:rPr>
                        <a:t>360</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a:solidFill>
                            <a:srgbClr val="000000"/>
                          </a:solidFill>
                          <a:latin typeface="+mn-lt"/>
                        </a:rPr>
                        <a:t>1075</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a:solidFill>
                            <a:srgbClr val="000000"/>
                          </a:solidFill>
                          <a:latin typeface="+mn-lt"/>
                        </a:rPr>
                        <a:t>1323</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7744">
                <a:tc>
                  <a:txBody>
                    <a:bodyPr/>
                    <a:lstStyle/>
                    <a:p>
                      <a:pPr algn="l" fontAlgn="t"/>
                      <a:r>
                        <a:rPr lang="en-US" sz="1400" b="0" i="0" u="none" strike="noStrike">
                          <a:solidFill>
                            <a:srgbClr val="000000"/>
                          </a:solidFill>
                          <a:latin typeface="+mn-lt"/>
                        </a:rPr>
                        <a:t>GSL100</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a:solidFill>
                            <a:srgbClr val="000000"/>
                          </a:solidFill>
                          <a:latin typeface="+mn-lt"/>
                        </a:rPr>
                        <a:t>0.12</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latin typeface="+mn-lt"/>
                        </a:rPr>
                        <a:t>Rex (Cluster)</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a:solidFill>
                            <a:srgbClr val="000000"/>
                          </a:solidFill>
                          <a:latin typeface="+mn-lt"/>
                        </a:rPr>
                        <a:t>64</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dirty="0">
                          <a:solidFill>
                            <a:srgbClr val="000000"/>
                          </a:solidFill>
                          <a:latin typeface="+mn-lt"/>
                        </a:rPr>
                        <a:t>10</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a:solidFill>
                            <a:srgbClr val="000000"/>
                          </a:solidFill>
                          <a:latin typeface="+mn-lt"/>
                        </a:rPr>
                        <a:t>256</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a:solidFill>
                            <a:srgbClr val="000000"/>
                          </a:solidFill>
                          <a:latin typeface="+mn-lt"/>
                        </a:rPr>
                        <a:t>198</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a:solidFill>
                            <a:srgbClr val="000000"/>
                          </a:solidFill>
                          <a:latin typeface="+mn-lt"/>
                        </a:rPr>
                        <a:t>430</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7744">
                <a:tc>
                  <a:txBody>
                    <a:bodyPr/>
                    <a:lstStyle/>
                    <a:p>
                      <a:pPr algn="l" fontAlgn="t"/>
                      <a:r>
                        <a:rPr lang="en-US" sz="1400" b="0" i="0" u="none" strike="noStrike">
                          <a:solidFill>
                            <a:srgbClr val="000000"/>
                          </a:solidFill>
                          <a:latin typeface="+mn-lt"/>
                        </a:rPr>
                        <a:t>GSL100</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a:solidFill>
                            <a:srgbClr val="000000"/>
                          </a:solidFill>
                          <a:latin typeface="+mn-lt"/>
                        </a:rPr>
                        <a:t>0.12</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latin typeface="+mn-lt"/>
                        </a:rPr>
                        <a:t>Mac</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smtClean="0">
                          <a:solidFill>
                            <a:srgbClr val="000000"/>
                          </a:solidFill>
                          <a:latin typeface="+mn-lt"/>
                        </a:rPr>
                        <a:t>8</a:t>
                      </a:r>
                      <a:endParaRPr lang="en-US" sz="1400" b="0" i="0" u="none" strike="noStrike" dirty="0">
                        <a:solidFill>
                          <a:srgbClr val="000000"/>
                        </a:solidFill>
                        <a:latin typeface="+mn-lt"/>
                      </a:endParaRP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dirty="0">
                          <a:solidFill>
                            <a:srgbClr val="000000"/>
                          </a:solidFill>
                          <a:latin typeface="+mn-lt"/>
                        </a:rPr>
                        <a:t>20</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dirty="0" smtClean="0">
                          <a:solidFill>
                            <a:srgbClr val="000000"/>
                          </a:solidFill>
                          <a:latin typeface="+mn-lt"/>
                        </a:rPr>
                        <a:t>20</a:t>
                      </a:r>
                      <a:endParaRPr lang="en-US" sz="1400" b="0" i="0" u="none" strike="noStrike" dirty="0">
                        <a:solidFill>
                          <a:srgbClr val="000000"/>
                        </a:solidFill>
                        <a:latin typeface="+mn-lt"/>
                      </a:endParaRP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dirty="0" smtClean="0">
                          <a:solidFill>
                            <a:srgbClr val="000000"/>
                          </a:solidFill>
                          <a:latin typeface="+mn-lt"/>
                        </a:rPr>
                        <a:t>803</a:t>
                      </a:r>
                      <a:endParaRPr lang="en-US" sz="1400" b="0" i="0" u="none" strike="noStrike" dirty="0">
                        <a:solidFill>
                          <a:srgbClr val="000000"/>
                        </a:solidFill>
                        <a:latin typeface="+mn-lt"/>
                      </a:endParaRP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dirty="0" smtClean="0">
                          <a:solidFill>
                            <a:srgbClr val="000000"/>
                          </a:solidFill>
                          <a:latin typeface="+mn-lt"/>
                        </a:rPr>
                        <a:t>806 </a:t>
                      </a:r>
                      <a:endParaRPr lang="en-US" sz="1400" b="0" i="0" u="none" strike="noStrike" dirty="0">
                        <a:solidFill>
                          <a:srgbClr val="000000"/>
                        </a:solidFill>
                        <a:latin typeface="+mn-lt"/>
                      </a:endParaRP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7744">
                <a:tc>
                  <a:txBody>
                    <a:bodyPr/>
                    <a:lstStyle/>
                    <a:p>
                      <a:pPr algn="l" fontAlgn="t"/>
                      <a:r>
                        <a:rPr lang="en-US" sz="1400" b="0" i="0" u="none" strike="noStrike">
                          <a:solidFill>
                            <a:srgbClr val="000000"/>
                          </a:solidFill>
                          <a:latin typeface="+mn-lt"/>
                        </a:rPr>
                        <a:t>YellowStone</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a:solidFill>
                            <a:srgbClr val="000000"/>
                          </a:solidFill>
                          <a:latin typeface="+mn-lt"/>
                        </a:rPr>
                        <a:t>2.14</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latin typeface="+mn-lt"/>
                        </a:rPr>
                        <a:t>Owl (PC)</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a:solidFill>
                            <a:srgbClr val="000000"/>
                          </a:solidFill>
                          <a:latin typeface="+mn-lt"/>
                        </a:rPr>
                        <a:t>8</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dirty="0">
                          <a:solidFill>
                            <a:srgbClr val="000000"/>
                          </a:solidFill>
                          <a:latin typeface="+mn-lt"/>
                        </a:rPr>
                        <a:t>529</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dirty="0">
                          <a:solidFill>
                            <a:srgbClr val="000000"/>
                          </a:solidFill>
                          <a:latin typeface="+mn-lt"/>
                        </a:rPr>
                        <a:t>681</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dirty="0">
                          <a:solidFill>
                            <a:srgbClr val="000000"/>
                          </a:solidFill>
                          <a:latin typeface="+mn-lt"/>
                        </a:rPr>
                        <a:t>4363</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a:solidFill>
                            <a:srgbClr val="000000"/>
                          </a:solidFill>
                          <a:latin typeface="+mn-lt"/>
                        </a:rPr>
                        <a:t>4571</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7744">
                <a:tc>
                  <a:txBody>
                    <a:bodyPr/>
                    <a:lstStyle/>
                    <a:p>
                      <a:pPr algn="l" fontAlgn="t"/>
                      <a:r>
                        <a:rPr lang="en-US" sz="1400" b="0" i="0" u="none" strike="noStrike">
                          <a:solidFill>
                            <a:srgbClr val="000000"/>
                          </a:solidFill>
                          <a:latin typeface="+mn-lt"/>
                        </a:rPr>
                        <a:t>YellowStone</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a:solidFill>
                            <a:srgbClr val="000000"/>
                          </a:solidFill>
                          <a:latin typeface="+mn-lt"/>
                        </a:rPr>
                        <a:t>2.14</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latin typeface="+mn-lt"/>
                        </a:rPr>
                        <a:t>Rex (Cluster)</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a:solidFill>
                            <a:srgbClr val="000000"/>
                          </a:solidFill>
                          <a:latin typeface="+mn-lt"/>
                        </a:rPr>
                        <a:t>64</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a:solidFill>
                            <a:srgbClr val="000000"/>
                          </a:solidFill>
                          <a:latin typeface="+mn-lt"/>
                        </a:rPr>
                        <a:t>140</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dirty="0">
                          <a:solidFill>
                            <a:srgbClr val="000000"/>
                          </a:solidFill>
                          <a:latin typeface="+mn-lt"/>
                        </a:rPr>
                        <a:t>3759</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kern="1200" dirty="0">
                          <a:solidFill>
                            <a:srgbClr val="000000"/>
                          </a:solidFill>
                          <a:latin typeface="+mn-lt"/>
                          <a:ea typeface="+mn-ea"/>
                          <a:cs typeface="+mn-cs"/>
                        </a:rPr>
                        <a:t>2855</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kern="1200" dirty="0">
                          <a:solidFill>
                            <a:srgbClr val="000000"/>
                          </a:solidFill>
                          <a:latin typeface="+mn-lt"/>
                          <a:ea typeface="+mn-ea"/>
                          <a:cs typeface="+mn-cs"/>
                        </a:rPr>
                        <a:t>11385</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7744">
                <a:tc>
                  <a:txBody>
                    <a:bodyPr/>
                    <a:lstStyle/>
                    <a:p>
                      <a:pPr algn="l" fontAlgn="t"/>
                      <a:r>
                        <a:rPr lang="en-US" sz="1400" b="0" i="0" u="none" strike="noStrike">
                          <a:solidFill>
                            <a:srgbClr val="000000"/>
                          </a:solidFill>
                          <a:latin typeface="+mn-lt"/>
                        </a:rPr>
                        <a:t>Boise River</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a:solidFill>
                            <a:srgbClr val="000000"/>
                          </a:solidFill>
                          <a:latin typeface="+mn-lt"/>
                        </a:rPr>
                        <a:t>4</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00000"/>
                          </a:solidFill>
                          <a:latin typeface="+mn-lt"/>
                        </a:rPr>
                        <a:t>Owl (PC)</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a:solidFill>
                            <a:srgbClr val="000000"/>
                          </a:solidFill>
                          <a:latin typeface="+mn-lt"/>
                        </a:rPr>
                        <a:t>8</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a:solidFill>
                            <a:srgbClr val="000000"/>
                          </a:solidFill>
                          <a:latin typeface="+mn-lt"/>
                        </a:rPr>
                        <a:t>4818</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a:solidFill>
                            <a:srgbClr val="000000"/>
                          </a:solidFill>
                          <a:latin typeface="+mn-lt"/>
                        </a:rPr>
                        <a:t>6225</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dirty="0">
                          <a:solidFill>
                            <a:srgbClr val="000000"/>
                          </a:solidFill>
                          <a:latin typeface="+mn-lt"/>
                        </a:rPr>
                        <a:t>10558</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dirty="0">
                          <a:solidFill>
                            <a:srgbClr val="000000"/>
                          </a:solidFill>
                          <a:latin typeface="+mn-lt"/>
                        </a:rPr>
                        <a:t>11599</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7744">
                <a:tc>
                  <a:txBody>
                    <a:bodyPr/>
                    <a:lstStyle/>
                    <a:p>
                      <a:pPr algn="l" fontAlgn="t"/>
                      <a:r>
                        <a:rPr lang="en-US" sz="1400" b="0" i="0" u="none" strike="noStrike">
                          <a:solidFill>
                            <a:srgbClr val="000000"/>
                          </a:solidFill>
                          <a:latin typeface="+mn-lt"/>
                        </a:rPr>
                        <a:t>Boise River</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a:solidFill>
                            <a:srgbClr val="000000"/>
                          </a:solidFill>
                          <a:latin typeface="+mn-lt"/>
                        </a:rPr>
                        <a:t>4</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00000"/>
                          </a:solidFill>
                          <a:latin typeface="+mn-lt"/>
                        </a:rPr>
                        <a:t>Virtual (PC)</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a:solidFill>
                            <a:srgbClr val="000000"/>
                          </a:solidFill>
                          <a:latin typeface="+mn-lt"/>
                        </a:rPr>
                        <a:t>4</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dirty="0">
                          <a:solidFill>
                            <a:srgbClr val="000000"/>
                          </a:solidFill>
                          <a:latin typeface="+mn-lt"/>
                        </a:rPr>
                        <a:t>1502</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a:solidFill>
                            <a:srgbClr val="000000"/>
                          </a:solidFill>
                          <a:latin typeface="+mn-lt"/>
                        </a:rPr>
                        <a:t>2120</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a:solidFill>
                            <a:srgbClr val="000000"/>
                          </a:solidFill>
                          <a:latin typeface="+mn-lt"/>
                        </a:rPr>
                        <a:t>10658</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dirty="0">
                          <a:solidFill>
                            <a:srgbClr val="000000"/>
                          </a:solidFill>
                          <a:latin typeface="+mn-lt"/>
                        </a:rPr>
                        <a:t>11191</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7744">
                <a:tc>
                  <a:txBody>
                    <a:bodyPr/>
                    <a:lstStyle/>
                    <a:p>
                      <a:pPr algn="l" fontAlgn="t"/>
                      <a:r>
                        <a:rPr lang="en-US" sz="1400" b="0" i="0" u="none" strike="noStrike">
                          <a:solidFill>
                            <a:srgbClr val="000000"/>
                          </a:solidFill>
                          <a:latin typeface="+mn-lt"/>
                        </a:rPr>
                        <a:t>Bear/Jordan/Weber</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a:solidFill>
                            <a:srgbClr val="000000"/>
                          </a:solidFill>
                          <a:latin typeface="+mn-lt"/>
                        </a:rPr>
                        <a:t>6</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00000"/>
                          </a:solidFill>
                          <a:latin typeface="+mn-lt"/>
                        </a:rPr>
                        <a:t>Virtual (PC)</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a:solidFill>
                            <a:srgbClr val="000000"/>
                          </a:solidFill>
                          <a:latin typeface="+mn-lt"/>
                        </a:rPr>
                        <a:t>4</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dirty="0">
                          <a:solidFill>
                            <a:srgbClr val="000000"/>
                          </a:solidFill>
                          <a:latin typeface="+mn-lt"/>
                        </a:rPr>
                        <a:t>4780</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a:solidFill>
                            <a:srgbClr val="000000"/>
                          </a:solidFill>
                          <a:latin typeface="+mn-lt"/>
                        </a:rPr>
                        <a:t>5695</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a:solidFill>
                            <a:srgbClr val="000000"/>
                          </a:solidFill>
                          <a:latin typeface="+mn-lt"/>
                        </a:rPr>
                        <a:t>36569</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dirty="0">
                          <a:solidFill>
                            <a:srgbClr val="000000"/>
                          </a:solidFill>
                          <a:latin typeface="+mn-lt"/>
                        </a:rPr>
                        <a:t>37098</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7744">
                <a:tc>
                  <a:txBody>
                    <a:bodyPr/>
                    <a:lstStyle/>
                    <a:p>
                      <a:pPr algn="l" fontAlgn="t"/>
                      <a:r>
                        <a:rPr lang="en-US" sz="1400" b="0" i="0" u="none" strike="noStrike">
                          <a:solidFill>
                            <a:srgbClr val="000000"/>
                          </a:solidFill>
                          <a:latin typeface="+mn-lt"/>
                        </a:rPr>
                        <a:t>Chesapeake</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a:solidFill>
                            <a:srgbClr val="000000"/>
                          </a:solidFill>
                          <a:latin typeface="+mn-lt"/>
                        </a:rPr>
                        <a:t>11.3</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00000"/>
                          </a:solidFill>
                          <a:latin typeface="+mn-lt"/>
                        </a:rPr>
                        <a:t>Rex (Cluster)</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a:solidFill>
                            <a:srgbClr val="000000"/>
                          </a:solidFill>
                          <a:latin typeface="+mn-lt"/>
                        </a:rPr>
                        <a:t>64</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dirty="0">
                          <a:solidFill>
                            <a:srgbClr val="000000"/>
                          </a:solidFill>
                          <a:latin typeface="+mn-lt"/>
                        </a:rPr>
                        <a:t>702</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dirty="0">
                          <a:solidFill>
                            <a:srgbClr val="000000"/>
                          </a:solidFill>
                          <a:latin typeface="+mn-lt"/>
                        </a:rPr>
                        <a:t>24045</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latin typeface="+mn-lt"/>
                        </a:rPr>
                        <a:t> </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latin typeface="+mn-lt"/>
                        </a:rPr>
                        <a:t> </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21" name="Rectangle 20"/>
          <p:cNvSpPr/>
          <p:nvPr/>
        </p:nvSpPr>
        <p:spPr>
          <a:xfrm>
            <a:off x="457200" y="5257800"/>
            <a:ext cx="8229600" cy="1169551"/>
          </a:xfrm>
          <a:prstGeom prst="rect">
            <a:avLst/>
          </a:prstGeom>
        </p:spPr>
        <p:txBody>
          <a:bodyPr wrap="square">
            <a:spAutoFit/>
          </a:bodyPr>
          <a:lstStyle/>
          <a:p>
            <a:pPr marL="342900" indent="-342900" algn="ctr" eaLnBrk="0" fontAlgn="base" hangingPunct="0">
              <a:spcBef>
                <a:spcPct val="0"/>
              </a:spcBef>
              <a:spcAft>
                <a:spcPct val="0"/>
              </a:spcAft>
              <a:buFont typeface="+mj-lt"/>
              <a:buAutoNum type="arabicPeriod"/>
            </a:pPr>
            <a:r>
              <a:rPr kumimoji="1" lang="en-US" sz="1400" dirty="0" smtClean="0">
                <a:solidFill>
                  <a:srgbClr val="010000"/>
                </a:solidFill>
                <a:latin typeface="Times New Roman" pitchFamily="18" charset="0"/>
              </a:rPr>
              <a:t>Owl is an 8 core PC (Dual quad-core Xeon E5405 2.0GHz) with 16GB RAM</a:t>
            </a:r>
          </a:p>
          <a:p>
            <a:pPr marL="342900" indent="-342900" algn="ctr" eaLnBrk="0" fontAlgn="base" hangingPunct="0">
              <a:spcBef>
                <a:spcPct val="0"/>
              </a:spcBef>
              <a:spcAft>
                <a:spcPct val="0"/>
              </a:spcAft>
              <a:buFont typeface="+mj-lt"/>
              <a:buAutoNum type="arabicPeriod"/>
            </a:pPr>
            <a:r>
              <a:rPr kumimoji="1" lang="en-US" sz="1400" dirty="0" smtClean="0">
                <a:solidFill>
                  <a:srgbClr val="010000"/>
                </a:solidFill>
                <a:latin typeface="Times New Roman" pitchFamily="18" charset="0"/>
              </a:rPr>
              <a:t>Rex is a 128 core cluster of </a:t>
            </a:r>
            <a:r>
              <a:rPr kumimoji="1" lang="en-GB" sz="1400" dirty="0" smtClean="0">
                <a:solidFill>
                  <a:srgbClr val="010000"/>
                </a:solidFill>
                <a:latin typeface="Times New Roman" pitchFamily="18" charset="0"/>
              </a:rPr>
              <a:t>16 diskless Dell SC1435 compute nodes, each with 2.0GHz dual quad-core AMD </a:t>
            </a:r>
            <a:r>
              <a:rPr kumimoji="1" lang="en-GB" sz="1400" dirty="0" err="1" smtClean="0">
                <a:solidFill>
                  <a:srgbClr val="010000"/>
                </a:solidFill>
                <a:latin typeface="Times New Roman" pitchFamily="18" charset="0"/>
              </a:rPr>
              <a:t>Opteron</a:t>
            </a:r>
            <a:r>
              <a:rPr kumimoji="1" lang="en-GB" sz="1400" dirty="0" smtClean="0">
                <a:solidFill>
                  <a:srgbClr val="010000"/>
                </a:solidFill>
                <a:latin typeface="Times New Roman" pitchFamily="18" charset="0"/>
              </a:rPr>
              <a:t> 2350 processors with 8GB RAM </a:t>
            </a:r>
            <a:endParaRPr kumimoji="1" lang="en-US" sz="1400" dirty="0" smtClean="0">
              <a:solidFill>
                <a:srgbClr val="010000"/>
              </a:solidFill>
              <a:latin typeface="Times New Roman" pitchFamily="18" charset="0"/>
            </a:endParaRPr>
          </a:p>
          <a:p>
            <a:pPr marL="342900" indent="-342900" algn="ctr" eaLnBrk="0" fontAlgn="base" hangingPunct="0">
              <a:spcBef>
                <a:spcPct val="0"/>
              </a:spcBef>
              <a:spcAft>
                <a:spcPct val="0"/>
              </a:spcAft>
              <a:buFont typeface="+mj-lt"/>
              <a:buAutoNum type="arabicPeriod"/>
            </a:pPr>
            <a:r>
              <a:rPr kumimoji="1" lang="en-US" sz="1400" dirty="0" smtClean="0">
                <a:solidFill>
                  <a:srgbClr val="010000"/>
                </a:solidFill>
                <a:latin typeface="Times New Roman" pitchFamily="18" charset="0"/>
              </a:rPr>
              <a:t>Virtual is a virtual PC resourced with 48 GB RAM and 4 Intel Xeon E5450 3 GHz processors</a:t>
            </a:r>
          </a:p>
          <a:p>
            <a:pPr marL="342900" indent="-342900" algn="ctr" eaLnBrk="0" fontAlgn="base" hangingPunct="0">
              <a:spcBef>
                <a:spcPct val="0"/>
              </a:spcBef>
              <a:spcAft>
                <a:spcPct val="0"/>
              </a:spcAft>
              <a:buFont typeface="+mj-lt"/>
              <a:buAutoNum type="arabicPeriod"/>
            </a:pPr>
            <a:r>
              <a:rPr kumimoji="1" lang="en-US" sz="1400" dirty="0" smtClean="0">
                <a:solidFill>
                  <a:srgbClr val="010000"/>
                </a:solidFill>
                <a:latin typeface="Times New Roman" pitchFamily="18" charset="0"/>
              </a:rPr>
              <a:t>Mac is an 8 core (Dual quad-core Intel Xeon E5620 2.26 GHz) with 16GB RAM</a:t>
            </a:r>
            <a:endParaRPr kumimoji="1" lang="en-US" sz="1400" dirty="0">
              <a:solidFill>
                <a:srgbClr val="010000"/>
              </a:solidFill>
              <a:latin typeface="Times New Roman" pitchFamily="18" charset="0"/>
            </a:endParaRPr>
          </a:p>
        </p:txBody>
      </p:sp>
      <p:sp>
        <p:nvSpPr>
          <p:cNvPr id="7" name="Title 6"/>
          <p:cNvSpPr>
            <a:spLocks noGrp="1"/>
          </p:cNvSpPr>
          <p:nvPr>
            <p:ph type="title"/>
          </p:nvPr>
        </p:nvSpPr>
        <p:spPr>
          <a:xfrm>
            <a:off x="645459" y="147021"/>
            <a:ext cx="8269941" cy="1143000"/>
          </a:xfrm>
        </p:spPr>
        <p:txBody>
          <a:bodyPr/>
          <a:lstStyle/>
          <a:p>
            <a:r>
              <a:rPr lang="en-US" dirty="0" smtClean="0"/>
              <a:t>Scaling of run times to large grids</a:t>
            </a:r>
            <a:endParaRPr lang="en-US" dirty="0"/>
          </a:p>
        </p:txBody>
      </p:sp>
    </p:spTree>
    <p:extLst>
      <p:ext uri="{BB962C8B-B14F-4D97-AF65-F5344CB8AC3E}">
        <p14:creationId xmlns:p14="http://schemas.microsoft.com/office/powerpoint/2010/main" val="31757143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73"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0" tIns="0" rIns="0" bIns="152352" numCol="1" anchor="ctr" anchorCtr="0" compatLnSpc="1">
            <a:prstTxWarp prst="textNoShape">
              <a:avLst/>
            </a:prstTxWarp>
            <a:spAutoFit/>
          </a:bodyPr>
          <a:lstStyle/>
          <a:p>
            <a:pPr algn="ctr" eaLnBrk="0" fontAlgn="base" hangingPunct="0">
              <a:spcBef>
                <a:spcPct val="0"/>
              </a:spcBef>
              <a:spcAft>
                <a:spcPct val="0"/>
              </a:spcAft>
            </a:pPr>
            <a:endParaRPr kumimoji="1" lang="en-US" sz="2000">
              <a:solidFill>
                <a:srgbClr val="010000"/>
              </a:solidFill>
              <a:latin typeface="Times New Roman" pitchFamily="18" charset="0"/>
            </a:endParaRPr>
          </a:p>
        </p:txBody>
      </p:sp>
      <p:graphicFrame>
        <p:nvGraphicFramePr>
          <p:cNvPr id="22" name="Chart 21"/>
          <p:cNvGraphicFramePr>
            <a:graphicFrameLocks noGrp="1"/>
          </p:cNvGraphicFramePr>
          <p:nvPr/>
        </p:nvGraphicFramePr>
        <p:xfrm>
          <a:off x="0" y="1950022"/>
          <a:ext cx="4457700" cy="3619501"/>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p:cNvSpPr/>
          <p:nvPr/>
        </p:nvSpPr>
        <p:spPr>
          <a:xfrm>
            <a:off x="202019" y="5570950"/>
            <a:ext cx="8750596" cy="954107"/>
          </a:xfrm>
          <a:prstGeom prst="rect">
            <a:avLst/>
          </a:prstGeom>
        </p:spPr>
        <p:txBody>
          <a:bodyPr wrap="square">
            <a:spAutoFit/>
          </a:bodyPr>
          <a:lstStyle/>
          <a:p>
            <a:pPr marL="342900" indent="-342900" algn="ctr" eaLnBrk="0" fontAlgn="base" hangingPunct="0">
              <a:spcBef>
                <a:spcPct val="0"/>
              </a:spcBef>
              <a:spcAft>
                <a:spcPct val="0"/>
              </a:spcAft>
              <a:buFont typeface="+mj-lt"/>
              <a:buAutoNum type="arabicPeriod"/>
            </a:pPr>
            <a:r>
              <a:rPr kumimoji="1" lang="en-US" sz="1400" dirty="0" smtClean="0">
                <a:solidFill>
                  <a:srgbClr val="010000"/>
                </a:solidFill>
                <a:latin typeface="Times New Roman" pitchFamily="18" charset="0"/>
              </a:rPr>
              <a:t>Owl is an 8 core PC (Dual quad-core Xeon E5405 2.0GHz) with 16GB RAM</a:t>
            </a:r>
          </a:p>
          <a:p>
            <a:pPr marL="342900" indent="-342900" algn="ctr" eaLnBrk="0" fontAlgn="base" hangingPunct="0">
              <a:spcBef>
                <a:spcPct val="0"/>
              </a:spcBef>
              <a:spcAft>
                <a:spcPct val="0"/>
              </a:spcAft>
              <a:buFont typeface="+mj-lt"/>
              <a:buAutoNum type="arabicPeriod"/>
            </a:pPr>
            <a:r>
              <a:rPr kumimoji="1" lang="en-US" sz="1400" dirty="0" smtClean="0">
                <a:solidFill>
                  <a:srgbClr val="010000"/>
                </a:solidFill>
                <a:latin typeface="Times New Roman" pitchFamily="18" charset="0"/>
              </a:rPr>
              <a:t>Rex is a 128 core cluster of </a:t>
            </a:r>
            <a:r>
              <a:rPr kumimoji="1" lang="en-GB" sz="1400" dirty="0" smtClean="0">
                <a:solidFill>
                  <a:srgbClr val="010000"/>
                </a:solidFill>
                <a:latin typeface="Times New Roman" pitchFamily="18" charset="0"/>
              </a:rPr>
              <a:t>16 diskless Dell SC1435 compute nodes, each with 2.0GHz dual quad-core AMD </a:t>
            </a:r>
            <a:r>
              <a:rPr kumimoji="1" lang="en-GB" sz="1400" dirty="0" err="1" smtClean="0">
                <a:solidFill>
                  <a:srgbClr val="010000"/>
                </a:solidFill>
                <a:latin typeface="Times New Roman" pitchFamily="18" charset="0"/>
              </a:rPr>
              <a:t>Opteron</a:t>
            </a:r>
            <a:r>
              <a:rPr kumimoji="1" lang="en-GB" sz="1400" dirty="0" smtClean="0">
                <a:solidFill>
                  <a:srgbClr val="010000"/>
                </a:solidFill>
                <a:latin typeface="Times New Roman" pitchFamily="18" charset="0"/>
              </a:rPr>
              <a:t> 2350 processors with 8GB RAM </a:t>
            </a:r>
            <a:endParaRPr kumimoji="1" lang="en-US" sz="1400" dirty="0" smtClean="0">
              <a:solidFill>
                <a:srgbClr val="010000"/>
              </a:solidFill>
              <a:latin typeface="Times New Roman" pitchFamily="18" charset="0"/>
            </a:endParaRPr>
          </a:p>
          <a:p>
            <a:pPr marL="342900" indent="-342900" algn="ctr" eaLnBrk="0" fontAlgn="base" hangingPunct="0">
              <a:spcBef>
                <a:spcPct val="0"/>
              </a:spcBef>
              <a:spcAft>
                <a:spcPct val="0"/>
              </a:spcAft>
              <a:buFont typeface="+mj-lt"/>
              <a:buAutoNum type="arabicPeriod"/>
            </a:pPr>
            <a:r>
              <a:rPr kumimoji="1" lang="en-US" sz="1400" dirty="0" smtClean="0">
                <a:solidFill>
                  <a:srgbClr val="010000"/>
                </a:solidFill>
                <a:latin typeface="Times New Roman" pitchFamily="18" charset="0"/>
              </a:rPr>
              <a:t>Virtual is a virtual PC resourced with 48 GB RAM and 4 Intel Xeon E5450 3 GHz processors</a:t>
            </a:r>
          </a:p>
        </p:txBody>
      </p:sp>
      <p:graphicFrame>
        <p:nvGraphicFramePr>
          <p:cNvPr id="9" name="Chart 8"/>
          <p:cNvGraphicFramePr>
            <a:graphicFrameLocks noGrp="1"/>
          </p:cNvGraphicFramePr>
          <p:nvPr/>
        </p:nvGraphicFramePr>
        <p:xfrm>
          <a:off x="4559041" y="1945259"/>
          <a:ext cx="4257675" cy="3629026"/>
        </p:xfrm>
        <a:graphic>
          <a:graphicData uri="http://schemas.openxmlformats.org/drawingml/2006/chart">
            <c:chart xmlns:c="http://schemas.openxmlformats.org/drawingml/2006/chart" xmlns:r="http://schemas.openxmlformats.org/officeDocument/2006/relationships" r:id="rId5"/>
          </a:graphicData>
        </a:graphic>
      </p:graphicFrame>
      <p:sp>
        <p:nvSpPr>
          <p:cNvPr id="8" name="Title 7"/>
          <p:cNvSpPr>
            <a:spLocks noGrp="1"/>
          </p:cNvSpPr>
          <p:nvPr>
            <p:ph type="title"/>
          </p:nvPr>
        </p:nvSpPr>
        <p:spPr>
          <a:xfrm>
            <a:off x="720762" y="383682"/>
            <a:ext cx="8423238" cy="1143000"/>
          </a:xfrm>
        </p:spPr>
        <p:txBody>
          <a:bodyPr/>
          <a:lstStyle/>
          <a:p>
            <a:r>
              <a:rPr lang="en-US" dirty="0" smtClean="0"/>
              <a:t>Scaling of run times to large grids</a:t>
            </a:r>
            <a:endParaRPr lang="en-US" dirty="0"/>
          </a:p>
        </p:txBody>
      </p:sp>
    </p:spTree>
    <p:extLst>
      <p:ext uri="{BB962C8B-B14F-4D97-AF65-F5344CB8AC3E}">
        <p14:creationId xmlns:p14="http://schemas.microsoft.com/office/powerpoint/2010/main" val="20404831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86" y="413655"/>
            <a:ext cx="7609114" cy="1143000"/>
          </a:xfrm>
        </p:spPr>
        <p:txBody>
          <a:bodyPr/>
          <a:lstStyle/>
          <a:p>
            <a:r>
              <a:rPr lang="en-US" dirty="0" smtClean="0"/>
              <a:t>Summary and Conclusions</a:t>
            </a:r>
            <a:endParaRPr lang="en-US" dirty="0"/>
          </a:p>
        </p:txBody>
      </p:sp>
      <p:sp>
        <p:nvSpPr>
          <p:cNvPr id="3" name="Content Placeholder 2"/>
          <p:cNvSpPr>
            <a:spLocks noGrp="1"/>
          </p:cNvSpPr>
          <p:nvPr>
            <p:ph idx="1"/>
          </p:nvPr>
        </p:nvSpPr>
        <p:spPr>
          <a:xfrm>
            <a:off x="849854" y="1981199"/>
            <a:ext cx="8065546" cy="4516419"/>
          </a:xfrm>
        </p:spPr>
        <p:txBody>
          <a:bodyPr/>
          <a:lstStyle/>
          <a:p>
            <a:r>
              <a:rPr lang="en-US" sz="2000" dirty="0" smtClean="0"/>
              <a:t>Parallelization speeds up processing and partitioned processing reduces size limitations</a:t>
            </a:r>
          </a:p>
          <a:p>
            <a:r>
              <a:rPr lang="en-US" sz="2000" dirty="0" smtClean="0"/>
              <a:t>Parallel logic developed  for general recursive flow accumulation methodology (flow algebra) </a:t>
            </a:r>
          </a:p>
          <a:p>
            <a:r>
              <a:rPr lang="en-US" sz="2000" dirty="0" smtClean="0"/>
              <a:t>Documented </a:t>
            </a:r>
            <a:r>
              <a:rPr lang="en-US" sz="2000" dirty="0" err="1" smtClean="0"/>
              <a:t>ArcGIS</a:t>
            </a:r>
            <a:r>
              <a:rPr lang="en-US" sz="2000" dirty="0" smtClean="0"/>
              <a:t> Toolbox Graphical User Interface</a:t>
            </a:r>
          </a:p>
          <a:p>
            <a:r>
              <a:rPr lang="en-US" sz="2000" dirty="0" smtClean="0"/>
              <a:t>32 and 64 bit versions (but 32 bit version limited by inherent 32 bit operating system memory limitations)</a:t>
            </a:r>
          </a:p>
          <a:p>
            <a:r>
              <a:rPr lang="en-US" sz="2000" dirty="0" smtClean="0"/>
              <a:t>PC, Mac and Linux/Unix capability</a:t>
            </a:r>
          </a:p>
          <a:p>
            <a:r>
              <a:rPr lang="en-US" sz="2000" dirty="0" smtClean="0"/>
              <a:t>Capability to process large grids efficiently increased from 0.22 GB upper limit pre-project to where &lt; 4GB grids can be processed in the ArcGIS Toolbox version on a PC within a day and up to 11 GB has been processed on a distributed cluster (a 50 fold size increase) </a:t>
            </a:r>
            <a:endParaRPr lang="en-US" sz="2000" dirty="0"/>
          </a:p>
        </p:txBody>
      </p:sp>
    </p:spTree>
    <p:extLst>
      <p:ext uri="{BB962C8B-B14F-4D97-AF65-F5344CB8AC3E}">
        <p14:creationId xmlns:p14="http://schemas.microsoft.com/office/powerpoint/2010/main" val="272455610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08791" y="457200"/>
            <a:ext cx="8735209" cy="796925"/>
          </a:xfrm>
        </p:spPr>
        <p:txBody>
          <a:bodyPr/>
          <a:lstStyle/>
          <a:p>
            <a:pPr eaLnBrk="1" hangingPunct="1"/>
            <a:r>
              <a:rPr lang="en-US" sz="4400" dirty="0" smtClean="0">
                <a:latin typeface="Arial" pitchFamily="34" charset="0"/>
              </a:rPr>
              <a:t>Limitations and Dependencies</a:t>
            </a:r>
          </a:p>
        </p:txBody>
      </p:sp>
      <p:sp>
        <p:nvSpPr>
          <p:cNvPr id="37891" name="Rectangle 10"/>
          <p:cNvSpPr>
            <a:spLocks noGrp="1" noChangeArrowheads="1"/>
          </p:cNvSpPr>
          <p:nvPr>
            <p:ph idx="1"/>
          </p:nvPr>
        </p:nvSpPr>
        <p:spPr>
          <a:xfrm>
            <a:off x="457200" y="1463675"/>
            <a:ext cx="8409249" cy="5089525"/>
          </a:xfrm>
        </p:spPr>
        <p:txBody>
          <a:bodyPr/>
          <a:lstStyle/>
          <a:p>
            <a:pPr eaLnBrk="1" hangingPunct="1">
              <a:spcBef>
                <a:spcPts val="2400"/>
              </a:spcBef>
            </a:pPr>
            <a:r>
              <a:rPr lang="en-US" dirty="0" smtClean="0">
                <a:latin typeface="Arial" pitchFamily="34" charset="0"/>
              </a:rPr>
              <a:t>Uses MPICH2 library from Argonne National Laboratory </a:t>
            </a:r>
            <a:r>
              <a:rPr lang="en-US" dirty="0" smtClean="0">
                <a:latin typeface="Arial" pitchFamily="34" charset="0"/>
                <a:hlinkClick r:id="rId3"/>
              </a:rPr>
              <a:t>http://www.mcs.anl.gov/research/projects/mpich2/</a:t>
            </a:r>
            <a:r>
              <a:rPr lang="en-US" dirty="0" smtClean="0">
                <a:latin typeface="Arial" pitchFamily="34" charset="0"/>
              </a:rPr>
              <a:t>   </a:t>
            </a:r>
          </a:p>
          <a:p>
            <a:pPr eaLnBrk="1" hangingPunct="1">
              <a:spcBef>
                <a:spcPts val="2400"/>
              </a:spcBef>
            </a:pPr>
            <a:r>
              <a:rPr lang="en-US" dirty="0" smtClean="0">
                <a:latin typeface="Arial" pitchFamily="34" charset="0"/>
              </a:rPr>
              <a:t>TIFF (</a:t>
            </a:r>
            <a:r>
              <a:rPr lang="en-US" dirty="0" err="1" smtClean="0">
                <a:latin typeface="Arial" pitchFamily="34" charset="0"/>
              </a:rPr>
              <a:t>GeoTIFF</a:t>
            </a:r>
            <a:r>
              <a:rPr lang="en-US" dirty="0" smtClean="0">
                <a:latin typeface="Arial" pitchFamily="34" charset="0"/>
              </a:rPr>
              <a:t>) 4 GB file size (for single file version)</a:t>
            </a:r>
          </a:p>
          <a:p>
            <a:pPr eaLnBrk="1" hangingPunct="1">
              <a:spcBef>
                <a:spcPts val="2400"/>
              </a:spcBef>
            </a:pPr>
            <a:r>
              <a:rPr lang="en-US" dirty="0" smtClean="0">
                <a:latin typeface="Arial" pitchFamily="34" charset="0"/>
              </a:rPr>
              <a:t>Capability to use multiple files to cover domain not yet on web site</a:t>
            </a:r>
          </a:p>
          <a:p>
            <a:pPr eaLnBrk="1" hangingPunct="1">
              <a:spcBef>
                <a:spcPts val="2400"/>
              </a:spcBef>
            </a:pPr>
            <a:r>
              <a:rPr lang="en-US" dirty="0" smtClean="0">
                <a:latin typeface="Arial" pitchFamily="34" charset="0"/>
              </a:rPr>
              <a:t>Processor memory</a:t>
            </a:r>
          </a:p>
          <a:p>
            <a:pPr eaLnBrk="1" hangingPunct="1">
              <a:spcBef>
                <a:spcPts val="2400"/>
              </a:spcBef>
            </a:pPr>
            <a:r>
              <a:rPr lang="en-US" dirty="0" smtClean="0">
                <a:latin typeface="Arial" pitchFamily="34" charset="0"/>
              </a:rPr>
              <a:t>Toolbox user interface only for ArcGIS 9.3.1 </a:t>
            </a:r>
          </a:p>
          <a:p>
            <a:pPr eaLnBrk="1" hangingPunct="1">
              <a:spcBef>
                <a:spcPts val="2400"/>
              </a:spcBef>
              <a:buFontTx/>
              <a:buNone/>
            </a:pPr>
            <a:endParaRPr lang="en-US" dirty="0" smtClean="0">
              <a:latin typeface="Arial" pitchFamily="34" charset="0"/>
            </a:endParaRPr>
          </a:p>
        </p:txBody>
      </p:sp>
    </p:spTree>
    <p:extLst>
      <p:ext uri="{BB962C8B-B14F-4D97-AF65-F5344CB8AC3E}">
        <p14:creationId xmlns:p14="http://schemas.microsoft.com/office/powerpoint/2010/main" val="12999863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a:xfrm>
            <a:off x="2066925" y="311150"/>
            <a:ext cx="6429375" cy="1143000"/>
          </a:xfrm>
        </p:spPr>
        <p:txBody>
          <a:bodyPr/>
          <a:lstStyle/>
          <a:p>
            <a:pPr eaLnBrk="1" hangingPunct="1"/>
            <a:r>
              <a:rPr lang="en-US" smtClean="0"/>
              <a:t>Are there any questions ?</a:t>
            </a:r>
          </a:p>
        </p:txBody>
      </p:sp>
      <p:graphicFrame>
        <p:nvGraphicFramePr>
          <p:cNvPr id="15362" name="Object 3"/>
          <p:cNvGraphicFramePr>
            <a:graphicFrameLocks noChangeAspect="1"/>
          </p:cNvGraphicFramePr>
          <p:nvPr/>
        </p:nvGraphicFramePr>
        <p:xfrm>
          <a:off x="0" y="2206625"/>
          <a:ext cx="3981450" cy="4651375"/>
        </p:xfrm>
        <a:graphic>
          <a:graphicData uri="http://schemas.openxmlformats.org/presentationml/2006/ole">
            <mc:AlternateContent xmlns:mc="http://schemas.openxmlformats.org/markup-compatibility/2006">
              <mc:Choice xmlns:v="urn:schemas-microsoft-com:vml" Requires="v">
                <p:oleObj spid="_x0000_s8210" name="Graph Sheet" r:id="rId3" imgW="3352680" imgH="2590560" progId="SPLUSGraphSheetFileType">
                  <p:embed/>
                </p:oleObj>
              </mc:Choice>
              <mc:Fallback>
                <p:oleObj name="Graph Sheet" r:id="rId3" imgW="3352680" imgH="2590560" progId="SPLUSGraphSheetFileTyp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31769" t="21532" r="28743" b="15178"/>
                      <a:stretch>
                        <a:fillRect/>
                      </a:stretch>
                    </p:blipFill>
                    <p:spPr bwMode="auto">
                      <a:xfrm>
                        <a:off x="0" y="2206625"/>
                        <a:ext cx="3981450" cy="465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5" name="Rectangle 4"/>
          <p:cNvSpPr>
            <a:spLocks noChangeAspect="1" noChangeArrowheads="1"/>
          </p:cNvSpPr>
          <p:nvPr/>
        </p:nvSpPr>
        <p:spPr bwMode="auto">
          <a:xfrm>
            <a:off x="0" y="1812925"/>
            <a:ext cx="81883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lnSpc>
                <a:spcPct val="70000"/>
              </a:lnSpc>
            </a:pPr>
            <a:endParaRPr lang="en-US" sz="3200" b="1">
              <a:solidFill>
                <a:srgbClr val="336699"/>
              </a:solidFill>
              <a:latin typeface="Arial Narrow" pitchFamily="34" charset="0"/>
            </a:endParaRPr>
          </a:p>
        </p:txBody>
      </p:sp>
      <p:grpSp>
        <p:nvGrpSpPr>
          <p:cNvPr id="81" name="Group 3"/>
          <p:cNvGrpSpPr>
            <a:grpSpLocks/>
          </p:cNvGrpSpPr>
          <p:nvPr/>
        </p:nvGrpSpPr>
        <p:grpSpPr bwMode="auto">
          <a:xfrm>
            <a:off x="4191000" y="2093337"/>
            <a:ext cx="4684107" cy="4307463"/>
            <a:chOff x="1659" y="1331"/>
            <a:chExt cx="2251" cy="2070"/>
          </a:xfrm>
        </p:grpSpPr>
        <p:graphicFrame>
          <p:nvGraphicFramePr>
            <p:cNvPr id="82" name="Object 4"/>
            <p:cNvGraphicFramePr>
              <a:graphicFrameLocks noChangeAspect="1"/>
            </p:cNvGraphicFramePr>
            <p:nvPr/>
          </p:nvGraphicFramePr>
          <p:xfrm>
            <a:off x="1659" y="1331"/>
            <a:ext cx="1322" cy="1421"/>
          </p:xfrm>
          <a:graphic>
            <a:graphicData uri="http://schemas.openxmlformats.org/presentationml/2006/ole">
              <mc:AlternateContent xmlns:mc="http://schemas.openxmlformats.org/markup-compatibility/2006">
                <mc:Choice xmlns:v="urn:schemas-microsoft-com:vml" Requires="v">
                  <p:oleObj spid="_x0000_s8211" name="Clip" r:id="rId5" imgW="3025440" imgH="3252600" progId="MS_ClipArt_Gallery.2">
                    <p:embed/>
                  </p:oleObj>
                </mc:Choice>
                <mc:Fallback>
                  <p:oleObj name="Clip" r:id="rId5" imgW="3025440" imgH="3252600"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9" y="1331"/>
                          <a:ext cx="1322" cy="14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83" name="Group 5"/>
            <p:cNvGrpSpPr>
              <a:grpSpLocks/>
            </p:cNvGrpSpPr>
            <p:nvPr/>
          </p:nvGrpSpPr>
          <p:grpSpPr bwMode="auto">
            <a:xfrm>
              <a:off x="2577" y="1740"/>
              <a:ext cx="1333" cy="1661"/>
              <a:chOff x="408" y="1056"/>
              <a:chExt cx="2297" cy="3024"/>
            </a:xfrm>
          </p:grpSpPr>
          <p:sp>
            <p:nvSpPr>
              <p:cNvPr id="84" name="Rectangle 6"/>
              <p:cNvSpPr>
                <a:spLocks noChangeArrowheads="1"/>
              </p:cNvSpPr>
              <p:nvPr/>
            </p:nvSpPr>
            <p:spPr bwMode="auto">
              <a:xfrm>
                <a:off x="1583" y="3312"/>
                <a:ext cx="193" cy="193"/>
              </a:xfrm>
              <a:prstGeom prst="rect">
                <a:avLst/>
              </a:prstGeom>
              <a:solidFill>
                <a:srgbClr val="FFFFFF">
                  <a:alpha val="50000"/>
                </a:srgbClr>
              </a:solidFill>
              <a:ln w="12700">
                <a:solidFill>
                  <a:srgbClr val="000000"/>
                </a:solidFill>
                <a:miter lim="800000"/>
                <a:headEnd/>
                <a:tailEnd/>
              </a:ln>
              <a:effectLst>
                <a:outerShdw dist="35921" dir="2700000" algn="ctr" rotWithShape="0">
                  <a:srgbClr val="000000"/>
                </a:outerShdw>
              </a:effectLst>
            </p:spPr>
            <p:txBody>
              <a:bodyPr wrap="none" lIns="184150" tIns="92075" rIns="184150" bIns="92075"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endParaRPr>
              </a:p>
            </p:txBody>
          </p:sp>
          <p:sp>
            <p:nvSpPr>
              <p:cNvPr id="85" name="Freeform 7"/>
              <p:cNvSpPr>
                <a:spLocks/>
              </p:cNvSpPr>
              <p:nvPr/>
            </p:nvSpPr>
            <p:spPr bwMode="auto">
              <a:xfrm>
                <a:off x="1200" y="3156"/>
                <a:ext cx="764" cy="904"/>
              </a:xfrm>
              <a:custGeom>
                <a:avLst/>
                <a:gdLst>
                  <a:gd name="T0" fmla="*/ 764 w 764"/>
                  <a:gd name="T1" fmla="*/ 148 h 904"/>
                  <a:gd name="T2" fmla="*/ 717 w 764"/>
                  <a:gd name="T3" fmla="*/ 125 h 904"/>
                  <a:gd name="T4" fmla="*/ 701 w 764"/>
                  <a:gd name="T5" fmla="*/ 102 h 904"/>
                  <a:gd name="T6" fmla="*/ 655 w 764"/>
                  <a:gd name="T7" fmla="*/ 63 h 904"/>
                  <a:gd name="T8" fmla="*/ 639 w 764"/>
                  <a:gd name="T9" fmla="*/ 39 h 904"/>
                  <a:gd name="T10" fmla="*/ 569 w 764"/>
                  <a:gd name="T11" fmla="*/ 8 h 904"/>
                  <a:gd name="T12" fmla="*/ 546 w 764"/>
                  <a:gd name="T13" fmla="*/ 0 h 904"/>
                  <a:gd name="T14" fmla="*/ 374 w 764"/>
                  <a:gd name="T15" fmla="*/ 39 h 904"/>
                  <a:gd name="T16" fmla="*/ 335 w 764"/>
                  <a:gd name="T17" fmla="*/ 86 h 904"/>
                  <a:gd name="T18" fmla="*/ 296 w 764"/>
                  <a:gd name="T19" fmla="*/ 156 h 904"/>
                  <a:gd name="T20" fmla="*/ 257 w 764"/>
                  <a:gd name="T21" fmla="*/ 296 h 904"/>
                  <a:gd name="T22" fmla="*/ 133 w 764"/>
                  <a:gd name="T23" fmla="*/ 686 h 904"/>
                  <a:gd name="T24" fmla="*/ 55 w 764"/>
                  <a:gd name="T25" fmla="*/ 826 h 904"/>
                  <a:gd name="T26" fmla="*/ 0 w 764"/>
                  <a:gd name="T27" fmla="*/ 904 h 9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4"/>
                  <a:gd name="T43" fmla="*/ 0 h 904"/>
                  <a:gd name="T44" fmla="*/ 764 w 764"/>
                  <a:gd name="T45" fmla="*/ 904 h 9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4" h="904">
                    <a:moveTo>
                      <a:pt x="764" y="148"/>
                    </a:moveTo>
                    <a:cubicBezTo>
                      <a:pt x="749" y="139"/>
                      <a:pt x="731" y="136"/>
                      <a:pt x="717" y="125"/>
                    </a:cubicBezTo>
                    <a:cubicBezTo>
                      <a:pt x="710" y="119"/>
                      <a:pt x="708" y="109"/>
                      <a:pt x="701" y="102"/>
                    </a:cubicBezTo>
                    <a:cubicBezTo>
                      <a:pt x="647" y="48"/>
                      <a:pt x="710" y="129"/>
                      <a:pt x="655" y="63"/>
                    </a:cubicBezTo>
                    <a:cubicBezTo>
                      <a:pt x="649" y="56"/>
                      <a:pt x="646" y="46"/>
                      <a:pt x="639" y="39"/>
                    </a:cubicBezTo>
                    <a:cubicBezTo>
                      <a:pt x="622" y="22"/>
                      <a:pt x="590" y="15"/>
                      <a:pt x="569" y="8"/>
                    </a:cubicBezTo>
                    <a:cubicBezTo>
                      <a:pt x="561" y="5"/>
                      <a:pt x="546" y="0"/>
                      <a:pt x="546" y="0"/>
                    </a:cubicBezTo>
                    <a:cubicBezTo>
                      <a:pt x="481" y="5"/>
                      <a:pt x="428" y="4"/>
                      <a:pt x="374" y="39"/>
                    </a:cubicBezTo>
                    <a:cubicBezTo>
                      <a:pt x="339" y="94"/>
                      <a:pt x="382" y="31"/>
                      <a:pt x="335" y="86"/>
                    </a:cubicBezTo>
                    <a:cubicBezTo>
                      <a:pt x="319" y="105"/>
                      <a:pt x="307" y="134"/>
                      <a:pt x="296" y="156"/>
                    </a:cubicBezTo>
                    <a:cubicBezTo>
                      <a:pt x="274" y="199"/>
                      <a:pt x="268" y="250"/>
                      <a:pt x="257" y="296"/>
                    </a:cubicBezTo>
                    <a:cubicBezTo>
                      <a:pt x="227" y="426"/>
                      <a:pt x="192" y="567"/>
                      <a:pt x="133" y="686"/>
                    </a:cubicBezTo>
                    <a:cubicBezTo>
                      <a:pt x="109" y="734"/>
                      <a:pt x="78" y="778"/>
                      <a:pt x="55" y="826"/>
                    </a:cubicBezTo>
                    <a:cubicBezTo>
                      <a:pt x="40" y="857"/>
                      <a:pt x="32" y="888"/>
                      <a:pt x="0" y="904"/>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6" name="Freeform 8"/>
              <p:cNvSpPr>
                <a:spLocks/>
              </p:cNvSpPr>
              <p:nvPr/>
            </p:nvSpPr>
            <p:spPr bwMode="auto">
              <a:xfrm>
                <a:off x="513" y="1400"/>
                <a:ext cx="1757" cy="2107"/>
              </a:xfrm>
              <a:custGeom>
                <a:avLst/>
                <a:gdLst>
                  <a:gd name="T0" fmla="*/ 1264 w 1757"/>
                  <a:gd name="T1" fmla="*/ 1897 h 2107"/>
                  <a:gd name="T2" fmla="*/ 1474 w 1757"/>
                  <a:gd name="T3" fmla="*/ 1569 h 2107"/>
                  <a:gd name="T4" fmla="*/ 1716 w 1757"/>
                  <a:gd name="T5" fmla="*/ 969 h 2107"/>
                  <a:gd name="T6" fmla="*/ 1723 w 1757"/>
                  <a:gd name="T7" fmla="*/ 556 h 2107"/>
                  <a:gd name="T8" fmla="*/ 1568 w 1757"/>
                  <a:gd name="T9" fmla="*/ 127 h 2107"/>
                  <a:gd name="T10" fmla="*/ 1264 w 1757"/>
                  <a:gd name="T11" fmla="*/ 18 h 2107"/>
                  <a:gd name="T12" fmla="*/ 952 w 1757"/>
                  <a:gd name="T13" fmla="*/ 18 h 2107"/>
                  <a:gd name="T14" fmla="*/ 757 w 1757"/>
                  <a:gd name="T15" fmla="*/ 104 h 2107"/>
                  <a:gd name="T16" fmla="*/ 648 w 1757"/>
                  <a:gd name="T17" fmla="*/ 244 h 2107"/>
                  <a:gd name="T18" fmla="*/ 500 w 1757"/>
                  <a:gd name="T19" fmla="*/ 400 h 2107"/>
                  <a:gd name="T20" fmla="*/ 391 w 1757"/>
                  <a:gd name="T21" fmla="*/ 470 h 2107"/>
                  <a:gd name="T22" fmla="*/ 157 w 1757"/>
                  <a:gd name="T23" fmla="*/ 587 h 2107"/>
                  <a:gd name="T24" fmla="*/ 40 w 1757"/>
                  <a:gd name="T25" fmla="*/ 759 h 2107"/>
                  <a:gd name="T26" fmla="*/ 1 w 1757"/>
                  <a:gd name="T27" fmla="*/ 946 h 2107"/>
                  <a:gd name="T28" fmla="*/ 48 w 1757"/>
                  <a:gd name="T29" fmla="*/ 1125 h 2107"/>
                  <a:gd name="T30" fmla="*/ 110 w 1757"/>
                  <a:gd name="T31" fmla="*/ 1242 h 2107"/>
                  <a:gd name="T32" fmla="*/ 220 w 1757"/>
                  <a:gd name="T33" fmla="*/ 1390 h 2107"/>
                  <a:gd name="T34" fmla="*/ 383 w 1757"/>
                  <a:gd name="T35" fmla="*/ 1444 h 2107"/>
                  <a:gd name="T36" fmla="*/ 523 w 1757"/>
                  <a:gd name="T37" fmla="*/ 1608 h 2107"/>
                  <a:gd name="T38" fmla="*/ 617 w 1757"/>
                  <a:gd name="T39" fmla="*/ 1686 h 2107"/>
                  <a:gd name="T40" fmla="*/ 726 w 1757"/>
                  <a:gd name="T41" fmla="*/ 1772 h 2107"/>
                  <a:gd name="T42" fmla="*/ 1069 w 1757"/>
                  <a:gd name="T43" fmla="*/ 2107 h 2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7"/>
                  <a:gd name="T67" fmla="*/ 0 h 2107"/>
                  <a:gd name="T68" fmla="*/ 1757 w 1757"/>
                  <a:gd name="T69" fmla="*/ 2107 h 21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7" h="2107">
                    <a:moveTo>
                      <a:pt x="1264" y="1897"/>
                    </a:moveTo>
                    <a:cubicBezTo>
                      <a:pt x="1331" y="1810"/>
                      <a:pt x="1399" y="1724"/>
                      <a:pt x="1474" y="1569"/>
                    </a:cubicBezTo>
                    <a:cubicBezTo>
                      <a:pt x="1549" y="1414"/>
                      <a:pt x="1675" y="1138"/>
                      <a:pt x="1716" y="969"/>
                    </a:cubicBezTo>
                    <a:cubicBezTo>
                      <a:pt x="1757" y="800"/>
                      <a:pt x="1748" y="696"/>
                      <a:pt x="1723" y="556"/>
                    </a:cubicBezTo>
                    <a:cubicBezTo>
                      <a:pt x="1698" y="416"/>
                      <a:pt x="1645" y="217"/>
                      <a:pt x="1568" y="127"/>
                    </a:cubicBezTo>
                    <a:cubicBezTo>
                      <a:pt x="1491" y="37"/>
                      <a:pt x="1367" y="36"/>
                      <a:pt x="1264" y="18"/>
                    </a:cubicBezTo>
                    <a:cubicBezTo>
                      <a:pt x="1161" y="0"/>
                      <a:pt x="1036" y="4"/>
                      <a:pt x="952" y="18"/>
                    </a:cubicBezTo>
                    <a:cubicBezTo>
                      <a:pt x="868" y="32"/>
                      <a:pt x="808" y="66"/>
                      <a:pt x="757" y="104"/>
                    </a:cubicBezTo>
                    <a:cubicBezTo>
                      <a:pt x="706" y="142"/>
                      <a:pt x="691" y="195"/>
                      <a:pt x="648" y="244"/>
                    </a:cubicBezTo>
                    <a:cubicBezTo>
                      <a:pt x="605" y="293"/>
                      <a:pt x="543" y="362"/>
                      <a:pt x="500" y="400"/>
                    </a:cubicBezTo>
                    <a:cubicBezTo>
                      <a:pt x="457" y="438"/>
                      <a:pt x="448" y="439"/>
                      <a:pt x="391" y="470"/>
                    </a:cubicBezTo>
                    <a:cubicBezTo>
                      <a:pt x="334" y="501"/>
                      <a:pt x="215" y="539"/>
                      <a:pt x="157" y="587"/>
                    </a:cubicBezTo>
                    <a:cubicBezTo>
                      <a:pt x="99" y="635"/>
                      <a:pt x="66" y="699"/>
                      <a:pt x="40" y="759"/>
                    </a:cubicBezTo>
                    <a:cubicBezTo>
                      <a:pt x="14" y="819"/>
                      <a:pt x="0" y="885"/>
                      <a:pt x="1" y="946"/>
                    </a:cubicBezTo>
                    <a:cubicBezTo>
                      <a:pt x="2" y="1007"/>
                      <a:pt x="30" y="1076"/>
                      <a:pt x="48" y="1125"/>
                    </a:cubicBezTo>
                    <a:cubicBezTo>
                      <a:pt x="66" y="1174"/>
                      <a:pt x="81" y="1198"/>
                      <a:pt x="110" y="1242"/>
                    </a:cubicBezTo>
                    <a:cubicBezTo>
                      <a:pt x="139" y="1286"/>
                      <a:pt x="175" y="1356"/>
                      <a:pt x="220" y="1390"/>
                    </a:cubicBezTo>
                    <a:cubicBezTo>
                      <a:pt x="265" y="1424"/>
                      <a:pt x="332" y="1408"/>
                      <a:pt x="383" y="1444"/>
                    </a:cubicBezTo>
                    <a:cubicBezTo>
                      <a:pt x="434" y="1480"/>
                      <a:pt x="484" y="1568"/>
                      <a:pt x="523" y="1608"/>
                    </a:cubicBezTo>
                    <a:cubicBezTo>
                      <a:pt x="562" y="1648"/>
                      <a:pt x="583" y="1659"/>
                      <a:pt x="617" y="1686"/>
                    </a:cubicBezTo>
                    <a:cubicBezTo>
                      <a:pt x="651" y="1713"/>
                      <a:pt x="651" y="1702"/>
                      <a:pt x="726" y="1772"/>
                    </a:cubicBezTo>
                    <a:cubicBezTo>
                      <a:pt x="801" y="1842"/>
                      <a:pt x="935" y="1974"/>
                      <a:pt x="1069" y="2107"/>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7" name="Freeform 9"/>
              <p:cNvSpPr>
                <a:spLocks/>
              </p:cNvSpPr>
              <p:nvPr/>
            </p:nvSpPr>
            <p:spPr bwMode="auto">
              <a:xfrm>
                <a:off x="1520" y="3347"/>
                <a:ext cx="397" cy="347"/>
              </a:xfrm>
              <a:custGeom>
                <a:avLst/>
                <a:gdLst>
                  <a:gd name="T0" fmla="*/ 397 w 397"/>
                  <a:gd name="T1" fmla="*/ 12 h 347"/>
                  <a:gd name="T2" fmla="*/ 210 w 397"/>
                  <a:gd name="T3" fmla="*/ 12 h 347"/>
                  <a:gd name="T4" fmla="*/ 101 w 397"/>
                  <a:gd name="T5" fmla="*/ 82 h 347"/>
                  <a:gd name="T6" fmla="*/ 0 w 397"/>
                  <a:gd name="T7" fmla="*/ 347 h 347"/>
                  <a:gd name="T8" fmla="*/ 0 60000 65536"/>
                  <a:gd name="T9" fmla="*/ 0 60000 65536"/>
                  <a:gd name="T10" fmla="*/ 0 60000 65536"/>
                  <a:gd name="T11" fmla="*/ 0 60000 65536"/>
                  <a:gd name="T12" fmla="*/ 0 w 397"/>
                  <a:gd name="T13" fmla="*/ 0 h 347"/>
                  <a:gd name="T14" fmla="*/ 397 w 397"/>
                  <a:gd name="T15" fmla="*/ 347 h 347"/>
                </a:gdLst>
                <a:ahLst/>
                <a:cxnLst>
                  <a:cxn ang="T8">
                    <a:pos x="T0" y="T1"/>
                  </a:cxn>
                  <a:cxn ang="T9">
                    <a:pos x="T2" y="T3"/>
                  </a:cxn>
                  <a:cxn ang="T10">
                    <a:pos x="T4" y="T5"/>
                  </a:cxn>
                  <a:cxn ang="T11">
                    <a:pos x="T6" y="T7"/>
                  </a:cxn>
                </a:cxnLst>
                <a:rect l="T12" t="T13" r="T14" b="T15"/>
                <a:pathLst>
                  <a:path w="397" h="347">
                    <a:moveTo>
                      <a:pt x="397" y="12"/>
                    </a:moveTo>
                    <a:cubicBezTo>
                      <a:pt x="328" y="6"/>
                      <a:pt x="259" y="0"/>
                      <a:pt x="210" y="12"/>
                    </a:cubicBezTo>
                    <a:cubicBezTo>
                      <a:pt x="161" y="24"/>
                      <a:pt x="136" y="26"/>
                      <a:pt x="101" y="82"/>
                    </a:cubicBezTo>
                    <a:cubicBezTo>
                      <a:pt x="66" y="138"/>
                      <a:pt x="16" y="306"/>
                      <a:pt x="0" y="347"/>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8" name="Freeform 10"/>
              <p:cNvSpPr>
                <a:spLocks/>
              </p:cNvSpPr>
              <p:nvPr/>
            </p:nvSpPr>
            <p:spPr bwMode="auto">
              <a:xfrm>
                <a:off x="1223" y="2913"/>
                <a:ext cx="826" cy="500"/>
              </a:xfrm>
              <a:custGeom>
                <a:avLst/>
                <a:gdLst>
                  <a:gd name="T0" fmla="*/ 826 w 826"/>
                  <a:gd name="T1" fmla="*/ 189 h 500"/>
                  <a:gd name="T2" fmla="*/ 694 w 826"/>
                  <a:gd name="T3" fmla="*/ 95 h 500"/>
                  <a:gd name="T4" fmla="*/ 569 w 826"/>
                  <a:gd name="T5" fmla="*/ 41 h 500"/>
                  <a:gd name="T6" fmla="*/ 445 w 826"/>
                  <a:gd name="T7" fmla="*/ 2 h 500"/>
                  <a:gd name="T8" fmla="*/ 312 w 826"/>
                  <a:gd name="T9" fmla="*/ 56 h 500"/>
                  <a:gd name="T10" fmla="*/ 148 w 826"/>
                  <a:gd name="T11" fmla="*/ 251 h 500"/>
                  <a:gd name="T12" fmla="*/ 0 w 826"/>
                  <a:gd name="T13" fmla="*/ 500 h 500"/>
                  <a:gd name="T14" fmla="*/ 0 60000 65536"/>
                  <a:gd name="T15" fmla="*/ 0 60000 65536"/>
                  <a:gd name="T16" fmla="*/ 0 60000 65536"/>
                  <a:gd name="T17" fmla="*/ 0 60000 65536"/>
                  <a:gd name="T18" fmla="*/ 0 60000 65536"/>
                  <a:gd name="T19" fmla="*/ 0 60000 65536"/>
                  <a:gd name="T20" fmla="*/ 0 60000 65536"/>
                  <a:gd name="T21" fmla="*/ 0 w 826"/>
                  <a:gd name="T22" fmla="*/ 0 h 500"/>
                  <a:gd name="T23" fmla="*/ 826 w 826"/>
                  <a:gd name="T24" fmla="*/ 500 h 5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6" h="500">
                    <a:moveTo>
                      <a:pt x="826" y="189"/>
                    </a:moveTo>
                    <a:cubicBezTo>
                      <a:pt x="781" y="154"/>
                      <a:pt x="737" y="120"/>
                      <a:pt x="694" y="95"/>
                    </a:cubicBezTo>
                    <a:cubicBezTo>
                      <a:pt x="651" y="70"/>
                      <a:pt x="610" y="56"/>
                      <a:pt x="569" y="41"/>
                    </a:cubicBezTo>
                    <a:cubicBezTo>
                      <a:pt x="528" y="26"/>
                      <a:pt x="488" y="0"/>
                      <a:pt x="445" y="2"/>
                    </a:cubicBezTo>
                    <a:cubicBezTo>
                      <a:pt x="402" y="4"/>
                      <a:pt x="361" y="15"/>
                      <a:pt x="312" y="56"/>
                    </a:cubicBezTo>
                    <a:cubicBezTo>
                      <a:pt x="263" y="97"/>
                      <a:pt x="200" y="177"/>
                      <a:pt x="148" y="251"/>
                    </a:cubicBezTo>
                    <a:cubicBezTo>
                      <a:pt x="96" y="325"/>
                      <a:pt x="23" y="459"/>
                      <a:pt x="0" y="50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9" name="Freeform 11"/>
              <p:cNvSpPr>
                <a:spLocks/>
              </p:cNvSpPr>
              <p:nvPr/>
            </p:nvSpPr>
            <p:spPr bwMode="auto">
              <a:xfrm>
                <a:off x="990" y="2715"/>
                <a:ext cx="1153" cy="441"/>
              </a:xfrm>
              <a:custGeom>
                <a:avLst/>
                <a:gdLst>
                  <a:gd name="T0" fmla="*/ 1153 w 1153"/>
                  <a:gd name="T1" fmla="*/ 223 h 441"/>
                  <a:gd name="T2" fmla="*/ 919 w 1153"/>
                  <a:gd name="T3" fmla="*/ 91 h 441"/>
                  <a:gd name="T4" fmla="*/ 717 w 1153"/>
                  <a:gd name="T5" fmla="*/ 5 h 441"/>
                  <a:gd name="T6" fmla="*/ 436 w 1153"/>
                  <a:gd name="T7" fmla="*/ 59 h 441"/>
                  <a:gd name="T8" fmla="*/ 358 w 1153"/>
                  <a:gd name="T9" fmla="*/ 161 h 441"/>
                  <a:gd name="T10" fmla="*/ 210 w 1153"/>
                  <a:gd name="T11" fmla="*/ 324 h 441"/>
                  <a:gd name="T12" fmla="*/ 0 w 1153"/>
                  <a:gd name="T13" fmla="*/ 441 h 441"/>
                  <a:gd name="T14" fmla="*/ 0 60000 65536"/>
                  <a:gd name="T15" fmla="*/ 0 60000 65536"/>
                  <a:gd name="T16" fmla="*/ 0 60000 65536"/>
                  <a:gd name="T17" fmla="*/ 0 60000 65536"/>
                  <a:gd name="T18" fmla="*/ 0 60000 65536"/>
                  <a:gd name="T19" fmla="*/ 0 60000 65536"/>
                  <a:gd name="T20" fmla="*/ 0 60000 65536"/>
                  <a:gd name="T21" fmla="*/ 0 w 1153"/>
                  <a:gd name="T22" fmla="*/ 0 h 441"/>
                  <a:gd name="T23" fmla="*/ 1153 w 1153"/>
                  <a:gd name="T24" fmla="*/ 441 h 4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3" h="441">
                    <a:moveTo>
                      <a:pt x="1153" y="223"/>
                    </a:moveTo>
                    <a:cubicBezTo>
                      <a:pt x="1072" y="175"/>
                      <a:pt x="992" y="127"/>
                      <a:pt x="919" y="91"/>
                    </a:cubicBezTo>
                    <a:cubicBezTo>
                      <a:pt x="846" y="55"/>
                      <a:pt x="797" y="10"/>
                      <a:pt x="717" y="5"/>
                    </a:cubicBezTo>
                    <a:cubicBezTo>
                      <a:pt x="637" y="0"/>
                      <a:pt x="496" y="33"/>
                      <a:pt x="436" y="59"/>
                    </a:cubicBezTo>
                    <a:cubicBezTo>
                      <a:pt x="376" y="85"/>
                      <a:pt x="396" y="117"/>
                      <a:pt x="358" y="161"/>
                    </a:cubicBezTo>
                    <a:cubicBezTo>
                      <a:pt x="320" y="205"/>
                      <a:pt x="270" y="277"/>
                      <a:pt x="210" y="324"/>
                    </a:cubicBezTo>
                    <a:cubicBezTo>
                      <a:pt x="150" y="371"/>
                      <a:pt x="34" y="423"/>
                      <a:pt x="0" y="441"/>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0" name="Freeform 12"/>
              <p:cNvSpPr>
                <a:spLocks/>
              </p:cNvSpPr>
              <p:nvPr/>
            </p:nvSpPr>
            <p:spPr bwMode="auto">
              <a:xfrm>
                <a:off x="888" y="2496"/>
                <a:ext cx="1341" cy="536"/>
              </a:xfrm>
              <a:custGeom>
                <a:avLst/>
                <a:gdLst>
                  <a:gd name="T0" fmla="*/ 1341 w 1341"/>
                  <a:gd name="T1" fmla="*/ 224 h 536"/>
                  <a:gd name="T2" fmla="*/ 1169 w 1341"/>
                  <a:gd name="T3" fmla="*/ 122 h 536"/>
                  <a:gd name="T4" fmla="*/ 1029 w 1341"/>
                  <a:gd name="T5" fmla="*/ 13 h 536"/>
                  <a:gd name="T6" fmla="*/ 702 w 1341"/>
                  <a:gd name="T7" fmla="*/ 45 h 536"/>
                  <a:gd name="T8" fmla="*/ 546 w 1341"/>
                  <a:gd name="T9" fmla="*/ 154 h 536"/>
                  <a:gd name="T10" fmla="*/ 343 w 1341"/>
                  <a:gd name="T11" fmla="*/ 232 h 536"/>
                  <a:gd name="T12" fmla="*/ 250 w 1341"/>
                  <a:gd name="T13" fmla="*/ 395 h 536"/>
                  <a:gd name="T14" fmla="*/ 63 w 1341"/>
                  <a:gd name="T15" fmla="*/ 504 h 536"/>
                  <a:gd name="T16" fmla="*/ 0 w 1341"/>
                  <a:gd name="T17" fmla="*/ 536 h 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1"/>
                  <a:gd name="T28" fmla="*/ 0 h 536"/>
                  <a:gd name="T29" fmla="*/ 1341 w 1341"/>
                  <a:gd name="T30" fmla="*/ 536 h 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1" h="536">
                    <a:moveTo>
                      <a:pt x="1341" y="224"/>
                    </a:moveTo>
                    <a:cubicBezTo>
                      <a:pt x="1281" y="190"/>
                      <a:pt x="1221" y="157"/>
                      <a:pt x="1169" y="122"/>
                    </a:cubicBezTo>
                    <a:cubicBezTo>
                      <a:pt x="1117" y="87"/>
                      <a:pt x="1107" y="26"/>
                      <a:pt x="1029" y="13"/>
                    </a:cubicBezTo>
                    <a:cubicBezTo>
                      <a:pt x="951" y="0"/>
                      <a:pt x="783" y="21"/>
                      <a:pt x="702" y="45"/>
                    </a:cubicBezTo>
                    <a:cubicBezTo>
                      <a:pt x="621" y="69"/>
                      <a:pt x="606" y="123"/>
                      <a:pt x="546" y="154"/>
                    </a:cubicBezTo>
                    <a:cubicBezTo>
                      <a:pt x="486" y="185"/>
                      <a:pt x="392" y="192"/>
                      <a:pt x="343" y="232"/>
                    </a:cubicBezTo>
                    <a:cubicBezTo>
                      <a:pt x="294" y="272"/>
                      <a:pt x="297" y="350"/>
                      <a:pt x="250" y="395"/>
                    </a:cubicBezTo>
                    <a:cubicBezTo>
                      <a:pt x="203" y="440"/>
                      <a:pt x="105" y="480"/>
                      <a:pt x="63" y="504"/>
                    </a:cubicBezTo>
                    <a:cubicBezTo>
                      <a:pt x="21" y="528"/>
                      <a:pt x="9" y="531"/>
                      <a:pt x="0" y="536"/>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1" name="Freeform 13"/>
              <p:cNvSpPr>
                <a:spLocks/>
              </p:cNvSpPr>
              <p:nvPr/>
            </p:nvSpPr>
            <p:spPr bwMode="auto">
              <a:xfrm>
                <a:off x="842" y="2295"/>
                <a:ext cx="1543" cy="643"/>
              </a:xfrm>
              <a:custGeom>
                <a:avLst/>
                <a:gdLst>
                  <a:gd name="T0" fmla="*/ 1543 w 1543"/>
                  <a:gd name="T1" fmla="*/ 144 h 643"/>
                  <a:gd name="T2" fmla="*/ 1371 w 1543"/>
                  <a:gd name="T3" fmla="*/ 168 h 643"/>
                  <a:gd name="T4" fmla="*/ 1262 w 1543"/>
                  <a:gd name="T5" fmla="*/ 136 h 643"/>
                  <a:gd name="T6" fmla="*/ 1137 w 1543"/>
                  <a:gd name="T7" fmla="*/ 90 h 643"/>
                  <a:gd name="T8" fmla="*/ 919 w 1543"/>
                  <a:gd name="T9" fmla="*/ 4 h 643"/>
                  <a:gd name="T10" fmla="*/ 732 w 1543"/>
                  <a:gd name="T11" fmla="*/ 66 h 643"/>
                  <a:gd name="T12" fmla="*/ 607 w 1543"/>
                  <a:gd name="T13" fmla="*/ 207 h 643"/>
                  <a:gd name="T14" fmla="*/ 568 w 1543"/>
                  <a:gd name="T15" fmla="*/ 238 h 643"/>
                  <a:gd name="T16" fmla="*/ 381 w 1543"/>
                  <a:gd name="T17" fmla="*/ 300 h 643"/>
                  <a:gd name="T18" fmla="*/ 288 w 1543"/>
                  <a:gd name="T19" fmla="*/ 339 h 643"/>
                  <a:gd name="T20" fmla="*/ 171 w 1543"/>
                  <a:gd name="T21" fmla="*/ 503 h 643"/>
                  <a:gd name="T22" fmla="*/ 0 w 1543"/>
                  <a:gd name="T23" fmla="*/ 643 h 6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43"/>
                  <a:gd name="T37" fmla="*/ 0 h 643"/>
                  <a:gd name="T38" fmla="*/ 1543 w 1543"/>
                  <a:gd name="T39" fmla="*/ 643 h 6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43" h="643">
                    <a:moveTo>
                      <a:pt x="1543" y="144"/>
                    </a:moveTo>
                    <a:cubicBezTo>
                      <a:pt x="1480" y="156"/>
                      <a:pt x="1418" y="169"/>
                      <a:pt x="1371" y="168"/>
                    </a:cubicBezTo>
                    <a:cubicBezTo>
                      <a:pt x="1324" y="167"/>
                      <a:pt x="1301" y="149"/>
                      <a:pt x="1262" y="136"/>
                    </a:cubicBezTo>
                    <a:cubicBezTo>
                      <a:pt x="1223" y="123"/>
                      <a:pt x="1194" y="112"/>
                      <a:pt x="1137" y="90"/>
                    </a:cubicBezTo>
                    <a:cubicBezTo>
                      <a:pt x="1080" y="68"/>
                      <a:pt x="986" y="8"/>
                      <a:pt x="919" y="4"/>
                    </a:cubicBezTo>
                    <a:cubicBezTo>
                      <a:pt x="852" y="0"/>
                      <a:pt x="784" y="32"/>
                      <a:pt x="732" y="66"/>
                    </a:cubicBezTo>
                    <a:cubicBezTo>
                      <a:pt x="680" y="100"/>
                      <a:pt x="634" y="178"/>
                      <a:pt x="607" y="207"/>
                    </a:cubicBezTo>
                    <a:cubicBezTo>
                      <a:pt x="580" y="236"/>
                      <a:pt x="606" y="223"/>
                      <a:pt x="568" y="238"/>
                    </a:cubicBezTo>
                    <a:cubicBezTo>
                      <a:pt x="530" y="253"/>
                      <a:pt x="428" y="283"/>
                      <a:pt x="381" y="300"/>
                    </a:cubicBezTo>
                    <a:cubicBezTo>
                      <a:pt x="334" y="317"/>
                      <a:pt x="323" y="305"/>
                      <a:pt x="288" y="339"/>
                    </a:cubicBezTo>
                    <a:cubicBezTo>
                      <a:pt x="253" y="373"/>
                      <a:pt x="219" y="452"/>
                      <a:pt x="171" y="503"/>
                    </a:cubicBezTo>
                    <a:cubicBezTo>
                      <a:pt x="123" y="554"/>
                      <a:pt x="30" y="620"/>
                      <a:pt x="0" y="643"/>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2" name="Line 14"/>
              <p:cNvSpPr>
                <a:spLocks noChangeShapeType="1"/>
              </p:cNvSpPr>
              <p:nvPr/>
            </p:nvSpPr>
            <p:spPr bwMode="auto">
              <a:xfrm>
                <a:off x="624" y="3312"/>
                <a:ext cx="208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3" name="Line 15"/>
              <p:cNvSpPr>
                <a:spLocks noChangeShapeType="1"/>
              </p:cNvSpPr>
              <p:nvPr/>
            </p:nvSpPr>
            <p:spPr bwMode="auto">
              <a:xfrm>
                <a:off x="624" y="3504"/>
                <a:ext cx="208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4" name="Line 16"/>
              <p:cNvSpPr>
                <a:spLocks noChangeShapeType="1"/>
              </p:cNvSpPr>
              <p:nvPr/>
            </p:nvSpPr>
            <p:spPr bwMode="auto">
              <a:xfrm>
                <a:off x="624" y="3696"/>
                <a:ext cx="208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5" name="Line 17"/>
              <p:cNvSpPr>
                <a:spLocks noChangeShapeType="1"/>
              </p:cNvSpPr>
              <p:nvPr/>
            </p:nvSpPr>
            <p:spPr bwMode="auto">
              <a:xfrm>
                <a:off x="624" y="3888"/>
                <a:ext cx="208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6" name="Line 18"/>
              <p:cNvSpPr>
                <a:spLocks noChangeShapeType="1"/>
              </p:cNvSpPr>
              <p:nvPr/>
            </p:nvSpPr>
            <p:spPr bwMode="auto">
              <a:xfrm>
                <a:off x="1776" y="1056"/>
                <a:ext cx="0" cy="29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7" name="Line 19"/>
              <p:cNvSpPr>
                <a:spLocks noChangeShapeType="1"/>
              </p:cNvSpPr>
              <p:nvPr/>
            </p:nvSpPr>
            <p:spPr bwMode="auto">
              <a:xfrm>
                <a:off x="1584" y="1056"/>
                <a:ext cx="0" cy="29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8" name="Line 20"/>
              <p:cNvSpPr>
                <a:spLocks noChangeShapeType="1"/>
              </p:cNvSpPr>
              <p:nvPr/>
            </p:nvSpPr>
            <p:spPr bwMode="auto">
              <a:xfrm>
                <a:off x="1968" y="3024"/>
                <a:ext cx="0" cy="100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9" name="Line 21"/>
              <p:cNvSpPr>
                <a:spLocks noChangeShapeType="1"/>
              </p:cNvSpPr>
              <p:nvPr/>
            </p:nvSpPr>
            <p:spPr bwMode="auto">
              <a:xfrm>
                <a:off x="1392" y="3024"/>
                <a:ext cx="0" cy="100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0" name="Line 22"/>
              <p:cNvSpPr>
                <a:spLocks noChangeShapeType="1"/>
              </p:cNvSpPr>
              <p:nvPr/>
            </p:nvSpPr>
            <p:spPr bwMode="auto">
              <a:xfrm>
                <a:off x="2160" y="3024"/>
                <a:ext cx="0" cy="100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1" name="Line 23"/>
              <p:cNvSpPr>
                <a:spLocks noChangeShapeType="1"/>
              </p:cNvSpPr>
              <p:nvPr/>
            </p:nvSpPr>
            <p:spPr bwMode="auto">
              <a:xfrm>
                <a:off x="1200" y="3024"/>
                <a:ext cx="0" cy="100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2" name="Line 24"/>
              <p:cNvSpPr>
                <a:spLocks noChangeShapeType="1"/>
              </p:cNvSpPr>
              <p:nvPr/>
            </p:nvSpPr>
            <p:spPr bwMode="auto">
              <a:xfrm>
                <a:off x="1008" y="3024"/>
                <a:ext cx="0" cy="100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3" name="Line 25"/>
              <p:cNvSpPr>
                <a:spLocks noChangeShapeType="1"/>
              </p:cNvSpPr>
              <p:nvPr/>
            </p:nvSpPr>
            <p:spPr bwMode="auto">
              <a:xfrm>
                <a:off x="2352" y="3024"/>
                <a:ext cx="0" cy="100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4" name="Line 26"/>
              <p:cNvSpPr>
                <a:spLocks noChangeShapeType="1"/>
              </p:cNvSpPr>
              <p:nvPr/>
            </p:nvSpPr>
            <p:spPr bwMode="auto">
              <a:xfrm>
                <a:off x="816" y="3072"/>
                <a:ext cx="0" cy="100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5" name="Line 27"/>
              <p:cNvSpPr>
                <a:spLocks noChangeShapeType="1"/>
              </p:cNvSpPr>
              <p:nvPr/>
            </p:nvSpPr>
            <p:spPr bwMode="auto">
              <a:xfrm>
                <a:off x="2544" y="3024"/>
                <a:ext cx="0" cy="100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6" name="Freeform 28"/>
              <p:cNvSpPr>
                <a:spLocks/>
              </p:cNvSpPr>
              <p:nvPr/>
            </p:nvSpPr>
            <p:spPr bwMode="auto">
              <a:xfrm>
                <a:off x="576" y="2056"/>
                <a:ext cx="1824" cy="784"/>
              </a:xfrm>
              <a:custGeom>
                <a:avLst/>
                <a:gdLst>
                  <a:gd name="T0" fmla="*/ 1824 w 1824"/>
                  <a:gd name="T1" fmla="*/ 248 h 784"/>
                  <a:gd name="T2" fmla="*/ 1680 w 1824"/>
                  <a:gd name="T3" fmla="*/ 248 h 784"/>
                  <a:gd name="T4" fmla="*/ 1584 w 1824"/>
                  <a:gd name="T5" fmla="*/ 200 h 784"/>
                  <a:gd name="T6" fmla="*/ 1392 w 1824"/>
                  <a:gd name="T7" fmla="*/ 104 h 784"/>
                  <a:gd name="T8" fmla="*/ 1200 w 1824"/>
                  <a:gd name="T9" fmla="*/ 8 h 784"/>
                  <a:gd name="T10" fmla="*/ 1056 w 1824"/>
                  <a:gd name="T11" fmla="*/ 56 h 784"/>
                  <a:gd name="T12" fmla="*/ 960 w 1824"/>
                  <a:gd name="T13" fmla="*/ 104 h 784"/>
                  <a:gd name="T14" fmla="*/ 816 w 1824"/>
                  <a:gd name="T15" fmla="*/ 296 h 784"/>
                  <a:gd name="T16" fmla="*/ 720 w 1824"/>
                  <a:gd name="T17" fmla="*/ 392 h 784"/>
                  <a:gd name="T18" fmla="*/ 624 w 1824"/>
                  <a:gd name="T19" fmla="*/ 392 h 784"/>
                  <a:gd name="T20" fmla="*/ 528 w 1824"/>
                  <a:gd name="T21" fmla="*/ 392 h 784"/>
                  <a:gd name="T22" fmla="*/ 384 w 1824"/>
                  <a:gd name="T23" fmla="*/ 440 h 784"/>
                  <a:gd name="T24" fmla="*/ 288 w 1824"/>
                  <a:gd name="T25" fmla="*/ 584 h 784"/>
                  <a:gd name="T26" fmla="*/ 240 w 1824"/>
                  <a:gd name="T27" fmla="*/ 632 h 784"/>
                  <a:gd name="T28" fmla="*/ 192 w 1824"/>
                  <a:gd name="T29" fmla="*/ 728 h 784"/>
                  <a:gd name="T30" fmla="*/ 96 w 1824"/>
                  <a:gd name="T31" fmla="*/ 728 h 784"/>
                  <a:gd name="T32" fmla="*/ 48 w 1824"/>
                  <a:gd name="T33" fmla="*/ 776 h 784"/>
                  <a:gd name="T34" fmla="*/ 0 w 1824"/>
                  <a:gd name="T35" fmla="*/ 776 h 7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24"/>
                  <a:gd name="T55" fmla="*/ 0 h 784"/>
                  <a:gd name="T56" fmla="*/ 1824 w 1824"/>
                  <a:gd name="T57" fmla="*/ 784 h 7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24" h="784">
                    <a:moveTo>
                      <a:pt x="1824" y="248"/>
                    </a:moveTo>
                    <a:cubicBezTo>
                      <a:pt x="1772" y="252"/>
                      <a:pt x="1720" y="256"/>
                      <a:pt x="1680" y="248"/>
                    </a:cubicBezTo>
                    <a:cubicBezTo>
                      <a:pt x="1640" y="240"/>
                      <a:pt x="1632" y="224"/>
                      <a:pt x="1584" y="200"/>
                    </a:cubicBezTo>
                    <a:cubicBezTo>
                      <a:pt x="1536" y="176"/>
                      <a:pt x="1456" y="136"/>
                      <a:pt x="1392" y="104"/>
                    </a:cubicBezTo>
                    <a:cubicBezTo>
                      <a:pt x="1328" y="72"/>
                      <a:pt x="1256" y="16"/>
                      <a:pt x="1200" y="8"/>
                    </a:cubicBezTo>
                    <a:cubicBezTo>
                      <a:pt x="1144" y="0"/>
                      <a:pt x="1096" y="40"/>
                      <a:pt x="1056" y="56"/>
                    </a:cubicBezTo>
                    <a:cubicBezTo>
                      <a:pt x="1016" y="72"/>
                      <a:pt x="1000" y="64"/>
                      <a:pt x="960" y="104"/>
                    </a:cubicBezTo>
                    <a:cubicBezTo>
                      <a:pt x="920" y="144"/>
                      <a:pt x="856" y="248"/>
                      <a:pt x="816" y="296"/>
                    </a:cubicBezTo>
                    <a:cubicBezTo>
                      <a:pt x="776" y="344"/>
                      <a:pt x="752" y="376"/>
                      <a:pt x="720" y="392"/>
                    </a:cubicBezTo>
                    <a:cubicBezTo>
                      <a:pt x="688" y="408"/>
                      <a:pt x="656" y="392"/>
                      <a:pt x="624" y="392"/>
                    </a:cubicBezTo>
                    <a:cubicBezTo>
                      <a:pt x="592" y="392"/>
                      <a:pt x="568" y="384"/>
                      <a:pt x="528" y="392"/>
                    </a:cubicBezTo>
                    <a:cubicBezTo>
                      <a:pt x="488" y="400"/>
                      <a:pt x="424" y="408"/>
                      <a:pt x="384" y="440"/>
                    </a:cubicBezTo>
                    <a:cubicBezTo>
                      <a:pt x="344" y="472"/>
                      <a:pt x="312" y="552"/>
                      <a:pt x="288" y="584"/>
                    </a:cubicBezTo>
                    <a:cubicBezTo>
                      <a:pt x="264" y="616"/>
                      <a:pt x="256" y="608"/>
                      <a:pt x="240" y="632"/>
                    </a:cubicBezTo>
                    <a:cubicBezTo>
                      <a:pt x="224" y="656"/>
                      <a:pt x="216" y="712"/>
                      <a:pt x="192" y="728"/>
                    </a:cubicBezTo>
                    <a:cubicBezTo>
                      <a:pt x="168" y="744"/>
                      <a:pt x="120" y="720"/>
                      <a:pt x="96" y="728"/>
                    </a:cubicBezTo>
                    <a:cubicBezTo>
                      <a:pt x="72" y="736"/>
                      <a:pt x="64" y="768"/>
                      <a:pt x="48" y="776"/>
                    </a:cubicBezTo>
                    <a:cubicBezTo>
                      <a:pt x="32" y="784"/>
                      <a:pt x="16" y="780"/>
                      <a:pt x="0" y="776"/>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7" name="Freeform 29"/>
              <p:cNvSpPr>
                <a:spLocks/>
              </p:cNvSpPr>
              <p:nvPr/>
            </p:nvSpPr>
            <p:spPr bwMode="auto">
              <a:xfrm>
                <a:off x="528" y="1760"/>
                <a:ext cx="1872" cy="880"/>
              </a:xfrm>
              <a:custGeom>
                <a:avLst/>
                <a:gdLst>
                  <a:gd name="T0" fmla="*/ 1872 w 1872"/>
                  <a:gd name="T1" fmla="*/ 352 h 880"/>
                  <a:gd name="T2" fmla="*/ 1728 w 1872"/>
                  <a:gd name="T3" fmla="*/ 400 h 880"/>
                  <a:gd name="T4" fmla="*/ 1584 w 1872"/>
                  <a:gd name="T5" fmla="*/ 304 h 880"/>
                  <a:gd name="T6" fmla="*/ 1488 w 1872"/>
                  <a:gd name="T7" fmla="*/ 208 h 880"/>
                  <a:gd name="T8" fmla="*/ 1440 w 1872"/>
                  <a:gd name="T9" fmla="*/ 160 h 880"/>
                  <a:gd name="T10" fmla="*/ 1248 w 1872"/>
                  <a:gd name="T11" fmla="*/ 16 h 880"/>
                  <a:gd name="T12" fmla="*/ 1104 w 1872"/>
                  <a:gd name="T13" fmla="*/ 64 h 880"/>
                  <a:gd name="T14" fmla="*/ 960 w 1872"/>
                  <a:gd name="T15" fmla="*/ 160 h 880"/>
                  <a:gd name="T16" fmla="*/ 816 w 1872"/>
                  <a:gd name="T17" fmla="*/ 448 h 880"/>
                  <a:gd name="T18" fmla="*/ 720 w 1872"/>
                  <a:gd name="T19" fmla="*/ 496 h 880"/>
                  <a:gd name="T20" fmla="*/ 480 w 1872"/>
                  <a:gd name="T21" fmla="*/ 496 h 880"/>
                  <a:gd name="T22" fmla="*/ 336 w 1872"/>
                  <a:gd name="T23" fmla="*/ 544 h 880"/>
                  <a:gd name="T24" fmla="*/ 192 w 1872"/>
                  <a:gd name="T25" fmla="*/ 784 h 880"/>
                  <a:gd name="T26" fmla="*/ 0 w 1872"/>
                  <a:gd name="T27" fmla="*/ 880 h 8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72"/>
                  <a:gd name="T43" fmla="*/ 0 h 880"/>
                  <a:gd name="T44" fmla="*/ 1872 w 1872"/>
                  <a:gd name="T45" fmla="*/ 880 h 8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72" h="880">
                    <a:moveTo>
                      <a:pt x="1872" y="352"/>
                    </a:moveTo>
                    <a:cubicBezTo>
                      <a:pt x="1824" y="380"/>
                      <a:pt x="1776" y="408"/>
                      <a:pt x="1728" y="400"/>
                    </a:cubicBezTo>
                    <a:cubicBezTo>
                      <a:pt x="1680" y="392"/>
                      <a:pt x="1624" y="336"/>
                      <a:pt x="1584" y="304"/>
                    </a:cubicBezTo>
                    <a:cubicBezTo>
                      <a:pt x="1544" y="272"/>
                      <a:pt x="1512" y="232"/>
                      <a:pt x="1488" y="208"/>
                    </a:cubicBezTo>
                    <a:cubicBezTo>
                      <a:pt x="1464" y="184"/>
                      <a:pt x="1480" y="192"/>
                      <a:pt x="1440" y="160"/>
                    </a:cubicBezTo>
                    <a:cubicBezTo>
                      <a:pt x="1400" y="128"/>
                      <a:pt x="1304" y="32"/>
                      <a:pt x="1248" y="16"/>
                    </a:cubicBezTo>
                    <a:cubicBezTo>
                      <a:pt x="1192" y="0"/>
                      <a:pt x="1152" y="40"/>
                      <a:pt x="1104" y="64"/>
                    </a:cubicBezTo>
                    <a:cubicBezTo>
                      <a:pt x="1056" y="88"/>
                      <a:pt x="1008" y="96"/>
                      <a:pt x="960" y="160"/>
                    </a:cubicBezTo>
                    <a:cubicBezTo>
                      <a:pt x="912" y="224"/>
                      <a:pt x="856" y="392"/>
                      <a:pt x="816" y="448"/>
                    </a:cubicBezTo>
                    <a:cubicBezTo>
                      <a:pt x="776" y="504"/>
                      <a:pt x="776" y="488"/>
                      <a:pt x="720" y="496"/>
                    </a:cubicBezTo>
                    <a:cubicBezTo>
                      <a:pt x="664" y="504"/>
                      <a:pt x="544" y="488"/>
                      <a:pt x="480" y="496"/>
                    </a:cubicBezTo>
                    <a:cubicBezTo>
                      <a:pt x="416" y="504"/>
                      <a:pt x="384" y="496"/>
                      <a:pt x="336" y="544"/>
                    </a:cubicBezTo>
                    <a:cubicBezTo>
                      <a:pt x="288" y="592"/>
                      <a:pt x="248" y="728"/>
                      <a:pt x="192" y="784"/>
                    </a:cubicBezTo>
                    <a:cubicBezTo>
                      <a:pt x="136" y="840"/>
                      <a:pt x="32" y="864"/>
                      <a:pt x="0" y="88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8" name="Freeform 30"/>
              <p:cNvSpPr>
                <a:spLocks/>
              </p:cNvSpPr>
              <p:nvPr/>
            </p:nvSpPr>
            <p:spPr bwMode="auto">
              <a:xfrm>
                <a:off x="408" y="1584"/>
                <a:ext cx="1896" cy="840"/>
              </a:xfrm>
              <a:custGeom>
                <a:avLst/>
                <a:gdLst>
                  <a:gd name="T0" fmla="*/ 1896 w 1896"/>
                  <a:gd name="T1" fmla="*/ 96 h 840"/>
                  <a:gd name="T2" fmla="*/ 1848 w 1896"/>
                  <a:gd name="T3" fmla="*/ 96 h 840"/>
                  <a:gd name="T4" fmla="*/ 1800 w 1896"/>
                  <a:gd name="T5" fmla="*/ 144 h 840"/>
                  <a:gd name="T6" fmla="*/ 1704 w 1896"/>
                  <a:gd name="T7" fmla="*/ 144 h 840"/>
                  <a:gd name="T8" fmla="*/ 1512 w 1896"/>
                  <a:gd name="T9" fmla="*/ 48 h 840"/>
                  <a:gd name="T10" fmla="*/ 1224 w 1896"/>
                  <a:gd name="T11" fmla="*/ 0 h 840"/>
                  <a:gd name="T12" fmla="*/ 1032 w 1896"/>
                  <a:gd name="T13" fmla="*/ 48 h 840"/>
                  <a:gd name="T14" fmla="*/ 984 w 1896"/>
                  <a:gd name="T15" fmla="*/ 96 h 840"/>
                  <a:gd name="T16" fmla="*/ 840 w 1896"/>
                  <a:gd name="T17" fmla="*/ 336 h 840"/>
                  <a:gd name="T18" fmla="*/ 744 w 1896"/>
                  <a:gd name="T19" fmla="*/ 432 h 840"/>
                  <a:gd name="T20" fmla="*/ 648 w 1896"/>
                  <a:gd name="T21" fmla="*/ 480 h 840"/>
                  <a:gd name="T22" fmla="*/ 456 w 1896"/>
                  <a:gd name="T23" fmla="*/ 528 h 840"/>
                  <a:gd name="T24" fmla="*/ 360 w 1896"/>
                  <a:gd name="T25" fmla="*/ 624 h 840"/>
                  <a:gd name="T26" fmla="*/ 312 w 1896"/>
                  <a:gd name="T27" fmla="*/ 672 h 840"/>
                  <a:gd name="T28" fmla="*/ 216 w 1896"/>
                  <a:gd name="T29" fmla="*/ 816 h 840"/>
                  <a:gd name="T30" fmla="*/ 168 w 1896"/>
                  <a:gd name="T31" fmla="*/ 816 h 840"/>
                  <a:gd name="T32" fmla="*/ 24 w 1896"/>
                  <a:gd name="T33" fmla="*/ 768 h 840"/>
                  <a:gd name="T34" fmla="*/ 24 w 1896"/>
                  <a:gd name="T35" fmla="*/ 720 h 8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96"/>
                  <a:gd name="T55" fmla="*/ 0 h 840"/>
                  <a:gd name="T56" fmla="*/ 1896 w 1896"/>
                  <a:gd name="T57" fmla="*/ 840 h 8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96" h="840">
                    <a:moveTo>
                      <a:pt x="1896" y="96"/>
                    </a:moveTo>
                    <a:cubicBezTo>
                      <a:pt x="1880" y="92"/>
                      <a:pt x="1864" y="88"/>
                      <a:pt x="1848" y="96"/>
                    </a:cubicBezTo>
                    <a:cubicBezTo>
                      <a:pt x="1832" y="104"/>
                      <a:pt x="1824" y="136"/>
                      <a:pt x="1800" y="144"/>
                    </a:cubicBezTo>
                    <a:cubicBezTo>
                      <a:pt x="1776" y="152"/>
                      <a:pt x="1752" y="160"/>
                      <a:pt x="1704" y="144"/>
                    </a:cubicBezTo>
                    <a:cubicBezTo>
                      <a:pt x="1656" y="128"/>
                      <a:pt x="1592" y="72"/>
                      <a:pt x="1512" y="48"/>
                    </a:cubicBezTo>
                    <a:cubicBezTo>
                      <a:pt x="1432" y="24"/>
                      <a:pt x="1304" y="0"/>
                      <a:pt x="1224" y="0"/>
                    </a:cubicBezTo>
                    <a:cubicBezTo>
                      <a:pt x="1144" y="0"/>
                      <a:pt x="1072" y="32"/>
                      <a:pt x="1032" y="48"/>
                    </a:cubicBezTo>
                    <a:cubicBezTo>
                      <a:pt x="992" y="64"/>
                      <a:pt x="1016" y="48"/>
                      <a:pt x="984" y="96"/>
                    </a:cubicBezTo>
                    <a:cubicBezTo>
                      <a:pt x="952" y="144"/>
                      <a:pt x="880" y="280"/>
                      <a:pt x="840" y="336"/>
                    </a:cubicBezTo>
                    <a:cubicBezTo>
                      <a:pt x="800" y="392"/>
                      <a:pt x="776" y="408"/>
                      <a:pt x="744" y="432"/>
                    </a:cubicBezTo>
                    <a:cubicBezTo>
                      <a:pt x="712" y="456"/>
                      <a:pt x="696" y="464"/>
                      <a:pt x="648" y="480"/>
                    </a:cubicBezTo>
                    <a:cubicBezTo>
                      <a:pt x="600" y="496"/>
                      <a:pt x="504" y="504"/>
                      <a:pt x="456" y="528"/>
                    </a:cubicBezTo>
                    <a:cubicBezTo>
                      <a:pt x="408" y="552"/>
                      <a:pt x="384" y="600"/>
                      <a:pt x="360" y="624"/>
                    </a:cubicBezTo>
                    <a:cubicBezTo>
                      <a:pt x="336" y="648"/>
                      <a:pt x="336" y="640"/>
                      <a:pt x="312" y="672"/>
                    </a:cubicBezTo>
                    <a:cubicBezTo>
                      <a:pt x="288" y="704"/>
                      <a:pt x="240" y="792"/>
                      <a:pt x="216" y="816"/>
                    </a:cubicBezTo>
                    <a:cubicBezTo>
                      <a:pt x="192" y="840"/>
                      <a:pt x="200" y="824"/>
                      <a:pt x="168" y="816"/>
                    </a:cubicBezTo>
                    <a:cubicBezTo>
                      <a:pt x="136" y="808"/>
                      <a:pt x="48" y="784"/>
                      <a:pt x="24" y="768"/>
                    </a:cubicBezTo>
                    <a:cubicBezTo>
                      <a:pt x="0" y="752"/>
                      <a:pt x="24" y="736"/>
                      <a:pt x="24" y="72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9" name="Freeform 31"/>
              <p:cNvSpPr>
                <a:spLocks/>
              </p:cNvSpPr>
              <p:nvPr/>
            </p:nvSpPr>
            <p:spPr bwMode="auto">
              <a:xfrm>
                <a:off x="608" y="1528"/>
                <a:ext cx="640" cy="512"/>
              </a:xfrm>
              <a:custGeom>
                <a:avLst/>
                <a:gdLst>
                  <a:gd name="T0" fmla="*/ 544 w 640"/>
                  <a:gd name="T1" fmla="*/ 8 h 512"/>
                  <a:gd name="T2" fmla="*/ 592 w 640"/>
                  <a:gd name="T3" fmla="*/ 8 h 512"/>
                  <a:gd name="T4" fmla="*/ 640 w 640"/>
                  <a:gd name="T5" fmla="*/ 56 h 512"/>
                  <a:gd name="T6" fmla="*/ 592 w 640"/>
                  <a:gd name="T7" fmla="*/ 152 h 512"/>
                  <a:gd name="T8" fmla="*/ 448 w 640"/>
                  <a:gd name="T9" fmla="*/ 344 h 512"/>
                  <a:gd name="T10" fmla="*/ 160 w 640"/>
                  <a:gd name="T11" fmla="*/ 488 h 512"/>
                  <a:gd name="T12" fmla="*/ 16 w 640"/>
                  <a:gd name="T13" fmla="*/ 488 h 512"/>
                  <a:gd name="T14" fmla="*/ 64 w 640"/>
                  <a:gd name="T15" fmla="*/ 392 h 512"/>
                  <a:gd name="T16" fmla="*/ 0 60000 65536"/>
                  <a:gd name="T17" fmla="*/ 0 60000 65536"/>
                  <a:gd name="T18" fmla="*/ 0 60000 65536"/>
                  <a:gd name="T19" fmla="*/ 0 60000 65536"/>
                  <a:gd name="T20" fmla="*/ 0 60000 65536"/>
                  <a:gd name="T21" fmla="*/ 0 60000 65536"/>
                  <a:gd name="T22" fmla="*/ 0 60000 65536"/>
                  <a:gd name="T23" fmla="*/ 0 60000 65536"/>
                  <a:gd name="T24" fmla="*/ 0 w 640"/>
                  <a:gd name="T25" fmla="*/ 0 h 512"/>
                  <a:gd name="T26" fmla="*/ 640 w 640"/>
                  <a:gd name="T27" fmla="*/ 512 h 5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0" h="512">
                    <a:moveTo>
                      <a:pt x="544" y="8"/>
                    </a:moveTo>
                    <a:cubicBezTo>
                      <a:pt x="560" y="4"/>
                      <a:pt x="576" y="0"/>
                      <a:pt x="592" y="8"/>
                    </a:cubicBezTo>
                    <a:cubicBezTo>
                      <a:pt x="608" y="16"/>
                      <a:pt x="640" y="32"/>
                      <a:pt x="640" y="56"/>
                    </a:cubicBezTo>
                    <a:cubicBezTo>
                      <a:pt x="640" y="80"/>
                      <a:pt x="624" y="104"/>
                      <a:pt x="592" y="152"/>
                    </a:cubicBezTo>
                    <a:cubicBezTo>
                      <a:pt x="560" y="200"/>
                      <a:pt x="520" y="288"/>
                      <a:pt x="448" y="344"/>
                    </a:cubicBezTo>
                    <a:cubicBezTo>
                      <a:pt x="376" y="400"/>
                      <a:pt x="232" y="464"/>
                      <a:pt x="160" y="488"/>
                    </a:cubicBezTo>
                    <a:cubicBezTo>
                      <a:pt x="88" y="512"/>
                      <a:pt x="32" y="504"/>
                      <a:pt x="16" y="488"/>
                    </a:cubicBezTo>
                    <a:cubicBezTo>
                      <a:pt x="0" y="472"/>
                      <a:pt x="32" y="432"/>
                      <a:pt x="64" y="392"/>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0" name="Text Box 32"/>
              <p:cNvSpPr txBox="1">
                <a:spLocks noChangeArrowheads="1"/>
              </p:cNvSpPr>
              <p:nvPr/>
            </p:nvSpPr>
            <p:spPr bwMode="auto">
              <a:xfrm>
                <a:off x="1099" y="2420"/>
                <a:ext cx="488" cy="175"/>
              </a:xfrm>
              <a:prstGeom prst="rect">
                <a:avLst/>
              </a:prstGeom>
              <a:solidFill>
                <a:srgbClr val="FFFFFF">
                  <a:alpha val="50000"/>
                </a:srgbClr>
              </a:solidFill>
              <a:ln w="12700">
                <a:noFill/>
                <a:miter lim="800000"/>
                <a:headEnd/>
                <a:tailEnd/>
              </a:ln>
              <a:effec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000" b="0" i="0" u="none" strike="noStrike" kern="0" cap="none" spc="0" normalizeH="0" baseline="0" noProof="0">
                    <a:ln>
                      <a:noFill/>
                    </a:ln>
                    <a:solidFill>
                      <a:srgbClr val="000000"/>
                    </a:solidFill>
                    <a:effectLst>
                      <a:outerShdw blurRad="38100" dist="38100" dir="2700000" algn="tl">
                        <a:srgbClr val="C0C0C0"/>
                      </a:outerShdw>
                    </a:effectLst>
                    <a:uLnTx/>
                    <a:uFillTx/>
                    <a:latin typeface="Arial" charset="0"/>
                  </a:rPr>
                  <a:t>AREA 1</a:t>
                </a:r>
                <a:endParaRPr kumimoji="0" lang="en-CA" sz="1000" b="0" i="0" u="none" strike="noStrike" kern="0" cap="none" spc="0" normalizeH="0" baseline="0" noProof="0">
                  <a:ln>
                    <a:noFill/>
                  </a:ln>
                  <a:solidFill>
                    <a:srgbClr val="000000"/>
                  </a:solidFill>
                  <a:effectLst/>
                  <a:uLnTx/>
                  <a:uFillTx/>
                  <a:latin typeface="Arial" charset="0"/>
                </a:endParaRPr>
              </a:p>
            </p:txBody>
          </p:sp>
          <p:sp>
            <p:nvSpPr>
              <p:cNvPr id="111" name="Rectangle 33"/>
              <p:cNvSpPr>
                <a:spLocks noChangeArrowheads="1"/>
              </p:cNvSpPr>
              <p:nvPr/>
            </p:nvSpPr>
            <p:spPr bwMode="auto">
              <a:xfrm>
                <a:off x="1583" y="1872"/>
                <a:ext cx="193" cy="193"/>
              </a:xfrm>
              <a:prstGeom prst="rect">
                <a:avLst/>
              </a:prstGeom>
              <a:solidFill>
                <a:srgbClr val="FFFFFF">
                  <a:alpha val="50000"/>
                </a:srgbClr>
              </a:solidFill>
              <a:ln w="12700">
                <a:solidFill>
                  <a:srgbClr val="000000"/>
                </a:solidFill>
                <a:miter lim="800000"/>
                <a:headEnd/>
                <a:tailEnd/>
              </a:ln>
              <a:effectLst>
                <a:outerShdw dist="35921" dir="2700000" algn="ctr" rotWithShape="0">
                  <a:srgbClr val="000000"/>
                </a:outerShdw>
              </a:effectLst>
            </p:spPr>
            <p:txBody>
              <a:bodyPr wrap="none" lIns="184150" tIns="92075" rIns="184150" bIns="92075"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endParaRPr>
              </a:p>
            </p:txBody>
          </p:sp>
          <p:sp>
            <p:nvSpPr>
              <p:cNvPr id="112" name="Freeform 34"/>
              <p:cNvSpPr>
                <a:spLocks/>
              </p:cNvSpPr>
              <p:nvPr/>
            </p:nvSpPr>
            <p:spPr bwMode="auto">
              <a:xfrm>
                <a:off x="1056" y="1728"/>
                <a:ext cx="480" cy="304"/>
              </a:xfrm>
              <a:custGeom>
                <a:avLst/>
                <a:gdLst>
                  <a:gd name="T0" fmla="*/ 480 w 480"/>
                  <a:gd name="T1" fmla="*/ 288 h 304"/>
                  <a:gd name="T2" fmla="*/ 432 w 480"/>
                  <a:gd name="T3" fmla="*/ 288 h 304"/>
                  <a:gd name="T4" fmla="*/ 240 w 480"/>
                  <a:gd name="T5" fmla="*/ 192 h 304"/>
                  <a:gd name="T6" fmla="*/ 0 w 480"/>
                  <a:gd name="T7" fmla="*/ 0 h 304"/>
                  <a:gd name="T8" fmla="*/ 0 60000 65536"/>
                  <a:gd name="T9" fmla="*/ 0 60000 65536"/>
                  <a:gd name="T10" fmla="*/ 0 60000 65536"/>
                  <a:gd name="T11" fmla="*/ 0 60000 65536"/>
                  <a:gd name="T12" fmla="*/ 0 w 480"/>
                  <a:gd name="T13" fmla="*/ 0 h 304"/>
                  <a:gd name="T14" fmla="*/ 480 w 480"/>
                  <a:gd name="T15" fmla="*/ 304 h 304"/>
                </a:gdLst>
                <a:ahLst/>
                <a:cxnLst>
                  <a:cxn ang="T8">
                    <a:pos x="T0" y="T1"/>
                  </a:cxn>
                  <a:cxn ang="T9">
                    <a:pos x="T2" y="T3"/>
                  </a:cxn>
                  <a:cxn ang="T10">
                    <a:pos x="T4" y="T5"/>
                  </a:cxn>
                  <a:cxn ang="T11">
                    <a:pos x="T6" y="T7"/>
                  </a:cxn>
                </a:cxnLst>
                <a:rect l="T12" t="T13" r="T14" b="T15"/>
                <a:pathLst>
                  <a:path w="480" h="304">
                    <a:moveTo>
                      <a:pt x="480" y="288"/>
                    </a:moveTo>
                    <a:cubicBezTo>
                      <a:pt x="476" y="296"/>
                      <a:pt x="472" y="304"/>
                      <a:pt x="432" y="288"/>
                    </a:cubicBezTo>
                    <a:cubicBezTo>
                      <a:pt x="392" y="272"/>
                      <a:pt x="312" y="240"/>
                      <a:pt x="240" y="192"/>
                    </a:cubicBezTo>
                    <a:cubicBezTo>
                      <a:pt x="168" y="144"/>
                      <a:pt x="84" y="72"/>
                      <a:pt x="0"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3" name="Freeform 35"/>
              <p:cNvSpPr>
                <a:spLocks/>
              </p:cNvSpPr>
              <p:nvPr/>
            </p:nvSpPr>
            <p:spPr bwMode="auto">
              <a:xfrm>
                <a:off x="1776" y="1440"/>
                <a:ext cx="104" cy="432"/>
              </a:xfrm>
              <a:custGeom>
                <a:avLst/>
                <a:gdLst>
                  <a:gd name="T0" fmla="*/ 0 w 104"/>
                  <a:gd name="T1" fmla="*/ 432 h 432"/>
                  <a:gd name="T2" fmla="*/ 48 w 104"/>
                  <a:gd name="T3" fmla="*/ 336 h 432"/>
                  <a:gd name="T4" fmla="*/ 96 w 104"/>
                  <a:gd name="T5" fmla="*/ 96 h 432"/>
                  <a:gd name="T6" fmla="*/ 96 w 104"/>
                  <a:gd name="T7" fmla="*/ 0 h 432"/>
                  <a:gd name="T8" fmla="*/ 0 60000 65536"/>
                  <a:gd name="T9" fmla="*/ 0 60000 65536"/>
                  <a:gd name="T10" fmla="*/ 0 60000 65536"/>
                  <a:gd name="T11" fmla="*/ 0 60000 65536"/>
                  <a:gd name="T12" fmla="*/ 0 w 104"/>
                  <a:gd name="T13" fmla="*/ 0 h 432"/>
                  <a:gd name="T14" fmla="*/ 104 w 104"/>
                  <a:gd name="T15" fmla="*/ 432 h 432"/>
                </a:gdLst>
                <a:ahLst/>
                <a:cxnLst>
                  <a:cxn ang="T8">
                    <a:pos x="T0" y="T1"/>
                  </a:cxn>
                  <a:cxn ang="T9">
                    <a:pos x="T2" y="T3"/>
                  </a:cxn>
                  <a:cxn ang="T10">
                    <a:pos x="T4" y="T5"/>
                  </a:cxn>
                  <a:cxn ang="T11">
                    <a:pos x="T6" y="T7"/>
                  </a:cxn>
                </a:cxnLst>
                <a:rect l="T12" t="T13" r="T14" b="T15"/>
                <a:pathLst>
                  <a:path w="104" h="432">
                    <a:moveTo>
                      <a:pt x="0" y="432"/>
                    </a:moveTo>
                    <a:cubicBezTo>
                      <a:pt x="16" y="412"/>
                      <a:pt x="32" y="392"/>
                      <a:pt x="48" y="336"/>
                    </a:cubicBezTo>
                    <a:cubicBezTo>
                      <a:pt x="64" y="280"/>
                      <a:pt x="88" y="152"/>
                      <a:pt x="96" y="96"/>
                    </a:cubicBezTo>
                    <a:cubicBezTo>
                      <a:pt x="104" y="40"/>
                      <a:pt x="100" y="20"/>
                      <a:pt x="96"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4" name="Text Box 36"/>
              <p:cNvSpPr txBox="1">
                <a:spLocks noChangeArrowheads="1"/>
              </p:cNvSpPr>
              <p:nvPr/>
            </p:nvSpPr>
            <p:spPr bwMode="auto">
              <a:xfrm>
                <a:off x="1242" y="1642"/>
                <a:ext cx="488" cy="175"/>
              </a:xfrm>
              <a:prstGeom prst="rect">
                <a:avLst/>
              </a:prstGeom>
              <a:solidFill>
                <a:srgbClr val="FFFFFF">
                  <a:alpha val="50000"/>
                </a:srgbClr>
              </a:solidFill>
              <a:ln w="12700">
                <a:noFill/>
                <a:miter lim="800000"/>
                <a:headEnd/>
                <a:tailEnd/>
              </a:ln>
              <a:effec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000" b="0" i="0" u="none" strike="noStrike" kern="0" cap="none" spc="0" normalizeH="0" baseline="0" noProof="0">
                    <a:ln>
                      <a:noFill/>
                    </a:ln>
                    <a:solidFill>
                      <a:srgbClr val="000000"/>
                    </a:solidFill>
                    <a:effectLst>
                      <a:outerShdw blurRad="38100" dist="38100" dir="2700000" algn="tl">
                        <a:srgbClr val="C0C0C0"/>
                      </a:outerShdw>
                    </a:effectLst>
                    <a:uLnTx/>
                    <a:uFillTx/>
                    <a:latin typeface="Arial" charset="0"/>
                  </a:rPr>
                  <a:t>AREA 2</a:t>
                </a:r>
                <a:endParaRPr kumimoji="0" lang="en-CA" sz="3000" b="0" i="0" u="none" strike="noStrike" kern="0" cap="none" spc="0" normalizeH="0" baseline="0" noProof="0">
                  <a:ln>
                    <a:noFill/>
                  </a:ln>
                  <a:solidFill>
                    <a:srgbClr val="000000"/>
                  </a:solidFill>
                  <a:effectLst/>
                  <a:uLnTx/>
                  <a:uFillTx/>
                  <a:latin typeface="Arial" charset="0"/>
                </a:endParaRPr>
              </a:p>
            </p:txBody>
          </p:sp>
          <p:sp>
            <p:nvSpPr>
              <p:cNvPr id="115" name="Line 37"/>
              <p:cNvSpPr>
                <a:spLocks noChangeShapeType="1"/>
              </p:cNvSpPr>
              <p:nvPr/>
            </p:nvSpPr>
            <p:spPr bwMode="auto">
              <a:xfrm>
                <a:off x="576" y="2064"/>
                <a:ext cx="208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6" name="Line 38"/>
              <p:cNvSpPr>
                <a:spLocks noChangeShapeType="1"/>
              </p:cNvSpPr>
              <p:nvPr/>
            </p:nvSpPr>
            <p:spPr bwMode="auto">
              <a:xfrm>
                <a:off x="576" y="1872"/>
                <a:ext cx="208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7" name="Text Box 39"/>
              <p:cNvSpPr txBox="1">
                <a:spLocks noChangeArrowheads="1"/>
              </p:cNvSpPr>
              <p:nvPr/>
            </p:nvSpPr>
            <p:spPr bwMode="auto">
              <a:xfrm>
                <a:off x="1428" y="1757"/>
                <a:ext cx="491"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lg" len="lg"/>
                    <a:tailEnd type="none" w="lg" len="lg"/>
                  </a14:hiddenLine>
                </a:ext>
              </a:extLst>
            </p:spPr>
            <p:txBody>
              <a:bodyPr wrap="none" lIns="184150" tIns="92075" rIns="184150" bIns="92075" anchor="ct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CA" sz="1200" b="1" i="0" u="none" strike="noStrike" kern="0" cap="none" spc="0" normalizeH="0" baseline="0" noProof="0" smtClean="0">
                    <a:ln>
                      <a:noFill/>
                    </a:ln>
                    <a:solidFill>
                      <a:srgbClr val="000000"/>
                    </a:solidFill>
                    <a:effectLst/>
                    <a:uLnTx/>
                    <a:uFillTx/>
                    <a:latin typeface="Arial" pitchFamily="34" charset="0"/>
                  </a:rPr>
                  <a:t>3</a:t>
                </a:r>
                <a:endParaRPr kumimoji="1" lang="en-CA" sz="1200" b="0" i="0" u="none" strike="noStrike" kern="0" cap="none" spc="0" normalizeH="0" baseline="0" noProof="0" smtClean="0">
                  <a:ln>
                    <a:noFill/>
                  </a:ln>
                  <a:solidFill>
                    <a:srgbClr val="000000"/>
                  </a:solidFill>
                  <a:effectLst/>
                  <a:uLnTx/>
                  <a:uFillTx/>
                  <a:latin typeface="Arial" pitchFamily="34" charset="0"/>
                </a:endParaRPr>
              </a:p>
            </p:txBody>
          </p:sp>
          <p:sp>
            <p:nvSpPr>
              <p:cNvPr id="118" name="Text Box 40"/>
              <p:cNvSpPr txBox="1">
                <a:spLocks noChangeArrowheads="1"/>
              </p:cNvSpPr>
              <p:nvPr/>
            </p:nvSpPr>
            <p:spPr bwMode="auto">
              <a:xfrm>
                <a:off x="1390" y="3199"/>
                <a:ext cx="583"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lg" len="lg"/>
                    <a:tailEnd type="none" w="lg" len="lg"/>
                  </a14:hiddenLine>
                </a:ext>
              </a:extLst>
            </p:spPr>
            <p:txBody>
              <a:bodyPr wrap="none" lIns="184150" tIns="92075" rIns="184150" bIns="92075" anchor="ct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CA" sz="1200" b="1" i="0" u="none" strike="noStrike" kern="0" cap="none" spc="0" normalizeH="0" baseline="0" noProof="0" smtClean="0">
                    <a:ln>
                      <a:noFill/>
                    </a:ln>
                    <a:solidFill>
                      <a:srgbClr val="000000"/>
                    </a:solidFill>
                    <a:effectLst/>
                    <a:uLnTx/>
                    <a:uFillTx/>
                    <a:latin typeface="Arial" pitchFamily="34" charset="0"/>
                  </a:rPr>
                  <a:t>12</a:t>
                </a:r>
                <a:endParaRPr kumimoji="1" lang="en-CA" sz="2000" b="0" i="0" u="none" strike="noStrike" kern="0" cap="none" spc="0" normalizeH="0" baseline="0" noProof="0" smtClean="0">
                  <a:ln>
                    <a:noFill/>
                  </a:ln>
                  <a:solidFill>
                    <a:srgbClr val="000000"/>
                  </a:solidFill>
                  <a:effectLst/>
                  <a:uLnTx/>
                  <a:uFillTx/>
                  <a:latin typeface="Arial" pitchFamily="34" charset="0"/>
                </a:endParaRPr>
              </a:p>
            </p:txBody>
          </p:sp>
        </p:grpSp>
      </p:grpSp>
    </p:spTree>
    <p:extLst>
      <p:ext uri="{BB962C8B-B14F-4D97-AF65-F5344CB8AC3E}">
        <p14:creationId xmlns:p14="http://schemas.microsoft.com/office/powerpoint/2010/main" val="24283433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solidFill>
                  <a:srgbClr val="FF0000"/>
                </a:solidFill>
              </a:rPr>
              <a:t>Data </a:t>
            </a:r>
            <a:r>
              <a:rPr lang="en-US" sz="3200" dirty="0">
                <a:solidFill>
                  <a:srgbClr val="FF0000"/>
                </a:solidFill>
              </a:rPr>
              <a:t>intensive science </a:t>
            </a:r>
            <a:r>
              <a:rPr lang="en-US" sz="3200" dirty="0"/>
              <a:t>synthesizes large quantities of information (Hey et al., 2009</a:t>
            </a:r>
            <a:r>
              <a:rPr lang="en-US" sz="3200" dirty="0" smtClean="0"/>
              <a:t>).</a:t>
            </a:r>
            <a:endParaRPr lang="en-US" sz="3200" dirty="0"/>
          </a:p>
        </p:txBody>
      </p:sp>
      <p:sp>
        <p:nvSpPr>
          <p:cNvPr id="3" name="Content Placeholder 2"/>
          <p:cNvSpPr>
            <a:spLocks noGrp="1"/>
          </p:cNvSpPr>
          <p:nvPr>
            <p:ph idx="1"/>
          </p:nvPr>
        </p:nvSpPr>
        <p:spPr>
          <a:xfrm>
            <a:off x="4114800" y="1600200"/>
            <a:ext cx="4572000" cy="4525963"/>
          </a:xfrm>
        </p:spPr>
        <p:txBody>
          <a:bodyPr>
            <a:noAutofit/>
          </a:bodyPr>
          <a:lstStyle/>
          <a:p>
            <a:r>
              <a:rPr lang="en-US" sz="2000" dirty="0"/>
              <a:t>exploiting advanced computational capability for the </a:t>
            </a:r>
            <a:r>
              <a:rPr lang="en-US" sz="2000" dirty="0">
                <a:solidFill>
                  <a:srgbClr val="FF0000"/>
                </a:solidFill>
              </a:rPr>
              <a:t>analysis</a:t>
            </a:r>
            <a:r>
              <a:rPr lang="en-US" sz="2000" dirty="0"/>
              <a:t> and </a:t>
            </a:r>
            <a:r>
              <a:rPr lang="en-US" sz="2000" dirty="0">
                <a:solidFill>
                  <a:srgbClr val="FF0000"/>
                </a:solidFill>
              </a:rPr>
              <a:t>integration</a:t>
            </a:r>
            <a:r>
              <a:rPr lang="en-US" sz="2000" dirty="0"/>
              <a:t> of large new datasets to elucidate complex and emergent behavior</a:t>
            </a:r>
          </a:p>
          <a:p>
            <a:r>
              <a:rPr lang="en-US" sz="2000" dirty="0"/>
              <a:t>In hydrology, the image at left  (Ralph et al., 2006) illustrates </a:t>
            </a:r>
            <a:r>
              <a:rPr lang="en-US" sz="2000" dirty="0">
                <a:solidFill>
                  <a:srgbClr val="0070C0"/>
                </a:solidFill>
              </a:rPr>
              <a:t>connection between extreme floods</a:t>
            </a:r>
            <a:r>
              <a:rPr lang="en-US" sz="2000" dirty="0"/>
              <a:t> recorded in USGS stream gages and </a:t>
            </a:r>
            <a:r>
              <a:rPr lang="en-US" sz="2000" dirty="0">
                <a:solidFill>
                  <a:srgbClr val="0070C0"/>
                </a:solidFill>
              </a:rPr>
              <a:t>atmospheric water vapor </a:t>
            </a:r>
            <a:r>
              <a:rPr lang="en-US" sz="2000" dirty="0"/>
              <a:t>from space based sensors</a:t>
            </a:r>
          </a:p>
          <a:p>
            <a:r>
              <a:rPr lang="en-US" sz="2000" dirty="0"/>
              <a:t>Satellite remote sensing and massive datasets enhance understanding of multi-scale complexity in processes such as rainfall and river networks</a:t>
            </a:r>
          </a:p>
          <a:p>
            <a:endParaRPr lang="en-US" sz="2000" dirty="0"/>
          </a:p>
        </p:txBody>
      </p:sp>
      <p:pic>
        <p:nvPicPr>
          <p:cNvPr id="4" name="Picture 1"/>
          <p:cNvPicPr>
            <a:picLocks noChangeAspect="1" noChangeArrowheads="1"/>
          </p:cNvPicPr>
          <p:nvPr/>
        </p:nvPicPr>
        <p:blipFill>
          <a:blip r:embed="rId2" cstate="print"/>
          <a:srcRect/>
          <a:stretch>
            <a:fillRect/>
          </a:stretch>
        </p:blipFill>
        <p:spPr bwMode="auto">
          <a:xfrm>
            <a:off x="685800" y="1447800"/>
            <a:ext cx="3115241" cy="2895600"/>
          </a:xfrm>
          <a:prstGeom prst="rect">
            <a:avLst/>
          </a:prstGeom>
          <a:noFill/>
          <a:ln w="9525">
            <a:noFill/>
            <a:miter lim="800000"/>
            <a:headEnd/>
            <a:tailEnd/>
          </a:ln>
          <a:effectLst/>
        </p:spPr>
      </p:pic>
      <p:pic>
        <p:nvPicPr>
          <p:cNvPr id="5" name="Picture 6" descr="fig4"/>
          <p:cNvPicPr>
            <a:picLocks noChangeAspect="1" noChangeArrowheads="1"/>
          </p:cNvPicPr>
          <p:nvPr/>
        </p:nvPicPr>
        <p:blipFill>
          <a:blip r:embed="rId3" cstate="print"/>
          <a:srcRect l="3819" t="4570" r="13171" b="13354"/>
          <a:stretch>
            <a:fillRect/>
          </a:stretch>
        </p:blipFill>
        <p:spPr bwMode="auto">
          <a:xfrm>
            <a:off x="685800" y="4419600"/>
            <a:ext cx="3095297" cy="2362200"/>
          </a:xfrm>
          <a:prstGeom prst="rect">
            <a:avLst/>
          </a:prstGeom>
          <a:noFill/>
          <a:ln w="9525">
            <a:noFill/>
            <a:miter lim="800000"/>
            <a:headEnd/>
            <a:tailEnd/>
          </a:ln>
        </p:spPr>
      </p:pic>
    </p:spTree>
    <p:extLst>
      <p:ext uri="{BB962C8B-B14F-4D97-AF65-F5344CB8AC3E}">
        <p14:creationId xmlns:p14="http://schemas.microsoft.com/office/powerpoint/2010/main" val="8354032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2" cstate="print"/>
          <a:srcRect l="56538" t="36714" r="121" b="12970"/>
          <a:stretch/>
        </p:blipFill>
        <p:spPr>
          <a:xfrm>
            <a:off x="0" y="1505696"/>
            <a:ext cx="3897086" cy="2913904"/>
          </a:xfrm>
          <a:prstGeom prst="rect">
            <a:avLst/>
          </a:prstGeom>
        </p:spPr>
      </p:pic>
      <p:pic>
        <p:nvPicPr>
          <p:cNvPr id="29"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2771978"/>
            <a:ext cx="6553201" cy="4086022"/>
          </a:xfrm>
        </p:spPr>
      </p:pic>
      <p:pic>
        <p:nvPicPr>
          <p:cNvPr id="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1467679"/>
            <a:ext cx="5181600" cy="3790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5105399" y="1558233"/>
            <a:ext cx="3124201" cy="369332"/>
          </a:xfrm>
          <a:prstGeom prst="rect">
            <a:avLst/>
          </a:prstGeom>
          <a:solidFill>
            <a:srgbClr val="FFFF00"/>
          </a:solidFill>
        </p:spPr>
        <p:txBody>
          <a:bodyPr wrap="square" rtlCol="0">
            <a:spAutoFit/>
          </a:bodyPr>
          <a:lstStyle/>
          <a:p>
            <a:r>
              <a:rPr lang="en-US" dirty="0" err="1" smtClean="0"/>
              <a:t>HydroServer</a:t>
            </a:r>
            <a:r>
              <a:rPr lang="en-US" dirty="0" smtClean="0"/>
              <a:t> – Data Publication</a:t>
            </a:r>
            <a:endParaRPr lang="en-US" dirty="0"/>
          </a:p>
        </p:txBody>
      </p:sp>
      <p:pic>
        <p:nvPicPr>
          <p:cNvPr id="33" name="Picture 2"/>
          <p:cNvPicPr>
            <a:picLocks noChangeAspect="1" noChangeArrowheads="1"/>
          </p:cNvPicPr>
          <p:nvPr/>
        </p:nvPicPr>
        <p:blipFill>
          <a:blip r:embed="rId5" cstate="print"/>
          <a:srcRect/>
          <a:stretch>
            <a:fillRect/>
          </a:stretch>
        </p:blipFill>
        <p:spPr bwMode="auto">
          <a:xfrm>
            <a:off x="4724400" y="3919227"/>
            <a:ext cx="4437926" cy="2938773"/>
          </a:xfrm>
          <a:prstGeom prst="rect">
            <a:avLst/>
          </a:prstGeom>
          <a:noFill/>
          <a:ln w="9525">
            <a:noFill/>
            <a:miter lim="800000"/>
            <a:headEnd/>
            <a:tailEnd/>
          </a:ln>
        </p:spPr>
      </p:pic>
      <p:sp>
        <p:nvSpPr>
          <p:cNvPr id="34" name="TextBox 33"/>
          <p:cNvSpPr txBox="1"/>
          <p:nvPr/>
        </p:nvSpPr>
        <p:spPr>
          <a:xfrm>
            <a:off x="5720442" y="4081046"/>
            <a:ext cx="2850365" cy="338554"/>
          </a:xfrm>
          <a:prstGeom prst="rect">
            <a:avLst/>
          </a:prstGeom>
          <a:solidFill>
            <a:schemeClr val="bg1"/>
          </a:solidFill>
        </p:spPr>
        <p:txBody>
          <a:bodyPr wrap="square" rtlCol="0">
            <a:spAutoFit/>
          </a:bodyPr>
          <a:lstStyle/>
          <a:p>
            <a:r>
              <a:rPr lang="en-US" sz="1600" dirty="0" smtClean="0"/>
              <a:t>Lake Powell Inflow and Storage</a:t>
            </a:r>
            <a:endParaRPr lang="en-US" sz="1600" dirty="0"/>
          </a:p>
        </p:txBody>
      </p:sp>
      <p:sp>
        <p:nvSpPr>
          <p:cNvPr id="32" name="TextBox 31"/>
          <p:cNvSpPr txBox="1"/>
          <p:nvPr/>
        </p:nvSpPr>
        <p:spPr>
          <a:xfrm>
            <a:off x="12538" y="6488668"/>
            <a:ext cx="4102261" cy="369332"/>
          </a:xfrm>
          <a:prstGeom prst="rect">
            <a:avLst/>
          </a:prstGeom>
          <a:solidFill>
            <a:srgbClr val="FFFF00"/>
          </a:solidFill>
        </p:spPr>
        <p:txBody>
          <a:bodyPr wrap="square" rtlCol="0">
            <a:spAutoFit/>
          </a:bodyPr>
          <a:lstStyle/>
          <a:p>
            <a:r>
              <a:rPr lang="en-US" dirty="0" err="1" smtClean="0"/>
              <a:t>HydroDesktop</a:t>
            </a:r>
            <a:r>
              <a:rPr lang="en-US" dirty="0" smtClean="0"/>
              <a:t> – Data Access and Analysis</a:t>
            </a:r>
            <a:endParaRPr lang="en-US" dirty="0"/>
          </a:p>
        </p:txBody>
      </p:sp>
      <p:sp>
        <p:nvSpPr>
          <p:cNvPr id="10" name="TextBox 9"/>
          <p:cNvSpPr txBox="1"/>
          <p:nvPr/>
        </p:nvSpPr>
        <p:spPr>
          <a:xfrm>
            <a:off x="4267200" y="6456402"/>
            <a:ext cx="4876800" cy="369332"/>
          </a:xfrm>
          <a:prstGeom prst="rect">
            <a:avLst/>
          </a:prstGeom>
          <a:solidFill>
            <a:srgbClr val="FFFF00"/>
          </a:solidFill>
        </p:spPr>
        <p:txBody>
          <a:bodyPr wrap="square" rtlCol="0">
            <a:spAutoFit/>
          </a:bodyPr>
          <a:lstStyle/>
          <a:p>
            <a:r>
              <a:rPr lang="en-US" dirty="0" err="1" smtClean="0"/>
              <a:t>HydroDesktop</a:t>
            </a:r>
            <a:r>
              <a:rPr lang="en-US" dirty="0" smtClean="0"/>
              <a:t> – Combining multiple data sources</a:t>
            </a:r>
            <a:endParaRPr lang="en-US" dirty="0"/>
          </a:p>
        </p:txBody>
      </p:sp>
      <p:sp>
        <p:nvSpPr>
          <p:cNvPr id="12" name="TextBox 11"/>
          <p:cNvSpPr txBox="1"/>
          <p:nvPr/>
        </p:nvSpPr>
        <p:spPr>
          <a:xfrm>
            <a:off x="152400" y="1993574"/>
            <a:ext cx="1600200" cy="646331"/>
          </a:xfrm>
          <a:prstGeom prst="rect">
            <a:avLst/>
          </a:prstGeom>
          <a:solidFill>
            <a:srgbClr val="FFFF00"/>
          </a:solidFill>
        </p:spPr>
        <p:txBody>
          <a:bodyPr wrap="square" rtlCol="0">
            <a:spAutoFit/>
          </a:bodyPr>
          <a:lstStyle/>
          <a:p>
            <a:r>
              <a:rPr lang="en-US" dirty="0" err="1" smtClean="0"/>
              <a:t>HydroCatalog</a:t>
            </a:r>
            <a:endParaRPr lang="en-US" dirty="0"/>
          </a:p>
          <a:p>
            <a:r>
              <a:rPr lang="en-US" dirty="0" smtClean="0"/>
              <a:t>Data Discovery</a:t>
            </a:r>
            <a:endParaRPr lang="en-US" dirty="0"/>
          </a:p>
        </p:txBody>
      </p:sp>
      <p:sp>
        <p:nvSpPr>
          <p:cNvPr id="2" name="Title 1"/>
          <p:cNvSpPr>
            <a:spLocks noGrp="1"/>
          </p:cNvSpPr>
          <p:nvPr>
            <p:ph type="title"/>
          </p:nvPr>
        </p:nvSpPr>
        <p:spPr>
          <a:xfrm>
            <a:off x="444653" y="0"/>
            <a:ext cx="8229600" cy="563562"/>
          </a:xfrm>
        </p:spPr>
        <p:txBody>
          <a:bodyPr>
            <a:normAutofit fontScale="90000"/>
          </a:bodyPr>
          <a:lstStyle/>
          <a:p>
            <a:r>
              <a:rPr lang="en-US" dirty="0" smtClean="0"/>
              <a:t>CUAHSI HIS</a:t>
            </a:r>
            <a:endParaRPr lang="en-US" dirty="0"/>
          </a:p>
        </p:txBody>
      </p:sp>
      <p:sp>
        <p:nvSpPr>
          <p:cNvPr id="14" name="TextBox 13"/>
          <p:cNvSpPr txBox="1"/>
          <p:nvPr/>
        </p:nvSpPr>
        <p:spPr>
          <a:xfrm>
            <a:off x="228600" y="540603"/>
            <a:ext cx="8686800" cy="830997"/>
          </a:xfrm>
          <a:prstGeom prst="rect">
            <a:avLst/>
          </a:prstGeom>
          <a:noFill/>
        </p:spPr>
        <p:txBody>
          <a:bodyPr wrap="square">
            <a:spAutoFit/>
          </a:bodyPr>
          <a:lstStyle/>
          <a:p>
            <a:pPr fontAlgn="auto">
              <a:spcBef>
                <a:spcPts val="0"/>
              </a:spcBef>
              <a:spcAft>
                <a:spcPts val="0"/>
              </a:spcAft>
              <a:defRPr/>
            </a:pPr>
            <a:r>
              <a:rPr lang="en-US" sz="1600" kern="0" dirty="0">
                <a:solidFill>
                  <a:sysClr val="windowText" lastClr="000000"/>
                </a:solidFill>
                <a:latin typeface="Arial" pitchFamily="34" charset="0"/>
              </a:rPr>
              <a:t>The CUAHSI Hydrologic Information System (HIS) is an internet based system to support the sharing of hydrologic data. It is comprised of hydrologic databases and servers connected through web services as well as software for data publication, discovery and access. </a:t>
            </a:r>
          </a:p>
        </p:txBody>
      </p:sp>
    </p:spTree>
    <p:extLst>
      <p:ext uri="{BB962C8B-B14F-4D97-AF65-F5344CB8AC3E}">
        <p14:creationId xmlns:p14="http://schemas.microsoft.com/office/powerpoint/2010/main" val="1967126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1219200" y="1409700"/>
            <a:ext cx="6858000" cy="43815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marL="342900" indent="-342900" eaLnBrk="0" hangingPunct="0">
              <a:spcBef>
                <a:spcPct val="20000"/>
              </a:spcBef>
              <a:buFont typeface="Arial" charset="0"/>
              <a:buChar char="•"/>
              <a:defRPr/>
            </a:pPr>
            <a:r>
              <a:rPr lang="en-US" dirty="0" smtClean="0">
                <a:solidFill>
                  <a:srgbClr val="0070C0"/>
                </a:solidFill>
              </a:rPr>
              <a:t>University of Texas at Austin </a:t>
            </a:r>
            <a:r>
              <a:rPr lang="en-US" dirty="0" smtClean="0">
                <a:solidFill>
                  <a:prstClr val="black"/>
                </a:solidFill>
              </a:rPr>
              <a:t>– David </a:t>
            </a:r>
            <a:r>
              <a:rPr lang="en-US" dirty="0" err="1" smtClean="0">
                <a:solidFill>
                  <a:prstClr val="black"/>
                </a:solidFill>
              </a:rPr>
              <a:t>Maidment</a:t>
            </a:r>
            <a:r>
              <a:rPr lang="en-US" dirty="0" smtClean="0">
                <a:solidFill>
                  <a:prstClr val="black"/>
                </a:solidFill>
              </a:rPr>
              <a:t>, Tim </a:t>
            </a:r>
            <a:r>
              <a:rPr lang="en-US" dirty="0" err="1" smtClean="0">
                <a:solidFill>
                  <a:prstClr val="black"/>
                </a:solidFill>
              </a:rPr>
              <a:t>Whiteaker</a:t>
            </a:r>
            <a:r>
              <a:rPr lang="en-US" dirty="0" smtClean="0">
                <a:solidFill>
                  <a:prstClr val="black"/>
                </a:solidFill>
              </a:rPr>
              <a:t>, James </a:t>
            </a:r>
            <a:r>
              <a:rPr lang="en-US" dirty="0" err="1" smtClean="0">
                <a:solidFill>
                  <a:prstClr val="black"/>
                </a:solidFill>
              </a:rPr>
              <a:t>Seppi</a:t>
            </a:r>
            <a:r>
              <a:rPr lang="en-US" dirty="0" smtClean="0">
                <a:solidFill>
                  <a:prstClr val="black"/>
                </a:solidFill>
              </a:rPr>
              <a:t>, Fernando Salas, </a:t>
            </a:r>
            <a:r>
              <a:rPr lang="en-US" dirty="0" err="1" smtClean="0">
                <a:solidFill>
                  <a:prstClr val="black"/>
                </a:solidFill>
              </a:rPr>
              <a:t>Jingqi</a:t>
            </a:r>
            <a:r>
              <a:rPr lang="en-US" dirty="0" smtClean="0">
                <a:solidFill>
                  <a:prstClr val="black"/>
                </a:solidFill>
              </a:rPr>
              <a:t> Dong, Harish </a:t>
            </a:r>
            <a:r>
              <a:rPr lang="en-US" dirty="0" err="1" smtClean="0">
                <a:solidFill>
                  <a:prstClr val="black"/>
                </a:solidFill>
              </a:rPr>
              <a:t>Sangireddy</a:t>
            </a:r>
            <a:endParaRPr lang="en-US" dirty="0" smtClean="0">
              <a:solidFill>
                <a:prstClr val="black"/>
              </a:solidFill>
            </a:endParaRPr>
          </a:p>
          <a:p>
            <a:pPr marL="342900" indent="-342900" eaLnBrk="0" hangingPunct="0">
              <a:spcBef>
                <a:spcPct val="20000"/>
              </a:spcBef>
              <a:buFont typeface="Arial" charset="0"/>
              <a:buChar char="•"/>
              <a:defRPr/>
            </a:pPr>
            <a:r>
              <a:rPr lang="en-US" dirty="0" smtClean="0">
                <a:solidFill>
                  <a:srgbClr val="0070C0"/>
                </a:solidFill>
              </a:rPr>
              <a:t>San Diego Supercomputer Center </a:t>
            </a:r>
            <a:r>
              <a:rPr lang="en-US" dirty="0" smtClean="0">
                <a:solidFill>
                  <a:prstClr val="black"/>
                </a:solidFill>
              </a:rPr>
              <a:t>– </a:t>
            </a:r>
            <a:r>
              <a:rPr lang="en-US" dirty="0" err="1" smtClean="0">
                <a:solidFill>
                  <a:prstClr val="black"/>
                </a:solidFill>
              </a:rPr>
              <a:t>Ilya</a:t>
            </a:r>
            <a:r>
              <a:rPr lang="en-US" dirty="0" smtClean="0">
                <a:solidFill>
                  <a:prstClr val="black"/>
                </a:solidFill>
              </a:rPr>
              <a:t> </a:t>
            </a:r>
            <a:r>
              <a:rPr lang="en-US" dirty="0" err="1" smtClean="0">
                <a:solidFill>
                  <a:prstClr val="black"/>
                </a:solidFill>
              </a:rPr>
              <a:t>Zaslavsky</a:t>
            </a:r>
            <a:r>
              <a:rPr lang="en-US" dirty="0" smtClean="0">
                <a:solidFill>
                  <a:prstClr val="black"/>
                </a:solidFill>
              </a:rPr>
              <a:t>, David Valentine, Tom </a:t>
            </a:r>
            <a:r>
              <a:rPr lang="en-US" dirty="0" err="1" smtClean="0">
                <a:solidFill>
                  <a:prstClr val="black"/>
                </a:solidFill>
              </a:rPr>
              <a:t>Whitenack</a:t>
            </a:r>
            <a:r>
              <a:rPr lang="en-US" dirty="0" smtClean="0">
                <a:solidFill>
                  <a:prstClr val="black"/>
                </a:solidFill>
              </a:rPr>
              <a:t>, Matt Rodriguez</a:t>
            </a:r>
          </a:p>
          <a:p>
            <a:pPr marL="342900" indent="-342900" eaLnBrk="0" hangingPunct="0">
              <a:spcBef>
                <a:spcPct val="20000"/>
              </a:spcBef>
              <a:buFont typeface="Arial" charset="0"/>
              <a:buChar char="•"/>
              <a:defRPr/>
            </a:pPr>
            <a:r>
              <a:rPr lang="en-US" dirty="0" smtClean="0">
                <a:solidFill>
                  <a:srgbClr val="0070C0"/>
                </a:solidFill>
              </a:rPr>
              <a:t>Utah State University –</a:t>
            </a:r>
            <a:r>
              <a:rPr lang="en-US" dirty="0" smtClean="0">
                <a:solidFill>
                  <a:prstClr val="black"/>
                </a:solidFill>
              </a:rPr>
              <a:t> Jeff </a:t>
            </a:r>
            <a:r>
              <a:rPr lang="en-US" dirty="0" err="1" smtClean="0">
                <a:solidFill>
                  <a:prstClr val="black"/>
                </a:solidFill>
              </a:rPr>
              <a:t>Horsburgh</a:t>
            </a:r>
            <a:r>
              <a:rPr lang="en-US" dirty="0" smtClean="0">
                <a:solidFill>
                  <a:prstClr val="black"/>
                </a:solidFill>
              </a:rPr>
              <a:t>, Kim </a:t>
            </a:r>
            <a:r>
              <a:rPr lang="en-US" dirty="0" err="1" smtClean="0">
                <a:solidFill>
                  <a:prstClr val="black"/>
                </a:solidFill>
              </a:rPr>
              <a:t>Schreuders</a:t>
            </a:r>
            <a:r>
              <a:rPr lang="en-US" dirty="0" smtClean="0">
                <a:solidFill>
                  <a:prstClr val="black"/>
                </a:solidFill>
              </a:rPr>
              <a:t>, Stephanie Reeder, Edward </a:t>
            </a:r>
            <a:r>
              <a:rPr lang="en-US" dirty="0" err="1" smtClean="0">
                <a:solidFill>
                  <a:prstClr val="black"/>
                </a:solidFill>
              </a:rPr>
              <a:t>Wai</a:t>
            </a:r>
            <a:r>
              <a:rPr lang="en-US" dirty="0" smtClean="0">
                <a:solidFill>
                  <a:prstClr val="black"/>
                </a:solidFill>
              </a:rPr>
              <a:t> </a:t>
            </a:r>
            <a:r>
              <a:rPr lang="en-US" dirty="0" err="1" smtClean="0">
                <a:solidFill>
                  <a:prstClr val="black"/>
                </a:solidFill>
              </a:rPr>
              <a:t>Tsui</a:t>
            </a:r>
            <a:r>
              <a:rPr lang="en-US" dirty="0" smtClean="0">
                <a:solidFill>
                  <a:prstClr val="black"/>
                </a:solidFill>
              </a:rPr>
              <a:t>, </a:t>
            </a:r>
            <a:r>
              <a:rPr lang="en-US" dirty="0" err="1" smtClean="0">
                <a:solidFill>
                  <a:prstClr val="black"/>
                </a:solidFill>
              </a:rPr>
              <a:t>Ravichand</a:t>
            </a:r>
            <a:r>
              <a:rPr lang="en-US" dirty="0" smtClean="0">
                <a:solidFill>
                  <a:prstClr val="black"/>
                </a:solidFill>
              </a:rPr>
              <a:t> </a:t>
            </a:r>
            <a:r>
              <a:rPr lang="en-US" dirty="0" err="1" smtClean="0">
                <a:solidFill>
                  <a:prstClr val="black"/>
                </a:solidFill>
              </a:rPr>
              <a:t>Vegiraju</a:t>
            </a:r>
            <a:r>
              <a:rPr lang="en-US" dirty="0" smtClean="0">
                <a:solidFill>
                  <a:prstClr val="black"/>
                </a:solidFill>
              </a:rPr>
              <a:t>, </a:t>
            </a:r>
            <a:r>
              <a:rPr lang="en-US" dirty="0" err="1" smtClean="0">
                <a:solidFill>
                  <a:prstClr val="black"/>
                </a:solidFill>
              </a:rPr>
              <a:t>Ketan</a:t>
            </a:r>
            <a:r>
              <a:rPr lang="en-US" dirty="0" smtClean="0">
                <a:solidFill>
                  <a:prstClr val="black"/>
                </a:solidFill>
              </a:rPr>
              <a:t> </a:t>
            </a:r>
            <a:r>
              <a:rPr lang="en-US" dirty="0" err="1" smtClean="0">
                <a:solidFill>
                  <a:prstClr val="black"/>
                </a:solidFill>
              </a:rPr>
              <a:t>Patil</a:t>
            </a:r>
            <a:endParaRPr lang="en-US" dirty="0" smtClean="0">
              <a:solidFill>
                <a:prstClr val="black"/>
              </a:solidFill>
            </a:endParaRPr>
          </a:p>
          <a:p>
            <a:pPr marL="342900" indent="-342900" eaLnBrk="0" hangingPunct="0">
              <a:spcBef>
                <a:spcPct val="20000"/>
              </a:spcBef>
              <a:buFont typeface="Arial" charset="0"/>
              <a:buChar char="•"/>
              <a:defRPr/>
            </a:pPr>
            <a:r>
              <a:rPr lang="en-US" dirty="0" smtClean="0">
                <a:solidFill>
                  <a:srgbClr val="0070C0"/>
                </a:solidFill>
              </a:rPr>
              <a:t>University of South Carolina </a:t>
            </a:r>
            <a:r>
              <a:rPr lang="en-US" dirty="0" smtClean="0">
                <a:solidFill>
                  <a:prstClr val="black"/>
                </a:solidFill>
              </a:rPr>
              <a:t>– Jon </a:t>
            </a:r>
            <a:r>
              <a:rPr lang="en-US" dirty="0" err="1" smtClean="0">
                <a:solidFill>
                  <a:prstClr val="black"/>
                </a:solidFill>
              </a:rPr>
              <a:t>Goodall</a:t>
            </a:r>
            <a:r>
              <a:rPr lang="en-US" dirty="0" smtClean="0">
                <a:solidFill>
                  <a:prstClr val="black"/>
                </a:solidFill>
              </a:rPr>
              <a:t>, Anthony </a:t>
            </a:r>
            <a:r>
              <a:rPr lang="en-US" dirty="0" err="1" smtClean="0">
                <a:solidFill>
                  <a:prstClr val="black"/>
                </a:solidFill>
              </a:rPr>
              <a:t>Castronova</a:t>
            </a:r>
            <a:endParaRPr lang="en-US" dirty="0" smtClean="0">
              <a:solidFill>
                <a:prstClr val="black"/>
              </a:solidFill>
            </a:endParaRPr>
          </a:p>
          <a:p>
            <a:pPr marL="342900" indent="-342900" eaLnBrk="0" hangingPunct="0">
              <a:spcBef>
                <a:spcPct val="20000"/>
              </a:spcBef>
              <a:buFont typeface="Arial" charset="0"/>
              <a:buChar char="•"/>
              <a:defRPr/>
            </a:pPr>
            <a:r>
              <a:rPr lang="en-US" dirty="0" smtClean="0">
                <a:solidFill>
                  <a:srgbClr val="0070C0"/>
                </a:solidFill>
              </a:rPr>
              <a:t>Idaho State University </a:t>
            </a:r>
            <a:r>
              <a:rPr lang="en-US" dirty="0" smtClean="0">
                <a:solidFill>
                  <a:prstClr val="black"/>
                </a:solidFill>
              </a:rPr>
              <a:t>– Dan Ames, Ted </a:t>
            </a:r>
            <a:r>
              <a:rPr lang="en-US" dirty="0" err="1" smtClean="0">
                <a:solidFill>
                  <a:prstClr val="black"/>
                </a:solidFill>
              </a:rPr>
              <a:t>Dunsford</a:t>
            </a:r>
            <a:r>
              <a:rPr lang="en-US" dirty="0" smtClean="0">
                <a:solidFill>
                  <a:prstClr val="black"/>
                </a:solidFill>
              </a:rPr>
              <a:t>, </a:t>
            </a:r>
            <a:r>
              <a:rPr lang="en-US" dirty="0" err="1" smtClean="0">
                <a:solidFill>
                  <a:prstClr val="black"/>
                </a:solidFill>
              </a:rPr>
              <a:t>Jiří</a:t>
            </a:r>
            <a:r>
              <a:rPr lang="en-US" dirty="0" smtClean="0">
                <a:solidFill>
                  <a:prstClr val="black"/>
                </a:solidFill>
              </a:rPr>
              <a:t> </a:t>
            </a:r>
            <a:r>
              <a:rPr lang="en-US" dirty="0" err="1" smtClean="0">
                <a:solidFill>
                  <a:prstClr val="black"/>
                </a:solidFill>
              </a:rPr>
              <a:t>Kadlec</a:t>
            </a:r>
            <a:r>
              <a:rPr lang="en-US" dirty="0" smtClean="0">
                <a:solidFill>
                  <a:prstClr val="black"/>
                </a:solidFill>
              </a:rPr>
              <a:t>, Yang Cao, </a:t>
            </a:r>
            <a:r>
              <a:rPr lang="en-US" dirty="0" err="1" smtClean="0">
                <a:solidFill>
                  <a:prstClr val="black"/>
                </a:solidFill>
              </a:rPr>
              <a:t>Dinesh</a:t>
            </a:r>
            <a:r>
              <a:rPr lang="en-US" dirty="0" smtClean="0">
                <a:solidFill>
                  <a:prstClr val="black"/>
                </a:solidFill>
              </a:rPr>
              <a:t> Grover</a:t>
            </a:r>
          </a:p>
          <a:p>
            <a:pPr marL="342900" indent="-342900" eaLnBrk="0" hangingPunct="0">
              <a:spcBef>
                <a:spcPct val="20000"/>
              </a:spcBef>
              <a:buFont typeface="Arial" charset="0"/>
              <a:buChar char="•"/>
              <a:defRPr/>
            </a:pPr>
            <a:r>
              <a:rPr lang="en-US" dirty="0" smtClean="0">
                <a:solidFill>
                  <a:srgbClr val="0070C0"/>
                </a:solidFill>
              </a:rPr>
              <a:t>Drexel University/CUNY </a:t>
            </a:r>
            <a:r>
              <a:rPr lang="en-US" dirty="0" smtClean="0">
                <a:solidFill>
                  <a:prstClr val="black"/>
                </a:solidFill>
              </a:rPr>
              <a:t>– Michael </a:t>
            </a:r>
            <a:r>
              <a:rPr lang="en-US" dirty="0" err="1" smtClean="0">
                <a:solidFill>
                  <a:prstClr val="black"/>
                </a:solidFill>
              </a:rPr>
              <a:t>Piasecki</a:t>
            </a:r>
            <a:endParaRPr lang="en-US" dirty="0" smtClean="0">
              <a:solidFill>
                <a:prstClr val="black"/>
              </a:solidFill>
            </a:endParaRPr>
          </a:p>
          <a:p>
            <a:pPr marL="342900" indent="-342900" eaLnBrk="0" hangingPunct="0">
              <a:spcBef>
                <a:spcPct val="20000"/>
              </a:spcBef>
              <a:buFont typeface="Arial" charset="0"/>
              <a:buChar char="•"/>
              <a:defRPr/>
            </a:pPr>
            <a:r>
              <a:rPr lang="en-US" dirty="0" smtClean="0">
                <a:solidFill>
                  <a:srgbClr val="0070C0"/>
                </a:solidFill>
              </a:rPr>
              <a:t>WATERS Network </a:t>
            </a:r>
            <a:r>
              <a:rPr lang="en-US" dirty="0" smtClean="0">
                <a:solidFill>
                  <a:prstClr val="black"/>
                </a:solidFill>
              </a:rPr>
              <a:t>– </a:t>
            </a:r>
            <a:r>
              <a:rPr lang="en-US" dirty="0" err="1" smtClean="0">
                <a:solidFill>
                  <a:prstClr val="black"/>
                </a:solidFill>
              </a:rPr>
              <a:t>Testbed</a:t>
            </a:r>
            <a:r>
              <a:rPr lang="en-US" dirty="0" smtClean="0">
                <a:solidFill>
                  <a:prstClr val="black"/>
                </a:solidFill>
              </a:rPr>
              <a:t> Data Managers</a:t>
            </a:r>
          </a:p>
          <a:p>
            <a:pPr marL="342900" indent="-342900" eaLnBrk="0" hangingPunct="0">
              <a:spcBef>
                <a:spcPct val="20000"/>
              </a:spcBef>
              <a:buFont typeface="Arial" pitchFamily="34" charset="0"/>
              <a:buChar char="•"/>
              <a:defRPr/>
            </a:pPr>
            <a:r>
              <a:rPr lang="en-US" dirty="0" smtClean="0">
                <a:solidFill>
                  <a:srgbClr val="0070C0"/>
                </a:solidFill>
              </a:rPr>
              <a:t>CUAHSI Program Office </a:t>
            </a:r>
            <a:r>
              <a:rPr lang="en-US" dirty="0" smtClean="0">
                <a:solidFill>
                  <a:prstClr val="black"/>
                </a:solidFill>
              </a:rPr>
              <a:t>– Rick Hooper, </a:t>
            </a:r>
            <a:r>
              <a:rPr lang="en-US" dirty="0" err="1" smtClean="0">
                <a:solidFill>
                  <a:prstClr val="black"/>
                </a:solidFill>
              </a:rPr>
              <a:t>Yoori</a:t>
            </a:r>
            <a:r>
              <a:rPr lang="en-US" dirty="0" smtClean="0">
                <a:solidFill>
                  <a:prstClr val="black"/>
                </a:solidFill>
              </a:rPr>
              <a:t> </a:t>
            </a:r>
            <a:r>
              <a:rPr lang="en-US" dirty="0" err="1" smtClean="0">
                <a:solidFill>
                  <a:prstClr val="black"/>
                </a:solidFill>
              </a:rPr>
              <a:t>Choi</a:t>
            </a:r>
            <a:r>
              <a:rPr lang="en-US" dirty="0" smtClean="0">
                <a:solidFill>
                  <a:prstClr val="black"/>
                </a:solidFill>
              </a:rPr>
              <a:t>, Conrad </a:t>
            </a:r>
            <a:r>
              <a:rPr lang="en-US" dirty="0" err="1" smtClean="0">
                <a:solidFill>
                  <a:prstClr val="black"/>
                </a:solidFill>
              </a:rPr>
              <a:t>Matiuk</a:t>
            </a:r>
            <a:endParaRPr lang="en-US" dirty="0" smtClean="0">
              <a:solidFill>
                <a:prstClr val="black"/>
              </a:solidFill>
            </a:endParaRPr>
          </a:p>
          <a:p>
            <a:pPr marL="342900" indent="-342900" eaLnBrk="0" hangingPunct="0">
              <a:spcBef>
                <a:spcPct val="20000"/>
              </a:spcBef>
              <a:buFont typeface="Arial" pitchFamily="34" charset="0"/>
              <a:buChar char="•"/>
              <a:defRPr/>
            </a:pPr>
            <a:r>
              <a:rPr lang="en-US" dirty="0" err="1" smtClean="0">
                <a:solidFill>
                  <a:srgbClr val="0070C0"/>
                </a:solidFill>
              </a:rPr>
              <a:t>ESRI</a:t>
            </a:r>
            <a:r>
              <a:rPr lang="en-US" dirty="0" smtClean="0">
                <a:solidFill>
                  <a:prstClr val="black"/>
                </a:solidFill>
              </a:rPr>
              <a:t> – Dean </a:t>
            </a:r>
            <a:r>
              <a:rPr lang="en-US" dirty="0" err="1" smtClean="0">
                <a:solidFill>
                  <a:prstClr val="black"/>
                </a:solidFill>
              </a:rPr>
              <a:t>Djokic</a:t>
            </a:r>
            <a:r>
              <a:rPr lang="en-US" dirty="0" smtClean="0">
                <a:solidFill>
                  <a:prstClr val="black"/>
                </a:solidFill>
              </a:rPr>
              <a:t>, </a:t>
            </a:r>
            <a:r>
              <a:rPr lang="en-US" dirty="0" err="1" smtClean="0">
                <a:solidFill>
                  <a:prstClr val="black"/>
                </a:solidFill>
              </a:rPr>
              <a:t>Zichuan</a:t>
            </a:r>
            <a:r>
              <a:rPr lang="en-US" dirty="0" smtClean="0">
                <a:solidFill>
                  <a:prstClr val="black"/>
                </a:solidFill>
              </a:rPr>
              <a:t> Ye</a:t>
            </a:r>
          </a:p>
        </p:txBody>
      </p:sp>
      <p:grpSp>
        <p:nvGrpSpPr>
          <p:cNvPr id="6" name="Group 4"/>
          <p:cNvGrpSpPr>
            <a:grpSpLocks/>
          </p:cNvGrpSpPr>
          <p:nvPr/>
        </p:nvGrpSpPr>
        <p:grpSpPr bwMode="auto">
          <a:xfrm>
            <a:off x="6461125" y="5759450"/>
            <a:ext cx="2682875" cy="1076325"/>
            <a:chOff x="6461125" y="5759450"/>
            <a:chExt cx="2682875" cy="1076325"/>
          </a:xfrm>
        </p:grpSpPr>
        <p:sp>
          <p:nvSpPr>
            <p:cNvPr id="7" name="Rectangle 10"/>
            <p:cNvSpPr>
              <a:spLocks noChangeArrowheads="1"/>
            </p:cNvSpPr>
            <p:nvPr/>
          </p:nvSpPr>
          <p:spPr bwMode="auto">
            <a:xfrm>
              <a:off x="6461125" y="5759450"/>
              <a:ext cx="2654300" cy="1076325"/>
            </a:xfrm>
            <a:prstGeom prst="rect">
              <a:avLst/>
            </a:prstGeom>
            <a:solidFill>
              <a:schemeClr val="bg1"/>
            </a:solidFill>
            <a:ln w="25400" algn="ctr">
              <a:solidFill>
                <a:schemeClr val="tx1"/>
              </a:solidFill>
              <a:miter lim="800000"/>
              <a:headEnd/>
              <a:tailEnd/>
            </a:ln>
          </p:spPr>
          <p:txBody>
            <a:bodyPr wrap="none" anchor="ctr"/>
            <a:lstStyle/>
            <a:p>
              <a:endParaRPr lang="en-US">
                <a:solidFill>
                  <a:prstClr val="black"/>
                </a:solidFill>
              </a:endParaRPr>
            </a:p>
          </p:txBody>
        </p:sp>
        <p:pic>
          <p:nvPicPr>
            <p:cNvPr id="8" name="Picture 11" descr="nsf4c"/>
            <p:cNvPicPr>
              <a:picLocks noChangeAspect="1" noChangeArrowheads="1"/>
            </p:cNvPicPr>
            <p:nvPr/>
          </p:nvPicPr>
          <p:blipFill>
            <a:blip r:embed="rId2" cstate="print"/>
            <a:srcRect/>
            <a:stretch>
              <a:fillRect/>
            </a:stretch>
          </p:blipFill>
          <p:spPr bwMode="auto">
            <a:xfrm>
              <a:off x="6484938" y="5827713"/>
              <a:ext cx="995362" cy="966787"/>
            </a:xfrm>
            <a:prstGeom prst="rect">
              <a:avLst/>
            </a:prstGeom>
            <a:noFill/>
            <a:ln w="9525">
              <a:noFill/>
              <a:miter lim="800000"/>
              <a:headEnd/>
              <a:tailEnd/>
            </a:ln>
          </p:spPr>
        </p:pic>
        <p:sp>
          <p:nvSpPr>
            <p:cNvPr id="9" name="Text Box 12"/>
            <p:cNvSpPr txBox="1">
              <a:spLocks noChangeArrowheads="1"/>
            </p:cNvSpPr>
            <p:nvPr/>
          </p:nvSpPr>
          <p:spPr bwMode="auto">
            <a:xfrm>
              <a:off x="7477125" y="5943600"/>
              <a:ext cx="1666875" cy="641350"/>
            </a:xfrm>
            <a:prstGeom prst="rect">
              <a:avLst/>
            </a:prstGeom>
            <a:noFill/>
            <a:ln w="9525" algn="ctr">
              <a:noFill/>
              <a:miter lim="800000"/>
              <a:headEnd/>
              <a:tailEnd/>
            </a:ln>
          </p:spPr>
          <p:txBody>
            <a:bodyPr>
              <a:spAutoFit/>
            </a:bodyPr>
            <a:lstStyle/>
            <a:p>
              <a:pPr defTabSz="4389438"/>
              <a:r>
                <a:rPr lang="en-US">
                  <a:solidFill>
                    <a:prstClr val="black"/>
                  </a:solidFill>
                </a:rPr>
                <a:t>Support</a:t>
              </a:r>
            </a:p>
            <a:p>
              <a:pPr defTabSz="4389438"/>
              <a:r>
                <a:rPr lang="en-US">
                  <a:solidFill>
                    <a:prstClr val="black"/>
                  </a:solidFill>
                </a:rPr>
                <a:t>EAR 0622374</a:t>
              </a:r>
            </a:p>
          </p:txBody>
        </p:sp>
      </p:grpSp>
      <p:grpSp>
        <p:nvGrpSpPr>
          <p:cNvPr id="10" name="Group 11"/>
          <p:cNvGrpSpPr>
            <a:grpSpLocks/>
          </p:cNvGrpSpPr>
          <p:nvPr/>
        </p:nvGrpSpPr>
        <p:grpSpPr bwMode="auto">
          <a:xfrm>
            <a:off x="76200" y="5481638"/>
            <a:ext cx="3465513" cy="1300162"/>
            <a:chOff x="228600" y="5232772"/>
            <a:chExt cx="3733800" cy="1400590"/>
          </a:xfrm>
        </p:grpSpPr>
        <p:pic>
          <p:nvPicPr>
            <p:cNvPr id="11" name="Picture 4" descr="cuahsi_logo_4"/>
            <p:cNvPicPr>
              <a:picLocks noChangeAspect="1" noChangeArrowheads="1"/>
            </p:cNvPicPr>
            <p:nvPr/>
          </p:nvPicPr>
          <p:blipFill>
            <a:blip r:embed="rId3" cstate="print"/>
            <a:srcRect r="69569"/>
            <a:stretch>
              <a:fillRect/>
            </a:stretch>
          </p:blipFill>
          <p:spPr bwMode="auto">
            <a:xfrm>
              <a:off x="228600" y="5232772"/>
              <a:ext cx="1447800" cy="1400590"/>
            </a:xfrm>
            <a:prstGeom prst="rect">
              <a:avLst/>
            </a:prstGeom>
            <a:noFill/>
            <a:ln w="9525">
              <a:noFill/>
              <a:miter lim="800000"/>
              <a:headEnd/>
              <a:tailEnd/>
            </a:ln>
          </p:spPr>
        </p:pic>
        <p:sp>
          <p:nvSpPr>
            <p:cNvPr id="12" name="Rectangle 9"/>
            <p:cNvSpPr>
              <a:spLocks noChangeArrowheads="1"/>
            </p:cNvSpPr>
            <p:nvPr/>
          </p:nvSpPr>
          <p:spPr bwMode="auto">
            <a:xfrm>
              <a:off x="1600200" y="5257800"/>
              <a:ext cx="2362200" cy="1326325"/>
            </a:xfrm>
            <a:prstGeom prst="rect">
              <a:avLst/>
            </a:prstGeom>
            <a:noFill/>
            <a:ln w="9525">
              <a:noFill/>
              <a:miter lim="800000"/>
              <a:headEnd/>
              <a:tailEnd/>
            </a:ln>
          </p:spPr>
          <p:txBody>
            <a:bodyPr>
              <a:spAutoFit/>
            </a:bodyPr>
            <a:lstStyle/>
            <a:p>
              <a:pPr>
                <a:lnSpc>
                  <a:spcPct val="90000"/>
                </a:lnSpc>
              </a:pPr>
              <a:r>
                <a:rPr lang="en-US" sz="2800">
                  <a:solidFill>
                    <a:prstClr val="black"/>
                  </a:solidFill>
                </a:rPr>
                <a:t>CUAHSI</a:t>
              </a:r>
            </a:p>
            <a:p>
              <a:pPr>
                <a:lnSpc>
                  <a:spcPct val="80000"/>
                </a:lnSpc>
              </a:pPr>
              <a:r>
                <a:rPr lang="en-US" sz="5400">
                  <a:solidFill>
                    <a:prstClr val="black"/>
                  </a:solidFill>
                </a:rPr>
                <a:t>HIS</a:t>
              </a:r>
            </a:p>
            <a:p>
              <a:pPr>
                <a:lnSpc>
                  <a:spcPct val="40000"/>
                </a:lnSpc>
              </a:pPr>
              <a:r>
                <a:rPr lang="en-US" sz="1400" i="1">
                  <a:solidFill>
                    <a:prstClr val="black"/>
                  </a:solidFill>
                </a:rPr>
                <a:t>Sharing hydrologic data</a:t>
              </a:r>
            </a:p>
          </p:txBody>
        </p:sp>
      </p:grpSp>
      <p:sp>
        <p:nvSpPr>
          <p:cNvPr id="13" name="Subtitle 10"/>
          <p:cNvSpPr txBox="1">
            <a:spLocks/>
          </p:cNvSpPr>
          <p:nvPr/>
        </p:nvSpPr>
        <p:spPr>
          <a:xfrm>
            <a:off x="2014379" y="5867400"/>
            <a:ext cx="4968240" cy="685800"/>
          </a:xfrm>
          <a:prstGeom prst="rect">
            <a:avLst/>
          </a:prstGeom>
        </p:spPr>
        <p:txBody>
          <a:bodyPr/>
          <a:lstStyle/>
          <a:p>
            <a:pPr marL="342900" indent="-342900" algn="ctr" fontAlgn="base">
              <a:spcBef>
                <a:spcPct val="20000"/>
              </a:spcBef>
              <a:spcAft>
                <a:spcPct val="0"/>
              </a:spcAft>
              <a:buFont typeface="Arial" pitchFamily="34" charset="0"/>
              <a:buNone/>
              <a:defRPr/>
            </a:pPr>
            <a:r>
              <a:rPr lang="en-US" sz="3200" dirty="0" smtClean="0">
                <a:solidFill>
                  <a:prstClr val="black"/>
                </a:solidFill>
                <a:hlinkClick r:id="rId4"/>
              </a:rPr>
              <a:t>http://his.cuahsi.org/</a:t>
            </a:r>
            <a:r>
              <a:rPr lang="en-US" sz="3200" dirty="0" smtClean="0">
                <a:solidFill>
                  <a:prstClr val="black"/>
                </a:solidFill>
              </a:rPr>
              <a:t> </a:t>
            </a:r>
          </a:p>
        </p:txBody>
      </p:sp>
      <p:sp>
        <p:nvSpPr>
          <p:cNvPr id="3" name="Title 2"/>
          <p:cNvSpPr>
            <a:spLocks noGrp="1"/>
          </p:cNvSpPr>
          <p:nvPr>
            <p:ph type="title"/>
          </p:nvPr>
        </p:nvSpPr>
        <p:spPr/>
        <p:txBody>
          <a:bodyPr>
            <a:normAutofit fontScale="90000"/>
          </a:bodyPr>
          <a:lstStyle/>
          <a:p>
            <a:r>
              <a:rPr lang="en-US" dirty="0"/>
              <a:t>The CUAHSI Community Hydrologic Information </a:t>
            </a:r>
            <a:r>
              <a:rPr lang="en-US" dirty="0" smtClean="0"/>
              <a:t>System</a:t>
            </a:r>
            <a:endParaRPr lang="en-US" dirty="0"/>
          </a:p>
        </p:txBody>
      </p:sp>
    </p:spTree>
    <p:extLst>
      <p:ext uri="{BB962C8B-B14F-4D97-AF65-F5344CB8AC3E}">
        <p14:creationId xmlns:p14="http://schemas.microsoft.com/office/powerpoint/2010/main" val="408857773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4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efault Design">
  <a:themeElements>
    <a:clrScheme name="Custom 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9_Default Design">
  <a:themeElements>
    <a:clrScheme name="Custom 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6_Generic (Online)">
  <a:themeElements>
    <a:clrScheme name="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fontScheme name="Generic (Online)">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clrMap bg1="lt1" tx1="dk1" bg2="lt2" tx2="dk2" accent1="accent1" accent2="accent2" accent3="accent3" accent4="accent4" accent5="accent5" accent6="accent6" hlink="hlink" folHlink="folHlink"/>
    </a:extraClrScheme>
    <a:extraClrScheme>
      <a:clrScheme name="Generic (Online)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800000"/>
        </a:folHlink>
      </a:clrScheme>
      <a:clrMap bg1="dk2" tx1="lt1" bg2="dk1" tx2="lt2" accent1="accent1" accent2="accent2" accent3="accent3" accent4="accent4" accent5="accent5" accent6="accent6" hlink="hlink" folHlink="folHlink"/>
    </a:extraClrScheme>
    <a:extraClrScheme>
      <a:clrScheme name="Generic (Online) 3">
        <a:dk1>
          <a:srgbClr val="000000"/>
        </a:dk1>
        <a:lt1>
          <a:srgbClr val="FFFFFF"/>
        </a:lt1>
        <a:dk2>
          <a:srgbClr val="000000"/>
        </a:dk2>
        <a:lt2>
          <a:srgbClr val="CBCBCB"/>
        </a:lt2>
        <a:accent1>
          <a:srgbClr val="B2B2B2"/>
        </a:accent1>
        <a:accent2>
          <a:srgbClr val="EAEAEA"/>
        </a:accent2>
        <a:accent3>
          <a:srgbClr val="FFFFFF"/>
        </a:accent3>
        <a:accent4>
          <a:srgbClr val="000000"/>
        </a:accent4>
        <a:accent5>
          <a:srgbClr val="D5D5D5"/>
        </a:accent5>
        <a:accent6>
          <a:srgbClr val="D4D4D4"/>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_Default Design">
  <a:themeElements>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1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Generic (Online)">
  <a:themeElements>
    <a:clrScheme name="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fontScheme name="Generic (Online)">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clrMap bg1="lt1" tx1="dk1" bg2="lt2" tx2="dk2" accent1="accent1" accent2="accent2" accent3="accent3" accent4="accent4" accent5="accent5" accent6="accent6" hlink="hlink" folHlink="folHlink"/>
    </a:extraClrScheme>
    <a:extraClrScheme>
      <a:clrScheme name="Generic (Online)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800000"/>
        </a:folHlink>
      </a:clrScheme>
      <a:clrMap bg1="dk2" tx1="lt1" bg2="dk1" tx2="lt2" accent1="accent1" accent2="accent2" accent3="accent3" accent4="accent4" accent5="accent5" accent6="accent6" hlink="hlink" folHlink="folHlink"/>
    </a:extraClrScheme>
    <a:extraClrScheme>
      <a:clrScheme name="Generic (Online) 3">
        <a:dk1>
          <a:srgbClr val="000000"/>
        </a:dk1>
        <a:lt1>
          <a:srgbClr val="FFFFFF"/>
        </a:lt1>
        <a:dk2>
          <a:srgbClr val="000000"/>
        </a:dk2>
        <a:lt2>
          <a:srgbClr val="CBCBCB"/>
        </a:lt2>
        <a:accent1>
          <a:srgbClr val="B2B2B2"/>
        </a:accent1>
        <a:accent2>
          <a:srgbClr val="EAEAEA"/>
        </a:accent2>
        <a:accent3>
          <a:srgbClr val="FFFFFF"/>
        </a:accent3>
        <a:accent4>
          <a:srgbClr val="000000"/>
        </a:accent4>
        <a:accent5>
          <a:srgbClr val="D5D5D5"/>
        </a:accent5>
        <a:accent6>
          <a:srgbClr val="D4D4D4"/>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Default Design">
  <a:themeElements>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1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2_Blank Presentatio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Default Design">
  <a:themeElements>
    <a:clrScheme name="Custom 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WATERS Network CD 2007 compressed-1">
  <a:themeElements>
    <a:clrScheme name="WATERS Network CD 2007 compressed-1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33FF"/>
      </a:hlink>
      <a:folHlink>
        <a:srgbClr val="99CC00"/>
      </a:folHlink>
    </a:clrScheme>
    <a:fontScheme name="WATERS Network CD 2007 compressed-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ATERS Network CD 2007 compressed-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ATERS Network CD 2007 compressed-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ATERS Network CD 2007 compressed-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ATERS Network CD 2007 compressed-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ATERS Network CD 2007 compressed-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ATERS Network CD 2007 compressed-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ATERS Network CD 2007 compressed-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ATERS Network CD 2007 compressed-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ATERS Network CD 2007 compressed-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ATERS Network CD 2007 compressed-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ATERS Network CD 2007 compressed-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ATERS Network CD 2007 compressed-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ATERS Network CD 2007 compressed-1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WATERS Network CD 2007 compressed-1 14">
        <a:dk1>
          <a:srgbClr val="FFFFFF"/>
        </a:dk1>
        <a:lt1>
          <a:srgbClr val="FFFFFF"/>
        </a:lt1>
        <a:dk2>
          <a:srgbClr val="000000"/>
        </a:dk2>
        <a:lt2>
          <a:srgbClr val="808080"/>
        </a:lt2>
        <a:accent1>
          <a:srgbClr val="00CC99"/>
        </a:accent1>
        <a:accent2>
          <a:srgbClr val="3333CC"/>
        </a:accent2>
        <a:accent3>
          <a:srgbClr val="FFFFFF"/>
        </a:accent3>
        <a:accent4>
          <a:srgbClr val="DADADA"/>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WATERS Network CD 2007 compressed-1 15">
        <a:dk1>
          <a:srgbClr val="000099"/>
        </a:dk1>
        <a:lt1>
          <a:srgbClr val="FFFFFF"/>
        </a:lt1>
        <a:dk2>
          <a:srgbClr val="000000"/>
        </a:dk2>
        <a:lt2>
          <a:srgbClr val="808080"/>
        </a:lt2>
        <a:accent1>
          <a:srgbClr val="00CC99"/>
        </a:accent1>
        <a:accent2>
          <a:srgbClr val="FFFFFF"/>
        </a:accent2>
        <a:accent3>
          <a:srgbClr val="FFFFFF"/>
        </a:accent3>
        <a:accent4>
          <a:srgbClr val="000082"/>
        </a:accent4>
        <a:accent5>
          <a:srgbClr val="AAE2CA"/>
        </a:accent5>
        <a:accent6>
          <a:srgbClr val="E7E7E7"/>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WATERS Network CD 2007 compressed-1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33F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6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themeOverride>
</file>

<file path=ppt/theme/themeOverride4.xml><?xml version="1.0" encoding="utf-8"?>
<a:themeOverride xmlns:a="http://schemas.openxmlformats.org/drawingml/2006/main">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themeOverride>
</file>

<file path=ppt/theme/themeOverride6.xml><?xml version="1.0" encoding="utf-8"?>
<a:themeOverride xmlns:a="http://schemas.openxmlformats.org/drawingml/2006/main">
  <a:clrScheme name="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themeOverride>
</file>

<file path=ppt/theme/themeOverride7.xml><?xml version="1.0" encoding="utf-8"?>
<a:themeOverride xmlns:a="http://schemas.openxmlformats.org/drawingml/2006/main">
  <a:clrScheme name="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themeOverride>
</file>

<file path=ppt/theme/themeOverride8.xml><?xml version="1.0" encoding="utf-8"?>
<a:themeOverride xmlns:a="http://schemas.openxmlformats.org/drawingml/2006/main">
  <a:clrScheme name="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themeOverride>
</file>

<file path=ppt/theme/themeOverride9.xml><?xml version="1.0" encoding="utf-8"?>
<a:themeOverride xmlns:a="http://schemas.openxmlformats.org/drawingml/2006/main">
  <a:clrScheme name="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themeOverride>
</file>

<file path=docProps/app.xml><?xml version="1.0" encoding="utf-8"?>
<Properties xmlns="http://schemas.openxmlformats.org/officeDocument/2006/extended-properties" xmlns:vt="http://schemas.openxmlformats.org/officeDocument/2006/docPropsVTypes">
  <TotalTime>740</TotalTime>
  <Words>4024</Words>
  <Application>Microsoft Office PowerPoint</Application>
  <PresentationFormat>On-screen Show (4:3)</PresentationFormat>
  <Paragraphs>1114</Paragraphs>
  <Slides>67</Slides>
  <Notes>19</Notes>
  <HiddenSlides>0</HiddenSlides>
  <MMClips>0</MMClips>
  <ScaleCrop>false</ScaleCrop>
  <HeadingPairs>
    <vt:vector size="6" baseType="variant">
      <vt:variant>
        <vt:lpstr>Theme</vt:lpstr>
      </vt:variant>
      <vt:variant>
        <vt:i4>25</vt:i4>
      </vt:variant>
      <vt:variant>
        <vt:lpstr>Embedded OLE Servers</vt:lpstr>
      </vt:variant>
      <vt:variant>
        <vt:i4>5</vt:i4>
      </vt:variant>
      <vt:variant>
        <vt:lpstr>Slide Titles</vt:lpstr>
      </vt:variant>
      <vt:variant>
        <vt:i4>67</vt:i4>
      </vt:variant>
    </vt:vector>
  </HeadingPairs>
  <TitlesOfParts>
    <vt:vector size="97" baseType="lpstr">
      <vt:lpstr>Office Theme</vt:lpstr>
      <vt:lpstr>3_Office Theme</vt:lpstr>
      <vt:lpstr>5_Office Theme</vt:lpstr>
      <vt:lpstr>7_Office Theme</vt:lpstr>
      <vt:lpstr>6_Default Design</vt:lpstr>
      <vt:lpstr>WATERS Network CD 2007 compressed-1</vt:lpstr>
      <vt:lpstr>1_Default Design</vt:lpstr>
      <vt:lpstr>7_Default Design</vt:lpstr>
      <vt:lpstr>10_Office Theme</vt:lpstr>
      <vt:lpstr>6_Office Theme</vt:lpstr>
      <vt:lpstr>17_Office Theme</vt:lpstr>
      <vt:lpstr>14_Office Theme</vt:lpstr>
      <vt:lpstr>Default Design</vt:lpstr>
      <vt:lpstr>1_Office Theme</vt:lpstr>
      <vt:lpstr>13_Office Theme</vt:lpstr>
      <vt:lpstr>15_Office Theme</vt:lpstr>
      <vt:lpstr>9_Default Design</vt:lpstr>
      <vt:lpstr>16_Office Theme</vt:lpstr>
      <vt:lpstr>6_Generic (Online)</vt:lpstr>
      <vt:lpstr>2_Office Theme</vt:lpstr>
      <vt:lpstr>2_Default Design</vt:lpstr>
      <vt:lpstr>4_Generic (Online)</vt:lpstr>
      <vt:lpstr>4_Default Design</vt:lpstr>
      <vt:lpstr>3_Blank Presentation</vt:lpstr>
      <vt:lpstr>4_Office Theme</vt:lpstr>
      <vt:lpstr>Graph Sheet</vt:lpstr>
      <vt:lpstr>Equation</vt:lpstr>
      <vt:lpstr>Picture</vt:lpstr>
      <vt:lpstr>Document</vt:lpstr>
      <vt:lpstr>Clip</vt:lpstr>
      <vt:lpstr>  Managing Hydrologic Data, Observations and Terrain Analysis  </vt:lpstr>
      <vt:lpstr>Outline</vt:lpstr>
      <vt:lpstr>Hydrologic Data Challenges</vt:lpstr>
      <vt:lpstr>The way that data is organized can enhance or inhibit the analysis that can be done</vt:lpstr>
      <vt:lpstr>Hydrologic Science</vt:lpstr>
      <vt:lpstr>Data models capture the complexity of natural systems</vt:lpstr>
      <vt:lpstr>Data intensive science synthesizes large quantities of information (Hey et al., 2009).</vt:lpstr>
      <vt:lpstr>CUAHSI HIS</vt:lpstr>
      <vt:lpstr>The CUAHSI Community Hydrologic Information System</vt:lpstr>
      <vt:lpstr>What is CUAHSI?</vt:lpstr>
      <vt:lpstr>PowerPoint Presentation</vt:lpstr>
      <vt:lpstr>PowerPoint Presentation</vt:lpstr>
      <vt:lpstr>Video Demo</vt:lpstr>
      <vt:lpstr>Web Paradigm</vt:lpstr>
      <vt:lpstr>CUAHSI Hydrologic Information System  Services-Oriented Architecture</vt:lpstr>
      <vt:lpstr>What are the basic attributes to be associated with each single data value and how can these best be organized?</vt:lpstr>
      <vt:lpstr>CUAHSI Observations Data Model</vt:lpstr>
      <vt:lpstr>PowerPoint Presentation</vt:lpstr>
      <vt:lpstr>Stage and Streamflow Example</vt:lpstr>
      <vt:lpstr>PowerPoint Presentation</vt:lpstr>
      <vt:lpstr>Importance of the Observations Data Model</vt:lpstr>
      <vt:lpstr>PowerPoint Presentation</vt:lpstr>
      <vt:lpstr>WaterML as a Web Language</vt:lpstr>
      <vt:lpstr>Open Geospatial Consortium  Web Service Standards</vt:lpstr>
      <vt:lpstr>HydroServer – Data Publication</vt:lpstr>
      <vt:lpstr>HydroServer</vt:lpstr>
      <vt:lpstr>PowerPoint Presentation</vt:lpstr>
      <vt:lpstr>HydroCatalog</vt:lpstr>
      <vt:lpstr>Overcoming Semantic Heterogeneity</vt:lpstr>
      <vt:lpstr>PowerPoint Presentation</vt:lpstr>
      <vt:lpstr>Thematic keyword search</vt:lpstr>
      <vt:lpstr>HydroDesktop</vt:lpstr>
      <vt:lpstr>HydroModeler</vt:lpstr>
      <vt:lpstr>PowerPoint Presentation</vt:lpstr>
      <vt:lpstr> 37 Water Data Services on HIS Central from 12 Universities</vt:lpstr>
      <vt:lpstr>Water Agencies and Industry</vt:lpstr>
      <vt:lpstr>CUAHSI Water Data Services Catalog</vt:lpstr>
      <vt:lpstr>Open Development Model</vt:lpstr>
      <vt:lpstr>Summary</vt:lpstr>
      <vt:lpstr>Terrain Analysis Using Digital Elevation Models (TauDEM)</vt:lpstr>
      <vt:lpstr>Deriving hydrologically useful information from Digital Elevation Models </vt:lpstr>
      <vt:lpstr>A parallel version of the TauDEM Software Tools</vt:lpstr>
      <vt:lpstr>The challenge of increasing Digital Elevation Model (DEM) resolution</vt:lpstr>
      <vt:lpstr>Website and Demo</vt:lpstr>
      <vt:lpstr>Grid Data Format Assumptions</vt:lpstr>
      <vt:lpstr>Representation of Flow Field</vt:lpstr>
      <vt:lpstr>Parallel Approach</vt:lpstr>
      <vt:lpstr>Illustrative Use Case: Delineation of channels and watersheds using a constant support area threshold</vt:lpstr>
      <vt:lpstr>Pit Remove</vt:lpstr>
      <vt:lpstr>D8 Flow Direction (and Slope)</vt:lpstr>
      <vt:lpstr>D8 Contributing Area</vt:lpstr>
      <vt:lpstr>Stream Definition by Threshold</vt:lpstr>
      <vt:lpstr>Stream Reach and Watershed</vt:lpstr>
      <vt:lpstr>Some Algorithm Details Pit Removal: Planchon Fill Algorithm</vt:lpstr>
      <vt:lpstr>Parallel Scheme</vt:lpstr>
      <vt:lpstr>Parallelization of Contributing Area/Flow Algebra</vt:lpstr>
      <vt:lpstr>Illustration of some other functions</vt:lpstr>
      <vt:lpstr>Transport limited accumulation</vt:lpstr>
      <vt:lpstr>PowerPoint Presentation</vt:lpstr>
      <vt:lpstr>Capabilities Summary</vt:lpstr>
      <vt:lpstr>Improved runtime efficiency </vt:lpstr>
      <vt:lpstr>Improved runtime efficiency</vt:lpstr>
      <vt:lpstr>Scaling of run times to large grids</vt:lpstr>
      <vt:lpstr>Scaling of run times to large grids</vt:lpstr>
      <vt:lpstr>Summary and Conclusions</vt:lpstr>
      <vt:lpstr>Limitations and Dependencies</vt:lpstr>
      <vt:lpstr>Are there any questions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CUAHSI OnLine: Bringing Data and Modeling Services to the Water Community</dc:title>
  <dc:creator>Rick</dc:creator>
  <cp:lastModifiedBy>David Tarboton</cp:lastModifiedBy>
  <cp:revision>83</cp:revision>
  <cp:lastPrinted>2011-08-09T07:57:20Z</cp:lastPrinted>
  <dcterms:created xsi:type="dcterms:W3CDTF">2010-05-18T21:41:05Z</dcterms:created>
  <dcterms:modified xsi:type="dcterms:W3CDTF">2011-08-09T19:06:58Z</dcterms:modified>
</cp:coreProperties>
</file>