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6" r:id="rId3"/>
    <p:sldMasterId id="2147483664" r:id="rId4"/>
    <p:sldMasterId id="2147483666" r:id="rId5"/>
    <p:sldMasterId id="2147483668" r:id="rId6"/>
    <p:sldMasterId id="2147483669" r:id="rId7"/>
  </p:sldMasterIdLst>
  <p:notesMasterIdLst>
    <p:notesMasterId r:id="rId33"/>
  </p:notesMasterIdLst>
  <p:handoutMasterIdLst>
    <p:handoutMasterId r:id="rId34"/>
  </p:handoutMasterIdLst>
  <p:sldIdLst>
    <p:sldId id="402" r:id="rId8"/>
    <p:sldId id="629" r:id="rId9"/>
    <p:sldId id="636" r:id="rId10"/>
    <p:sldId id="637" r:id="rId11"/>
    <p:sldId id="609" r:id="rId12"/>
    <p:sldId id="623" r:id="rId13"/>
    <p:sldId id="616" r:id="rId14"/>
    <p:sldId id="618" r:id="rId15"/>
    <p:sldId id="619" r:id="rId16"/>
    <p:sldId id="638" r:id="rId17"/>
    <p:sldId id="599" r:id="rId18"/>
    <p:sldId id="624" r:id="rId19"/>
    <p:sldId id="583" r:id="rId20"/>
    <p:sldId id="584" r:id="rId21"/>
    <p:sldId id="585" r:id="rId22"/>
    <p:sldId id="639" r:id="rId23"/>
    <p:sldId id="631" r:id="rId24"/>
    <p:sldId id="634" r:id="rId25"/>
    <p:sldId id="581" r:id="rId26"/>
    <p:sldId id="582" r:id="rId27"/>
    <p:sldId id="604" r:id="rId28"/>
    <p:sldId id="605" r:id="rId29"/>
    <p:sldId id="576" r:id="rId30"/>
    <p:sldId id="597" r:id="rId31"/>
    <p:sldId id="574" r:id="rId32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0033"/>
    <a:srgbClr val="0000FF"/>
    <a:srgbClr val="FF9900"/>
    <a:srgbClr val="009900"/>
    <a:srgbClr val="66FF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4710" autoAdjust="0"/>
  </p:normalViewPr>
  <p:slideViewPr>
    <p:cSldViewPr snapToGrid="0">
      <p:cViewPr varScale="1">
        <p:scale>
          <a:sx n="107" d="100"/>
          <a:sy n="107" d="100"/>
        </p:scale>
        <p:origin x="3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5F00D9D9-4441-4317-9309-602A2E1113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BAD9EB4A-2682-4F2F-BAC7-BF0E13F2F1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96964" name="Rectangle 4">
            <a:extLst>
              <a:ext uri="{FF2B5EF4-FFF2-40B4-BE49-F238E27FC236}">
                <a16:creationId xmlns:a16="http://schemas.microsoft.com/office/drawing/2014/main" id="{916DB568-8080-4A81-99DF-BBCA34086D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96965" name="Rectangle 5">
            <a:extLst>
              <a:ext uri="{FF2B5EF4-FFF2-40B4-BE49-F238E27FC236}">
                <a16:creationId xmlns:a16="http://schemas.microsoft.com/office/drawing/2014/main" id="{2E5C460B-9A24-4CA7-B225-EE7DB3779C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C23BF-CEF4-4A66-9801-937EB4EE2A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E42840C-6B0D-40CA-8EFA-70CAFE4766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A651C13-85BD-4DA9-B743-DCB172D13B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9BED4F54-3045-487E-A658-B6573B11232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C69A53DA-C97E-44A3-83D1-13E5D84A3B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1963"/>
            <a:ext cx="568325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4E91EA19-CFB6-4089-929A-FF510FF643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E8C8D424-985C-4548-A52A-C19BF5C26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C71998-5639-4C34-AF8C-05C04D210A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3DDFA3-DFE2-49E9-8AF6-2EB320A04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B7E0F-873C-4B0B-8DB1-6918A3301F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40386" name="Rectangle 2">
            <a:extLst>
              <a:ext uri="{FF2B5EF4-FFF2-40B4-BE49-F238E27FC236}">
                <a16:creationId xmlns:a16="http://schemas.microsoft.com/office/drawing/2014/main" id="{798965A3-0A77-41AE-A8F2-F2C427C75D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25563" y="692150"/>
            <a:ext cx="4508500" cy="3381375"/>
          </a:xfrm>
          <a:ln/>
        </p:spPr>
      </p:sp>
      <p:sp>
        <p:nvSpPr>
          <p:cNvPr id="1040387" name="Rectangle 3">
            <a:extLst>
              <a:ext uri="{FF2B5EF4-FFF2-40B4-BE49-F238E27FC236}">
                <a16:creationId xmlns:a16="http://schemas.microsoft.com/office/drawing/2014/main" id="{EE001C46-2F38-43E2-BDE8-01174AF97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278313"/>
            <a:ext cx="5227638" cy="4073525"/>
          </a:xfrm>
        </p:spPr>
        <p:txBody>
          <a:bodyPr/>
          <a:lstStyle/>
          <a:p>
            <a:r>
              <a:rPr lang="en-US" altLang="en-US" sz="800"/>
              <a:t>Hydrologic Information System Service Oriented Architecture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340897-371B-489F-9C46-28EA1D712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2110-D030-435B-8488-6DA9D0E451C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30146" name="Rectangle 2">
            <a:extLst>
              <a:ext uri="{FF2B5EF4-FFF2-40B4-BE49-F238E27FC236}">
                <a16:creationId xmlns:a16="http://schemas.microsoft.com/office/drawing/2014/main" id="{447D0C40-49F8-488E-BE66-CB6F22E700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8BADAE74-2486-4E06-8D1B-5DBD3D50F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CF1062-5D90-4A77-9DD9-6BFF363F2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06D23-DABA-404E-ACDC-7BE5AE20D4F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06242" name="Rectangle 2">
            <a:extLst>
              <a:ext uri="{FF2B5EF4-FFF2-40B4-BE49-F238E27FC236}">
                <a16:creationId xmlns:a16="http://schemas.microsoft.com/office/drawing/2014/main" id="{DF306546-8432-4226-BCA6-DEA5FDC48F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>
            <a:extLst>
              <a:ext uri="{FF2B5EF4-FFF2-40B4-BE49-F238E27FC236}">
                <a16:creationId xmlns:a16="http://schemas.microsoft.com/office/drawing/2014/main" id="{DB9FD97B-F9A0-4F2A-909C-B44FFC67C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271963"/>
            <a:ext cx="5680075" cy="4044950"/>
          </a:xfrm>
        </p:spPr>
        <p:txBody>
          <a:bodyPr/>
          <a:lstStyle/>
          <a:p>
            <a:r>
              <a:rPr lang="en-US" altLang="en-US" sz="700"/>
              <a:t>Discharge Derived from Gage Height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Concepts:</a:t>
            </a:r>
          </a:p>
          <a:p>
            <a:r>
              <a:rPr lang="en-US" altLang="en-US"/>
              <a:t>Data derived from other data – single data point derived from a single observation (discharge from stage)</a:t>
            </a:r>
          </a:p>
          <a:p>
            <a:r>
              <a:rPr lang="en-US" altLang="en-US"/>
              <a:t>Data derived using a specific method (discharge from stage using rating curve)</a:t>
            </a:r>
          </a:p>
          <a:p>
            <a:endParaRPr lang="en-US" altLang="en-US"/>
          </a:p>
          <a:p>
            <a:r>
              <a:rPr lang="en-US" altLang="en-US"/>
              <a:t>Relationships:</a:t>
            </a:r>
          </a:p>
          <a:p>
            <a:r>
              <a:rPr lang="en-US" altLang="en-US"/>
              <a:t>Relationships between Values table and DerivedFrom table on DerivedFromID and ValueID</a:t>
            </a:r>
          </a:p>
          <a:p>
            <a:r>
              <a:rPr lang="en-US" altLang="en-US"/>
              <a:t>Relationship between Values table and Variables table on VariableID</a:t>
            </a:r>
          </a:p>
          <a:p>
            <a:r>
              <a:rPr lang="en-US" altLang="en-US"/>
              <a:t>Relationship between Values table and Methods table on MethodID</a:t>
            </a:r>
          </a:p>
          <a:p>
            <a:r>
              <a:rPr lang="en-US" altLang="en-US"/>
              <a:t>Relationship between Variables table and Units table on UnitID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13FC45-586B-4A52-8E0F-74C593BCD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FAFF8-7A82-4E64-A055-18F3C2BDA48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70082" name="Rectangle 2">
            <a:extLst>
              <a:ext uri="{FF2B5EF4-FFF2-40B4-BE49-F238E27FC236}">
                <a16:creationId xmlns:a16="http://schemas.microsoft.com/office/drawing/2014/main" id="{57E23237-2B67-40A4-8249-6FF7877572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>
            <a:extLst>
              <a:ext uri="{FF2B5EF4-FFF2-40B4-BE49-F238E27FC236}">
                <a16:creationId xmlns:a16="http://schemas.microsoft.com/office/drawing/2014/main" id="{E49F84BF-CA01-4228-8631-33F108CF0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0654B6-43FB-44CE-A8A5-1D0A7AB9D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7D3D8-103C-4CB8-BAA6-1B6F27CCADC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54722" name="Rectangle 2">
            <a:extLst>
              <a:ext uri="{FF2B5EF4-FFF2-40B4-BE49-F238E27FC236}">
                <a16:creationId xmlns:a16="http://schemas.microsoft.com/office/drawing/2014/main" id="{A2493F9C-2A5E-47A9-ABFF-4C250927FE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>
            <a:extLst>
              <a:ext uri="{FF2B5EF4-FFF2-40B4-BE49-F238E27FC236}">
                <a16:creationId xmlns:a16="http://schemas.microsoft.com/office/drawing/2014/main" id="{A0FBB425-66B0-4695-8E98-FC8036663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73E1BE-E2A3-44C2-9027-FEABDE8D3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7022F-52BD-4D06-8EC0-9EBE745FB8D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60866" name="Rectangle 2">
            <a:extLst>
              <a:ext uri="{FF2B5EF4-FFF2-40B4-BE49-F238E27FC236}">
                <a16:creationId xmlns:a16="http://schemas.microsoft.com/office/drawing/2014/main" id="{2B3F54AF-E225-4672-9148-1B11A03165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>
            <a:extLst>
              <a:ext uri="{FF2B5EF4-FFF2-40B4-BE49-F238E27FC236}">
                <a16:creationId xmlns:a16="http://schemas.microsoft.com/office/drawing/2014/main" id="{0DC57087-4BBB-4B2B-A7B4-52D5EB29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75CA7E-8C3A-40D9-A8FE-3DC3ABD2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290A7-085A-41C1-92E8-076B80B0CBD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44130" name="Rectangle 2">
            <a:extLst>
              <a:ext uri="{FF2B5EF4-FFF2-40B4-BE49-F238E27FC236}">
                <a16:creationId xmlns:a16="http://schemas.microsoft.com/office/drawing/2014/main" id="{A3BEABE0-E559-4C54-A0E4-FF287C23FE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>
            <a:extLst>
              <a:ext uri="{FF2B5EF4-FFF2-40B4-BE49-F238E27FC236}">
                <a16:creationId xmlns:a16="http://schemas.microsoft.com/office/drawing/2014/main" id="{39F5E877-706B-4F46-B4BA-A52DCB6E0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3BAC27-A8B2-4DC7-94FB-16EBD9BDC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F695D-2E1A-4864-930B-085E282CB23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46178" name="Rectangle 2">
            <a:extLst>
              <a:ext uri="{FF2B5EF4-FFF2-40B4-BE49-F238E27FC236}">
                <a16:creationId xmlns:a16="http://schemas.microsoft.com/office/drawing/2014/main" id="{6486A9B5-2CD8-4FAB-B7DE-71E292CA40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>
            <a:extLst>
              <a:ext uri="{FF2B5EF4-FFF2-40B4-BE49-F238E27FC236}">
                <a16:creationId xmlns:a16="http://schemas.microsoft.com/office/drawing/2014/main" id="{774D052A-89E1-483A-9EB2-7A2C55D82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4DCDD3-6695-4ADB-941A-B43EC5F94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94A08-5C29-4B46-864F-1EE5CBB0EF7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63938" name="Rectangle 2">
            <a:extLst>
              <a:ext uri="{FF2B5EF4-FFF2-40B4-BE49-F238E27FC236}">
                <a16:creationId xmlns:a16="http://schemas.microsoft.com/office/drawing/2014/main" id="{0A7D502E-BC94-4666-94AD-49FC8600F3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>
            <a:extLst>
              <a:ext uri="{FF2B5EF4-FFF2-40B4-BE49-F238E27FC236}">
                <a16:creationId xmlns:a16="http://schemas.microsoft.com/office/drawing/2014/main" id="{E21A2920-54FB-42BE-9FAF-343AFA687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57FA64-CE8B-44BF-8953-ADF93A24F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7FFD5-E3D4-4050-8FC8-A58EF5F6FC3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65986" name="Rectangle 2">
            <a:extLst>
              <a:ext uri="{FF2B5EF4-FFF2-40B4-BE49-F238E27FC236}">
                <a16:creationId xmlns:a16="http://schemas.microsoft.com/office/drawing/2014/main" id="{894CA989-6434-4ACA-8ADE-2DD8EBE42F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>
            <a:extLst>
              <a:ext uri="{FF2B5EF4-FFF2-40B4-BE49-F238E27FC236}">
                <a16:creationId xmlns:a16="http://schemas.microsoft.com/office/drawing/2014/main" id="{0C2B2DB8-B443-478A-9061-D5B0D0ED4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46C861-518F-4928-A5DE-C48848228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A9E68-EB1B-4791-9990-17E6142D757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99426" name="Rectangle 2">
            <a:extLst>
              <a:ext uri="{FF2B5EF4-FFF2-40B4-BE49-F238E27FC236}">
                <a16:creationId xmlns:a16="http://schemas.microsoft.com/office/drawing/2014/main" id="{601CE004-DCB9-41B5-9FA9-B136CD3482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>
            <a:extLst>
              <a:ext uri="{FF2B5EF4-FFF2-40B4-BE49-F238E27FC236}">
                <a16:creationId xmlns:a16="http://schemas.microsoft.com/office/drawing/2014/main" id="{07A62736-EEAE-4C54-B22C-FA6A63412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DD7939-589A-41B5-9B79-C379F2752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21BCF-A69B-49B9-AC00-25BC7CABD58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8098" name="Rectangle 2">
            <a:extLst>
              <a:ext uri="{FF2B5EF4-FFF2-40B4-BE49-F238E27FC236}">
                <a16:creationId xmlns:a16="http://schemas.microsoft.com/office/drawing/2014/main" id="{7A2EEACD-B01B-4380-9E17-7762A5CDBD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304925" y="682625"/>
            <a:ext cx="4491038" cy="3368675"/>
          </a:xfrm>
          <a:ln/>
        </p:spPr>
      </p:sp>
      <p:sp>
        <p:nvSpPr>
          <p:cNvPr id="1028099" name="Rectangle 3">
            <a:extLst>
              <a:ext uri="{FF2B5EF4-FFF2-40B4-BE49-F238E27FC236}">
                <a16:creationId xmlns:a16="http://schemas.microsoft.com/office/drawing/2014/main" id="{DC3FEC9A-5142-440C-93E8-B1E380790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68788"/>
            <a:ext cx="5681662" cy="4044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76F0CC-AC7B-417A-8174-1F597A88A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BCB7F-DFD4-439A-A2EB-DB6FA85C1E6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13762" name="Rectangle 2">
            <a:extLst>
              <a:ext uri="{FF2B5EF4-FFF2-40B4-BE49-F238E27FC236}">
                <a16:creationId xmlns:a16="http://schemas.microsoft.com/office/drawing/2014/main" id="{EBEBF7D4-77B7-49D2-B4BF-FF2A9000EB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3F7D6F63-ABD5-47B8-85DC-0191CEE9E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C0CAE-41B8-4F7B-B351-4893E23E6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E2E64-C30A-41D8-97B5-B352B483547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17858" name="Rectangle 2">
            <a:extLst>
              <a:ext uri="{FF2B5EF4-FFF2-40B4-BE49-F238E27FC236}">
                <a16:creationId xmlns:a16="http://schemas.microsoft.com/office/drawing/2014/main" id="{E36D08F7-93FB-4978-B1EF-7DD5A6CBBF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>
            <a:extLst>
              <a:ext uri="{FF2B5EF4-FFF2-40B4-BE49-F238E27FC236}">
                <a16:creationId xmlns:a16="http://schemas.microsoft.com/office/drawing/2014/main" id="{9D2FAA37-07FE-4695-8CD1-7664EB55B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88246B-D0F9-4A1A-B048-BF09FFAE4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5C296-3290-435B-8DDE-F1CAF4FF721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19906" name="Rectangle 2">
            <a:extLst>
              <a:ext uri="{FF2B5EF4-FFF2-40B4-BE49-F238E27FC236}">
                <a16:creationId xmlns:a16="http://schemas.microsoft.com/office/drawing/2014/main" id="{161251F2-A889-4C81-BDAD-08F98D68C7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>
            <a:extLst>
              <a:ext uri="{FF2B5EF4-FFF2-40B4-BE49-F238E27FC236}">
                <a16:creationId xmlns:a16="http://schemas.microsoft.com/office/drawing/2014/main" id="{814FB441-17B0-4C0E-B927-E57E4D71E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F8146B-DFA5-4A48-9C16-14C3FB634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EA24C-267C-490A-9633-EAB931136D1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68034" name="Rectangle 2">
            <a:extLst>
              <a:ext uri="{FF2B5EF4-FFF2-40B4-BE49-F238E27FC236}">
                <a16:creationId xmlns:a16="http://schemas.microsoft.com/office/drawing/2014/main" id="{46B83F1B-83B6-40AA-9F37-6756BF7A43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>
            <a:extLst>
              <a:ext uri="{FF2B5EF4-FFF2-40B4-BE49-F238E27FC236}">
                <a16:creationId xmlns:a16="http://schemas.microsoft.com/office/drawing/2014/main" id="{B1254948-F585-40F0-8CF3-E7D37CC1F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5E22-FBC1-4B66-9FF1-619BB775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2EE4C-FF2E-4A72-AFDD-02C39EFD9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F4BD5-DA4D-4CF8-960E-F4D7C93E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7BEE-7183-4772-82FC-D92C7CA6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2DC1-67F0-4849-BF4F-1883FC4C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0DC6E-EB7D-475C-9E0C-470EFABDA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6495-B2D6-4993-835F-F467278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EE51A-F77D-49AA-965A-FB0CB06FF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0F0D-AE1D-490F-9E82-552D74A2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A93D-EBA0-48F5-8583-E08198F4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AD42-546B-4F96-82A3-61346EB6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216AC-1896-4ED7-9686-7721A032D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3022C-918B-409C-B9CB-D6F2C5EE0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3C96B-9E31-463C-9CB4-09A56564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EBDD-718F-44E5-BA7B-9FA04686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B2B9-E8B3-42D8-A573-869DCA19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DE9B9-6C30-452D-8E4F-E0ADB61B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F651-3E11-4FF4-81E7-10166906E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7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97C0-F9BA-42E9-BA59-FBE2553D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70355-7925-4A67-A069-AC7BF93EA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15E3-2EB1-47EA-92F2-C29D5C70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FF8C-725F-4993-A8C4-8D83CC7A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5715-D2D7-42AB-A0E4-E615078F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74BD3-74DD-459A-8F0E-95CF1A2C9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0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62E2-8AEB-46E3-B796-BCB60A7F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EA95-8623-4DE4-BFC2-AD777419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D275C-1F27-4CE8-814C-011286C7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ED1C-7DF7-413A-8EDE-46D91CFD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6EDB9-BB7A-4105-ACDB-F66B9EEE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88BE-DC03-4D82-BE61-7BA27BD9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4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71EA-A03E-4EC1-BB75-A848C883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BB10E-A9D5-4083-9B22-FB1BB227F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E2AE-E35B-43F2-BBF6-34BDDB0F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F5F8-BE2A-45CF-B7F7-2BDDAAFD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C669-F3D4-4DE2-9EF0-DABB7516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02FF-5998-4EE0-8E3E-EBC11D371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45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B4C7-7964-4B5D-99F2-6670F2D9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977F-9383-4BE9-96E1-3F9D379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1F97D-4A71-43EC-826C-DCD7DEDA3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7C94-7CAD-4A6C-9FA7-1759CEE6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2B661-C566-46B9-AF2E-CF0A6386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66F8D-1E7D-4CB5-A22D-E09C783B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4A10-5308-4FD5-BA4C-AC349C3FE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2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5DB7-B278-4FC5-82E1-AE0021FE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5F782-CA30-4750-99A2-5DA4AD02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0F954-4971-47E4-9A66-D7D97B311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FEA1B-8D33-4D12-AA1B-09296D8B6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EBC21-5B40-493E-8F39-561F5BF83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3DF24-EE77-490F-A404-99CEFCC3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200EA-473A-49FD-9E9F-593E6EBE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79CA4-1F42-402D-98FC-2D49AB04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8B31-DDAD-48EB-B740-FAD2FE58C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24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F755-6097-4D94-9A4B-D3FED1B2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D768E-E1A7-41C6-A1F8-EF20AF06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918B6-5F62-42B1-93D5-A3874628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A8C0F-1A6A-42E7-8EAC-CF6774A6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AFB2-9447-4815-B425-97A53D80C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92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30005-8AA0-42F2-AEBE-AD674946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5FF18-76B1-4719-BFC9-7EFEB0BF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60405-DA82-4521-854A-26BEF256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F424-6BE8-45E5-A218-9915DEF6A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86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71A5-2EA3-4F37-AA87-5ABC6D5A2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1ED54-B927-4B22-BA74-64E820A6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63A19-7649-4FAA-8B3D-A96FB3641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97E5A-5FBB-4319-9D93-284F2F26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B0113-7591-4311-AD8C-BA7EFC54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963E9-AA65-4766-A8BA-DDE0BA66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7EAC6-06AC-4210-9457-B5238BA60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9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CA6C-3127-4340-BDD4-DAA09B59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AF8B-9508-47EB-89EA-0590C16A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DD14E-7586-4101-BE33-DBCCE4C9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06E0C-CCC1-4B5A-A0F7-E0E0CFA1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E8EB-F8C5-4156-862C-4137E953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1E98A-1EFA-4B72-953B-67BAD6D94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6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FF7E-5E47-4172-94AD-DD0010F4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7BDF6-AD3A-4851-BA68-F93A8405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43DCE-3B57-4F90-ABE9-0BA06109B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3AADB-398C-4BC8-9CBC-43D006C9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0264D-54BE-4C58-A21F-000E1B4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0C0A1-F7F2-4A48-A1CA-5B802765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84CB-9EEA-4859-ADF2-F3443F34F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66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4444-A44F-460A-80CF-2D4F4A33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88F00-E1E1-4C76-8995-91A9F016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B6AD-BCD5-401F-9DCE-4BF2D4F2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30B00-BB6A-43DE-BC37-282B377D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78E11-7D50-415C-85E8-1F88714C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456E-6FFB-41B5-8173-E7587C67B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8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6B9B1-823B-462A-B7EF-139E04A06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916A0-B7C7-47E4-B7D1-6436DF98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6B2B-D82C-4CD2-84E1-146E896D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2771-A978-4501-81EC-150CF5CA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DA93-9001-4E6D-AEC5-34F05B95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02E76-91CC-42C5-88CF-E81A1DFF5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3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4991-3E83-49DF-8B97-62D1107C4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C42C0-E4C3-4C96-A6E2-73A8DE56E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92E8-6E3D-467B-96C2-01A755B7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34B6-B5DC-4D85-9DC9-A1CB2DD6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9114-86F5-4B5D-99A1-ADF966E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374BF-D17B-4EF9-83BA-3ACD0C3F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26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917C-9A41-4F61-951A-03976F55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0FCC-06EB-4519-B545-0C541EB8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DCA0-2631-4C35-B0CA-D4DB0CE1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E6B1-A7AF-4CB9-9217-92B32B52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3391-AC19-46E6-85C8-DAE42AD2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FCC62-D3F7-4252-BD81-0B3368D0B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29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05C2-D998-4BB0-9285-FC3CEF5A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3AEB7-0C70-43DD-9853-547404D6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5808-E547-44D8-9FBA-10DFE8DD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A884F-9F3A-447A-8256-3AF94E89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E415-0C4B-48DD-9361-3FA8F5DA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8EF7-99CB-4A58-A31C-91EBAEFDB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66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8D0F-A2BB-4E76-85F5-FEEDE125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61F8-12E2-4E74-9D9F-03E82032A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4199E-1487-4F1E-A627-CCE69EE40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1C47B-39F8-48CA-A222-EF2499CF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A1655-B62C-460C-B14D-C7D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30BC-3DD5-4CCC-98ED-70083C56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E1F9-C974-422E-A369-39534CE84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32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B9C2-4CEF-4409-9C5B-B0B9122B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46F0F-BE34-42D6-BC7E-82F77716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FBE79-6A9C-4C42-A1D9-CB20FA0EB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80894-0523-4B99-9741-5BB773DF2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4520F-E801-497D-8CCB-DC60C1B7A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4229B-90C1-4645-BA92-A2BB9693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6BBEC-D821-4287-8CCE-3493A500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D926B-A83E-4C80-BEED-8B89F32E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E2E6E-665E-40D7-8D66-BFB0013AB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12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5F97-AB5E-42FA-8754-195A37BD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837A4-9D36-4CE0-AB4C-AC596C1A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A8C5C-CFC0-4951-9552-BA2A43BD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F931D-A583-4F29-83E4-ECF3E452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58BB4-78DA-435B-B8DA-076763394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36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A3783-FCA3-4AF8-BDD2-1C98942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24684-6F6D-427D-806F-AF396EC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29ACD-BF17-4A36-ACDE-244C3B23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C651A-1EAD-4DA1-ABE8-6F1C855C0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815E-130B-4410-B0AA-E3EBE359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006D-DF28-4977-84DE-54BE4780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1246-0AE3-4BAC-A4DA-71F1D0F9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C44D-AC51-4533-A607-01E99A36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4CF52-1A9C-467F-BF30-0A367667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1DB7-6093-4A9A-9C5C-BD0371B7E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68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04EC-83A9-4C6A-9739-F7F17225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6C41-CDEE-4EC4-BE56-7F1371E7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4B1B2-87E4-4B76-81FB-B1126766A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9337E-ACF0-4063-8C63-C1B9ADC9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18F28-E10B-49AD-ACBF-9FA5A03A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659F6-6F84-45E8-9FDF-34844B51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B670B-B6D1-425C-BB57-AA7B77BA4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87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D565-B7F9-4DD5-984E-2C9E7EDE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BC834-D276-4474-B3BC-84A2A295E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0E468-FD99-4029-AA1C-6BC36E032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1BB2-5416-499D-AA72-0D596757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A68B8-A9EE-4C71-81D4-EC1F6197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0F74-8820-4082-BD87-EB10DE68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731F-C273-48E1-BD23-FBEEF272F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5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1773-DE7E-45EF-8606-D31FE9B7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56697-092D-4461-A1A9-3C0AA948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030D-707E-4A82-AE31-553C8AC1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7A975-6EC9-43B6-B642-874B666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BAE0-3B45-4E8F-96B4-EB9496B3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6E13-D18A-4632-AD14-78E4B1205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075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86C1D-03EB-4F60-9B44-22994D41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961AB-4F07-495C-BDD1-2266CA720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644C-1FE0-476A-8DAE-9779072A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A183-9C37-45C4-B7BF-25CAE703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1DBF8-C26F-4414-A3DA-AB042D22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7CC8-51EB-4A5F-AC57-335CD82B8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209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Line 2">
            <a:extLst>
              <a:ext uri="{FF2B5EF4-FFF2-40B4-BE49-F238E27FC236}">
                <a16:creationId xmlns:a16="http://schemas.microsoft.com/office/drawing/2014/main" id="{AF5A6C8F-2213-4830-8ADA-763FE9D0D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55" name="Arc 3">
            <a:extLst>
              <a:ext uri="{FF2B5EF4-FFF2-40B4-BE49-F238E27FC236}">
                <a16:creationId xmlns:a16="http://schemas.microsoft.com/office/drawing/2014/main" id="{A6FB8970-063D-4742-8316-605BF9607B0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56" name="Rectangle 4">
            <a:extLst>
              <a:ext uri="{FF2B5EF4-FFF2-40B4-BE49-F238E27FC236}">
                <a16:creationId xmlns:a16="http://schemas.microsoft.com/office/drawing/2014/main" id="{DFF84740-B5F4-4837-9B3B-DF855131CDF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40357" name="Rectangle 5">
            <a:extLst>
              <a:ext uri="{FF2B5EF4-FFF2-40B4-BE49-F238E27FC236}">
                <a16:creationId xmlns:a16="http://schemas.microsoft.com/office/drawing/2014/main" id="{3DE7B0A9-7C28-413B-8AC3-6D4596BE0D9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40358" name="Rectangle 6">
            <a:extLst>
              <a:ext uri="{FF2B5EF4-FFF2-40B4-BE49-F238E27FC236}">
                <a16:creationId xmlns:a16="http://schemas.microsoft.com/office/drawing/2014/main" id="{9D3C45DA-EA57-4935-B30F-FDAE4FBC095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40359" name="Rectangle 7">
            <a:extLst>
              <a:ext uri="{FF2B5EF4-FFF2-40B4-BE49-F238E27FC236}">
                <a16:creationId xmlns:a16="http://schemas.microsoft.com/office/drawing/2014/main" id="{291D48C9-05DD-4F48-AC08-27CC765D9B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40360" name="Rectangle 8">
            <a:extLst>
              <a:ext uri="{FF2B5EF4-FFF2-40B4-BE49-F238E27FC236}">
                <a16:creationId xmlns:a16="http://schemas.microsoft.com/office/drawing/2014/main" id="{59F96C36-573C-40FA-A93A-C7D3277E45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C0440B-B59A-4011-867A-F17A9F888F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D033-5E77-45DA-886E-D37DDE5C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B88B-CBB8-420E-AD13-724FA787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E171-4774-428F-A459-F7CAF9AF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B6013-F612-4D8D-9A75-AFB67068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0330-2E66-403C-8D05-554201DF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CA0A8-E7DB-4F26-ADF1-FE5A35DFD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4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1F89-B30F-4FA6-9F78-9405858D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AE1A-A8D8-4BA6-AB5A-8FC744104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32C3F-5035-42AF-9A89-C6FC7437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060D0-7542-49BB-95A0-0D532EB3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B714-244C-41CF-86A1-39F9B9D9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CE114-895B-4BB6-A547-84D7FF0E9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05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1187-C913-4C05-B43A-B7A07F43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0F34-7214-46EA-B17E-D87B4DF1B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B20A1-1537-4153-8FF2-49A034ABA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9C8E-44B0-4785-9AAF-DECA6D41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7EAC7-D0D9-4EB1-8D0F-AF44AA95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2A5C6-040D-4C91-8FBA-D3393381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026FE-1981-4337-9237-26F819F18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06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9D0A-91DA-4DD3-AB04-98B08530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B871-1510-405E-B4BD-592FAE092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8DEDD-D671-4B14-90D6-64394D6F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B2823-0E44-4731-AFF4-148E63C4A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24D14-2920-4342-9A74-738767A3D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3EC33-C53C-43FE-9C79-8252FDF5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A12FA-F1F2-4002-9526-AD8D1793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0DFF3-87AB-4FC1-A56F-A7FEA151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2CE9E-60A9-477C-B25D-CCA571EA1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643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3D8D-035E-48ED-88AF-3D39DDA8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91866-9DCD-4E56-AE12-8ADA2A9E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8924-291F-4285-9AF4-C777AFBB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6D554-1B61-4D8D-85F6-23FDD38D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6AC9-355F-41D2-8DF6-4356B43E3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4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9DB4-7AF8-4A39-A8AB-A55BA0BE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8C44-B65F-42EE-938B-243749DBD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79C9C-8B97-4D91-8D43-74A3DAFB0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2B545-C1AD-4BA8-AB89-419D56FE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1980A-8F90-4E6B-A576-5C1F661C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9F4BA-08FE-4F12-9CB4-FA9496CD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01176-247A-410C-8E84-0763F484B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616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0EA99-1B9C-40A6-9D0B-7C04AB73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5B61A-BC07-4054-8427-6BE3B407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CED91-CFB1-4BC6-AE14-5759B2E4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03B9E-DA5A-4927-91CF-856B95CC6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0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E34E-30CD-4437-9BF5-1EA338B2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E1C-01C3-4CC0-A541-143B16E3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48802-0A86-4719-9046-2B7A0C353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533F9-F51C-4E58-8411-3CF39B90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1EC48-5C91-4A75-88D9-583B34BF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F4A1-C09E-4C20-AD6C-BFB3BB93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506F-5B51-48F1-8E64-0623F04F8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49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4633-9291-479A-8F77-8354636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9A148-D137-41A0-AFF1-1E574C653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CA87C-1A49-4C89-B202-56664B9B0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FC7F-71C4-430D-9417-2935CA0A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3E23C-4C2B-4E57-8998-BFA7CD4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66D87-252C-4DAF-9C8B-E55CF047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0A973-745B-4FF2-B1D0-DD5F46832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56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D9CF-30C3-4BA7-81A7-9F647625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CE7BB-4295-4097-85EF-E404EC756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5F826-3187-402E-8531-F1DE28D4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4A92F-4FA8-4AA2-9A87-BDE21CE4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D35C-EA85-43DF-A26A-D7D43D0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A3E6A-9772-48DA-9581-833ED3D79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636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12F65-CE91-430C-9A6C-0665BDE9A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83591-39E8-415C-986F-FCB0F0CFE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6FBC-DCB0-45C3-9D22-1357CCEA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191FE-437F-4771-96A1-662EF817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8A346-C97E-4121-B7B0-3E72D8FA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3BD4-3428-40A1-B484-5FE410CB6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52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B3B6-CCCE-4F1A-A22A-9A4293B8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B632-5C91-46E4-B5BA-36F932937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C10B-3265-44A1-ACFB-B9346C92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B68D-8F0A-42A2-8A0E-5D2B1F5B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BBED-3E08-49F5-BAB2-31277219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E5F3B-5F04-479A-8C15-D60579942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430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D64A-EEBA-4538-9C76-88EE36E5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1B8E-A453-431A-9268-0CF42B309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F538-491D-4375-A381-2A7271CC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F273-ACF6-4F32-852F-7EF6A001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55EA3-6753-496F-BEA2-E5374600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81088-BE0D-4AAA-B248-E190536AB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40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322D-4C53-41DE-B877-CD7B530F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B2230-A542-4BF7-9A0E-D7F027BF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AA754-1F5B-4413-A80D-79094BB4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2179-6802-402E-A353-1E5D520D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0FF3-6AF0-44C7-94DC-48396F15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71F0-15FA-401B-83E1-D14AE7177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516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7CF8-FD69-457B-A456-5BBEB751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327B7-6CA2-4D73-B9CA-0605B13A1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2D3DF-15DA-4FE0-A4A3-62C60648F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15746-D482-4097-8E69-B415D0B9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C31CA-2828-48A5-BE80-B0017AEA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F7A73-DE6E-4C87-BA64-03104CE2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52FE-22C0-4B13-BB5A-7DC9D74F3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71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DFC8-50B7-4076-8E69-787860F1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B8628-3895-436B-940F-B51F18E74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8A769-E4E2-4219-ADA7-6DD563D1C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9FC77-38D8-458C-9C2C-F4C959BA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ECDA4-A56C-44DF-B86B-96D540047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4B608-0576-4AF7-A057-36088636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6B062-2C51-4ACB-AFD2-CFFA1AF6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822EA-1080-4C43-BB6B-032FF73C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22C0-EF09-484A-A411-0F75877B4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6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7884-1D2B-46C0-9FF0-39FFE317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3346F-4C89-4D11-A332-A7F13AB3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6CC24-843A-419F-A713-2C36354A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FEE2F-C35F-4A05-8F39-FE84A2E71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256D3-108C-4704-93E4-3E6BB3A28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136F8-30E5-41A1-B5FF-916E4440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E2ED1-BA42-4456-8297-989FF0F7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E386A-182E-4799-95E6-6C5FD7C0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1F975-E44B-4D09-9911-B5CD1D719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901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F09B-1B50-4C1C-BE49-DFABAF9F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FC68-431F-4B1E-82C9-8C7B95E4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DB9D-029A-4C1F-81C9-A7F20A0D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1E64A-9763-416F-A185-A0A3F3D4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9AF4C-8D35-4B37-8DC8-5DF802CE6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20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55B82-62B5-4B4A-A4A9-AF521456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5452B-A657-419F-99A1-E75D2A83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0238-4EF8-417A-B722-1A25E915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109F6-3B48-4E0E-A45B-DFB5D9511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898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F5C6-8EAD-437A-B7FF-98DACEA5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95CE-EE34-4582-9D02-158E62FC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08019-5C08-485C-8234-000FEB835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52096-E45E-4F77-912E-4A26BB7A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824F9-5E73-4EC2-B0D8-6CD44F03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3C226-53DB-408A-8E49-5A00F719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C2C34-DEBF-40A7-B4DD-B157B8F61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620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9F04-E551-4A5E-BDDE-0C8C6A22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E36C4-121B-4DF7-A1E2-AAA0A0785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6D046-3A1C-4838-8BC4-FE3B69F97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28055-1068-4C3E-ADB4-43A63725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9A14-F22F-46D4-82CC-F371AD09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EE3A7-7566-4EC3-B542-C25F94FD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E4B67-1361-45BC-896B-38027A4FE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7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3368-2B5A-4F41-9E99-413D9738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7A682-F863-4DFF-A2C4-4A35F5093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3360-A131-4C2D-9589-268A5D13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CE6DF-CC64-4E2A-8372-79026CEB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8C42-F576-4593-9E0E-3736CDE4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C7A11-4A10-4220-B2EC-8253B002A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7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139EC-0F38-4EFA-B7D1-91CC89F92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AD1D8-AE01-4CF3-8946-DEE69B9F8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DB40-C173-44DE-AB7E-63D310BA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91B8F-7DAE-4F25-B364-B0F23599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6794-A753-40D1-870E-BAA79860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5DBD-2B87-490A-8A5E-8698D91F3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06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E9B2-C69B-4A12-8D03-C1584D4EC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000B6-D5E0-496E-B76F-4A0F10F5C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067B-8140-4C82-92E0-73871734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2B96-F500-4B0A-968B-FCBB2BBA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AD2FD-B6BF-42AD-B303-7CF6AB28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9AFE9-5B79-4555-9795-733E8354A6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67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9D2E-F39F-4EA8-9D0C-858ECF06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E8FD-5487-4E7F-B94F-0E2FE75A1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405E-74CA-497E-959A-77FC19D0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B1DAF-0A86-45A7-9199-6D93F762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564BF-3793-4095-A0A1-BB7F1B74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C400-F3B5-401B-B150-29C1ABD3B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76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A80B-0F96-49FF-B2F2-ADCE0D9C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F813D-0F2D-4562-ABF5-EE4B9BECD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C0F9-248E-43A7-8EB7-9EE63238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0FA0-A3BD-4E68-BB5F-84591802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47E5F-6B77-4528-BE53-0DF3DA60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39AA1-6D58-4F50-8CDB-8B03EC59A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66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0FE8-32EA-45BE-9B7B-ADDB0A7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377E-C49B-4401-BE08-A627EC02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0AFC-FB61-4A54-83CC-4D01B0A9B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76111-1A61-4CCE-B7AE-94E00AB6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B384D-543F-48A0-BDB4-62D06DB6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445CF-A69F-431F-A954-F4086ECB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A936F-5070-4A8C-BCBE-ACB877667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2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48B7-6385-4655-AA14-644982E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F4507-D187-4CF0-9F3D-7E22EF66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2FA12-0831-41D1-A0AB-BEEE9C6C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9B8FF-DB52-41E4-9400-F826FD2B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6746-95EF-4247-A73C-3E678C662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69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8A56-A3F1-4570-A512-AB018740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FFE3A-93BE-4A3D-8228-93A519AE4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E13D-97C2-4780-A8F3-CB460B419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B3CD6-55F6-4E67-AE69-CC52A0C3E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9A244-FCFB-45BC-A92D-7C75E0090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E502B-D4DB-41E6-920A-A9153455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1A7C8-6296-4E7C-B5BD-C6A98AA7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21599-03AB-4A08-90CD-7673827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90B1F-B7BB-43C2-A184-523B866A7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1522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87CD-A48E-4B91-8E87-B7FF9BDC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A5491-7CB7-430E-8FBD-2626EFA1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EEEA5-C81D-45A4-9164-E4A98573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DD8B1-5B43-49FB-A8B8-9D60F99D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ECCE-C289-4C90-8EB6-2913169C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302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29E67-A902-4888-82D6-00F3B352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7CE28-3DD0-43B9-AD58-60BFDB77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7DC72-CCD0-47F6-B65A-08C394B2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7B56D-9B04-41B7-BE05-BE4AF12D5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66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E2F0-27FA-4B06-B05A-6E9BE646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5ED1-0422-40E0-A494-0C17A4DF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A1171-5F9B-4B3D-BF91-5D235D913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98E0D-6E75-4461-837C-CE1A1DB1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D922-1337-41C8-AC95-A51CAD57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3445F-E637-4009-ADC5-A5697CE5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BC56-B84C-4398-BCE7-2278BCDB7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326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AFA8-1E29-4B3D-91B0-155B778E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8A59F-D250-4D2C-9E81-E213D3A3F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A745C-CB7A-40BC-8B5F-2D03B447D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AC130-F69A-4090-BDCE-F5384745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D1D4-EE6F-4762-8F6C-93687EBA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41947-C343-40ED-A3C6-32F5AA76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8B6F-BE97-45B1-8842-4630B6557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525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10C2B-6115-40D1-87DE-701E8BC1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1174C-3EC2-49E3-8A57-5D9516262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2A35-E354-43E1-A92B-58E12F1C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ABF5-B524-46BE-9883-4592D290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07067-B5DA-4F59-862B-216ED3DA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6590-465E-487E-8B88-18B1E041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01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EF808-92F2-4EF0-ACFD-D63B2B46C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488FF-6542-4E73-895B-3FE616FF2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E9765-AA81-43D1-BFD8-666A93F5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D466-5382-439A-8235-1B81D3D7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CABD9-A849-488F-808D-91516636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5BCFD-9CDB-4552-9545-5B4C46A2F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92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989D-0FA0-4315-A354-F67BD4ED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95439-07F9-4B29-A88C-9B2C88D99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32A83-E1FF-4F3D-9C89-7011C7A2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C470A-B9B2-45B6-B30C-A7865880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C162-B788-4ECA-AE61-EBA885B6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6D9E7-7C13-4DA2-AF8A-73969C589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83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7E05-8AD4-4A63-B185-ECA9119C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BABE-1436-46BA-8D56-815235D12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AF58C-D7A5-4375-B388-C85E1F3E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B0AD-9BF5-4296-88D5-1FE5F0B8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0C3A5-BD8D-44CC-8B63-3D0644DB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1A438-9CC4-4306-992F-BA0EF610C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560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608D-BF37-4101-8090-FD7EAB9F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5E646-2859-4454-A2CF-8197B99A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B91A2-01B8-4942-9910-5FF00EC2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B4F7-91F7-403A-B698-7CD6E20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1557-1680-45B8-A056-23E55D9E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C47B5-86F8-42DE-9B1E-A0CC71F71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6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528F9-5A0D-4D88-838A-4286E712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8EC34-D009-44E9-9A2F-953FC2C6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26863-8591-4891-803F-565154EF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C4F8-4437-40C7-A010-9BDD0D8AF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91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A765-413E-4B99-A88A-671C8397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4C01-3234-4D95-AE4B-AAD4A25A1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E00A6-5886-4D67-8FD9-3C0C07A4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F366D-A3C6-43D5-99B6-034FB11F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FFB87-68C6-42B8-B5AD-618FA6FF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C4B7-314D-4889-9526-FA71842E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7198-1884-4DC4-9BB7-2EB0027AE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74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A182-1DE8-48A4-B90E-5E4677B6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1B317-1A2C-49A0-BACC-85D570BA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28D9C-ED71-4F87-A51D-B7F476BAD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49B01-0546-4A66-98CB-2D4E14C2C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CD874-2620-460A-B22E-4208DAE26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79B7B-DA56-41C8-9A0C-04103911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994D8-6EB7-4EA5-A433-C697C6EB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56D98-FB93-4FB3-B674-291A4D7D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3CB8-CAA4-4524-88BC-4D7401182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70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65B3-F62F-4AA4-9138-D2E82CD3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955C-E4A1-41E3-91AE-D66DE511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8AC9D-24FE-466F-922B-F711A381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73053-E16D-42D7-94EE-2AB2C0A5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F7F2-E749-46C5-99B2-F5165311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393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EA58C-9110-4D8D-A202-C66B6AFD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B9FD7A-7AD9-4B8A-84A1-DC9EDC6C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B540C-4C5A-4642-846C-F10DD44C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FA00F-F7DE-4A41-80B0-C3F3AD37D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73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36C5-2DD8-40FD-A701-2CC5D052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BB6E-04D0-4F7B-B25B-C7B5DAD03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73A18-449A-4DF8-90A1-A49A8F4EA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0A896-DADA-4BD8-A727-EE6BC203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7D233-085E-4A6A-89F5-6D3C1C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CB0C8-C427-4050-8597-AE31A82B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1E5F-26A1-4B3D-80C2-2FD90BC95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250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2044-3809-46BA-8A79-9B82FC9A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D24B3-7B62-44F6-82B5-D9EA1ED84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763F6-21F7-4957-B5C6-4E3F7008D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F24E6-03B9-4C12-8429-39F9916E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372AC-D48B-4DA7-A400-1941BD8F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57039-4DC0-4408-91E3-822F4291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1CCA-0545-4C42-AC9C-F1B697BBE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20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2585-633F-4385-9114-CB850A05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A8734-2209-4B2C-90E7-70909601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C958-BDAB-4C05-B2D7-99D7B2A8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EC44-9D8C-46BB-BAF0-86C9A9E7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DD26-C015-4D1D-9E97-97F4D63D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E07F0-D1CB-41CB-AE7D-83B1141ED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503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52040-C2BF-47E6-8922-5B6A7B8D1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D97DA-D49E-4795-B918-AABE5973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EAA43-2FBE-4387-928E-046DCFA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74E8-9A96-4775-B164-F38060F2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453D-F38E-4CDC-8FD3-AA655C28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7C2F-B913-474C-9C33-76F192626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3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C1A6-B1F4-44C0-82A1-1E006D58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EBA-2F62-41EF-B9DF-AA56D969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C38FF-842D-43DF-88B7-AEAB46402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AD839-E65D-4323-BDA9-ADB955C4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1B1B9-2F8D-4C98-8CF1-F1C433F8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F9EE-B409-4624-83E9-32F979AB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BFFE5-181E-44BF-A203-CE9F6B3C0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7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779F-F19E-4DCB-A80F-2AF68047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F4848-90C6-4194-89FD-90D6C9B4D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6CCB7-5577-42BA-81C2-0D596F4D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267CB-69AA-4045-A321-0FA5375F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4CCB4-356C-4FFB-8635-B9E540B6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1205F-8002-4F6E-B452-ED57D8D4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26945-2939-4089-BA43-35DCA9D9F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8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13A374-4C4B-4F64-B6BC-FE8A1BEE8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33EBD1-CB41-4A0F-97F2-003B5EF8F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44FBA1-E101-44DA-94AA-06DDDD8BB2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660079-60DF-4062-AF6D-B610AD7112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6049D9-4504-4C76-B662-3322D1C459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0A8355-353A-48E5-BAF9-2EF4EA9B3D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5C2D2B28-9819-47AE-8CFE-ADC597147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0CCB5467-AE67-490D-BB11-97B19FDBA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3828" name="Rectangle 4">
            <a:extLst>
              <a:ext uri="{FF2B5EF4-FFF2-40B4-BE49-F238E27FC236}">
                <a16:creationId xmlns:a16="http://schemas.microsoft.com/office/drawing/2014/main" id="{45835126-205E-4FB5-88F7-FAB7F9B6D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0499D7EE-F9FA-4CD6-8063-0AC02B522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33830" name="Rectangle 6">
            <a:extLst>
              <a:ext uri="{FF2B5EF4-FFF2-40B4-BE49-F238E27FC236}">
                <a16:creationId xmlns:a16="http://schemas.microsoft.com/office/drawing/2014/main" id="{96114E05-DA68-43E3-A055-A27BA26007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EFD818-387B-4D87-A2BB-A68671A658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FB08264F-7B77-4B19-B4FB-DB56B5A18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C88E6D50-D8C2-4A67-AB53-B37490851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0964" name="Rectangle 4">
            <a:extLst>
              <a:ext uri="{FF2B5EF4-FFF2-40B4-BE49-F238E27FC236}">
                <a16:creationId xmlns:a16="http://schemas.microsoft.com/office/drawing/2014/main" id="{490F3B1E-C8E0-4953-9FE2-8BC71C870D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80965" name="Rectangle 5">
            <a:extLst>
              <a:ext uri="{FF2B5EF4-FFF2-40B4-BE49-F238E27FC236}">
                <a16:creationId xmlns:a16="http://schemas.microsoft.com/office/drawing/2014/main" id="{336EB744-0905-4ED4-A193-FC878FDD53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80966" name="Rectangle 6">
            <a:extLst>
              <a:ext uri="{FF2B5EF4-FFF2-40B4-BE49-F238E27FC236}">
                <a16:creationId xmlns:a16="http://schemas.microsoft.com/office/drawing/2014/main" id="{83C0B819-422E-4B08-9DD0-8546633502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EACE7A-9EDC-4CDB-BCD9-F3209B3C17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Arc 2">
            <a:extLst>
              <a:ext uri="{FF2B5EF4-FFF2-40B4-BE49-F238E27FC236}">
                <a16:creationId xmlns:a16="http://schemas.microsoft.com/office/drawing/2014/main" id="{B308F503-6225-4700-A479-025A326BA72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9331" name="Rectangle 3">
            <a:extLst>
              <a:ext uri="{FF2B5EF4-FFF2-40B4-BE49-F238E27FC236}">
                <a16:creationId xmlns:a16="http://schemas.microsoft.com/office/drawing/2014/main" id="{9B779790-2333-4801-84CC-7C4689FBE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39332" name="Rectangle 4">
            <a:extLst>
              <a:ext uri="{FF2B5EF4-FFF2-40B4-BE49-F238E27FC236}">
                <a16:creationId xmlns:a16="http://schemas.microsoft.com/office/drawing/2014/main" id="{D40DC8D0-0A60-4AFA-B8B9-6EE64791E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39333" name="Rectangle 5">
            <a:extLst>
              <a:ext uri="{FF2B5EF4-FFF2-40B4-BE49-F238E27FC236}">
                <a16:creationId xmlns:a16="http://schemas.microsoft.com/office/drawing/2014/main" id="{447536DB-C10A-4135-9356-CA8C1B75B5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39334" name="Rectangle 6">
            <a:extLst>
              <a:ext uri="{FF2B5EF4-FFF2-40B4-BE49-F238E27FC236}">
                <a16:creationId xmlns:a16="http://schemas.microsoft.com/office/drawing/2014/main" id="{85C95AE1-E247-4960-A89F-ABA8184A4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39335" name="Rectangle 7">
            <a:extLst>
              <a:ext uri="{FF2B5EF4-FFF2-40B4-BE49-F238E27FC236}">
                <a16:creationId xmlns:a16="http://schemas.microsoft.com/office/drawing/2014/main" id="{E6AC4483-0490-4450-ABEC-550F8428B0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folHlink"/>
                </a:solidFill>
              </a:defRPr>
            </a:lvl1pPr>
          </a:lstStyle>
          <a:p>
            <a:fld id="{3769CA06-2568-4580-A022-79E5EBDE53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39336" name="Line 8">
            <a:extLst>
              <a:ext uri="{FF2B5EF4-FFF2-40B4-BE49-F238E27FC236}">
                <a16:creationId xmlns:a16="http://schemas.microsoft.com/office/drawing/2014/main" id="{141CD8CC-A9AE-46BA-B52E-58E97C1D2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>
            <a:extLst>
              <a:ext uri="{FF2B5EF4-FFF2-40B4-BE49-F238E27FC236}">
                <a16:creationId xmlns:a16="http://schemas.microsoft.com/office/drawing/2014/main" id="{80ED84D6-124A-47BE-9B26-891629B9F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3363" name="Rectangle 3">
            <a:extLst>
              <a:ext uri="{FF2B5EF4-FFF2-40B4-BE49-F238E27FC236}">
                <a16:creationId xmlns:a16="http://schemas.microsoft.com/office/drawing/2014/main" id="{541527A7-1208-4F0E-BA78-C3E01DD15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3364" name="Rectangle 4">
            <a:extLst>
              <a:ext uri="{FF2B5EF4-FFF2-40B4-BE49-F238E27FC236}">
                <a16:creationId xmlns:a16="http://schemas.microsoft.com/office/drawing/2014/main" id="{7895F722-F64D-45A6-BB09-393003396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83365" name="Rectangle 5">
            <a:extLst>
              <a:ext uri="{FF2B5EF4-FFF2-40B4-BE49-F238E27FC236}">
                <a16:creationId xmlns:a16="http://schemas.microsoft.com/office/drawing/2014/main" id="{38343F18-9341-4E2A-856A-FB33F5E251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83366" name="Rectangle 6">
            <a:extLst>
              <a:ext uri="{FF2B5EF4-FFF2-40B4-BE49-F238E27FC236}">
                <a16:creationId xmlns:a16="http://schemas.microsoft.com/office/drawing/2014/main" id="{3A3C39EC-F306-4DE9-BD56-60E996EC9B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18F9240-BE10-4564-A0A2-F4A9771219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>
            <a:extLst>
              <a:ext uri="{FF2B5EF4-FFF2-40B4-BE49-F238E27FC236}">
                <a16:creationId xmlns:a16="http://schemas.microsoft.com/office/drawing/2014/main" id="{A41E00DA-CEF5-43F1-9190-29E949E42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3A3E69F6-69EF-4748-AA5E-6B4EBCCBE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3956" name="Rectangle 4">
            <a:extLst>
              <a:ext uri="{FF2B5EF4-FFF2-40B4-BE49-F238E27FC236}">
                <a16:creationId xmlns:a16="http://schemas.microsoft.com/office/drawing/2014/main" id="{87278518-D32D-4213-ADDC-38D601AE7D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93957" name="Rectangle 5">
            <a:extLst>
              <a:ext uri="{FF2B5EF4-FFF2-40B4-BE49-F238E27FC236}">
                <a16:creationId xmlns:a16="http://schemas.microsoft.com/office/drawing/2014/main" id="{B82CD52E-DB75-4E8F-B2AB-9CABD0FA0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93958" name="Rectangle 6">
            <a:extLst>
              <a:ext uri="{FF2B5EF4-FFF2-40B4-BE49-F238E27FC236}">
                <a16:creationId xmlns:a16="http://schemas.microsoft.com/office/drawing/2014/main" id="{C316EE65-E6FC-421E-A743-4BFE4886D5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35A22-8719-4C6F-AD36-D037A4CFDB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87CD2267-5C64-4FA6-84F2-256855661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46701EE5-2ABE-442B-903D-98587AC58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0100" name="Rectangle 4">
            <a:extLst>
              <a:ext uri="{FF2B5EF4-FFF2-40B4-BE49-F238E27FC236}">
                <a16:creationId xmlns:a16="http://schemas.microsoft.com/office/drawing/2014/main" id="{45D95491-8D74-44A4-9F2D-BBF20D97D4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00101" name="Rectangle 5">
            <a:extLst>
              <a:ext uri="{FF2B5EF4-FFF2-40B4-BE49-F238E27FC236}">
                <a16:creationId xmlns:a16="http://schemas.microsoft.com/office/drawing/2014/main" id="{237E8D77-9580-4FFA-A553-5A95CE68FD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00102" name="Rectangle 6">
            <a:extLst>
              <a:ext uri="{FF2B5EF4-FFF2-40B4-BE49-F238E27FC236}">
                <a16:creationId xmlns:a16="http://schemas.microsoft.com/office/drawing/2014/main" id="{F63A22E8-4F59-4D6B-AF63-3F03602B6D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58E7E1-CB7E-4F00-989B-7D01129733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n.wikipedia.org/wiki/Web_servi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uahsi.org/his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hsi.org/his.html" TargetMode="Externa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B03FFC44-AB2E-42E3-83A0-FF78BD4A2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 anchor="ctr"/>
          <a:lstStyle/>
          <a:p>
            <a:r>
              <a:rPr lang="en-US" altLang="en-US" sz="4000"/>
              <a:t>Developing a Community Hydrologic Information System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C2296DD2-9A15-420D-8EFC-EEEEC0D399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8229600" cy="3162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David G Tarboton</a:t>
            </a:r>
          </a:p>
          <a:p>
            <a:pPr>
              <a:lnSpc>
                <a:spcPct val="80000"/>
              </a:lnSpc>
            </a:pPr>
            <a:r>
              <a:rPr lang="en-US" altLang="en-US"/>
              <a:t>David R. Maidment (PI)</a:t>
            </a:r>
          </a:p>
          <a:p>
            <a:pPr>
              <a:lnSpc>
                <a:spcPct val="80000"/>
              </a:lnSpc>
            </a:pPr>
            <a:r>
              <a:rPr lang="en-US" altLang="en-US"/>
              <a:t>Ilya Zaslavsky</a:t>
            </a:r>
          </a:p>
          <a:p>
            <a:pPr>
              <a:lnSpc>
                <a:spcPct val="80000"/>
              </a:lnSpc>
            </a:pPr>
            <a:r>
              <a:rPr lang="en-US" altLang="en-US"/>
              <a:t>Michael Piasecki</a:t>
            </a:r>
          </a:p>
          <a:p>
            <a:pPr>
              <a:lnSpc>
                <a:spcPct val="80000"/>
              </a:lnSpc>
            </a:pPr>
            <a:r>
              <a:rPr lang="en-US" altLang="en-US"/>
              <a:t>Jon Goodall</a:t>
            </a:r>
          </a:p>
          <a:p>
            <a:pPr>
              <a:lnSpc>
                <a:spcPct val="80000"/>
              </a:lnSpc>
            </a:pPr>
            <a:endParaRPr lang="en-US" altLang="en-US"/>
          </a:p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FF3300"/>
                </a:solidFill>
              </a:rPr>
              <a:t>Graduate students, programmers and collaborators:</a:t>
            </a:r>
            <a:r>
              <a:rPr lang="en-US" altLang="en-US"/>
              <a:t> Jeff Horsburgh, David Valentine, Tim Whiteaker, Bora Beran, Ernest To, Tim Whitenack, Dean Djokic, Zhumei Qian </a:t>
            </a:r>
          </a:p>
          <a:p>
            <a:pPr algn="l">
              <a:lnSpc>
                <a:spcPct val="80000"/>
              </a:lnSpc>
            </a:pPr>
            <a:endParaRPr lang="en-US" altLang="en-US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F6F17547-4E37-4983-B9A6-2540A875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609600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/>
          <a:p>
            <a:r>
              <a:rPr lang="en-US" altLang="en-US" sz="2000">
                <a:solidFill>
                  <a:srgbClr val="0000FF"/>
                </a:solidFill>
              </a:rPr>
              <a:t>http://www.cuahsi.org/his.html</a:t>
            </a:r>
          </a:p>
        </p:txBody>
      </p:sp>
      <p:pic>
        <p:nvPicPr>
          <p:cNvPr id="182278" name="Picture 6" descr="cuahsi header no tagline">
            <a:extLst>
              <a:ext uri="{FF2B5EF4-FFF2-40B4-BE49-F238E27FC236}">
                <a16:creationId xmlns:a16="http://schemas.microsoft.com/office/drawing/2014/main" id="{2F9E9E2A-1F94-449C-B73D-A5D6E4AA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5905500"/>
            <a:ext cx="2525713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284" name="Group 12">
            <a:extLst>
              <a:ext uri="{FF2B5EF4-FFF2-40B4-BE49-F238E27FC236}">
                <a16:creationId xmlns:a16="http://schemas.microsoft.com/office/drawing/2014/main" id="{79A11632-5A66-4F25-B41E-4ECE73B83B8F}"/>
              </a:ext>
            </a:extLst>
          </p:cNvPr>
          <p:cNvGrpSpPr>
            <a:grpSpLocks/>
          </p:cNvGrpSpPr>
          <p:nvPr/>
        </p:nvGrpSpPr>
        <p:grpSpPr bwMode="auto">
          <a:xfrm>
            <a:off x="6461125" y="5759450"/>
            <a:ext cx="2679700" cy="1076325"/>
            <a:chOff x="4088" y="3646"/>
            <a:chExt cx="1688" cy="678"/>
          </a:xfrm>
        </p:grpSpPr>
        <p:sp>
          <p:nvSpPr>
            <p:cNvPr id="182279" name="Rectangle 7">
              <a:extLst>
                <a:ext uri="{FF2B5EF4-FFF2-40B4-BE49-F238E27FC236}">
                  <a16:creationId xmlns:a16="http://schemas.microsoft.com/office/drawing/2014/main" id="{E0ED86EB-249A-4257-86CC-92D55E09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3646"/>
              <a:ext cx="1672" cy="67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2280" name="Picture 8" descr="nsf4c">
              <a:extLst>
                <a:ext uri="{FF2B5EF4-FFF2-40B4-BE49-F238E27FC236}">
                  <a16:creationId xmlns:a16="http://schemas.microsoft.com/office/drawing/2014/main" id="{F3FFB3F4-F6CD-49EE-9F6B-F2332D492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" y="3689"/>
              <a:ext cx="627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281" name="Text Box 9">
              <a:extLst>
                <a:ext uri="{FF2B5EF4-FFF2-40B4-BE49-F238E27FC236}">
                  <a16:creationId xmlns:a16="http://schemas.microsoft.com/office/drawing/2014/main" id="{20EE7FA5-86B6-4454-A5E8-04D1E30D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3691"/>
              <a:ext cx="105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43894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3894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Support</a:t>
              </a:r>
            </a:p>
            <a:p>
              <a:r>
                <a:rPr lang="en-US" altLang="en-US"/>
                <a:t>EAR 0622374</a:t>
              </a:r>
            </a:p>
            <a:p>
              <a:r>
                <a:rPr lang="en-US" altLang="en-US"/>
                <a:t>EAR 0413265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>
            <a:extLst>
              <a:ext uri="{FF2B5EF4-FFF2-40B4-BE49-F238E27FC236}">
                <a16:creationId xmlns:a16="http://schemas.microsoft.com/office/drawing/2014/main" id="{FEEB9A5C-E387-4CF0-8660-6462F467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id="{1EE957C0-8792-4700-B89A-8E9FF90E0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Waters Network Information System</a:t>
            </a:r>
          </a:p>
          <a:p>
            <a:r>
              <a:rPr lang="en-US" altLang="en-US" i="1">
                <a:solidFill>
                  <a:srgbClr val="FF3300"/>
                </a:solidFill>
              </a:rPr>
              <a:t>Observations Data Model</a:t>
            </a:r>
          </a:p>
          <a:p>
            <a:r>
              <a:rPr lang="en-US" altLang="en-US"/>
              <a:t>Web Services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8A6B05A0-6B1E-4150-94AD-E9C1569BE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75" y="260350"/>
            <a:ext cx="8405813" cy="1492250"/>
          </a:xfrm>
        </p:spPr>
        <p:txBody>
          <a:bodyPr/>
          <a:lstStyle/>
          <a:p>
            <a:r>
              <a:rPr lang="en-US" altLang="en-US" sz="3600" b="1"/>
              <a:t>What are the basic attributes to be associated with each single data value and how can these best be organized</a:t>
            </a:r>
            <a:r>
              <a:rPr lang="en-US" altLang="en-US" sz="3600"/>
              <a:t>?</a:t>
            </a:r>
          </a:p>
        </p:txBody>
      </p:sp>
      <p:graphicFrame>
        <p:nvGraphicFramePr>
          <p:cNvPr id="923651" name="Group 3">
            <a:extLst>
              <a:ext uri="{FF2B5EF4-FFF2-40B4-BE49-F238E27FC236}">
                <a16:creationId xmlns:a16="http://schemas.microsoft.com/office/drawing/2014/main" id="{A52DA35F-4669-4A4E-ABA9-643E3E6F5FD1}"/>
              </a:ext>
            </a:extLst>
          </p:cNvPr>
          <p:cNvGraphicFramePr>
            <a:graphicFrameLocks noGrp="1"/>
          </p:cNvGraphicFramePr>
          <p:nvPr/>
        </p:nvGraphicFramePr>
        <p:xfrm>
          <a:off x="388938" y="2344738"/>
          <a:ext cx="2098675" cy="3568700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1349940044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13235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DateTime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30850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29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067002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0479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(support)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36728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913305"/>
                  </a:ext>
                </a:extLst>
              </a:tr>
            </a:tbl>
          </a:graphicData>
        </a:graphic>
      </p:graphicFrame>
      <p:graphicFrame>
        <p:nvGraphicFramePr>
          <p:cNvPr id="923669" name="Group 21">
            <a:extLst>
              <a:ext uri="{FF2B5EF4-FFF2-40B4-BE49-F238E27FC236}">
                <a16:creationId xmlns:a16="http://schemas.microsoft.com/office/drawing/2014/main" id="{66E2F906-607A-4D6D-ADB6-F3992189FA31}"/>
              </a:ext>
            </a:extLst>
          </p:cNvPr>
          <p:cNvGraphicFramePr>
            <a:graphicFrameLocks noGrp="1"/>
          </p:cNvGraphicFramePr>
          <p:nvPr/>
        </p:nvGraphicFramePr>
        <p:xfrm>
          <a:off x="2906713" y="2336800"/>
          <a:ext cx="2876550" cy="3149600"/>
        </p:xfrm>
        <a:graphic>
          <a:graphicData uri="http://schemas.openxmlformats.org/drawingml/2006/table">
            <a:tbl>
              <a:tblPr/>
              <a:tblGrid>
                <a:gridCol w="2876550">
                  <a:extLst>
                    <a:ext uri="{9D8B030D-6E8A-4147-A177-3AD203B41FA5}">
                      <a16:colId xmlns:a16="http://schemas.microsoft.com/office/drawing/2014/main" val="2866310617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1843"/>
                  </a:ext>
                </a:extLst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OffsetType/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Point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502190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Source/Organization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526299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Censoring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721679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Qualifying Comments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80042"/>
                  </a:ext>
                </a:extLst>
              </a:tr>
            </a:tbl>
          </a:graphicData>
        </a:graphic>
      </p:graphicFrame>
      <p:graphicFrame>
        <p:nvGraphicFramePr>
          <p:cNvPr id="923683" name="Group 35">
            <a:extLst>
              <a:ext uri="{FF2B5EF4-FFF2-40B4-BE49-F238E27FC236}">
                <a16:creationId xmlns:a16="http://schemas.microsoft.com/office/drawing/2014/main" id="{41D01222-F125-42C5-BB11-8EB78510CDD6}"/>
              </a:ext>
            </a:extLst>
          </p:cNvPr>
          <p:cNvGraphicFramePr>
            <a:graphicFrameLocks noGrp="1"/>
          </p:cNvGraphicFramePr>
          <p:nvPr/>
        </p:nvGraphicFramePr>
        <p:xfrm>
          <a:off x="6132513" y="2332038"/>
          <a:ext cx="2797175" cy="2643187"/>
        </p:xfrm>
        <a:graphic>
          <a:graphicData uri="http://schemas.openxmlformats.org/drawingml/2006/table">
            <a:tbl>
              <a:tblPr/>
              <a:tblGrid>
                <a:gridCol w="2797175">
                  <a:extLst>
                    <a:ext uri="{9D8B030D-6E8A-4147-A177-3AD203B41FA5}">
                      <a16:colId xmlns:a16="http://schemas.microsoft.com/office/drawing/2014/main" val="1445612353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188953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Control Level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07889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Medium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189245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Type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06952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Type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6417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>
            <a:extLst>
              <a:ext uri="{FF2B5EF4-FFF2-40B4-BE49-F238E27FC236}">
                <a16:creationId xmlns:a16="http://schemas.microsoft.com/office/drawing/2014/main" id="{CF0A1A20-B6B3-43C9-A665-788E92FBB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1143000"/>
          </a:xfrm>
        </p:spPr>
        <p:txBody>
          <a:bodyPr/>
          <a:lstStyle/>
          <a:p>
            <a:r>
              <a:rPr lang="en-US" altLang="en-US" sz="3600"/>
              <a:t>Point Observations Information Model</a:t>
            </a:r>
          </a:p>
        </p:txBody>
      </p:sp>
      <p:sp>
        <p:nvSpPr>
          <p:cNvPr id="1029123" name="Text Box 3">
            <a:extLst>
              <a:ext uri="{FF2B5EF4-FFF2-40B4-BE49-F238E27FC236}">
                <a16:creationId xmlns:a16="http://schemas.microsoft.com/office/drawing/2014/main" id="{0E41E058-A5A5-4483-9CA6-CCEBFFBD3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4843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Data Source</a:t>
            </a:r>
          </a:p>
        </p:txBody>
      </p:sp>
      <p:sp>
        <p:nvSpPr>
          <p:cNvPr id="1029124" name="AutoShape 4">
            <a:extLst>
              <a:ext uri="{FF2B5EF4-FFF2-40B4-BE49-F238E27FC236}">
                <a16:creationId xmlns:a16="http://schemas.microsoft.com/office/drawing/2014/main" id="{6A0B4481-85E4-43FD-BAB3-588011C9BF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09900" y="1638300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5" name="Text Box 5">
            <a:extLst>
              <a:ext uri="{FF2B5EF4-FFF2-40B4-BE49-F238E27FC236}">
                <a16:creationId xmlns:a16="http://schemas.microsoft.com/office/drawing/2014/main" id="{6C1D65BA-6B0F-4329-B30B-28800F87C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Network</a:t>
            </a:r>
          </a:p>
        </p:txBody>
      </p:sp>
      <p:sp>
        <p:nvSpPr>
          <p:cNvPr id="1029126" name="AutoShape 6">
            <a:extLst>
              <a:ext uri="{FF2B5EF4-FFF2-40B4-BE49-F238E27FC236}">
                <a16:creationId xmlns:a16="http://schemas.microsoft.com/office/drawing/2014/main" id="{66882556-83B9-4BED-95CD-7107467B8D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4300" y="2324100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7" name="Text Box 7">
            <a:extLst>
              <a:ext uri="{FF2B5EF4-FFF2-40B4-BE49-F238E27FC236}">
                <a16:creationId xmlns:a16="http://schemas.microsoft.com/office/drawing/2014/main" id="{B9433C4C-1B94-4AA4-8AB0-7B64C9796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956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Sites</a:t>
            </a:r>
          </a:p>
        </p:txBody>
      </p:sp>
      <p:sp>
        <p:nvSpPr>
          <p:cNvPr id="1029128" name="AutoShape 8">
            <a:extLst>
              <a:ext uri="{FF2B5EF4-FFF2-40B4-BE49-F238E27FC236}">
                <a16:creationId xmlns:a16="http://schemas.microsoft.com/office/drawing/2014/main" id="{E1D06401-4A5B-4A32-BB1C-272A4E968E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0100" y="3009900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9" name="Text Box 9">
            <a:extLst>
              <a:ext uri="{FF2B5EF4-FFF2-40B4-BE49-F238E27FC236}">
                <a16:creationId xmlns:a16="http://schemas.microsoft.com/office/drawing/2014/main" id="{BB743E98-2DED-44FE-B541-C860A4851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52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Variables</a:t>
            </a:r>
          </a:p>
        </p:txBody>
      </p:sp>
      <p:sp>
        <p:nvSpPr>
          <p:cNvPr id="1029130" name="AutoShape 10">
            <a:extLst>
              <a:ext uri="{FF2B5EF4-FFF2-40B4-BE49-F238E27FC236}">
                <a16:creationId xmlns:a16="http://schemas.microsoft.com/office/drawing/2014/main" id="{FF5AAFC6-D624-4158-85A7-3D36AC3672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24500" y="3619500"/>
            <a:ext cx="5334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1" name="Text Box 11">
            <a:extLst>
              <a:ext uri="{FF2B5EF4-FFF2-40B4-BE49-F238E27FC236}">
                <a16:creationId xmlns:a16="http://schemas.microsoft.com/office/drawing/2014/main" id="{622BA8CC-EB22-42A2-A807-DE652699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ea typeface="Arial Unicode MS" pitchFamily="34" charset="-128"/>
              </a:rPr>
              <a:t>Values</a:t>
            </a:r>
          </a:p>
        </p:txBody>
      </p:sp>
      <p:pic>
        <p:nvPicPr>
          <p:cNvPr id="1029132" name="Picture 12">
            <a:extLst>
              <a:ext uri="{FF2B5EF4-FFF2-40B4-BE49-F238E27FC236}">
                <a16:creationId xmlns:a16="http://schemas.microsoft.com/office/drawing/2014/main" id="{B1136CBE-53FC-4DED-A40F-1E9BB1E7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860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133" name="Text Box 13">
            <a:extLst>
              <a:ext uri="{FF2B5EF4-FFF2-40B4-BE49-F238E27FC236}">
                <a16:creationId xmlns:a16="http://schemas.microsoft.com/office/drawing/2014/main" id="{DFC06794-09CF-4722-A1BC-80969093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95800"/>
            <a:ext cx="3287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Arial Unicode MS" pitchFamily="34" charset="-128"/>
              </a:rPr>
              <a:t>{Value, Time, Qualifier, Offset}</a:t>
            </a:r>
          </a:p>
        </p:txBody>
      </p:sp>
      <p:sp>
        <p:nvSpPr>
          <p:cNvPr id="1029134" name="Text Box 14">
            <a:extLst>
              <a:ext uri="{FF2B5EF4-FFF2-40B4-BE49-F238E27FC236}">
                <a16:creationId xmlns:a16="http://schemas.microsoft.com/office/drawing/2014/main" id="{3F068601-2B4E-424F-B0F8-4B31ED1D4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Utah State </a:t>
            </a:r>
          </a:p>
          <a:p>
            <a:pPr algn="ctr"/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Univ</a:t>
            </a:r>
          </a:p>
        </p:txBody>
      </p:sp>
      <p:sp>
        <p:nvSpPr>
          <p:cNvPr id="1029135" name="Text Box 15">
            <a:extLst>
              <a:ext uri="{FF2B5EF4-FFF2-40B4-BE49-F238E27FC236}">
                <a16:creationId xmlns:a16="http://schemas.microsoft.com/office/drawing/2014/main" id="{EBA742D2-0B4D-45D4-9414-5A9A9CEB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Little Bear River </a:t>
            </a:r>
          </a:p>
        </p:txBody>
      </p:sp>
      <p:sp>
        <p:nvSpPr>
          <p:cNvPr id="1029136" name="Text Box 16">
            <a:extLst>
              <a:ext uri="{FF2B5EF4-FFF2-40B4-BE49-F238E27FC236}">
                <a16:creationId xmlns:a16="http://schemas.microsoft.com/office/drawing/2014/main" id="{88B1B361-2010-4D3B-9D17-8B8592DA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95600"/>
            <a:ext cx="330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Little Bear River at Mendon Rd</a:t>
            </a:r>
          </a:p>
        </p:txBody>
      </p:sp>
      <p:sp>
        <p:nvSpPr>
          <p:cNvPr id="1029137" name="Text Box 17">
            <a:extLst>
              <a:ext uri="{FF2B5EF4-FFF2-40B4-BE49-F238E27FC236}">
                <a16:creationId xmlns:a16="http://schemas.microsoft.com/office/drawing/2014/main" id="{E7BB6179-4252-4D93-B962-4F3E8F851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Dissolved Oxygen</a:t>
            </a:r>
          </a:p>
        </p:txBody>
      </p:sp>
      <p:sp>
        <p:nvSpPr>
          <p:cNvPr id="1029138" name="Text Box 18">
            <a:extLst>
              <a:ext uri="{FF2B5EF4-FFF2-40B4-BE49-F238E27FC236}">
                <a16:creationId xmlns:a16="http://schemas.microsoft.com/office/drawing/2014/main" id="{7A678103-DE9E-4EC5-9EDF-31719FF80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4800"/>
            <a:ext cx="349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66FF"/>
                </a:solidFill>
                <a:ea typeface="Arial Unicode MS" pitchFamily="34" charset="-128"/>
              </a:rPr>
              <a:t>9.78 mg/L, 1 October 2007, 6PM</a:t>
            </a:r>
          </a:p>
        </p:txBody>
      </p:sp>
      <p:sp>
        <p:nvSpPr>
          <p:cNvPr id="1029139" name="Text Box 19">
            <a:extLst>
              <a:ext uri="{FF2B5EF4-FFF2-40B4-BE49-F238E27FC236}">
                <a16:creationId xmlns:a16="http://schemas.microsoft.com/office/drawing/2014/main" id="{975869AE-9B14-48C4-B42D-577C0691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3463"/>
            <a:ext cx="78454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data source</a:t>
            </a:r>
            <a:r>
              <a:rPr lang="en-US" altLang="en-US">
                <a:ea typeface="Arial Unicode MS" pitchFamily="34" charset="-128"/>
              </a:rPr>
              <a:t> operates an observation network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network</a:t>
            </a:r>
            <a:r>
              <a:rPr lang="en-US" altLang="en-US">
                <a:ea typeface="Arial Unicode MS" pitchFamily="34" charset="-128"/>
              </a:rPr>
              <a:t> is a set of observation sites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site</a:t>
            </a:r>
            <a:r>
              <a:rPr lang="en-US" altLang="en-US">
                <a:ea typeface="Arial Unicode MS" pitchFamily="34" charset="-128"/>
              </a:rPr>
              <a:t> is a point location where one or more variables are measured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variable</a:t>
            </a:r>
            <a:r>
              <a:rPr lang="en-US" altLang="en-US">
                <a:ea typeface="Arial Unicode MS" pitchFamily="34" charset="-128"/>
              </a:rPr>
              <a:t> is a property describing the flow or quality of water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value</a:t>
            </a:r>
            <a:r>
              <a:rPr lang="en-US" altLang="en-US">
                <a:ea typeface="Arial Unicode MS" pitchFamily="34" charset="-128"/>
              </a:rPr>
              <a:t> is an observation of a variable at a particular time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qualifier</a:t>
            </a:r>
            <a:r>
              <a:rPr lang="en-US" altLang="en-US">
                <a:ea typeface="Arial Unicode MS" pitchFamily="34" charset="-128"/>
              </a:rPr>
              <a:t> is a symbol that provides additional information about the value</a:t>
            </a:r>
          </a:p>
          <a:p>
            <a:pPr>
              <a:buFontTx/>
              <a:buChar char="•"/>
            </a:pPr>
            <a:r>
              <a:rPr lang="en-US" altLang="en-US">
                <a:ea typeface="Arial Unicode MS" pitchFamily="34" charset="-128"/>
              </a:rPr>
              <a:t>  An </a:t>
            </a:r>
            <a:r>
              <a:rPr lang="en-US" altLang="en-US">
                <a:solidFill>
                  <a:srgbClr val="FF3300"/>
                </a:solidFill>
                <a:ea typeface="Arial Unicode MS" pitchFamily="34" charset="-128"/>
              </a:rPr>
              <a:t>offset</a:t>
            </a:r>
            <a:r>
              <a:rPr lang="en-US" altLang="en-US">
                <a:ea typeface="Arial Unicode MS" pitchFamily="34" charset="-128"/>
              </a:rPr>
              <a:t> allows specification of measurements at various depths in water</a:t>
            </a:r>
          </a:p>
        </p:txBody>
      </p:sp>
      <p:sp>
        <p:nvSpPr>
          <p:cNvPr id="1029140" name="Oval 20">
            <a:extLst>
              <a:ext uri="{FF2B5EF4-FFF2-40B4-BE49-F238E27FC236}">
                <a16:creationId xmlns:a16="http://schemas.microsoft.com/office/drawing/2014/main" id="{A5D463E4-012A-4E55-8E93-31122E0C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1336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1" name="Oval 21">
            <a:extLst>
              <a:ext uri="{FF2B5EF4-FFF2-40B4-BE49-F238E27FC236}">
                <a16:creationId xmlns:a16="http://schemas.microsoft.com/office/drawing/2014/main" id="{2C4AFD87-34B1-496D-AF7B-511517B4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86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2" name="Oval 22">
            <a:extLst>
              <a:ext uri="{FF2B5EF4-FFF2-40B4-BE49-F238E27FC236}">
                <a16:creationId xmlns:a16="http://schemas.microsoft.com/office/drawing/2014/main" id="{62644E69-9146-4AAA-9A2B-2EA532D1F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09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3" name="Oval 23">
            <a:extLst>
              <a:ext uri="{FF2B5EF4-FFF2-40B4-BE49-F238E27FC236}">
                <a16:creationId xmlns:a16="http://schemas.microsoft.com/office/drawing/2014/main" id="{E8E9E369-A5AE-49D0-AE8F-ECAC3657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12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4" name="Oval 24">
            <a:extLst>
              <a:ext uri="{FF2B5EF4-FFF2-40B4-BE49-F238E27FC236}">
                <a16:creationId xmlns:a16="http://schemas.microsoft.com/office/drawing/2014/main" id="{548557EF-9CD1-4A37-9C25-CA0E2E26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5" name="Rectangle 25">
            <a:extLst>
              <a:ext uri="{FF2B5EF4-FFF2-40B4-BE49-F238E27FC236}">
                <a16:creationId xmlns:a16="http://schemas.microsoft.com/office/drawing/2014/main" id="{CD693839-95C3-41AA-88A5-521B85AD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08175"/>
            <a:ext cx="2057400" cy="2511425"/>
          </a:xfrm>
          <a:prstGeom prst="rect">
            <a:avLst/>
          </a:prstGeom>
          <a:noFill/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6" name="Rectangle 26">
            <a:extLst>
              <a:ext uri="{FF2B5EF4-FFF2-40B4-BE49-F238E27FC236}">
                <a16:creationId xmlns:a16="http://schemas.microsoft.com/office/drawing/2014/main" id="{65C36B62-C79D-4D90-AC1A-62002737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66800"/>
            <a:ext cx="454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02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61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2013" indent="-214313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7913" indent="-215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51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23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495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6713" indent="-215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u="sng">
                <a:solidFill>
                  <a:srgbClr val="0066FF"/>
                </a:solidFill>
                <a:ea typeface="Arial Unicode MS" pitchFamily="34" charset="-128"/>
              </a:rPr>
              <a:t>http://www.cuahsi.org/his/webservices.html</a:t>
            </a:r>
          </a:p>
        </p:txBody>
      </p:sp>
      <p:sp>
        <p:nvSpPr>
          <p:cNvPr id="1029147" name="Text Box 27">
            <a:extLst>
              <a:ext uri="{FF2B5EF4-FFF2-40B4-BE49-F238E27FC236}">
                <a16:creationId xmlns:a16="http://schemas.microsoft.com/office/drawing/2014/main" id="{7D0E4132-975A-4D81-8463-93005D53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2116138"/>
            <a:ext cx="9620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GetSites</a:t>
            </a:r>
          </a:p>
        </p:txBody>
      </p:sp>
      <p:sp>
        <p:nvSpPr>
          <p:cNvPr id="1029148" name="Text Box 28">
            <a:extLst>
              <a:ext uri="{FF2B5EF4-FFF2-40B4-BE49-F238E27FC236}">
                <a16:creationId xmlns:a16="http://schemas.microsoft.com/office/drawing/2014/main" id="{4F5E536A-E5C6-4D64-A45A-70E8D089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38" y="2530475"/>
            <a:ext cx="1203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GetSiteInfo</a:t>
            </a:r>
          </a:p>
        </p:txBody>
      </p:sp>
      <p:sp>
        <p:nvSpPr>
          <p:cNvPr id="1029149" name="Text Box 29">
            <a:extLst>
              <a:ext uri="{FF2B5EF4-FFF2-40B4-BE49-F238E27FC236}">
                <a16:creationId xmlns:a16="http://schemas.microsoft.com/office/drawing/2014/main" id="{878CA9EB-DF33-4D1E-A21D-1350FF8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3014663"/>
            <a:ext cx="13652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GetVariables</a:t>
            </a:r>
          </a:p>
        </p:txBody>
      </p:sp>
      <p:sp>
        <p:nvSpPr>
          <p:cNvPr id="1029150" name="Text Box 30">
            <a:extLst>
              <a:ext uri="{FF2B5EF4-FFF2-40B4-BE49-F238E27FC236}">
                <a16:creationId xmlns:a16="http://schemas.microsoft.com/office/drawing/2014/main" id="{D30EB745-72E4-41F4-A00A-C82FD924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498850"/>
            <a:ext cx="1608138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 i="1">
                <a:solidFill>
                  <a:srgbClr val="FF3300"/>
                </a:solidFill>
                <a:ea typeface="Arial Unicode MS" pitchFamily="34" charset="-128"/>
              </a:rPr>
              <a:t>GetVariableInfo</a:t>
            </a:r>
          </a:p>
        </p:txBody>
      </p:sp>
      <p:sp>
        <p:nvSpPr>
          <p:cNvPr id="1029151" name="Text Box 31">
            <a:extLst>
              <a:ext uri="{FF2B5EF4-FFF2-40B4-BE49-F238E27FC236}">
                <a16:creationId xmlns:a16="http://schemas.microsoft.com/office/drawing/2014/main" id="{719BAFFF-84FF-4666-9A17-A68A429F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913188"/>
            <a:ext cx="15192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2200" b="1" i="1">
                <a:solidFill>
                  <a:srgbClr val="FF3300"/>
                </a:solidFill>
                <a:ea typeface="Arial Unicode MS" pitchFamily="34" charset="-128"/>
              </a:rPr>
              <a:t>GetValues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>
            <a:extLst>
              <a:ext uri="{FF2B5EF4-FFF2-40B4-BE49-F238E27FC236}">
                <a16:creationId xmlns:a16="http://schemas.microsoft.com/office/drawing/2014/main" id="{CA49587A-F441-440A-B2DE-E529100C1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41288"/>
            <a:ext cx="8229600" cy="723900"/>
          </a:xfrm>
        </p:spPr>
        <p:txBody>
          <a:bodyPr/>
          <a:lstStyle/>
          <a:p>
            <a:r>
              <a:rPr lang="en-US" altLang="en-US" sz="4000"/>
              <a:t>CUAHSI Observations Data Model</a:t>
            </a:r>
          </a:p>
        </p:txBody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6E487158-A0A9-4676-96FB-F6A5F099BD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71550"/>
            <a:ext cx="4648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solidFill>
                  <a:srgbClr val="FF3300"/>
                </a:solidFill>
              </a:rPr>
              <a:t>relational database</a:t>
            </a:r>
            <a:r>
              <a:rPr lang="en-US" altLang="en-US" sz="2400"/>
              <a:t> at the single observation level (atomic model)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Stores </a:t>
            </a:r>
            <a:r>
              <a:rPr lang="en-US" altLang="en-US" sz="2400">
                <a:solidFill>
                  <a:srgbClr val="FF3300"/>
                </a:solidFill>
              </a:rPr>
              <a:t>observation data</a:t>
            </a:r>
            <a:r>
              <a:rPr lang="en-US" altLang="en-US" sz="2400"/>
              <a:t> made at points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Metadata for </a:t>
            </a:r>
            <a:r>
              <a:rPr lang="en-US" altLang="en-US" sz="2400">
                <a:solidFill>
                  <a:srgbClr val="FF3300"/>
                </a:solidFill>
              </a:rPr>
              <a:t>unambiguous interpretation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Traceable heritage from </a:t>
            </a:r>
            <a:r>
              <a:rPr lang="en-US" altLang="en-US" sz="2400">
                <a:solidFill>
                  <a:srgbClr val="FF3300"/>
                </a:solidFill>
              </a:rPr>
              <a:t>raw</a:t>
            </a:r>
            <a:r>
              <a:rPr lang="en-US" altLang="en-US" sz="2400"/>
              <a:t> measurements to </a:t>
            </a:r>
            <a:r>
              <a:rPr lang="en-US" altLang="en-US" sz="2400">
                <a:solidFill>
                  <a:srgbClr val="FF3300"/>
                </a:solidFill>
              </a:rPr>
              <a:t>usable</a:t>
            </a:r>
            <a:r>
              <a:rPr lang="en-US" altLang="en-US" sz="2400"/>
              <a:t> information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3300"/>
                </a:solidFill>
              </a:rPr>
              <a:t>Standard format</a:t>
            </a:r>
            <a:r>
              <a:rPr lang="en-US" altLang="en-US" sz="2400"/>
              <a:t> for data sharing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3300"/>
                </a:solidFill>
              </a:rPr>
              <a:t>Cross dimension</a:t>
            </a:r>
            <a:r>
              <a:rPr lang="en-US" altLang="en-US" sz="2400"/>
              <a:t> retrieval and analysis</a:t>
            </a:r>
          </a:p>
        </p:txBody>
      </p:sp>
      <p:grpSp>
        <p:nvGrpSpPr>
          <p:cNvPr id="903172" name="Group 4">
            <a:extLst>
              <a:ext uri="{FF2B5EF4-FFF2-40B4-BE49-F238E27FC236}">
                <a16:creationId xmlns:a16="http://schemas.microsoft.com/office/drawing/2014/main" id="{2857E73D-E3FC-4BAC-B618-534DED96AA36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265238"/>
            <a:ext cx="4641850" cy="3652837"/>
            <a:chOff x="2736" y="1223"/>
            <a:chExt cx="2924" cy="2301"/>
          </a:xfrm>
        </p:grpSpPr>
        <p:grpSp>
          <p:nvGrpSpPr>
            <p:cNvPr id="903173" name="Group 5">
              <a:extLst>
                <a:ext uri="{FF2B5EF4-FFF2-40B4-BE49-F238E27FC236}">
                  <a16:creationId xmlns:a16="http://schemas.microsoft.com/office/drawing/2014/main" id="{E0F4302B-62A7-4E20-BEA4-53D350E06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920"/>
              <a:ext cx="864" cy="960"/>
              <a:chOff x="3600" y="2160"/>
              <a:chExt cx="864" cy="960"/>
            </a:xfrm>
          </p:grpSpPr>
          <p:sp>
            <p:nvSpPr>
              <p:cNvPr id="903174" name="Rectangle 6">
                <a:extLst>
                  <a:ext uri="{FF2B5EF4-FFF2-40B4-BE49-F238E27FC236}">
                    <a16:creationId xmlns:a16="http://schemas.microsoft.com/office/drawing/2014/main" id="{98572465-1E38-4569-A493-93F01BB3F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864" cy="7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03175" name="Group 7">
                <a:extLst>
                  <a:ext uri="{FF2B5EF4-FFF2-40B4-BE49-F238E27FC236}">
                    <a16:creationId xmlns:a16="http://schemas.microsoft.com/office/drawing/2014/main" id="{838FA95B-BB0B-4389-B899-7D2297F9FC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2160"/>
                <a:ext cx="864" cy="960"/>
                <a:chOff x="3600" y="1632"/>
                <a:chExt cx="864" cy="1536"/>
              </a:xfrm>
            </p:grpSpPr>
            <p:sp>
              <p:nvSpPr>
                <p:cNvPr id="903176" name="Oval 8">
                  <a:extLst>
                    <a:ext uri="{FF2B5EF4-FFF2-40B4-BE49-F238E27FC236}">
                      <a16:creationId xmlns:a16="http://schemas.microsoft.com/office/drawing/2014/main" id="{AD2C3EA5-2049-40D9-A9D1-4D932B64E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1632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177" name="Oval 9">
                  <a:extLst>
                    <a:ext uri="{FF2B5EF4-FFF2-40B4-BE49-F238E27FC236}">
                      <a16:creationId xmlns:a16="http://schemas.microsoft.com/office/drawing/2014/main" id="{3BC4D8D2-5755-48E4-AB85-46009220C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864" cy="3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3178" name="Line 10">
                  <a:extLst>
                    <a:ext uri="{FF2B5EF4-FFF2-40B4-BE49-F238E27FC236}">
                      <a16:creationId xmlns:a16="http://schemas.microsoft.com/office/drawing/2014/main" id="{E36118A1-E943-47F9-A15E-AA4509F6D9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179" name="Line 11">
                  <a:extLst>
                    <a:ext uri="{FF2B5EF4-FFF2-40B4-BE49-F238E27FC236}">
                      <a16:creationId xmlns:a16="http://schemas.microsoft.com/office/drawing/2014/main" id="{7F5064EC-60ED-42BA-ABBA-727BCD038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3180" name="Text Box 12">
              <a:extLst>
                <a:ext uri="{FF2B5EF4-FFF2-40B4-BE49-F238E27FC236}">
                  <a16:creationId xmlns:a16="http://schemas.microsoft.com/office/drawing/2014/main" id="{75D9F3F8-75D5-45EA-B9F7-00D577846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223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r>
                <a:rPr lang="en-US" altLang="en-US"/>
                <a:t>Streamflow</a:t>
              </a:r>
            </a:p>
          </p:txBody>
        </p:sp>
        <p:sp>
          <p:nvSpPr>
            <p:cNvPr id="903181" name="Text Box 13">
              <a:extLst>
                <a:ext uri="{FF2B5EF4-FFF2-40B4-BE49-F238E27FC236}">
                  <a16:creationId xmlns:a16="http://schemas.microsoft.com/office/drawing/2014/main" id="{13A4B9F9-DA4A-41EC-818F-EA2F0074F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120"/>
              <a:ext cx="7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Flux tower</a:t>
              </a:r>
            </a:p>
            <a:p>
              <a:pPr algn="ctr"/>
              <a:r>
                <a:rPr lang="en-US" altLang="en-US"/>
                <a:t>data</a:t>
              </a:r>
            </a:p>
          </p:txBody>
        </p:sp>
        <p:sp>
          <p:nvSpPr>
            <p:cNvPr id="903182" name="Text Box 14">
              <a:extLst>
                <a:ext uri="{FF2B5EF4-FFF2-40B4-BE49-F238E27FC236}">
                  <a16:creationId xmlns:a16="http://schemas.microsoft.com/office/drawing/2014/main" id="{0FA992B9-CFAE-4C65-9AF6-38CCE5B8E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16"/>
              <a:ext cx="9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Precipitation</a:t>
              </a:r>
            </a:p>
            <a:p>
              <a:pPr algn="ctr"/>
              <a:r>
                <a:rPr lang="en-US" altLang="en-US"/>
                <a:t>&amp; Climate</a:t>
              </a:r>
            </a:p>
          </p:txBody>
        </p:sp>
        <p:sp>
          <p:nvSpPr>
            <p:cNvPr id="903183" name="Text Box 15">
              <a:extLst>
                <a:ext uri="{FF2B5EF4-FFF2-40B4-BE49-F238E27FC236}">
                  <a16:creationId xmlns:a16="http://schemas.microsoft.com/office/drawing/2014/main" id="{2166937C-9B0C-4B1D-B0D7-909378048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24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Groundwater</a:t>
              </a:r>
            </a:p>
            <a:p>
              <a:pPr algn="ctr"/>
              <a:r>
                <a:rPr lang="en-US" altLang="en-US"/>
                <a:t>levels</a:t>
              </a:r>
            </a:p>
          </p:txBody>
        </p:sp>
        <p:sp>
          <p:nvSpPr>
            <p:cNvPr id="903184" name="Text Box 16">
              <a:extLst>
                <a:ext uri="{FF2B5EF4-FFF2-40B4-BE49-F238E27FC236}">
                  <a16:creationId xmlns:a16="http://schemas.microsoft.com/office/drawing/2014/main" id="{3803BC6B-7E80-48C7-B702-7491FEEB4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120"/>
              <a:ext cx="9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r>
                <a:rPr lang="en-US" altLang="en-US"/>
                <a:t>Water Quality</a:t>
              </a:r>
            </a:p>
          </p:txBody>
        </p:sp>
        <p:sp>
          <p:nvSpPr>
            <p:cNvPr id="903185" name="Text Box 17">
              <a:extLst>
                <a:ext uri="{FF2B5EF4-FFF2-40B4-BE49-F238E27FC236}">
                  <a16:creationId xmlns:a16="http://schemas.microsoft.com/office/drawing/2014/main" id="{224BE3A1-044D-4EE1-9708-87F22B078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160"/>
              <a:ext cx="66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03" tIns="45703" rIns="91403" bIns="45703">
              <a:spAutoFit/>
            </a:bodyPr>
            <a:lstStyle/>
            <a:p>
              <a:pPr algn="ctr"/>
              <a:r>
                <a:rPr lang="en-US" altLang="en-US"/>
                <a:t>Soil </a:t>
              </a:r>
            </a:p>
            <a:p>
              <a:pPr algn="ctr"/>
              <a:r>
                <a:rPr lang="en-US" altLang="en-US"/>
                <a:t>moisture</a:t>
              </a:r>
            </a:p>
            <a:p>
              <a:pPr algn="ctr"/>
              <a:r>
                <a:rPr lang="en-US" altLang="en-US"/>
                <a:t>data</a:t>
              </a:r>
            </a:p>
          </p:txBody>
        </p:sp>
        <p:sp>
          <p:nvSpPr>
            <p:cNvPr id="903186" name="Line 18">
              <a:extLst>
                <a:ext uri="{FF2B5EF4-FFF2-40B4-BE49-F238E27FC236}">
                  <a16:creationId xmlns:a16="http://schemas.microsoft.com/office/drawing/2014/main" id="{94E68EA3-D18B-4F51-8557-DDB44F733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40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87" name="Line 19">
              <a:extLst>
                <a:ext uri="{FF2B5EF4-FFF2-40B4-BE49-F238E27FC236}">
                  <a16:creationId xmlns:a16="http://schemas.microsoft.com/office/drawing/2014/main" id="{59C87FC3-495F-4AB2-8BAF-78835EC8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88" name="Line 20">
              <a:extLst>
                <a:ext uri="{FF2B5EF4-FFF2-40B4-BE49-F238E27FC236}">
                  <a16:creationId xmlns:a16="http://schemas.microsoft.com/office/drawing/2014/main" id="{50EFBEAE-7A76-49B5-B49D-07FC8908E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880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89" name="Line 21">
              <a:extLst>
                <a:ext uri="{FF2B5EF4-FFF2-40B4-BE49-F238E27FC236}">
                  <a16:creationId xmlns:a16="http://schemas.microsoft.com/office/drawing/2014/main" id="{02BBFD59-34F3-4172-B141-11AD98EC5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6" y="283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90" name="Line 22">
              <a:extLst>
                <a:ext uri="{FF2B5EF4-FFF2-40B4-BE49-F238E27FC236}">
                  <a16:creationId xmlns:a16="http://schemas.microsoft.com/office/drawing/2014/main" id="{1677B4D1-FF87-4933-9AEF-52A680F4E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91" name="Line 23">
              <a:extLst>
                <a:ext uri="{FF2B5EF4-FFF2-40B4-BE49-F238E27FC236}">
                  <a16:creationId xmlns:a16="http://schemas.microsoft.com/office/drawing/2014/main" id="{3D61C425-B210-49C3-AFB1-85400486E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63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>
            <a:extLst>
              <a:ext uri="{FF2B5EF4-FFF2-40B4-BE49-F238E27FC236}">
                <a16:creationId xmlns:a16="http://schemas.microsoft.com/office/drawing/2014/main" id="{56939755-0BD1-46E1-8D1D-A35A864C6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1AE30F77-3CF5-416B-A3FF-77CF396F6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04196" name="Picture 4" descr="ODM1DataModelFigure">
            <a:extLst>
              <a:ext uri="{FF2B5EF4-FFF2-40B4-BE49-F238E27FC236}">
                <a16:creationId xmlns:a16="http://schemas.microsoft.com/office/drawing/2014/main" id="{6C438836-3F18-4E50-B261-05DF0EDD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16988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4197" name="Rectangle 5">
            <a:extLst>
              <a:ext uri="{FF2B5EF4-FFF2-40B4-BE49-F238E27FC236}">
                <a16:creationId xmlns:a16="http://schemas.microsoft.com/office/drawing/2014/main" id="{FB767120-B231-4150-9D2D-B21A91BD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237288"/>
            <a:ext cx="533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0" rIns="91433" bIns="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0000"/>
                </a:solidFill>
              </a:rPr>
              <a:t>CUAHSI Observations Data Model</a:t>
            </a:r>
          </a:p>
          <a:p>
            <a:pPr algn="ctr" eaLnBrk="0" hangingPunct="0"/>
            <a:r>
              <a:rPr lang="en-US" altLang="en-US" sz="2000" b="1" u="sng">
                <a:solidFill>
                  <a:srgbClr val="0000FF"/>
                </a:solidFill>
              </a:rPr>
              <a:t>http://www.cuahsi.org/his/odm.html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8" name="Picture 2">
            <a:extLst>
              <a:ext uri="{FF2B5EF4-FFF2-40B4-BE49-F238E27FC236}">
                <a16:creationId xmlns:a16="http://schemas.microsoft.com/office/drawing/2014/main" id="{435515A8-41CD-4BBB-B435-5CC7D9DF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36650"/>
            <a:ext cx="67754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5219" name="Picture 3">
            <a:extLst>
              <a:ext uri="{FF2B5EF4-FFF2-40B4-BE49-F238E27FC236}">
                <a16:creationId xmlns:a16="http://schemas.microsoft.com/office/drawing/2014/main" id="{AD3E18CE-35AE-47A7-B5CA-FDF5CC8D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275263"/>
            <a:ext cx="3757613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5220" name="Picture 4">
            <a:extLst>
              <a:ext uri="{FF2B5EF4-FFF2-40B4-BE49-F238E27FC236}">
                <a16:creationId xmlns:a16="http://schemas.microsoft.com/office/drawing/2014/main" id="{9EA862C2-5BAB-45A1-A504-C28C8F08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375275"/>
            <a:ext cx="46482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5221" name="Picture 5">
            <a:extLst>
              <a:ext uri="{FF2B5EF4-FFF2-40B4-BE49-F238E27FC236}">
                <a16:creationId xmlns:a16="http://schemas.microsoft.com/office/drawing/2014/main" id="{6DD67979-AC35-4EEA-AA71-8B3CEB72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95750"/>
            <a:ext cx="868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5222" name="Picture 6">
            <a:extLst>
              <a:ext uri="{FF2B5EF4-FFF2-40B4-BE49-F238E27FC236}">
                <a16:creationId xmlns:a16="http://schemas.microsoft.com/office/drawing/2014/main" id="{1D474619-33D7-4073-9F9A-BFB024FF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84238"/>
            <a:ext cx="19034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223" name="Oval 7">
            <a:extLst>
              <a:ext uri="{FF2B5EF4-FFF2-40B4-BE49-F238E27FC236}">
                <a16:creationId xmlns:a16="http://schemas.microsoft.com/office/drawing/2014/main" id="{08ECE881-D4D5-4B0C-993F-B6AE18C3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695450"/>
            <a:ext cx="368300" cy="196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4" name="Oval 8">
            <a:extLst>
              <a:ext uri="{FF2B5EF4-FFF2-40B4-BE49-F238E27FC236}">
                <a16:creationId xmlns:a16="http://schemas.microsoft.com/office/drawing/2014/main" id="{E95361C3-4483-46C3-8C60-1D7F57F2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1233488"/>
            <a:ext cx="304800" cy="223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5" name="Oval 9">
            <a:extLst>
              <a:ext uri="{FF2B5EF4-FFF2-40B4-BE49-F238E27FC236}">
                <a16:creationId xmlns:a16="http://schemas.microsoft.com/office/drawing/2014/main" id="{37F14031-1848-40E5-9737-2F1D258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1639888"/>
            <a:ext cx="381000" cy="2730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6" name="Oval 10">
            <a:extLst>
              <a:ext uri="{FF2B5EF4-FFF2-40B4-BE49-F238E27FC236}">
                <a16:creationId xmlns:a16="http://schemas.microsoft.com/office/drawing/2014/main" id="{E0F1FCC9-9672-40FE-9ACD-1282AAB2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495800"/>
            <a:ext cx="357188" cy="2286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7" name="Oval 11">
            <a:extLst>
              <a:ext uri="{FF2B5EF4-FFF2-40B4-BE49-F238E27FC236}">
                <a16:creationId xmlns:a16="http://schemas.microsoft.com/office/drawing/2014/main" id="{01EF4AD8-CAF1-4A19-9F9A-94C68584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44846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8" name="Oval 12">
            <a:extLst>
              <a:ext uri="{FF2B5EF4-FFF2-40B4-BE49-F238E27FC236}">
                <a16:creationId xmlns:a16="http://schemas.microsoft.com/office/drawing/2014/main" id="{C483ECAD-0715-4F24-9BD5-D78123CC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5792788"/>
            <a:ext cx="304800" cy="228600"/>
          </a:xfrm>
          <a:prstGeom prst="ellips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9" name="Oval 13">
            <a:extLst>
              <a:ext uri="{FF2B5EF4-FFF2-40B4-BE49-F238E27FC236}">
                <a16:creationId xmlns:a16="http://schemas.microsoft.com/office/drawing/2014/main" id="{2BB65E0D-A4BF-4FAE-B46E-00FB2741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633538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30" name="Oval 14">
            <a:extLst>
              <a:ext uri="{FF2B5EF4-FFF2-40B4-BE49-F238E27FC236}">
                <a16:creationId xmlns:a16="http://schemas.microsoft.com/office/drawing/2014/main" id="{4CC59026-0161-4568-8668-5C36E9B0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5838825"/>
            <a:ext cx="381000" cy="3048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05231" name="AutoShape 15">
            <a:extLst>
              <a:ext uri="{FF2B5EF4-FFF2-40B4-BE49-F238E27FC236}">
                <a16:creationId xmlns:a16="http://schemas.microsoft.com/office/drawing/2014/main" id="{307CC9F3-4009-4BDC-AFB6-22CA73BE2F6C}"/>
              </a:ext>
            </a:extLst>
          </p:cNvPr>
          <p:cNvCxnSpPr>
            <a:cxnSpLocks noChangeShapeType="1"/>
            <a:stCxn id="905223" idx="6"/>
            <a:endCxn id="905224" idx="2"/>
          </p:cNvCxnSpPr>
          <p:nvPr/>
        </p:nvCxnSpPr>
        <p:spPr bwMode="auto">
          <a:xfrm flipV="1">
            <a:off x="6831013" y="1346200"/>
            <a:ext cx="892175" cy="447675"/>
          </a:xfrm>
          <a:prstGeom prst="bentConnector3">
            <a:avLst>
              <a:gd name="adj1" fmla="val 4964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5232" name="AutoShape 16">
            <a:extLst>
              <a:ext uri="{FF2B5EF4-FFF2-40B4-BE49-F238E27FC236}">
                <a16:creationId xmlns:a16="http://schemas.microsoft.com/office/drawing/2014/main" id="{4095494D-6B3C-4CEB-AD29-63DA8ACCD665}"/>
              </a:ext>
            </a:extLst>
          </p:cNvPr>
          <p:cNvCxnSpPr>
            <a:cxnSpLocks noChangeShapeType="1"/>
            <a:stCxn id="905225" idx="4"/>
            <a:endCxn id="905226" idx="0"/>
          </p:cNvCxnSpPr>
          <p:nvPr/>
        </p:nvCxnSpPr>
        <p:spPr bwMode="auto">
          <a:xfrm rot="5400000">
            <a:off x="1744663" y="1000125"/>
            <a:ext cx="2554288" cy="4408487"/>
          </a:xfrm>
          <a:prstGeom prst="bentConnector3">
            <a:avLst>
              <a:gd name="adj1" fmla="val 49968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5233" name="AutoShape 17">
            <a:extLst>
              <a:ext uri="{FF2B5EF4-FFF2-40B4-BE49-F238E27FC236}">
                <a16:creationId xmlns:a16="http://schemas.microsoft.com/office/drawing/2014/main" id="{CD8D073F-2D7F-4BAE-B2B9-3591E19BF8A1}"/>
              </a:ext>
            </a:extLst>
          </p:cNvPr>
          <p:cNvCxnSpPr>
            <a:cxnSpLocks noChangeShapeType="1"/>
            <a:stCxn id="905229" idx="4"/>
            <a:endCxn id="905230" idx="0"/>
          </p:cNvCxnSpPr>
          <p:nvPr/>
        </p:nvCxnSpPr>
        <p:spPr bwMode="auto">
          <a:xfrm rot="5400000">
            <a:off x="3416300" y="3460750"/>
            <a:ext cx="3871913" cy="855663"/>
          </a:xfrm>
          <a:prstGeom prst="bentConnector3">
            <a:avLst>
              <a:gd name="adj1" fmla="val 49981"/>
            </a:avLst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5234" name="AutoShape 18">
            <a:extLst>
              <a:ext uri="{FF2B5EF4-FFF2-40B4-BE49-F238E27FC236}">
                <a16:creationId xmlns:a16="http://schemas.microsoft.com/office/drawing/2014/main" id="{7CF2D9E8-C799-41B2-AFEA-EB27D91BC25A}"/>
              </a:ext>
            </a:extLst>
          </p:cNvPr>
          <p:cNvCxnSpPr>
            <a:cxnSpLocks noChangeShapeType="1"/>
            <a:stCxn id="905227" idx="4"/>
            <a:endCxn id="905228" idx="0"/>
          </p:cNvCxnSpPr>
          <p:nvPr/>
        </p:nvCxnSpPr>
        <p:spPr bwMode="auto">
          <a:xfrm rot="5400000">
            <a:off x="1811338" y="3736975"/>
            <a:ext cx="1050925" cy="3032125"/>
          </a:xfrm>
          <a:prstGeom prst="bentConnector3">
            <a:avLst>
              <a:gd name="adj1" fmla="val 41690"/>
            </a:avLst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5235" name="Rectangle 19">
            <a:extLst>
              <a:ext uri="{FF2B5EF4-FFF2-40B4-BE49-F238E27FC236}">
                <a16:creationId xmlns:a16="http://schemas.microsoft.com/office/drawing/2014/main" id="{1BF6A705-0389-436B-B204-8B10F43C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709738"/>
            <a:ext cx="6400800" cy="1524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36" name="Oval 20">
            <a:extLst>
              <a:ext uri="{FF2B5EF4-FFF2-40B4-BE49-F238E27FC236}">
                <a16:creationId xmlns:a16="http://schemas.microsoft.com/office/drawing/2014/main" id="{A540E77B-75BE-41E1-A420-7446B807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231900"/>
            <a:ext cx="339725" cy="233363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37" name="Oval 21">
            <a:extLst>
              <a:ext uri="{FF2B5EF4-FFF2-40B4-BE49-F238E27FC236}">
                <a16:creationId xmlns:a16="http://schemas.microsoft.com/office/drawing/2014/main" id="{C2B118EA-5981-4692-BFD0-FA5A46A6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457200" cy="228600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05238" name="AutoShape 22">
            <a:extLst>
              <a:ext uri="{FF2B5EF4-FFF2-40B4-BE49-F238E27FC236}">
                <a16:creationId xmlns:a16="http://schemas.microsoft.com/office/drawing/2014/main" id="{F614B0A2-F206-4DE9-AAE9-FEE57D9DD924}"/>
              </a:ext>
            </a:extLst>
          </p:cNvPr>
          <p:cNvCxnSpPr>
            <a:cxnSpLocks noChangeShapeType="1"/>
            <a:stCxn id="905237" idx="0"/>
            <a:endCxn id="905236" idx="0"/>
          </p:cNvCxnSpPr>
          <p:nvPr/>
        </p:nvCxnSpPr>
        <p:spPr bwMode="auto">
          <a:xfrm rot="16200000">
            <a:off x="4587082" y="-2531269"/>
            <a:ext cx="292100" cy="7789863"/>
          </a:xfrm>
          <a:prstGeom prst="bentConnector3">
            <a:avLst>
              <a:gd name="adj1" fmla="val 234236"/>
            </a:avLst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5239" name="Rectangle 23">
            <a:extLst>
              <a:ext uri="{FF2B5EF4-FFF2-40B4-BE49-F238E27FC236}">
                <a16:creationId xmlns:a16="http://schemas.microsoft.com/office/drawing/2014/main" id="{DE884DA4-A596-497F-B766-61B973337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775" y="101600"/>
            <a:ext cx="7772400" cy="536575"/>
          </a:xfrm>
          <a:noFill/>
          <a:ln/>
        </p:spPr>
        <p:txBody>
          <a:bodyPr/>
          <a:lstStyle/>
          <a:p>
            <a:r>
              <a:rPr lang="en-US" altLang="en-US" sz="4000">
                <a:latin typeface="Times New Roman" panose="02020603050405020304" pitchFamily="18" charset="0"/>
              </a:rPr>
              <a:t>Stage and Streamflow 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>
            <a:extLst>
              <a:ext uri="{FF2B5EF4-FFF2-40B4-BE49-F238E27FC236}">
                <a16:creationId xmlns:a16="http://schemas.microsoft.com/office/drawing/2014/main" id="{5068A122-F44F-4FFF-889A-EAC39AC7A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sp>
        <p:nvSpPr>
          <p:cNvPr id="1069059" name="Rectangle 3">
            <a:extLst>
              <a:ext uri="{FF2B5EF4-FFF2-40B4-BE49-F238E27FC236}">
                <a16:creationId xmlns:a16="http://schemas.microsoft.com/office/drawing/2014/main" id="{0600C706-F667-46F1-B44D-346AA2C4C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Waters Network Information System</a:t>
            </a:r>
          </a:p>
          <a:p>
            <a:r>
              <a:rPr lang="en-US" altLang="en-US"/>
              <a:t>Observations Data Model</a:t>
            </a:r>
          </a:p>
          <a:p>
            <a:r>
              <a:rPr lang="en-US" altLang="en-US" i="1">
                <a:solidFill>
                  <a:srgbClr val="FF3300"/>
                </a:solidFill>
              </a:rPr>
              <a:t>Web Services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>
            <a:extLst>
              <a:ext uri="{FF2B5EF4-FFF2-40B4-BE49-F238E27FC236}">
                <a16:creationId xmlns:a16="http://schemas.microsoft.com/office/drawing/2014/main" id="{7D21B06F-4E98-4728-B411-9E9EEF4AA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WaterOneFlow Web Services</a:t>
            </a:r>
          </a:p>
        </p:txBody>
      </p:sp>
      <p:sp>
        <p:nvSpPr>
          <p:cNvPr id="1053699" name="Rectangle 3">
            <a:extLst>
              <a:ext uri="{FF2B5EF4-FFF2-40B4-BE49-F238E27FC236}">
                <a16:creationId xmlns:a16="http://schemas.microsoft.com/office/drawing/2014/main" id="{02ECB8DA-C628-4CDB-A2DE-4976A3F4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major focus of </a:t>
            </a:r>
            <a:r>
              <a:rPr lang="en-US" altLang="en-US" sz="2800">
                <a:solidFill>
                  <a:srgbClr val="3399FF"/>
                </a:solidFill>
              </a:rPr>
              <a:t>Web services</a:t>
            </a:r>
            <a:r>
              <a:rPr lang="en-US" altLang="en-US" sz="2800"/>
              <a:t> is to make functional building blocks accessible over standard Internet protocols that are independent from platforms and programming languages. </a:t>
            </a:r>
          </a:p>
          <a:p>
            <a:r>
              <a:rPr lang="en-US" altLang="en-US" sz="2800">
                <a:solidFill>
                  <a:srgbClr val="3399FF"/>
                </a:solidFill>
              </a:rPr>
              <a:t>The Web Services Description Language</a:t>
            </a:r>
            <a:r>
              <a:rPr lang="en-US" altLang="en-US" sz="2800"/>
              <a:t> (WSDL, pronounced 'wiz-dəl' or spelled out, 'W-S-D-L') is an </a:t>
            </a:r>
            <a:r>
              <a:rPr lang="en-US" altLang="en-US" sz="2800">
                <a:hlinkClick r:id="rId3" tooltip="XML"/>
              </a:rPr>
              <a:t>XML</a:t>
            </a:r>
            <a:r>
              <a:rPr lang="en-US" altLang="en-US" sz="2800"/>
              <a:t>-based language that provides a model for describing </a:t>
            </a:r>
            <a:r>
              <a:rPr lang="en-US" altLang="en-US" sz="2800">
                <a:hlinkClick r:id="rId4" tooltip="Web service"/>
              </a:rPr>
              <a:t>Web services</a:t>
            </a:r>
            <a:r>
              <a:rPr lang="en-US" altLang="en-US" sz="2800"/>
              <a:t>. </a:t>
            </a:r>
          </a:p>
        </p:txBody>
      </p:sp>
      <p:sp>
        <p:nvSpPr>
          <p:cNvPr id="1053701" name="Text Box 5">
            <a:extLst>
              <a:ext uri="{FF2B5EF4-FFF2-40B4-BE49-F238E27FC236}">
                <a16:creationId xmlns:a16="http://schemas.microsoft.com/office/drawing/2014/main" id="{1FB1762A-831B-4D0C-AE25-AB2DB955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539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Defined by the </a:t>
            </a:r>
            <a:r>
              <a:rPr lang="en-US" altLang="en-US">
                <a:solidFill>
                  <a:srgbClr val="3399FF"/>
                </a:solidFill>
              </a:rPr>
              <a:t>World Wide Web Consortium</a:t>
            </a:r>
            <a:r>
              <a:rPr lang="en-US" altLang="en-US"/>
              <a:t> (W3C)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>
            <a:extLst>
              <a:ext uri="{FF2B5EF4-FFF2-40B4-BE49-F238E27FC236}">
                <a16:creationId xmlns:a16="http://schemas.microsoft.com/office/drawing/2014/main" id="{7850A626-ED66-4802-A0DD-B4B810CAF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1143000"/>
          </a:xfrm>
        </p:spPr>
        <p:txBody>
          <a:bodyPr/>
          <a:lstStyle/>
          <a:p>
            <a:r>
              <a:rPr lang="en-US" altLang="en-US"/>
              <a:t>WaterOneFlow</a:t>
            </a:r>
          </a:p>
        </p:txBody>
      </p:sp>
      <p:sp>
        <p:nvSpPr>
          <p:cNvPr id="1059843" name="Rectangle 3">
            <a:extLst>
              <a:ext uri="{FF2B5EF4-FFF2-40B4-BE49-F238E27FC236}">
                <a16:creationId xmlns:a16="http://schemas.microsoft.com/office/drawing/2014/main" id="{3C4CDA40-ED42-4D9C-AA67-B235B343FF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altLang="en-US" sz="2800"/>
              <a:t>Set of </a:t>
            </a:r>
            <a:r>
              <a:rPr lang="en-US" altLang="en-US" sz="2800">
                <a:solidFill>
                  <a:srgbClr val="0066FF"/>
                </a:solidFill>
              </a:rPr>
              <a:t>query</a:t>
            </a:r>
            <a:r>
              <a:rPr lang="en-US" altLang="en-US" sz="2800"/>
              <a:t> functions</a:t>
            </a:r>
          </a:p>
        </p:txBody>
      </p:sp>
      <p:sp>
        <p:nvSpPr>
          <p:cNvPr id="1059844" name="Rectangle 4">
            <a:extLst>
              <a:ext uri="{FF2B5EF4-FFF2-40B4-BE49-F238E27FC236}">
                <a16:creationId xmlns:a16="http://schemas.microsoft.com/office/drawing/2014/main" id="{DCCD60FC-4E43-4FEF-8D13-3522864CCC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altLang="en-US" sz="2000"/>
              <a:t>Returns data in </a:t>
            </a:r>
            <a:r>
              <a:rPr lang="en-US" altLang="en-US" sz="2000">
                <a:solidFill>
                  <a:srgbClr val="0066FF"/>
                </a:solidFill>
              </a:rPr>
              <a:t>WaterML</a:t>
            </a:r>
          </a:p>
        </p:txBody>
      </p:sp>
      <p:pic>
        <p:nvPicPr>
          <p:cNvPr id="1059845" name="Picture 5">
            <a:extLst>
              <a:ext uri="{FF2B5EF4-FFF2-40B4-BE49-F238E27FC236}">
                <a16:creationId xmlns:a16="http://schemas.microsoft.com/office/drawing/2014/main" id="{4C33BA60-A384-4817-97A3-8E1FED0A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9719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846" name="Picture 6">
            <a:extLst>
              <a:ext uri="{FF2B5EF4-FFF2-40B4-BE49-F238E27FC236}">
                <a16:creationId xmlns:a16="http://schemas.microsoft.com/office/drawing/2014/main" id="{53BF6024-DC1A-4A11-980C-F44F7F70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957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847" name="Text Box 7">
            <a:extLst>
              <a:ext uri="{FF2B5EF4-FFF2-40B4-BE49-F238E27FC236}">
                <a16:creationId xmlns:a16="http://schemas.microsoft.com/office/drawing/2014/main" id="{605ED7E5-D583-4D42-96B9-40FB0429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324600"/>
            <a:ext cx="448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Ilya Zaslavsky and David Valentine, SDSC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>
            <a:extLst>
              <a:ext uri="{FF2B5EF4-FFF2-40B4-BE49-F238E27FC236}">
                <a16:creationId xmlns:a16="http://schemas.microsoft.com/office/drawing/2014/main" id="{213F4E37-4B45-48FB-9212-4C47D8C0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8"/>
          <a:stretch>
            <a:fillRect/>
          </a:stretch>
        </p:blipFill>
        <p:spPr bwMode="auto">
          <a:xfrm>
            <a:off x="142875" y="3927475"/>
            <a:ext cx="880903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23" name="Rectangle 3">
            <a:extLst>
              <a:ext uri="{FF2B5EF4-FFF2-40B4-BE49-F238E27FC236}">
                <a16:creationId xmlns:a16="http://schemas.microsoft.com/office/drawing/2014/main" id="{3FCA0927-F737-4C2C-A26E-0F60B41D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462338"/>
            <a:ext cx="6904038" cy="396875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D354B95D-CDE4-4A6C-B171-CF6E85EF5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8963"/>
          </a:xfrm>
          <a:noFill/>
          <a:ln/>
        </p:spPr>
        <p:txBody>
          <a:bodyPr/>
          <a:lstStyle/>
          <a:p>
            <a:r>
              <a:rPr lang="en-US" altLang="en-US" sz="3200"/>
              <a:t>Example:  Matlab use of CUAHSI Web Services</a:t>
            </a:r>
          </a:p>
        </p:txBody>
      </p:sp>
      <p:sp>
        <p:nvSpPr>
          <p:cNvPr id="901125" name="Rectangle 5">
            <a:extLst>
              <a:ext uri="{FF2B5EF4-FFF2-40B4-BE49-F238E27FC236}">
                <a16:creationId xmlns:a16="http://schemas.microsoft.com/office/drawing/2014/main" id="{11964B01-BD15-469E-BDD9-1E868B87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682625"/>
            <a:ext cx="8677275" cy="914400"/>
          </a:xfrm>
          <a:prstGeom prst="rect">
            <a:avLst/>
          </a:prstGeom>
          <a:solidFill>
            <a:srgbClr val="FFFF00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6" name="Rectangle 6">
            <a:extLst>
              <a:ext uri="{FF2B5EF4-FFF2-40B4-BE49-F238E27FC236}">
                <a16:creationId xmlns:a16="http://schemas.microsoft.com/office/drawing/2014/main" id="{CC6DDC89-A535-4FEE-926D-6E3946F1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625475"/>
            <a:ext cx="8713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/>
          <a:p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% create NWIS Class and an instance of the class</a:t>
            </a:r>
            <a:endParaRPr lang="en-US" altLang="en-US" sz="20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createClassFromWsdl('http://water.sdsc.edu/wateroneflow/NWIS/DailyValues.asmx?WSDL');</a:t>
            </a:r>
            <a:endParaRPr lang="en-US" altLang="en-US" sz="20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WS = NWISDailyValues;</a:t>
            </a:r>
            <a:endParaRPr lang="en-US" altLang="en-US" sz="20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% GetValues to get the data</a:t>
            </a:r>
            <a:endParaRPr lang="en-US" altLang="en-US" sz="16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siteid='NWIS:02087500';</a:t>
            </a:r>
            <a:endParaRPr lang="en-US" altLang="en-US" sz="16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bdate='2002-09-30T00:00:00';</a:t>
            </a:r>
            <a:endParaRPr lang="en-US" altLang="en-US" sz="16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edate='2006-10-16T00:00:00';</a:t>
            </a:r>
            <a:endParaRPr lang="en-US" altLang="en-US" sz="16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variable='NWIS:00060';</a:t>
            </a:r>
            <a:endParaRPr lang="en-US" altLang="en-US" sz="1600" b="1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valuesxml=GetValues(WS,siteid,variable,bdate,edate,''); </a:t>
            </a:r>
            <a:r>
              <a:rPr lang="en-US" altLang="en-US" sz="2400" b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605" name="Rectangle 245">
            <a:extLst>
              <a:ext uri="{FF2B5EF4-FFF2-40B4-BE49-F238E27FC236}">
                <a16:creationId xmlns:a16="http://schemas.microsoft.com/office/drawing/2014/main" id="{B13310A5-A8C7-4549-9133-505DBD0E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0"/>
            <a:ext cx="8229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pic>
        <p:nvPicPr>
          <p:cNvPr id="1039606" name="Picture 246">
            <a:extLst>
              <a:ext uri="{FF2B5EF4-FFF2-40B4-BE49-F238E27FC236}">
                <a16:creationId xmlns:a16="http://schemas.microsoft.com/office/drawing/2014/main" id="{DF2FFA32-2AFA-4426-B0B0-110C8567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63613"/>
            <a:ext cx="7286625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>
            <a:extLst>
              <a:ext uri="{FF2B5EF4-FFF2-40B4-BE49-F238E27FC236}">
                <a16:creationId xmlns:a16="http://schemas.microsoft.com/office/drawing/2014/main" id="{1AE4C3D7-3F57-46AA-8352-512B70ED2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0"/>
            <a:ext cx="7772400" cy="1143000"/>
          </a:xfrm>
        </p:spPr>
        <p:txBody>
          <a:bodyPr/>
          <a:lstStyle/>
          <a:p>
            <a:r>
              <a:rPr lang="en-US" altLang="en-US"/>
              <a:t>Parse XML and Analyze</a:t>
            </a:r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AE4D6D36-FDA1-4D10-8041-EAA1DE6A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27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/>
          <a:p>
            <a:r>
              <a:rPr lang="en-US" altLang="en-US" sz="24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% Parse the XML into a Matlab object to work with</a:t>
            </a:r>
            <a:endParaRPr lang="en-US" altLang="en-US" sz="240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valuesobj=xml_parseany(valuesxml);</a:t>
            </a:r>
            <a:endParaRPr lang="en-US" altLang="en-US" sz="240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...</a:t>
            </a:r>
            <a:endParaRPr lang="en-US" altLang="en-US" sz="240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>
                <a:solidFill>
                  <a:srgbClr val="008000"/>
                </a:solidFill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plot(date,flowval);datetick;</a:t>
            </a:r>
            <a:r>
              <a:rPr lang="en-US" altLang="en-US" sz="2400"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02148" name="Picture 4">
            <a:extLst>
              <a:ext uri="{FF2B5EF4-FFF2-40B4-BE49-F238E27FC236}">
                <a16:creationId xmlns:a16="http://schemas.microsoft.com/office/drawing/2014/main" id="{E7D28EE0-0CCE-4226-85DE-710ED930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560638"/>
            <a:ext cx="859790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106" name="Picture 2">
            <a:extLst>
              <a:ext uri="{FF2B5EF4-FFF2-40B4-BE49-F238E27FC236}">
                <a16:creationId xmlns:a16="http://schemas.microsoft.com/office/drawing/2014/main" id="{B146D549-1F3B-48F8-B784-FB7753E2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5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>
            <a:fillRect/>
          </a:stretch>
        </p:blipFill>
        <p:spPr bwMode="auto">
          <a:xfrm>
            <a:off x="0" y="1320800"/>
            <a:ext cx="914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07" name="Rectangle 3">
            <a:extLst>
              <a:ext uri="{FF2B5EF4-FFF2-40B4-BE49-F238E27FC236}">
                <a16:creationId xmlns:a16="http://schemas.microsoft.com/office/drawing/2014/main" id="{F3EF7F4A-69A5-4127-ACD2-8B8309CB7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3399FF"/>
                </a:solidFill>
              </a:rPr>
              <a:t>Conclusion: Web services work!</a:t>
            </a:r>
          </a:p>
        </p:txBody>
      </p:sp>
      <p:sp>
        <p:nvSpPr>
          <p:cNvPr id="943108" name="Rectangle 4">
            <a:extLst>
              <a:ext uri="{FF2B5EF4-FFF2-40B4-BE49-F238E27FC236}">
                <a16:creationId xmlns:a16="http://schemas.microsoft.com/office/drawing/2014/main" id="{32489C09-6959-4C6E-B810-5FFDCBA0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541463"/>
            <a:ext cx="8262938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5750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600"/>
              <a:t>The CUAHSI Hydrologic Information System (HIS) is a </a:t>
            </a:r>
            <a:r>
              <a:rPr lang="en-US" altLang="en-US" sz="3600" b="1">
                <a:solidFill>
                  <a:srgbClr val="FF3300"/>
                </a:solidFill>
              </a:rPr>
              <a:t>geographically distributed network</a:t>
            </a:r>
            <a:r>
              <a:rPr lang="en-US" altLang="en-US" sz="3600"/>
              <a:t> of </a:t>
            </a:r>
            <a:r>
              <a:rPr lang="en-US" altLang="en-US" sz="3600" i="1"/>
              <a:t>hydrologic data sources and functions</a:t>
            </a:r>
            <a:r>
              <a:rPr lang="en-US" altLang="en-US" sz="3600"/>
              <a:t> that are integrated using </a:t>
            </a:r>
            <a:r>
              <a:rPr lang="en-US" altLang="en-US" sz="3600" b="1">
                <a:solidFill>
                  <a:srgbClr val="FF3300"/>
                </a:solidFill>
              </a:rPr>
              <a:t>web services oriented architecture</a:t>
            </a:r>
            <a:r>
              <a:rPr lang="en-US" altLang="en-US" sz="3600"/>
              <a:t> so that they function as a connected whole.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600"/>
          </a:p>
        </p:txBody>
      </p:sp>
      <p:sp>
        <p:nvSpPr>
          <p:cNvPr id="943109" name="Text Box 5">
            <a:extLst>
              <a:ext uri="{FF2B5EF4-FFF2-40B4-BE49-F238E27FC236}">
                <a16:creationId xmlns:a16="http://schemas.microsoft.com/office/drawing/2014/main" id="{A290425E-524D-4D8E-8B08-2ADAE2F5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6056313"/>
            <a:ext cx="559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more information: </a:t>
            </a:r>
            <a:r>
              <a:rPr lang="en-US" altLang="en-US">
                <a:hlinkClick r:id="rId4"/>
              </a:rPr>
              <a:t>http://www.cuahsi.org/his.html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>
            <a:extLst>
              <a:ext uri="{FF2B5EF4-FFF2-40B4-BE49-F238E27FC236}">
                <a16:creationId xmlns:a16="http://schemas.microsoft.com/office/drawing/2014/main" id="{672D2973-EB19-48AE-9EBB-4F67C3827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48F2A0DE-38AE-485F-AF7C-389B57DD7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altLang="en-US" sz="2800">
                <a:solidFill>
                  <a:srgbClr val="3399FF"/>
                </a:solidFill>
              </a:rPr>
              <a:t>Hydrologic Information Server</a:t>
            </a:r>
            <a:r>
              <a:rPr lang="en-US" altLang="en-US" sz="2800"/>
              <a:t> is functioning at </a:t>
            </a:r>
            <a:r>
              <a:rPr lang="en-US" altLang="en-US" sz="2800">
                <a:solidFill>
                  <a:srgbClr val="3399FF"/>
                </a:solidFill>
              </a:rPr>
              <a:t>11</a:t>
            </a:r>
            <a:r>
              <a:rPr lang="en-US" altLang="en-US" sz="2800"/>
              <a:t> WATERS Network testbed sites across the U.S.</a:t>
            </a:r>
          </a:p>
          <a:p>
            <a:r>
              <a:rPr lang="en-US" altLang="en-US" sz="2800">
                <a:solidFill>
                  <a:srgbClr val="3399FF"/>
                </a:solidFill>
              </a:rPr>
              <a:t>Data are published</a:t>
            </a:r>
            <a:r>
              <a:rPr lang="en-US" altLang="en-US" sz="2800"/>
              <a:t> in a </a:t>
            </a:r>
            <a:r>
              <a:rPr lang="en-US" altLang="en-US" sz="2800">
                <a:solidFill>
                  <a:srgbClr val="3399FF"/>
                </a:solidFill>
              </a:rPr>
              <a:t>consistent format</a:t>
            </a:r>
            <a:r>
              <a:rPr lang="en-US" altLang="en-US" sz="2800"/>
              <a:t> (WaterML) and are </a:t>
            </a:r>
            <a:r>
              <a:rPr lang="en-US" altLang="en-US" sz="2800">
                <a:solidFill>
                  <a:srgbClr val="3399FF"/>
                </a:solidFill>
              </a:rPr>
              <a:t>thematically synthesized</a:t>
            </a:r>
            <a:r>
              <a:rPr lang="en-US" altLang="en-US" sz="2800"/>
              <a:t> in Hydroseek with water agency data</a:t>
            </a:r>
          </a:p>
          <a:p>
            <a:r>
              <a:rPr lang="en-US" altLang="en-US" sz="2800"/>
              <a:t>Applications and analyses can operate </a:t>
            </a:r>
            <a:r>
              <a:rPr lang="en-US" altLang="en-US" sz="2800">
                <a:solidFill>
                  <a:srgbClr val="3399FF"/>
                </a:solidFill>
              </a:rPr>
              <a:t>seamlessly</a:t>
            </a:r>
            <a:r>
              <a:rPr lang="en-US" altLang="en-US" sz="2800"/>
              <a:t> over the</a:t>
            </a:r>
            <a:r>
              <a:rPr lang="en-US" altLang="en-US" sz="2800">
                <a:solidFill>
                  <a:srgbClr val="3399FF"/>
                </a:solidFill>
              </a:rPr>
              <a:t> Waters Network data services</a:t>
            </a:r>
          </a:p>
          <a:p>
            <a:r>
              <a:rPr lang="en-US" altLang="en-US" sz="2800">
                <a:solidFill>
                  <a:srgbClr val="3399FF"/>
                </a:solidFill>
              </a:rPr>
              <a:t>A lot more to be done</a:t>
            </a:r>
            <a:r>
              <a:rPr lang="en-US" altLang="en-US" sz="2800"/>
              <a:t> – GIS, weather and climate, remote sensing, simulation modeling, interpretive analysis, ….. </a:t>
            </a:r>
            <a:r>
              <a:rPr lang="en-US" altLang="en-US" sz="2800">
                <a:solidFill>
                  <a:srgbClr val="3399FF"/>
                </a:solidFill>
              </a:rPr>
              <a:t>Digital Watershed</a:t>
            </a:r>
            <a:r>
              <a:rPr lang="en-US" altLang="en-US" sz="2800"/>
              <a:t> development!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330" name="Group 2">
            <a:extLst>
              <a:ext uri="{FF2B5EF4-FFF2-40B4-BE49-F238E27FC236}">
                <a16:creationId xmlns:a16="http://schemas.microsoft.com/office/drawing/2014/main" id="{2EB873ED-3A8D-4BAD-9327-1FE33C109665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3836988"/>
            <a:ext cx="1393825" cy="1624012"/>
            <a:chOff x="3696" y="96"/>
            <a:chExt cx="1606" cy="1872"/>
          </a:xfrm>
        </p:grpSpPr>
        <p:pic>
          <p:nvPicPr>
            <p:cNvPr id="867331" name="Picture 3" descr="timesersuml">
              <a:extLst>
                <a:ext uri="{FF2B5EF4-FFF2-40B4-BE49-F238E27FC236}">
                  <a16:creationId xmlns:a16="http://schemas.microsoft.com/office/drawing/2014/main" id="{33667A83-DEDA-4C8E-967F-9358E7D6B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061"/>
            <a:stretch>
              <a:fillRect/>
            </a:stretch>
          </p:blipFill>
          <p:spPr bwMode="auto">
            <a:xfrm>
              <a:off x="3696" y="96"/>
              <a:ext cx="160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7332" name="Line 4">
              <a:extLst>
                <a:ext uri="{FF2B5EF4-FFF2-40B4-BE49-F238E27FC236}">
                  <a16:creationId xmlns:a16="http://schemas.microsoft.com/office/drawing/2014/main" id="{E3A8D99C-3131-4D85-8677-F085B92CA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1" y="1853"/>
              <a:ext cx="6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7333" name="Rectangle 5">
            <a:extLst>
              <a:ext uri="{FF2B5EF4-FFF2-40B4-BE49-F238E27FC236}">
                <a16:creationId xmlns:a16="http://schemas.microsoft.com/office/drawing/2014/main" id="{F3A9DAA1-757A-4E04-9AB9-ABFEE18D8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1657350"/>
            <a:ext cx="46021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2000" b="1"/>
              <a:t>Databases:</a:t>
            </a:r>
            <a:r>
              <a:rPr lang="en-US" altLang="en-US" sz="2000"/>
              <a:t> Structured data sets to facilitate data integrity and effective sharing and analysis.</a:t>
            </a:r>
          </a:p>
          <a:p>
            <a:pPr eaLnBrk="0" hangingPunct="0"/>
            <a:r>
              <a:rPr lang="en-US" altLang="en-US" sz="2000"/>
              <a:t>- Standards</a:t>
            </a:r>
          </a:p>
          <a:p>
            <a:pPr eaLnBrk="0" hangingPunct="0"/>
            <a:r>
              <a:rPr lang="en-US" altLang="en-US" sz="2000"/>
              <a:t>- Metadata</a:t>
            </a:r>
          </a:p>
          <a:p>
            <a:pPr eaLnBrk="0" hangingPunct="0"/>
            <a:r>
              <a:rPr lang="en-US" altLang="en-US" sz="2000"/>
              <a:t>- Unambiguous interpretation</a:t>
            </a:r>
          </a:p>
          <a:p>
            <a:pPr eaLnBrk="0" hangingPunct="0"/>
            <a:endParaRPr lang="en-US" altLang="en-US" sz="2000"/>
          </a:p>
          <a:p>
            <a:pPr eaLnBrk="0" hangingPunct="0"/>
            <a:r>
              <a:rPr lang="en-US" altLang="en-US" sz="2000" b="1"/>
              <a:t>Analysis:</a:t>
            </a:r>
            <a:r>
              <a:rPr lang="en-US" altLang="en-US" sz="2000"/>
              <a:t> Tools to provide windows into the database to support visualization, queries, analysis, and data driven discovery. </a:t>
            </a:r>
          </a:p>
          <a:p>
            <a:pPr eaLnBrk="0" hangingPunct="0"/>
            <a:endParaRPr lang="en-US" altLang="en-US" sz="2000"/>
          </a:p>
          <a:p>
            <a:pPr eaLnBrk="0" hangingPunct="0"/>
            <a:r>
              <a:rPr lang="en-US" altLang="en-US" sz="2000" b="1"/>
              <a:t>Models:</a:t>
            </a:r>
            <a:r>
              <a:rPr lang="en-US" altLang="en-US" sz="2000"/>
              <a:t> Numerical implementations of hydrologic theory to integrate process understanding, test hypotheses and provide hydrologic forecasts.</a:t>
            </a:r>
          </a:p>
        </p:txBody>
      </p:sp>
      <p:sp>
        <p:nvSpPr>
          <p:cNvPr id="867334" name="Rectangle 6">
            <a:extLst>
              <a:ext uri="{FF2B5EF4-FFF2-40B4-BE49-F238E27FC236}">
                <a16:creationId xmlns:a16="http://schemas.microsoft.com/office/drawing/2014/main" id="{97BE0A94-AE54-4603-9F2A-537148E79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5"/>
            <a:ext cx="9144000" cy="1346200"/>
          </a:xfrm>
        </p:spPr>
        <p:txBody>
          <a:bodyPr/>
          <a:lstStyle/>
          <a:p>
            <a:r>
              <a:rPr lang="en-US" altLang="en-US" sz="3200"/>
              <a:t>Advancement of </a:t>
            </a:r>
            <a:r>
              <a:rPr lang="en-US" altLang="en-US" sz="3200">
                <a:solidFill>
                  <a:srgbClr val="FF3300"/>
                </a:solidFill>
              </a:rPr>
              <a:t>water science</a:t>
            </a:r>
            <a:r>
              <a:rPr lang="en-US" altLang="en-US" sz="3200"/>
              <a:t> is critically dependent on </a:t>
            </a:r>
            <a:r>
              <a:rPr lang="en-US" altLang="en-US" sz="3200">
                <a:solidFill>
                  <a:srgbClr val="FF3300"/>
                </a:solidFill>
              </a:rPr>
              <a:t>integration of water</a:t>
            </a:r>
            <a:r>
              <a:rPr lang="en-US" altLang="en-US" sz="3200">
                <a:solidFill>
                  <a:srgbClr val="FFD274"/>
                </a:solidFill>
              </a:rPr>
              <a:t> </a:t>
            </a:r>
            <a:r>
              <a:rPr lang="en-US" altLang="en-US" sz="3200">
                <a:solidFill>
                  <a:srgbClr val="FF3300"/>
                </a:solidFill>
              </a:rPr>
              <a:t>information</a:t>
            </a:r>
          </a:p>
        </p:txBody>
      </p:sp>
      <p:sp>
        <p:nvSpPr>
          <p:cNvPr id="867335" name="Oval 7">
            <a:extLst>
              <a:ext uri="{FF2B5EF4-FFF2-40B4-BE49-F238E27FC236}">
                <a16:creationId xmlns:a16="http://schemas.microsoft.com/office/drawing/2014/main" id="{96F1F219-F2A5-40B9-A489-8EF7770C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3636963"/>
            <a:ext cx="2573338" cy="2479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36" name="Oval 8">
            <a:extLst>
              <a:ext uri="{FF2B5EF4-FFF2-40B4-BE49-F238E27FC236}">
                <a16:creationId xmlns:a16="http://schemas.microsoft.com/office/drawing/2014/main" id="{5CE11F5B-D642-4B27-9BCB-24D12525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847850"/>
            <a:ext cx="2573338" cy="2479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7337" name="Oval 9">
            <a:extLst>
              <a:ext uri="{FF2B5EF4-FFF2-40B4-BE49-F238E27FC236}">
                <a16:creationId xmlns:a16="http://schemas.microsoft.com/office/drawing/2014/main" id="{82598EAF-2890-428E-89CC-344D8DE0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660775"/>
            <a:ext cx="2573338" cy="2479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38" name="Picture 10" descr="gisaspects">
            <a:extLst>
              <a:ext uri="{FF2B5EF4-FFF2-40B4-BE49-F238E27FC236}">
                <a16:creationId xmlns:a16="http://schemas.microsoft.com/office/drawing/2014/main" id="{0172F978-E906-4943-9D94-A830DE47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6" t="13141" r="31125" b="59071"/>
          <a:stretch>
            <a:fillRect/>
          </a:stretch>
        </p:blipFill>
        <p:spPr bwMode="auto">
          <a:xfrm>
            <a:off x="1506538" y="2573338"/>
            <a:ext cx="1639887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39" name="Picture 11">
            <a:extLst>
              <a:ext uri="{FF2B5EF4-FFF2-40B4-BE49-F238E27FC236}">
                <a16:creationId xmlns:a16="http://schemas.microsoft.com/office/drawing/2014/main" id="{05A3461F-BDE9-450F-B182-51980B27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22200" r="1608" b="28546"/>
          <a:stretch>
            <a:fillRect/>
          </a:stretch>
        </p:blipFill>
        <p:spPr bwMode="auto">
          <a:xfrm>
            <a:off x="2589213" y="4175125"/>
            <a:ext cx="1393825" cy="938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7340" name="Text Box 12">
            <a:extLst>
              <a:ext uri="{FF2B5EF4-FFF2-40B4-BE49-F238E27FC236}">
                <a16:creationId xmlns:a16="http://schemas.microsoft.com/office/drawing/2014/main" id="{A58863AD-0247-44CE-86A9-DE5762BCC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5461000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Databases</a:t>
            </a:r>
          </a:p>
        </p:txBody>
      </p:sp>
      <p:sp>
        <p:nvSpPr>
          <p:cNvPr id="867341" name="Text Box 13">
            <a:extLst>
              <a:ext uri="{FF2B5EF4-FFF2-40B4-BE49-F238E27FC236}">
                <a16:creationId xmlns:a16="http://schemas.microsoft.com/office/drawing/2014/main" id="{202ED02B-1671-4565-BDD1-DB95BD13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5462588"/>
            <a:ext cx="2125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Analysis</a:t>
            </a:r>
          </a:p>
        </p:txBody>
      </p:sp>
      <p:sp>
        <p:nvSpPr>
          <p:cNvPr id="867342" name="Text Box 14">
            <a:extLst>
              <a:ext uri="{FF2B5EF4-FFF2-40B4-BE49-F238E27FC236}">
                <a16:creationId xmlns:a16="http://schemas.microsoft.com/office/drawing/2014/main" id="{975180A4-D7B9-46F0-B9C7-86D0AB22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2057400"/>
            <a:ext cx="2125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/>
              <a:t>Models</a:t>
            </a:r>
          </a:p>
        </p:txBody>
      </p:sp>
      <p:sp>
        <p:nvSpPr>
          <p:cNvPr id="867343" name="Text Box 15">
            <a:extLst>
              <a:ext uri="{FF2B5EF4-FFF2-40B4-BE49-F238E27FC236}">
                <a16:creationId xmlns:a16="http://schemas.microsoft.com/office/drawing/2014/main" id="{B1DE8E72-64D6-4F8F-8946-0926246F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6289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ODM</a:t>
            </a:r>
          </a:p>
        </p:txBody>
      </p:sp>
      <p:sp>
        <p:nvSpPr>
          <p:cNvPr id="867344" name="Text Box 16">
            <a:extLst>
              <a:ext uri="{FF2B5EF4-FFF2-40B4-BE49-F238E27FC236}">
                <a16:creationId xmlns:a16="http://schemas.microsoft.com/office/drawing/2014/main" id="{102E1F03-98B1-4071-9841-ABCB7118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924425"/>
            <a:ext cx="299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Web Services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>
            <a:extLst>
              <a:ext uri="{FF2B5EF4-FFF2-40B4-BE49-F238E27FC236}">
                <a16:creationId xmlns:a16="http://schemas.microsoft.com/office/drawing/2014/main" id="{15E44663-2E10-4AB1-B1D7-9498530DD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3525"/>
            <a:ext cx="8229600" cy="1165225"/>
          </a:xfrm>
        </p:spPr>
        <p:txBody>
          <a:bodyPr/>
          <a:lstStyle/>
          <a:p>
            <a:pPr>
              <a:lnSpc>
                <a:spcPct val="45000"/>
              </a:lnSpc>
            </a:pPr>
            <a:r>
              <a:rPr lang="en-US" altLang="en-US"/>
              <a:t>HIS Website</a:t>
            </a:r>
            <a:br>
              <a:rPr lang="en-US" altLang="en-US" sz="2800"/>
            </a:br>
            <a:r>
              <a:rPr lang="en-US" altLang="en-US" sz="2400">
                <a:hlinkClick r:id="rId3"/>
              </a:rPr>
              <a:t>http://www.cuahsi.org/his.html</a:t>
            </a:r>
            <a:r>
              <a:rPr lang="en-US" altLang="en-US"/>
              <a:t> </a:t>
            </a:r>
          </a:p>
        </p:txBody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2BCC8321-F044-4F54-ACAB-7AB5FAC96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13063" y="1423988"/>
            <a:ext cx="6092825" cy="54340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Project Team</a:t>
            </a:r>
            <a:r>
              <a:rPr lang="en-US" altLang="en-US" sz="1600"/>
              <a:t> – Introduces members of the HIS Team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Data Access System for Hydrology</a:t>
            </a:r>
            <a:r>
              <a:rPr lang="en-US" altLang="en-US" sz="1600"/>
              <a:t> – Web map interface supporting data discovery and retrieval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Prototype Web Services</a:t>
            </a:r>
            <a:r>
              <a:rPr lang="en-US" altLang="en-US" sz="1600"/>
              <a:t> – WaterOneFlow web services facilitating downlad of time series data from numerous national repositories of hydrologic data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Observations Data Model</a:t>
            </a:r>
            <a:r>
              <a:rPr lang="en-US" altLang="en-US" sz="1600"/>
              <a:t> – Relational database schema for hydrologic observations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HIS Tools</a:t>
            </a:r>
            <a:r>
              <a:rPr lang="en-US" altLang="en-US" sz="1600"/>
              <a:t> – Links to end-user applications developed to support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Documentation and Reports</a:t>
            </a:r>
            <a:r>
              <a:rPr lang="en-US" altLang="en-US" sz="1600"/>
              <a:t> – Status reports, specifications, workbooks and links related to HIS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Feedback</a:t>
            </a:r>
            <a:r>
              <a:rPr lang="en-US" altLang="en-US" sz="1600"/>
              <a:t> – Let us know what you think</a:t>
            </a:r>
          </a:p>
          <a:p>
            <a:pPr>
              <a:lnSpc>
                <a:spcPct val="80000"/>
              </a:lnSpc>
              <a:spcBef>
                <a:spcPct val="70000"/>
              </a:spcBef>
              <a:spcAft>
                <a:spcPct val="60000"/>
              </a:spcAft>
              <a:buClr>
                <a:schemeClr val="bg1"/>
              </a:buClr>
            </a:pPr>
            <a:r>
              <a:rPr lang="en-US" altLang="en-US" sz="1600" b="1"/>
              <a:t>Austin Workshop</a:t>
            </a:r>
            <a:r>
              <a:rPr lang="en-US" altLang="en-US" sz="1600"/>
              <a:t> – Material from WATERS workshop in Austin, TX, Nov 14-17, 2006</a:t>
            </a:r>
          </a:p>
        </p:txBody>
      </p:sp>
      <p:pic>
        <p:nvPicPr>
          <p:cNvPr id="919556" name="Picture 4">
            <a:extLst>
              <a:ext uri="{FF2B5EF4-FFF2-40B4-BE49-F238E27FC236}">
                <a16:creationId xmlns:a16="http://schemas.microsoft.com/office/drawing/2014/main" id="{4A4ADB48-5ACC-4311-841D-8CD222A0E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582862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9557" name="Rectangle 5">
            <a:extLst>
              <a:ext uri="{FF2B5EF4-FFF2-40B4-BE49-F238E27FC236}">
                <a16:creationId xmlns:a16="http://schemas.microsoft.com/office/drawing/2014/main" id="{7870D1FF-732E-49EA-A760-19B12BF67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172200"/>
            <a:ext cx="579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58" name="Rectangle 6">
            <a:extLst>
              <a:ext uri="{FF2B5EF4-FFF2-40B4-BE49-F238E27FC236}">
                <a16:creationId xmlns:a16="http://schemas.microsoft.com/office/drawing/2014/main" id="{E39537F9-4570-4090-A7B8-F58FEF30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57912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59" name="Rectangle 7">
            <a:extLst>
              <a:ext uri="{FF2B5EF4-FFF2-40B4-BE49-F238E27FC236}">
                <a16:creationId xmlns:a16="http://schemas.microsoft.com/office/drawing/2014/main" id="{5ADEC2D3-ACDA-49AF-9E21-B89F9B2D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262438"/>
            <a:ext cx="57912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0" name="Rectangle 8">
            <a:extLst>
              <a:ext uri="{FF2B5EF4-FFF2-40B4-BE49-F238E27FC236}">
                <a16:creationId xmlns:a16="http://schemas.microsoft.com/office/drawing/2014/main" id="{CC1563B1-0ECB-4D13-BF25-02175DA0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55800"/>
            <a:ext cx="57912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1" name="Rectangle 9">
            <a:extLst>
              <a:ext uri="{FF2B5EF4-FFF2-40B4-BE49-F238E27FC236}">
                <a16:creationId xmlns:a16="http://schemas.microsoft.com/office/drawing/2014/main" id="{741E058C-CA6A-431C-A07C-8E852A7C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19213"/>
            <a:ext cx="5791200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2" name="Rectangle 10">
            <a:extLst>
              <a:ext uri="{FF2B5EF4-FFF2-40B4-BE49-F238E27FC236}">
                <a16:creationId xmlns:a16="http://schemas.microsoft.com/office/drawing/2014/main" id="{EE962068-8F87-46FE-97F7-4E430B7F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90800"/>
            <a:ext cx="5791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3" name="Rectangle 11">
            <a:extLst>
              <a:ext uri="{FF2B5EF4-FFF2-40B4-BE49-F238E27FC236}">
                <a16:creationId xmlns:a16="http://schemas.microsoft.com/office/drawing/2014/main" id="{7985C1BB-13BC-4A44-8549-6787DD29D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38800"/>
            <a:ext cx="5791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4" name="Line 12">
            <a:extLst>
              <a:ext uri="{FF2B5EF4-FFF2-40B4-BE49-F238E27FC236}">
                <a16:creationId xmlns:a16="http://schemas.microsoft.com/office/drawing/2014/main" id="{270EC5B2-B83B-4DDE-8C8E-4109D5EF3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6002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5" name="Line 13">
            <a:extLst>
              <a:ext uri="{FF2B5EF4-FFF2-40B4-BE49-F238E27FC236}">
                <a16:creationId xmlns:a16="http://schemas.microsoft.com/office/drawing/2014/main" id="{E6A4AD11-180F-4536-812F-31EBC3EACE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2098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6" name="Line 14">
            <a:extLst>
              <a:ext uri="{FF2B5EF4-FFF2-40B4-BE49-F238E27FC236}">
                <a16:creationId xmlns:a16="http://schemas.microsoft.com/office/drawing/2014/main" id="{6E430F25-8C75-4D0D-9FFE-848C2FC5F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971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7" name="Line 15">
            <a:extLst>
              <a:ext uri="{FF2B5EF4-FFF2-40B4-BE49-F238E27FC236}">
                <a16:creationId xmlns:a16="http://schemas.microsoft.com/office/drawing/2014/main" id="{C5BEF169-0868-4CE4-95AF-EF42D7B47F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733800"/>
            <a:ext cx="762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8" name="Rectangle 16">
            <a:extLst>
              <a:ext uri="{FF2B5EF4-FFF2-40B4-BE49-F238E27FC236}">
                <a16:creationId xmlns:a16="http://schemas.microsoft.com/office/drawing/2014/main" id="{86F64EBD-2BAB-4901-BE60-4642933B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38538"/>
            <a:ext cx="5791200" cy="500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9" name="Line 17">
            <a:extLst>
              <a:ext uri="{FF2B5EF4-FFF2-40B4-BE49-F238E27FC236}">
                <a16:creationId xmlns:a16="http://schemas.microsoft.com/office/drawing/2014/main" id="{8B0C7229-FE1A-4DBC-AD7C-6A2D2F456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148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0" name="Line 18">
            <a:extLst>
              <a:ext uri="{FF2B5EF4-FFF2-40B4-BE49-F238E27FC236}">
                <a16:creationId xmlns:a16="http://schemas.microsoft.com/office/drawing/2014/main" id="{223397DC-5E6B-4AB0-889D-357B112D2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720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1" name="Line 19">
            <a:extLst>
              <a:ext uri="{FF2B5EF4-FFF2-40B4-BE49-F238E27FC236}">
                <a16:creationId xmlns:a16="http://schemas.microsoft.com/office/drawing/2014/main" id="{C6F2261D-9B79-4E54-93F8-104AEFCF1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2" name="Line 20">
            <a:extLst>
              <a:ext uri="{FF2B5EF4-FFF2-40B4-BE49-F238E27FC236}">
                <a16:creationId xmlns:a16="http://schemas.microsoft.com/office/drawing/2014/main" id="{44731A93-D84B-4588-894E-B007D4CB2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562600"/>
            <a:ext cx="762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>
            <a:extLst>
              <a:ext uri="{FF2B5EF4-FFF2-40B4-BE49-F238E27FC236}">
                <a16:creationId xmlns:a16="http://schemas.microsoft.com/office/drawing/2014/main" id="{E69E4A00-FCCE-4BF2-AA27-4E23DE01E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215900"/>
            <a:ext cx="5737225" cy="1143000"/>
          </a:xfrm>
        </p:spPr>
        <p:txBody>
          <a:bodyPr/>
          <a:lstStyle/>
          <a:p>
            <a:r>
              <a:rPr lang="en-CA" altLang="en-US"/>
              <a:t>Questions?</a:t>
            </a:r>
          </a:p>
        </p:txBody>
      </p:sp>
      <p:graphicFrame>
        <p:nvGraphicFramePr>
          <p:cNvPr id="863235" name="Object 3">
            <a:extLst>
              <a:ext uri="{FF2B5EF4-FFF2-40B4-BE49-F238E27FC236}">
                <a16:creationId xmlns:a16="http://schemas.microsoft.com/office/drawing/2014/main" id="{F759B8D2-5156-4D55-BF87-6AA141E50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3" y="2398713"/>
          <a:ext cx="5475287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4" name="Bitmap Image" r:id="rId3" imgW="5837426" imgH="4755292" progId="Paint.Picture">
                  <p:embed/>
                </p:oleObj>
              </mc:Choice>
              <mc:Fallback>
                <p:oleObj name="Bitmap Image" r:id="rId3" imgW="5837426" imgH="475529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2398713"/>
                        <a:ext cx="5475287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6" name="Object 4">
            <a:extLst>
              <a:ext uri="{FF2B5EF4-FFF2-40B4-BE49-F238E27FC236}">
                <a16:creationId xmlns:a16="http://schemas.microsoft.com/office/drawing/2014/main" id="{B22C44A4-D4B1-4402-A79C-5032AF84E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75" y="5424488"/>
          <a:ext cx="5253038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5" name="Bitmap Image" r:id="rId5" imgW="6584251" imgH="2514818" progId="Paint.Picture">
                  <p:embed/>
                </p:oleObj>
              </mc:Choice>
              <mc:Fallback>
                <p:oleObj name="Bitmap Image" r:id="rId5" imgW="6584251" imgH="251481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560"/>
                      <a:stretch>
                        <a:fillRect/>
                      </a:stretch>
                    </p:blipFill>
                    <p:spPr bwMode="auto">
                      <a:xfrm>
                        <a:off x="3444875" y="5424488"/>
                        <a:ext cx="5253038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237" name="Object 5">
            <a:extLst>
              <a:ext uri="{FF2B5EF4-FFF2-40B4-BE49-F238E27FC236}">
                <a16:creationId xmlns:a16="http://schemas.microsoft.com/office/drawing/2014/main" id="{6E136A1B-320E-49B8-955D-3962C3AFA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50" y="2792413"/>
          <a:ext cx="2098675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6" name="Clip" r:id="rId7" imgW="3025440" imgH="3252600" progId="MS_ClipArt_Gallery.2">
                  <p:embed/>
                </p:oleObj>
              </mc:Choice>
              <mc:Fallback>
                <p:oleObj name="Clip" r:id="rId7" imgW="3025440" imgH="32526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2792413"/>
                        <a:ext cx="2098675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3238" name="Group 6">
            <a:extLst>
              <a:ext uri="{FF2B5EF4-FFF2-40B4-BE49-F238E27FC236}">
                <a16:creationId xmlns:a16="http://schemas.microsoft.com/office/drawing/2014/main" id="{D50784E2-CD35-4C8C-B2DD-68258BA46E4F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3440113"/>
            <a:ext cx="2116138" cy="2636837"/>
            <a:chOff x="408" y="1056"/>
            <a:chExt cx="2297" cy="3024"/>
          </a:xfrm>
        </p:grpSpPr>
        <p:sp>
          <p:nvSpPr>
            <p:cNvPr id="863239" name="Rectangle 7">
              <a:extLst>
                <a:ext uri="{FF2B5EF4-FFF2-40B4-BE49-F238E27FC236}">
                  <a16:creationId xmlns:a16="http://schemas.microsoft.com/office/drawing/2014/main" id="{05FAEE0D-CC19-444E-AA2A-ADC82D374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31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0" name="Freeform 8">
              <a:extLst>
                <a:ext uri="{FF2B5EF4-FFF2-40B4-BE49-F238E27FC236}">
                  <a16:creationId xmlns:a16="http://schemas.microsoft.com/office/drawing/2014/main" id="{0EDD36C7-7E13-409D-9FA3-71A96A5A0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56"/>
              <a:ext cx="764" cy="904"/>
            </a:xfrm>
            <a:custGeom>
              <a:avLst/>
              <a:gdLst>
                <a:gd name="T0" fmla="*/ 764 w 764"/>
                <a:gd name="T1" fmla="*/ 148 h 904"/>
                <a:gd name="T2" fmla="*/ 717 w 764"/>
                <a:gd name="T3" fmla="*/ 125 h 904"/>
                <a:gd name="T4" fmla="*/ 701 w 764"/>
                <a:gd name="T5" fmla="*/ 102 h 904"/>
                <a:gd name="T6" fmla="*/ 655 w 764"/>
                <a:gd name="T7" fmla="*/ 63 h 904"/>
                <a:gd name="T8" fmla="*/ 639 w 764"/>
                <a:gd name="T9" fmla="*/ 39 h 904"/>
                <a:gd name="T10" fmla="*/ 569 w 764"/>
                <a:gd name="T11" fmla="*/ 8 h 904"/>
                <a:gd name="T12" fmla="*/ 546 w 764"/>
                <a:gd name="T13" fmla="*/ 0 h 904"/>
                <a:gd name="T14" fmla="*/ 374 w 764"/>
                <a:gd name="T15" fmla="*/ 39 h 904"/>
                <a:gd name="T16" fmla="*/ 335 w 764"/>
                <a:gd name="T17" fmla="*/ 86 h 904"/>
                <a:gd name="T18" fmla="*/ 296 w 764"/>
                <a:gd name="T19" fmla="*/ 156 h 904"/>
                <a:gd name="T20" fmla="*/ 257 w 764"/>
                <a:gd name="T21" fmla="*/ 296 h 904"/>
                <a:gd name="T22" fmla="*/ 133 w 764"/>
                <a:gd name="T23" fmla="*/ 686 h 904"/>
                <a:gd name="T24" fmla="*/ 55 w 764"/>
                <a:gd name="T25" fmla="*/ 826 h 904"/>
                <a:gd name="T26" fmla="*/ 0 w 764"/>
                <a:gd name="T27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4" h="904">
                  <a:moveTo>
                    <a:pt x="764" y="148"/>
                  </a:moveTo>
                  <a:cubicBezTo>
                    <a:pt x="749" y="139"/>
                    <a:pt x="731" y="136"/>
                    <a:pt x="717" y="125"/>
                  </a:cubicBezTo>
                  <a:cubicBezTo>
                    <a:pt x="710" y="119"/>
                    <a:pt x="708" y="109"/>
                    <a:pt x="701" y="102"/>
                  </a:cubicBezTo>
                  <a:cubicBezTo>
                    <a:pt x="647" y="48"/>
                    <a:pt x="710" y="129"/>
                    <a:pt x="655" y="63"/>
                  </a:cubicBezTo>
                  <a:cubicBezTo>
                    <a:pt x="649" y="56"/>
                    <a:pt x="646" y="46"/>
                    <a:pt x="639" y="39"/>
                  </a:cubicBezTo>
                  <a:cubicBezTo>
                    <a:pt x="622" y="22"/>
                    <a:pt x="590" y="15"/>
                    <a:pt x="569" y="8"/>
                  </a:cubicBezTo>
                  <a:cubicBezTo>
                    <a:pt x="561" y="5"/>
                    <a:pt x="546" y="0"/>
                    <a:pt x="546" y="0"/>
                  </a:cubicBezTo>
                  <a:cubicBezTo>
                    <a:pt x="481" y="5"/>
                    <a:pt x="428" y="4"/>
                    <a:pt x="374" y="39"/>
                  </a:cubicBezTo>
                  <a:cubicBezTo>
                    <a:pt x="339" y="94"/>
                    <a:pt x="382" y="31"/>
                    <a:pt x="335" y="86"/>
                  </a:cubicBezTo>
                  <a:cubicBezTo>
                    <a:pt x="319" y="105"/>
                    <a:pt x="307" y="134"/>
                    <a:pt x="296" y="156"/>
                  </a:cubicBezTo>
                  <a:cubicBezTo>
                    <a:pt x="274" y="199"/>
                    <a:pt x="268" y="250"/>
                    <a:pt x="257" y="296"/>
                  </a:cubicBezTo>
                  <a:cubicBezTo>
                    <a:pt x="227" y="426"/>
                    <a:pt x="192" y="567"/>
                    <a:pt x="133" y="686"/>
                  </a:cubicBezTo>
                  <a:cubicBezTo>
                    <a:pt x="109" y="734"/>
                    <a:pt x="78" y="778"/>
                    <a:pt x="55" y="826"/>
                  </a:cubicBezTo>
                  <a:cubicBezTo>
                    <a:pt x="40" y="857"/>
                    <a:pt x="32" y="888"/>
                    <a:pt x="0" y="90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1" name="Freeform 9">
              <a:extLst>
                <a:ext uri="{FF2B5EF4-FFF2-40B4-BE49-F238E27FC236}">
                  <a16:creationId xmlns:a16="http://schemas.microsoft.com/office/drawing/2014/main" id="{C6341AA3-FD6B-442B-9DEF-4A21D5A46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" y="1400"/>
              <a:ext cx="1757" cy="2107"/>
            </a:xfrm>
            <a:custGeom>
              <a:avLst/>
              <a:gdLst>
                <a:gd name="T0" fmla="*/ 1264 w 1757"/>
                <a:gd name="T1" fmla="*/ 1897 h 2107"/>
                <a:gd name="T2" fmla="*/ 1474 w 1757"/>
                <a:gd name="T3" fmla="*/ 1569 h 2107"/>
                <a:gd name="T4" fmla="*/ 1716 w 1757"/>
                <a:gd name="T5" fmla="*/ 969 h 2107"/>
                <a:gd name="T6" fmla="*/ 1723 w 1757"/>
                <a:gd name="T7" fmla="*/ 556 h 2107"/>
                <a:gd name="T8" fmla="*/ 1568 w 1757"/>
                <a:gd name="T9" fmla="*/ 127 h 2107"/>
                <a:gd name="T10" fmla="*/ 1264 w 1757"/>
                <a:gd name="T11" fmla="*/ 18 h 2107"/>
                <a:gd name="T12" fmla="*/ 952 w 1757"/>
                <a:gd name="T13" fmla="*/ 18 h 2107"/>
                <a:gd name="T14" fmla="*/ 757 w 1757"/>
                <a:gd name="T15" fmla="*/ 104 h 2107"/>
                <a:gd name="T16" fmla="*/ 648 w 1757"/>
                <a:gd name="T17" fmla="*/ 244 h 2107"/>
                <a:gd name="T18" fmla="*/ 500 w 1757"/>
                <a:gd name="T19" fmla="*/ 400 h 2107"/>
                <a:gd name="T20" fmla="*/ 391 w 1757"/>
                <a:gd name="T21" fmla="*/ 470 h 2107"/>
                <a:gd name="T22" fmla="*/ 157 w 1757"/>
                <a:gd name="T23" fmla="*/ 587 h 2107"/>
                <a:gd name="T24" fmla="*/ 40 w 1757"/>
                <a:gd name="T25" fmla="*/ 759 h 2107"/>
                <a:gd name="T26" fmla="*/ 1 w 1757"/>
                <a:gd name="T27" fmla="*/ 946 h 2107"/>
                <a:gd name="T28" fmla="*/ 48 w 1757"/>
                <a:gd name="T29" fmla="*/ 1125 h 2107"/>
                <a:gd name="T30" fmla="*/ 110 w 1757"/>
                <a:gd name="T31" fmla="*/ 1242 h 2107"/>
                <a:gd name="T32" fmla="*/ 220 w 1757"/>
                <a:gd name="T33" fmla="*/ 1390 h 2107"/>
                <a:gd name="T34" fmla="*/ 383 w 1757"/>
                <a:gd name="T35" fmla="*/ 1444 h 2107"/>
                <a:gd name="T36" fmla="*/ 523 w 1757"/>
                <a:gd name="T37" fmla="*/ 1608 h 2107"/>
                <a:gd name="T38" fmla="*/ 617 w 1757"/>
                <a:gd name="T39" fmla="*/ 1686 h 2107"/>
                <a:gd name="T40" fmla="*/ 726 w 1757"/>
                <a:gd name="T41" fmla="*/ 1772 h 2107"/>
                <a:gd name="T42" fmla="*/ 1069 w 1757"/>
                <a:gd name="T43" fmla="*/ 2107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7" h="2107">
                  <a:moveTo>
                    <a:pt x="1264" y="1897"/>
                  </a:moveTo>
                  <a:cubicBezTo>
                    <a:pt x="1331" y="1810"/>
                    <a:pt x="1399" y="1724"/>
                    <a:pt x="1474" y="1569"/>
                  </a:cubicBezTo>
                  <a:cubicBezTo>
                    <a:pt x="1549" y="1414"/>
                    <a:pt x="1675" y="1138"/>
                    <a:pt x="1716" y="969"/>
                  </a:cubicBezTo>
                  <a:cubicBezTo>
                    <a:pt x="1757" y="800"/>
                    <a:pt x="1748" y="696"/>
                    <a:pt x="1723" y="556"/>
                  </a:cubicBezTo>
                  <a:cubicBezTo>
                    <a:pt x="1698" y="416"/>
                    <a:pt x="1645" y="217"/>
                    <a:pt x="1568" y="127"/>
                  </a:cubicBezTo>
                  <a:cubicBezTo>
                    <a:pt x="1491" y="37"/>
                    <a:pt x="1367" y="36"/>
                    <a:pt x="1264" y="18"/>
                  </a:cubicBezTo>
                  <a:cubicBezTo>
                    <a:pt x="1161" y="0"/>
                    <a:pt x="1036" y="4"/>
                    <a:pt x="952" y="18"/>
                  </a:cubicBezTo>
                  <a:cubicBezTo>
                    <a:pt x="868" y="32"/>
                    <a:pt x="808" y="66"/>
                    <a:pt x="757" y="104"/>
                  </a:cubicBezTo>
                  <a:cubicBezTo>
                    <a:pt x="706" y="142"/>
                    <a:pt x="691" y="195"/>
                    <a:pt x="648" y="244"/>
                  </a:cubicBezTo>
                  <a:cubicBezTo>
                    <a:pt x="605" y="293"/>
                    <a:pt x="543" y="362"/>
                    <a:pt x="500" y="400"/>
                  </a:cubicBezTo>
                  <a:cubicBezTo>
                    <a:pt x="457" y="438"/>
                    <a:pt x="448" y="439"/>
                    <a:pt x="391" y="470"/>
                  </a:cubicBezTo>
                  <a:cubicBezTo>
                    <a:pt x="334" y="501"/>
                    <a:pt x="215" y="539"/>
                    <a:pt x="157" y="587"/>
                  </a:cubicBezTo>
                  <a:cubicBezTo>
                    <a:pt x="99" y="635"/>
                    <a:pt x="66" y="699"/>
                    <a:pt x="40" y="759"/>
                  </a:cubicBezTo>
                  <a:cubicBezTo>
                    <a:pt x="14" y="819"/>
                    <a:pt x="0" y="885"/>
                    <a:pt x="1" y="946"/>
                  </a:cubicBezTo>
                  <a:cubicBezTo>
                    <a:pt x="2" y="1007"/>
                    <a:pt x="30" y="1076"/>
                    <a:pt x="48" y="1125"/>
                  </a:cubicBezTo>
                  <a:cubicBezTo>
                    <a:pt x="66" y="1174"/>
                    <a:pt x="81" y="1198"/>
                    <a:pt x="110" y="1242"/>
                  </a:cubicBezTo>
                  <a:cubicBezTo>
                    <a:pt x="139" y="1286"/>
                    <a:pt x="175" y="1356"/>
                    <a:pt x="220" y="1390"/>
                  </a:cubicBezTo>
                  <a:cubicBezTo>
                    <a:pt x="265" y="1424"/>
                    <a:pt x="332" y="1408"/>
                    <a:pt x="383" y="1444"/>
                  </a:cubicBezTo>
                  <a:cubicBezTo>
                    <a:pt x="434" y="1480"/>
                    <a:pt x="484" y="1568"/>
                    <a:pt x="523" y="1608"/>
                  </a:cubicBezTo>
                  <a:cubicBezTo>
                    <a:pt x="562" y="1648"/>
                    <a:pt x="583" y="1659"/>
                    <a:pt x="617" y="1686"/>
                  </a:cubicBezTo>
                  <a:cubicBezTo>
                    <a:pt x="651" y="1713"/>
                    <a:pt x="651" y="1702"/>
                    <a:pt x="726" y="1772"/>
                  </a:cubicBezTo>
                  <a:cubicBezTo>
                    <a:pt x="801" y="1842"/>
                    <a:pt x="935" y="1974"/>
                    <a:pt x="1069" y="2107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2" name="Freeform 10">
              <a:extLst>
                <a:ext uri="{FF2B5EF4-FFF2-40B4-BE49-F238E27FC236}">
                  <a16:creationId xmlns:a16="http://schemas.microsoft.com/office/drawing/2014/main" id="{4288A3AC-41CE-4B2A-985E-7A36D539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3347"/>
              <a:ext cx="397" cy="347"/>
            </a:xfrm>
            <a:custGeom>
              <a:avLst/>
              <a:gdLst>
                <a:gd name="T0" fmla="*/ 397 w 397"/>
                <a:gd name="T1" fmla="*/ 12 h 347"/>
                <a:gd name="T2" fmla="*/ 210 w 397"/>
                <a:gd name="T3" fmla="*/ 12 h 347"/>
                <a:gd name="T4" fmla="*/ 101 w 397"/>
                <a:gd name="T5" fmla="*/ 82 h 347"/>
                <a:gd name="T6" fmla="*/ 0 w 397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347">
                  <a:moveTo>
                    <a:pt x="397" y="12"/>
                  </a:moveTo>
                  <a:cubicBezTo>
                    <a:pt x="328" y="6"/>
                    <a:pt x="259" y="0"/>
                    <a:pt x="210" y="12"/>
                  </a:cubicBezTo>
                  <a:cubicBezTo>
                    <a:pt x="161" y="24"/>
                    <a:pt x="136" y="26"/>
                    <a:pt x="101" y="82"/>
                  </a:cubicBezTo>
                  <a:cubicBezTo>
                    <a:pt x="66" y="138"/>
                    <a:pt x="16" y="306"/>
                    <a:pt x="0" y="3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3" name="Freeform 11">
              <a:extLst>
                <a:ext uri="{FF2B5EF4-FFF2-40B4-BE49-F238E27FC236}">
                  <a16:creationId xmlns:a16="http://schemas.microsoft.com/office/drawing/2014/main" id="{A84FF0A0-0F5D-4E5C-82EB-7B319952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2913"/>
              <a:ext cx="826" cy="500"/>
            </a:xfrm>
            <a:custGeom>
              <a:avLst/>
              <a:gdLst>
                <a:gd name="T0" fmla="*/ 826 w 826"/>
                <a:gd name="T1" fmla="*/ 189 h 500"/>
                <a:gd name="T2" fmla="*/ 694 w 826"/>
                <a:gd name="T3" fmla="*/ 95 h 500"/>
                <a:gd name="T4" fmla="*/ 569 w 826"/>
                <a:gd name="T5" fmla="*/ 41 h 500"/>
                <a:gd name="T6" fmla="*/ 445 w 826"/>
                <a:gd name="T7" fmla="*/ 2 h 500"/>
                <a:gd name="T8" fmla="*/ 312 w 826"/>
                <a:gd name="T9" fmla="*/ 56 h 500"/>
                <a:gd name="T10" fmla="*/ 148 w 826"/>
                <a:gd name="T11" fmla="*/ 251 h 500"/>
                <a:gd name="T12" fmla="*/ 0 w 826"/>
                <a:gd name="T1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500">
                  <a:moveTo>
                    <a:pt x="826" y="189"/>
                  </a:moveTo>
                  <a:cubicBezTo>
                    <a:pt x="781" y="154"/>
                    <a:pt x="737" y="120"/>
                    <a:pt x="694" y="95"/>
                  </a:cubicBezTo>
                  <a:cubicBezTo>
                    <a:pt x="651" y="70"/>
                    <a:pt x="610" y="56"/>
                    <a:pt x="569" y="41"/>
                  </a:cubicBezTo>
                  <a:cubicBezTo>
                    <a:pt x="528" y="26"/>
                    <a:pt x="488" y="0"/>
                    <a:pt x="445" y="2"/>
                  </a:cubicBezTo>
                  <a:cubicBezTo>
                    <a:pt x="402" y="4"/>
                    <a:pt x="361" y="15"/>
                    <a:pt x="312" y="56"/>
                  </a:cubicBezTo>
                  <a:cubicBezTo>
                    <a:pt x="263" y="97"/>
                    <a:pt x="200" y="177"/>
                    <a:pt x="148" y="251"/>
                  </a:cubicBezTo>
                  <a:cubicBezTo>
                    <a:pt x="96" y="325"/>
                    <a:pt x="23" y="459"/>
                    <a:pt x="0" y="50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4" name="Freeform 12">
              <a:extLst>
                <a:ext uri="{FF2B5EF4-FFF2-40B4-BE49-F238E27FC236}">
                  <a16:creationId xmlns:a16="http://schemas.microsoft.com/office/drawing/2014/main" id="{E57DDD4D-355E-480A-BE64-9D56ADB29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2715"/>
              <a:ext cx="1153" cy="441"/>
            </a:xfrm>
            <a:custGeom>
              <a:avLst/>
              <a:gdLst>
                <a:gd name="T0" fmla="*/ 1153 w 1153"/>
                <a:gd name="T1" fmla="*/ 223 h 441"/>
                <a:gd name="T2" fmla="*/ 919 w 1153"/>
                <a:gd name="T3" fmla="*/ 91 h 441"/>
                <a:gd name="T4" fmla="*/ 717 w 1153"/>
                <a:gd name="T5" fmla="*/ 5 h 441"/>
                <a:gd name="T6" fmla="*/ 436 w 1153"/>
                <a:gd name="T7" fmla="*/ 59 h 441"/>
                <a:gd name="T8" fmla="*/ 358 w 1153"/>
                <a:gd name="T9" fmla="*/ 161 h 441"/>
                <a:gd name="T10" fmla="*/ 210 w 1153"/>
                <a:gd name="T11" fmla="*/ 324 h 441"/>
                <a:gd name="T12" fmla="*/ 0 w 1153"/>
                <a:gd name="T1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441">
                  <a:moveTo>
                    <a:pt x="1153" y="223"/>
                  </a:moveTo>
                  <a:cubicBezTo>
                    <a:pt x="1072" y="175"/>
                    <a:pt x="992" y="127"/>
                    <a:pt x="919" y="91"/>
                  </a:cubicBezTo>
                  <a:cubicBezTo>
                    <a:pt x="846" y="55"/>
                    <a:pt x="797" y="10"/>
                    <a:pt x="717" y="5"/>
                  </a:cubicBezTo>
                  <a:cubicBezTo>
                    <a:pt x="637" y="0"/>
                    <a:pt x="496" y="33"/>
                    <a:pt x="436" y="59"/>
                  </a:cubicBezTo>
                  <a:cubicBezTo>
                    <a:pt x="376" y="85"/>
                    <a:pt x="396" y="117"/>
                    <a:pt x="358" y="161"/>
                  </a:cubicBezTo>
                  <a:cubicBezTo>
                    <a:pt x="320" y="205"/>
                    <a:pt x="270" y="277"/>
                    <a:pt x="210" y="324"/>
                  </a:cubicBezTo>
                  <a:cubicBezTo>
                    <a:pt x="150" y="371"/>
                    <a:pt x="34" y="423"/>
                    <a:pt x="0" y="4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5" name="Freeform 13">
              <a:extLst>
                <a:ext uri="{FF2B5EF4-FFF2-40B4-BE49-F238E27FC236}">
                  <a16:creationId xmlns:a16="http://schemas.microsoft.com/office/drawing/2014/main" id="{5C97999A-3F6C-467D-8B8A-24D1B45D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2496"/>
              <a:ext cx="1341" cy="536"/>
            </a:xfrm>
            <a:custGeom>
              <a:avLst/>
              <a:gdLst>
                <a:gd name="T0" fmla="*/ 1341 w 1341"/>
                <a:gd name="T1" fmla="*/ 224 h 536"/>
                <a:gd name="T2" fmla="*/ 1169 w 1341"/>
                <a:gd name="T3" fmla="*/ 122 h 536"/>
                <a:gd name="T4" fmla="*/ 1029 w 1341"/>
                <a:gd name="T5" fmla="*/ 13 h 536"/>
                <a:gd name="T6" fmla="*/ 702 w 1341"/>
                <a:gd name="T7" fmla="*/ 45 h 536"/>
                <a:gd name="T8" fmla="*/ 546 w 1341"/>
                <a:gd name="T9" fmla="*/ 154 h 536"/>
                <a:gd name="T10" fmla="*/ 343 w 1341"/>
                <a:gd name="T11" fmla="*/ 232 h 536"/>
                <a:gd name="T12" fmla="*/ 250 w 1341"/>
                <a:gd name="T13" fmla="*/ 395 h 536"/>
                <a:gd name="T14" fmla="*/ 63 w 1341"/>
                <a:gd name="T15" fmla="*/ 504 h 536"/>
                <a:gd name="T16" fmla="*/ 0 w 1341"/>
                <a:gd name="T17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1" h="536">
                  <a:moveTo>
                    <a:pt x="1341" y="224"/>
                  </a:moveTo>
                  <a:cubicBezTo>
                    <a:pt x="1281" y="190"/>
                    <a:pt x="1221" y="157"/>
                    <a:pt x="1169" y="122"/>
                  </a:cubicBezTo>
                  <a:cubicBezTo>
                    <a:pt x="1117" y="87"/>
                    <a:pt x="1107" y="26"/>
                    <a:pt x="1029" y="13"/>
                  </a:cubicBezTo>
                  <a:cubicBezTo>
                    <a:pt x="951" y="0"/>
                    <a:pt x="783" y="21"/>
                    <a:pt x="702" y="45"/>
                  </a:cubicBezTo>
                  <a:cubicBezTo>
                    <a:pt x="621" y="69"/>
                    <a:pt x="606" y="123"/>
                    <a:pt x="546" y="154"/>
                  </a:cubicBezTo>
                  <a:cubicBezTo>
                    <a:pt x="486" y="185"/>
                    <a:pt x="392" y="192"/>
                    <a:pt x="343" y="232"/>
                  </a:cubicBezTo>
                  <a:cubicBezTo>
                    <a:pt x="294" y="272"/>
                    <a:pt x="297" y="350"/>
                    <a:pt x="250" y="395"/>
                  </a:cubicBezTo>
                  <a:cubicBezTo>
                    <a:pt x="203" y="440"/>
                    <a:pt x="105" y="480"/>
                    <a:pt x="63" y="504"/>
                  </a:cubicBezTo>
                  <a:cubicBezTo>
                    <a:pt x="21" y="528"/>
                    <a:pt x="9" y="531"/>
                    <a:pt x="0" y="53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6" name="Freeform 14">
              <a:extLst>
                <a:ext uri="{FF2B5EF4-FFF2-40B4-BE49-F238E27FC236}">
                  <a16:creationId xmlns:a16="http://schemas.microsoft.com/office/drawing/2014/main" id="{39CD6F29-3273-4506-BE1C-206CDD24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2295"/>
              <a:ext cx="1543" cy="643"/>
            </a:xfrm>
            <a:custGeom>
              <a:avLst/>
              <a:gdLst>
                <a:gd name="T0" fmla="*/ 1543 w 1543"/>
                <a:gd name="T1" fmla="*/ 144 h 643"/>
                <a:gd name="T2" fmla="*/ 1371 w 1543"/>
                <a:gd name="T3" fmla="*/ 168 h 643"/>
                <a:gd name="T4" fmla="*/ 1262 w 1543"/>
                <a:gd name="T5" fmla="*/ 136 h 643"/>
                <a:gd name="T6" fmla="*/ 1137 w 1543"/>
                <a:gd name="T7" fmla="*/ 90 h 643"/>
                <a:gd name="T8" fmla="*/ 919 w 1543"/>
                <a:gd name="T9" fmla="*/ 4 h 643"/>
                <a:gd name="T10" fmla="*/ 732 w 1543"/>
                <a:gd name="T11" fmla="*/ 66 h 643"/>
                <a:gd name="T12" fmla="*/ 607 w 1543"/>
                <a:gd name="T13" fmla="*/ 207 h 643"/>
                <a:gd name="T14" fmla="*/ 568 w 1543"/>
                <a:gd name="T15" fmla="*/ 238 h 643"/>
                <a:gd name="T16" fmla="*/ 381 w 1543"/>
                <a:gd name="T17" fmla="*/ 300 h 643"/>
                <a:gd name="T18" fmla="*/ 288 w 1543"/>
                <a:gd name="T19" fmla="*/ 339 h 643"/>
                <a:gd name="T20" fmla="*/ 171 w 1543"/>
                <a:gd name="T21" fmla="*/ 503 h 643"/>
                <a:gd name="T22" fmla="*/ 0 w 1543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3" h="643">
                  <a:moveTo>
                    <a:pt x="1543" y="144"/>
                  </a:moveTo>
                  <a:cubicBezTo>
                    <a:pt x="1480" y="156"/>
                    <a:pt x="1418" y="169"/>
                    <a:pt x="1371" y="168"/>
                  </a:cubicBezTo>
                  <a:cubicBezTo>
                    <a:pt x="1324" y="167"/>
                    <a:pt x="1301" y="149"/>
                    <a:pt x="1262" y="136"/>
                  </a:cubicBezTo>
                  <a:cubicBezTo>
                    <a:pt x="1223" y="123"/>
                    <a:pt x="1194" y="112"/>
                    <a:pt x="1137" y="90"/>
                  </a:cubicBezTo>
                  <a:cubicBezTo>
                    <a:pt x="1080" y="68"/>
                    <a:pt x="986" y="8"/>
                    <a:pt x="919" y="4"/>
                  </a:cubicBezTo>
                  <a:cubicBezTo>
                    <a:pt x="852" y="0"/>
                    <a:pt x="784" y="32"/>
                    <a:pt x="732" y="66"/>
                  </a:cubicBezTo>
                  <a:cubicBezTo>
                    <a:pt x="680" y="100"/>
                    <a:pt x="634" y="178"/>
                    <a:pt x="607" y="207"/>
                  </a:cubicBezTo>
                  <a:cubicBezTo>
                    <a:pt x="580" y="236"/>
                    <a:pt x="606" y="223"/>
                    <a:pt x="568" y="238"/>
                  </a:cubicBezTo>
                  <a:cubicBezTo>
                    <a:pt x="530" y="253"/>
                    <a:pt x="428" y="283"/>
                    <a:pt x="381" y="300"/>
                  </a:cubicBezTo>
                  <a:cubicBezTo>
                    <a:pt x="334" y="317"/>
                    <a:pt x="323" y="305"/>
                    <a:pt x="288" y="339"/>
                  </a:cubicBezTo>
                  <a:cubicBezTo>
                    <a:pt x="253" y="373"/>
                    <a:pt x="219" y="452"/>
                    <a:pt x="171" y="503"/>
                  </a:cubicBezTo>
                  <a:cubicBezTo>
                    <a:pt x="123" y="554"/>
                    <a:pt x="30" y="620"/>
                    <a:pt x="0" y="643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7" name="Line 15">
              <a:extLst>
                <a:ext uri="{FF2B5EF4-FFF2-40B4-BE49-F238E27FC236}">
                  <a16:creationId xmlns:a16="http://schemas.microsoft.com/office/drawing/2014/main" id="{43EFD39F-112C-449A-872E-F7C1B35E6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8" name="Line 16">
              <a:extLst>
                <a:ext uri="{FF2B5EF4-FFF2-40B4-BE49-F238E27FC236}">
                  <a16:creationId xmlns:a16="http://schemas.microsoft.com/office/drawing/2014/main" id="{CB34B068-79E4-4759-A220-3F7D8EF05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50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49" name="Line 17">
              <a:extLst>
                <a:ext uri="{FF2B5EF4-FFF2-40B4-BE49-F238E27FC236}">
                  <a16:creationId xmlns:a16="http://schemas.microsoft.com/office/drawing/2014/main" id="{CB4D1487-32AD-4EDE-907D-0951A22B2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696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0" name="Line 18">
              <a:extLst>
                <a:ext uri="{FF2B5EF4-FFF2-40B4-BE49-F238E27FC236}">
                  <a16:creationId xmlns:a16="http://schemas.microsoft.com/office/drawing/2014/main" id="{5B1B42A1-9487-47CA-8BA2-E38F5DF68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888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1" name="Line 19">
              <a:extLst>
                <a:ext uri="{FF2B5EF4-FFF2-40B4-BE49-F238E27FC236}">
                  <a16:creationId xmlns:a16="http://schemas.microsoft.com/office/drawing/2014/main" id="{6F9A9D9B-F76D-4804-9BD4-78726718C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2" name="Line 20">
              <a:extLst>
                <a:ext uri="{FF2B5EF4-FFF2-40B4-BE49-F238E27FC236}">
                  <a16:creationId xmlns:a16="http://schemas.microsoft.com/office/drawing/2014/main" id="{0136626C-D3B3-465E-9B80-4C9950D1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56"/>
              <a:ext cx="0" cy="29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3" name="Line 21">
              <a:extLst>
                <a:ext uri="{FF2B5EF4-FFF2-40B4-BE49-F238E27FC236}">
                  <a16:creationId xmlns:a16="http://schemas.microsoft.com/office/drawing/2014/main" id="{ABCAED24-9986-4742-B676-74B941D01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4" name="Line 22">
              <a:extLst>
                <a:ext uri="{FF2B5EF4-FFF2-40B4-BE49-F238E27FC236}">
                  <a16:creationId xmlns:a16="http://schemas.microsoft.com/office/drawing/2014/main" id="{9187B938-FB33-49D6-A31F-E97FE3549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5" name="Line 23">
              <a:extLst>
                <a:ext uri="{FF2B5EF4-FFF2-40B4-BE49-F238E27FC236}">
                  <a16:creationId xmlns:a16="http://schemas.microsoft.com/office/drawing/2014/main" id="{5721B503-C2A0-4A01-9111-BE568F975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6" name="Line 24">
              <a:extLst>
                <a:ext uri="{FF2B5EF4-FFF2-40B4-BE49-F238E27FC236}">
                  <a16:creationId xmlns:a16="http://schemas.microsoft.com/office/drawing/2014/main" id="{658C45AE-6DC6-4A31-8984-7359D80D3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7" name="Line 25">
              <a:extLst>
                <a:ext uri="{FF2B5EF4-FFF2-40B4-BE49-F238E27FC236}">
                  <a16:creationId xmlns:a16="http://schemas.microsoft.com/office/drawing/2014/main" id="{10C41A1B-DB9D-4032-8446-BD959E7A7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8" name="Line 26">
              <a:extLst>
                <a:ext uri="{FF2B5EF4-FFF2-40B4-BE49-F238E27FC236}">
                  <a16:creationId xmlns:a16="http://schemas.microsoft.com/office/drawing/2014/main" id="{9267E27D-C429-4B00-8138-537D4E1EE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59" name="Line 27">
              <a:extLst>
                <a:ext uri="{FF2B5EF4-FFF2-40B4-BE49-F238E27FC236}">
                  <a16:creationId xmlns:a16="http://schemas.microsoft.com/office/drawing/2014/main" id="{95E190C2-CF20-45EB-AB82-10E7CC548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72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0" name="Line 28">
              <a:extLst>
                <a:ext uri="{FF2B5EF4-FFF2-40B4-BE49-F238E27FC236}">
                  <a16:creationId xmlns:a16="http://schemas.microsoft.com/office/drawing/2014/main" id="{173EB1B9-10E6-4077-A99D-41A0F29EA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1" name="Freeform 29">
              <a:extLst>
                <a:ext uri="{FF2B5EF4-FFF2-40B4-BE49-F238E27FC236}">
                  <a16:creationId xmlns:a16="http://schemas.microsoft.com/office/drawing/2014/main" id="{8F236A95-D154-4A5D-8AEA-2AEFC29BC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056"/>
              <a:ext cx="1824" cy="784"/>
            </a:xfrm>
            <a:custGeom>
              <a:avLst/>
              <a:gdLst>
                <a:gd name="T0" fmla="*/ 1824 w 1824"/>
                <a:gd name="T1" fmla="*/ 248 h 784"/>
                <a:gd name="T2" fmla="*/ 1680 w 1824"/>
                <a:gd name="T3" fmla="*/ 248 h 784"/>
                <a:gd name="T4" fmla="*/ 1584 w 1824"/>
                <a:gd name="T5" fmla="*/ 200 h 784"/>
                <a:gd name="T6" fmla="*/ 1392 w 1824"/>
                <a:gd name="T7" fmla="*/ 104 h 784"/>
                <a:gd name="T8" fmla="*/ 1200 w 1824"/>
                <a:gd name="T9" fmla="*/ 8 h 784"/>
                <a:gd name="T10" fmla="*/ 1056 w 1824"/>
                <a:gd name="T11" fmla="*/ 56 h 784"/>
                <a:gd name="T12" fmla="*/ 960 w 1824"/>
                <a:gd name="T13" fmla="*/ 104 h 784"/>
                <a:gd name="T14" fmla="*/ 816 w 1824"/>
                <a:gd name="T15" fmla="*/ 296 h 784"/>
                <a:gd name="T16" fmla="*/ 720 w 1824"/>
                <a:gd name="T17" fmla="*/ 392 h 784"/>
                <a:gd name="T18" fmla="*/ 624 w 1824"/>
                <a:gd name="T19" fmla="*/ 392 h 784"/>
                <a:gd name="T20" fmla="*/ 528 w 1824"/>
                <a:gd name="T21" fmla="*/ 392 h 784"/>
                <a:gd name="T22" fmla="*/ 384 w 1824"/>
                <a:gd name="T23" fmla="*/ 440 h 784"/>
                <a:gd name="T24" fmla="*/ 288 w 1824"/>
                <a:gd name="T25" fmla="*/ 584 h 784"/>
                <a:gd name="T26" fmla="*/ 240 w 1824"/>
                <a:gd name="T27" fmla="*/ 632 h 784"/>
                <a:gd name="T28" fmla="*/ 192 w 1824"/>
                <a:gd name="T29" fmla="*/ 728 h 784"/>
                <a:gd name="T30" fmla="*/ 96 w 1824"/>
                <a:gd name="T31" fmla="*/ 728 h 784"/>
                <a:gd name="T32" fmla="*/ 48 w 1824"/>
                <a:gd name="T33" fmla="*/ 776 h 784"/>
                <a:gd name="T34" fmla="*/ 0 w 1824"/>
                <a:gd name="T35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4" h="784">
                  <a:moveTo>
                    <a:pt x="1824" y="248"/>
                  </a:moveTo>
                  <a:cubicBezTo>
                    <a:pt x="1772" y="252"/>
                    <a:pt x="1720" y="256"/>
                    <a:pt x="1680" y="248"/>
                  </a:cubicBezTo>
                  <a:cubicBezTo>
                    <a:pt x="1640" y="240"/>
                    <a:pt x="1632" y="224"/>
                    <a:pt x="1584" y="200"/>
                  </a:cubicBezTo>
                  <a:cubicBezTo>
                    <a:pt x="1536" y="176"/>
                    <a:pt x="1456" y="136"/>
                    <a:pt x="1392" y="104"/>
                  </a:cubicBezTo>
                  <a:cubicBezTo>
                    <a:pt x="1328" y="72"/>
                    <a:pt x="1256" y="16"/>
                    <a:pt x="1200" y="8"/>
                  </a:cubicBezTo>
                  <a:cubicBezTo>
                    <a:pt x="1144" y="0"/>
                    <a:pt x="1096" y="40"/>
                    <a:pt x="1056" y="56"/>
                  </a:cubicBezTo>
                  <a:cubicBezTo>
                    <a:pt x="1016" y="72"/>
                    <a:pt x="1000" y="64"/>
                    <a:pt x="960" y="104"/>
                  </a:cubicBezTo>
                  <a:cubicBezTo>
                    <a:pt x="920" y="144"/>
                    <a:pt x="856" y="248"/>
                    <a:pt x="816" y="296"/>
                  </a:cubicBezTo>
                  <a:cubicBezTo>
                    <a:pt x="776" y="344"/>
                    <a:pt x="752" y="376"/>
                    <a:pt x="720" y="392"/>
                  </a:cubicBezTo>
                  <a:cubicBezTo>
                    <a:pt x="688" y="408"/>
                    <a:pt x="656" y="392"/>
                    <a:pt x="624" y="392"/>
                  </a:cubicBezTo>
                  <a:cubicBezTo>
                    <a:pt x="592" y="392"/>
                    <a:pt x="568" y="384"/>
                    <a:pt x="528" y="392"/>
                  </a:cubicBezTo>
                  <a:cubicBezTo>
                    <a:pt x="488" y="400"/>
                    <a:pt x="424" y="408"/>
                    <a:pt x="384" y="440"/>
                  </a:cubicBezTo>
                  <a:cubicBezTo>
                    <a:pt x="344" y="472"/>
                    <a:pt x="312" y="552"/>
                    <a:pt x="288" y="584"/>
                  </a:cubicBezTo>
                  <a:cubicBezTo>
                    <a:pt x="264" y="616"/>
                    <a:pt x="256" y="608"/>
                    <a:pt x="240" y="632"/>
                  </a:cubicBezTo>
                  <a:cubicBezTo>
                    <a:pt x="224" y="656"/>
                    <a:pt x="216" y="712"/>
                    <a:pt x="192" y="728"/>
                  </a:cubicBezTo>
                  <a:cubicBezTo>
                    <a:pt x="168" y="744"/>
                    <a:pt x="120" y="720"/>
                    <a:pt x="96" y="728"/>
                  </a:cubicBezTo>
                  <a:cubicBezTo>
                    <a:pt x="72" y="736"/>
                    <a:pt x="64" y="768"/>
                    <a:pt x="48" y="776"/>
                  </a:cubicBezTo>
                  <a:cubicBezTo>
                    <a:pt x="32" y="784"/>
                    <a:pt x="16" y="780"/>
                    <a:pt x="0" y="77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2" name="Freeform 30">
              <a:extLst>
                <a:ext uri="{FF2B5EF4-FFF2-40B4-BE49-F238E27FC236}">
                  <a16:creationId xmlns:a16="http://schemas.microsoft.com/office/drawing/2014/main" id="{22081F7C-F66A-4DC4-962A-90CB8A29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760"/>
              <a:ext cx="1872" cy="880"/>
            </a:xfrm>
            <a:custGeom>
              <a:avLst/>
              <a:gdLst>
                <a:gd name="T0" fmla="*/ 1872 w 1872"/>
                <a:gd name="T1" fmla="*/ 352 h 880"/>
                <a:gd name="T2" fmla="*/ 1728 w 1872"/>
                <a:gd name="T3" fmla="*/ 400 h 880"/>
                <a:gd name="T4" fmla="*/ 1584 w 1872"/>
                <a:gd name="T5" fmla="*/ 304 h 880"/>
                <a:gd name="T6" fmla="*/ 1488 w 1872"/>
                <a:gd name="T7" fmla="*/ 208 h 880"/>
                <a:gd name="T8" fmla="*/ 1440 w 1872"/>
                <a:gd name="T9" fmla="*/ 160 h 880"/>
                <a:gd name="T10" fmla="*/ 1248 w 1872"/>
                <a:gd name="T11" fmla="*/ 16 h 880"/>
                <a:gd name="T12" fmla="*/ 1104 w 1872"/>
                <a:gd name="T13" fmla="*/ 64 h 880"/>
                <a:gd name="T14" fmla="*/ 960 w 1872"/>
                <a:gd name="T15" fmla="*/ 160 h 880"/>
                <a:gd name="T16" fmla="*/ 816 w 1872"/>
                <a:gd name="T17" fmla="*/ 448 h 880"/>
                <a:gd name="T18" fmla="*/ 720 w 1872"/>
                <a:gd name="T19" fmla="*/ 496 h 880"/>
                <a:gd name="T20" fmla="*/ 480 w 1872"/>
                <a:gd name="T21" fmla="*/ 496 h 880"/>
                <a:gd name="T22" fmla="*/ 336 w 1872"/>
                <a:gd name="T23" fmla="*/ 544 h 880"/>
                <a:gd name="T24" fmla="*/ 192 w 1872"/>
                <a:gd name="T25" fmla="*/ 784 h 880"/>
                <a:gd name="T26" fmla="*/ 0 w 1872"/>
                <a:gd name="T27" fmla="*/ 88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2" h="880">
                  <a:moveTo>
                    <a:pt x="1872" y="352"/>
                  </a:moveTo>
                  <a:cubicBezTo>
                    <a:pt x="1824" y="380"/>
                    <a:pt x="1776" y="408"/>
                    <a:pt x="1728" y="400"/>
                  </a:cubicBezTo>
                  <a:cubicBezTo>
                    <a:pt x="1680" y="392"/>
                    <a:pt x="1624" y="336"/>
                    <a:pt x="1584" y="304"/>
                  </a:cubicBezTo>
                  <a:cubicBezTo>
                    <a:pt x="1544" y="272"/>
                    <a:pt x="1512" y="232"/>
                    <a:pt x="1488" y="208"/>
                  </a:cubicBezTo>
                  <a:cubicBezTo>
                    <a:pt x="1464" y="184"/>
                    <a:pt x="1480" y="192"/>
                    <a:pt x="1440" y="160"/>
                  </a:cubicBezTo>
                  <a:cubicBezTo>
                    <a:pt x="1400" y="128"/>
                    <a:pt x="1304" y="32"/>
                    <a:pt x="1248" y="16"/>
                  </a:cubicBezTo>
                  <a:cubicBezTo>
                    <a:pt x="1192" y="0"/>
                    <a:pt x="1152" y="40"/>
                    <a:pt x="1104" y="64"/>
                  </a:cubicBezTo>
                  <a:cubicBezTo>
                    <a:pt x="1056" y="88"/>
                    <a:pt x="1008" y="96"/>
                    <a:pt x="960" y="160"/>
                  </a:cubicBezTo>
                  <a:cubicBezTo>
                    <a:pt x="912" y="224"/>
                    <a:pt x="856" y="392"/>
                    <a:pt x="816" y="448"/>
                  </a:cubicBezTo>
                  <a:cubicBezTo>
                    <a:pt x="776" y="504"/>
                    <a:pt x="776" y="488"/>
                    <a:pt x="720" y="496"/>
                  </a:cubicBezTo>
                  <a:cubicBezTo>
                    <a:pt x="664" y="504"/>
                    <a:pt x="544" y="488"/>
                    <a:pt x="480" y="496"/>
                  </a:cubicBezTo>
                  <a:cubicBezTo>
                    <a:pt x="416" y="504"/>
                    <a:pt x="384" y="496"/>
                    <a:pt x="336" y="544"/>
                  </a:cubicBezTo>
                  <a:cubicBezTo>
                    <a:pt x="288" y="592"/>
                    <a:pt x="248" y="728"/>
                    <a:pt x="192" y="784"/>
                  </a:cubicBezTo>
                  <a:cubicBezTo>
                    <a:pt x="136" y="840"/>
                    <a:pt x="32" y="864"/>
                    <a:pt x="0" y="88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3" name="Freeform 31">
              <a:extLst>
                <a:ext uri="{FF2B5EF4-FFF2-40B4-BE49-F238E27FC236}">
                  <a16:creationId xmlns:a16="http://schemas.microsoft.com/office/drawing/2014/main" id="{114680A7-C79A-466B-8C03-D66134C85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1584"/>
              <a:ext cx="1896" cy="840"/>
            </a:xfrm>
            <a:custGeom>
              <a:avLst/>
              <a:gdLst>
                <a:gd name="T0" fmla="*/ 1896 w 1896"/>
                <a:gd name="T1" fmla="*/ 96 h 840"/>
                <a:gd name="T2" fmla="*/ 1848 w 1896"/>
                <a:gd name="T3" fmla="*/ 96 h 840"/>
                <a:gd name="T4" fmla="*/ 1800 w 1896"/>
                <a:gd name="T5" fmla="*/ 144 h 840"/>
                <a:gd name="T6" fmla="*/ 1704 w 1896"/>
                <a:gd name="T7" fmla="*/ 144 h 840"/>
                <a:gd name="T8" fmla="*/ 1512 w 1896"/>
                <a:gd name="T9" fmla="*/ 48 h 840"/>
                <a:gd name="T10" fmla="*/ 1224 w 1896"/>
                <a:gd name="T11" fmla="*/ 0 h 840"/>
                <a:gd name="T12" fmla="*/ 1032 w 1896"/>
                <a:gd name="T13" fmla="*/ 48 h 840"/>
                <a:gd name="T14" fmla="*/ 984 w 1896"/>
                <a:gd name="T15" fmla="*/ 96 h 840"/>
                <a:gd name="T16" fmla="*/ 840 w 1896"/>
                <a:gd name="T17" fmla="*/ 336 h 840"/>
                <a:gd name="T18" fmla="*/ 744 w 1896"/>
                <a:gd name="T19" fmla="*/ 432 h 840"/>
                <a:gd name="T20" fmla="*/ 648 w 1896"/>
                <a:gd name="T21" fmla="*/ 480 h 840"/>
                <a:gd name="T22" fmla="*/ 456 w 1896"/>
                <a:gd name="T23" fmla="*/ 528 h 840"/>
                <a:gd name="T24" fmla="*/ 360 w 1896"/>
                <a:gd name="T25" fmla="*/ 624 h 840"/>
                <a:gd name="T26" fmla="*/ 312 w 1896"/>
                <a:gd name="T27" fmla="*/ 672 h 840"/>
                <a:gd name="T28" fmla="*/ 216 w 1896"/>
                <a:gd name="T29" fmla="*/ 816 h 840"/>
                <a:gd name="T30" fmla="*/ 168 w 1896"/>
                <a:gd name="T31" fmla="*/ 816 h 840"/>
                <a:gd name="T32" fmla="*/ 24 w 1896"/>
                <a:gd name="T33" fmla="*/ 768 h 840"/>
                <a:gd name="T34" fmla="*/ 24 w 1896"/>
                <a:gd name="T35" fmla="*/ 72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6" h="840">
                  <a:moveTo>
                    <a:pt x="1896" y="96"/>
                  </a:moveTo>
                  <a:cubicBezTo>
                    <a:pt x="1880" y="92"/>
                    <a:pt x="1864" y="88"/>
                    <a:pt x="1848" y="96"/>
                  </a:cubicBezTo>
                  <a:cubicBezTo>
                    <a:pt x="1832" y="104"/>
                    <a:pt x="1824" y="136"/>
                    <a:pt x="1800" y="144"/>
                  </a:cubicBezTo>
                  <a:cubicBezTo>
                    <a:pt x="1776" y="152"/>
                    <a:pt x="1752" y="160"/>
                    <a:pt x="1704" y="144"/>
                  </a:cubicBezTo>
                  <a:cubicBezTo>
                    <a:pt x="1656" y="128"/>
                    <a:pt x="1592" y="72"/>
                    <a:pt x="1512" y="48"/>
                  </a:cubicBezTo>
                  <a:cubicBezTo>
                    <a:pt x="1432" y="24"/>
                    <a:pt x="1304" y="0"/>
                    <a:pt x="1224" y="0"/>
                  </a:cubicBezTo>
                  <a:cubicBezTo>
                    <a:pt x="1144" y="0"/>
                    <a:pt x="1072" y="32"/>
                    <a:pt x="1032" y="48"/>
                  </a:cubicBezTo>
                  <a:cubicBezTo>
                    <a:pt x="992" y="64"/>
                    <a:pt x="1016" y="48"/>
                    <a:pt x="984" y="96"/>
                  </a:cubicBezTo>
                  <a:cubicBezTo>
                    <a:pt x="952" y="144"/>
                    <a:pt x="880" y="280"/>
                    <a:pt x="840" y="336"/>
                  </a:cubicBezTo>
                  <a:cubicBezTo>
                    <a:pt x="800" y="392"/>
                    <a:pt x="776" y="408"/>
                    <a:pt x="744" y="432"/>
                  </a:cubicBezTo>
                  <a:cubicBezTo>
                    <a:pt x="712" y="456"/>
                    <a:pt x="696" y="464"/>
                    <a:pt x="648" y="480"/>
                  </a:cubicBezTo>
                  <a:cubicBezTo>
                    <a:pt x="600" y="496"/>
                    <a:pt x="504" y="504"/>
                    <a:pt x="456" y="528"/>
                  </a:cubicBezTo>
                  <a:cubicBezTo>
                    <a:pt x="408" y="552"/>
                    <a:pt x="384" y="600"/>
                    <a:pt x="360" y="624"/>
                  </a:cubicBezTo>
                  <a:cubicBezTo>
                    <a:pt x="336" y="648"/>
                    <a:pt x="336" y="640"/>
                    <a:pt x="312" y="672"/>
                  </a:cubicBezTo>
                  <a:cubicBezTo>
                    <a:pt x="288" y="704"/>
                    <a:pt x="240" y="792"/>
                    <a:pt x="216" y="816"/>
                  </a:cubicBezTo>
                  <a:cubicBezTo>
                    <a:pt x="192" y="840"/>
                    <a:pt x="200" y="824"/>
                    <a:pt x="168" y="816"/>
                  </a:cubicBezTo>
                  <a:cubicBezTo>
                    <a:pt x="136" y="808"/>
                    <a:pt x="48" y="784"/>
                    <a:pt x="24" y="768"/>
                  </a:cubicBezTo>
                  <a:cubicBezTo>
                    <a:pt x="0" y="752"/>
                    <a:pt x="24" y="736"/>
                    <a:pt x="24" y="72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4" name="Freeform 32">
              <a:extLst>
                <a:ext uri="{FF2B5EF4-FFF2-40B4-BE49-F238E27FC236}">
                  <a16:creationId xmlns:a16="http://schemas.microsoft.com/office/drawing/2014/main" id="{E180D8C1-20F2-45F2-BE4D-F0025748C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528"/>
              <a:ext cx="640" cy="512"/>
            </a:xfrm>
            <a:custGeom>
              <a:avLst/>
              <a:gdLst>
                <a:gd name="T0" fmla="*/ 544 w 640"/>
                <a:gd name="T1" fmla="*/ 8 h 512"/>
                <a:gd name="T2" fmla="*/ 592 w 640"/>
                <a:gd name="T3" fmla="*/ 8 h 512"/>
                <a:gd name="T4" fmla="*/ 640 w 640"/>
                <a:gd name="T5" fmla="*/ 56 h 512"/>
                <a:gd name="T6" fmla="*/ 592 w 640"/>
                <a:gd name="T7" fmla="*/ 152 h 512"/>
                <a:gd name="T8" fmla="*/ 448 w 640"/>
                <a:gd name="T9" fmla="*/ 344 h 512"/>
                <a:gd name="T10" fmla="*/ 160 w 640"/>
                <a:gd name="T11" fmla="*/ 488 h 512"/>
                <a:gd name="T12" fmla="*/ 16 w 640"/>
                <a:gd name="T13" fmla="*/ 488 h 512"/>
                <a:gd name="T14" fmla="*/ 64 w 640"/>
                <a:gd name="T15" fmla="*/ 39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0" h="512">
                  <a:moveTo>
                    <a:pt x="544" y="8"/>
                  </a:moveTo>
                  <a:cubicBezTo>
                    <a:pt x="560" y="4"/>
                    <a:pt x="576" y="0"/>
                    <a:pt x="592" y="8"/>
                  </a:cubicBezTo>
                  <a:cubicBezTo>
                    <a:pt x="608" y="16"/>
                    <a:pt x="640" y="32"/>
                    <a:pt x="640" y="56"/>
                  </a:cubicBezTo>
                  <a:cubicBezTo>
                    <a:pt x="640" y="80"/>
                    <a:pt x="624" y="104"/>
                    <a:pt x="592" y="152"/>
                  </a:cubicBezTo>
                  <a:cubicBezTo>
                    <a:pt x="560" y="200"/>
                    <a:pt x="520" y="288"/>
                    <a:pt x="448" y="344"/>
                  </a:cubicBezTo>
                  <a:cubicBezTo>
                    <a:pt x="376" y="400"/>
                    <a:pt x="232" y="464"/>
                    <a:pt x="160" y="488"/>
                  </a:cubicBezTo>
                  <a:cubicBezTo>
                    <a:pt x="88" y="512"/>
                    <a:pt x="32" y="504"/>
                    <a:pt x="16" y="488"/>
                  </a:cubicBezTo>
                  <a:cubicBezTo>
                    <a:pt x="0" y="472"/>
                    <a:pt x="32" y="432"/>
                    <a:pt x="64" y="39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5" name="Text Box 33">
              <a:extLst>
                <a:ext uri="{FF2B5EF4-FFF2-40B4-BE49-F238E27FC236}">
                  <a16:creationId xmlns:a16="http://schemas.microsoft.com/office/drawing/2014/main" id="{4C43E69F-1780-425C-9FCA-2135D017D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" y="2420"/>
              <a:ext cx="488" cy="17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kumimoji="1"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AREA 1</a:t>
              </a:r>
              <a:endParaRPr kumimoji="1" lang="en-CA" altLang="en-US" sz="1000"/>
            </a:p>
          </p:txBody>
        </p:sp>
        <p:sp>
          <p:nvSpPr>
            <p:cNvPr id="863266" name="Rectangle 34">
              <a:extLst>
                <a:ext uri="{FF2B5EF4-FFF2-40B4-BE49-F238E27FC236}">
                  <a16:creationId xmlns:a16="http://schemas.microsoft.com/office/drawing/2014/main" id="{F0B81DA3-E5F3-49DF-B58B-B3CCE0FDC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72"/>
              <a:ext cx="192" cy="19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7" name="Freeform 35">
              <a:extLst>
                <a:ext uri="{FF2B5EF4-FFF2-40B4-BE49-F238E27FC236}">
                  <a16:creationId xmlns:a16="http://schemas.microsoft.com/office/drawing/2014/main" id="{82102EF7-0F5C-4AA4-9F00-A5DD21CE3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728"/>
              <a:ext cx="480" cy="304"/>
            </a:xfrm>
            <a:custGeom>
              <a:avLst/>
              <a:gdLst>
                <a:gd name="T0" fmla="*/ 480 w 480"/>
                <a:gd name="T1" fmla="*/ 288 h 304"/>
                <a:gd name="T2" fmla="*/ 432 w 480"/>
                <a:gd name="T3" fmla="*/ 288 h 304"/>
                <a:gd name="T4" fmla="*/ 240 w 480"/>
                <a:gd name="T5" fmla="*/ 192 h 304"/>
                <a:gd name="T6" fmla="*/ 0 w 480"/>
                <a:gd name="T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304">
                  <a:moveTo>
                    <a:pt x="480" y="288"/>
                  </a:moveTo>
                  <a:cubicBezTo>
                    <a:pt x="476" y="296"/>
                    <a:pt x="472" y="304"/>
                    <a:pt x="432" y="288"/>
                  </a:cubicBezTo>
                  <a:cubicBezTo>
                    <a:pt x="392" y="272"/>
                    <a:pt x="312" y="240"/>
                    <a:pt x="240" y="192"/>
                  </a:cubicBezTo>
                  <a:cubicBezTo>
                    <a:pt x="168" y="144"/>
                    <a:pt x="84" y="72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8" name="Freeform 36">
              <a:extLst>
                <a:ext uri="{FF2B5EF4-FFF2-40B4-BE49-F238E27FC236}">
                  <a16:creationId xmlns:a16="http://schemas.microsoft.com/office/drawing/2014/main" id="{2FCB2C6D-96D7-4FFD-9DE7-CF6AA962C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440"/>
              <a:ext cx="104" cy="432"/>
            </a:xfrm>
            <a:custGeom>
              <a:avLst/>
              <a:gdLst>
                <a:gd name="T0" fmla="*/ 0 w 104"/>
                <a:gd name="T1" fmla="*/ 432 h 432"/>
                <a:gd name="T2" fmla="*/ 48 w 104"/>
                <a:gd name="T3" fmla="*/ 336 h 432"/>
                <a:gd name="T4" fmla="*/ 96 w 104"/>
                <a:gd name="T5" fmla="*/ 96 h 432"/>
                <a:gd name="T6" fmla="*/ 96 w 104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432">
                  <a:moveTo>
                    <a:pt x="0" y="432"/>
                  </a:moveTo>
                  <a:cubicBezTo>
                    <a:pt x="16" y="412"/>
                    <a:pt x="32" y="392"/>
                    <a:pt x="48" y="336"/>
                  </a:cubicBezTo>
                  <a:cubicBezTo>
                    <a:pt x="64" y="280"/>
                    <a:pt x="88" y="152"/>
                    <a:pt x="96" y="96"/>
                  </a:cubicBezTo>
                  <a:cubicBezTo>
                    <a:pt x="104" y="40"/>
                    <a:pt x="100" y="20"/>
                    <a:pt x="96" y="0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69" name="Text Box 37">
              <a:extLst>
                <a:ext uri="{FF2B5EF4-FFF2-40B4-BE49-F238E27FC236}">
                  <a16:creationId xmlns:a16="http://schemas.microsoft.com/office/drawing/2014/main" id="{52ED0897-96DB-4867-8A04-83D6AD035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2" y="1642"/>
              <a:ext cx="488" cy="17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kumimoji="1" lang="en-CA" altLang="en-US" sz="1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AREA 2</a:t>
              </a:r>
              <a:endParaRPr kumimoji="1" lang="en-CA" altLang="en-US" sz="3000"/>
            </a:p>
          </p:txBody>
        </p:sp>
        <p:sp>
          <p:nvSpPr>
            <p:cNvPr id="863270" name="Line 38">
              <a:extLst>
                <a:ext uri="{FF2B5EF4-FFF2-40B4-BE49-F238E27FC236}">
                  <a16:creationId xmlns:a16="http://schemas.microsoft.com/office/drawing/2014/main" id="{84F95F4F-6140-4AAC-A015-4ED662D32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064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71" name="Line 39">
              <a:extLst>
                <a:ext uri="{FF2B5EF4-FFF2-40B4-BE49-F238E27FC236}">
                  <a16:creationId xmlns:a16="http://schemas.microsoft.com/office/drawing/2014/main" id="{2CA435B9-D4D0-4CF1-90F4-42BB84E04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20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/>
            <a:lstStyle/>
            <a:p>
              <a:endParaRPr lang="en-US"/>
            </a:p>
          </p:txBody>
        </p:sp>
        <p:sp>
          <p:nvSpPr>
            <p:cNvPr id="863272" name="Text Box 40">
              <a:extLst>
                <a:ext uri="{FF2B5EF4-FFF2-40B4-BE49-F238E27FC236}">
                  <a16:creationId xmlns:a16="http://schemas.microsoft.com/office/drawing/2014/main" id="{6EF6CB28-F6F0-4670-92F4-9EA86D489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" y="1757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 eaLnBrk="0" hangingPunct="0"/>
              <a:r>
                <a:rPr kumimoji="1" lang="en-CA" altLang="en-US" sz="1200" b="1">
                  <a:solidFill>
                    <a:srgbClr val="000000"/>
                  </a:solidFill>
                </a:rPr>
                <a:t>3</a:t>
              </a:r>
              <a:endParaRPr kumimoji="1" lang="en-CA" altLang="en-US" sz="1200"/>
            </a:p>
          </p:txBody>
        </p:sp>
        <p:sp>
          <p:nvSpPr>
            <p:cNvPr id="863273" name="Text Box 41">
              <a:extLst>
                <a:ext uri="{FF2B5EF4-FFF2-40B4-BE49-F238E27FC236}">
                  <a16:creationId xmlns:a16="http://schemas.microsoft.com/office/drawing/2014/main" id="{18402667-94C0-4980-B061-88CEF1661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3199"/>
              <a:ext cx="5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184150" tIns="92075" rIns="184150" bIns="92075" anchor="ctr">
              <a:spAutoFit/>
            </a:bodyPr>
            <a:lstStyle/>
            <a:p>
              <a:pPr algn="ctr" eaLnBrk="0" hangingPunct="0"/>
              <a:r>
                <a:rPr kumimoji="1" lang="en-CA" altLang="en-US" sz="1200" b="1">
                  <a:solidFill>
                    <a:srgbClr val="000000"/>
                  </a:solidFill>
                </a:rPr>
                <a:t>12</a:t>
              </a:r>
              <a:endParaRPr kumimoji="1" lang="en-CA" altLang="en-US" sz="2000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>
            <a:extLst>
              <a:ext uri="{FF2B5EF4-FFF2-40B4-BE49-F238E27FC236}">
                <a16:creationId xmlns:a16="http://schemas.microsoft.com/office/drawing/2014/main" id="{27D99EEE-6188-417F-9476-E5A06F8AE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sp>
        <p:nvSpPr>
          <p:cNvPr id="1062915" name="Rectangle 3">
            <a:extLst>
              <a:ext uri="{FF2B5EF4-FFF2-40B4-BE49-F238E27FC236}">
                <a16:creationId xmlns:a16="http://schemas.microsoft.com/office/drawing/2014/main" id="{EEB8DA71-0269-4C74-9378-20608B848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Waters Network Information System</a:t>
            </a:r>
          </a:p>
          <a:p>
            <a:r>
              <a:rPr lang="en-US" altLang="en-US"/>
              <a:t>Observations Data Model</a:t>
            </a:r>
          </a:p>
          <a:p>
            <a:r>
              <a:rPr lang="en-US" altLang="en-US"/>
              <a:t>Web Services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>
            <a:extLst>
              <a:ext uri="{FF2B5EF4-FFF2-40B4-BE49-F238E27FC236}">
                <a16:creationId xmlns:a16="http://schemas.microsoft.com/office/drawing/2014/main" id="{31A604BC-E053-480C-AE04-1BD87B7CB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3399FF"/>
                </a:solidFill>
              </a:rPr>
              <a:t>A Services Oriented Architecture for Water Resources Data</a:t>
            </a:r>
          </a:p>
        </p:txBody>
      </p:sp>
      <p:sp>
        <p:nvSpPr>
          <p:cNvPr id="1064963" name="Rectangle 3">
            <a:extLst>
              <a:ext uri="{FF2B5EF4-FFF2-40B4-BE49-F238E27FC236}">
                <a16:creationId xmlns:a16="http://schemas.microsoft.com/office/drawing/2014/main" id="{BC08476F-993F-446F-AEAE-8A1F26487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>
                <a:solidFill>
                  <a:srgbClr val="FF3300"/>
                </a:solidFill>
              </a:rPr>
              <a:t>Waters Network Information System</a:t>
            </a:r>
          </a:p>
          <a:p>
            <a:r>
              <a:rPr lang="en-US" altLang="en-US"/>
              <a:t>Observations Data Model</a:t>
            </a:r>
          </a:p>
          <a:p>
            <a:r>
              <a:rPr lang="en-US" altLang="en-US"/>
              <a:t>Web Services 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>
            <a:extLst>
              <a:ext uri="{FF2B5EF4-FFF2-40B4-BE49-F238E27FC236}">
                <a16:creationId xmlns:a16="http://schemas.microsoft.com/office/drawing/2014/main" id="{AEAE2BCC-4059-431A-9ADB-4454C3E0A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Waters Network Information System</a:t>
            </a:r>
          </a:p>
        </p:txBody>
      </p:sp>
      <p:pic>
        <p:nvPicPr>
          <p:cNvPr id="998403" name="Picture 3">
            <a:extLst>
              <a:ext uri="{FF2B5EF4-FFF2-40B4-BE49-F238E27FC236}">
                <a16:creationId xmlns:a16="http://schemas.microsoft.com/office/drawing/2014/main" id="{D6E52233-6053-4042-83DE-00819540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305800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>
            <a:extLst>
              <a:ext uri="{FF2B5EF4-FFF2-40B4-BE49-F238E27FC236}">
                <a16:creationId xmlns:a16="http://schemas.microsoft.com/office/drawing/2014/main" id="{D2FAB52C-76DD-4106-90CE-DBF8F8789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66FF"/>
                </a:solidFill>
              </a:rPr>
              <a:t>Hydrologic Information Server</a:t>
            </a:r>
          </a:p>
        </p:txBody>
      </p:sp>
      <p:sp>
        <p:nvSpPr>
          <p:cNvPr id="1027075" name="Rectangle 3">
            <a:extLst>
              <a:ext uri="{FF2B5EF4-FFF2-40B4-BE49-F238E27FC236}">
                <a16:creationId xmlns:a16="http://schemas.microsoft.com/office/drawing/2014/main" id="{D2980467-4761-4E2B-8641-733A8A3A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3981450"/>
            <a:ext cx="7742238" cy="269716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076" name="Picture 4">
            <a:extLst>
              <a:ext uri="{FF2B5EF4-FFF2-40B4-BE49-F238E27FC236}">
                <a16:creationId xmlns:a16="http://schemas.microsoft.com/office/drawing/2014/main" id="{776E3F80-F9F9-4195-A53D-403714AA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BDE"/>
              </a:clrFrom>
              <a:clrTo>
                <a:srgbClr val="EFEB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397375"/>
            <a:ext cx="25796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77" name="Picture 5">
            <a:extLst>
              <a:ext uri="{FF2B5EF4-FFF2-40B4-BE49-F238E27FC236}">
                <a16:creationId xmlns:a16="http://schemas.microsoft.com/office/drawing/2014/main" id="{A1A68A67-F77D-418F-8C78-7B2CDF5CF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4189413"/>
            <a:ext cx="3455987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78" name="Text Box 6">
            <a:extLst>
              <a:ext uri="{FF2B5EF4-FFF2-40B4-BE49-F238E27FC236}">
                <a16:creationId xmlns:a16="http://schemas.microsoft.com/office/drawing/2014/main" id="{AE79C7A9-DAEE-44D3-A332-E85452EE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6262688"/>
            <a:ext cx="4014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solidFill>
                  <a:srgbClr val="FF3300"/>
                </a:solidFill>
                <a:ea typeface="Arial Unicode MS" pitchFamily="34" charset="-128"/>
              </a:rPr>
              <a:t>Microsoft SQLServer Relational Database</a:t>
            </a:r>
          </a:p>
        </p:txBody>
      </p:sp>
      <p:sp>
        <p:nvSpPr>
          <p:cNvPr id="1027079" name="Text Box 7">
            <a:extLst>
              <a:ext uri="{FF2B5EF4-FFF2-40B4-BE49-F238E27FC236}">
                <a16:creationId xmlns:a16="http://schemas.microsoft.com/office/drawing/2014/main" id="{324E7CB6-C736-421B-A0A7-7034C7BEB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4051300"/>
            <a:ext cx="1884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solidFill>
                  <a:srgbClr val="FF3300"/>
                </a:solidFill>
                <a:ea typeface="Arial Unicode MS" pitchFamily="34" charset="-128"/>
              </a:rPr>
              <a:t>Observations Data</a:t>
            </a:r>
          </a:p>
        </p:txBody>
      </p:sp>
      <p:sp>
        <p:nvSpPr>
          <p:cNvPr id="1027080" name="Text Box 8">
            <a:extLst>
              <a:ext uri="{FF2B5EF4-FFF2-40B4-BE49-F238E27FC236}">
                <a16:creationId xmlns:a16="http://schemas.microsoft.com/office/drawing/2014/main" id="{85182849-3ACA-4337-BA64-FC38D484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3981450"/>
            <a:ext cx="16525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solidFill>
                  <a:srgbClr val="FF3300"/>
                </a:solidFill>
                <a:ea typeface="Arial Unicode MS" pitchFamily="34" charset="-128"/>
              </a:rPr>
              <a:t>Geospatial Data</a:t>
            </a:r>
          </a:p>
        </p:txBody>
      </p:sp>
      <p:grpSp>
        <p:nvGrpSpPr>
          <p:cNvPr id="1027081" name="Group 9">
            <a:extLst>
              <a:ext uri="{FF2B5EF4-FFF2-40B4-BE49-F238E27FC236}">
                <a16:creationId xmlns:a16="http://schemas.microsoft.com/office/drawing/2014/main" id="{32BCD147-E988-407D-910F-2478DDF56676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1677988"/>
            <a:ext cx="2057400" cy="2097087"/>
            <a:chOff x="1015" y="1085"/>
            <a:chExt cx="1429" cy="1456"/>
          </a:xfrm>
        </p:grpSpPr>
        <p:sp>
          <p:nvSpPr>
            <p:cNvPr id="1027082" name="Rectangle 10">
              <a:extLst>
                <a:ext uri="{FF2B5EF4-FFF2-40B4-BE49-F238E27FC236}">
                  <a16:creationId xmlns:a16="http://schemas.microsoft.com/office/drawing/2014/main" id="{EE17D0AB-3CCD-4656-A751-7FE8D3396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" y="1085"/>
              <a:ext cx="1429" cy="1456"/>
            </a:xfrm>
            <a:prstGeom prst="rect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83" name="Text Box 11">
              <a:extLst>
                <a:ext uri="{FF2B5EF4-FFF2-40B4-BE49-F238E27FC236}">
                  <a16:creationId xmlns:a16="http://schemas.microsoft.com/office/drawing/2014/main" id="{DF2ABE84-1A1E-4177-B255-AB26E351C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" y="1116"/>
              <a:ext cx="66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altLang="en-US" sz="1600" i="1">
                  <a:solidFill>
                    <a:srgbClr val="FF3300"/>
                  </a:solidFill>
                  <a:ea typeface="Arial Unicode MS" pitchFamily="34" charset="-128"/>
                </a:rPr>
                <a:t>GetSites</a:t>
              </a:r>
            </a:p>
          </p:txBody>
        </p:sp>
        <p:sp>
          <p:nvSpPr>
            <p:cNvPr id="1027084" name="Text Box 12">
              <a:extLst>
                <a:ext uri="{FF2B5EF4-FFF2-40B4-BE49-F238E27FC236}">
                  <a16:creationId xmlns:a16="http://schemas.microsoft.com/office/drawing/2014/main" id="{FB498F5F-92F8-40EF-8266-A1B511F63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9" y="1404"/>
              <a:ext cx="8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altLang="en-US" sz="1600" i="1">
                  <a:solidFill>
                    <a:srgbClr val="FF3300"/>
                  </a:solidFill>
                  <a:ea typeface="Arial Unicode MS" pitchFamily="34" charset="-128"/>
                </a:rPr>
                <a:t>GetSiteInfo</a:t>
              </a:r>
            </a:p>
          </p:txBody>
        </p:sp>
        <p:sp>
          <p:nvSpPr>
            <p:cNvPr id="1027085" name="Text Box 13">
              <a:extLst>
                <a:ext uri="{FF2B5EF4-FFF2-40B4-BE49-F238E27FC236}">
                  <a16:creationId xmlns:a16="http://schemas.microsoft.com/office/drawing/2014/main" id="{C0CD9786-49F9-4E70-B4A8-D3884CD68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1692"/>
              <a:ext cx="94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altLang="en-US" sz="1600" i="1">
                  <a:solidFill>
                    <a:srgbClr val="FF3300"/>
                  </a:solidFill>
                  <a:ea typeface="Arial Unicode MS" pitchFamily="34" charset="-128"/>
                </a:rPr>
                <a:t>GetVariables</a:t>
              </a:r>
            </a:p>
          </p:txBody>
        </p:sp>
        <p:sp>
          <p:nvSpPr>
            <p:cNvPr id="1027086" name="Text Box 14">
              <a:extLst>
                <a:ext uri="{FF2B5EF4-FFF2-40B4-BE49-F238E27FC236}">
                  <a16:creationId xmlns:a16="http://schemas.microsoft.com/office/drawing/2014/main" id="{B83A9FA9-D680-49E4-9CD5-171AD0671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" y="1980"/>
              <a:ext cx="111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altLang="en-US" sz="1600" i="1">
                  <a:solidFill>
                    <a:srgbClr val="FF3300"/>
                  </a:solidFill>
                  <a:ea typeface="Arial Unicode MS" pitchFamily="34" charset="-128"/>
                </a:rPr>
                <a:t>GetVariableInfo</a:t>
              </a:r>
            </a:p>
          </p:txBody>
        </p:sp>
        <p:sp>
          <p:nvSpPr>
            <p:cNvPr id="1027087" name="Text Box 15">
              <a:extLst>
                <a:ext uri="{FF2B5EF4-FFF2-40B4-BE49-F238E27FC236}">
                  <a16:creationId xmlns:a16="http://schemas.microsoft.com/office/drawing/2014/main" id="{5D7C3E5C-FB8E-4774-85CE-4ADE9BE9C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5" y="2189"/>
              <a:ext cx="105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143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8675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44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8938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altLang="en-US" sz="2200" b="1" i="1">
                  <a:solidFill>
                    <a:srgbClr val="FF3300"/>
                  </a:solidFill>
                  <a:ea typeface="Arial Unicode MS" pitchFamily="34" charset="-128"/>
                </a:rPr>
                <a:t>GetValues</a:t>
              </a:r>
            </a:p>
          </p:txBody>
        </p:sp>
      </p:grpSp>
      <p:sp>
        <p:nvSpPr>
          <p:cNvPr id="1027088" name="AutoShape 16">
            <a:extLst>
              <a:ext uri="{FF2B5EF4-FFF2-40B4-BE49-F238E27FC236}">
                <a16:creationId xmlns:a16="http://schemas.microsoft.com/office/drawing/2014/main" id="{9482A005-76C6-4E26-A551-E637CB252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2322513"/>
            <a:ext cx="830263" cy="415925"/>
          </a:xfrm>
          <a:prstGeom prst="leftRightArrow">
            <a:avLst>
              <a:gd name="adj1" fmla="val 50000"/>
              <a:gd name="adj2" fmla="val 39924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9" name="Text Box 17">
            <a:extLst>
              <a:ext uri="{FF2B5EF4-FFF2-40B4-BE49-F238E27FC236}">
                <a16:creationId xmlns:a16="http://schemas.microsoft.com/office/drawing/2014/main" id="{F37BCE87-D204-4CDD-87D5-7F8A8A95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1217613"/>
            <a:ext cx="4049712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ea typeface="Arial Unicode MS" pitchFamily="34" charset="-128"/>
              </a:rPr>
              <a:t>DASH – data access system for hydrology</a:t>
            </a:r>
          </a:p>
        </p:txBody>
      </p:sp>
      <p:sp>
        <p:nvSpPr>
          <p:cNvPr id="1027090" name="Text Box 18">
            <a:extLst>
              <a:ext uri="{FF2B5EF4-FFF2-40B4-BE49-F238E27FC236}">
                <a16:creationId xmlns:a16="http://schemas.microsoft.com/office/drawing/2014/main" id="{EB645616-1F7C-4659-94F4-477B07618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1217613"/>
            <a:ext cx="23669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ea typeface="Arial Unicode MS" pitchFamily="34" charset="-128"/>
              </a:rPr>
              <a:t>WaterOneFlow services</a:t>
            </a:r>
          </a:p>
        </p:txBody>
      </p:sp>
      <p:sp>
        <p:nvSpPr>
          <p:cNvPr id="1027091" name="Rectangle 19">
            <a:extLst>
              <a:ext uri="{FF2B5EF4-FFF2-40B4-BE49-F238E27FC236}">
                <a16:creationId xmlns:a16="http://schemas.microsoft.com/office/drawing/2014/main" id="{00DF8F69-12CA-43C0-BACB-1B308F855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1562100"/>
            <a:ext cx="3387725" cy="44243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2" name="Text Box 20">
            <a:extLst>
              <a:ext uri="{FF2B5EF4-FFF2-40B4-BE49-F238E27FC236}">
                <a16:creationId xmlns:a16="http://schemas.microsoft.com/office/drawing/2014/main" id="{CEACDB48-DC02-48C0-AB6E-D09D7151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3567113"/>
            <a:ext cx="1503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en-US" sz="1600">
                <a:ea typeface="Arial Unicode MS" pitchFamily="34" charset="-128"/>
              </a:rPr>
              <a:t>ArcGIS</a:t>
            </a:r>
            <a:r>
              <a:rPr lang="en-US" altLang="en-US" sz="1600">
                <a:solidFill>
                  <a:schemeClr val="bg1"/>
                </a:solidFill>
                <a:ea typeface="Arial Unicode MS" pitchFamily="34" charset="-128"/>
              </a:rPr>
              <a:t> </a:t>
            </a:r>
            <a:r>
              <a:rPr lang="en-US" altLang="en-US" sz="1600">
                <a:ea typeface="Arial Unicode MS" pitchFamily="34" charset="-128"/>
              </a:rPr>
              <a:t>Server</a:t>
            </a:r>
          </a:p>
        </p:txBody>
      </p:sp>
      <p:sp>
        <p:nvSpPr>
          <p:cNvPr id="1027093" name="Rectangle 21">
            <a:extLst>
              <a:ext uri="{FF2B5EF4-FFF2-40B4-BE49-F238E27FC236}">
                <a16:creationId xmlns:a16="http://schemas.microsoft.com/office/drawing/2014/main" id="{A15695E3-9C52-4489-B250-EBA9A880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1493838"/>
            <a:ext cx="3041650" cy="46307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4" name="Rectangle 22">
            <a:extLst>
              <a:ext uri="{FF2B5EF4-FFF2-40B4-BE49-F238E27FC236}">
                <a16:creationId xmlns:a16="http://schemas.microsoft.com/office/drawing/2014/main" id="{2CB152BF-E077-4A8B-B092-3E3EB234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217613"/>
            <a:ext cx="8154988" cy="5529262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095" name="Picture 23">
            <a:extLst>
              <a:ext uri="{FF2B5EF4-FFF2-40B4-BE49-F238E27FC236}">
                <a16:creationId xmlns:a16="http://schemas.microsoft.com/office/drawing/2014/main" id="{D9BDE1E8-BC4F-4ED4-9F4C-E9DBA5A9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770063"/>
            <a:ext cx="32686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96" name="AutoShape 24">
            <a:extLst>
              <a:ext uri="{FF2B5EF4-FFF2-40B4-BE49-F238E27FC236}">
                <a16:creationId xmlns:a16="http://schemas.microsoft.com/office/drawing/2014/main" id="{6DBBB93E-B74B-4380-81FD-170B5399A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876800"/>
            <a:ext cx="830263" cy="415925"/>
          </a:xfrm>
          <a:prstGeom prst="leftRightArrow">
            <a:avLst>
              <a:gd name="adj1" fmla="val 50000"/>
              <a:gd name="adj2" fmla="val 39924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>
            <a:extLst>
              <a:ext uri="{FF2B5EF4-FFF2-40B4-BE49-F238E27FC236}">
                <a16:creationId xmlns:a16="http://schemas.microsoft.com/office/drawing/2014/main" id="{03CA16B9-BB3A-4028-87E0-0E30C41B2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altLang="en-US"/>
              <a:t>Iowa – Clear Creek Watershed</a:t>
            </a:r>
          </a:p>
        </p:txBody>
      </p:sp>
      <p:pic>
        <p:nvPicPr>
          <p:cNvPr id="1012739" name="Picture 3">
            <a:extLst>
              <a:ext uri="{FF2B5EF4-FFF2-40B4-BE49-F238E27FC236}">
                <a16:creationId xmlns:a16="http://schemas.microsoft.com/office/drawing/2014/main" id="{3FBB4CA6-8D90-47F8-A808-AB88D46C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908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2740" name="Line 4">
            <a:extLst>
              <a:ext uri="{FF2B5EF4-FFF2-40B4-BE49-F238E27FC236}">
                <a16:creationId xmlns:a16="http://schemas.microsoft.com/office/drawing/2014/main" id="{3016DE4F-480F-44BC-BED3-E27A518C2E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" y="1981200"/>
            <a:ext cx="1524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41" name="Line 5">
            <a:extLst>
              <a:ext uri="{FF2B5EF4-FFF2-40B4-BE49-F238E27FC236}">
                <a16:creationId xmlns:a16="http://schemas.microsoft.com/office/drawing/2014/main" id="{EF5113C7-E6AA-49E6-AEB4-B5F8C6FE9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981200"/>
            <a:ext cx="2819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2742" name="Picture 6">
            <a:extLst>
              <a:ext uri="{FF2B5EF4-FFF2-40B4-BE49-F238E27FC236}">
                <a16:creationId xmlns:a16="http://schemas.microsoft.com/office/drawing/2014/main" id="{CBC15623-EF94-4000-80E0-35D2D2E8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4343400" cy="220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7">
            <a:extLst>
              <a:ext uri="{FF2B5EF4-FFF2-40B4-BE49-F238E27FC236}">
                <a16:creationId xmlns:a16="http://schemas.microsoft.com/office/drawing/2014/main" id="{9B77ECDB-66D6-43FB-B3BD-ED9AF8B1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9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4" name="Picture 8">
            <a:extLst>
              <a:ext uri="{FF2B5EF4-FFF2-40B4-BE49-F238E27FC236}">
                <a16:creationId xmlns:a16="http://schemas.microsoft.com/office/drawing/2014/main" id="{8C10CAC7-5390-4FED-AB7D-C8541919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5656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2745" name="Line 9">
            <a:extLst>
              <a:ext uri="{FF2B5EF4-FFF2-40B4-BE49-F238E27FC236}">
                <a16:creationId xmlns:a16="http://schemas.microsoft.com/office/drawing/2014/main" id="{0BBAB98D-F030-4AE7-961D-9BA5732575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3810000"/>
            <a:ext cx="60960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46" name="Line 10">
            <a:extLst>
              <a:ext uri="{FF2B5EF4-FFF2-40B4-BE49-F238E27FC236}">
                <a16:creationId xmlns:a16="http://schemas.microsoft.com/office/drawing/2014/main" id="{3440E8F1-9084-4197-888D-CF73A69E9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4724400"/>
            <a:ext cx="48768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47" name="Text Box 11">
            <a:extLst>
              <a:ext uri="{FF2B5EF4-FFF2-40B4-BE49-F238E27FC236}">
                <a16:creationId xmlns:a16="http://schemas.microsoft.com/office/drawing/2014/main" id="{FBC10370-B82E-4AEC-B8FF-E7C2FC87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3268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2748" name="Text Box 12">
            <a:extLst>
              <a:ext uri="{FF2B5EF4-FFF2-40B4-BE49-F238E27FC236}">
                <a16:creationId xmlns:a16="http://schemas.microsoft.com/office/drawing/2014/main" id="{84162F06-E14D-48AE-848F-E09EE768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Uses streaming data loader</a:t>
            </a:r>
          </a:p>
        </p:txBody>
      </p:sp>
      <p:pic>
        <p:nvPicPr>
          <p:cNvPr id="1012749" name="Picture 13">
            <a:extLst>
              <a:ext uri="{FF2B5EF4-FFF2-40B4-BE49-F238E27FC236}">
                <a16:creationId xmlns:a16="http://schemas.microsoft.com/office/drawing/2014/main" id="{16CE59F5-273D-4EAC-9BD0-89D054BE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13716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2750" name="Line 14">
            <a:extLst>
              <a:ext uri="{FF2B5EF4-FFF2-40B4-BE49-F238E27FC236}">
                <a16:creationId xmlns:a16="http://schemas.microsoft.com/office/drawing/2014/main" id="{38F749DB-1DCD-46DE-9F75-ABF681017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15240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2751" name="Text Box 15">
            <a:extLst>
              <a:ext uri="{FF2B5EF4-FFF2-40B4-BE49-F238E27FC236}">
                <a16:creationId xmlns:a16="http://schemas.microsoft.com/office/drawing/2014/main" id="{21806890-73FA-4D3A-87DF-8E0F3513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19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Precipitation</a:t>
            </a:r>
          </a:p>
        </p:txBody>
      </p:sp>
      <p:sp>
        <p:nvSpPr>
          <p:cNvPr id="1012752" name="Text Box 16">
            <a:extLst>
              <a:ext uri="{FF2B5EF4-FFF2-40B4-BE49-F238E27FC236}">
                <a16:creationId xmlns:a16="http://schemas.microsoft.com/office/drawing/2014/main" id="{4559BC9A-79C9-47CC-9D74-5889C243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384925"/>
            <a:ext cx="829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PI: Craig Just, Marian Muste, Anton Kruger; DM: Marian Muste, Dong Su Kim, Nick Arnold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>
            <a:extLst>
              <a:ext uri="{FF2B5EF4-FFF2-40B4-BE49-F238E27FC236}">
                <a16:creationId xmlns:a16="http://schemas.microsoft.com/office/drawing/2014/main" id="{2BC0F7FD-A230-456C-83C8-84288EEB3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altLang="en-US" sz="4000"/>
              <a:t>Montana – Crown of the Continent</a:t>
            </a:r>
          </a:p>
        </p:txBody>
      </p:sp>
      <p:pic>
        <p:nvPicPr>
          <p:cNvPr id="1016835" name="Picture 3">
            <a:extLst>
              <a:ext uri="{FF2B5EF4-FFF2-40B4-BE49-F238E27FC236}">
                <a16:creationId xmlns:a16="http://schemas.microsoft.com/office/drawing/2014/main" id="{60824C30-B540-4A22-9EF3-914E7724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908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6836" name="Line 4">
            <a:extLst>
              <a:ext uri="{FF2B5EF4-FFF2-40B4-BE49-F238E27FC236}">
                <a16:creationId xmlns:a16="http://schemas.microsoft.com/office/drawing/2014/main" id="{C4A86196-5383-4177-9797-E87808858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1524000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6837" name="Line 5">
            <a:extLst>
              <a:ext uri="{FF2B5EF4-FFF2-40B4-BE49-F238E27FC236}">
                <a16:creationId xmlns:a16="http://schemas.microsoft.com/office/drawing/2014/main" id="{48A9F4F0-C1B6-4467-B4D2-8272669D2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524000"/>
            <a:ext cx="3954463" cy="176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6838" name="Picture 6">
            <a:extLst>
              <a:ext uri="{FF2B5EF4-FFF2-40B4-BE49-F238E27FC236}">
                <a16:creationId xmlns:a16="http://schemas.microsoft.com/office/drawing/2014/main" id="{5B6217C8-A7BE-4F8D-A114-0CDED4C25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9938"/>
            <a:ext cx="4419600" cy="293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839" name="Picture 7">
            <a:extLst>
              <a:ext uri="{FF2B5EF4-FFF2-40B4-BE49-F238E27FC236}">
                <a16:creationId xmlns:a16="http://schemas.microsoft.com/office/drawing/2014/main" id="{3B7F7667-5698-496A-A74F-4AF711EB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157663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6840" name="Picture 8">
            <a:extLst>
              <a:ext uri="{FF2B5EF4-FFF2-40B4-BE49-F238E27FC236}">
                <a16:creationId xmlns:a16="http://schemas.microsoft.com/office/drawing/2014/main" id="{BFE247FD-E148-4E10-90D8-66314E9D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757613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6841" name="Line 9">
            <a:extLst>
              <a:ext uri="{FF2B5EF4-FFF2-40B4-BE49-F238E27FC236}">
                <a16:creationId xmlns:a16="http://schemas.microsoft.com/office/drawing/2014/main" id="{1FBD028E-99F5-49A0-BDB4-22EC4AFB1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533400" cy="2133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6842" name="Text Box 10">
            <a:extLst>
              <a:ext uri="{FF2B5EF4-FFF2-40B4-BE49-F238E27FC236}">
                <a16:creationId xmlns:a16="http://schemas.microsoft.com/office/drawing/2014/main" id="{292D5B5C-0575-458D-B306-30412526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954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Snow Depth (m)</a:t>
            </a:r>
          </a:p>
        </p:txBody>
      </p:sp>
      <p:sp>
        <p:nvSpPr>
          <p:cNvPr id="1016843" name="Text Box 11">
            <a:extLst>
              <a:ext uri="{FF2B5EF4-FFF2-40B4-BE49-F238E27FC236}">
                <a16:creationId xmlns:a16="http://schemas.microsoft.com/office/drawing/2014/main" id="{671E0EB9-7B72-42F3-9493-806F66F7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789113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Glacier on ice</a:t>
            </a:r>
          </a:p>
          <a:p>
            <a:r>
              <a:rPr lang="en-US" altLang="en-US"/>
              <a:t>weather station</a:t>
            </a:r>
          </a:p>
        </p:txBody>
      </p:sp>
      <p:sp>
        <p:nvSpPr>
          <p:cNvPr id="1016844" name="Text Box 12">
            <a:extLst>
              <a:ext uri="{FF2B5EF4-FFF2-40B4-BE49-F238E27FC236}">
                <a16:creationId xmlns:a16="http://schemas.microsoft.com/office/drawing/2014/main" id="{8C474892-FD80-4C69-A0AD-6847A6CFD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429000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2007: July                     August</a:t>
            </a:r>
          </a:p>
        </p:txBody>
      </p:sp>
      <p:sp>
        <p:nvSpPr>
          <p:cNvPr id="1016845" name="Line 13">
            <a:extLst>
              <a:ext uri="{FF2B5EF4-FFF2-40B4-BE49-F238E27FC236}">
                <a16:creationId xmlns:a16="http://schemas.microsoft.com/office/drawing/2014/main" id="{7335A39F-A17D-425F-80E3-8DE594E2A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713" y="3444875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6846" name="Text Box 14">
            <a:extLst>
              <a:ext uri="{FF2B5EF4-FFF2-40B4-BE49-F238E27FC236}">
                <a16:creationId xmlns:a16="http://schemas.microsoft.com/office/drawing/2014/main" id="{BF645A8C-6B41-412B-9C64-15AC5722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1016847" name="Text Box 15">
            <a:extLst>
              <a:ext uri="{FF2B5EF4-FFF2-40B4-BE49-F238E27FC236}">
                <a16:creationId xmlns:a16="http://schemas.microsoft.com/office/drawing/2014/main" id="{FCDDD7D4-D484-4D13-A069-3017BFA9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016848" name="Text Box 16">
            <a:extLst>
              <a:ext uri="{FF2B5EF4-FFF2-40B4-BE49-F238E27FC236}">
                <a16:creationId xmlns:a16="http://schemas.microsoft.com/office/drawing/2014/main" id="{0C70904B-9905-48AC-84AF-C57CD82F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84913"/>
            <a:ext cx="655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PI: Johnnie Moore, … DM: Toby Meierbachotol, Aaron Deskins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>
            <a:extLst>
              <a:ext uri="{FF2B5EF4-FFF2-40B4-BE49-F238E27FC236}">
                <a16:creationId xmlns:a16="http://schemas.microsoft.com/office/drawing/2014/main" id="{47690078-1622-4D8A-A717-B3ED17947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en-US" sz="4000"/>
              <a:t>Utah – Little Bear River and Mud Lake</a:t>
            </a:r>
          </a:p>
        </p:txBody>
      </p:sp>
      <p:pic>
        <p:nvPicPr>
          <p:cNvPr id="1018883" name="Picture 3">
            <a:extLst>
              <a:ext uri="{FF2B5EF4-FFF2-40B4-BE49-F238E27FC236}">
                <a16:creationId xmlns:a16="http://schemas.microsoft.com/office/drawing/2014/main" id="{1E95A5CC-D785-4449-9F7A-B980E32C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5908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884" name="Line 4">
            <a:extLst>
              <a:ext uri="{FF2B5EF4-FFF2-40B4-BE49-F238E27FC236}">
                <a16:creationId xmlns:a16="http://schemas.microsoft.com/office/drawing/2014/main" id="{73D428B2-AD34-4D4E-A1D2-55A66EE6E1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19050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8885" name="Line 5">
            <a:extLst>
              <a:ext uri="{FF2B5EF4-FFF2-40B4-BE49-F238E27FC236}">
                <a16:creationId xmlns:a16="http://schemas.microsoft.com/office/drawing/2014/main" id="{1A804C6E-588C-4F54-8716-5B43AEB6D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2667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8886" name="Picture 6">
            <a:extLst>
              <a:ext uri="{FF2B5EF4-FFF2-40B4-BE49-F238E27FC236}">
                <a16:creationId xmlns:a16="http://schemas.microsoft.com/office/drawing/2014/main" id="{B68AB283-DD89-44E1-AAD4-429CFEA9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30538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887" name="Picture 7">
            <a:extLst>
              <a:ext uri="{FF2B5EF4-FFF2-40B4-BE49-F238E27FC236}">
                <a16:creationId xmlns:a16="http://schemas.microsoft.com/office/drawing/2014/main" id="{1BE49288-2F92-437D-98AA-82BE34BE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51212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8888" name="Picture 8">
            <a:extLst>
              <a:ext uri="{FF2B5EF4-FFF2-40B4-BE49-F238E27FC236}">
                <a16:creationId xmlns:a16="http://schemas.microsoft.com/office/drawing/2014/main" id="{9F2BB56A-11BB-41C1-A8B3-D33974A2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8889" name="Text Box 9">
            <a:extLst>
              <a:ext uri="{FF2B5EF4-FFF2-40B4-BE49-F238E27FC236}">
                <a16:creationId xmlns:a16="http://schemas.microsoft.com/office/drawing/2014/main" id="{50C392EB-5B8E-4951-A3DE-40985B5E3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62200"/>
            <a:ext cx="1060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Turbidity</a:t>
            </a:r>
          </a:p>
        </p:txBody>
      </p:sp>
      <p:sp>
        <p:nvSpPr>
          <p:cNvPr id="1018890" name="Line 10">
            <a:extLst>
              <a:ext uri="{FF2B5EF4-FFF2-40B4-BE49-F238E27FC236}">
                <a16:creationId xmlns:a16="http://schemas.microsoft.com/office/drawing/2014/main" id="{EFFCFB3B-AA8E-4559-95E1-DC5DDD5A6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733800"/>
            <a:ext cx="228600" cy="1143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8891" name="Line 11">
            <a:extLst>
              <a:ext uri="{FF2B5EF4-FFF2-40B4-BE49-F238E27FC236}">
                <a16:creationId xmlns:a16="http://schemas.microsoft.com/office/drawing/2014/main" id="{FA60A120-6ABA-47D0-8DF7-FE19CA9FBB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4114800"/>
            <a:ext cx="27432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8892" name="Text Box 12">
            <a:extLst>
              <a:ext uri="{FF2B5EF4-FFF2-40B4-BE49-F238E27FC236}">
                <a16:creationId xmlns:a16="http://schemas.microsoft.com/office/drawing/2014/main" id="{A7DCD23D-91FB-4C67-8AD3-67FE41D0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91288"/>
            <a:ext cx="832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David Stevens, Jeff Horsburgh, David Tarboton, Nancy Mesner, Kim Schreuders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eneric (Online)">
  <a:themeElements>
    <a:clrScheme name="1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1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ATERS Network CD 2007 compressed-1">
  <a:themeElements>
    <a:clrScheme name="WATERS Network CD 2007 compressed-1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CC00"/>
      </a:folHlink>
    </a:clrScheme>
    <a:fontScheme name="WATERS Network CD 2007 compressed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S Network CD 2007 compressed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S Network CD 2007 compressed-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5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FFFFFF"/>
        </a:accent2>
        <a:accent3>
          <a:srgbClr val="FFFFFF"/>
        </a:accent3>
        <a:accent4>
          <a:srgbClr val="000082"/>
        </a:accent4>
        <a:accent5>
          <a:srgbClr val="AAE2CA"/>
        </a:accent5>
        <a:accent6>
          <a:srgbClr val="E7E7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S Network CD 2007 compressed-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1181</Words>
  <Application>Microsoft Office PowerPoint</Application>
  <PresentationFormat>On-screen Show (4:3)</PresentationFormat>
  <Paragraphs>210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Arial Narrow</vt:lpstr>
      <vt:lpstr>Times New Roman</vt:lpstr>
      <vt:lpstr>Monotype Sorts</vt:lpstr>
      <vt:lpstr>Arial Unicode MS</vt:lpstr>
      <vt:lpstr>StarSymbol</vt:lpstr>
      <vt:lpstr>Courier New</vt:lpstr>
      <vt:lpstr>MS Mincho</vt:lpstr>
      <vt:lpstr>Default Design</vt:lpstr>
      <vt:lpstr>3_Default Design</vt:lpstr>
      <vt:lpstr>5_Default Design</vt:lpstr>
      <vt:lpstr>1_Generic (Online)</vt:lpstr>
      <vt:lpstr>7_Default Design</vt:lpstr>
      <vt:lpstr>WATERS Network CD 2007 compressed-1</vt:lpstr>
      <vt:lpstr>2_Default Design</vt:lpstr>
      <vt:lpstr>Paintbrush Picture</vt:lpstr>
      <vt:lpstr>Microsoft Clip Gallery</vt:lpstr>
      <vt:lpstr>Developing a Community Hydrologic Information System</vt:lpstr>
      <vt:lpstr>PowerPoint Presentation</vt:lpstr>
      <vt:lpstr>A Services Oriented Architecture for Water Resources Data</vt:lpstr>
      <vt:lpstr>A Services Oriented Architecture for Water Resources Data</vt:lpstr>
      <vt:lpstr>Waters Network Information System</vt:lpstr>
      <vt:lpstr>Hydrologic Information Server</vt:lpstr>
      <vt:lpstr>Iowa – Clear Creek Watershed</vt:lpstr>
      <vt:lpstr>Montana – Crown of the Continent</vt:lpstr>
      <vt:lpstr>Utah – Little Bear River and Mud Lake</vt:lpstr>
      <vt:lpstr>A Services Oriented Architecture for Water Resources Data</vt:lpstr>
      <vt:lpstr>What are the basic attributes to be associated with each single data value and how can these best be organized?</vt:lpstr>
      <vt:lpstr>Point Observations Information Model</vt:lpstr>
      <vt:lpstr>CUAHSI Observations Data Model</vt:lpstr>
      <vt:lpstr>PowerPoint Presentation</vt:lpstr>
      <vt:lpstr>Stage and Streamflow Example</vt:lpstr>
      <vt:lpstr>A Services Oriented Architecture for Water Resources Data</vt:lpstr>
      <vt:lpstr>WaterOneFlow Web Services</vt:lpstr>
      <vt:lpstr>WaterOneFlow</vt:lpstr>
      <vt:lpstr>Example:  Matlab use of CUAHSI Web Services</vt:lpstr>
      <vt:lpstr>Parse XML and Analyze</vt:lpstr>
      <vt:lpstr>PowerPoint Presentation</vt:lpstr>
      <vt:lpstr>Conclusions</vt:lpstr>
      <vt:lpstr>Advancement of water science is critically dependent on integration of water information</vt:lpstr>
      <vt:lpstr>HIS Website http://www.cuahsi.org/his.html </vt:lpstr>
      <vt:lpstr>Questions?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Plot from the Data Portal</dc:title>
  <dc:creator>CRWR</dc:creator>
  <cp:lastModifiedBy>Levi Sanchez</cp:lastModifiedBy>
  <cp:revision>140</cp:revision>
  <dcterms:created xsi:type="dcterms:W3CDTF">2005-06-16T06:21:49Z</dcterms:created>
  <dcterms:modified xsi:type="dcterms:W3CDTF">2023-03-10T23:53:53Z</dcterms:modified>
</cp:coreProperties>
</file>