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84" r:id="rId2"/>
    <p:sldMasterId id="2147484096" r:id="rId3"/>
    <p:sldMasterId id="2147484108" r:id="rId4"/>
    <p:sldMasterId id="2147484241" r:id="rId5"/>
    <p:sldMasterId id="2147484253" r:id="rId6"/>
    <p:sldMasterId id="2147484265" r:id="rId7"/>
    <p:sldMasterId id="2147484289" r:id="rId8"/>
    <p:sldMasterId id="2147484301" r:id="rId9"/>
    <p:sldMasterId id="2147484313" r:id="rId10"/>
    <p:sldMasterId id="2147484326" r:id="rId11"/>
    <p:sldMasterId id="2147484338" r:id="rId12"/>
  </p:sldMasterIdLst>
  <p:notesMasterIdLst>
    <p:notesMasterId r:id="rId39"/>
  </p:notesMasterIdLst>
  <p:sldIdLst>
    <p:sldId id="284" r:id="rId13"/>
    <p:sldId id="331" r:id="rId14"/>
    <p:sldId id="285" r:id="rId15"/>
    <p:sldId id="325" r:id="rId16"/>
    <p:sldId id="328" r:id="rId17"/>
    <p:sldId id="337" r:id="rId18"/>
    <p:sldId id="338" r:id="rId19"/>
    <p:sldId id="336" r:id="rId20"/>
    <p:sldId id="332" r:id="rId21"/>
    <p:sldId id="333" r:id="rId22"/>
    <p:sldId id="334" r:id="rId23"/>
    <p:sldId id="340" r:id="rId24"/>
    <p:sldId id="341" r:id="rId25"/>
    <p:sldId id="342" r:id="rId26"/>
    <p:sldId id="344" r:id="rId27"/>
    <p:sldId id="343" r:id="rId28"/>
    <p:sldId id="345" r:id="rId29"/>
    <p:sldId id="347" r:id="rId30"/>
    <p:sldId id="323" r:id="rId31"/>
    <p:sldId id="349" r:id="rId32"/>
    <p:sldId id="350" r:id="rId33"/>
    <p:sldId id="351" r:id="rId34"/>
    <p:sldId id="352" r:id="rId35"/>
    <p:sldId id="353" r:id="rId36"/>
    <p:sldId id="348" r:id="rId37"/>
    <p:sldId id="34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55" autoAdjust="0"/>
    <p:restoredTop sz="94660"/>
  </p:normalViewPr>
  <p:slideViewPr>
    <p:cSldViewPr>
      <p:cViewPr>
        <p:scale>
          <a:sx n="62" d="100"/>
          <a:sy n="62" d="100"/>
        </p:scale>
        <p:origin x="-1410"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97F4F75-C1C3-4DD7-8397-CDAA72C470BE}" type="datetimeFigureOut">
              <a:rPr lang="en-US"/>
              <a:pPr>
                <a:defRPr/>
              </a:pPr>
              <a:t>3/29/2010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50959FC-A99B-4125-A586-7ED4080450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8F103FA-5852-4684-9D5E-F57D0CB32FAE}" type="slidenum">
              <a:rPr lang="en-US" smtClean="0">
                <a:solidFill>
                  <a:srgbClr val="000000"/>
                </a:solidFill>
              </a:rPr>
              <a:pPr/>
              <a:t>2</a:t>
            </a:fld>
            <a:endParaRPr lang="en-US" smtClean="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mtClean="0"/>
              <a:t>HIS includes two programs for loading data into ODM.  The ODM Data Loader is used to load data from simple spreadsheets or CSV files, typically from archived data.  The Streaming Data Loader loads data from the output of sensors which are continuously streaming in data.  More advanced options for loading data include non-HIS software such as SQL Server Integration Services.</a:t>
            </a:r>
          </a:p>
        </p:txBody>
      </p:sp>
      <p:sp>
        <p:nvSpPr>
          <p:cNvPr id="99332" name="Slide Number Placeholder 3"/>
          <p:cNvSpPr>
            <a:spLocks noGrp="1"/>
          </p:cNvSpPr>
          <p:nvPr>
            <p:ph type="sldNum" sz="quarter" idx="5"/>
          </p:nvPr>
        </p:nvSpPr>
        <p:spPr>
          <a:noFill/>
        </p:spPr>
        <p:txBody>
          <a:bodyPr/>
          <a:lstStyle/>
          <a:p>
            <a:fld id="{035E57E7-ACC1-4890-A304-242A2C3BD235}" type="slidenum">
              <a:rPr lang="en-US">
                <a:solidFill>
                  <a:srgbClr val="000000"/>
                </a:solidFill>
              </a:rPr>
              <a:pPr/>
              <a:t>12</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mtClean="0"/>
              <a:t>HIS Central keeps a listing of all registered web services, and also maintains a metadata catalog of site and variable information from those services to enable fast data searching.</a:t>
            </a:r>
          </a:p>
        </p:txBody>
      </p:sp>
      <p:sp>
        <p:nvSpPr>
          <p:cNvPr id="100356" name="Slide Number Placeholder 3"/>
          <p:cNvSpPr>
            <a:spLocks noGrp="1"/>
          </p:cNvSpPr>
          <p:nvPr>
            <p:ph type="sldNum" sz="quarter" idx="5"/>
          </p:nvPr>
        </p:nvSpPr>
        <p:spPr>
          <a:noFill/>
        </p:spPr>
        <p:txBody>
          <a:bodyPr/>
          <a:lstStyle/>
          <a:p>
            <a:fld id="{0A2C35F0-5EA2-473F-BAE3-596D822E9814}" type="slidenum">
              <a:rPr lang="en-US">
                <a:solidFill>
                  <a:srgbClr val="000000"/>
                </a:solidFill>
              </a:rPr>
              <a:pPr/>
              <a:t>14</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Generated by Dave V. It is the star tree for new ontology.</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37A046-EA71-48A3-8469-C84755E71D33}"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A8B783D-42DF-4747-B663-0B5865986D73}" type="slidenum">
              <a:rPr lang="en-US">
                <a:solidFill>
                  <a:srgbClr val="000000"/>
                </a:solidFill>
              </a:rPr>
              <a:pPr/>
              <a:t>16</a:t>
            </a:fld>
            <a:endParaRPr 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spcBef>
                <a:spcPct val="0"/>
              </a:spcBef>
            </a:pPr>
            <a:r>
              <a:rPr lang="en-US" smtClean="0"/>
              <a:t>HydroDesktop is a desktop based software application that serves as a client for HIS Services. This project is being supported by CUAHSI, Idaho EPSCoR and the Inland Northwest Research Alliance. </a:t>
            </a:r>
          </a:p>
        </p:txBody>
      </p:sp>
      <p:sp>
        <p:nvSpPr>
          <p:cNvPr id="73732" name="Slide Number Placeholder 3"/>
          <p:cNvSpPr>
            <a:spLocks noGrp="1"/>
          </p:cNvSpPr>
          <p:nvPr>
            <p:ph type="sldNum" sz="quarter" idx="5"/>
          </p:nvPr>
        </p:nvSpPr>
        <p:spPr>
          <a:noFill/>
        </p:spPr>
        <p:txBody>
          <a:bodyPr/>
          <a:lstStyle/>
          <a:p>
            <a:fld id="{4B01CCA4-5E80-4D03-84D8-6BC62416963E}" type="slidenum">
              <a:rPr lang="en-US">
                <a:solidFill>
                  <a:prstClr val="black"/>
                </a:solidFill>
              </a:rPr>
              <a:pPr/>
              <a:t>18</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F8BC6E-1182-4CFE-8526-A7A014925F08}"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9ED6B7D7-66EC-4A26-8000-C385746A2E6E}"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HIS helps you discover and access hydrologic data.</a:t>
            </a:r>
          </a:p>
        </p:txBody>
      </p:sp>
      <p:sp>
        <p:nvSpPr>
          <p:cNvPr id="74756" name="Slide Number Placeholder 3"/>
          <p:cNvSpPr>
            <a:spLocks noGrp="1"/>
          </p:cNvSpPr>
          <p:nvPr>
            <p:ph type="sldNum" sz="quarter" idx="5"/>
          </p:nvPr>
        </p:nvSpPr>
        <p:spPr/>
        <p:txBody>
          <a:bodyPr/>
          <a:lstStyle/>
          <a:p>
            <a:pPr>
              <a:defRPr/>
            </a:pPr>
            <a:fld id="{0EA1D29B-9625-4599-8744-859C07389984}" type="slidenum">
              <a:rPr lang="en-US" smtClean="0">
                <a:solidFill>
                  <a:srgbClr val="000000"/>
                </a:solidFill>
              </a:rPr>
              <a:pPr>
                <a:defRPr/>
              </a:pPr>
              <a:t>3</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91140" name="Slide Number Placeholder 3"/>
          <p:cNvSpPr>
            <a:spLocks noGrp="1"/>
          </p:cNvSpPr>
          <p:nvPr>
            <p:ph type="sldNum" sz="quarter" idx="5"/>
          </p:nvPr>
        </p:nvSpPr>
        <p:spPr/>
        <p:txBody>
          <a:bodyPr/>
          <a:lstStyle/>
          <a:p>
            <a:pPr>
              <a:defRPr/>
            </a:pPr>
            <a:fld id="{2F0BF108-3C02-42B3-A657-2DC270C0DFA9}" type="slidenum">
              <a:rPr lang="en-US">
                <a:solidFill>
                  <a:srgbClr val="000000"/>
                </a:solidFill>
              </a:rPr>
              <a:pPr>
                <a:defRPr/>
              </a:pPr>
              <a:t>5</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BC1D64B-3B71-4F57-9084-7324EFF39C61}" type="slidenum">
              <a:rPr lang="en-US" sz="1200">
                <a:solidFill>
                  <a:srgbClr val="000000"/>
                </a:solidFill>
                <a:latin typeface="Arial" pitchFamily="34" charset="0"/>
              </a:rPr>
              <a:pPr algn="r"/>
              <a:t>6</a:t>
            </a:fld>
            <a:endParaRPr lang="en-US" sz="1200">
              <a:solidFill>
                <a:srgbClr val="000000"/>
              </a:solidFill>
              <a:latin typeface="Arial" pitchFamily="3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89B7F5-1757-4B1C-9B95-2E56728A41B4}" type="slidenum">
              <a:rPr lang="en-US" sz="1200">
                <a:solidFill>
                  <a:srgbClr val="000000"/>
                </a:solidFill>
                <a:latin typeface="Arial" pitchFamily="34" charset="0"/>
              </a:rPr>
              <a:pPr algn="r"/>
              <a:t>7</a:t>
            </a:fld>
            <a:endParaRPr lang="en-US" sz="1200">
              <a:solidFill>
                <a:srgbClr val="000000"/>
              </a:solidFill>
              <a:latin typeface="Arial" pitchFamily="34"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D6B11409-2930-4F4F-997F-1461D1146BA5}" type="slidenum">
              <a:rPr lang="en-US" smtClean="0">
                <a:solidFill>
                  <a:srgbClr val="000000"/>
                </a:solidFill>
              </a:rPr>
              <a:pPr/>
              <a:t>8</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8392636D-D28C-43AF-A002-907166A82CF7}" type="slidenum">
              <a:rPr lang="en-US">
                <a:solidFill>
                  <a:srgbClr val="000000"/>
                </a:solidFill>
              </a:rPr>
              <a:pPr/>
              <a:t>9</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t>In designing ODM we asked: What are the basic attributes to be associated with each single data value and how can these best be organized?  This involved community survey at a workshop and by email and based on the feedback received we came up with the ODM schema illustrated, published last year in WRR</a:t>
            </a:r>
          </a:p>
          <a:p>
            <a:r>
              <a:rPr lang="en-US" smtClean="0"/>
              <a:t>This is quite a detailed slide, but it is the entire schema.  Few database designs are simple enough to fit the entire schema on one slide.  This shows at the center the data values table and off to the sides, the ancillary or metadata tables that record.</a:t>
            </a:r>
          </a:p>
          <a:p>
            <a:endParaRPr lang="en-US" smtClean="0"/>
          </a:p>
          <a:p>
            <a:pPr eaLnBrk="1" hangingPunct="1"/>
            <a:endParaRPr lang="en-US" smtClean="0"/>
          </a:p>
        </p:txBody>
      </p:sp>
      <p:sp>
        <p:nvSpPr>
          <p:cNvPr id="96260" name="Slide Number Placeholder 3"/>
          <p:cNvSpPr>
            <a:spLocks noGrp="1"/>
          </p:cNvSpPr>
          <p:nvPr>
            <p:ph type="sldNum" sz="quarter" idx="5"/>
          </p:nvPr>
        </p:nvSpPr>
        <p:spPr>
          <a:noFill/>
        </p:spPr>
        <p:txBody>
          <a:bodyPr/>
          <a:lstStyle/>
          <a:p>
            <a:fld id="{72DFFB70-3838-423D-9ED8-DC7B9EF4548D}" type="slidenum">
              <a:rPr lang="en-US">
                <a:solidFill>
                  <a:srgbClr val="000000"/>
                </a:solidFill>
              </a:rPr>
              <a:pPr/>
              <a:t>10</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22FD5C1-63D2-4E89-A95F-89B8204C379E}" type="slidenum">
              <a:rPr lang="en-US">
                <a:solidFill>
                  <a:srgbClr val="000000"/>
                </a:solidFill>
              </a:rPr>
              <a:pPr/>
              <a:t>11</a:t>
            </a:fld>
            <a:endParaRPr lang="en-US">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700" smtClean="0"/>
              <a:t>Discharge Derived from Gage Height</a:t>
            </a:r>
            <a:endParaRPr lang="en-US" smtClean="0"/>
          </a:p>
          <a:p>
            <a:pPr eaLnBrk="1" hangingPunct="1"/>
            <a:endParaRPr lang="en-US" smtClean="0"/>
          </a:p>
          <a:p>
            <a:pPr eaLnBrk="1" hangingPunct="1"/>
            <a:r>
              <a:rPr lang="en-US" smtClean="0"/>
              <a:t>Concepts:</a:t>
            </a:r>
          </a:p>
          <a:p>
            <a:pPr eaLnBrk="1" hangingPunct="1"/>
            <a:r>
              <a:rPr lang="en-US" smtClean="0"/>
              <a:t>Data derived from other data – single data point derived from a single observation (discharge from stage)</a:t>
            </a:r>
          </a:p>
          <a:p>
            <a:pPr eaLnBrk="1" hangingPunct="1"/>
            <a:r>
              <a:rPr lang="en-US" smtClean="0"/>
              <a:t>Data derived using a specific method (discharge from stage using rating curve)</a:t>
            </a:r>
          </a:p>
          <a:p>
            <a:pPr eaLnBrk="1" hangingPunct="1"/>
            <a:endParaRPr lang="en-US" smtClean="0"/>
          </a:p>
          <a:p>
            <a:pPr eaLnBrk="1" hangingPunct="1"/>
            <a:r>
              <a:rPr lang="en-US" smtClean="0"/>
              <a:t>Relationships:</a:t>
            </a:r>
          </a:p>
          <a:p>
            <a:pPr eaLnBrk="1" hangingPunct="1"/>
            <a:r>
              <a:rPr lang="en-US" smtClean="0"/>
              <a:t>Relationships between Values table and DerivedFrom table on DerivedFromID and ValueID</a:t>
            </a:r>
          </a:p>
          <a:p>
            <a:pPr eaLnBrk="1" hangingPunct="1"/>
            <a:r>
              <a:rPr lang="en-US" smtClean="0"/>
              <a:t>Relationship between Values table and Variables table on VariableID</a:t>
            </a:r>
          </a:p>
          <a:p>
            <a:pPr eaLnBrk="1" hangingPunct="1"/>
            <a:r>
              <a:rPr lang="en-US" smtClean="0"/>
              <a:t>Relationship between Values table and Methods table on MethodID</a:t>
            </a:r>
          </a:p>
          <a:p>
            <a:pPr eaLnBrk="1" hangingPunct="1"/>
            <a:r>
              <a:rPr lang="en-US" smtClean="0"/>
              <a:t>Relationship between Variables table and Units table on UnitID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6E0F61-9366-4643-B207-6791EA435426}"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7C86A5-144D-4B5F-8D56-00ED01365F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DDA25F-371D-4AED-8609-3DBA0C8ED7B7}"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43A873-D0A9-4D6D-BBDF-EC951D80E93A}"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400829-FFF0-4CA4-9F99-C97E03A3E537}"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E75C5-3F3B-4B9E-BF02-41A0B9700ABD}"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0ED8E3-EDAF-453B-A8EA-23C4EE3DA807}"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6B0C7C-64FC-41A2-A855-FCAA40A39E60}"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64F9E8-D3C6-4D92-B622-DFEDF8A77C50}"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ADC6ED-97B7-421A-9B94-F2B933404FD1}"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2AE72F-7CE4-4BB1-8552-72714844A210}"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14C01A-B99E-4983-BB7C-F80A2CF0052C}"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9BF1AE-3285-450D-B4B4-20189875A39E}"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5E31F-79E2-4233-AA39-A8D83BEDE6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149849-9F9E-45A1-8FFB-9EE2CD5987BA}"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C4660-697F-4430-BAC3-81A5EA2143D5}"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28096-50D5-4070-AFAF-2AFC88FE47E7}"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1775C8E-BCCC-4484-8B6D-99F0FA0FFC5F}"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3EFE75-80DB-4511-934C-1469BD60B44B}" type="datetime1">
              <a:rPr lang="en-US">
                <a:solidFill>
                  <a:prstClr val="black">
                    <a:tint val="75000"/>
                  </a:prstClr>
                </a:solidFill>
              </a:rPr>
              <a:pPr>
                <a:defRPr/>
              </a:pPr>
              <a:t>3/29/2010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230B4-8843-46E6-9028-6389501192F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A36703-75DE-4066-82B5-0D72C220E2B3}" type="datetime1">
              <a:rPr lang="en-US">
                <a:solidFill>
                  <a:prstClr val="black">
                    <a:tint val="75000"/>
                  </a:prstClr>
                </a:solidFill>
              </a:rPr>
              <a:pPr>
                <a:defRPr/>
              </a:pPr>
              <a:t>3/29/2010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19102-D608-44ED-B03E-674E46E92CD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2CE1E8-CA3C-4F36-82DE-E2BF2651524B}" type="datetime1">
              <a:rPr lang="en-US">
                <a:solidFill>
                  <a:prstClr val="black">
                    <a:tint val="75000"/>
                  </a:prstClr>
                </a:solidFill>
              </a:rPr>
              <a:pPr>
                <a:defRPr/>
              </a:pPr>
              <a:t>3/29/2010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06C36E-A2D0-4599-8B92-5422C1FF7A9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E73419-077F-4FF2-9BD2-91890EDD9686}" type="datetime1">
              <a:rPr lang="en-US">
                <a:solidFill>
                  <a:prstClr val="black">
                    <a:tint val="75000"/>
                  </a:prstClr>
                </a:solidFill>
              </a:rPr>
              <a:pPr>
                <a:defRPr/>
              </a:pPr>
              <a:t>3/29/2010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143188-F3C8-4A38-9712-50FEE8CA2CB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62939C-BEA5-44AE-9B32-EA4005E1BDE0}" type="datetime1">
              <a:rPr lang="en-US">
                <a:solidFill>
                  <a:prstClr val="black">
                    <a:tint val="75000"/>
                  </a:prstClr>
                </a:solidFill>
              </a:rPr>
              <a:pPr>
                <a:defRPr/>
              </a:pPr>
              <a:t>3/29/2010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0EB6AC-84E5-439B-833B-96649F26CDA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DE7103-ED3C-4821-86BB-FB4C0BEE58E5}" type="datetime1">
              <a:rPr lang="en-US">
                <a:solidFill>
                  <a:prstClr val="black">
                    <a:tint val="75000"/>
                  </a:prstClr>
                </a:solidFill>
              </a:rPr>
              <a:pPr>
                <a:defRPr/>
              </a:pPr>
              <a:t>3/29/2010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68DDA0-9FA7-4B19-B10C-FAF2CFAC24E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2F2170-8CA7-4498-844B-2B5E336E9FFB}" type="datetime1">
              <a:rPr lang="en-US">
                <a:solidFill>
                  <a:prstClr val="black">
                    <a:tint val="75000"/>
                  </a:prstClr>
                </a:solidFill>
              </a:rPr>
              <a:pPr>
                <a:defRPr/>
              </a:pPr>
              <a:t>3/29/2010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4A930E-D3DE-4836-B9FD-0210ED33E25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4F5C9-AC9E-4EE5-B999-3D0DE9CC82C8}" type="datetime1">
              <a:rPr lang="en-US">
                <a:solidFill>
                  <a:prstClr val="black">
                    <a:tint val="75000"/>
                  </a:prstClr>
                </a:solidFill>
              </a:rPr>
              <a:pPr>
                <a:defRPr/>
              </a:pPr>
              <a:t>3/29/2010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268C98-C529-4A7E-98DF-CF9F963706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E9304-8487-4035-9709-8CA070B065C1}"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6E7F2-4985-4497-A5EE-F5BACECE98E7}" type="datetime1">
              <a:rPr lang="en-US">
                <a:solidFill>
                  <a:prstClr val="black">
                    <a:tint val="75000"/>
                  </a:prstClr>
                </a:solidFill>
              </a:rPr>
              <a:pPr>
                <a:defRPr/>
              </a:pPr>
              <a:t>3/29/2010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44271A-44CE-42B5-99AC-6D5C9F94E6A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E2E86-1572-4D53-9D3B-16FC8F86E23C}" type="datetime1">
              <a:rPr lang="en-US">
                <a:solidFill>
                  <a:prstClr val="black">
                    <a:tint val="75000"/>
                  </a:prstClr>
                </a:solidFill>
              </a:rPr>
              <a:pPr>
                <a:defRPr/>
              </a:pPr>
              <a:t>3/29/2010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6DC338-4F36-47EE-981D-F12B839923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95088A-287A-4CB4-ADC8-BC0CE2AB9552}" type="datetime1">
              <a:rPr lang="en-US">
                <a:solidFill>
                  <a:prstClr val="black">
                    <a:tint val="75000"/>
                  </a:prstClr>
                </a:solidFill>
              </a:rPr>
              <a:pPr>
                <a:defRPr/>
              </a:pPr>
              <a:t>3/29/2010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89E10-E680-45E4-ADE2-4462E2069D5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5CC29C-46A7-4A29-BC64-0029A963E148}"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145D4-62DF-42B9-8C9A-9BEE3E752428}"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E9A95-2D2C-4014-B60A-9DDD3B7C8F25}"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2C1B08-58F2-4282-8689-75BCE430E01E}"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81B429-08ED-450B-88AF-FD9669CBB5A1}"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C301B6-358C-4B0D-B5BC-E3FD80E500B2}"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B95EA5-1C44-45B6-97F1-38D98DFB8B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9D8DB-853C-47FB-9846-8E7561ACD3C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A5C42B-D864-4CD7-9640-8D8E459A9381}"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51D821-D4BC-42F3-B51D-AEAA61E6AEC0}"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8964A-F7EE-46D9-A67B-7FC4BD7447DC}"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87AA08-E3E7-47BE-AA34-E6BDCA38348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8886E-9F28-4D41-AC1F-A346A143FF2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16536-F717-4494-B9B7-FBB2C2451FD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B498C-79A0-439E-B76F-54671E44432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ADD59C-4A92-414F-8AC3-34E6A91A8EA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71FE5C-33E6-4CAC-A093-87EE9C33F0C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EC175-5F05-4A11-B2F1-0E6447C0DC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9125FA-E7BF-4363-BD55-F03C45A60E89}"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AB673-2AE3-4867-8644-32DF9C52C71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FB102-6B0B-4B64-8BEB-70CEEC779CD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28F04-267F-450D-BF4E-FF304B3FE15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4C105-7E67-4D7E-9D18-A09BB4E8100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4CA0C-9650-4BCB-ADF6-9992B98FE9C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8A795-AD7C-4CAC-87FE-2F9DF88F3B3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2BB2-6293-40A0-9890-C93DE15DB90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DFE98-144B-4090-B537-D69BBCA896E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418DAF-C535-4B19-82E1-BAE8A61BDE9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E3658E-F7DE-44E1-8BC5-A6E31B95003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C64BDD-7282-4636-B96B-2C905E3907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BFC6F5-C22E-41FF-8BB7-292FCE3D685C}"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8B2039-80B4-46A9-A5D0-CE4240016FC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DDAA0-03C4-4BDB-9EFB-3248F9ED4C2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198CF-06F0-4FDF-92A3-386BF99069F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F3BB7-64DB-47E2-9CA0-AD2C910A81F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CED08D-A7CB-4A54-A83E-7462BF04FE8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03EC7B-C82C-4A98-884F-CB75C08AC17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4C385-22C1-49AB-B2CD-1553D5A805D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895026-E2D2-4871-BAA5-4488E8F634B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1E2834-E8DB-4015-BBD1-3665281FD5E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C74BAF-6FC4-4E9D-BE65-CE3B38F86D5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6F863E-BCBB-4722-81FE-6DA848373E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27BBEC-378E-4962-9264-161F8C88AF58}" type="datetimeFigureOut">
              <a:rPr lang="en-US"/>
              <a:pPr>
                <a:defRPr/>
              </a:pPr>
              <a:t>3/29/2010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F82366-5321-4F65-925C-E312F98B89D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C8093-FA29-4F7D-BCD6-114FB2EFC7C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8D520A-3C77-449D-B53F-E89C6D481D9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B27BDB-F96C-450B-9CDF-8B4F02160B12}"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6E6F2-A580-4D74-A630-DE103F198EF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3/29/2010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3F5FB-206E-459E-BA8E-5876F0FA2DB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6418-C8C3-423B-9FDE-7FB9CC9677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6663A-CC28-434C-BC23-204436A872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93CB68-8032-4013-AAD4-0624530525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CFC545-CEEC-49C1-AA2F-BEF3E539A59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F48184-85ED-4179-A8CD-F89198F74A9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1866F5-E6F3-490F-BC99-EB0CF22AA4AE}" type="datetimeFigureOut">
              <a:rPr lang="en-US"/>
              <a:pPr>
                <a:defRPr/>
              </a:pPr>
              <a:t>3/29/2010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E2541D-8121-4CD9-9095-0599627BF81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346D5A-1F4D-4465-95AD-15A22D2B9E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47F56D-85CE-4795-8EAF-7254D7B9DD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283CC0-2E10-43C4-BA81-77BE4C6AA5F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FD7720-471A-4F55-A0B0-1442292B153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1AC550-64E2-4B8E-91FC-34206771CFA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757AA-6B92-498F-80B9-9048556ECD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A0A4F3-8323-40EE-A3E3-041E9456CE9A}"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5D346-D52A-4B05-B010-7D2D02C0AE9B}"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C23ED3-727F-4BAC-A1B3-0C1E21CB0B1F}"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FF47AB-465B-4FCC-88B7-2F7E51DE0BAD}"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787619-9C23-452B-855F-71CF1475C446}"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E7D52E-F0C5-420A-BE4F-0597DBF3C37C}"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756276-1CC2-4864-8880-F04644C787E7}" type="datetimeFigureOut">
              <a:rPr lang="en-US"/>
              <a:pPr>
                <a:defRPr/>
              </a:pPr>
              <a:t>3/29/2010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827887-550B-4DBF-9F52-81CE521C97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33353D-441E-4E2F-B735-39607723348B}" type="datetimeFigureOut">
              <a:rPr lang="en-US"/>
              <a:pPr>
                <a:defRPr/>
              </a:pPr>
              <a:t>3/29/2010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47703E-D896-4713-9155-9C4ACB41D30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DDF41A-0223-4C50-9AAA-5AE6927EE547}" type="datetimeFigureOut">
              <a:rPr lang="en-US"/>
              <a:pPr>
                <a:defRPr/>
              </a:pPr>
              <a:t>3/29/2010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C73060-6559-4140-9E34-40E47E354B4F}"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66D1AB-7356-4DE1-A528-F3B4DBD1EDC4}" type="datetimeFigureOut">
              <a:rPr lang="en-US"/>
              <a:pPr>
                <a:defRPr/>
              </a:pPr>
              <a:t>3/29/2010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199949-9A56-46A6-BD9C-922E778CB025}"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46AF47-E250-4EBA-9F64-7F84A4B39235}" type="datetimeFigureOut">
              <a:rPr lang="en-US"/>
              <a:pPr>
                <a:defRPr/>
              </a:pPr>
              <a:t>3/29/2010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94360F-FD22-4343-9353-0004B0346D4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79B2F1-1E7A-40D0-9558-FCCC8776AFAB}" type="datetimeFigureOut">
              <a:rPr lang="en-US"/>
              <a:pPr>
                <a:defRPr/>
              </a:pPr>
              <a:t>3/29/2010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71B8F1-F10D-4DB6-89F0-3AA8B30C011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E77BC3-FD15-4803-819A-ECCFA209D040}" type="datetimeFigureOut">
              <a:rPr lang="en-US"/>
              <a:pPr>
                <a:defRPr/>
              </a:pPr>
              <a:t>3/29/2010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317B19-DE52-422D-B534-4A18EDB839AA}"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4C03E-2507-4039-AEE2-3C51977F86CE}"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A9C568-F5EF-4711-8D9B-65A3AB70BED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18CD85-EAE6-4248-993D-044584070896}" type="datetimeFigureOut">
              <a:rPr lang="en-US"/>
              <a:pPr>
                <a:defRPr/>
              </a:pPr>
              <a:t>3/29/2010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119954-CE6D-4BDF-B6CC-EFEF3F6A1220}"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13DF-00CD-4427-BB19-B21E05D0818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B86513-6645-4E4E-AED1-32852575E87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320521-A4DB-404B-8EEB-C28317F918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55CCDF-3E9C-4B17-B0DD-985E1E89419D}" type="datetimeFigureOut">
              <a:rPr lang="en-US"/>
              <a:pPr>
                <a:defRPr/>
              </a:pPr>
              <a:t>3/29/2010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347785-7D07-4802-860C-F9FE52DF1E83}"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240DD6-638E-4182-9950-B73AFF7DE56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B647E7E-9697-42CF-B49C-ED3ED124A11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928309-9C0F-4045-8C1C-333B7C08F1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ADF4B4-32BF-4BD4-AA20-FFDEF32C5F3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EDE67-959F-4D40-B793-8815FEB2573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10415E-2569-4CF4-92F5-4C507304754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BBA2E8-5D98-41A7-9204-935E50D8A1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E2B9A-51A2-4C99-9ADB-77F07EF5D29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39473AF-77F3-468E-83D0-5BCC19B4B46B}" type="datetimeFigureOut">
              <a:rPr lang="en-US"/>
              <a:pPr>
                <a:defRPr/>
              </a:pPr>
              <a:t>3/29/2010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EFD962-108C-4DC9-A684-C528AD9B0677}"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CD69126-02FF-4CA3-A329-B3B6CDE0781C}" type="datetimeFigureOut">
              <a:rPr lang="en-US"/>
              <a:pPr>
                <a:defRPr/>
              </a:pPr>
              <a:t>3/29/2010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DDE443B-F67F-4376-A1E8-6B36F596B4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C7E810-1D5D-4068-A47D-3B42C3057EA9}" type="datetimeFigureOut">
              <a:rPr lang="en-US"/>
              <a:pPr>
                <a:defRPr/>
              </a:pPr>
              <a:t>3/29/2010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6848D9-7D36-40A4-894E-BE0FB9EF00C4}"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F27B0DD-5E69-4BE9-B578-1F2EA7CD445F}" type="datetimeFigureOut">
              <a:rPr lang="en-US"/>
              <a:pPr>
                <a:defRPr/>
              </a:pPr>
              <a:t>3/29/2010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02E20C2-46FD-427D-B56A-F920B24B2F1C}"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EDBE32D-9B5A-4799-A629-FF05F0DD8E06}" type="datetimeFigureOut">
              <a:rPr lang="en-US"/>
              <a:pPr>
                <a:defRPr/>
              </a:pPr>
              <a:t>3/29/2010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CB7CB2-A3B2-4475-A4A3-97D20CC148CD}"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C360789-48DA-4A7C-BF57-39EF36571513}" type="datetimeFigureOut">
              <a:rPr lang="en-US"/>
              <a:pPr>
                <a:defRPr/>
              </a:pPr>
              <a:t>3/29/2010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BB33A6D-FBDC-4FAF-99A2-F79DE8FA641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F168126-D5CE-4316-81E1-B26B640F7090}" type="datetimeFigureOut">
              <a:rPr lang="en-US"/>
              <a:pPr>
                <a:defRPr/>
              </a:pPr>
              <a:t>3/29/2010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8FA281E-3D3D-4C0B-9E80-F900BEEDCB8C}"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EC8D90F-3396-4068-8CA6-07D1FF2EB46F}" type="datetimeFigureOut">
              <a:rPr lang="en-US"/>
              <a:pPr>
                <a:defRPr/>
              </a:pPr>
              <a:t>3/29/2010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582E787-F081-4C14-8764-9D81E1AC50F7}"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9B02861-45F7-4C85-9CA2-A376725712F7}" type="datetimeFigureOut">
              <a:rPr lang="en-US"/>
              <a:pPr>
                <a:defRPr/>
              </a:pPr>
              <a:t>3/29/2010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55AA120-1725-44E8-BDD5-36508E32276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ECE035E-8C5F-4DB9-AEF8-5FFA4CE68282}" type="datetimeFigureOut">
              <a:rPr lang="en-US"/>
              <a:pPr>
                <a:defRPr/>
              </a:pPr>
              <a:t>3/29/2010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FC6B2FD-991A-4DE6-96DA-A6EBE7A27240}"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D4A4840-BCD3-41DD-AA57-B5A0FB86F098}" type="datetimeFigureOut">
              <a:rPr lang="en-US"/>
              <a:pPr>
                <a:defRPr/>
              </a:pPr>
              <a:t>3/29/2010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8D3C37E-3848-4EDF-BE9D-A9642897B0A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0A43CE-654B-4801-9BB2-B9E2EA576AC7}" type="datetimeFigureOut">
              <a:rPr lang="en-US"/>
              <a:pPr>
                <a:defRPr/>
              </a:pPr>
              <a:t>3/29/2010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784F905-E17F-4C87-9849-77EB5815A4E1}"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F4F4C-0F87-4290-889D-8DB36A3D0E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A6AF6D-05CE-42AB-9ECC-340C9AAE1386}" type="datetimeFigureOut">
              <a:rPr lang="en-US"/>
              <a:pPr>
                <a:defRPr/>
              </a:pPr>
              <a:t>3/29/2010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698394-2728-4E73-9467-E433D13227D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FBC740-0EAC-4EDC-B526-0E00D66D885D}"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EB2017-8293-4739-8225-8DEDA6DD98C5}"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4BE7DF-EC26-4555-A3AD-171BA1A7F5A7}"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1C3F15-D675-42CE-A0CB-F74974FBF61C}"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C092B3-75FB-4558-AD97-A2F76D65506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BD3A26-D323-45D6-9B1C-702BC8A16856}"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A2C0D1-C489-4D62-A5D4-CDDD8AE7E968}"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6FF2F6-3A53-424A-A631-0EE4708974CD}"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F37D69-E8A3-4075-B6D0-3672B85A128B}"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4BC9B6-0FE4-4714-A924-7645F94FAB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35E4E3-F1F7-4AB8-A950-90D5579AEE91}" type="datetimeFigureOut">
              <a:rPr lang="en-US"/>
              <a:pPr>
                <a:defRPr/>
              </a:pPr>
              <a:t>3/29/2010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214D2A4-2CF9-4C18-8EB3-96AE4BDF5E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405C4E00-4110-4219-9BAA-A9BF314880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96E80C-2263-44C9-BB16-402B6E1A2EFD}" type="datetime1">
              <a:rPr lang="en-US">
                <a:solidFill>
                  <a:prstClr val="black">
                    <a:tint val="75000"/>
                  </a:prstClr>
                </a:solidFill>
              </a:rPr>
              <a:pPr>
                <a:defRPr/>
              </a:pPr>
              <a:t>3/29/2010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9DEDB90-FCE6-4539-8159-91005FF9768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a:defRPr sz="1400">
                <a:solidFill>
                  <a:srgbClr val="000000"/>
                </a:solidFill>
                <a:latin typeface="Arial" pitchFamily="34" charset="0"/>
              </a:defRPr>
            </a:lvl1pPr>
          </a:lstStyle>
          <a:p>
            <a:pPr>
              <a:defRPr/>
            </a:pPr>
            <a:fld id="{16464188-8D02-4C2E-92C7-34A35429C1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E0BB411A-F5AC-4215-ACA2-29BA140B23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24377527-A3ED-4B5F-A8CD-162DB53BBE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fld id="{B8DCD2B3-4096-40EB-99D4-8C9978C9F45E}" type="datetime1">
              <a:rPr lang="en-US"/>
              <a:pPr>
                <a:defRPr/>
              </a:pPr>
              <a:t>3/29/2010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E1F6C205-1E9D-45C0-886B-0AD5490B8B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BAE241A0-DE58-4C50-BF1C-31E596ADB61B}"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B2DC92A2-64FB-4083-B9E4-3C660E001C2C}" type="datetimeFigureOut">
              <a:rPr lang="en-US"/>
              <a:pPr>
                <a:defRPr/>
              </a:pPr>
              <a:t>3/29/2010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9AA37C9-6B81-4BDD-A022-2CE1311A9A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152A59B-1A41-4351-9B1E-A5BC3EE4F054}"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DA099112-2A2D-4925-977E-24D16E05B1D1}" type="datetimeFigureOut">
              <a:rPr lang="en-US"/>
              <a:pPr>
                <a:defRPr/>
              </a:pPr>
              <a:t>3/29/2010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0CB4A6AE-3515-4D63-B964-86D515E285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16EB9554-B714-4CC5-99D7-9BDF2365CC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hyperlink" Target="http://his.cuahsi.org/odmdatabas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9.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his.cuahsi.org/mastercvreg.html" TargetMode="External"/><Relationship Id="rId2" Type="http://schemas.openxmlformats.org/officeDocument/2006/relationships/image" Target="../media/image31.png"/><Relationship Id="rId1" Type="http://schemas.openxmlformats.org/officeDocument/2006/relationships/slideLayout" Target="../slideLayouts/slideLayout9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2.xml"/><Relationship Id="rId4" Type="http://schemas.openxmlformats.org/officeDocument/2006/relationships/hyperlink" Target="http://hydrodesktop.codeplex.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image" Target="../media/image47.png"/><Relationship Id="rId9" Type="http://schemas.openxmlformats.org/officeDocument/2006/relationships/hyperlink" Target="http://hydrodesktop.codeple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cuahsi.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icewater.boisestate.edu/dcew2dataservices/cuahsi_1_0.asmx?WSDL" TargetMode="Externa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8.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9.wmf"/><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hyperlink" Target="http://www.campbellsci.com/03001-wind-sentry" TargetMode="External"/><Relationship Id="rId10" Type="http://schemas.openxmlformats.org/officeDocument/2006/relationships/image" Target="../media/image15.png"/><Relationship Id="rId4" Type="http://schemas.openxmlformats.org/officeDocument/2006/relationships/image" Target="../media/image10.wmf"/><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09700" y="228601"/>
            <a:ext cx="6324600" cy="4419600"/>
          </a:xfrm>
        </p:spPr>
        <p:txBody>
          <a:bodyPr/>
          <a:lstStyle/>
          <a:p>
            <a:pPr eaLnBrk="1" hangingPunct="1">
              <a:lnSpc>
                <a:spcPct val="80000"/>
              </a:lnSpc>
            </a:pPr>
            <a:r>
              <a:rPr lang="en-US" dirty="0" smtClean="0"/>
              <a:t>Sharing Hydrologic Data with the CUAHSI Hydrologic Information System</a:t>
            </a:r>
            <a:r>
              <a:rPr lang="en-US" sz="3600" dirty="0" smtClean="0"/>
              <a:t/>
            </a:r>
            <a:br>
              <a:rPr lang="en-US" sz="3600" dirty="0" smtClean="0"/>
            </a:br>
            <a:r>
              <a:rPr lang="en-US" dirty="0" smtClean="0"/>
              <a:t/>
            </a:r>
            <a:br>
              <a:rPr lang="en-US" dirty="0" smtClean="0"/>
            </a:br>
            <a:endParaRPr lang="en-US" dirty="0" smtClean="0"/>
          </a:p>
        </p:txBody>
      </p:sp>
      <p:grpSp>
        <p:nvGrpSpPr>
          <p:cNvPr id="32771" name="Group 4"/>
          <p:cNvGrpSpPr>
            <a:grpSpLocks/>
          </p:cNvGrpSpPr>
          <p:nvPr/>
        </p:nvGrpSpPr>
        <p:grpSpPr bwMode="auto">
          <a:xfrm>
            <a:off x="6461125" y="5759450"/>
            <a:ext cx="2682875" cy="1076325"/>
            <a:chOff x="6461125" y="5759450"/>
            <a:chExt cx="2682875" cy="1076325"/>
          </a:xfrm>
        </p:grpSpPr>
        <p:sp>
          <p:nvSpPr>
            <p:cNvPr id="3277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3277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3277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t>Support</a:t>
              </a:r>
            </a:p>
            <a:p>
              <a:pPr defTabSz="4389438"/>
              <a:r>
                <a:rPr lang="en-US"/>
                <a:t>EAR 0622374</a:t>
              </a:r>
            </a:p>
          </p:txBody>
        </p:sp>
      </p:grpSp>
      <p:grpSp>
        <p:nvGrpSpPr>
          <p:cNvPr id="32772" name="Group 11"/>
          <p:cNvGrpSpPr>
            <a:grpSpLocks/>
          </p:cNvGrpSpPr>
          <p:nvPr/>
        </p:nvGrpSpPr>
        <p:grpSpPr bwMode="auto">
          <a:xfrm>
            <a:off x="76200" y="5481638"/>
            <a:ext cx="3465513" cy="1300162"/>
            <a:chOff x="228600" y="5232772"/>
            <a:chExt cx="3733800" cy="1400590"/>
          </a:xfrm>
        </p:grpSpPr>
        <p:pic>
          <p:nvPicPr>
            <p:cNvPr id="32775"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32776"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50181" name="Subtitle 10"/>
          <p:cNvSpPr>
            <a:spLocks noGrp="1"/>
          </p:cNvSpPr>
          <p:nvPr>
            <p:ph type="subTitle" idx="1"/>
          </p:nvPr>
        </p:nvSpPr>
        <p:spPr>
          <a:xfrm>
            <a:off x="1295400" y="5867400"/>
            <a:ext cx="6400800" cy="685800"/>
          </a:xfrm>
        </p:spPr>
        <p:txBody>
          <a:bodyPr/>
          <a:lstStyle/>
          <a:p>
            <a:pPr eaLnBrk="1" hangingPunct="1">
              <a:buFont typeface="Arial" pitchFamily="34" charset="0"/>
              <a:buNone/>
              <a:defRPr/>
            </a:pPr>
            <a:r>
              <a:rPr lang="en-US" smtClean="0">
                <a:hlinkClick r:id="rId4"/>
              </a:rPr>
              <a:t>http://his.cuahsi.org/</a:t>
            </a:r>
            <a:r>
              <a:rPr lang="en-US" smtClean="0"/>
              <a:t> </a:t>
            </a:r>
          </a:p>
        </p:txBody>
      </p:sp>
      <p:sp>
        <p:nvSpPr>
          <p:cNvPr id="32774" name="Rectangle 10"/>
          <p:cNvSpPr>
            <a:spLocks noChangeArrowheads="1"/>
          </p:cNvSpPr>
          <p:nvPr/>
        </p:nvSpPr>
        <p:spPr bwMode="auto">
          <a:xfrm>
            <a:off x="1638300" y="3629561"/>
            <a:ext cx="5867400" cy="1323439"/>
          </a:xfrm>
          <a:prstGeom prst="rect">
            <a:avLst/>
          </a:prstGeom>
          <a:noFill/>
          <a:ln w="9525">
            <a:noFill/>
            <a:miter lim="800000"/>
            <a:headEnd/>
            <a:tailEnd/>
          </a:ln>
        </p:spPr>
        <p:txBody>
          <a:bodyPr>
            <a:spAutoFit/>
          </a:bodyPr>
          <a:lstStyle/>
          <a:p>
            <a:pPr algn="ctr"/>
            <a:r>
              <a:rPr lang="en-US" sz="2000" dirty="0">
                <a:solidFill>
                  <a:srgbClr val="0070C0"/>
                </a:solidFill>
              </a:rPr>
              <a:t>David Tarboton</a:t>
            </a:r>
            <a:r>
              <a:rPr lang="en-US" sz="2000" dirty="0" smtClean="0">
                <a:solidFill>
                  <a:srgbClr val="0070C0"/>
                </a:solidFill>
              </a:rPr>
              <a:t>, </a:t>
            </a:r>
            <a:r>
              <a:rPr lang="en-US" sz="2000" dirty="0">
                <a:solidFill>
                  <a:srgbClr val="0070C0"/>
                </a:solidFill>
              </a:rPr>
              <a:t>David </a:t>
            </a:r>
            <a:r>
              <a:rPr lang="en-US" sz="2000" dirty="0" err="1">
                <a:solidFill>
                  <a:srgbClr val="0070C0"/>
                </a:solidFill>
              </a:rPr>
              <a:t>Maidment</a:t>
            </a:r>
            <a:r>
              <a:rPr lang="en-US" sz="2000" dirty="0">
                <a:solidFill>
                  <a:srgbClr val="0070C0"/>
                </a:solidFill>
              </a:rPr>
              <a:t>, </a:t>
            </a:r>
            <a:r>
              <a:rPr lang="en-US" sz="2000" dirty="0" err="1" smtClean="0">
                <a:solidFill>
                  <a:srgbClr val="0070C0"/>
                </a:solidFill>
              </a:rPr>
              <a:t>Ilya</a:t>
            </a:r>
            <a:r>
              <a:rPr lang="en-US" sz="2000" dirty="0" smtClean="0">
                <a:solidFill>
                  <a:srgbClr val="0070C0"/>
                </a:solidFill>
              </a:rPr>
              <a:t> </a:t>
            </a:r>
            <a:r>
              <a:rPr lang="en-US" sz="2000" dirty="0" err="1" smtClean="0">
                <a:solidFill>
                  <a:srgbClr val="0070C0"/>
                </a:solidFill>
              </a:rPr>
              <a:t>Zaslavsky</a:t>
            </a:r>
            <a:r>
              <a:rPr lang="en-US" sz="2000" dirty="0" smtClean="0">
                <a:solidFill>
                  <a:srgbClr val="0070C0"/>
                </a:solidFill>
              </a:rPr>
              <a:t>, Dan Ames, Jon </a:t>
            </a:r>
            <a:r>
              <a:rPr lang="en-US" sz="2000" dirty="0" err="1" smtClean="0">
                <a:solidFill>
                  <a:srgbClr val="0070C0"/>
                </a:solidFill>
              </a:rPr>
              <a:t>Goodall</a:t>
            </a:r>
            <a:r>
              <a:rPr lang="en-US" sz="2000" dirty="0" smtClean="0">
                <a:solidFill>
                  <a:srgbClr val="0070C0"/>
                </a:solidFill>
              </a:rPr>
              <a:t>, Jeffery </a:t>
            </a:r>
            <a:r>
              <a:rPr lang="en-US" sz="2000" dirty="0" err="1" smtClean="0">
                <a:solidFill>
                  <a:srgbClr val="0070C0"/>
                </a:solidFill>
              </a:rPr>
              <a:t>Horsburgh</a:t>
            </a:r>
            <a:r>
              <a:rPr lang="en-US" sz="2000" dirty="0" smtClean="0">
                <a:solidFill>
                  <a:srgbClr val="0070C0"/>
                </a:solidFill>
              </a:rPr>
              <a:t>, Tim </a:t>
            </a:r>
            <a:r>
              <a:rPr lang="en-US" sz="2000" dirty="0" err="1" smtClean="0">
                <a:solidFill>
                  <a:srgbClr val="0070C0"/>
                </a:solidFill>
              </a:rPr>
              <a:t>Whiteaker</a:t>
            </a:r>
            <a:r>
              <a:rPr lang="en-US" sz="2000" dirty="0" smtClean="0">
                <a:solidFill>
                  <a:srgbClr val="0070C0"/>
                </a:solidFill>
              </a:rPr>
              <a:t>, Michael </a:t>
            </a:r>
            <a:r>
              <a:rPr lang="en-US" sz="2000" dirty="0" err="1" smtClean="0">
                <a:solidFill>
                  <a:srgbClr val="0070C0"/>
                </a:solidFill>
              </a:rPr>
              <a:t>Piasecki</a:t>
            </a:r>
            <a:r>
              <a:rPr lang="en-US" sz="2000" dirty="0" smtClean="0">
                <a:solidFill>
                  <a:srgbClr val="0070C0"/>
                </a:solidFill>
              </a:rPr>
              <a:t>, David Valentine, Tom </a:t>
            </a:r>
            <a:r>
              <a:rPr lang="en-US" sz="2000" dirty="0" err="1" smtClean="0">
                <a:solidFill>
                  <a:srgbClr val="0070C0"/>
                </a:solidFill>
              </a:rPr>
              <a:t>Whitenack</a:t>
            </a:r>
            <a:r>
              <a:rPr lang="en-US" sz="2000" dirty="0" smtClean="0">
                <a:solidFill>
                  <a:srgbClr val="0070C0"/>
                </a:solidFill>
              </a:rPr>
              <a:t>, Kim </a:t>
            </a:r>
            <a:r>
              <a:rPr lang="en-US" sz="2000" dirty="0" err="1" smtClean="0">
                <a:solidFill>
                  <a:srgbClr val="0070C0"/>
                </a:solidFill>
              </a:rPr>
              <a:t>Schreuders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371475"/>
            <a:ext cx="9144000" cy="5843588"/>
            <a:chOff x="0" y="63"/>
            <a:chExt cx="5760" cy="3681"/>
          </a:xfrm>
        </p:grpSpPr>
        <p:pic>
          <p:nvPicPr>
            <p:cNvPr id="67589" name="Picture 7" descr="ODM 1"/>
            <p:cNvPicPr>
              <a:picLocks noChangeAspect="1" noChangeArrowheads="1"/>
            </p:cNvPicPr>
            <p:nvPr/>
          </p:nvPicPr>
          <p:blipFill>
            <a:blip r:embed="rId3" cstate="print"/>
            <a:srcRect/>
            <a:stretch>
              <a:fillRect/>
            </a:stretch>
          </p:blipFill>
          <p:spPr bwMode="auto">
            <a:xfrm>
              <a:off x="0" y="63"/>
              <a:ext cx="5760" cy="3681"/>
            </a:xfrm>
            <a:prstGeom prst="rect">
              <a:avLst/>
            </a:prstGeom>
            <a:noFill/>
            <a:ln w="9525">
              <a:noFill/>
              <a:miter lim="800000"/>
              <a:headEnd/>
              <a:tailEnd/>
            </a:ln>
          </p:spPr>
        </p:pic>
        <p:sp>
          <p:nvSpPr>
            <p:cNvPr id="67590" name="Rectangle 5"/>
            <p:cNvSpPr>
              <a:spLocks noChangeArrowheads="1"/>
            </p:cNvSpPr>
            <p:nvPr/>
          </p:nvSpPr>
          <p:spPr bwMode="auto">
            <a:xfrm>
              <a:off x="2165" y="1268"/>
              <a:ext cx="379" cy="79"/>
            </a:xfrm>
            <a:prstGeom prst="rect">
              <a:avLst/>
            </a:prstGeom>
            <a:noFill/>
            <a:ln w="28575">
              <a:solidFill>
                <a:srgbClr val="FF3300"/>
              </a:solidFill>
              <a:miter lim="800000"/>
              <a:headEnd/>
              <a:tailEnd/>
            </a:ln>
          </p:spPr>
          <p:txBody>
            <a:bodyPr wrap="none" anchor="ctr"/>
            <a:lstStyle/>
            <a:p>
              <a:endParaRPr lang="en-US">
                <a:solidFill>
                  <a:srgbClr val="000000"/>
                </a:solidFill>
                <a:latin typeface="Arial" pitchFamily="34" charset="0"/>
              </a:endParaRPr>
            </a:p>
          </p:txBody>
        </p:sp>
      </p:grpSp>
      <p:sp>
        <p:nvSpPr>
          <p:cNvPr id="67587" name="Rectangle 3"/>
          <p:cNvSpPr>
            <a:spLocks noChangeArrowheads="1"/>
          </p:cNvSpPr>
          <p:nvPr/>
        </p:nvSpPr>
        <p:spPr bwMode="auto">
          <a:xfrm>
            <a:off x="152400" y="6215063"/>
            <a:ext cx="8839200" cy="523875"/>
          </a:xfrm>
          <a:prstGeom prst="rect">
            <a:avLst/>
          </a:prstGeom>
          <a:noFill/>
          <a:ln w="9525">
            <a:noFill/>
            <a:miter lim="800000"/>
            <a:headEnd/>
            <a:tailEnd/>
          </a:ln>
        </p:spPr>
        <p:txBody>
          <a:bodyPr lIns="91418" tIns="45709" rIns="91418" bIns="45709">
            <a:spAutoFit/>
          </a:bodyPr>
          <a:lstStyle/>
          <a:p>
            <a:r>
              <a:rPr lang="en-US" sz="1400">
                <a:solidFill>
                  <a:srgbClr val="000000"/>
                </a:solidFill>
                <a:latin typeface="Arial" pitchFamily="34" charset="0"/>
              </a:rPr>
              <a:t>Horsburgh, J. S., D. G. Tarboton, D. R. Maidment and I. Zaslavsky, (2008), A Relational Model for Environmental and Water Resources Data, </a:t>
            </a:r>
            <a:r>
              <a:rPr lang="en-US" sz="1400" i="1">
                <a:solidFill>
                  <a:srgbClr val="000000"/>
                </a:solidFill>
                <a:latin typeface="Arial" pitchFamily="34" charset="0"/>
              </a:rPr>
              <a:t>Water Resour. Res.,</a:t>
            </a:r>
            <a:r>
              <a:rPr lang="en-US" sz="1400">
                <a:solidFill>
                  <a:srgbClr val="000000"/>
                </a:solidFill>
                <a:latin typeface="Arial" pitchFamily="34" charset="0"/>
              </a:rPr>
              <a:t> 44: W05406, doi:10.1029/2007WR006392.</a:t>
            </a:r>
          </a:p>
        </p:txBody>
      </p:sp>
      <p:sp>
        <p:nvSpPr>
          <p:cNvPr id="67588" name="Rectangle 7"/>
          <p:cNvSpPr>
            <a:spLocks noChangeArrowheads="1"/>
          </p:cNvSpPr>
          <p:nvPr/>
        </p:nvSpPr>
        <p:spPr bwMode="auto">
          <a:xfrm>
            <a:off x="0" y="0"/>
            <a:ext cx="9144000" cy="276225"/>
          </a:xfrm>
          <a:prstGeom prst="rect">
            <a:avLst/>
          </a:prstGeom>
          <a:noFill/>
          <a:ln w="9525">
            <a:noFill/>
            <a:miter lim="800000"/>
            <a:headEnd/>
            <a:tailEnd/>
          </a:ln>
        </p:spPr>
        <p:txBody>
          <a:bodyPr lIns="91433" tIns="0" rIns="91433" bIns="0">
            <a:spAutoFit/>
          </a:bodyPr>
          <a:lstStyle/>
          <a:p>
            <a:pPr algn="ctr" eaLnBrk="0" hangingPunct="0"/>
            <a:r>
              <a:rPr lang="en-US" b="1">
                <a:solidFill>
                  <a:srgbClr val="FF0000"/>
                </a:solidFill>
                <a:latin typeface="Arial" pitchFamily="34" charset="0"/>
              </a:rPr>
              <a:t>CUAHSI Observations Data Model  </a:t>
            </a:r>
            <a:r>
              <a:rPr lang="en-US" b="1" u="sng">
                <a:solidFill>
                  <a:srgbClr val="0000FF"/>
                </a:solidFill>
                <a:latin typeface="Arial" pitchFamily="34" charset="0"/>
                <a:hlinkClick r:id="rId4"/>
              </a:rPr>
              <a:t>http://his.cuahsi.org/odmdatabases.html</a:t>
            </a:r>
            <a:endParaRPr lang="en-US" b="1" u="sng">
              <a:solidFill>
                <a:srgbClr val="0000FF"/>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5"/>
          <p:cNvPicPr>
            <a:picLocks noChangeAspect="1" noChangeArrowheads="1"/>
          </p:cNvPicPr>
          <p:nvPr/>
        </p:nvPicPr>
        <p:blipFill>
          <a:blip r:embed="rId3" cstate="print"/>
          <a:srcRect/>
          <a:stretch>
            <a:fillRect/>
          </a:stretch>
        </p:blipFill>
        <p:spPr bwMode="auto">
          <a:xfrm>
            <a:off x="157163" y="1136650"/>
            <a:ext cx="6775450" cy="2633663"/>
          </a:xfrm>
          <a:prstGeom prst="rect">
            <a:avLst/>
          </a:prstGeom>
          <a:noFill/>
          <a:ln w="9525">
            <a:noFill/>
            <a:miter lim="800000"/>
            <a:headEnd/>
            <a:tailEnd/>
          </a:ln>
        </p:spPr>
      </p:pic>
      <p:pic>
        <p:nvPicPr>
          <p:cNvPr id="70659" name="Picture 24"/>
          <p:cNvPicPr>
            <a:picLocks noChangeAspect="1" noChangeArrowheads="1"/>
          </p:cNvPicPr>
          <p:nvPr/>
        </p:nvPicPr>
        <p:blipFill>
          <a:blip r:embed="rId4" cstate="print"/>
          <a:srcRect/>
          <a:stretch>
            <a:fillRect/>
          </a:stretch>
        </p:blipFill>
        <p:spPr bwMode="auto">
          <a:xfrm>
            <a:off x="282575" y="5275263"/>
            <a:ext cx="3757613" cy="1443037"/>
          </a:xfrm>
          <a:prstGeom prst="rect">
            <a:avLst/>
          </a:prstGeom>
          <a:noFill/>
          <a:ln w="9525">
            <a:noFill/>
            <a:miter lim="800000"/>
            <a:headEnd/>
            <a:tailEnd/>
          </a:ln>
        </p:spPr>
      </p:pic>
      <p:pic>
        <p:nvPicPr>
          <p:cNvPr id="70660" name="Picture 2"/>
          <p:cNvPicPr>
            <a:picLocks noChangeAspect="1" noChangeArrowheads="1"/>
          </p:cNvPicPr>
          <p:nvPr/>
        </p:nvPicPr>
        <p:blipFill>
          <a:blip r:embed="rId5" cstate="print"/>
          <a:srcRect/>
          <a:stretch>
            <a:fillRect/>
          </a:stretch>
        </p:blipFill>
        <p:spPr bwMode="auto">
          <a:xfrm>
            <a:off x="4248150" y="5375275"/>
            <a:ext cx="4648200" cy="1196975"/>
          </a:xfrm>
          <a:prstGeom prst="rect">
            <a:avLst/>
          </a:prstGeom>
          <a:noFill/>
          <a:ln w="9525">
            <a:noFill/>
            <a:miter lim="800000"/>
            <a:headEnd/>
            <a:tailEnd/>
          </a:ln>
        </p:spPr>
      </p:pic>
      <p:pic>
        <p:nvPicPr>
          <p:cNvPr id="70661" name="Picture 4"/>
          <p:cNvPicPr>
            <a:picLocks noChangeAspect="1" noChangeArrowheads="1"/>
          </p:cNvPicPr>
          <p:nvPr/>
        </p:nvPicPr>
        <p:blipFill>
          <a:blip r:embed="rId6" cstate="print"/>
          <a:srcRect/>
          <a:stretch>
            <a:fillRect/>
          </a:stretch>
        </p:blipFill>
        <p:spPr bwMode="auto">
          <a:xfrm>
            <a:off x="247650" y="4095750"/>
            <a:ext cx="8686800" cy="990600"/>
          </a:xfrm>
          <a:prstGeom prst="rect">
            <a:avLst/>
          </a:prstGeom>
          <a:noFill/>
          <a:ln w="9525">
            <a:noFill/>
            <a:miter lim="800000"/>
            <a:headEnd/>
            <a:tailEnd/>
          </a:ln>
        </p:spPr>
      </p:pic>
      <p:pic>
        <p:nvPicPr>
          <p:cNvPr id="70662" name="Picture 5"/>
          <p:cNvPicPr>
            <a:picLocks noChangeAspect="1" noChangeArrowheads="1"/>
          </p:cNvPicPr>
          <p:nvPr/>
        </p:nvPicPr>
        <p:blipFill>
          <a:blip r:embed="rId7" cstate="print"/>
          <a:srcRect/>
          <a:stretch>
            <a:fillRect/>
          </a:stretch>
        </p:blipFill>
        <p:spPr bwMode="auto">
          <a:xfrm>
            <a:off x="7019925" y="884238"/>
            <a:ext cx="1903413" cy="2971800"/>
          </a:xfrm>
          <a:prstGeom prst="rect">
            <a:avLst/>
          </a:prstGeom>
          <a:noFill/>
          <a:ln w="9525">
            <a:noFill/>
            <a:miter lim="800000"/>
            <a:headEnd/>
            <a:tailEnd/>
          </a:ln>
        </p:spPr>
      </p:pic>
      <p:sp>
        <p:nvSpPr>
          <p:cNvPr id="70663" name="Oval 7"/>
          <p:cNvSpPr>
            <a:spLocks noChangeArrowheads="1"/>
          </p:cNvSpPr>
          <p:nvPr/>
        </p:nvSpPr>
        <p:spPr bwMode="auto">
          <a:xfrm>
            <a:off x="6443663" y="1695450"/>
            <a:ext cx="368300" cy="196850"/>
          </a:xfrm>
          <a:prstGeom prst="ellipse">
            <a:avLst/>
          </a:prstGeom>
          <a:noFill/>
          <a:ln w="38100">
            <a:solidFill>
              <a:srgbClr val="FF0000"/>
            </a:solidFill>
            <a:round/>
            <a:headEnd/>
            <a:tailEnd/>
          </a:ln>
        </p:spPr>
        <p:txBody>
          <a:bodyPr wrap="none" anchor="ctr"/>
          <a:lstStyle/>
          <a:p>
            <a:endParaRPr lang="en-US">
              <a:solidFill>
                <a:srgbClr val="000000"/>
              </a:solidFill>
              <a:latin typeface="Arial" pitchFamily="34" charset="0"/>
            </a:endParaRPr>
          </a:p>
        </p:txBody>
      </p:sp>
      <p:sp>
        <p:nvSpPr>
          <p:cNvPr id="70664" name="Oval 8"/>
          <p:cNvSpPr>
            <a:spLocks noChangeArrowheads="1"/>
          </p:cNvSpPr>
          <p:nvPr/>
        </p:nvSpPr>
        <p:spPr bwMode="auto">
          <a:xfrm>
            <a:off x="7737475" y="1233488"/>
            <a:ext cx="304800" cy="223837"/>
          </a:xfrm>
          <a:prstGeom prst="ellipse">
            <a:avLst/>
          </a:prstGeom>
          <a:noFill/>
          <a:ln w="28575">
            <a:solidFill>
              <a:srgbClr val="FF0000"/>
            </a:solidFill>
            <a:round/>
            <a:headEnd/>
            <a:tailEnd/>
          </a:ln>
        </p:spPr>
        <p:txBody>
          <a:bodyPr wrap="none" anchor="ctr"/>
          <a:lstStyle/>
          <a:p>
            <a:endParaRPr lang="en-US">
              <a:solidFill>
                <a:srgbClr val="000000"/>
              </a:solidFill>
              <a:latin typeface="Arial" pitchFamily="34" charset="0"/>
            </a:endParaRPr>
          </a:p>
        </p:txBody>
      </p:sp>
      <p:sp>
        <p:nvSpPr>
          <p:cNvPr id="70665" name="Oval 9"/>
          <p:cNvSpPr>
            <a:spLocks noChangeArrowheads="1"/>
          </p:cNvSpPr>
          <p:nvPr/>
        </p:nvSpPr>
        <p:spPr bwMode="auto">
          <a:xfrm>
            <a:off x="5035550" y="1639888"/>
            <a:ext cx="381000" cy="273050"/>
          </a:xfrm>
          <a:prstGeom prst="ellipse">
            <a:avLst/>
          </a:prstGeom>
          <a:noFill/>
          <a:ln w="28575">
            <a:solidFill>
              <a:schemeClr val="accent2"/>
            </a:solidFill>
            <a:round/>
            <a:headEnd/>
            <a:tailEnd/>
          </a:ln>
        </p:spPr>
        <p:txBody>
          <a:bodyPr wrap="none" anchor="ctr"/>
          <a:lstStyle/>
          <a:p>
            <a:endParaRPr lang="en-US">
              <a:solidFill>
                <a:srgbClr val="000000"/>
              </a:solidFill>
              <a:latin typeface="Arial" pitchFamily="34" charset="0"/>
            </a:endParaRPr>
          </a:p>
        </p:txBody>
      </p:sp>
      <p:sp>
        <p:nvSpPr>
          <p:cNvPr id="70666" name="Oval 10"/>
          <p:cNvSpPr>
            <a:spLocks noChangeArrowheads="1"/>
          </p:cNvSpPr>
          <p:nvPr/>
        </p:nvSpPr>
        <p:spPr bwMode="auto">
          <a:xfrm>
            <a:off x="638175" y="4495800"/>
            <a:ext cx="357188" cy="228600"/>
          </a:xfrm>
          <a:prstGeom prst="ellipse">
            <a:avLst/>
          </a:prstGeom>
          <a:noFill/>
          <a:ln w="28575">
            <a:solidFill>
              <a:schemeClr val="accent2"/>
            </a:solidFill>
            <a:round/>
            <a:headEnd/>
            <a:tailEnd/>
          </a:ln>
        </p:spPr>
        <p:txBody>
          <a:bodyPr wrap="none" anchor="ctr"/>
          <a:lstStyle/>
          <a:p>
            <a:endParaRPr lang="en-US">
              <a:solidFill>
                <a:srgbClr val="000000"/>
              </a:solidFill>
              <a:latin typeface="Arial" pitchFamily="34" charset="0"/>
            </a:endParaRPr>
          </a:p>
        </p:txBody>
      </p:sp>
      <p:sp>
        <p:nvSpPr>
          <p:cNvPr id="70667" name="Oval 11"/>
          <p:cNvSpPr>
            <a:spLocks noChangeArrowheads="1"/>
          </p:cNvSpPr>
          <p:nvPr/>
        </p:nvSpPr>
        <p:spPr bwMode="auto">
          <a:xfrm>
            <a:off x="3700463" y="4484688"/>
            <a:ext cx="304800" cy="228600"/>
          </a:xfrm>
          <a:prstGeom prst="ellipse">
            <a:avLst/>
          </a:prstGeom>
          <a:noFill/>
          <a:ln w="28575">
            <a:solidFill>
              <a:srgbClr val="CC00CC"/>
            </a:solidFill>
            <a:round/>
            <a:headEnd/>
            <a:tailEnd/>
          </a:ln>
        </p:spPr>
        <p:txBody>
          <a:bodyPr wrap="none" anchor="ctr"/>
          <a:lstStyle/>
          <a:p>
            <a:endParaRPr lang="en-US">
              <a:solidFill>
                <a:srgbClr val="000000"/>
              </a:solidFill>
              <a:latin typeface="Arial" pitchFamily="34" charset="0"/>
            </a:endParaRPr>
          </a:p>
        </p:txBody>
      </p:sp>
      <p:sp>
        <p:nvSpPr>
          <p:cNvPr id="70668" name="Oval 12"/>
          <p:cNvSpPr>
            <a:spLocks noChangeArrowheads="1"/>
          </p:cNvSpPr>
          <p:nvPr/>
        </p:nvSpPr>
        <p:spPr bwMode="auto">
          <a:xfrm>
            <a:off x="668338" y="5792788"/>
            <a:ext cx="304800" cy="228600"/>
          </a:xfrm>
          <a:prstGeom prst="ellipse">
            <a:avLst/>
          </a:prstGeom>
          <a:noFill/>
          <a:ln w="28575">
            <a:solidFill>
              <a:srgbClr val="CC00CC"/>
            </a:solidFill>
            <a:round/>
            <a:headEnd/>
            <a:tailEnd/>
          </a:ln>
        </p:spPr>
        <p:txBody>
          <a:bodyPr wrap="none" anchor="ctr"/>
          <a:lstStyle/>
          <a:p>
            <a:endParaRPr lang="en-US">
              <a:solidFill>
                <a:srgbClr val="000000"/>
              </a:solidFill>
              <a:latin typeface="Arial" pitchFamily="34" charset="0"/>
            </a:endParaRPr>
          </a:p>
        </p:txBody>
      </p:sp>
      <p:sp>
        <p:nvSpPr>
          <p:cNvPr id="70669" name="Oval 13"/>
          <p:cNvSpPr>
            <a:spLocks noChangeArrowheads="1"/>
          </p:cNvSpPr>
          <p:nvPr/>
        </p:nvSpPr>
        <p:spPr bwMode="auto">
          <a:xfrm>
            <a:off x="5589588" y="1633538"/>
            <a:ext cx="381000" cy="304800"/>
          </a:xfrm>
          <a:prstGeom prst="ellipse">
            <a:avLst/>
          </a:prstGeom>
          <a:noFill/>
          <a:ln w="28575">
            <a:solidFill>
              <a:srgbClr val="009900"/>
            </a:solidFill>
            <a:round/>
            <a:headEnd/>
            <a:tailEnd/>
          </a:ln>
        </p:spPr>
        <p:txBody>
          <a:bodyPr wrap="none" anchor="ctr"/>
          <a:lstStyle/>
          <a:p>
            <a:endParaRPr lang="en-US">
              <a:solidFill>
                <a:srgbClr val="000000"/>
              </a:solidFill>
              <a:latin typeface="Arial" pitchFamily="34" charset="0"/>
            </a:endParaRPr>
          </a:p>
        </p:txBody>
      </p:sp>
      <p:sp>
        <p:nvSpPr>
          <p:cNvPr id="70670" name="Oval 14"/>
          <p:cNvSpPr>
            <a:spLocks noChangeArrowheads="1"/>
          </p:cNvSpPr>
          <p:nvPr/>
        </p:nvSpPr>
        <p:spPr bwMode="auto">
          <a:xfrm>
            <a:off x="4733925" y="5838825"/>
            <a:ext cx="381000" cy="304800"/>
          </a:xfrm>
          <a:prstGeom prst="ellipse">
            <a:avLst/>
          </a:prstGeom>
          <a:noFill/>
          <a:ln w="28575">
            <a:solidFill>
              <a:srgbClr val="009900"/>
            </a:solidFill>
            <a:round/>
            <a:headEnd/>
            <a:tailEnd/>
          </a:ln>
        </p:spPr>
        <p:txBody>
          <a:bodyPr wrap="none" anchor="ctr"/>
          <a:lstStyle/>
          <a:p>
            <a:endParaRPr lang="en-US">
              <a:solidFill>
                <a:srgbClr val="000000"/>
              </a:solidFill>
              <a:latin typeface="Arial" pitchFamily="34" charset="0"/>
            </a:endParaRPr>
          </a:p>
        </p:txBody>
      </p:sp>
      <p:cxnSp>
        <p:nvCxnSpPr>
          <p:cNvPr id="70671" name="AutoShape 15"/>
          <p:cNvCxnSpPr>
            <a:cxnSpLocks noChangeShapeType="1"/>
            <a:stCxn id="70663" idx="6"/>
            <a:endCxn id="70664" idx="2"/>
          </p:cNvCxnSpPr>
          <p:nvPr/>
        </p:nvCxnSpPr>
        <p:spPr bwMode="auto">
          <a:xfrm flipV="1">
            <a:off x="6831013" y="1346200"/>
            <a:ext cx="892175" cy="447675"/>
          </a:xfrm>
          <a:prstGeom prst="bentConnector3">
            <a:avLst>
              <a:gd name="adj1" fmla="val 49644"/>
            </a:avLst>
          </a:prstGeom>
          <a:noFill/>
          <a:ln w="28575">
            <a:solidFill>
              <a:srgbClr val="FF0000"/>
            </a:solidFill>
            <a:miter lim="800000"/>
            <a:headEnd/>
            <a:tailEnd/>
          </a:ln>
        </p:spPr>
      </p:cxnSp>
      <p:cxnSp>
        <p:nvCxnSpPr>
          <p:cNvPr id="70672" name="AutoShape 16"/>
          <p:cNvCxnSpPr>
            <a:cxnSpLocks noChangeShapeType="1"/>
            <a:stCxn id="70665" idx="4"/>
            <a:endCxn id="70666" idx="0"/>
          </p:cNvCxnSpPr>
          <p:nvPr/>
        </p:nvCxnSpPr>
        <p:spPr bwMode="auto">
          <a:xfrm rot="5400000">
            <a:off x="1744663" y="1000125"/>
            <a:ext cx="2554288" cy="4408487"/>
          </a:xfrm>
          <a:prstGeom prst="bentConnector3">
            <a:avLst>
              <a:gd name="adj1" fmla="val 49968"/>
            </a:avLst>
          </a:prstGeom>
          <a:noFill/>
          <a:ln w="28575">
            <a:solidFill>
              <a:schemeClr val="accent2"/>
            </a:solidFill>
            <a:miter lim="800000"/>
            <a:headEnd/>
            <a:tailEnd/>
          </a:ln>
        </p:spPr>
      </p:cxnSp>
      <p:cxnSp>
        <p:nvCxnSpPr>
          <p:cNvPr id="70673" name="AutoShape 17"/>
          <p:cNvCxnSpPr>
            <a:cxnSpLocks noChangeShapeType="1"/>
            <a:stCxn id="70669" idx="4"/>
            <a:endCxn id="70670" idx="0"/>
          </p:cNvCxnSpPr>
          <p:nvPr/>
        </p:nvCxnSpPr>
        <p:spPr bwMode="auto">
          <a:xfrm rot="5400000">
            <a:off x="3416300" y="3460750"/>
            <a:ext cx="3871913" cy="855663"/>
          </a:xfrm>
          <a:prstGeom prst="bentConnector3">
            <a:avLst>
              <a:gd name="adj1" fmla="val 49981"/>
            </a:avLst>
          </a:prstGeom>
          <a:noFill/>
          <a:ln w="28575">
            <a:solidFill>
              <a:srgbClr val="009900"/>
            </a:solidFill>
            <a:miter lim="800000"/>
            <a:headEnd/>
            <a:tailEnd/>
          </a:ln>
        </p:spPr>
      </p:cxnSp>
      <p:cxnSp>
        <p:nvCxnSpPr>
          <p:cNvPr id="70674" name="AutoShape 18"/>
          <p:cNvCxnSpPr>
            <a:cxnSpLocks noChangeShapeType="1"/>
            <a:stCxn id="70667" idx="4"/>
            <a:endCxn id="70668" idx="0"/>
          </p:cNvCxnSpPr>
          <p:nvPr/>
        </p:nvCxnSpPr>
        <p:spPr bwMode="auto">
          <a:xfrm rot="5400000">
            <a:off x="1811338" y="3736975"/>
            <a:ext cx="1050925" cy="3032125"/>
          </a:xfrm>
          <a:prstGeom prst="bentConnector3">
            <a:avLst>
              <a:gd name="adj1" fmla="val 41690"/>
            </a:avLst>
          </a:prstGeom>
          <a:noFill/>
          <a:ln w="28575">
            <a:solidFill>
              <a:srgbClr val="CC00CC"/>
            </a:solidFill>
            <a:miter lim="800000"/>
            <a:headEnd/>
            <a:tailEnd/>
          </a:ln>
        </p:spPr>
      </p:cxnSp>
      <p:sp>
        <p:nvSpPr>
          <p:cNvPr id="70675" name="Rectangle 19"/>
          <p:cNvSpPr>
            <a:spLocks noChangeArrowheads="1"/>
          </p:cNvSpPr>
          <p:nvPr/>
        </p:nvSpPr>
        <p:spPr bwMode="auto">
          <a:xfrm>
            <a:off x="288925" y="1709738"/>
            <a:ext cx="6400800" cy="152400"/>
          </a:xfrm>
          <a:prstGeom prst="rect">
            <a:avLst/>
          </a:prstGeom>
          <a:solidFill>
            <a:srgbClr val="FFFF99">
              <a:alpha val="25098"/>
            </a:srgbClr>
          </a:solidFill>
          <a:ln w="9525">
            <a:noFill/>
            <a:miter lim="800000"/>
            <a:headEnd/>
            <a:tailEnd/>
          </a:ln>
        </p:spPr>
        <p:txBody>
          <a:bodyPr wrap="none" anchor="ctr"/>
          <a:lstStyle/>
          <a:p>
            <a:endParaRPr lang="en-US">
              <a:solidFill>
                <a:srgbClr val="000000"/>
              </a:solidFill>
              <a:latin typeface="Arial" pitchFamily="34" charset="0"/>
            </a:endParaRPr>
          </a:p>
        </p:txBody>
      </p:sp>
      <p:sp>
        <p:nvSpPr>
          <p:cNvPr id="70676" name="Oval 20"/>
          <p:cNvSpPr>
            <a:spLocks noChangeArrowheads="1"/>
          </p:cNvSpPr>
          <p:nvPr/>
        </p:nvSpPr>
        <p:spPr bwMode="auto">
          <a:xfrm>
            <a:off x="8458200" y="1231900"/>
            <a:ext cx="339725" cy="233363"/>
          </a:xfrm>
          <a:prstGeom prst="ellipse">
            <a:avLst/>
          </a:prstGeom>
          <a:noFill/>
          <a:ln w="28575">
            <a:solidFill>
              <a:srgbClr val="FF9933"/>
            </a:solidFill>
            <a:round/>
            <a:headEnd/>
            <a:tailEnd/>
          </a:ln>
        </p:spPr>
        <p:txBody>
          <a:bodyPr wrap="none" anchor="ctr"/>
          <a:lstStyle/>
          <a:p>
            <a:endParaRPr lang="en-US">
              <a:solidFill>
                <a:srgbClr val="000000"/>
              </a:solidFill>
              <a:latin typeface="Arial" pitchFamily="34" charset="0"/>
            </a:endParaRPr>
          </a:p>
        </p:txBody>
      </p:sp>
      <p:sp>
        <p:nvSpPr>
          <p:cNvPr id="70677" name="Oval 21"/>
          <p:cNvSpPr>
            <a:spLocks noChangeArrowheads="1"/>
          </p:cNvSpPr>
          <p:nvPr/>
        </p:nvSpPr>
        <p:spPr bwMode="auto">
          <a:xfrm>
            <a:off x="609600" y="1524000"/>
            <a:ext cx="457200" cy="228600"/>
          </a:xfrm>
          <a:prstGeom prst="ellipse">
            <a:avLst/>
          </a:prstGeom>
          <a:noFill/>
          <a:ln w="28575">
            <a:solidFill>
              <a:srgbClr val="FF9933"/>
            </a:solidFill>
            <a:round/>
            <a:headEnd/>
            <a:tailEnd/>
          </a:ln>
        </p:spPr>
        <p:txBody>
          <a:bodyPr wrap="none" anchor="ctr"/>
          <a:lstStyle/>
          <a:p>
            <a:endParaRPr lang="en-US">
              <a:solidFill>
                <a:srgbClr val="000000"/>
              </a:solidFill>
              <a:latin typeface="Arial" pitchFamily="34" charset="0"/>
            </a:endParaRPr>
          </a:p>
        </p:txBody>
      </p:sp>
      <p:cxnSp>
        <p:nvCxnSpPr>
          <p:cNvPr id="70678" name="AutoShape 22"/>
          <p:cNvCxnSpPr>
            <a:cxnSpLocks noChangeShapeType="1"/>
            <a:stCxn id="70677" idx="0"/>
            <a:endCxn id="70676" idx="0"/>
          </p:cNvCxnSpPr>
          <p:nvPr/>
        </p:nvCxnSpPr>
        <p:spPr bwMode="auto">
          <a:xfrm rot="-5400000">
            <a:off x="4587082" y="-2531269"/>
            <a:ext cx="292100" cy="7789863"/>
          </a:xfrm>
          <a:prstGeom prst="bentConnector3">
            <a:avLst>
              <a:gd name="adj1" fmla="val 234236"/>
            </a:avLst>
          </a:prstGeom>
          <a:noFill/>
          <a:ln w="28575">
            <a:solidFill>
              <a:srgbClr val="FF9933"/>
            </a:solidFill>
            <a:miter lim="800000"/>
            <a:headEnd/>
            <a:tailEnd/>
          </a:ln>
        </p:spPr>
      </p:cxnSp>
      <p:sp>
        <p:nvSpPr>
          <p:cNvPr id="70679" name="Rectangle 23"/>
          <p:cNvSpPr>
            <a:spLocks noGrp="1" noChangeArrowheads="1"/>
          </p:cNvSpPr>
          <p:nvPr>
            <p:ph type="title"/>
          </p:nvPr>
        </p:nvSpPr>
        <p:spPr>
          <a:xfrm>
            <a:off x="739775" y="101600"/>
            <a:ext cx="7772400" cy="536575"/>
          </a:xfrm>
        </p:spPr>
        <p:txBody>
          <a:bodyPr/>
          <a:lstStyle/>
          <a:p>
            <a:pPr eaLnBrk="1" hangingPunct="1"/>
            <a:r>
              <a:rPr lang="en-US" sz="4000" smtClean="0">
                <a:latin typeface="Times New Roman" pitchFamily="18" charset="0"/>
              </a:rPr>
              <a:t>Stage and Streamflow Example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0"/>
            <a:ext cx="7772400" cy="769938"/>
          </a:xfrm>
        </p:spPr>
        <p:txBody>
          <a:bodyPr/>
          <a:lstStyle/>
          <a:p>
            <a:pPr eaLnBrk="1" hangingPunct="1"/>
            <a:r>
              <a:rPr lang="en-US" sz="4000" smtClean="0"/>
              <a:t>Loading data into ODM</a:t>
            </a:r>
          </a:p>
        </p:txBody>
      </p:sp>
      <p:sp>
        <p:nvSpPr>
          <p:cNvPr id="71683" name="Rectangle 3"/>
          <p:cNvSpPr>
            <a:spLocks noGrp="1" noChangeArrowheads="1"/>
          </p:cNvSpPr>
          <p:nvPr>
            <p:ph type="body" idx="1"/>
          </p:nvPr>
        </p:nvSpPr>
        <p:spPr>
          <a:xfrm>
            <a:off x="298450" y="1271588"/>
            <a:ext cx="4737100" cy="5348287"/>
          </a:xfrm>
        </p:spPr>
        <p:txBody>
          <a:bodyPr/>
          <a:lstStyle/>
          <a:p>
            <a:pPr eaLnBrk="1" hangingPunct="1">
              <a:lnSpc>
                <a:spcPct val="90000"/>
              </a:lnSpc>
            </a:pPr>
            <a:r>
              <a:rPr lang="en-US" sz="2400" smtClean="0"/>
              <a:t>Interactive ODM Data Loader</a:t>
            </a:r>
          </a:p>
          <a:p>
            <a:pPr lvl="1" eaLnBrk="1" hangingPunct="1">
              <a:lnSpc>
                <a:spcPct val="90000"/>
              </a:lnSpc>
            </a:pPr>
            <a:r>
              <a:rPr lang="en-US" sz="2000" smtClean="0"/>
              <a:t>Loads data from spreadsheets and comma separated tables in simple format</a:t>
            </a:r>
          </a:p>
          <a:p>
            <a:pPr eaLnBrk="1" hangingPunct="1">
              <a:lnSpc>
                <a:spcPct val="90000"/>
              </a:lnSpc>
            </a:pPr>
            <a:r>
              <a:rPr lang="en-US" sz="2400" smtClean="0"/>
              <a:t>Streaming Data Loader (SDL)</a:t>
            </a:r>
          </a:p>
          <a:p>
            <a:pPr lvl="1" eaLnBrk="1" hangingPunct="1">
              <a:lnSpc>
                <a:spcPct val="90000"/>
              </a:lnSpc>
            </a:pPr>
            <a:r>
              <a:rPr lang="en-US" sz="2000" smtClean="0"/>
              <a:t>Loads data from datalogger files on a prescribed schedule</a:t>
            </a:r>
          </a:p>
          <a:p>
            <a:pPr lvl="1" eaLnBrk="1" hangingPunct="1">
              <a:lnSpc>
                <a:spcPct val="90000"/>
              </a:lnSpc>
            </a:pPr>
            <a:r>
              <a:rPr lang="en-US" sz="2000" smtClean="0"/>
              <a:t>Interactive configuration </a:t>
            </a:r>
          </a:p>
          <a:p>
            <a:pPr eaLnBrk="1" hangingPunct="1">
              <a:lnSpc>
                <a:spcPct val="90000"/>
              </a:lnSpc>
            </a:pPr>
            <a:r>
              <a:rPr lang="en-US" sz="2400" smtClean="0"/>
              <a:t>SQL Server Integration Services (SSIS)</a:t>
            </a:r>
          </a:p>
          <a:p>
            <a:pPr lvl="1" eaLnBrk="1" hangingPunct="1">
              <a:lnSpc>
                <a:spcPct val="90000"/>
              </a:lnSpc>
            </a:pPr>
            <a:r>
              <a:rPr lang="en-US" sz="2000" smtClean="0"/>
              <a:t>Microsoft application accompanying SQL Server useful for programming complex loading or data management functions</a:t>
            </a:r>
          </a:p>
        </p:txBody>
      </p:sp>
      <p:pic>
        <p:nvPicPr>
          <p:cNvPr id="71684" name="Picture 4"/>
          <p:cNvPicPr>
            <a:picLocks noChangeAspect="1" noChangeArrowheads="1"/>
          </p:cNvPicPr>
          <p:nvPr/>
        </p:nvPicPr>
        <p:blipFill>
          <a:blip r:embed="rId3" cstate="print"/>
          <a:srcRect/>
          <a:stretch>
            <a:fillRect/>
          </a:stretch>
        </p:blipFill>
        <p:spPr bwMode="auto">
          <a:xfrm>
            <a:off x="5048250" y="914400"/>
            <a:ext cx="3924300" cy="2041525"/>
          </a:xfrm>
          <a:prstGeom prst="rect">
            <a:avLst/>
          </a:prstGeom>
          <a:noFill/>
          <a:ln w="9525">
            <a:noFill/>
            <a:miter lim="800000"/>
            <a:headEnd/>
            <a:tailEnd/>
          </a:ln>
        </p:spPr>
      </p:pic>
      <p:sp>
        <p:nvSpPr>
          <p:cNvPr id="71685" name="Text Box 5"/>
          <p:cNvSpPr txBox="1">
            <a:spLocks noChangeArrowheads="1"/>
          </p:cNvSpPr>
          <p:nvPr/>
        </p:nvSpPr>
        <p:spPr bwMode="auto">
          <a:xfrm>
            <a:off x="6684963" y="879475"/>
            <a:ext cx="2228850" cy="400050"/>
          </a:xfrm>
          <a:prstGeom prst="rect">
            <a:avLst/>
          </a:prstGeom>
          <a:solidFill>
            <a:srgbClr val="FDFFE1"/>
          </a:solidFill>
          <a:ln w="76200">
            <a:solidFill>
              <a:schemeClr val="accent2"/>
            </a:solidFill>
            <a:miter lim="800000"/>
            <a:headEnd/>
            <a:tailEnd/>
          </a:ln>
        </p:spPr>
        <p:txBody>
          <a:bodyPr>
            <a:spAutoFit/>
          </a:bodyPr>
          <a:lstStyle/>
          <a:p>
            <a:pPr algn="ctr"/>
            <a:r>
              <a:rPr lang="en-US" altLang="zh-CN" sz="2000" b="1">
                <a:solidFill>
                  <a:srgbClr val="C0504D"/>
                </a:solidFill>
                <a:latin typeface="Calibri" pitchFamily="34" charset="0"/>
                <a:cs typeface="宋体"/>
              </a:rPr>
              <a:t>ODM Data Loader</a:t>
            </a:r>
          </a:p>
        </p:txBody>
      </p:sp>
      <p:pic>
        <p:nvPicPr>
          <p:cNvPr id="71686" name="Picture 6"/>
          <p:cNvPicPr>
            <a:picLocks noChangeAspect="1" noChangeArrowheads="1"/>
          </p:cNvPicPr>
          <p:nvPr/>
        </p:nvPicPr>
        <p:blipFill>
          <a:blip r:embed="rId4" cstate="print"/>
          <a:srcRect/>
          <a:stretch>
            <a:fillRect/>
          </a:stretch>
        </p:blipFill>
        <p:spPr bwMode="auto">
          <a:xfrm>
            <a:off x="5786438" y="2347913"/>
            <a:ext cx="3357562" cy="2420937"/>
          </a:xfrm>
          <a:prstGeom prst="rect">
            <a:avLst/>
          </a:prstGeom>
          <a:noFill/>
          <a:ln w="9525">
            <a:solidFill>
              <a:schemeClr val="tx1"/>
            </a:solidFill>
            <a:miter lim="800000"/>
            <a:headEnd/>
            <a:tailEnd/>
          </a:ln>
        </p:spPr>
      </p:pic>
      <p:sp>
        <p:nvSpPr>
          <p:cNvPr id="71687" name="Text Box 9"/>
          <p:cNvSpPr txBox="1">
            <a:spLocks noChangeArrowheads="1"/>
          </p:cNvSpPr>
          <p:nvPr/>
        </p:nvSpPr>
        <p:spPr bwMode="auto">
          <a:xfrm>
            <a:off x="7445375" y="2514600"/>
            <a:ext cx="1468438" cy="473075"/>
          </a:xfrm>
          <a:prstGeom prst="rect">
            <a:avLst/>
          </a:prstGeom>
          <a:solidFill>
            <a:srgbClr val="FDFFE1"/>
          </a:solidFill>
          <a:ln w="76200">
            <a:solidFill>
              <a:schemeClr val="accent2"/>
            </a:solidFill>
            <a:miter lim="800000"/>
            <a:headEnd/>
            <a:tailEnd/>
          </a:ln>
        </p:spPr>
        <p:txBody>
          <a:bodyPr>
            <a:spAutoFit/>
          </a:bodyPr>
          <a:lstStyle/>
          <a:p>
            <a:pPr algn="ctr"/>
            <a:r>
              <a:rPr lang="en-US" altLang="zh-CN" sz="2000" b="1">
                <a:solidFill>
                  <a:srgbClr val="C0504D"/>
                </a:solidFill>
                <a:latin typeface="Calibri" pitchFamily="34" charset="0"/>
                <a:cs typeface="宋体"/>
              </a:rPr>
              <a:t>SDL</a:t>
            </a:r>
          </a:p>
        </p:txBody>
      </p:sp>
      <p:pic>
        <p:nvPicPr>
          <p:cNvPr id="71688" name="Picture 7"/>
          <p:cNvPicPr>
            <a:picLocks noChangeAspect="1" noChangeArrowheads="1"/>
          </p:cNvPicPr>
          <p:nvPr/>
        </p:nvPicPr>
        <p:blipFill>
          <a:blip r:embed="rId5" cstate="print"/>
          <a:srcRect/>
          <a:stretch>
            <a:fillRect/>
          </a:stretch>
        </p:blipFill>
        <p:spPr bwMode="auto">
          <a:xfrm>
            <a:off x="5278438" y="4349750"/>
            <a:ext cx="3616325" cy="2508250"/>
          </a:xfrm>
          <a:prstGeom prst="rect">
            <a:avLst/>
          </a:prstGeom>
          <a:noFill/>
          <a:ln w="9525">
            <a:solidFill>
              <a:schemeClr val="tx1"/>
            </a:solidFill>
            <a:miter lim="800000"/>
            <a:headEnd/>
            <a:tailEnd/>
          </a:ln>
        </p:spPr>
      </p:pic>
      <p:sp>
        <p:nvSpPr>
          <p:cNvPr id="71689" name="Text Box 8"/>
          <p:cNvSpPr txBox="1">
            <a:spLocks noChangeArrowheads="1"/>
          </p:cNvSpPr>
          <p:nvPr/>
        </p:nvSpPr>
        <p:spPr bwMode="auto">
          <a:xfrm>
            <a:off x="7613650" y="4889500"/>
            <a:ext cx="1281113" cy="473075"/>
          </a:xfrm>
          <a:prstGeom prst="rect">
            <a:avLst/>
          </a:prstGeom>
          <a:solidFill>
            <a:srgbClr val="FDFFE1"/>
          </a:solidFill>
          <a:ln w="76200">
            <a:solidFill>
              <a:schemeClr val="accent2"/>
            </a:solidFill>
            <a:miter lim="800000"/>
            <a:headEnd/>
            <a:tailEnd/>
          </a:ln>
        </p:spPr>
        <p:txBody>
          <a:bodyPr>
            <a:spAutoFit/>
          </a:bodyPr>
          <a:lstStyle/>
          <a:p>
            <a:pPr algn="ctr"/>
            <a:r>
              <a:rPr lang="en-US" sz="2000" b="1">
                <a:solidFill>
                  <a:srgbClr val="C0504D"/>
                </a:solidFill>
                <a:latin typeface="Calibri" pitchFamily="34" charset="0"/>
              </a:rPr>
              <a:t>SSIS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4800600" y="990600"/>
            <a:ext cx="1905000" cy="1563688"/>
          </a:xfrm>
          <a:prstGeom prst="rect">
            <a:avLst/>
          </a:prstGeom>
          <a:noFill/>
          <a:ln w="9525">
            <a:noFill/>
            <a:miter lim="800000"/>
            <a:headEnd/>
            <a:tailEnd/>
          </a:ln>
        </p:spPr>
      </p:pic>
      <p:sp>
        <p:nvSpPr>
          <p:cNvPr id="72707" name="Rectangle 19"/>
          <p:cNvSpPr>
            <a:spLocks noChangeArrowheads="1"/>
          </p:cNvSpPr>
          <p:nvPr/>
        </p:nvSpPr>
        <p:spPr bwMode="auto">
          <a:xfrm>
            <a:off x="0" y="38100"/>
            <a:ext cx="9144000" cy="639763"/>
          </a:xfrm>
          <a:prstGeom prst="rect">
            <a:avLst/>
          </a:prstGeom>
          <a:noFill/>
          <a:ln w="9525">
            <a:noFill/>
            <a:miter lim="800000"/>
            <a:headEnd/>
            <a:tailEnd/>
          </a:ln>
        </p:spPr>
        <p:txBody>
          <a:bodyPr anchor="ctr"/>
          <a:lstStyle/>
          <a:p>
            <a:pPr algn="ctr"/>
            <a:r>
              <a:rPr lang="en-US" sz="2800">
                <a:solidFill>
                  <a:srgbClr val="000000"/>
                </a:solidFill>
                <a:latin typeface="Calibri" pitchFamily="34" charset="0"/>
              </a:rPr>
              <a:t>Dynamic controlled vocabulary moderation system</a:t>
            </a:r>
          </a:p>
        </p:txBody>
      </p:sp>
      <p:sp>
        <p:nvSpPr>
          <p:cNvPr id="72708" name="Rectangle 2"/>
          <p:cNvSpPr>
            <a:spLocks noChangeArrowheads="1"/>
          </p:cNvSpPr>
          <p:nvPr/>
        </p:nvSpPr>
        <p:spPr bwMode="auto">
          <a:xfrm>
            <a:off x="76200" y="2513013"/>
            <a:ext cx="3657600" cy="3963987"/>
          </a:xfrm>
          <a:prstGeom prst="rect">
            <a:avLst/>
          </a:prstGeom>
          <a:solidFill>
            <a:srgbClr val="BAD0BA"/>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 name="Flowchart: Magnetic Disk 3"/>
          <p:cNvSpPr/>
          <p:nvPr/>
        </p:nvSpPr>
        <p:spPr>
          <a:xfrm>
            <a:off x="304800" y="4724400"/>
            <a:ext cx="1524000" cy="1447800"/>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0000"/>
                </a:solidFill>
              </a:rPr>
              <a:t>Local ODM</a:t>
            </a:r>
          </a:p>
          <a:p>
            <a:pPr algn="ctr">
              <a:defRPr/>
            </a:pPr>
            <a:r>
              <a:rPr lang="en-US">
                <a:solidFill>
                  <a:srgbClr val="000000"/>
                </a:solidFill>
              </a:rPr>
              <a:t>Database</a:t>
            </a:r>
          </a:p>
        </p:txBody>
      </p:sp>
      <p:sp>
        <p:nvSpPr>
          <p:cNvPr id="5" name="Flowchart: Magnetic Disk 4"/>
          <p:cNvSpPr/>
          <p:nvPr/>
        </p:nvSpPr>
        <p:spPr>
          <a:xfrm>
            <a:off x="6934200" y="4572000"/>
            <a:ext cx="1752600" cy="1752600"/>
          </a:xfrm>
          <a:prstGeom prst="flowChartMagneticDisk">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0000"/>
                </a:solidFill>
              </a:rPr>
              <a:t>Master ODM Controlled Vocabulary</a:t>
            </a:r>
          </a:p>
        </p:txBody>
      </p:sp>
      <p:pic>
        <p:nvPicPr>
          <p:cNvPr id="72711" name="Picture 11" descr="C:\Documents and Settings\jeff\Local Settings\Temporary Internet Files\Content.IE5\ZZTF3DSW\MCj04316460000[1].png"/>
          <p:cNvPicPr>
            <a:picLocks noChangeAspect="1" noChangeArrowheads="1"/>
          </p:cNvPicPr>
          <p:nvPr/>
        </p:nvPicPr>
        <p:blipFill>
          <a:blip r:embed="rId3" cstate="print"/>
          <a:srcRect/>
          <a:stretch>
            <a:fillRect/>
          </a:stretch>
        </p:blipFill>
        <p:spPr bwMode="auto">
          <a:xfrm>
            <a:off x="2019300" y="723900"/>
            <a:ext cx="1562100" cy="1562100"/>
          </a:xfrm>
          <a:prstGeom prst="rect">
            <a:avLst/>
          </a:prstGeom>
          <a:noFill/>
          <a:ln w="9525">
            <a:noFill/>
            <a:miter lim="800000"/>
            <a:headEnd/>
            <a:tailEnd/>
          </a:ln>
        </p:spPr>
      </p:pic>
      <p:pic>
        <p:nvPicPr>
          <p:cNvPr id="72712" name="Picture 3"/>
          <p:cNvPicPr>
            <a:picLocks noChangeAspect="1" noChangeArrowheads="1"/>
          </p:cNvPicPr>
          <p:nvPr/>
        </p:nvPicPr>
        <p:blipFill>
          <a:blip r:embed="rId4" cstate="print"/>
          <a:srcRect/>
          <a:stretch>
            <a:fillRect/>
          </a:stretch>
        </p:blipFill>
        <p:spPr bwMode="auto">
          <a:xfrm>
            <a:off x="4467225" y="4343400"/>
            <a:ext cx="1933575" cy="1920875"/>
          </a:xfrm>
          <a:prstGeom prst="rect">
            <a:avLst/>
          </a:prstGeom>
          <a:noFill/>
          <a:ln w="9525">
            <a:noFill/>
            <a:miter lim="800000"/>
            <a:headEnd/>
            <a:tailEnd/>
          </a:ln>
        </p:spPr>
      </p:pic>
      <p:pic>
        <p:nvPicPr>
          <p:cNvPr id="72713" name="Picture 12" descr="C:\Documents and Settings\jeff\Local Settings\Temporary Internet Files\Content.IE5\ZM38QXDJ\MCj04316080000[1].png"/>
          <p:cNvPicPr>
            <a:picLocks noChangeAspect="1" noChangeArrowheads="1"/>
          </p:cNvPicPr>
          <p:nvPr/>
        </p:nvPicPr>
        <p:blipFill>
          <a:blip r:embed="rId5" cstate="print"/>
          <a:srcRect/>
          <a:stretch>
            <a:fillRect/>
          </a:stretch>
        </p:blipFill>
        <p:spPr bwMode="auto">
          <a:xfrm>
            <a:off x="6934200" y="2438400"/>
            <a:ext cx="838200" cy="838200"/>
          </a:xfrm>
          <a:prstGeom prst="rect">
            <a:avLst/>
          </a:prstGeom>
          <a:noFill/>
          <a:ln w="9525">
            <a:noFill/>
            <a:miter lim="800000"/>
            <a:headEnd/>
            <a:tailEnd/>
          </a:ln>
        </p:spPr>
      </p:pic>
      <p:pic>
        <p:nvPicPr>
          <p:cNvPr id="72714" name="Picture 11" descr="C:\Documents and Settings\jeff\Local Settings\Temporary Internet Files\Content.IE5\ZZTF3DSW\MCj04316460000[1].png"/>
          <p:cNvPicPr>
            <a:picLocks noChangeAspect="1" noChangeArrowheads="1"/>
          </p:cNvPicPr>
          <p:nvPr/>
        </p:nvPicPr>
        <p:blipFill>
          <a:blip r:embed="rId3" cstate="print"/>
          <a:srcRect/>
          <a:stretch>
            <a:fillRect/>
          </a:stretch>
        </p:blipFill>
        <p:spPr bwMode="auto">
          <a:xfrm>
            <a:off x="7848600" y="2590800"/>
            <a:ext cx="1028700" cy="1028700"/>
          </a:xfrm>
          <a:prstGeom prst="rect">
            <a:avLst/>
          </a:prstGeom>
          <a:noFill/>
          <a:ln w="9525">
            <a:noFill/>
            <a:miter lim="800000"/>
            <a:headEnd/>
            <a:tailEnd/>
          </a:ln>
        </p:spPr>
      </p:pic>
      <p:sp>
        <p:nvSpPr>
          <p:cNvPr id="72715" name="TextBox 19"/>
          <p:cNvSpPr txBox="1">
            <a:spLocks noChangeArrowheads="1"/>
          </p:cNvSpPr>
          <p:nvPr/>
        </p:nvSpPr>
        <p:spPr bwMode="auto">
          <a:xfrm>
            <a:off x="5016500" y="1543050"/>
            <a:ext cx="1455738" cy="701675"/>
          </a:xfrm>
          <a:prstGeom prst="rect">
            <a:avLst/>
          </a:prstGeom>
          <a:noFill/>
          <a:ln w="9525">
            <a:noFill/>
            <a:miter lim="800000"/>
            <a:headEnd/>
            <a:tailEnd/>
          </a:ln>
        </p:spPr>
        <p:txBody>
          <a:bodyPr>
            <a:spAutoFit/>
          </a:bodyPr>
          <a:lstStyle/>
          <a:p>
            <a:pPr algn="ctr"/>
            <a:r>
              <a:rPr lang="en-US" sz="2000">
                <a:solidFill>
                  <a:srgbClr val="000000"/>
                </a:solidFill>
                <a:latin typeface="Calibri" pitchFamily="34" charset="0"/>
              </a:rPr>
              <a:t>ODM Website</a:t>
            </a:r>
          </a:p>
        </p:txBody>
      </p:sp>
      <p:sp>
        <p:nvSpPr>
          <p:cNvPr id="72716" name="TextBox 20"/>
          <p:cNvSpPr txBox="1">
            <a:spLocks noChangeArrowheads="1"/>
          </p:cNvSpPr>
          <p:nvPr/>
        </p:nvSpPr>
        <p:spPr bwMode="auto">
          <a:xfrm>
            <a:off x="5562600" y="3184525"/>
            <a:ext cx="2743200" cy="701675"/>
          </a:xfrm>
          <a:prstGeom prst="rect">
            <a:avLst/>
          </a:prstGeom>
          <a:noFill/>
          <a:ln w="9525">
            <a:noFill/>
            <a:miter lim="800000"/>
            <a:headEnd/>
            <a:tailEnd/>
          </a:ln>
        </p:spPr>
        <p:txBody>
          <a:bodyPr>
            <a:spAutoFit/>
          </a:bodyPr>
          <a:lstStyle/>
          <a:p>
            <a:pPr algn="ctr"/>
            <a:r>
              <a:rPr lang="en-US" sz="2000">
                <a:solidFill>
                  <a:srgbClr val="000000"/>
                </a:solidFill>
                <a:latin typeface="Calibri" pitchFamily="34" charset="0"/>
              </a:rPr>
              <a:t>ODM Controlled</a:t>
            </a:r>
          </a:p>
          <a:p>
            <a:pPr algn="ctr"/>
            <a:r>
              <a:rPr lang="en-US" sz="2000">
                <a:solidFill>
                  <a:srgbClr val="000000"/>
                </a:solidFill>
                <a:latin typeface="Calibri" pitchFamily="34" charset="0"/>
              </a:rPr>
              <a:t>Vocabulary Moderator</a:t>
            </a:r>
          </a:p>
        </p:txBody>
      </p:sp>
      <p:sp>
        <p:nvSpPr>
          <p:cNvPr id="72717" name="TextBox 21"/>
          <p:cNvSpPr txBox="1">
            <a:spLocks noChangeArrowheads="1"/>
          </p:cNvSpPr>
          <p:nvPr/>
        </p:nvSpPr>
        <p:spPr bwMode="auto">
          <a:xfrm>
            <a:off x="0" y="1028700"/>
            <a:ext cx="2209800" cy="701675"/>
          </a:xfrm>
          <a:prstGeom prst="rect">
            <a:avLst/>
          </a:prstGeom>
          <a:noFill/>
          <a:ln w="9525">
            <a:noFill/>
            <a:miter lim="800000"/>
            <a:headEnd/>
            <a:tailEnd/>
          </a:ln>
        </p:spPr>
        <p:txBody>
          <a:bodyPr>
            <a:spAutoFit/>
          </a:bodyPr>
          <a:lstStyle/>
          <a:p>
            <a:pPr algn="ctr"/>
            <a:r>
              <a:rPr lang="en-US" sz="2000">
                <a:solidFill>
                  <a:srgbClr val="000000"/>
                </a:solidFill>
                <a:latin typeface="Calibri" pitchFamily="34" charset="0"/>
              </a:rPr>
              <a:t>ODM Data Manager</a:t>
            </a:r>
          </a:p>
        </p:txBody>
      </p:sp>
      <p:sp>
        <p:nvSpPr>
          <p:cNvPr id="72718" name="TextBox 22"/>
          <p:cNvSpPr txBox="1">
            <a:spLocks noChangeArrowheads="1"/>
          </p:cNvSpPr>
          <p:nvPr/>
        </p:nvSpPr>
        <p:spPr bwMode="auto">
          <a:xfrm>
            <a:off x="4572000" y="4876800"/>
            <a:ext cx="1676400" cy="1190625"/>
          </a:xfrm>
          <a:prstGeom prst="rect">
            <a:avLst/>
          </a:prstGeom>
          <a:solidFill>
            <a:schemeClr val="bg1">
              <a:alpha val="63921"/>
            </a:schemeClr>
          </a:solidFill>
          <a:ln w="9525">
            <a:noFill/>
            <a:miter lim="800000"/>
            <a:headEnd/>
            <a:tailEnd/>
          </a:ln>
        </p:spPr>
        <p:txBody>
          <a:bodyPr>
            <a:spAutoFit/>
          </a:bodyPr>
          <a:lstStyle/>
          <a:p>
            <a:pPr algn="ctr"/>
            <a:r>
              <a:rPr lang="en-US">
                <a:solidFill>
                  <a:srgbClr val="000000"/>
                </a:solidFill>
                <a:latin typeface="Calibri" pitchFamily="34" charset="0"/>
              </a:rPr>
              <a:t>ODM</a:t>
            </a:r>
          </a:p>
          <a:p>
            <a:pPr algn="ctr"/>
            <a:r>
              <a:rPr lang="en-US">
                <a:solidFill>
                  <a:srgbClr val="000000"/>
                </a:solidFill>
                <a:latin typeface="Calibri" pitchFamily="34" charset="0"/>
              </a:rPr>
              <a:t>Controlled Vocabulary</a:t>
            </a:r>
          </a:p>
          <a:p>
            <a:pPr algn="ctr"/>
            <a:r>
              <a:rPr lang="en-US">
                <a:solidFill>
                  <a:srgbClr val="000000"/>
                </a:solidFill>
                <a:latin typeface="Calibri" pitchFamily="34" charset="0"/>
              </a:rPr>
              <a:t>Web Services</a:t>
            </a:r>
          </a:p>
        </p:txBody>
      </p:sp>
      <p:cxnSp>
        <p:nvCxnSpPr>
          <p:cNvPr id="72719" name="Curved Connector 24"/>
          <p:cNvCxnSpPr>
            <a:cxnSpLocks noChangeShapeType="1"/>
          </p:cNvCxnSpPr>
          <p:nvPr/>
        </p:nvCxnSpPr>
        <p:spPr bwMode="auto">
          <a:xfrm>
            <a:off x="3581400" y="1504950"/>
            <a:ext cx="1219200" cy="268288"/>
          </a:xfrm>
          <a:prstGeom prst="curvedConnector3">
            <a:avLst>
              <a:gd name="adj1" fmla="val 50000"/>
            </a:avLst>
          </a:prstGeom>
          <a:noFill/>
          <a:ln w="44450" algn="ctr">
            <a:solidFill>
              <a:schemeClr val="tx1"/>
            </a:solidFill>
            <a:round/>
            <a:headEnd/>
            <a:tailEnd type="triangle" w="lg" len="lg"/>
          </a:ln>
        </p:spPr>
      </p:cxnSp>
      <p:cxnSp>
        <p:nvCxnSpPr>
          <p:cNvPr id="72720" name="Curved Connector 26"/>
          <p:cNvCxnSpPr>
            <a:cxnSpLocks noChangeShapeType="1"/>
          </p:cNvCxnSpPr>
          <p:nvPr/>
        </p:nvCxnSpPr>
        <p:spPr bwMode="auto">
          <a:xfrm>
            <a:off x="6705600" y="1773238"/>
            <a:ext cx="647700" cy="665162"/>
          </a:xfrm>
          <a:prstGeom prst="curvedConnector2">
            <a:avLst/>
          </a:prstGeom>
          <a:noFill/>
          <a:ln w="44450" algn="ctr">
            <a:solidFill>
              <a:schemeClr val="tx1"/>
            </a:solidFill>
            <a:round/>
            <a:headEnd/>
            <a:tailEnd type="triangle" w="lg" len="lg"/>
          </a:ln>
        </p:spPr>
      </p:cxnSp>
      <p:cxnSp>
        <p:nvCxnSpPr>
          <p:cNvPr id="72721" name="Shape 28"/>
          <p:cNvCxnSpPr>
            <a:cxnSpLocks noChangeShapeType="1"/>
            <a:endCxn id="5" idx="1"/>
          </p:cNvCxnSpPr>
          <p:nvPr/>
        </p:nvCxnSpPr>
        <p:spPr bwMode="auto">
          <a:xfrm rot="5400000">
            <a:off x="7616825" y="3813175"/>
            <a:ext cx="939800" cy="552450"/>
          </a:xfrm>
          <a:prstGeom prst="curvedConnector3">
            <a:avLst>
              <a:gd name="adj1" fmla="val 50676"/>
            </a:avLst>
          </a:prstGeom>
          <a:noFill/>
          <a:ln w="44450" algn="ctr">
            <a:solidFill>
              <a:schemeClr val="tx1"/>
            </a:solidFill>
            <a:round/>
            <a:headEnd/>
            <a:tailEnd type="triangle" w="lg" len="lg"/>
          </a:ln>
        </p:spPr>
      </p:cxnSp>
      <p:cxnSp>
        <p:nvCxnSpPr>
          <p:cNvPr id="72722" name="Shape 30"/>
          <p:cNvCxnSpPr>
            <a:cxnSpLocks noChangeShapeType="1"/>
            <a:stCxn id="5" idx="2"/>
          </p:cNvCxnSpPr>
          <p:nvPr/>
        </p:nvCxnSpPr>
        <p:spPr bwMode="auto">
          <a:xfrm rot="10800000">
            <a:off x="6400800" y="5303838"/>
            <a:ext cx="520700" cy="144462"/>
          </a:xfrm>
          <a:prstGeom prst="curvedConnector3">
            <a:avLst>
              <a:gd name="adj1" fmla="val 48782"/>
            </a:avLst>
          </a:prstGeom>
          <a:noFill/>
          <a:ln w="44450" algn="ctr">
            <a:solidFill>
              <a:schemeClr val="tx1"/>
            </a:solidFill>
            <a:round/>
            <a:headEnd/>
            <a:tailEnd type="triangle" w="lg" len="lg"/>
          </a:ln>
        </p:spPr>
      </p:cxnSp>
      <p:cxnSp>
        <p:nvCxnSpPr>
          <p:cNvPr id="72723" name="Curved Connector 32"/>
          <p:cNvCxnSpPr>
            <a:cxnSpLocks noChangeShapeType="1"/>
          </p:cNvCxnSpPr>
          <p:nvPr/>
        </p:nvCxnSpPr>
        <p:spPr bwMode="auto">
          <a:xfrm rot="5400000" flipH="1">
            <a:off x="4115594" y="3024981"/>
            <a:ext cx="688975" cy="1947863"/>
          </a:xfrm>
          <a:prstGeom prst="curvedConnector2">
            <a:avLst/>
          </a:prstGeom>
          <a:noFill/>
          <a:ln w="44450" algn="ctr">
            <a:solidFill>
              <a:schemeClr val="tx1"/>
            </a:solidFill>
            <a:round/>
            <a:headEnd/>
            <a:tailEnd type="triangle" w="lg" len="lg"/>
          </a:ln>
        </p:spPr>
      </p:cxnSp>
      <p:pic>
        <p:nvPicPr>
          <p:cNvPr id="72724" name="Picture 20"/>
          <p:cNvPicPr>
            <a:picLocks noChangeAspect="1" noChangeArrowheads="1"/>
          </p:cNvPicPr>
          <p:nvPr/>
        </p:nvPicPr>
        <p:blipFill>
          <a:blip r:embed="rId6" cstate="print"/>
          <a:srcRect/>
          <a:stretch>
            <a:fillRect/>
          </a:stretch>
        </p:blipFill>
        <p:spPr bwMode="auto">
          <a:xfrm>
            <a:off x="1447800" y="2781300"/>
            <a:ext cx="2038350" cy="1746250"/>
          </a:xfrm>
          <a:prstGeom prst="rect">
            <a:avLst/>
          </a:prstGeom>
          <a:noFill/>
          <a:ln w="9525">
            <a:noFill/>
            <a:miter lim="800000"/>
            <a:headEnd/>
            <a:tailEnd/>
          </a:ln>
        </p:spPr>
      </p:pic>
      <p:sp>
        <p:nvSpPr>
          <p:cNvPr id="72725" name="TextBox 20"/>
          <p:cNvSpPr txBox="1">
            <a:spLocks noChangeArrowheads="1"/>
          </p:cNvSpPr>
          <p:nvPr/>
        </p:nvSpPr>
        <p:spPr bwMode="auto">
          <a:xfrm>
            <a:off x="76200" y="3162300"/>
            <a:ext cx="1295400" cy="701675"/>
          </a:xfrm>
          <a:prstGeom prst="rect">
            <a:avLst/>
          </a:prstGeom>
          <a:noFill/>
          <a:ln w="9525">
            <a:noFill/>
            <a:miter lim="800000"/>
            <a:headEnd/>
            <a:tailEnd/>
          </a:ln>
        </p:spPr>
        <p:txBody>
          <a:bodyPr>
            <a:spAutoFit/>
          </a:bodyPr>
          <a:lstStyle/>
          <a:p>
            <a:pPr algn="ctr"/>
            <a:r>
              <a:rPr lang="en-US" sz="2000">
                <a:solidFill>
                  <a:srgbClr val="000000"/>
                </a:solidFill>
                <a:latin typeface="Calibri" pitchFamily="34" charset="0"/>
              </a:rPr>
              <a:t>ODM </a:t>
            </a:r>
          </a:p>
          <a:p>
            <a:pPr algn="ctr"/>
            <a:r>
              <a:rPr lang="en-US" sz="2000">
                <a:solidFill>
                  <a:srgbClr val="000000"/>
                </a:solidFill>
                <a:latin typeface="Calibri" pitchFamily="34" charset="0"/>
              </a:rPr>
              <a:t>Tools</a:t>
            </a:r>
          </a:p>
        </p:txBody>
      </p:sp>
      <p:cxnSp>
        <p:nvCxnSpPr>
          <p:cNvPr id="72726" name="Curved Connector 32"/>
          <p:cNvCxnSpPr>
            <a:cxnSpLocks noChangeShapeType="1"/>
          </p:cNvCxnSpPr>
          <p:nvPr/>
        </p:nvCxnSpPr>
        <p:spPr bwMode="auto">
          <a:xfrm rot="5400000">
            <a:off x="1693863" y="4675187"/>
            <a:ext cx="920750" cy="625475"/>
          </a:xfrm>
          <a:prstGeom prst="curvedConnector2">
            <a:avLst/>
          </a:prstGeom>
          <a:noFill/>
          <a:ln w="44450" algn="ctr">
            <a:solidFill>
              <a:schemeClr val="tx1"/>
            </a:solidFill>
            <a:round/>
            <a:headEnd/>
            <a:tailEnd type="triangle" w="lg" len="lg"/>
          </a:ln>
        </p:spPr>
      </p:cxnSp>
      <p:sp>
        <p:nvSpPr>
          <p:cNvPr id="72727" name="TextBox 20"/>
          <p:cNvSpPr txBox="1">
            <a:spLocks noChangeArrowheads="1"/>
          </p:cNvSpPr>
          <p:nvPr/>
        </p:nvSpPr>
        <p:spPr bwMode="auto">
          <a:xfrm>
            <a:off x="1905000" y="5486400"/>
            <a:ext cx="1676400" cy="946150"/>
          </a:xfrm>
          <a:prstGeom prst="rect">
            <a:avLst/>
          </a:prstGeom>
          <a:noFill/>
          <a:ln w="9525">
            <a:noFill/>
            <a:miter lim="800000"/>
            <a:headEnd/>
            <a:tailEnd/>
          </a:ln>
        </p:spPr>
        <p:txBody>
          <a:bodyPr>
            <a:spAutoFit/>
          </a:bodyPr>
          <a:lstStyle/>
          <a:p>
            <a:pPr algn="ctr"/>
            <a:r>
              <a:rPr lang="en-US" sz="2800">
                <a:solidFill>
                  <a:srgbClr val="000000"/>
                </a:solidFill>
                <a:latin typeface="Calibri" pitchFamily="34" charset="0"/>
              </a:rPr>
              <a:t>Local </a:t>
            </a:r>
          </a:p>
          <a:p>
            <a:pPr algn="ctr"/>
            <a:r>
              <a:rPr lang="en-US" sz="2800">
                <a:solidFill>
                  <a:srgbClr val="000000"/>
                </a:solidFill>
                <a:latin typeface="Calibri" pitchFamily="34" charset="0"/>
              </a:rPr>
              <a:t>Server</a:t>
            </a:r>
          </a:p>
        </p:txBody>
      </p:sp>
      <p:sp>
        <p:nvSpPr>
          <p:cNvPr id="9" name="Document"/>
          <p:cNvSpPr>
            <a:spLocks noEditPoints="1" noChangeArrowheads="1"/>
          </p:cNvSpPr>
          <p:nvPr/>
        </p:nvSpPr>
        <p:spPr bwMode="auto">
          <a:xfrm>
            <a:off x="4343400" y="3352800"/>
            <a:ext cx="685800" cy="7620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600">
                <a:solidFill>
                  <a:srgbClr val="000000"/>
                </a:solidFill>
                <a:latin typeface="Calibri" pitchFamily="34" charset="0"/>
              </a:rPr>
              <a:t>XML</a:t>
            </a:r>
          </a:p>
        </p:txBody>
      </p:sp>
      <p:cxnSp>
        <p:nvCxnSpPr>
          <p:cNvPr id="72729" name="Curved Connector 24"/>
          <p:cNvCxnSpPr>
            <a:cxnSpLocks noChangeShapeType="1"/>
          </p:cNvCxnSpPr>
          <p:nvPr/>
        </p:nvCxnSpPr>
        <p:spPr bwMode="auto">
          <a:xfrm rot="5400000">
            <a:off x="2386013" y="2366962"/>
            <a:ext cx="495300" cy="333375"/>
          </a:xfrm>
          <a:prstGeom prst="curvedConnector3">
            <a:avLst>
              <a:gd name="adj1" fmla="val 50000"/>
            </a:avLst>
          </a:prstGeom>
          <a:noFill/>
          <a:ln w="44450" algn="ctr">
            <a:solidFill>
              <a:schemeClr val="tx1"/>
            </a:solidFill>
            <a:round/>
            <a:headEnd/>
            <a:tailEnd type="triangle" w="lg" len="lg"/>
          </a:ln>
        </p:spPr>
      </p:cxnSp>
      <p:sp>
        <p:nvSpPr>
          <p:cNvPr id="72730" name="Rectangle 26"/>
          <p:cNvSpPr>
            <a:spLocks noChangeArrowheads="1"/>
          </p:cNvSpPr>
          <p:nvPr/>
        </p:nvSpPr>
        <p:spPr bwMode="auto">
          <a:xfrm>
            <a:off x="1360488" y="6400800"/>
            <a:ext cx="5384800" cy="461963"/>
          </a:xfrm>
          <a:prstGeom prst="rect">
            <a:avLst/>
          </a:prstGeom>
          <a:noFill/>
          <a:ln w="9525" algn="ctr">
            <a:noFill/>
            <a:miter lim="800000"/>
            <a:headEnd/>
            <a:tailEnd/>
          </a:ln>
        </p:spPr>
        <p:txBody>
          <a:bodyPr wrap="none">
            <a:spAutoFit/>
          </a:bodyPr>
          <a:lstStyle/>
          <a:p>
            <a:pPr eaLnBrk="0" hangingPunct="0"/>
            <a:r>
              <a:rPr lang="en-US" sz="2400">
                <a:solidFill>
                  <a:srgbClr val="000000"/>
                </a:solidFill>
                <a:latin typeface="Arial" pitchFamily="34" charset="0"/>
                <a:hlinkClick r:id="rId7"/>
              </a:rPr>
              <a:t>http://his.cuahsi.org/mastercvreg.html</a:t>
            </a:r>
            <a:r>
              <a:rPr lang="en-US" sz="2400">
                <a:solidFill>
                  <a:srgbClr val="000000"/>
                </a:solidFill>
                <a:latin typeface="Arial" pitchFamily="34" charset="0"/>
              </a:rPr>
              <a:t> </a:t>
            </a:r>
          </a:p>
        </p:txBody>
      </p:sp>
      <p:sp>
        <p:nvSpPr>
          <p:cNvPr id="72731" name="TextBox 27"/>
          <p:cNvSpPr txBox="1">
            <a:spLocks noChangeArrowheads="1"/>
          </p:cNvSpPr>
          <p:nvPr/>
        </p:nvSpPr>
        <p:spPr bwMode="auto">
          <a:xfrm>
            <a:off x="6804025" y="6488113"/>
            <a:ext cx="2339975" cy="369887"/>
          </a:xfrm>
          <a:prstGeom prst="rect">
            <a:avLst/>
          </a:prstGeom>
          <a:noFill/>
          <a:ln w="9525">
            <a:noFill/>
            <a:miter lim="800000"/>
            <a:headEnd/>
            <a:tailEnd/>
          </a:ln>
        </p:spPr>
        <p:txBody>
          <a:bodyPr>
            <a:spAutoFit/>
          </a:bodyPr>
          <a:lstStyle/>
          <a:p>
            <a:r>
              <a:rPr lang="en-US">
                <a:solidFill>
                  <a:srgbClr val="7F7F7F"/>
                </a:solidFill>
                <a:latin typeface="Arial" pitchFamily="34" charset="0"/>
              </a:rPr>
              <a:t>From Jeff Horsburgh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p:txBody>
          <a:bodyPr/>
          <a:lstStyle/>
          <a:p>
            <a:pPr eaLnBrk="1" hangingPunct="1"/>
            <a:r>
              <a:rPr lang="en-US" smtClean="0"/>
              <a:t>Publishers</a:t>
            </a:r>
          </a:p>
          <a:p>
            <a:pPr lvl="1" eaLnBrk="1" hangingPunct="1"/>
            <a:r>
              <a:rPr lang="en-US" smtClean="0"/>
              <a:t>Register a data service</a:t>
            </a:r>
          </a:p>
          <a:p>
            <a:pPr eaLnBrk="1" hangingPunct="1"/>
            <a:r>
              <a:rPr lang="en-US" smtClean="0"/>
              <a:t>Users</a:t>
            </a:r>
          </a:p>
          <a:p>
            <a:pPr lvl="1" eaLnBrk="1" hangingPunct="1"/>
            <a:r>
              <a:rPr lang="en-US" smtClean="0"/>
              <a:t>Find a data service</a:t>
            </a:r>
          </a:p>
          <a:p>
            <a:pPr eaLnBrk="1" hangingPunct="1"/>
            <a:r>
              <a:rPr lang="en-US" smtClean="0"/>
              <a:t>Supported by</a:t>
            </a:r>
          </a:p>
          <a:p>
            <a:pPr lvl="1" eaLnBrk="1" hangingPunct="1"/>
            <a:r>
              <a:rPr lang="en-US" smtClean="0"/>
              <a:t>Metadata Catalog</a:t>
            </a:r>
          </a:p>
        </p:txBody>
      </p:sp>
      <p:sp>
        <p:nvSpPr>
          <p:cNvPr id="73731" name="Title 2"/>
          <p:cNvSpPr>
            <a:spLocks noGrp="1"/>
          </p:cNvSpPr>
          <p:nvPr>
            <p:ph type="title"/>
          </p:nvPr>
        </p:nvSpPr>
        <p:spPr/>
        <p:txBody>
          <a:bodyPr/>
          <a:lstStyle/>
          <a:p>
            <a:pPr eaLnBrk="1" hangingPunct="1"/>
            <a:r>
              <a:rPr lang="en-US" smtClean="0"/>
              <a:t>HIS Central</a:t>
            </a:r>
          </a:p>
        </p:txBody>
      </p:sp>
      <p:pic>
        <p:nvPicPr>
          <p:cNvPr id="73732" name="Picture 3"/>
          <p:cNvPicPr>
            <a:picLocks noChangeAspect="1" noChangeArrowheads="1"/>
          </p:cNvPicPr>
          <p:nvPr/>
        </p:nvPicPr>
        <p:blipFill>
          <a:blip r:embed="rId3" cstate="print"/>
          <a:srcRect/>
          <a:stretch>
            <a:fillRect/>
          </a:stretch>
        </p:blipFill>
        <p:spPr bwMode="auto">
          <a:xfrm>
            <a:off x="4921250" y="1600200"/>
            <a:ext cx="3841750" cy="4067175"/>
          </a:xfrm>
          <a:prstGeom prst="rect">
            <a:avLst/>
          </a:prstGeom>
          <a:noFill/>
          <a:ln w="9525">
            <a:noFill/>
            <a:miter lim="800000"/>
            <a:headEnd/>
            <a:tailEnd/>
          </a:ln>
        </p:spPr>
      </p:pic>
      <p:sp>
        <p:nvSpPr>
          <p:cNvPr id="73733" name="Rectangle 6"/>
          <p:cNvSpPr>
            <a:spLocks noChangeArrowheads="1"/>
          </p:cNvSpPr>
          <p:nvPr/>
        </p:nvSpPr>
        <p:spPr bwMode="auto">
          <a:xfrm>
            <a:off x="5149850" y="5791200"/>
            <a:ext cx="3302000"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http://hiscentral.cuahsi.org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762000"/>
          </a:xfrm>
        </p:spPr>
        <p:txBody>
          <a:bodyPr/>
          <a:lstStyle/>
          <a:p>
            <a:pPr eaLnBrk="1" hangingPunct="1"/>
            <a:r>
              <a:rPr lang="en-US" sz="4000" dirty="0" smtClean="0"/>
              <a:t>Ontology – to support concept based data discovery</a:t>
            </a:r>
          </a:p>
        </p:txBody>
      </p:sp>
      <p:pic>
        <p:nvPicPr>
          <p:cNvPr id="21507" name="Picture 2"/>
          <p:cNvPicPr>
            <a:picLocks noGrp="1" noChangeAspect="1" noChangeArrowheads="1"/>
          </p:cNvPicPr>
          <p:nvPr>
            <p:ph idx="1"/>
          </p:nvPr>
        </p:nvPicPr>
        <p:blipFill>
          <a:blip r:embed="rId3" cstate="print"/>
          <a:srcRect/>
          <a:stretch>
            <a:fillRect/>
          </a:stretch>
        </p:blipFill>
        <p:spPr>
          <a:xfrm>
            <a:off x="0" y="1066800"/>
            <a:ext cx="8991600" cy="5791200"/>
          </a:xfrm>
        </p:spPr>
      </p:pic>
      <p:sp>
        <p:nvSpPr>
          <p:cNvPr id="4" name="Slide Number Placeholder 3"/>
          <p:cNvSpPr>
            <a:spLocks noGrp="1"/>
          </p:cNvSpPr>
          <p:nvPr>
            <p:ph type="sldNum" sz="quarter" idx="12"/>
          </p:nvPr>
        </p:nvSpPr>
        <p:spPr/>
        <p:txBody>
          <a:bodyPr/>
          <a:lstStyle/>
          <a:p>
            <a:pPr>
              <a:defRPr/>
            </a:pPr>
            <a:fld id="{215CF0FE-30F5-420D-B3AC-08F793B98809}" type="slidenum">
              <a:rPr lang="en-US" smtClean="0">
                <a:solidFill>
                  <a:prstClr val="black">
                    <a:tint val="75000"/>
                  </a:prstClr>
                </a:solidFill>
              </a:rPr>
              <a:pPr>
                <a:defRPr/>
              </a:pPr>
              <a:t>15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457200" y="0"/>
            <a:ext cx="8229600" cy="1143000"/>
          </a:xfrm>
        </p:spPr>
        <p:txBody>
          <a:bodyPr/>
          <a:lstStyle/>
          <a:p>
            <a:pPr eaLnBrk="1" hangingPunct="1"/>
            <a:r>
              <a:rPr lang="en-US" dirty="0" err="1" smtClean="0"/>
              <a:t>HydroTagger</a:t>
            </a:r>
            <a:endParaRPr lang="en-US" dirty="0" smtClean="0"/>
          </a:p>
        </p:txBody>
      </p:sp>
      <p:pic>
        <p:nvPicPr>
          <p:cNvPr id="74755" name="Picture 5"/>
          <p:cNvPicPr>
            <a:picLocks noChangeAspect="1" noChangeArrowheads="1"/>
          </p:cNvPicPr>
          <p:nvPr/>
        </p:nvPicPr>
        <p:blipFill>
          <a:blip r:embed="rId3" cstate="print"/>
          <a:srcRect/>
          <a:stretch>
            <a:fillRect/>
          </a:stretch>
        </p:blipFill>
        <p:spPr bwMode="auto">
          <a:xfrm>
            <a:off x="304799" y="990600"/>
            <a:ext cx="8482297" cy="5029200"/>
          </a:xfrm>
          <a:prstGeom prst="rect">
            <a:avLst/>
          </a:prstGeom>
          <a:noFill/>
          <a:ln w="9525">
            <a:noFill/>
            <a:miter lim="800000"/>
            <a:headEnd/>
            <a:tailEnd/>
          </a:ln>
        </p:spPr>
      </p:pic>
      <p:sp>
        <p:nvSpPr>
          <p:cNvPr id="74757" name="Text Box 8"/>
          <p:cNvSpPr txBox="1">
            <a:spLocks noChangeArrowheads="1"/>
          </p:cNvSpPr>
          <p:nvPr/>
        </p:nvSpPr>
        <p:spPr bwMode="auto">
          <a:xfrm>
            <a:off x="304800" y="6172200"/>
            <a:ext cx="8741688" cy="461665"/>
          </a:xfrm>
          <a:prstGeom prst="rect">
            <a:avLst/>
          </a:prstGeom>
          <a:noFill/>
          <a:ln w="9525">
            <a:noFill/>
            <a:miter lim="800000"/>
            <a:headEnd/>
            <a:tailEnd/>
          </a:ln>
        </p:spPr>
        <p:txBody>
          <a:bodyPr wrap="none">
            <a:spAutoFit/>
          </a:bodyPr>
          <a:lstStyle/>
          <a:p>
            <a:r>
              <a:rPr lang="en-US" sz="2400" b="1" dirty="0">
                <a:solidFill>
                  <a:srgbClr val="000000"/>
                </a:solidFill>
                <a:latin typeface="Calibri" pitchFamily="34" charset="0"/>
              </a:rPr>
              <a:t>Each </a:t>
            </a:r>
            <a:r>
              <a:rPr lang="en-US" sz="2400" b="1" dirty="0">
                <a:solidFill>
                  <a:srgbClr val="3399FF"/>
                </a:solidFill>
                <a:latin typeface="Calibri" pitchFamily="34" charset="0"/>
              </a:rPr>
              <a:t>Variable</a:t>
            </a:r>
            <a:r>
              <a:rPr lang="en-US" sz="2400" b="1" dirty="0">
                <a:solidFill>
                  <a:srgbClr val="000000"/>
                </a:solidFill>
                <a:latin typeface="Calibri" pitchFamily="34" charset="0"/>
              </a:rPr>
              <a:t> in your data is connected to a corresponding </a:t>
            </a:r>
            <a:r>
              <a:rPr lang="en-US" sz="2400" b="1" dirty="0">
                <a:solidFill>
                  <a:srgbClr val="3399FF"/>
                </a:solidFill>
                <a:latin typeface="Calibri" pitchFamily="34" charset="0"/>
              </a:rPr>
              <a:t>Concept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915988" y="5440363"/>
            <a:ext cx="703262" cy="631825"/>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ODM</a:t>
            </a:r>
          </a:p>
        </p:txBody>
      </p:sp>
      <p:sp>
        <p:nvSpPr>
          <p:cNvPr id="5" name="Can 4"/>
          <p:cNvSpPr/>
          <p:nvPr/>
        </p:nvSpPr>
        <p:spPr>
          <a:xfrm>
            <a:off x="1900238" y="5440363"/>
            <a:ext cx="703262" cy="631825"/>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ODM</a:t>
            </a:r>
          </a:p>
        </p:txBody>
      </p:sp>
      <p:sp>
        <p:nvSpPr>
          <p:cNvPr id="6" name="Can 5"/>
          <p:cNvSpPr/>
          <p:nvPr/>
        </p:nvSpPr>
        <p:spPr>
          <a:xfrm>
            <a:off x="2884488" y="5440363"/>
            <a:ext cx="703262" cy="631825"/>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rPr>
              <a:t>ODM</a:t>
            </a:r>
          </a:p>
        </p:txBody>
      </p:sp>
      <p:sp>
        <p:nvSpPr>
          <p:cNvPr id="7" name="Rectangle 6"/>
          <p:cNvSpPr/>
          <p:nvPr/>
        </p:nvSpPr>
        <p:spPr>
          <a:xfrm>
            <a:off x="838200" y="4953000"/>
            <a:ext cx="852488" cy="35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rPr>
              <a:t>WaterOneFlow</a:t>
            </a:r>
          </a:p>
        </p:txBody>
      </p:sp>
      <p:sp>
        <p:nvSpPr>
          <p:cNvPr id="8" name="Rectangle 7"/>
          <p:cNvSpPr/>
          <p:nvPr/>
        </p:nvSpPr>
        <p:spPr>
          <a:xfrm>
            <a:off x="1839913" y="4951413"/>
            <a:ext cx="841375" cy="35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rPr>
              <a:t>WaterOneFlow</a:t>
            </a:r>
          </a:p>
        </p:txBody>
      </p:sp>
      <p:sp>
        <p:nvSpPr>
          <p:cNvPr id="9" name="Rectangle 8"/>
          <p:cNvSpPr/>
          <p:nvPr/>
        </p:nvSpPr>
        <p:spPr>
          <a:xfrm>
            <a:off x="2824163" y="4951413"/>
            <a:ext cx="847725" cy="35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rPr>
              <a:t>WaterOneFlow</a:t>
            </a:r>
          </a:p>
        </p:txBody>
      </p:sp>
      <p:sp>
        <p:nvSpPr>
          <p:cNvPr id="10" name="Flowchart: Magnetic Disk 9"/>
          <p:cNvSpPr/>
          <p:nvPr/>
        </p:nvSpPr>
        <p:spPr>
          <a:xfrm>
            <a:off x="4432300" y="3544888"/>
            <a:ext cx="1546225" cy="1195387"/>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solidFill>
                  <a:prstClr val="white"/>
                </a:solidFill>
              </a:rPr>
              <a:t>HydroServer</a:t>
            </a:r>
            <a:endParaRPr lang="en-US" dirty="0">
              <a:solidFill>
                <a:prstClr val="white"/>
              </a:solidFill>
            </a:endParaRPr>
          </a:p>
          <a:p>
            <a:pPr algn="ctr">
              <a:defRPr/>
            </a:pPr>
            <a:r>
              <a:rPr lang="en-US" dirty="0">
                <a:solidFill>
                  <a:prstClr val="white"/>
                </a:solidFill>
              </a:rPr>
              <a:t>Database</a:t>
            </a:r>
          </a:p>
        </p:txBody>
      </p:sp>
      <p:pic>
        <p:nvPicPr>
          <p:cNvPr id="30729" name="Picture 2"/>
          <p:cNvPicPr>
            <a:picLocks noChangeAspect="1" noChangeArrowheads="1"/>
          </p:cNvPicPr>
          <p:nvPr/>
        </p:nvPicPr>
        <p:blipFill>
          <a:blip r:embed="rId2" cstate="print"/>
          <a:srcRect/>
          <a:stretch>
            <a:fillRect/>
          </a:stretch>
        </p:blipFill>
        <p:spPr bwMode="auto">
          <a:xfrm>
            <a:off x="4852988" y="5091113"/>
            <a:ext cx="1238250" cy="1085850"/>
          </a:xfrm>
          <a:prstGeom prst="rect">
            <a:avLst/>
          </a:prstGeom>
          <a:noFill/>
          <a:ln w="9525">
            <a:noFill/>
            <a:miter lim="800000"/>
            <a:headEnd/>
            <a:tailEnd/>
          </a:ln>
        </p:spPr>
      </p:pic>
      <p:pic>
        <p:nvPicPr>
          <p:cNvPr id="30730" name="Picture 2"/>
          <p:cNvPicPr>
            <a:picLocks noChangeAspect="1" noChangeArrowheads="1"/>
          </p:cNvPicPr>
          <p:nvPr/>
        </p:nvPicPr>
        <p:blipFill>
          <a:blip r:embed="rId2" cstate="print"/>
          <a:srcRect/>
          <a:stretch>
            <a:fillRect/>
          </a:stretch>
        </p:blipFill>
        <p:spPr bwMode="auto">
          <a:xfrm>
            <a:off x="7524750" y="5091113"/>
            <a:ext cx="1238250" cy="1085850"/>
          </a:xfrm>
          <a:prstGeom prst="rect">
            <a:avLst/>
          </a:prstGeom>
          <a:noFill/>
          <a:ln w="9525">
            <a:noFill/>
            <a:miter lim="800000"/>
            <a:headEnd/>
            <a:tailEnd/>
          </a:ln>
        </p:spPr>
      </p:pic>
      <p:pic>
        <p:nvPicPr>
          <p:cNvPr id="30731" name="Picture 2"/>
          <p:cNvPicPr>
            <a:picLocks noChangeAspect="1" noChangeArrowheads="1"/>
          </p:cNvPicPr>
          <p:nvPr/>
        </p:nvPicPr>
        <p:blipFill>
          <a:blip r:embed="rId2" cstate="print"/>
          <a:srcRect/>
          <a:stretch>
            <a:fillRect/>
          </a:stretch>
        </p:blipFill>
        <p:spPr bwMode="auto">
          <a:xfrm>
            <a:off x="6189663" y="5091113"/>
            <a:ext cx="1238250" cy="1085850"/>
          </a:xfrm>
          <a:prstGeom prst="rect">
            <a:avLst/>
          </a:prstGeom>
          <a:noFill/>
          <a:ln w="9525">
            <a:noFill/>
            <a:miter lim="800000"/>
            <a:headEnd/>
            <a:tailEnd/>
          </a:ln>
        </p:spPr>
      </p:pic>
      <p:pic>
        <p:nvPicPr>
          <p:cNvPr id="30732" name="Picture 2"/>
          <p:cNvPicPr>
            <a:picLocks noChangeAspect="1" noChangeArrowheads="1"/>
          </p:cNvPicPr>
          <p:nvPr/>
        </p:nvPicPr>
        <p:blipFill>
          <a:blip r:embed="rId3" cstate="print"/>
          <a:srcRect/>
          <a:stretch>
            <a:fillRect/>
          </a:stretch>
        </p:blipFill>
        <p:spPr bwMode="auto">
          <a:xfrm>
            <a:off x="4783138" y="514350"/>
            <a:ext cx="2319337" cy="1693863"/>
          </a:xfrm>
          <a:prstGeom prst="rect">
            <a:avLst/>
          </a:prstGeom>
          <a:noFill/>
          <a:ln w="9525">
            <a:noFill/>
            <a:miter lim="800000"/>
            <a:headEnd/>
            <a:tailEnd/>
          </a:ln>
        </p:spPr>
      </p:pic>
      <p:sp>
        <p:nvSpPr>
          <p:cNvPr id="30733" name="TextBox 16"/>
          <p:cNvSpPr txBox="1">
            <a:spLocks noChangeArrowheads="1"/>
          </p:cNvSpPr>
          <p:nvPr/>
        </p:nvSpPr>
        <p:spPr bwMode="auto">
          <a:xfrm>
            <a:off x="541338" y="6145213"/>
            <a:ext cx="3398837" cy="647700"/>
          </a:xfrm>
          <a:prstGeom prst="rect">
            <a:avLst/>
          </a:prstGeom>
          <a:noFill/>
          <a:ln w="9525">
            <a:noFill/>
            <a:miter lim="800000"/>
            <a:headEnd/>
            <a:tailEnd/>
          </a:ln>
        </p:spPr>
        <p:txBody>
          <a:bodyPr>
            <a:spAutoFit/>
          </a:bodyPr>
          <a:lstStyle/>
          <a:p>
            <a:pPr algn="ctr"/>
            <a:r>
              <a:rPr lang="en-US">
                <a:solidFill>
                  <a:srgbClr val="000000"/>
                </a:solidFill>
                <a:latin typeface="Arial" pitchFamily="34" charset="0"/>
              </a:rPr>
              <a:t>ODM Databases and WaterOneFlow Web Services</a:t>
            </a:r>
          </a:p>
        </p:txBody>
      </p:sp>
      <p:sp>
        <p:nvSpPr>
          <p:cNvPr id="30734" name="TextBox 17"/>
          <p:cNvSpPr txBox="1">
            <a:spLocks noChangeArrowheads="1"/>
          </p:cNvSpPr>
          <p:nvPr/>
        </p:nvSpPr>
        <p:spPr bwMode="auto">
          <a:xfrm>
            <a:off x="5029200" y="6216650"/>
            <a:ext cx="3581400" cy="368300"/>
          </a:xfrm>
          <a:prstGeom prst="rect">
            <a:avLst/>
          </a:prstGeom>
          <a:noFill/>
          <a:ln w="9525">
            <a:noFill/>
            <a:miter lim="800000"/>
            <a:headEnd/>
            <a:tailEnd/>
          </a:ln>
        </p:spPr>
        <p:txBody>
          <a:bodyPr>
            <a:spAutoFit/>
          </a:bodyPr>
          <a:lstStyle/>
          <a:p>
            <a:r>
              <a:rPr lang="en-US">
                <a:solidFill>
                  <a:srgbClr val="000000"/>
                </a:solidFill>
                <a:latin typeface="Arial" pitchFamily="34" charset="0"/>
              </a:rPr>
              <a:t>ArcGIS Server Spatial Data Services</a:t>
            </a:r>
          </a:p>
        </p:txBody>
      </p:sp>
      <p:sp>
        <p:nvSpPr>
          <p:cNvPr id="19" name="Down Arrow 18"/>
          <p:cNvSpPr/>
          <p:nvPr/>
        </p:nvSpPr>
        <p:spPr>
          <a:xfrm rot="10800000">
            <a:off x="1163638" y="5302250"/>
            <a:ext cx="211137" cy="2111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Down Arrow 19"/>
          <p:cNvSpPr/>
          <p:nvPr/>
        </p:nvSpPr>
        <p:spPr>
          <a:xfrm rot="10800000">
            <a:off x="2147888" y="5302250"/>
            <a:ext cx="211137" cy="2111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Down Arrow 20"/>
          <p:cNvSpPr/>
          <p:nvPr/>
        </p:nvSpPr>
        <p:spPr>
          <a:xfrm rot="10800000">
            <a:off x="3165475" y="5302250"/>
            <a:ext cx="211138" cy="2111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738" name="Picture 3"/>
          <p:cNvPicPr>
            <a:picLocks noChangeAspect="1" noChangeArrowheads="1"/>
          </p:cNvPicPr>
          <p:nvPr/>
        </p:nvPicPr>
        <p:blipFill>
          <a:blip r:embed="rId4" cstate="print"/>
          <a:srcRect/>
          <a:stretch>
            <a:fillRect/>
          </a:stretch>
        </p:blipFill>
        <p:spPr bwMode="auto">
          <a:xfrm>
            <a:off x="6357938" y="1238250"/>
            <a:ext cx="2362200" cy="2025650"/>
          </a:xfrm>
          <a:prstGeom prst="rect">
            <a:avLst/>
          </a:prstGeom>
          <a:noFill/>
          <a:ln w="9525">
            <a:noFill/>
            <a:miter lim="800000"/>
            <a:headEnd/>
            <a:tailEnd/>
          </a:ln>
        </p:spPr>
      </p:pic>
      <p:cxnSp>
        <p:nvCxnSpPr>
          <p:cNvPr id="26" name="Curved Connector 25"/>
          <p:cNvCxnSpPr>
            <a:stCxn id="10" idx="1"/>
            <a:endCxn id="14" idx="2"/>
          </p:cNvCxnSpPr>
          <p:nvPr/>
        </p:nvCxnSpPr>
        <p:spPr>
          <a:xfrm rot="16200000" flipV="1">
            <a:off x="3990976" y="2330450"/>
            <a:ext cx="914400" cy="1514475"/>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10" idx="1"/>
            <a:endCxn id="16" idx="2"/>
          </p:cNvCxnSpPr>
          <p:nvPr/>
        </p:nvCxnSpPr>
        <p:spPr>
          <a:xfrm rot="5400000" flipH="1" flipV="1">
            <a:off x="4906169" y="2507457"/>
            <a:ext cx="1336675" cy="738187"/>
          </a:xfrm>
          <a:prstGeom prst="curvedConnector3">
            <a:avLst>
              <a:gd name="adj1" fmla="val 70957"/>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0" idx="1"/>
          </p:cNvCxnSpPr>
          <p:nvPr/>
        </p:nvCxnSpPr>
        <p:spPr>
          <a:xfrm rot="5400000" flipH="1" flipV="1">
            <a:off x="5326063" y="2546350"/>
            <a:ext cx="877888" cy="1119187"/>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pic>
        <p:nvPicPr>
          <p:cNvPr id="30742" name="Picture 2"/>
          <p:cNvPicPr>
            <a:picLocks noChangeAspect="1" noChangeArrowheads="1"/>
          </p:cNvPicPr>
          <p:nvPr/>
        </p:nvPicPr>
        <p:blipFill>
          <a:blip r:embed="rId5" cstate="print"/>
          <a:srcRect/>
          <a:stretch>
            <a:fillRect/>
          </a:stretch>
        </p:blipFill>
        <p:spPr bwMode="auto">
          <a:xfrm>
            <a:off x="2670175" y="381000"/>
            <a:ext cx="2043113" cy="2249488"/>
          </a:xfrm>
          <a:prstGeom prst="rect">
            <a:avLst/>
          </a:prstGeom>
          <a:noFill/>
          <a:ln w="9525">
            <a:noFill/>
            <a:miter lim="800000"/>
            <a:headEnd/>
            <a:tailEnd/>
          </a:ln>
        </p:spPr>
      </p:pic>
      <p:cxnSp>
        <p:nvCxnSpPr>
          <p:cNvPr id="25" name="Curved Connector 24"/>
          <p:cNvCxnSpPr>
            <a:stCxn id="10" idx="1"/>
            <a:endCxn id="34" idx="2"/>
          </p:cNvCxnSpPr>
          <p:nvPr/>
        </p:nvCxnSpPr>
        <p:spPr>
          <a:xfrm rot="16200000" flipV="1">
            <a:off x="2902744" y="1242219"/>
            <a:ext cx="958850" cy="3646488"/>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sp>
        <p:nvSpPr>
          <p:cNvPr id="51" name="Flowchart: Internal Storage 50"/>
          <p:cNvSpPr/>
          <p:nvPr/>
        </p:nvSpPr>
        <p:spPr>
          <a:xfrm>
            <a:off x="6049963" y="3581400"/>
            <a:ext cx="1265237" cy="1195388"/>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Spatial</a:t>
            </a:r>
          </a:p>
          <a:p>
            <a:pPr algn="ctr">
              <a:defRPr/>
            </a:pPr>
            <a:r>
              <a:rPr lang="en-US" dirty="0">
                <a:solidFill>
                  <a:prstClr val="black"/>
                </a:solidFill>
              </a:rPr>
              <a:t>Services</a:t>
            </a:r>
          </a:p>
        </p:txBody>
      </p:sp>
      <p:sp>
        <p:nvSpPr>
          <p:cNvPr id="53" name="Flowchart: Internal Storage 52"/>
          <p:cNvSpPr/>
          <p:nvPr/>
        </p:nvSpPr>
        <p:spPr>
          <a:xfrm>
            <a:off x="2514600" y="3544888"/>
            <a:ext cx="1835150" cy="1195387"/>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WaterOneFlow</a:t>
            </a:r>
          </a:p>
          <a:p>
            <a:pPr algn="ctr">
              <a:defRPr/>
            </a:pPr>
            <a:r>
              <a:rPr lang="en-US" dirty="0">
                <a:solidFill>
                  <a:prstClr val="black"/>
                </a:solidFill>
              </a:rPr>
              <a:t>Services</a:t>
            </a:r>
          </a:p>
        </p:txBody>
      </p:sp>
      <p:cxnSp>
        <p:nvCxnSpPr>
          <p:cNvPr id="72" name="Curved Connector 71"/>
          <p:cNvCxnSpPr>
            <a:stCxn id="7" idx="0"/>
            <a:endCxn id="53" idx="1"/>
          </p:cNvCxnSpPr>
          <p:nvPr/>
        </p:nvCxnSpPr>
        <p:spPr>
          <a:xfrm rot="5400000" flipH="1" flipV="1">
            <a:off x="1484313" y="3922713"/>
            <a:ext cx="811212" cy="1249362"/>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75" name="Curved Connector 71"/>
          <p:cNvCxnSpPr>
            <a:stCxn id="8" idx="0"/>
            <a:endCxn id="53" idx="1"/>
          </p:cNvCxnSpPr>
          <p:nvPr/>
        </p:nvCxnSpPr>
        <p:spPr>
          <a:xfrm rot="5400000" flipH="1" flipV="1">
            <a:off x="1982787" y="4419601"/>
            <a:ext cx="809625" cy="254000"/>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1"/>
          <p:cNvCxnSpPr>
            <a:stCxn id="9" idx="0"/>
            <a:endCxn id="53" idx="1"/>
          </p:cNvCxnSpPr>
          <p:nvPr/>
        </p:nvCxnSpPr>
        <p:spPr>
          <a:xfrm rot="16200000" flipV="1">
            <a:off x="2476500" y="4179888"/>
            <a:ext cx="809625" cy="733425"/>
          </a:xfrm>
          <a:prstGeom prst="curvedConnector4">
            <a:avLst>
              <a:gd name="adj1" fmla="val 8579"/>
              <a:gd name="adj2" fmla="val 121325"/>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1" name="Curved Connector 71"/>
          <p:cNvCxnSpPr>
            <a:stCxn id="11" idx="0"/>
            <a:endCxn id="51" idx="2"/>
          </p:cNvCxnSpPr>
          <p:nvPr/>
        </p:nvCxnSpPr>
        <p:spPr>
          <a:xfrm rot="5400000" flipH="1" flipV="1">
            <a:off x="5919788" y="4329113"/>
            <a:ext cx="314325" cy="1209675"/>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4" name="Curved Connector 71"/>
          <p:cNvCxnSpPr>
            <a:stCxn id="13" idx="0"/>
            <a:endCxn id="51" idx="2"/>
          </p:cNvCxnSpPr>
          <p:nvPr/>
        </p:nvCxnSpPr>
        <p:spPr>
          <a:xfrm rot="16200000" flipV="1">
            <a:off x="6588125" y="4870451"/>
            <a:ext cx="314325" cy="127000"/>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87" name="Curved Connector 71"/>
          <p:cNvCxnSpPr>
            <a:stCxn id="12" idx="0"/>
            <a:endCxn id="51" idx="2"/>
          </p:cNvCxnSpPr>
          <p:nvPr/>
        </p:nvCxnSpPr>
        <p:spPr>
          <a:xfrm rot="16200000" flipV="1">
            <a:off x="7255669" y="4202907"/>
            <a:ext cx="314325" cy="1462087"/>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pic>
        <p:nvPicPr>
          <p:cNvPr id="30752" name="Picture 2"/>
          <p:cNvPicPr>
            <a:picLocks noChangeAspect="1" noChangeArrowheads="1"/>
          </p:cNvPicPr>
          <p:nvPr/>
        </p:nvPicPr>
        <p:blipFill>
          <a:blip r:embed="rId6" cstate="print"/>
          <a:srcRect/>
          <a:stretch>
            <a:fillRect/>
          </a:stretch>
        </p:blipFill>
        <p:spPr bwMode="auto">
          <a:xfrm>
            <a:off x="495300" y="381000"/>
            <a:ext cx="2128838" cy="2205038"/>
          </a:xfrm>
          <a:prstGeom prst="rect">
            <a:avLst/>
          </a:prstGeom>
          <a:noFill/>
          <a:ln w="9525">
            <a:noFill/>
            <a:miter lim="800000"/>
            <a:headEnd/>
            <a:tailEnd/>
          </a:ln>
        </p:spPr>
      </p:pic>
      <p:sp>
        <p:nvSpPr>
          <p:cNvPr id="30753" name="TextBox 38"/>
          <p:cNvSpPr txBox="1">
            <a:spLocks noChangeArrowheads="1"/>
          </p:cNvSpPr>
          <p:nvPr/>
        </p:nvSpPr>
        <p:spPr bwMode="auto">
          <a:xfrm>
            <a:off x="609600" y="0"/>
            <a:ext cx="1905000" cy="369888"/>
          </a:xfrm>
          <a:prstGeom prst="rect">
            <a:avLst/>
          </a:prstGeom>
          <a:noFill/>
          <a:ln w="9525">
            <a:noFill/>
            <a:miter lim="800000"/>
            <a:headEnd/>
            <a:tailEnd/>
          </a:ln>
        </p:spPr>
        <p:txBody>
          <a:bodyPr>
            <a:spAutoFit/>
          </a:bodyPr>
          <a:lstStyle/>
          <a:p>
            <a:pPr algn="ctr"/>
            <a:r>
              <a:rPr lang="en-US">
                <a:solidFill>
                  <a:srgbClr val="000000"/>
                </a:solidFill>
                <a:latin typeface="Arial" pitchFamily="34" charset="0"/>
              </a:rPr>
              <a:t>Map Server</a:t>
            </a:r>
          </a:p>
        </p:txBody>
      </p:sp>
      <p:sp>
        <p:nvSpPr>
          <p:cNvPr id="30754" name="TextBox 39"/>
          <p:cNvSpPr txBox="1">
            <a:spLocks noChangeArrowheads="1"/>
          </p:cNvSpPr>
          <p:nvPr/>
        </p:nvSpPr>
        <p:spPr bwMode="auto">
          <a:xfrm>
            <a:off x="2514600" y="0"/>
            <a:ext cx="2286000" cy="369888"/>
          </a:xfrm>
          <a:prstGeom prst="rect">
            <a:avLst/>
          </a:prstGeom>
          <a:noFill/>
          <a:ln w="9525">
            <a:noFill/>
            <a:miter lim="800000"/>
            <a:headEnd/>
            <a:tailEnd/>
          </a:ln>
        </p:spPr>
        <p:txBody>
          <a:bodyPr>
            <a:spAutoFit/>
          </a:bodyPr>
          <a:lstStyle/>
          <a:p>
            <a:pPr algn="ctr"/>
            <a:r>
              <a:rPr lang="en-US">
                <a:solidFill>
                  <a:srgbClr val="000000"/>
                </a:solidFill>
                <a:latin typeface="Arial" pitchFamily="34" charset="0"/>
              </a:rPr>
              <a:t>Time Series Analyst</a:t>
            </a:r>
          </a:p>
        </p:txBody>
      </p:sp>
      <p:sp>
        <p:nvSpPr>
          <p:cNvPr id="30755" name="TextBox 40"/>
          <p:cNvSpPr txBox="1">
            <a:spLocks noChangeArrowheads="1"/>
          </p:cNvSpPr>
          <p:nvPr/>
        </p:nvSpPr>
        <p:spPr bwMode="auto">
          <a:xfrm>
            <a:off x="4724400" y="152400"/>
            <a:ext cx="2438400" cy="369888"/>
          </a:xfrm>
          <a:prstGeom prst="rect">
            <a:avLst/>
          </a:prstGeom>
          <a:noFill/>
          <a:ln w="9525">
            <a:noFill/>
            <a:miter lim="800000"/>
            <a:headEnd/>
            <a:tailEnd/>
          </a:ln>
        </p:spPr>
        <p:txBody>
          <a:bodyPr>
            <a:spAutoFit/>
          </a:bodyPr>
          <a:lstStyle/>
          <a:p>
            <a:pPr algn="ctr"/>
            <a:r>
              <a:rPr lang="en-US" dirty="0" err="1" smtClean="0">
                <a:solidFill>
                  <a:srgbClr val="000000"/>
                </a:solidFill>
                <a:latin typeface="Arial" pitchFamily="34" charset="0"/>
              </a:rPr>
              <a:t>HydroServer</a:t>
            </a:r>
            <a:r>
              <a:rPr lang="en-US" dirty="0" smtClean="0">
                <a:solidFill>
                  <a:srgbClr val="000000"/>
                </a:solidFill>
                <a:latin typeface="Arial" pitchFamily="34" charset="0"/>
              </a:rPr>
              <a:t> </a:t>
            </a:r>
            <a:r>
              <a:rPr lang="en-US" dirty="0">
                <a:solidFill>
                  <a:srgbClr val="000000"/>
                </a:solidFill>
                <a:latin typeface="Arial" pitchFamily="34" charset="0"/>
              </a:rPr>
              <a:t>Website</a:t>
            </a:r>
          </a:p>
        </p:txBody>
      </p:sp>
      <p:sp>
        <p:nvSpPr>
          <p:cNvPr id="30756" name="TextBox 41"/>
          <p:cNvSpPr txBox="1">
            <a:spLocks noChangeArrowheads="1"/>
          </p:cNvSpPr>
          <p:nvPr/>
        </p:nvSpPr>
        <p:spPr bwMode="auto">
          <a:xfrm>
            <a:off x="7086600" y="295275"/>
            <a:ext cx="1676400" cy="923925"/>
          </a:xfrm>
          <a:prstGeom prst="rect">
            <a:avLst/>
          </a:prstGeom>
          <a:noFill/>
          <a:ln w="9525">
            <a:noFill/>
            <a:miter lim="800000"/>
            <a:headEnd/>
            <a:tailEnd/>
          </a:ln>
        </p:spPr>
        <p:txBody>
          <a:bodyPr>
            <a:spAutoFit/>
          </a:bodyPr>
          <a:lstStyle/>
          <a:p>
            <a:pPr algn="ctr"/>
            <a:r>
              <a:rPr lang="en-US" dirty="0" err="1" smtClean="0">
                <a:solidFill>
                  <a:srgbClr val="000000"/>
                </a:solidFill>
                <a:latin typeface="Arial" pitchFamily="34" charset="0"/>
              </a:rPr>
              <a:t>HydroServer</a:t>
            </a:r>
            <a:r>
              <a:rPr lang="en-US" dirty="0" smtClean="0">
                <a:solidFill>
                  <a:srgbClr val="000000"/>
                </a:solidFill>
                <a:latin typeface="Arial" pitchFamily="34" charset="0"/>
              </a:rPr>
              <a:t> </a:t>
            </a:r>
            <a:r>
              <a:rPr lang="en-US" dirty="0">
                <a:solidFill>
                  <a:srgbClr val="000000"/>
                </a:solidFill>
                <a:latin typeface="Arial" pitchFamily="34" charset="0"/>
              </a:rPr>
              <a:t>Capabilities Web Service</a:t>
            </a:r>
          </a:p>
        </p:txBody>
      </p:sp>
      <p:sp>
        <p:nvSpPr>
          <p:cNvPr id="22" name="Rectangle 21"/>
          <p:cNvSpPr/>
          <p:nvPr/>
        </p:nvSpPr>
        <p:spPr>
          <a:xfrm>
            <a:off x="635000" y="2895600"/>
            <a:ext cx="1617663" cy="1195388"/>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solidFill>
                  <a:prstClr val="black"/>
                </a:solidFill>
              </a:rPr>
              <a:t>HydroServer</a:t>
            </a:r>
            <a:r>
              <a:rPr lang="en-US" dirty="0" smtClean="0">
                <a:solidFill>
                  <a:prstClr val="black"/>
                </a:solidFill>
              </a:rPr>
              <a:t> </a:t>
            </a:r>
            <a:r>
              <a:rPr lang="en-US" dirty="0">
                <a:solidFill>
                  <a:prstClr val="black"/>
                </a:solidFill>
              </a:rPr>
              <a:t>Database Configuration Tool</a:t>
            </a:r>
          </a:p>
        </p:txBody>
      </p:sp>
      <p:sp>
        <p:nvSpPr>
          <p:cNvPr id="38" name="Slide Number Placeholder 37"/>
          <p:cNvSpPr>
            <a:spLocks noGrp="1"/>
          </p:cNvSpPr>
          <p:nvPr>
            <p:ph type="sldNum" sz="quarter" idx="12"/>
          </p:nvPr>
        </p:nvSpPr>
        <p:spPr/>
        <p:txBody>
          <a:bodyPr/>
          <a:lstStyle/>
          <a:p>
            <a:pPr>
              <a:defRPr/>
            </a:pPr>
            <a:fld id="{ADFE4C12-2E84-4748-B298-F06D7AE31985}" type="slidenum">
              <a:rPr lang="en-US" smtClean="0">
                <a:solidFill>
                  <a:prstClr val="black">
                    <a:tint val="75000"/>
                  </a:prstClr>
                </a:solidFill>
              </a:rPr>
              <a:pPr>
                <a:defRPr/>
              </a:pPr>
              <a:t>17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descr="hydrodesktop1"/>
          <p:cNvPicPr>
            <a:picLocks noChangeAspect="1" noChangeArrowheads="1"/>
          </p:cNvPicPr>
          <p:nvPr/>
        </p:nvPicPr>
        <p:blipFill>
          <a:blip r:embed="rId3" cstate="print"/>
          <a:srcRect/>
          <a:stretch>
            <a:fillRect/>
          </a:stretch>
        </p:blipFill>
        <p:spPr bwMode="auto">
          <a:xfrm>
            <a:off x="695325" y="1050925"/>
            <a:ext cx="7924800" cy="4953000"/>
          </a:xfrm>
          <a:prstGeom prst="rect">
            <a:avLst/>
          </a:prstGeom>
          <a:noFill/>
          <a:ln w="9525">
            <a:noFill/>
            <a:miter lim="800000"/>
            <a:headEnd/>
            <a:tailEnd/>
          </a:ln>
        </p:spPr>
      </p:pic>
      <p:sp>
        <p:nvSpPr>
          <p:cNvPr id="6" name="Rectangle 2"/>
          <p:cNvSpPr txBox="1">
            <a:spLocks noChangeArrowheads="1"/>
          </p:cNvSpPr>
          <p:nvPr/>
        </p:nvSpPr>
        <p:spPr>
          <a:xfrm>
            <a:off x="0" y="36513"/>
            <a:ext cx="9144000" cy="1085850"/>
          </a:xfrm>
          <a:prstGeom prst="rect">
            <a:avLst/>
          </a:prstGeom>
        </p:spPr>
        <p:txBody>
          <a:bodyPr>
            <a:normAutofit fontScale="97500" lnSpcReduction="10000"/>
          </a:bodyPr>
          <a:lstStyle/>
          <a:p>
            <a:pPr algn="ctr" fontAlgn="auto">
              <a:spcAft>
                <a:spcPts val="0"/>
              </a:spcAft>
              <a:defRPr/>
            </a:pPr>
            <a:r>
              <a:rPr lang="en-US" sz="3600" dirty="0" err="1">
                <a:solidFill>
                  <a:srgbClr val="FF0000"/>
                </a:solidFill>
                <a:latin typeface="Calibri"/>
              </a:rPr>
              <a:t>HydroDesktop</a:t>
            </a:r>
            <a:r>
              <a:rPr lang="en-US" sz="3600" dirty="0">
                <a:solidFill>
                  <a:srgbClr val="FF0000"/>
                </a:solidFill>
                <a:latin typeface="Calibri"/>
              </a:rPr>
              <a:t/>
            </a:r>
            <a:br>
              <a:rPr lang="en-US" sz="3600" dirty="0">
                <a:solidFill>
                  <a:srgbClr val="FF0000"/>
                </a:solidFill>
                <a:latin typeface="Calibri"/>
              </a:rPr>
            </a:br>
            <a:r>
              <a:rPr lang="en-US" sz="3600" dirty="0">
                <a:solidFill>
                  <a:srgbClr val="0070C0"/>
                </a:solidFill>
                <a:latin typeface="Calibri"/>
              </a:rPr>
              <a:t>Harvesting and analyzing data from web services</a:t>
            </a:r>
          </a:p>
        </p:txBody>
      </p:sp>
      <p:grpSp>
        <p:nvGrpSpPr>
          <p:cNvPr id="2" name="Group 8"/>
          <p:cNvGrpSpPr>
            <a:grpSpLocks/>
          </p:cNvGrpSpPr>
          <p:nvPr/>
        </p:nvGrpSpPr>
        <p:grpSpPr bwMode="auto">
          <a:xfrm>
            <a:off x="1447800" y="3916363"/>
            <a:ext cx="2892425" cy="2252662"/>
            <a:chOff x="2819400" y="1066800"/>
            <a:chExt cx="3429000" cy="1676400"/>
          </a:xfrm>
        </p:grpSpPr>
        <p:sp>
          <p:nvSpPr>
            <p:cNvPr id="8" name="Rectangle 7"/>
            <p:cNvSpPr/>
            <p:nvPr/>
          </p:nvSpPr>
          <p:spPr>
            <a:xfrm>
              <a:off x="2819400" y="1066800"/>
              <a:ext cx="3276559" cy="1676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3259" name="TextBox 2"/>
            <p:cNvSpPr txBox="1">
              <a:spLocks noChangeArrowheads="1"/>
            </p:cNvSpPr>
            <p:nvPr/>
          </p:nvSpPr>
          <p:spPr bwMode="auto">
            <a:xfrm>
              <a:off x="2819400" y="1447616"/>
              <a:ext cx="3429000" cy="1214031"/>
            </a:xfrm>
            <a:prstGeom prst="rect">
              <a:avLst/>
            </a:prstGeom>
            <a:noFill/>
            <a:ln w="9525">
              <a:noFill/>
              <a:miter lim="800000"/>
              <a:headEnd/>
              <a:tailEnd/>
            </a:ln>
          </p:spPr>
          <p:txBody>
            <a:bodyPr>
              <a:spAutoFit/>
            </a:bodyPr>
            <a:lstStyle/>
            <a:p>
              <a:pPr marL="171450" indent="-171450">
                <a:buFont typeface="Arial" pitchFamily="34" charset="0"/>
                <a:buChar char="•"/>
              </a:pPr>
              <a:r>
                <a:rPr lang="en-US" sz="2000">
                  <a:solidFill>
                    <a:prstClr val="black"/>
                  </a:solidFill>
                  <a:latin typeface="Calibri" pitchFamily="34" charset="0"/>
                </a:rPr>
                <a:t>Add shapefiles to map</a:t>
              </a:r>
            </a:p>
            <a:p>
              <a:pPr marL="171450" indent="-171450">
                <a:buFont typeface="Arial" pitchFamily="34" charset="0"/>
                <a:buChar char="•"/>
              </a:pPr>
              <a:r>
                <a:rPr lang="en-US" sz="2000">
                  <a:solidFill>
                    <a:prstClr val="black"/>
                  </a:solidFill>
                  <a:latin typeface="Calibri" pitchFamily="34" charset="0"/>
                </a:rPr>
                <a:t>Change symbology and labels</a:t>
              </a:r>
            </a:p>
            <a:p>
              <a:pPr marL="171450" indent="-171450">
                <a:buFont typeface="Arial" pitchFamily="34" charset="0"/>
                <a:buChar char="•"/>
              </a:pPr>
              <a:r>
                <a:rPr lang="en-US" sz="2000">
                  <a:solidFill>
                    <a:prstClr val="black"/>
                  </a:solidFill>
                  <a:latin typeface="Calibri" pitchFamily="34" charset="0"/>
                </a:rPr>
                <a:t>Print and export map</a:t>
              </a:r>
            </a:p>
            <a:p>
              <a:pPr marL="171450" indent="-171450">
                <a:buFont typeface="Arial" pitchFamily="34" charset="0"/>
                <a:buChar char="•"/>
              </a:pPr>
              <a:r>
                <a:rPr lang="en-US" sz="2000">
                  <a:solidFill>
                    <a:prstClr val="black"/>
                  </a:solidFill>
                  <a:latin typeface="Calibri" pitchFamily="34" charset="0"/>
                </a:rPr>
                <a:t>GIS toolbox</a:t>
              </a:r>
            </a:p>
          </p:txBody>
        </p:sp>
        <p:sp>
          <p:nvSpPr>
            <p:cNvPr id="53260" name="TextBox 5"/>
            <p:cNvSpPr txBox="1">
              <a:spLocks noChangeArrowheads="1"/>
            </p:cNvSpPr>
            <p:nvPr/>
          </p:nvSpPr>
          <p:spPr bwMode="auto">
            <a:xfrm>
              <a:off x="2895600" y="1142023"/>
              <a:ext cx="2133600" cy="271508"/>
            </a:xfrm>
            <a:prstGeom prst="rect">
              <a:avLst/>
            </a:prstGeom>
            <a:noFill/>
            <a:ln w="9525">
              <a:noFill/>
              <a:miter lim="800000"/>
              <a:headEnd/>
              <a:tailEnd/>
            </a:ln>
          </p:spPr>
          <p:txBody>
            <a:bodyPr>
              <a:spAutoFit/>
            </a:bodyPr>
            <a:lstStyle/>
            <a:p>
              <a:r>
                <a:rPr lang="en-US" b="1">
                  <a:solidFill>
                    <a:prstClr val="black"/>
                  </a:solidFill>
                  <a:latin typeface="Calibri" pitchFamily="34" charset="0"/>
                </a:rPr>
                <a:t>GIS</a:t>
              </a:r>
              <a:r>
                <a:rPr lang="en-US">
                  <a:solidFill>
                    <a:prstClr val="black"/>
                  </a:solidFill>
                  <a:latin typeface="Calibri" pitchFamily="34" charset="0"/>
                </a:rPr>
                <a:t> </a:t>
              </a:r>
            </a:p>
          </p:txBody>
        </p:sp>
      </p:grpSp>
      <p:grpSp>
        <p:nvGrpSpPr>
          <p:cNvPr id="3" name="Group 10"/>
          <p:cNvGrpSpPr>
            <a:grpSpLocks/>
          </p:cNvGrpSpPr>
          <p:nvPr/>
        </p:nvGrpSpPr>
        <p:grpSpPr bwMode="auto">
          <a:xfrm>
            <a:off x="5313363" y="3916363"/>
            <a:ext cx="2743200" cy="2301875"/>
            <a:chOff x="6477000" y="1066800"/>
            <a:chExt cx="2362200" cy="1676400"/>
          </a:xfrm>
        </p:grpSpPr>
        <p:sp>
          <p:nvSpPr>
            <p:cNvPr id="12" name="Rectangle 11"/>
            <p:cNvSpPr/>
            <p:nvPr/>
          </p:nvSpPr>
          <p:spPr>
            <a:xfrm>
              <a:off x="6477000" y="1066800"/>
              <a:ext cx="2362200" cy="1676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3256" name="TextBox 4"/>
            <p:cNvSpPr txBox="1">
              <a:spLocks noChangeArrowheads="1"/>
            </p:cNvSpPr>
            <p:nvPr/>
          </p:nvSpPr>
          <p:spPr bwMode="auto">
            <a:xfrm>
              <a:off x="6553680" y="1447633"/>
              <a:ext cx="2285520" cy="964068"/>
            </a:xfrm>
            <a:prstGeom prst="rect">
              <a:avLst/>
            </a:prstGeom>
            <a:noFill/>
            <a:ln w="9525">
              <a:noFill/>
              <a:miter lim="800000"/>
              <a:headEnd/>
              <a:tailEnd/>
            </a:ln>
          </p:spPr>
          <p:txBody>
            <a:bodyPr>
              <a:spAutoFit/>
            </a:bodyPr>
            <a:lstStyle/>
            <a:p>
              <a:pPr marL="171450" indent="-171450">
                <a:buFont typeface="Arial" pitchFamily="34" charset="0"/>
                <a:buChar char="•"/>
              </a:pPr>
              <a:r>
                <a:rPr lang="en-US" sz="2000">
                  <a:solidFill>
                    <a:prstClr val="black"/>
                  </a:solidFill>
                  <a:latin typeface="Calibri" pitchFamily="34" charset="0"/>
                </a:rPr>
                <a:t>Search for data</a:t>
              </a:r>
            </a:p>
            <a:p>
              <a:pPr marL="171450" indent="-171450">
                <a:buFont typeface="Arial" pitchFamily="34" charset="0"/>
                <a:buChar char="•"/>
              </a:pPr>
              <a:r>
                <a:rPr lang="en-US" sz="2000">
                  <a:solidFill>
                    <a:prstClr val="black"/>
                  </a:solidFill>
                  <a:latin typeface="Calibri" pitchFamily="34" charset="0"/>
                </a:rPr>
                <a:t>Download data</a:t>
              </a:r>
            </a:p>
            <a:p>
              <a:pPr marL="171450" indent="-171450">
                <a:buFont typeface="Arial" pitchFamily="34" charset="0"/>
                <a:buChar char="•"/>
              </a:pPr>
              <a:r>
                <a:rPr lang="en-US" sz="2000">
                  <a:solidFill>
                    <a:prstClr val="black"/>
                  </a:solidFill>
                  <a:latin typeface="Calibri" pitchFamily="34" charset="0"/>
                </a:rPr>
                <a:t>Display time series</a:t>
              </a:r>
            </a:p>
            <a:p>
              <a:pPr marL="171450" indent="-171450">
                <a:buFont typeface="Arial" pitchFamily="34" charset="0"/>
                <a:buChar char="•"/>
              </a:pPr>
              <a:r>
                <a:rPr lang="en-US" sz="2000">
                  <a:solidFill>
                    <a:prstClr val="black"/>
                  </a:solidFill>
                  <a:latin typeface="Calibri" pitchFamily="34" charset="0"/>
                </a:rPr>
                <a:t>Export data</a:t>
              </a:r>
            </a:p>
          </p:txBody>
        </p:sp>
        <p:sp>
          <p:nvSpPr>
            <p:cNvPr id="53257" name="TextBox 6"/>
            <p:cNvSpPr txBox="1">
              <a:spLocks noChangeArrowheads="1"/>
            </p:cNvSpPr>
            <p:nvPr/>
          </p:nvSpPr>
          <p:spPr bwMode="auto">
            <a:xfrm>
              <a:off x="6629400" y="1142716"/>
              <a:ext cx="2133600" cy="282849"/>
            </a:xfrm>
            <a:prstGeom prst="rect">
              <a:avLst/>
            </a:prstGeom>
            <a:noFill/>
            <a:ln w="9525">
              <a:noFill/>
              <a:miter lim="800000"/>
              <a:headEnd/>
              <a:tailEnd/>
            </a:ln>
          </p:spPr>
          <p:txBody>
            <a:bodyPr>
              <a:spAutoFit/>
            </a:bodyPr>
            <a:lstStyle/>
            <a:p>
              <a:r>
                <a:rPr lang="en-US" b="1">
                  <a:solidFill>
                    <a:prstClr val="black"/>
                  </a:solidFill>
                  <a:latin typeface="Calibri" pitchFamily="34" charset="0"/>
                </a:rPr>
                <a:t>Hydrology</a:t>
              </a:r>
              <a:r>
                <a:rPr lang="en-US">
                  <a:solidFill>
                    <a:prstClr val="black"/>
                  </a:solidFill>
                  <a:latin typeface="Calibri" pitchFamily="34" charset="0"/>
                </a:rPr>
                <a:t> </a:t>
              </a:r>
            </a:p>
          </p:txBody>
        </p:sp>
      </p:grpSp>
      <p:sp>
        <p:nvSpPr>
          <p:cNvPr id="53254" name="TextBox 14"/>
          <p:cNvSpPr txBox="1">
            <a:spLocks noChangeArrowheads="1"/>
          </p:cNvSpPr>
          <p:nvPr/>
        </p:nvSpPr>
        <p:spPr bwMode="auto">
          <a:xfrm>
            <a:off x="2170113" y="6254750"/>
            <a:ext cx="5168900" cy="461963"/>
          </a:xfrm>
          <a:prstGeom prst="rect">
            <a:avLst/>
          </a:prstGeom>
          <a:noFill/>
          <a:ln w="9525">
            <a:noFill/>
            <a:miter lim="800000"/>
            <a:headEnd/>
            <a:tailEnd/>
          </a:ln>
        </p:spPr>
        <p:txBody>
          <a:bodyPr>
            <a:spAutoFit/>
          </a:bodyPr>
          <a:lstStyle/>
          <a:p>
            <a:pPr algn="ctr"/>
            <a:r>
              <a:rPr lang="en-US" sz="2400">
                <a:solidFill>
                  <a:prstClr val="black"/>
                </a:solidFill>
                <a:latin typeface="Arial" pitchFamily="34" charset="0"/>
                <a:hlinkClick r:id="rId4"/>
              </a:rPr>
              <a:t>http://hydrodesktop.codeplex.com</a:t>
            </a:r>
            <a:r>
              <a:rPr lang="en-US" sz="2400">
                <a:solidFill>
                  <a:prstClr val="black"/>
                </a:solidFill>
                <a:latin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96838"/>
            <a:ext cx="8229600" cy="776287"/>
          </a:xfrm>
        </p:spPr>
        <p:txBody>
          <a:bodyPr/>
          <a:lstStyle/>
          <a:p>
            <a:r>
              <a:rPr lang="en-US" smtClean="0"/>
              <a:t>HydroDesktop</a:t>
            </a:r>
          </a:p>
        </p:txBody>
      </p:sp>
      <p:grpSp>
        <p:nvGrpSpPr>
          <p:cNvPr id="54275" name="Group 702"/>
          <p:cNvGrpSpPr>
            <a:grpSpLocks/>
          </p:cNvGrpSpPr>
          <p:nvPr/>
        </p:nvGrpSpPr>
        <p:grpSpPr bwMode="auto">
          <a:xfrm>
            <a:off x="1098550" y="750888"/>
            <a:ext cx="6953250" cy="4108450"/>
            <a:chOff x="34747200" y="16619559"/>
            <a:chExt cx="10433977" cy="6164241"/>
          </a:xfrm>
        </p:grpSpPr>
        <p:grpSp>
          <p:nvGrpSpPr>
            <p:cNvPr id="54277" name="Group 639"/>
            <p:cNvGrpSpPr>
              <a:grpSpLocks/>
            </p:cNvGrpSpPr>
            <p:nvPr/>
          </p:nvGrpSpPr>
          <p:grpSpPr bwMode="auto">
            <a:xfrm>
              <a:off x="34747200" y="16619559"/>
              <a:ext cx="10433977" cy="6011841"/>
              <a:chOff x="36847460" y="16543359"/>
              <a:chExt cx="10433977" cy="6011841"/>
            </a:xfrm>
          </p:grpSpPr>
          <p:pic>
            <p:nvPicPr>
              <p:cNvPr id="54282"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847460" y="17764836"/>
                <a:ext cx="2576299" cy="1423063"/>
              </a:xfrm>
              <a:prstGeom prst="rect">
                <a:avLst/>
              </a:prstGeom>
              <a:noFill/>
              <a:ln w="9525">
                <a:noFill/>
                <a:miter lim="800000"/>
                <a:headEnd/>
                <a:tailEnd/>
              </a:ln>
            </p:spPr>
          </p:pic>
          <p:pic>
            <p:nvPicPr>
              <p:cNvPr id="54283" name="Picture 18" descr="evap6"/>
              <p:cNvPicPr>
                <a:picLocks noChangeAspect="1" noChangeArrowheads="1"/>
              </p:cNvPicPr>
              <p:nvPr/>
            </p:nvPicPr>
            <p:blipFill>
              <a:blip r:embed="rId3" cstate="print"/>
              <a:srcRect/>
              <a:stretch>
                <a:fillRect/>
              </a:stretch>
            </p:blipFill>
            <p:spPr bwMode="auto">
              <a:xfrm>
                <a:off x="37063691" y="20780991"/>
                <a:ext cx="2149381" cy="1685499"/>
              </a:xfrm>
              <a:prstGeom prst="rect">
                <a:avLst/>
              </a:prstGeom>
              <a:noFill/>
              <a:ln w="9525">
                <a:noFill/>
                <a:miter lim="800000"/>
                <a:headEnd/>
                <a:tailEnd/>
              </a:ln>
            </p:spPr>
          </p:pic>
          <p:pic>
            <p:nvPicPr>
              <p:cNvPr id="54284" name="Picture 19" descr="Chart"/>
              <p:cNvPicPr>
                <a:picLocks noChangeAspect="1" noChangeArrowheads="1"/>
              </p:cNvPicPr>
              <p:nvPr/>
            </p:nvPicPr>
            <p:blipFill>
              <a:blip r:embed="rId4" cstate="print"/>
              <a:srcRect/>
              <a:stretch>
                <a:fillRect/>
              </a:stretch>
            </p:blipFill>
            <p:spPr bwMode="auto">
              <a:xfrm>
                <a:off x="40434688" y="17055152"/>
                <a:ext cx="2838734" cy="1387949"/>
              </a:xfrm>
              <a:prstGeom prst="rect">
                <a:avLst/>
              </a:prstGeom>
              <a:noFill/>
              <a:ln w="9525">
                <a:noFill/>
                <a:miter lim="800000"/>
                <a:headEnd/>
                <a:tailEnd/>
              </a:ln>
            </p:spPr>
          </p:pic>
          <p:grpSp>
            <p:nvGrpSpPr>
              <p:cNvPr id="54285" name="Group 20"/>
              <p:cNvGrpSpPr>
                <a:grpSpLocks/>
              </p:cNvGrpSpPr>
              <p:nvPr/>
            </p:nvGrpSpPr>
            <p:grpSpPr bwMode="auto">
              <a:xfrm>
                <a:off x="43716975" y="17676125"/>
                <a:ext cx="2738935" cy="1860345"/>
                <a:chOff x="1557" y="1031"/>
                <a:chExt cx="2702" cy="2168"/>
              </a:xfrm>
            </p:grpSpPr>
            <p:grpSp>
              <p:nvGrpSpPr>
                <p:cNvPr id="54298" name="Group 21"/>
                <p:cNvGrpSpPr>
                  <a:grpSpLocks/>
                </p:cNvGrpSpPr>
                <p:nvPr/>
              </p:nvGrpSpPr>
              <p:grpSpPr bwMode="auto">
                <a:xfrm>
                  <a:off x="1557" y="1795"/>
                  <a:ext cx="2702" cy="1404"/>
                  <a:chOff x="882" y="1087"/>
                  <a:chExt cx="4052" cy="2825"/>
                </a:xfrm>
              </p:grpSpPr>
              <p:sp>
                <p:nvSpPr>
                  <p:cNvPr id="54300" name="Freeform 22"/>
                  <p:cNvSpPr>
                    <a:spLocks/>
                  </p:cNvSpPr>
                  <p:nvPr/>
                </p:nvSpPr>
                <p:spPr bwMode="auto">
                  <a:xfrm>
                    <a:off x="2524" y="1440"/>
                    <a:ext cx="2408" cy="1564"/>
                  </a:xfrm>
                  <a:custGeom>
                    <a:avLst/>
                    <a:gdLst>
                      <a:gd name="T0" fmla="*/ 0 w 2408"/>
                      <a:gd name="T1" fmla="*/ 1241 h 1564"/>
                      <a:gd name="T2" fmla="*/ 214 w 2408"/>
                      <a:gd name="T3" fmla="*/ 1369 h 1564"/>
                      <a:gd name="T4" fmla="*/ 441 w 2408"/>
                      <a:gd name="T5" fmla="*/ 1319 h 1564"/>
                      <a:gd name="T6" fmla="*/ 548 w 2408"/>
                      <a:gd name="T7" fmla="*/ 1348 h 1564"/>
                      <a:gd name="T8" fmla="*/ 2408 w 2408"/>
                      <a:gd name="T9" fmla="*/ 24 h 1564"/>
                      <a:gd name="T10" fmla="*/ 2326 w 2408"/>
                      <a:gd name="T11" fmla="*/ 8 h 1564"/>
                      <a:gd name="T12" fmla="*/ 2141 w 2408"/>
                      <a:gd name="T13" fmla="*/ 4 h 1564"/>
                      <a:gd name="T14" fmla="*/ 0 w 2408"/>
                      <a:gd name="T15" fmla="*/ 1241 h 1564"/>
                      <a:gd name="T16" fmla="*/ 0 60000 65536"/>
                      <a:gd name="T17" fmla="*/ 0 60000 65536"/>
                      <a:gd name="T18" fmla="*/ 0 60000 65536"/>
                      <a:gd name="T19" fmla="*/ 0 60000 65536"/>
                      <a:gd name="T20" fmla="*/ 0 60000 65536"/>
                      <a:gd name="T21" fmla="*/ 0 60000 65536"/>
                      <a:gd name="T22" fmla="*/ 0 60000 65536"/>
                      <a:gd name="T23" fmla="*/ 0 60000 65536"/>
                      <a:gd name="T24" fmla="*/ 0 w 2408"/>
                      <a:gd name="T25" fmla="*/ 0 h 1564"/>
                      <a:gd name="T26" fmla="*/ 2408 w 2408"/>
                      <a:gd name="T27" fmla="*/ 1564 h 15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8" h="1564">
                        <a:moveTo>
                          <a:pt x="0" y="1241"/>
                        </a:moveTo>
                        <a:cubicBezTo>
                          <a:pt x="157" y="1340"/>
                          <a:pt x="141" y="1356"/>
                          <a:pt x="214" y="1369"/>
                        </a:cubicBezTo>
                        <a:cubicBezTo>
                          <a:pt x="287" y="1382"/>
                          <a:pt x="385" y="1322"/>
                          <a:pt x="441" y="1319"/>
                        </a:cubicBezTo>
                        <a:cubicBezTo>
                          <a:pt x="497" y="1316"/>
                          <a:pt x="220" y="1564"/>
                          <a:pt x="548" y="1348"/>
                        </a:cubicBezTo>
                        <a:cubicBezTo>
                          <a:pt x="909" y="1117"/>
                          <a:pt x="559" y="1304"/>
                          <a:pt x="2408" y="24"/>
                        </a:cubicBezTo>
                        <a:cubicBezTo>
                          <a:pt x="2298" y="6"/>
                          <a:pt x="2384" y="16"/>
                          <a:pt x="2326" y="8"/>
                        </a:cubicBezTo>
                        <a:cubicBezTo>
                          <a:pt x="2268" y="0"/>
                          <a:pt x="2312" y="36"/>
                          <a:pt x="2141" y="4"/>
                        </a:cubicBezTo>
                        <a:cubicBezTo>
                          <a:pt x="1749" y="211"/>
                          <a:pt x="768" y="764"/>
                          <a:pt x="0" y="1241"/>
                        </a:cubicBezTo>
                        <a:close/>
                      </a:path>
                    </a:pathLst>
                  </a:custGeom>
                  <a:solidFill>
                    <a:schemeClr val="accent1"/>
                  </a:solidFill>
                  <a:ln w="9525">
                    <a:solidFill>
                      <a:schemeClr val="tx1"/>
                    </a:solidFill>
                    <a:round/>
                    <a:headEnd/>
                    <a:tailEnd/>
                  </a:ln>
                </p:spPr>
                <p:txBody>
                  <a:bodyPr/>
                  <a:lstStyle/>
                  <a:p>
                    <a:endParaRPr lang="en-US"/>
                  </a:p>
                </p:txBody>
              </p:sp>
              <p:grpSp>
                <p:nvGrpSpPr>
                  <p:cNvPr id="54301" name="Group 23"/>
                  <p:cNvGrpSpPr>
                    <a:grpSpLocks/>
                  </p:cNvGrpSpPr>
                  <p:nvPr/>
                </p:nvGrpSpPr>
                <p:grpSpPr bwMode="auto">
                  <a:xfrm>
                    <a:off x="882" y="1087"/>
                    <a:ext cx="4052" cy="2825"/>
                    <a:chOff x="684" y="959"/>
                    <a:chExt cx="4449" cy="3082"/>
                  </a:xfrm>
                </p:grpSpPr>
                <p:sp>
                  <p:nvSpPr>
                    <p:cNvPr id="54302" name="Freeform 24"/>
                    <p:cNvSpPr>
                      <a:spLocks/>
                    </p:cNvSpPr>
                    <p:nvPr/>
                  </p:nvSpPr>
                  <p:spPr bwMode="auto">
                    <a:xfrm>
                      <a:off x="684" y="959"/>
                      <a:ext cx="3349" cy="1145"/>
                    </a:xfrm>
                    <a:custGeom>
                      <a:avLst/>
                      <a:gdLst>
                        <a:gd name="T0" fmla="*/ 0 w 3349"/>
                        <a:gd name="T1" fmla="*/ 121 h 1145"/>
                        <a:gd name="T2" fmla="*/ 370 w 3349"/>
                        <a:gd name="T3" fmla="*/ 327 h 1145"/>
                        <a:gd name="T4" fmla="*/ 718 w 3349"/>
                        <a:gd name="T5" fmla="*/ 846 h 1145"/>
                        <a:gd name="T6" fmla="*/ 1052 w 3349"/>
                        <a:gd name="T7" fmla="*/ 1145 h 1145"/>
                        <a:gd name="T8" fmla="*/ 3349 w 3349"/>
                        <a:gd name="T9" fmla="*/ 419 h 1145"/>
                        <a:gd name="T10" fmla="*/ 2638 w 3349"/>
                        <a:gd name="T11" fmla="*/ 284 h 1145"/>
                        <a:gd name="T12" fmla="*/ 2140 w 3349"/>
                        <a:gd name="T13" fmla="*/ 0 h 1145"/>
                        <a:gd name="T14" fmla="*/ 0 w 3349"/>
                        <a:gd name="T15" fmla="*/ 121 h 1145"/>
                        <a:gd name="T16" fmla="*/ 0 60000 65536"/>
                        <a:gd name="T17" fmla="*/ 0 60000 65536"/>
                        <a:gd name="T18" fmla="*/ 0 60000 65536"/>
                        <a:gd name="T19" fmla="*/ 0 60000 65536"/>
                        <a:gd name="T20" fmla="*/ 0 60000 65536"/>
                        <a:gd name="T21" fmla="*/ 0 60000 65536"/>
                        <a:gd name="T22" fmla="*/ 0 60000 65536"/>
                        <a:gd name="T23" fmla="*/ 0 60000 65536"/>
                        <a:gd name="T24" fmla="*/ 0 w 3349"/>
                        <a:gd name="T25" fmla="*/ 0 h 1145"/>
                        <a:gd name="T26" fmla="*/ 3349 w 3349"/>
                        <a:gd name="T27" fmla="*/ 1145 h 1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9" h="1145">
                          <a:moveTo>
                            <a:pt x="0" y="121"/>
                          </a:moveTo>
                          <a:cubicBezTo>
                            <a:pt x="263" y="221"/>
                            <a:pt x="250" y="206"/>
                            <a:pt x="370" y="327"/>
                          </a:cubicBezTo>
                          <a:cubicBezTo>
                            <a:pt x="490" y="448"/>
                            <a:pt x="604" y="710"/>
                            <a:pt x="718" y="846"/>
                          </a:cubicBezTo>
                          <a:cubicBezTo>
                            <a:pt x="832" y="982"/>
                            <a:pt x="690" y="903"/>
                            <a:pt x="1052" y="1145"/>
                          </a:cubicBezTo>
                          <a:cubicBezTo>
                            <a:pt x="1863" y="917"/>
                            <a:pt x="2176" y="818"/>
                            <a:pt x="3349" y="419"/>
                          </a:cubicBezTo>
                          <a:cubicBezTo>
                            <a:pt x="2958" y="362"/>
                            <a:pt x="2840" y="354"/>
                            <a:pt x="2638" y="284"/>
                          </a:cubicBezTo>
                          <a:cubicBezTo>
                            <a:pt x="2436" y="214"/>
                            <a:pt x="2580" y="27"/>
                            <a:pt x="2140" y="0"/>
                          </a:cubicBezTo>
                          <a:cubicBezTo>
                            <a:pt x="284" y="114"/>
                            <a:pt x="633" y="92"/>
                            <a:pt x="0" y="121"/>
                          </a:cubicBezTo>
                          <a:close/>
                        </a:path>
                      </a:pathLst>
                    </a:custGeom>
                    <a:solidFill>
                      <a:schemeClr val="accent1"/>
                    </a:solidFill>
                    <a:ln w="9525">
                      <a:solidFill>
                        <a:schemeClr val="tx1"/>
                      </a:solidFill>
                      <a:round/>
                      <a:headEnd/>
                      <a:tailEnd/>
                    </a:ln>
                  </p:spPr>
                  <p:txBody>
                    <a:bodyPr/>
                    <a:lstStyle/>
                    <a:p>
                      <a:endParaRPr lang="en-US"/>
                    </a:p>
                  </p:txBody>
                </p:sp>
                <p:sp>
                  <p:nvSpPr>
                    <p:cNvPr id="54303" name="Freeform 25"/>
                    <p:cNvSpPr>
                      <a:spLocks/>
                    </p:cNvSpPr>
                    <p:nvPr/>
                  </p:nvSpPr>
                  <p:spPr bwMode="auto">
                    <a:xfrm>
                      <a:off x="1735" y="2297"/>
                      <a:ext cx="797" cy="910"/>
                    </a:xfrm>
                    <a:custGeom>
                      <a:avLst/>
                      <a:gdLst>
                        <a:gd name="T0" fmla="*/ 0 w 797"/>
                        <a:gd name="T1" fmla="*/ 0 h 910"/>
                        <a:gd name="T2" fmla="*/ 789 w 797"/>
                        <a:gd name="T3" fmla="*/ 640 h 910"/>
                        <a:gd name="T4" fmla="*/ 797 w 797"/>
                        <a:gd name="T5" fmla="*/ 910 h 910"/>
                        <a:gd name="T6" fmla="*/ 0 w 797"/>
                        <a:gd name="T7" fmla="*/ 185 h 910"/>
                        <a:gd name="T8" fmla="*/ 0 w 797"/>
                        <a:gd name="T9" fmla="*/ 0 h 910"/>
                        <a:gd name="T10" fmla="*/ 0 60000 65536"/>
                        <a:gd name="T11" fmla="*/ 0 60000 65536"/>
                        <a:gd name="T12" fmla="*/ 0 60000 65536"/>
                        <a:gd name="T13" fmla="*/ 0 60000 65536"/>
                        <a:gd name="T14" fmla="*/ 0 60000 65536"/>
                        <a:gd name="T15" fmla="*/ 0 w 797"/>
                        <a:gd name="T16" fmla="*/ 0 h 910"/>
                        <a:gd name="T17" fmla="*/ 797 w 797"/>
                        <a:gd name="T18" fmla="*/ 910 h 910"/>
                      </a:gdLst>
                      <a:ahLst/>
                      <a:cxnLst>
                        <a:cxn ang="T10">
                          <a:pos x="T0" y="T1"/>
                        </a:cxn>
                        <a:cxn ang="T11">
                          <a:pos x="T2" y="T3"/>
                        </a:cxn>
                        <a:cxn ang="T12">
                          <a:pos x="T4" y="T5"/>
                        </a:cxn>
                        <a:cxn ang="T13">
                          <a:pos x="T6" y="T7"/>
                        </a:cxn>
                        <a:cxn ang="T14">
                          <a:pos x="T8" y="T9"/>
                        </a:cxn>
                      </a:cxnLst>
                      <a:rect l="T15" t="T16" r="T17" b="T18"/>
                      <a:pathLst>
                        <a:path w="797" h="910">
                          <a:moveTo>
                            <a:pt x="0" y="0"/>
                          </a:moveTo>
                          <a:lnTo>
                            <a:pt x="789" y="640"/>
                          </a:lnTo>
                          <a:lnTo>
                            <a:pt x="797" y="910"/>
                          </a:lnTo>
                          <a:lnTo>
                            <a:pt x="0" y="185"/>
                          </a:lnTo>
                          <a:lnTo>
                            <a:pt x="0" y="0"/>
                          </a:lnTo>
                          <a:close/>
                        </a:path>
                      </a:pathLst>
                    </a:custGeom>
                    <a:solidFill>
                      <a:srgbClr val="3333FF"/>
                    </a:solidFill>
                    <a:ln w="9525">
                      <a:solidFill>
                        <a:schemeClr val="tx1"/>
                      </a:solidFill>
                      <a:round/>
                      <a:headEnd/>
                      <a:tailEnd/>
                    </a:ln>
                  </p:spPr>
                  <p:txBody>
                    <a:bodyPr/>
                    <a:lstStyle/>
                    <a:p>
                      <a:endParaRPr lang="en-US"/>
                    </a:p>
                  </p:txBody>
                </p:sp>
                <p:sp>
                  <p:nvSpPr>
                    <p:cNvPr id="54304" name="Freeform 26"/>
                    <p:cNvSpPr>
                      <a:spLocks/>
                    </p:cNvSpPr>
                    <p:nvPr/>
                  </p:nvSpPr>
                  <p:spPr bwMode="auto">
                    <a:xfrm>
                      <a:off x="696" y="1068"/>
                      <a:ext cx="2379" cy="2964"/>
                    </a:xfrm>
                    <a:custGeom>
                      <a:avLst/>
                      <a:gdLst>
                        <a:gd name="T0" fmla="*/ 3 w 2379"/>
                        <a:gd name="T1" fmla="*/ 540 h 2964"/>
                        <a:gd name="T2" fmla="*/ 2376 w 2379"/>
                        <a:gd name="T3" fmla="*/ 2964 h 2964"/>
                        <a:gd name="T4" fmla="*/ 2379 w 2379"/>
                        <a:gd name="T5" fmla="*/ 1716 h 2964"/>
                        <a:gd name="T6" fmla="*/ 2175 w 2379"/>
                        <a:gd name="T7" fmla="*/ 1722 h 2964"/>
                        <a:gd name="T8" fmla="*/ 2013 w 2379"/>
                        <a:gd name="T9" fmla="*/ 1734 h 2964"/>
                        <a:gd name="T10" fmla="*/ 1833 w 2379"/>
                        <a:gd name="T11" fmla="*/ 1611 h 2964"/>
                        <a:gd name="T12" fmla="*/ 1836 w 2379"/>
                        <a:gd name="T13" fmla="*/ 2145 h 2964"/>
                        <a:gd name="T14" fmla="*/ 1035 w 2379"/>
                        <a:gd name="T15" fmla="*/ 1416 h 2964"/>
                        <a:gd name="T16" fmla="*/ 1044 w 2379"/>
                        <a:gd name="T17" fmla="*/ 1038 h 2964"/>
                        <a:gd name="T18" fmla="*/ 795 w 2379"/>
                        <a:gd name="T19" fmla="*/ 846 h 2964"/>
                        <a:gd name="T20" fmla="*/ 462 w 2379"/>
                        <a:gd name="T21" fmla="*/ 339 h 2964"/>
                        <a:gd name="T22" fmla="*/ 300 w 2379"/>
                        <a:gd name="T23" fmla="*/ 150 h 2964"/>
                        <a:gd name="T24" fmla="*/ 0 w 2379"/>
                        <a:gd name="T25" fmla="*/ 0 h 2964"/>
                        <a:gd name="T26" fmla="*/ 3 w 2379"/>
                        <a:gd name="T27" fmla="*/ 540 h 2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9"/>
                        <a:gd name="T43" fmla="*/ 0 h 2964"/>
                        <a:gd name="T44" fmla="*/ 2379 w 2379"/>
                        <a:gd name="T45" fmla="*/ 2964 h 29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9" h="2964">
                          <a:moveTo>
                            <a:pt x="3" y="540"/>
                          </a:moveTo>
                          <a:lnTo>
                            <a:pt x="2376" y="2964"/>
                          </a:lnTo>
                          <a:lnTo>
                            <a:pt x="2379" y="1716"/>
                          </a:lnTo>
                          <a:cubicBezTo>
                            <a:pt x="2199" y="1599"/>
                            <a:pt x="2236" y="1719"/>
                            <a:pt x="2175" y="1722"/>
                          </a:cubicBezTo>
                          <a:cubicBezTo>
                            <a:pt x="2114" y="1725"/>
                            <a:pt x="2070" y="1752"/>
                            <a:pt x="2013" y="1734"/>
                          </a:cubicBezTo>
                          <a:cubicBezTo>
                            <a:pt x="1956" y="1716"/>
                            <a:pt x="1950" y="1680"/>
                            <a:pt x="1833" y="1611"/>
                          </a:cubicBezTo>
                          <a:lnTo>
                            <a:pt x="1836" y="2145"/>
                          </a:lnTo>
                          <a:lnTo>
                            <a:pt x="1035" y="1416"/>
                          </a:lnTo>
                          <a:lnTo>
                            <a:pt x="1044" y="1038"/>
                          </a:lnTo>
                          <a:cubicBezTo>
                            <a:pt x="1011" y="946"/>
                            <a:pt x="916" y="991"/>
                            <a:pt x="795" y="846"/>
                          </a:cubicBezTo>
                          <a:cubicBezTo>
                            <a:pt x="698" y="730"/>
                            <a:pt x="544" y="455"/>
                            <a:pt x="462" y="339"/>
                          </a:cubicBezTo>
                          <a:cubicBezTo>
                            <a:pt x="380" y="223"/>
                            <a:pt x="377" y="206"/>
                            <a:pt x="300" y="150"/>
                          </a:cubicBezTo>
                          <a:cubicBezTo>
                            <a:pt x="223" y="94"/>
                            <a:pt x="225" y="51"/>
                            <a:pt x="0" y="0"/>
                          </a:cubicBezTo>
                          <a:lnTo>
                            <a:pt x="3" y="540"/>
                          </a:lnTo>
                          <a:close/>
                        </a:path>
                      </a:pathLst>
                    </a:custGeom>
                    <a:solidFill>
                      <a:srgbClr val="FF6600"/>
                    </a:solidFill>
                    <a:ln w="9525">
                      <a:solidFill>
                        <a:schemeClr val="tx1"/>
                      </a:solidFill>
                      <a:round/>
                      <a:headEnd/>
                      <a:tailEnd/>
                    </a:ln>
                  </p:spPr>
                  <p:txBody>
                    <a:bodyPr/>
                    <a:lstStyle/>
                    <a:p>
                      <a:endParaRPr lang="en-US"/>
                    </a:p>
                  </p:txBody>
                </p:sp>
                <p:sp>
                  <p:nvSpPr>
                    <p:cNvPr id="54305" name="Freeform 27"/>
                    <p:cNvSpPr>
                      <a:spLocks/>
                    </p:cNvSpPr>
                    <p:nvPr/>
                  </p:nvSpPr>
                  <p:spPr bwMode="auto">
                    <a:xfrm>
                      <a:off x="1736" y="1370"/>
                      <a:ext cx="2298" cy="933"/>
                    </a:xfrm>
                    <a:custGeom>
                      <a:avLst/>
                      <a:gdLst>
                        <a:gd name="T0" fmla="*/ 0 w 2298"/>
                        <a:gd name="T1" fmla="*/ 726 h 933"/>
                        <a:gd name="T2" fmla="*/ 0 w 2298"/>
                        <a:gd name="T3" fmla="*/ 933 h 933"/>
                        <a:gd name="T4" fmla="*/ 2298 w 2298"/>
                        <a:gd name="T5" fmla="*/ 87 h 933"/>
                        <a:gd name="T6" fmla="*/ 2298 w 2298"/>
                        <a:gd name="T7" fmla="*/ 0 h 933"/>
                        <a:gd name="T8" fmla="*/ 0 w 2298"/>
                        <a:gd name="T9" fmla="*/ 726 h 933"/>
                        <a:gd name="T10" fmla="*/ 0 60000 65536"/>
                        <a:gd name="T11" fmla="*/ 0 60000 65536"/>
                        <a:gd name="T12" fmla="*/ 0 60000 65536"/>
                        <a:gd name="T13" fmla="*/ 0 60000 65536"/>
                        <a:gd name="T14" fmla="*/ 0 60000 65536"/>
                        <a:gd name="T15" fmla="*/ 0 w 2298"/>
                        <a:gd name="T16" fmla="*/ 0 h 933"/>
                        <a:gd name="T17" fmla="*/ 2298 w 2298"/>
                        <a:gd name="T18" fmla="*/ 933 h 933"/>
                      </a:gdLst>
                      <a:ahLst/>
                      <a:cxnLst>
                        <a:cxn ang="T10">
                          <a:pos x="T0" y="T1"/>
                        </a:cxn>
                        <a:cxn ang="T11">
                          <a:pos x="T2" y="T3"/>
                        </a:cxn>
                        <a:cxn ang="T12">
                          <a:pos x="T4" y="T5"/>
                        </a:cxn>
                        <a:cxn ang="T13">
                          <a:pos x="T6" y="T7"/>
                        </a:cxn>
                        <a:cxn ang="T14">
                          <a:pos x="T8" y="T9"/>
                        </a:cxn>
                      </a:cxnLst>
                      <a:rect l="T15" t="T16" r="T17" b="T18"/>
                      <a:pathLst>
                        <a:path w="2298" h="933">
                          <a:moveTo>
                            <a:pt x="0" y="726"/>
                          </a:moveTo>
                          <a:lnTo>
                            <a:pt x="0" y="933"/>
                          </a:lnTo>
                          <a:lnTo>
                            <a:pt x="2298" y="87"/>
                          </a:lnTo>
                          <a:lnTo>
                            <a:pt x="2298" y="0"/>
                          </a:lnTo>
                          <a:lnTo>
                            <a:pt x="0" y="726"/>
                          </a:lnTo>
                          <a:close/>
                        </a:path>
                      </a:pathLst>
                    </a:custGeom>
                    <a:solidFill>
                      <a:srgbClr val="FF9933"/>
                    </a:solidFill>
                    <a:ln w="9525">
                      <a:solidFill>
                        <a:schemeClr val="tx1"/>
                      </a:solidFill>
                      <a:round/>
                      <a:headEnd/>
                      <a:tailEnd/>
                    </a:ln>
                  </p:spPr>
                  <p:txBody>
                    <a:bodyPr/>
                    <a:lstStyle/>
                    <a:p>
                      <a:endParaRPr lang="en-US"/>
                    </a:p>
                  </p:txBody>
                </p:sp>
                <p:sp>
                  <p:nvSpPr>
                    <p:cNvPr id="54306" name="Freeform 28"/>
                    <p:cNvSpPr>
                      <a:spLocks/>
                    </p:cNvSpPr>
                    <p:nvPr/>
                  </p:nvSpPr>
                  <p:spPr bwMode="auto">
                    <a:xfrm>
                      <a:off x="1737" y="1458"/>
                      <a:ext cx="2769" cy="1467"/>
                    </a:xfrm>
                    <a:custGeom>
                      <a:avLst/>
                      <a:gdLst>
                        <a:gd name="T0" fmla="*/ 0 w 2769"/>
                        <a:gd name="T1" fmla="*/ 840 h 1467"/>
                        <a:gd name="T2" fmla="*/ 2298 w 2769"/>
                        <a:gd name="T3" fmla="*/ 0 h 1467"/>
                        <a:gd name="T4" fmla="*/ 2769 w 2769"/>
                        <a:gd name="T5" fmla="*/ 69 h 1467"/>
                        <a:gd name="T6" fmla="*/ 789 w 2769"/>
                        <a:gd name="T7" fmla="*/ 1224 h 1467"/>
                        <a:gd name="T8" fmla="*/ 792 w 2769"/>
                        <a:gd name="T9" fmla="*/ 1467 h 1467"/>
                        <a:gd name="T10" fmla="*/ 0 w 2769"/>
                        <a:gd name="T11" fmla="*/ 840 h 1467"/>
                        <a:gd name="T12" fmla="*/ 0 60000 65536"/>
                        <a:gd name="T13" fmla="*/ 0 60000 65536"/>
                        <a:gd name="T14" fmla="*/ 0 60000 65536"/>
                        <a:gd name="T15" fmla="*/ 0 60000 65536"/>
                        <a:gd name="T16" fmla="*/ 0 60000 65536"/>
                        <a:gd name="T17" fmla="*/ 0 60000 65536"/>
                        <a:gd name="T18" fmla="*/ 0 w 2769"/>
                        <a:gd name="T19" fmla="*/ 0 h 1467"/>
                        <a:gd name="T20" fmla="*/ 2769 w 2769"/>
                        <a:gd name="T21" fmla="*/ 1467 h 1467"/>
                      </a:gdLst>
                      <a:ahLst/>
                      <a:cxnLst>
                        <a:cxn ang="T12">
                          <a:pos x="T0" y="T1"/>
                        </a:cxn>
                        <a:cxn ang="T13">
                          <a:pos x="T2" y="T3"/>
                        </a:cxn>
                        <a:cxn ang="T14">
                          <a:pos x="T4" y="T5"/>
                        </a:cxn>
                        <a:cxn ang="T15">
                          <a:pos x="T6" y="T7"/>
                        </a:cxn>
                        <a:cxn ang="T16">
                          <a:pos x="T8" y="T9"/>
                        </a:cxn>
                        <a:cxn ang="T17">
                          <a:pos x="T10" y="T11"/>
                        </a:cxn>
                      </a:cxnLst>
                      <a:rect l="T18" t="T19" r="T20" b="T21"/>
                      <a:pathLst>
                        <a:path w="2769" h="1467">
                          <a:moveTo>
                            <a:pt x="0" y="840"/>
                          </a:moveTo>
                          <a:lnTo>
                            <a:pt x="2298" y="0"/>
                          </a:lnTo>
                          <a:lnTo>
                            <a:pt x="2769" y="69"/>
                          </a:lnTo>
                          <a:lnTo>
                            <a:pt x="789" y="1224"/>
                          </a:lnTo>
                          <a:lnTo>
                            <a:pt x="792" y="1467"/>
                          </a:lnTo>
                          <a:cubicBezTo>
                            <a:pt x="661" y="1403"/>
                            <a:pt x="165" y="971"/>
                            <a:pt x="0" y="840"/>
                          </a:cubicBezTo>
                          <a:close/>
                        </a:path>
                      </a:pathLst>
                    </a:custGeom>
                    <a:solidFill>
                      <a:srgbClr val="99CCFF"/>
                    </a:solidFill>
                    <a:ln w="9525">
                      <a:solidFill>
                        <a:schemeClr val="tx1"/>
                      </a:solidFill>
                      <a:round/>
                      <a:headEnd/>
                      <a:tailEnd/>
                    </a:ln>
                  </p:spPr>
                  <p:txBody>
                    <a:bodyPr/>
                    <a:lstStyle/>
                    <a:p>
                      <a:endParaRPr lang="en-US"/>
                    </a:p>
                  </p:txBody>
                </p:sp>
                <p:sp>
                  <p:nvSpPr>
                    <p:cNvPr id="54307" name="Freeform 29"/>
                    <p:cNvSpPr>
                      <a:spLocks/>
                    </p:cNvSpPr>
                    <p:nvPr/>
                  </p:nvSpPr>
                  <p:spPr bwMode="auto">
                    <a:xfrm>
                      <a:off x="3078" y="1371"/>
                      <a:ext cx="2055" cy="2670"/>
                    </a:xfrm>
                    <a:custGeom>
                      <a:avLst/>
                      <a:gdLst>
                        <a:gd name="T0" fmla="*/ 0 w 2055"/>
                        <a:gd name="T1" fmla="*/ 1410 h 2670"/>
                        <a:gd name="T2" fmla="*/ 2055 w 2055"/>
                        <a:gd name="T3" fmla="*/ 0 h 2670"/>
                        <a:gd name="T4" fmla="*/ 2055 w 2055"/>
                        <a:gd name="T5" fmla="*/ 204 h 2670"/>
                        <a:gd name="T6" fmla="*/ 0 w 2055"/>
                        <a:gd name="T7" fmla="*/ 2670 h 2670"/>
                        <a:gd name="T8" fmla="*/ 0 w 2055"/>
                        <a:gd name="T9" fmla="*/ 1410 h 2670"/>
                        <a:gd name="T10" fmla="*/ 0 60000 65536"/>
                        <a:gd name="T11" fmla="*/ 0 60000 65536"/>
                        <a:gd name="T12" fmla="*/ 0 60000 65536"/>
                        <a:gd name="T13" fmla="*/ 0 60000 65536"/>
                        <a:gd name="T14" fmla="*/ 0 60000 65536"/>
                        <a:gd name="T15" fmla="*/ 0 w 2055"/>
                        <a:gd name="T16" fmla="*/ 0 h 2670"/>
                        <a:gd name="T17" fmla="*/ 2055 w 2055"/>
                        <a:gd name="T18" fmla="*/ 2670 h 2670"/>
                      </a:gdLst>
                      <a:ahLst/>
                      <a:cxnLst>
                        <a:cxn ang="T10">
                          <a:pos x="T0" y="T1"/>
                        </a:cxn>
                        <a:cxn ang="T11">
                          <a:pos x="T2" y="T3"/>
                        </a:cxn>
                        <a:cxn ang="T12">
                          <a:pos x="T4" y="T5"/>
                        </a:cxn>
                        <a:cxn ang="T13">
                          <a:pos x="T6" y="T7"/>
                        </a:cxn>
                        <a:cxn ang="T14">
                          <a:pos x="T8" y="T9"/>
                        </a:cxn>
                      </a:cxnLst>
                      <a:rect l="T15" t="T16" r="T17" b="T18"/>
                      <a:pathLst>
                        <a:path w="2055" h="2670">
                          <a:moveTo>
                            <a:pt x="0" y="1410"/>
                          </a:moveTo>
                          <a:lnTo>
                            <a:pt x="2055" y="0"/>
                          </a:lnTo>
                          <a:lnTo>
                            <a:pt x="2055" y="204"/>
                          </a:lnTo>
                          <a:lnTo>
                            <a:pt x="0" y="2670"/>
                          </a:lnTo>
                          <a:lnTo>
                            <a:pt x="0" y="1410"/>
                          </a:lnTo>
                          <a:close/>
                        </a:path>
                      </a:pathLst>
                    </a:custGeom>
                    <a:solidFill>
                      <a:srgbClr val="FF9933"/>
                    </a:solidFill>
                    <a:ln w="9525">
                      <a:solidFill>
                        <a:schemeClr val="tx1"/>
                      </a:solidFill>
                      <a:round/>
                      <a:headEnd/>
                      <a:tailEnd/>
                    </a:ln>
                  </p:spPr>
                  <p:txBody>
                    <a:bodyPr/>
                    <a:lstStyle/>
                    <a:p>
                      <a:endParaRPr lang="en-US"/>
                    </a:p>
                  </p:txBody>
                </p:sp>
                <p:sp>
                  <p:nvSpPr>
                    <p:cNvPr id="54308" name="AutoShape 30"/>
                    <p:cNvSpPr>
                      <a:spLocks noChangeArrowheads="1"/>
                    </p:cNvSpPr>
                    <p:nvPr/>
                  </p:nvSpPr>
                  <p:spPr bwMode="auto">
                    <a:xfrm>
                      <a:off x="2937" y="1714"/>
                      <a:ext cx="71"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42 w 21600"/>
                        <a:gd name="T25" fmla="*/ 3206 h 21600"/>
                        <a:gd name="T26" fmla="*/ 18558 w 21600"/>
                        <a:gd name="T27" fmla="*/ 1839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46" y="10800"/>
                          </a:moveTo>
                          <a:cubicBezTo>
                            <a:pt x="3346" y="14917"/>
                            <a:pt x="6683" y="18254"/>
                            <a:pt x="10800" y="18254"/>
                          </a:cubicBezTo>
                          <a:cubicBezTo>
                            <a:pt x="14917" y="18254"/>
                            <a:pt x="18254" y="14917"/>
                            <a:pt x="18254" y="10800"/>
                          </a:cubicBezTo>
                          <a:cubicBezTo>
                            <a:pt x="18254" y="6683"/>
                            <a:pt x="14917" y="3346"/>
                            <a:pt x="10800" y="3346"/>
                          </a:cubicBezTo>
                          <a:cubicBezTo>
                            <a:pt x="6683" y="3346"/>
                            <a:pt x="3346" y="6683"/>
                            <a:pt x="3346" y="10800"/>
                          </a:cubicBezTo>
                          <a:close/>
                        </a:path>
                      </a:pathLst>
                    </a:custGeom>
                    <a:solidFill>
                      <a:srgbClr val="333333"/>
                    </a:solidFill>
                    <a:ln w="9525" algn="ctr">
                      <a:solidFill>
                        <a:schemeClr val="tx1"/>
                      </a:solidFill>
                      <a:round/>
                      <a:headEnd/>
                      <a:tailEnd/>
                    </a:ln>
                  </p:spPr>
                  <p:txBody>
                    <a:bodyPr wrap="none" anchor="ctr"/>
                    <a:lstStyle/>
                    <a:p>
                      <a:endParaRPr lang="en-US"/>
                    </a:p>
                  </p:txBody>
                </p:sp>
                <p:sp>
                  <p:nvSpPr>
                    <p:cNvPr id="54309" name="Freeform 31"/>
                    <p:cNvSpPr>
                      <a:spLocks/>
                    </p:cNvSpPr>
                    <p:nvPr/>
                  </p:nvSpPr>
                  <p:spPr bwMode="auto">
                    <a:xfrm>
                      <a:off x="2945" y="1769"/>
                      <a:ext cx="144" cy="151"/>
                    </a:xfrm>
                    <a:custGeom>
                      <a:avLst/>
                      <a:gdLst>
                        <a:gd name="T0" fmla="*/ 4 w 144"/>
                        <a:gd name="T1" fmla="*/ 22 h 151"/>
                        <a:gd name="T2" fmla="*/ 55 w 144"/>
                        <a:gd name="T3" fmla="*/ 3 h 151"/>
                        <a:gd name="T4" fmla="*/ 108 w 144"/>
                        <a:gd name="T5" fmla="*/ 39 h 151"/>
                        <a:gd name="T6" fmla="*/ 130 w 144"/>
                        <a:gd name="T7" fmla="*/ 103 h 151"/>
                        <a:gd name="T8" fmla="*/ 25 w 144"/>
                        <a:gd name="T9" fmla="*/ 150 h 151"/>
                        <a:gd name="T10" fmla="*/ 30 w 144"/>
                        <a:gd name="T11" fmla="*/ 96 h 151"/>
                        <a:gd name="T12" fmla="*/ 4 w 144"/>
                        <a:gd name="T13" fmla="*/ 22 h 151"/>
                        <a:gd name="T14" fmla="*/ 0 60000 65536"/>
                        <a:gd name="T15" fmla="*/ 0 60000 65536"/>
                        <a:gd name="T16" fmla="*/ 0 60000 65536"/>
                        <a:gd name="T17" fmla="*/ 0 60000 65536"/>
                        <a:gd name="T18" fmla="*/ 0 60000 65536"/>
                        <a:gd name="T19" fmla="*/ 0 60000 65536"/>
                        <a:gd name="T20" fmla="*/ 0 60000 65536"/>
                        <a:gd name="T21" fmla="*/ 0 w 144"/>
                        <a:gd name="T22" fmla="*/ 0 h 151"/>
                        <a:gd name="T23" fmla="*/ 144 w 144"/>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51">
                          <a:moveTo>
                            <a:pt x="4" y="22"/>
                          </a:moveTo>
                          <a:cubicBezTo>
                            <a:pt x="8" y="7"/>
                            <a:pt x="38" y="0"/>
                            <a:pt x="55" y="3"/>
                          </a:cubicBezTo>
                          <a:cubicBezTo>
                            <a:pt x="72" y="6"/>
                            <a:pt x="95" y="22"/>
                            <a:pt x="108" y="39"/>
                          </a:cubicBezTo>
                          <a:cubicBezTo>
                            <a:pt x="121" y="56"/>
                            <a:pt x="144" y="85"/>
                            <a:pt x="130" y="103"/>
                          </a:cubicBezTo>
                          <a:cubicBezTo>
                            <a:pt x="116" y="121"/>
                            <a:pt x="42" y="151"/>
                            <a:pt x="25" y="150"/>
                          </a:cubicBezTo>
                          <a:cubicBezTo>
                            <a:pt x="8" y="149"/>
                            <a:pt x="34" y="117"/>
                            <a:pt x="30" y="96"/>
                          </a:cubicBezTo>
                          <a:cubicBezTo>
                            <a:pt x="26" y="75"/>
                            <a:pt x="0" y="37"/>
                            <a:pt x="4" y="22"/>
                          </a:cubicBezTo>
                          <a:close/>
                        </a:path>
                      </a:pathLst>
                    </a:custGeom>
                    <a:solidFill>
                      <a:schemeClr val="bg2"/>
                    </a:solidFill>
                    <a:ln w="9525">
                      <a:solidFill>
                        <a:schemeClr val="tx1"/>
                      </a:solidFill>
                      <a:round/>
                      <a:headEnd/>
                      <a:tailEnd/>
                    </a:ln>
                  </p:spPr>
                  <p:txBody>
                    <a:bodyPr/>
                    <a:lstStyle/>
                    <a:p>
                      <a:endParaRPr lang="en-US"/>
                    </a:p>
                  </p:txBody>
                </p:sp>
                <p:sp>
                  <p:nvSpPr>
                    <p:cNvPr id="54310" name="Freeform 32"/>
                    <p:cNvSpPr>
                      <a:spLocks/>
                    </p:cNvSpPr>
                    <p:nvPr/>
                  </p:nvSpPr>
                  <p:spPr bwMode="auto">
                    <a:xfrm>
                      <a:off x="2648" y="1899"/>
                      <a:ext cx="303" cy="162"/>
                    </a:xfrm>
                    <a:custGeom>
                      <a:avLst/>
                      <a:gdLst>
                        <a:gd name="T0" fmla="*/ 303 w 303"/>
                        <a:gd name="T1" fmla="*/ 0 h 162"/>
                        <a:gd name="T2" fmla="*/ 280 w 303"/>
                        <a:gd name="T3" fmla="*/ 33 h 162"/>
                        <a:gd name="T4" fmla="*/ 195 w 303"/>
                        <a:gd name="T5" fmla="*/ 59 h 162"/>
                        <a:gd name="T6" fmla="*/ 127 w 303"/>
                        <a:gd name="T7" fmla="*/ 110 h 162"/>
                        <a:gd name="T8" fmla="*/ 31 w 303"/>
                        <a:gd name="T9" fmla="*/ 144 h 162"/>
                        <a:gd name="T10" fmla="*/ 0 w 303"/>
                        <a:gd name="T11" fmla="*/ 162 h 162"/>
                        <a:gd name="T12" fmla="*/ 0 60000 65536"/>
                        <a:gd name="T13" fmla="*/ 0 60000 65536"/>
                        <a:gd name="T14" fmla="*/ 0 60000 65536"/>
                        <a:gd name="T15" fmla="*/ 0 60000 65536"/>
                        <a:gd name="T16" fmla="*/ 0 60000 65536"/>
                        <a:gd name="T17" fmla="*/ 0 60000 65536"/>
                        <a:gd name="T18" fmla="*/ 0 w 303"/>
                        <a:gd name="T19" fmla="*/ 0 h 162"/>
                        <a:gd name="T20" fmla="*/ 303 w 303"/>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303" h="162">
                          <a:moveTo>
                            <a:pt x="303" y="0"/>
                          </a:moveTo>
                          <a:cubicBezTo>
                            <a:pt x="300" y="11"/>
                            <a:pt x="298" y="23"/>
                            <a:pt x="280" y="33"/>
                          </a:cubicBezTo>
                          <a:cubicBezTo>
                            <a:pt x="262" y="43"/>
                            <a:pt x="220" y="46"/>
                            <a:pt x="195" y="59"/>
                          </a:cubicBezTo>
                          <a:cubicBezTo>
                            <a:pt x="170" y="72"/>
                            <a:pt x="154" y="96"/>
                            <a:pt x="127" y="110"/>
                          </a:cubicBezTo>
                          <a:cubicBezTo>
                            <a:pt x="100" y="124"/>
                            <a:pt x="52" y="135"/>
                            <a:pt x="31" y="144"/>
                          </a:cubicBezTo>
                          <a:cubicBezTo>
                            <a:pt x="10" y="153"/>
                            <a:pt x="5" y="159"/>
                            <a:pt x="0" y="162"/>
                          </a:cubicBezTo>
                        </a:path>
                      </a:pathLst>
                    </a:custGeom>
                    <a:noFill/>
                    <a:ln w="9525">
                      <a:solidFill>
                        <a:schemeClr val="tx1"/>
                      </a:solidFill>
                      <a:round/>
                      <a:headEnd/>
                      <a:tailEnd/>
                    </a:ln>
                  </p:spPr>
                  <p:txBody>
                    <a:bodyPr/>
                    <a:lstStyle/>
                    <a:p>
                      <a:endParaRPr lang="en-US"/>
                    </a:p>
                  </p:txBody>
                </p:sp>
                <p:sp>
                  <p:nvSpPr>
                    <p:cNvPr id="54311" name="Freeform 33"/>
                    <p:cNvSpPr>
                      <a:spLocks/>
                    </p:cNvSpPr>
                    <p:nvPr/>
                  </p:nvSpPr>
                  <p:spPr bwMode="auto">
                    <a:xfrm>
                      <a:off x="2690" y="1915"/>
                      <a:ext cx="303" cy="162"/>
                    </a:xfrm>
                    <a:custGeom>
                      <a:avLst/>
                      <a:gdLst>
                        <a:gd name="T0" fmla="*/ 303 w 303"/>
                        <a:gd name="T1" fmla="*/ 0 h 162"/>
                        <a:gd name="T2" fmla="*/ 280 w 303"/>
                        <a:gd name="T3" fmla="*/ 33 h 162"/>
                        <a:gd name="T4" fmla="*/ 195 w 303"/>
                        <a:gd name="T5" fmla="*/ 59 h 162"/>
                        <a:gd name="T6" fmla="*/ 127 w 303"/>
                        <a:gd name="T7" fmla="*/ 110 h 162"/>
                        <a:gd name="T8" fmla="*/ 31 w 303"/>
                        <a:gd name="T9" fmla="*/ 144 h 162"/>
                        <a:gd name="T10" fmla="*/ 0 w 303"/>
                        <a:gd name="T11" fmla="*/ 162 h 162"/>
                        <a:gd name="T12" fmla="*/ 0 60000 65536"/>
                        <a:gd name="T13" fmla="*/ 0 60000 65536"/>
                        <a:gd name="T14" fmla="*/ 0 60000 65536"/>
                        <a:gd name="T15" fmla="*/ 0 60000 65536"/>
                        <a:gd name="T16" fmla="*/ 0 60000 65536"/>
                        <a:gd name="T17" fmla="*/ 0 60000 65536"/>
                        <a:gd name="T18" fmla="*/ 0 w 303"/>
                        <a:gd name="T19" fmla="*/ 0 h 162"/>
                        <a:gd name="T20" fmla="*/ 303 w 303"/>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303" h="162">
                          <a:moveTo>
                            <a:pt x="303" y="0"/>
                          </a:moveTo>
                          <a:cubicBezTo>
                            <a:pt x="300" y="11"/>
                            <a:pt x="298" y="23"/>
                            <a:pt x="280" y="33"/>
                          </a:cubicBezTo>
                          <a:cubicBezTo>
                            <a:pt x="262" y="43"/>
                            <a:pt x="220" y="46"/>
                            <a:pt x="195" y="59"/>
                          </a:cubicBezTo>
                          <a:cubicBezTo>
                            <a:pt x="170" y="72"/>
                            <a:pt x="154" y="96"/>
                            <a:pt x="127" y="110"/>
                          </a:cubicBezTo>
                          <a:cubicBezTo>
                            <a:pt x="100" y="124"/>
                            <a:pt x="52" y="135"/>
                            <a:pt x="31" y="144"/>
                          </a:cubicBezTo>
                          <a:cubicBezTo>
                            <a:pt x="10" y="153"/>
                            <a:pt x="5" y="159"/>
                            <a:pt x="0" y="162"/>
                          </a:cubicBezTo>
                        </a:path>
                      </a:pathLst>
                    </a:custGeom>
                    <a:noFill/>
                    <a:ln w="9525">
                      <a:solidFill>
                        <a:schemeClr val="tx1"/>
                      </a:solidFill>
                      <a:round/>
                      <a:headEnd/>
                      <a:tailEnd/>
                    </a:ln>
                  </p:spPr>
                  <p:txBody>
                    <a:bodyPr/>
                    <a:lstStyle/>
                    <a:p>
                      <a:endParaRPr lang="en-US"/>
                    </a:p>
                  </p:txBody>
                </p:sp>
                <p:sp>
                  <p:nvSpPr>
                    <p:cNvPr id="54312" name="Freeform 34"/>
                    <p:cNvSpPr>
                      <a:spLocks/>
                    </p:cNvSpPr>
                    <p:nvPr/>
                  </p:nvSpPr>
                  <p:spPr bwMode="auto">
                    <a:xfrm>
                      <a:off x="2735" y="1901"/>
                      <a:ext cx="312" cy="188"/>
                    </a:xfrm>
                    <a:custGeom>
                      <a:avLst/>
                      <a:gdLst>
                        <a:gd name="T0" fmla="*/ 312 w 312"/>
                        <a:gd name="T1" fmla="*/ 0 h 188"/>
                        <a:gd name="T2" fmla="*/ 280 w 312"/>
                        <a:gd name="T3" fmla="*/ 59 h 188"/>
                        <a:gd name="T4" fmla="*/ 195 w 312"/>
                        <a:gd name="T5" fmla="*/ 85 h 188"/>
                        <a:gd name="T6" fmla="*/ 127 w 312"/>
                        <a:gd name="T7" fmla="*/ 136 h 188"/>
                        <a:gd name="T8" fmla="*/ 31 w 312"/>
                        <a:gd name="T9" fmla="*/ 170 h 188"/>
                        <a:gd name="T10" fmla="*/ 0 w 312"/>
                        <a:gd name="T11" fmla="*/ 188 h 188"/>
                        <a:gd name="T12" fmla="*/ 0 60000 65536"/>
                        <a:gd name="T13" fmla="*/ 0 60000 65536"/>
                        <a:gd name="T14" fmla="*/ 0 60000 65536"/>
                        <a:gd name="T15" fmla="*/ 0 60000 65536"/>
                        <a:gd name="T16" fmla="*/ 0 60000 65536"/>
                        <a:gd name="T17" fmla="*/ 0 60000 65536"/>
                        <a:gd name="T18" fmla="*/ 0 w 312"/>
                        <a:gd name="T19" fmla="*/ 0 h 188"/>
                        <a:gd name="T20" fmla="*/ 312 w 312"/>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312" h="188">
                          <a:moveTo>
                            <a:pt x="312" y="0"/>
                          </a:moveTo>
                          <a:cubicBezTo>
                            <a:pt x="307" y="10"/>
                            <a:pt x="299" y="45"/>
                            <a:pt x="280" y="59"/>
                          </a:cubicBezTo>
                          <a:cubicBezTo>
                            <a:pt x="261" y="73"/>
                            <a:pt x="220" y="72"/>
                            <a:pt x="195" y="85"/>
                          </a:cubicBezTo>
                          <a:cubicBezTo>
                            <a:pt x="170" y="98"/>
                            <a:pt x="154" y="122"/>
                            <a:pt x="127" y="136"/>
                          </a:cubicBezTo>
                          <a:cubicBezTo>
                            <a:pt x="100" y="150"/>
                            <a:pt x="52" y="161"/>
                            <a:pt x="31" y="170"/>
                          </a:cubicBezTo>
                          <a:cubicBezTo>
                            <a:pt x="10" y="179"/>
                            <a:pt x="5" y="185"/>
                            <a:pt x="0" y="188"/>
                          </a:cubicBezTo>
                        </a:path>
                      </a:pathLst>
                    </a:custGeom>
                    <a:noFill/>
                    <a:ln w="9525">
                      <a:solidFill>
                        <a:schemeClr val="tx1"/>
                      </a:solidFill>
                      <a:round/>
                      <a:headEnd/>
                      <a:tailEnd/>
                    </a:ln>
                  </p:spPr>
                  <p:txBody>
                    <a:bodyPr/>
                    <a:lstStyle/>
                    <a:p>
                      <a:endParaRPr lang="en-US"/>
                    </a:p>
                  </p:txBody>
                </p:sp>
                <p:sp>
                  <p:nvSpPr>
                    <p:cNvPr id="54313" name="Freeform 35"/>
                    <p:cNvSpPr>
                      <a:spLocks/>
                    </p:cNvSpPr>
                    <p:nvPr/>
                  </p:nvSpPr>
                  <p:spPr bwMode="auto">
                    <a:xfrm>
                      <a:off x="2048" y="1330"/>
                      <a:ext cx="1280" cy="533"/>
                    </a:xfrm>
                    <a:custGeom>
                      <a:avLst/>
                      <a:gdLst>
                        <a:gd name="T0" fmla="*/ 946 w 1280"/>
                        <a:gd name="T1" fmla="*/ 334 h 533"/>
                        <a:gd name="T2" fmla="*/ 1280 w 1280"/>
                        <a:gd name="T3" fmla="*/ 220 h 533"/>
                        <a:gd name="T4" fmla="*/ 1010 w 1280"/>
                        <a:gd name="T5" fmla="*/ 206 h 533"/>
                        <a:gd name="T6" fmla="*/ 1124 w 1280"/>
                        <a:gd name="T7" fmla="*/ 121 h 533"/>
                        <a:gd name="T8" fmla="*/ 882 w 1280"/>
                        <a:gd name="T9" fmla="*/ 28 h 533"/>
                        <a:gd name="T10" fmla="*/ 612 w 1280"/>
                        <a:gd name="T11" fmla="*/ 85 h 533"/>
                        <a:gd name="T12" fmla="*/ 356 w 1280"/>
                        <a:gd name="T13" fmla="*/ 0 h 533"/>
                        <a:gd name="T14" fmla="*/ 92 w 1280"/>
                        <a:gd name="T15" fmla="*/ 64 h 533"/>
                        <a:gd name="T16" fmla="*/ 0 w 1280"/>
                        <a:gd name="T17" fmla="*/ 284 h 533"/>
                        <a:gd name="T18" fmla="*/ 284 w 1280"/>
                        <a:gd name="T19" fmla="*/ 398 h 533"/>
                        <a:gd name="T20" fmla="*/ 171 w 1280"/>
                        <a:gd name="T21" fmla="*/ 533 h 533"/>
                        <a:gd name="T22" fmla="*/ 505 w 1280"/>
                        <a:gd name="T23" fmla="*/ 476 h 533"/>
                        <a:gd name="T24" fmla="*/ 946 w 1280"/>
                        <a:gd name="T25" fmla="*/ 334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0"/>
                        <a:gd name="T40" fmla="*/ 0 h 533"/>
                        <a:gd name="T41" fmla="*/ 1280 w 128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0" h="533">
                          <a:moveTo>
                            <a:pt x="946" y="334"/>
                          </a:moveTo>
                          <a:lnTo>
                            <a:pt x="1280" y="220"/>
                          </a:lnTo>
                          <a:lnTo>
                            <a:pt x="1010" y="206"/>
                          </a:lnTo>
                          <a:lnTo>
                            <a:pt x="1124" y="121"/>
                          </a:lnTo>
                          <a:lnTo>
                            <a:pt x="882" y="28"/>
                          </a:lnTo>
                          <a:lnTo>
                            <a:pt x="612" y="85"/>
                          </a:lnTo>
                          <a:lnTo>
                            <a:pt x="356" y="0"/>
                          </a:lnTo>
                          <a:lnTo>
                            <a:pt x="92" y="64"/>
                          </a:lnTo>
                          <a:lnTo>
                            <a:pt x="0" y="284"/>
                          </a:lnTo>
                          <a:lnTo>
                            <a:pt x="284" y="398"/>
                          </a:lnTo>
                          <a:lnTo>
                            <a:pt x="171" y="533"/>
                          </a:lnTo>
                          <a:lnTo>
                            <a:pt x="505" y="476"/>
                          </a:lnTo>
                          <a:lnTo>
                            <a:pt x="946" y="334"/>
                          </a:lnTo>
                          <a:close/>
                        </a:path>
                      </a:pathLst>
                    </a:custGeom>
                    <a:solidFill>
                      <a:schemeClr val="bg2"/>
                    </a:solidFill>
                    <a:ln w="9525">
                      <a:solidFill>
                        <a:schemeClr val="tx1"/>
                      </a:solidFill>
                      <a:round/>
                      <a:headEnd/>
                      <a:tailEnd/>
                    </a:ln>
                  </p:spPr>
                  <p:txBody>
                    <a:bodyPr/>
                    <a:lstStyle/>
                    <a:p>
                      <a:endParaRPr lang="en-US"/>
                    </a:p>
                  </p:txBody>
                </p:sp>
              </p:grpSp>
            </p:grpSp>
            <p:pic>
              <p:nvPicPr>
                <p:cNvPr id="54299" name="Picture 36" descr="j0293828"/>
                <p:cNvPicPr>
                  <a:picLocks noChangeAspect="1" noChangeArrowheads="1"/>
                </p:cNvPicPr>
                <p:nvPr/>
              </p:nvPicPr>
              <p:blipFill>
                <a:blip r:embed="rId5" cstate="print"/>
                <a:srcRect/>
                <a:stretch>
                  <a:fillRect/>
                </a:stretch>
              </p:blipFill>
              <p:spPr bwMode="auto">
                <a:xfrm>
                  <a:off x="1682" y="1031"/>
                  <a:ext cx="1099" cy="886"/>
                </a:xfrm>
                <a:prstGeom prst="rect">
                  <a:avLst/>
                </a:prstGeom>
                <a:noFill/>
                <a:ln w="9525">
                  <a:noFill/>
                  <a:miter lim="800000"/>
                  <a:headEnd/>
                  <a:tailEnd/>
                </a:ln>
              </p:spPr>
            </p:pic>
          </p:grpSp>
          <p:sp>
            <p:nvSpPr>
              <p:cNvPr id="54286" name="TextBox 40"/>
              <p:cNvSpPr txBox="1">
                <a:spLocks noChangeArrowheads="1"/>
              </p:cNvSpPr>
              <p:nvPr/>
            </p:nvSpPr>
            <p:spPr bwMode="auto">
              <a:xfrm>
                <a:off x="40700815" y="16543359"/>
                <a:ext cx="2573399" cy="615564"/>
              </a:xfrm>
              <a:prstGeom prst="rect">
                <a:avLst/>
              </a:prstGeom>
              <a:noFill/>
              <a:ln w="9525">
                <a:noFill/>
                <a:miter lim="800000"/>
                <a:headEnd/>
                <a:tailEnd/>
              </a:ln>
            </p:spPr>
            <p:txBody>
              <a:bodyPr wrap="none">
                <a:spAutoFit/>
              </a:bodyPr>
              <a:lstStyle/>
              <a:p>
                <a:r>
                  <a:rPr lang="en-US">
                    <a:solidFill>
                      <a:srgbClr val="000000"/>
                    </a:solidFill>
                  </a:rPr>
                  <a:t>Observations</a:t>
                </a:r>
              </a:p>
            </p:txBody>
          </p:sp>
          <p:sp>
            <p:nvSpPr>
              <p:cNvPr id="54287" name="TextBox 41"/>
              <p:cNvSpPr txBox="1">
                <a:spLocks noChangeArrowheads="1"/>
              </p:cNvSpPr>
              <p:nvPr/>
            </p:nvSpPr>
            <p:spPr bwMode="auto">
              <a:xfrm>
                <a:off x="44604075" y="17321284"/>
                <a:ext cx="1547459" cy="615564"/>
              </a:xfrm>
              <a:prstGeom prst="rect">
                <a:avLst/>
              </a:prstGeom>
              <a:noFill/>
              <a:ln w="9525">
                <a:noFill/>
                <a:miter lim="800000"/>
                <a:headEnd/>
                <a:tailEnd/>
              </a:ln>
            </p:spPr>
            <p:txBody>
              <a:bodyPr wrap="none">
                <a:spAutoFit/>
              </a:bodyPr>
              <a:lstStyle/>
              <a:p>
                <a:r>
                  <a:rPr lang="en-US">
                    <a:solidFill>
                      <a:srgbClr val="000000"/>
                    </a:solidFill>
                  </a:rPr>
                  <a:t>Models</a:t>
                </a:r>
              </a:p>
            </p:txBody>
          </p:sp>
          <p:sp>
            <p:nvSpPr>
              <p:cNvPr id="54288" name="TextBox 42"/>
              <p:cNvSpPr txBox="1">
                <a:spLocks noChangeArrowheads="1"/>
              </p:cNvSpPr>
              <p:nvPr/>
            </p:nvSpPr>
            <p:spPr bwMode="auto">
              <a:xfrm>
                <a:off x="37418532" y="20160018"/>
                <a:ext cx="1611580" cy="615564"/>
              </a:xfrm>
              <a:prstGeom prst="rect">
                <a:avLst/>
              </a:prstGeom>
              <a:noFill/>
              <a:ln w="9525">
                <a:noFill/>
                <a:miter lim="800000"/>
                <a:headEnd/>
                <a:tailEnd/>
              </a:ln>
            </p:spPr>
            <p:txBody>
              <a:bodyPr wrap="none">
                <a:spAutoFit/>
              </a:bodyPr>
              <a:lstStyle/>
              <a:p>
                <a:r>
                  <a:rPr lang="en-US">
                    <a:solidFill>
                      <a:srgbClr val="000000"/>
                    </a:solidFill>
                  </a:rPr>
                  <a:t>Climate</a:t>
                </a:r>
              </a:p>
            </p:txBody>
          </p:sp>
          <p:sp>
            <p:nvSpPr>
              <p:cNvPr id="54289" name="TextBox 43"/>
              <p:cNvSpPr txBox="1">
                <a:spLocks noChangeArrowheads="1"/>
              </p:cNvSpPr>
              <p:nvPr/>
            </p:nvSpPr>
            <p:spPr bwMode="auto">
              <a:xfrm>
                <a:off x="37862081" y="17321284"/>
                <a:ext cx="970369" cy="615564"/>
              </a:xfrm>
              <a:prstGeom prst="rect">
                <a:avLst/>
              </a:prstGeom>
              <a:noFill/>
              <a:ln w="9525">
                <a:noFill/>
                <a:miter lim="800000"/>
                <a:headEnd/>
                <a:tailEnd/>
              </a:ln>
            </p:spPr>
            <p:txBody>
              <a:bodyPr wrap="none">
                <a:spAutoFit/>
              </a:bodyPr>
              <a:lstStyle/>
              <a:p>
                <a:r>
                  <a:rPr lang="en-US">
                    <a:solidFill>
                      <a:srgbClr val="000000"/>
                    </a:solidFill>
                  </a:rPr>
                  <a:t>GIS</a:t>
                </a:r>
              </a:p>
            </p:txBody>
          </p:sp>
          <p:sp>
            <p:nvSpPr>
              <p:cNvPr id="23" name="Right Arrow 22"/>
              <p:cNvSpPr/>
              <p:nvPr/>
            </p:nvSpPr>
            <p:spPr>
              <a:xfrm rot="2100000">
                <a:off x="39544095" y="19149108"/>
                <a:ext cx="886173" cy="2667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800">
                  <a:solidFill>
                    <a:prstClr val="white"/>
                  </a:solidFill>
                </a:endParaRPr>
              </a:p>
            </p:txBody>
          </p:sp>
          <p:sp>
            <p:nvSpPr>
              <p:cNvPr id="24" name="Right Arrow 23"/>
              <p:cNvSpPr/>
              <p:nvPr/>
            </p:nvSpPr>
            <p:spPr>
              <a:xfrm rot="12480000">
                <a:off x="43372270" y="21149867"/>
                <a:ext cx="888555" cy="2667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800">
                  <a:solidFill>
                    <a:prstClr val="white"/>
                  </a:solidFill>
                </a:endParaRPr>
              </a:p>
            </p:txBody>
          </p:sp>
          <p:sp>
            <p:nvSpPr>
              <p:cNvPr id="25" name="Right Arrow 24"/>
              <p:cNvSpPr/>
              <p:nvPr/>
            </p:nvSpPr>
            <p:spPr>
              <a:xfrm rot="19800000">
                <a:off x="39465484" y="21249904"/>
                <a:ext cx="888555" cy="2667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800">
                  <a:solidFill>
                    <a:prstClr val="white"/>
                  </a:solidFill>
                </a:endParaRPr>
              </a:p>
            </p:txBody>
          </p:sp>
          <p:sp>
            <p:nvSpPr>
              <p:cNvPr id="26" name="Right Arrow 25"/>
              <p:cNvSpPr/>
              <p:nvPr/>
            </p:nvSpPr>
            <p:spPr>
              <a:xfrm rot="5400000">
                <a:off x="41454658" y="18508372"/>
                <a:ext cx="709793" cy="2668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800">
                  <a:solidFill>
                    <a:prstClr val="white"/>
                  </a:solidFill>
                </a:endParaRPr>
              </a:p>
            </p:txBody>
          </p:sp>
          <p:pic>
            <p:nvPicPr>
              <p:cNvPr id="54294" name="Picture 9" descr="nl7"/>
              <p:cNvPicPr>
                <a:picLocks noChangeAspect="1" noChangeArrowheads="1"/>
              </p:cNvPicPr>
              <p:nvPr/>
            </p:nvPicPr>
            <p:blipFill>
              <a:blip r:embed="rId6" cstate="print"/>
              <a:srcRect/>
              <a:stretch>
                <a:fillRect/>
              </a:stretch>
            </p:blipFill>
            <p:spPr bwMode="auto">
              <a:xfrm>
                <a:off x="44604079" y="20780991"/>
                <a:ext cx="1971960" cy="1774209"/>
              </a:xfrm>
              <a:prstGeom prst="rect">
                <a:avLst/>
              </a:prstGeom>
              <a:noFill/>
              <a:ln w="9525">
                <a:noFill/>
                <a:miter lim="800000"/>
                <a:headEnd/>
                <a:tailEnd/>
              </a:ln>
            </p:spPr>
          </p:pic>
          <p:sp>
            <p:nvSpPr>
              <p:cNvPr id="54295" name="TextBox 57"/>
              <p:cNvSpPr txBox="1">
                <a:spLocks noChangeArrowheads="1"/>
              </p:cNvSpPr>
              <p:nvPr/>
            </p:nvSpPr>
            <p:spPr bwMode="auto">
              <a:xfrm>
                <a:off x="44130946" y="20160018"/>
                <a:ext cx="3150491" cy="615564"/>
              </a:xfrm>
              <a:prstGeom prst="rect">
                <a:avLst/>
              </a:prstGeom>
              <a:noFill/>
              <a:ln w="9525">
                <a:noFill/>
                <a:miter lim="800000"/>
                <a:headEnd/>
                <a:tailEnd/>
              </a:ln>
            </p:spPr>
            <p:txBody>
              <a:bodyPr wrap="none">
                <a:spAutoFit/>
              </a:bodyPr>
              <a:lstStyle/>
              <a:p>
                <a:r>
                  <a:rPr lang="en-US">
                    <a:solidFill>
                      <a:srgbClr val="000000"/>
                    </a:solidFill>
                  </a:rPr>
                  <a:t>Remote Sensing</a:t>
                </a:r>
              </a:p>
            </p:txBody>
          </p:sp>
          <p:sp>
            <p:nvSpPr>
              <p:cNvPr id="29" name="Right Arrow 28"/>
              <p:cNvSpPr/>
              <p:nvPr/>
            </p:nvSpPr>
            <p:spPr>
              <a:xfrm rot="8700000">
                <a:off x="43195988" y="19368239"/>
                <a:ext cx="876645" cy="2715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800">
                  <a:solidFill>
                    <a:prstClr val="white"/>
                  </a:solidFill>
                </a:endParaRPr>
              </a:p>
            </p:txBody>
          </p:sp>
          <p:pic>
            <p:nvPicPr>
              <p:cNvPr id="54297" name="Picture 29"/>
              <p:cNvPicPr>
                <a:picLocks noChangeAspect="1" noChangeArrowheads="1"/>
              </p:cNvPicPr>
              <p:nvPr/>
            </p:nvPicPr>
            <p:blipFill>
              <a:blip r:embed="rId7" cstate="print"/>
              <a:srcRect/>
              <a:stretch>
                <a:fillRect/>
              </a:stretch>
            </p:blipFill>
            <p:spPr bwMode="auto">
              <a:xfrm>
                <a:off x="40995600" y="19126200"/>
                <a:ext cx="1871660" cy="1947832"/>
              </a:xfrm>
              <a:prstGeom prst="rect">
                <a:avLst/>
              </a:prstGeom>
              <a:noFill/>
              <a:ln w="9525">
                <a:noFill/>
                <a:miter lim="800000"/>
                <a:headEnd/>
                <a:tailEnd/>
              </a:ln>
            </p:spPr>
          </p:pic>
        </p:grpSp>
        <p:grpSp>
          <p:nvGrpSpPr>
            <p:cNvPr id="54278" name="Group 3"/>
            <p:cNvGrpSpPr>
              <a:grpSpLocks/>
            </p:cNvGrpSpPr>
            <p:nvPr/>
          </p:nvGrpSpPr>
          <p:grpSpPr bwMode="auto">
            <a:xfrm>
              <a:off x="38938200" y="20878800"/>
              <a:ext cx="1828800" cy="1769806"/>
              <a:chOff x="2400" y="2400"/>
              <a:chExt cx="672" cy="672"/>
            </a:xfrm>
          </p:grpSpPr>
          <p:sp>
            <p:nvSpPr>
              <p:cNvPr id="54280" name="Oval 4"/>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endParaRPr lang="en-US" sz="1100">
                  <a:solidFill>
                    <a:srgbClr val="000000"/>
                  </a:solidFill>
                  <a:latin typeface="Calibri" pitchFamily="34" charset="0"/>
                </a:endParaRPr>
              </a:p>
            </p:txBody>
          </p:sp>
          <p:pic>
            <p:nvPicPr>
              <p:cNvPr id="54281" name="Picture 5" descr="j0195384"/>
              <p:cNvPicPr>
                <a:picLocks noChangeAspect="1" noChangeArrowheads="1"/>
              </p:cNvPicPr>
              <p:nvPr/>
            </p:nvPicPr>
            <p:blipFill>
              <a:blip r:embed="rId8" cstate="print"/>
              <a:srcRect/>
              <a:stretch>
                <a:fillRect/>
              </a:stretch>
            </p:blipFill>
            <p:spPr bwMode="auto">
              <a:xfrm>
                <a:off x="2545" y="2544"/>
                <a:ext cx="394" cy="402"/>
              </a:xfrm>
              <a:prstGeom prst="rect">
                <a:avLst/>
              </a:prstGeom>
              <a:noFill/>
              <a:ln w="9525">
                <a:noFill/>
                <a:miter lim="800000"/>
                <a:headEnd/>
                <a:tailEnd/>
              </a:ln>
            </p:spPr>
          </p:pic>
        </p:grpSp>
        <p:sp>
          <p:nvSpPr>
            <p:cNvPr id="12" name="Rectangle 11"/>
            <p:cNvSpPr/>
            <p:nvPr/>
          </p:nvSpPr>
          <p:spPr>
            <a:xfrm>
              <a:off x="38632547" y="19049051"/>
              <a:ext cx="2363129" cy="373474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solidFill>
                  <a:prstClr val="white"/>
                </a:solidFill>
              </a:endParaRPr>
            </a:p>
          </p:txBody>
        </p:sp>
      </p:grpSp>
      <p:sp>
        <p:nvSpPr>
          <p:cNvPr id="54276" name="Rectangle 46"/>
          <p:cNvSpPr>
            <a:spLocks noChangeArrowheads="1"/>
          </p:cNvSpPr>
          <p:nvPr/>
        </p:nvSpPr>
        <p:spPr bwMode="auto">
          <a:xfrm>
            <a:off x="327025" y="5022850"/>
            <a:ext cx="8816975" cy="1754188"/>
          </a:xfrm>
          <a:prstGeom prst="rect">
            <a:avLst/>
          </a:prstGeom>
          <a:noFill/>
          <a:ln w="9525">
            <a:noFill/>
            <a:miter lim="800000"/>
            <a:headEnd/>
            <a:tailEnd/>
          </a:ln>
        </p:spPr>
        <p:txBody>
          <a:bodyPr>
            <a:spAutoFit/>
          </a:bodyPr>
          <a:lstStyle/>
          <a:p>
            <a:pPr marL="336550" indent="-336550">
              <a:buFont typeface="Arial" charset="0"/>
              <a:buChar char="•"/>
            </a:pPr>
            <a:r>
              <a:rPr lang="en-US">
                <a:solidFill>
                  <a:srgbClr val="000000"/>
                </a:solidFill>
              </a:rPr>
              <a:t>Platform for data discovery,  access, integration and analysis</a:t>
            </a:r>
          </a:p>
          <a:p>
            <a:pPr marL="336550" indent="-336550">
              <a:buFont typeface="Arial" charset="0"/>
              <a:buChar char="•"/>
            </a:pPr>
            <a:r>
              <a:rPr lang="en-US">
                <a:solidFill>
                  <a:srgbClr val="000000"/>
                </a:solidFill>
              </a:rPr>
              <a:t>Uses MapWindow 6 open source GIS software development toolkit</a:t>
            </a:r>
          </a:p>
          <a:p>
            <a:pPr marL="336550" indent="-336550">
              <a:buFont typeface="Arial" charset="0"/>
              <a:buChar char="•"/>
            </a:pPr>
            <a:r>
              <a:rPr lang="en-US">
                <a:solidFill>
                  <a:srgbClr val="000000"/>
                </a:solidFill>
              </a:rPr>
              <a:t>Plug-in architecture (</a:t>
            </a:r>
            <a:r>
              <a:rPr lang="en-US">
                <a:solidFill>
                  <a:srgbClr val="FF0000"/>
                </a:solidFill>
              </a:rPr>
              <a:t>extendibility that enables customization</a:t>
            </a:r>
            <a:r>
              <a:rPr lang="en-US">
                <a:solidFill>
                  <a:srgbClr val="000000"/>
                </a:solidFill>
              </a:rPr>
              <a:t>)</a:t>
            </a:r>
          </a:p>
          <a:p>
            <a:pPr marL="336550" indent="-336550">
              <a:buFont typeface="Arial" charset="0"/>
              <a:buChar char="•"/>
            </a:pPr>
            <a:r>
              <a:rPr lang="en-US">
                <a:solidFill>
                  <a:srgbClr val="000000"/>
                </a:solidFill>
              </a:rPr>
              <a:t>Data abstraction layer</a:t>
            </a:r>
          </a:p>
          <a:p>
            <a:pPr marL="336550" indent="-336550">
              <a:buFont typeface="Arial" charset="0"/>
              <a:buChar char="•"/>
            </a:pPr>
            <a:r>
              <a:rPr lang="en-US">
                <a:solidFill>
                  <a:srgbClr val="000000"/>
                </a:solidFill>
                <a:hlinkClick r:id="rId9"/>
              </a:rPr>
              <a:t>http://hydrodesktop.codeplex.com</a:t>
            </a:r>
            <a:r>
              <a:rPr lang="en-US">
                <a:solidFill>
                  <a:srgbClr val="000000"/>
                </a:solidFill>
              </a:rPr>
              <a:t> open source software development portal</a:t>
            </a:r>
          </a:p>
          <a:p>
            <a:pPr marL="336550" indent="-336550">
              <a:buFont typeface="Arial" charset="0"/>
              <a:buChar char="•"/>
            </a:pPr>
            <a:r>
              <a:rPr lang="en-US">
                <a:solidFill>
                  <a:srgbClr val="000000"/>
                </a:solidFill>
              </a:rPr>
              <a:t>Windows and Mac compatible (through Mono)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630363"/>
          </a:xfrm>
        </p:spPr>
        <p:txBody>
          <a:bodyPr/>
          <a:lstStyle/>
          <a:p>
            <a:r>
              <a:rPr lang="en-US" sz="3600" smtClean="0"/>
              <a:t>Consortium of Universities for the Advancement of Hydrologic Science, Inc.</a:t>
            </a:r>
          </a:p>
        </p:txBody>
      </p:sp>
      <p:pic>
        <p:nvPicPr>
          <p:cNvPr id="55299" name="Picture 4" descr="cuahsi_logo_4"/>
          <p:cNvPicPr>
            <a:picLocks noChangeAspect="1" noChangeArrowheads="1"/>
          </p:cNvPicPr>
          <p:nvPr/>
        </p:nvPicPr>
        <p:blipFill>
          <a:blip r:embed="rId3" cstate="print"/>
          <a:srcRect r="-6274"/>
          <a:stretch>
            <a:fillRect/>
          </a:stretch>
        </p:blipFill>
        <p:spPr bwMode="auto">
          <a:xfrm>
            <a:off x="6248400" y="5410200"/>
            <a:ext cx="2895600" cy="801688"/>
          </a:xfrm>
          <a:prstGeom prst="rect">
            <a:avLst/>
          </a:prstGeom>
          <a:noFill/>
          <a:ln w="9525">
            <a:noFill/>
            <a:miter lim="800000"/>
            <a:headEnd/>
            <a:tailEnd/>
          </a:ln>
        </p:spPr>
      </p:pic>
      <p:sp>
        <p:nvSpPr>
          <p:cNvPr id="55300" name="Rectangle 5"/>
          <p:cNvSpPr>
            <a:spLocks noChangeArrowheads="1"/>
          </p:cNvSpPr>
          <p:nvPr/>
        </p:nvSpPr>
        <p:spPr bwMode="auto">
          <a:xfrm>
            <a:off x="152400" y="5380038"/>
            <a:ext cx="5638800" cy="1477962"/>
          </a:xfrm>
          <a:prstGeom prst="rect">
            <a:avLst/>
          </a:prstGeom>
          <a:noFill/>
          <a:ln w="9525">
            <a:noFill/>
            <a:miter lim="800000"/>
            <a:headEnd/>
            <a:tailEnd/>
          </a:ln>
        </p:spPr>
        <p:txBody>
          <a:bodyPr>
            <a:spAutoFit/>
          </a:bodyPr>
          <a:lstStyle/>
          <a:p>
            <a:r>
              <a:rPr lang="en-US">
                <a:solidFill>
                  <a:srgbClr val="000000"/>
                </a:solidFill>
              </a:rPr>
              <a:t>An organization representing more than one hundred United States universities, receives support from the National Science Foundation to develop infrastructure and services for the advancement of hydrologic science and education in the U.S.</a:t>
            </a:r>
          </a:p>
        </p:txBody>
      </p:sp>
      <p:sp>
        <p:nvSpPr>
          <p:cNvPr id="55301" name="Rectangle 6"/>
          <p:cNvSpPr>
            <a:spLocks noChangeArrowheads="1"/>
          </p:cNvSpPr>
          <p:nvPr/>
        </p:nvSpPr>
        <p:spPr bwMode="auto">
          <a:xfrm>
            <a:off x="6484938" y="6335713"/>
            <a:ext cx="2506662" cy="369887"/>
          </a:xfrm>
          <a:prstGeom prst="rect">
            <a:avLst/>
          </a:prstGeom>
          <a:noFill/>
          <a:ln w="9525">
            <a:noFill/>
            <a:miter lim="800000"/>
            <a:headEnd/>
            <a:tailEnd/>
          </a:ln>
        </p:spPr>
        <p:txBody>
          <a:bodyPr wrap="none">
            <a:spAutoFit/>
          </a:bodyPr>
          <a:lstStyle/>
          <a:p>
            <a:r>
              <a:rPr lang="en-US">
                <a:solidFill>
                  <a:srgbClr val="000000"/>
                </a:solidFill>
                <a:hlinkClick r:id="rId4"/>
              </a:rPr>
              <a:t>http://www.cuahsi.org/</a:t>
            </a:r>
            <a:r>
              <a:rPr lang="en-US">
                <a:solidFill>
                  <a:srgbClr val="000000"/>
                </a:solidFill>
              </a:rPr>
              <a:t> </a:t>
            </a:r>
          </a:p>
        </p:txBody>
      </p:sp>
      <p:pic>
        <p:nvPicPr>
          <p:cNvPr id="55302" name="Picture 7"/>
          <p:cNvPicPr>
            <a:picLocks noChangeAspect="1" noChangeArrowheads="1"/>
          </p:cNvPicPr>
          <p:nvPr/>
        </p:nvPicPr>
        <p:blipFill>
          <a:blip r:embed="rId5" cstate="print"/>
          <a:srcRect/>
          <a:stretch>
            <a:fillRect/>
          </a:stretch>
        </p:blipFill>
        <p:spPr bwMode="auto">
          <a:xfrm>
            <a:off x="381000" y="1447800"/>
            <a:ext cx="6345238" cy="3810000"/>
          </a:xfrm>
          <a:prstGeom prst="rect">
            <a:avLst/>
          </a:prstGeom>
          <a:noFill/>
          <a:ln w="9525">
            <a:noFill/>
            <a:miter lim="800000"/>
            <a:headEnd/>
            <a:tailEnd/>
          </a:ln>
        </p:spPr>
      </p:pic>
      <p:sp>
        <p:nvSpPr>
          <p:cNvPr id="55303" name="Text Box 3"/>
          <p:cNvSpPr txBox="1">
            <a:spLocks noChangeArrowheads="1"/>
          </p:cNvSpPr>
          <p:nvPr/>
        </p:nvSpPr>
        <p:spPr bwMode="auto">
          <a:xfrm>
            <a:off x="6553200" y="3276600"/>
            <a:ext cx="2590800" cy="1938338"/>
          </a:xfrm>
          <a:prstGeom prst="rect">
            <a:avLst/>
          </a:prstGeom>
          <a:noFill/>
          <a:ln w="9525">
            <a:noFill/>
            <a:miter lim="800000"/>
            <a:headEnd/>
            <a:tailEnd/>
          </a:ln>
        </p:spPr>
        <p:txBody>
          <a:bodyPr>
            <a:spAutoFit/>
          </a:bodyPr>
          <a:lstStyle/>
          <a:p>
            <a:pPr marL="228600" indent="-228600">
              <a:buFont typeface="Arial" pitchFamily="34" charset="0"/>
              <a:buChar char="•"/>
            </a:pPr>
            <a:r>
              <a:rPr lang="en-US" sz="2000">
                <a:solidFill>
                  <a:srgbClr val="000000"/>
                </a:solidFill>
                <a:latin typeface="Calibri" pitchFamily="34" charset="0"/>
              </a:rPr>
              <a:t>110 US University members</a:t>
            </a:r>
          </a:p>
          <a:p>
            <a:pPr marL="228600" indent="-228600">
              <a:buFont typeface="Arial" pitchFamily="34" charset="0"/>
              <a:buChar char="•"/>
            </a:pPr>
            <a:r>
              <a:rPr lang="en-US" sz="2000">
                <a:solidFill>
                  <a:srgbClr val="000000"/>
                </a:solidFill>
                <a:latin typeface="Calibri" pitchFamily="34" charset="0"/>
              </a:rPr>
              <a:t>6 affiliate members</a:t>
            </a:r>
          </a:p>
          <a:p>
            <a:pPr marL="228600" indent="-228600">
              <a:buFont typeface="Arial" pitchFamily="34" charset="0"/>
              <a:buChar char="•"/>
            </a:pPr>
            <a:r>
              <a:rPr lang="en-US" sz="2000">
                <a:solidFill>
                  <a:srgbClr val="000000"/>
                </a:solidFill>
                <a:latin typeface="Calibri" pitchFamily="34" charset="0"/>
              </a:rPr>
              <a:t>12 International affiliate members</a:t>
            </a:r>
          </a:p>
          <a:p>
            <a:pPr marL="228600" indent="-228600"/>
            <a:r>
              <a:rPr lang="en-US" sz="2000">
                <a:solidFill>
                  <a:srgbClr val="000000"/>
                </a:solidFill>
                <a:latin typeface="Calibri" pitchFamily="34" charset="0"/>
              </a:rPr>
              <a:t>   (as of March 2009)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CUAHSI Water Data Services</a:t>
            </a:r>
          </a:p>
        </p:txBody>
      </p:sp>
      <p:pic>
        <p:nvPicPr>
          <p:cNvPr id="11267" name="Picture 2"/>
          <p:cNvPicPr>
            <a:picLocks noChangeAspect="1" noChangeArrowheads="1"/>
          </p:cNvPicPr>
          <p:nvPr/>
        </p:nvPicPr>
        <p:blipFill>
          <a:blip r:embed="rId2" cstate="print"/>
          <a:srcRect/>
          <a:stretch>
            <a:fillRect/>
          </a:stretch>
        </p:blipFill>
        <p:spPr bwMode="auto">
          <a:xfrm>
            <a:off x="0" y="1176338"/>
            <a:ext cx="9144000" cy="4505325"/>
          </a:xfrm>
          <a:prstGeom prst="rect">
            <a:avLst/>
          </a:prstGeom>
          <a:noFill/>
          <a:ln w="9525">
            <a:noFill/>
            <a:miter lim="800000"/>
            <a:headEnd/>
            <a:tailEnd/>
          </a:ln>
        </p:spPr>
      </p:pic>
      <p:sp>
        <p:nvSpPr>
          <p:cNvPr id="11268" name="TextBox 7"/>
          <p:cNvSpPr txBox="1">
            <a:spLocks noChangeArrowheads="1"/>
          </p:cNvSpPr>
          <p:nvPr/>
        </p:nvSpPr>
        <p:spPr bwMode="auto">
          <a:xfrm>
            <a:off x="762000" y="4495800"/>
            <a:ext cx="3733800" cy="2246313"/>
          </a:xfrm>
          <a:prstGeom prst="rect">
            <a:avLst/>
          </a:prstGeom>
          <a:noFill/>
          <a:ln w="9525">
            <a:noFill/>
            <a:miter lim="800000"/>
            <a:headEnd/>
            <a:tailEnd/>
          </a:ln>
        </p:spPr>
        <p:txBody>
          <a:bodyPr>
            <a:spAutoFit/>
          </a:bodyPr>
          <a:lstStyle/>
          <a:p>
            <a:r>
              <a:rPr lang="en-US" sz="2800" b="1"/>
              <a:t>43 services</a:t>
            </a:r>
          </a:p>
          <a:p>
            <a:r>
              <a:rPr lang="en-US" sz="2800" b="1"/>
              <a:t>15,000 variables</a:t>
            </a:r>
          </a:p>
          <a:p>
            <a:r>
              <a:rPr lang="en-US" sz="2800" b="1"/>
              <a:t>1.8 million sites</a:t>
            </a:r>
          </a:p>
          <a:p>
            <a:r>
              <a:rPr lang="en-US" sz="2800" b="1"/>
              <a:t>9 million series</a:t>
            </a:r>
          </a:p>
          <a:p>
            <a:r>
              <a:rPr lang="en-US" sz="2800" b="1"/>
              <a:t>4.3 billion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8" y="0"/>
            <a:ext cx="8229600" cy="1143000"/>
          </a:xfrm>
        </p:spPr>
        <p:txBody>
          <a:bodyPr rtlCol="0">
            <a:normAutofit fontScale="90000"/>
          </a:bodyPr>
          <a:lstStyle/>
          <a:p>
            <a:pPr eaLnBrk="1" fontAlgn="auto" hangingPunct="1">
              <a:spcAft>
                <a:spcPts val="0"/>
              </a:spcAft>
              <a:defRPr/>
            </a:pPr>
            <a:r>
              <a:rPr lang="en-US" dirty="0" smtClean="0"/>
              <a:t>NCDC Integrated Station Hourly Data</a:t>
            </a:r>
          </a:p>
        </p:txBody>
      </p:sp>
      <p:pic>
        <p:nvPicPr>
          <p:cNvPr id="12291" name="Picture 2"/>
          <p:cNvPicPr>
            <a:picLocks noChangeAspect="1" noChangeArrowheads="1"/>
          </p:cNvPicPr>
          <p:nvPr/>
        </p:nvPicPr>
        <p:blipFill>
          <a:blip r:embed="rId2" cstate="print"/>
          <a:srcRect/>
          <a:stretch>
            <a:fillRect/>
          </a:stretch>
        </p:blipFill>
        <p:spPr bwMode="auto">
          <a:xfrm>
            <a:off x="3276600" y="1752600"/>
            <a:ext cx="4629150" cy="4260850"/>
          </a:xfrm>
          <a:prstGeom prst="rect">
            <a:avLst/>
          </a:prstGeom>
          <a:noFill/>
          <a:ln w="9525">
            <a:noFill/>
            <a:miter lim="800000"/>
            <a:headEnd/>
            <a:tailEnd/>
          </a:ln>
        </p:spPr>
      </p:pic>
      <p:sp>
        <p:nvSpPr>
          <p:cNvPr id="12292" name="TextBox 3"/>
          <p:cNvSpPr txBox="1">
            <a:spLocks noChangeArrowheads="1"/>
          </p:cNvSpPr>
          <p:nvPr/>
        </p:nvSpPr>
        <p:spPr bwMode="auto">
          <a:xfrm>
            <a:off x="304800" y="1828800"/>
            <a:ext cx="2590800" cy="2586038"/>
          </a:xfrm>
          <a:prstGeom prst="rect">
            <a:avLst/>
          </a:prstGeom>
          <a:noFill/>
          <a:ln w="9525">
            <a:noFill/>
            <a:miter lim="800000"/>
            <a:headEnd/>
            <a:tailEnd/>
          </a:ln>
        </p:spPr>
        <p:txBody>
          <a:bodyPr>
            <a:spAutoFit/>
          </a:bodyPr>
          <a:lstStyle/>
          <a:p>
            <a:r>
              <a:rPr lang="en-US">
                <a:latin typeface="Calibri" pitchFamily="34" charset="0"/>
              </a:rPr>
              <a:t>Hourly weather data up to 36 hours ago </a:t>
            </a:r>
          </a:p>
          <a:p>
            <a:endParaRPr lang="en-US">
              <a:latin typeface="Calibri" pitchFamily="34" charset="0"/>
            </a:endParaRPr>
          </a:p>
          <a:p>
            <a:r>
              <a:rPr lang="en-US">
                <a:latin typeface="Calibri" pitchFamily="34" charset="0"/>
              </a:rPr>
              <a:t>13,628 sites across globe</a:t>
            </a:r>
          </a:p>
          <a:p>
            <a:endParaRPr lang="en-US">
              <a:latin typeface="Calibri" pitchFamily="34" charset="0"/>
            </a:endParaRPr>
          </a:p>
          <a:p>
            <a:r>
              <a:rPr lang="en-US">
                <a:latin typeface="Calibri" pitchFamily="34" charset="0"/>
              </a:rPr>
              <a:t>34 variables</a:t>
            </a:r>
          </a:p>
          <a:p>
            <a:endParaRPr lang="en-US">
              <a:latin typeface="Calibri" pitchFamily="34" charset="0"/>
            </a:endParaRPr>
          </a:p>
          <a:p>
            <a:endParaRPr lang="en-US">
              <a:latin typeface="Calibri" pitchFamily="34" charset="0"/>
            </a:endParaRPr>
          </a:p>
          <a:p>
            <a:endParaRPr lang="en-US">
              <a:latin typeface="Calibri" pitchFamily="34" charset="0"/>
            </a:endParaRPr>
          </a:p>
        </p:txBody>
      </p:sp>
      <p:sp>
        <p:nvSpPr>
          <p:cNvPr id="12293" name="TextBox 4"/>
          <p:cNvSpPr txBox="1">
            <a:spLocks noChangeArrowheads="1"/>
          </p:cNvSpPr>
          <p:nvPr/>
        </p:nvSpPr>
        <p:spPr bwMode="auto">
          <a:xfrm>
            <a:off x="152400" y="4038600"/>
            <a:ext cx="2438400" cy="1754188"/>
          </a:xfrm>
          <a:prstGeom prst="rect">
            <a:avLst/>
          </a:prstGeom>
          <a:noFill/>
          <a:ln w="9525">
            <a:noFill/>
            <a:miter lim="800000"/>
            <a:headEnd/>
            <a:tailEnd/>
          </a:ln>
        </p:spPr>
        <p:txBody>
          <a:bodyPr>
            <a:spAutoFit/>
          </a:bodyPr>
          <a:lstStyle/>
          <a:p>
            <a:r>
              <a:rPr lang="en-US">
                <a:latin typeface="Calibri" pitchFamily="34" charset="0"/>
              </a:rPr>
              <a:t>Published by </a:t>
            </a:r>
            <a:r>
              <a:rPr lang="en-US">
                <a:solidFill>
                  <a:srgbClr val="FF0000"/>
                </a:solidFill>
                <a:latin typeface="Calibri" pitchFamily="34" charset="0"/>
              </a:rPr>
              <a:t>National Climate Data Center </a:t>
            </a:r>
            <a:r>
              <a:rPr lang="en-US">
                <a:latin typeface="Calibri" pitchFamily="34" charset="0"/>
              </a:rPr>
              <a:t>and populated with weather observations from national weather services</a:t>
            </a:r>
          </a:p>
        </p:txBody>
      </p:sp>
      <p:sp>
        <p:nvSpPr>
          <p:cNvPr id="12294" name="Rectangle 5"/>
          <p:cNvSpPr>
            <a:spLocks noChangeArrowheads="1"/>
          </p:cNvSpPr>
          <p:nvPr/>
        </p:nvSpPr>
        <p:spPr bwMode="auto">
          <a:xfrm>
            <a:off x="1084263" y="6234113"/>
            <a:ext cx="7620000" cy="369887"/>
          </a:xfrm>
          <a:prstGeom prst="rect">
            <a:avLst/>
          </a:prstGeom>
          <a:noFill/>
          <a:ln w="9525">
            <a:noFill/>
            <a:miter lim="800000"/>
            <a:headEnd/>
            <a:tailEnd/>
          </a:ln>
        </p:spPr>
        <p:txBody>
          <a:bodyPr>
            <a:spAutoFit/>
          </a:bodyPr>
          <a:lstStyle/>
          <a:p>
            <a:pPr algn="ctr"/>
            <a:r>
              <a:rPr lang="en-US">
                <a:latin typeface="Calibri" pitchFamily="34" charset="0"/>
              </a:rPr>
              <a:t>http://water.sdsc.edu/wateroneflow/NCDC/ISH_1_0.asmx?WSDL </a:t>
            </a:r>
          </a:p>
        </p:txBody>
      </p:sp>
      <p:pic>
        <p:nvPicPr>
          <p:cNvPr id="12295" name="Picture 7"/>
          <p:cNvPicPr>
            <a:picLocks noChangeAspect="1" noChangeArrowheads="1"/>
          </p:cNvPicPr>
          <p:nvPr/>
        </p:nvPicPr>
        <p:blipFill>
          <a:blip r:embed="rId3" cstate="print"/>
          <a:srcRect/>
          <a:stretch>
            <a:fillRect/>
          </a:stretch>
        </p:blipFill>
        <p:spPr bwMode="auto">
          <a:xfrm>
            <a:off x="388938" y="919163"/>
            <a:ext cx="2400300"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USGS Instantaneous Data </a:t>
            </a:r>
          </a:p>
        </p:txBody>
      </p:sp>
      <p:pic>
        <p:nvPicPr>
          <p:cNvPr id="13315" name="Picture 2"/>
          <p:cNvPicPr>
            <a:picLocks noChangeAspect="1" noChangeArrowheads="1"/>
          </p:cNvPicPr>
          <p:nvPr/>
        </p:nvPicPr>
        <p:blipFill>
          <a:blip r:embed="rId2" cstate="print"/>
          <a:srcRect/>
          <a:stretch>
            <a:fillRect/>
          </a:stretch>
        </p:blipFill>
        <p:spPr bwMode="auto">
          <a:xfrm>
            <a:off x="2743200" y="1600200"/>
            <a:ext cx="5153025" cy="4856163"/>
          </a:xfrm>
          <a:prstGeom prst="rect">
            <a:avLst/>
          </a:prstGeom>
          <a:noFill/>
          <a:ln w="9525">
            <a:noFill/>
            <a:miter lim="800000"/>
            <a:headEnd/>
            <a:tailEnd/>
          </a:ln>
        </p:spPr>
      </p:pic>
      <p:sp>
        <p:nvSpPr>
          <p:cNvPr id="13316" name="TextBox 3"/>
          <p:cNvSpPr txBox="1">
            <a:spLocks noChangeArrowheads="1"/>
          </p:cNvSpPr>
          <p:nvPr/>
        </p:nvSpPr>
        <p:spPr bwMode="auto">
          <a:xfrm>
            <a:off x="304800" y="1828800"/>
            <a:ext cx="2438400" cy="3970338"/>
          </a:xfrm>
          <a:prstGeom prst="rect">
            <a:avLst/>
          </a:prstGeom>
          <a:noFill/>
          <a:ln w="9525">
            <a:noFill/>
            <a:miter lim="800000"/>
            <a:headEnd/>
            <a:tailEnd/>
          </a:ln>
        </p:spPr>
        <p:txBody>
          <a:bodyPr>
            <a:spAutoFit/>
          </a:bodyPr>
          <a:lstStyle/>
          <a:p>
            <a:r>
              <a:rPr lang="en-US">
                <a:latin typeface="Calibri" pitchFamily="34" charset="0"/>
              </a:rPr>
              <a:t>Real time, instantaneous data over the last 60 days</a:t>
            </a:r>
          </a:p>
          <a:p>
            <a:endParaRPr lang="en-US">
              <a:latin typeface="Calibri" pitchFamily="34" charset="0"/>
            </a:endParaRPr>
          </a:p>
          <a:p>
            <a:r>
              <a:rPr lang="en-US">
                <a:latin typeface="Calibri" pitchFamily="34" charset="0"/>
              </a:rPr>
              <a:t>11188 sites, nationally for the US</a:t>
            </a:r>
          </a:p>
          <a:p>
            <a:endParaRPr lang="en-US">
              <a:latin typeface="Calibri" pitchFamily="34" charset="0"/>
            </a:endParaRPr>
          </a:p>
          <a:p>
            <a:r>
              <a:rPr lang="en-US">
                <a:latin typeface="Calibri" pitchFamily="34" charset="0"/>
              </a:rPr>
              <a:t>80 variables</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sp>
        <p:nvSpPr>
          <p:cNvPr id="13317" name="TextBox 4"/>
          <p:cNvSpPr txBox="1">
            <a:spLocks noChangeArrowheads="1"/>
          </p:cNvSpPr>
          <p:nvPr/>
        </p:nvSpPr>
        <p:spPr bwMode="auto">
          <a:xfrm>
            <a:off x="228600" y="4800600"/>
            <a:ext cx="2438400" cy="923925"/>
          </a:xfrm>
          <a:prstGeom prst="rect">
            <a:avLst/>
          </a:prstGeom>
          <a:noFill/>
          <a:ln w="9525">
            <a:noFill/>
            <a:miter lim="800000"/>
            <a:headEnd/>
            <a:tailEnd/>
          </a:ln>
        </p:spPr>
        <p:txBody>
          <a:bodyPr>
            <a:spAutoFit/>
          </a:bodyPr>
          <a:lstStyle/>
          <a:p>
            <a:r>
              <a:rPr lang="en-US">
                <a:latin typeface="Calibri" pitchFamily="34" charset="0"/>
              </a:rPr>
              <a:t>Published by </a:t>
            </a:r>
            <a:r>
              <a:rPr lang="en-US">
                <a:solidFill>
                  <a:srgbClr val="FF0000"/>
                </a:solidFill>
                <a:latin typeface="Calibri" pitchFamily="34" charset="0"/>
              </a:rPr>
              <a:t>USGS National Water Information System</a:t>
            </a:r>
          </a:p>
        </p:txBody>
      </p:sp>
      <p:pic>
        <p:nvPicPr>
          <p:cNvPr id="13318" name="Picture 6"/>
          <p:cNvPicPr>
            <a:picLocks noChangeAspect="1" noChangeArrowheads="1"/>
          </p:cNvPicPr>
          <p:nvPr/>
        </p:nvPicPr>
        <p:blipFill>
          <a:blip r:embed="rId3" cstate="print"/>
          <a:srcRect/>
          <a:stretch>
            <a:fillRect/>
          </a:stretch>
        </p:blipFill>
        <p:spPr bwMode="auto">
          <a:xfrm>
            <a:off x="277813" y="1069975"/>
            <a:ext cx="1976437"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6088" y="139700"/>
            <a:ext cx="8229600" cy="1143000"/>
          </a:xfrm>
        </p:spPr>
        <p:txBody>
          <a:bodyPr/>
          <a:lstStyle/>
          <a:p>
            <a:pPr eaLnBrk="1" hangingPunct="1"/>
            <a:r>
              <a:rPr lang="en-US" sz="3600" smtClean="0"/>
              <a:t>Reynolds Creek Experimental Watershed</a:t>
            </a:r>
          </a:p>
        </p:txBody>
      </p:sp>
      <p:pic>
        <p:nvPicPr>
          <p:cNvPr id="15363" name="Picture 2"/>
          <p:cNvPicPr>
            <a:picLocks noChangeAspect="1" noChangeArrowheads="1"/>
          </p:cNvPicPr>
          <p:nvPr/>
        </p:nvPicPr>
        <p:blipFill>
          <a:blip r:embed="rId2" cstate="print"/>
          <a:srcRect/>
          <a:stretch>
            <a:fillRect/>
          </a:stretch>
        </p:blipFill>
        <p:spPr bwMode="auto">
          <a:xfrm>
            <a:off x="2438400" y="1676400"/>
            <a:ext cx="3357563" cy="4837113"/>
          </a:xfrm>
          <a:prstGeom prst="rect">
            <a:avLst/>
          </a:prstGeom>
          <a:noFill/>
          <a:ln w="22225">
            <a:solidFill>
              <a:srgbClr val="FF0000"/>
            </a:solidFill>
            <a:miter lim="800000"/>
            <a:headEnd/>
            <a:tailEnd/>
          </a:ln>
        </p:spPr>
      </p:pic>
      <p:sp>
        <p:nvSpPr>
          <p:cNvPr id="15364" name="TextBox 3"/>
          <p:cNvSpPr txBox="1">
            <a:spLocks noChangeArrowheads="1"/>
          </p:cNvSpPr>
          <p:nvPr/>
        </p:nvSpPr>
        <p:spPr bwMode="auto">
          <a:xfrm>
            <a:off x="609600" y="2209800"/>
            <a:ext cx="1754188" cy="1754188"/>
          </a:xfrm>
          <a:prstGeom prst="rect">
            <a:avLst/>
          </a:prstGeom>
          <a:noFill/>
          <a:ln w="9525">
            <a:noFill/>
            <a:miter lim="800000"/>
            <a:headEnd/>
            <a:tailEnd/>
          </a:ln>
        </p:spPr>
        <p:txBody>
          <a:bodyPr wrap="none">
            <a:spAutoFit/>
          </a:bodyPr>
          <a:lstStyle/>
          <a:p>
            <a:r>
              <a:rPr lang="en-US">
                <a:latin typeface="Calibri" pitchFamily="34" charset="0"/>
              </a:rPr>
              <a:t>1 data service</a:t>
            </a:r>
          </a:p>
          <a:p>
            <a:r>
              <a:rPr lang="en-US">
                <a:latin typeface="Calibri" pitchFamily="34" charset="0"/>
              </a:rPr>
              <a:t>84 sites</a:t>
            </a:r>
          </a:p>
          <a:p>
            <a:r>
              <a:rPr lang="en-US">
                <a:latin typeface="Calibri" pitchFamily="34" charset="0"/>
              </a:rPr>
              <a:t>65 variables</a:t>
            </a:r>
          </a:p>
          <a:p>
            <a:r>
              <a:rPr lang="en-US">
                <a:latin typeface="Calibri" pitchFamily="34" charset="0"/>
              </a:rPr>
              <a:t>372 series</a:t>
            </a:r>
          </a:p>
          <a:p>
            <a:r>
              <a:rPr lang="en-US">
                <a:latin typeface="Calibri" pitchFamily="34" charset="0"/>
              </a:rPr>
              <a:t>17.8 million data</a:t>
            </a:r>
          </a:p>
          <a:p>
            <a:endParaRPr lang="en-US">
              <a:latin typeface="Calibri" pitchFamily="34" charset="0"/>
            </a:endParaRPr>
          </a:p>
        </p:txBody>
      </p:sp>
      <p:sp>
        <p:nvSpPr>
          <p:cNvPr id="15365" name="Rectangle 4"/>
          <p:cNvSpPr>
            <a:spLocks noChangeArrowheads="1"/>
          </p:cNvSpPr>
          <p:nvPr/>
        </p:nvSpPr>
        <p:spPr bwMode="auto">
          <a:xfrm>
            <a:off x="339725" y="6488113"/>
            <a:ext cx="8077200" cy="369887"/>
          </a:xfrm>
          <a:prstGeom prst="rect">
            <a:avLst/>
          </a:prstGeom>
          <a:noFill/>
          <a:ln w="9525">
            <a:noFill/>
            <a:miter lim="800000"/>
            <a:headEnd/>
            <a:tailEnd/>
          </a:ln>
        </p:spPr>
        <p:txBody>
          <a:bodyPr>
            <a:spAutoFit/>
          </a:bodyPr>
          <a:lstStyle/>
          <a:p>
            <a:r>
              <a:rPr lang="en-US">
                <a:latin typeface="Calibri" pitchFamily="34" charset="0"/>
              </a:rPr>
              <a:t>http://idahowaters.uidaho.edu/RCEW_ODWS/cuahsi_1_0.asmx?WSDL </a:t>
            </a:r>
          </a:p>
        </p:txBody>
      </p:sp>
      <p:pic>
        <p:nvPicPr>
          <p:cNvPr id="15366" name="Picture 3"/>
          <p:cNvPicPr>
            <a:picLocks noChangeAspect="1" noChangeArrowheads="1"/>
          </p:cNvPicPr>
          <p:nvPr/>
        </p:nvPicPr>
        <p:blipFill>
          <a:blip r:embed="rId3" cstate="print"/>
          <a:srcRect/>
          <a:stretch>
            <a:fillRect/>
          </a:stretch>
        </p:blipFill>
        <p:spPr bwMode="auto">
          <a:xfrm>
            <a:off x="5943600" y="2895600"/>
            <a:ext cx="2974975" cy="2371725"/>
          </a:xfrm>
          <a:prstGeom prst="rect">
            <a:avLst/>
          </a:prstGeom>
          <a:noFill/>
          <a:ln w="9525">
            <a:noFill/>
            <a:miter lim="800000"/>
            <a:headEnd/>
            <a:tailEnd/>
          </a:ln>
        </p:spPr>
      </p:pic>
      <p:sp>
        <p:nvSpPr>
          <p:cNvPr id="7" name="Rectangle 6"/>
          <p:cNvSpPr/>
          <p:nvPr/>
        </p:nvSpPr>
        <p:spPr>
          <a:xfrm>
            <a:off x="7620000" y="4572000"/>
            <a:ext cx="304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16200000" flipV="1">
            <a:off x="5407819" y="2055019"/>
            <a:ext cx="2917825" cy="21161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5816600" y="4899025"/>
            <a:ext cx="2090738" cy="16144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5370" name="TextBox 12"/>
          <p:cNvSpPr txBox="1">
            <a:spLocks noChangeArrowheads="1"/>
          </p:cNvSpPr>
          <p:nvPr/>
        </p:nvSpPr>
        <p:spPr bwMode="auto">
          <a:xfrm>
            <a:off x="152400" y="4114800"/>
            <a:ext cx="2133600" cy="923925"/>
          </a:xfrm>
          <a:prstGeom prst="rect">
            <a:avLst/>
          </a:prstGeom>
          <a:noFill/>
          <a:ln w="9525">
            <a:noFill/>
            <a:miter lim="800000"/>
            <a:headEnd/>
            <a:tailEnd/>
          </a:ln>
        </p:spPr>
        <p:txBody>
          <a:bodyPr>
            <a:spAutoFit/>
          </a:bodyPr>
          <a:lstStyle/>
          <a:p>
            <a:r>
              <a:rPr lang="en-US">
                <a:latin typeface="Calibri" pitchFamily="34" charset="0"/>
              </a:rPr>
              <a:t>Published by </a:t>
            </a:r>
            <a:r>
              <a:rPr lang="en-US">
                <a:solidFill>
                  <a:srgbClr val="FF0000"/>
                </a:solidFill>
                <a:latin typeface="Calibri" pitchFamily="34" charset="0"/>
              </a:rPr>
              <a:t>USDA-ARS </a:t>
            </a:r>
            <a:r>
              <a:rPr lang="en-US">
                <a:latin typeface="Calibri" pitchFamily="34" charset="0"/>
              </a:rPr>
              <a:t>as part of an Idaho Waters project</a:t>
            </a:r>
          </a:p>
        </p:txBody>
      </p:sp>
      <p:pic>
        <p:nvPicPr>
          <p:cNvPr id="32779" name="Picture 11"/>
          <p:cNvPicPr>
            <a:picLocks noChangeAspect="1" noChangeArrowheads="1"/>
          </p:cNvPicPr>
          <p:nvPr/>
        </p:nvPicPr>
        <p:blipFill>
          <a:blip r:embed="rId4" cstate="print"/>
          <a:srcRect/>
          <a:stretch>
            <a:fillRect/>
          </a:stretch>
        </p:blipFill>
        <p:spPr bwMode="auto">
          <a:xfrm>
            <a:off x="2073275" y="950913"/>
            <a:ext cx="4030663" cy="660400"/>
          </a:xfrm>
          <a:prstGeom prst="rect">
            <a:avLst/>
          </a:prstGeom>
          <a:noFill/>
          <a:ln w="9525">
            <a:solidFill>
              <a:schemeClr val="accent1">
                <a:shade val="95000"/>
                <a:satMod val="10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0"/>
            <a:ext cx="8229600" cy="1143000"/>
          </a:xfrm>
        </p:spPr>
        <p:txBody>
          <a:bodyPr>
            <a:noAutofit/>
          </a:bodyPr>
          <a:lstStyle/>
          <a:p>
            <a:r>
              <a:rPr lang="en-US" sz="3200" dirty="0" smtClean="0"/>
              <a:t>Dry Creek Experimental Watershed (DCEW) </a:t>
            </a:r>
            <a:br>
              <a:rPr lang="en-US" sz="3200" dirty="0" smtClean="0"/>
            </a:br>
            <a:r>
              <a:rPr lang="en-US" sz="2400" dirty="0" smtClean="0"/>
              <a:t>(28 km</a:t>
            </a:r>
            <a:r>
              <a:rPr lang="en-US" sz="2400" baseline="30000" dirty="0" smtClean="0"/>
              <a:t>2</a:t>
            </a:r>
            <a:r>
              <a:rPr lang="en-US" sz="2400" dirty="0" smtClean="0"/>
              <a:t> semi-arid steep topography, Boise Front)</a:t>
            </a:r>
            <a:endParaRPr lang="en-US" sz="3200" dirty="0"/>
          </a:p>
        </p:txBody>
      </p:sp>
      <p:pic>
        <p:nvPicPr>
          <p:cNvPr id="4" name="Picture 3" descr="studyAreaF2.tif"/>
          <p:cNvPicPr>
            <a:picLocks noChangeAspect="1"/>
          </p:cNvPicPr>
          <p:nvPr/>
        </p:nvPicPr>
        <p:blipFill>
          <a:blip r:embed="rId3" cstate="print"/>
          <a:stretch>
            <a:fillRect/>
          </a:stretch>
        </p:blipFill>
        <p:spPr>
          <a:xfrm>
            <a:off x="0" y="1080030"/>
            <a:ext cx="5229883" cy="5365138"/>
          </a:xfrm>
          <a:prstGeom prst="rect">
            <a:avLst/>
          </a:prstGeom>
        </p:spPr>
      </p:pic>
      <p:pic>
        <p:nvPicPr>
          <p:cNvPr id="166914" name="Picture 2"/>
          <p:cNvPicPr>
            <a:picLocks noChangeAspect="1" noChangeArrowheads="1"/>
          </p:cNvPicPr>
          <p:nvPr/>
        </p:nvPicPr>
        <p:blipFill>
          <a:blip r:embed="rId4" cstate="print"/>
          <a:srcRect/>
          <a:stretch>
            <a:fillRect/>
          </a:stretch>
        </p:blipFill>
        <p:spPr bwMode="auto">
          <a:xfrm>
            <a:off x="5334417" y="1232430"/>
            <a:ext cx="3657183" cy="3026920"/>
          </a:xfrm>
          <a:prstGeom prst="rect">
            <a:avLst/>
          </a:prstGeom>
          <a:noFill/>
          <a:ln w="9525">
            <a:noFill/>
            <a:miter lim="800000"/>
            <a:headEnd/>
            <a:tailEnd/>
          </a:ln>
        </p:spPr>
      </p:pic>
      <p:sp>
        <p:nvSpPr>
          <p:cNvPr id="9" name="TextBox 8"/>
          <p:cNvSpPr txBox="1"/>
          <p:nvPr/>
        </p:nvSpPr>
        <p:spPr>
          <a:xfrm>
            <a:off x="5486400" y="4356630"/>
            <a:ext cx="3124200" cy="2031325"/>
          </a:xfrm>
          <a:prstGeom prst="rect">
            <a:avLst/>
          </a:prstGeom>
          <a:noFill/>
        </p:spPr>
        <p:txBody>
          <a:bodyPr wrap="square" rtlCol="0">
            <a:spAutoFit/>
          </a:bodyPr>
          <a:lstStyle/>
          <a:p>
            <a:r>
              <a:rPr lang="en-US" dirty="0" smtClean="0"/>
              <a:t>68 Sites</a:t>
            </a:r>
          </a:p>
          <a:p>
            <a:r>
              <a:rPr lang="en-US" dirty="0" smtClean="0"/>
              <a:t>20 Variables</a:t>
            </a:r>
          </a:p>
          <a:p>
            <a:r>
              <a:rPr lang="en-US" dirty="0" smtClean="0"/>
              <a:t>5924511 values</a:t>
            </a:r>
          </a:p>
          <a:p>
            <a:endParaRPr lang="en-US" dirty="0"/>
          </a:p>
          <a:p>
            <a:r>
              <a:rPr lang="en-US" dirty="0" smtClean="0"/>
              <a:t>Published by Jim McNamara, Boise State University</a:t>
            </a:r>
            <a:endParaRPr lang="en-US" dirty="0"/>
          </a:p>
        </p:txBody>
      </p:sp>
      <p:sp>
        <p:nvSpPr>
          <p:cNvPr id="11" name="Rectangle 10"/>
          <p:cNvSpPr/>
          <p:nvPr/>
        </p:nvSpPr>
        <p:spPr>
          <a:xfrm>
            <a:off x="457200" y="6349498"/>
            <a:ext cx="8153400" cy="369332"/>
          </a:xfrm>
          <a:prstGeom prst="rect">
            <a:avLst/>
          </a:prstGeom>
        </p:spPr>
        <p:txBody>
          <a:bodyPr wrap="square">
            <a:spAutoFit/>
          </a:bodyPr>
          <a:lstStyle/>
          <a:p>
            <a:r>
              <a:rPr lang="en-US" dirty="0" smtClean="0">
                <a:hlinkClick r:id="rId5"/>
              </a:rPr>
              <a:t>http://icewater.boisestate.edu/dcew2dataservices/cuahsi_1_0.asmx?WSDL</a:t>
            </a:r>
            <a:r>
              <a:rPr lang="en-US" dirty="0" smtClean="0"/>
              <a:t> </a:t>
            </a:r>
            <a:endParaRPr lang="en-US" dirty="0"/>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5163" y="3836988"/>
            <a:ext cx="1393825" cy="1624012"/>
            <a:chOff x="3696" y="96"/>
            <a:chExt cx="1606" cy="1872"/>
          </a:xfrm>
        </p:grpSpPr>
        <p:pic>
          <p:nvPicPr>
            <p:cNvPr id="55311" name="Picture 3" descr="timesersuml"/>
            <p:cNvPicPr>
              <a:picLocks noChangeAspect="1" noChangeArrowheads="1"/>
            </p:cNvPicPr>
            <p:nvPr/>
          </p:nvPicPr>
          <p:blipFill>
            <a:blip r:embed="rId2" cstate="print"/>
            <a:srcRect b="-6061"/>
            <a:stretch>
              <a:fillRect/>
            </a:stretch>
          </p:blipFill>
          <p:spPr bwMode="auto">
            <a:xfrm>
              <a:off x="3696" y="96"/>
              <a:ext cx="1606" cy="1872"/>
            </a:xfrm>
            <a:prstGeom prst="rect">
              <a:avLst/>
            </a:prstGeom>
            <a:noFill/>
            <a:ln w="9525">
              <a:noFill/>
              <a:miter lim="800000"/>
              <a:headEnd/>
              <a:tailEnd/>
            </a:ln>
          </p:spPr>
        </p:pic>
        <p:sp>
          <p:nvSpPr>
            <p:cNvPr id="55312" name="Line 4"/>
            <p:cNvSpPr>
              <a:spLocks noChangeShapeType="1"/>
            </p:cNvSpPr>
            <p:nvPr/>
          </p:nvSpPr>
          <p:spPr bwMode="auto">
            <a:xfrm>
              <a:off x="3701" y="1853"/>
              <a:ext cx="600" cy="0"/>
            </a:xfrm>
            <a:prstGeom prst="line">
              <a:avLst/>
            </a:prstGeom>
            <a:noFill/>
            <a:ln w="9525">
              <a:solidFill>
                <a:schemeClr val="bg2"/>
              </a:solidFill>
              <a:round/>
              <a:headEnd/>
              <a:tailEnd/>
            </a:ln>
          </p:spPr>
          <p:txBody>
            <a:bodyPr/>
            <a:lstStyle/>
            <a:p>
              <a:endParaRPr lang="en-US">
                <a:solidFill>
                  <a:srgbClr val="000000"/>
                </a:solidFill>
                <a:latin typeface="Arial" pitchFamily="34" charset="0"/>
              </a:endParaRPr>
            </a:p>
          </p:txBody>
        </p:sp>
      </p:grpSp>
      <p:sp>
        <p:nvSpPr>
          <p:cNvPr id="55299" name="Rectangle 5"/>
          <p:cNvSpPr>
            <a:spLocks noChangeArrowheads="1"/>
          </p:cNvSpPr>
          <p:nvPr/>
        </p:nvSpPr>
        <p:spPr bwMode="auto">
          <a:xfrm>
            <a:off x="4541838" y="1657350"/>
            <a:ext cx="4602162" cy="4968875"/>
          </a:xfrm>
          <a:prstGeom prst="rect">
            <a:avLst/>
          </a:prstGeom>
          <a:noFill/>
          <a:ln w="9525">
            <a:noFill/>
            <a:miter lim="800000"/>
            <a:headEnd/>
            <a:tailEnd type="none" w="lg" len="lg"/>
          </a:ln>
        </p:spPr>
        <p:txBody>
          <a:bodyPr anchor="ctr">
            <a:spAutoFit/>
          </a:bodyPr>
          <a:lstStyle/>
          <a:p>
            <a:pPr eaLnBrk="0" hangingPunct="0"/>
            <a:r>
              <a:rPr lang="en-US" sz="2000" b="1">
                <a:solidFill>
                  <a:srgbClr val="000000"/>
                </a:solidFill>
                <a:latin typeface="Arial" pitchFamily="34" charset="0"/>
              </a:rPr>
              <a:t>Databases:</a:t>
            </a:r>
            <a:r>
              <a:rPr lang="en-US" sz="2000">
                <a:solidFill>
                  <a:srgbClr val="000000"/>
                </a:solidFill>
                <a:latin typeface="Arial" pitchFamily="34" charset="0"/>
              </a:rPr>
              <a:t> Structured data sets to facilitate data integrity and effective sharing and analysis.</a:t>
            </a:r>
          </a:p>
          <a:p>
            <a:pPr eaLnBrk="0" hangingPunct="0"/>
            <a:r>
              <a:rPr lang="en-US" sz="2000">
                <a:solidFill>
                  <a:srgbClr val="000000"/>
                </a:solidFill>
                <a:latin typeface="Arial" pitchFamily="34" charset="0"/>
              </a:rPr>
              <a:t>- Standards</a:t>
            </a:r>
          </a:p>
          <a:p>
            <a:pPr eaLnBrk="0" hangingPunct="0"/>
            <a:r>
              <a:rPr lang="en-US" sz="2000">
                <a:solidFill>
                  <a:srgbClr val="000000"/>
                </a:solidFill>
                <a:latin typeface="Arial" pitchFamily="34" charset="0"/>
              </a:rPr>
              <a:t>- Metadata</a:t>
            </a:r>
          </a:p>
          <a:p>
            <a:pPr eaLnBrk="0" hangingPunct="0"/>
            <a:r>
              <a:rPr lang="en-US" sz="2000">
                <a:solidFill>
                  <a:srgbClr val="000000"/>
                </a:solidFill>
                <a:latin typeface="Arial" pitchFamily="34" charset="0"/>
              </a:rPr>
              <a:t>- Unambiguous interpretation</a:t>
            </a:r>
          </a:p>
          <a:p>
            <a:pPr eaLnBrk="0" hangingPunct="0"/>
            <a:endParaRPr lang="en-US" sz="2000">
              <a:solidFill>
                <a:srgbClr val="000000"/>
              </a:solidFill>
              <a:latin typeface="Arial" pitchFamily="34" charset="0"/>
            </a:endParaRPr>
          </a:p>
          <a:p>
            <a:pPr eaLnBrk="0" hangingPunct="0"/>
            <a:r>
              <a:rPr lang="en-US" sz="2000" b="1">
                <a:solidFill>
                  <a:srgbClr val="000000"/>
                </a:solidFill>
                <a:latin typeface="Arial" pitchFamily="34" charset="0"/>
              </a:rPr>
              <a:t>Analysis:</a:t>
            </a:r>
            <a:r>
              <a:rPr lang="en-US" sz="2000">
                <a:solidFill>
                  <a:srgbClr val="000000"/>
                </a:solidFill>
                <a:latin typeface="Arial" pitchFamily="34" charset="0"/>
              </a:rPr>
              <a:t> Tools to provide windows into the database to support visualization, queries, analysis, and data driven discovery. </a:t>
            </a:r>
          </a:p>
          <a:p>
            <a:pPr eaLnBrk="0" hangingPunct="0"/>
            <a:endParaRPr lang="en-US" sz="2000">
              <a:solidFill>
                <a:srgbClr val="000000"/>
              </a:solidFill>
              <a:latin typeface="Arial" pitchFamily="34" charset="0"/>
            </a:endParaRPr>
          </a:p>
          <a:p>
            <a:pPr eaLnBrk="0" hangingPunct="0"/>
            <a:r>
              <a:rPr lang="en-US" sz="2000" b="1">
                <a:solidFill>
                  <a:srgbClr val="000000"/>
                </a:solidFill>
                <a:latin typeface="Arial" pitchFamily="34" charset="0"/>
              </a:rPr>
              <a:t>Models:</a:t>
            </a:r>
            <a:r>
              <a:rPr lang="en-US" sz="2000">
                <a:solidFill>
                  <a:srgbClr val="000000"/>
                </a:solidFill>
                <a:latin typeface="Arial" pitchFamily="34" charset="0"/>
              </a:rPr>
              <a:t> Numerical implementations of hydrologic theory to integrate process understanding, test hypotheses and provide hydrologic forecasts.</a:t>
            </a:r>
          </a:p>
        </p:txBody>
      </p:sp>
      <p:sp>
        <p:nvSpPr>
          <p:cNvPr id="55300" name="Rectangle 6"/>
          <p:cNvSpPr>
            <a:spLocks noGrp="1" noChangeArrowheads="1"/>
          </p:cNvSpPr>
          <p:nvPr>
            <p:ph type="title"/>
          </p:nvPr>
        </p:nvSpPr>
        <p:spPr>
          <a:xfrm>
            <a:off x="0" y="85725"/>
            <a:ext cx="9144000" cy="1346200"/>
          </a:xfrm>
        </p:spPr>
        <p:txBody>
          <a:bodyPr/>
          <a:lstStyle/>
          <a:p>
            <a:pPr eaLnBrk="1" hangingPunct="1"/>
            <a:r>
              <a:rPr lang="en-US" sz="3200" smtClean="0"/>
              <a:t>Advancement of </a:t>
            </a:r>
            <a:r>
              <a:rPr lang="en-US" sz="3200" smtClean="0">
                <a:solidFill>
                  <a:srgbClr val="FF3300"/>
                </a:solidFill>
              </a:rPr>
              <a:t>water science</a:t>
            </a:r>
            <a:r>
              <a:rPr lang="en-US" sz="3200" smtClean="0"/>
              <a:t> is critically dependent on </a:t>
            </a:r>
            <a:r>
              <a:rPr lang="en-US" sz="3200" smtClean="0">
                <a:solidFill>
                  <a:srgbClr val="FF3300"/>
                </a:solidFill>
              </a:rPr>
              <a:t>integration of water</a:t>
            </a:r>
            <a:r>
              <a:rPr lang="en-US" sz="3200" smtClean="0">
                <a:solidFill>
                  <a:srgbClr val="FFD274"/>
                </a:solidFill>
              </a:rPr>
              <a:t> </a:t>
            </a:r>
            <a:r>
              <a:rPr lang="en-US" sz="3200" smtClean="0">
                <a:solidFill>
                  <a:srgbClr val="FF3300"/>
                </a:solidFill>
              </a:rPr>
              <a:t>information</a:t>
            </a:r>
          </a:p>
        </p:txBody>
      </p:sp>
      <p:sp>
        <p:nvSpPr>
          <p:cNvPr id="55301" name="Oval 7"/>
          <p:cNvSpPr>
            <a:spLocks noChangeArrowheads="1"/>
          </p:cNvSpPr>
          <p:nvPr/>
        </p:nvSpPr>
        <p:spPr bwMode="auto">
          <a:xfrm>
            <a:off x="1990725" y="3636963"/>
            <a:ext cx="2573338" cy="2479675"/>
          </a:xfrm>
          <a:prstGeom prst="ellipse">
            <a:avLst/>
          </a:prstGeom>
          <a:noFill/>
          <a:ln w="9525">
            <a:solidFill>
              <a:schemeClr val="tx1"/>
            </a:solidFill>
            <a:round/>
            <a:headEnd/>
            <a:tailEnd type="none" w="lg" len="lg"/>
          </a:ln>
        </p:spPr>
        <p:txBody>
          <a:bodyPr wrap="none" anchor="ctr"/>
          <a:lstStyle/>
          <a:p>
            <a:endParaRPr lang="en-US">
              <a:solidFill>
                <a:srgbClr val="000000"/>
              </a:solidFill>
              <a:latin typeface="Arial" pitchFamily="34" charset="0"/>
            </a:endParaRPr>
          </a:p>
        </p:txBody>
      </p:sp>
      <p:sp>
        <p:nvSpPr>
          <p:cNvPr id="55302" name="Oval 8"/>
          <p:cNvSpPr>
            <a:spLocks noChangeArrowheads="1"/>
          </p:cNvSpPr>
          <p:nvPr/>
        </p:nvSpPr>
        <p:spPr bwMode="auto">
          <a:xfrm>
            <a:off x="1012825" y="1847850"/>
            <a:ext cx="2573338" cy="2479675"/>
          </a:xfrm>
          <a:prstGeom prst="ellipse">
            <a:avLst/>
          </a:prstGeom>
          <a:noFill/>
          <a:ln w="9525">
            <a:solidFill>
              <a:schemeClr val="tx1"/>
            </a:solidFill>
            <a:round/>
            <a:headEnd/>
            <a:tailEnd type="none" w="lg" len="lg"/>
          </a:ln>
        </p:spPr>
        <p:txBody>
          <a:bodyPr wrap="none" anchor="ctr"/>
          <a:lstStyle/>
          <a:p>
            <a:endParaRPr lang="en-US">
              <a:solidFill>
                <a:srgbClr val="000000"/>
              </a:solidFill>
              <a:latin typeface="Arial" pitchFamily="34" charset="0"/>
            </a:endParaRPr>
          </a:p>
        </p:txBody>
      </p:sp>
      <p:sp>
        <p:nvSpPr>
          <p:cNvPr id="55303" name="Oval 9"/>
          <p:cNvSpPr>
            <a:spLocks noChangeArrowheads="1"/>
          </p:cNvSpPr>
          <p:nvPr/>
        </p:nvSpPr>
        <p:spPr bwMode="auto">
          <a:xfrm>
            <a:off x="146050" y="3660775"/>
            <a:ext cx="2573338" cy="2479675"/>
          </a:xfrm>
          <a:prstGeom prst="ellipse">
            <a:avLst/>
          </a:prstGeom>
          <a:noFill/>
          <a:ln w="9525">
            <a:solidFill>
              <a:schemeClr val="tx1"/>
            </a:solidFill>
            <a:round/>
            <a:headEnd/>
            <a:tailEnd type="none" w="lg" len="lg"/>
          </a:ln>
        </p:spPr>
        <p:txBody>
          <a:bodyPr wrap="none" anchor="ctr"/>
          <a:lstStyle/>
          <a:p>
            <a:endParaRPr lang="en-US">
              <a:solidFill>
                <a:srgbClr val="000000"/>
              </a:solidFill>
              <a:latin typeface="Arial" pitchFamily="34" charset="0"/>
            </a:endParaRPr>
          </a:p>
        </p:txBody>
      </p:sp>
      <p:pic>
        <p:nvPicPr>
          <p:cNvPr id="55304" name="Picture 10" descr="gisaspects"/>
          <p:cNvPicPr>
            <a:picLocks noChangeAspect="1" noChangeArrowheads="1"/>
          </p:cNvPicPr>
          <p:nvPr/>
        </p:nvPicPr>
        <p:blipFill>
          <a:blip r:embed="rId3" cstate="print"/>
          <a:srcRect l="29996" t="13141" r="31125" b="59071"/>
          <a:stretch>
            <a:fillRect/>
          </a:stretch>
        </p:blipFill>
        <p:spPr bwMode="auto">
          <a:xfrm>
            <a:off x="1506538" y="2573338"/>
            <a:ext cx="1639887" cy="1111250"/>
          </a:xfrm>
          <a:prstGeom prst="rect">
            <a:avLst/>
          </a:prstGeom>
          <a:noFill/>
          <a:ln w="9525">
            <a:noFill/>
            <a:miter lim="800000"/>
            <a:headEnd/>
            <a:tailEnd/>
          </a:ln>
        </p:spPr>
      </p:pic>
      <p:pic>
        <p:nvPicPr>
          <p:cNvPr id="55305" name="Picture 11"/>
          <p:cNvPicPr>
            <a:picLocks noChangeAspect="1" noChangeArrowheads="1"/>
          </p:cNvPicPr>
          <p:nvPr/>
        </p:nvPicPr>
        <p:blipFill>
          <a:blip r:embed="rId4" cstate="print"/>
          <a:srcRect l="41687" t="22200" r="1608" b="28546"/>
          <a:stretch>
            <a:fillRect/>
          </a:stretch>
        </p:blipFill>
        <p:spPr bwMode="auto">
          <a:xfrm>
            <a:off x="2589213" y="4175125"/>
            <a:ext cx="1393825" cy="938213"/>
          </a:xfrm>
          <a:prstGeom prst="rect">
            <a:avLst/>
          </a:prstGeom>
          <a:noFill/>
          <a:ln w="19050">
            <a:solidFill>
              <a:srgbClr val="000000"/>
            </a:solidFill>
            <a:miter lim="800000"/>
            <a:headEnd/>
            <a:tailEnd/>
          </a:ln>
        </p:spPr>
      </p:pic>
      <p:sp>
        <p:nvSpPr>
          <p:cNvPr id="55306" name="Text Box 12"/>
          <p:cNvSpPr txBox="1">
            <a:spLocks noChangeArrowheads="1"/>
          </p:cNvSpPr>
          <p:nvPr/>
        </p:nvSpPr>
        <p:spPr bwMode="auto">
          <a:xfrm>
            <a:off x="577850" y="5461000"/>
            <a:ext cx="1779588" cy="457200"/>
          </a:xfrm>
          <a:prstGeom prst="rect">
            <a:avLst/>
          </a:prstGeom>
          <a:noFill/>
          <a:ln w="9525">
            <a:noFill/>
            <a:miter lim="800000"/>
            <a:headEnd/>
            <a:tailEnd type="none" w="lg" len="lg"/>
          </a:ln>
        </p:spPr>
        <p:txBody>
          <a:bodyPr>
            <a:spAutoFit/>
          </a:bodyPr>
          <a:lstStyle/>
          <a:p>
            <a:pPr algn="ctr" eaLnBrk="0" hangingPunct="0">
              <a:spcBef>
                <a:spcPct val="50000"/>
              </a:spcBef>
            </a:pPr>
            <a:r>
              <a:rPr lang="en-US" sz="2400">
                <a:solidFill>
                  <a:srgbClr val="000000"/>
                </a:solidFill>
                <a:latin typeface="Arial" pitchFamily="34" charset="0"/>
              </a:rPr>
              <a:t>Databases</a:t>
            </a:r>
          </a:p>
        </p:txBody>
      </p:sp>
      <p:sp>
        <p:nvSpPr>
          <p:cNvPr id="55307" name="Text Box 13"/>
          <p:cNvSpPr txBox="1">
            <a:spLocks noChangeArrowheads="1"/>
          </p:cNvSpPr>
          <p:nvPr/>
        </p:nvSpPr>
        <p:spPr bwMode="auto">
          <a:xfrm>
            <a:off x="2274888" y="5462588"/>
            <a:ext cx="2125662" cy="457200"/>
          </a:xfrm>
          <a:prstGeom prst="rect">
            <a:avLst/>
          </a:prstGeom>
          <a:noFill/>
          <a:ln w="9525">
            <a:noFill/>
            <a:miter lim="800000"/>
            <a:headEnd/>
            <a:tailEnd type="none" w="lg" len="lg"/>
          </a:ln>
        </p:spPr>
        <p:txBody>
          <a:bodyPr>
            <a:spAutoFit/>
          </a:bodyPr>
          <a:lstStyle/>
          <a:p>
            <a:pPr algn="ctr" eaLnBrk="0" hangingPunct="0">
              <a:spcBef>
                <a:spcPct val="50000"/>
              </a:spcBef>
            </a:pPr>
            <a:r>
              <a:rPr lang="en-US" sz="2400">
                <a:solidFill>
                  <a:srgbClr val="000000"/>
                </a:solidFill>
                <a:latin typeface="Arial" pitchFamily="34" charset="0"/>
              </a:rPr>
              <a:t>Analysis</a:t>
            </a:r>
          </a:p>
        </p:txBody>
      </p:sp>
      <p:sp>
        <p:nvSpPr>
          <p:cNvPr id="55308" name="Text Box 14"/>
          <p:cNvSpPr txBox="1">
            <a:spLocks noChangeArrowheads="1"/>
          </p:cNvSpPr>
          <p:nvPr/>
        </p:nvSpPr>
        <p:spPr bwMode="auto">
          <a:xfrm>
            <a:off x="1309688" y="2057400"/>
            <a:ext cx="2125662" cy="457200"/>
          </a:xfrm>
          <a:prstGeom prst="rect">
            <a:avLst/>
          </a:prstGeom>
          <a:noFill/>
          <a:ln w="9525">
            <a:noFill/>
            <a:miter lim="800000"/>
            <a:headEnd/>
            <a:tailEnd type="none" w="lg" len="lg"/>
          </a:ln>
        </p:spPr>
        <p:txBody>
          <a:bodyPr>
            <a:spAutoFit/>
          </a:bodyPr>
          <a:lstStyle/>
          <a:p>
            <a:pPr algn="ctr" eaLnBrk="0" hangingPunct="0">
              <a:spcBef>
                <a:spcPct val="50000"/>
              </a:spcBef>
            </a:pPr>
            <a:r>
              <a:rPr lang="en-US" sz="2400">
                <a:solidFill>
                  <a:srgbClr val="000000"/>
                </a:solidFill>
                <a:latin typeface="Arial" pitchFamily="34" charset="0"/>
              </a:rPr>
              <a:t>Models</a:t>
            </a:r>
          </a:p>
        </p:txBody>
      </p:sp>
      <p:sp>
        <p:nvSpPr>
          <p:cNvPr id="55309" name="Text Box 15"/>
          <p:cNvSpPr txBox="1">
            <a:spLocks noChangeArrowheads="1"/>
          </p:cNvSpPr>
          <p:nvPr/>
        </p:nvSpPr>
        <p:spPr bwMode="auto">
          <a:xfrm>
            <a:off x="6524625" y="2628900"/>
            <a:ext cx="1628775"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latin typeface="Arial" pitchFamily="34" charset="0"/>
              </a:rPr>
              <a:t>ODM</a:t>
            </a:r>
          </a:p>
        </p:txBody>
      </p:sp>
      <p:sp>
        <p:nvSpPr>
          <p:cNvPr id="55310" name="Text Box 16"/>
          <p:cNvSpPr txBox="1">
            <a:spLocks noChangeArrowheads="1"/>
          </p:cNvSpPr>
          <p:nvPr/>
        </p:nvSpPr>
        <p:spPr bwMode="auto">
          <a:xfrm>
            <a:off x="5772150" y="4924425"/>
            <a:ext cx="2990850"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latin typeface="Arial" pitchFamily="34" charset="0"/>
              </a:rPr>
              <a:t>Web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0"/>
            <a:ext cx="8229600" cy="1143000"/>
          </a:xfrm>
        </p:spPr>
        <p:txBody>
          <a:bodyPr/>
          <a:lstStyle/>
          <a:p>
            <a:r>
              <a:rPr lang="en-US" smtClean="0"/>
              <a:t>Conclusions</a:t>
            </a:r>
          </a:p>
        </p:txBody>
      </p:sp>
      <p:sp>
        <p:nvSpPr>
          <p:cNvPr id="84995" name="Content Placeholder 2"/>
          <p:cNvSpPr>
            <a:spLocks noGrp="1"/>
          </p:cNvSpPr>
          <p:nvPr>
            <p:ph idx="1"/>
          </p:nvPr>
        </p:nvSpPr>
        <p:spPr>
          <a:xfrm>
            <a:off x="457200" y="990600"/>
            <a:ext cx="8229600" cy="4267200"/>
          </a:xfrm>
        </p:spPr>
        <p:txBody>
          <a:bodyPr/>
          <a:lstStyle/>
          <a:p>
            <a:r>
              <a:rPr lang="en-US" sz="2800" b="1" smtClean="0"/>
              <a:t>Data Storage</a:t>
            </a:r>
            <a:r>
              <a:rPr lang="en-US" sz="2800" smtClean="0"/>
              <a:t> in an </a:t>
            </a:r>
            <a:r>
              <a:rPr lang="en-US" sz="2800" i="1" smtClean="0"/>
              <a:t>Observations Data Model </a:t>
            </a:r>
            <a:r>
              <a:rPr lang="en-US" sz="2800" smtClean="0"/>
              <a:t>(ODM)</a:t>
            </a:r>
          </a:p>
          <a:p>
            <a:r>
              <a:rPr lang="en-US" sz="2800" b="1" smtClean="0"/>
              <a:t>Data Access</a:t>
            </a:r>
            <a:r>
              <a:rPr lang="en-US" sz="2800" smtClean="0"/>
              <a:t> through internet-based </a:t>
            </a:r>
            <a:r>
              <a:rPr lang="en-US" sz="2800" i="1" smtClean="0"/>
              <a:t>Water Data Services</a:t>
            </a:r>
            <a:r>
              <a:rPr lang="en-US" sz="2800" smtClean="0"/>
              <a:t> using a consistent data language, called WaterML</a:t>
            </a:r>
          </a:p>
          <a:p>
            <a:r>
              <a:rPr lang="en-US" sz="2800" b="1" smtClean="0"/>
              <a:t>Data Indexing</a:t>
            </a:r>
            <a:r>
              <a:rPr lang="en-US" sz="2800" smtClean="0"/>
              <a:t> through a </a:t>
            </a:r>
            <a:r>
              <a:rPr lang="en-US" sz="2800" i="1" smtClean="0"/>
              <a:t>National Water Metadata Catalog</a:t>
            </a:r>
          </a:p>
          <a:p>
            <a:r>
              <a:rPr lang="en-US" sz="2800" b="1" smtClean="0"/>
              <a:t>Data Discovery </a:t>
            </a:r>
            <a:r>
              <a:rPr lang="en-US" sz="2800" smtClean="0"/>
              <a:t>through federated map and thematic keyword search system </a:t>
            </a:r>
          </a:p>
        </p:txBody>
      </p:sp>
      <p:sp>
        <p:nvSpPr>
          <p:cNvPr id="84996" name="Rectangle 3"/>
          <p:cNvSpPr>
            <a:spLocks noChangeArrowheads="1"/>
          </p:cNvSpPr>
          <p:nvPr/>
        </p:nvSpPr>
        <p:spPr bwMode="auto">
          <a:xfrm>
            <a:off x="381000" y="5334000"/>
            <a:ext cx="8534400" cy="1384300"/>
          </a:xfrm>
          <a:prstGeom prst="rect">
            <a:avLst/>
          </a:prstGeom>
          <a:noFill/>
          <a:ln w="9525">
            <a:noFill/>
            <a:miter lim="800000"/>
            <a:headEnd/>
            <a:tailEnd/>
          </a:ln>
        </p:spPr>
        <p:txBody>
          <a:bodyPr>
            <a:spAutoFit/>
          </a:bodyPr>
          <a:lstStyle/>
          <a:p>
            <a:r>
              <a:rPr lang="en-US" sz="2800">
                <a:solidFill>
                  <a:srgbClr val="FF0000"/>
                </a:solidFill>
              </a:rPr>
              <a:t>The combination of these capabilities creates a common window on water observations data for the United States unlike any that has existed before.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715962"/>
          </a:xfrm>
        </p:spPr>
        <p:txBody>
          <a:bodyPr/>
          <a:lstStyle/>
          <a:p>
            <a:pPr eaLnBrk="1" hangingPunct="1"/>
            <a:r>
              <a:rPr lang="en-US" dirty="0" smtClean="0"/>
              <a:t>Goal</a:t>
            </a:r>
          </a:p>
        </p:txBody>
      </p:sp>
      <p:sp>
        <p:nvSpPr>
          <p:cNvPr id="33795" name="Content Placeholder 2"/>
          <p:cNvSpPr>
            <a:spLocks noGrp="1"/>
          </p:cNvSpPr>
          <p:nvPr>
            <p:ph idx="1"/>
          </p:nvPr>
        </p:nvSpPr>
        <p:spPr>
          <a:xfrm>
            <a:off x="457200" y="838200"/>
            <a:ext cx="8229600" cy="3657600"/>
          </a:xfrm>
        </p:spPr>
        <p:txBody>
          <a:bodyPr/>
          <a:lstStyle/>
          <a:p>
            <a:pPr marL="0" indent="0">
              <a:buNone/>
            </a:pPr>
            <a:r>
              <a:rPr lang="en-US" sz="2400" b="1" dirty="0" smtClean="0"/>
              <a:t>A system that enhances access to hydrologic data for education and research to better understand hydrologic processes. </a:t>
            </a:r>
          </a:p>
          <a:p>
            <a:r>
              <a:rPr lang="en-US" sz="2400" dirty="0" smtClean="0"/>
              <a:t>How can we better organize hydrologic data to enhance the analysis it can support?</a:t>
            </a:r>
          </a:p>
          <a:p>
            <a:r>
              <a:rPr lang="en-US" sz="2400" dirty="0" smtClean="0"/>
              <a:t>How can we better provide access to the data sources, tools and models that enable the synthesis, visualization and evaluation of the behavior of hydrologic systems?</a:t>
            </a:r>
          </a:p>
          <a:p>
            <a:pPr eaLnBrk="1" hangingPunct="1"/>
            <a:endParaRPr lang="en-US" sz="2400" dirty="0" smtClean="0"/>
          </a:p>
        </p:txBody>
      </p:sp>
      <p:pic>
        <p:nvPicPr>
          <p:cNvPr id="33796" name="Picture 2" descr="rain-gauge-platform-400"/>
          <p:cNvPicPr>
            <a:picLocks noChangeAspect="1" noChangeArrowheads="1"/>
          </p:cNvPicPr>
          <p:nvPr/>
        </p:nvPicPr>
        <p:blipFill>
          <a:blip r:embed="rId3" cstate="print"/>
          <a:srcRect/>
          <a:stretch>
            <a:fillRect/>
          </a:stretch>
        </p:blipFill>
        <p:spPr bwMode="auto">
          <a:xfrm>
            <a:off x="4327525" y="4811713"/>
            <a:ext cx="2430463" cy="1371600"/>
          </a:xfrm>
          <a:prstGeom prst="rect">
            <a:avLst/>
          </a:prstGeom>
          <a:noFill/>
          <a:ln w="9525">
            <a:noFill/>
            <a:miter lim="800000"/>
            <a:headEnd/>
            <a:tailEnd/>
          </a:ln>
        </p:spPr>
      </p:pic>
      <p:sp>
        <p:nvSpPr>
          <p:cNvPr id="33797" name="Text Box 4"/>
          <p:cNvSpPr txBox="1">
            <a:spLocks noChangeArrowheads="1"/>
          </p:cNvSpPr>
          <p:nvPr/>
        </p:nvSpPr>
        <p:spPr bwMode="auto">
          <a:xfrm>
            <a:off x="4529138" y="6234113"/>
            <a:ext cx="1966912" cy="461962"/>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FF3300"/>
                </a:solidFill>
                <a:latin typeface="Calibri" pitchFamily="34" charset="0"/>
              </a:rPr>
              <a:t>Precipitation</a:t>
            </a:r>
          </a:p>
        </p:txBody>
      </p:sp>
      <p:pic>
        <p:nvPicPr>
          <p:cNvPr id="33798" name="Picture 5" descr="stream3"/>
          <p:cNvPicPr>
            <a:picLocks noChangeAspect="1" noChangeArrowheads="1"/>
          </p:cNvPicPr>
          <p:nvPr/>
        </p:nvPicPr>
        <p:blipFill>
          <a:blip r:embed="rId4" cstate="print"/>
          <a:srcRect/>
          <a:stretch>
            <a:fillRect/>
          </a:stretch>
        </p:blipFill>
        <p:spPr bwMode="auto">
          <a:xfrm>
            <a:off x="495300" y="4389438"/>
            <a:ext cx="1420813" cy="1793875"/>
          </a:xfrm>
          <a:prstGeom prst="rect">
            <a:avLst/>
          </a:prstGeom>
          <a:noFill/>
          <a:ln w="9525">
            <a:noFill/>
            <a:miter lim="800000"/>
            <a:headEnd/>
            <a:tailEnd/>
          </a:ln>
        </p:spPr>
      </p:pic>
      <p:sp>
        <p:nvSpPr>
          <p:cNvPr id="33799" name="Text Box 7"/>
          <p:cNvSpPr txBox="1">
            <a:spLocks noChangeArrowheads="1"/>
          </p:cNvSpPr>
          <p:nvPr/>
        </p:nvSpPr>
        <p:spPr bwMode="auto">
          <a:xfrm>
            <a:off x="76200" y="6234113"/>
            <a:ext cx="2339975" cy="461962"/>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FF3300"/>
                </a:solidFill>
                <a:latin typeface="Calibri" pitchFamily="34" charset="0"/>
              </a:rPr>
              <a:t>Water quantity </a:t>
            </a:r>
          </a:p>
        </p:txBody>
      </p:sp>
      <p:pic>
        <p:nvPicPr>
          <p:cNvPr id="33800" name="Picture 15" descr="VAIRA3"/>
          <p:cNvPicPr>
            <a:picLocks noChangeAspect="1" noChangeArrowheads="1"/>
          </p:cNvPicPr>
          <p:nvPr/>
        </p:nvPicPr>
        <p:blipFill>
          <a:blip r:embed="rId5" cstate="print"/>
          <a:srcRect/>
          <a:stretch>
            <a:fillRect/>
          </a:stretch>
        </p:blipFill>
        <p:spPr bwMode="auto">
          <a:xfrm>
            <a:off x="7105650" y="4648200"/>
            <a:ext cx="1752600" cy="1535113"/>
          </a:xfrm>
          <a:prstGeom prst="rect">
            <a:avLst/>
          </a:prstGeom>
          <a:noFill/>
          <a:ln w="9525">
            <a:noFill/>
            <a:miter lim="800000"/>
            <a:headEnd/>
            <a:tailEnd/>
          </a:ln>
        </p:spPr>
      </p:pic>
      <p:sp>
        <p:nvSpPr>
          <p:cNvPr id="33801" name="Text Box 17"/>
          <p:cNvSpPr txBox="1">
            <a:spLocks noChangeArrowheads="1"/>
          </p:cNvSpPr>
          <p:nvPr/>
        </p:nvSpPr>
        <p:spPr bwMode="auto">
          <a:xfrm>
            <a:off x="6883400" y="6237288"/>
            <a:ext cx="2195513" cy="457200"/>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FF3300"/>
                </a:solidFill>
                <a:latin typeface="Calibri" pitchFamily="34" charset="0"/>
              </a:rPr>
              <a:t>Meteorology</a:t>
            </a:r>
          </a:p>
        </p:txBody>
      </p:sp>
      <p:pic>
        <p:nvPicPr>
          <p:cNvPr id="33802" name="Picture 5" descr="Contaminants biologists monitoring water quality"/>
          <p:cNvPicPr>
            <a:picLocks noChangeAspect="1" noChangeArrowheads="1"/>
          </p:cNvPicPr>
          <p:nvPr/>
        </p:nvPicPr>
        <p:blipFill>
          <a:blip r:embed="rId6" cstate="print"/>
          <a:srcRect b="17416"/>
          <a:stretch>
            <a:fillRect/>
          </a:stretch>
        </p:blipFill>
        <p:spPr bwMode="auto">
          <a:xfrm>
            <a:off x="2519363" y="4352925"/>
            <a:ext cx="1409700" cy="1830388"/>
          </a:xfrm>
          <a:prstGeom prst="rect">
            <a:avLst/>
          </a:prstGeom>
          <a:noFill/>
          <a:ln w="9525">
            <a:noFill/>
            <a:miter lim="800000"/>
            <a:headEnd/>
            <a:tailEnd/>
          </a:ln>
        </p:spPr>
      </p:pic>
      <p:sp>
        <p:nvSpPr>
          <p:cNvPr id="33803" name="Text Box 7"/>
          <p:cNvSpPr txBox="1">
            <a:spLocks noChangeArrowheads="1"/>
          </p:cNvSpPr>
          <p:nvPr/>
        </p:nvSpPr>
        <p:spPr bwMode="auto">
          <a:xfrm>
            <a:off x="2019300" y="6234113"/>
            <a:ext cx="2362200" cy="461962"/>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FF3300"/>
                </a:solidFill>
                <a:latin typeface="Calibri" pitchFamily="34" charset="0"/>
              </a:rPr>
              <a:t>Water quality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938"/>
            <a:ext cx="8229600" cy="1042987"/>
          </a:xfrm>
        </p:spPr>
        <p:txBody>
          <a:bodyPr/>
          <a:lstStyle/>
          <a:p>
            <a:r>
              <a:rPr lang="en-US" smtClean="0">
                <a:solidFill>
                  <a:srgbClr val="000000"/>
                </a:solidFill>
              </a:rPr>
              <a:t>CUAHSI HIS</a:t>
            </a:r>
            <a:endParaRPr lang="en-US" smtClean="0">
              <a:solidFill>
                <a:srgbClr val="FF0000"/>
              </a:solidFill>
            </a:endParaRPr>
          </a:p>
        </p:txBody>
      </p:sp>
      <p:sp>
        <p:nvSpPr>
          <p:cNvPr id="60" name="TextBox 59"/>
          <p:cNvSpPr txBox="1"/>
          <p:nvPr/>
        </p:nvSpPr>
        <p:spPr>
          <a:xfrm>
            <a:off x="544513" y="858838"/>
            <a:ext cx="8304212" cy="1200150"/>
          </a:xfrm>
          <a:prstGeom prst="rect">
            <a:avLst/>
          </a:prstGeom>
          <a:noFill/>
        </p:spPr>
        <p:txBody>
          <a:bodyPr>
            <a:spAutoFit/>
          </a:bodyPr>
          <a:lstStyle/>
          <a:p>
            <a:pPr fontAlgn="auto">
              <a:spcBef>
                <a:spcPts val="0"/>
              </a:spcBef>
              <a:spcAft>
                <a:spcPts val="0"/>
              </a:spcAft>
              <a:defRPr/>
            </a:pPr>
            <a:r>
              <a:rPr lang="en-US" kern="0" dirty="0">
                <a:solidFill>
                  <a:sysClr val="windowText" lastClr="000000"/>
                </a:solidFill>
                <a:latin typeface="Arial" pitchFamily="34" charset="0"/>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grpSp>
        <p:nvGrpSpPr>
          <p:cNvPr id="34820" name="Group 27"/>
          <p:cNvGrpSpPr>
            <a:grpSpLocks/>
          </p:cNvGrpSpPr>
          <p:nvPr/>
        </p:nvGrpSpPr>
        <p:grpSpPr bwMode="auto">
          <a:xfrm>
            <a:off x="955675" y="1816100"/>
            <a:ext cx="7751763" cy="4623019"/>
            <a:chOff x="792163" y="1924735"/>
            <a:chExt cx="7891462" cy="4707363"/>
          </a:xfrm>
        </p:grpSpPr>
        <p:sp>
          <p:nvSpPr>
            <p:cNvPr id="61" name="Rectangle 60"/>
            <p:cNvSpPr/>
            <p:nvPr/>
          </p:nvSpPr>
          <p:spPr>
            <a:xfrm>
              <a:off x="3418341" y="2380578"/>
              <a:ext cx="2338510" cy="877740"/>
            </a:xfrm>
            <a:prstGeom prst="rect">
              <a:avLst/>
            </a:prstGeom>
            <a:solidFill>
              <a:srgbClr val="4F81BD"/>
            </a:solidFill>
            <a:ln w="25400" cap="flat" cmpd="sng" algn="ctr">
              <a:solidFill>
                <a:srgbClr val="4F81BD">
                  <a:shade val="50000"/>
                </a:srgbClr>
              </a:solidFill>
              <a:prstDash val="solid"/>
            </a:ln>
            <a:effectLst/>
          </p:spPr>
          <p:txBody>
            <a:bodyPr anchor="b"/>
            <a:lstStyle/>
            <a:p>
              <a:pPr algn="ctr" fontAlgn="auto">
                <a:spcBef>
                  <a:spcPts val="0"/>
                </a:spcBef>
                <a:spcAft>
                  <a:spcPts val="0"/>
                </a:spcAft>
                <a:defRPr/>
              </a:pPr>
              <a:r>
                <a:rPr lang="en-US" kern="0" dirty="0">
                  <a:solidFill>
                    <a:sysClr val="window" lastClr="FFFFFF"/>
                  </a:solidFill>
                  <a:latin typeface="Calibri"/>
                </a:rPr>
                <a:t>Data Discovery and Integration platform</a:t>
              </a:r>
            </a:p>
          </p:txBody>
        </p:sp>
        <p:sp>
          <p:nvSpPr>
            <p:cNvPr id="62" name="Rectangle 61"/>
            <p:cNvSpPr/>
            <p:nvPr/>
          </p:nvSpPr>
          <p:spPr>
            <a:xfrm>
              <a:off x="792163" y="5096235"/>
              <a:ext cx="2113871" cy="877740"/>
            </a:xfrm>
            <a:prstGeom prst="rect">
              <a:avLst/>
            </a:prstGeom>
            <a:solidFill>
              <a:srgbClr val="4F81BD"/>
            </a:solidFill>
            <a:ln w="25400" cap="flat" cmpd="sng" algn="ctr">
              <a:solidFill>
                <a:srgbClr val="4F81BD">
                  <a:shade val="50000"/>
                </a:srgbClr>
              </a:solidFill>
              <a:prstDash val="solid"/>
            </a:ln>
            <a:effectLst/>
          </p:spPr>
          <p:txBody>
            <a:bodyPr anchor="b"/>
            <a:lstStyle/>
            <a:p>
              <a:pPr algn="ctr" fontAlgn="auto">
                <a:spcBef>
                  <a:spcPts val="0"/>
                </a:spcBef>
                <a:spcAft>
                  <a:spcPts val="0"/>
                </a:spcAft>
                <a:defRPr/>
              </a:pPr>
              <a:r>
                <a:rPr lang="en-US" kern="0" dirty="0">
                  <a:solidFill>
                    <a:sysClr val="window" lastClr="FFFFFF"/>
                  </a:solidFill>
                  <a:latin typeface="Calibri"/>
                </a:rPr>
                <a:t>Data Publication platform</a:t>
              </a:r>
            </a:p>
          </p:txBody>
        </p:sp>
        <p:sp>
          <p:nvSpPr>
            <p:cNvPr id="63" name="Rectangle 62"/>
            <p:cNvSpPr/>
            <p:nvPr/>
          </p:nvSpPr>
          <p:spPr>
            <a:xfrm>
              <a:off x="6572986" y="5089769"/>
              <a:ext cx="2110639" cy="877740"/>
            </a:xfrm>
            <a:prstGeom prst="rect">
              <a:avLst/>
            </a:prstGeom>
            <a:solidFill>
              <a:srgbClr val="4F81BD"/>
            </a:solidFill>
            <a:ln w="25400" cap="flat" cmpd="sng" algn="ctr">
              <a:solidFill>
                <a:srgbClr val="4F81BD">
                  <a:shade val="50000"/>
                </a:srgbClr>
              </a:solidFill>
              <a:prstDash val="solid"/>
            </a:ln>
            <a:effectLst/>
          </p:spPr>
          <p:txBody>
            <a:bodyPr anchor="b"/>
            <a:lstStyle/>
            <a:p>
              <a:pPr algn="ctr" fontAlgn="auto">
                <a:spcBef>
                  <a:spcPts val="0"/>
                </a:spcBef>
                <a:spcAft>
                  <a:spcPts val="0"/>
                </a:spcAft>
                <a:defRPr/>
              </a:pPr>
              <a:r>
                <a:rPr lang="en-US" kern="0" dirty="0">
                  <a:solidFill>
                    <a:sysClr val="window" lastClr="FFFFFF"/>
                  </a:solidFill>
                  <a:latin typeface="Calibri"/>
                </a:rPr>
                <a:t>Data Synthesis and Research platform</a:t>
              </a:r>
            </a:p>
          </p:txBody>
        </p:sp>
        <p:cxnSp>
          <p:nvCxnSpPr>
            <p:cNvPr id="34824" name="Straight Arrow Connector 63"/>
            <p:cNvCxnSpPr>
              <a:cxnSpLocks noChangeShapeType="1"/>
              <a:stCxn id="62" idx="0"/>
              <a:endCxn id="61" idx="2"/>
            </p:cNvCxnSpPr>
            <p:nvPr/>
          </p:nvCxnSpPr>
          <p:spPr bwMode="auto">
            <a:xfrm rot="5400000" flipH="1" flipV="1">
              <a:off x="2299141" y="2808533"/>
              <a:ext cx="1838324" cy="2737729"/>
            </a:xfrm>
            <a:prstGeom prst="straightConnector1">
              <a:avLst/>
            </a:prstGeom>
            <a:noFill/>
            <a:ln w="57150" algn="ctr">
              <a:solidFill>
                <a:srgbClr val="4A7EBB"/>
              </a:solidFill>
              <a:round/>
              <a:headEnd/>
              <a:tailEnd type="arrow" w="med" len="med"/>
            </a:ln>
          </p:spPr>
        </p:cxnSp>
        <p:cxnSp>
          <p:nvCxnSpPr>
            <p:cNvPr id="34825" name="Straight Arrow Connector 64"/>
            <p:cNvCxnSpPr>
              <a:cxnSpLocks noChangeShapeType="1"/>
            </p:cNvCxnSpPr>
            <p:nvPr/>
          </p:nvCxnSpPr>
          <p:spPr bwMode="auto">
            <a:xfrm rot="16200000" flipH="1">
              <a:off x="5153025" y="2616885"/>
              <a:ext cx="1866900" cy="3079750"/>
            </a:xfrm>
            <a:prstGeom prst="straightConnector1">
              <a:avLst/>
            </a:prstGeom>
            <a:noFill/>
            <a:ln w="57150" algn="ctr">
              <a:solidFill>
                <a:srgbClr val="4A7EBB"/>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906713" y="5529947"/>
              <a:ext cx="3665537" cy="6350"/>
            </a:xfrm>
            <a:prstGeom prst="straightConnector1">
              <a:avLst/>
            </a:prstGeom>
            <a:noFill/>
            <a:ln w="57150" algn="ctr">
              <a:solidFill>
                <a:srgbClr val="4A7EBB"/>
              </a:solidFill>
              <a:round/>
              <a:headEnd/>
              <a:tailEnd type="arrow" w="med" len="med"/>
            </a:ln>
          </p:spPr>
        </p:cxnSp>
        <p:sp>
          <p:nvSpPr>
            <p:cNvPr id="34827" name="TextBox 15"/>
            <p:cNvSpPr txBox="1">
              <a:spLocks noChangeArrowheads="1"/>
            </p:cNvSpPr>
            <p:nvPr/>
          </p:nvSpPr>
          <p:spPr bwMode="auto">
            <a:xfrm>
              <a:off x="3759200" y="4977497"/>
              <a:ext cx="1609725" cy="400050"/>
            </a:xfrm>
            <a:prstGeom prst="rect">
              <a:avLst/>
            </a:prstGeom>
            <a:noFill/>
            <a:ln w="9525">
              <a:noFill/>
              <a:miter lim="800000"/>
              <a:headEnd/>
              <a:tailEnd/>
            </a:ln>
          </p:spPr>
          <p:txBody>
            <a:bodyPr wrap="none">
              <a:spAutoFit/>
            </a:bodyPr>
            <a:lstStyle/>
            <a:p>
              <a:pPr algn="ctr"/>
              <a:r>
                <a:rPr lang="en-US" sz="2000" b="1">
                  <a:solidFill>
                    <a:srgbClr val="000000"/>
                  </a:solidFill>
                  <a:latin typeface="Calibri" pitchFamily="34" charset="0"/>
                </a:rPr>
                <a:t>Data Services</a:t>
              </a:r>
            </a:p>
          </p:txBody>
        </p:sp>
        <p:sp>
          <p:nvSpPr>
            <p:cNvPr id="34828" name="TextBox 16"/>
            <p:cNvSpPr txBox="1">
              <a:spLocks noChangeArrowheads="1"/>
            </p:cNvSpPr>
            <p:nvPr/>
          </p:nvSpPr>
          <p:spPr bwMode="auto">
            <a:xfrm rot="-2100000">
              <a:off x="1676400" y="3812272"/>
              <a:ext cx="2151063" cy="400050"/>
            </a:xfrm>
            <a:prstGeom prst="rect">
              <a:avLst/>
            </a:prstGeom>
            <a:noFill/>
            <a:ln w="9525">
              <a:noFill/>
              <a:miter lim="800000"/>
              <a:headEnd/>
              <a:tailEnd/>
            </a:ln>
          </p:spPr>
          <p:txBody>
            <a:bodyPr wrap="none">
              <a:spAutoFit/>
            </a:bodyPr>
            <a:lstStyle/>
            <a:p>
              <a:pPr algn="ctr"/>
              <a:r>
                <a:rPr lang="en-US" sz="2000" b="1">
                  <a:solidFill>
                    <a:srgbClr val="000000"/>
                  </a:solidFill>
                  <a:latin typeface="Calibri" pitchFamily="34" charset="0"/>
                </a:rPr>
                <a:t>Metadata Services</a:t>
              </a:r>
            </a:p>
          </p:txBody>
        </p:sp>
        <p:sp>
          <p:nvSpPr>
            <p:cNvPr id="34829" name="TextBox 17"/>
            <p:cNvSpPr txBox="1">
              <a:spLocks noChangeArrowheads="1"/>
            </p:cNvSpPr>
            <p:nvPr/>
          </p:nvSpPr>
          <p:spPr bwMode="auto">
            <a:xfrm rot="1860000">
              <a:off x="5411788" y="3756710"/>
              <a:ext cx="1993900" cy="40005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Metadata Search</a:t>
              </a:r>
            </a:p>
          </p:txBody>
        </p:sp>
        <p:sp>
          <p:nvSpPr>
            <p:cNvPr id="70" name="TextBox 13"/>
            <p:cNvSpPr txBox="1">
              <a:spLocks noChangeArrowheads="1"/>
            </p:cNvSpPr>
            <p:nvPr/>
          </p:nvSpPr>
          <p:spPr bwMode="auto">
            <a:xfrm>
              <a:off x="3767421" y="2380578"/>
              <a:ext cx="1511062" cy="36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b="1" kern="0" dirty="0">
                  <a:solidFill>
                    <a:srgbClr val="FFFF00"/>
                  </a:solidFill>
                  <a:latin typeface="Arial" pitchFamily="34" charset="0"/>
                </a:rPr>
                <a:t>HIS Central</a:t>
              </a:r>
            </a:p>
          </p:txBody>
        </p:sp>
        <p:sp>
          <p:nvSpPr>
            <p:cNvPr id="71" name="TextBox 14"/>
            <p:cNvSpPr txBox="1">
              <a:spLocks noChangeArrowheads="1"/>
            </p:cNvSpPr>
            <p:nvPr/>
          </p:nvSpPr>
          <p:spPr bwMode="auto">
            <a:xfrm>
              <a:off x="6589147" y="5078454"/>
              <a:ext cx="2065388" cy="370169"/>
            </a:xfrm>
            <a:prstGeom prst="rect">
              <a:avLst/>
            </a:prstGeom>
            <a:noFill/>
            <a:ln w="9525">
              <a:noFill/>
              <a:miter lim="800000"/>
              <a:headEnd/>
              <a:tailEnd/>
            </a:ln>
          </p:spPr>
          <p:txBody>
            <a:bodyPr>
              <a:spAutoFit/>
            </a:bodyPr>
            <a:lstStyle/>
            <a:p>
              <a:pPr algn="ctr" fontAlgn="auto">
                <a:spcBef>
                  <a:spcPts val="0"/>
                </a:spcBef>
                <a:spcAft>
                  <a:spcPts val="0"/>
                </a:spcAft>
                <a:defRPr/>
              </a:pPr>
              <a:r>
                <a:rPr lang="en-US" b="1" kern="0" dirty="0" err="1">
                  <a:solidFill>
                    <a:srgbClr val="FFFF00"/>
                  </a:solidFill>
                  <a:latin typeface="Arial" pitchFamily="34" charset="0"/>
                </a:rPr>
                <a:t>HydroDesktop</a:t>
              </a:r>
              <a:endParaRPr lang="en-US" b="1" kern="0" dirty="0">
                <a:solidFill>
                  <a:srgbClr val="FFFF00"/>
                </a:solidFill>
                <a:latin typeface="Arial" pitchFamily="34" charset="0"/>
              </a:endParaRPr>
            </a:p>
          </p:txBody>
        </p:sp>
        <p:sp>
          <p:nvSpPr>
            <p:cNvPr id="72" name="TextBox 15"/>
            <p:cNvSpPr txBox="1">
              <a:spLocks noChangeArrowheads="1"/>
            </p:cNvSpPr>
            <p:nvPr/>
          </p:nvSpPr>
          <p:spPr bwMode="auto">
            <a:xfrm>
              <a:off x="961855" y="5078454"/>
              <a:ext cx="1737317" cy="376635"/>
            </a:xfrm>
            <a:prstGeom prst="rect">
              <a:avLst/>
            </a:prstGeom>
            <a:noFill/>
            <a:ln w="9525">
              <a:noFill/>
              <a:miter lim="800000"/>
              <a:headEnd/>
              <a:tailEnd/>
            </a:ln>
          </p:spPr>
          <p:txBody>
            <a:bodyPr>
              <a:spAutoFit/>
            </a:bodyPr>
            <a:lstStyle/>
            <a:p>
              <a:pPr algn="ctr" fontAlgn="auto">
                <a:spcBef>
                  <a:spcPts val="0"/>
                </a:spcBef>
                <a:spcAft>
                  <a:spcPts val="0"/>
                </a:spcAft>
                <a:defRPr/>
              </a:pPr>
              <a:r>
                <a:rPr lang="en-US" b="1" kern="0" dirty="0" err="1">
                  <a:solidFill>
                    <a:srgbClr val="FFFF00"/>
                  </a:solidFill>
                  <a:latin typeface="Arial" pitchFamily="34" charset="0"/>
                </a:rPr>
                <a:t>HydroServer</a:t>
              </a:r>
              <a:endParaRPr lang="en-US" b="1" kern="0" dirty="0">
                <a:solidFill>
                  <a:srgbClr val="FFFF00"/>
                </a:solidFill>
                <a:latin typeface="Arial" pitchFamily="34" charset="0"/>
              </a:endParaRPr>
            </a:p>
          </p:txBody>
        </p:sp>
        <p:sp>
          <p:nvSpPr>
            <p:cNvPr id="34833" name="TextBox 16"/>
            <p:cNvSpPr txBox="1">
              <a:spLocks noChangeArrowheads="1"/>
            </p:cNvSpPr>
            <p:nvPr/>
          </p:nvSpPr>
          <p:spPr bwMode="auto">
            <a:xfrm rot="-2081353">
              <a:off x="2047875" y="4018647"/>
              <a:ext cx="1824038" cy="338138"/>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Service registration</a:t>
              </a:r>
            </a:p>
          </p:txBody>
        </p:sp>
        <p:sp>
          <p:nvSpPr>
            <p:cNvPr id="34834" name="TextBox 24"/>
            <p:cNvSpPr txBox="1">
              <a:spLocks noChangeArrowheads="1"/>
            </p:cNvSpPr>
            <p:nvPr/>
          </p:nvSpPr>
          <p:spPr bwMode="auto">
            <a:xfrm rot="-2087033">
              <a:off x="2316163" y="4158347"/>
              <a:ext cx="1760537" cy="339725"/>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Catalog harvesting</a:t>
              </a:r>
            </a:p>
          </p:txBody>
        </p:sp>
        <p:sp>
          <p:nvSpPr>
            <p:cNvPr id="34835" name="TextBox 17"/>
            <p:cNvSpPr txBox="1">
              <a:spLocks noChangeArrowheads="1"/>
            </p:cNvSpPr>
            <p:nvPr/>
          </p:nvSpPr>
          <p:spPr bwMode="auto">
            <a:xfrm rot="1860000">
              <a:off x="4668838" y="3905935"/>
              <a:ext cx="3054350" cy="338137"/>
            </a:xfrm>
            <a:prstGeom prst="rect">
              <a:avLst/>
            </a:prstGeom>
            <a:noFill/>
            <a:ln w="9525">
              <a:noFill/>
              <a:miter lim="800000"/>
              <a:headEnd/>
              <a:tailEnd/>
            </a:ln>
          </p:spPr>
          <p:txBody>
            <a:bodyPr wrap="none">
              <a:spAutoFit/>
            </a:bodyPr>
            <a:lstStyle/>
            <a:p>
              <a:r>
                <a:rPr lang="en-US" sz="1600" b="1">
                  <a:solidFill>
                    <a:srgbClr val="000000"/>
                  </a:solidFill>
                  <a:latin typeface="Calibri" pitchFamily="34" charset="0"/>
                </a:rPr>
                <a:t>Service and data theme metadata</a:t>
              </a:r>
            </a:p>
          </p:txBody>
        </p:sp>
        <p:sp>
          <p:nvSpPr>
            <p:cNvPr id="34836" name="TextBox 23"/>
            <p:cNvSpPr txBox="1">
              <a:spLocks noChangeArrowheads="1"/>
            </p:cNvSpPr>
            <p:nvPr/>
          </p:nvSpPr>
          <p:spPr bwMode="auto">
            <a:xfrm rot="1860000">
              <a:off x="5486400" y="4069447"/>
              <a:ext cx="1041400" cy="338138"/>
            </a:xfrm>
            <a:prstGeom prst="rect">
              <a:avLst/>
            </a:prstGeom>
            <a:noFill/>
            <a:ln w="9525">
              <a:noFill/>
              <a:miter lim="800000"/>
              <a:headEnd/>
              <a:tailEnd/>
            </a:ln>
          </p:spPr>
          <p:txBody>
            <a:bodyPr wrap="none">
              <a:spAutoFit/>
            </a:bodyPr>
            <a:lstStyle/>
            <a:p>
              <a:r>
                <a:rPr lang="en-US" sz="1600" b="1">
                  <a:solidFill>
                    <a:srgbClr val="000000"/>
                  </a:solidFill>
                  <a:latin typeface="Calibri" pitchFamily="34" charset="0"/>
                </a:rPr>
                <a:t>Data carts</a:t>
              </a:r>
            </a:p>
          </p:txBody>
        </p:sp>
        <p:sp>
          <p:nvSpPr>
            <p:cNvPr id="34837" name="TextBox 15"/>
            <p:cNvSpPr txBox="1">
              <a:spLocks noChangeArrowheads="1"/>
            </p:cNvSpPr>
            <p:nvPr/>
          </p:nvSpPr>
          <p:spPr bwMode="auto">
            <a:xfrm>
              <a:off x="3617913" y="5225147"/>
              <a:ext cx="1892300" cy="338138"/>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Water Data Services</a:t>
              </a:r>
            </a:p>
          </p:txBody>
        </p:sp>
        <p:sp>
          <p:nvSpPr>
            <p:cNvPr id="34838" name="TextBox 13"/>
            <p:cNvSpPr txBox="1">
              <a:spLocks noChangeArrowheads="1"/>
            </p:cNvSpPr>
            <p:nvPr/>
          </p:nvSpPr>
          <p:spPr bwMode="auto">
            <a:xfrm>
              <a:off x="3589338" y="5483910"/>
              <a:ext cx="1949450" cy="339725"/>
            </a:xfrm>
            <a:prstGeom prst="rect">
              <a:avLst/>
            </a:prstGeom>
            <a:noFill/>
            <a:ln w="9525">
              <a:noFill/>
              <a:miter lim="800000"/>
              <a:headEnd/>
              <a:tailEnd/>
            </a:ln>
          </p:spPr>
          <p:txBody>
            <a:bodyPr wrap="none">
              <a:spAutoFit/>
            </a:bodyPr>
            <a:lstStyle/>
            <a:p>
              <a:pPr algn="ctr"/>
              <a:r>
                <a:rPr lang="en-US" sz="1600" b="1">
                  <a:solidFill>
                    <a:srgbClr val="000000"/>
                  </a:solidFill>
                  <a:latin typeface="Calibri" pitchFamily="34" charset="0"/>
                </a:rPr>
                <a:t>Spatial Data Services</a:t>
              </a:r>
            </a:p>
          </p:txBody>
        </p:sp>
        <p:sp>
          <p:nvSpPr>
            <p:cNvPr id="79" name="TextBox 78"/>
            <p:cNvSpPr txBox="1"/>
            <p:nvPr/>
          </p:nvSpPr>
          <p:spPr>
            <a:xfrm>
              <a:off x="2810684" y="1924735"/>
              <a:ext cx="185852" cy="462308"/>
            </a:xfrm>
            <a:prstGeom prst="rect">
              <a:avLst/>
            </a:prstGeom>
            <a:noFill/>
          </p:spPr>
          <p:txBody>
            <a:bodyPr wrap="none">
              <a:spAutoFit/>
            </a:bodyPr>
            <a:lstStyle/>
            <a:p>
              <a:pPr fontAlgn="auto">
                <a:spcBef>
                  <a:spcPts val="0"/>
                </a:spcBef>
                <a:spcAft>
                  <a:spcPts val="0"/>
                </a:spcAft>
                <a:defRPr/>
              </a:pPr>
              <a:endParaRPr lang="en-US" sz="2400" kern="0" dirty="0">
                <a:solidFill>
                  <a:sysClr val="windowText" lastClr="000000"/>
                </a:solidFill>
                <a:latin typeface="Arial" pitchFamily="34" charset="0"/>
              </a:endParaRPr>
            </a:p>
          </p:txBody>
        </p:sp>
        <p:sp>
          <p:nvSpPr>
            <p:cNvPr id="80" name="TextBox 79"/>
            <p:cNvSpPr txBox="1"/>
            <p:nvPr/>
          </p:nvSpPr>
          <p:spPr>
            <a:xfrm>
              <a:off x="5750386" y="2380578"/>
              <a:ext cx="2412852" cy="646585"/>
            </a:xfrm>
            <a:prstGeom prst="rect">
              <a:avLst/>
            </a:prstGeom>
            <a:noFill/>
          </p:spPr>
          <p:txBody>
            <a:bodyPr>
              <a:spAutoFit/>
            </a:bodyPr>
            <a:lstStyle/>
            <a:p>
              <a:pPr fontAlgn="auto">
                <a:spcBef>
                  <a:spcPts val="0"/>
                </a:spcBef>
                <a:spcAft>
                  <a:spcPts val="0"/>
                </a:spcAft>
                <a:defRPr/>
              </a:pPr>
              <a:r>
                <a:rPr lang="en-US" kern="0" dirty="0">
                  <a:solidFill>
                    <a:sysClr val="windowText" lastClr="000000">
                      <a:lumMod val="50000"/>
                      <a:lumOff val="50000"/>
                    </a:sysClr>
                  </a:solidFill>
                  <a:latin typeface="Arial" pitchFamily="34" charset="0"/>
                </a:rPr>
                <a:t>Like search portals Google, Yahoo, Bing</a:t>
              </a:r>
            </a:p>
          </p:txBody>
        </p:sp>
        <p:sp>
          <p:nvSpPr>
            <p:cNvPr id="81" name="TextBox 80"/>
            <p:cNvSpPr txBox="1"/>
            <p:nvPr/>
          </p:nvSpPr>
          <p:spPr>
            <a:xfrm>
              <a:off x="6660256" y="5973975"/>
              <a:ext cx="2023369" cy="370169"/>
            </a:xfrm>
            <a:prstGeom prst="rect">
              <a:avLst/>
            </a:prstGeom>
            <a:noFill/>
          </p:spPr>
          <p:txBody>
            <a:bodyPr>
              <a:spAutoFit/>
            </a:bodyPr>
            <a:lstStyle/>
            <a:p>
              <a:pPr fontAlgn="auto">
                <a:spcBef>
                  <a:spcPts val="0"/>
                </a:spcBef>
                <a:spcAft>
                  <a:spcPts val="0"/>
                </a:spcAft>
                <a:defRPr/>
              </a:pPr>
              <a:r>
                <a:rPr lang="en-US" kern="0" dirty="0">
                  <a:solidFill>
                    <a:sysClr val="windowText" lastClr="000000">
                      <a:lumMod val="50000"/>
                      <a:lumOff val="50000"/>
                    </a:sysClr>
                  </a:solidFill>
                  <a:latin typeface="Arial" pitchFamily="34" charset="0"/>
                </a:rPr>
                <a:t>Like browsers</a:t>
              </a:r>
            </a:p>
          </p:txBody>
        </p:sp>
        <p:sp>
          <p:nvSpPr>
            <p:cNvPr id="82" name="TextBox 81"/>
            <p:cNvSpPr txBox="1"/>
            <p:nvPr/>
          </p:nvSpPr>
          <p:spPr>
            <a:xfrm>
              <a:off x="999025" y="5973975"/>
              <a:ext cx="1611261" cy="658123"/>
            </a:xfrm>
            <a:prstGeom prst="rect">
              <a:avLst/>
            </a:prstGeom>
            <a:noFill/>
          </p:spPr>
          <p:txBody>
            <a:bodyPr>
              <a:spAutoFit/>
            </a:bodyPr>
            <a:lstStyle/>
            <a:p>
              <a:pPr algn="ctr" fontAlgn="auto">
                <a:spcBef>
                  <a:spcPts val="0"/>
                </a:spcBef>
                <a:spcAft>
                  <a:spcPts val="0"/>
                </a:spcAft>
                <a:defRPr/>
              </a:pPr>
              <a:r>
                <a:rPr lang="en-US" kern="0" dirty="0">
                  <a:solidFill>
                    <a:sysClr val="windowText" lastClr="000000">
                      <a:lumMod val="50000"/>
                      <a:lumOff val="50000"/>
                    </a:sysClr>
                  </a:solidFill>
                  <a:latin typeface="Arial" pitchFamily="34" charset="0"/>
                </a:rPr>
                <a:t>Like web servers</a:t>
              </a:r>
            </a:p>
          </p:txBody>
        </p:sp>
        <p:sp>
          <p:nvSpPr>
            <p:cNvPr id="83" name="TextBox 82"/>
            <p:cNvSpPr txBox="1"/>
            <p:nvPr/>
          </p:nvSpPr>
          <p:spPr>
            <a:xfrm>
              <a:off x="4014685" y="5933563"/>
              <a:ext cx="1611261" cy="370170"/>
            </a:xfrm>
            <a:prstGeom prst="rect">
              <a:avLst/>
            </a:prstGeom>
            <a:noFill/>
          </p:spPr>
          <p:txBody>
            <a:bodyPr>
              <a:spAutoFit/>
            </a:bodyPr>
            <a:lstStyle/>
            <a:p>
              <a:pPr fontAlgn="auto">
                <a:spcBef>
                  <a:spcPts val="0"/>
                </a:spcBef>
                <a:spcAft>
                  <a:spcPts val="0"/>
                </a:spcAft>
                <a:defRPr/>
              </a:pPr>
              <a:r>
                <a:rPr lang="en-US" kern="0" dirty="0">
                  <a:solidFill>
                    <a:sysClr val="windowText" lastClr="000000">
                      <a:lumMod val="50000"/>
                      <a:lumOff val="50000"/>
                    </a:sysClr>
                  </a:solidFill>
                  <a:latin typeface="Arial" pitchFamily="34" charset="0"/>
                </a:rPr>
                <a:t>Like HTML</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7" name="Group 188"/>
          <p:cNvGrpSpPr>
            <a:grpSpLocks/>
          </p:cNvGrpSpPr>
          <p:nvPr/>
        </p:nvGrpSpPr>
        <p:grpSpPr bwMode="auto">
          <a:xfrm>
            <a:off x="60325" y="3276600"/>
            <a:ext cx="1355725" cy="3017838"/>
            <a:chOff x="60287" y="3609343"/>
            <a:chExt cx="1356028" cy="3017537"/>
          </a:xfrm>
        </p:grpSpPr>
        <p:grpSp>
          <p:nvGrpSpPr>
            <p:cNvPr id="38966" name="Group 67"/>
            <p:cNvGrpSpPr>
              <a:grpSpLocks/>
            </p:cNvGrpSpPr>
            <p:nvPr/>
          </p:nvGrpSpPr>
          <p:grpSpPr bwMode="auto">
            <a:xfrm>
              <a:off x="60287" y="3609343"/>
              <a:ext cx="1356028" cy="3017537"/>
              <a:chOff x="19872" y="15120"/>
              <a:chExt cx="1761" cy="3648"/>
            </a:xfrm>
          </p:grpSpPr>
          <p:sp>
            <p:nvSpPr>
              <p:cNvPr id="38968" name="Rectangle 45"/>
              <p:cNvSpPr>
                <a:spLocks noChangeArrowheads="1"/>
              </p:cNvSpPr>
              <p:nvPr/>
            </p:nvSpPr>
            <p:spPr bwMode="auto">
              <a:xfrm>
                <a:off x="19872" y="15120"/>
                <a:ext cx="1648" cy="3648"/>
              </a:xfrm>
              <a:prstGeom prst="rect">
                <a:avLst/>
              </a:prstGeom>
              <a:solidFill>
                <a:srgbClr val="A3C5A9"/>
              </a:solidFill>
              <a:ln w="9525">
                <a:solidFill>
                  <a:schemeClr val="tx1"/>
                </a:solidFill>
                <a:miter lim="800000"/>
                <a:headEnd/>
                <a:tailEnd/>
              </a:ln>
            </p:spPr>
            <p:txBody>
              <a:bodyPr wrap="none" anchor="ctr"/>
              <a:lstStyle/>
              <a:p>
                <a:pPr algn="ctr"/>
                <a:endParaRPr lang="en-US" sz="900">
                  <a:solidFill>
                    <a:srgbClr val="000000"/>
                  </a:solidFill>
                </a:endParaRPr>
              </a:p>
            </p:txBody>
          </p:sp>
          <p:pic>
            <p:nvPicPr>
              <p:cNvPr id="38969" name="Picture 47" descr="BD18187_"/>
              <p:cNvPicPr>
                <a:picLocks noChangeAspect="1" noChangeArrowheads="1"/>
              </p:cNvPicPr>
              <p:nvPr/>
            </p:nvPicPr>
            <p:blipFill>
              <a:blip r:embed="rId3" cstate="print"/>
              <a:srcRect/>
              <a:stretch>
                <a:fillRect/>
              </a:stretch>
            </p:blipFill>
            <p:spPr bwMode="auto">
              <a:xfrm>
                <a:off x="20407" y="15228"/>
                <a:ext cx="524" cy="637"/>
              </a:xfrm>
              <a:prstGeom prst="rect">
                <a:avLst/>
              </a:prstGeom>
              <a:noFill/>
              <a:ln w="9525">
                <a:noFill/>
                <a:miter lim="800000"/>
                <a:headEnd/>
                <a:tailEnd/>
              </a:ln>
            </p:spPr>
          </p:pic>
          <p:sp>
            <p:nvSpPr>
              <p:cNvPr id="38970" name="Text Box 48"/>
              <p:cNvSpPr txBox="1">
                <a:spLocks noChangeArrowheads="1"/>
              </p:cNvSpPr>
              <p:nvPr/>
            </p:nvSpPr>
            <p:spPr bwMode="auto">
              <a:xfrm>
                <a:off x="20141" y="15833"/>
                <a:ext cx="1492" cy="558"/>
              </a:xfrm>
              <a:prstGeom prst="rect">
                <a:avLst/>
              </a:prstGeom>
              <a:noFill/>
              <a:ln w="9525">
                <a:noFill/>
                <a:miter lim="800000"/>
                <a:headEnd/>
                <a:tailEnd/>
              </a:ln>
            </p:spPr>
            <p:txBody>
              <a:bodyPr>
                <a:spAutoFit/>
              </a:bodyPr>
              <a:lstStyle/>
              <a:p>
                <a:pPr algn="ctr"/>
                <a:r>
                  <a:rPr lang="en-US" sz="1200">
                    <a:solidFill>
                      <a:srgbClr val="000000"/>
                    </a:solidFill>
                  </a:rPr>
                  <a:t>Base Station</a:t>
                </a:r>
              </a:p>
              <a:p>
                <a:pPr algn="ctr"/>
                <a:r>
                  <a:rPr lang="en-US" sz="1200">
                    <a:solidFill>
                      <a:srgbClr val="000000"/>
                    </a:solidFill>
                  </a:rPr>
                  <a:t>Computer(s)</a:t>
                </a:r>
              </a:p>
            </p:txBody>
          </p:sp>
          <p:cxnSp>
            <p:nvCxnSpPr>
              <p:cNvPr id="38971" name="AutoShape 52"/>
              <p:cNvCxnSpPr>
                <a:cxnSpLocks noChangeShapeType="1"/>
              </p:cNvCxnSpPr>
              <p:nvPr/>
            </p:nvCxnSpPr>
            <p:spPr bwMode="auto">
              <a:xfrm rot="16200000" flipH="1">
                <a:off x="19728" y="15909"/>
                <a:ext cx="917" cy="192"/>
              </a:xfrm>
              <a:prstGeom prst="bentConnector3">
                <a:avLst>
                  <a:gd name="adj1" fmla="val 68315"/>
                </a:avLst>
              </a:prstGeom>
              <a:noFill/>
              <a:ln w="28575">
                <a:solidFill>
                  <a:schemeClr val="tx1"/>
                </a:solidFill>
                <a:miter lim="800000"/>
                <a:headEnd/>
                <a:tailEnd type="triangle" w="med" len="med"/>
              </a:ln>
            </p:spPr>
          </p:cxnSp>
          <p:pic>
            <p:nvPicPr>
              <p:cNvPr id="38972" name="Picture 54" descr="MCj03499930000[1]"/>
              <p:cNvPicPr>
                <a:picLocks noChangeAspect="1" noChangeArrowheads="1"/>
              </p:cNvPicPr>
              <p:nvPr/>
            </p:nvPicPr>
            <p:blipFill>
              <a:blip r:embed="rId4" cstate="print"/>
              <a:srcRect/>
              <a:stretch>
                <a:fillRect/>
              </a:stretch>
            </p:blipFill>
            <p:spPr bwMode="auto">
              <a:xfrm>
                <a:off x="20032" y="16464"/>
                <a:ext cx="501" cy="843"/>
              </a:xfrm>
              <a:prstGeom prst="rect">
                <a:avLst/>
              </a:prstGeom>
              <a:noFill/>
              <a:ln w="9525">
                <a:noFill/>
                <a:miter lim="800000"/>
                <a:headEnd/>
                <a:tailEnd/>
              </a:ln>
            </p:spPr>
          </p:pic>
          <p:pic>
            <p:nvPicPr>
              <p:cNvPr id="38973" name="Picture 55" descr="R.M. Young Wind Sentry Set">
                <a:hlinkClick r:id="rId5"/>
              </p:cNvPr>
              <p:cNvPicPr>
                <a:picLocks noChangeAspect="1" noChangeArrowheads="1"/>
              </p:cNvPicPr>
              <p:nvPr/>
            </p:nvPicPr>
            <p:blipFill>
              <a:blip r:embed="rId6" cstate="print"/>
              <a:srcRect/>
              <a:stretch>
                <a:fillRect/>
              </a:stretch>
            </p:blipFill>
            <p:spPr bwMode="auto">
              <a:xfrm>
                <a:off x="19958" y="17952"/>
                <a:ext cx="357" cy="492"/>
              </a:xfrm>
              <a:prstGeom prst="rect">
                <a:avLst/>
              </a:prstGeom>
              <a:noFill/>
              <a:ln w="9525">
                <a:noFill/>
                <a:miter lim="800000"/>
                <a:headEnd/>
                <a:tailEnd/>
              </a:ln>
            </p:spPr>
          </p:pic>
          <p:pic>
            <p:nvPicPr>
              <p:cNvPr id="38974" name="Picture 56" descr="R.M. Young Wind Sentry Set">
                <a:hlinkClick r:id="rId5"/>
              </p:cNvPr>
              <p:cNvPicPr>
                <a:picLocks noChangeAspect="1" noChangeArrowheads="1"/>
              </p:cNvPicPr>
              <p:nvPr/>
            </p:nvPicPr>
            <p:blipFill>
              <a:blip r:embed="rId6" cstate="print"/>
              <a:srcRect/>
              <a:stretch>
                <a:fillRect/>
              </a:stretch>
            </p:blipFill>
            <p:spPr bwMode="auto">
              <a:xfrm>
                <a:off x="20896" y="17952"/>
                <a:ext cx="323" cy="444"/>
              </a:xfrm>
              <a:prstGeom prst="rect">
                <a:avLst/>
              </a:prstGeom>
              <a:noFill/>
              <a:ln w="9525">
                <a:noFill/>
                <a:miter lim="800000"/>
                <a:headEnd/>
                <a:tailEnd/>
              </a:ln>
            </p:spPr>
          </p:pic>
          <p:pic>
            <p:nvPicPr>
              <p:cNvPr id="38975" name="Picture 57" descr="R.M. Young Wind Sentry Set">
                <a:hlinkClick r:id="rId5"/>
              </p:cNvPr>
              <p:cNvPicPr>
                <a:picLocks noChangeAspect="1" noChangeArrowheads="1"/>
              </p:cNvPicPr>
              <p:nvPr/>
            </p:nvPicPr>
            <p:blipFill>
              <a:blip r:embed="rId6" cstate="print"/>
              <a:srcRect/>
              <a:stretch>
                <a:fillRect/>
              </a:stretch>
            </p:blipFill>
            <p:spPr bwMode="auto">
              <a:xfrm>
                <a:off x="20416" y="17952"/>
                <a:ext cx="322" cy="444"/>
              </a:xfrm>
              <a:prstGeom prst="rect">
                <a:avLst/>
              </a:prstGeom>
              <a:noFill/>
              <a:ln w="9525">
                <a:noFill/>
                <a:miter lim="800000"/>
                <a:headEnd/>
                <a:tailEnd/>
              </a:ln>
            </p:spPr>
          </p:pic>
          <p:cxnSp>
            <p:nvCxnSpPr>
              <p:cNvPr id="38976" name="AutoShape 58"/>
              <p:cNvCxnSpPr>
                <a:cxnSpLocks noChangeShapeType="1"/>
              </p:cNvCxnSpPr>
              <p:nvPr/>
            </p:nvCxnSpPr>
            <p:spPr bwMode="auto">
              <a:xfrm rot="-5400000">
                <a:off x="19887" y="17557"/>
                <a:ext cx="645" cy="146"/>
              </a:xfrm>
              <a:prstGeom prst="bentConnector3">
                <a:avLst>
                  <a:gd name="adj1" fmla="val 50079"/>
                </a:avLst>
              </a:prstGeom>
              <a:noFill/>
              <a:ln w="28575">
                <a:solidFill>
                  <a:schemeClr val="tx1"/>
                </a:solidFill>
                <a:miter lim="800000"/>
                <a:headEnd/>
                <a:tailEnd type="triangle" w="med" len="med"/>
              </a:ln>
            </p:spPr>
          </p:cxnSp>
          <p:sp>
            <p:nvSpPr>
              <p:cNvPr id="38977" name="Text Box 59"/>
              <p:cNvSpPr txBox="1">
                <a:spLocks noChangeArrowheads="1"/>
              </p:cNvSpPr>
              <p:nvPr/>
            </p:nvSpPr>
            <p:spPr bwMode="auto">
              <a:xfrm>
                <a:off x="20383" y="16608"/>
                <a:ext cx="1185" cy="558"/>
              </a:xfrm>
              <a:prstGeom prst="rect">
                <a:avLst/>
              </a:prstGeom>
              <a:noFill/>
              <a:ln w="9525">
                <a:noFill/>
                <a:miter lim="800000"/>
                <a:headEnd/>
                <a:tailEnd/>
              </a:ln>
            </p:spPr>
            <p:txBody>
              <a:bodyPr>
                <a:spAutoFit/>
              </a:bodyPr>
              <a:lstStyle/>
              <a:p>
                <a:pPr>
                  <a:spcBef>
                    <a:spcPct val="50000"/>
                  </a:spcBef>
                </a:pPr>
                <a:r>
                  <a:rPr lang="en-US" sz="1200">
                    <a:solidFill>
                      <a:srgbClr val="000000"/>
                    </a:solidFill>
                  </a:rPr>
                  <a:t>Telemetry Network</a:t>
                </a:r>
              </a:p>
            </p:txBody>
          </p:sp>
          <p:cxnSp>
            <p:nvCxnSpPr>
              <p:cNvPr id="38978" name="AutoShape 60"/>
              <p:cNvCxnSpPr>
                <a:cxnSpLocks noChangeShapeType="1"/>
              </p:cNvCxnSpPr>
              <p:nvPr/>
            </p:nvCxnSpPr>
            <p:spPr bwMode="auto">
              <a:xfrm rot="5400000" flipH="1">
                <a:off x="20107" y="17483"/>
                <a:ext cx="645" cy="294"/>
              </a:xfrm>
              <a:prstGeom prst="bentConnector3">
                <a:avLst>
                  <a:gd name="adj1" fmla="val 50079"/>
                </a:avLst>
              </a:prstGeom>
              <a:noFill/>
              <a:ln w="28575">
                <a:solidFill>
                  <a:schemeClr val="tx1"/>
                </a:solidFill>
                <a:miter lim="800000"/>
                <a:headEnd/>
                <a:tailEnd type="triangle" w="med" len="med"/>
              </a:ln>
            </p:spPr>
          </p:cxnSp>
          <p:cxnSp>
            <p:nvCxnSpPr>
              <p:cNvPr id="38979" name="AutoShape 61"/>
              <p:cNvCxnSpPr>
                <a:cxnSpLocks noChangeShapeType="1"/>
              </p:cNvCxnSpPr>
              <p:nvPr/>
            </p:nvCxnSpPr>
            <p:spPr bwMode="auto">
              <a:xfrm rot="5400000" flipH="1">
                <a:off x="20348" y="17242"/>
                <a:ext cx="645" cy="775"/>
              </a:xfrm>
              <a:prstGeom prst="bentConnector3">
                <a:avLst>
                  <a:gd name="adj1" fmla="val 50079"/>
                </a:avLst>
              </a:prstGeom>
              <a:noFill/>
              <a:ln w="28575">
                <a:solidFill>
                  <a:schemeClr val="tx1"/>
                </a:solidFill>
                <a:miter lim="800000"/>
                <a:headEnd/>
                <a:tailEnd type="triangle" w="med" len="med"/>
              </a:ln>
            </p:spPr>
          </p:cxnSp>
          <p:sp>
            <p:nvSpPr>
              <p:cNvPr id="38980" name="Text Box 62"/>
              <p:cNvSpPr txBox="1">
                <a:spLocks noChangeArrowheads="1"/>
              </p:cNvSpPr>
              <p:nvPr/>
            </p:nvSpPr>
            <p:spPr bwMode="auto">
              <a:xfrm>
                <a:off x="20032" y="18432"/>
                <a:ext cx="1014" cy="335"/>
              </a:xfrm>
              <a:prstGeom prst="rect">
                <a:avLst/>
              </a:prstGeom>
              <a:noFill/>
              <a:ln w="9525">
                <a:noFill/>
                <a:miter lim="800000"/>
                <a:headEnd/>
                <a:tailEnd/>
              </a:ln>
            </p:spPr>
            <p:txBody>
              <a:bodyPr>
                <a:spAutoFit/>
              </a:bodyPr>
              <a:lstStyle/>
              <a:p>
                <a:pPr>
                  <a:spcBef>
                    <a:spcPct val="50000"/>
                  </a:spcBef>
                </a:pPr>
                <a:r>
                  <a:rPr lang="en-US" sz="1200">
                    <a:solidFill>
                      <a:srgbClr val="000000"/>
                    </a:solidFill>
                  </a:rPr>
                  <a:t>Sensors</a:t>
                </a:r>
              </a:p>
            </p:txBody>
          </p:sp>
        </p:grpSp>
        <p:cxnSp>
          <p:nvCxnSpPr>
            <p:cNvPr id="38967" name="AutoShape 52"/>
            <p:cNvCxnSpPr>
              <a:cxnSpLocks noChangeShapeType="1"/>
            </p:cNvCxnSpPr>
            <p:nvPr/>
          </p:nvCxnSpPr>
          <p:spPr bwMode="auto">
            <a:xfrm flipV="1">
              <a:off x="219636" y="3971364"/>
              <a:ext cx="304800" cy="1"/>
            </a:xfrm>
            <a:prstGeom prst="bentConnector3">
              <a:avLst>
                <a:gd name="adj1" fmla="val 50000"/>
              </a:avLst>
            </a:prstGeom>
            <a:noFill/>
            <a:ln w="28575">
              <a:solidFill>
                <a:schemeClr val="tx1"/>
              </a:solidFill>
              <a:miter lim="800000"/>
              <a:headEnd/>
              <a:tailEnd type="triangle" w="med" len="med"/>
            </a:ln>
          </p:spPr>
        </p:cxnSp>
      </p:grpSp>
      <p:pic>
        <p:nvPicPr>
          <p:cNvPr id="38918" name="Picture 148"/>
          <p:cNvPicPr>
            <a:picLocks noChangeAspect="1" noChangeArrowheads="1"/>
          </p:cNvPicPr>
          <p:nvPr/>
        </p:nvPicPr>
        <p:blipFill>
          <a:blip r:embed="rId7" cstate="print"/>
          <a:srcRect/>
          <a:stretch>
            <a:fillRect/>
          </a:stretch>
        </p:blipFill>
        <p:spPr bwMode="auto">
          <a:xfrm>
            <a:off x="100013" y="1470025"/>
            <a:ext cx="2179637" cy="1349375"/>
          </a:xfrm>
          <a:prstGeom prst="rect">
            <a:avLst/>
          </a:prstGeom>
          <a:noFill/>
          <a:ln w="9525">
            <a:noFill/>
            <a:miter lim="800000"/>
            <a:headEnd/>
            <a:tailEnd/>
          </a:ln>
        </p:spPr>
      </p:pic>
      <p:sp>
        <p:nvSpPr>
          <p:cNvPr id="38919" name="Text Box 42"/>
          <p:cNvSpPr txBox="1">
            <a:spLocks noChangeArrowheads="1"/>
          </p:cNvSpPr>
          <p:nvPr/>
        </p:nvSpPr>
        <p:spPr bwMode="auto">
          <a:xfrm>
            <a:off x="-60325" y="993775"/>
            <a:ext cx="2522538" cy="481013"/>
          </a:xfrm>
          <a:prstGeom prst="rect">
            <a:avLst/>
          </a:prstGeom>
          <a:noFill/>
          <a:ln w="9525">
            <a:noFill/>
            <a:miter lim="800000"/>
            <a:headEnd/>
            <a:tailEnd/>
          </a:ln>
        </p:spPr>
        <p:txBody>
          <a:bodyPr>
            <a:spAutoFit/>
          </a:bodyPr>
          <a:lstStyle/>
          <a:p>
            <a:pPr algn="ctr" defTabSz="4702175" eaLnBrk="0" hangingPunct="0">
              <a:lnSpc>
                <a:spcPct val="90000"/>
              </a:lnSpc>
              <a:spcBef>
                <a:spcPct val="20000"/>
              </a:spcBef>
            </a:pPr>
            <a:r>
              <a:rPr lang="en-US" sz="1400" b="1">
                <a:solidFill>
                  <a:srgbClr val="000000"/>
                </a:solidFill>
              </a:rPr>
              <a:t>Query, Visualize, and Edit data using ODM Tools</a:t>
            </a:r>
          </a:p>
        </p:txBody>
      </p:sp>
      <p:sp>
        <p:nvSpPr>
          <p:cNvPr id="38920" name="AutoShape 131"/>
          <p:cNvSpPr>
            <a:spLocks noChangeArrowheads="1"/>
          </p:cNvSpPr>
          <p:nvPr/>
        </p:nvSpPr>
        <p:spPr bwMode="auto">
          <a:xfrm>
            <a:off x="1524000" y="4038600"/>
            <a:ext cx="598488" cy="587375"/>
          </a:xfrm>
          <a:prstGeom prst="foldedCorner">
            <a:avLst>
              <a:gd name="adj" fmla="val 12500"/>
            </a:avLst>
          </a:prstGeom>
          <a:solidFill>
            <a:srgbClr val="C8E6B8"/>
          </a:solidFill>
          <a:ln w="9525">
            <a:solidFill>
              <a:schemeClr val="tx1"/>
            </a:solidFill>
            <a:round/>
            <a:headEnd/>
            <a:tailEnd/>
          </a:ln>
        </p:spPr>
        <p:txBody>
          <a:bodyPr anchor="ctr"/>
          <a:lstStyle/>
          <a:p>
            <a:pPr algn="ctr" defTabSz="4702175"/>
            <a:r>
              <a:rPr lang="en-US" sz="1200">
                <a:solidFill>
                  <a:srgbClr val="000000"/>
                </a:solidFill>
              </a:rPr>
              <a:t>Excel, text</a:t>
            </a:r>
          </a:p>
        </p:txBody>
      </p:sp>
      <p:sp>
        <p:nvSpPr>
          <p:cNvPr id="38921" name="AutoShape 136"/>
          <p:cNvSpPr>
            <a:spLocks noChangeArrowheads="1"/>
          </p:cNvSpPr>
          <p:nvPr/>
        </p:nvSpPr>
        <p:spPr bwMode="auto">
          <a:xfrm>
            <a:off x="1049338" y="3430588"/>
            <a:ext cx="384175" cy="384175"/>
          </a:xfrm>
          <a:prstGeom prst="rightArrow">
            <a:avLst>
              <a:gd name="adj1" fmla="val 41667"/>
              <a:gd name="adj2" fmla="val 50000"/>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22" name="AutoShape 130"/>
          <p:cNvSpPr>
            <a:spLocks noChangeArrowheads="1"/>
          </p:cNvSpPr>
          <p:nvPr/>
        </p:nvSpPr>
        <p:spPr bwMode="auto">
          <a:xfrm>
            <a:off x="2590800" y="3014663"/>
            <a:ext cx="1069975" cy="1100137"/>
          </a:xfrm>
          <a:prstGeom prst="flowChartMagneticDisk">
            <a:avLst/>
          </a:prstGeom>
          <a:solidFill>
            <a:srgbClr val="FFFFCC"/>
          </a:solidFill>
          <a:ln w="25400">
            <a:solidFill>
              <a:schemeClr val="tx1"/>
            </a:solidFill>
            <a:round/>
            <a:headEnd/>
            <a:tailEnd/>
          </a:ln>
        </p:spPr>
        <p:txBody>
          <a:bodyPr wrap="none" anchor="ctr"/>
          <a:lstStyle/>
          <a:p>
            <a:pPr algn="ctr"/>
            <a:r>
              <a:rPr lang="en-US">
                <a:solidFill>
                  <a:srgbClr val="000000"/>
                </a:solidFill>
              </a:rPr>
              <a:t>ODM</a:t>
            </a:r>
          </a:p>
          <a:p>
            <a:pPr algn="ctr"/>
            <a:r>
              <a:rPr lang="en-US">
                <a:solidFill>
                  <a:srgbClr val="000000"/>
                </a:solidFill>
              </a:rPr>
              <a:t>Database</a:t>
            </a:r>
          </a:p>
        </p:txBody>
      </p:sp>
      <p:sp>
        <p:nvSpPr>
          <p:cNvPr id="38923" name="AutoShape 145"/>
          <p:cNvSpPr>
            <a:spLocks noChangeArrowheads="1"/>
          </p:cNvSpPr>
          <p:nvPr/>
        </p:nvSpPr>
        <p:spPr bwMode="auto">
          <a:xfrm rot="-2097379">
            <a:off x="2116138" y="3863975"/>
            <a:ext cx="576262"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24" name="AutoShape 144"/>
          <p:cNvSpPr>
            <a:spLocks noChangeArrowheads="1"/>
          </p:cNvSpPr>
          <p:nvPr/>
        </p:nvSpPr>
        <p:spPr bwMode="auto">
          <a:xfrm rot="2522696">
            <a:off x="2171700" y="2787650"/>
            <a:ext cx="492125" cy="357188"/>
          </a:xfrm>
          <a:prstGeom prst="rightArrow">
            <a:avLst>
              <a:gd name="adj1" fmla="val 41667"/>
              <a:gd name="adj2" fmla="val 74515"/>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25" name="AutoShape 147"/>
          <p:cNvSpPr>
            <a:spLocks noChangeArrowheads="1"/>
          </p:cNvSpPr>
          <p:nvPr/>
        </p:nvSpPr>
        <p:spPr bwMode="auto">
          <a:xfrm rot="17972471">
            <a:off x="5348165" y="2429669"/>
            <a:ext cx="574675" cy="382587"/>
          </a:xfrm>
          <a:prstGeom prst="rightArrow">
            <a:avLst>
              <a:gd name="adj1" fmla="val 41667"/>
              <a:gd name="adj2" fmla="val 75104"/>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26" name="Rectangle 35"/>
          <p:cNvSpPr>
            <a:spLocks noChangeArrowheads="1"/>
          </p:cNvSpPr>
          <p:nvPr/>
        </p:nvSpPr>
        <p:spPr bwMode="auto">
          <a:xfrm>
            <a:off x="1447800" y="4648200"/>
            <a:ext cx="969963" cy="739775"/>
          </a:xfrm>
          <a:prstGeom prst="rect">
            <a:avLst/>
          </a:prstGeom>
          <a:noFill/>
          <a:ln w="9525">
            <a:noFill/>
            <a:miter lim="800000"/>
            <a:headEnd/>
            <a:tailEnd/>
          </a:ln>
        </p:spPr>
        <p:txBody>
          <a:bodyPr>
            <a:spAutoFit/>
          </a:bodyPr>
          <a:lstStyle/>
          <a:p>
            <a:pPr algn="ctr"/>
            <a:r>
              <a:rPr lang="en-US" sz="1400" b="1">
                <a:solidFill>
                  <a:srgbClr val="000000"/>
                </a:solidFill>
              </a:rPr>
              <a:t>ODM Data Loader</a:t>
            </a:r>
            <a:endParaRPr lang="en-US" sz="1400">
              <a:solidFill>
                <a:srgbClr val="000000"/>
              </a:solidFill>
            </a:endParaRPr>
          </a:p>
        </p:txBody>
      </p:sp>
      <p:sp>
        <p:nvSpPr>
          <p:cNvPr id="38927" name="Rectangle 37"/>
          <p:cNvSpPr>
            <a:spLocks noChangeArrowheads="1"/>
          </p:cNvSpPr>
          <p:nvPr/>
        </p:nvSpPr>
        <p:spPr bwMode="auto">
          <a:xfrm>
            <a:off x="1196975" y="3200400"/>
            <a:ext cx="1184275" cy="739775"/>
          </a:xfrm>
          <a:prstGeom prst="rect">
            <a:avLst/>
          </a:prstGeom>
          <a:noFill/>
          <a:ln w="9525">
            <a:noFill/>
            <a:miter lim="800000"/>
            <a:headEnd/>
            <a:tailEnd/>
          </a:ln>
        </p:spPr>
        <p:txBody>
          <a:bodyPr>
            <a:spAutoFit/>
          </a:bodyPr>
          <a:lstStyle/>
          <a:p>
            <a:pPr algn="ctr"/>
            <a:r>
              <a:rPr lang="en-US" sz="1400" b="1">
                <a:solidFill>
                  <a:srgbClr val="000000"/>
                </a:solidFill>
              </a:rPr>
              <a:t>Streaming Data Loader</a:t>
            </a:r>
            <a:endParaRPr lang="en-US">
              <a:solidFill>
                <a:srgbClr val="000000"/>
              </a:solidFill>
            </a:endParaRPr>
          </a:p>
        </p:txBody>
      </p:sp>
      <p:sp>
        <p:nvSpPr>
          <p:cNvPr id="38928" name="AutoShape 137"/>
          <p:cNvSpPr>
            <a:spLocks noChangeArrowheads="1"/>
          </p:cNvSpPr>
          <p:nvPr/>
        </p:nvSpPr>
        <p:spPr bwMode="auto">
          <a:xfrm>
            <a:off x="2097088" y="3405188"/>
            <a:ext cx="384175" cy="384175"/>
          </a:xfrm>
          <a:prstGeom prst="rightArrow">
            <a:avLst>
              <a:gd name="adj1" fmla="val 41667"/>
              <a:gd name="adj2" fmla="val 50000"/>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29" name="Rectangle 8"/>
          <p:cNvSpPr>
            <a:spLocks noChangeArrowheads="1"/>
          </p:cNvSpPr>
          <p:nvPr/>
        </p:nvSpPr>
        <p:spPr bwMode="auto">
          <a:xfrm>
            <a:off x="3949700" y="3084513"/>
            <a:ext cx="1617663" cy="1939925"/>
          </a:xfrm>
          <a:prstGeom prst="rect">
            <a:avLst/>
          </a:prstGeom>
          <a:solidFill>
            <a:srgbClr val="DEFEE3"/>
          </a:solidFill>
          <a:ln w="9525">
            <a:solidFill>
              <a:srgbClr val="000000"/>
            </a:solidFill>
            <a:miter lim="800000"/>
            <a:headEnd/>
            <a:tailEnd/>
          </a:ln>
        </p:spPr>
        <p:txBody>
          <a:bodyPr wrap="none" anchor="ctr"/>
          <a:lstStyle/>
          <a:p>
            <a:pPr algn="ctr"/>
            <a:endParaRPr lang="en-US" sz="1400">
              <a:solidFill>
                <a:srgbClr val="000000"/>
              </a:solidFill>
            </a:endParaRPr>
          </a:p>
        </p:txBody>
      </p:sp>
      <p:sp>
        <p:nvSpPr>
          <p:cNvPr id="38930" name="Text Box 12"/>
          <p:cNvSpPr txBox="1">
            <a:spLocks noChangeArrowheads="1"/>
          </p:cNvSpPr>
          <p:nvPr/>
        </p:nvSpPr>
        <p:spPr bwMode="auto">
          <a:xfrm>
            <a:off x="4165600" y="3541713"/>
            <a:ext cx="1625600" cy="954087"/>
          </a:xfrm>
          <a:prstGeom prst="rect">
            <a:avLst/>
          </a:prstGeom>
          <a:noFill/>
          <a:ln w="9525">
            <a:noFill/>
            <a:miter lim="800000"/>
            <a:headEnd/>
            <a:tailEnd/>
          </a:ln>
        </p:spPr>
        <p:txBody>
          <a:bodyPr wrap="none">
            <a:spAutoFit/>
          </a:bodyPr>
          <a:lstStyle/>
          <a:p>
            <a:r>
              <a:rPr lang="en-US" sz="1400">
                <a:solidFill>
                  <a:srgbClr val="0066FF"/>
                </a:solidFill>
              </a:rPr>
              <a:t>GetSites</a:t>
            </a:r>
          </a:p>
          <a:p>
            <a:r>
              <a:rPr lang="en-US" sz="1400">
                <a:solidFill>
                  <a:srgbClr val="0066FF"/>
                </a:solidFill>
              </a:rPr>
              <a:t>GetSiteInfo</a:t>
            </a:r>
          </a:p>
          <a:p>
            <a:r>
              <a:rPr lang="en-US" sz="1400">
                <a:solidFill>
                  <a:srgbClr val="0066FF"/>
                </a:solidFill>
              </a:rPr>
              <a:t>GetVariableInfo</a:t>
            </a:r>
          </a:p>
          <a:p>
            <a:r>
              <a:rPr lang="en-US" sz="1400">
                <a:solidFill>
                  <a:srgbClr val="0066FF"/>
                </a:solidFill>
              </a:rPr>
              <a:t>GetValues</a:t>
            </a:r>
          </a:p>
        </p:txBody>
      </p:sp>
      <p:sp>
        <p:nvSpPr>
          <p:cNvPr id="38931" name="Text Box 16"/>
          <p:cNvSpPr txBox="1">
            <a:spLocks noChangeArrowheads="1"/>
          </p:cNvSpPr>
          <p:nvPr/>
        </p:nvSpPr>
        <p:spPr bwMode="auto">
          <a:xfrm>
            <a:off x="3895725" y="4495800"/>
            <a:ext cx="1706563" cy="522288"/>
          </a:xfrm>
          <a:prstGeom prst="rect">
            <a:avLst/>
          </a:prstGeom>
          <a:noFill/>
          <a:ln w="9525">
            <a:noFill/>
            <a:miter lim="800000"/>
            <a:headEnd/>
            <a:tailEnd/>
          </a:ln>
        </p:spPr>
        <p:txBody>
          <a:bodyPr>
            <a:spAutoFit/>
          </a:bodyPr>
          <a:lstStyle/>
          <a:p>
            <a:pPr algn="ctr"/>
            <a:r>
              <a:rPr lang="en-US" sz="1400" b="1">
                <a:solidFill>
                  <a:srgbClr val="000000"/>
                </a:solidFill>
              </a:rPr>
              <a:t>WaterOneFlow</a:t>
            </a:r>
          </a:p>
          <a:p>
            <a:pPr algn="ctr"/>
            <a:r>
              <a:rPr lang="en-US" sz="1400" b="1">
                <a:solidFill>
                  <a:srgbClr val="000000"/>
                </a:solidFill>
              </a:rPr>
              <a:t>Web Service</a:t>
            </a:r>
          </a:p>
        </p:txBody>
      </p:sp>
      <p:sp>
        <p:nvSpPr>
          <p:cNvPr id="38932" name="AutoShape 30"/>
          <p:cNvSpPr>
            <a:spLocks noChangeArrowheads="1"/>
          </p:cNvSpPr>
          <p:nvPr/>
        </p:nvSpPr>
        <p:spPr bwMode="auto">
          <a:xfrm>
            <a:off x="4267200" y="3124200"/>
            <a:ext cx="1017588" cy="390525"/>
          </a:xfrm>
          <a:prstGeom prst="foldedCorner">
            <a:avLst>
              <a:gd name="adj" fmla="val 12500"/>
            </a:avLst>
          </a:prstGeom>
          <a:solidFill>
            <a:srgbClr val="BBE0E3"/>
          </a:solidFill>
          <a:ln w="9525">
            <a:solidFill>
              <a:srgbClr val="000000"/>
            </a:solidFill>
            <a:round/>
            <a:headEnd/>
            <a:tailEnd/>
          </a:ln>
        </p:spPr>
        <p:txBody>
          <a:bodyPr wrap="none" anchor="ctr"/>
          <a:lstStyle/>
          <a:p>
            <a:pPr algn="ctr"/>
            <a:r>
              <a:rPr lang="en-US" sz="1400">
                <a:solidFill>
                  <a:srgbClr val="000000"/>
                </a:solidFill>
              </a:rPr>
              <a:t>WaterML</a:t>
            </a:r>
          </a:p>
        </p:txBody>
      </p:sp>
      <p:grpSp>
        <p:nvGrpSpPr>
          <p:cNvPr id="93" name="Group 92"/>
          <p:cNvGrpSpPr/>
          <p:nvPr/>
        </p:nvGrpSpPr>
        <p:grpSpPr>
          <a:xfrm>
            <a:off x="3429000" y="533398"/>
            <a:ext cx="1984248" cy="1676402"/>
            <a:chOff x="3421063" y="835025"/>
            <a:chExt cx="1535112" cy="1371603"/>
          </a:xfrm>
        </p:grpSpPr>
        <p:grpSp>
          <p:nvGrpSpPr>
            <p:cNvPr id="38916" name="Group 197"/>
            <p:cNvGrpSpPr>
              <a:grpSpLocks/>
            </p:cNvGrpSpPr>
            <p:nvPr/>
          </p:nvGrpSpPr>
          <p:grpSpPr bwMode="auto">
            <a:xfrm>
              <a:off x="3462338" y="835025"/>
              <a:ext cx="1493837" cy="1357313"/>
              <a:chOff x="4988145" y="852894"/>
              <a:chExt cx="1493072" cy="1357746"/>
            </a:xfrm>
          </p:grpSpPr>
          <p:grpSp>
            <p:nvGrpSpPr>
              <p:cNvPr id="38981" name="Group 189"/>
              <p:cNvGrpSpPr>
                <a:grpSpLocks/>
              </p:cNvGrpSpPr>
              <p:nvPr/>
            </p:nvGrpSpPr>
            <p:grpSpPr bwMode="auto">
              <a:xfrm>
                <a:off x="4988145" y="852894"/>
                <a:ext cx="1493072" cy="1357746"/>
                <a:chOff x="4988145" y="852894"/>
                <a:chExt cx="1493072" cy="1357746"/>
              </a:xfrm>
            </p:grpSpPr>
            <p:sp>
              <p:nvSpPr>
                <p:cNvPr id="201" name="Rectangle 562"/>
                <p:cNvSpPr>
                  <a:spLocks noChangeArrowheads="1"/>
                </p:cNvSpPr>
                <p:nvPr/>
              </p:nvSpPr>
              <p:spPr bwMode="auto">
                <a:xfrm>
                  <a:off x="5121427" y="956115"/>
                  <a:ext cx="1359790" cy="1254525"/>
                </a:xfrm>
                <a:prstGeom prst="rect">
                  <a:avLst/>
                </a:prstGeom>
                <a:solidFill>
                  <a:schemeClr val="bg1"/>
                </a:solidFill>
                <a:ln w="25400">
                  <a:solidFill>
                    <a:schemeClr val="tx2">
                      <a:lumMod val="75000"/>
                    </a:schemeClr>
                  </a:solidFill>
                  <a:miter lim="800000"/>
                  <a:headEnd/>
                  <a:tailEnd/>
                </a:ln>
                <a:effectLst/>
              </p:spPr>
              <p:txBody>
                <a:bodyPr wrap="none" anchor="ctr"/>
                <a:lstStyle/>
                <a:p>
                  <a:pPr>
                    <a:defRPr/>
                  </a:pPr>
                  <a:endParaRPr lang="en-US">
                    <a:solidFill>
                      <a:srgbClr val="000000"/>
                    </a:solidFill>
                    <a:latin typeface="Arial"/>
                  </a:endParaRPr>
                </a:p>
              </p:txBody>
            </p:sp>
            <p:sp>
              <p:nvSpPr>
                <p:cNvPr id="202" name="Rectangle 562"/>
                <p:cNvSpPr>
                  <a:spLocks noChangeArrowheads="1"/>
                </p:cNvSpPr>
                <p:nvPr/>
              </p:nvSpPr>
              <p:spPr bwMode="auto">
                <a:xfrm>
                  <a:off x="5059545" y="910062"/>
                  <a:ext cx="1359791" cy="1252938"/>
                </a:xfrm>
                <a:prstGeom prst="rect">
                  <a:avLst/>
                </a:prstGeom>
                <a:solidFill>
                  <a:schemeClr val="bg1"/>
                </a:solidFill>
                <a:ln w="25400">
                  <a:solidFill>
                    <a:schemeClr val="tx2">
                      <a:lumMod val="75000"/>
                    </a:schemeClr>
                  </a:solidFill>
                  <a:miter lim="800000"/>
                  <a:headEnd/>
                  <a:tailEnd/>
                </a:ln>
                <a:effectLst/>
              </p:spPr>
              <p:txBody>
                <a:bodyPr wrap="none" anchor="ctr"/>
                <a:lstStyle/>
                <a:p>
                  <a:pPr>
                    <a:defRPr/>
                  </a:pPr>
                  <a:endParaRPr lang="en-US">
                    <a:solidFill>
                      <a:srgbClr val="000000"/>
                    </a:solidFill>
                    <a:latin typeface="Arial"/>
                  </a:endParaRPr>
                </a:p>
              </p:txBody>
            </p:sp>
            <p:sp>
              <p:nvSpPr>
                <p:cNvPr id="203" name="Rectangle 562"/>
                <p:cNvSpPr>
                  <a:spLocks noChangeArrowheads="1"/>
                </p:cNvSpPr>
                <p:nvPr/>
              </p:nvSpPr>
              <p:spPr bwMode="auto">
                <a:xfrm>
                  <a:off x="4988145" y="852894"/>
                  <a:ext cx="1359790" cy="1254525"/>
                </a:xfrm>
                <a:prstGeom prst="rect">
                  <a:avLst/>
                </a:prstGeom>
                <a:solidFill>
                  <a:schemeClr val="bg1"/>
                </a:solidFill>
                <a:ln w="25400">
                  <a:solidFill>
                    <a:schemeClr val="tx2">
                      <a:lumMod val="75000"/>
                    </a:schemeClr>
                  </a:solidFill>
                  <a:miter lim="800000"/>
                  <a:headEnd/>
                  <a:tailEnd/>
                </a:ln>
                <a:effectLst/>
              </p:spPr>
              <p:txBody>
                <a:bodyPr wrap="none" anchor="ctr"/>
                <a:lstStyle/>
                <a:p>
                  <a:pPr>
                    <a:defRPr/>
                  </a:pPr>
                  <a:endParaRPr lang="en-US">
                    <a:solidFill>
                      <a:srgbClr val="000000"/>
                    </a:solidFill>
                    <a:latin typeface="Arial"/>
                  </a:endParaRPr>
                </a:p>
              </p:txBody>
            </p:sp>
          </p:grpSp>
          <p:sp>
            <p:nvSpPr>
              <p:cNvPr id="38982" name="Line 595"/>
              <p:cNvSpPr>
                <a:spLocks noChangeShapeType="1"/>
              </p:cNvSpPr>
              <p:nvPr/>
            </p:nvSpPr>
            <p:spPr bwMode="auto">
              <a:xfrm>
                <a:off x="5202877" y="1351819"/>
                <a:ext cx="1002080" cy="0"/>
              </a:xfrm>
              <a:prstGeom prst="line">
                <a:avLst/>
              </a:prstGeom>
              <a:noFill/>
              <a:ln w="9525">
                <a:solidFill>
                  <a:schemeClr val="tx1"/>
                </a:solidFill>
                <a:round/>
                <a:headEnd/>
                <a:tailEnd/>
              </a:ln>
            </p:spPr>
            <p:txBody>
              <a:bodyPr/>
              <a:lstStyle/>
              <a:p>
                <a:endParaRPr lang="en-US"/>
              </a:p>
            </p:txBody>
          </p:sp>
        </p:grpSp>
        <p:sp>
          <p:nvSpPr>
            <p:cNvPr id="38937" name="Text Box 559"/>
            <p:cNvSpPr txBox="1">
              <a:spLocks noChangeArrowheads="1"/>
            </p:cNvSpPr>
            <p:nvPr/>
          </p:nvSpPr>
          <p:spPr bwMode="auto">
            <a:xfrm>
              <a:off x="3557588" y="837563"/>
              <a:ext cx="1247775" cy="683264"/>
            </a:xfrm>
            <a:prstGeom prst="rect">
              <a:avLst/>
            </a:prstGeom>
            <a:noFill/>
            <a:ln w="9525">
              <a:noFill/>
              <a:miter lim="800000"/>
              <a:headEnd/>
              <a:tailEnd/>
            </a:ln>
          </p:spPr>
          <p:txBody>
            <a:bodyPr>
              <a:spAutoFit/>
            </a:bodyPr>
            <a:lstStyle/>
            <a:p>
              <a:pPr algn="ctr">
                <a:lnSpc>
                  <a:spcPct val="80000"/>
                </a:lnSpc>
                <a:spcBef>
                  <a:spcPct val="50000"/>
                </a:spcBef>
              </a:pPr>
              <a:r>
                <a:rPr lang="en-US" sz="1600" dirty="0" smtClean="0">
                  <a:solidFill>
                    <a:srgbClr val="000000"/>
                  </a:solidFill>
                </a:rPr>
                <a:t>Platform independent Analysis</a:t>
              </a:r>
              <a:endParaRPr lang="en-US" sz="1600" dirty="0">
                <a:solidFill>
                  <a:srgbClr val="000000"/>
                </a:solidFill>
              </a:endParaRPr>
            </a:p>
          </p:txBody>
        </p:sp>
        <p:sp>
          <p:nvSpPr>
            <p:cNvPr id="38938" name="Text Box 593"/>
            <p:cNvSpPr txBox="1">
              <a:spLocks noChangeArrowheads="1"/>
            </p:cNvSpPr>
            <p:nvPr/>
          </p:nvSpPr>
          <p:spPr bwMode="auto">
            <a:xfrm>
              <a:off x="3421063" y="1405849"/>
              <a:ext cx="638175" cy="800779"/>
            </a:xfrm>
            <a:prstGeom prst="rect">
              <a:avLst/>
            </a:prstGeom>
            <a:noFill/>
            <a:ln w="9525">
              <a:noFill/>
              <a:miter lim="800000"/>
              <a:headEnd/>
              <a:tailEnd/>
            </a:ln>
          </p:spPr>
          <p:txBody>
            <a:bodyPr>
              <a:spAutoFit/>
            </a:bodyPr>
            <a:lstStyle/>
            <a:p>
              <a:pPr algn="ctr">
                <a:lnSpc>
                  <a:spcPct val="80000"/>
                </a:lnSpc>
              </a:pPr>
              <a:r>
                <a:rPr lang="en-US" sz="1200" dirty="0">
                  <a:solidFill>
                    <a:srgbClr val="000000"/>
                  </a:solidFill>
                </a:rPr>
                <a:t>GIS</a:t>
              </a:r>
            </a:p>
            <a:p>
              <a:pPr algn="ctr">
                <a:lnSpc>
                  <a:spcPct val="80000"/>
                </a:lnSpc>
              </a:pPr>
              <a:r>
                <a:rPr lang="en-US" sz="1200" dirty="0" err="1">
                  <a:solidFill>
                    <a:srgbClr val="000000"/>
                  </a:solidFill>
                </a:rPr>
                <a:t>Matlab</a:t>
              </a:r>
              <a:endParaRPr lang="en-US" sz="1200" dirty="0">
                <a:solidFill>
                  <a:srgbClr val="000000"/>
                </a:solidFill>
              </a:endParaRPr>
            </a:p>
            <a:p>
              <a:pPr algn="ctr">
                <a:lnSpc>
                  <a:spcPct val="80000"/>
                </a:lnSpc>
              </a:pPr>
              <a:r>
                <a:rPr lang="en-US" sz="1200" dirty="0" err="1">
                  <a:solidFill>
                    <a:srgbClr val="000000"/>
                  </a:solidFill>
                </a:rPr>
                <a:t>Splus</a:t>
              </a:r>
              <a:endParaRPr lang="en-US" sz="1200" dirty="0">
                <a:solidFill>
                  <a:srgbClr val="000000"/>
                </a:solidFill>
              </a:endParaRPr>
            </a:p>
            <a:p>
              <a:pPr algn="ctr">
                <a:lnSpc>
                  <a:spcPct val="80000"/>
                </a:lnSpc>
              </a:pPr>
              <a:r>
                <a:rPr lang="en-US" sz="1200" dirty="0">
                  <a:solidFill>
                    <a:srgbClr val="000000"/>
                  </a:solidFill>
                </a:rPr>
                <a:t>R</a:t>
              </a:r>
            </a:p>
            <a:p>
              <a:pPr algn="ctr">
                <a:lnSpc>
                  <a:spcPct val="80000"/>
                </a:lnSpc>
              </a:pPr>
              <a:r>
                <a:rPr lang="en-US" sz="1200" dirty="0">
                  <a:solidFill>
                    <a:srgbClr val="000000"/>
                  </a:solidFill>
                </a:rPr>
                <a:t>IDL</a:t>
              </a:r>
            </a:p>
            <a:p>
              <a:pPr algn="ctr">
                <a:lnSpc>
                  <a:spcPct val="80000"/>
                </a:lnSpc>
              </a:pPr>
              <a:endParaRPr lang="en-US" sz="1200" dirty="0">
                <a:solidFill>
                  <a:srgbClr val="000000"/>
                </a:solidFill>
              </a:endParaRPr>
            </a:p>
          </p:txBody>
        </p:sp>
        <p:sp>
          <p:nvSpPr>
            <p:cNvPr id="38939" name="Text Box 593"/>
            <p:cNvSpPr txBox="1">
              <a:spLocks noChangeArrowheads="1"/>
            </p:cNvSpPr>
            <p:nvPr/>
          </p:nvSpPr>
          <p:spPr bwMode="auto">
            <a:xfrm>
              <a:off x="4297363" y="1522902"/>
              <a:ext cx="490537" cy="559035"/>
            </a:xfrm>
            <a:prstGeom prst="rect">
              <a:avLst/>
            </a:prstGeom>
            <a:noFill/>
            <a:ln w="9525">
              <a:noFill/>
              <a:miter lim="800000"/>
              <a:headEnd/>
              <a:tailEnd/>
            </a:ln>
          </p:spPr>
          <p:txBody>
            <a:bodyPr>
              <a:spAutoFit/>
            </a:bodyPr>
            <a:lstStyle/>
            <a:p>
              <a:pPr algn="ctr">
                <a:lnSpc>
                  <a:spcPct val="80000"/>
                </a:lnSpc>
              </a:pPr>
              <a:r>
                <a:rPr lang="en-US" sz="1200" dirty="0">
                  <a:solidFill>
                    <a:srgbClr val="000000"/>
                  </a:solidFill>
                </a:rPr>
                <a:t>Java</a:t>
              </a:r>
            </a:p>
            <a:p>
              <a:pPr algn="ctr">
                <a:lnSpc>
                  <a:spcPct val="80000"/>
                </a:lnSpc>
              </a:pPr>
              <a:r>
                <a:rPr lang="en-US" sz="1200" dirty="0">
                  <a:solidFill>
                    <a:srgbClr val="000000"/>
                  </a:solidFill>
                </a:rPr>
                <a:t>C++</a:t>
              </a:r>
            </a:p>
            <a:p>
              <a:pPr algn="ctr">
                <a:lnSpc>
                  <a:spcPct val="80000"/>
                </a:lnSpc>
              </a:pPr>
              <a:r>
                <a:rPr lang="en-US" sz="1200" dirty="0">
                  <a:solidFill>
                    <a:srgbClr val="000000"/>
                  </a:solidFill>
                </a:rPr>
                <a:t>VB</a:t>
              </a:r>
            </a:p>
            <a:p>
              <a:pPr algn="ctr">
                <a:lnSpc>
                  <a:spcPct val="80000"/>
                </a:lnSpc>
              </a:pPr>
              <a:endParaRPr lang="en-US" sz="1200" dirty="0">
                <a:solidFill>
                  <a:srgbClr val="000000"/>
                </a:solidFill>
              </a:endParaRPr>
            </a:p>
          </p:txBody>
        </p:sp>
        <p:pic>
          <p:nvPicPr>
            <p:cNvPr id="38940" name="Picture 2" descr="C:\Documents and Settings\Kim Schreuders\Local Settings\Temporary Internet Files\Content.IE5\8OR8V1MP\MCj04127600000[1].wmf"/>
            <p:cNvPicPr>
              <a:picLocks noChangeAspect="1" noChangeArrowheads="1"/>
            </p:cNvPicPr>
            <p:nvPr/>
          </p:nvPicPr>
          <p:blipFill>
            <a:blip r:embed="rId8" cstate="print"/>
            <a:srcRect/>
            <a:stretch>
              <a:fillRect/>
            </a:stretch>
          </p:blipFill>
          <p:spPr bwMode="auto">
            <a:xfrm>
              <a:off x="3873500" y="1477963"/>
              <a:ext cx="473075" cy="431800"/>
            </a:xfrm>
            <a:prstGeom prst="rect">
              <a:avLst/>
            </a:prstGeom>
            <a:noFill/>
            <a:ln w="9525">
              <a:noFill/>
              <a:miter lim="800000"/>
              <a:headEnd/>
              <a:tailEnd/>
            </a:ln>
          </p:spPr>
        </p:pic>
      </p:grpSp>
      <p:sp>
        <p:nvSpPr>
          <p:cNvPr id="38941" name="AutoShape 146"/>
          <p:cNvSpPr>
            <a:spLocks noChangeArrowheads="1"/>
          </p:cNvSpPr>
          <p:nvPr/>
        </p:nvSpPr>
        <p:spPr bwMode="auto">
          <a:xfrm>
            <a:off x="5486400" y="4419600"/>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42" name="AutoShape 147"/>
          <p:cNvSpPr>
            <a:spLocks noChangeArrowheads="1"/>
          </p:cNvSpPr>
          <p:nvPr/>
        </p:nvSpPr>
        <p:spPr bwMode="auto">
          <a:xfrm rot="-6632329">
            <a:off x="4190206" y="2431257"/>
            <a:ext cx="574675" cy="382588"/>
          </a:xfrm>
          <a:prstGeom prst="rightArrow">
            <a:avLst>
              <a:gd name="adj1" fmla="val 41667"/>
              <a:gd name="adj2" fmla="val 75104"/>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43" name="AutoShape 147"/>
          <p:cNvSpPr>
            <a:spLocks noChangeArrowheads="1"/>
          </p:cNvSpPr>
          <p:nvPr/>
        </p:nvSpPr>
        <p:spPr bwMode="auto">
          <a:xfrm rot="15005608">
            <a:off x="6973095" y="2389981"/>
            <a:ext cx="576262"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grpSp>
        <p:nvGrpSpPr>
          <p:cNvPr id="92" name="Group 91"/>
          <p:cNvGrpSpPr/>
          <p:nvPr/>
        </p:nvGrpSpPr>
        <p:grpSpPr>
          <a:xfrm>
            <a:off x="5867400" y="533403"/>
            <a:ext cx="1981200" cy="1658939"/>
            <a:chOff x="5006975" y="835025"/>
            <a:chExt cx="1562100" cy="1357313"/>
          </a:xfrm>
        </p:grpSpPr>
        <p:grpSp>
          <p:nvGrpSpPr>
            <p:cNvPr id="38914" name="Group 190"/>
            <p:cNvGrpSpPr>
              <a:grpSpLocks/>
            </p:cNvGrpSpPr>
            <p:nvPr/>
          </p:nvGrpSpPr>
          <p:grpSpPr bwMode="auto">
            <a:xfrm>
              <a:off x="5075238" y="835025"/>
              <a:ext cx="1493837" cy="1357313"/>
              <a:chOff x="4988145" y="852894"/>
              <a:chExt cx="1493072" cy="1357746"/>
            </a:xfrm>
          </p:grpSpPr>
          <p:grpSp>
            <p:nvGrpSpPr>
              <p:cNvPr id="38991" name="Group 189"/>
              <p:cNvGrpSpPr>
                <a:grpSpLocks/>
              </p:cNvGrpSpPr>
              <p:nvPr/>
            </p:nvGrpSpPr>
            <p:grpSpPr bwMode="auto">
              <a:xfrm>
                <a:off x="4988145" y="852894"/>
                <a:ext cx="1493072" cy="1357746"/>
                <a:chOff x="4988145" y="852894"/>
                <a:chExt cx="1493072" cy="1357746"/>
              </a:xfrm>
            </p:grpSpPr>
            <p:sp>
              <p:nvSpPr>
                <p:cNvPr id="135" name="Rectangle 562"/>
                <p:cNvSpPr>
                  <a:spLocks noChangeArrowheads="1"/>
                </p:cNvSpPr>
                <p:nvPr/>
              </p:nvSpPr>
              <p:spPr bwMode="auto">
                <a:xfrm>
                  <a:off x="5121427" y="956115"/>
                  <a:ext cx="1359790" cy="1254525"/>
                </a:xfrm>
                <a:prstGeom prst="rect">
                  <a:avLst/>
                </a:prstGeom>
                <a:solidFill>
                  <a:schemeClr val="bg1"/>
                </a:solidFill>
                <a:ln w="25400">
                  <a:solidFill>
                    <a:schemeClr val="tx2">
                      <a:lumMod val="75000"/>
                    </a:schemeClr>
                  </a:solidFill>
                  <a:miter lim="800000"/>
                  <a:headEnd/>
                  <a:tailEnd/>
                </a:ln>
                <a:effectLst/>
              </p:spPr>
              <p:txBody>
                <a:bodyPr wrap="none" anchor="ctr"/>
                <a:lstStyle/>
                <a:p>
                  <a:pPr>
                    <a:defRPr/>
                  </a:pPr>
                  <a:endParaRPr lang="en-US">
                    <a:solidFill>
                      <a:srgbClr val="000000"/>
                    </a:solidFill>
                    <a:latin typeface="Arial"/>
                  </a:endParaRPr>
                </a:p>
              </p:txBody>
            </p:sp>
            <p:sp>
              <p:nvSpPr>
                <p:cNvPr id="136" name="Rectangle 562"/>
                <p:cNvSpPr>
                  <a:spLocks noChangeArrowheads="1"/>
                </p:cNvSpPr>
                <p:nvPr/>
              </p:nvSpPr>
              <p:spPr bwMode="auto">
                <a:xfrm>
                  <a:off x="5059545" y="910062"/>
                  <a:ext cx="1359791" cy="1252938"/>
                </a:xfrm>
                <a:prstGeom prst="rect">
                  <a:avLst/>
                </a:prstGeom>
                <a:solidFill>
                  <a:schemeClr val="bg1"/>
                </a:solidFill>
                <a:ln w="25400">
                  <a:solidFill>
                    <a:schemeClr val="tx2">
                      <a:lumMod val="75000"/>
                    </a:schemeClr>
                  </a:solidFill>
                  <a:miter lim="800000"/>
                  <a:headEnd/>
                  <a:tailEnd/>
                </a:ln>
                <a:effectLst/>
              </p:spPr>
              <p:txBody>
                <a:bodyPr wrap="none" anchor="ctr"/>
                <a:lstStyle/>
                <a:p>
                  <a:pPr>
                    <a:defRPr/>
                  </a:pPr>
                  <a:endParaRPr lang="en-US">
                    <a:solidFill>
                      <a:srgbClr val="000000"/>
                    </a:solidFill>
                    <a:latin typeface="Arial"/>
                  </a:endParaRPr>
                </a:p>
              </p:txBody>
            </p:sp>
            <p:sp>
              <p:nvSpPr>
                <p:cNvPr id="137" name="Rectangle 562"/>
                <p:cNvSpPr>
                  <a:spLocks noChangeArrowheads="1"/>
                </p:cNvSpPr>
                <p:nvPr/>
              </p:nvSpPr>
              <p:spPr bwMode="auto">
                <a:xfrm>
                  <a:off x="4988145" y="852894"/>
                  <a:ext cx="1359790" cy="1254525"/>
                </a:xfrm>
                <a:prstGeom prst="rect">
                  <a:avLst/>
                </a:prstGeom>
                <a:solidFill>
                  <a:schemeClr val="bg1"/>
                </a:solidFill>
                <a:ln w="25400">
                  <a:solidFill>
                    <a:schemeClr val="tx2">
                      <a:lumMod val="75000"/>
                    </a:schemeClr>
                  </a:solidFill>
                  <a:miter lim="800000"/>
                  <a:headEnd/>
                  <a:tailEnd/>
                </a:ln>
                <a:effectLst/>
              </p:spPr>
              <p:txBody>
                <a:bodyPr wrap="none" anchor="ctr"/>
                <a:lstStyle/>
                <a:p>
                  <a:pPr>
                    <a:defRPr/>
                  </a:pPr>
                  <a:endParaRPr lang="en-US">
                    <a:solidFill>
                      <a:srgbClr val="000000"/>
                    </a:solidFill>
                    <a:latin typeface="Arial"/>
                  </a:endParaRPr>
                </a:p>
              </p:txBody>
            </p:sp>
          </p:grpSp>
          <p:sp>
            <p:nvSpPr>
              <p:cNvPr id="38992" name="Line 595"/>
              <p:cNvSpPr>
                <a:spLocks noChangeShapeType="1"/>
              </p:cNvSpPr>
              <p:nvPr/>
            </p:nvSpPr>
            <p:spPr bwMode="auto">
              <a:xfrm>
                <a:off x="5202877" y="1351817"/>
                <a:ext cx="1002080" cy="0"/>
              </a:xfrm>
              <a:prstGeom prst="line">
                <a:avLst/>
              </a:prstGeom>
              <a:noFill/>
              <a:ln w="9525">
                <a:solidFill>
                  <a:schemeClr val="tx1"/>
                </a:solidFill>
                <a:round/>
                <a:headEnd/>
                <a:tailEnd/>
              </a:ln>
            </p:spPr>
            <p:txBody>
              <a:bodyPr/>
              <a:lstStyle/>
              <a:p>
                <a:endParaRPr lang="en-US"/>
              </a:p>
            </p:txBody>
          </p:sp>
        </p:grpSp>
        <p:sp>
          <p:nvSpPr>
            <p:cNvPr id="38935" name="Text Box 563"/>
            <p:cNvSpPr txBox="1">
              <a:spLocks noChangeArrowheads="1"/>
            </p:cNvSpPr>
            <p:nvPr/>
          </p:nvSpPr>
          <p:spPr bwMode="auto">
            <a:xfrm>
              <a:off x="5006975" y="909844"/>
              <a:ext cx="1503363" cy="486287"/>
            </a:xfrm>
            <a:prstGeom prst="rect">
              <a:avLst/>
            </a:prstGeom>
            <a:noFill/>
            <a:ln w="9525">
              <a:noFill/>
              <a:miter lim="800000"/>
              <a:headEnd/>
              <a:tailEnd/>
            </a:ln>
          </p:spPr>
          <p:txBody>
            <a:bodyPr>
              <a:spAutoFit/>
            </a:bodyPr>
            <a:lstStyle/>
            <a:p>
              <a:pPr algn="ctr">
                <a:lnSpc>
                  <a:spcPct val="80000"/>
                </a:lnSpc>
              </a:pPr>
              <a:r>
                <a:rPr lang="en-US" sz="1600" dirty="0" smtClean="0">
                  <a:solidFill>
                    <a:srgbClr val="000000"/>
                  </a:solidFill>
                </a:rPr>
                <a:t>Discovery and Access</a:t>
              </a:r>
              <a:endParaRPr lang="en-US" sz="1600" dirty="0">
                <a:solidFill>
                  <a:srgbClr val="000000"/>
                </a:solidFill>
              </a:endParaRPr>
            </a:p>
          </p:txBody>
        </p:sp>
        <p:pic>
          <p:nvPicPr>
            <p:cNvPr id="38936" name="Picture 584" descr="MCj03871500000[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54600" y="1354138"/>
              <a:ext cx="600075" cy="595312"/>
            </a:xfrm>
            <a:prstGeom prst="rect">
              <a:avLst/>
            </a:prstGeom>
            <a:noFill/>
            <a:ln w="9525">
              <a:noFill/>
              <a:miter lim="800000"/>
              <a:headEnd/>
              <a:tailEnd/>
            </a:ln>
          </p:spPr>
        </p:pic>
        <p:sp>
          <p:nvSpPr>
            <p:cNvPr id="38944" name="Text Box 596"/>
            <p:cNvSpPr txBox="1">
              <a:spLocks noChangeArrowheads="1"/>
            </p:cNvSpPr>
            <p:nvPr/>
          </p:nvSpPr>
          <p:spPr bwMode="auto">
            <a:xfrm>
              <a:off x="5560915" y="1379971"/>
              <a:ext cx="868557" cy="639615"/>
            </a:xfrm>
            <a:prstGeom prst="rect">
              <a:avLst/>
            </a:prstGeom>
            <a:noFill/>
            <a:ln w="9525">
              <a:noFill/>
              <a:miter lim="800000"/>
              <a:headEnd/>
              <a:tailEnd/>
            </a:ln>
          </p:spPr>
          <p:txBody>
            <a:bodyPr wrap="none">
              <a:spAutoFit/>
            </a:bodyPr>
            <a:lstStyle/>
            <a:p>
              <a:pPr algn="ctr">
                <a:lnSpc>
                  <a:spcPct val="80000"/>
                </a:lnSpc>
              </a:pPr>
              <a:r>
                <a:rPr lang="en-US" sz="1400" dirty="0" smtClean="0">
                  <a:solidFill>
                    <a:srgbClr val="000000"/>
                  </a:solidFill>
                </a:rPr>
                <a:t>Hydro </a:t>
              </a:r>
              <a:endParaRPr lang="en-US" sz="1400" dirty="0">
                <a:solidFill>
                  <a:srgbClr val="000000"/>
                </a:solidFill>
              </a:endParaRPr>
            </a:p>
            <a:p>
              <a:pPr algn="ctr">
                <a:lnSpc>
                  <a:spcPct val="80000"/>
                </a:lnSpc>
              </a:pPr>
              <a:r>
                <a:rPr lang="en-US" sz="1400" dirty="0">
                  <a:solidFill>
                    <a:srgbClr val="000000"/>
                  </a:solidFill>
                </a:rPr>
                <a:t>Desktop</a:t>
              </a:r>
            </a:p>
            <a:p>
              <a:pPr algn="ctr">
                <a:lnSpc>
                  <a:spcPct val="80000"/>
                </a:lnSpc>
              </a:pPr>
              <a:endParaRPr lang="en-US" sz="1400" dirty="0">
                <a:solidFill>
                  <a:srgbClr val="000000"/>
                </a:solidFill>
              </a:endParaRPr>
            </a:p>
            <a:p>
              <a:pPr algn="ctr">
                <a:lnSpc>
                  <a:spcPct val="80000"/>
                </a:lnSpc>
              </a:pPr>
              <a:r>
                <a:rPr lang="en-US" sz="1400" dirty="0" err="1">
                  <a:solidFill>
                    <a:srgbClr val="000000"/>
                  </a:solidFill>
                </a:rPr>
                <a:t>HydroExcel</a:t>
              </a:r>
              <a:endParaRPr lang="en-US" sz="1400" dirty="0">
                <a:solidFill>
                  <a:srgbClr val="000000"/>
                </a:solidFill>
              </a:endParaRPr>
            </a:p>
          </p:txBody>
        </p:sp>
      </p:grpSp>
      <p:sp>
        <p:nvSpPr>
          <p:cNvPr id="165" name="Rectangle 164"/>
          <p:cNvSpPr/>
          <p:nvPr/>
        </p:nvSpPr>
        <p:spPr>
          <a:xfrm>
            <a:off x="6080125" y="3048000"/>
            <a:ext cx="2865438"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endParaRPr>
          </a:p>
        </p:txBody>
      </p:sp>
      <p:sp>
        <p:nvSpPr>
          <p:cNvPr id="38947" name="AutoShape 130"/>
          <p:cNvSpPr>
            <a:spLocks noChangeArrowheads="1"/>
          </p:cNvSpPr>
          <p:nvPr/>
        </p:nvSpPr>
        <p:spPr bwMode="auto">
          <a:xfrm>
            <a:off x="6988175" y="4343400"/>
            <a:ext cx="1784350" cy="1052513"/>
          </a:xfrm>
          <a:prstGeom prst="flowChartMagneticDisk">
            <a:avLst/>
          </a:prstGeom>
          <a:solidFill>
            <a:srgbClr val="FFFFCC"/>
          </a:solidFill>
          <a:ln w="25400">
            <a:solidFill>
              <a:schemeClr val="tx1"/>
            </a:solidFill>
            <a:round/>
            <a:headEnd/>
            <a:tailEnd/>
          </a:ln>
        </p:spPr>
        <p:txBody>
          <a:bodyPr anchor="ctr"/>
          <a:lstStyle/>
          <a:p>
            <a:pPr algn="ctr"/>
            <a:r>
              <a:rPr lang="en-US" sz="1600">
                <a:solidFill>
                  <a:srgbClr val="000000"/>
                </a:solidFill>
              </a:rPr>
              <a:t>Water Metadata Catalog</a:t>
            </a:r>
          </a:p>
        </p:txBody>
      </p:sp>
      <p:pic>
        <p:nvPicPr>
          <p:cNvPr id="38948" name="Picture 42"/>
          <p:cNvPicPr>
            <a:picLocks noChangeAspect="1" noChangeArrowheads="1"/>
          </p:cNvPicPr>
          <p:nvPr/>
        </p:nvPicPr>
        <p:blipFill>
          <a:blip r:embed="rId10" cstate="print"/>
          <a:srcRect/>
          <a:stretch>
            <a:fillRect/>
          </a:stretch>
        </p:blipFill>
        <p:spPr bwMode="auto">
          <a:xfrm>
            <a:off x="6180138" y="4418013"/>
            <a:ext cx="688975" cy="458787"/>
          </a:xfrm>
          <a:prstGeom prst="rect">
            <a:avLst/>
          </a:prstGeom>
          <a:noFill/>
          <a:ln w="9525">
            <a:noFill/>
            <a:miter lim="800000"/>
            <a:headEnd/>
            <a:tailEnd/>
          </a:ln>
        </p:spPr>
      </p:pic>
      <p:sp>
        <p:nvSpPr>
          <p:cNvPr id="38949" name="Rectangle 158"/>
          <p:cNvSpPr>
            <a:spLocks noChangeArrowheads="1"/>
          </p:cNvSpPr>
          <p:nvPr/>
        </p:nvSpPr>
        <p:spPr bwMode="auto">
          <a:xfrm>
            <a:off x="6056313" y="4105275"/>
            <a:ext cx="1074737" cy="339725"/>
          </a:xfrm>
          <a:prstGeom prst="rect">
            <a:avLst/>
          </a:prstGeom>
          <a:noFill/>
          <a:ln w="9525">
            <a:noFill/>
            <a:miter lim="800000"/>
            <a:headEnd/>
            <a:tailEnd/>
          </a:ln>
        </p:spPr>
        <p:txBody>
          <a:bodyPr wrap="none">
            <a:spAutoFit/>
          </a:bodyPr>
          <a:lstStyle/>
          <a:p>
            <a:pPr algn="ctr"/>
            <a:r>
              <a:rPr lang="en-US" sz="1600">
                <a:solidFill>
                  <a:srgbClr val="000000"/>
                </a:solidFill>
              </a:rPr>
              <a:t>Harvester</a:t>
            </a:r>
          </a:p>
        </p:txBody>
      </p:sp>
      <p:sp>
        <p:nvSpPr>
          <p:cNvPr id="38950" name="AutoShape 146"/>
          <p:cNvSpPr>
            <a:spLocks noChangeArrowheads="1"/>
          </p:cNvSpPr>
          <p:nvPr/>
        </p:nvSpPr>
        <p:spPr bwMode="auto">
          <a:xfrm rot="2043552">
            <a:off x="6681788" y="4749800"/>
            <a:ext cx="512762" cy="314325"/>
          </a:xfrm>
          <a:prstGeom prst="rightArrow">
            <a:avLst>
              <a:gd name="adj1" fmla="val 41667"/>
              <a:gd name="adj2" fmla="val 74935"/>
            </a:avLst>
          </a:prstGeom>
          <a:solidFill>
            <a:srgbClr val="080808"/>
          </a:solidFill>
          <a:ln w="9525">
            <a:solidFill>
              <a:schemeClr val="tx1"/>
            </a:solidFill>
            <a:miter lim="800000"/>
            <a:headEnd/>
            <a:tailEnd/>
          </a:ln>
        </p:spPr>
        <p:txBody>
          <a:bodyPr wrap="none" anchor="ctr"/>
          <a:lstStyle/>
          <a:p>
            <a:endParaRPr lang="en-US" sz="800">
              <a:solidFill>
                <a:srgbClr val="000000"/>
              </a:solidFill>
            </a:endParaRPr>
          </a:p>
        </p:txBody>
      </p:sp>
      <p:pic>
        <p:nvPicPr>
          <p:cNvPr id="38951" name="Picture 3"/>
          <p:cNvPicPr>
            <a:picLocks noChangeAspect="1" noChangeArrowheads="1"/>
          </p:cNvPicPr>
          <p:nvPr/>
        </p:nvPicPr>
        <p:blipFill>
          <a:blip r:embed="rId11" cstate="print"/>
          <a:srcRect/>
          <a:stretch>
            <a:fillRect/>
          </a:stretch>
        </p:blipFill>
        <p:spPr bwMode="auto">
          <a:xfrm>
            <a:off x="6367463" y="3436938"/>
            <a:ext cx="947737" cy="677862"/>
          </a:xfrm>
          <a:prstGeom prst="rect">
            <a:avLst/>
          </a:prstGeom>
          <a:noFill/>
          <a:ln w="9525">
            <a:solidFill>
              <a:schemeClr val="tx1"/>
            </a:solidFill>
            <a:miter lim="800000"/>
            <a:headEnd/>
            <a:tailEnd/>
          </a:ln>
        </p:spPr>
      </p:pic>
      <p:pic>
        <p:nvPicPr>
          <p:cNvPr id="38952" name="Picture 5"/>
          <p:cNvPicPr>
            <a:picLocks noChangeAspect="1" noChangeArrowheads="1"/>
          </p:cNvPicPr>
          <p:nvPr/>
        </p:nvPicPr>
        <p:blipFill>
          <a:blip r:embed="rId12" cstate="print"/>
          <a:srcRect/>
          <a:stretch>
            <a:fillRect/>
          </a:stretch>
        </p:blipFill>
        <p:spPr bwMode="auto">
          <a:xfrm>
            <a:off x="7874000" y="3429000"/>
            <a:ext cx="965200" cy="658813"/>
          </a:xfrm>
          <a:prstGeom prst="rect">
            <a:avLst/>
          </a:prstGeom>
          <a:noFill/>
          <a:ln w="9525">
            <a:solidFill>
              <a:schemeClr val="tx1"/>
            </a:solidFill>
            <a:miter lim="800000"/>
            <a:headEnd/>
            <a:tailEnd/>
          </a:ln>
        </p:spPr>
      </p:pic>
      <p:sp>
        <p:nvSpPr>
          <p:cNvPr id="38953" name="Rectangle 162"/>
          <p:cNvSpPr>
            <a:spLocks noChangeArrowheads="1"/>
          </p:cNvSpPr>
          <p:nvPr/>
        </p:nvSpPr>
        <p:spPr bwMode="auto">
          <a:xfrm>
            <a:off x="6019800" y="3097213"/>
            <a:ext cx="1676400" cy="338137"/>
          </a:xfrm>
          <a:prstGeom prst="rect">
            <a:avLst/>
          </a:prstGeom>
          <a:noFill/>
          <a:ln w="9525">
            <a:noFill/>
            <a:miter lim="800000"/>
            <a:headEnd/>
            <a:tailEnd/>
          </a:ln>
        </p:spPr>
        <p:txBody>
          <a:bodyPr wrap="none">
            <a:spAutoFit/>
          </a:bodyPr>
          <a:lstStyle/>
          <a:p>
            <a:pPr algn="ctr"/>
            <a:r>
              <a:rPr lang="en-US" sz="1600">
                <a:solidFill>
                  <a:srgbClr val="000000"/>
                </a:solidFill>
              </a:rPr>
              <a:t>Service Registry</a:t>
            </a:r>
          </a:p>
        </p:txBody>
      </p:sp>
      <p:sp>
        <p:nvSpPr>
          <p:cNvPr id="38954" name="Rectangle 163"/>
          <p:cNvSpPr>
            <a:spLocks noChangeArrowheads="1"/>
          </p:cNvSpPr>
          <p:nvPr/>
        </p:nvSpPr>
        <p:spPr bwMode="auto">
          <a:xfrm>
            <a:off x="7693025" y="3097213"/>
            <a:ext cx="1312863" cy="338137"/>
          </a:xfrm>
          <a:prstGeom prst="rect">
            <a:avLst/>
          </a:prstGeom>
          <a:noFill/>
          <a:ln w="9525">
            <a:noFill/>
            <a:miter lim="800000"/>
            <a:headEnd/>
            <a:tailEnd/>
          </a:ln>
        </p:spPr>
        <p:txBody>
          <a:bodyPr wrap="none">
            <a:spAutoFit/>
          </a:bodyPr>
          <a:lstStyle/>
          <a:p>
            <a:pPr algn="ctr"/>
            <a:r>
              <a:rPr lang="en-US" sz="1600">
                <a:solidFill>
                  <a:srgbClr val="000000"/>
                </a:solidFill>
              </a:rPr>
              <a:t>Hydrotagger</a:t>
            </a:r>
          </a:p>
        </p:txBody>
      </p:sp>
      <p:sp>
        <p:nvSpPr>
          <p:cNvPr id="38955" name="Rectangle 165"/>
          <p:cNvSpPr>
            <a:spLocks noChangeArrowheads="1"/>
          </p:cNvSpPr>
          <p:nvPr/>
        </p:nvSpPr>
        <p:spPr bwMode="auto">
          <a:xfrm>
            <a:off x="7239000" y="4038600"/>
            <a:ext cx="1428750" cy="369888"/>
          </a:xfrm>
          <a:prstGeom prst="rect">
            <a:avLst/>
          </a:prstGeom>
          <a:noFill/>
          <a:ln w="9525">
            <a:noFill/>
            <a:miter lim="800000"/>
            <a:headEnd/>
            <a:tailEnd/>
          </a:ln>
        </p:spPr>
        <p:txBody>
          <a:bodyPr wrap="none">
            <a:spAutoFit/>
          </a:bodyPr>
          <a:lstStyle/>
          <a:p>
            <a:pPr algn="ctr"/>
            <a:r>
              <a:rPr lang="en-US" b="1">
                <a:solidFill>
                  <a:srgbClr val="000000"/>
                </a:solidFill>
              </a:rPr>
              <a:t>HIS Central</a:t>
            </a:r>
          </a:p>
        </p:txBody>
      </p:sp>
      <p:sp>
        <p:nvSpPr>
          <p:cNvPr id="38956" name="Text Box 23"/>
          <p:cNvSpPr txBox="1">
            <a:spLocks noChangeAspect="1" noChangeArrowheads="1"/>
          </p:cNvSpPr>
          <p:nvPr/>
        </p:nvSpPr>
        <p:spPr bwMode="auto">
          <a:xfrm>
            <a:off x="1752600" y="0"/>
            <a:ext cx="5965825" cy="461963"/>
          </a:xfrm>
          <a:prstGeom prst="rect">
            <a:avLst/>
          </a:prstGeom>
          <a:noFill/>
          <a:ln w="9525">
            <a:noFill/>
            <a:miter lim="800000"/>
            <a:headEnd/>
            <a:tailEnd/>
          </a:ln>
        </p:spPr>
        <p:txBody>
          <a:bodyPr>
            <a:spAutoFit/>
          </a:bodyPr>
          <a:lstStyle/>
          <a:p>
            <a:pPr algn="ctr" defTabSz="4702175">
              <a:spcBef>
                <a:spcPct val="50000"/>
              </a:spcBef>
            </a:pPr>
            <a:r>
              <a:rPr lang="en-US" sz="2400" b="1">
                <a:solidFill>
                  <a:srgbClr val="000064"/>
                </a:solidFill>
                <a:latin typeface="Times New Roman" pitchFamily="18" charset="0"/>
              </a:rPr>
              <a:t>CUAHSI Water Data Services System</a:t>
            </a:r>
          </a:p>
        </p:txBody>
      </p:sp>
      <p:sp>
        <p:nvSpPr>
          <p:cNvPr id="38957" name="AutoShape 130"/>
          <p:cNvSpPr>
            <a:spLocks noChangeArrowheads="1"/>
          </p:cNvSpPr>
          <p:nvPr/>
        </p:nvSpPr>
        <p:spPr bwMode="auto">
          <a:xfrm>
            <a:off x="2587625" y="4343400"/>
            <a:ext cx="1069975" cy="1100138"/>
          </a:xfrm>
          <a:prstGeom prst="flowChartMagneticDisk">
            <a:avLst/>
          </a:prstGeom>
          <a:solidFill>
            <a:srgbClr val="FFFFCC"/>
          </a:solidFill>
          <a:ln w="25400">
            <a:solidFill>
              <a:schemeClr val="tx1"/>
            </a:solidFill>
            <a:round/>
            <a:headEnd/>
            <a:tailEnd/>
          </a:ln>
        </p:spPr>
        <p:txBody>
          <a:bodyPr anchor="ctr"/>
          <a:lstStyle/>
          <a:p>
            <a:pPr algn="ctr"/>
            <a:r>
              <a:rPr lang="en-US">
                <a:solidFill>
                  <a:srgbClr val="000000"/>
                </a:solidFill>
              </a:rPr>
              <a:t>USGS NWIS</a:t>
            </a:r>
          </a:p>
        </p:txBody>
      </p:sp>
      <p:sp>
        <p:nvSpPr>
          <p:cNvPr id="38958" name="AutoShape 130"/>
          <p:cNvSpPr>
            <a:spLocks noChangeArrowheads="1"/>
          </p:cNvSpPr>
          <p:nvPr/>
        </p:nvSpPr>
        <p:spPr bwMode="auto">
          <a:xfrm>
            <a:off x="2590800" y="5605463"/>
            <a:ext cx="1143000" cy="1100137"/>
          </a:xfrm>
          <a:prstGeom prst="flowChartMagneticDisk">
            <a:avLst/>
          </a:prstGeom>
          <a:solidFill>
            <a:srgbClr val="FFFFCC"/>
          </a:solidFill>
          <a:ln w="25400">
            <a:solidFill>
              <a:schemeClr val="tx1"/>
            </a:solidFill>
            <a:round/>
            <a:headEnd/>
            <a:tailEnd/>
          </a:ln>
        </p:spPr>
        <p:txBody>
          <a:bodyPr anchor="ctr"/>
          <a:lstStyle/>
          <a:p>
            <a:pPr algn="ctr"/>
            <a:r>
              <a:rPr lang="en-US">
                <a:solidFill>
                  <a:srgbClr val="000000"/>
                </a:solidFill>
              </a:rPr>
              <a:t>EPA STORET</a:t>
            </a:r>
          </a:p>
        </p:txBody>
      </p:sp>
      <p:sp>
        <p:nvSpPr>
          <p:cNvPr id="38959" name="AutoShape 130"/>
          <p:cNvSpPr>
            <a:spLocks noChangeArrowheads="1"/>
          </p:cNvSpPr>
          <p:nvPr/>
        </p:nvSpPr>
        <p:spPr bwMode="auto">
          <a:xfrm>
            <a:off x="3924300" y="5605463"/>
            <a:ext cx="1143000" cy="1100137"/>
          </a:xfrm>
          <a:prstGeom prst="flowChartMagneticDisk">
            <a:avLst/>
          </a:prstGeom>
          <a:solidFill>
            <a:srgbClr val="FFFFCC"/>
          </a:solidFill>
          <a:ln w="25400">
            <a:solidFill>
              <a:schemeClr val="tx1"/>
            </a:solidFill>
            <a:round/>
            <a:headEnd/>
            <a:tailEnd/>
          </a:ln>
        </p:spPr>
        <p:txBody>
          <a:bodyPr anchor="ctr"/>
          <a:lstStyle/>
          <a:p>
            <a:pPr algn="ctr"/>
            <a:r>
              <a:rPr lang="en-US">
                <a:solidFill>
                  <a:srgbClr val="000000"/>
                </a:solidFill>
              </a:rPr>
              <a:t>NCDC</a:t>
            </a:r>
          </a:p>
        </p:txBody>
      </p:sp>
      <p:sp>
        <p:nvSpPr>
          <p:cNvPr id="38960" name="AutoShape 130"/>
          <p:cNvSpPr>
            <a:spLocks noChangeArrowheads="1"/>
          </p:cNvSpPr>
          <p:nvPr/>
        </p:nvSpPr>
        <p:spPr bwMode="auto">
          <a:xfrm>
            <a:off x="5257800" y="5605463"/>
            <a:ext cx="1143000" cy="1100137"/>
          </a:xfrm>
          <a:prstGeom prst="flowChartMagneticDisk">
            <a:avLst/>
          </a:prstGeom>
          <a:solidFill>
            <a:srgbClr val="FFFFCC"/>
          </a:solidFill>
          <a:ln w="25400">
            <a:solidFill>
              <a:schemeClr val="tx1"/>
            </a:solidFill>
            <a:round/>
            <a:headEnd/>
            <a:tailEnd/>
          </a:ln>
        </p:spPr>
        <p:txBody>
          <a:bodyPr anchor="ctr"/>
          <a:lstStyle/>
          <a:p>
            <a:pPr algn="ctr"/>
            <a:r>
              <a:rPr lang="en-US">
                <a:solidFill>
                  <a:srgbClr val="000000"/>
                </a:solidFill>
              </a:rPr>
              <a:t>Others</a:t>
            </a:r>
          </a:p>
        </p:txBody>
      </p:sp>
      <p:sp>
        <p:nvSpPr>
          <p:cNvPr id="38961" name="AutoShape 147"/>
          <p:cNvSpPr>
            <a:spLocks noChangeArrowheads="1"/>
          </p:cNvSpPr>
          <p:nvPr/>
        </p:nvSpPr>
        <p:spPr bwMode="auto">
          <a:xfrm rot="-6632329">
            <a:off x="5272882" y="5142706"/>
            <a:ext cx="508000" cy="382587"/>
          </a:xfrm>
          <a:prstGeom prst="rightArrow">
            <a:avLst>
              <a:gd name="adj1" fmla="val 41667"/>
              <a:gd name="adj2" fmla="val 75248"/>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62" name="AutoShape 147"/>
          <p:cNvSpPr>
            <a:spLocks noChangeArrowheads="1"/>
          </p:cNvSpPr>
          <p:nvPr/>
        </p:nvSpPr>
        <p:spPr bwMode="auto">
          <a:xfrm rot="-5400000">
            <a:off x="4282282" y="5120481"/>
            <a:ext cx="501650" cy="382587"/>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63" name="AutoShape 147"/>
          <p:cNvSpPr>
            <a:spLocks noChangeArrowheads="1"/>
          </p:cNvSpPr>
          <p:nvPr/>
        </p:nvSpPr>
        <p:spPr bwMode="auto">
          <a:xfrm rot="-3036001">
            <a:off x="3557588" y="5149850"/>
            <a:ext cx="655638" cy="382587"/>
          </a:xfrm>
          <a:prstGeom prst="rightArrow">
            <a:avLst>
              <a:gd name="adj1" fmla="val 41667"/>
              <a:gd name="adj2" fmla="val 75157"/>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64" name="AutoShape 147"/>
          <p:cNvSpPr>
            <a:spLocks noChangeArrowheads="1"/>
          </p:cNvSpPr>
          <p:nvPr/>
        </p:nvSpPr>
        <p:spPr bwMode="auto">
          <a:xfrm rot="-1394677">
            <a:off x="3487738" y="4343400"/>
            <a:ext cx="574675" cy="382588"/>
          </a:xfrm>
          <a:prstGeom prst="rightArrow">
            <a:avLst>
              <a:gd name="adj1" fmla="val 41667"/>
              <a:gd name="adj2" fmla="val 75104"/>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
        <p:nvSpPr>
          <p:cNvPr id="38965" name="AutoShape 147"/>
          <p:cNvSpPr>
            <a:spLocks noChangeArrowheads="1"/>
          </p:cNvSpPr>
          <p:nvPr/>
        </p:nvSpPr>
        <p:spPr bwMode="auto">
          <a:xfrm rot="680187">
            <a:off x="3557588" y="3222625"/>
            <a:ext cx="574675" cy="382588"/>
          </a:xfrm>
          <a:prstGeom prst="rightArrow">
            <a:avLst>
              <a:gd name="adj1" fmla="val 41667"/>
              <a:gd name="adj2" fmla="val 75104"/>
            </a:avLst>
          </a:prstGeom>
          <a:solidFill>
            <a:srgbClr val="080808"/>
          </a:solidFill>
          <a:ln w="9525">
            <a:solidFill>
              <a:schemeClr val="tx1"/>
            </a:solidFill>
            <a:miter lim="800000"/>
            <a:headEnd/>
            <a:tailEnd/>
          </a:ln>
        </p:spPr>
        <p:txBody>
          <a:bodyPr wrap="none" anchor="ctr"/>
          <a:lstStyle/>
          <a:p>
            <a:endParaRPr lang="en-US" sz="9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4" cstate="print"/>
          <a:srcRect t="4840" r="14818" b="4018"/>
          <a:stretch>
            <a:fillRect/>
          </a:stretch>
        </p:blipFill>
        <p:spPr bwMode="auto">
          <a:xfrm>
            <a:off x="488950" y="2159000"/>
            <a:ext cx="4137025" cy="4224338"/>
          </a:xfrm>
          <a:prstGeom prst="rect">
            <a:avLst/>
          </a:prstGeom>
          <a:noFill/>
          <a:ln w="9525">
            <a:solidFill>
              <a:schemeClr val="tx1"/>
            </a:solidFill>
            <a:miter lim="800000"/>
            <a:headEnd/>
            <a:tailEnd/>
          </a:ln>
        </p:spPr>
      </p:pic>
      <p:sp>
        <p:nvSpPr>
          <p:cNvPr id="39939" name="Rectangle 3"/>
          <p:cNvSpPr>
            <a:spLocks noGrp="1" noChangeArrowheads="1"/>
          </p:cNvSpPr>
          <p:nvPr>
            <p:ph type="body" sz="half" idx="4294967295"/>
          </p:nvPr>
        </p:nvSpPr>
        <p:spPr>
          <a:xfrm>
            <a:off x="457200" y="1698625"/>
            <a:ext cx="4038600" cy="4221163"/>
          </a:xfrm>
        </p:spPr>
        <p:txBody>
          <a:bodyPr/>
          <a:lstStyle/>
          <a:p>
            <a:pPr eaLnBrk="1" hangingPunct="1"/>
            <a:r>
              <a:rPr lang="en-US" sz="2400" smtClean="0"/>
              <a:t>Set of </a:t>
            </a:r>
            <a:r>
              <a:rPr lang="en-US" sz="2400" smtClean="0">
                <a:solidFill>
                  <a:srgbClr val="0066FF"/>
                </a:solidFill>
              </a:rPr>
              <a:t>query</a:t>
            </a:r>
            <a:r>
              <a:rPr lang="en-US" sz="2400" smtClean="0"/>
              <a:t> functions</a:t>
            </a:r>
          </a:p>
        </p:txBody>
      </p:sp>
      <p:sp>
        <p:nvSpPr>
          <p:cNvPr id="39940" name="Rectangle 4"/>
          <p:cNvSpPr>
            <a:spLocks noGrp="1" noChangeArrowheads="1"/>
          </p:cNvSpPr>
          <p:nvPr>
            <p:ph type="body" sz="half" idx="4294967295"/>
          </p:nvPr>
        </p:nvSpPr>
        <p:spPr>
          <a:xfrm>
            <a:off x="4648200" y="1698625"/>
            <a:ext cx="4495800" cy="4221163"/>
          </a:xfrm>
        </p:spPr>
        <p:txBody>
          <a:bodyPr/>
          <a:lstStyle/>
          <a:p>
            <a:pPr eaLnBrk="1" hangingPunct="1"/>
            <a:r>
              <a:rPr lang="en-US" sz="2400" smtClean="0"/>
              <a:t>Returns</a:t>
            </a:r>
            <a:r>
              <a:rPr lang="en-US" sz="1800" smtClean="0"/>
              <a:t> </a:t>
            </a:r>
            <a:r>
              <a:rPr lang="en-US" sz="2400" smtClean="0"/>
              <a:t>data</a:t>
            </a:r>
            <a:r>
              <a:rPr lang="en-US" sz="1800" smtClean="0"/>
              <a:t> </a:t>
            </a:r>
            <a:r>
              <a:rPr lang="en-US" sz="2400" smtClean="0"/>
              <a:t>in</a:t>
            </a:r>
            <a:r>
              <a:rPr lang="en-US" sz="1800" smtClean="0"/>
              <a:t> </a:t>
            </a:r>
            <a:r>
              <a:rPr lang="en-US" sz="2400" smtClean="0">
                <a:solidFill>
                  <a:srgbClr val="0066FF"/>
                </a:solidFill>
              </a:rPr>
              <a:t>WaterML</a:t>
            </a:r>
          </a:p>
        </p:txBody>
      </p:sp>
      <p:pic>
        <p:nvPicPr>
          <p:cNvPr id="39941" name="Picture 6"/>
          <p:cNvPicPr>
            <a:picLocks noChangeAspect="1" noChangeArrowheads="1"/>
          </p:cNvPicPr>
          <p:nvPr/>
        </p:nvPicPr>
        <p:blipFill>
          <a:blip r:embed="rId5" cstate="print"/>
          <a:srcRect b="12267"/>
          <a:stretch>
            <a:fillRect/>
          </a:stretch>
        </p:blipFill>
        <p:spPr bwMode="auto">
          <a:xfrm>
            <a:off x="4811713" y="2166938"/>
            <a:ext cx="3895725" cy="4222750"/>
          </a:xfrm>
          <a:prstGeom prst="rect">
            <a:avLst/>
          </a:prstGeom>
          <a:noFill/>
          <a:ln w="9525">
            <a:solidFill>
              <a:schemeClr val="tx1"/>
            </a:solidFill>
            <a:miter lim="800000"/>
            <a:headEnd/>
            <a:tailEnd/>
          </a:ln>
        </p:spPr>
      </p:pic>
      <p:sp>
        <p:nvSpPr>
          <p:cNvPr id="39942" name="TextBox 7"/>
          <p:cNvSpPr txBox="1">
            <a:spLocks noChangeArrowheads="1"/>
          </p:cNvSpPr>
          <p:nvPr/>
        </p:nvSpPr>
        <p:spPr bwMode="auto">
          <a:xfrm>
            <a:off x="6238875" y="6534150"/>
            <a:ext cx="2905125" cy="369888"/>
          </a:xfrm>
          <a:prstGeom prst="rect">
            <a:avLst/>
          </a:prstGeom>
          <a:noFill/>
          <a:ln w="9525">
            <a:noFill/>
            <a:miter lim="800000"/>
            <a:headEnd/>
            <a:tailEnd/>
          </a:ln>
        </p:spPr>
        <p:txBody>
          <a:bodyPr>
            <a:spAutoFit/>
          </a:bodyPr>
          <a:lstStyle/>
          <a:p>
            <a:r>
              <a:rPr lang="en-US">
                <a:solidFill>
                  <a:srgbClr val="7F7F7F"/>
                </a:solidFill>
                <a:latin typeface="Arial" pitchFamily="34" charset="0"/>
              </a:rPr>
              <a:t>Slide from David Valentine</a:t>
            </a:r>
          </a:p>
        </p:txBody>
      </p:sp>
      <p:sp>
        <p:nvSpPr>
          <p:cNvPr id="39943" name="Rectangle 7"/>
          <p:cNvSpPr txBox="1">
            <a:spLocks noChangeArrowheads="1"/>
          </p:cNvSpPr>
          <p:nvPr/>
        </p:nvSpPr>
        <p:spPr bwMode="auto">
          <a:xfrm>
            <a:off x="458788" y="0"/>
            <a:ext cx="8228012" cy="693738"/>
          </a:xfrm>
          <a:prstGeom prst="rect">
            <a:avLst/>
          </a:prstGeom>
          <a:noFill/>
          <a:ln w="9525">
            <a:noFill/>
            <a:miter lim="800000"/>
            <a:headEnd/>
            <a:tailEnd/>
          </a:ln>
        </p:spPr>
        <p:txBody>
          <a:bodyPr/>
          <a:lstStyle/>
          <a:p>
            <a:pPr algn="ctr" eaLnBrk="0" hangingPunct="0"/>
            <a:r>
              <a:rPr lang="en-US" sz="4400">
                <a:solidFill>
                  <a:srgbClr val="000000"/>
                </a:solidFill>
                <a:latin typeface="Arial" pitchFamily="34" charset="0"/>
              </a:rPr>
              <a:t>WaterML and WaterOneFlow</a:t>
            </a:r>
          </a:p>
        </p:txBody>
      </p:sp>
      <p:sp>
        <p:nvSpPr>
          <p:cNvPr id="39944" name="Text Box 33"/>
          <p:cNvSpPr txBox="1">
            <a:spLocks noChangeArrowheads="1"/>
          </p:cNvSpPr>
          <p:nvPr/>
        </p:nvSpPr>
        <p:spPr bwMode="auto">
          <a:xfrm>
            <a:off x="587375" y="719138"/>
            <a:ext cx="8286750" cy="822325"/>
          </a:xfrm>
          <a:prstGeom prst="rect">
            <a:avLst/>
          </a:prstGeom>
          <a:noFill/>
          <a:ln w="9525" algn="ctr">
            <a:noFill/>
            <a:miter lim="800000"/>
            <a:headEnd/>
            <a:tailEnd/>
          </a:ln>
        </p:spPr>
        <p:txBody>
          <a:bodyPr wrap="none" lIns="91430" tIns="45715" rIns="91430" bIns="45715">
            <a:spAutoFit/>
          </a:bodyPr>
          <a:lstStyle/>
          <a:p>
            <a:pPr algn="ctr" defTabSz="457200"/>
            <a:r>
              <a:rPr lang="en-US" sz="2400">
                <a:solidFill>
                  <a:srgbClr val="0066FF"/>
                </a:solidFill>
                <a:latin typeface="Arial" pitchFamily="34" charset="0"/>
                <a:ea typeface="Arial Unicode MS" pitchFamily="34" charset="-128"/>
                <a:cs typeface="Arial Unicode MS" pitchFamily="34" charset="-128"/>
              </a:rPr>
              <a:t>WaterML</a:t>
            </a:r>
            <a:r>
              <a:rPr lang="en-US" sz="2400">
                <a:solidFill>
                  <a:srgbClr val="000000"/>
                </a:solidFill>
                <a:latin typeface="Arial" pitchFamily="34" charset="0"/>
                <a:ea typeface="Arial Unicode MS" pitchFamily="34" charset="-128"/>
                <a:cs typeface="Arial Unicode MS" pitchFamily="34" charset="-128"/>
              </a:rPr>
              <a:t> is an XML language for communicating water data</a:t>
            </a:r>
          </a:p>
          <a:p>
            <a:pPr algn="ctr" defTabSz="457200"/>
            <a:r>
              <a:rPr lang="en-US" sz="2400">
                <a:solidFill>
                  <a:srgbClr val="0066FF"/>
                </a:solidFill>
                <a:latin typeface="Arial" pitchFamily="34" charset="0"/>
                <a:ea typeface="Arial Unicode MS" pitchFamily="34" charset="-128"/>
                <a:cs typeface="Arial Unicode MS" pitchFamily="34" charset="-128"/>
              </a:rPr>
              <a:t>WaterOneFlow</a:t>
            </a:r>
            <a:r>
              <a:rPr lang="en-US" sz="2400">
                <a:solidFill>
                  <a:srgbClr val="000000"/>
                </a:solidFill>
                <a:latin typeface="Arial" pitchFamily="34" charset="0"/>
                <a:ea typeface="Arial Unicode MS" pitchFamily="34" charset="-128"/>
                <a:cs typeface="Arial Unicode MS" pitchFamily="34" charset="-128"/>
              </a:rPr>
              <a:t> is a set of web services based on WaterML</a:t>
            </a:r>
          </a:p>
        </p:txBody>
      </p:sp>
    </p:spTree>
    <p:custDataLst>
      <p:tags r:id="rId1"/>
    </p:custDataLst>
  </p:cSld>
  <p:clrMapOvr>
    <a:masterClrMapping/>
  </p:clrMapOvr>
  <p:transition advTm="1251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cstate="print"/>
          <a:srcRect b="75258"/>
          <a:stretch>
            <a:fillRect/>
          </a:stretch>
        </p:blipFill>
        <p:spPr bwMode="auto">
          <a:xfrm>
            <a:off x="228600" y="4449763"/>
            <a:ext cx="8763000" cy="1287462"/>
          </a:xfrm>
          <a:prstGeom prst="rect">
            <a:avLst/>
          </a:prstGeom>
          <a:noFill/>
          <a:ln w="9525">
            <a:noFill/>
            <a:miter lim="800000"/>
            <a:headEnd/>
            <a:tailEnd/>
          </a:ln>
        </p:spPr>
      </p:pic>
      <p:sp>
        <p:nvSpPr>
          <p:cNvPr id="40963" name="Text Box 5"/>
          <p:cNvSpPr txBox="1">
            <a:spLocks noChangeArrowheads="1"/>
          </p:cNvSpPr>
          <p:nvPr/>
        </p:nvSpPr>
        <p:spPr bwMode="auto">
          <a:xfrm>
            <a:off x="4191000" y="6118225"/>
            <a:ext cx="1143000" cy="650875"/>
          </a:xfrm>
          <a:prstGeom prst="rect">
            <a:avLst/>
          </a:prstGeom>
          <a:noFill/>
          <a:ln w="9525">
            <a:solidFill>
              <a:schemeClr val="tx1"/>
            </a:solidFill>
            <a:miter lim="800000"/>
            <a:headEnd/>
            <a:tailEnd/>
          </a:ln>
        </p:spPr>
        <p:txBody>
          <a:bodyPr>
            <a:spAutoFit/>
          </a:bodyPr>
          <a:lstStyle/>
          <a:p>
            <a:pPr>
              <a:spcBef>
                <a:spcPct val="50000"/>
              </a:spcBef>
            </a:pPr>
            <a:r>
              <a:rPr lang="en-US">
                <a:solidFill>
                  <a:srgbClr val="000000"/>
                </a:solidFill>
                <a:latin typeface="Arial" pitchFamily="34" charset="0"/>
              </a:rPr>
              <a:t>ISO Time</a:t>
            </a:r>
          </a:p>
        </p:txBody>
      </p:sp>
      <p:sp>
        <p:nvSpPr>
          <p:cNvPr id="40964" name="Line 6"/>
          <p:cNvSpPr>
            <a:spLocks noChangeShapeType="1"/>
          </p:cNvSpPr>
          <p:nvPr/>
        </p:nvSpPr>
        <p:spPr bwMode="auto">
          <a:xfrm flipV="1">
            <a:off x="5181600" y="5661025"/>
            <a:ext cx="381000" cy="381000"/>
          </a:xfrm>
          <a:prstGeom prst="line">
            <a:avLst/>
          </a:prstGeom>
          <a:noFill/>
          <a:ln w="9525">
            <a:solidFill>
              <a:schemeClr val="tx1"/>
            </a:solidFill>
            <a:round/>
            <a:headEnd/>
            <a:tailEnd/>
          </a:ln>
        </p:spPr>
        <p:txBody>
          <a:bodyPr/>
          <a:lstStyle/>
          <a:p>
            <a:endParaRPr lang="en-US">
              <a:solidFill>
                <a:srgbClr val="000000"/>
              </a:solidFill>
              <a:latin typeface="Arial" pitchFamily="34" charset="0"/>
            </a:endParaRPr>
          </a:p>
        </p:txBody>
      </p:sp>
      <p:sp>
        <p:nvSpPr>
          <p:cNvPr id="40965" name="Text Box 7"/>
          <p:cNvSpPr txBox="1">
            <a:spLocks noChangeArrowheads="1"/>
          </p:cNvSpPr>
          <p:nvPr/>
        </p:nvSpPr>
        <p:spPr bwMode="auto">
          <a:xfrm>
            <a:off x="7620000" y="6118225"/>
            <a:ext cx="739775" cy="376238"/>
          </a:xfrm>
          <a:prstGeom prst="rect">
            <a:avLst/>
          </a:prstGeom>
          <a:noFill/>
          <a:ln w="9525">
            <a:solidFill>
              <a:schemeClr val="tx1"/>
            </a:solidFill>
            <a:miter lim="800000"/>
            <a:headEnd/>
            <a:tailEnd/>
          </a:ln>
        </p:spPr>
        <p:txBody>
          <a:bodyPr wrap="none">
            <a:spAutoFit/>
          </a:bodyPr>
          <a:lstStyle/>
          <a:p>
            <a:r>
              <a:rPr lang="en-US">
                <a:solidFill>
                  <a:srgbClr val="000000"/>
                </a:solidFill>
                <a:latin typeface="Arial" pitchFamily="34" charset="0"/>
              </a:rPr>
              <a:t>value</a:t>
            </a:r>
          </a:p>
        </p:txBody>
      </p:sp>
      <p:sp>
        <p:nvSpPr>
          <p:cNvPr id="40966" name="Line 8"/>
          <p:cNvSpPr>
            <a:spLocks noChangeShapeType="1"/>
          </p:cNvSpPr>
          <p:nvPr/>
        </p:nvSpPr>
        <p:spPr bwMode="auto">
          <a:xfrm flipH="1" flipV="1">
            <a:off x="7696200" y="5661025"/>
            <a:ext cx="152400" cy="381000"/>
          </a:xfrm>
          <a:prstGeom prst="line">
            <a:avLst/>
          </a:prstGeom>
          <a:noFill/>
          <a:ln w="9525">
            <a:solidFill>
              <a:schemeClr val="tx1"/>
            </a:solidFill>
            <a:round/>
            <a:headEnd/>
            <a:tailEnd/>
          </a:ln>
        </p:spPr>
        <p:txBody>
          <a:bodyPr/>
          <a:lstStyle/>
          <a:p>
            <a:endParaRPr lang="en-US">
              <a:solidFill>
                <a:srgbClr val="000000"/>
              </a:solidFill>
              <a:latin typeface="Arial" pitchFamily="34" charset="0"/>
            </a:endParaRPr>
          </a:p>
        </p:txBody>
      </p:sp>
      <p:sp>
        <p:nvSpPr>
          <p:cNvPr id="40967" name="Text Box 9"/>
          <p:cNvSpPr txBox="1">
            <a:spLocks noChangeArrowheads="1"/>
          </p:cNvSpPr>
          <p:nvPr/>
        </p:nvSpPr>
        <p:spPr bwMode="auto">
          <a:xfrm>
            <a:off x="1584325" y="5926138"/>
            <a:ext cx="993775" cy="376237"/>
          </a:xfrm>
          <a:prstGeom prst="rect">
            <a:avLst/>
          </a:prstGeom>
          <a:noFill/>
          <a:ln w="9525">
            <a:solidFill>
              <a:schemeClr val="tx1"/>
            </a:solidFill>
            <a:miter lim="800000"/>
            <a:headEnd/>
            <a:tailEnd/>
          </a:ln>
        </p:spPr>
        <p:txBody>
          <a:bodyPr wrap="none">
            <a:spAutoFit/>
          </a:bodyPr>
          <a:lstStyle/>
          <a:p>
            <a:r>
              <a:rPr lang="en-US">
                <a:solidFill>
                  <a:srgbClr val="000000"/>
                </a:solidFill>
                <a:latin typeface="Arial" pitchFamily="34" charset="0"/>
              </a:rPr>
              <a:t>qualifier</a:t>
            </a:r>
          </a:p>
        </p:txBody>
      </p:sp>
      <p:sp>
        <p:nvSpPr>
          <p:cNvPr id="40968" name="Line 10"/>
          <p:cNvSpPr>
            <a:spLocks noChangeShapeType="1"/>
          </p:cNvSpPr>
          <p:nvPr/>
        </p:nvSpPr>
        <p:spPr bwMode="auto">
          <a:xfrm flipV="1">
            <a:off x="2362200" y="5661025"/>
            <a:ext cx="304800" cy="228600"/>
          </a:xfrm>
          <a:prstGeom prst="line">
            <a:avLst/>
          </a:prstGeom>
          <a:noFill/>
          <a:ln w="9525">
            <a:solidFill>
              <a:schemeClr val="tx1"/>
            </a:solidFill>
            <a:round/>
            <a:headEnd/>
            <a:tailEnd/>
          </a:ln>
        </p:spPr>
        <p:txBody>
          <a:bodyPr/>
          <a:lstStyle/>
          <a:p>
            <a:endParaRPr lang="en-US">
              <a:solidFill>
                <a:srgbClr val="000000"/>
              </a:solidFill>
              <a:latin typeface="Arial" pitchFamily="34" charset="0"/>
            </a:endParaRPr>
          </a:p>
        </p:txBody>
      </p:sp>
      <p:sp>
        <p:nvSpPr>
          <p:cNvPr id="12" name="Rectangle 2"/>
          <p:cNvSpPr txBox="1">
            <a:spLocks noChangeArrowheads="1"/>
          </p:cNvSpPr>
          <p:nvPr/>
        </p:nvSpPr>
        <p:spPr bwMode="auto">
          <a:xfrm>
            <a:off x="457200" y="103188"/>
            <a:ext cx="8229600" cy="835025"/>
          </a:xfrm>
          <a:prstGeom prst="rect">
            <a:avLst/>
          </a:prstGeom>
          <a:noFill/>
          <a:ln w="9525">
            <a:noFill/>
            <a:miter lim="800000"/>
            <a:headEnd/>
            <a:tailEnd/>
          </a:ln>
        </p:spPr>
        <p:txBody>
          <a:bodyPr anchor="ctr"/>
          <a:lstStyle/>
          <a:p>
            <a:pPr algn="ctr">
              <a:defRPr/>
            </a:pPr>
            <a:r>
              <a:rPr lang="en-US" sz="4400" kern="0" dirty="0" err="1">
                <a:solidFill>
                  <a:srgbClr val="000000"/>
                </a:solidFill>
                <a:latin typeface="Arial"/>
              </a:rPr>
              <a:t>GetVariables</a:t>
            </a:r>
            <a:endParaRPr lang="en-US" sz="4400" kern="0" dirty="0">
              <a:solidFill>
                <a:srgbClr val="000000"/>
              </a:solidFill>
              <a:latin typeface="Arial"/>
            </a:endParaRPr>
          </a:p>
        </p:txBody>
      </p:sp>
      <p:grpSp>
        <p:nvGrpSpPr>
          <p:cNvPr id="2" name="Group 12"/>
          <p:cNvGrpSpPr>
            <a:grpSpLocks/>
          </p:cNvGrpSpPr>
          <p:nvPr/>
        </p:nvGrpSpPr>
        <p:grpSpPr bwMode="auto">
          <a:xfrm>
            <a:off x="304800" y="1101725"/>
            <a:ext cx="8839200" cy="2632075"/>
            <a:chOff x="152400" y="4016375"/>
            <a:chExt cx="8839200" cy="2632075"/>
          </a:xfrm>
        </p:grpSpPr>
        <p:pic>
          <p:nvPicPr>
            <p:cNvPr id="40972" name="Picture 10"/>
            <p:cNvPicPr>
              <a:picLocks noChangeAspect="1" noChangeArrowheads="1"/>
            </p:cNvPicPr>
            <p:nvPr/>
          </p:nvPicPr>
          <p:blipFill>
            <a:blip r:embed="rId4" cstate="print"/>
            <a:srcRect/>
            <a:stretch>
              <a:fillRect/>
            </a:stretch>
          </p:blipFill>
          <p:spPr bwMode="auto">
            <a:xfrm>
              <a:off x="152400" y="4016375"/>
              <a:ext cx="8839200" cy="2632075"/>
            </a:xfrm>
            <a:prstGeom prst="rect">
              <a:avLst/>
            </a:prstGeom>
            <a:noFill/>
            <a:ln w="9525">
              <a:noFill/>
              <a:miter lim="800000"/>
              <a:headEnd/>
              <a:tailEnd/>
            </a:ln>
          </p:spPr>
        </p:pic>
        <p:sp>
          <p:nvSpPr>
            <p:cNvPr id="40973" name="Rectangle 11"/>
            <p:cNvSpPr>
              <a:spLocks noChangeArrowheads="1"/>
            </p:cNvSpPr>
            <p:nvPr/>
          </p:nvSpPr>
          <p:spPr bwMode="auto">
            <a:xfrm>
              <a:off x="533400" y="4495800"/>
              <a:ext cx="8458200" cy="1676400"/>
            </a:xfrm>
            <a:prstGeom prst="rect">
              <a:avLst/>
            </a:prstGeom>
            <a:noFill/>
            <a:ln w="76200">
              <a:solidFill>
                <a:schemeClr val="hlink"/>
              </a:solidFill>
              <a:miter lim="800000"/>
              <a:headEnd/>
              <a:tailEnd/>
            </a:ln>
          </p:spPr>
          <p:txBody>
            <a:bodyPr wrap="none" anchor="ctr"/>
            <a:lstStyle/>
            <a:p>
              <a:pPr algn="ctr"/>
              <a:endParaRPr lang="en-US">
                <a:solidFill>
                  <a:srgbClr val="000000"/>
                </a:solidFill>
                <a:latin typeface="Arial" pitchFamily="34" charset="0"/>
              </a:endParaRPr>
            </a:p>
          </p:txBody>
        </p:sp>
      </p:grpSp>
      <p:sp>
        <p:nvSpPr>
          <p:cNvPr id="40971" name="Rectangle 2"/>
          <p:cNvSpPr>
            <a:spLocks noGrp="1" noChangeArrowheads="1"/>
          </p:cNvSpPr>
          <p:nvPr>
            <p:ph type="title" idx="4294967295"/>
          </p:nvPr>
        </p:nvSpPr>
        <p:spPr>
          <a:xfrm>
            <a:off x="506413" y="3468688"/>
            <a:ext cx="8229600" cy="1143000"/>
          </a:xfrm>
        </p:spPr>
        <p:txBody>
          <a:bodyPr/>
          <a:lstStyle/>
          <a:p>
            <a:pPr eaLnBrk="1" hangingPunct="1"/>
            <a:r>
              <a:rPr lang="en-US" smtClean="0"/>
              <a:t>GetValues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11138"/>
            <a:ext cx="8229600" cy="1663700"/>
          </a:xfrm>
        </p:spPr>
        <p:txBody>
          <a:bodyPr/>
          <a:lstStyle/>
          <a:p>
            <a:pPr eaLnBrk="1" hangingPunct="1"/>
            <a:r>
              <a:rPr lang="en-US" sz="2400" smtClean="0"/>
              <a:t>What are the basic attributes to be associated with hydrologic data values and how can these best be organized?</a:t>
            </a:r>
          </a:p>
        </p:txBody>
      </p:sp>
      <p:grpSp>
        <p:nvGrpSpPr>
          <p:cNvPr id="2" name="Group 53"/>
          <p:cNvGrpSpPr>
            <a:grpSpLocks/>
          </p:cNvGrpSpPr>
          <p:nvPr/>
        </p:nvGrpSpPr>
        <p:grpSpPr bwMode="auto">
          <a:xfrm>
            <a:off x="1358900" y="2179638"/>
            <a:ext cx="6350000" cy="3497262"/>
            <a:chOff x="4618764" y="962025"/>
            <a:chExt cx="4464163" cy="2458148"/>
          </a:xfrm>
        </p:grpSpPr>
        <p:grpSp>
          <p:nvGrpSpPr>
            <p:cNvPr id="3" name="Group 4"/>
            <p:cNvGrpSpPr>
              <a:grpSpLocks/>
            </p:cNvGrpSpPr>
            <p:nvPr/>
          </p:nvGrpSpPr>
          <p:grpSpPr bwMode="auto">
            <a:xfrm>
              <a:off x="6216650" y="1652588"/>
              <a:ext cx="1282700" cy="1136650"/>
              <a:chOff x="3600" y="2160"/>
              <a:chExt cx="864" cy="960"/>
            </a:xfrm>
          </p:grpSpPr>
          <p:sp>
            <p:nvSpPr>
              <p:cNvPr id="31761" name="Rectangle 5"/>
              <p:cNvSpPr>
                <a:spLocks noChangeArrowheads="1"/>
              </p:cNvSpPr>
              <p:nvPr/>
            </p:nvSpPr>
            <p:spPr bwMode="auto">
              <a:xfrm>
                <a:off x="3600" y="2304"/>
                <a:ext cx="864" cy="720"/>
              </a:xfrm>
              <a:prstGeom prst="rect">
                <a:avLst/>
              </a:prstGeom>
              <a:solidFill>
                <a:schemeClr val="accent1"/>
              </a:solidFill>
              <a:ln w="9525">
                <a:noFill/>
                <a:miter lim="800000"/>
                <a:headEnd/>
                <a:tailEnd/>
              </a:ln>
            </p:spPr>
            <p:txBody>
              <a:bodyPr wrap="none" anchor="ctr"/>
              <a:lstStyle/>
              <a:p>
                <a:endParaRPr lang="en-US" sz="2000">
                  <a:solidFill>
                    <a:srgbClr val="000000"/>
                  </a:solidFill>
                </a:endParaRPr>
              </a:p>
            </p:txBody>
          </p:sp>
          <p:grpSp>
            <p:nvGrpSpPr>
              <p:cNvPr id="4" name="Group 6"/>
              <p:cNvGrpSpPr>
                <a:grpSpLocks/>
              </p:cNvGrpSpPr>
              <p:nvPr/>
            </p:nvGrpSpPr>
            <p:grpSpPr bwMode="auto">
              <a:xfrm>
                <a:off x="3600" y="2160"/>
                <a:ext cx="864" cy="960"/>
                <a:chOff x="3600" y="1632"/>
                <a:chExt cx="864" cy="1536"/>
              </a:xfrm>
            </p:grpSpPr>
            <p:sp>
              <p:nvSpPr>
                <p:cNvPr id="31763" name="Oval 7"/>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p:spPr>
              <p:txBody>
                <a:bodyPr wrap="none" anchor="ctr"/>
                <a:lstStyle/>
                <a:p>
                  <a:endParaRPr lang="en-US" sz="2000">
                    <a:solidFill>
                      <a:srgbClr val="000000"/>
                    </a:solidFill>
                  </a:endParaRPr>
                </a:p>
              </p:txBody>
            </p:sp>
            <p:sp>
              <p:nvSpPr>
                <p:cNvPr id="31764" name="Oval 8"/>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p:spPr>
              <p:txBody>
                <a:bodyPr wrap="none" anchor="ctr"/>
                <a:lstStyle/>
                <a:p>
                  <a:endParaRPr lang="en-US" sz="2000">
                    <a:solidFill>
                      <a:srgbClr val="000000"/>
                    </a:solidFill>
                  </a:endParaRPr>
                </a:p>
              </p:txBody>
            </p:sp>
            <p:sp>
              <p:nvSpPr>
                <p:cNvPr id="31765" name="Line 9"/>
                <p:cNvSpPr>
                  <a:spLocks noChangeShapeType="1"/>
                </p:cNvSpPr>
                <p:nvPr/>
              </p:nvSpPr>
              <p:spPr bwMode="auto">
                <a:xfrm>
                  <a:off x="4464" y="1824"/>
                  <a:ext cx="0" cy="1152"/>
                </a:xfrm>
                <a:prstGeom prst="line">
                  <a:avLst/>
                </a:prstGeom>
                <a:noFill/>
                <a:ln w="9525">
                  <a:solidFill>
                    <a:schemeClr val="tx1"/>
                  </a:solidFill>
                  <a:round/>
                  <a:headEnd/>
                  <a:tailEnd/>
                </a:ln>
              </p:spPr>
              <p:txBody>
                <a:bodyPr/>
                <a:lstStyle/>
                <a:p>
                  <a:endParaRPr lang="en-US"/>
                </a:p>
              </p:txBody>
            </p:sp>
            <p:sp>
              <p:nvSpPr>
                <p:cNvPr id="31766" name="Line 10"/>
                <p:cNvSpPr>
                  <a:spLocks noChangeShapeType="1"/>
                </p:cNvSpPr>
                <p:nvPr/>
              </p:nvSpPr>
              <p:spPr bwMode="auto">
                <a:xfrm>
                  <a:off x="3600" y="1824"/>
                  <a:ext cx="0" cy="1152"/>
                </a:xfrm>
                <a:prstGeom prst="line">
                  <a:avLst/>
                </a:prstGeom>
                <a:noFill/>
                <a:ln w="9525">
                  <a:solidFill>
                    <a:schemeClr val="tx1"/>
                  </a:solidFill>
                  <a:round/>
                  <a:headEnd/>
                  <a:tailEnd/>
                </a:ln>
              </p:spPr>
              <p:txBody>
                <a:bodyPr/>
                <a:lstStyle/>
                <a:p>
                  <a:endParaRPr lang="en-US"/>
                </a:p>
              </p:txBody>
            </p:sp>
          </p:grpSp>
        </p:grpSp>
        <p:sp>
          <p:nvSpPr>
            <p:cNvPr id="31749" name="Text Box 11"/>
            <p:cNvSpPr txBox="1">
              <a:spLocks noChangeArrowheads="1"/>
            </p:cNvSpPr>
            <p:nvPr/>
          </p:nvSpPr>
          <p:spPr bwMode="auto">
            <a:xfrm>
              <a:off x="5487988" y="979488"/>
              <a:ext cx="1031224" cy="281233"/>
            </a:xfrm>
            <a:prstGeom prst="rect">
              <a:avLst/>
            </a:prstGeom>
            <a:noFill/>
            <a:ln w="9525">
              <a:noFill/>
              <a:miter lim="800000"/>
              <a:headEnd/>
              <a:tailEnd/>
            </a:ln>
          </p:spPr>
          <p:txBody>
            <a:bodyPr wrap="none" lIns="91403" tIns="45703" rIns="91403" bIns="45703">
              <a:spAutoFit/>
            </a:bodyPr>
            <a:lstStyle/>
            <a:p>
              <a:r>
                <a:rPr lang="en-US" sz="2000">
                  <a:solidFill>
                    <a:srgbClr val="000000"/>
                  </a:solidFill>
                </a:rPr>
                <a:t>Streamflow</a:t>
              </a:r>
            </a:p>
          </p:txBody>
        </p:sp>
        <p:sp>
          <p:nvSpPr>
            <p:cNvPr id="31750" name="Text Box 12"/>
            <p:cNvSpPr txBox="1">
              <a:spLocks noChangeArrowheads="1"/>
            </p:cNvSpPr>
            <p:nvPr/>
          </p:nvSpPr>
          <p:spPr bwMode="auto">
            <a:xfrm>
              <a:off x="7669545" y="2922588"/>
              <a:ext cx="961360" cy="497585"/>
            </a:xfrm>
            <a:prstGeom prst="rect">
              <a:avLst/>
            </a:prstGeom>
            <a:noFill/>
            <a:ln w="9525">
              <a:noFill/>
              <a:miter lim="800000"/>
              <a:headEnd/>
              <a:tailEnd/>
            </a:ln>
          </p:spPr>
          <p:txBody>
            <a:bodyPr wrap="none" lIns="91403" tIns="45703" rIns="91403" bIns="45703">
              <a:spAutoFit/>
            </a:bodyPr>
            <a:lstStyle/>
            <a:p>
              <a:pPr algn="ctr"/>
              <a:r>
                <a:rPr lang="en-US" sz="2000">
                  <a:solidFill>
                    <a:srgbClr val="000000"/>
                  </a:solidFill>
                </a:rPr>
                <a:t>Flux tower</a:t>
              </a:r>
            </a:p>
            <a:p>
              <a:pPr algn="ctr"/>
              <a:r>
                <a:rPr lang="en-US" sz="2000">
                  <a:solidFill>
                    <a:srgbClr val="000000"/>
                  </a:solidFill>
                </a:rPr>
                <a:t>data</a:t>
              </a:r>
            </a:p>
          </p:txBody>
        </p:sp>
        <p:sp>
          <p:nvSpPr>
            <p:cNvPr id="31751" name="Text Box 13"/>
            <p:cNvSpPr txBox="1">
              <a:spLocks noChangeArrowheads="1"/>
            </p:cNvSpPr>
            <p:nvPr/>
          </p:nvSpPr>
          <p:spPr bwMode="auto">
            <a:xfrm>
              <a:off x="4618764" y="1766888"/>
              <a:ext cx="1122497" cy="497585"/>
            </a:xfrm>
            <a:prstGeom prst="rect">
              <a:avLst/>
            </a:prstGeom>
            <a:noFill/>
            <a:ln w="9525">
              <a:noFill/>
              <a:miter lim="800000"/>
              <a:headEnd/>
              <a:tailEnd/>
            </a:ln>
          </p:spPr>
          <p:txBody>
            <a:bodyPr wrap="none" lIns="91403" tIns="45703" rIns="91403" bIns="45703">
              <a:spAutoFit/>
            </a:bodyPr>
            <a:lstStyle/>
            <a:p>
              <a:pPr algn="ctr"/>
              <a:r>
                <a:rPr lang="en-US" sz="2000">
                  <a:solidFill>
                    <a:srgbClr val="000000"/>
                  </a:solidFill>
                </a:rPr>
                <a:t>Precipitation</a:t>
              </a:r>
            </a:p>
            <a:p>
              <a:pPr algn="ctr"/>
              <a:r>
                <a:rPr lang="en-US" sz="2000">
                  <a:solidFill>
                    <a:srgbClr val="000000"/>
                  </a:solidFill>
                </a:rPr>
                <a:t>&amp; Climate</a:t>
              </a:r>
            </a:p>
          </p:txBody>
        </p:sp>
        <p:sp>
          <p:nvSpPr>
            <p:cNvPr id="31752" name="Text Box 14"/>
            <p:cNvSpPr txBox="1">
              <a:spLocks noChangeArrowheads="1"/>
            </p:cNvSpPr>
            <p:nvPr/>
          </p:nvSpPr>
          <p:spPr bwMode="auto">
            <a:xfrm>
              <a:off x="7405206" y="962025"/>
              <a:ext cx="1170951" cy="497585"/>
            </a:xfrm>
            <a:prstGeom prst="rect">
              <a:avLst/>
            </a:prstGeom>
            <a:noFill/>
            <a:ln w="9525">
              <a:noFill/>
              <a:miter lim="800000"/>
              <a:headEnd/>
              <a:tailEnd/>
            </a:ln>
          </p:spPr>
          <p:txBody>
            <a:bodyPr wrap="none" lIns="91403" tIns="45703" rIns="91403" bIns="45703">
              <a:spAutoFit/>
            </a:bodyPr>
            <a:lstStyle/>
            <a:p>
              <a:pPr algn="ctr"/>
              <a:r>
                <a:rPr lang="en-US" sz="2000">
                  <a:solidFill>
                    <a:srgbClr val="000000"/>
                  </a:solidFill>
                </a:rPr>
                <a:t>Groundwater</a:t>
              </a:r>
            </a:p>
            <a:p>
              <a:pPr algn="ctr"/>
              <a:r>
                <a:rPr lang="en-US" sz="2000">
                  <a:solidFill>
                    <a:srgbClr val="000000"/>
                  </a:solidFill>
                </a:rPr>
                <a:t>levels</a:t>
              </a:r>
            </a:p>
          </p:txBody>
        </p:sp>
        <p:sp>
          <p:nvSpPr>
            <p:cNvPr id="31753" name="Text Box 15"/>
            <p:cNvSpPr txBox="1">
              <a:spLocks noChangeArrowheads="1"/>
            </p:cNvSpPr>
            <p:nvPr/>
          </p:nvSpPr>
          <p:spPr bwMode="auto">
            <a:xfrm>
              <a:off x="5218114" y="3046413"/>
              <a:ext cx="1213861" cy="281233"/>
            </a:xfrm>
            <a:prstGeom prst="rect">
              <a:avLst/>
            </a:prstGeom>
            <a:noFill/>
            <a:ln w="9525">
              <a:noFill/>
              <a:miter lim="800000"/>
              <a:headEnd/>
              <a:tailEnd/>
            </a:ln>
          </p:spPr>
          <p:txBody>
            <a:bodyPr wrap="none" lIns="91403" tIns="45703" rIns="91403" bIns="45703">
              <a:spAutoFit/>
            </a:bodyPr>
            <a:lstStyle/>
            <a:p>
              <a:r>
                <a:rPr lang="en-US" sz="2000">
                  <a:solidFill>
                    <a:srgbClr val="000000"/>
                  </a:solidFill>
                </a:rPr>
                <a:t>Water Quality</a:t>
              </a:r>
            </a:p>
          </p:txBody>
        </p:sp>
        <p:sp>
          <p:nvSpPr>
            <p:cNvPr id="31754" name="Text Box 16"/>
            <p:cNvSpPr txBox="1">
              <a:spLocks noChangeArrowheads="1"/>
            </p:cNvSpPr>
            <p:nvPr/>
          </p:nvSpPr>
          <p:spPr bwMode="auto">
            <a:xfrm>
              <a:off x="7812190" y="2001451"/>
              <a:ext cx="1270737" cy="497585"/>
            </a:xfrm>
            <a:prstGeom prst="rect">
              <a:avLst/>
            </a:prstGeom>
            <a:noFill/>
            <a:ln w="9525">
              <a:noFill/>
              <a:miter lim="800000"/>
              <a:headEnd/>
              <a:tailEnd/>
            </a:ln>
          </p:spPr>
          <p:txBody>
            <a:bodyPr lIns="91403" tIns="45703" rIns="91403" bIns="45703">
              <a:spAutoFit/>
            </a:bodyPr>
            <a:lstStyle/>
            <a:p>
              <a:pPr algn="ctr"/>
              <a:r>
                <a:rPr lang="en-US" sz="2000">
                  <a:solidFill>
                    <a:srgbClr val="000000"/>
                  </a:solidFill>
                </a:rPr>
                <a:t>Soil moisture data</a:t>
              </a:r>
            </a:p>
          </p:txBody>
        </p:sp>
        <p:sp>
          <p:nvSpPr>
            <p:cNvPr id="31755" name="Line 17"/>
            <p:cNvSpPr>
              <a:spLocks noChangeShapeType="1"/>
            </p:cNvSpPr>
            <p:nvPr/>
          </p:nvSpPr>
          <p:spPr bwMode="auto">
            <a:xfrm>
              <a:off x="6305550" y="1295400"/>
              <a:ext cx="196850" cy="300038"/>
            </a:xfrm>
            <a:prstGeom prst="line">
              <a:avLst/>
            </a:prstGeom>
            <a:noFill/>
            <a:ln w="9525">
              <a:solidFill>
                <a:schemeClr val="tx1"/>
              </a:solidFill>
              <a:round/>
              <a:headEnd/>
              <a:tailEnd type="triangle" w="med" len="med"/>
            </a:ln>
          </p:spPr>
          <p:txBody>
            <a:bodyPr/>
            <a:lstStyle/>
            <a:p>
              <a:endParaRPr lang="en-US"/>
            </a:p>
          </p:txBody>
        </p:sp>
        <p:sp>
          <p:nvSpPr>
            <p:cNvPr id="31756" name="Line 18"/>
            <p:cNvSpPr>
              <a:spLocks noChangeShapeType="1"/>
            </p:cNvSpPr>
            <p:nvPr/>
          </p:nvSpPr>
          <p:spPr bwMode="auto">
            <a:xfrm>
              <a:off x="5788022" y="2051049"/>
              <a:ext cx="406477" cy="6864"/>
            </a:xfrm>
            <a:prstGeom prst="line">
              <a:avLst/>
            </a:prstGeom>
            <a:noFill/>
            <a:ln w="9525">
              <a:solidFill>
                <a:schemeClr val="tx1"/>
              </a:solidFill>
              <a:round/>
              <a:headEnd/>
              <a:tailEnd type="triangle" w="med" len="med"/>
            </a:ln>
          </p:spPr>
          <p:txBody>
            <a:bodyPr/>
            <a:lstStyle/>
            <a:p>
              <a:endParaRPr lang="en-US"/>
            </a:p>
          </p:txBody>
        </p:sp>
        <p:sp>
          <p:nvSpPr>
            <p:cNvPr id="31757" name="Line 19"/>
            <p:cNvSpPr>
              <a:spLocks noChangeShapeType="1"/>
            </p:cNvSpPr>
            <p:nvPr/>
          </p:nvSpPr>
          <p:spPr bwMode="auto">
            <a:xfrm flipV="1">
              <a:off x="6073775" y="2789238"/>
              <a:ext cx="428625" cy="285750"/>
            </a:xfrm>
            <a:prstGeom prst="line">
              <a:avLst/>
            </a:prstGeom>
            <a:noFill/>
            <a:ln w="9525">
              <a:solidFill>
                <a:schemeClr val="tx1"/>
              </a:solidFill>
              <a:round/>
              <a:headEnd/>
              <a:tailEnd type="triangle" w="med" len="med"/>
            </a:ln>
          </p:spPr>
          <p:txBody>
            <a:bodyPr/>
            <a:lstStyle/>
            <a:p>
              <a:endParaRPr lang="en-US"/>
            </a:p>
          </p:txBody>
        </p:sp>
        <p:sp>
          <p:nvSpPr>
            <p:cNvPr id="31758" name="Line 20"/>
            <p:cNvSpPr>
              <a:spLocks noChangeShapeType="1"/>
            </p:cNvSpPr>
            <p:nvPr/>
          </p:nvSpPr>
          <p:spPr bwMode="auto">
            <a:xfrm flipH="1" flipV="1">
              <a:off x="7382416" y="2765782"/>
              <a:ext cx="349866" cy="170865"/>
            </a:xfrm>
            <a:prstGeom prst="line">
              <a:avLst/>
            </a:prstGeom>
            <a:noFill/>
            <a:ln w="9525">
              <a:solidFill>
                <a:schemeClr val="tx1"/>
              </a:solidFill>
              <a:round/>
              <a:headEnd/>
              <a:tailEnd type="triangle" w="med" len="med"/>
            </a:ln>
          </p:spPr>
          <p:txBody>
            <a:bodyPr/>
            <a:lstStyle/>
            <a:p>
              <a:endParaRPr lang="en-US"/>
            </a:p>
          </p:txBody>
        </p:sp>
        <p:sp>
          <p:nvSpPr>
            <p:cNvPr id="31759" name="Line 21"/>
            <p:cNvSpPr>
              <a:spLocks noChangeShapeType="1"/>
            </p:cNvSpPr>
            <p:nvPr/>
          </p:nvSpPr>
          <p:spPr bwMode="auto">
            <a:xfrm flipH="1">
              <a:off x="7570787" y="2269461"/>
              <a:ext cx="413729" cy="8601"/>
            </a:xfrm>
            <a:prstGeom prst="line">
              <a:avLst/>
            </a:prstGeom>
            <a:noFill/>
            <a:ln w="9525">
              <a:solidFill>
                <a:schemeClr val="tx1"/>
              </a:solidFill>
              <a:round/>
              <a:headEnd/>
              <a:tailEnd type="triangle" w="med" len="med"/>
            </a:ln>
          </p:spPr>
          <p:txBody>
            <a:bodyPr/>
            <a:lstStyle/>
            <a:p>
              <a:endParaRPr lang="en-US"/>
            </a:p>
          </p:txBody>
        </p:sp>
        <p:sp>
          <p:nvSpPr>
            <p:cNvPr id="31760" name="Line 22"/>
            <p:cNvSpPr>
              <a:spLocks noChangeShapeType="1"/>
            </p:cNvSpPr>
            <p:nvPr/>
          </p:nvSpPr>
          <p:spPr bwMode="auto">
            <a:xfrm flipH="1">
              <a:off x="7286625" y="1311275"/>
              <a:ext cx="284163" cy="284163"/>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6725" y="141288"/>
            <a:ext cx="8229600" cy="723900"/>
          </a:xfrm>
        </p:spPr>
        <p:txBody>
          <a:bodyPr/>
          <a:lstStyle/>
          <a:p>
            <a:pPr eaLnBrk="1" hangingPunct="1"/>
            <a:r>
              <a:rPr lang="en-US" sz="2400" dirty="0" smtClean="0"/>
              <a:t>Observations Data Model (ODM) – a relational model at the single observation level</a:t>
            </a:r>
          </a:p>
        </p:txBody>
      </p:sp>
      <p:sp>
        <p:nvSpPr>
          <p:cNvPr id="66564" name="Text Box 40"/>
          <p:cNvSpPr txBox="1">
            <a:spLocks noChangeArrowheads="1"/>
          </p:cNvSpPr>
          <p:nvPr/>
        </p:nvSpPr>
        <p:spPr bwMode="auto">
          <a:xfrm>
            <a:off x="533400" y="4463296"/>
            <a:ext cx="8229600" cy="1785104"/>
          </a:xfrm>
          <a:prstGeom prst="rect">
            <a:avLst/>
          </a:prstGeom>
          <a:noFill/>
          <a:ln w="9525" algn="ctr">
            <a:noFill/>
            <a:miter lim="800000"/>
            <a:headEnd/>
            <a:tailEnd/>
          </a:ln>
        </p:spPr>
        <p:txBody>
          <a:bodyPr>
            <a:spAutoFit/>
          </a:bodyPr>
          <a:lstStyle/>
          <a:p>
            <a:pPr marL="231775" indent="-231775" eaLnBrk="0" hangingPunct="0">
              <a:spcAft>
                <a:spcPts val="300"/>
              </a:spcAft>
              <a:buFontTx/>
              <a:buChar char="•"/>
            </a:pPr>
            <a:r>
              <a:rPr lang="en-US" sz="2000" dirty="0" smtClean="0">
                <a:solidFill>
                  <a:srgbClr val="000000"/>
                </a:solidFill>
                <a:latin typeface="Helvetica" pitchFamily="34" charset="0"/>
              </a:rPr>
              <a:t>Stores </a:t>
            </a:r>
            <a:r>
              <a:rPr lang="en-US" sz="2000" dirty="0">
                <a:solidFill>
                  <a:srgbClr val="FF3300"/>
                </a:solidFill>
                <a:latin typeface="Helvetica" pitchFamily="34" charset="0"/>
              </a:rPr>
              <a:t>observation data</a:t>
            </a:r>
            <a:r>
              <a:rPr lang="en-US" sz="2000" dirty="0">
                <a:solidFill>
                  <a:srgbClr val="000000"/>
                </a:solidFill>
                <a:latin typeface="Helvetica" pitchFamily="34" charset="0"/>
              </a:rPr>
              <a:t> made at points</a:t>
            </a:r>
          </a:p>
          <a:p>
            <a:pPr marL="231775" indent="-231775" eaLnBrk="0" hangingPunct="0">
              <a:spcAft>
                <a:spcPts val="300"/>
              </a:spcAft>
              <a:buFontTx/>
              <a:buChar char="•"/>
            </a:pPr>
            <a:r>
              <a:rPr lang="en-US" sz="2000" dirty="0">
                <a:solidFill>
                  <a:srgbClr val="000000"/>
                </a:solidFill>
                <a:latin typeface="Helvetica" pitchFamily="34" charset="0"/>
              </a:rPr>
              <a:t>Metadata for </a:t>
            </a:r>
            <a:r>
              <a:rPr lang="en-US" sz="2000" dirty="0">
                <a:solidFill>
                  <a:srgbClr val="FF3300"/>
                </a:solidFill>
                <a:latin typeface="Helvetica" pitchFamily="34" charset="0"/>
              </a:rPr>
              <a:t>unambiguous interpretation</a:t>
            </a:r>
          </a:p>
          <a:p>
            <a:pPr marL="231775" indent="-231775" eaLnBrk="0" hangingPunct="0">
              <a:spcAft>
                <a:spcPts val="300"/>
              </a:spcAft>
              <a:buFontTx/>
              <a:buChar char="•"/>
            </a:pPr>
            <a:r>
              <a:rPr lang="en-US" sz="2000" dirty="0">
                <a:solidFill>
                  <a:srgbClr val="000000"/>
                </a:solidFill>
                <a:latin typeface="Helvetica" pitchFamily="34" charset="0"/>
              </a:rPr>
              <a:t>Traceable heritage from </a:t>
            </a:r>
            <a:r>
              <a:rPr lang="en-US" sz="2000" dirty="0">
                <a:solidFill>
                  <a:srgbClr val="FF3300"/>
                </a:solidFill>
                <a:latin typeface="Helvetica" pitchFamily="34" charset="0"/>
              </a:rPr>
              <a:t>raw</a:t>
            </a:r>
            <a:r>
              <a:rPr lang="en-US" sz="2000" dirty="0">
                <a:solidFill>
                  <a:srgbClr val="000000"/>
                </a:solidFill>
                <a:latin typeface="Helvetica" pitchFamily="34" charset="0"/>
              </a:rPr>
              <a:t> measurements to </a:t>
            </a:r>
            <a:r>
              <a:rPr lang="en-US" sz="2000" dirty="0">
                <a:solidFill>
                  <a:srgbClr val="FF3300"/>
                </a:solidFill>
                <a:latin typeface="Helvetica" pitchFamily="34" charset="0"/>
              </a:rPr>
              <a:t>usable</a:t>
            </a:r>
            <a:r>
              <a:rPr lang="en-US" sz="2000" dirty="0">
                <a:solidFill>
                  <a:srgbClr val="000000"/>
                </a:solidFill>
                <a:latin typeface="Helvetica" pitchFamily="34" charset="0"/>
              </a:rPr>
              <a:t> information</a:t>
            </a:r>
          </a:p>
          <a:p>
            <a:pPr marL="231775" indent="-231775" eaLnBrk="0" hangingPunct="0">
              <a:spcAft>
                <a:spcPts val="300"/>
              </a:spcAft>
              <a:buFontTx/>
              <a:buChar char="•"/>
            </a:pPr>
            <a:r>
              <a:rPr lang="en-US" sz="2000" dirty="0">
                <a:solidFill>
                  <a:srgbClr val="FF3300"/>
                </a:solidFill>
                <a:latin typeface="Helvetica" pitchFamily="34" charset="0"/>
              </a:rPr>
              <a:t>Standard format</a:t>
            </a:r>
            <a:r>
              <a:rPr lang="en-US" sz="2000" dirty="0">
                <a:solidFill>
                  <a:srgbClr val="000000"/>
                </a:solidFill>
                <a:latin typeface="Helvetica" pitchFamily="34" charset="0"/>
              </a:rPr>
              <a:t> for data sharing</a:t>
            </a:r>
          </a:p>
          <a:p>
            <a:pPr marL="231775" indent="-231775" eaLnBrk="0" hangingPunct="0">
              <a:spcAft>
                <a:spcPts val="300"/>
              </a:spcAft>
              <a:buFontTx/>
              <a:buChar char="•"/>
            </a:pPr>
            <a:r>
              <a:rPr lang="en-US" sz="2000" dirty="0">
                <a:solidFill>
                  <a:srgbClr val="FF3300"/>
                </a:solidFill>
                <a:latin typeface="Helvetica" pitchFamily="34" charset="0"/>
              </a:rPr>
              <a:t>Cross dimension</a:t>
            </a:r>
            <a:r>
              <a:rPr lang="en-US" sz="2000" dirty="0">
                <a:solidFill>
                  <a:srgbClr val="000000"/>
                </a:solidFill>
                <a:latin typeface="Helvetica" pitchFamily="34" charset="0"/>
              </a:rPr>
              <a:t> retrieval and analysis</a:t>
            </a:r>
            <a:endParaRPr lang="en-US" sz="2000" b="1" i="1" dirty="0">
              <a:solidFill>
                <a:srgbClr val="000000"/>
              </a:solidFill>
              <a:latin typeface="Helvetica" pitchFamily="34" charset="0"/>
            </a:endParaRPr>
          </a:p>
        </p:txBody>
      </p:sp>
      <p:grpSp>
        <p:nvGrpSpPr>
          <p:cNvPr id="5" name="Group 74"/>
          <p:cNvGrpSpPr>
            <a:grpSpLocks/>
          </p:cNvGrpSpPr>
          <p:nvPr/>
        </p:nvGrpSpPr>
        <p:grpSpPr bwMode="auto">
          <a:xfrm>
            <a:off x="2438400" y="1143000"/>
            <a:ext cx="4124325" cy="3171825"/>
            <a:chOff x="2976" y="2160"/>
            <a:chExt cx="2736" cy="2112"/>
          </a:xfrm>
        </p:grpSpPr>
        <p:sp>
          <p:nvSpPr>
            <p:cNvPr id="66566" name="Rectangle 73"/>
            <p:cNvSpPr>
              <a:spLocks noChangeArrowheads="1"/>
            </p:cNvSpPr>
            <p:nvPr/>
          </p:nvSpPr>
          <p:spPr bwMode="auto">
            <a:xfrm>
              <a:off x="2976" y="2160"/>
              <a:ext cx="2736" cy="2112"/>
            </a:xfrm>
            <a:prstGeom prst="rect">
              <a:avLst/>
            </a:prstGeom>
            <a:solidFill>
              <a:srgbClr val="E9EAE2"/>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cxnSp>
          <p:nvCxnSpPr>
            <p:cNvPr id="73" name="Straight Arrow Connector 72"/>
            <p:cNvCxnSpPr/>
            <p:nvPr/>
          </p:nvCxnSpPr>
          <p:spPr>
            <a:xfrm rot="5400000" flipH="1" flipV="1">
              <a:off x="3376" y="2819"/>
              <a:ext cx="1127"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3374" y="3382"/>
              <a:ext cx="567" cy="58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941" y="3382"/>
              <a:ext cx="934"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570" name="TextBox 6"/>
            <p:cNvSpPr txBox="1">
              <a:spLocks noChangeArrowheads="1"/>
            </p:cNvSpPr>
            <p:nvPr/>
          </p:nvSpPr>
          <p:spPr bwMode="auto">
            <a:xfrm>
              <a:off x="4848" y="3360"/>
              <a:ext cx="753"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Space, S</a:t>
              </a:r>
            </a:p>
          </p:txBody>
        </p:sp>
        <p:sp>
          <p:nvSpPr>
            <p:cNvPr id="66571" name="TextBox 7"/>
            <p:cNvSpPr txBox="1">
              <a:spLocks noChangeArrowheads="1"/>
            </p:cNvSpPr>
            <p:nvPr/>
          </p:nvSpPr>
          <p:spPr bwMode="auto">
            <a:xfrm>
              <a:off x="4032" y="2208"/>
              <a:ext cx="688"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Time, T</a:t>
              </a:r>
            </a:p>
          </p:txBody>
        </p:sp>
        <p:sp>
          <p:nvSpPr>
            <p:cNvPr id="66572" name="TextBox 8"/>
            <p:cNvSpPr txBox="1">
              <a:spLocks noChangeArrowheads="1"/>
            </p:cNvSpPr>
            <p:nvPr/>
          </p:nvSpPr>
          <p:spPr bwMode="auto">
            <a:xfrm>
              <a:off x="3308" y="3955"/>
              <a:ext cx="1036"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Variables, V</a:t>
              </a:r>
            </a:p>
          </p:txBody>
        </p:sp>
        <p:cxnSp>
          <p:nvCxnSpPr>
            <p:cNvPr id="66573" name="Straight Connector 9"/>
            <p:cNvCxnSpPr>
              <a:cxnSpLocks noChangeShapeType="1"/>
            </p:cNvCxnSpPr>
            <p:nvPr/>
          </p:nvCxnSpPr>
          <p:spPr bwMode="auto">
            <a:xfrm rot="5400000" flipH="1" flipV="1">
              <a:off x="4127" y="3099"/>
              <a:ext cx="581" cy="1"/>
            </a:xfrm>
            <a:prstGeom prst="line">
              <a:avLst/>
            </a:prstGeom>
            <a:noFill/>
            <a:ln w="19050" algn="ctr">
              <a:solidFill>
                <a:srgbClr val="3C6ACA"/>
              </a:solidFill>
              <a:round/>
              <a:headEnd/>
              <a:tailEnd/>
            </a:ln>
          </p:spPr>
        </p:cxnSp>
        <p:cxnSp>
          <p:nvCxnSpPr>
            <p:cNvPr id="66574" name="Straight Connector 10"/>
            <p:cNvCxnSpPr>
              <a:cxnSpLocks noChangeShapeType="1"/>
            </p:cNvCxnSpPr>
            <p:nvPr/>
          </p:nvCxnSpPr>
          <p:spPr bwMode="auto">
            <a:xfrm rot="5400000" flipH="1" flipV="1">
              <a:off x="3368" y="3365"/>
              <a:ext cx="580" cy="1"/>
            </a:xfrm>
            <a:prstGeom prst="line">
              <a:avLst/>
            </a:prstGeom>
            <a:noFill/>
            <a:ln w="19050" algn="ctr">
              <a:solidFill>
                <a:srgbClr val="3C6ACA"/>
              </a:solidFill>
              <a:round/>
              <a:headEnd/>
              <a:tailEnd/>
            </a:ln>
          </p:spPr>
        </p:cxnSp>
        <p:cxnSp>
          <p:nvCxnSpPr>
            <p:cNvPr id="66575" name="Straight Connector 11"/>
            <p:cNvCxnSpPr>
              <a:cxnSpLocks noChangeShapeType="1"/>
            </p:cNvCxnSpPr>
            <p:nvPr/>
          </p:nvCxnSpPr>
          <p:spPr bwMode="auto">
            <a:xfrm rot="5400000" flipH="1" flipV="1">
              <a:off x="3850" y="3365"/>
              <a:ext cx="580" cy="1"/>
            </a:xfrm>
            <a:prstGeom prst="line">
              <a:avLst/>
            </a:prstGeom>
            <a:noFill/>
            <a:ln w="19050" algn="ctr">
              <a:solidFill>
                <a:srgbClr val="3C6ACA"/>
              </a:solidFill>
              <a:round/>
              <a:headEnd/>
              <a:tailEnd/>
            </a:ln>
          </p:spPr>
        </p:cxnSp>
        <p:cxnSp>
          <p:nvCxnSpPr>
            <p:cNvPr id="66576" name="Straight Connector 12"/>
            <p:cNvCxnSpPr>
              <a:cxnSpLocks noChangeShapeType="1"/>
            </p:cNvCxnSpPr>
            <p:nvPr/>
          </p:nvCxnSpPr>
          <p:spPr bwMode="auto">
            <a:xfrm>
              <a:off x="3657" y="3075"/>
              <a:ext cx="482" cy="0"/>
            </a:xfrm>
            <a:prstGeom prst="line">
              <a:avLst/>
            </a:prstGeom>
            <a:noFill/>
            <a:ln w="19050" algn="ctr">
              <a:solidFill>
                <a:srgbClr val="3C6ACA"/>
              </a:solidFill>
              <a:round/>
              <a:headEnd/>
              <a:tailEnd/>
            </a:ln>
          </p:spPr>
        </p:cxnSp>
        <p:cxnSp>
          <p:nvCxnSpPr>
            <p:cNvPr id="66577" name="Straight Connector 13"/>
            <p:cNvCxnSpPr>
              <a:cxnSpLocks noChangeShapeType="1"/>
            </p:cNvCxnSpPr>
            <p:nvPr/>
          </p:nvCxnSpPr>
          <p:spPr bwMode="auto">
            <a:xfrm>
              <a:off x="3941" y="2801"/>
              <a:ext cx="481" cy="1"/>
            </a:xfrm>
            <a:prstGeom prst="line">
              <a:avLst/>
            </a:prstGeom>
            <a:noFill/>
            <a:ln w="19050" algn="ctr">
              <a:solidFill>
                <a:srgbClr val="3C6ACA"/>
              </a:solidFill>
              <a:round/>
              <a:headEnd/>
              <a:tailEnd/>
            </a:ln>
          </p:spPr>
        </p:cxnSp>
        <p:cxnSp>
          <p:nvCxnSpPr>
            <p:cNvPr id="66578" name="Straight Connector 14"/>
            <p:cNvCxnSpPr>
              <a:cxnSpLocks noChangeShapeType="1"/>
            </p:cNvCxnSpPr>
            <p:nvPr/>
          </p:nvCxnSpPr>
          <p:spPr bwMode="auto">
            <a:xfrm>
              <a:off x="3657" y="3655"/>
              <a:ext cx="482" cy="1"/>
            </a:xfrm>
            <a:prstGeom prst="line">
              <a:avLst/>
            </a:prstGeom>
            <a:noFill/>
            <a:ln w="19050" algn="ctr">
              <a:solidFill>
                <a:srgbClr val="3C6ACA"/>
              </a:solidFill>
              <a:round/>
              <a:headEnd/>
              <a:tailEnd/>
            </a:ln>
          </p:spPr>
        </p:cxnSp>
        <p:cxnSp>
          <p:nvCxnSpPr>
            <p:cNvPr id="66579" name="Straight Connector 15"/>
            <p:cNvCxnSpPr>
              <a:cxnSpLocks noChangeShapeType="1"/>
            </p:cNvCxnSpPr>
            <p:nvPr/>
          </p:nvCxnSpPr>
          <p:spPr bwMode="auto">
            <a:xfrm flipV="1">
              <a:off x="3657" y="2801"/>
              <a:ext cx="284" cy="274"/>
            </a:xfrm>
            <a:prstGeom prst="line">
              <a:avLst/>
            </a:prstGeom>
            <a:noFill/>
            <a:ln w="19050" algn="ctr">
              <a:solidFill>
                <a:srgbClr val="3C6ACA"/>
              </a:solidFill>
              <a:round/>
              <a:headEnd/>
              <a:tailEnd/>
            </a:ln>
          </p:spPr>
        </p:cxnSp>
        <p:cxnSp>
          <p:nvCxnSpPr>
            <p:cNvPr id="66580" name="Straight Connector 16"/>
            <p:cNvCxnSpPr>
              <a:cxnSpLocks noChangeShapeType="1"/>
            </p:cNvCxnSpPr>
            <p:nvPr/>
          </p:nvCxnSpPr>
          <p:spPr bwMode="auto">
            <a:xfrm flipV="1">
              <a:off x="4139" y="2801"/>
              <a:ext cx="283" cy="274"/>
            </a:xfrm>
            <a:prstGeom prst="line">
              <a:avLst/>
            </a:prstGeom>
            <a:noFill/>
            <a:ln w="19050" algn="ctr">
              <a:solidFill>
                <a:srgbClr val="3C6ACA"/>
              </a:solidFill>
              <a:round/>
              <a:headEnd/>
              <a:tailEnd/>
            </a:ln>
          </p:spPr>
        </p:cxnSp>
        <p:cxnSp>
          <p:nvCxnSpPr>
            <p:cNvPr id="66581" name="Straight Connector 17"/>
            <p:cNvCxnSpPr>
              <a:cxnSpLocks noChangeShapeType="1"/>
            </p:cNvCxnSpPr>
            <p:nvPr/>
          </p:nvCxnSpPr>
          <p:spPr bwMode="auto">
            <a:xfrm flipV="1">
              <a:off x="4139" y="3382"/>
              <a:ext cx="283" cy="273"/>
            </a:xfrm>
            <a:prstGeom prst="line">
              <a:avLst/>
            </a:prstGeom>
            <a:noFill/>
            <a:ln w="19050" algn="ctr">
              <a:solidFill>
                <a:srgbClr val="3C6ACA"/>
              </a:solidFill>
              <a:round/>
              <a:headEnd/>
              <a:tailEnd/>
            </a:ln>
          </p:spPr>
        </p:cxnSp>
        <p:sp>
          <p:nvSpPr>
            <p:cNvPr id="66582" name="TextBox 18"/>
            <p:cNvSpPr txBox="1">
              <a:spLocks noChangeArrowheads="1"/>
            </p:cNvSpPr>
            <p:nvPr/>
          </p:nvSpPr>
          <p:spPr bwMode="auto">
            <a:xfrm>
              <a:off x="4419" y="3150"/>
              <a:ext cx="191"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s</a:t>
              </a:r>
            </a:p>
          </p:txBody>
        </p:sp>
        <p:sp>
          <p:nvSpPr>
            <p:cNvPr id="89" name="Oval 88"/>
            <p:cNvSpPr/>
            <p:nvPr/>
          </p:nvSpPr>
          <p:spPr>
            <a:xfrm>
              <a:off x="4393" y="3348"/>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6584" name="TextBox 20"/>
            <p:cNvSpPr txBox="1">
              <a:spLocks noChangeArrowheads="1"/>
            </p:cNvSpPr>
            <p:nvPr/>
          </p:nvSpPr>
          <p:spPr bwMode="auto">
            <a:xfrm>
              <a:off x="3975" y="2568"/>
              <a:ext cx="180"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t</a:t>
              </a:r>
            </a:p>
          </p:txBody>
        </p:sp>
        <p:sp>
          <p:nvSpPr>
            <p:cNvPr id="91" name="Oval 90"/>
            <p:cNvSpPr/>
            <p:nvPr/>
          </p:nvSpPr>
          <p:spPr>
            <a:xfrm>
              <a:off x="3912" y="2771"/>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6586" name="TextBox 22"/>
            <p:cNvSpPr txBox="1">
              <a:spLocks noChangeArrowheads="1"/>
            </p:cNvSpPr>
            <p:nvPr/>
          </p:nvSpPr>
          <p:spPr bwMode="auto">
            <a:xfrm>
              <a:off x="3397" y="3463"/>
              <a:ext cx="254"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V</a:t>
              </a:r>
              <a:r>
                <a:rPr lang="en-US" sz="2400" baseline="-25000">
                  <a:solidFill>
                    <a:srgbClr val="000000"/>
                  </a:solidFill>
                  <a:latin typeface="Calibri" pitchFamily="34" charset="0"/>
                </a:rPr>
                <a:t>i</a:t>
              </a:r>
            </a:p>
          </p:txBody>
        </p:sp>
        <p:sp>
          <p:nvSpPr>
            <p:cNvPr id="93" name="Oval 92"/>
            <p:cNvSpPr/>
            <p:nvPr/>
          </p:nvSpPr>
          <p:spPr>
            <a:xfrm>
              <a:off x="3629" y="3621"/>
              <a:ext cx="56"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6588" name="TextBox 24"/>
            <p:cNvSpPr txBox="1">
              <a:spLocks noChangeArrowheads="1"/>
            </p:cNvSpPr>
            <p:nvPr/>
          </p:nvSpPr>
          <p:spPr bwMode="auto">
            <a:xfrm>
              <a:off x="4224" y="2879"/>
              <a:ext cx="564"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v</a:t>
              </a:r>
              <a:r>
                <a:rPr lang="en-US" sz="2400" baseline="-25000">
                  <a:solidFill>
                    <a:srgbClr val="000000"/>
                  </a:solidFill>
                  <a:latin typeface="Calibri" pitchFamily="34" charset="0"/>
                </a:rPr>
                <a:t>i </a:t>
              </a:r>
              <a:r>
                <a:rPr lang="en-US" sz="2400">
                  <a:solidFill>
                    <a:srgbClr val="000000"/>
                  </a:solidFill>
                  <a:latin typeface="Calibri" pitchFamily="34" charset="0"/>
                </a:rPr>
                <a:t>(s,t)</a:t>
              </a:r>
            </a:p>
          </p:txBody>
        </p:sp>
        <p:sp>
          <p:nvSpPr>
            <p:cNvPr id="95" name="Oval 94"/>
            <p:cNvSpPr/>
            <p:nvPr/>
          </p:nvSpPr>
          <p:spPr>
            <a:xfrm>
              <a:off x="4111" y="3041"/>
              <a:ext cx="56" cy="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6590" name="TextBox 26"/>
            <p:cNvSpPr txBox="1">
              <a:spLocks noChangeArrowheads="1"/>
            </p:cNvSpPr>
            <p:nvPr/>
          </p:nvSpPr>
          <p:spPr bwMode="auto">
            <a:xfrm>
              <a:off x="4752" y="3120"/>
              <a:ext cx="807"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“Where”</a:t>
              </a:r>
            </a:p>
          </p:txBody>
        </p:sp>
        <p:sp>
          <p:nvSpPr>
            <p:cNvPr id="66591" name="TextBox 27"/>
            <p:cNvSpPr txBox="1">
              <a:spLocks noChangeArrowheads="1"/>
            </p:cNvSpPr>
            <p:nvPr/>
          </p:nvSpPr>
          <p:spPr bwMode="auto">
            <a:xfrm>
              <a:off x="3486" y="3731"/>
              <a:ext cx="704"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“What”</a:t>
              </a:r>
            </a:p>
          </p:txBody>
        </p:sp>
        <p:sp>
          <p:nvSpPr>
            <p:cNvPr id="66592" name="TextBox 28"/>
            <p:cNvSpPr txBox="1">
              <a:spLocks noChangeArrowheads="1"/>
            </p:cNvSpPr>
            <p:nvPr/>
          </p:nvSpPr>
          <p:spPr bwMode="auto">
            <a:xfrm>
              <a:off x="3168" y="2208"/>
              <a:ext cx="745"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“When”</a:t>
              </a:r>
            </a:p>
          </p:txBody>
        </p:sp>
        <p:sp>
          <p:nvSpPr>
            <p:cNvPr id="66593" name="TextBox 29"/>
            <p:cNvSpPr txBox="1">
              <a:spLocks noChangeArrowheads="1"/>
            </p:cNvSpPr>
            <p:nvPr/>
          </p:nvSpPr>
          <p:spPr bwMode="auto">
            <a:xfrm>
              <a:off x="4608" y="2592"/>
              <a:ext cx="1082" cy="288"/>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A data value</a:t>
              </a:r>
            </a:p>
          </p:txBody>
        </p:sp>
        <p:cxnSp>
          <p:nvCxnSpPr>
            <p:cNvPr id="66594" name="Straight Arrow Connector 31"/>
            <p:cNvCxnSpPr>
              <a:cxnSpLocks noChangeShapeType="1"/>
              <a:stCxn id="66593" idx="1"/>
              <a:endCxn id="95" idx="7"/>
            </p:cNvCxnSpPr>
            <p:nvPr/>
          </p:nvCxnSpPr>
          <p:spPr bwMode="auto">
            <a:xfrm flipH="1">
              <a:off x="4159" y="2736"/>
              <a:ext cx="449" cy="307"/>
            </a:xfrm>
            <a:prstGeom prst="straightConnector1">
              <a:avLst/>
            </a:prstGeom>
            <a:noFill/>
            <a:ln w="19050" algn="ctr">
              <a:solidFill>
                <a:srgbClr val="4A7EBB"/>
              </a:solidFill>
              <a:prstDash val="dash"/>
              <a:round/>
              <a:headEnd/>
              <a:tailEnd type="arrow" w="med" len="med"/>
            </a:ln>
          </p:spPr>
        </p:cxn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Default Design">
  <a:themeElements>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310</TotalTime>
  <Words>1472</Words>
  <Application>Microsoft Office PowerPoint</Application>
  <PresentationFormat>On-screen Show (4:3)</PresentationFormat>
  <Paragraphs>306</Paragraphs>
  <Slides>26</Slides>
  <Notes>16</Notes>
  <HiddenSlides>0</HiddenSlides>
  <MMClips>0</MMClips>
  <ScaleCrop>false</ScaleCrop>
  <HeadingPairs>
    <vt:vector size="4" baseType="variant">
      <vt:variant>
        <vt:lpstr>Theme</vt:lpstr>
      </vt:variant>
      <vt:variant>
        <vt:i4>12</vt:i4>
      </vt:variant>
      <vt:variant>
        <vt:lpstr>Slide Titles</vt:lpstr>
      </vt:variant>
      <vt:variant>
        <vt:i4>26</vt:i4>
      </vt:variant>
    </vt:vector>
  </HeadingPairs>
  <TitlesOfParts>
    <vt:vector size="38" baseType="lpstr">
      <vt:lpstr>Office Theme</vt:lpstr>
      <vt:lpstr>5_Office Theme</vt:lpstr>
      <vt:lpstr>6_Default Design</vt:lpstr>
      <vt:lpstr>9_Default Design</vt:lpstr>
      <vt:lpstr>Default Design</vt:lpstr>
      <vt:lpstr>6_Office Theme</vt:lpstr>
      <vt:lpstr>1_Default Design</vt:lpstr>
      <vt:lpstr>7_Office Theme</vt:lpstr>
      <vt:lpstr>8_Office Theme</vt:lpstr>
      <vt:lpstr>11_Default Design</vt:lpstr>
      <vt:lpstr>1_Office Theme</vt:lpstr>
      <vt:lpstr>12_Default Design</vt:lpstr>
      <vt:lpstr>Sharing Hydrologic Data with the CUAHSI Hydrologic Information System  </vt:lpstr>
      <vt:lpstr>Consortium of Universities for the Advancement of Hydrologic Science, Inc.</vt:lpstr>
      <vt:lpstr>Goal</vt:lpstr>
      <vt:lpstr>CUAHSI HIS</vt:lpstr>
      <vt:lpstr>Slide 5</vt:lpstr>
      <vt:lpstr>Slide 6</vt:lpstr>
      <vt:lpstr>GetValues</vt:lpstr>
      <vt:lpstr>What are the basic attributes to be associated with hydrologic data values and how can these best be organized?</vt:lpstr>
      <vt:lpstr>Observations Data Model (ODM) – a relational model at the single observation level</vt:lpstr>
      <vt:lpstr>Slide 10</vt:lpstr>
      <vt:lpstr>Stage and Streamflow Example</vt:lpstr>
      <vt:lpstr>Loading data into ODM</vt:lpstr>
      <vt:lpstr>Slide 13</vt:lpstr>
      <vt:lpstr>HIS Central</vt:lpstr>
      <vt:lpstr>Ontology – to support concept based data discovery</vt:lpstr>
      <vt:lpstr>HydroTagger</vt:lpstr>
      <vt:lpstr>Slide 17</vt:lpstr>
      <vt:lpstr>Slide 18</vt:lpstr>
      <vt:lpstr>HydroDesktop</vt:lpstr>
      <vt:lpstr>CUAHSI Water Data Services</vt:lpstr>
      <vt:lpstr>NCDC Integrated Station Hourly Data</vt:lpstr>
      <vt:lpstr>USGS Instantaneous Data </vt:lpstr>
      <vt:lpstr>Reynolds Creek Experimental Watershed</vt:lpstr>
      <vt:lpstr>Dry Creek Experimental Watershed (DCEW)  (28 km2 semi-arid steep topography, Boise Front)</vt:lpstr>
      <vt:lpstr>Advancement of water science is critically dependent on integration of water information</vt:lpstr>
      <vt:lpstr>Conclusions</vt:lpstr>
    </vt:vector>
  </TitlesOfParts>
  <Company>University of Texas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Maidment</dc:creator>
  <cp:lastModifiedBy>David Tarboton</cp:lastModifiedBy>
  <cp:revision>35</cp:revision>
  <dcterms:created xsi:type="dcterms:W3CDTF">2009-10-28T14:20:23Z</dcterms:created>
  <dcterms:modified xsi:type="dcterms:W3CDTF">2010-03-30T01:56:29Z</dcterms:modified>
</cp:coreProperties>
</file>