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28"/>
  </p:notesMasterIdLst>
  <p:handoutMasterIdLst>
    <p:handoutMasterId r:id="rId29"/>
  </p:handoutMasterIdLst>
  <p:sldIdLst>
    <p:sldId id="500" r:id="rId3"/>
    <p:sldId id="537" r:id="rId4"/>
    <p:sldId id="501" r:id="rId5"/>
    <p:sldId id="543" r:id="rId6"/>
    <p:sldId id="539" r:id="rId7"/>
    <p:sldId id="542" r:id="rId8"/>
    <p:sldId id="544" r:id="rId9"/>
    <p:sldId id="509" r:id="rId10"/>
    <p:sldId id="545" r:id="rId11"/>
    <p:sldId id="478" r:id="rId12"/>
    <p:sldId id="536" r:id="rId13"/>
    <p:sldId id="547" r:id="rId14"/>
    <p:sldId id="540" r:id="rId15"/>
    <p:sldId id="546" r:id="rId16"/>
    <p:sldId id="512" r:id="rId17"/>
    <p:sldId id="513" r:id="rId18"/>
    <p:sldId id="514" r:id="rId19"/>
    <p:sldId id="526" r:id="rId20"/>
    <p:sldId id="548" r:id="rId21"/>
    <p:sldId id="550" r:id="rId22"/>
    <p:sldId id="551" r:id="rId23"/>
    <p:sldId id="549" r:id="rId24"/>
    <p:sldId id="552" r:id="rId25"/>
    <p:sldId id="534" r:id="rId26"/>
    <p:sldId id="553" r:id="rId27"/>
  </p:sldIdLst>
  <p:sldSz cx="9144000" cy="6858000" type="screen4x3"/>
  <p:notesSz cx="7102475" cy="8991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0099"/>
    <a:srgbClr val="FFFF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4693" autoAdjust="0"/>
  </p:normalViewPr>
  <p:slideViewPr>
    <p:cSldViewPr snapToGrid="0">
      <p:cViewPr varScale="1">
        <p:scale>
          <a:sx n="106" d="100"/>
          <a:sy n="106" d="100"/>
        </p:scale>
        <p:origin x="34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png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9D38558-74C6-4D1C-B9AA-BD6792A158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7AF854F-31FF-4931-AEDD-5406E821A0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EF14C4B8-E7A2-450F-B212-FCD6E772BBC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1225"/>
            <a:ext cx="30781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508CFAC-5B20-4EDD-A0F5-BD1FCC8CDD7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31225"/>
            <a:ext cx="30781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244E2-02C5-4190-A733-DB696CA946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50A3423-3031-4BCE-8659-6E29A74337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4EAD3F5-7B13-4E61-A5B3-1F4C991ECB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DAA1132-E141-4E1B-A8FC-61C4EEBE5CA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303338" y="673100"/>
            <a:ext cx="4497387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E4A24BB-6747-458F-81D7-914861443F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1963"/>
            <a:ext cx="5207000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A6453CF-8438-48C5-AC46-E45A1BDC6E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D45D5F1-DB39-4E4D-8CF0-DCFECBE01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E8471F-66FF-42CE-8E4A-355022E012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0FE028-110F-46F3-AC26-4748A6BDF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247E2-46BA-486E-977A-91D53826617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F605681F-427F-43F2-8E56-FE74939D67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23975" y="690563"/>
            <a:ext cx="4508500" cy="3381375"/>
          </a:xfrm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C01601A1-BEDE-4C57-BF5C-E00940683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4279900"/>
            <a:ext cx="5227638" cy="407193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40964B-3BEB-4429-9F9F-E81B09E530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547C5-DDE0-416F-A117-C85EBA34EC2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ECDD436E-D33F-4AED-A0DA-5862F78A48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CE8ADA40-C50F-40DE-8188-D388DA473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by watershed managers to rank risks, and to prioritize protection activities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FAF0B4-C5DC-4F6B-A240-2D2CAD5EB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130C6-5EED-493D-A683-3A6D5D27D9F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68FFF2F1-FA1B-4DD2-B028-4A85A03375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B9DF2F0A-7D57-46EB-9E38-F247054E7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approach can provide screening level information without detailed modeling of infiltration, soils data etc.</a:t>
            </a:r>
          </a:p>
          <a:p>
            <a:r>
              <a:rPr lang="en-US" altLang="en-US"/>
              <a:t>Preferred over arbitrary setting of source water protection zones or buffers.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Line 2">
            <a:extLst>
              <a:ext uri="{FF2B5EF4-FFF2-40B4-BE49-F238E27FC236}">
                <a16:creationId xmlns:a16="http://schemas.microsoft.com/office/drawing/2014/main" id="{B905619E-9901-45A4-923C-C4BF65685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3" name="Arc 3">
            <a:extLst>
              <a:ext uri="{FF2B5EF4-FFF2-40B4-BE49-F238E27FC236}">
                <a16:creationId xmlns:a16="http://schemas.microsoft.com/office/drawing/2014/main" id="{8FB2FFAB-3150-4F8A-B348-508CAFF5AA5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id="{FF0655F8-661C-476B-84AA-8E59EC76A30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3047C50A-305B-4D67-80CC-F3ECD741D9D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7446" name="Rectangle 6">
            <a:extLst>
              <a:ext uri="{FF2B5EF4-FFF2-40B4-BE49-F238E27FC236}">
                <a16:creationId xmlns:a16="http://schemas.microsoft.com/office/drawing/2014/main" id="{F8347117-E2D9-4D93-A977-4711E176DBC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447" name="Rectangle 7">
            <a:extLst>
              <a:ext uri="{FF2B5EF4-FFF2-40B4-BE49-F238E27FC236}">
                <a16:creationId xmlns:a16="http://schemas.microsoft.com/office/drawing/2014/main" id="{32C0D3D0-E09C-4136-B8A4-5EADA60FE8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448" name="Rectangle 8">
            <a:extLst>
              <a:ext uri="{FF2B5EF4-FFF2-40B4-BE49-F238E27FC236}">
                <a16:creationId xmlns:a16="http://schemas.microsoft.com/office/drawing/2014/main" id="{B47ADD9A-0A89-425D-A1B3-7DC1FA2B5F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EFB228-A666-41A0-8346-BC9CBEF8B9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1028-B57A-4788-8D63-D55C4FEC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4F0A4-8015-4C4E-9932-1ACBABE7F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1027-18A5-4001-8C81-99895170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D85D-0755-4B43-B624-95D5D5C6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3E5C5-5C29-4EFE-BD23-59E8BCD2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69660-01BC-455A-B21E-A272A368F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2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9FF47-E91F-460D-B84A-F16218EB5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5C685-658C-414A-BDC1-9A08A1038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8103A-49A6-4068-A102-A0F5FE39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3B93C-B88B-4675-AD11-F34E0F71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38CAC-DF8F-4ABC-8BFC-4BCD579B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31B44-7E49-4E5C-94F2-3D9DDA6A0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21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2AC2-2838-48EB-B819-F3587B24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4B306DE0-217E-4FEB-BFD4-D4641BF11E24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63B2F-78B4-41F3-816D-7FB4F7E16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CDADE-CB15-4551-8E42-D7A7D96F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11C4F-69CE-4AA9-A269-39917E34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755D1-49AB-4BF3-BB35-553165D6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FC21C6-FDEA-46BD-97FA-E3AFB06BF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97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Line 2">
            <a:extLst>
              <a:ext uri="{FF2B5EF4-FFF2-40B4-BE49-F238E27FC236}">
                <a16:creationId xmlns:a16="http://schemas.microsoft.com/office/drawing/2014/main" id="{44688F51-5922-4D56-BB9C-62E852D66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3" name="Arc 3">
            <a:extLst>
              <a:ext uri="{FF2B5EF4-FFF2-40B4-BE49-F238E27FC236}">
                <a16:creationId xmlns:a16="http://schemas.microsoft.com/office/drawing/2014/main" id="{E3C4C65B-24E7-4577-87D4-A0E5505909CF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6DD4E5DD-DD14-4946-9ACF-7B985718138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E78D7EFE-E71E-435A-A6C2-6F9F7310168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09606" name="Rectangle 6">
            <a:extLst>
              <a:ext uri="{FF2B5EF4-FFF2-40B4-BE49-F238E27FC236}">
                <a16:creationId xmlns:a16="http://schemas.microsoft.com/office/drawing/2014/main" id="{E799F4A4-7780-455C-9443-00865936086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B75DB347-C17A-469F-A07B-A68182FFAB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9608" name="Rectangle 8">
            <a:extLst>
              <a:ext uri="{FF2B5EF4-FFF2-40B4-BE49-F238E27FC236}">
                <a16:creationId xmlns:a16="http://schemas.microsoft.com/office/drawing/2014/main" id="{85E75155-C7CF-4E03-8615-F277ACB6D3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9ACD0E-EFAC-41FA-B5E1-7304F13E57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6C44-CB82-4070-BE50-B538E7D2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DF8E-200A-497C-805E-EE1131038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EA7A7-F910-4155-9FCF-73DB1F4C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67EE6-3CCF-4FAF-BECC-F9588183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EC32E-9456-445A-8553-C875B707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2F245-3A63-444C-B574-53F6D59F7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2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D785-0781-4A7B-9122-2B4D3290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88E02-C797-4F62-B3FE-FE78668F8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E9606-25A2-4319-8A13-2283408C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EB89C-61A0-4471-B60E-A90282F0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77139-E3EB-44AB-AF54-3E4F0C8E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EC72B-51CA-4ED4-9EC1-7266CF487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8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463C-E189-4DA7-A64A-3F760058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4E077-BF6F-433D-A33B-23C1471A0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96A3-CEEB-409D-9708-7425AE17E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8CD64-4382-445F-83AF-2F55D423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0EE2E-B369-4626-9861-F1CC23FE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A608C-9937-419C-B46D-FCF83FB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AC0C-3085-4DC7-A9CC-81BDD5580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94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A52E-56F2-4146-B5D2-5E77892F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80AF-CCC8-4746-84D5-A828ACCB2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C6F32-A2F7-4022-9094-AFAFAEE4F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BF2B7-73EC-4724-A58E-B3D3A6256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99EDC-C035-4C3C-8D77-2F6C0FDAE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93C50-2BAF-4AF6-942E-E15F9EA3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CBBCB-54DF-4557-907B-6DD38582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46545-05E9-4176-9942-C50AA10E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1DF5-A820-4878-BDC4-6773BD14D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26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65CA-BBAE-4A39-8C71-06ABB7F6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34ED3-72FE-4C85-98C7-12C9C438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AAED-D4FC-4D01-821E-5711AEEC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4EB78-27DE-49EC-8EEF-345F0099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88878-5228-4EA8-A0B9-1D00A3881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74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69A0E-FA80-457F-AE9E-98C20A23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3F238-C8C5-4AD4-BB97-0EC555FC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6AB20-E686-4093-94EE-BCE1C2CF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B44FA-043D-4D75-AAB7-2507A0DF3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04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01CD-6A55-4D0F-9801-820F5CB8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50CCC-3A5A-4EE2-A511-4CB94040E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E16A-E4BC-4127-BDD9-A10D3FA1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6B11-0C83-4290-BF1D-EB9CB7C6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5606-41C3-4261-A56E-5DE7B0C0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FAA59-0869-4398-B527-FAB277CA7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6B37-43DA-46D0-AB90-12B1F810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F93C-B06D-49F5-8A92-001E43D9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54D7E-76DB-4597-BA60-12C030975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A9296-73A4-4A34-8FA5-E4F1156E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40500-7D65-4BD1-85D5-99E35294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B9B91-4499-4C59-BECD-BD5ECD63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103AE-DE98-4FD2-9C00-DFA8040AD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4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0F40-7A65-4C4C-AB35-C3F390D0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B00A1-0215-4BB7-9548-986D15BA3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FC83A-19EE-4B99-BC6D-0D0326434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67424-F91D-48BB-B646-DE63F1E5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45A33-BE8D-4618-9F40-F8D1893EE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FC161-7C05-4F92-BB2E-DDA21772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1401C-5B21-4693-9346-60137D8EF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47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5B68-2F73-4705-B871-A9F87284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A5483-E5CB-49E1-98A3-7A302AD27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B212E-2F98-4AEC-AA9B-CA5F69B1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E714A-51B3-4E3E-99CE-262C5949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954F1-48A2-4364-A577-807C6AEE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EC31A-2599-4253-A6F0-C0E5ECAA1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047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98258-9744-49F9-9A0D-D75DDFB58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9029B-56CC-4F7C-AECD-A08DCD5D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1444-0F54-4ED3-930E-6F8D7239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D46E6-F6B0-4350-8865-AE27FC8D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83C80-AC7D-45AC-9493-E534B6B6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12AA-D646-4D21-B5BB-200233543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3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7EEF-5D8E-46A6-BAB3-D472F1D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B5E86-88DC-45C4-900E-264342FB4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17D3-D9A8-46A9-97E7-5828C0D5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CE04D-D002-495A-9FB9-9153291D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A6C31-4F13-4A26-8E5D-098E41E2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3C6F4-3F45-4A36-9CAD-81E06442F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6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F0EB-92ED-43B2-9640-FE29AC3E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74DE3-33CC-4140-B028-4D20DB184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F2F7F-B4B5-41F6-AB87-009EA33CD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8AFAC-CB55-4DF4-86AE-93D88A5B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46C3F-FE6D-413E-AED2-06B5DAE7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25B97-15E3-48F7-9BA4-0C446858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2533B-633C-4A3C-8D5A-A063C3AD1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7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BC7C-4650-452F-9588-CBAF7C94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C31C9-A439-42E7-864D-7F7995B8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78DE4-1D18-4F8D-B244-E1DB001E3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C7227-C47C-448C-8AED-DB58C64A5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E1D6A-46DC-4131-8FF7-56D3872AE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455E7-B2C3-4350-AA26-7E99592E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88FB5-FB8F-4125-BACC-A96DB463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5C58D-2959-4B91-A680-239F4083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93351-1D22-4140-8D3E-4563706C5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20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5D16-58BB-4A13-8203-856566A7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9C6B7-06E3-4B53-94E3-337965CB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05548-9B03-40F4-9AEE-0982EBB7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AA9F8-81C6-4E5F-A74C-51D03F7D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5363-E6E5-4A51-86AF-CA2992D6C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056A8-785C-4D7D-B8E5-37B6F549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78E4C-6425-49F5-8CDD-0F73A352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3369A-CC69-4145-94C9-D62956B3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9C310-2411-486B-A887-410A21432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0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F412-DED4-49FB-8836-DEF90BF1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D9B33-5716-4756-BC53-1F74ADD3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2831C-758B-4B3A-93E1-48CEB886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C9176-2FF3-4398-A625-68F898F3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88540-F903-45B4-8812-E613BF02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23264-B103-49A5-B11D-4E8601DC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44489-FB1D-40E2-8428-90A3E4B7B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9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9BF6-707E-4563-8C0C-C005FC52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56315-1C5D-4B38-91EC-850B58309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738FA-9D2C-43F7-A3CA-B9A143F29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2F62E-F307-4A22-910E-FAFD705F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258E9-8D1D-4E4C-9A61-94F70761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39C84-1E6D-4910-9ABF-5BB3E8CF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A992-BE78-47FA-A965-9704C0A9D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76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Arc 2">
            <a:extLst>
              <a:ext uri="{FF2B5EF4-FFF2-40B4-BE49-F238E27FC236}">
                <a16:creationId xmlns:a16="http://schemas.microsoft.com/office/drawing/2014/main" id="{27C4C4D7-E7B6-4524-80D9-26A3A5289A0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3ED7A3A1-0852-416D-B772-C5FFB722D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05692530-B670-468A-B33D-8912E298E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6421" name="Rectangle 5">
            <a:extLst>
              <a:ext uri="{FF2B5EF4-FFF2-40B4-BE49-F238E27FC236}">
                <a16:creationId xmlns:a16="http://schemas.microsoft.com/office/drawing/2014/main" id="{B0D6BEDE-9E5B-46E0-8344-890FE18DEF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16422" name="Rectangle 6">
            <a:extLst>
              <a:ext uri="{FF2B5EF4-FFF2-40B4-BE49-F238E27FC236}">
                <a16:creationId xmlns:a16="http://schemas.microsoft.com/office/drawing/2014/main" id="{FAB8F129-0466-4C77-A467-3C3264666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16423" name="Rectangle 7">
            <a:extLst>
              <a:ext uri="{FF2B5EF4-FFF2-40B4-BE49-F238E27FC236}">
                <a16:creationId xmlns:a16="http://schemas.microsoft.com/office/drawing/2014/main" id="{77501BA6-6BA8-437C-BB5D-28E6F7FF7D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7A6957A6-87AA-4A10-A019-14DA0F4B64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6424" name="Line 8">
            <a:extLst>
              <a:ext uri="{FF2B5EF4-FFF2-40B4-BE49-F238E27FC236}">
                <a16:creationId xmlns:a16="http://schemas.microsoft.com/office/drawing/2014/main" id="{CA746C95-D68B-4E8E-A289-73A9AE616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3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Arc 2">
            <a:extLst>
              <a:ext uri="{FF2B5EF4-FFF2-40B4-BE49-F238E27FC236}">
                <a16:creationId xmlns:a16="http://schemas.microsoft.com/office/drawing/2014/main" id="{568FF1A7-8BB5-4892-9D39-3B5AE6896AE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AB5211FA-D33E-48EC-A463-99DEF7737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8580" name="Rectangle 4">
            <a:extLst>
              <a:ext uri="{FF2B5EF4-FFF2-40B4-BE49-F238E27FC236}">
                <a16:creationId xmlns:a16="http://schemas.microsoft.com/office/drawing/2014/main" id="{386D06E5-0E2C-4691-B28F-C1809A6D8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8581" name="Rectangle 5">
            <a:extLst>
              <a:ext uri="{FF2B5EF4-FFF2-40B4-BE49-F238E27FC236}">
                <a16:creationId xmlns:a16="http://schemas.microsoft.com/office/drawing/2014/main" id="{458F962C-A679-49D3-BBAB-512D5E676D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08582" name="Rectangle 6">
            <a:extLst>
              <a:ext uri="{FF2B5EF4-FFF2-40B4-BE49-F238E27FC236}">
                <a16:creationId xmlns:a16="http://schemas.microsoft.com/office/drawing/2014/main" id="{05487338-F41A-4981-BFBC-0279471020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08583" name="Rectangle 7">
            <a:extLst>
              <a:ext uri="{FF2B5EF4-FFF2-40B4-BE49-F238E27FC236}">
                <a16:creationId xmlns:a16="http://schemas.microsoft.com/office/drawing/2014/main" id="{8FA35F19-F874-42D9-B7F0-AB0139B2FC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D4B79300-CE8E-4E94-808E-9DE5B9B5BA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8584" name="Line 8">
            <a:extLst>
              <a:ext uri="{FF2B5EF4-FFF2-40B4-BE49-F238E27FC236}">
                <a16:creationId xmlns:a16="http://schemas.microsoft.com/office/drawing/2014/main" id="{2D5E4C5F-8E82-421A-A875-15BD446E80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8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png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6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7.wmf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Microsoft_Word_97_-_2003_Document1.doc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11" Type="http://schemas.openxmlformats.org/officeDocument/2006/relationships/oleObject" Target="../embeddings/Microsoft_Word_97_-_2003_Document.doc"/><Relationship Id="rId5" Type="http://schemas.openxmlformats.org/officeDocument/2006/relationships/oleObject" Target="../embeddings/oleObject9.bin"/><Relationship Id="rId10" Type="http://schemas.openxmlformats.org/officeDocument/2006/relationships/image" Target="../media/image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Arc 2">
            <a:extLst>
              <a:ext uri="{FF2B5EF4-FFF2-40B4-BE49-F238E27FC236}">
                <a16:creationId xmlns:a16="http://schemas.microsoft.com/office/drawing/2014/main" id="{C52DABEE-9E4E-45CC-80D8-03417064A432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DE9C0F3F-0D1D-4A23-93AD-018FD88671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algn="r">
              <a:lnSpc>
                <a:spcPct val="95000"/>
              </a:lnSpc>
            </a:pPr>
            <a:r>
              <a:rPr lang="en-US" altLang="en-US" sz="4000"/>
              <a:t>Terrain Analysis for Water Quality Modeling</a:t>
            </a:r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45EAFF49-7A91-4510-9558-C5120752BB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52500" y="1871663"/>
            <a:ext cx="4316413" cy="3344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David G. Tarboton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Saurabh Gogate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Mariush Kemblowski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Qiang Shu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Eric Wahlstrom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Darwin L. Sorensen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</a:rPr>
              <a:t>David K. Stevens</a:t>
            </a:r>
          </a:p>
          <a:p>
            <a:pPr>
              <a:lnSpc>
                <a:spcPct val="90000"/>
              </a:lnSpc>
            </a:pP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313349" name="Line 5">
            <a:extLst>
              <a:ext uri="{FF2B5EF4-FFF2-40B4-BE49-F238E27FC236}">
                <a16:creationId xmlns:a16="http://schemas.microsoft.com/office/drawing/2014/main" id="{BDEFED44-2E90-404C-99C3-AF97CE11D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8" y="570865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3350" name="Picture 6">
            <a:extLst>
              <a:ext uri="{FF2B5EF4-FFF2-40B4-BE49-F238E27FC236}">
                <a16:creationId xmlns:a16="http://schemas.microsoft.com/office/drawing/2014/main" id="{B1D82D8D-664B-428F-AE3B-52C858D3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832475"/>
            <a:ext cx="26050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3351" name="Object 7">
            <a:extLst>
              <a:ext uri="{FF2B5EF4-FFF2-40B4-BE49-F238E27FC236}">
                <a16:creationId xmlns:a16="http://schemas.microsoft.com/office/drawing/2014/main" id="{5455F813-455C-441A-8B4F-6CDADEEB8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4859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54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4859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2" name="Rectangle 8">
            <a:extLst>
              <a:ext uri="{FF2B5EF4-FFF2-40B4-BE49-F238E27FC236}">
                <a16:creationId xmlns:a16="http://schemas.microsoft.com/office/drawing/2014/main" id="{A761EC27-CC20-4678-9902-90E7462C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5822950"/>
            <a:ext cx="6086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http://www.engineering.usu.edu/dtarb</a:t>
            </a:r>
          </a:p>
          <a:p>
            <a:pPr algn="l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</a:rPr>
              <a:t>dtarb@cc.usu.edu</a:t>
            </a:r>
          </a:p>
        </p:txBody>
      </p:sp>
      <p:sp>
        <p:nvSpPr>
          <p:cNvPr id="313353" name="Line 9">
            <a:extLst>
              <a:ext uri="{FF2B5EF4-FFF2-40B4-BE49-F238E27FC236}">
                <a16:creationId xmlns:a16="http://schemas.microsoft.com/office/drawing/2014/main" id="{D3D46D6E-0010-4DE5-8565-99796AFF7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9838" y="1268413"/>
            <a:ext cx="78184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Picture 3">
            <a:extLst>
              <a:ext uri="{FF2B5EF4-FFF2-40B4-BE49-F238E27FC236}">
                <a16:creationId xmlns:a16="http://schemas.microsoft.com/office/drawing/2014/main" id="{86D0897F-E9E9-40EE-9F17-820AF47A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r="2797"/>
          <a:stretch>
            <a:fillRect/>
          </a:stretch>
        </p:blipFill>
        <p:spPr bwMode="auto">
          <a:xfrm>
            <a:off x="4244975" y="0"/>
            <a:ext cx="489902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746" name="Picture 2">
            <a:extLst>
              <a:ext uri="{FF2B5EF4-FFF2-40B4-BE49-F238E27FC236}">
                <a16:creationId xmlns:a16="http://schemas.microsoft.com/office/drawing/2014/main" id="{8E15F9EB-01E7-45F3-BC58-4495CC14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/>
          <a:stretch>
            <a:fillRect/>
          </a:stretch>
        </p:blipFill>
        <p:spPr bwMode="auto">
          <a:xfrm>
            <a:off x="0" y="2114550"/>
            <a:ext cx="49085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48" name="Text Box 4">
            <a:extLst>
              <a:ext uri="{FF2B5EF4-FFF2-40B4-BE49-F238E27FC236}">
                <a16:creationId xmlns:a16="http://schemas.microsoft.com/office/drawing/2014/main" id="{0FD749DD-75E2-4A99-B7EA-C4FE9C7FB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054600"/>
            <a:ext cx="314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>
                <a:solidFill>
                  <a:schemeClr val="bg2"/>
                </a:solidFill>
              </a:rPr>
              <a:t>Contributing Area using D8</a:t>
            </a:r>
          </a:p>
        </p:txBody>
      </p:sp>
      <p:sp>
        <p:nvSpPr>
          <p:cNvPr id="287749" name="Text Box 5">
            <a:extLst>
              <a:ext uri="{FF2B5EF4-FFF2-40B4-BE49-F238E27FC236}">
                <a16:creationId xmlns:a16="http://schemas.microsoft.com/office/drawing/2014/main" id="{4FF3BA95-0317-4F8C-A0DC-5F559A4C8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977900"/>
            <a:ext cx="314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>
                <a:solidFill>
                  <a:schemeClr val="bg2"/>
                </a:solidFill>
              </a:rPr>
              <a:t>Contributing Area using D</a:t>
            </a:r>
            <a:r>
              <a:rPr kumimoji="1" lang="en-US" altLang="en-US" sz="2800">
                <a:solidFill>
                  <a:schemeClr val="bg2"/>
                </a:solidFill>
                <a:sym typeface="Symbol" panose="05050102010706020507" pitchFamily="18" charset="2"/>
              </a:rPr>
              <a:t></a:t>
            </a:r>
            <a:endParaRPr kumimoji="1" lang="en-US" altLang="en-US" sz="3600" b="1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sp>
        <p:nvSpPr>
          <p:cNvPr id="287750" name="Line 6">
            <a:extLst>
              <a:ext uri="{FF2B5EF4-FFF2-40B4-BE49-F238E27FC236}">
                <a16:creationId xmlns:a16="http://schemas.microsoft.com/office/drawing/2014/main" id="{52594DC7-611A-4A9A-BC68-C80111095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0263" y="1930400"/>
            <a:ext cx="0" cy="835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Line 7">
            <a:extLst>
              <a:ext uri="{FF2B5EF4-FFF2-40B4-BE49-F238E27FC236}">
                <a16:creationId xmlns:a16="http://schemas.microsoft.com/office/drawing/2014/main" id="{F971E793-A02C-47DD-AA2A-E81EC2F34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7400" y="4383088"/>
            <a:ext cx="0" cy="665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>
            <a:extLst>
              <a:ext uri="{FF2B5EF4-FFF2-40B4-BE49-F238E27FC236}">
                <a16:creationId xmlns:a16="http://schemas.microsoft.com/office/drawing/2014/main" id="{5C84C3F7-4DEB-4361-AEE4-5F05AC8D38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8" y="882650"/>
          <a:ext cx="7985125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3" name="Document" r:id="rId3" imgW="4004851" imgH="2770085" progId="Word.Document.8">
                  <p:embed/>
                </p:oleObj>
              </mc:Choice>
              <mc:Fallback>
                <p:oleObj name="Document" r:id="rId3" imgW="4004851" imgH="27700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882650"/>
                        <a:ext cx="7985125" cy="550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5A74180B-C8D9-4B29-B013-9B84B017A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175" y="0"/>
            <a:ext cx="9013825" cy="877888"/>
          </a:xfrm>
        </p:spPr>
        <p:txBody>
          <a:bodyPr/>
          <a:lstStyle/>
          <a:p>
            <a:pPr algn="ctr"/>
            <a:r>
              <a:rPr lang="en-US" altLang="en-US" sz="3600"/>
              <a:t>Inventory of potential contamination sources such as landuse designated industrial</a:t>
            </a:r>
          </a:p>
        </p:txBody>
      </p:sp>
      <p:graphicFrame>
        <p:nvGraphicFramePr>
          <p:cNvPr id="398341" name="Object 5">
            <a:extLst>
              <a:ext uri="{FF2B5EF4-FFF2-40B4-BE49-F238E27FC236}">
                <a16:creationId xmlns:a16="http://schemas.microsoft.com/office/drawing/2014/main" id="{88FFF435-5CE2-4D60-88BC-54E832AD23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63" y="830263"/>
          <a:ext cx="8458200" cy="602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2" name="Bitmap Image" r:id="rId3" imgW="8458933" imgH="6027942" progId="Paint.Picture">
                  <p:embed/>
                </p:oleObj>
              </mc:Choice>
              <mc:Fallback>
                <p:oleObj name="Bitmap Image" r:id="rId3" imgW="8458933" imgH="602794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830263"/>
                        <a:ext cx="8458200" cy="602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49" name="Object 21">
            <a:extLst>
              <a:ext uri="{FF2B5EF4-FFF2-40B4-BE49-F238E27FC236}">
                <a16:creationId xmlns:a16="http://schemas.microsoft.com/office/drawing/2014/main" id="{23ADF4EE-FF47-4A68-90F9-4FFEE0F0AA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613" y="4835525"/>
          <a:ext cx="485457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0" name="Bitmap Image" r:id="rId3" imgW="8085521" imgH="3352381" progId="Paint.Picture">
                  <p:embed/>
                </p:oleObj>
              </mc:Choice>
              <mc:Fallback>
                <p:oleObj name="Bitmap Image" r:id="rId3" imgW="8085521" imgH="3352381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4835525"/>
                        <a:ext cx="485457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44" name="Object 16">
            <a:extLst>
              <a:ext uri="{FF2B5EF4-FFF2-40B4-BE49-F238E27FC236}">
                <a16:creationId xmlns:a16="http://schemas.microsoft.com/office/drawing/2014/main" id="{299898A9-97AB-4759-9CF6-FB78B53408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163" y="3378200"/>
          <a:ext cx="484505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1" name="Bitmap Image" r:id="rId5" imgW="8085521" imgH="3749365" progId="Paint.Picture">
                  <p:embed/>
                </p:oleObj>
              </mc:Choice>
              <mc:Fallback>
                <p:oleObj name="Bitmap Image" r:id="rId5" imgW="8085521" imgH="3749365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3378200"/>
                        <a:ext cx="484505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3" name="Rectangle 5">
            <a:extLst>
              <a:ext uri="{FF2B5EF4-FFF2-40B4-BE49-F238E27FC236}">
                <a16:creationId xmlns:a16="http://schemas.microsoft.com/office/drawing/2014/main" id="{026035F2-26D3-43E2-A859-CFA1591BA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6775"/>
          </a:xfrm>
        </p:spPr>
        <p:txBody>
          <a:bodyPr/>
          <a:lstStyle/>
          <a:p>
            <a:r>
              <a:rPr lang="en-US" altLang="en-US" sz="3600" b="0">
                <a:solidFill>
                  <a:srgbClr val="000099"/>
                </a:solidFill>
              </a:rPr>
              <a:t>Conservative compound in surface runoff example</a:t>
            </a:r>
          </a:p>
        </p:txBody>
      </p:sp>
      <p:sp>
        <p:nvSpPr>
          <p:cNvPr id="380935" name="Text Box 7">
            <a:extLst>
              <a:ext uri="{FF2B5EF4-FFF2-40B4-BE49-F238E27FC236}">
                <a16:creationId xmlns:a16="http://schemas.microsoft.com/office/drawing/2014/main" id="{12425544-E1AD-4194-A1EF-449CBA771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1149350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</a:rPr>
              <a:t>Surface runoff</a:t>
            </a:r>
          </a:p>
        </p:txBody>
      </p:sp>
      <p:sp>
        <p:nvSpPr>
          <p:cNvPr id="380936" name="Text Box 8">
            <a:extLst>
              <a:ext uri="{FF2B5EF4-FFF2-40B4-BE49-F238E27FC236}">
                <a16:creationId xmlns:a16="http://schemas.microsoft.com/office/drawing/2014/main" id="{B0AB44C6-FE22-4E76-B04F-16CE2999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554288"/>
            <a:ext cx="3186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</a:rPr>
              <a:t>Industrial area potential contamination source</a:t>
            </a:r>
          </a:p>
        </p:txBody>
      </p:sp>
      <p:sp>
        <p:nvSpPr>
          <p:cNvPr id="380937" name="Text Box 9">
            <a:extLst>
              <a:ext uri="{FF2B5EF4-FFF2-40B4-BE49-F238E27FC236}">
                <a16:creationId xmlns:a16="http://schemas.microsoft.com/office/drawing/2014/main" id="{2E734CE1-409F-467F-87C5-58A734E7B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992563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</a:rPr>
              <a:t>Contaminant load</a:t>
            </a:r>
          </a:p>
        </p:txBody>
      </p:sp>
      <p:sp>
        <p:nvSpPr>
          <p:cNvPr id="380938" name="Text Box 10">
            <a:extLst>
              <a:ext uri="{FF2B5EF4-FFF2-40B4-BE49-F238E27FC236}">
                <a16:creationId xmlns:a16="http://schemas.microsoft.com/office/drawing/2014/main" id="{B659F18A-A72A-4565-BCF0-9AE93ACD9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5321300"/>
            <a:ext cx="368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</a:rPr>
              <a:t>Contaminant concentration</a:t>
            </a:r>
          </a:p>
        </p:txBody>
      </p:sp>
      <p:sp>
        <p:nvSpPr>
          <p:cNvPr id="380941" name="Rectangle 13">
            <a:extLst>
              <a:ext uri="{FF2B5EF4-FFF2-40B4-BE49-F238E27FC236}">
                <a16:creationId xmlns:a16="http://schemas.microsoft.com/office/drawing/2014/main" id="{FED88020-B307-482F-BDC9-BDB0F638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0940" name="Object 12">
            <a:extLst>
              <a:ext uri="{FF2B5EF4-FFF2-40B4-BE49-F238E27FC236}">
                <a16:creationId xmlns:a16="http://schemas.microsoft.com/office/drawing/2014/main" id="{F881E777-5314-48F0-BE5F-4D8AB84B44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1865313"/>
          <a:ext cx="23495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2" name="Equation" r:id="rId7" imgW="1206500" imgH="203200" progId="Equation.3">
                  <p:embed/>
                </p:oleObj>
              </mc:Choice>
              <mc:Fallback>
                <p:oleObj name="Equation" r:id="rId7" imgW="12065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865313"/>
                        <a:ext cx="23495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0948" name="Group 20">
            <a:extLst>
              <a:ext uri="{FF2B5EF4-FFF2-40B4-BE49-F238E27FC236}">
                <a16:creationId xmlns:a16="http://schemas.microsoft.com/office/drawing/2014/main" id="{09099BC8-E257-4F07-9081-E56B638583BE}"/>
              </a:ext>
            </a:extLst>
          </p:cNvPr>
          <p:cNvGrpSpPr>
            <a:grpSpLocks/>
          </p:cNvGrpSpPr>
          <p:nvPr/>
        </p:nvGrpSpPr>
        <p:grpSpPr bwMode="auto">
          <a:xfrm>
            <a:off x="0" y="1957388"/>
            <a:ext cx="5110163" cy="2162175"/>
            <a:chOff x="0" y="1305"/>
            <a:chExt cx="3219" cy="1362"/>
          </a:xfrm>
        </p:grpSpPr>
        <p:graphicFrame>
          <p:nvGraphicFramePr>
            <p:cNvPr id="380942" name="Object 14">
              <a:extLst>
                <a:ext uri="{FF2B5EF4-FFF2-40B4-BE49-F238E27FC236}">
                  <a16:creationId xmlns:a16="http://schemas.microsoft.com/office/drawing/2014/main" id="{3B39E009-96DD-4567-9F26-68626A27CE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305"/>
            <a:ext cx="3219" cy="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53" name="Bitmap Image" r:id="rId9" imgW="8519898" imgH="3604572" progId="Paint.Picture">
                    <p:embed/>
                  </p:oleObj>
                </mc:Choice>
                <mc:Fallback>
                  <p:oleObj name="Bitmap Image" r:id="rId9" imgW="8519898" imgH="3604572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305"/>
                          <a:ext cx="3219" cy="1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0943" name="Oval 15">
              <a:extLst>
                <a:ext uri="{FF2B5EF4-FFF2-40B4-BE49-F238E27FC236}">
                  <a16:creationId xmlns:a16="http://schemas.microsoft.com/office/drawing/2014/main" id="{2FABE1DF-55BD-4E1D-BC29-8986FAF7D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1796"/>
              <a:ext cx="187" cy="14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80945" name="Object 17">
            <a:extLst>
              <a:ext uri="{FF2B5EF4-FFF2-40B4-BE49-F238E27FC236}">
                <a16:creationId xmlns:a16="http://schemas.microsoft.com/office/drawing/2014/main" id="{41E0296B-DDB7-4476-8242-9BA534E48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4100" y="4500563"/>
          <a:ext cx="22256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4" name="Equation" r:id="rId11" imgW="1143000" imgH="203040" progId="Equation.3">
                  <p:embed/>
                </p:oleObj>
              </mc:Choice>
              <mc:Fallback>
                <p:oleObj name="Equation" r:id="rId11" imgW="114300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4500563"/>
                        <a:ext cx="22256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46" name="Object 18">
            <a:extLst>
              <a:ext uri="{FF2B5EF4-FFF2-40B4-BE49-F238E27FC236}">
                <a16:creationId xmlns:a16="http://schemas.microsoft.com/office/drawing/2014/main" id="{62DBF7FE-7865-4653-BB7A-07356AC80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1100" y="3446463"/>
          <a:ext cx="639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5" name="Equation" r:id="rId13" imgW="317160" imgH="203040" progId="Equation.3">
                  <p:embed/>
                </p:oleObj>
              </mc:Choice>
              <mc:Fallback>
                <p:oleObj name="Equation" r:id="rId13" imgW="3171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3446463"/>
                        <a:ext cx="6397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47" name="Object 19">
            <a:extLst>
              <a:ext uri="{FF2B5EF4-FFF2-40B4-BE49-F238E27FC236}">
                <a16:creationId xmlns:a16="http://schemas.microsoft.com/office/drawing/2014/main" id="{B207BB75-E569-441F-A429-784E36AD5C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2513" y="5983288"/>
          <a:ext cx="24479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6" name="Equation" r:id="rId15" imgW="1257120" imgH="203040" progId="Equation.3">
                  <p:embed/>
                </p:oleObj>
              </mc:Choice>
              <mc:Fallback>
                <p:oleObj name="Equation" r:id="rId15" imgW="125712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983288"/>
                        <a:ext cx="24479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9" name="Object 11">
            <a:extLst>
              <a:ext uri="{FF2B5EF4-FFF2-40B4-BE49-F238E27FC236}">
                <a16:creationId xmlns:a16="http://schemas.microsoft.com/office/drawing/2014/main" id="{D6516E89-E4DE-4113-8552-F20FE1260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50" y="592138"/>
          <a:ext cx="5000625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7" name="Bitmap Image" r:id="rId17" imgW="8337003" imgH="3543607" progId="Paint.Picture">
                  <p:embed/>
                </p:oleObj>
              </mc:Choice>
              <mc:Fallback>
                <p:oleObj name="Bitmap Image" r:id="rId17" imgW="8337003" imgH="354360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592138"/>
                        <a:ext cx="5000625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17" name="Object 5">
            <a:extLst>
              <a:ext uri="{FF2B5EF4-FFF2-40B4-BE49-F238E27FC236}">
                <a16:creationId xmlns:a16="http://schemas.microsoft.com/office/drawing/2014/main" id="{325A12D2-EF8C-46C0-912E-D32F90855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175"/>
          <a:ext cx="4602163" cy="423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6" name="Bitmap Image" r:id="rId3" imgW="5546667" imgH="5098222" progId="Paint.Picture">
                  <p:embed/>
                </p:oleObj>
              </mc:Choice>
              <mc:Fallback>
                <p:oleObj name="Bitmap Image" r:id="rId3" imgW="5546667" imgH="509822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4602163" cy="423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8" name="Object 6">
            <a:extLst>
              <a:ext uri="{FF2B5EF4-FFF2-40B4-BE49-F238E27FC236}">
                <a16:creationId xmlns:a16="http://schemas.microsoft.com/office/drawing/2014/main" id="{8DF4FC0E-66AC-4AC7-90E4-2D48AEBA0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35250"/>
          <a:ext cx="4578350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7" name="Bitmap Image" r:id="rId5" imgW="5517358" imgH="5089524" progId="Paint.Picture">
                  <p:embed/>
                </p:oleObj>
              </mc:Choice>
              <mc:Fallback>
                <p:oleObj name="Bitmap Image" r:id="rId5" imgW="5517358" imgH="508952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5250"/>
                        <a:ext cx="4578350" cy="42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7319" name="Object 7">
            <a:extLst>
              <a:ext uri="{FF2B5EF4-FFF2-40B4-BE49-F238E27FC236}">
                <a16:creationId xmlns:a16="http://schemas.microsoft.com/office/drawing/2014/main" id="{F72A31E9-83C7-4AF9-ADA6-802367E0E3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4063" y="2640013"/>
          <a:ext cx="4578350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8" name="Bitmap Image" r:id="rId7" imgW="5517358" imgH="5082981" progId="Paint.Picture">
                  <p:embed/>
                </p:oleObj>
              </mc:Choice>
              <mc:Fallback>
                <p:oleObj name="Bitmap Image" r:id="rId7" imgW="5517358" imgH="508298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640013"/>
                        <a:ext cx="4578350" cy="421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7320" name="Text Box 8">
            <a:extLst>
              <a:ext uri="{FF2B5EF4-FFF2-40B4-BE49-F238E27FC236}">
                <a16:creationId xmlns:a16="http://schemas.microsoft.com/office/drawing/2014/main" id="{E64DF0D8-6237-4193-AFC2-7E507EA3E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423863"/>
            <a:ext cx="318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</a:rPr>
              <a:t>Surface runoff</a:t>
            </a:r>
          </a:p>
        </p:txBody>
      </p:sp>
      <p:sp>
        <p:nvSpPr>
          <p:cNvPr id="397321" name="Text Box 9">
            <a:extLst>
              <a:ext uri="{FF2B5EF4-FFF2-40B4-BE49-F238E27FC236}">
                <a16:creationId xmlns:a16="http://schemas.microsoft.com/office/drawing/2014/main" id="{C564B811-5E4E-4884-9A4E-44F0BF2A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138" y="1152525"/>
            <a:ext cx="318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</a:rPr>
              <a:t>Contaminant load</a:t>
            </a:r>
          </a:p>
        </p:txBody>
      </p:sp>
      <p:sp>
        <p:nvSpPr>
          <p:cNvPr id="397322" name="Text Box 10">
            <a:extLst>
              <a:ext uri="{FF2B5EF4-FFF2-40B4-BE49-F238E27FC236}">
                <a16:creationId xmlns:a16="http://schemas.microsoft.com/office/drawing/2014/main" id="{2C0436F3-79E3-46D8-B4C0-1700D13F1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588" y="1792288"/>
            <a:ext cx="3681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</a:rPr>
              <a:t>Contaminant concentration</a:t>
            </a:r>
          </a:p>
        </p:txBody>
      </p:sp>
      <p:sp>
        <p:nvSpPr>
          <p:cNvPr id="397323" name="AutoShape 11">
            <a:extLst>
              <a:ext uri="{FF2B5EF4-FFF2-40B4-BE49-F238E27FC236}">
                <a16:creationId xmlns:a16="http://schemas.microsoft.com/office/drawing/2014/main" id="{DF8B9933-A610-4790-AD3A-F0AA8E3A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574675"/>
            <a:ext cx="384175" cy="180975"/>
          </a:xfrm>
          <a:prstGeom prst="leftArrow">
            <a:avLst>
              <a:gd name="adj1" fmla="val 50000"/>
              <a:gd name="adj2" fmla="val 530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24" name="AutoShape 12">
            <a:extLst>
              <a:ext uri="{FF2B5EF4-FFF2-40B4-BE49-F238E27FC236}">
                <a16:creationId xmlns:a16="http://schemas.microsoft.com/office/drawing/2014/main" id="{E9A584E2-A1EA-4609-B50F-E654F74FF057}"/>
              </a:ext>
            </a:extLst>
          </p:cNvPr>
          <p:cNvSpPr>
            <a:spLocks noChangeArrowheads="1"/>
          </p:cNvSpPr>
          <p:nvPr/>
        </p:nvSpPr>
        <p:spPr bwMode="auto">
          <a:xfrm rot="-3500363">
            <a:off x="4389437" y="1944688"/>
            <a:ext cx="1139825" cy="203200"/>
          </a:xfrm>
          <a:prstGeom prst="leftArrow">
            <a:avLst>
              <a:gd name="adj1" fmla="val 50000"/>
              <a:gd name="adj2" fmla="val 140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25" name="AutoShape 13">
            <a:extLst>
              <a:ext uri="{FF2B5EF4-FFF2-40B4-BE49-F238E27FC236}">
                <a16:creationId xmlns:a16="http://schemas.microsoft.com/office/drawing/2014/main" id="{0454A3EA-9264-4890-BC4E-081BE1D0C14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51600" y="2305050"/>
            <a:ext cx="415925" cy="180975"/>
          </a:xfrm>
          <a:prstGeom prst="leftArrow">
            <a:avLst>
              <a:gd name="adj1" fmla="val 50000"/>
              <a:gd name="adj2" fmla="val 57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730" name="Object 2">
            <a:extLst>
              <a:ext uri="{FF2B5EF4-FFF2-40B4-BE49-F238E27FC236}">
                <a16:creationId xmlns:a16="http://schemas.microsoft.com/office/drawing/2014/main" id="{91A2ED2A-3AEF-4461-A573-87D65F28D5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925" y="574675"/>
          <a:ext cx="67198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4" name="Document" r:id="rId3" imgW="3419206" imgH="703250" progId="Word.Document.8">
                  <p:embed/>
                </p:oleObj>
              </mc:Choice>
              <mc:Fallback>
                <p:oleObj name="Document" r:id="rId3" imgW="3419206" imgH="7032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574675"/>
                        <a:ext cx="67198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1" name="Picture 3">
            <a:extLst>
              <a:ext uri="{FF2B5EF4-FFF2-40B4-BE49-F238E27FC236}">
                <a16:creationId xmlns:a16="http://schemas.microsoft.com/office/drawing/2014/main" id="{87657990-6976-4E7D-A032-750CD977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28926" r="18246" b="26311"/>
          <a:stretch>
            <a:fillRect/>
          </a:stretch>
        </p:blipFill>
        <p:spPr bwMode="auto">
          <a:xfrm>
            <a:off x="4913313" y="2163763"/>
            <a:ext cx="340995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32" name="Text Box 4">
            <a:extLst>
              <a:ext uri="{FF2B5EF4-FFF2-40B4-BE49-F238E27FC236}">
                <a16:creationId xmlns:a16="http://schemas.microsoft.com/office/drawing/2014/main" id="{79E8C233-ADF0-42A9-8193-E5AA00EE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>
                <a:solidFill>
                  <a:srgbClr val="003399"/>
                </a:solidFill>
              </a:rPr>
              <a:t>Useful for example to track where sediment or contaminant moves</a:t>
            </a:r>
          </a:p>
        </p:txBody>
      </p:sp>
      <p:graphicFrame>
        <p:nvGraphicFramePr>
          <p:cNvPr id="329733" name="Object 5">
            <a:extLst>
              <a:ext uri="{FF2B5EF4-FFF2-40B4-BE49-F238E27FC236}">
                <a16:creationId xmlns:a16="http://schemas.microsoft.com/office/drawing/2014/main" id="{C21DAFEE-CD44-4E3C-B2D0-FA6D0517B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2130425"/>
          <a:ext cx="4214813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35" name="Picture" r:id="rId6" imgW="2809800" imgH="2752560" progId="Word.Picture.8">
                  <p:embed/>
                </p:oleObj>
              </mc:Choice>
              <mc:Fallback>
                <p:oleObj name="Picture" r:id="rId6" imgW="2809800" imgH="27525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30425"/>
                        <a:ext cx="4214813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754" name="Object 2">
            <a:extLst>
              <a:ext uri="{FF2B5EF4-FFF2-40B4-BE49-F238E27FC236}">
                <a16:creationId xmlns:a16="http://schemas.microsoft.com/office/drawing/2014/main" id="{5B520862-F635-4C6B-9F98-D0983B44C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" y="233363"/>
          <a:ext cx="780415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59" name="Document" r:id="rId3" imgW="3912703" imgH="1480072" progId="Word.Document.8">
                  <p:embed/>
                </p:oleObj>
              </mc:Choice>
              <mc:Fallback>
                <p:oleObj name="Document" r:id="rId3" imgW="3912703" imgH="148007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233363"/>
                        <a:ext cx="7804150" cy="294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5" name="Rectangle 3">
            <a:extLst>
              <a:ext uri="{FF2B5EF4-FFF2-40B4-BE49-F238E27FC236}">
                <a16:creationId xmlns:a16="http://schemas.microsoft.com/office/drawing/2014/main" id="{35E2CDD0-B657-4AEA-9AA0-AFD357F8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0756" name="Object 4">
            <a:extLst>
              <a:ext uri="{FF2B5EF4-FFF2-40B4-BE49-F238E27FC236}">
                <a16:creationId xmlns:a16="http://schemas.microsoft.com/office/drawing/2014/main" id="{2EFDC772-B838-45CF-9CAD-761B88578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3913" y="1931988"/>
          <a:ext cx="45243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60" name="Picture" r:id="rId5" imgW="3019320" imgH="2781360" progId="Word.Picture.8">
                  <p:embed/>
                </p:oleObj>
              </mc:Choice>
              <mc:Fallback>
                <p:oleObj name="Picture" r:id="rId5" imgW="3019320" imgH="27813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931988"/>
                        <a:ext cx="45243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7" name="Text Box 5">
            <a:extLst>
              <a:ext uri="{FF2B5EF4-FFF2-40B4-BE49-F238E27FC236}">
                <a16:creationId xmlns:a16="http://schemas.microsoft.com/office/drawing/2014/main" id="{62622BBE-0D17-4334-B9A3-E7E5A678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6215063"/>
            <a:ext cx="835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>
                <a:solidFill>
                  <a:srgbClr val="003399"/>
                </a:solidFill>
              </a:rPr>
              <a:t>Useful for example to track where a contaminant may come from</a:t>
            </a:r>
          </a:p>
        </p:txBody>
      </p:sp>
      <p:pic>
        <p:nvPicPr>
          <p:cNvPr id="330758" name="Picture 6">
            <a:extLst>
              <a:ext uri="{FF2B5EF4-FFF2-40B4-BE49-F238E27FC236}">
                <a16:creationId xmlns:a16="http://schemas.microsoft.com/office/drawing/2014/main" id="{D1D2BBB6-7AD6-4EE0-AA5D-1880756F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243013"/>
            <a:ext cx="3738562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778" name="Object 2">
            <a:extLst>
              <a:ext uri="{FF2B5EF4-FFF2-40B4-BE49-F238E27FC236}">
                <a16:creationId xmlns:a16="http://schemas.microsoft.com/office/drawing/2014/main" id="{70EE5397-E879-4AB9-BDF8-3B8887B356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13" y="88900"/>
          <a:ext cx="4040187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1" name="Document" r:id="rId3" imgW="2635225" imgH="3256590" progId="Word.Document.8">
                  <p:embed/>
                </p:oleObj>
              </mc:Choice>
              <mc:Fallback>
                <p:oleObj name="Document" r:id="rId3" imgW="2635225" imgH="32565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88900"/>
                        <a:ext cx="4040187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779" name="Picture 3">
            <a:extLst>
              <a:ext uri="{FF2B5EF4-FFF2-40B4-BE49-F238E27FC236}">
                <a16:creationId xmlns:a16="http://schemas.microsoft.com/office/drawing/2014/main" id="{B3466737-BC00-4FFD-9CFB-B8ACA0A1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0" name="Rectangle 4">
            <a:extLst>
              <a:ext uri="{FF2B5EF4-FFF2-40B4-BE49-F238E27FC236}">
                <a16:creationId xmlns:a16="http://schemas.microsoft.com/office/drawing/2014/main" id="{11ED9DB1-0EE9-4D1C-ABE8-DF527D0E0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5" name="Picture 3">
            <a:extLst>
              <a:ext uri="{FF2B5EF4-FFF2-40B4-BE49-F238E27FC236}">
                <a16:creationId xmlns:a16="http://schemas.microsoft.com/office/drawing/2014/main" id="{84BB0ECD-0F62-4465-A55E-DB3F3EB2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68263"/>
            <a:ext cx="47879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1236" name="Rectangle 4">
            <a:extLst>
              <a:ext uri="{FF2B5EF4-FFF2-40B4-BE49-F238E27FC236}">
                <a16:creationId xmlns:a16="http://schemas.microsoft.com/office/drawing/2014/main" id="{98FC5D90-05C2-4B92-A1CC-694F1F75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5191125"/>
            <a:ext cx="54133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3399"/>
                </a:solidFill>
              </a:rPr>
              <a:t>Useful for a tracking a contaminant released or partitioned to flow at a fixed threshold concentration</a:t>
            </a:r>
          </a:p>
        </p:txBody>
      </p:sp>
      <p:graphicFrame>
        <p:nvGraphicFramePr>
          <p:cNvPr id="351234" name="Object 2">
            <a:extLst>
              <a:ext uri="{FF2B5EF4-FFF2-40B4-BE49-F238E27FC236}">
                <a16:creationId xmlns:a16="http://schemas.microsoft.com/office/drawing/2014/main" id="{CFC2DE96-CA4B-4D6D-9409-3B55693410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8" y="173038"/>
          <a:ext cx="4224337" cy="635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7" name="Document" r:id="rId4" imgW="2745731" imgH="4134030" progId="Word.Document.8">
                  <p:embed/>
                </p:oleObj>
              </mc:Choice>
              <mc:Fallback>
                <p:oleObj name="Document" r:id="rId4" imgW="2745731" imgH="41340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73038"/>
                        <a:ext cx="4224337" cy="635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E2A4DD75-DC70-440F-9F0D-1F808582E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3913"/>
          </a:xfrm>
        </p:spPr>
        <p:txBody>
          <a:bodyPr/>
          <a:lstStyle/>
          <a:p>
            <a:r>
              <a:rPr lang="en-US" altLang="en-US" sz="3600"/>
              <a:t>Coupling to MODFLOW for subsurface simulation</a:t>
            </a:r>
          </a:p>
        </p:txBody>
      </p:sp>
      <p:pic>
        <p:nvPicPr>
          <p:cNvPr id="399364" name="Picture 4">
            <a:extLst>
              <a:ext uri="{FF2B5EF4-FFF2-40B4-BE49-F238E27FC236}">
                <a16:creationId xmlns:a16="http://schemas.microsoft.com/office/drawing/2014/main" id="{9E5C9D72-6B9C-4BB8-8CE2-EB5674B3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784225"/>
            <a:ext cx="8488363" cy="60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E1E48309-46D2-4B1C-9B39-249A73045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96875"/>
            <a:ext cx="6096000" cy="1143000"/>
          </a:xfrm>
        </p:spPr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5A7E1CC4-D1EA-4A06-AE2A-950C2CE4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0750" y="1573213"/>
            <a:ext cx="6953250" cy="50022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b="1"/>
              <a:t>Incorporate GIS Methodology into the Source Water Protection and Pollution Assessment Process to provide information about potential contamination risks to drinking water supplies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Exploratory low data requirement assessment system for initial screening</a:t>
            </a:r>
          </a:p>
          <a:p>
            <a:pPr>
              <a:spcBef>
                <a:spcPct val="50000"/>
              </a:spcBef>
            </a:pPr>
            <a:endParaRPr lang="en-US" altLang="en-US" sz="3200" b="1">
              <a:sym typeface="Symbol" panose="05050102010706020507" pitchFamily="18" charset="2"/>
            </a:endParaRPr>
          </a:p>
        </p:txBody>
      </p:sp>
      <p:graphicFrame>
        <p:nvGraphicFramePr>
          <p:cNvPr id="375812" name="Object 4">
            <a:extLst>
              <a:ext uri="{FF2B5EF4-FFF2-40B4-BE49-F238E27FC236}">
                <a16:creationId xmlns:a16="http://schemas.microsoft.com/office/drawing/2014/main" id="{6C69AEC5-BAEC-4C35-9E33-E9037145E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18025"/>
          <a:ext cx="20034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3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4518025"/>
                        <a:ext cx="20034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465" name="Object 9">
            <a:extLst>
              <a:ext uri="{FF2B5EF4-FFF2-40B4-BE49-F238E27FC236}">
                <a16:creationId xmlns:a16="http://schemas.microsoft.com/office/drawing/2014/main" id="{6CE9717B-1ACF-4C0F-B03E-64A6F3965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13" y="1935163"/>
          <a:ext cx="55530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2" name="Document" r:id="rId3" imgW="2747531" imgH="1351323" progId="Word.Document.8">
                  <p:embed/>
                </p:oleObj>
              </mc:Choice>
              <mc:Fallback>
                <p:oleObj name="Document" r:id="rId3" imgW="2747531" imgH="1351323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935163"/>
                        <a:ext cx="555307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6" name="Rectangle 10">
            <a:extLst>
              <a:ext uri="{FF2B5EF4-FFF2-40B4-BE49-F238E27FC236}">
                <a16:creationId xmlns:a16="http://schemas.microsoft.com/office/drawing/2014/main" id="{7FE6DD2E-649C-4CA2-B574-88CC55AD9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100" y="363538"/>
            <a:ext cx="8597900" cy="1143000"/>
          </a:xfrm>
        </p:spPr>
        <p:txBody>
          <a:bodyPr/>
          <a:lstStyle/>
          <a:p>
            <a:r>
              <a:rPr lang="en-US" altLang="en-US"/>
              <a:t>MODFLOW Boundary Conditions</a:t>
            </a:r>
          </a:p>
        </p:txBody>
      </p:sp>
      <p:grpSp>
        <p:nvGrpSpPr>
          <p:cNvPr id="403475" name="Group 19">
            <a:extLst>
              <a:ext uri="{FF2B5EF4-FFF2-40B4-BE49-F238E27FC236}">
                <a16:creationId xmlns:a16="http://schemas.microsoft.com/office/drawing/2014/main" id="{48D3FE81-8941-4B52-8535-B434F6D2DAEA}"/>
              </a:ext>
            </a:extLst>
          </p:cNvPr>
          <p:cNvGrpSpPr>
            <a:grpSpLocks/>
          </p:cNvGrpSpPr>
          <p:nvPr/>
        </p:nvGrpSpPr>
        <p:grpSpPr bwMode="auto">
          <a:xfrm>
            <a:off x="4883150" y="2921000"/>
            <a:ext cx="3905250" cy="2898775"/>
            <a:chOff x="3002" y="1770"/>
            <a:chExt cx="2460" cy="1826"/>
          </a:xfrm>
        </p:grpSpPr>
        <p:sp>
          <p:nvSpPr>
            <p:cNvPr id="403476" name="Freeform 20">
              <a:extLst>
                <a:ext uri="{FF2B5EF4-FFF2-40B4-BE49-F238E27FC236}">
                  <a16:creationId xmlns:a16="http://schemas.microsoft.com/office/drawing/2014/main" id="{04856367-A7B3-42CB-BF53-4CE1858B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770"/>
              <a:ext cx="2460" cy="1826"/>
            </a:xfrm>
            <a:custGeom>
              <a:avLst/>
              <a:gdLst>
                <a:gd name="T0" fmla="*/ 48 w 2648"/>
                <a:gd name="T1" fmla="*/ 1312 h 1856"/>
                <a:gd name="T2" fmla="*/ 432 w 2648"/>
                <a:gd name="T3" fmla="*/ 1024 h 1856"/>
                <a:gd name="T4" fmla="*/ 720 w 2648"/>
                <a:gd name="T5" fmla="*/ 592 h 1856"/>
                <a:gd name="T6" fmla="*/ 960 w 2648"/>
                <a:gd name="T7" fmla="*/ 304 h 1856"/>
                <a:gd name="T8" fmla="*/ 1440 w 2648"/>
                <a:gd name="T9" fmla="*/ 64 h 1856"/>
                <a:gd name="T10" fmla="*/ 1920 w 2648"/>
                <a:gd name="T11" fmla="*/ 16 h 1856"/>
                <a:gd name="T12" fmla="*/ 2256 w 2648"/>
                <a:gd name="T13" fmla="*/ 64 h 1856"/>
                <a:gd name="T14" fmla="*/ 2544 w 2648"/>
                <a:gd name="T15" fmla="*/ 400 h 1856"/>
                <a:gd name="T16" fmla="*/ 2640 w 2648"/>
                <a:gd name="T17" fmla="*/ 736 h 1856"/>
                <a:gd name="T18" fmla="*/ 2592 w 2648"/>
                <a:gd name="T19" fmla="*/ 1120 h 1856"/>
                <a:gd name="T20" fmla="*/ 2448 w 2648"/>
                <a:gd name="T21" fmla="*/ 1504 h 1856"/>
                <a:gd name="T22" fmla="*/ 2112 w 2648"/>
                <a:gd name="T23" fmla="*/ 1744 h 1856"/>
                <a:gd name="T24" fmla="*/ 1632 w 2648"/>
                <a:gd name="T25" fmla="*/ 1840 h 1856"/>
                <a:gd name="T26" fmla="*/ 1200 w 2648"/>
                <a:gd name="T27" fmla="*/ 1840 h 1856"/>
                <a:gd name="T28" fmla="*/ 720 w 2648"/>
                <a:gd name="T29" fmla="*/ 1744 h 1856"/>
                <a:gd name="T30" fmla="*/ 432 w 2648"/>
                <a:gd name="T31" fmla="*/ 1600 h 1856"/>
                <a:gd name="T32" fmla="*/ 240 w 2648"/>
                <a:gd name="T33" fmla="*/ 1456 h 1856"/>
                <a:gd name="T34" fmla="*/ 144 w 2648"/>
                <a:gd name="T35" fmla="*/ 1360 h 1856"/>
                <a:gd name="T36" fmla="*/ 48 w 2648"/>
                <a:gd name="T37" fmla="*/ 1312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8" h="1856">
                  <a:moveTo>
                    <a:pt x="48" y="1312"/>
                  </a:moveTo>
                  <a:cubicBezTo>
                    <a:pt x="96" y="1256"/>
                    <a:pt x="320" y="1144"/>
                    <a:pt x="432" y="1024"/>
                  </a:cubicBezTo>
                  <a:cubicBezTo>
                    <a:pt x="544" y="904"/>
                    <a:pt x="632" y="712"/>
                    <a:pt x="720" y="592"/>
                  </a:cubicBezTo>
                  <a:cubicBezTo>
                    <a:pt x="808" y="472"/>
                    <a:pt x="840" y="392"/>
                    <a:pt x="960" y="304"/>
                  </a:cubicBezTo>
                  <a:cubicBezTo>
                    <a:pt x="1080" y="216"/>
                    <a:pt x="1280" y="112"/>
                    <a:pt x="1440" y="64"/>
                  </a:cubicBezTo>
                  <a:cubicBezTo>
                    <a:pt x="1600" y="16"/>
                    <a:pt x="1784" y="16"/>
                    <a:pt x="1920" y="16"/>
                  </a:cubicBezTo>
                  <a:cubicBezTo>
                    <a:pt x="2056" y="16"/>
                    <a:pt x="2152" y="0"/>
                    <a:pt x="2256" y="64"/>
                  </a:cubicBezTo>
                  <a:cubicBezTo>
                    <a:pt x="2360" y="128"/>
                    <a:pt x="2480" y="288"/>
                    <a:pt x="2544" y="400"/>
                  </a:cubicBezTo>
                  <a:cubicBezTo>
                    <a:pt x="2608" y="512"/>
                    <a:pt x="2632" y="616"/>
                    <a:pt x="2640" y="736"/>
                  </a:cubicBezTo>
                  <a:cubicBezTo>
                    <a:pt x="2648" y="856"/>
                    <a:pt x="2624" y="992"/>
                    <a:pt x="2592" y="1120"/>
                  </a:cubicBezTo>
                  <a:cubicBezTo>
                    <a:pt x="2560" y="1248"/>
                    <a:pt x="2528" y="1400"/>
                    <a:pt x="2448" y="1504"/>
                  </a:cubicBezTo>
                  <a:cubicBezTo>
                    <a:pt x="2368" y="1608"/>
                    <a:pt x="2248" y="1688"/>
                    <a:pt x="2112" y="1744"/>
                  </a:cubicBezTo>
                  <a:cubicBezTo>
                    <a:pt x="1976" y="1800"/>
                    <a:pt x="1784" y="1824"/>
                    <a:pt x="1632" y="1840"/>
                  </a:cubicBezTo>
                  <a:cubicBezTo>
                    <a:pt x="1480" y="1856"/>
                    <a:pt x="1352" y="1856"/>
                    <a:pt x="1200" y="1840"/>
                  </a:cubicBezTo>
                  <a:cubicBezTo>
                    <a:pt x="1048" y="1824"/>
                    <a:pt x="848" y="1784"/>
                    <a:pt x="720" y="1744"/>
                  </a:cubicBezTo>
                  <a:cubicBezTo>
                    <a:pt x="592" y="1704"/>
                    <a:pt x="512" y="1648"/>
                    <a:pt x="432" y="1600"/>
                  </a:cubicBezTo>
                  <a:cubicBezTo>
                    <a:pt x="352" y="1552"/>
                    <a:pt x="288" y="1496"/>
                    <a:pt x="240" y="1456"/>
                  </a:cubicBezTo>
                  <a:cubicBezTo>
                    <a:pt x="192" y="1416"/>
                    <a:pt x="176" y="1384"/>
                    <a:pt x="144" y="1360"/>
                  </a:cubicBezTo>
                  <a:cubicBezTo>
                    <a:pt x="112" y="1336"/>
                    <a:pt x="0" y="1368"/>
                    <a:pt x="48" y="1312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7" name="Freeform 21">
              <a:extLst>
                <a:ext uri="{FF2B5EF4-FFF2-40B4-BE49-F238E27FC236}">
                  <a16:creationId xmlns:a16="http://schemas.microsoft.com/office/drawing/2014/main" id="{FCF95BEB-8888-4D10-807E-59AC149BD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11"/>
              <a:ext cx="1131" cy="622"/>
            </a:xfrm>
            <a:custGeom>
              <a:avLst/>
              <a:gdLst>
                <a:gd name="T0" fmla="*/ 0 w 1570"/>
                <a:gd name="T1" fmla="*/ 68 h 926"/>
                <a:gd name="T2" fmla="*/ 831 w 1570"/>
                <a:gd name="T3" fmla="*/ 0 h 926"/>
                <a:gd name="T4" fmla="*/ 1570 w 1570"/>
                <a:gd name="T5" fmla="*/ 9 h 926"/>
                <a:gd name="T6" fmla="*/ 1551 w 1570"/>
                <a:gd name="T7" fmla="*/ 240 h 926"/>
                <a:gd name="T8" fmla="*/ 1551 w 1570"/>
                <a:gd name="T9" fmla="*/ 912 h 926"/>
                <a:gd name="T10" fmla="*/ 717 w 1570"/>
                <a:gd name="T11" fmla="*/ 926 h 926"/>
                <a:gd name="T12" fmla="*/ 63 w 1570"/>
                <a:gd name="T13" fmla="*/ 912 h 926"/>
                <a:gd name="T14" fmla="*/ 0 w 1570"/>
                <a:gd name="T15" fmla="*/ 6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0" h="926">
                  <a:moveTo>
                    <a:pt x="0" y="68"/>
                  </a:moveTo>
                  <a:lnTo>
                    <a:pt x="831" y="0"/>
                  </a:lnTo>
                  <a:lnTo>
                    <a:pt x="1570" y="9"/>
                  </a:lnTo>
                  <a:lnTo>
                    <a:pt x="1551" y="240"/>
                  </a:lnTo>
                  <a:lnTo>
                    <a:pt x="1551" y="912"/>
                  </a:lnTo>
                  <a:lnTo>
                    <a:pt x="717" y="926"/>
                  </a:lnTo>
                  <a:lnTo>
                    <a:pt x="63" y="91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8" name="Freeform 22">
              <a:extLst>
                <a:ext uri="{FF2B5EF4-FFF2-40B4-BE49-F238E27FC236}">
                  <a16:creationId xmlns:a16="http://schemas.microsoft.com/office/drawing/2014/main" id="{9B765B00-9DD5-4FC2-8FE6-2EED2B4B2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2543"/>
              <a:ext cx="1901" cy="548"/>
            </a:xfrm>
            <a:custGeom>
              <a:avLst/>
              <a:gdLst>
                <a:gd name="T0" fmla="*/ 0 w 2640"/>
                <a:gd name="T1" fmla="*/ 816 h 816"/>
                <a:gd name="T2" fmla="*/ 384 w 2640"/>
                <a:gd name="T3" fmla="*/ 672 h 816"/>
                <a:gd name="T4" fmla="*/ 912 w 2640"/>
                <a:gd name="T5" fmla="*/ 624 h 816"/>
                <a:gd name="T6" fmla="*/ 1296 w 2640"/>
                <a:gd name="T7" fmla="*/ 528 h 816"/>
                <a:gd name="T8" fmla="*/ 1776 w 2640"/>
                <a:gd name="T9" fmla="*/ 384 h 816"/>
                <a:gd name="T10" fmla="*/ 2064 w 2640"/>
                <a:gd name="T11" fmla="*/ 288 h 816"/>
                <a:gd name="T12" fmla="*/ 2400 w 2640"/>
                <a:gd name="T13" fmla="*/ 96 h 816"/>
                <a:gd name="T14" fmla="*/ 2640 w 2640"/>
                <a:gd name="T15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0" h="816">
                  <a:moveTo>
                    <a:pt x="0" y="816"/>
                  </a:moveTo>
                  <a:cubicBezTo>
                    <a:pt x="116" y="760"/>
                    <a:pt x="232" y="704"/>
                    <a:pt x="384" y="672"/>
                  </a:cubicBezTo>
                  <a:cubicBezTo>
                    <a:pt x="536" y="640"/>
                    <a:pt x="760" y="648"/>
                    <a:pt x="912" y="624"/>
                  </a:cubicBezTo>
                  <a:cubicBezTo>
                    <a:pt x="1064" y="600"/>
                    <a:pt x="1152" y="568"/>
                    <a:pt x="1296" y="528"/>
                  </a:cubicBezTo>
                  <a:cubicBezTo>
                    <a:pt x="1440" y="488"/>
                    <a:pt x="1648" y="424"/>
                    <a:pt x="1776" y="384"/>
                  </a:cubicBezTo>
                  <a:cubicBezTo>
                    <a:pt x="1904" y="344"/>
                    <a:pt x="1960" y="336"/>
                    <a:pt x="2064" y="288"/>
                  </a:cubicBezTo>
                  <a:cubicBezTo>
                    <a:pt x="2168" y="240"/>
                    <a:pt x="2304" y="144"/>
                    <a:pt x="2400" y="96"/>
                  </a:cubicBezTo>
                  <a:cubicBezTo>
                    <a:pt x="2496" y="48"/>
                    <a:pt x="2568" y="24"/>
                    <a:pt x="2640" y="0"/>
                  </a:cubicBezTo>
                </a:path>
              </a:pathLst>
            </a:custGeom>
            <a:noFill/>
            <a:ln w="28575" cmpd="sng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79" name="Freeform 23">
              <a:extLst>
                <a:ext uri="{FF2B5EF4-FFF2-40B4-BE49-F238E27FC236}">
                  <a16:creationId xmlns:a16="http://schemas.microsoft.com/office/drawing/2014/main" id="{2F48AFD8-FE55-4030-9FB9-86C232154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1931"/>
              <a:ext cx="94" cy="606"/>
            </a:xfrm>
            <a:custGeom>
              <a:avLst/>
              <a:gdLst>
                <a:gd name="T0" fmla="*/ 131 w 131"/>
                <a:gd name="T1" fmla="*/ 0 h 902"/>
                <a:gd name="T2" fmla="*/ 83 w 131"/>
                <a:gd name="T3" fmla="*/ 391 h 902"/>
                <a:gd name="T4" fmla="*/ 35 w 131"/>
                <a:gd name="T5" fmla="*/ 738 h 902"/>
                <a:gd name="T6" fmla="*/ 0 w 131"/>
                <a:gd name="T7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902">
                  <a:moveTo>
                    <a:pt x="131" y="0"/>
                  </a:moveTo>
                  <a:cubicBezTo>
                    <a:pt x="115" y="134"/>
                    <a:pt x="99" y="268"/>
                    <a:pt x="83" y="391"/>
                  </a:cubicBezTo>
                  <a:cubicBezTo>
                    <a:pt x="67" y="514"/>
                    <a:pt x="49" y="653"/>
                    <a:pt x="35" y="738"/>
                  </a:cubicBezTo>
                  <a:cubicBezTo>
                    <a:pt x="21" y="823"/>
                    <a:pt x="7" y="868"/>
                    <a:pt x="0" y="90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80" name="Freeform 24">
              <a:extLst>
                <a:ext uri="{FF2B5EF4-FFF2-40B4-BE49-F238E27FC236}">
                  <a16:creationId xmlns:a16="http://schemas.microsoft.com/office/drawing/2014/main" id="{2D003DB9-0D15-46C8-8AAE-9AD1772E4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861"/>
              <a:ext cx="92" cy="668"/>
            </a:xfrm>
            <a:custGeom>
              <a:avLst/>
              <a:gdLst>
                <a:gd name="T0" fmla="*/ 129 w 129"/>
                <a:gd name="T1" fmla="*/ 0 h 994"/>
                <a:gd name="T2" fmla="*/ 81 w 129"/>
                <a:gd name="T3" fmla="*/ 471 h 994"/>
                <a:gd name="T4" fmla="*/ 33 w 129"/>
                <a:gd name="T5" fmla="*/ 842 h 994"/>
                <a:gd name="T6" fmla="*/ 0 w 129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994">
                  <a:moveTo>
                    <a:pt x="129" y="0"/>
                  </a:moveTo>
                  <a:cubicBezTo>
                    <a:pt x="121" y="77"/>
                    <a:pt x="97" y="331"/>
                    <a:pt x="81" y="471"/>
                  </a:cubicBezTo>
                  <a:cubicBezTo>
                    <a:pt x="65" y="611"/>
                    <a:pt x="46" y="755"/>
                    <a:pt x="33" y="842"/>
                  </a:cubicBezTo>
                  <a:cubicBezTo>
                    <a:pt x="20" y="929"/>
                    <a:pt x="7" y="962"/>
                    <a:pt x="0" y="99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81" name="Line 25">
              <a:extLst>
                <a:ext uri="{FF2B5EF4-FFF2-40B4-BE49-F238E27FC236}">
                  <a16:creationId xmlns:a16="http://schemas.microsoft.com/office/drawing/2014/main" id="{70614963-1315-4F8D-9768-9BBB4A8F2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8" y="2221"/>
              <a:ext cx="35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>
            <a:extLst>
              <a:ext uri="{FF2B5EF4-FFF2-40B4-BE49-F238E27FC236}">
                <a16:creationId xmlns:a16="http://schemas.microsoft.com/office/drawing/2014/main" id="{98AA6EF3-41C3-40E7-8B73-C2E2FB595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31775"/>
            <a:ext cx="8515350" cy="1143000"/>
          </a:xfrm>
        </p:spPr>
        <p:txBody>
          <a:bodyPr/>
          <a:lstStyle/>
          <a:p>
            <a:pPr algn="ctr"/>
            <a:r>
              <a:rPr lang="en-US" altLang="en-US"/>
              <a:t>Nonpoint source nitrate loading based on landuse</a:t>
            </a:r>
          </a:p>
        </p:txBody>
      </p:sp>
      <p:pic>
        <p:nvPicPr>
          <p:cNvPr id="404485" name="Picture 5">
            <a:extLst>
              <a:ext uri="{FF2B5EF4-FFF2-40B4-BE49-F238E27FC236}">
                <a16:creationId xmlns:a16="http://schemas.microsoft.com/office/drawing/2014/main" id="{18F24C92-FECA-4AF6-B399-508A3110C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20100" r="1836" b="15482"/>
          <a:stretch>
            <a:fillRect/>
          </a:stretch>
        </p:blipFill>
        <p:spPr bwMode="auto">
          <a:xfrm>
            <a:off x="1054100" y="1419225"/>
            <a:ext cx="7132638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>
            <a:extLst>
              <a:ext uri="{FF2B5EF4-FFF2-40B4-BE49-F238E27FC236}">
                <a16:creationId xmlns:a16="http://schemas.microsoft.com/office/drawing/2014/main" id="{58B93E9B-4A1A-4C24-BB66-B13BDE47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15453" r="81688" b="78862"/>
          <a:stretch>
            <a:fillRect/>
          </a:stretch>
        </p:blipFill>
        <p:spPr bwMode="auto">
          <a:xfrm>
            <a:off x="5672138" y="1444625"/>
            <a:ext cx="2536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F9E55E43-E2BA-4E15-914F-5AF3AB3F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736012" cy="1143000"/>
          </a:xfrm>
        </p:spPr>
        <p:txBody>
          <a:bodyPr/>
          <a:lstStyle/>
          <a:p>
            <a:r>
              <a:rPr lang="en-US" altLang="en-US" sz="3600"/>
              <a:t>Nitrate concentration from MODFLOW+MT3D</a:t>
            </a:r>
          </a:p>
        </p:txBody>
      </p:sp>
      <p:graphicFrame>
        <p:nvGraphicFramePr>
          <p:cNvPr id="401412" name="Object 4">
            <a:extLst>
              <a:ext uri="{FF2B5EF4-FFF2-40B4-BE49-F238E27FC236}">
                <a16:creationId xmlns:a16="http://schemas.microsoft.com/office/drawing/2014/main" id="{F1891816-DA2C-4791-8E66-014C1058F0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7138" y="944563"/>
          <a:ext cx="6897687" cy="56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3" name="Bitmap Image" r:id="rId3" imgW="5464014" imgH="4473328" progId="Paint.Picture">
                  <p:embed/>
                </p:oleObj>
              </mc:Choice>
              <mc:Fallback>
                <p:oleObj name="Bitmap Image" r:id="rId3" imgW="5464014" imgH="447332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944563"/>
                        <a:ext cx="6897687" cy="564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Line 2">
            <a:extLst>
              <a:ext uri="{FF2B5EF4-FFF2-40B4-BE49-F238E27FC236}">
                <a16:creationId xmlns:a16="http://schemas.microsoft.com/office/drawing/2014/main" id="{A935EF1E-D456-4119-A707-AC366F5A6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955675"/>
            <a:ext cx="85613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B0F2197C-62F6-4950-BE9D-1F7A8931A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3950" y="0"/>
            <a:ext cx="6021388" cy="9239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600"/>
              <a:t>TauDEM Software Architecture</a:t>
            </a:r>
            <a:endParaRPr lang="en-US" altLang="en-US" sz="4000"/>
          </a:p>
        </p:txBody>
      </p:sp>
      <p:sp>
        <p:nvSpPr>
          <p:cNvPr id="410628" name="Rectangle 4">
            <a:extLst>
              <a:ext uri="{FF2B5EF4-FFF2-40B4-BE49-F238E27FC236}">
                <a16:creationId xmlns:a16="http://schemas.microsoft.com/office/drawing/2014/main" id="{CD474A15-8AF9-4003-BFC7-6BD4244C7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6096000"/>
            <a:ext cx="1554162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ESRI binary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grid</a:t>
            </a:r>
          </a:p>
        </p:txBody>
      </p:sp>
      <p:sp>
        <p:nvSpPr>
          <p:cNvPr id="410629" name="Rectangle 5">
            <a:extLst>
              <a:ext uri="{FF2B5EF4-FFF2-40B4-BE49-F238E27FC236}">
                <a16:creationId xmlns:a16="http://schemas.microsoft.com/office/drawing/2014/main" id="{B43DF539-38FF-4FA5-815D-C049CFBB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6096000"/>
            <a:ext cx="1554163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ASCII text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grid</a:t>
            </a:r>
          </a:p>
        </p:txBody>
      </p:sp>
      <p:sp>
        <p:nvSpPr>
          <p:cNvPr id="410630" name="Rectangle 6">
            <a:extLst>
              <a:ext uri="{FF2B5EF4-FFF2-40B4-BE49-F238E27FC236}">
                <a16:creationId xmlns:a16="http://schemas.microsoft.com/office/drawing/2014/main" id="{A25D44E4-8CFB-46D5-80AE-30E2CED85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5283200"/>
            <a:ext cx="1997075" cy="639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ESRI grid API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(Spatial analyst)</a:t>
            </a:r>
          </a:p>
        </p:txBody>
      </p:sp>
      <p:sp>
        <p:nvSpPr>
          <p:cNvPr id="410631" name="Rectangle 7">
            <a:extLst>
              <a:ext uri="{FF2B5EF4-FFF2-40B4-BE49-F238E27FC236}">
                <a16:creationId xmlns:a16="http://schemas.microsoft.com/office/drawing/2014/main" id="{15BCD6C5-12C4-4537-9076-C03B1DD69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11675"/>
            <a:ext cx="4156075" cy="685800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gridio C++ library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shapelib C++ library </a:t>
            </a:r>
          </a:p>
        </p:txBody>
      </p:sp>
      <p:sp>
        <p:nvSpPr>
          <p:cNvPr id="410632" name="Rectangle 8">
            <a:extLst>
              <a:ext uri="{FF2B5EF4-FFF2-40B4-BE49-F238E27FC236}">
                <a16:creationId xmlns:a16="http://schemas.microsoft.com/office/drawing/2014/main" id="{F27F6C32-B5C8-4F59-8B6B-2554C6BE8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567113"/>
            <a:ext cx="2378075" cy="669925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TauDEM C++ library</a:t>
            </a:r>
          </a:p>
        </p:txBody>
      </p:sp>
      <p:sp>
        <p:nvSpPr>
          <p:cNvPr id="410633" name="Rectangle 9">
            <a:extLst>
              <a:ext uri="{FF2B5EF4-FFF2-40B4-BE49-F238E27FC236}">
                <a16:creationId xmlns:a16="http://schemas.microsoft.com/office/drawing/2014/main" id="{FF32FB32-A79D-424A-A81E-75456B97B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3581400"/>
            <a:ext cx="1800225" cy="63976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Fortran (legacy)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components </a:t>
            </a:r>
          </a:p>
        </p:txBody>
      </p:sp>
      <p:sp>
        <p:nvSpPr>
          <p:cNvPr id="410634" name="Rectangle 10">
            <a:extLst>
              <a:ext uri="{FF2B5EF4-FFF2-40B4-BE49-F238E27FC236}">
                <a16:creationId xmlns:a16="http://schemas.microsoft.com/office/drawing/2014/main" id="{D8104EF8-2125-429A-8439-2B588BBC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1079500"/>
            <a:ext cx="1830387" cy="121761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Standalone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command line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410635" name="Rectangle 11">
            <a:extLst>
              <a:ext uri="{FF2B5EF4-FFF2-40B4-BE49-F238E27FC236}">
                <a16:creationId xmlns:a16="http://schemas.microsoft.com/office/drawing/2014/main" id="{F1065C43-3260-434E-9D9E-64AFB2AE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686050"/>
            <a:ext cx="3157537" cy="639763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C++ COM DLL interface</a:t>
            </a:r>
          </a:p>
        </p:txBody>
      </p:sp>
      <p:sp>
        <p:nvSpPr>
          <p:cNvPr id="410636" name="Rectangle 12">
            <a:extLst>
              <a:ext uri="{FF2B5EF4-FFF2-40B4-BE49-F238E27FC236}">
                <a16:creationId xmlns:a16="http://schemas.microsoft.com/office/drawing/2014/main" id="{5748083A-9837-4B21-B228-716B60D91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1057275"/>
            <a:ext cx="1522412" cy="1295400"/>
          </a:xfrm>
          <a:prstGeom prst="rect">
            <a:avLst/>
          </a:prstGeom>
          <a:solidFill>
            <a:srgbClr val="99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VB GUI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application</a:t>
            </a:r>
          </a:p>
          <a:p>
            <a:endParaRPr kumimoji="1" lang="en-US" altLang="en-US" sz="2000">
              <a:solidFill>
                <a:schemeClr val="bg2"/>
              </a:solidFill>
            </a:endParaRPr>
          </a:p>
        </p:txBody>
      </p:sp>
      <p:sp>
        <p:nvSpPr>
          <p:cNvPr id="410637" name="Rectangle 13">
            <a:extLst>
              <a:ext uri="{FF2B5EF4-FFF2-40B4-BE49-F238E27FC236}">
                <a16:creationId xmlns:a16="http://schemas.microsoft.com/office/drawing/2014/main" id="{F0944739-B863-4443-974A-C353F26D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054100"/>
            <a:ext cx="2365375" cy="129698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ESRI ArcGIS Toolbar</a:t>
            </a:r>
          </a:p>
        </p:txBody>
      </p:sp>
      <p:sp>
        <p:nvSpPr>
          <p:cNvPr id="410638" name="Rectangle 14">
            <a:extLst>
              <a:ext uri="{FF2B5EF4-FFF2-40B4-BE49-F238E27FC236}">
                <a16:creationId xmlns:a16="http://schemas.microsoft.com/office/drawing/2014/main" id="{B5F4C1BD-FD9C-47EA-8FD7-19A696595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6096000"/>
            <a:ext cx="1554162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Vector shape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files</a:t>
            </a:r>
          </a:p>
        </p:txBody>
      </p:sp>
      <p:cxnSp>
        <p:nvCxnSpPr>
          <p:cNvPr id="410639" name="AutoShape 15">
            <a:extLst>
              <a:ext uri="{FF2B5EF4-FFF2-40B4-BE49-F238E27FC236}">
                <a16:creationId xmlns:a16="http://schemas.microsoft.com/office/drawing/2014/main" id="{90F6110B-C8F1-4335-AD36-455D89670E0F}"/>
              </a:ext>
            </a:extLst>
          </p:cNvPr>
          <p:cNvCxnSpPr>
            <a:cxnSpLocks noChangeShapeType="1"/>
            <a:stCxn id="410638" idx="0"/>
            <a:endCxn id="410631" idx="2"/>
          </p:cNvCxnSpPr>
          <p:nvPr/>
        </p:nvCxnSpPr>
        <p:spPr bwMode="auto">
          <a:xfrm rot="16200000">
            <a:off x="3201988" y="4232275"/>
            <a:ext cx="898525" cy="2828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40" name="AutoShape 16">
            <a:extLst>
              <a:ext uri="{FF2B5EF4-FFF2-40B4-BE49-F238E27FC236}">
                <a16:creationId xmlns:a16="http://schemas.microsoft.com/office/drawing/2014/main" id="{AD5A04B6-EC10-454B-AC73-B2FADABC1C3C}"/>
              </a:ext>
            </a:extLst>
          </p:cNvPr>
          <p:cNvCxnSpPr>
            <a:cxnSpLocks noChangeShapeType="1"/>
            <a:stCxn id="410629" idx="0"/>
            <a:endCxn id="410631" idx="2"/>
          </p:cNvCxnSpPr>
          <p:nvPr/>
        </p:nvCxnSpPr>
        <p:spPr bwMode="auto">
          <a:xfrm rot="16200000">
            <a:off x="4120356" y="5150644"/>
            <a:ext cx="898525" cy="9921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41" name="AutoShape 17">
            <a:extLst>
              <a:ext uri="{FF2B5EF4-FFF2-40B4-BE49-F238E27FC236}">
                <a16:creationId xmlns:a16="http://schemas.microsoft.com/office/drawing/2014/main" id="{B5058F58-570E-43BB-9399-66B20D7EE36C}"/>
              </a:ext>
            </a:extLst>
          </p:cNvPr>
          <p:cNvCxnSpPr>
            <a:cxnSpLocks noChangeShapeType="1"/>
            <a:stCxn id="410632" idx="2"/>
            <a:endCxn id="410631" idx="0"/>
          </p:cNvCxnSpPr>
          <p:nvPr/>
        </p:nvCxnSpPr>
        <p:spPr bwMode="auto">
          <a:xfrm rot="16200000" flipH="1">
            <a:off x="4926013" y="4371975"/>
            <a:ext cx="274637" cy="4763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42" name="AutoShape 18">
            <a:extLst>
              <a:ext uri="{FF2B5EF4-FFF2-40B4-BE49-F238E27FC236}">
                <a16:creationId xmlns:a16="http://schemas.microsoft.com/office/drawing/2014/main" id="{7D775CC6-7400-447D-9A48-CC5917344CDB}"/>
              </a:ext>
            </a:extLst>
          </p:cNvPr>
          <p:cNvCxnSpPr>
            <a:cxnSpLocks noChangeShapeType="1"/>
            <a:stCxn id="410632" idx="3"/>
            <a:endCxn id="410633" idx="1"/>
          </p:cNvCxnSpPr>
          <p:nvPr/>
        </p:nvCxnSpPr>
        <p:spPr bwMode="auto">
          <a:xfrm>
            <a:off x="6249988" y="3902075"/>
            <a:ext cx="669925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43" name="AutoShape 19">
            <a:extLst>
              <a:ext uri="{FF2B5EF4-FFF2-40B4-BE49-F238E27FC236}">
                <a16:creationId xmlns:a16="http://schemas.microsoft.com/office/drawing/2014/main" id="{AA90B161-F680-40E1-8F2E-A8AF2110B0E9}"/>
              </a:ext>
            </a:extLst>
          </p:cNvPr>
          <p:cNvCxnSpPr>
            <a:cxnSpLocks noChangeShapeType="1"/>
            <a:stCxn id="410630" idx="2"/>
            <a:endCxn id="410628" idx="0"/>
          </p:cNvCxnSpPr>
          <p:nvPr/>
        </p:nvCxnSpPr>
        <p:spPr bwMode="auto">
          <a:xfrm rot="16200000" flipH="1">
            <a:off x="7601744" y="5961857"/>
            <a:ext cx="173037" cy="95250"/>
          </a:xfrm>
          <a:prstGeom prst="bentConnector3">
            <a:avLst>
              <a:gd name="adj1" fmla="val 49542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44" name="AutoShape 20">
            <a:extLst>
              <a:ext uri="{FF2B5EF4-FFF2-40B4-BE49-F238E27FC236}">
                <a16:creationId xmlns:a16="http://schemas.microsoft.com/office/drawing/2014/main" id="{53CB934D-5B92-4BE2-B95C-D141B0C6C591}"/>
              </a:ext>
            </a:extLst>
          </p:cNvPr>
          <p:cNvCxnSpPr>
            <a:cxnSpLocks noChangeShapeType="1"/>
            <a:stCxn id="410631" idx="2"/>
            <a:endCxn id="410630" idx="0"/>
          </p:cNvCxnSpPr>
          <p:nvPr/>
        </p:nvCxnSpPr>
        <p:spPr bwMode="auto">
          <a:xfrm rot="16200000" flipH="1">
            <a:off x="6310313" y="3952875"/>
            <a:ext cx="85725" cy="2574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45" name="AutoShape 21">
            <a:extLst>
              <a:ext uri="{FF2B5EF4-FFF2-40B4-BE49-F238E27FC236}">
                <a16:creationId xmlns:a16="http://schemas.microsoft.com/office/drawing/2014/main" id="{5CCE8B19-7D96-4A96-87EC-D579EA1D56C6}"/>
              </a:ext>
            </a:extLst>
          </p:cNvPr>
          <p:cNvCxnSpPr>
            <a:cxnSpLocks noChangeShapeType="1"/>
            <a:stCxn id="410636" idx="2"/>
            <a:endCxn id="410635" idx="0"/>
          </p:cNvCxnSpPr>
          <p:nvPr/>
        </p:nvCxnSpPr>
        <p:spPr bwMode="auto">
          <a:xfrm rot="5400000">
            <a:off x="4002881" y="2185194"/>
            <a:ext cx="333375" cy="668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46" name="AutoShape 22">
            <a:extLst>
              <a:ext uri="{FF2B5EF4-FFF2-40B4-BE49-F238E27FC236}">
                <a16:creationId xmlns:a16="http://schemas.microsoft.com/office/drawing/2014/main" id="{AB77A0DA-8365-4204-A78D-65B82C0D1E64}"/>
              </a:ext>
            </a:extLst>
          </p:cNvPr>
          <p:cNvCxnSpPr>
            <a:cxnSpLocks noChangeShapeType="1"/>
            <a:stCxn id="410637" idx="2"/>
            <a:endCxn id="410635" idx="0"/>
          </p:cNvCxnSpPr>
          <p:nvPr/>
        </p:nvCxnSpPr>
        <p:spPr bwMode="auto">
          <a:xfrm rot="16200000" flipH="1">
            <a:off x="2389188" y="1239838"/>
            <a:ext cx="334962" cy="2557462"/>
          </a:xfrm>
          <a:prstGeom prst="bentConnector3">
            <a:avLst>
              <a:gd name="adj1" fmla="val 49764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647" name="Rectangle 23">
            <a:extLst>
              <a:ext uri="{FF2B5EF4-FFF2-40B4-BE49-F238E27FC236}">
                <a16:creationId xmlns:a16="http://schemas.microsoft.com/office/drawing/2014/main" id="{EF80B209-46EC-459D-9C75-CBAD1D6F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143625"/>
            <a:ext cx="915988" cy="57626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Data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formats</a:t>
            </a:r>
          </a:p>
        </p:txBody>
      </p:sp>
      <p:sp>
        <p:nvSpPr>
          <p:cNvPr id="410648" name="Rectangle 24">
            <a:extLst>
              <a:ext uri="{FF2B5EF4-FFF2-40B4-BE49-F238E27FC236}">
                <a16:creationId xmlns:a16="http://schemas.microsoft.com/office/drawing/2014/main" id="{CFCE49E6-7DED-4377-8E17-26AEA6C2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2163"/>
            <a:ext cx="185102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kumimoji="1" lang="en-US" altLang="en-US" sz="2000">
                <a:solidFill>
                  <a:schemeClr val="bg2"/>
                </a:solidFill>
              </a:rPr>
              <a:t>Available from </a:t>
            </a:r>
          </a:p>
        </p:txBody>
      </p:sp>
      <p:sp>
        <p:nvSpPr>
          <p:cNvPr id="410649" name="Rectangle 25">
            <a:extLst>
              <a:ext uri="{FF2B5EF4-FFF2-40B4-BE49-F238E27FC236}">
                <a16:creationId xmlns:a16="http://schemas.microsoft.com/office/drawing/2014/main" id="{3C571226-B5BB-42C1-8DA8-5CF0BC99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25863"/>
            <a:ext cx="3721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1" lang="en-US" altLang="en-US" sz="1800" u="sng">
                <a:solidFill>
                  <a:srgbClr val="003399"/>
                </a:solidFill>
              </a:rPr>
              <a:t>http://www.engineering.usu.edu/dtarb/</a:t>
            </a:r>
          </a:p>
        </p:txBody>
      </p:sp>
      <p:cxnSp>
        <p:nvCxnSpPr>
          <p:cNvPr id="410650" name="AutoShape 26">
            <a:extLst>
              <a:ext uri="{FF2B5EF4-FFF2-40B4-BE49-F238E27FC236}">
                <a16:creationId xmlns:a16="http://schemas.microsoft.com/office/drawing/2014/main" id="{D300FC61-91C6-4508-B619-EDEE1D24CB0C}"/>
              </a:ext>
            </a:extLst>
          </p:cNvPr>
          <p:cNvCxnSpPr>
            <a:cxnSpLocks noChangeShapeType="1"/>
            <a:stCxn id="410632" idx="0"/>
            <a:endCxn id="410635" idx="2"/>
          </p:cNvCxnSpPr>
          <p:nvPr/>
        </p:nvCxnSpPr>
        <p:spPr bwMode="auto">
          <a:xfrm rot="5400000" flipH="1">
            <a:off x="4327525" y="2833688"/>
            <a:ext cx="241300" cy="1225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651" name="Rectangle 27">
            <a:extLst>
              <a:ext uri="{FF2B5EF4-FFF2-40B4-BE49-F238E27FC236}">
                <a16:creationId xmlns:a16="http://schemas.microsoft.com/office/drawing/2014/main" id="{D4BF3105-3E5F-4AB1-80CC-531B3AFE8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6096000"/>
            <a:ext cx="1554162" cy="685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en-US" sz="2000">
                <a:solidFill>
                  <a:schemeClr val="bg2"/>
                </a:solidFill>
              </a:rPr>
              <a:t>Binary direct </a:t>
            </a:r>
          </a:p>
          <a:p>
            <a:r>
              <a:rPr kumimoji="1" lang="en-US" altLang="en-US" sz="2000">
                <a:solidFill>
                  <a:schemeClr val="bg2"/>
                </a:solidFill>
              </a:rPr>
              <a:t>access grid</a:t>
            </a:r>
          </a:p>
        </p:txBody>
      </p:sp>
      <p:cxnSp>
        <p:nvCxnSpPr>
          <p:cNvPr id="410652" name="AutoShape 28">
            <a:extLst>
              <a:ext uri="{FF2B5EF4-FFF2-40B4-BE49-F238E27FC236}">
                <a16:creationId xmlns:a16="http://schemas.microsoft.com/office/drawing/2014/main" id="{95F9B8EC-DF56-49B2-A036-C1D5B2E8354C}"/>
              </a:ext>
            </a:extLst>
          </p:cNvPr>
          <p:cNvCxnSpPr>
            <a:cxnSpLocks noChangeShapeType="1"/>
            <a:stCxn id="410631" idx="2"/>
            <a:endCxn id="410651" idx="0"/>
          </p:cNvCxnSpPr>
          <p:nvPr/>
        </p:nvCxnSpPr>
        <p:spPr bwMode="auto">
          <a:xfrm rot="16200000" flipH="1">
            <a:off x="5041900" y="5221288"/>
            <a:ext cx="898525" cy="850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53" name="AutoShape 29">
            <a:extLst>
              <a:ext uri="{FF2B5EF4-FFF2-40B4-BE49-F238E27FC236}">
                <a16:creationId xmlns:a16="http://schemas.microsoft.com/office/drawing/2014/main" id="{30732E88-BEF7-4B8D-8CB3-4DE196F77154}"/>
              </a:ext>
            </a:extLst>
          </p:cNvPr>
          <p:cNvCxnSpPr>
            <a:cxnSpLocks noChangeShapeType="1"/>
            <a:stCxn id="410634" idx="2"/>
            <a:endCxn id="410632" idx="0"/>
          </p:cNvCxnSpPr>
          <p:nvPr/>
        </p:nvCxnSpPr>
        <p:spPr bwMode="auto">
          <a:xfrm rot="5400000">
            <a:off x="5715000" y="1643063"/>
            <a:ext cx="1270000" cy="2578100"/>
          </a:xfrm>
          <a:prstGeom prst="bentConnector3">
            <a:avLst>
              <a:gd name="adj1" fmla="val 9037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5" name="Object 7">
            <a:extLst>
              <a:ext uri="{FF2B5EF4-FFF2-40B4-BE49-F238E27FC236}">
                <a16:creationId xmlns:a16="http://schemas.microsoft.com/office/drawing/2014/main" id="{6E83A94A-3138-4C3B-86FE-9D2D50385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6663" y="973138"/>
          <a:ext cx="6494462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7" name="Bitmap Image" r:id="rId3" imgW="4686706" imgH="2118095" progId="Paint.Picture">
                  <p:embed/>
                </p:oleObj>
              </mc:Choice>
              <mc:Fallback>
                <p:oleObj name="Bitmap Image" r:id="rId3" imgW="4686706" imgH="211809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7FFFF"/>
                          </a:clrFrom>
                          <a:clrTo>
                            <a:srgbClr val="F7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973138"/>
                        <a:ext cx="6494462" cy="293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0" name="Arc 2">
            <a:extLst>
              <a:ext uri="{FF2B5EF4-FFF2-40B4-BE49-F238E27FC236}">
                <a16:creationId xmlns:a16="http://schemas.microsoft.com/office/drawing/2014/main" id="{2E579C1F-8D82-4B51-9A75-8EE3A7C1EB8F}"/>
              </a:ext>
            </a:extLst>
          </p:cNvPr>
          <p:cNvSpPr>
            <a:spLocks/>
          </p:cNvSpPr>
          <p:nvPr/>
        </p:nvSpPr>
        <p:spPr bwMode="auto">
          <a:xfrm>
            <a:off x="0" y="839788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691" name="Line 3">
            <a:extLst>
              <a:ext uri="{FF2B5EF4-FFF2-40B4-BE49-F238E27FC236}">
                <a16:creationId xmlns:a16="http://schemas.microsoft.com/office/drawing/2014/main" id="{8D3DC187-1ECB-4709-8474-610E8F431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8" y="955675"/>
            <a:ext cx="85613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0692" name="Picture 4" descr="COMPBORD">
            <a:extLst>
              <a:ext uri="{FF2B5EF4-FFF2-40B4-BE49-F238E27FC236}">
                <a16:creationId xmlns:a16="http://schemas.microsoft.com/office/drawing/2014/main" id="{09C83DAE-8EAA-40D3-B034-8B2C2E25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9" r="59991"/>
          <a:stretch>
            <a:fillRect/>
          </a:stretch>
        </p:blipFill>
        <p:spPr bwMode="auto">
          <a:xfrm>
            <a:off x="0" y="4986338"/>
            <a:ext cx="18764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3" name="Rectangle 5">
            <a:extLst>
              <a:ext uri="{FF2B5EF4-FFF2-40B4-BE49-F238E27FC236}">
                <a16:creationId xmlns:a16="http://schemas.microsoft.com/office/drawing/2014/main" id="{D6475E36-0B21-4BC7-9424-159546206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0"/>
            <a:ext cx="7235825" cy="1031875"/>
          </a:xfrm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TauDEM Software Functionality</a:t>
            </a:r>
          </a:p>
        </p:txBody>
      </p:sp>
      <p:sp>
        <p:nvSpPr>
          <p:cNvPr id="370694" name="Rectangle 6">
            <a:extLst>
              <a:ext uri="{FF2B5EF4-FFF2-40B4-BE49-F238E27FC236}">
                <a16:creationId xmlns:a16="http://schemas.microsoft.com/office/drawing/2014/main" id="{51DA02D0-2D68-4F94-9BC4-5E6FAD417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8525" y="1639888"/>
            <a:ext cx="3833813" cy="401478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Pit removal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Flow directions and slope </a:t>
            </a:r>
            <a:endParaRPr lang="en-US" altLang="en-US" sz="220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</a:rPr>
              <a:t>Drainage area (D8 and D</a:t>
            </a: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)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Network and watershed delineation</a:t>
            </a:r>
          </a:p>
          <a:p>
            <a:pPr>
              <a:lnSpc>
                <a:spcPct val="85000"/>
              </a:lnSpc>
            </a:pPr>
            <a:r>
              <a:rPr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Threshold/drainage density selection by stream drop analysis (Tarboton et al., 1991, Hyd. Proc. 5(1):81)</a:t>
            </a:r>
          </a:p>
        </p:txBody>
      </p:sp>
      <p:sp>
        <p:nvSpPr>
          <p:cNvPr id="370696" name="Rectangle 8">
            <a:extLst>
              <a:ext uri="{FF2B5EF4-FFF2-40B4-BE49-F238E27FC236}">
                <a16:creationId xmlns:a16="http://schemas.microsoft.com/office/drawing/2014/main" id="{41455DAE-230B-4591-B4F0-7B63FC5AE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525" y="4362450"/>
            <a:ext cx="6415088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400">
                <a:solidFill>
                  <a:schemeClr val="bg2"/>
                </a:solidFill>
                <a:sym typeface="Symbol" panose="05050102010706020507" pitchFamily="18" charset="2"/>
              </a:rPr>
              <a:t>Water Quality Functions: </a:t>
            </a:r>
          </a:p>
          <a:p>
            <a:pPr lvl="1">
              <a:lnSpc>
                <a:spcPct val="85000"/>
              </a:lnSpc>
            </a:pPr>
            <a:r>
              <a:rPr lang="en-US" altLang="en-US" sz="2400">
                <a:solidFill>
                  <a:schemeClr val="bg2"/>
                </a:solidFill>
                <a:sym typeface="Symbol" panose="05050102010706020507" pitchFamily="18" charset="2"/>
              </a:rPr>
              <a:t>Down slope Influence</a:t>
            </a:r>
          </a:p>
          <a:p>
            <a:pPr lvl="1">
              <a:lnSpc>
                <a:spcPct val="85000"/>
              </a:lnSpc>
            </a:pPr>
            <a:r>
              <a:rPr lang="en-US" altLang="en-US" sz="2400">
                <a:solidFill>
                  <a:schemeClr val="bg2"/>
                </a:solidFill>
                <a:sym typeface="Symbol" panose="05050102010706020507" pitchFamily="18" charset="2"/>
              </a:rPr>
              <a:t>Upslope Dependence</a:t>
            </a:r>
          </a:p>
          <a:p>
            <a:pPr lvl="1">
              <a:lnSpc>
                <a:spcPct val="85000"/>
              </a:lnSpc>
            </a:pPr>
            <a:r>
              <a:rPr lang="en-US" altLang="en-US" sz="2400">
                <a:solidFill>
                  <a:schemeClr val="bg2"/>
                </a:solidFill>
                <a:sym typeface="Symbol" panose="05050102010706020507" pitchFamily="18" charset="2"/>
              </a:rPr>
              <a:t>Concentration Limited Accumulation</a:t>
            </a:r>
          </a:p>
          <a:p>
            <a:pPr lvl="1">
              <a:lnSpc>
                <a:spcPct val="85000"/>
              </a:lnSpc>
            </a:pPr>
            <a:r>
              <a:rPr lang="en-US" altLang="en-US" sz="2400">
                <a:solidFill>
                  <a:schemeClr val="bg2"/>
                </a:solidFill>
                <a:sym typeface="Symbol" panose="05050102010706020507" pitchFamily="18" charset="2"/>
              </a:rPr>
              <a:t>Transport limited accumulation</a:t>
            </a:r>
          </a:p>
          <a:p>
            <a:pPr lvl="1">
              <a:lnSpc>
                <a:spcPct val="85000"/>
              </a:lnSpc>
            </a:pPr>
            <a:r>
              <a:rPr lang="en-US" altLang="en-US" sz="2400">
                <a:solidFill>
                  <a:schemeClr val="bg2"/>
                </a:solidFill>
                <a:sym typeface="Symbol" panose="05050102010706020507" pitchFamily="18" charset="2"/>
              </a:rPr>
              <a:t>Decaying Accumulation</a:t>
            </a:r>
          </a:p>
          <a:p>
            <a:pPr lvl="1">
              <a:lnSpc>
                <a:spcPct val="85000"/>
              </a:lnSpc>
              <a:buFont typeface="Monotype Sorts" pitchFamily="2" charset="2"/>
              <a:buNone/>
            </a:pPr>
            <a:endParaRPr lang="en-US" altLang="en-US" sz="240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74E98E58-5230-4EBE-B464-BF24DF56A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737B99E5-591D-49FB-911E-C42BBBF21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76450" y="1981200"/>
            <a:ext cx="6838950" cy="4114800"/>
          </a:xfrm>
        </p:spPr>
        <p:txBody>
          <a:bodyPr/>
          <a:lstStyle/>
          <a:p>
            <a:r>
              <a:rPr lang="en-US" altLang="en-US"/>
              <a:t>Take advantage of GIS Extendibility</a:t>
            </a:r>
          </a:p>
          <a:p>
            <a:r>
              <a:rPr lang="en-US" altLang="en-US"/>
              <a:t>Inventory and Integrate potential contaminant information from multiple sources</a:t>
            </a:r>
          </a:p>
          <a:p>
            <a:r>
              <a:rPr lang="en-US" altLang="en-US"/>
              <a:t>Exploratory screening model based upon simple assumptions facilitates visualization of potential pollution based upon readily available data for prioritization and further analysis </a:t>
            </a:r>
          </a:p>
        </p:txBody>
      </p:sp>
      <p:graphicFrame>
        <p:nvGraphicFramePr>
          <p:cNvPr id="415748" name="Object 4">
            <a:extLst>
              <a:ext uri="{FF2B5EF4-FFF2-40B4-BE49-F238E27FC236}">
                <a16:creationId xmlns:a16="http://schemas.microsoft.com/office/drawing/2014/main" id="{EC530CEF-7B8D-4CBA-AEF6-3910848C5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18025"/>
          <a:ext cx="20034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9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4518025"/>
                        <a:ext cx="20034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C0252F13-EA02-40FC-9223-B408D68F8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96875"/>
            <a:ext cx="6096000" cy="1143000"/>
          </a:xfrm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41565E49-D209-476B-B527-7AEFFB80C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3988" y="1676400"/>
            <a:ext cx="6450012" cy="48990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b="1"/>
              <a:t>The source water protection problem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Topographically driven screening model methodology</a:t>
            </a:r>
          </a:p>
          <a:p>
            <a:pPr>
              <a:spcBef>
                <a:spcPct val="50000"/>
              </a:spcBef>
            </a:pPr>
            <a:r>
              <a:rPr lang="en-US" altLang="en-US" sz="3200" b="1"/>
              <a:t>Representing the terrain flow field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ym typeface="Symbol" panose="05050102010706020507" pitchFamily="18" charset="2"/>
              </a:rPr>
              <a:t>TauDEM water quality functions</a:t>
            </a:r>
          </a:p>
        </p:txBody>
      </p:sp>
      <p:graphicFrame>
        <p:nvGraphicFramePr>
          <p:cNvPr id="315396" name="Object 4">
            <a:extLst>
              <a:ext uri="{FF2B5EF4-FFF2-40B4-BE49-F238E27FC236}">
                <a16:creationId xmlns:a16="http://schemas.microsoft.com/office/drawing/2014/main" id="{66BE790F-8A0C-4F82-B930-5533B0CEEF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18025"/>
          <a:ext cx="20034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7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4518025"/>
                        <a:ext cx="20034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77A28E91-0DC5-41D8-8823-42EBD3AE2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38" y="330200"/>
            <a:ext cx="8701087" cy="1143000"/>
          </a:xfrm>
        </p:spPr>
        <p:txBody>
          <a:bodyPr/>
          <a:lstStyle/>
          <a:p>
            <a:r>
              <a:rPr lang="en-US" altLang="en-US"/>
              <a:t>The Need: Source Water Protection 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6C3A4885-99B5-4B1E-AB8D-DD73EE7A7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3163" y="1676400"/>
            <a:ext cx="6700837" cy="48990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Identify and Inventory potential sources of contamination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Visualize the locations of potential pollution sources and pathways that pollutants may follow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Exploratory modeling to assess pollution susceptibility for prioritization of analysis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Detailed analysis and risk assessment</a:t>
            </a:r>
            <a:endParaRPr lang="en-US" altLang="en-US">
              <a:sym typeface="Symbol" panose="05050102010706020507" pitchFamily="18" charset="2"/>
            </a:endParaRPr>
          </a:p>
        </p:txBody>
      </p:sp>
      <p:graphicFrame>
        <p:nvGraphicFramePr>
          <p:cNvPr id="387076" name="Object 4">
            <a:extLst>
              <a:ext uri="{FF2B5EF4-FFF2-40B4-BE49-F238E27FC236}">
                <a16:creationId xmlns:a16="http://schemas.microsoft.com/office/drawing/2014/main" id="{70418D1F-46A1-4B99-8D5A-A2DAA2B55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18025"/>
          <a:ext cx="20034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77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4518025"/>
                        <a:ext cx="20034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EA78BC75-6F69-46A3-A33E-5D4925923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241300"/>
            <a:ext cx="7432675" cy="1143000"/>
          </a:xfrm>
        </p:spPr>
        <p:txBody>
          <a:bodyPr/>
          <a:lstStyle/>
          <a:p>
            <a:r>
              <a:rPr lang="en-US" altLang="en-US" sz="4000"/>
              <a:t>Assumptions for GIS Topography driven approach</a:t>
            </a:r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29369D7E-9685-4AFD-8B14-7F642E5FD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6300" y="1493838"/>
            <a:ext cx="6997700" cy="50815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/>
              <a:t>Surface water and its associated contaminants move in directions following the topography.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/>
              <a:t>Shallow subsurface flow follows topography and sustains baseflow.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/>
              <a:t>Surface flows occur over a fraction of the time.  Approximated as steady state.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/>
              <a:t>Discharge separated into stormflow and baseflow assumed to represent surface and subsurface flow paths respectively.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/>
              <a:t>Quantity of runoff generated from each grid cell proportional to annual rainfall.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2400" b="1">
              <a:sym typeface="Symbol" panose="05050102010706020507" pitchFamily="18" charset="2"/>
            </a:endParaRPr>
          </a:p>
        </p:txBody>
      </p:sp>
      <p:graphicFrame>
        <p:nvGraphicFramePr>
          <p:cNvPr id="377860" name="Object 4">
            <a:extLst>
              <a:ext uri="{FF2B5EF4-FFF2-40B4-BE49-F238E27FC236}">
                <a16:creationId xmlns:a16="http://schemas.microsoft.com/office/drawing/2014/main" id="{87D88527-19B6-4945-A7A8-5446F20BA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18025"/>
          <a:ext cx="20034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1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4518025"/>
                        <a:ext cx="20034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8E235203-AFCA-487A-A860-73C245488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9463" y="201613"/>
            <a:ext cx="3778250" cy="1143000"/>
          </a:xfrm>
        </p:spPr>
        <p:txBody>
          <a:bodyPr/>
          <a:lstStyle/>
          <a:p>
            <a:r>
              <a:rPr lang="en-US" altLang="en-US" sz="4400"/>
              <a:t>Methodology</a:t>
            </a:r>
          </a:p>
        </p:txBody>
      </p:sp>
      <p:grpSp>
        <p:nvGrpSpPr>
          <p:cNvPr id="386057" name="Group 9">
            <a:extLst>
              <a:ext uri="{FF2B5EF4-FFF2-40B4-BE49-F238E27FC236}">
                <a16:creationId xmlns:a16="http://schemas.microsoft.com/office/drawing/2014/main" id="{1DF7492A-28D2-4576-BA59-D857C800B053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2001838"/>
            <a:ext cx="7613650" cy="4811712"/>
            <a:chOff x="894" y="1193"/>
            <a:chExt cx="4796" cy="3031"/>
          </a:xfrm>
        </p:grpSpPr>
        <p:pic>
          <p:nvPicPr>
            <p:cNvPr id="386052" name="Picture 4">
              <a:extLst>
                <a:ext uri="{FF2B5EF4-FFF2-40B4-BE49-F238E27FC236}">
                  <a16:creationId xmlns:a16="http://schemas.microsoft.com/office/drawing/2014/main" id="{CEFBFDEA-7386-4BE5-B415-C0D0109DF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38" r="6093" b="5203"/>
            <a:stretch>
              <a:fillRect/>
            </a:stretch>
          </p:blipFill>
          <p:spPr bwMode="auto">
            <a:xfrm>
              <a:off x="894" y="1193"/>
              <a:ext cx="4796" cy="3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6053" name="Line 5">
              <a:extLst>
                <a:ext uri="{FF2B5EF4-FFF2-40B4-BE49-F238E27FC236}">
                  <a16:creationId xmlns:a16="http://schemas.microsoft.com/office/drawing/2014/main" id="{612BF231-8198-4253-B013-22027DA11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7" y="3259"/>
              <a:ext cx="345" cy="8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54" name="Line 6">
              <a:extLst>
                <a:ext uri="{FF2B5EF4-FFF2-40B4-BE49-F238E27FC236}">
                  <a16:creationId xmlns:a16="http://schemas.microsoft.com/office/drawing/2014/main" id="{236E9897-4836-4070-89C9-DD025CCD4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4" y="3240"/>
              <a:ext cx="129" cy="1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55" name="Line 7">
              <a:extLst>
                <a:ext uri="{FF2B5EF4-FFF2-40B4-BE49-F238E27FC236}">
                  <a16:creationId xmlns:a16="http://schemas.microsoft.com/office/drawing/2014/main" id="{255D481F-40A2-4E7A-8954-C979BD51E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331"/>
              <a:ext cx="178" cy="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056" name="Line 8">
              <a:extLst>
                <a:ext uri="{FF2B5EF4-FFF2-40B4-BE49-F238E27FC236}">
                  <a16:creationId xmlns:a16="http://schemas.microsoft.com/office/drawing/2014/main" id="{602C8FA1-6476-4C30-A483-739E554D1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3274"/>
              <a:ext cx="192" cy="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6059" name="Rectangle 11">
            <a:extLst>
              <a:ext uri="{FF2B5EF4-FFF2-40B4-BE49-F238E27FC236}">
                <a16:creationId xmlns:a16="http://schemas.microsoft.com/office/drawing/2014/main" id="{3174522B-3114-481A-89CD-42DCE7AA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6058" name="Object 10">
            <a:extLst>
              <a:ext uri="{FF2B5EF4-FFF2-40B4-BE49-F238E27FC236}">
                <a16:creationId xmlns:a16="http://schemas.microsoft.com/office/drawing/2014/main" id="{A64C28F9-B2C9-4A8C-B342-06460A676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8088" y="3394075"/>
          <a:ext cx="21209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4" name="Equation" r:id="rId4" imgW="1041400" imgH="368300" progId="Equation.3">
                  <p:embed/>
                </p:oleObj>
              </mc:Choice>
              <mc:Fallback>
                <p:oleObj name="Equation" r:id="rId4" imgW="10414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3394075"/>
                        <a:ext cx="21209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1" name="Rectangle 13">
            <a:extLst>
              <a:ext uri="{FF2B5EF4-FFF2-40B4-BE49-F238E27FC236}">
                <a16:creationId xmlns:a16="http://schemas.microsoft.com/office/drawing/2014/main" id="{E9DA13ED-C1C3-49DF-A05C-0FB7A4964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6060" name="Object 12">
            <a:extLst>
              <a:ext uri="{FF2B5EF4-FFF2-40B4-BE49-F238E27FC236}">
                <a16:creationId xmlns:a16="http://schemas.microsoft.com/office/drawing/2014/main" id="{5C617B31-2115-4B19-BE79-B848BB353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4750" y="2503488"/>
          <a:ext cx="2038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5" name="Equation" r:id="rId6" imgW="1002865" imgH="368140" progId="Equation.3">
                  <p:embed/>
                </p:oleObj>
              </mc:Choice>
              <mc:Fallback>
                <p:oleObj name="Equation" r:id="rId6" imgW="1002865" imgH="3681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503488"/>
                        <a:ext cx="20383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2" name="Rectangle 14">
            <a:extLst>
              <a:ext uri="{FF2B5EF4-FFF2-40B4-BE49-F238E27FC236}">
                <a16:creationId xmlns:a16="http://schemas.microsoft.com/office/drawing/2014/main" id="{EF7061F2-8AE8-41BC-AB2D-22B7B6A4A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6161088"/>
            <a:ext cx="404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f = surface runoff time fraction </a:t>
            </a:r>
          </a:p>
        </p:txBody>
      </p:sp>
      <p:sp>
        <p:nvSpPr>
          <p:cNvPr id="386063" name="Line 15">
            <a:extLst>
              <a:ext uri="{FF2B5EF4-FFF2-40B4-BE49-F238E27FC236}">
                <a16:creationId xmlns:a16="http://schemas.microsoft.com/office/drawing/2014/main" id="{5905F413-FFBE-4B21-BEBE-E79AB7868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5805488"/>
            <a:ext cx="514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4" name="Line 16">
            <a:extLst>
              <a:ext uri="{FF2B5EF4-FFF2-40B4-BE49-F238E27FC236}">
                <a16:creationId xmlns:a16="http://schemas.microsoft.com/office/drawing/2014/main" id="{D5E62593-7F95-4E2B-8B53-30B40D6CC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825" y="5805488"/>
            <a:ext cx="2301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5" name="Line 17">
            <a:extLst>
              <a:ext uri="{FF2B5EF4-FFF2-40B4-BE49-F238E27FC236}">
                <a16:creationId xmlns:a16="http://schemas.microsoft.com/office/drawing/2014/main" id="{403ACFE6-F0FE-4F7F-BBE8-458E618E1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75" y="5800725"/>
            <a:ext cx="285750" cy="111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6" name="Line 18">
            <a:extLst>
              <a:ext uri="{FF2B5EF4-FFF2-40B4-BE49-F238E27FC236}">
                <a16:creationId xmlns:a16="http://schemas.microsoft.com/office/drawing/2014/main" id="{81A51428-FB4D-4040-8531-F10BC65C4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6700" y="5799138"/>
            <a:ext cx="284163" cy="127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7" name="Line 19">
            <a:extLst>
              <a:ext uri="{FF2B5EF4-FFF2-40B4-BE49-F238E27FC236}">
                <a16:creationId xmlns:a16="http://schemas.microsoft.com/office/drawing/2014/main" id="{E1E19DE5-EEAE-4E3C-806B-8F0746246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5851525"/>
            <a:ext cx="239712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8" name="Line 20">
            <a:extLst>
              <a:ext uri="{FF2B5EF4-FFF2-40B4-BE49-F238E27FC236}">
                <a16:creationId xmlns:a16="http://schemas.microsoft.com/office/drawing/2014/main" id="{A6D37DD3-4100-44AA-9997-89446B587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0838" y="5851525"/>
            <a:ext cx="90487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9" name="Line 21">
            <a:extLst>
              <a:ext uri="{FF2B5EF4-FFF2-40B4-BE49-F238E27FC236}">
                <a16:creationId xmlns:a16="http://schemas.microsoft.com/office/drawing/2014/main" id="{E7ED5940-62FA-4319-96F0-EA067523AD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7713" y="5954713"/>
            <a:ext cx="160337" cy="30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70" name="Line 22">
            <a:extLst>
              <a:ext uri="{FF2B5EF4-FFF2-40B4-BE49-F238E27FC236}">
                <a16:creationId xmlns:a16="http://schemas.microsoft.com/office/drawing/2014/main" id="{F9BC321E-7105-4552-95F9-C2A9970A20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4425" y="5921375"/>
            <a:ext cx="5588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71" name="Line 23">
            <a:extLst>
              <a:ext uri="{FF2B5EF4-FFF2-40B4-BE49-F238E27FC236}">
                <a16:creationId xmlns:a16="http://schemas.microsoft.com/office/drawing/2014/main" id="{9E827140-8F91-416F-88B1-F2BDE8555D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5038" y="2936875"/>
            <a:ext cx="15081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72" name="Line 24">
            <a:extLst>
              <a:ext uri="{FF2B5EF4-FFF2-40B4-BE49-F238E27FC236}">
                <a16:creationId xmlns:a16="http://schemas.microsoft.com/office/drawing/2014/main" id="{836292E7-B6BC-4A39-A542-FB08E1A73F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5138" y="3863975"/>
            <a:ext cx="765175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73" name="Rectangle 25">
            <a:extLst>
              <a:ext uri="{FF2B5EF4-FFF2-40B4-BE49-F238E27FC236}">
                <a16:creationId xmlns:a16="http://schemas.microsoft.com/office/drawing/2014/main" id="{0BF53F12-A660-4171-B18C-A3E620C8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188" y="1508125"/>
            <a:ext cx="720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en-US" sz="2800" b="1">
                <a:solidFill>
                  <a:schemeClr val="tx2"/>
                </a:solidFill>
              </a:rPr>
              <a:t>Stormflow/baseflow separation using HYSEP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100" name="Object 4">
            <a:extLst>
              <a:ext uri="{FF2B5EF4-FFF2-40B4-BE49-F238E27FC236}">
                <a16:creationId xmlns:a16="http://schemas.microsoft.com/office/drawing/2014/main" id="{112CFE5D-86AE-4404-A73D-C8E25EEBDA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8" y="1035050"/>
          <a:ext cx="5511800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7" name="Bitmap Image" r:id="rId3" imgW="7719729" imgH="4915326" progId="Paint.Picture">
                  <p:embed/>
                </p:oleObj>
              </mc:Choice>
              <mc:Fallback>
                <p:oleObj name="Bitmap Image" r:id="rId3" imgW="7719729" imgH="491532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44" r="32187"/>
                      <a:stretch>
                        <a:fillRect/>
                      </a:stretch>
                    </p:blipFill>
                    <p:spPr bwMode="auto">
                      <a:xfrm>
                        <a:off x="185738" y="1035050"/>
                        <a:ext cx="5511800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1" name="Text Box 5">
            <a:extLst>
              <a:ext uri="{FF2B5EF4-FFF2-40B4-BE49-F238E27FC236}">
                <a16:creationId xmlns:a16="http://schemas.microsoft.com/office/drawing/2014/main" id="{578FD371-F170-45E6-BD29-DA7FF14E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20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/>
          </a:p>
        </p:txBody>
      </p:sp>
      <p:sp>
        <p:nvSpPr>
          <p:cNvPr id="388102" name="Rectangle 6">
            <a:extLst>
              <a:ext uri="{FF2B5EF4-FFF2-40B4-BE49-F238E27FC236}">
                <a16:creationId xmlns:a16="http://schemas.microsoft.com/office/drawing/2014/main" id="{7D0C0BB9-E42A-4822-A468-6676281889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0"/>
            <a:ext cx="8934450" cy="1143000"/>
          </a:xfrm>
        </p:spPr>
        <p:txBody>
          <a:bodyPr/>
          <a:lstStyle/>
          <a:p>
            <a:pPr algn="ctr"/>
            <a:r>
              <a:rPr lang="en-US" altLang="en-US" sz="3600"/>
              <a:t>Runoff proportional to PRISM annual rainfall (inches)</a:t>
            </a:r>
          </a:p>
        </p:txBody>
      </p:sp>
      <p:sp>
        <p:nvSpPr>
          <p:cNvPr id="388104" name="Rectangle 8">
            <a:extLst>
              <a:ext uri="{FF2B5EF4-FFF2-40B4-BE49-F238E27FC236}">
                <a16:creationId xmlns:a16="http://schemas.microsoft.com/office/drawing/2014/main" id="{018602ED-D47A-4DA4-A306-60383496C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8103" name="Object 7">
            <a:extLst>
              <a:ext uri="{FF2B5EF4-FFF2-40B4-BE49-F238E27FC236}">
                <a16:creationId xmlns:a16="http://schemas.microsoft.com/office/drawing/2014/main" id="{E7C09584-9E43-45C9-8975-5CBC49A48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8088" y="1035050"/>
          <a:ext cx="4968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8" name="Equation" r:id="rId5" imgW="291960" imgH="228600" progId="Equation.3">
                  <p:embed/>
                </p:oleObj>
              </mc:Choice>
              <mc:Fallback>
                <p:oleObj name="Equation" r:id="rId5" imgW="29196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1035050"/>
                        <a:ext cx="49688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6" name="Rectangle 10">
            <a:extLst>
              <a:ext uri="{FF2B5EF4-FFF2-40B4-BE49-F238E27FC236}">
                <a16:creationId xmlns:a16="http://schemas.microsoft.com/office/drawing/2014/main" id="{A1E54B57-934D-4A04-AE28-594231FC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8105" name="Object 9">
            <a:extLst>
              <a:ext uri="{FF2B5EF4-FFF2-40B4-BE49-F238E27FC236}">
                <a16:creationId xmlns:a16="http://schemas.microsoft.com/office/drawing/2014/main" id="{8DD67F1F-A5B7-4D37-964A-A3368B256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2038350"/>
          <a:ext cx="17462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9" name="Equation" r:id="rId7" imgW="1028520" imgH="647640" progId="Equation.3">
                  <p:embed/>
                </p:oleObj>
              </mc:Choice>
              <mc:Fallback>
                <p:oleObj name="Equation" r:id="rId7" imgW="1028520" imgH="647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038350"/>
                        <a:ext cx="17462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8" name="Rectangle 12">
            <a:extLst>
              <a:ext uri="{FF2B5EF4-FFF2-40B4-BE49-F238E27FC236}">
                <a16:creationId xmlns:a16="http://schemas.microsoft.com/office/drawing/2014/main" id="{972ECDDA-B8C9-4DDC-A082-95665480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8107" name="Object 11">
            <a:extLst>
              <a:ext uri="{FF2B5EF4-FFF2-40B4-BE49-F238E27FC236}">
                <a16:creationId xmlns:a16="http://schemas.microsoft.com/office/drawing/2014/main" id="{8E7DF65D-396D-42FC-9E0C-EBF9497E0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5388" y="3162300"/>
          <a:ext cx="17272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0" name="Equation" r:id="rId9" imgW="1015920" imgH="647640" progId="Equation.3">
                  <p:embed/>
                </p:oleObj>
              </mc:Choice>
              <mc:Fallback>
                <p:oleObj name="Equation" r:id="rId9" imgW="1015920" imgH="647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3162300"/>
                        <a:ext cx="17272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3">
            <a:extLst>
              <a:ext uri="{FF2B5EF4-FFF2-40B4-BE49-F238E27FC236}">
                <a16:creationId xmlns:a16="http://schemas.microsoft.com/office/drawing/2014/main" id="{F51AD5A3-6877-4998-B430-DA040294BF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1725" y="5349875"/>
          <a:ext cx="19875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1" name="Document" r:id="rId11" imgW="1168412" imgH="241269" progId="Word.Document.8">
                  <p:embed/>
                </p:oleObj>
              </mc:Choice>
              <mc:Fallback>
                <p:oleObj name="Document" r:id="rId11" imgW="1168412" imgH="241269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5349875"/>
                        <a:ext cx="19875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10" name="Rectangle 14">
            <a:extLst>
              <a:ext uri="{FF2B5EF4-FFF2-40B4-BE49-F238E27FC236}">
                <a16:creationId xmlns:a16="http://schemas.microsoft.com/office/drawing/2014/main" id="{A35A6359-46D2-4A89-99EC-60CF9179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1536700"/>
            <a:ext cx="261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Runoff coefficients </a:t>
            </a:r>
          </a:p>
        </p:txBody>
      </p:sp>
      <p:graphicFrame>
        <p:nvGraphicFramePr>
          <p:cNvPr id="388111" name="Object 15">
            <a:extLst>
              <a:ext uri="{FF2B5EF4-FFF2-40B4-BE49-F238E27FC236}">
                <a16:creationId xmlns:a16="http://schemas.microsoft.com/office/drawing/2014/main" id="{FE8CD29B-0DE4-4E07-B4F4-C541182C80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2838" y="6196013"/>
          <a:ext cx="20955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2" name="Document" r:id="rId13" imgW="1232483" imgH="246318" progId="Word.Document.8">
                  <p:embed/>
                </p:oleObj>
              </mc:Choice>
              <mc:Fallback>
                <p:oleObj name="Document" r:id="rId13" imgW="1232483" imgH="246318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196013"/>
                        <a:ext cx="20955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12" name="Rectangle 16">
            <a:extLst>
              <a:ext uri="{FF2B5EF4-FFF2-40B4-BE49-F238E27FC236}">
                <a16:creationId xmlns:a16="http://schemas.microsoft.com/office/drawing/2014/main" id="{A2380792-6C37-42F6-B1F9-A3CCE3B8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4494213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>
                <a:solidFill>
                  <a:srgbClr val="000099"/>
                </a:solidFill>
              </a:rPr>
              <a:t>Steady state water inputs</a:t>
            </a:r>
          </a:p>
        </p:txBody>
      </p:sp>
      <p:sp>
        <p:nvSpPr>
          <p:cNvPr id="388113" name="Rectangle 17">
            <a:extLst>
              <a:ext uri="{FF2B5EF4-FFF2-40B4-BE49-F238E27FC236}">
                <a16:creationId xmlns:a16="http://schemas.microsoft.com/office/drawing/2014/main" id="{9D95152A-EFE2-46A3-AA64-7FA059D26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5880100"/>
            <a:ext cx="336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2000">
                <a:solidFill>
                  <a:srgbClr val="000099"/>
                </a:solidFill>
              </a:rPr>
              <a:t>Surface - average when active </a:t>
            </a:r>
          </a:p>
        </p:txBody>
      </p:sp>
      <p:sp>
        <p:nvSpPr>
          <p:cNvPr id="388116" name="Rectangle 20">
            <a:extLst>
              <a:ext uri="{FF2B5EF4-FFF2-40B4-BE49-F238E27FC236}">
                <a16:creationId xmlns:a16="http://schemas.microsoft.com/office/drawing/2014/main" id="{9B03138F-EF60-4856-A82E-F16704C6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50371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solidFill>
                  <a:srgbClr val="000099"/>
                </a:solidFill>
              </a:rPr>
              <a:t>Subsurface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DE2B3869-459C-4292-B0AE-F32B7DAB5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5563" y="133350"/>
            <a:ext cx="9094788" cy="9017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CA" altLang="en-US" sz="3600">
                <a:solidFill>
                  <a:schemeClr val="bg2"/>
                </a:solidFill>
              </a:rPr>
              <a:t>Topographically driven flow path assumption</a:t>
            </a:r>
          </a:p>
        </p:txBody>
      </p:sp>
      <p:grpSp>
        <p:nvGrpSpPr>
          <p:cNvPr id="326701" name="Group 45">
            <a:extLst>
              <a:ext uri="{FF2B5EF4-FFF2-40B4-BE49-F238E27FC236}">
                <a16:creationId xmlns:a16="http://schemas.microsoft.com/office/drawing/2014/main" id="{2E1F0613-8298-4601-BB0D-ECFDD12FA7D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1008063"/>
            <a:ext cx="6105525" cy="4549775"/>
            <a:chOff x="1720" y="1133"/>
            <a:chExt cx="3127" cy="2342"/>
          </a:xfrm>
        </p:grpSpPr>
        <p:pic>
          <p:nvPicPr>
            <p:cNvPr id="326660" name="Picture 4">
              <a:extLst>
                <a:ext uri="{FF2B5EF4-FFF2-40B4-BE49-F238E27FC236}">
                  <a16:creationId xmlns:a16="http://schemas.microsoft.com/office/drawing/2014/main" id="{76EEB565-AD2A-483F-A441-4830895AE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4" t="19418" r="3645" b="4243"/>
            <a:stretch>
              <a:fillRect/>
            </a:stretch>
          </p:blipFill>
          <p:spPr bwMode="auto">
            <a:xfrm>
              <a:off x="1720" y="1133"/>
              <a:ext cx="3127" cy="2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6700" name="Group 44">
              <a:extLst>
                <a:ext uri="{FF2B5EF4-FFF2-40B4-BE49-F238E27FC236}">
                  <a16:creationId xmlns:a16="http://schemas.microsoft.com/office/drawing/2014/main" id="{89C0011A-6CF7-431B-B899-418C7D48D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0" y="1135"/>
              <a:ext cx="3116" cy="2335"/>
              <a:chOff x="1720" y="520"/>
              <a:chExt cx="3116" cy="3106"/>
            </a:xfrm>
          </p:grpSpPr>
          <p:sp>
            <p:nvSpPr>
              <p:cNvPr id="326661" name="Line 5">
                <a:extLst>
                  <a:ext uri="{FF2B5EF4-FFF2-40B4-BE49-F238E27FC236}">
                    <a16:creationId xmlns:a16="http://schemas.microsoft.com/office/drawing/2014/main" id="{F341FD64-C5F2-49AD-9CF5-52F0699509C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497" y="53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2" name="Line 6">
                <a:extLst>
                  <a:ext uri="{FF2B5EF4-FFF2-40B4-BE49-F238E27FC236}">
                    <a16:creationId xmlns:a16="http://schemas.microsoft.com/office/drawing/2014/main" id="{F6D3680E-6147-4163-8BA2-32E0297D948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759" y="53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3" name="Line 7">
                <a:extLst>
                  <a:ext uri="{FF2B5EF4-FFF2-40B4-BE49-F238E27FC236}">
                    <a16:creationId xmlns:a16="http://schemas.microsoft.com/office/drawing/2014/main" id="{E1F2757F-2C6C-494C-AE88-F020984E370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011" y="54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4" name="Line 8">
                <a:extLst>
                  <a:ext uri="{FF2B5EF4-FFF2-40B4-BE49-F238E27FC236}">
                    <a16:creationId xmlns:a16="http://schemas.microsoft.com/office/drawing/2014/main" id="{F906FF09-F785-49AD-B1C7-F374BDD4976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273" y="54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5" name="Line 9">
                <a:extLst>
                  <a:ext uri="{FF2B5EF4-FFF2-40B4-BE49-F238E27FC236}">
                    <a16:creationId xmlns:a16="http://schemas.microsoft.com/office/drawing/2014/main" id="{7750FC33-8C85-46BD-8E80-6193F40603F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546" y="54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6" name="Line 10">
                <a:extLst>
                  <a:ext uri="{FF2B5EF4-FFF2-40B4-BE49-F238E27FC236}">
                    <a16:creationId xmlns:a16="http://schemas.microsoft.com/office/drawing/2014/main" id="{9A378019-9F5B-4188-9C1D-3663A768642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808" y="54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7" name="Line 11">
                <a:extLst>
                  <a:ext uri="{FF2B5EF4-FFF2-40B4-BE49-F238E27FC236}">
                    <a16:creationId xmlns:a16="http://schemas.microsoft.com/office/drawing/2014/main" id="{C7EC3E9B-C407-4A52-A8E3-E963BEDC678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060" y="55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68" name="Line 12">
                <a:extLst>
                  <a:ext uri="{FF2B5EF4-FFF2-40B4-BE49-F238E27FC236}">
                    <a16:creationId xmlns:a16="http://schemas.microsoft.com/office/drawing/2014/main" id="{6B520594-89AB-4179-88A0-EF871E4072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22" y="55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0" name="Line 14">
                <a:extLst>
                  <a:ext uri="{FF2B5EF4-FFF2-40B4-BE49-F238E27FC236}">
                    <a16:creationId xmlns:a16="http://schemas.microsoft.com/office/drawing/2014/main" id="{AC4E1E87-DD14-4A43-8580-4C9FE492690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720" y="52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1" name="Line 15">
                <a:extLst>
                  <a:ext uri="{FF2B5EF4-FFF2-40B4-BE49-F238E27FC236}">
                    <a16:creationId xmlns:a16="http://schemas.microsoft.com/office/drawing/2014/main" id="{8E4DF7DD-3025-4F6B-994A-335E7345573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973" y="53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2" name="Line 16">
                <a:extLst>
                  <a:ext uri="{FF2B5EF4-FFF2-40B4-BE49-F238E27FC236}">
                    <a16:creationId xmlns:a16="http://schemas.microsoft.com/office/drawing/2014/main" id="{F22057B6-A7F9-4282-B6C3-B54CC0838E5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235" y="53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7" name="Line 21">
                <a:extLst>
                  <a:ext uri="{FF2B5EF4-FFF2-40B4-BE49-F238E27FC236}">
                    <a16:creationId xmlns:a16="http://schemas.microsoft.com/office/drawing/2014/main" id="{864C1D09-CB95-4849-B552-FFA9A934150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574" y="54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78" name="Line 22">
                <a:extLst>
                  <a:ext uri="{FF2B5EF4-FFF2-40B4-BE49-F238E27FC236}">
                    <a16:creationId xmlns:a16="http://schemas.microsoft.com/office/drawing/2014/main" id="{4415473C-0327-4B76-A34D-779F93760D2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836" y="540"/>
                <a:ext cx="0" cy="30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6699" name="Group 43">
              <a:extLst>
                <a:ext uri="{FF2B5EF4-FFF2-40B4-BE49-F238E27FC236}">
                  <a16:creationId xmlns:a16="http://schemas.microsoft.com/office/drawing/2014/main" id="{26FBB854-448F-4A4E-A18A-B62322D2D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7" y="1135"/>
              <a:ext cx="3114" cy="2340"/>
              <a:chOff x="420" y="1135"/>
              <a:chExt cx="4608" cy="2340"/>
            </a:xfrm>
          </p:grpSpPr>
          <p:sp>
            <p:nvSpPr>
              <p:cNvPr id="326679" name="Line 23">
                <a:extLst>
                  <a:ext uri="{FF2B5EF4-FFF2-40B4-BE49-F238E27FC236}">
                    <a16:creationId xmlns:a16="http://schemas.microsoft.com/office/drawing/2014/main" id="{4576D1C3-D9DD-4761-8E2D-ED020F5DB61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20" y="3223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0" name="Line 24">
                <a:extLst>
                  <a:ext uri="{FF2B5EF4-FFF2-40B4-BE49-F238E27FC236}">
                    <a16:creationId xmlns:a16="http://schemas.microsoft.com/office/drawing/2014/main" id="{ED4CB035-5960-47CC-AE15-9FF1A92B0C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20" y="2960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1" name="Line 25">
                <a:extLst>
                  <a:ext uri="{FF2B5EF4-FFF2-40B4-BE49-F238E27FC236}">
                    <a16:creationId xmlns:a16="http://schemas.microsoft.com/office/drawing/2014/main" id="{55678E83-1275-47A9-8035-1256DAA3D4A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20" y="2698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2" name="Line 26">
                <a:extLst>
                  <a:ext uri="{FF2B5EF4-FFF2-40B4-BE49-F238E27FC236}">
                    <a16:creationId xmlns:a16="http://schemas.microsoft.com/office/drawing/2014/main" id="{254A14C0-0465-4903-86A4-3263EB813E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0" y="2436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3" name="Line 27">
                <a:extLst>
                  <a:ext uri="{FF2B5EF4-FFF2-40B4-BE49-F238E27FC236}">
                    <a16:creationId xmlns:a16="http://schemas.microsoft.com/office/drawing/2014/main" id="{D4BE472D-D8EA-4099-85C9-40617405154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20" y="3475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4" name="Line 28">
                <a:extLst>
                  <a:ext uri="{FF2B5EF4-FFF2-40B4-BE49-F238E27FC236}">
                    <a16:creationId xmlns:a16="http://schemas.microsoft.com/office/drawing/2014/main" id="{FC5564C6-0065-4B91-9DAD-D8C6B72ACEA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0" y="1922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5" name="Line 29">
                <a:extLst>
                  <a:ext uri="{FF2B5EF4-FFF2-40B4-BE49-F238E27FC236}">
                    <a16:creationId xmlns:a16="http://schemas.microsoft.com/office/drawing/2014/main" id="{8A662542-63AC-4E6C-9B06-4FBF24FF483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0" y="1660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6" name="Line 30">
                <a:extLst>
                  <a:ext uri="{FF2B5EF4-FFF2-40B4-BE49-F238E27FC236}">
                    <a16:creationId xmlns:a16="http://schemas.microsoft.com/office/drawing/2014/main" id="{075F0863-BA8C-441E-9CAF-3BC38999592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0" y="1397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7" name="Line 31">
                <a:extLst>
                  <a:ext uri="{FF2B5EF4-FFF2-40B4-BE49-F238E27FC236}">
                    <a16:creationId xmlns:a16="http://schemas.microsoft.com/office/drawing/2014/main" id="{667F8D22-0095-4EB7-BEE4-0B9F548ACAC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0" y="1135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88" name="Line 32">
                <a:extLst>
                  <a:ext uri="{FF2B5EF4-FFF2-40B4-BE49-F238E27FC236}">
                    <a16:creationId xmlns:a16="http://schemas.microsoft.com/office/drawing/2014/main" id="{90E7EAE4-3ACA-4719-B950-9E872E468C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30" y="2174"/>
                <a:ext cx="459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6691" name="Line 35">
              <a:extLst>
                <a:ext uri="{FF2B5EF4-FFF2-40B4-BE49-F238E27FC236}">
                  <a16:creationId xmlns:a16="http://schemas.microsoft.com/office/drawing/2014/main" id="{0125CABA-E5CD-4BFA-8CD1-1221E4D6E7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52" y="1781"/>
              <a:ext cx="252" cy="27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2" name="Line 36">
              <a:extLst>
                <a:ext uri="{FF2B5EF4-FFF2-40B4-BE49-F238E27FC236}">
                  <a16:creationId xmlns:a16="http://schemas.microsoft.com/office/drawing/2014/main" id="{5A8FC7EF-5B79-4219-9EEA-D7121CF27A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04" y="1781"/>
              <a:ext cx="0" cy="25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3" name="Line 37">
              <a:extLst>
                <a:ext uri="{FF2B5EF4-FFF2-40B4-BE49-F238E27FC236}">
                  <a16:creationId xmlns:a16="http://schemas.microsoft.com/office/drawing/2014/main" id="{90265ED5-F1EE-4344-8AA4-6D677278B8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2" y="1791"/>
              <a:ext cx="282" cy="5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94" name="Text Box 38">
              <a:extLst>
                <a:ext uri="{FF2B5EF4-FFF2-40B4-BE49-F238E27FC236}">
                  <a16:creationId xmlns:a16="http://schemas.microsoft.com/office/drawing/2014/main" id="{C72FB6BB-B967-47AD-B701-BD73E478991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62" y="1307"/>
              <a:ext cx="59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326696" name="Rectangle 40">
            <a:extLst>
              <a:ext uri="{FF2B5EF4-FFF2-40B4-BE49-F238E27FC236}">
                <a16:creationId xmlns:a16="http://schemas.microsoft.com/office/drawing/2014/main" id="{1FF94438-F66E-4CBD-B501-C3CD84346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5791200"/>
            <a:ext cx="6634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 b="1">
                <a:solidFill>
                  <a:srgbClr val="003399"/>
                </a:solidFill>
                <a:latin typeface="Arial" panose="020B0604020202020204" pitchFamily="34" charset="0"/>
              </a:rPr>
              <a:t>Limitation imposed by 8 grid directions.</a:t>
            </a:r>
            <a:endParaRPr lang="en-US" altLang="en-US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>
            <a:extLst>
              <a:ext uri="{FF2B5EF4-FFF2-40B4-BE49-F238E27FC236}">
                <a16:creationId xmlns:a16="http://schemas.microsoft.com/office/drawing/2014/main" id="{D0B26E28-5C3C-4AD1-B1C1-FC21975BA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5889625"/>
            <a:ext cx="8953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altLang="en-US" sz="1600" u="sng">
                <a:solidFill>
                  <a:srgbClr val="003399"/>
                </a:solidFill>
                <a:latin typeface="MS Sans Serif"/>
              </a:rPr>
              <a:t>http://www.engineering.usu.edu/dtarb/tarpubs.htm</a:t>
            </a:r>
            <a:r>
              <a:rPr lang="en-US" altLang="en-US" sz="16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  <p:graphicFrame>
        <p:nvGraphicFramePr>
          <p:cNvPr id="396292" name="Object 4">
            <a:extLst>
              <a:ext uri="{FF2B5EF4-FFF2-40B4-BE49-F238E27FC236}">
                <a16:creationId xmlns:a16="http://schemas.microsoft.com/office/drawing/2014/main" id="{237902C6-1AF8-4A55-A1B8-7B514F2EA9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4862513"/>
          <a:ext cx="21478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4" name="Equation" r:id="rId3" imgW="1193760" imgH="482400" progId="Equation.3">
                  <p:embed/>
                </p:oleObj>
              </mc:Choice>
              <mc:Fallback>
                <p:oleObj name="Equation" r:id="rId3" imgW="1193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862513"/>
                        <a:ext cx="214788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>
            <a:extLst>
              <a:ext uri="{FF2B5EF4-FFF2-40B4-BE49-F238E27FC236}">
                <a16:creationId xmlns:a16="http://schemas.microsoft.com/office/drawing/2014/main" id="{EEB5F431-B09A-418E-AB9C-900A2B5A5A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57943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5" name="Picture" r:id="rId5" imgW="2209680" imgH="2886120" progId="Word.Picture.8">
                  <p:embed/>
                </p:oleObj>
              </mc:Choice>
              <mc:Fallback>
                <p:oleObj name="Picture" r:id="rId5" imgW="2209680" imgH="28861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7943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294" name="Line 6">
            <a:extLst>
              <a:ext uri="{FF2B5EF4-FFF2-40B4-BE49-F238E27FC236}">
                <a16:creationId xmlns:a16="http://schemas.microsoft.com/office/drawing/2014/main" id="{26C688E1-4975-4C9E-8FB5-40118D6A9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688" y="3803650"/>
            <a:ext cx="3778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295" name="Line 7">
            <a:extLst>
              <a:ext uri="{FF2B5EF4-FFF2-40B4-BE49-F238E27FC236}">
                <a16:creationId xmlns:a16="http://schemas.microsoft.com/office/drawing/2014/main" id="{35AB6443-B6DB-4734-BC94-F4EF52F01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50" y="2708275"/>
            <a:ext cx="3857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296" name="Line 8">
            <a:extLst>
              <a:ext uri="{FF2B5EF4-FFF2-40B4-BE49-F238E27FC236}">
                <a16:creationId xmlns:a16="http://schemas.microsoft.com/office/drawing/2014/main" id="{23E61F79-B35C-49DF-8683-6CD5A4C92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38" y="2708275"/>
            <a:ext cx="0" cy="1095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297" name="Text Box 9">
            <a:extLst>
              <a:ext uri="{FF2B5EF4-FFF2-40B4-BE49-F238E27FC236}">
                <a16:creationId xmlns:a16="http://schemas.microsoft.com/office/drawing/2014/main" id="{70665C04-74C2-4737-BC63-D666DAC0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041650"/>
            <a:ext cx="428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  <a:sym typeface="Symbol" panose="05050102010706020507" pitchFamily="18" charset="2"/>
              </a:rPr>
              <a:t></a:t>
            </a:r>
          </a:p>
        </p:txBody>
      </p:sp>
      <p:graphicFrame>
        <p:nvGraphicFramePr>
          <p:cNvPr id="396298" name="Object 10">
            <a:extLst>
              <a:ext uri="{FF2B5EF4-FFF2-40B4-BE49-F238E27FC236}">
                <a16:creationId xmlns:a16="http://schemas.microsoft.com/office/drawing/2014/main" id="{C7F0719E-8118-46A0-9F6A-2574C94DD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5100" y="4832350"/>
          <a:ext cx="33369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6" name="Equation" r:id="rId7" imgW="1854000" imgH="533160" progId="Equation.3">
                  <p:embed/>
                </p:oleObj>
              </mc:Choice>
              <mc:Fallback>
                <p:oleObj name="Equation" r:id="rId7" imgW="185400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832350"/>
                        <a:ext cx="33369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6299" name="Group 11">
            <a:extLst>
              <a:ext uri="{FF2B5EF4-FFF2-40B4-BE49-F238E27FC236}">
                <a16:creationId xmlns:a16="http://schemas.microsoft.com/office/drawing/2014/main" id="{CA91C7E3-775C-47B1-B82F-626DF0B3BB76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3443288"/>
            <a:ext cx="2552700" cy="2278062"/>
            <a:chOff x="3886" y="2169"/>
            <a:chExt cx="1608" cy="1435"/>
          </a:xfrm>
        </p:grpSpPr>
        <p:pic>
          <p:nvPicPr>
            <p:cNvPr id="396300" name="Picture 12">
              <a:extLst>
                <a:ext uri="{FF2B5EF4-FFF2-40B4-BE49-F238E27FC236}">
                  <a16:creationId xmlns:a16="http://schemas.microsoft.com/office/drawing/2014/main" id="{9A902727-B6F2-4DE2-838C-2BD30ED86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14441" r="13145" b="6569"/>
            <a:stretch>
              <a:fillRect/>
            </a:stretch>
          </p:blipFill>
          <p:spPr bwMode="auto">
            <a:xfrm rot="5400000">
              <a:off x="3972" y="2083"/>
              <a:ext cx="1435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6301" name="Line 13">
              <a:extLst>
                <a:ext uri="{FF2B5EF4-FFF2-40B4-BE49-F238E27FC236}">
                  <a16:creationId xmlns:a16="http://schemas.microsoft.com/office/drawing/2014/main" id="{CA15A076-30F8-4B8F-A02B-BDED854EAA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4320" y="2439"/>
              <a:ext cx="775" cy="1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2" name="Rectangle 14">
            <a:extLst>
              <a:ext uri="{FF2B5EF4-FFF2-40B4-BE49-F238E27FC236}">
                <a16:creationId xmlns:a16="http://schemas.microsoft.com/office/drawing/2014/main" id="{CBD27BB9-4FDC-40EA-B0B2-84327249E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2636838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kumimoji="1" lang="en-US" altLang="en-US" sz="2000">
                <a:solidFill>
                  <a:schemeClr val="bg2"/>
                </a:solidFill>
              </a:rPr>
              <a:t>Proportion flowing to neighboring grid cell 1 is </a:t>
            </a:r>
            <a:r>
              <a:rPr kumimoji="1"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en-US" sz="2000" baseline="-25000">
                <a:solidFill>
                  <a:schemeClr val="bg2"/>
                </a:solidFill>
              </a:rPr>
              <a:t>2</a:t>
            </a:r>
            <a:r>
              <a:rPr kumimoji="1" lang="en-US" altLang="en-US" sz="2000">
                <a:solidFill>
                  <a:schemeClr val="bg2"/>
                </a:solidFill>
              </a:rPr>
              <a:t>/(</a:t>
            </a:r>
            <a:r>
              <a:rPr kumimoji="1"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en-US" sz="2000" baseline="-25000">
                <a:solidFill>
                  <a:schemeClr val="bg2"/>
                </a:solidFill>
              </a:rPr>
              <a:t>1</a:t>
            </a:r>
            <a:r>
              <a:rPr kumimoji="1" lang="en-US" altLang="en-US" sz="2000">
                <a:solidFill>
                  <a:schemeClr val="bg2"/>
                </a:solidFill>
              </a:rPr>
              <a:t> + </a:t>
            </a:r>
            <a:r>
              <a:rPr kumimoji="1"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en-US" sz="2000" baseline="-25000">
                <a:solidFill>
                  <a:schemeClr val="bg2"/>
                </a:solidFill>
              </a:rPr>
              <a:t>2</a:t>
            </a:r>
            <a:r>
              <a:rPr kumimoji="1" lang="en-US" altLang="en-US" sz="20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96303" name="Rectangle 15">
            <a:extLst>
              <a:ext uri="{FF2B5EF4-FFF2-40B4-BE49-F238E27FC236}">
                <a16:creationId xmlns:a16="http://schemas.microsoft.com/office/drawing/2014/main" id="{8AD836E6-3B9D-47AF-BA71-CEF5E7B8F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388" y="1435100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kumimoji="1" lang="en-US" altLang="en-US" sz="2000">
                <a:solidFill>
                  <a:schemeClr val="bg2"/>
                </a:solidFill>
              </a:rPr>
              <a:t>Proportion flowing to neighboring grid cell 2 is </a:t>
            </a:r>
            <a:r>
              <a:rPr kumimoji="1"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en-US" sz="2000" baseline="-25000">
                <a:solidFill>
                  <a:schemeClr val="bg2"/>
                </a:solidFill>
              </a:rPr>
              <a:t>1</a:t>
            </a:r>
            <a:r>
              <a:rPr kumimoji="1" lang="en-US" altLang="en-US" sz="2000">
                <a:solidFill>
                  <a:schemeClr val="bg2"/>
                </a:solidFill>
              </a:rPr>
              <a:t>/(</a:t>
            </a:r>
            <a:r>
              <a:rPr kumimoji="1"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en-US" sz="2000" baseline="-25000">
                <a:solidFill>
                  <a:schemeClr val="bg2"/>
                </a:solidFill>
              </a:rPr>
              <a:t>1</a:t>
            </a:r>
            <a:r>
              <a:rPr kumimoji="1" lang="en-US" altLang="en-US" sz="2000">
                <a:solidFill>
                  <a:schemeClr val="bg2"/>
                </a:solidFill>
              </a:rPr>
              <a:t> + </a:t>
            </a:r>
            <a:r>
              <a:rPr kumimoji="1" lang="en-US" altLang="en-US" sz="2000">
                <a:solidFill>
                  <a:schemeClr val="bg2"/>
                </a:solidFill>
                <a:sym typeface="Symbol" panose="05050102010706020507" pitchFamily="18" charset="2"/>
              </a:rPr>
              <a:t></a:t>
            </a:r>
            <a:r>
              <a:rPr kumimoji="1" lang="en-US" altLang="en-US" sz="2000" baseline="-25000">
                <a:solidFill>
                  <a:schemeClr val="bg2"/>
                </a:solidFill>
              </a:rPr>
              <a:t>2</a:t>
            </a:r>
            <a:r>
              <a:rPr kumimoji="1" lang="en-US" altLang="en-US" sz="20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96290" name="Text Box 2">
            <a:extLst>
              <a:ext uri="{FF2B5EF4-FFF2-40B4-BE49-F238E27FC236}">
                <a16:creationId xmlns:a16="http://schemas.microsoft.com/office/drawing/2014/main" id="{6B82C0ED-78F3-4061-AB21-A7897AFE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319088"/>
            <a:ext cx="720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/>
              <a:t>D</a:t>
            </a:r>
            <a:r>
              <a:rPr lang="en-US" altLang="en-US" sz="3600" b="1">
                <a:sym typeface="Symbol" panose="05050102010706020507" pitchFamily="18" charset="2"/>
              </a:rPr>
              <a:t> Multiple flow direction model</a:t>
            </a:r>
            <a:endParaRPr lang="en-US" altLang="en-US" sz="3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eneric (Online)">
  <a:themeElements>
    <a:clrScheme name="2_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2_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2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679</Words>
  <Application>Microsoft Office PowerPoint</Application>
  <PresentationFormat>On-screen Show (4:3)</PresentationFormat>
  <Paragraphs>113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Times New Roman</vt:lpstr>
      <vt:lpstr>Arial Narrow</vt:lpstr>
      <vt:lpstr>Arial</vt:lpstr>
      <vt:lpstr>Monotype Sorts</vt:lpstr>
      <vt:lpstr>Symbol</vt:lpstr>
      <vt:lpstr>MS Sans Serif</vt:lpstr>
      <vt:lpstr>Generic (Online)</vt:lpstr>
      <vt:lpstr>2_Generic (Online)</vt:lpstr>
      <vt:lpstr>SPLUS GraphSheet</vt:lpstr>
      <vt:lpstr>Microsoft Equation 3.0</vt:lpstr>
      <vt:lpstr>Paintbrush Picture</vt:lpstr>
      <vt:lpstr>Microsoft Word 97 - 2003 Document</vt:lpstr>
      <vt:lpstr>Microsoft Word Picture</vt:lpstr>
      <vt:lpstr>Terrain Analysis for Water Quality Modeling</vt:lpstr>
      <vt:lpstr>Objectives</vt:lpstr>
      <vt:lpstr>Overview</vt:lpstr>
      <vt:lpstr>The Need: Source Water Protection </vt:lpstr>
      <vt:lpstr>Assumptions for GIS Topography driven approach</vt:lpstr>
      <vt:lpstr>Methodology</vt:lpstr>
      <vt:lpstr>Runoff proportional to PRISM annual rainfall (inches)</vt:lpstr>
      <vt:lpstr>Topographically driven flow path assumption</vt:lpstr>
      <vt:lpstr>PowerPoint Presentation</vt:lpstr>
      <vt:lpstr>PowerPoint Presentation</vt:lpstr>
      <vt:lpstr>PowerPoint Presentation</vt:lpstr>
      <vt:lpstr>Inventory of potential contamination sources such as landuse designated industrial</vt:lpstr>
      <vt:lpstr>Conservative compound in surface runoff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Coupling to MODFLOW for subsurface simulation</vt:lpstr>
      <vt:lpstr>MODFLOW Boundary Conditions</vt:lpstr>
      <vt:lpstr>Nonpoint source nitrate loading based on landuse</vt:lpstr>
      <vt:lpstr>Nitrate concentration from MODFLOW+MT3D</vt:lpstr>
      <vt:lpstr>TauDEM Software Architecture</vt:lpstr>
      <vt:lpstr>TauDEM Software Functionality</vt:lpstr>
      <vt:lpstr>Conclusions 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Hydrology short course</dc:title>
  <dc:creator>David Tarboton</dc:creator>
  <cp:lastModifiedBy>Levi Sanchez</cp:lastModifiedBy>
  <cp:revision>155</cp:revision>
  <cp:lastPrinted>2000-04-29T04:10:54Z</cp:lastPrinted>
  <dcterms:created xsi:type="dcterms:W3CDTF">1998-06-30T21:37:06Z</dcterms:created>
  <dcterms:modified xsi:type="dcterms:W3CDTF">2023-03-11T00:18:52Z</dcterms:modified>
</cp:coreProperties>
</file>