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93" r:id="rId2"/>
    <p:sldId id="435" r:id="rId3"/>
    <p:sldId id="484" r:id="rId4"/>
    <p:sldId id="489" r:id="rId5"/>
    <p:sldId id="490" r:id="rId6"/>
    <p:sldId id="485" r:id="rId7"/>
    <p:sldId id="491" r:id="rId8"/>
    <p:sldId id="505" r:id="rId9"/>
    <p:sldId id="492" r:id="rId10"/>
    <p:sldId id="493" r:id="rId11"/>
    <p:sldId id="494" r:id="rId12"/>
    <p:sldId id="495" r:id="rId13"/>
    <p:sldId id="496" r:id="rId14"/>
    <p:sldId id="468" r:id="rId15"/>
    <p:sldId id="471" r:id="rId16"/>
    <p:sldId id="472" r:id="rId17"/>
    <p:sldId id="487" r:id="rId18"/>
    <p:sldId id="488" r:id="rId19"/>
    <p:sldId id="444" r:id="rId20"/>
    <p:sldId id="445" r:id="rId21"/>
    <p:sldId id="498" r:id="rId22"/>
    <p:sldId id="436" r:id="rId23"/>
    <p:sldId id="441" r:id="rId24"/>
    <p:sldId id="443" r:id="rId25"/>
    <p:sldId id="451" r:id="rId26"/>
    <p:sldId id="449" r:id="rId27"/>
    <p:sldId id="450" r:id="rId28"/>
    <p:sldId id="455" r:id="rId29"/>
    <p:sldId id="453" r:id="rId30"/>
    <p:sldId id="499" r:id="rId31"/>
    <p:sldId id="500" r:id="rId32"/>
    <p:sldId id="501" r:id="rId33"/>
    <p:sldId id="461" r:id="rId34"/>
    <p:sldId id="456" r:id="rId35"/>
    <p:sldId id="457" r:id="rId36"/>
    <p:sldId id="458" r:id="rId37"/>
    <p:sldId id="459" r:id="rId38"/>
    <p:sldId id="460" r:id="rId39"/>
    <p:sldId id="462" r:id="rId40"/>
    <p:sldId id="454" r:id="rId41"/>
    <p:sldId id="464" r:id="rId42"/>
    <p:sldId id="427" r:id="rId43"/>
    <p:sldId id="465" r:id="rId44"/>
    <p:sldId id="466" r:id="rId45"/>
    <p:sldId id="467" r:id="rId46"/>
    <p:sldId id="486" r:id="rId47"/>
    <p:sldId id="497" r:id="rId48"/>
  </p:sldIdLst>
  <p:sldSz cx="9144000" cy="6858000" type="screen4x3"/>
  <p:notesSz cx="6994525" cy="9278938"/>
  <p:custDataLst>
    <p:tags r:id="rId51"/>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57" autoAdjust="0"/>
    <p:restoredTop sz="84966" autoAdjust="0"/>
  </p:normalViewPr>
  <p:slideViewPr>
    <p:cSldViewPr snapToGrid="0">
      <p:cViewPr varScale="1">
        <p:scale>
          <a:sx n="96" d="100"/>
          <a:sy n="96" d="100"/>
        </p:scale>
        <p:origin x="36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5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image" Target="../media/image80.png"/></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2015B05-D90F-436D-B3F6-F2816A8860AA}"/>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DA5D9D58-CB67-4977-ABA7-E4B7A570F95A}"/>
              </a:ext>
            </a:extLst>
          </p:cNvPr>
          <p:cNvSpPr>
            <a:spLocks noGrp="1" noChangeArrowheads="1"/>
          </p:cNvSpPr>
          <p:nvPr>
            <p:ph type="dt" sz="quarter"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D17647DB-61EB-4E13-8B4B-E2EB33375858}" type="datetime1">
              <a:rPr lang="en-US" altLang="en-US"/>
              <a:pPr/>
              <a:t>3/10/2023</a:t>
            </a:fld>
            <a:endParaRPr lang="en-US" altLang="en-US"/>
          </a:p>
        </p:txBody>
      </p:sp>
      <p:sp>
        <p:nvSpPr>
          <p:cNvPr id="14340" name="Rectangle 4">
            <a:extLst>
              <a:ext uri="{FF2B5EF4-FFF2-40B4-BE49-F238E27FC236}">
                <a16:creationId xmlns:a16="http://schemas.microsoft.com/office/drawing/2014/main" id="{0CFF742C-D034-4842-8365-5F0F6A3EEFBC}"/>
              </a:ext>
            </a:extLst>
          </p:cNvPr>
          <p:cNvSpPr>
            <a:spLocks noGrp="1" noChangeArrowheads="1"/>
          </p:cNvSpPr>
          <p:nvPr>
            <p:ph type="ftr" sz="quarter" idx="2"/>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1051569D-BD6E-4178-B1A3-A84520BDE1BA}"/>
              </a:ext>
            </a:extLst>
          </p:cNvPr>
          <p:cNvSpPr>
            <a:spLocks noGrp="1" noChangeArrowheads="1"/>
          </p:cNvSpPr>
          <p:nvPr>
            <p:ph type="sldNum" sz="quarter" idx="3"/>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E99CC166-F0DC-4332-9E8C-0E8A008F5EB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0B2A3898-5B19-41F0-BC9E-A363D00991FF}"/>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C38959D9-84E2-476F-9A95-EE76E491B667}"/>
              </a:ext>
            </a:extLst>
          </p:cNvPr>
          <p:cNvSpPr>
            <a:spLocks noChangeArrowheads="1"/>
          </p:cNvSpPr>
          <p:nvPr>
            <p:ph type="sldImg" idx="2"/>
          </p:nvPr>
        </p:nvSpPr>
        <p:spPr bwMode="auto">
          <a:xfrm>
            <a:off x="1177925" y="696913"/>
            <a:ext cx="4638675" cy="3478212"/>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D3879991-D247-4360-857C-E0510F73EA96}"/>
              </a:ext>
            </a:extLst>
          </p:cNvPr>
          <p:cNvSpPr>
            <a:spLocks noGrp="1" noChangeArrowheads="1"/>
          </p:cNvSpPr>
          <p:nvPr>
            <p:ph type="body" sz="quarter" idx="3"/>
          </p:nvPr>
        </p:nvSpPr>
        <p:spPr bwMode="auto">
          <a:xfrm>
            <a:off x="933450" y="4406900"/>
            <a:ext cx="5127625"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2D01BA9C-0E7A-4A7E-9244-DAE155E37C7C}"/>
              </a:ext>
            </a:extLst>
          </p:cNvPr>
          <p:cNvSpPr>
            <a:spLocks noGrp="1" noChangeArrowheads="1"/>
          </p:cNvSpPr>
          <p:nvPr>
            <p:ph type="dt"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DACC8386-8C61-4892-99BE-C45A0F908F51}" type="datetime1">
              <a:rPr lang="en-US" altLang="en-US"/>
              <a:pPr/>
              <a:t>3/10/2023</a:t>
            </a:fld>
            <a:endParaRPr lang="en-US" altLang="en-US"/>
          </a:p>
        </p:txBody>
      </p:sp>
      <p:sp>
        <p:nvSpPr>
          <p:cNvPr id="2060" name="Rectangle 12">
            <a:extLst>
              <a:ext uri="{FF2B5EF4-FFF2-40B4-BE49-F238E27FC236}">
                <a16:creationId xmlns:a16="http://schemas.microsoft.com/office/drawing/2014/main" id="{5551977E-B33E-42F7-A174-3787778E01BF}"/>
              </a:ext>
            </a:extLst>
          </p:cNvPr>
          <p:cNvSpPr>
            <a:spLocks noGrp="1" noChangeArrowheads="1"/>
          </p:cNvSpPr>
          <p:nvPr>
            <p:ph type="ftr" sz="quarter" idx="4"/>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E2337E95-B9E4-44FE-BC30-5C79A3584505}"/>
              </a:ext>
            </a:extLst>
          </p:cNvPr>
          <p:cNvSpPr>
            <a:spLocks noGrp="1" noChangeArrowheads="1"/>
          </p:cNvSpPr>
          <p:nvPr>
            <p:ph type="sldNum" sz="quarter" idx="5"/>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AB782740-7DAC-4E80-8CD9-4268A9BDE6D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92643FD-860C-4BF7-971D-6234F59F4EFA}"/>
              </a:ext>
            </a:extLst>
          </p:cNvPr>
          <p:cNvSpPr>
            <a:spLocks noGrp="1" noChangeArrowheads="1"/>
          </p:cNvSpPr>
          <p:nvPr>
            <p:ph type="dt" idx="1"/>
          </p:nvPr>
        </p:nvSpPr>
        <p:spPr>
          <a:ln/>
        </p:spPr>
        <p:txBody>
          <a:bodyPr/>
          <a:lstStyle/>
          <a:p>
            <a:fld id="{F935538A-39B2-495F-9D65-BB216C2AFC16}" type="datetime1">
              <a:rPr lang="en-US" altLang="en-US"/>
              <a:pPr/>
              <a:t>3/10/2023</a:t>
            </a:fld>
            <a:endParaRPr lang="en-US" altLang="en-US"/>
          </a:p>
        </p:txBody>
      </p:sp>
      <p:sp>
        <p:nvSpPr>
          <p:cNvPr id="7" name="Rectangle 13">
            <a:extLst>
              <a:ext uri="{FF2B5EF4-FFF2-40B4-BE49-F238E27FC236}">
                <a16:creationId xmlns:a16="http://schemas.microsoft.com/office/drawing/2014/main" id="{FA815806-EC93-4517-971C-821C0C058DF1}"/>
              </a:ext>
            </a:extLst>
          </p:cNvPr>
          <p:cNvSpPr>
            <a:spLocks noGrp="1" noChangeArrowheads="1"/>
          </p:cNvSpPr>
          <p:nvPr>
            <p:ph type="sldNum" sz="quarter" idx="5"/>
          </p:nvPr>
        </p:nvSpPr>
        <p:spPr>
          <a:ln/>
        </p:spPr>
        <p:txBody>
          <a:bodyPr/>
          <a:lstStyle/>
          <a:p>
            <a:fld id="{094AB235-3913-466E-8F75-DDB33DC0B860}" type="slidenum">
              <a:rPr lang="en-US" altLang="en-US"/>
              <a:pPr/>
              <a:t>1</a:t>
            </a:fld>
            <a:endParaRPr lang="en-US" altLang="en-US"/>
          </a:p>
        </p:txBody>
      </p:sp>
      <p:sp>
        <p:nvSpPr>
          <p:cNvPr id="205826" name="Rectangle 2">
            <a:extLst>
              <a:ext uri="{FF2B5EF4-FFF2-40B4-BE49-F238E27FC236}">
                <a16:creationId xmlns:a16="http://schemas.microsoft.com/office/drawing/2014/main" id="{5CDFF605-3D06-4D30-AD73-4590BF31D8EB}"/>
              </a:ext>
            </a:extLst>
          </p:cNvPr>
          <p:cNvSpPr>
            <a:spLocks noChangeArrowheads="1"/>
          </p:cNvSpPr>
          <p:nvPr>
            <p:ph type="sldImg"/>
          </p:nvPr>
        </p:nvSpPr>
        <p:spPr bwMode="auto">
          <a:xfrm>
            <a:off x="1196975" y="712788"/>
            <a:ext cx="4652963" cy="3489325"/>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E70E45B7-E8B8-49C2-817F-0B021204F6C1}"/>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9186DEC-3DF0-4447-BF3D-C449B1752A88}"/>
              </a:ext>
            </a:extLst>
          </p:cNvPr>
          <p:cNvSpPr>
            <a:spLocks noGrp="1" noChangeArrowheads="1"/>
          </p:cNvSpPr>
          <p:nvPr>
            <p:ph type="dt" idx="1"/>
          </p:nvPr>
        </p:nvSpPr>
        <p:spPr>
          <a:ln/>
        </p:spPr>
        <p:txBody>
          <a:bodyPr/>
          <a:lstStyle/>
          <a:p>
            <a:fld id="{940A4DAB-73A0-4F67-95F6-B569C1AB9A98}" type="datetime1">
              <a:rPr lang="en-US" altLang="en-US"/>
              <a:pPr/>
              <a:t>3/10/2023</a:t>
            </a:fld>
            <a:endParaRPr lang="en-US" altLang="en-US"/>
          </a:p>
        </p:txBody>
      </p:sp>
      <p:sp>
        <p:nvSpPr>
          <p:cNvPr id="7" name="Rectangle 13">
            <a:extLst>
              <a:ext uri="{FF2B5EF4-FFF2-40B4-BE49-F238E27FC236}">
                <a16:creationId xmlns:a16="http://schemas.microsoft.com/office/drawing/2014/main" id="{3A2FAD23-0FD7-4E23-BB93-3EFFEB9C3ED9}"/>
              </a:ext>
            </a:extLst>
          </p:cNvPr>
          <p:cNvSpPr>
            <a:spLocks noGrp="1" noChangeArrowheads="1"/>
          </p:cNvSpPr>
          <p:nvPr>
            <p:ph type="sldNum" sz="quarter" idx="5"/>
          </p:nvPr>
        </p:nvSpPr>
        <p:spPr>
          <a:ln/>
        </p:spPr>
        <p:txBody>
          <a:bodyPr/>
          <a:lstStyle/>
          <a:p>
            <a:fld id="{B3F6E3CB-4ED6-45FD-AF4E-C6F2E7345C66}" type="slidenum">
              <a:rPr lang="en-US" altLang="en-US"/>
              <a:pPr/>
              <a:t>3</a:t>
            </a:fld>
            <a:endParaRPr lang="en-US" altLang="en-US"/>
          </a:p>
        </p:txBody>
      </p:sp>
      <p:sp>
        <p:nvSpPr>
          <p:cNvPr id="319490" name="Rectangle 2">
            <a:extLst>
              <a:ext uri="{FF2B5EF4-FFF2-40B4-BE49-F238E27FC236}">
                <a16:creationId xmlns:a16="http://schemas.microsoft.com/office/drawing/2014/main" id="{A4424976-4141-497E-BE8D-5F7FAAE46D31}"/>
              </a:ext>
            </a:extLst>
          </p:cNvPr>
          <p:cNvSpPr>
            <a:spLocks noChangeArrowheads="1" noTextEdit="1"/>
          </p:cNvSpPr>
          <p:nvPr>
            <p:ph type="sldImg"/>
          </p:nvPr>
        </p:nvSpPr>
        <p:spPr bwMode="auto">
          <a:xfrm>
            <a:off x="1136650" y="685800"/>
            <a:ext cx="4670425" cy="3503613"/>
          </a:xfrm>
          <a:prstGeom prst="rect">
            <a:avLst/>
          </a:prstGeom>
          <a:solidFill>
            <a:srgbClr val="FFFFFF"/>
          </a:solidFill>
          <a:ln>
            <a:solidFill>
              <a:srgbClr val="000000"/>
            </a:solidFill>
            <a:miter lim="800000"/>
            <a:headEnd/>
            <a:tailEnd/>
          </a:ln>
        </p:spPr>
      </p:sp>
      <p:sp>
        <p:nvSpPr>
          <p:cNvPr id="319491" name="Rectangle 3">
            <a:extLst>
              <a:ext uri="{FF2B5EF4-FFF2-40B4-BE49-F238E27FC236}">
                <a16:creationId xmlns:a16="http://schemas.microsoft.com/office/drawing/2014/main" id="{C907141A-74FA-4D55-926C-199929379165}"/>
              </a:ext>
            </a:extLst>
          </p:cNvPr>
          <p:cNvSpPr>
            <a:spLocks noChangeArrowheads="1"/>
          </p:cNvSpPr>
          <p:nvPr>
            <p:ph type="body" idx="1"/>
          </p:nvPr>
        </p:nvSpPr>
        <p:spPr bwMode="auto">
          <a:xfrm>
            <a:off x="915988" y="4418013"/>
            <a:ext cx="5111750" cy="4189412"/>
          </a:xfrm>
          <a:prstGeom prst="rect">
            <a:avLst/>
          </a:prstGeom>
          <a:solidFill>
            <a:srgbClr val="FFFFFF"/>
          </a:solidFill>
          <a:ln>
            <a:solidFill>
              <a:srgbClr val="000000"/>
            </a:solidFill>
            <a:miter lim="800000"/>
            <a:headEnd/>
            <a:tailEnd/>
          </a:ln>
        </p:spPr>
        <p:txBody>
          <a:bodyPr/>
          <a:lstStyle/>
          <a:p>
            <a:r>
              <a:rPr lang="en-US" altLang="en-US"/>
              <a:t>Much of hydrology is spatial, so GIS provides a natural tool for Hydrologic Modeling.  This slide illustrates the development of Hydrologic Model information from GIS.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D37FB49-3B64-419B-9D34-AAB231B50BF0}"/>
              </a:ext>
            </a:extLst>
          </p:cNvPr>
          <p:cNvSpPr>
            <a:spLocks noGrp="1" noChangeArrowheads="1"/>
          </p:cNvSpPr>
          <p:nvPr>
            <p:ph type="dt" idx="1"/>
          </p:nvPr>
        </p:nvSpPr>
        <p:spPr>
          <a:ln/>
        </p:spPr>
        <p:txBody>
          <a:bodyPr/>
          <a:lstStyle/>
          <a:p>
            <a:fld id="{2622D626-4B61-48E4-8245-03AEF64DF54B}" type="datetime1">
              <a:rPr lang="en-US" altLang="en-US"/>
              <a:pPr/>
              <a:t>3/10/2023</a:t>
            </a:fld>
            <a:endParaRPr lang="en-US" altLang="en-US"/>
          </a:p>
        </p:txBody>
      </p:sp>
      <p:sp>
        <p:nvSpPr>
          <p:cNvPr id="7" name="Rectangle 13">
            <a:extLst>
              <a:ext uri="{FF2B5EF4-FFF2-40B4-BE49-F238E27FC236}">
                <a16:creationId xmlns:a16="http://schemas.microsoft.com/office/drawing/2014/main" id="{1F35485A-1C61-494E-94E5-AEF8DF8285D9}"/>
              </a:ext>
            </a:extLst>
          </p:cNvPr>
          <p:cNvSpPr>
            <a:spLocks noGrp="1" noChangeArrowheads="1"/>
          </p:cNvSpPr>
          <p:nvPr>
            <p:ph type="sldNum" sz="quarter" idx="5"/>
          </p:nvPr>
        </p:nvSpPr>
        <p:spPr>
          <a:ln/>
        </p:spPr>
        <p:txBody>
          <a:bodyPr/>
          <a:lstStyle/>
          <a:p>
            <a:fld id="{C0EBDBA7-823D-4FF6-8317-8E6F74EF52EA}" type="slidenum">
              <a:rPr lang="en-US" altLang="en-US"/>
              <a:pPr/>
              <a:t>4</a:t>
            </a:fld>
            <a:endParaRPr lang="en-US" altLang="en-US"/>
          </a:p>
        </p:txBody>
      </p:sp>
      <p:sp>
        <p:nvSpPr>
          <p:cNvPr id="326658" name="Rectangle 2">
            <a:extLst>
              <a:ext uri="{FF2B5EF4-FFF2-40B4-BE49-F238E27FC236}">
                <a16:creationId xmlns:a16="http://schemas.microsoft.com/office/drawing/2014/main" id="{2AAE7FFD-B607-41F9-8BD6-B202A431D481}"/>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326659" name="Rectangle 3">
            <a:extLst>
              <a:ext uri="{FF2B5EF4-FFF2-40B4-BE49-F238E27FC236}">
                <a16:creationId xmlns:a16="http://schemas.microsoft.com/office/drawing/2014/main" id="{CD498CAA-036D-45F5-8697-35411805AEC9}"/>
              </a:ext>
            </a:extLst>
          </p:cNvPr>
          <p:cNvSpPr>
            <a:spLocks noChangeArrowheads="1"/>
          </p:cNvSpPr>
          <p:nvPr>
            <p:ph type="body" idx="1"/>
          </p:nvPr>
        </p:nvSpPr>
        <p:spPr bwMode="auto">
          <a:xfrm>
            <a:off x="228600" y="228600"/>
            <a:ext cx="6765925" cy="7997825"/>
          </a:xfrm>
          <a:prstGeom prst="rect">
            <a:avLst/>
          </a:prstGeom>
          <a:solidFill>
            <a:srgbClr val="FFFFFF"/>
          </a:solidFill>
          <a:ln>
            <a:solidFill>
              <a:srgbClr val="000000"/>
            </a:solidFill>
            <a:miter lim="800000"/>
            <a:headEnd/>
            <a:tailEnd/>
          </a:ln>
        </p:spPr>
        <p:txBody>
          <a:bodyPr lIns="92418" tIns="46209" rIns="92418" bIns="46209"/>
          <a:lstStyle/>
          <a:p>
            <a:r>
              <a:rPr lang="en-US" altLang="en-US"/>
              <a:t>Complicate slide, but bear with me as I explain it because rainfall estimation is a crucial problem here. Wanted to model the spatial pattern of rainfall over the watershed, recognizing orographic variability and using the gauges present</a:t>
            </a:r>
          </a:p>
          <a:p>
            <a:pPr>
              <a:buFontTx/>
              <a:buChar char="•"/>
            </a:pPr>
            <a:r>
              <a:rPr lang="en-US" altLang="en-US"/>
              <a:t>Circles show rain gauges.</a:t>
            </a:r>
          </a:p>
          <a:p>
            <a:pPr>
              <a:buFontTx/>
              <a:buChar char="•"/>
            </a:pPr>
            <a:r>
              <a:rPr lang="en-US" altLang="en-US"/>
              <a:t>The contours show the estimate of the mean annual rainfall surface that reflects the orographic effects. The surface was constructed by Roddy Henderson using what he had learnt from doing rainfall-runoff data analysis for many West Coast  catchments. He assumed that the upper envelope of measured annual rainfall along each NW-&gt;SE path was the best estimate of  the actual rainfall process. By doing this, he discounted lower measurements on the grounds that they were perhaps only  representative of very local conditions (~1 km), and did not necessarily constitute a representative sample for spatial interploation purposes.</a:t>
            </a:r>
          </a:p>
          <a:p>
            <a:endParaRPr lang="en-US" altLang="en-US"/>
          </a:p>
          <a:p>
            <a:r>
              <a:rPr lang="en-US" altLang="en-US"/>
              <a:t>2. By constructing envelope curves for many NW-&gt;SE paths on the West Coast, Roddy inferred the location and magnitude of  the annual rainfall peak(s). For the Grey, there are peaks slightly </a:t>
            </a:r>
          </a:p>
          <a:p>
            <a:r>
              <a:rPr lang="en-US" altLang="en-US"/>
              <a:t>upwind of both the Paparoa Ranges and Southern Alps. </a:t>
            </a:r>
          </a:p>
          <a:p>
            <a:endParaRPr lang="en-US" altLang="en-US"/>
          </a:p>
          <a:p>
            <a:r>
              <a:rPr lang="en-US" altLang="en-US"/>
              <a:t>3. He generalised his envelope by fitting a simple surface to it. (I think the rain surface was constrained so that the peak rain along any NW-SE path across the catchment was 12 m/yr. If there were two peaks along a path, then the sum of the peaks was 12 m/yr.) Rain was distributed along each path by assuming an exponential fall-off from the peak(s).  The rainfall at sea level on the West Coast, and on the Canterbury Plains was taken to be the observed amounts, since orography does not affect these sites greatly.</a:t>
            </a:r>
          </a:p>
          <a:p>
            <a:r>
              <a:rPr lang="en-US" altLang="en-US"/>
              <a:t>  </a:t>
            </a:r>
          </a:p>
          <a:p>
            <a:r>
              <a:rPr lang="en-US" altLang="en-US"/>
              <a:t>Need precipitation at each point as a weighted average of precipitation from nearby weights.  Used a scheme to determine weights based upon Delauney triangles, linear interpolation and normalization by annual rainfall estimate.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D8DE01A-5781-4655-A1D4-0E4AF9FA3187}"/>
              </a:ext>
            </a:extLst>
          </p:cNvPr>
          <p:cNvSpPr>
            <a:spLocks noGrp="1" noChangeArrowheads="1"/>
          </p:cNvSpPr>
          <p:nvPr>
            <p:ph type="dt" idx="1"/>
          </p:nvPr>
        </p:nvSpPr>
        <p:spPr>
          <a:ln/>
        </p:spPr>
        <p:txBody>
          <a:bodyPr/>
          <a:lstStyle/>
          <a:p>
            <a:fld id="{F07629FC-AF70-4902-ABC5-4144DF740EF4}" type="datetime1">
              <a:rPr lang="en-US" altLang="en-US"/>
              <a:pPr/>
              <a:t>3/10/2023</a:t>
            </a:fld>
            <a:endParaRPr lang="en-US" altLang="en-US"/>
          </a:p>
        </p:txBody>
      </p:sp>
      <p:sp>
        <p:nvSpPr>
          <p:cNvPr id="7" name="Rectangle 13">
            <a:extLst>
              <a:ext uri="{FF2B5EF4-FFF2-40B4-BE49-F238E27FC236}">
                <a16:creationId xmlns:a16="http://schemas.microsoft.com/office/drawing/2014/main" id="{E0D5F06B-CED1-41F3-A330-DA407241EE13}"/>
              </a:ext>
            </a:extLst>
          </p:cNvPr>
          <p:cNvSpPr>
            <a:spLocks noGrp="1" noChangeArrowheads="1"/>
          </p:cNvSpPr>
          <p:nvPr>
            <p:ph type="sldNum" sz="quarter" idx="5"/>
          </p:nvPr>
        </p:nvSpPr>
        <p:spPr>
          <a:ln/>
        </p:spPr>
        <p:txBody>
          <a:bodyPr/>
          <a:lstStyle/>
          <a:p>
            <a:fld id="{AC102907-691D-4469-A170-F8DA9D9B7A08}" type="slidenum">
              <a:rPr lang="en-US" altLang="en-US"/>
              <a:pPr/>
              <a:t>5</a:t>
            </a:fld>
            <a:endParaRPr lang="en-US" altLang="en-US"/>
          </a:p>
        </p:txBody>
      </p:sp>
      <p:sp>
        <p:nvSpPr>
          <p:cNvPr id="328706" name="Rectangle 2">
            <a:extLst>
              <a:ext uri="{FF2B5EF4-FFF2-40B4-BE49-F238E27FC236}">
                <a16:creationId xmlns:a16="http://schemas.microsoft.com/office/drawing/2014/main" id="{21DB2FB3-E76F-43D5-9C4A-D690634FF505}"/>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328707" name="Rectangle 3">
            <a:extLst>
              <a:ext uri="{FF2B5EF4-FFF2-40B4-BE49-F238E27FC236}">
                <a16:creationId xmlns:a16="http://schemas.microsoft.com/office/drawing/2014/main" id="{3D95515B-0009-4148-B7E0-ED4F946B74F4}"/>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lIns="92418" tIns="46209" rIns="92418" bIns="46209"/>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BFFBF21-BF7E-440B-B2D8-BFFF3AD8511C}"/>
              </a:ext>
            </a:extLst>
          </p:cNvPr>
          <p:cNvSpPr>
            <a:spLocks noGrp="1" noChangeArrowheads="1"/>
          </p:cNvSpPr>
          <p:nvPr>
            <p:ph type="dt" idx="1"/>
          </p:nvPr>
        </p:nvSpPr>
        <p:spPr>
          <a:ln/>
        </p:spPr>
        <p:txBody>
          <a:bodyPr/>
          <a:lstStyle/>
          <a:p>
            <a:fld id="{04D69F70-596D-4F07-A1E0-A0C517134068}" type="datetime1">
              <a:rPr lang="en-US" altLang="en-US"/>
              <a:pPr/>
              <a:t>3/10/2023</a:t>
            </a:fld>
            <a:endParaRPr lang="en-US" altLang="en-US"/>
          </a:p>
        </p:txBody>
      </p:sp>
      <p:sp>
        <p:nvSpPr>
          <p:cNvPr id="7" name="Rectangle 13">
            <a:extLst>
              <a:ext uri="{FF2B5EF4-FFF2-40B4-BE49-F238E27FC236}">
                <a16:creationId xmlns:a16="http://schemas.microsoft.com/office/drawing/2014/main" id="{6CA55A86-0146-4DF1-8BDA-BDC79758C471}"/>
              </a:ext>
            </a:extLst>
          </p:cNvPr>
          <p:cNvSpPr>
            <a:spLocks noGrp="1" noChangeArrowheads="1"/>
          </p:cNvSpPr>
          <p:nvPr>
            <p:ph type="sldNum" sz="quarter" idx="5"/>
          </p:nvPr>
        </p:nvSpPr>
        <p:spPr>
          <a:ln/>
        </p:spPr>
        <p:txBody>
          <a:bodyPr/>
          <a:lstStyle/>
          <a:p>
            <a:fld id="{06E970F6-8D9E-40C9-994B-932F396C5D0B}" type="slidenum">
              <a:rPr lang="en-US" altLang="en-US"/>
              <a:pPr/>
              <a:t>6</a:t>
            </a:fld>
            <a:endParaRPr lang="en-US" altLang="en-US"/>
          </a:p>
        </p:txBody>
      </p:sp>
      <p:sp>
        <p:nvSpPr>
          <p:cNvPr id="321538" name="Rectangle 2">
            <a:extLst>
              <a:ext uri="{FF2B5EF4-FFF2-40B4-BE49-F238E27FC236}">
                <a16:creationId xmlns:a16="http://schemas.microsoft.com/office/drawing/2014/main" id="{B2F875BA-1C0D-447F-A4B2-9638332B6C34}"/>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321539" name="Rectangle 3">
            <a:extLst>
              <a:ext uri="{FF2B5EF4-FFF2-40B4-BE49-F238E27FC236}">
                <a16:creationId xmlns:a16="http://schemas.microsoft.com/office/drawing/2014/main" id="{C54021E6-B5D4-46B3-AA8D-399635E7F9BC}"/>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lIns="92418" tIns="46209" rIns="92418" bIns="46209"/>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0337624-DD93-48B5-8CA9-742CED80E137}"/>
              </a:ext>
            </a:extLst>
          </p:cNvPr>
          <p:cNvSpPr>
            <a:spLocks noGrp="1" noChangeArrowheads="1"/>
          </p:cNvSpPr>
          <p:nvPr>
            <p:ph type="dt" idx="1"/>
          </p:nvPr>
        </p:nvSpPr>
        <p:spPr>
          <a:ln/>
        </p:spPr>
        <p:txBody>
          <a:bodyPr/>
          <a:lstStyle/>
          <a:p>
            <a:fld id="{36342EB0-87FF-4ECF-8BA5-E518A40AFFAF}" type="datetime1">
              <a:rPr lang="en-US" altLang="en-US"/>
              <a:pPr/>
              <a:t>3/10/2023</a:t>
            </a:fld>
            <a:endParaRPr lang="en-US" altLang="en-US"/>
          </a:p>
        </p:txBody>
      </p:sp>
      <p:sp>
        <p:nvSpPr>
          <p:cNvPr id="7" name="Rectangle 13">
            <a:extLst>
              <a:ext uri="{FF2B5EF4-FFF2-40B4-BE49-F238E27FC236}">
                <a16:creationId xmlns:a16="http://schemas.microsoft.com/office/drawing/2014/main" id="{C1CA2828-35E2-4577-97B1-737C41D77583}"/>
              </a:ext>
            </a:extLst>
          </p:cNvPr>
          <p:cNvSpPr>
            <a:spLocks noGrp="1" noChangeArrowheads="1"/>
          </p:cNvSpPr>
          <p:nvPr>
            <p:ph type="sldNum" sz="quarter" idx="5"/>
          </p:nvPr>
        </p:nvSpPr>
        <p:spPr>
          <a:ln/>
        </p:spPr>
        <p:txBody>
          <a:bodyPr/>
          <a:lstStyle/>
          <a:p>
            <a:fld id="{E83183BE-D698-4B3B-B079-004BDCC22E6B}" type="slidenum">
              <a:rPr lang="en-US" altLang="en-US"/>
              <a:pPr/>
              <a:t>7</a:t>
            </a:fld>
            <a:endParaRPr lang="en-US" altLang="en-US"/>
          </a:p>
        </p:txBody>
      </p:sp>
      <p:sp>
        <p:nvSpPr>
          <p:cNvPr id="330754" name="Rectangle 2">
            <a:extLst>
              <a:ext uri="{FF2B5EF4-FFF2-40B4-BE49-F238E27FC236}">
                <a16:creationId xmlns:a16="http://schemas.microsoft.com/office/drawing/2014/main" id="{49AF718C-EB57-4385-89BB-966FCA20398C}"/>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330755" name="Rectangle 3">
            <a:extLst>
              <a:ext uri="{FF2B5EF4-FFF2-40B4-BE49-F238E27FC236}">
                <a16:creationId xmlns:a16="http://schemas.microsoft.com/office/drawing/2014/main" id="{72387641-7C95-4F09-8991-17663C37D04F}"/>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lIns="92418" tIns="46209" rIns="92418" bIns="46209"/>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0E4EC03-48AD-40EC-9F09-040B8F839AAE}"/>
              </a:ext>
            </a:extLst>
          </p:cNvPr>
          <p:cNvSpPr>
            <a:spLocks noGrp="1" noChangeArrowheads="1"/>
          </p:cNvSpPr>
          <p:nvPr>
            <p:ph type="dt" idx="1"/>
          </p:nvPr>
        </p:nvSpPr>
        <p:spPr>
          <a:ln/>
        </p:spPr>
        <p:txBody>
          <a:bodyPr/>
          <a:lstStyle/>
          <a:p>
            <a:fld id="{07ECA76D-D57E-4134-83BE-2CE48D1352C1}" type="datetime1">
              <a:rPr lang="en-US" altLang="en-US"/>
              <a:pPr/>
              <a:t>3/10/2023</a:t>
            </a:fld>
            <a:endParaRPr lang="en-US" altLang="en-US"/>
          </a:p>
        </p:txBody>
      </p:sp>
      <p:sp>
        <p:nvSpPr>
          <p:cNvPr id="7" name="Rectangle 13">
            <a:extLst>
              <a:ext uri="{FF2B5EF4-FFF2-40B4-BE49-F238E27FC236}">
                <a16:creationId xmlns:a16="http://schemas.microsoft.com/office/drawing/2014/main" id="{1BBBBDBD-759B-410E-AE4C-1D2F7AE2699B}"/>
              </a:ext>
            </a:extLst>
          </p:cNvPr>
          <p:cNvSpPr>
            <a:spLocks noGrp="1" noChangeArrowheads="1"/>
          </p:cNvSpPr>
          <p:nvPr>
            <p:ph type="sldNum" sz="quarter" idx="5"/>
          </p:nvPr>
        </p:nvSpPr>
        <p:spPr>
          <a:ln/>
        </p:spPr>
        <p:txBody>
          <a:bodyPr/>
          <a:lstStyle/>
          <a:p>
            <a:fld id="{136CAF79-F4FF-4B93-B23D-C8963D8958EA}" type="slidenum">
              <a:rPr lang="en-US" altLang="en-US"/>
              <a:pPr/>
              <a:t>21</a:t>
            </a:fld>
            <a:endParaRPr lang="en-US" altLang="en-US"/>
          </a:p>
        </p:txBody>
      </p:sp>
      <p:sp>
        <p:nvSpPr>
          <p:cNvPr id="338946" name="Rectangle 2">
            <a:extLst>
              <a:ext uri="{FF2B5EF4-FFF2-40B4-BE49-F238E27FC236}">
                <a16:creationId xmlns:a16="http://schemas.microsoft.com/office/drawing/2014/main" id="{F1A5A665-20BD-49BA-B585-543B555A92E0}"/>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338947" name="Rectangle 3">
            <a:extLst>
              <a:ext uri="{FF2B5EF4-FFF2-40B4-BE49-F238E27FC236}">
                <a16:creationId xmlns:a16="http://schemas.microsoft.com/office/drawing/2014/main" id="{139BC43B-31C6-4478-94F8-E58921FFF904}"/>
              </a:ext>
            </a:extLst>
          </p:cNvPr>
          <p:cNvSpPr>
            <a:spLocks noChangeArrowheads="1"/>
          </p:cNvSpPr>
          <p:nvPr>
            <p:ph type="body" idx="1"/>
          </p:nvPr>
        </p:nvSpPr>
        <p:spPr bwMode="auto">
          <a:xfrm>
            <a:off x="949325" y="4454525"/>
            <a:ext cx="5062538" cy="4156075"/>
          </a:xfrm>
          <a:prstGeom prst="rect">
            <a:avLst/>
          </a:prstGeom>
          <a:solidFill>
            <a:srgbClr val="FFFFFF"/>
          </a:solidFill>
          <a:ln>
            <a:solidFill>
              <a:srgbClr val="000000"/>
            </a:solidFill>
            <a:miter lim="800000"/>
            <a:headEnd/>
            <a:tailEnd/>
          </a:ln>
        </p:spPr>
        <p:txBody>
          <a:bodyPr lIns="92402" tIns="46201" rIns="92402" bIns="46201"/>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A8FD8830-AF05-4120-8A31-5C3CB141529A}"/>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0AEAEF82-216B-4BC5-88FD-154352142C39}"/>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55FC908C-BD55-4020-A666-46FDE6D83FB2}"/>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2D92362C-9A5B-4651-9B22-6838ABCEA570}"/>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5B6C8783-2F51-48E8-8A4E-ED182A18E44C}"/>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26F0FF7A-0EE6-4CEA-B059-821ADFD9C943}"/>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2F331ED3-8BFD-41B4-B7DB-666506250AEF}"/>
              </a:ext>
            </a:extLst>
          </p:cNvPr>
          <p:cNvSpPr>
            <a:spLocks noGrp="1" noChangeArrowheads="1"/>
          </p:cNvSpPr>
          <p:nvPr>
            <p:ph type="sldNum" sz="quarter" idx="4"/>
          </p:nvPr>
        </p:nvSpPr>
        <p:spPr/>
        <p:txBody>
          <a:bodyPr/>
          <a:lstStyle>
            <a:lvl1pPr>
              <a:defRPr/>
            </a:lvl1pPr>
          </a:lstStyle>
          <a:p>
            <a:fld id="{3FF50610-D6D6-47DD-B24E-BA85DBF4740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FEAD-D49C-4E5C-B8E2-5A32A3AB2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F0785-E82B-4D1F-83A7-1EE5C79CB1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DAA95-FE87-45BB-AC01-C90C21008B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4875AF-5599-4B08-94CE-331CBB5302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478F08-CDDA-4C15-A61E-77ACB1784060}"/>
              </a:ext>
            </a:extLst>
          </p:cNvPr>
          <p:cNvSpPr>
            <a:spLocks noGrp="1"/>
          </p:cNvSpPr>
          <p:nvPr>
            <p:ph type="sldNum" sz="quarter" idx="12"/>
          </p:nvPr>
        </p:nvSpPr>
        <p:spPr/>
        <p:txBody>
          <a:bodyPr/>
          <a:lstStyle>
            <a:lvl1pPr>
              <a:defRPr/>
            </a:lvl1pPr>
          </a:lstStyle>
          <a:p>
            <a:fld id="{576700DB-1B29-42D4-8B12-6348916A6387}" type="slidenum">
              <a:rPr lang="en-US" altLang="en-US"/>
              <a:pPr/>
              <a:t>‹#›</a:t>
            </a:fld>
            <a:endParaRPr lang="en-US" altLang="en-US"/>
          </a:p>
        </p:txBody>
      </p:sp>
    </p:spTree>
    <p:extLst>
      <p:ext uri="{BB962C8B-B14F-4D97-AF65-F5344CB8AC3E}">
        <p14:creationId xmlns:p14="http://schemas.microsoft.com/office/powerpoint/2010/main" val="173162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3D0D8-0F87-4AD7-954F-DF9C94C30D51}"/>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FB7E4-263D-4745-9BA4-6547E3463EC6}"/>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44576-D57C-421B-B999-70EF11CCEB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99D108-0893-4556-A140-08D16EC17E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DECB6E-3EB4-49C5-A03B-BB8F8455035C}"/>
              </a:ext>
            </a:extLst>
          </p:cNvPr>
          <p:cNvSpPr>
            <a:spLocks noGrp="1"/>
          </p:cNvSpPr>
          <p:nvPr>
            <p:ph type="sldNum" sz="quarter" idx="12"/>
          </p:nvPr>
        </p:nvSpPr>
        <p:spPr/>
        <p:txBody>
          <a:bodyPr/>
          <a:lstStyle>
            <a:lvl1pPr>
              <a:defRPr/>
            </a:lvl1pPr>
          </a:lstStyle>
          <a:p>
            <a:fld id="{CB081C94-5B33-4C7C-A9CB-69D6D21B76F7}" type="slidenum">
              <a:rPr lang="en-US" altLang="en-US"/>
              <a:pPr/>
              <a:t>‹#›</a:t>
            </a:fld>
            <a:endParaRPr lang="en-US" altLang="en-US"/>
          </a:p>
        </p:txBody>
      </p:sp>
    </p:spTree>
    <p:extLst>
      <p:ext uri="{BB962C8B-B14F-4D97-AF65-F5344CB8AC3E}">
        <p14:creationId xmlns:p14="http://schemas.microsoft.com/office/powerpoint/2010/main" val="135941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C2D-CA48-4E5B-B2F8-EFFFC9A4B171}"/>
              </a:ext>
            </a:extLst>
          </p:cNvPr>
          <p:cNvSpPr>
            <a:spLocks noGrp="1"/>
          </p:cNvSpPr>
          <p:nvPr>
            <p:ph type="title"/>
          </p:nvPr>
        </p:nvSpPr>
        <p:spPr>
          <a:xfrm>
            <a:off x="2819400" y="609600"/>
            <a:ext cx="6096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ED44BEE-06FF-4491-9EED-AF047F9B8CAF}"/>
              </a:ext>
            </a:extLst>
          </p:cNvPr>
          <p:cNvSpPr>
            <a:spLocks noGrp="1"/>
          </p:cNvSpPr>
          <p:nvPr>
            <p:ph type="clipArt" sz="half" idx="1"/>
          </p:nvPr>
        </p:nvSpPr>
        <p:spPr>
          <a:xfrm>
            <a:off x="2819400" y="1981200"/>
            <a:ext cx="2971800" cy="4114800"/>
          </a:xfrm>
        </p:spPr>
        <p:txBody>
          <a:bodyPr/>
          <a:lstStyle/>
          <a:p>
            <a:endParaRPr lang="en-US"/>
          </a:p>
        </p:txBody>
      </p:sp>
      <p:sp>
        <p:nvSpPr>
          <p:cNvPr id="4" name="Text Placeholder 3">
            <a:extLst>
              <a:ext uri="{FF2B5EF4-FFF2-40B4-BE49-F238E27FC236}">
                <a16:creationId xmlns:a16="http://schemas.microsoft.com/office/drawing/2014/main" id="{873C373E-26D4-44E7-A286-3BBC047BFFB9}"/>
              </a:ext>
            </a:extLst>
          </p:cNvPr>
          <p:cNvSpPr>
            <a:spLocks noGrp="1"/>
          </p:cNvSpPr>
          <p:nvPr>
            <p:ph type="body"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53195-D178-43A4-8809-534A24CF54B5}"/>
              </a:ext>
            </a:extLst>
          </p:cNvPr>
          <p:cNvSpPr>
            <a:spLocks noGrp="1"/>
          </p:cNvSpPr>
          <p:nvPr>
            <p:ph type="dt" sz="half" idx="10"/>
          </p:nvPr>
        </p:nvSpPr>
        <p:spPr>
          <a:xfrm>
            <a:off x="152400" y="5562600"/>
            <a:ext cx="1905000" cy="3048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FC2A52-B290-44B5-9F33-62AC9B95CB2E}"/>
              </a:ext>
            </a:extLst>
          </p:cNvPr>
          <p:cNvSpPr>
            <a:spLocks noGrp="1"/>
          </p:cNvSpPr>
          <p:nvPr>
            <p:ph type="ftr" sz="quarter" idx="11"/>
          </p:nvPr>
        </p:nvSpPr>
        <p:spPr>
          <a:xfrm>
            <a:off x="152400" y="5867400"/>
            <a:ext cx="2590800" cy="3048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62916F-C659-4CCC-B97C-F12049D63E12}"/>
              </a:ext>
            </a:extLst>
          </p:cNvPr>
          <p:cNvSpPr>
            <a:spLocks noGrp="1"/>
          </p:cNvSpPr>
          <p:nvPr>
            <p:ph type="sldNum" sz="quarter" idx="12"/>
          </p:nvPr>
        </p:nvSpPr>
        <p:spPr>
          <a:xfrm>
            <a:off x="152400" y="6248400"/>
            <a:ext cx="1905000" cy="457200"/>
          </a:xfrm>
        </p:spPr>
        <p:txBody>
          <a:bodyPr/>
          <a:lstStyle>
            <a:lvl1pPr>
              <a:defRPr/>
            </a:lvl1pPr>
          </a:lstStyle>
          <a:p>
            <a:fld id="{35887128-9C7A-4346-9AC3-A4386FE57271}" type="slidenum">
              <a:rPr lang="en-US" altLang="en-US"/>
              <a:pPr/>
              <a:t>‹#›</a:t>
            </a:fld>
            <a:endParaRPr lang="en-US" altLang="en-US"/>
          </a:p>
        </p:txBody>
      </p:sp>
    </p:spTree>
    <p:extLst>
      <p:ext uri="{BB962C8B-B14F-4D97-AF65-F5344CB8AC3E}">
        <p14:creationId xmlns:p14="http://schemas.microsoft.com/office/powerpoint/2010/main" val="23528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4EA8-F6B1-414E-9612-908E71E23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6D81B-9F4F-4E65-A1AD-FA257D9D16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1EF01-D3F5-4B67-B686-41E44B6577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9DD1E4A-DA4E-4676-A1EC-E5956D8370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E49933-2125-4A0D-BB40-FD5F55D301A6}"/>
              </a:ext>
            </a:extLst>
          </p:cNvPr>
          <p:cNvSpPr>
            <a:spLocks noGrp="1"/>
          </p:cNvSpPr>
          <p:nvPr>
            <p:ph type="sldNum" sz="quarter" idx="12"/>
          </p:nvPr>
        </p:nvSpPr>
        <p:spPr/>
        <p:txBody>
          <a:bodyPr/>
          <a:lstStyle>
            <a:lvl1pPr>
              <a:defRPr/>
            </a:lvl1pPr>
          </a:lstStyle>
          <a:p>
            <a:fld id="{33E93849-8CE7-45D1-B9F4-791799C8E1B1}" type="slidenum">
              <a:rPr lang="en-US" altLang="en-US"/>
              <a:pPr/>
              <a:t>‹#›</a:t>
            </a:fld>
            <a:endParaRPr lang="en-US" altLang="en-US"/>
          </a:p>
        </p:txBody>
      </p:sp>
    </p:spTree>
    <p:extLst>
      <p:ext uri="{BB962C8B-B14F-4D97-AF65-F5344CB8AC3E}">
        <p14:creationId xmlns:p14="http://schemas.microsoft.com/office/powerpoint/2010/main" val="135406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8296-6A51-4148-AE77-8ABC45701DB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45956-5CA0-4D89-B68D-1702DA4930F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5D2B308-BA03-445E-88FD-4C29086084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49ACE8-74C1-4507-97DC-21199580AE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F454AF9-63A3-4E5C-835A-C54F1CA16414}"/>
              </a:ext>
            </a:extLst>
          </p:cNvPr>
          <p:cNvSpPr>
            <a:spLocks noGrp="1"/>
          </p:cNvSpPr>
          <p:nvPr>
            <p:ph type="sldNum" sz="quarter" idx="12"/>
          </p:nvPr>
        </p:nvSpPr>
        <p:spPr/>
        <p:txBody>
          <a:bodyPr/>
          <a:lstStyle>
            <a:lvl1pPr>
              <a:defRPr/>
            </a:lvl1pPr>
          </a:lstStyle>
          <a:p>
            <a:fld id="{A9574C1D-663B-4B82-83EC-CEC802048047}" type="slidenum">
              <a:rPr lang="en-US" altLang="en-US"/>
              <a:pPr/>
              <a:t>‹#›</a:t>
            </a:fld>
            <a:endParaRPr lang="en-US" altLang="en-US"/>
          </a:p>
        </p:txBody>
      </p:sp>
    </p:spTree>
    <p:extLst>
      <p:ext uri="{BB962C8B-B14F-4D97-AF65-F5344CB8AC3E}">
        <p14:creationId xmlns:p14="http://schemas.microsoft.com/office/powerpoint/2010/main" val="307796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98D3-4212-4A20-9B51-52DCE71D1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3F0E2-8CB0-47FC-8F3C-6F39E07FFF36}"/>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80213D-FD4F-4637-A361-7EBB983F81D0}"/>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6B7ECE-1BA1-4585-9D3F-2871F39F31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E398F5-C4E2-4409-A852-FB1957034D4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B736EF-2E29-438E-BD8F-87AB4F0E313C}"/>
              </a:ext>
            </a:extLst>
          </p:cNvPr>
          <p:cNvSpPr>
            <a:spLocks noGrp="1"/>
          </p:cNvSpPr>
          <p:nvPr>
            <p:ph type="sldNum" sz="quarter" idx="12"/>
          </p:nvPr>
        </p:nvSpPr>
        <p:spPr/>
        <p:txBody>
          <a:bodyPr/>
          <a:lstStyle>
            <a:lvl1pPr>
              <a:defRPr/>
            </a:lvl1pPr>
          </a:lstStyle>
          <a:p>
            <a:fld id="{B1F5E497-6826-4C04-9C79-63BDBF230A60}" type="slidenum">
              <a:rPr lang="en-US" altLang="en-US"/>
              <a:pPr/>
              <a:t>‹#›</a:t>
            </a:fld>
            <a:endParaRPr lang="en-US" altLang="en-US"/>
          </a:p>
        </p:txBody>
      </p:sp>
    </p:spTree>
    <p:extLst>
      <p:ext uri="{BB962C8B-B14F-4D97-AF65-F5344CB8AC3E}">
        <p14:creationId xmlns:p14="http://schemas.microsoft.com/office/powerpoint/2010/main" val="361106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6DB3-BB52-4092-9AC3-09D5BBD8E52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30A40-1820-45A5-897F-5A0B0AAEBE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3C19A3-6185-49B2-BFAB-A84B4632D0F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F1A6D-ED58-46C9-999D-2273751F059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8AB01A-07E2-48C0-8630-198FA74B366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4BB51-73A1-438E-B299-0D8EB5E8B07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6A2E4BB-43EE-42EE-926C-61D201DF3E2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33D9BE4-ECA9-4699-AD8B-7D7403425550}"/>
              </a:ext>
            </a:extLst>
          </p:cNvPr>
          <p:cNvSpPr>
            <a:spLocks noGrp="1"/>
          </p:cNvSpPr>
          <p:nvPr>
            <p:ph type="sldNum" sz="quarter" idx="12"/>
          </p:nvPr>
        </p:nvSpPr>
        <p:spPr/>
        <p:txBody>
          <a:bodyPr/>
          <a:lstStyle>
            <a:lvl1pPr>
              <a:defRPr/>
            </a:lvl1pPr>
          </a:lstStyle>
          <a:p>
            <a:fld id="{395FCB06-FD6B-49BB-8C94-1C4476627345}" type="slidenum">
              <a:rPr lang="en-US" altLang="en-US"/>
              <a:pPr/>
              <a:t>‹#›</a:t>
            </a:fld>
            <a:endParaRPr lang="en-US" altLang="en-US"/>
          </a:p>
        </p:txBody>
      </p:sp>
    </p:spTree>
    <p:extLst>
      <p:ext uri="{BB962C8B-B14F-4D97-AF65-F5344CB8AC3E}">
        <p14:creationId xmlns:p14="http://schemas.microsoft.com/office/powerpoint/2010/main" val="398124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DFC4-0D7D-4CE0-9162-F2B4A1BC56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E9120-EC8E-4960-945B-6B452979163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01C09E1-9171-4F47-9827-DFB57E4DEF5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AFD5A8B-DF71-4654-BF6A-412E2C87ABD7}"/>
              </a:ext>
            </a:extLst>
          </p:cNvPr>
          <p:cNvSpPr>
            <a:spLocks noGrp="1"/>
          </p:cNvSpPr>
          <p:nvPr>
            <p:ph type="sldNum" sz="quarter" idx="12"/>
          </p:nvPr>
        </p:nvSpPr>
        <p:spPr/>
        <p:txBody>
          <a:bodyPr/>
          <a:lstStyle>
            <a:lvl1pPr>
              <a:defRPr/>
            </a:lvl1pPr>
          </a:lstStyle>
          <a:p>
            <a:fld id="{B0C33413-455E-405E-BD85-4BB0525410C3}" type="slidenum">
              <a:rPr lang="en-US" altLang="en-US"/>
              <a:pPr/>
              <a:t>‹#›</a:t>
            </a:fld>
            <a:endParaRPr lang="en-US" altLang="en-US"/>
          </a:p>
        </p:txBody>
      </p:sp>
    </p:spTree>
    <p:extLst>
      <p:ext uri="{BB962C8B-B14F-4D97-AF65-F5344CB8AC3E}">
        <p14:creationId xmlns:p14="http://schemas.microsoft.com/office/powerpoint/2010/main" val="65945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ED6D0-6204-4BAD-BDAD-D008CA6FE06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E41D710-6F68-46AE-981B-8221C0C8E69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C944B8D-95AE-4F1B-901C-22A4D11AA202}"/>
              </a:ext>
            </a:extLst>
          </p:cNvPr>
          <p:cNvSpPr>
            <a:spLocks noGrp="1"/>
          </p:cNvSpPr>
          <p:nvPr>
            <p:ph type="sldNum" sz="quarter" idx="12"/>
          </p:nvPr>
        </p:nvSpPr>
        <p:spPr/>
        <p:txBody>
          <a:bodyPr/>
          <a:lstStyle>
            <a:lvl1pPr>
              <a:defRPr/>
            </a:lvl1pPr>
          </a:lstStyle>
          <a:p>
            <a:fld id="{41CD880C-8016-4D29-8C7E-78325CADC1C7}" type="slidenum">
              <a:rPr lang="en-US" altLang="en-US"/>
              <a:pPr/>
              <a:t>‹#›</a:t>
            </a:fld>
            <a:endParaRPr lang="en-US" altLang="en-US"/>
          </a:p>
        </p:txBody>
      </p:sp>
    </p:spTree>
    <p:extLst>
      <p:ext uri="{BB962C8B-B14F-4D97-AF65-F5344CB8AC3E}">
        <p14:creationId xmlns:p14="http://schemas.microsoft.com/office/powerpoint/2010/main" val="182374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4BCC-531A-44C3-9DBD-645290CE17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34B7A9-551B-419C-AA9B-A87782155C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8B011-5F33-4A4C-A12C-863B191900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FB3BEA-5CE2-49D7-87F3-137DCA1AB2F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C502F69-5452-4040-879B-4F3FAF6553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D20A9E-888F-4D17-B5EB-0329AF6911B5}"/>
              </a:ext>
            </a:extLst>
          </p:cNvPr>
          <p:cNvSpPr>
            <a:spLocks noGrp="1"/>
          </p:cNvSpPr>
          <p:nvPr>
            <p:ph type="sldNum" sz="quarter" idx="12"/>
          </p:nvPr>
        </p:nvSpPr>
        <p:spPr/>
        <p:txBody>
          <a:bodyPr/>
          <a:lstStyle>
            <a:lvl1pPr>
              <a:defRPr/>
            </a:lvl1pPr>
          </a:lstStyle>
          <a:p>
            <a:fld id="{E3EE574D-2527-438B-B8D4-65A4FAFBDED9}" type="slidenum">
              <a:rPr lang="en-US" altLang="en-US"/>
              <a:pPr/>
              <a:t>‹#›</a:t>
            </a:fld>
            <a:endParaRPr lang="en-US" altLang="en-US"/>
          </a:p>
        </p:txBody>
      </p:sp>
    </p:spTree>
    <p:extLst>
      <p:ext uri="{BB962C8B-B14F-4D97-AF65-F5344CB8AC3E}">
        <p14:creationId xmlns:p14="http://schemas.microsoft.com/office/powerpoint/2010/main" val="273657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4C72-A6D4-4F8F-BA9B-DC8B712C460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EC692-0FB4-44AF-AC5F-29515F5ECF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A47C-D892-4E53-B67A-26A43FB8A9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DFBE91-976C-4002-A124-04BFCFA11B4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2595EB-AA8C-41C3-81E2-EE36DB0A5C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629375A-27EB-4586-BB6E-90CEBD31591F}"/>
              </a:ext>
            </a:extLst>
          </p:cNvPr>
          <p:cNvSpPr>
            <a:spLocks noGrp="1"/>
          </p:cNvSpPr>
          <p:nvPr>
            <p:ph type="sldNum" sz="quarter" idx="12"/>
          </p:nvPr>
        </p:nvSpPr>
        <p:spPr/>
        <p:txBody>
          <a:bodyPr/>
          <a:lstStyle>
            <a:lvl1pPr>
              <a:defRPr/>
            </a:lvl1pPr>
          </a:lstStyle>
          <a:p>
            <a:fld id="{8914DE0B-3652-487B-8C14-0B70B7FE62E7}" type="slidenum">
              <a:rPr lang="en-US" altLang="en-US"/>
              <a:pPr/>
              <a:t>‹#›</a:t>
            </a:fld>
            <a:endParaRPr lang="en-US" altLang="en-US"/>
          </a:p>
        </p:txBody>
      </p:sp>
    </p:spTree>
    <p:extLst>
      <p:ext uri="{BB962C8B-B14F-4D97-AF65-F5344CB8AC3E}">
        <p14:creationId xmlns:p14="http://schemas.microsoft.com/office/powerpoint/2010/main" val="188956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53839D45-99E7-4BBC-A94B-A73139309A8C}"/>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1E471554-F89C-4612-BAAB-7454D68E8F95}"/>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A9A4AEE-FBFF-422A-AA0E-A7311DC84E79}"/>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A8227AE9-5EDE-4E82-B16C-AE96CA8C0BE5}"/>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1BA0A2EC-EC12-4498-A091-F190DED097AA}"/>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74758969-ECD2-40B3-AAF2-FA2F037E6A15}"/>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4FDD08A9-E7B5-420A-8607-BADA2CCBCA4C}" type="slidenum">
              <a:rPr lang="en-US" altLang="en-US"/>
              <a:pPr/>
              <a:t>‹#›</a:t>
            </a:fld>
            <a:endParaRPr lang="en-US" altLang="en-US"/>
          </a:p>
        </p:txBody>
      </p:sp>
      <p:sp>
        <p:nvSpPr>
          <p:cNvPr id="1037" name="Line 13">
            <a:extLst>
              <a:ext uri="{FF2B5EF4-FFF2-40B4-BE49-F238E27FC236}">
                <a16:creationId xmlns:a16="http://schemas.microsoft.com/office/drawing/2014/main" id="{AF8CFEA7-DB34-4CD2-B7F4-70EEC2002636}"/>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hemeOverride" Target="../theme/themeOverride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mlDrawing" Target="../drawings/vmlDrawing7.vml"/><Relationship Id="rId1" Type="http://schemas.openxmlformats.org/officeDocument/2006/relationships/themeOverride" Target="../theme/themeOverride9.xml"/><Relationship Id="rId5" Type="http://schemas.openxmlformats.org/officeDocument/2006/relationships/image" Target="../media/image42.png"/><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7.wmf"/><Relationship Id="rId3" Type="http://schemas.openxmlformats.org/officeDocument/2006/relationships/slideLayout" Target="../slideLayouts/slideLayout7.xml"/><Relationship Id="rId7" Type="http://schemas.openxmlformats.org/officeDocument/2006/relationships/image" Target="../media/image44.wmf"/><Relationship Id="rId12" Type="http://schemas.openxmlformats.org/officeDocument/2006/relationships/oleObject" Target="../embeddings/oleObject13.bin"/><Relationship Id="rId2" Type="http://schemas.openxmlformats.org/officeDocument/2006/relationships/vmlDrawing" Target="../drawings/vmlDrawing8.vml"/><Relationship Id="rId1" Type="http://schemas.openxmlformats.org/officeDocument/2006/relationships/themeOverride" Target="../theme/themeOverride12.xml"/><Relationship Id="rId6" Type="http://schemas.openxmlformats.org/officeDocument/2006/relationships/oleObject" Target="../embeddings/oleObject10.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9.vml"/><Relationship Id="rId1" Type="http://schemas.openxmlformats.org/officeDocument/2006/relationships/themeOverride" Target="../theme/themeOverride13.xml"/><Relationship Id="rId5" Type="http://schemas.openxmlformats.org/officeDocument/2006/relationships/image" Target="../media/image48.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0.vml"/><Relationship Id="rId1" Type="http://schemas.openxmlformats.org/officeDocument/2006/relationships/themeOverride" Target="../theme/themeOverride14.xml"/><Relationship Id="rId5" Type="http://schemas.openxmlformats.org/officeDocument/2006/relationships/image" Target="../media/image49.wmf"/><Relationship Id="rId4" Type="http://schemas.openxmlformats.org/officeDocument/2006/relationships/oleObject" Target="../embeddings/Microsoft_Word_97_-_2003_Document.doc"/></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slideLayout" Target="../slideLayouts/slideLayout7.xml"/><Relationship Id="rId7" Type="http://schemas.openxmlformats.org/officeDocument/2006/relationships/oleObject" Target="../embeddings/oleObject16.bin"/><Relationship Id="rId2" Type="http://schemas.openxmlformats.org/officeDocument/2006/relationships/vmlDrawing" Target="../drawings/vmlDrawing11.vml"/><Relationship Id="rId1" Type="http://schemas.openxmlformats.org/officeDocument/2006/relationships/themeOverride" Target="../theme/themeOverride16.x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notesSlide" Target="../notesSlides/notesSlide7.xml"/><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2.vml"/><Relationship Id="rId1" Type="http://schemas.openxmlformats.org/officeDocument/2006/relationships/themeOverride" Target="../theme/themeOverride17.xml"/><Relationship Id="rId6" Type="http://schemas.openxmlformats.org/officeDocument/2006/relationships/hyperlink" Target="http://www.engineering.usu.edu/cee/faculty/dtarb/dinf.pdf" TargetMode="External"/><Relationship Id="rId5" Type="http://schemas.openxmlformats.org/officeDocument/2006/relationships/image" Target="../media/image55.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image" Target="../media/image61.png"/><Relationship Id="rId4" Type="http://schemas.openxmlformats.org/officeDocument/2006/relationships/image" Target="../media/image5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3.wmf"/><Relationship Id="rId5" Type="http://schemas.openxmlformats.org/officeDocument/2006/relationships/oleObject" Target="../embeddings/oleObject19.bin"/><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65.w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Microsoft_Word_97_-_2003_Document9.doc"/><Relationship Id="rId18" Type="http://schemas.openxmlformats.org/officeDocument/2006/relationships/image" Target="../media/image72.wmf"/><Relationship Id="rId3" Type="http://schemas.openxmlformats.org/officeDocument/2006/relationships/image" Target="../media/image73.png"/><Relationship Id="rId7" Type="http://schemas.openxmlformats.org/officeDocument/2006/relationships/oleObject" Target="../embeddings/Microsoft_Word_97_-_2003_Document6.doc"/><Relationship Id="rId12" Type="http://schemas.openxmlformats.org/officeDocument/2006/relationships/image" Target="../media/image69.wmf"/><Relationship Id="rId17" Type="http://schemas.openxmlformats.org/officeDocument/2006/relationships/oleObject" Target="../embeddings/oleObject22.bin"/><Relationship Id="rId2" Type="http://schemas.openxmlformats.org/officeDocument/2006/relationships/slideLayout" Target="../slideLayouts/slideLayout6.xml"/><Relationship Id="rId16" Type="http://schemas.openxmlformats.org/officeDocument/2006/relationships/image" Target="../media/image71.wmf"/><Relationship Id="rId1" Type="http://schemas.openxmlformats.org/officeDocument/2006/relationships/vmlDrawing" Target="../drawings/vmlDrawing17.vml"/><Relationship Id="rId6" Type="http://schemas.openxmlformats.org/officeDocument/2006/relationships/image" Target="../media/image76.png"/><Relationship Id="rId11" Type="http://schemas.openxmlformats.org/officeDocument/2006/relationships/oleObject" Target="../embeddings/Microsoft_Word_97_-_2003_Document8.doc"/><Relationship Id="rId5" Type="http://schemas.openxmlformats.org/officeDocument/2006/relationships/image" Target="../media/image75.png"/><Relationship Id="rId15" Type="http://schemas.openxmlformats.org/officeDocument/2006/relationships/oleObject" Target="../embeddings/oleObject21.bin"/><Relationship Id="rId10" Type="http://schemas.openxmlformats.org/officeDocument/2006/relationships/image" Target="../media/image68.wmf"/><Relationship Id="rId4" Type="http://schemas.openxmlformats.org/officeDocument/2006/relationships/image" Target="../media/image74.png"/><Relationship Id="rId9" Type="http://schemas.openxmlformats.org/officeDocument/2006/relationships/oleObject" Target="../embeddings/Microsoft_Word_97_-_2003_Document7.doc"/><Relationship Id="rId14" Type="http://schemas.openxmlformats.org/officeDocument/2006/relationships/image" Target="../media/image70.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77.w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9.vml"/><Relationship Id="rId1" Type="http://schemas.openxmlformats.org/officeDocument/2006/relationships/themeOverride" Target="../theme/themeOverride18.xml"/><Relationship Id="rId6" Type="http://schemas.openxmlformats.org/officeDocument/2006/relationships/image" Target="../media/image78.wmf"/><Relationship Id="rId5" Type="http://schemas.openxmlformats.org/officeDocument/2006/relationships/oleObject" Target="../embeddings/oleObject24.bin"/><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1.png"/><Relationship Id="rId2" Type="http://schemas.openxmlformats.org/officeDocument/2006/relationships/vmlDrawing" Target="../drawings/vmlDrawing20.vml"/><Relationship Id="rId1" Type="http://schemas.openxmlformats.org/officeDocument/2006/relationships/themeOverride" Target="../theme/themeOverride20.xml"/><Relationship Id="rId6" Type="http://schemas.openxmlformats.org/officeDocument/2006/relationships/oleObject" Target="../embeddings/oleObject26.bin"/><Relationship Id="rId5" Type="http://schemas.openxmlformats.org/officeDocument/2006/relationships/image" Target="../media/image80.png"/><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slideLayout" Target="../slideLayouts/slideLayout6.xml"/><Relationship Id="rId7" Type="http://schemas.openxmlformats.org/officeDocument/2006/relationships/image" Target="../media/image85.wmf"/><Relationship Id="rId2" Type="http://schemas.openxmlformats.org/officeDocument/2006/relationships/vmlDrawing" Target="../drawings/vmlDrawing21.vml"/><Relationship Id="rId1" Type="http://schemas.openxmlformats.org/officeDocument/2006/relationships/themeOverride" Target="../theme/themeOverride22.xml"/><Relationship Id="rId6" Type="http://schemas.openxmlformats.org/officeDocument/2006/relationships/oleObject" Target="../embeddings/oleObject28.bin"/><Relationship Id="rId5" Type="http://schemas.openxmlformats.org/officeDocument/2006/relationships/image" Target="../media/image84.wmf"/><Relationship Id="rId4" Type="http://schemas.openxmlformats.org/officeDocument/2006/relationships/oleObject" Target="../embeddings/oleObject27.bin"/><Relationship Id="rId9" Type="http://schemas.openxmlformats.org/officeDocument/2006/relationships/image" Target="../media/image86.wmf"/></Relationships>
</file>

<file path=ppt/slides/_rels/slide39.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moose.cee.usu.edu/giswr/" TargetMode="Externa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6.xml"/><Relationship Id="rId7" Type="http://schemas.openxmlformats.org/officeDocument/2006/relationships/oleObject" Target="../embeddings/Microsoft_Excel_97-2003_Worksheet1.xls"/><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oleObject" Target="../embeddings/Microsoft_Excel_97-2003_Worksheet.xls"/><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6.xml"/><Relationship Id="rId7" Type="http://schemas.openxmlformats.org/officeDocument/2006/relationships/oleObject" Target="../embeddings/oleObject4.bin"/><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notesSlide" Target="../notesSlides/notesSlide5.xml"/><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emf"/><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oleObject" Target="../embeddings/Microsoft_Excel_97-2003_Worksheet2.xls"/><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5.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9" name="Arc 1033">
            <a:extLst>
              <a:ext uri="{FF2B5EF4-FFF2-40B4-BE49-F238E27FC236}">
                <a16:creationId xmlns:a16="http://schemas.microsoft.com/office/drawing/2014/main" id="{A5F4507F-D3F0-4403-A343-85A02609074B}"/>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02" name="Rectangle 1026">
            <a:extLst>
              <a:ext uri="{FF2B5EF4-FFF2-40B4-BE49-F238E27FC236}">
                <a16:creationId xmlns:a16="http://schemas.microsoft.com/office/drawing/2014/main" id="{664F8A56-29A2-40DC-AB0B-2612E499224B}"/>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400"/>
              <a:t>GIS, Hydrology and Terrain Analysis Using Digital Elevation Models </a:t>
            </a:r>
          </a:p>
        </p:txBody>
      </p:sp>
      <p:sp>
        <p:nvSpPr>
          <p:cNvPr id="204803" name="Rectangle 1027">
            <a:extLst>
              <a:ext uri="{FF2B5EF4-FFF2-40B4-BE49-F238E27FC236}">
                <a16:creationId xmlns:a16="http://schemas.microsoft.com/office/drawing/2014/main" id="{30D6A918-51CC-4E80-BEFB-C9B30EC38853}"/>
              </a:ext>
            </a:extLst>
          </p:cNvPr>
          <p:cNvSpPr>
            <a:spLocks noGrp="1" noChangeArrowheads="1"/>
          </p:cNvSpPr>
          <p:nvPr>
            <p:ph type="subTitle" idx="1"/>
          </p:nvPr>
        </p:nvSpPr>
        <p:spPr>
          <a:xfrm>
            <a:off x="642938" y="2705100"/>
            <a:ext cx="4557712" cy="1871663"/>
          </a:xfrm>
        </p:spPr>
        <p:txBody>
          <a:bodyPr/>
          <a:lstStyle/>
          <a:p>
            <a:pPr algn="ctr"/>
            <a:r>
              <a:rPr lang="en-US" altLang="en-US" sz="2800" b="1">
                <a:solidFill>
                  <a:schemeClr val="tx2"/>
                </a:solidFill>
                <a:latin typeface="Times New Roman" panose="02020603050405020304" pitchFamily="18" charset="0"/>
              </a:rPr>
              <a:t>David G. Tarboton</a:t>
            </a:r>
          </a:p>
          <a:p>
            <a:pPr algn="ctr"/>
            <a:r>
              <a:rPr lang="en-US" altLang="en-US" sz="2800" b="1">
                <a:solidFill>
                  <a:schemeClr val="tx2"/>
                </a:solidFill>
                <a:latin typeface="Times New Roman" panose="02020603050405020304" pitchFamily="18" charset="0"/>
              </a:rPr>
              <a:t>dtarb@cc.usu.edu</a:t>
            </a:r>
          </a:p>
        </p:txBody>
      </p:sp>
      <p:sp>
        <p:nvSpPr>
          <p:cNvPr id="204804" name="Line 1028">
            <a:extLst>
              <a:ext uri="{FF2B5EF4-FFF2-40B4-BE49-F238E27FC236}">
                <a16:creationId xmlns:a16="http://schemas.microsoft.com/office/drawing/2014/main" id="{CFD37FD7-A3ED-4B32-8D9F-85B512755104}"/>
              </a:ext>
            </a:extLst>
          </p:cNvPr>
          <p:cNvSpPr>
            <a:spLocks noChangeShapeType="1"/>
          </p:cNvSpPr>
          <p:nvPr/>
        </p:nvSpPr>
        <p:spPr bwMode="auto">
          <a:xfrm>
            <a:off x="414338" y="570865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204805" name="Picture 1029">
            <a:extLst>
              <a:ext uri="{FF2B5EF4-FFF2-40B4-BE49-F238E27FC236}">
                <a16:creationId xmlns:a16="http://schemas.microsoft.com/office/drawing/2014/main" id="{33FEE7E9-2EDA-4B10-9FEF-97A708ABD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583247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807" name="Object 1031">
            <a:extLst>
              <a:ext uri="{FF2B5EF4-FFF2-40B4-BE49-F238E27FC236}">
                <a16:creationId xmlns:a16="http://schemas.microsoft.com/office/drawing/2014/main" id="{71058C44-0785-4232-9B22-6546EF8017F5}"/>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204811" name="Graph Sheet" r:id="rId5" imgW="3352680" imgH="2590560" progId="SPLUSGraphSheetFileType">
                  <p:embed/>
                </p:oleObj>
              </mc:Choice>
              <mc:Fallback>
                <p:oleObj name="Graph Sheet" r:id="rId5" imgW="3352680" imgH="2590560" progId="SPLUSGraphSheetFileType">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8" name="Rectangle 1032">
            <a:extLst>
              <a:ext uri="{FF2B5EF4-FFF2-40B4-BE49-F238E27FC236}">
                <a16:creationId xmlns:a16="http://schemas.microsoft.com/office/drawing/2014/main" id="{5F8E3531-4737-47C1-BFBE-758798490CF4}"/>
              </a:ext>
            </a:extLst>
          </p:cNvPr>
          <p:cNvSpPr>
            <a:spLocks noChangeArrowheads="1"/>
          </p:cNvSpPr>
          <p:nvPr/>
        </p:nvSpPr>
        <p:spPr bwMode="auto">
          <a:xfrm>
            <a:off x="254000" y="5984875"/>
            <a:ext cx="558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204810" name="Line 1034">
            <a:extLst>
              <a:ext uri="{FF2B5EF4-FFF2-40B4-BE49-F238E27FC236}">
                <a16:creationId xmlns:a16="http://schemas.microsoft.com/office/drawing/2014/main" id="{691F9A31-20F9-490C-98F1-E34810509E14}"/>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CCC77EC2-C72D-40C3-8485-56A92618B7B6}"/>
              </a:ext>
            </a:extLst>
          </p:cNvPr>
          <p:cNvSpPr>
            <a:spLocks noGrp="1" noChangeArrowheads="1"/>
          </p:cNvSpPr>
          <p:nvPr>
            <p:ph type="title"/>
          </p:nvPr>
        </p:nvSpPr>
        <p:spPr>
          <a:xfrm>
            <a:off x="2819400" y="466725"/>
            <a:ext cx="6096000" cy="1143000"/>
          </a:xfrm>
        </p:spPr>
        <p:txBody>
          <a:bodyPr/>
          <a:lstStyle/>
          <a:p>
            <a:r>
              <a:rPr lang="en-US" altLang="en-US"/>
              <a:t>HMS Schematic Prepared with CRWR-PrePro</a:t>
            </a:r>
          </a:p>
        </p:txBody>
      </p:sp>
      <p:pic>
        <p:nvPicPr>
          <p:cNvPr id="332803" name="Picture 3" descr="H:\hmsras\visual\ausschem.bmp">
            <a:extLst>
              <a:ext uri="{FF2B5EF4-FFF2-40B4-BE49-F238E27FC236}">
                <a16:creationId xmlns:a16="http://schemas.microsoft.com/office/drawing/2014/main" id="{5F1B2877-F668-470B-95FE-04B3326E1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30400"/>
            <a:ext cx="7239000" cy="4338638"/>
          </a:xfrm>
          <a:prstGeom prst="rect">
            <a:avLst/>
          </a:prstGeom>
          <a:noFill/>
          <a:extLst>
            <a:ext uri="{909E8E84-426E-40DD-AFC4-6F175D3DCCD1}">
              <a14:hiddenFill xmlns:a14="http://schemas.microsoft.com/office/drawing/2010/main">
                <a:solidFill>
                  <a:srgbClr val="FFFFFF"/>
                </a:solidFill>
              </a14:hiddenFill>
            </a:ext>
          </a:extLst>
        </p:spPr>
      </p:pic>
      <p:sp>
        <p:nvSpPr>
          <p:cNvPr id="332804" name="Text Box 4">
            <a:extLst>
              <a:ext uri="{FF2B5EF4-FFF2-40B4-BE49-F238E27FC236}">
                <a16:creationId xmlns:a16="http://schemas.microsoft.com/office/drawing/2014/main" id="{639212BB-3B8C-4838-BE1A-047B1975433D}"/>
              </a:ext>
            </a:extLst>
          </p:cNvPr>
          <p:cNvSpPr txBox="1">
            <a:spLocks noChangeArrowheads="1"/>
          </p:cNvSpPr>
          <p:nvPr/>
        </p:nvSpPr>
        <p:spPr bwMode="auto">
          <a:xfrm>
            <a:off x="1806575" y="2362200"/>
            <a:ext cx="211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Mansfield Dam</a:t>
            </a:r>
          </a:p>
        </p:txBody>
      </p:sp>
      <p:sp>
        <p:nvSpPr>
          <p:cNvPr id="332805" name="Line 5">
            <a:extLst>
              <a:ext uri="{FF2B5EF4-FFF2-40B4-BE49-F238E27FC236}">
                <a16:creationId xmlns:a16="http://schemas.microsoft.com/office/drawing/2014/main" id="{27FAC302-A8B4-47D3-B0D3-56EF555E120C}"/>
              </a:ext>
            </a:extLst>
          </p:cNvPr>
          <p:cNvSpPr>
            <a:spLocks noChangeShapeType="1"/>
          </p:cNvSpPr>
          <p:nvPr/>
        </p:nvSpPr>
        <p:spPr bwMode="auto">
          <a:xfrm>
            <a:off x="3787775" y="2590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6" name="Text Box 6">
            <a:extLst>
              <a:ext uri="{FF2B5EF4-FFF2-40B4-BE49-F238E27FC236}">
                <a16:creationId xmlns:a16="http://schemas.microsoft.com/office/drawing/2014/main" id="{248A2377-F196-47F7-A9B5-5C166BF9C01D}"/>
              </a:ext>
            </a:extLst>
          </p:cNvPr>
          <p:cNvSpPr txBox="1">
            <a:spLocks noChangeArrowheads="1"/>
          </p:cNvSpPr>
          <p:nvPr/>
        </p:nvSpPr>
        <p:spPr bwMode="auto">
          <a:xfrm>
            <a:off x="7826375" y="4114800"/>
            <a:ext cx="1317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chemeClr val="tx1"/>
                </a:solidFill>
              </a:rPr>
              <a:t>Colorado</a:t>
            </a:r>
          </a:p>
          <a:p>
            <a:r>
              <a:rPr kumimoji="0" lang="en-US" altLang="en-US" sz="2400">
                <a:solidFill>
                  <a:schemeClr val="tx1"/>
                </a:solidFill>
              </a:rPr>
              <a:t>River</a:t>
            </a:r>
          </a:p>
        </p:txBody>
      </p:sp>
      <p:sp>
        <p:nvSpPr>
          <p:cNvPr id="332807" name="Text Box 7">
            <a:extLst>
              <a:ext uri="{FF2B5EF4-FFF2-40B4-BE49-F238E27FC236}">
                <a16:creationId xmlns:a16="http://schemas.microsoft.com/office/drawing/2014/main" id="{DD7196D2-E040-4F4C-AF3D-935908F25EF5}"/>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E2EBBC72-61C4-4AA0-8270-E980305B2B4F}"/>
              </a:ext>
            </a:extLst>
          </p:cNvPr>
          <p:cNvSpPr>
            <a:spLocks noGrp="1" noChangeArrowheads="1"/>
          </p:cNvSpPr>
          <p:nvPr>
            <p:ph type="title"/>
          </p:nvPr>
        </p:nvSpPr>
        <p:spPr>
          <a:xfrm>
            <a:off x="762000" y="0"/>
            <a:ext cx="7772400" cy="942975"/>
          </a:xfrm>
        </p:spPr>
        <p:txBody>
          <a:bodyPr/>
          <a:lstStyle/>
          <a:p>
            <a:r>
              <a:rPr lang="en-US" altLang="en-US"/>
              <a:t>HMS Results</a:t>
            </a:r>
          </a:p>
        </p:txBody>
      </p:sp>
      <p:pic>
        <p:nvPicPr>
          <p:cNvPr id="333827" name="Picture 3" descr="H:\hmsras\visual\outline.bmp">
            <a:extLst>
              <a:ext uri="{FF2B5EF4-FFF2-40B4-BE49-F238E27FC236}">
                <a16:creationId xmlns:a16="http://schemas.microsoft.com/office/drawing/2014/main" id="{E41EB3A7-AC94-4605-8BC4-7E7BCD310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38175"/>
            <a:ext cx="439737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333828" name="Picture 4" descr="H:\hmsras\visual\results.bmp">
            <a:extLst>
              <a:ext uri="{FF2B5EF4-FFF2-40B4-BE49-F238E27FC236}">
                <a16:creationId xmlns:a16="http://schemas.microsoft.com/office/drawing/2014/main" id="{FE3AE335-50A4-4A00-B6E1-B25C30472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67063"/>
            <a:ext cx="7743825" cy="3262312"/>
          </a:xfrm>
          <a:prstGeom prst="rect">
            <a:avLst/>
          </a:prstGeom>
          <a:noFill/>
          <a:extLst>
            <a:ext uri="{909E8E84-426E-40DD-AFC4-6F175D3DCCD1}">
              <a14:hiddenFill xmlns:a14="http://schemas.microsoft.com/office/drawing/2010/main">
                <a:solidFill>
                  <a:srgbClr val="FFFFFF"/>
                </a:solidFill>
              </a14:hiddenFill>
            </a:ext>
          </a:extLst>
        </p:spPr>
      </p:pic>
      <p:sp>
        <p:nvSpPr>
          <p:cNvPr id="333829" name="Line 5">
            <a:extLst>
              <a:ext uri="{FF2B5EF4-FFF2-40B4-BE49-F238E27FC236}">
                <a16:creationId xmlns:a16="http://schemas.microsoft.com/office/drawing/2014/main" id="{B7C9E3E9-4D73-42A6-927B-C97D4219A0AA}"/>
              </a:ext>
            </a:extLst>
          </p:cNvPr>
          <p:cNvSpPr>
            <a:spLocks noChangeShapeType="1"/>
          </p:cNvSpPr>
          <p:nvPr/>
        </p:nvSpPr>
        <p:spPr bwMode="auto">
          <a:xfrm flipH="1">
            <a:off x="2546350" y="1758950"/>
            <a:ext cx="1262063" cy="1411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30" name="Line 6">
            <a:extLst>
              <a:ext uri="{FF2B5EF4-FFF2-40B4-BE49-F238E27FC236}">
                <a16:creationId xmlns:a16="http://schemas.microsoft.com/office/drawing/2014/main" id="{CAA072AD-E761-4FD0-BB1F-18E3075ACE5B}"/>
              </a:ext>
            </a:extLst>
          </p:cNvPr>
          <p:cNvSpPr>
            <a:spLocks noChangeShapeType="1"/>
          </p:cNvSpPr>
          <p:nvPr/>
        </p:nvSpPr>
        <p:spPr bwMode="auto">
          <a:xfrm>
            <a:off x="5297488" y="2138363"/>
            <a:ext cx="1257300" cy="10429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31" name="Text Box 7">
            <a:extLst>
              <a:ext uri="{FF2B5EF4-FFF2-40B4-BE49-F238E27FC236}">
                <a16:creationId xmlns:a16="http://schemas.microsoft.com/office/drawing/2014/main" id="{3530DCCA-3120-46C3-A149-732ECB1C2016}"/>
              </a:ext>
            </a:extLst>
          </p:cNvPr>
          <p:cNvSpPr txBox="1">
            <a:spLocks noChangeArrowheads="1"/>
          </p:cNvSpPr>
          <p:nvPr/>
        </p:nvSpPr>
        <p:spPr bwMode="auto">
          <a:xfrm>
            <a:off x="533400" y="2695575"/>
            <a:ext cx="201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tx1"/>
                </a:solidFill>
              </a:rPr>
              <a:t>Watershed 155</a:t>
            </a:r>
          </a:p>
        </p:txBody>
      </p:sp>
      <p:sp>
        <p:nvSpPr>
          <p:cNvPr id="333832" name="Text Box 8">
            <a:extLst>
              <a:ext uri="{FF2B5EF4-FFF2-40B4-BE49-F238E27FC236}">
                <a16:creationId xmlns:a16="http://schemas.microsoft.com/office/drawing/2014/main" id="{C804D769-AD56-4BC2-BEFE-30E7859F5A3A}"/>
              </a:ext>
            </a:extLst>
          </p:cNvPr>
          <p:cNvSpPr txBox="1">
            <a:spLocks noChangeArrowheads="1"/>
          </p:cNvSpPr>
          <p:nvPr/>
        </p:nvSpPr>
        <p:spPr bwMode="auto">
          <a:xfrm>
            <a:off x="6629400" y="2695575"/>
            <a:ext cx="159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tx1"/>
                </a:solidFill>
              </a:rPr>
              <a:t>Junction 44</a:t>
            </a:r>
          </a:p>
        </p:txBody>
      </p:sp>
      <p:sp>
        <p:nvSpPr>
          <p:cNvPr id="333833" name="Text Box 9">
            <a:extLst>
              <a:ext uri="{FF2B5EF4-FFF2-40B4-BE49-F238E27FC236}">
                <a16:creationId xmlns:a16="http://schemas.microsoft.com/office/drawing/2014/main" id="{F76FB858-00C9-42C1-94C7-3A8DA3BD4C0B}"/>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E089D48D-DAC9-4441-9166-2E2CBF00EC3D}"/>
              </a:ext>
            </a:extLst>
          </p:cNvPr>
          <p:cNvSpPr>
            <a:spLocks noChangeArrowheads="1"/>
          </p:cNvSpPr>
          <p:nvPr/>
        </p:nvSpPr>
        <p:spPr bwMode="auto">
          <a:xfrm>
            <a:off x="369888" y="341313"/>
            <a:ext cx="7491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0" lang="en-US" altLang="en-US" sz="2800" b="1">
                <a:solidFill>
                  <a:srgbClr val="3333FF"/>
                </a:solidFill>
              </a:rPr>
              <a:t> </a:t>
            </a:r>
            <a:r>
              <a:rPr kumimoji="0" lang="en-US" altLang="en-US" sz="3600" b="1">
                <a:solidFill>
                  <a:schemeClr val="tx2"/>
                </a:solidFill>
              </a:rPr>
              <a:t>Map-Based Surface Water Runoff</a:t>
            </a:r>
            <a:endParaRPr kumimoji="0" lang="en-US" altLang="en-US" sz="2800" b="1">
              <a:solidFill>
                <a:srgbClr val="3333FF"/>
              </a:solidFill>
            </a:endParaRPr>
          </a:p>
        </p:txBody>
      </p:sp>
      <p:sp>
        <p:nvSpPr>
          <p:cNvPr id="334851" name="WordArt 3">
            <a:extLst>
              <a:ext uri="{FF2B5EF4-FFF2-40B4-BE49-F238E27FC236}">
                <a16:creationId xmlns:a16="http://schemas.microsoft.com/office/drawing/2014/main" id="{744B471E-95B1-4BD0-A2BB-DC3FEC2E6DE2}"/>
              </a:ext>
            </a:extLst>
          </p:cNvPr>
          <p:cNvSpPr>
            <a:spLocks noChangeArrowheads="1" noChangeShapeType="1" noTextEdit="1"/>
          </p:cNvSpPr>
          <p:nvPr/>
        </p:nvSpPr>
        <p:spPr bwMode="auto">
          <a:xfrm>
            <a:off x="304800" y="1089025"/>
            <a:ext cx="2590800" cy="13716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en-US" kern="10">
                <a:ln w="9525">
                  <a:solidFill>
                    <a:srgbClr val="000000"/>
                  </a:solidFill>
                  <a:round/>
                  <a:headEnd type="none" w="sm" len="sm"/>
                  <a:tailEnd type="none" w="sm" len="sm"/>
                </a:ln>
                <a:solidFill>
                  <a:srgbClr val="000000"/>
                </a:solidFill>
                <a:cs typeface="Times New Roman" panose="02020603050405020304" pitchFamily="18" charset="0"/>
              </a:rPr>
              <a:t>Estimating the surface water yield</a:t>
            </a:r>
          </a:p>
          <a:p>
            <a:r>
              <a:rPr lang="en-US" kern="10">
                <a:ln w="9525">
                  <a:solidFill>
                    <a:srgbClr val="000000"/>
                  </a:solidFill>
                  <a:round/>
                  <a:headEnd type="none" w="sm" len="sm"/>
                  <a:tailEnd type="none" w="sm" len="sm"/>
                </a:ln>
                <a:solidFill>
                  <a:srgbClr val="000000"/>
                </a:solidFill>
                <a:cs typeface="Times New Roman" panose="02020603050405020304" pitchFamily="18" charset="0"/>
              </a:rPr>
              <a:t>by using a rainfall-runoff function  </a:t>
            </a:r>
          </a:p>
        </p:txBody>
      </p:sp>
      <p:pic>
        <p:nvPicPr>
          <p:cNvPr id="334852" name="Picture 4" descr="F:\MAIDMENT\gishyd97\Visual\ANRUNOFF.BMP">
            <a:extLst>
              <a:ext uri="{FF2B5EF4-FFF2-40B4-BE49-F238E27FC236}">
                <a16:creationId xmlns:a16="http://schemas.microsoft.com/office/drawing/2014/main" id="{43A2A890-D446-4F06-916C-824ABD2D4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790700"/>
            <a:ext cx="2051050" cy="1498600"/>
          </a:xfrm>
          <a:prstGeom prst="rect">
            <a:avLst/>
          </a:prstGeom>
          <a:solidFill>
            <a:srgbClr val="3333FF"/>
          </a:solidFill>
        </p:spPr>
      </p:pic>
      <p:sp>
        <p:nvSpPr>
          <p:cNvPr id="334853" name="Text Box 5">
            <a:extLst>
              <a:ext uri="{FF2B5EF4-FFF2-40B4-BE49-F238E27FC236}">
                <a16:creationId xmlns:a16="http://schemas.microsoft.com/office/drawing/2014/main" id="{764CB975-9C4C-44EE-9D4E-3AF2429785B6}"/>
              </a:ext>
            </a:extLst>
          </p:cNvPr>
          <p:cNvSpPr txBox="1">
            <a:spLocks noChangeArrowheads="1"/>
          </p:cNvSpPr>
          <p:nvPr/>
        </p:nvSpPr>
        <p:spPr bwMode="auto">
          <a:xfrm>
            <a:off x="6326188" y="1323975"/>
            <a:ext cx="1282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b="1">
                <a:solidFill>
                  <a:schemeClr val="tx1"/>
                </a:solidFill>
              </a:rPr>
              <a:t>Runoff, Q </a:t>
            </a:r>
          </a:p>
          <a:p>
            <a:pPr algn="l" eaLnBrk="1" hangingPunct="1"/>
            <a:r>
              <a:rPr kumimoji="0" lang="en-US" altLang="en-US" b="1">
                <a:solidFill>
                  <a:schemeClr val="tx1"/>
                </a:solidFill>
              </a:rPr>
              <a:t>(mm/yr)</a:t>
            </a:r>
          </a:p>
        </p:txBody>
      </p:sp>
      <p:sp>
        <p:nvSpPr>
          <p:cNvPr id="334854" name="AutoShape 6">
            <a:extLst>
              <a:ext uri="{FF2B5EF4-FFF2-40B4-BE49-F238E27FC236}">
                <a16:creationId xmlns:a16="http://schemas.microsoft.com/office/drawing/2014/main" id="{33614BD0-7BD0-49F1-8497-3A8EDDAE0106}"/>
              </a:ext>
            </a:extLst>
          </p:cNvPr>
          <p:cNvSpPr>
            <a:spLocks noChangeArrowheads="1"/>
          </p:cNvSpPr>
          <p:nvPr/>
        </p:nvSpPr>
        <p:spPr bwMode="auto">
          <a:xfrm>
            <a:off x="4727575" y="2292350"/>
            <a:ext cx="238125" cy="409575"/>
          </a:xfrm>
          <a:prstGeom prst="rightArrow">
            <a:avLst>
              <a:gd name="adj1" fmla="val 50000"/>
              <a:gd name="adj2" fmla="val 25000"/>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4855" name="Picture 7" descr="F:\MAIDMENT\gishyd97\Visual\RUNOFF2.BMP">
            <a:extLst>
              <a:ext uri="{FF2B5EF4-FFF2-40B4-BE49-F238E27FC236}">
                <a16:creationId xmlns:a16="http://schemas.microsoft.com/office/drawing/2014/main" id="{734510F5-4EBA-474C-A9CD-F600A73F6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038" y="1928813"/>
            <a:ext cx="1825625" cy="1716087"/>
          </a:xfrm>
          <a:prstGeom prst="rect">
            <a:avLst/>
          </a:prstGeom>
          <a:noFill/>
          <a:extLst>
            <a:ext uri="{909E8E84-426E-40DD-AFC4-6F175D3DCCD1}">
              <a14:hiddenFill xmlns:a14="http://schemas.microsoft.com/office/drawing/2010/main">
                <a:solidFill>
                  <a:srgbClr val="FFFFFF"/>
                </a:solidFill>
              </a14:hiddenFill>
            </a:ext>
          </a:extLst>
        </p:spPr>
      </p:pic>
      <p:pic>
        <p:nvPicPr>
          <p:cNvPr id="334856" name="Picture 8" descr="F:\MAIDMENT\gishyd97\Visual\RUNOFF2L.BMP">
            <a:extLst>
              <a:ext uri="{FF2B5EF4-FFF2-40B4-BE49-F238E27FC236}">
                <a16:creationId xmlns:a16="http://schemas.microsoft.com/office/drawing/2014/main" id="{40E732C7-B53B-4C49-88F4-CFCEFFA2B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2098675"/>
            <a:ext cx="1770062"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34857" name="Picture 9" descr="F:\MAIDMENT\gishyd97\Visual\PRECIP3.BMP">
            <a:extLst>
              <a:ext uri="{FF2B5EF4-FFF2-40B4-BE49-F238E27FC236}">
                <a16:creationId xmlns:a16="http://schemas.microsoft.com/office/drawing/2014/main" id="{17C1433A-E034-4B2A-8592-A0910AA44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9150" y="4283075"/>
            <a:ext cx="18716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334858" name="Picture 10" descr="F:\MAIDMENT\gishyd97\Visual\PRECIP3L.BMP">
            <a:extLst>
              <a:ext uri="{FF2B5EF4-FFF2-40B4-BE49-F238E27FC236}">
                <a16:creationId xmlns:a16="http://schemas.microsoft.com/office/drawing/2014/main" id="{6D9B6973-AE8B-428C-A3F8-214D05FF3C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0" y="4576763"/>
            <a:ext cx="1420813" cy="1279525"/>
          </a:xfrm>
          <a:prstGeom prst="rect">
            <a:avLst/>
          </a:prstGeom>
          <a:noFill/>
          <a:extLst>
            <a:ext uri="{909E8E84-426E-40DD-AFC4-6F175D3DCCD1}">
              <a14:hiddenFill xmlns:a14="http://schemas.microsoft.com/office/drawing/2010/main">
                <a:solidFill>
                  <a:srgbClr val="FFFFFF"/>
                </a:solidFill>
              </a14:hiddenFill>
            </a:ext>
          </a:extLst>
        </p:spPr>
      </p:pic>
      <p:sp>
        <p:nvSpPr>
          <p:cNvPr id="334859" name="Text Box 11">
            <a:extLst>
              <a:ext uri="{FF2B5EF4-FFF2-40B4-BE49-F238E27FC236}">
                <a16:creationId xmlns:a16="http://schemas.microsoft.com/office/drawing/2014/main" id="{E8281D4E-1FC1-4602-8170-80C9462E9020}"/>
              </a:ext>
            </a:extLst>
          </p:cNvPr>
          <p:cNvSpPr txBox="1">
            <a:spLocks noChangeArrowheads="1"/>
          </p:cNvSpPr>
          <p:nvPr/>
        </p:nvSpPr>
        <p:spPr bwMode="auto">
          <a:xfrm>
            <a:off x="2935288" y="3800475"/>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b="1">
                <a:solidFill>
                  <a:schemeClr val="tx1"/>
                </a:solidFill>
              </a:rPr>
              <a:t>Precipitation, P</a:t>
            </a:r>
          </a:p>
          <a:p>
            <a:pPr eaLnBrk="1" hangingPunct="1"/>
            <a:r>
              <a:rPr kumimoji="0" lang="en-US" altLang="en-US" b="1">
                <a:solidFill>
                  <a:schemeClr val="tx1"/>
                </a:solidFill>
              </a:rPr>
              <a:t>(mm/yr)</a:t>
            </a:r>
          </a:p>
        </p:txBody>
      </p:sp>
      <p:sp>
        <p:nvSpPr>
          <p:cNvPr id="334860" name="AutoShape 12">
            <a:extLst>
              <a:ext uri="{FF2B5EF4-FFF2-40B4-BE49-F238E27FC236}">
                <a16:creationId xmlns:a16="http://schemas.microsoft.com/office/drawing/2014/main" id="{E91D9506-FAB5-4468-8483-F6BE565BF8AB}"/>
              </a:ext>
            </a:extLst>
          </p:cNvPr>
          <p:cNvSpPr>
            <a:spLocks noChangeArrowheads="1"/>
          </p:cNvSpPr>
          <p:nvPr/>
        </p:nvSpPr>
        <p:spPr bwMode="auto">
          <a:xfrm rot="-5400000">
            <a:off x="3508375" y="3498850"/>
            <a:ext cx="238125" cy="409575"/>
          </a:xfrm>
          <a:prstGeom prst="rightArrow">
            <a:avLst>
              <a:gd name="adj1" fmla="val 50000"/>
              <a:gd name="adj2" fmla="val 25000"/>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4861" name="Picture 13" descr="F:\MAIDMENT\gishyd97\Visual\ACCRUNOF.BMP">
            <a:extLst>
              <a:ext uri="{FF2B5EF4-FFF2-40B4-BE49-F238E27FC236}">
                <a16:creationId xmlns:a16="http://schemas.microsoft.com/office/drawing/2014/main" id="{60306B6F-BE97-4D0C-A600-B1D6ABC4DB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2588" y="4087813"/>
            <a:ext cx="3303587" cy="2003425"/>
          </a:xfrm>
          <a:prstGeom prst="rect">
            <a:avLst/>
          </a:prstGeom>
          <a:noFill/>
          <a:extLst>
            <a:ext uri="{909E8E84-426E-40DD-AFC4-6F175D3DCCD1}">
              <a14:hiddenFill xmlns:a14="http://schemas.microsoft.com/office/drawing/2010/main">
                <a:solidFill>
                  <a:srgbClr val="FFFFFF"/>
                </a:solidFill>
              </a14:hiddenFill>
            </a:ext>
          </a:extLst>
        </p:spPr>
      </p:pic>
      <p:sp>
        <p:nvSpPr>
          <p:cNvPr id="334862" name="AutoShape 14">
            <a:extLst>
              <a:ext uri="{FF2B5EF4-FFF2-40B4-BE49-F238E27FC236}">
                <a16:creationId xmlns:a16="http://schemas.microsoft.com/office/drawing/2014/main" id="{443C0E59-4ED7-4CD4-954B-C10B3BE675FF}"/>
              </a:ext>
            </a:extLst>
          </p:cNvPr>
          <p:cNvSpPr>
            <a:spLocks noChangeArrowheads="1"/>
          </p:cNvSpPr>
          <p:nvPr/>
        </p:nvSpPr>
        <p:spPr bwMode="auto">
          <a:xfrm rot="5400000">
            <a:off x="6911975" y="3244850"/>
            <a:ext cx="238125" cy="409575"/>
          </a:xfrm>
          <a:prstGeom prst="rightArrow">
            <a:avLst>
              <a:gd name="adj1" fmla="val 50000"/>
              <a:gd name="adj2" fmla="val 25000"/>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63" name="Text Box 15">
            <a:extLst>
              <a:ext uri="{FF2B5EF4-FFF2-40B4-BE49-F238E27FC236}">
                <a16:creationId xmlns:a16="http://schemas.microsoft.com/office/drawing/2014/main" id="{17EDE046-21A8-4465-960D-0B86F81E2787}"/>
              </a:ext>
            </a:extLst>
          </p:cNvPr>
          <p:cNvSpPr txBox="1">
            <a:spLocks noChangeArrowheads="1"/>
          </p:cNvSpPr>
          <p:nvPr/>
        </p:nvSpPr>
        <p:spPr bwMode="auto">
          <a:xfrm>
            <a:off x="5576888" y="3546475"/>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b="1">
                <a:solidFill>
                  <a:schemeClr val="tx1"/>
                </a:solidFill>
              </a:rPr>
              <a:t>Accumulated Runoff </a:t>
            </a:r>
          </a:p>
          <a:p>
            <a:pPr eaLnBrk="1" hangingPunct="1"/>
            <a:r>
              <a:rPr kumimoji="0" lang="en-US" altLang="en-US" b="1">
                <a:solidFill>
                  <a:schemeClr val="tx1"/>
                </a:solidFill>
              </a:rPr>
              <a:t>(cfs)</a:t>
            </a:r>
          </a:p>
        </p:txBody>
      </p:sp>
      <p:sp>
        <p:nvSpPr>
          <p:cNvPr id="334864" name="Text Box 16">
            <a:extLst>
              <a:ext uri="{FF2B5EF4-FFF2-40B4-BE49-F238E27FC236}">
                <a16:creationId xmlns:a16="http://schemas.microsoft.com/office/drawing/2014/main" id="{92903475-2324-4A18-8CE3-5EF6D25838CF}"/>
              </a:ext>
            </a:extLst>
          </p:cNvPr>
          <p:cNvSpPr txBox="1">
            <a:spLocks noChangeArrowheads="1"/>
          </p:cNvSpPr>
          <p:nvPr/>
        </p:nvSpPr>
        <p:spPr bwMode="auto">
          <a:xfrm>
            <a:off x="3463925" y="31369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1"/>
                </a:solidFill>
              </a:rPr>
              <a:t>P</a:t>
            </a:r>
          </a:p>
        </p:txBody>
      </p:sp>
      <p:sp>
        <p:nvSpPr>
          <p:cNvPr id="334865" name="Text Box 17">
            <a:extLst>
              <a:ext uri="{FF2B5EF4-FFF2-40B4-BE49-F238E27FC236}">
                <a16:creationId xmlns:a16="http://schemas.microsoft.com/office/drawing/2014/main" id="{B37445AC-7444-4EA4-88E8-326BCB7C92D7}"/>
              </a:ext>
            </a:extLst>
          </p:cNvPr>
          <p:cNvSpPr txBox="1">
            <a:spLocks noChangeArrowheads="1"/>
          </p:cNvSpPr>
          <p:nvPr/>
        </p:nvSpPr>
        <p:spPr bwMode="auto">
          <a:xfrm>
            <a:off x="2143125" y="21717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1"/>
                </a:solidFill>
              </a:rPr>
              <a:t>Q</a:t>
            </a:r>
          </a:p>
        </p:txBody>
      </p:sp>
      <p:sp>
        <p:nvSpPr>
          <p:cNvPr id="334866" name="Text Box 18">
            <a:extLst>
              <a:ext uri="{FF2B5EF4-FFF2-40B4-BE49-F238E27FC236}">
                <a16:creationId xmlns:a16="http://schemas.microsoft.com/office/drawing/2014/main" id="{C5836A52-B733-4B0E-AE14-7A8660F5D07E}"/>
              </a:ext>
            </a:extLst>
          </p:cNvPr>
          <p:cNvSpPr txBox="1">
            <a:spLocks noChangeArrowheads="1"/>
          </p:cNvSpPr>
          <p:nvPr/>
        </p:nvSpPr>
        <p:spPr bwMode="auto">
          <a:xfrm>
            <a:off x="166688" y="3287713"/>
            <a:ext cx="30019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800" b="1">
                <a:solidFill>
                  <a:srgbClr val="3333FF"/>
                </a:solidFill>
              </a:rPr>
              <a:t>Runoff Coefficient</a:t>
            </a:r>
          </a:p>
          <a:p>
            <a:pPr algn="l" eaLnBrk="1" hangingPunct="1"/>
            <a:r>
              <a:rPr kumimoji="0" lang="en-US" altLang="en-US" sz="2800" b="1">
                <a:solidFill>
                  <a:srgbClr val="3333FF"/>
                </a:solidFill>
              </a:rPr>
              <a:t>C = Q/P</a:t>
            </a:r>
          </a:p>
        </p:txBody>
      </p:sp>
      <p:sp>
        <p:nvSpPr>
          <p:cNvPr id="334867" name="Text Box 19">
            <a:extLst>
              <a:ext uri="{FF2B5EF4-FFF2-40B4-BE49-F238E27FC236}">
                <a16:creationId xmlns:a16="http://schemas.microsoft.com/office/drawing/2014/main" id="{E0C16672-AAC2-4EDB-B9F0-88372BCCBA6C}"/>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D6B4C97B-7285-4783-B085-892CFCE3EC82}"/>
              </a:ext>
            </a:extLst>
          </p:cNvPr>
          <p:cNvSpPr>
            <a:spLocks noGrp="1" noChangeArrowheads="1"/>
          </p:cNvSpPr>
          <p:nvPr>
            <p:ph type="title"/>
          </p:nvPr>
        </p:nvSpPr>
        <p:spPr>
          <a:xfrm>
            <a:off x="304800" y="244475"/>
            <a:ext cx="8661400" cy="762000"/>
          </a:xfrm>
          <a:noFill/>
          <a:ln/>
        </p:spPr>
        <p:txBody>
          <a:bodyPr anchor="b"/>
          <a:lstStyle/>
          <a:p>
            <a:r>
              <a:rPr lang="en-US" altLang="en-US" sz="3600" b="0"/>
              <a:t>Water Quality: </a:t>
            </a:r>
            <a:r>
              <a:rPr lang="en-US" altLang="en-US" sz="3200" b="0">
                <a:solidFill>
                  <a:srgbClr val="3333FF"/>
                </a:solidFill>
              </a:rPr>
              <a:t>Pollution Loading Module</a:t>
            </a:r>
            <a:endParaRPr lang="en-US" altLang="en-US" sz="2800" b="0">
              <a:solidFill>
                <a:srgbClr val="3333FF"/>
              </a:solidFill>
            </a:endParaRPr>
          </a:p>
        </p:txBody>
      </p:sp>
      <p:pic>
        <p:nvPicPr>
          <p:cNvPr id="335875" name="Picture 3" descr="F:\MAIDMENT\gishyd97\Visual\REGION.BMP">
            <a:extLst>
              <a:ext uri="{FF2B5EF4-FFF2-40B4-BE49-F238E27FC236}">
                <a16:creationId xmlns:a16="http://schemas.microsoft.com/office/drawing/2014/main" id="{8AC48C50-3A67-47D3-8676-D7E2A3A11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3286125"/>
            <a:ext cx="2303463" cy="1555750"/>
          </a:xfrm>
          <a:prstGeom prst="rect">
            <a:avLst/>
          </a:prstGeom>
          <a:noFill/>
          <a:extLst>
            <a:ext uri="{909E8E84-426E-40DD-AFC4-6F175D3DCCD1}">
              <a14:hiddenFill xmlns:a14="http://schemas.microsoft.com/office/drawing/2010/main">
                <a:solidFill>
                  <a:srgbClr val="FFFFFF"/>
                </a:solidFill>
              </a14:hiddenFill>
            </a:ext>
          </a:extLst>
        </p:spPr>
      </p:pic>
      <p:pic>
        <p:nvPicPr>
          <p:cNvPr id="335876" name="Picture 4" descr="F:\MAIDMENT\gishyd97\Visual\DEMLOAD.BMP">
            <a:extLst>
              <a:ext uri="{FF2B5EF4-FFF2-40B4-BE49-F238E27FC236}">
                <a16:creationId xmlns:a16="http://schemas.microsoft.com/office/drawing/2014/main" id="{C566DC55-FE90-47FB-99D5-2A1B59161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2430463"/>
            <a:ext cx="124301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335877" name="Picture 5" descr="F:\MAIDMENT\gishyd97\Visual\ACMULOAD.BMP">
            <a:extLst>
              <a:ext uri="{FF2B5EF4-FFF2-40B4-BE49-F238E27FC236}">
                <a16:creationId xmlns:a16="http://schemas.microsoft.com/office/drawing/2014/main" id="{53812CB5-DB99-4F27-83B8-A95EA3FB83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3757613"/>
            <a:ext cx="1619250" cy="1377950"/>
          </a:xfrm>
          <a:prstGeom prst="rect">
            <a:avLst/>
          </a:prstGeom>
          <a:noFill/>
          <a:extLst>
            <a:ext uri="{909E8E84-426E-40DD-AFC4-6F175D3DCCD1}">
              <a14:hiddenFill xmlns:a14="http://schemas.microsoft.com/office/drawing/2010/main">
                <a:solidFill>
                  <a:srgbClr val="FFFFFF"/>
                </a:solidFill>
              </a14:hiddenFill>
            </a:ext>
          </a:extLst>
        </p:spPr>
      </p:pic>
      <p:pic>
        <p:nvPicPr>
          <p:cNvPr id="335878" name="Picture 6" descr="F:\MAIDMENT\gishyd97\Visual\PRECLOAD.BMP">
            <a:extLst>
              <a:ext uri="{FF2B5EF4-FFF2-40B4-BE49-F238E27FC236}">
                <a16:creationId xmlns:a16="http://schemas.microsoft.com/office/drawing/2014/main" id="{B423CE58-C86D-434F-BED2-EDF18044F2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788" y="2071688"/>
            <a:ext cx="1554162"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35879" name="Picture 7" descr="F:\MAIDMENT\gishyd97\Visual\ROLOAD.BMP">
            <a:extLst>
              <a:ext uri="{FF2B5EF4-FFF2-40B4-BE49-F238E27FC236}">
                <a16:creationId xmlns:a16="http://schemas.microsoft.com/office/drawing/2014/main" id="{178ACA1F-AD9F-480D-85AC-969FC1130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2084388"/>
            <a:ext cx="1425575" cy="1222375"/>
          </a:xfrm>
          <a:prstGeom prst="rect">
            <a:avLst/>
          </a:prstGeom>
          <a:noFill/>
          <a:extLst>
            <a:ext uri="{909E8E84-426E-40DD-AFC4-6F175D3DCCD1}">
              <a14:hiddenFill xmlns:a14="http://schemas.microsoft.com/office/drawing/2010/main">
                <a:solidFill>
                  <a:srgbClr val="FFFFFF"/>
                </a:solidFill>
              </a14:hiddenFill>
            </a:ext>
          </a:extLst>
        </p:spPr>
      </p:pic>
      <p:pic>
        <p:nvPicPr>
          <p:cNvPr id="335880" name="Picture 8" descr="F:\MAIDMENT\gishyd97\Visual\LULOAD.BMP">
            <a:extLst>
              <a:ext uri="{FF2B5EF4-FFF2-40B4-BE49-F238E27FC236}">
                <a16:creationId xmlns:a16="http://schemas.microsoft.com/office/drawing/2014/main" id="{7D110AAE-4B48-4C98-8A37-C453118420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8925" y="2813050"/>
            <a:ext cx="1249363" cy="1198563"/>
          </a:xfrm>
          <a:prstGeom prst="rect">
            <a:avLst/>
          </a:prstGeom>
          <a:noFill/>
          <a:extLst>
            <a:ext uri="{909E8E84-426E-40DD-AFC4-6F175D3DCCD1}">
              <a14:hiddenFill xmlns:a14="http://schemas.microsoft.com/office/drawing/2010/main">
                <a:solidFill>
                  <a:srgbClr val="FFFFFF"/>
                </a:solidFill>
              </a14:hiddenFill>
            </a:ext>
          </a:extLst>
        </p:spPr>
      </p:pic>
      <p:pic>
        <p:nvPicPr>
          <p:cNvPr id="335881" name="Picture 9" descr="F:\MAIDMENT\gishyd97\Visual\CONC.BMP">
            <a:extLst>
              <a:ext uri="{FF2B5EF4-FFF2-40B4-BE49-F238E27FC236}">
                <a16:creationId xmlns:a16="http://schemas.microsoft.com/office/drawing/2014/main" id="{BBFF7E33-0562-4557-B596-6A7A0F3A6F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1350" y="5013325"/>
            <a:ext cx="140811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35882" name="Picture 10" descr="F:\MAIDMENT\gishyd97\Visual\LOAD.BMP">
            <a:extLst>
              <a:ext uri="{FF2B5EF4-FFF2-40B4-BE49-F238E27FC236}">
                <a16:creationId xmlns:a16="http://schemas.microsoft.com/office/drawing/2014/main" id="{59D9A244-BDCC-4BD9-AFCD-6EA1E89ECA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2525" y="4968875"/>
            <a:ext cx="1568450" cy="1322388"/>
          </a:xfrm>
          <a:prstGeom prst="rect">
            <a:avLst/>
          </a:prstGeom>
          <a:noFill/>
          <a:extLst>
            <a:ext uri="{909E8E84-426E-40DD-AFC4-6F175D3DCCD1}">
              <a14:hiddenFill xmlns:a14="http://schemas.microsoft.com/office/drawing/2010/main">
                <a:solidFill>
                  <a:srgbClr val="FFFFFF"/>
                </a:solidFill>
              </a14:hiddenFill>
            </a:ext>
          </a:extLst>
        </p:spPr>
      </p:pic>
      <p:pic>
        <p:nvPicPr>
          <p:cNvPr id="335883" name="Picture 11" descr="F:\MAIDMENT\gishyd97\Visual\LEGEND2.BMP">
            <a:extLst>
              <a:ext uri="{FF2B5EF4-FFF2-40B4-BE49-F238E27FC236}">
                <a16:creationId xmlns:a16="http://schemas.microsoft.com/office/drawing/2014/main" id="{9426BCD3-3C9F-4EB5-B34E-3BCDCAFF81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9625" y="3987800"/>
            <a:ext cx="817563" cy="817563"/>
          </a:xfrm>
          <a:prstGeom prst="rect">
            <a:avLst/>
          </a:prstGeom>
          <a:noFill/>
          <a:extLst>
            <a:ext uri="{909E8E84-426E-40DD-AFC4-6F175D3DCCD1}">
              <a14:hiddenFill xmlns:a14="http://schemas.microsoft.com/office/drawing/2010/main">
                <a:solidFill>
                  <a:srgbClr val="FFFFFF"/>
                </a:solidFill>
              </a14:hiddenFill>
            </a:ext>
          </a:extLst>
        </p:spPr>
      </p:pic>
      <p:sp>
        <p:nvSpPr>
          <p:cNvPr id="335884" name="AutoShape 12">
            <a:extLst>
              <a:ext uri="{FF2B5EF4-FFF2-40B4-BE49-F238E27FC236}">
                <a16:creationId xmlns:a16="http://schemas.microsoft.com/office/drawing/2014/main" id="{3041FFC1-438F-4710-B13D-7BBA3CAC2574}"/>
              </a:ext>
            </a:extLst>
          </p:cNvPr>
          <p:cNvSpPr>
            <a:spLocks noChangeArrowheads="1"/>
          </p:cNvSpPr>
          <p:nvPr/>
        </p:nvSpPr>
        <p:spPr bwMode="auto">
          <a:xfrm>
            <a:off x="6997700" y="4064000"/>
            <a:ext cx="381000" cy="230188"/>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altLang="en-US" sz="2400">
              <a:solidFill>
                <a:schemeClr val="tx1"/>
              </a:solidFill>
            </a:endParaRPr>
          </a:p>
        </p:txBody>
      </p:sp>
      <p:sp>
        <p:nvSpPr>
          <p:cNvPr id="335885" name="AutoShape 13">
            <a:extLst>
              <a:ext uri="{FF2B5EF4-FFF2-40B4-BE49-F238E27FC236}">
                <a16:creationId xmlns:a16="http://schemas.microsoft.com/office/drawing/2014/main" id="{45CE1330-71EB-48BF-9108-527AB4AAEAF8}"/>
              </a:ext>
            </a:extLst>
          </p:cNvPr>
          <p:cNvSpPr>
            <a:spLocks noChangeArrowheads="1"/>
          </p:cNvSpPr>
          <p:nvPr/>
        </p:nvSpPr>
        <p:spPr bwMode="auto">
          <a:xfrm rot="-6514154">
            <a:off x="2650332" y="2661444"/>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kumimoji="0" lang="en-US" altLang="en-US" sz="2400">
              <a:solidFill>
                <a:schemeClr val="tx1"/>
              </a:solidFill>
            </a:endParaRPr>
          </a:p>
        </p:txBody>
      </p:sp>
      <p:sp>
        <p:nvSpPr>
          <p:cNvPr id="335886" name="AutoShape 14">
            <a:extLst>
              <a:ext uri="{FF2B5EF4-FFF2-40B4-BE49-F238E27FC236}">
                <a16:creationId xmlns:a16="http://schemas.microsoft.com/office/drawing/2014/main" id="{0317831C-4993-4BFA-870A-64442C4893F3}"/>
              </a:ext>
            </a:extLst>
          </p:cNvPr>
          <p:cNvSpPr>
            <a:spLocks noChangeArrowheads="1"/>
          </p:cNvSpPr>
          <p:nvPr/>
        </p:nvSpPr>
        <p:spPr bwMode="auto">
          <a:xfrm rot="-5582480">
            <a:off x="4552157" y="2420144"/>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kumimoji="0" lang="en-US" altLang="en-US" sz="2400">
              <a:solidFill>
                <a:schemeClr val="tx1"/>
              </a:solidFill>
            </a:endParaRPr>
          </a:p>
        </p:txBody>
      </p:sp>
      <p:sp>
        <p:nvSpPr>
          <p:cNvPr id="335887" name="AutoShape 15">
            <a:extLst>
              <a:ext uri="{FF2B5EF4-FFF2-40B4-BE49-F238E27FC236}">
                <a16:creationId xmlns:a16="http://schemas.microsoft.com/office/drawing/2014/main" id="{8150B81A-27D5-49D8-BE3C-D7F21BCCA4D1}"/>
              </a:ext>
            </a:extLst>
          </p:cNvPr>
          <p:cNvSpPr>
            <a:spLocks noChangeArrowheads="1"/>
          </p:cNvSpPr>
          <p:nvPr/>
        </p:nvSpPr>
        <p:spPr bwMode="auto">
          <a:xfrm rot="-3502377">
            <a:off x="6396832" y="2496344"/>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kumimoji="0" lang="en-US" altLang="en-US" sz="2400">
              <a:solidFill>
                <a:schemeClr val="tx1"/>
              </a:solidFill>
            </a:endParaRPr>
          </a:p>
        </p:txBody>
      </p:sp>
      <p:sp>
        <p:nvSpPr>
          <p:cNvPr id="335888" name="AutoShape 16">
            <a:extLst>
              <a:ext uri="{FF2B5EF4-FFF2-40B4-BE49-F238E27FC236}">
                <a16:creationId xmlns:a16="http://schemas.microsoft.com/office/drawing/2014/main" id="{2DFF15CD-BE94-4D4A-A7A2-2DC23957A40E}"/>
              </a:ext>
            </a:extLst>
          </p:cNvPr>
          <p:cNvSpPr>
            <a:spLocks noChangeArrowheads="1"/>
          </p:cNvSpPr>
          <p:nvPr/>
        </p:nvSpPr>
        <p:spPr bwMode="auto">
          <a:xfrm rot="-17510420">
            <a:off x="5980907" y="5241131"/>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kumimoji="0" lang="en-US" altLang="en-US" sz="2400">
              <a:solidFill>
                <a:schemeClr val="tx1"/>
              </a:solidFill>
            </a:endParaRPr>
          </a:p>
        </p:txBody>
      </p:sp>
      <p:sp>
        <p:nvSpPr>
          <p:cNvPr id="335889" name="AutoShape 17">
            <a:extLst>
              <a:ext uri="{FF2B5EF4-FFF2-40B4-BE49-F238E27FC236}">
                <a16:creationId xmlns:a16="http://schemas.microsoft.com/office/drawing/2014/main" id="{88A1A6F9-E17E-47FB-B161-D0102C4071B9}"/>
              </a:ext>
            </a:extLst>
          </p:cNvPr>
          <p:cNvSpPr>
            <a:spLocks noChangeArrowheads="1"/>
          </p:cNvSpPr>
          <p:nvPr/>
        </p:nvSpPr>
        <p:spPr bwMode="auto">
          <a:xfrm rot="-14112513">
            <a:off x="2116932" y="5010944"/>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kumimoji="0" lang="en-US" altLang="en-US" sz="2400">
              <a:solidFill>
                <a:schemeClr val="tx1"/>
              </a:solidFill>
            </a:endParaRPr>
          </a:p>
        </p:txBody>
      </p:sp>
      <p:sp>
        <p:nvSpPr>
          <p:cNvPr id="335890" name="Text Box 18">
            <a:extLst>
              <a:ext uri="{FF2B5EF4-FFF2-40B4-BE49-F238E27FC236}">
                <a16:creationId xmlns:a16="http://schemas.microsoft.com/office/drawing/2014/main" id="{A3E32C11-9F0C-4873-8509-EB8408471153}"/>
              </a:ext>
            </a:extLst>
          </p:cNvPr>
          <p:cNvSpPr txBox="1">
            <a:spLocks noChangeArrowheads="1"/>
          </p:cNvSpPr>
          <p:nvPr/>
        </p:nvSpPr>
        <p:spPr bwMode="auto">
          <a:xfrm>
            <a:off x="1292225" y="1787525"/>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rgbClr val="3333FF"/>
                </a:solidFill>
              </a:rPr>
              <a:t>DEM</a:t>
            </a:r>
          </a:p>
        </p:txBody>
      </p:sp>
      <p:sp>
        <p:nvSpPr>
          <p:cNvPr id="335891" name="Text Box 19">
            <a:extLst>
              <a:ext uri="{FF2B5EF4-FFF2-40B4-BE49-F238E27FC236}">
                <a16:creationId xmlns:a16="http://schemas.microsoft.com/office/drawing/2014/main" id="{DB321E39-589F-47A2-A473-EB854E57980A}"/>
              </a:ext>
            </a:extLst>
          </p:cNvPr>
          <p:cNvSpPr txBox="1">
            <a:spLocks noChangeArrowheads="1"/>
          </p:cNvSpPr>
          <p:nvPr/>
        </p:nvSpPr>
        <p:spPr bwMode="auto">
          <a:xfrm>
            <a:off x="3192463" y="1558925"/>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rgbClr val="3333FF"/>
                </a:solidFill>
              </a:rPr>
              <a:t>Precip.</a:t>
            </a:r>
          </a:p>
        </p:txBody>
      </p:sp>
      <p:sp>
        <p:nvSpPr>
          <p:cNvPr id="335892" name="Text Box 20">
            <a:extLst>
              <a:ext uri="{FF2B5EF4-FFF2-40B4-BE49-F238E27FC236}">
                <a16:creationId xmlns:a16="http://schemas.microsoft.com/office/drawing/2014/main" id="{FD96C3D2-67AA-4F8A-A3D3-04412BBB0EB8}"/>
              </a:ext>
            </a:extLst>
          </p:cNvPr>
          <p:cNvSpPr txBox="1">
            <a:spLocks noChangeArrowheads="1"/>
          </p:cNvSpPr>
          <p:nvPr/>
        </p:nvSpPr>
        <p:spPr bwMode="auto">
          <a:xfrm>
            <a:off x="5022850" y="15716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rgbClr val="3333FF"/>
                </a:solidFill>
              </a:rPr>
              <a:t>Runoff</a:t>
            </a:r>
          </a:p>
        </p:txBody>
      </p:sp>
      <p:sp>
        <p:nvSpPr>
          <p:cNvPr id="335893" name="Text Box 21">
            <a:extLst>
              <a:ext uri="{FF2B5EF4-FFF2-40B4-BE49-F238E27FC236}">
                <a16:creationId xmlns:a16="http://schemas.microsoft.com/office/drawing/2014/main" id="{E1301C42-5FE7-4CB2-9057-A26D110B242E}"/>
              </a:ext>
            </a:extLst>
          </p:cNvPr>
          <p:cNvSpPr txBox="1">
            <a:spLocks noChangeArrowheads="1"/>
          </p:cNvSpPr>
          <p:nvPr/>
        </p:nvSpPr>
        <p:spPr bwMode="auto">
          <a:xfrm>
            <a:off x="6829425" y="2222500"/>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2"/>
                </a:solidFill>
              </a:rPr>
              <a:t>LandUse</a:t>
            </a:r>
            <a:endParaRPr kumimoji="0" lang="en-US" altLang="en-US" sz="2400" b="1">
              <a:solidFill>
                <a:srgbClr val="3333FF"/>
              </a:solidFill>
            </a:endParaRPr>
          </a:p>
        </p:txBody>
      </p:sp>
      <p:sp>
        <p:nvSpPr>
          <p:cNvPr id="335894" name="Text Box 22">
            <a:extLst>
              <a:ext uri="{FF2B5EF4-FFF2-40B4-BE49-F238E27FC236}">
                <a16:creationId xmlns:a16="http://schemas.microsoft.com/office/drawing/2014/main" id="{64F224DE-F986-4DE9-BC23-05B1856B74C4}"/>
              </a:ext>
            </a:extLst>
          </p:cNvPr>
          <p:cNvSpPr txBox="1">
            <a:spLocks noChangeArrowheads="1"/>
          </p:cNvSpPr>
          <p:nvPr/>
        </p:nvSpPr>
        <p:spPr bwMode="auto">
          <a:xfrm>
            <a:off x="6665913" y="5376863"/>
            <a:ext cx="1716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2"/>
                </a:solidFill>
              </a:rPr>
              <a:t>EMC Table</a:t>
            </a:r>
            <a:endParaRPr kumimoji="0" lang="en-US" altLang="en-US" sz="2400" b="1">
              <a:solidFill>
                <a:srgbClr val="3333FF"/>
              </a:solidFill>
            </a:endParaRPr>
          </a:p>
        </p:txBody>
      </p:sp>
      <p:sp>
        <p:nvSpPr>
          <p:cNvPr id="335895" name="Text Box 23">
            <a:extLst>
              <a:ext uri="{FF2B5EF4-FFF2-40B4-BE49-F238E27FC236}">
                <a16:creationId xmlns:a16="http://schemas.microsoft.com/office/drawing/2014/main" id="{CE115CB1-154C-44E5-BAF4-D0A5A58BAE91}"/>
              </a:ext>
            </a:extLst>
          </p:cNvPr>
          <p:cNvSpPr txBox="1">
            <a:spLocks noChangeArrowheads="1"/>
          </p:cNvSpPr>
          <p:nvPr/>
        </p:nvSpPr>
        <p:spPr bwMode="auto">
          <a:xfrm>
            <a:off x="4997450" y="5834063"/>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2"/>
                </a:solidFill>
              </a:rPr>
              <a:t>Concentration</a:t>
            </a:r>
            <a:endParaRPr kumimoji="0" lang="en-US" altLang="en-US" sz="2400" b="1">
              <a:solidFill>
                <a:srgbClr val="3333FF"/>
              </a:solidFill>
            </a:endParaRPr>
          </a:p>
        </p:txBody>
      </p:sp>
      <p:sp>
        <p:nvSpPr>
          <p:cNvPr id="335896" name="Text Box 24">
            <a:extLst>
              <a:ext uri="{FF2B5EF4-FFF2-40B4-BE49-F238E27FC236}">
                <a16:creationId xmlns:a16="http://schemas.microsoft.com/office/drawing/2014/main" id="{EDAB6B00-6145-4FA1-A118-0E8C0FBBAA25}"/>
              </a:ext>
            </a:extLst>
          </p:cNvPr>
          <p:cNvSpPr txBox="1">
            <a:spLocks noChangeArrowheads="1"/>
          </p:cNvSpPr>
          <p:nvPr/>
        </p:nvSpPr>
        <p:spPr bwMode="auto">
          <a:xfrm>
            <a:off x="3128963" y="5775325"/>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rgbClr val="009900"/>
                </a:solidFill>
              </a:rPr>
              <a:t>Load</a:t>
            </a:r>
            <a:endParaRPr kumimoji="0" lang="en-US" altLang="en-US" sz="2400" b="1">
              <a:solidFill>
                <a:srgbClr val="3333FF"/>
              </a:solidFill>
            </a:endParaRPr>
          </a:p>
        </p:txBody>
      </p:sp>
      <p:sp>
        <p:nvSpPr>
          <p:cNvPr id="335897" name="Text Box 25">
            <a:extLst>
              <a:ext uri="{FF2B5EF4-FFF2-40B4-BE49-F238E27FC236}">
                <a16:creationId xmlns:a16="http://schemas.microsoft.com/office/drawing/2014/main" id="{1998BA4F-1636-4176-8116-A8B2C484C60A}"/>
              </a:ext>
            </a:extLst>
          </p:cNvPr>
          <p:cNvSpPr txBox="1">
            <a:spLocks noChangeArrowheads="1"/>
          </p:cNvSpPr>
          <p:nvPr/>
        </p:nvSpPr>
        <p:spPr bwMode="auto">
          <a:xfrm>
            <a:off x="138113" y="5135563"/>
            <a:ext cx="191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400" b="1">
                <a:solidFill>
                  <a:srgbClr val="009900"/>
                </a:solidFill>
              </a:rPr>
              <a:t>Accumulated</a:t>
            </a:r>
          </a:p>
          <a:p>
            <a:pPr eaLnBrk="1" hangingPunct="1"/>
            <a:r>
              <a:rPr kumimoji="0" lang="en-US" altLang="en-US" sz="2400" b="1">
                <a:solidFill>
                  <a:srgbClr val="009900"/>
                </a:solidFill>
              </a:rPr>
              <a:t>Load</a:t>
            </a:r>
            <a:endParaRPr kumimoji="0" lang="en-US" altLang="en-US" sz="2400" b="1">
              <a:solidFill>
                <a:srgbClr val="3333FF"/>
              </a:solidFill>
            </a:endParaRPr>
          </a:p>
        </p:txBody>
      </p:sp>
      <p:sp>
        <p:nvSpPr>
          <p:cNvPr id="335898" name="AutoShape 26">
            <a:extLst>
              <a:ext uri="{FF2B5EF4-FFF2-40B4-BE49-F238E27FC236}">
                <a16:creationId xmlns:a16="http://schemas.microsoft.com/office/drawing/2014/main" id="{C4DED5DB-211B-46D7-8C55-CE0EC4257A54}"/>
              </a:ext>
            </a:extLst>
          </p:cNvPr>
          <p:cNvSpPr>
            <a:spLocks noChangeArrowheads="1"/>
          </p:cNvSpPr>
          <p:nvPr/>
        </p:nvSpPr>
        <p:spPr bwMode="auto">
          <a:xfrm rot="16200000" flipV="1">
            <a:off x="3990182" y="5317331"/>
            <a:ext cx="381000" cy="230187"/>
          </a:xfrm>
          <a:prstGeom prst="downArrow">
            <a:avLst>
              <a:gd name="adj1" fmla="val 50000"/>
              <a:gd name="adj2" fmla="val 25000"/>
            </a:avLst>
          </a:prstGeom>
          <a:solidFill>
            <a:srgbClr val="3333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kumimoji="0" lang="en-US" altLang="en-US" sz="2400">
              <a:solidFill>
                <a:schemeClr val="tx1"/>
              </a:solidFill>
            </a:endParaRPr>
          </a:p>
        </p:txBody>
      </p:sp>
      <p:sp>
        <p:nvSpPr>
          <p:cNvPr id="335899" name="Text Box 27">
            <a:extLst>
              <a:ext uri="{FF2B5EF4-FFF2-40B4-BE49-F238E27FC236}">
                <a16:creationId xmlns:a16="http://schemas.microsoft.com/office/drawing/2014/main" id="{D41109F4-7F00-43A9-B977-9C532FDEC037}"/>
              </a:ext>
            </a:extLst>
          </p:cNvPr>
          <p:cNvSpPr txBox="1">
            <a:spLocks noChangeArrowheads="1"/>
          </p:cNvSpPr>
          <p:nvPr/>
        </p:nvSpPr>
        <p:spPr bwMode="auto">
          <a:xfrm>
            <a:off x="195263" y="1208088"/>
            <a:ext cx="874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i="1">
                <a:solidFill>
                  <a:srgbClr val="009900"/>
                </a:solidFill>
              </a:rPr>
              <a:t>Load [Mass/Time]</a:t>
            </a:r>
            <a:r>
              <a:rPr kumimoji="0" lang="en-US" altLang="en-US" sz="2400" b="1" i="1">
                <a:solidFill>
                  <a:schemeClr val="tx2"/>
                </a:solidFill>
              </a:rPr>
              <a:t> </a:t>
            </a:r>
            <a:r>
              <a:rPr kumimoji="0" lang="en-US" altLang="en-US" sz="2400" b="1" i="1">
                <a:solidFill>
                  <a:schemeClr val="tx1"/>
                </a:solidFill>
              </a:rPr>
              <a:t>=</a:t>
            </a:r>
            <a:r>
              <a:rPr kumimoji="0" lang="en-US" altLang="en-US" sz="2400" b="1" i="1">
                <a:solidFill>
                  <a:schemeClr val="tx2"/>
                </a:solidFill>
              </a:rPr>
              <a:t> </a:t>
            </a:r>
            <a:r>
              <a:rPr kumimoji="0" lang="en-US" altLang="en-US" sz="2400" b="1" i="1">
                <a:solidFill>
                  <a:srgbClr val="3333FF"/>
                </a:solidFill>
              </a:rPr>
              <a:t>Runoff [Vol/Time]</a:t>
            </a:r>
            <a:r>
              <a:rPr kumimoji="0" lang="en-US" altLang="en-US" sz="2400" b="1" i="1">
                <a:solidFill>
                  <a:schemeClr val="tx2"/>
                </a:solidFill>
              </a:rPr>
              <a:t> </a:t>
            </a:r>
            <a:r>
              <a:rPr kumimoji="0" lang="en-US" altLang="en-US" sz="2400" b="1">
                <a:solidFill>
                  <a:schemeClr val="tx1"/>
                </a:solidFill>
              </a:rPr>
              <a:t>x</a:t>
            </a:r>
            <a:r>
              <a:rPr kumimoji="0" lang="en-US" altLang="en-US" sz="2400" b="1" i="1">
                <a:solidFill>
                  <a:schemeClr val="tx2"/>
                </a:solidFill>
              </a:rPr>
              <a:t> Concentration [Mass/Vol]</a:t>
            </a:r>
            <a:endParaRPr kumimoji="0" lang="en-US" altLang="en-US" sz="2400" b="1">
              <a:solidFill>
                <a:schemeClr val="tx1"/>
              </a:solidFill>
            </a:endParaRPr>
          </a:p>
        </p:txBody>
      </p:sp>
      <p:pic>
        <p:nvPicPr>
          <p:cNvPr id="335900" name="Picture 28" descr="F:\MAIDMENT\gishyd97\Visual\EMC.BMP">
            <a:extLst>
              <a:ext uri="{FF2B5EF4-FFF2-40B4-BE49-F238E27FC236}">
                <a16:creationId xmlns:a16="http://schemas.microsoft.com/office/drawing/2014/main" id="{A25FD3EC-E301-4D90-B276-9BAC73D987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406900"/>
            <a:ext cx="1497013" cy="960438"/>
          </a:xfrm>
          <a:prstGeom prst="rect">
            <a:avLst/>
          </a:prstGeom>
          <a:noFill/>
          <a:extLst>
            <a:ext uri="{909E8E84-426E-40DD-AFC4-6F175D3DCCD1}">
              <a14:hiddenFill xmlns:a14="http://schemas.microsoft.com/office/drawing/2010/main">
                <a:solidFill>
                  <a:srgbClr val="FFFFFF"/>
                </a:solidFill>
              </a14:hiddenFill>
            </a:ext>
          </a:extLst>
        </p:spPr>
      </p:pic>
      <p:sp>
        <p:nvSpPr>
          <p:cNvPr id="335901" name="Text Box 29">
            <a:extLst>
              <a:ext uri="{FF2B5EF4-FFF2-40B4-BE49-F238E27FC236}">
                <a16:creationId xmlns:a16="http://schemas.microsoft.com/office/drawing/2014/main" id="{ACDB8925-1078-47AD-8892-EE3ED4D253D1}"/>
              </a:ext>
            </a:extLst>
          </p:cNvPr>
          <p:cNvSpPr txBox="1">
            <a:spLocks noChangeArrowheads="1"/>
          </p:cNvSpPr>
          <p:nvPr/>
        </p:nvSpPr>
        <p:spPr bwMode="auto">
          <a:xfrm>
            <a:off x="1525588" y="646112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EC376FF9-6D0B-42ED-8506-88C58A1A44D6}"/>
              </a:ext>
            </a:extLst>
          </p:cNvPr>
          <p:cNvSpPr>
            <a:spLocks noGrp="1" noChangeArrowheads="1"/>
          </p:cNvSpPr>
          <p:nvPr>
            <p:ph type="title"/>
          </p:nvPr>
        </p:nvSpPr>
        <p:spPr>
          <a:xfrm>
            <a:off x="2219325" y="469900"/>
            <a:ext cx="5397500" cy="942975"/>
          </a:xfrm>
        </p:spPr>
        <p:txBody>
          <a:bodyPr/>
          <a:lstStyle/>
          <a:p>
            <a:r>
              <a:rPr lang="en-US" altLang="en-US" sz="4000">
                <a:solidFill>
                  <a:srgbClr val="00279F"/>
                </a:solidFill>
              </a:rPr>
              <a:t>GIS in Water Resources </a:t>
            </a:r>
            <a:br>
              <a:rPr lang="en-US" altLang="en-US" sz="4000">
                <a:solidFill>
                  <a:srgbClr val="00279F"/>
                </a:solidFill>
              </a:rPr>
            </a:br>
            <a:r>
              <a:rPr lang="en-US" altLang="en-US" sz="4000">
                <a:solidFill>
                  <a:srgbClr val="00279F"/>
                </a:solidFill>
              </a:rPr>
              <a:t>Consortium</a:t>
            </a:r>
          </a:p>
        </p:txBody>
      </p:sp>
      <p:sp>
        <p:nvSpPr>
          <p:cNvPr id="302083" name="Rectangle 3">
            <a:extLst>
              <a:ext uri="{FF2B5EF4-FFF2-40B4-BE49-F238E27FC236}">
                <a16:creationId xmlns:a16="http://schemas.microsoft.com/office/drawing/2014/main" id="{FD705EAC-3197-449B-963C-86A35404BE95}"/>
              </a:ext>
            </a:extLst>
          </p:cNvPr>
          <p:cNvSpPr>
            <a:spLocks noGrp="1" noChangeArrowheads="1"/>
          </p:cNvSpPr>
          <p:nvPr>
            <p:ph type="body" sz="half" idx="1"/>
          </p:nvPr>
        </p:nvSpPr>
        <p:spPr>
          <a:xfrm>
            <a:off x="838200" y="4719638"/>
            <a:ext cx="7620000" cy="1219200"/>
          </a:xfrm>
        </p:spPr>
        <p:txBody>
          <a:bodyPr/>
          <a:lstStyle/>
          <a:p>
            <a:pPr algn="ctr">
              <a:lnSpc>
                <a:spcPct val="90000"/>
              </a:lnSpc>
              <a:buFont typeface="Monotype Sorts" pitchFamily="2" charset="2"/>
              <a:buNone/>
            </a:pPr>
            <a:r>
              <a:rPr lang="en-US" altLang="en-US" sz="2400"/>
              <a:t>Bringing together these two communities by using a common geospatial data model</a:t>
            </a:r>
          </a:p>
          <a:p>
            <a:pPr algn="ctr">
              <a:lnSpc>
                <a:spcPct val="90000"/>
              </a:lnSpc>
              <a:buFont typeface="Monotype Sorts" pitchFamily="2" charset="2"/>
              <a:buNone/>
            </a:pPr>
            <a:r>
              <a:rPr lang="en-US" altLang="en-US" sz="2400">
                <a:solidFill>
                  <a:srgbClr val="00279F"/>
                </a:solidFill>
              </a:rPr>
              <a:t>http://www.crwr.utexas.edu/giswr</a:t>
            </a:r>
          </a:p>
        </p:txBody>
      </p:sp>
      <p:sp>
        <p:nvSpPr>
          <p:cNvPr id="302084" name="Line 4">
            <a:extLst>
              <a:ext uri="{FF2B5EF4-FFF2-40B4-BE49-F238E27FC236}">
                <a16:creationId xmlns:a16="http://schemas.microsoft.com/office/drawing/2014/main" id="{BB9A3DBE-7EA9-4044-8907-24E214603536}"/>
              </a:ext>
            </a:extLst>
          </p:cNvPr>
          <p:cNvSpPr>
            <a:spLocks noChangeShapeType="1"/>
          </p:cNvSpPr>
          <p:nvPr/>
        </p:nvSpPr>
        <p:spPr bwMode="auto">
          <a:xfrm>
            <a:off x="1062038" y="1601788"/>
            <a:ext cx="7119937"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2085" name="Group 5">
            <a:extLst>
              <a:ext uri="{FF2B5EF4-FFF2-40B4-BE49-F238E27FC236}">
                <a16:creationId xmlns:a16="http://schemas.microsoft.com/office/drawing/2014/main" id="{5AB57B43-3C14-4656-961D-90F85022388E}"/>
              </a:ext>
            </a:extLst>
          </p:cNvPr>
          <p:cNvGrpSpPr>
            <a:grpSpLocks/>
          </p:cNvGrpSpPr>
          <p:nvPr/>
        </p:nvGrpSpPr>
        <p:grpSpPr bwMode="auto">
          <a:xfrm>
            <a:off x="2209800" y="2049463"/>
            <a:ext cx="4546600" cy="2373312"/>
            <a:chOff x="1536" y="1529"/>
            <a:chExt cx="2864" cy="1495"/>
          </a:xfrm>
        </p:grpSpPr>
        <p:sp>
          <p:nvSpPr>
            <p:cNvPr id="302086" name="Oval 6">
              <a:extLst>
                <a:ext uri="{FF2B5EF4-FFF2-40B4-BE49-F238E27FC236}">
                  <a16:creationId xmlns:a16="http://schemas.microsoft.com/office/drawing/2014/main" id="{A3F864B2-84CB-4A03-ACAF-63240468F38D}"/>
                </a:ext>
              </a:extLst>
            </p:cNvPr>
            <p:cNvSpPr>
              <a:spLocks noChangeArrowheads="1"/>
            </p:cNvSpPr>
            <p:nvPr/>
          </p:nvSpPr>
          <p:spPr bwMode="auto">
            <a:xfrm>
              <a:off x="2736" y="1680"/>
              <a:ext cx="1664" cy="1344"/>
            </a:xfrm>
            <a:prstGeom prst="ellipse">
              <a:avLst/>
            </a:prstGeom>
            <a:noFill/>
            <a:ln w="5715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7" name="Line 7">
              <a:extLst>
                <a:ext uri="{FF2B5EF4-FFF2-40B4-BE49-F238E27FC236}">
                  <a16:creationId xmlns:a16="http://schemas.microsoft.com/office/drawing/2014/main" id="{EC5D430A-22B7-473A-8077-6B4BE58F95D1}"/>
                </a:ext>
              </a:extLst>
            </p:cNvPr>
            <p:cNvSpPr>
              <a:spLocks noChangeShapeType="1"/>
            </p:cNvSpPr>
            <p:nvPr/>
          </p:nvSpPr>
          <p:spPr bwMode="auto">
            <a:xfrm flipH="1">
              <a:off x="3356" y="1529"/>
              <a:ext cx="816" cy="0"/>
            </a:xfrm>
            <a:prstGeom prst="line">
              <a:avLst/>
            </a:prstGeom>
            <a:noFill/>
            <a:ln w="381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2088" name="Group 8">
              <a:extLst>
                <a:ext uri="{FF2B5EF4-FFF2-40B4-BE49-F238E27FC236}">
                  <a16:creationId xmlns:a16="http://schemas.microsoft.com/office/drawing/2014/main" id="{D299E1BC-2B20-4F47-ABA5-3B22B446B4B1}"/>
                </a:ext>
              </a:extLst>
            </p:cNvPr>
            <p:cNvGrpSpPr>
              <a:grpSpLocks/>
            </p:cNvGrpSpPr>
            <p:nvPr/>
          </p:nvGrpSpPr>
          <p:grpSpPr bwMode="auto">
            <a:xfrm>
              <a:off x="1536" y="1584"/>
              <a:ext cx="1664" cy="1440"/>
              <a:chOff x="1536" y="1344"/>
              <a:chExt cx="1664" cy="1440"/>
            </a:xfrm>
          </p:grpSpPr>
          <p:sp>
            <p:nvSpPr>
              <p:cNvPr id="302089" name="Oval 9">
                <a:extLst>
                  <a:ext uri="{FF2B5EF4-FFF2-40B4-BE49-F238E27FC236}">
                    <a16:creationId xmlns:a16="http://schemas.microsoft.com/office/drawing/2014/main" id="{8EC38365-8B74-42CF-9993-4DD9A2854A4F}"/>
                  </a:ext>
                </a:extLst>
              </p:cNvPr>
              <p:cNvSpPr>
                <a:spLocks noChangeArrowheads="1"/>
              </p:cNvSpPr>
              <p:nvPr/>
            </p:nvSpPr>
            <p:spPr bwMode="auto">
              <a:xfrm>
                <a:off x="1536" y="1440"/>
                <a:ext cx="1664" cy="1344"/>
              </a:xfrm>
              <a:prstGeom prst="ellipse">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altLang="en-US" sz="2400">
                  <a:solidFill>
                    <a:srgbClr val="33CC33"/>
                  </a:solidFill>
                </a:endParaRPr>
              </a:p>
            </p:txBody>
          </p:sp>
          <p:sp>
            <p:nvSpPr>
              <p:cNvPr id="302090" name="Line 10">
                <a:extLst>
                  <a:ext uri="{FF2B5EF4-FFF2-40B4-BE49-F238E27FC236}">
                    <a16:creationId xmlns:a16="http://schemas.microsoft.com/office/drawing/2014/main" id="{8A248AFF-26D5-4F56-9BAA-6748C8231046}"/>
                  </a:ext>
                </a:extLst>
              </p:cNvPr>
              <p:cNvSpPr>
                <a:spLocks noChangeShapeType="1"/>
              </p:cNvSpPr>
              <p:nvPr/>
            </p:nvSpPr>
            <p:spPr bwMode="auto">
              <a:xfrm>
                <a:off x="1824" y="1344"/>
                <a:ext cx="816" cy="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091" name="Text Box 11">
                <a:extLst>
                  <a:ext uri="{FF2B5EF4-FFF2-40B4-BE49-F238E27FC236}">
                    <a16:creationId xmlns:a16="http://schemas.microsoft.com/office/drawing/2014/main" id="{22FDA758-86ED-44DE-A038-486623A8D9F1}"/>
                  </a:ext>
                </a:extLst>
              </p:cNvPr>
              <p:cNvSpPr txBox="1">
                <a:spLocks noChangeArrowheads="1"/>
              </p:cNvSpPr>
              <p:nvPr/>
            </p:nvSpPr>
            <p:spPr bwMode="auto">
              <a:xfrm>
                <a:off x="2064" y="1872"/>
                <a:ext cx="5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3600">
                    <a:solidFill>
                      <a:srgbClr val="33CC33"/>
                    </a:solidFill>
                  </a:rPr>
                  <a:t>GIS</a:t>
                </a:r>
              </a:p>
            </p:txBody>
          </p:sp>
        </p:grpSp>
        <p:sp>
          <p:nvSpPr>
            <p:cNvPr id="302092" name="Text Box 12">
              <a:extLst>
                <a:ext uri="{FF2B5EF4-FFF2-40B4-BE49-F238E27FC236}">
                  <a16:creationId xmlns:a16="http://schemas.microsoft.com/office/drawing/2014/main" id="{F61D3C0A-051B-47A2-8FCA-AD0512218A43}"/>
                </a:ext>
              </a:extLst>
            </p:cNvPr>
            <p:cNvSpPr txBox="1">
              <a:spLocks noChangeArrowheads="1"/>
            </p:cNvSpPr>
            <p:nvPr/>
          </p:nvSpPr>
          <p:spPr bwMode="auto">
            <a:xfrm>
              <a:off x="2928" y="1920"/>
              <a:ext cx="134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sz="3600">
                  <a:solidFill>
                    <a:srgbClr val="00279F"/>
                  </a:solidFill>
                </a:rPr>
                <a:t>Water Resources</a:t>
              </a:r>
            </a:p>
          </p:txBody>
        </p:sp>
      </p:grpSp>
      <p:graphicFrame>
        <p:nvGraphicFramePr>
          <p:cNvPr id="302093" name="Object 13">
            <a:extLst>
              <a:ext uri="{FF2B5EF4-FFF2-40B4-BE49-F238E27FC236}">
                <a16:creationId xmlns:a16="http://schemas.microsoft.com/office/drawing/2014/main" id="{6C9E22F4-AEE7-4ECA-856F-B02D0E6282E8}"/>
              </a:ext>
            </a:extLst>
          </p:cNvPr>
          <p:cNvGraphicFramePr>
            <a:graphicFrameLocks noChangeAspect="1"/>
          </p:cNvGraphicFramePr>
          <p:nvPr/>
        </p:nvGraphicFramePr>
        <p:xfrm>
          <a:off x="7124700" y="369888"/>
          <a:ext cx="1041400" cy="1130300"/>
        </p:xfrm>
        <a:graphic>
          <a:graphicData uri="http://schemas.openxmlformats.org/presentationml/2006/ole">
            <mc:AlternateContent xmlns:mc="http://schemas.openxmlformats.org/markup-compatibility/2006">
              <mc:Choice xmlns:v="urn:schemas-microsoft-com:vml" Requires="v">
                <p:oleObj spid="_x0000_s302106" name="Bitmap Image" r:id="rId4" imgW="1348857" imgH="1463167" progId="Paint.Picture">
                  <p:embed/>
                </p:oleObj>
              </mc:Choice>
              <mc:Fallback>
                <p:oleObj name="Bitmap Image" r:id="rId4" imgW="1348857" imgH="1463167"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700" y="369888"/>
                        <a:ext cx="1041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2094" name="Group 14">
            <a:extLst>
              <a:ext uri="{FF2B5EF4-FFF2-40B4-BE49-F238E27FC236}">
                <a16:creationId xmlns:a16="http://schemas.microsoft.com/office/drawing/2014/main" id="{D284466C-D21C-43C5-9024-A5C0437CE6C6}"/>
              </a:ext>
            </a:extLst>
          </p:cNvPr>
          <p:cNvGrpSpPr>
            <a:grpSpLocks/>
          </p:cNvGrpSpPr>
          <p:nvPr/>
        </p:nvGrpSpPr>
        <p:grpSpPr bwMode="auto">
          <a:xfrm>
            <a:off x="1058863" y="442913"/>
            <a:ext cx="1116012" cy="1079500"/>
            <a:chOff x="2851" y="2744"/>
            <a:chExt cx="757" cy="768"/>
          </a:xfrm>
        </p:grpSpPr>
        <p:grpSp>
          <p:nvGrpSpPr>
            <p:cNvPr id="302095" name="Group 15">
              <a:extLst>
                <a:ext uri="{FF2B5EF4-FFF2-40B4-BE49-F238E27FC236}">
                  <a16:creationId xmlns:a16="http://schemas.microsoft.com/office/drawing/2014/main" id="{F025CF19-B6D6-4EEE-BB54-F00A4AFEEBE6}"/>
                </a:ext>
              </a:extLst>
            </p:cNvPr>
            <p:cNvGrpSpPr>
              <a:grpSpLocks/>
            </p:cNvGrpSpPr>
            <p:nvPr/>
          </p:nvGrpSpPr>
          <p:grpSpPr bwMode="auto">
            <a:xfrm>
              <a:off x="2856" y="2744"/>
              <a:ext cx="752" cy="768"/>
              <a:chOff x="510" y="2705"/>
              <a:chExt cx="1149" cy="1147"/>
            </a:xfrm>
          </p:grpSpPr>
          <p:sp>
            <p:nvSpPr>
              <p:cNvPr id="302096" name="Rectangle 16">
                <a:extLst>
                  <a:ext uri="{FF2B5EF4-FFF2-40B4-BE49-F238E27FC236}">
                    <a16:creationId xmlns:a16="http://schemas.microsoft.com/office/drawing/2014/main" id="{6F72A69C-C9EF-4370-9271-BBFFAB8F7754}"/>
                  </a:ext>
                </a:extLst>
              </p:cNvPr>
              <p:cNvSpPr>
                <a:spLocks noChangeArrowheads="1"/>
              </p:cNvSpPr>
              <p:nvPr/>
            </p:nvSpPr>
            <p:spPr bwMode="auto">
              <a:xfrm>
                <a:off x="567" y="3149"/>
                <a:ext cx="1056" cy="13"/>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2097" name="Rectangle 17">
                <a:extLst>
                  <a:ext uri="{FF2B5EF4-FFF2-40B4-BE49-F238E27FC236}">
                    <a16:creationId xmlns:a16="http://schemas.microsoft.com/office/drawing/2014/main" id="{5DA6A0C5-01DD-4B38-8AB9-C78CA2B6FE0B}"/>
                  </a:ext>
                </a:extLst>
              </p:cNvPr>
              <p:cNvSpPr>
                <a:spLocks noChangeArrowheads="1"/>
              </p:cNvSpPr>
              <p:nvPr/>
            </p:nvSpPr>
            <p:spPr bwMode="auto">
              <a:xfrm>
                <a:off x="540" y="3211"/>
                <a:ext cx="1072" cy="3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2098" name="Rectangle 18">
                <a:extLst>
                  <a:ext uri="{FF2B5EF4-FFF2-40B4-BE49-F238E27FC236}">
                    <a16:creationId xmlns:a16="http://schemas.microsoft.com/office/drawing/2014/main" id="{11443CDF-809F-4897-8B79-EF215A35EC57}"/>
                  </a:ext>
                </a:extLst>
              </p:cNvPr>
              <p:cNvSpPr>
                <a:spLocks noChangeArrowheads="1"/>
              </p:cNvSpPr>
              <p:nvPr/>
            </p:nvSpPr>
            <p:spPr bwMode="auto">
              <a:xfrm>
                <a:off x="564" y="3297"/>
                <a:ext cx="1059" cy="5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2099" name="Rectangle 19">
                <a:extLst>
                  <a:ext uri="{FF2B5EF4-FFF2-40B4-BE49-F238E27FC236}">
                    <a16:creationId xmlns:a16="http://schemas.microsoft.com/office/drawing/2014/main" id="{CA20CE35-D87B-49D8-9155-B1932F3405DC}"/>
                  </a:ext>
                </a:extLst>
              </p:cNvPr>
              <p:cNvSpPr>
                <a:spLocks noChangeArrowheads="1"/>
              </p:cNvSpPr>
              <p:nvPr/>
            </p:nvSpPr>
            <p:spPr bwMode="auto">
              <a:xfrm>
                <a:off x="567" y="3403"/>
                <a:ext cx="1031" cy="8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2100" name="Freeform 20">
                <a:extLst>
                  <a:ext uri="{FF2B5EF4-FFF2-40B4-BE49-F238E27FC236}">
                    <a16:creationId xmlns:a16="http://schemas.microsoft.com/office/drawing/2014/main" id="{EAE00028-891B-4D07-9A9E-D7D54AB3CA34}"/>
                  </a:ext>
                </a:extLst>
              </p:cNvPr>
              <p:cNvSpPr>
                <a:spLocks/>
              </p:cNvSpPr>
              <p:nvPr/>
            </p:nvSpPr>
            <p:spPr bwMode="auto">
              <a:xfrm>
                <a:off x="594" y="3530"/>
                <a:ext cx="970" cy="101"/>
              </a:xfrm>
              <a:custGeom>
                <a:avLst/>
                <a:gdLst>
                  <a:gd name="T0" fmla="*/ 0 w 1940"/>
                  <a:gd name="T1" fmla="*/ 0 h 203"/>
                  <a:gd name="T2" fmla="*/ 1940 w 1940"/>
                  <a:gd name="T3" fmla="*/ 0 h 203"/>
                  <a:gd name="T4" fmla="*/ 1847 w 1940"/>
                  <a:gd name="T5" fmla="*/ 203 h 203"/>
                  <a:gd name="T6" fmla="*/ 99 w 1940"/>
                  <a:gd name="T7" fmla="*/ 203 h 203"/>
                  <a:gd name="T8" fmla="*/ 0 w 1940"/>
                  <a:gd name="T9" fmla="*/ 0 h 203"/>
                </a:gdLst>
                <a:ahLst/>
                <a:cxnLst>
                  <a:cxn ang="0">
                    <a:pos x="T0" y="T1"/>
                  </a:cxn>
                  <a:cxn ang="0">
                    <a:pos x="T2" y="T3"/>
                  </a:cxn>
                  <a:cxn ang="0">
                    <a:pos x="T4" y="T5"/>
                  </a:cxn>
                  <a:cxn ang="0">
                    <a:pos x="T6" y="T7"/>
                  </a:cxn>
                  <a:cxn ang="0">
                    <a:pos x="T8" y="T9"/>
                  </a:cxn>
                </a:cxnLst>
                <a:rect l="0" t="0" r="r" b="b"/>
                <a:pathLst>
                  <a:path w="1940" h="203">
                    <a:moveTo>
                      <a:pt x="0" y="0"/>
                    </a:moveTo>
                    <a:lnTo>
                      <a:pt x="1940" y="0"/>
                    </a:lnTo>
                    <a:lnTo>
                      <a:pt x="1847" y="203"/>
                    </a:lnTo>
                    <a:lnTo>
                      <a:pt x="99" y="203"/>
                    </a:lnTo>
                    <a:lnTo>
                      <a:pt x="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01" name="Freeform 21">
                <a:extLst>
                  <a:ext uri="{FF2B5EF4-FFF2-40B4-BE49-F238E27FC236}">
                    <a16:creationId xmlns:a16="http://schemas.microsoft.com/office/drawing/2014/main" id="{4B649FFE-8EA0-4BE1-B98F-A87FCA8518BC}"/>
                  </a:ext>
                </a:extLst>
              </p:cNvPr>
              <p:cNvSpPr>
                <a:spLocks/>
              </p:cNvSpPr>
              <p:nvPr/>
            </p:nvSpPr>
            <p:spPr bwMode="auto">
              <a:xfrm>
                <a:off x="737" y="3681"/>
                <a:ext cx="712" cy="133"/>
              </a:xfrm>
              <a:custGeom>
                <a:avLst/>
                <a:gdLst>
                  <a:gd name="T0" fmla="*/ 0 w 1425"/>
                  <a:gd name="T1" fmla="*/ 0 h 267"/>
                  <a:gd name="T2" fmla="*/ 1425 w 1425"/>
                  <a:gd name="T3" fmla="*/ 0 h 267"/>
                  <a:gd name="T4" fmla="*/ 1070 w 1425"/>
                  <a:gd name="T5" fmla="*/ 267 h 267"/>
                  <a:gd name="T6" fmla="*/ 392 w 1425"/>
                  <a:gd name="T7" fmla="*/ 263 h 267"/>
                  <a:gd name="T8" fmla="*/ 0 w 1425"/>
                  <a:gd name="T9" fmla="*/ 0 h 267"/>
                </a:gdLst>
                <a:ahLst/>
                <a:cxnLst>
                  <a:cxn ang="0">
                    <a:pos x="T0" y="T1"/>
                  </a:cxn>
                  <a:cxn ang="0">
                    <a:pos x="T2" y="T3"/>
                  </a:cxn>
                  <a:cxn ang="0">
                    <a:pos x="T4" y="T5"/>
                  </a:cxn>
                  <a:cxn ang="0">
                    <a:pos x="T6" y="T7"/>
                  </a:cxn>
                  <a:cxn ang="0">
                    <a:pos x="T8" y="T9"/>
                  </a:cxn>
                </a:cxnLst>
                <a:rect l="0" t="0" r="r" b="b"/>
                <a:pathLst>
                  <a:path w="1425" h="267">
                    <a:moveTo>
                      <a:pt x="0" y="0"/>
                    </a:moveTo>
                    <a:lnTo>
                      <a:pt x="1425" y="0"/>
                    </a:lnTo>
                    <a:lnTo>
                      <a:pt x="1070" y="267"/>
                    </a:lnTo>
                    <a:lnTo>
                      <a:pt x="392" y="263"/>
                    </a:lnTo>
                    <a:lnTo>
                      <a:pt x="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02" name="Freeform 22">
                <a:extLst>
                  <a:ext uri="{FF2B5EF4-FFF2-40B4-BE49-F238E27FC236}">
                    <a16:creationId xmlns:a16="http://schemas.microsoft.com/office/drawing/2014/main" id="{46681341-2785-43F8-BB84-15EAD6654E20}"/>
                  </a:ext>
                </a:extLst>
              </p:cNvPr>
              <p:cNvSpPr>
                <a:spLocks noEditPoints="1"/>
              </p:cNvSpPr>
              <p:nvPr/>
            </p:nvSpPr>
            <p:spPr bwMode="auto">
              <a:xfrm>
                <a:off x="510" y="2705"/>
                <a:ext cx="1149" cy="1147"/>
              </a:xfrm>
              <a:custGeom>
                <a:avLst/>
                <a:gdLst>
                  <a:gd name="T0" fmla="*/ 1418 w 2300"/>
                  <a:gd name="T1" fmla="*/ 148 h 2295"/>
                  <a:gd name="T2" fmla="*/ 1700 w 2300"/>
                  <a:gd name="T3" fmla="*/ 267 h 2295"/>
                  <a:gd name="T4" fmla="*/ 1933 w 2300"/>
                  <a:gd name="T5" fmla="*/ 459 h 2295"/>
                  <a:gd name="T6" fmla="*/ 2102 w 2300"/>
                  <a:gd name="T7" fmla="*/ 709 h 2295"/>
                  <a:gd name="T8" fmla="*/ 2193 w 2300"/>
                  <a:gd name="T9" fmla="*/ 1003 h 2295"/>
                  <a:gd name="T10" fmla="*/ 2193 w 2300"/>
                  <a:gd name="T11" fmla="*/ 1321 h 2295"/>
                  <a:gd name="T12" fmla="*/ 2102 w 2300"/>
                  <a:gd name="T13" fmla="*/ 1614 h 2295"/>
                  <a:gd name="T14" fmla="*/ 1933 w 2300"/>
                  <a:gd name="T15" fmla="*/ 1864 h 2295"/>
                  <a:gd name="T16" fmla="*/ 1700 w 2300"/>
                  <a:gd name="T17" fmla="*/ 2056 h 2295"/>
                  <a:gd name="T18" fmla="*/ 1418 w 2300"/>
                  <a:gd name="T19" fmla="*/ 2175 h 2295"/>
                  <a:gd name="T20" fmla="*/ 1104 w 2300"/>
                  <a:gd name="T21" fmla="*/ 2206 h 2295"/>
                  <a:gd name="T22" fmla="*/ 798 w 2300"/>
                  <a:gd name="T23" fmla="*/ 2144 h 2295"/>
                  <a:gd name="T24" fmla="*/ 531 w 2300"/>
                  <a:gd name="T25" fmla="*/ 1999 h 2295"/>
                  <a:gd name="T26" fmla="*/ 317 w 2300"/>
                  <a:gd name="T27" fmla="*/ 1786 h 2295"/>
                  <a:gd name="T28" fmla="*/ 172 w 2300"/>
                  <a:gd name="T29" fmla="*/ 1520 h 2295"/>
                  <a:gd name="T30" fmla="*/ 110 w 2300"/>
                  <a:gd name="T31" fmla="*/ 1214 h 2295"/>
                  <a:gd name="T32" fmla="*/ 142 w 2300"/>
                  <a:gd name="T33" fmla="*/ 901 h 2295"/>
                  <a:gd name="T34" fmla="*/ 261 w 2300"/>
                  <a:gd name="T35" fmla="*/ 620 h 2295"/>
                  <a:gd name="T36" fmla="*/ 453 w 2300"/>
                  <a:gd name="T37" fmla="*/ 388 h 2295"/>
                  <a:gd name="T38" fmla="*/ 704 w 2300"/>
                  <a:gd name="T39" fmla="*/ 218 h 2295"/>
                  <a:gd name="T40" fmla="*/ 997 w 2300"/>
                  <a:gd name="T41" fmla="*/ 127 h 2295"/>
                  <a:gd name="T42" fmla="*/ 1209 w 2300"/>
                  <a:gd name="T43" fmla="*/ 1 h 2295"/>
                  <a:gd name="T44" fmla="*/ 1382 w 2300"/>
                  <a:gd name="T45" fmla="*/ 23 h 2295"/>
                  <a:gd name="T46" fmla="*/ 1545 w 2300"/>
                  <a:gd name="T47" fmla="*/ 70 h 2295"/>
                  <a:gd name="T48" fmla="*/ 1793 w 2300"/>
                  <a:gd name="T49" fmla="*/ 196 h 2295"/>
                  <a:gd name="T50" fmla="*/ 2037 w 2300"/>
                  <a:gd name="T51" fmla="*/ 419 h 2295"/>
                  <a:gd name="T52" fmla="*/ 2210 w 2300"/>
                  <a:gd name="T53" fmla="*/ 702 h 2295"/>
                  <a:gd name="T54" fmla="*/ 2264 w 2300"/>
                  <a:gd name="T55" fmla="*/ 862 h 2295"/>
                  <a:gd name="T56" fmla="*/ 2294 w 2300"/>
                  <a:gd name="T57" fmla="*/ 1031 h 2295"/>
                  <a:gd name="T58" fmla="*/ 2298 w 2300"/>
                  <a:gd name="T59" fmla="*/ 1206 h 2295"/>
                  <a:gd name="T60" fmla="*/ 2277 w 2300"/>
                  <a:gd name="T61" fmla="*/ 1379 h 2295"/>
                  <a:gd name="T62" fmla="*/ 2230 w 2300"/>
                  <a:gd name="T63" fmla="*/ 1542 h 2295"/>
                  <a:gd name="T64" fmla="*/ 2103 w 2300"/>
                  <a:gd name="T65" fmla="*/ 1789 h 2295"/>
                  <a:gd name="T66" fmla="*/ 1882 w 2300"/>
                  <a:gd name="T67" fmla="*/ 2032 h 2295"/>
                  <a:gd name="T68" fmla="*/ 1598 w 2300"/>
                  <a:gd name="T69" fmla="*/ 2205 h 2295"/>
                  <a:gd name="T70" fmla="*/ 1437 w 2300"/>
                  <a:gd name="T71" fmla="*/ 2259 h 2295"/>
                  <a:gd name="T72" fmla="*/ 1267 w 2300"/>
                  <a:gd name="T73" fmla="*/ 2289 h 2295"/>
                  <a:gd name="T74" fmla="*/ 1091 w 2300"/>
                  <a:gd name="T75" fmla="*/ 2293 h 2295"/>
                  <a:gd name="T76" fmla="*/ 920 w 2300"/>
                  <a:gd name="T77" fmla="*/ 2271 h 2295"/>
                  <a:gd name="T78" fmla="*/ 755 w 2300"/>
                  <a:gd name="T79" fmla="*/ 2226 h 2295"/>
                  <a:gd name="T80" fmla="*/ 508 w 2300"/>
                  <a:gd name="T81" fmla="*/ 2099 h 2295"/>
                  <a:gd name="T82" fmla="*/ 263 w 2300"/>
                  <a:gd name="T83" fmla="*/ 1878 h 2295"/>
                  <a:gd name="T84" fmla="*/ 90 w 2300"/>
                  <a:gd name="T85" fmla="*/ 1594 h 2295"/>
                  <a:gd name="T86" fmla="*/ 36 w 2300"/>
                  <a:gd name="T87" fmla="*/ 1434 h 2295"/>
                  <a:gd name="T88" fmla="*/ 6 w 2300"/>
                  <a:gd name="T89" fmla="*/ 1265 h 2295"/>
                  <a:gd name="T90" fmla="*/ 2 w 2300"/>
                  <a:gd name="T91" fmla="*/ 1089 h 2295"/>
                  <a:gd name="T92" fmla="*/ 24 w 2300"/>
                  <a:gd name="T93" fmla="*/ 917 h 2295"/>
                  <a:gd name="T94" fmla="*/ 70 w 2300"/>
                  <a:gd name="T95" fmla="*/ 754 h 2295"/>
                  <a:gd name="T96" fmla="*/ 197 w 2300"/>
                  <a:gd name="T97" fmla="*/ 507 h 2295"/>
                  <a:gd name="T98" fmla="*/ 420 w 2300"/>
                  <a:gd name="T99" fmla="*/ 262 h 2295"/>
                  <a:gd name="T100" fmla="*/ 704 w 2300"/>
                  <a:gd name="T101" fmla="*/ 91 h 2295"/>
                  <a:gd name="T102" fmla="*/ 863 w 2300"/>
                  <a:gd name="T103" fmla="*/ 36 h 2295"/>
                  <a:gd name="T104" fmla="*/ 1033 w 2300"/>
                  <a:gd name="T105" fmla="*/ 7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0" h="2295">
                    <a:moveTo>
                      <a:pt x="1158" y="116"/>
                    </a:moveTo>
                    <a:lnTo>
                      <a:pt x="1210" y="117"/>
                    </a:lnTo>
                    <a:lnTo>
                      <a:pt x="1264" y="120"/>
                    </a:lnTo>
                    <a:lnTo>
                      <a:pt x="1317" y="127"/>
                    </a:lnTo>
                    <a:lnTo>
                      <a:pt x="1368" y="137"/>
                    </a:lnTo>
                    <a:lnTo>
                      <a:pt x="1418" y="148"/>
                    </a:lnTo>
                    <a:lnTo>
                      <a:pt x="1468" y="163"/>
                    </a:lnTo>
                    <a:lnTo>
                      <a:pt x="1516" y="180"/>
                    </a:lnTo>
                    <a:lnTo>
                      <a:pt x="1565" y="197"/>
                    </a:lnTo>
                    <a:lnTo>
                      <a:pt x="1610" y="218"/>
                    </a:lnTo>
                    <a:lnTo>
                      <a:pt x="1656" y="242"/>
                    </a:lnTo>
                    <a:lnTo>
                      <a:pt x="1700" y="267"/>
                    </a:lnTo>
                    <a:lnTo>
                      <a:pt x="1742" y="294"/>
                    </a:lnTo>
                    <a:lnTo>
                      <a:pt x="1783" y="323"/>
                    </a:lnTo>
                    <a:lnTo>
                      <a:pt x="1823" y="355"/>
                    </a:lnTo>
                    <a:lnTo>
                      <a:pt x="1861" y="388"/>
                    </a:lnTo>
                    <a:lnTo>
                      <a:pt x="1898" y="423"/>
                    </a:lnTo>
                    <a:lnTo>
                      <a:pt x="1933" y="459"/>
                    </a:lnTo>
                    <a:lnTo>
                      <a:pt x="1966" y="497"/>
                    </a:lnTo>
                    <a:lnTo>
                      <a:pt x="1996" y="536"/>
                    </a:lnTo>
                    <a:lnTo>
                      <a:pt x="2025" y="577"/>
                    </a:lnTo>
                    <a:lnTo>
                      <a:pt x="2053" y="620"/>
                    </a:lnTo>
                    <a:lnTo>
                      <a:pt x="2078" y="663"/>
                    </a:lnTo>
                    <a:lnTo>
                      <a:pt x="2102" y="709"/>
                    </a:lnTo>
                    <a:lnTo>
                      <a:pt x="2122" y="754"/>
                    </a:lnTo>
                    <a:lnTo>
                      <a:pt x="2142" y="803"/>
                    </a:lnTo>
                    <a:lnTo>
                      <a:pt x="2158" y="851"/>
                    </a:lnTo>
                    <a:lnTo>
                      <a:pt x="2172" y="901"/>
                    </a:lnTo>
                    <a:lnTo>
                      <a:pt x="2183" y="950"/>
                    </a:lnTo>
                    <a:lnTo>
                      <a:pt x="2193" y="1003"/>
                    </a:lnTo>
                    <a:lnTo>
                      <a:pt x="2200" y="1054"/>
                    </a:lnTo>
                    <a:lnTo>
                      <a:pt x="2204" y="1108"/>
                    </a:lnTo>
                    <a:lnTo>
                      <a:pt x="2205" y="1162"/>
                    </a:lnTo>
                    <a:lnTo>
                      <a:pt x="2204" y="1214"/>
                    </a:lnTo>
                    <a:lnTo>
                      <a:pt x="2200" y="1268"/>
                    </a:lnTo>
                    <a:lnTo>
                      <a:pt x="2193" y="1321"/>
                    </a:lnTo>
                    <a:lnTo>
                      <a:pt x="2183" y="1372"/>
                    </a:lnTo>
                    <a:lnTo>
                      <a:pt x="2172" y="1422"/>
                    </a:lnTo>
                    <a:lnTo>
                      <a:pt x="2158" y="1471"/>
                    </a:lnTo>
                    <a:lnTo>
                      <a:pt x="2142" y="1520"/>
                    </a:lnTo>
                    <a:lnTo>
                      <a:pt x="2122" y="1568"/>
                    </a:lnTo>
                    <a:lnTo>
                      <a:pt x="2102" y="1614"/>
                    </a:lnTo>
                    <a:lnTo>
                      <a:pt x="2078" y="1659"/>
                    </a:lnTo>
                    <a:lnTo>
                      <a:pt x="2053" y="1703"/>
                    </a:lnTo>
                    <a:lnTo>
                      <a:pt x="2025" y="1745"/>
                    </a:lnTo>
                    <a:lnTo>
                      <a:pt x="1996" y="1786"/>
                    </a:lnTo>
                    <a:lnTo>
                      <a:pt x="1966" y="1826"/>
                    </a:lnTo>
                    <a:lnTo>
                      <a:pt x="1933" y="1864"/>
                    </a:lnTo>
                    <a:lnTo>
                      <a:pt x="1898" y="1900"/>
                    </a:lnTo>
                    <a:lnTo>
                      <a:pt x="1861" y="1936"/>
                    </a:lnTo>
                    <a:lnTo>
                      <a:pt x="1823" y="1967"/>
                    </a:lnTo>
                    <a:lnTo>
                      <a:pt x="1783" y="1999"/>
                    </a:lnTo>
                    <a:lnTo>
                      <a:pt x="1742" y="2028"/>
                    </a:lnTo>
                    <a:lnTo>
                      <a:pt x="1700" y="2056"/>
                    </a:lnTo>
                    <a:lnTo>
                      <a:pt x="1656" y="2081"/>
                    </a:lnTo>
                    <a:lnTo>
                      <a:pt x="1610" y="2104"/>
                    </a:lnTo>
                    <a:lnTo>
                      <a:pt x="1565" y="2125"/>
                    </a:lnTo>
                    <a:lnTo>
                      <a:pt x="1516" y="2144"/>
                    </a:lnTo>
                    <a:lnTo>
                      <a:pt x="1468" y="2161"/>
                    </a:lnTo>
                    <a:lnTo>
                      <a:pt x="1418" y="2175"/>
                    </a:lnTo>
                    <a:lnTo>
                      <a:pt x="1368" y="2186"/>
                    </a:lnTo>
                    <a:lnTo>
                      <a:pt x="1317" y="2195"/>
                    </a:lnTo>
                    <a:lnTo>
                      <a:pt x="1264" y="2202"/>
                    </a:lnTo>
                    <a:lnTo>
                      <a:pt x="1210" y="2206"/>
                    </a:lnTo>
                    <a:lnTo>
                      <a:pt x="1158" y="2208"/>
                    </a:lnTo>
                    <a:lnTo>
                      <a:pt x="1104" y="2206"/>
                    </a:lnTo>
                    <a:lnTo>
                      <a:pt x="1050" y="2202"/>
                    </a:lnTo>
                    <a:lnTo>
                      <a:pt x="997" y="2195"/>
                    </a:lnTo>
                    <a:lnTo>
                      <a:pt x="946" y="2186"/>
                    </a:lnTo>
                    <a:lnTo>
                      <a:pt x="896" y="2175"/>
                    </a:lnTo>
                    <a:lnTo>
                      <a:pt x="846" y="2161"/>
                    </a:lnTo>
                    <a:lnTo>
                      <a:pt x="798" y="2144"/>
                    </a:lnTo>
                    <a:lnTo>
                      <a:pt x="749" y="2125"/>
                    </a:lnTo>
                    <a:lnTo>
                      <a:pt x="704" y="2104"/>
                    </a:lnTo>
                    <a:lnTo>
                      <a:pt x="658" y="2081"/>
                    </a:lnTo>
                    <a:lnTo>
                      <a:pt x="614" y="2056"/>
                    </a:lnTo>
                    <a:lnTo>
                      <a:pt x="572" y="2028"/>
                    </a:lnTo>
                    <a:lnTo>
                      <a:pt x="531" y="1999"/>
                    </a:lnTo>
                    <a:lnTo>
                      <a:pt x="490" y="1967"/>
                    </a:lnTo>
                    <a:lnTo>
                      <a:pt x="453" y="1936"/>
                    </a:lnTo>
                    <a:lnTo>
                      <a:pt x="416" y="1900"/>
                    </a:lnTo>
                    <a:lnTo>
                      <a:pt x="381" y="1864"/>
                    </a:lnTo>
                    <a:lnTo>
                      <a:pt x="349" y="1826"/>
                    </a:lnTo>
                    <a:lnTo>
                      <a:pt x="317" y="1786"/>
                    </a:lnTo>
                    <a:lnTo>
                      <a:pt x="288" y="1745"/>
                    </a:lnTo>
                    <a:lnTo>
                      <a:pt x="261" y="1703"/>
                    </a:lnTo>
                    <a:lnTo>
                      <a:pt x="236" y="1659"/>
                    </a:lnTo>
                    <a:lnTo>
                      <a:pt x="212" y="1614"/>
                    </a:lnTo>
                    <a:lnTo>
                      <a:pt x="191" y="1568"/>
                    </a:lnTo>
                    <a:lnTo>
                      <a:pt x="172" y="1520"/>
                    </a:lnTo>
                    <a:lnTo>
                      <a:pt x="155" y="1471"/>
                    </a:lnTo>
                    <a:lnTo>
                      <a:pt x="142" y="1422"/>
                    </a:lnTo>
                    <a:lnTo>
                      <a:pt x="131" y="1372"/>
                    </a:lnTo>
                    <a:lnTo>
                      <a:pt x="121" y="1321"/>
                    </a:lnTo>
                    <a:lnTo>
                      <a:pt x="114" y="1268"/>
                    </a:lnTo>
                    <a:lnTo>
                      <a:pt x="110" y="1214"/>
                    </a:lnTo>
                    <a:lnTo>
                      <a:pt x="108" y="1162"/>
                    </a:lnTo>
                    <a:lnTo>
                      <a:pt x="110" y="1108"/>
                    </a:lnTo>
                    <a:lnTo>
                      <a:pt x="114" y="1054"/>
                    </a:lnTo>
                    <a:lnTo>
                      <a:pt x="121" y="1003"/>
                    </a:lnTo>
                    <a:lnTo>
                      <a:pt x="131" y="950"/>
                    </a:lnTo>
                    <a:lnTo>
                      <a:pt x="142" y="901"/>
                    </a:lnTo>
                    <a:lnTo>
                      <a:pt x="155" y="851"/>
                    </a:lnTo>
                    <a:lnTo>
                      <a:pt x="172" y="803"/>
                    </a:lnTo>
                    <a:lnTo>
                      <a:pt x="191" y="754"/>
                    </a:lnTo>
                    <a:lnTo>
                      <a:pt x="212" y="709"/>
                    </a:lnTo>
                    <a:lnTo>
                      <a:pt x="236" y="663"/>
                    </a:lnTo>
                    <a:lnTo>
                      <a:pt x="261" y="620"/>
                    </a:lnTo>
                    <a:lnTo>
                      <a:pt x="288" y="577"/>
                    </a:lnTo>
                    <a:lnTo>
                      <a:pt x="317" y="536"/>
                    </a:lnTo>
                    <a:lnTo>
                      <a:pt x="349" y="497"/>
                    </a:lnTo>
                    <a:lnTo>
                      <a:pt x="381" y="459"/>
                    </a:lnTo>
                    <a:lnTo>
                      <a:pt x="416" y="423"/>
                    </a:lnTo>
                    <a:lnTo>
                      <a:pt x="453" y="388"/>
                    </a:lnTo>
                    <a:lnTo>
                      <a:pt x="490" y="355"/>
                    </a:lnTo>
                    <a:lnTo>
                      <a:pt x="531" y="323"/>
                    </a:lnTo>
                    <a:lnTo>
                      <a:pt x="572" y="294"/>
                    </a:lnTo>
                    <a:lnTo>
                      <a:pt x="614" y="267"/>
                    </a:lnTo>
                    <a:lnTo>
                      <a:pt x="658" y="242"/>
                    </a:lnTo>
                    <a:lnTo>
                      <a:pt x="704" y="218"/>
                    </a:lnTo>
                    <a:lnTo>
                      <a:pt x="749" y="197"/>
                    </a:lnTo>
                    <a:lnTo>
                      <a:pt x="798" y="180"/>
                    </a:lnTo>
                    <a:lnTo>
                      <a:pt x="846" y="163"/>
                    </a:lnTo>
                    <a:lnTo>
                      <a:pt x="896" y="148"/>
                    </a:lnTo>
                    <a:lnTo>
                      <a:pt x="946" y="137"/>
                    </a:lnTo>
                    <a:lnTo>
                      <a:pt x="997" y="127"/>
                    </a:lnTo>
                    <a:lnTo>
                      <a:pt x="1050" y="120"/>
                    </a:lnTo>
                    <a:lnTo>
                      <a:pt x="1104" y="117"/>
                    </a:lnTo>
                    <a:lnTo>
                      <a:pt x="1158" y="116"/>
                    </a:lnTo>
                    <a:close/>
                    <a:moveTo>
                      <a:pt x="1151" y="0"/>
                    </a:moveTo>
                    <a:lnTo>
                      <a:pt x="1180" y="1"/>
                    </a:lnTo>
                    <a:lnTo>
                      <a:pt x="1209" y="1"/>
                    </a:lnTo>
                    <a:lnTo>
                      <a:pt x="1238" y="4"/>
                    </a:lnTo>
                    <a:lnTo>
                      <a:pt x="1267" y="7"/>
                    </a:lnTo>
                    <a:lnTo>
                      <a:pt x="1296" y="10"/>
                    </a:lnTo>
                    <a:lnTo>
                      <a:pt x="1325" y="14"/>
                    </a:lnTo>
                    <a:lnTo>
                      <a:pt x="1353" y="18"/>
                    </a:lnTo>
                    <a:lnTo>
                      <a:pt x="1382" y="23"/>
                    </a:lnTo>
                    <a:lnTo>
                      <a:pt x="1410" y="30"/>
                    </a:lnTo>
                    <a:lnTo>
                      <a:pt x="1437" y="36"/>
                    </a:lnTo>
                    <a:lnTo>
                      <a:pt x="1465" y="44"/>
                    </a:lnTo>
                    <a:lnTo>
                      <a:pt x="1491" y="52"/>
                    </a:lnTo>
                    <a:lnTo>
                      <a:pt x="1519" y="61"/>
                    </a:lnTo>
                    <a:lnTo>
                      <a:pt x="1545" y="70"/>
                    </a:lnTo>
                    <a:lnTo>
                      <a:pt x="1571" y="80"/>
                    </a:lnTo>
                    <a:lnTo>
                      <a:pt x="1598" y="91"/>
                    </a:lnTo>
                    <a:lnTo>
                      <a:pt x="1648" y="113"/>
                    </a:lnTo>
                    <a:lnTo>
                      <a:pt x="1697" y="139"/>
                    </a:lnTo>
                    <a:lnTo>
                      <a:pt x="1746" y="167"/>
                    </a:lnTo>
                    <a:lnTo>
                      <a:pt x="1793" y="196"/>
                    </a:lnTo>
                    <a:lnTo>
                      <a:pt x="1837" y="229"/>
                    </a:lnTo>
                    <a:lnTo>
                      <a:pt x="1882" y="262"/>
                    </a:lnTo>
                    <a:lnTo>
                      <a:pt x="1923" y="298"/>
                    </a:lnTo>
                    <a:lnTo>
                      <a:pt x="1963" y="337"/>
                    </a:lnTo>
                    <a:lnTo>
                      <a:pt x="2001" y="377"/>
                    </a:lnTo>
                    <a:lnTo>
                      <a:pt x="2037" y="419"/>
                    </a:lnTo>
                    <a:lnTo>
                      <a:pt x="2071" y="461"/>
                    </a:lnTo>
                    <a:lnTo>
                      <a:pt x="2103" y="507"/>
                    </a:lnTo>
                    <a:lnTo>
                      <a:pt x="2133" y="554"/>
                    </a:lnTo>
                    <a:lnTo>
                      <a:pt x="2161" y="601"/>
                    </a:lnTo>
                    <a:lnTo>
                      <a:pt x="2186" y="651"/>
                    </a:lnTo>
                    <a:lnTo>
                      <a:pt x="2210" y="702"/>
                    </a:lnTo>
                    <a:lnTo>
                      <a:pt x="2221" y="728"/>
                    </a:lnTo>
                    <a:lnTo>
                      <a:pt x="2230" y="754"/>
                    </a:lnTo>
                    <a:lnTo>
                      <a:pt x="2240" y="781"/>
                    </a:lnTo>
                    <a:lnTo>
                      <a:pt x="2248" y="807"/>
                    </a:lnTo>
                    <a:lnTo>
                      <a:pt x="2257" y="834"/>
                    </a:lnTo>
                    <a:lnTo>
                      <a:pt x="2264" y="862"/>
                    </a:lnTo>
                    <a:lnTo>
                      <a:pt x="2270" y="890"/>
                    </a:lnTo>
                    <a:lnTo>
                      <a:pt x="2277" y="917"/>
                    </a:lnTo>
                    <a:lnTo>
                      <a:pt x="2282" y="945"/>
                    </a:lnTo>
                    <a:lnTo>
                      <a:pt x="2287" y="974"/>
                    </a:lnTo>
                    <a:lnTo>
                      <a:pt x="2291" y="1002"/>
                    </a:lnTo>
                    <a:lnTo>
                      <a:pt x="2294" y="1031"/>
                    </a:lnTo>
                    <a:lnTo>
                      <a:pt x="2297" y="1060"/>
                    </a:lnTo>
                    <a:lnTo>
                      <a:pt x="2298" y="1089"/>
                    </a:lnTo>
                    <a:lnTo>
                      <a:pt x="2300" y="1118"/>
                    </a:lnTo>
                    <a:lnTo>
                      <a:pt x="2300" y="1148"/>
                    </a:lnTo>
                    <a:lnTo>
                      <a:pt x="2300" y="1177"/>
                    </a:lnTo>
                    <a:lnTo>
                      <a:pt x="2298" y="1206"/>
                    </a:lnTo>
                    <a:lnTo>
                      <a:pt x="2297" y="1236"/>
                    </a:lnTo>
                    <a:lnTo>
                      <a:pt x="2294" y="1265"/>
                    </a:lnTo>
                    <a:lnTo>
                      <a:pt x="2291" y="1293"/>
                    </a:lnTo>
                    <a:lnTo>
                      <a:pt x="2287" y="1322"/>
                    </a:lnTo>
                    <a:lnTo>
                      <a:pt x="2282" y="1350"/>
                    </a:lnTo>
                    <a:lnTo>
                      <a:pt x="2277" y="1379"/>
                    </a:lnTo>
                    <a:lnTo>
                      <a:pt x="2270" y="1406"/>
                    </a:lnTo>
                    <a:lnTo>
                      <a:pt x="2264" y="1434"/>
                    </a:lnTo>
                    <a:lnTo>
                      <a:pt x="2257" y="1462"/>
                    </a:lnTo>
                    <a:lnTo>
                      <a:pt x="2248" y="1488"/>
                    </a:lnTo>
                    <a:lnTo>
                      <a:pt x="2240" y="1516"/>
                    </a:lnTo>
                    <a:lnTo>
                      <a:pt x="2230" y="1542"/>
                    </a:lnTo>
                    <a:lnTo>
                      <a:pt x="2221" y="1568"/>
                    </a:lnTo>
                    <a:lnTo>
                      <a:pt x="2210" y="1594"/>
                    </a:lnTo>
                    <a:lnTo>
                      <a:pt x="2186" y="1644"/>
                    </a:lnTo>
                    <a:lnTo>
                      <a:pt x="2161" y="1694"/>
                    </a:lnTo>
                    <a:lnTo>
                      <a:pt x="2133" y="1742"/>
                    </a:lnTo>
                    <a:lnTo>
                      <a:pt x="2103" y="1789"/>
                    </a:lnTo>
                    <a:lnTo>
                      <a:pt x="2071" y="1833"/>
                    </a:lnTo>
                    <a:lnTo>
                      <a:pt x="2037" y="1878"/>
                    </a:lnTo>
                    <a:lnTo>
                      <a:pt x="2001" y="1919"/>
                    </a:lnTo>
                    <a:lnTo>
                      <a:pt x="1963" y="1959"/>
                    </a:lnTo>
                    <a:lnTo>
                      <a:pt x="1923" y="1996"/>
                    </a:lnTo>
                    <a:lnTo>
                      <a:pt x="1882" y="2032"/>
                    </a:lnTo>
                    <a:lnTo>
                      <a:pt x="1837" y="2067"/>
                    </a:lnTo>
                    <a:lnTo>
                      <a:pt x="1793" y="2099"/>
                    </a:lnTo>
                    <a:lnTo>
                      <a:pt x="1746" y="2129"/>
                    </a:lnTo>
                    <a:lnTo>
                      <a:pt x="1697" y="2157"/>
                    </a:lnTo>
                    <a:lnTo>
                      <a:pt x="1648" y="2181"/>
                    </a:lnTo>
                    <a:lnTo>
                      <a:pt x="1598" y="2205"/>
                    </a:lnTo>
                    <a:lnTo>
                      <a:pt x="1571" y="2216"/>
                    </a:lnTo>
                    <a:lnTo>
                      <a:pt x="1545" y="2226"/>
                    </a:lnTo>
                    <a:lnTo>
                      <a:pt x="1519" y="2235"/>
                    </a:lnTo>
                    <a:lnTo>
                      <a:pt x="1491" y="2244"/>
                    </a:lnTo>
                    <a:lnTo>
                      <a:pt x="1465" y="2252"/>
                    </a:lnTo>
                    <a:lnTo>
                      <a:pt x="1437" y="2259"/>
                    </a:lnTo>
                    <a:lnTo>
                      <a:pt x="1410" y="2266"/>
                    </a:lnTo>
                    <a:lnTo>
                      <a:pt x="1382" y="2271"/>
                    </a:lnTo>
                    <a:lnTo>
                      <a:pt x="1353" y="2277"/>
                    </a:lnTo>
                    <a:lnTo>
                      <a:pt x="1325" y="2282"/>
                    </a:lnTo>
                    <a:lnTo>
                      <a:pt x="1296" y="2286"/>
                    </a:lnTo>
                    <a:lnTo>
                      <a:pt x="1267" y="2289"/>
                    </a:lnTo>
                    <a:lnTo>
                      <a:pt x="1238" y="2292"/>
                    </a:lnTo>
                    <a:lnTo>
                      <a:pt x="1209" y="2293"/>
                    </a:lnTo>
                    <a:lnTo>
                      <a:pt x="1180" y="2295"/>
                    </a:lnTo>
                    <a:lnTo>
                      <a:pt x="1151" y="2295"/>
                    </a:lnTo>
                    <a:lnTo>
                      <a:pt x="1120" y="2295"/>
                    </a:lnTo>
                    <a:lnTo>
                      <a:pt x="1091" y="2293"/>
                    </a:lnTo>
                    <a:lnTo>
                      <a:pt x="1062" y="2292"/>
                    </a:lnTo>
                    <a:lnTo>
                      <a:pt x="1033" y="2289"/>
                    </a:lnTo>
                    <a:lnTo>
                      <a:pt x="1004" y="2286"/>
                    </a:lnTo>
                    <a:lnTo>
                      <a:pt x="975" y="2282"/>
                    </a:lnTo>
                    <a:lnTo>
                      <a:pt x="947" y="2277"/>
                    </a:lnTo>
                    <a:lnTo>
                      <a:pt x="920" y="2271"/>
                    </a:lnTo>
                    <a:lnTo>
                      <a:pt x="890" y="2266"/>
                    </a:lnTo>
                    <a:lnTo>
                      <a:pt x="863" y="2259"/>
                    </a:lnTo>
                    <a:lnTo>
                      <a:pt x="836" y="2252"/>
                    </a:lnTo>
                    <a:lnTo>
                      <a:pt x="809" y="2244"/>
                    </a:lnTo>
                    <a:lnTo>
                      <a:pt x="782" y="2235"/>
                    </a:lnTo>
                    <a:lnTo>
                      <a:pt x="755" y="2226"/>
                    </a:lnTo>
                    <a:lnTo>
                      <a:pt x="730" y="2216"/>
                    </a:lnTo>
                    <a:lnTo>
                      <a:pt x="704" y="2205"/>
                    </a:lnTo>
                    <a:lnTo>
                      <a:pt x="652" y="2181"/>
                    </a:lnTo>
                    <a:lnTo>
                      <a:pt x="603" y="2157"/>
                    </a:lnTo>
                    <a:lnTo>
                      <a:pt x="554" y="2129"/>
                    </a:lnTo>
                    <a:lnTo>
                      <a:pt x="508" y="2099"/>
                    </a:lnTo>
                    <a:lnTo>
                      <a:pt x="463" y="2067"/>
                    </a:lnTo>
                    <a:lnTo>
                      <a:pt x="420" y="2032"/>
                    </a:lnTo>
                    <a:lnTo>
                      <a:pt x="378" y="1996"/>
                    </a:lnTo>
                    <a:lnTo>
                      <a:pt x="338" y="1959"/>
                    </a:lnTo>
                    <a:lnTo>
                      <a:pt x="299" y="1919"/>
                    </a:lnTo>
                    <a:lnTo>
                      <a:pt x="263" y="1878"/>
                    </a:lnTo>
                    <a:lnTo>
                      <a:pt x="229" y="1833"/>
                    </a:lnTo>
                    <a:lnTo>
                      <a:pt x="197" y="1789"/>
                    </a:lnTo>
                    <a:lnTo>
                      <a:pt x="167" y="1742"/>
                    </a:lnTo>
                    <a:lnTo>
                      <a:pt x="139" y="1694"/>
                    </a:lnTo>
                    <a:lnTo>
                      <a:pt x="114" y="1644"/>
                    </a:lnTo>
                    <a:lnTo>
                      <a:pt x="90" y="1594"/>
                    </a:lnTo>
                    <a:lnTo>
                      <a:pt x="81" y="1568"/>
                    </a:lnTo>
                    <a:lnTo>
                      <a:pt x="70" y="1542"/>
                    </a:lnTo>
                    <a:lnTo>
                      <a:pt x="61" y="1516"/>
                    </a:lnTo>
                    <a:lnTo>
                      <a:pt x="52" y="1488"/>
                    </a:lnTo>
                    <a:lnTo>
                      <a:pt x="43" y="1462"/>
                    </a:lnTo>
                    <a:lnTo>
                      <a:pt x="36" y="1434"/>
                    </a:lnTo>
                    <a:lnTo>
                      <a:pt x="29" y="1406"/>
                    </a:lnTo>
                    <a:lnTo>
                      <a:pt x="24" y="1379"/>
                    </a:lnTo>
                    <a:lnTo>
                      <a:pt x="18" y="1350"/>
                    </a:lnTo>
                    <a:lnTo>
                      <a:pt x="13" y="1322"/>
                    </a:lnTo>
                    <a:lnTo>
                      <a:pt x="10" y="1293"/>
                    </a:lnTo>
                    <a:lnTo>
                      <a:pt x="6" y="1265"/>
                    </a:lnTo>
                    <a:lnTo>
                      <a:pt x="3" y="1236"/>
                    </a:lnTo>
                    <a:lnTo>
                      <a:pt x="2" y="1206"/>
                    </a:lnTo>
                    <a:lnTo>
                      <a:pt x="0" y="1177"/>
                    </a:lnTo>
                    <a:lnTo>
                      <a:pt x="0" y="1148"/>
                    </a:lnTo>
                    <a:lnTo>
                      <a:pt x="0" y="1118"/>
                    </a:lnTo>
                    <a:lnTo>
                      <a:pt x="2" y="1089"/>
                    </a:lnTo>
                    <a:lnTo>
                      <a:pt x="3" y="1060"/>
                    </a:lnTo>
                    <a:lnTo>
                      <a:pt x="6" y="1031"/>
                    </a:lnTo>
                    <a:lnTo>
                      <a:pt x="10" y="1002"/>
                    </a:lnTo>
                    <a:lnTo>
                      <a:pt x="13" y="974"/>
                    </a:lnTo>
                    <a:lnTo>
                      <a:pt x="18" y="945"/>
                    </a:lnTo>
                    <a:lnTo>
                      <a:pt x="24" y="917"/>
                    </a:lnTo>
                    <a:lnTo>
                      <a:pt x="29" y="890"/>
                    </a:lnTo>
                    <a:lnTo>
                      <a:pt x="36" y="862"/>
                    </a:lnTo>
                    <a:lnTo>
                      <a:pt x="43" y="834"/>
                    </a:lnTo>
                    <a:lnTo>
                      <a:pt x="52" y="807"/>
                    </a:lnTo>
                    <a:lnTo>
                      <a:pt x="61" y="781"/>
                    </a:lnTo>
                    <a:lnTo>
                      <a:pt x="70" y="754"/>
                    </a:lnTo>
                    <a:lnTo>
                      <a:pt x="81" y="728"/>
                    </a:lnTo>
                    <a:lnTo>
                      <a:pt x="90" y="702"/>
                    </a:lnTo>
                    <a:lnTo>
                      <a:pt x="114" y="651"/>
                    </a:lnTo>
                    <a:lnTo>
                      <a:pt x="139" y="601"/>
                    </a:lnTo>
                    <a:lnTo>
                      <a:pt x="167" y="554"/>
                    </a:lnTo>
                    <a:lnTo>
                      <a:pt x="197" y="507"/>
                    </a:lnTo>
                    <a:lnTo>
                      <a:pt x="229" y="461"/>
                    </a:lnTo>
                    <a:lnTo>
                      <a:pt x="263" y="419"/>
                    </a:lnTo>
                    <a:lnTo>
                      <a:pt x="299" y="377"/>
                    </a:lnTo>
                    <a:lnTo>
                      <a:pt x="338" y="337"/>
                    </a:lnTo>
                    <a:lnTo>
                      <a:pt x="378" y="298"/>
                    </a:lnTo>
                    <a:lnTo>
                      <a:pt x="420" y="262"/>
                    </a:lnTo>
                    <a:lnTo>
                      <a:pt x="463" y="229"/>
                    </a:lnTo>
                    <a:lnTo>
                      <a:pt x="508" y="196"/>
                    </a:lnTo>
                    <a:lnTo>
                      <a:pt x="554" y="167"/>
                    </a:lnTo>
                    <a:lnTo>
                      <a:pt x="603" y="139"/>
                    </a:lnTo>
                    <a:lnTo>
                      <a:pt x="652" y="113"/>
                    </a:lnTo>
                    <a:lnTo>
                      <a:pt x="704" y="91"/>
                    </a:lnTo>
                    <a:lnTo>
                      <a:pt x="730" y="80"/>
                    </a:lnTo>
                    <a:lnTo>
                      <a:pt x="755" y="70"/>
                    </a:lnTo>
                    <a:lnTo>
                      <a:pt x="782" y="61"/>
                    </a:lnTo>
                    <a:lnTo>
                      <a:pt x="809" y="52"/>
                    </a:lnTo>
                    <a:lnTo>
                      <a:pt x="836" y="44"/>
                    </a:lnTo>
                    <a:lnTo>
                      <a:pt x="863" y="36"/>
                    </a:lnTo>
                    <a:lnTo>
                      <a:pt x="890" y="30"/>
                    </a:lnTo>
                    <a:lnTo>
                      <a:pt x="920" y="23"/>
                    </a:lnTo>
                    <a:lnTo>
                      <a:pt x="947" y="18"/>
                    </a:lnTo>
                    <a:lnTo>
                      <a:pt x="975" y="14"/>
                    </a:lnTo>
                    <a:lnTo>
                      <a:pt x="1004" y="10"/>
                    </a:lnTo>
                    <a:lnTo>
                      <a:pt x="1033" y="7"/>
                    </a:lnTo>
                    <a:lnTo>
                      <a:pt x="1062" y="4"/>
                    </a:lnTo>
                    <a:lnTo>
                      <a:pt x="1091" y="1"/>
                    </a:lnTo>
                    <a:lnTo>
                      <a:pt x="1120" y="1"/>
                    </a:lnTo>
                    <a:lnTo>
                      <a:pt x="115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2103" name="Text Box 23">
              <a:extLst>
                <a:ext uri="{FF2B5EF4-FFF2-40B4-BE49-F238E27FC236}">
                  <a16:creationId xmlns:a16="http://schemas.microsoft.com/office/drawing/2014/main" id="{0BAD43F5-045E-41E6-8359-B3B95EC78935}"/>
                </a:ext>
              </a:extLst>
            </p:cNvPr>
            <p:cNvSpPr txBox="1">
              <a:spLocks noChangeArrowheads="1"/>
            </p:cNvSpPr>
            <p:nvPr/>
          </p:nvSpPr>
          <p:spPr bwMode="auto">
            <a:xfrm>
              <a:off x="2851" y="2826"/>
              <a:ext cx="752"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b="1" i="1">
                  <a:solidFill>
                    <a:srgbClr val="00279F"/>
                  </a:solidFill>
                </a:rPr>
                <a:t>CRWR</a:t>
              </a:r>
            </a:p>
          </p:txBody>
        </p:sp>
      </p:grpSp>
      <p:sp>
        <p:nvSpPr>
          <p:cNvPr id="302104" name="Line 24">
            <a:extLst>
              <a:ext uri="{FF2B5EF4-FFF2-40B4-BE49-F238E27FC236}">
                <a16:creationId xmlns:a16="http://schemas.microsoft.com/office/drawing/2014/main" id="{2340649E-0406-403F-AF5D-4F2C4A5B0478}"/>
              </a:ext>
            </a:extLst>
          </p:cNvPr>
          <p:cNvSpPr>
            <a:spLocks noChangeShapeType="1"/>
          </p:cNvSpPr>
          <p:nvPr/>
        </p:nvSpPr>
        <p:spPr bwMode="auto">
          <a:xfrm>
            <a:off x="1109663" y="311150"/>
            <a:ext cx="711993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05" name="Text Box 25">
            <a:extLst>
              <a:ext uri="{FF2B5EF4-FFF2-40B4-BE49-F238E27FC236}">
                <a16:creationId xmlns:a16="http://schemas.microsoft.com/office/drawing/2014/main" id="{7C5DEBA8-6FDA-4D5D-BCA9-67D6F43F2AAF}"/>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1026">
            <a:extLst>
              <a:ext uri="{FF2B5EF4-FFF2-40B4-BE49-F238E27FC236}">
                <a16:creationId xmlns:a16="http://schemas.microsoft.com/office/drawing/2014/main" id="{F43821F2-FFB6-4B2D-A812-754FF9018FD4}"/>
              </a:ext>
            </a:extLst>
          </p:cNvPr>
          <p:cNvSpPr>
            <a:spLocks noGrp="1" noChangeArrowheads="1"/>
          </p:cNvSpPr>
          <p:nvPr>
            <p:ph type="title"/>
          </p:nvPr>
        </p:nvSpPr>
        <p:spPr>
          <a:xfrm>
            <a:off x="609600" y="685800"/>
            <a:ext cx="7526338" cy="638175"/>
          </a:xfrm>
        </p:spPr>
        <p:txBody>
          <a:bodyPr/>
          <a:lstStyle/>
          <a:p>
            <a:r>
              <a:rPr lang="en-US" altLang="en-US"/>
              <a:t>ArcGIS Data Models</a:t>
            </a:r>
          </a:p>
        </p:txBody>
      </p:sp>
      <p:sp>
        <p:nvSpPr>
          <p:cNvPr id="305155" name="Rectangle 1027">
            <a:extLst>
              <a:ext uri="{FF2B5EF4-FFF2-40B4-BE49-F238E27FC236}">
                <a16:creationId xmlns:a16="http://schemas.microsoft.com/office/drawing/2014/main" id="{5EA8B6AC-BBA8-47D0-87BD-0903B92272B7}"/>
              </a:ext>
            </a:extLst>
          </p:cNvPr>
          <p:cNvSpPr>
            <a:spLocks noGrp="1" noChangeArrowheads="1"/>
          </p:cNvSpPr>
          <p:nvPr>
            <p:ph type="body" idx="1"/>
          </p:nvPr>
        </p:nvSpPr>
        <p:spPr>
          <a:xfrm>
            <a:off x="609600" y="1981200"/>
            <a:ext cx="8229600" cy="3740150"/>
          </a:xfrm>
        </p:spPr>
        <p:txBody>
          <a:bodyPr/>
          <a:lstStyle/>
          <a:p>
            <a:pPr>
              <a:lnSpc>
                <a:spcPct val="90000"/>
              </a:lnSpc>
            </a:pPr>
            <a:r>
              <a:rPr lang="en-US" altLang="en-US"/>
              <a:t>Facilitate a process with the user community</a:t>
            </a:r>
          </a:p>
          <a:p>
            <a:pPr>
              <a:lnSpc>
                <a:spcPct val="90000"/>
              </a:lnSpc>
            </a:pPr>
            <a:r>
              <a:rPr lang="en-US" altLang="en-US"/>
              <a:t>Capture the essential, common data model for each discipline</a:t>
            </a:r>
          </a:p>
          <a:p>
            <a:pPr>
              <a:lnSpc>
                <a:spcPct val="90000"/>
              </a:lnSpc>
            </a:pPr>
            <a:r>
              <a:rPr lang="en-US" altLang="en-US"/>
              <a:t>Build a database design template that works well with ArcGIS</a:t>
            </a:r>
          </a:p>
          <a:p>
            <a:pPr>
              <a:lnSpc>
                <a:spcPct val="90000"/>
              </a:lnSpc>
            </a:pPr>
            <a:r>
              <a:rPr lang="en-US" altLang="en-US"/>
              <a:t>Build on experience, not a standards exercise</a:t>
            </a:r>
          </a:p>
          <a:p>
            <a:pPr>
              <a:lnSpc>
                <a:spcPct val="90000"/>
              </a:lnSpc>
            </a:pPr>
            <a:r>
              <a:rPr lang="en-US" altLang="en-US"/>
              <a:t>Share the model on ArcOnline</a:t>
            </a:r>
          </a:p>
          <a:p>
            <a:pPr>
              <a:lnSpc>
                <a:spcPct val="90000"/>
              </a:lnSpc>
              <a:buFont typeface="Monotype Sorts" pitchFamily="2" charset="2"/>
              <a:buNone/>
            </a:pPr>
            <a:r>
              <a:rPr lang="en-US" altLang="en-US">
                <a:solidFill>
                  <a:schemeClr val="accent2"/>
                </a:solidFill>
              </a:rPr>
              <a:t>http://arconline.esri.com/arconline/datamodels.cfm</a:t>
            </a:r>
          </a:p>
        </p:txBody>
      </p:sp>
      <p:sp>
        <p:nvSpPr>
          <p:cNvPr id="305156" name="Text Box 1028">
            <a:extLst>
              <a:ext uri="{FF2B5EF4-FFF2-40B4-BE49-F238E27FC236}">
                <a16:creationId xmlns:a16="http://schemas.microsoft.com/office/drawing/2014/main" id="{D9811A05-BCB6-439C-86D6-0340459A0FCE}"/>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8B105F31-7655-4AE3-9F18-3350145C592F}"/>
              </a:ext>
            </a:extLst>
          </p:cNvPr>
          <p:cNvSpPr>
            <a:spLocks noGrp="1" noChangeArrowheads="1"/>
          </p:cNvSpPr>
          <p:nvPr>
            <p:ph type="title"/>
          </p:nvPr>
        </p:nvSpPr>
        <p:spPr>
          <a:xfrm>
            <a:off x="2819400" y="868363"/>
            <a:ext cx="6096000" cy="488950"/>
          </a:xfrm>
        </p:spPr>
        <p:txBody>
          <a:bodyPr/>
          <a:lstStyle/>
          <a:p>
            <a:r>
              <a:rPr lang="en-US" altLang="en-US" sz="4000"/>
              <a:t>Essential Data Model</a:t>
            </a:r>
          </a:p>
        </p:txBody>
      </p:sp>
      <p:grpSp>
        <p:nvGrpSpPr>
          <p:cNvPr id="306179" name="Group 3">
            <a:extLst>
              <a:ext uri="{FF2B5EF4-FFF2-40B4-BE49-F238E27FC236}">
                <a16:creationId xmlns:a16="http://schemas.microsoft.com/office/drawing/2014/main" id="{2D08B9EA-5ECD-4960-8C41-EA8075E1034C}"/>
              </a:ext>
            </a:extLst>
          </p:cNvPr>
          <p:cNvGrpSpPr>
            <a:grpSpLocks/>
          </p:cNvGrpSpPr>
          <p:nvPr/>
        </p:nvGrpSpPr>
        <p:grpSpPr bwMode="auto">
          <a:xfrm>
            <a:off x="1357313" y="1676400"/>
            <a:ext cx="7558087" cy="4356100"/>
            <a:chOff x="855" y="1056"/>
            <a:chExt cx="4761" cy="2744"/>
          </a:xfrm>
        </p:grpSpPr>
        <p:sp>
          <p:nvSpPr>
            <p:cNvPr id="306180" name="Oval 4">
              <a:extLst>
                <a:ext uri="{FF2B5EF4-FFF2-40B4-BE49-F238E27FC236}">
                  <a16:creationId xmlns:a16="http://schemas.microsoft.com/office/drawing/2014/main" id="{9806175B-7E1F-4489-9211-33E8B98EA809}"/>
                </a:ext>
              </a:extLst>
            </p:cNvPr>
            <p:cNvSpPr>
              <a:spLocks noChangeArrowheads="1"/>
            </p:cNvSpPr>
            <p:nvPr/>
          </p:nvSpPr>
          <p:spPr bwMode="auto">
            <a:xfrm>
              <a:off x="1067" y="1551"/>
              <a:ext cx="1148" cy="58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181" name="Group 5">
              <a:extLst>
                <a:ext uri="{FF2B5EF4-FFF2-40B4-BE49-F238E27FC236}">
                  <a16:creationId xmlns:a16="http://schemas.microsoft.com/office/drawing/2014/main" id="{D62173E2-B337-4561-AE5D-5BFCE65E4857}"/>
                </a:ext>
              </a:extLst>
            </p:cNvPr>
            <p:cNvGrpSpPr>
              <a:grpSpLocks/>
            </p:cNvGrpSpPr>
            <p:nvPr/>
          </p:nvGrpSpPr>
          <p:grpSpPr bwMode="auto">
            <a:xfrm>
              <a:off x="1364" y="1686"/>
              <a:ext cx="521" cy="332"/>
              <a:chOff x="1908" y="1662"/>
              <a:chExt cx="3177" cy="1929"/>
            </a:xfrm>
          </p:grpSpPr>
          <p:sp>
            <p:nvSpPr>
              <p:cNvPr id="306182" name="Rectangle 6">
                <a:extLst>
                  <a:ext uri="{FF2B5EF4-FFF2-40B4-BE49-F238E27FC236}">
                    <a16:creationId xmlns:a16="http://schemas.microsoft.com/office/drawing/2014/main" id="{5523BCCF-70F3-4F17-87E5-A73F53AF68BE}"/>
                  </a:ext>
                </a:extLst>
              </p:cNvPr>
              <p:cNvSpPr>
                <a:spLocks noChangeArrowheads="1"/>
              </p:cNvSpPr>
              <p:nvPr/>
            </p:nvSpPr>
            <p:spPr bwMode="auto">
              <a:xfrm>
                <a:off x="1908" y="1662"/>
                <a:ext cx="3177" cy="1218"/>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3" name="Rectangle 7">
                <a:extLst>
                  <a:ext uri="{FF2B5EF4-FFF2-40B4-BE49-F238E27FC236}">
                    <a16:creationId xmlns:a16="http://schemas.microsoft.com/office/drawing/2014/main" id="{A7EB004D-3A9B-422A-95DB-077DC367ECBE}"/>
                  </a:ext>
                </a:extLst>
              </p:cNvPr>
              <p:cNvSpPr>
                <a:spLocks noChangeArrowheads="1"/>
              </p:cNvSpPr>
              <p:nvPr/>
            </p:nvSpPr>
            <p:spPr bwMode="auto">
              <a:xfrm>
                <a:off x="1908" y="2880"/>
                <a:ext cx="3177" cy="71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184" name="Text Box 8">
              <a:extLst>
                <a:ext uri="{FF2B5EF4-FFF2-40B4-BE49-F238E27FC236}">
                  <a16:creationId xmlns:a16="http://schemas.microsoft.com/office/drawing/2014/main" id="{63C90967-B4D2-479D-8F9C-CA5EAC89C225}"/>
                </a:ext>
              </a:extLst>
            </p:cNvPr>
            <p:cNvSpPr txBox="1">
              <a:spLocks noChangeArrowheads="1"/>
            </p:cNvSpPr>
            <p:nvPr/>
          </p:nvSpPr>
          <p:spPr bwMode="auto">
            <a:xfrm>
              <a:off x="855" y="1236"/>
              <a:ext cx="1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400" b="1">
                  <a:solidFill>
                    <a:schemeClr val="tx1"/>
                  </a:solidFill>
                  <a:latin typeface="Arial" panose="020B0604020202020204" pitchFamily="34" charset="0"/>
                </a:rPr>
                <a:t>Organization A</a:t>
              </a:r>
            </a:p>
          </p:txBody>
        </p:sp>
        <p:sp>
          <p:nvSpPr>
            <p:cNvPr id="306185" name="Oval 9">
              <a:extLst>
                <a:ext uri="{FF2B5EF4-FFF2-40B4-BE49-F238E27FC236}">
                  <a16:creationId xmlns:a16="http://schemas.microsoft.com/office/drawing/2014/main" id="{CE5B7D85-8D00-4E53-A884-BB5911C1BE8C}"/>
                </a:ext>
              </a:extLst>
            </p:cNvPr>
            <p:cNvSpPr>
              <a:spLocks noChangeArrowheads="1"/>
            </p:cNvSpPr>
            <p:nvPr/>
          </p:nvSpPr>
          <p:spPr bwMode="auto">
            <a:xfrm>
              <a:off x="3958" y="1371"/>
              <a:ext cx="1148" cy="58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186" name="Group 10">
              <a:extLst>
                <a:ext uri="{FF2B5EF4-FFF2-40B4-BE49-F238E27FC236}">
                  <a16:creationId xmlns:a16="http://schemas.microsoft.com/office/drawing/2014/main" id="{CACE9106-8CA7-46A4-A227-78D284571BAA}"/>
                </a:ext>
              </a:extLst>
            </p:cNvPr>
            <p:cNvGrpSpPr>
              <a:grpSpLocks/>
            </p:cNvGrpSpPr>
            <p:nvPr/>
          </p:nvGrpSpPr>
          <p:grpSpPr bwMode="auto">
            <a:xfrm>
              <a:off x="4255" y="1506"/>
              <a:ext cx="521" cy="332"/>
              <a:chOff x="1908" y="1662"/>
              <a:chExt cx="3177" cy="1929"/>
            </a:xfrm>
          </p:grpSpPr>
          <p:sp>
            <p:nvSpPr>
              <p:cNvPr id="306187" name="Rectangle 11">
                <a:extLst>
                  <a:ext uri="{FF2B5EF4-FFF2-40B4-BE49-F238E27FC236}">
                    <a16:creationId xmlns:a16="http://schemas.microsoft.com/office/drawing/2014/main" id="{1CFED79F-CB67-4451-85D6-E0C95043F100}"/>
                  </a:ext>
                </a:extLst>
              </p:cNvPr>
              <p:cNvSpPr>
                <a:spLocks noChangeArrowheads="1"/>
              </p:cNvSpPr>
              <p:nvPr/>
            </p:nvSpPr>
            <p:spPr bwMode="auto">
              <a:xfrm>
                <a:off x="1908" y="1662"/>
                <a:ext cx="3177" cy="1218"/>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8" name="Rectangle 12">
                <a:extLst>
                  <a:ext uri="{FF2B5EF4-FFF2-40B4-BE49-F238E27FC236}">
                    <a16:creationId xmlns:a16="http://schemas.microsoft.com/office/drawing/2014/main" id="{9FD54595-5970-4C7D-ADD6-FE9CEC7ABB9D}"/>
                  </a:ext>
                </a:extLst>
              </p:cNvPr>
              <p:cNvSpPr>
                <a:spLocks noChangeArrowheads="1"/>
              </p:cNvSpPr>
              <p:nvPr/>
            </p:nvSpPr>
            <p:spPr bwMode="auto">
              <a:xfrm>
                <a:off x="1908" y="2880"/>
                <a:ext cx="3177" cy="71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189" name="Text Box 13">
              <a:extLst>
                <a:ext uri="{FF2B5EF4-FFF2-40B4-BE49-F238E27FC236}">
                  <a16:creationId xmlns:a16="http://schemas.microsoft.com/office/drawing/2014/main" id="{BD31C3EA-56B1-4359-AE7C-57106E71B5D3}"/>
                </a:ext>
              </a:extLst>
            </p:cNvPr>
            <p:cNvSpPr txBox="1">
              <a:spLocks noChangeArrowheads="1"/>
            </p:cNvSpPr>
            <p:nvPr/>
          </p:nvSpPr>
          <p:spPr bwMode="auto">
            <a:xfrm>
              <a:off x="3746" y="1056"/>
              <a:ext cx="1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400" b="1">
                  <a:solidFill>
                    <a:schemeClr val="tx1"/>
                  </a:solidFill>
                  <a:latin typeface="Arial" panose="020B0604020202020204" pitchFamily="34" charset="0"/>
                </a:rPr>
                <a:t>Organization B</a:t>
              </a:r>
            </a:p>
          </p:txBody>
        </p:sp>
        <p:sp>
          <p:nvSpPr>
            <p:cNvPr id="306190" name="Oval 14">
              <a:extLst>
                <a:ext uri="{FF2B5EF4-FFF2-40B4-BE49-F238E27FC236}">
                  <a16:creationId xmlns:a16="http://schemas.microsoft.com/office/drawing/2014/main" id="{FC21F8A1-4B4C-4C29-BB5A-D830604640B1}"/>
                </a:ext>
              </a:extLst>
            </p:cNvPr>
            <p:cNvSpPr>
              <a:spLocks noChangeArrowheads="1"/>
            </p:cNvSpPr>
            <p:nvPr/>
          </p:nvSpPr>
          <p:spPr bwMode="auto">
            <a:xfrm>
              <a:off x="4298" y="2451"/>
              <a:ext cx="1148" cy="58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191" name="Group 15">
              <a:extLst>
                <a:ext uri="{FF2B5EF4-FFF2-40B4-BE49-F238E27FC236}">
                  <a16:creationId xmlns:a16="http://schemas.microsoft.com/office/drawing/2014/main" id="{6A846445-2A02-466A-862E-11D004257843}"/>
                </a:ext>
              </a:extLst>
            </p:cNvPr>
            <p:cNvGrpSpPr>
              <a:grpSpLocks/>
            </p:cNvGrpSpPr>
            <p:nvPr/>
          </p:nvGrpSpPr>
          <p:grpSpPr bwMode="auto">
            <a:xfrm>
              <a:off x="4596" y="2586"/>
              <a:ext cx="520" cy="332"/>
              <a:chOff x="1908" y="1662"/>
              <a:chExt cx="3177" cy="1929"/>
            </a:xfrm>
          </p:grpSpPr>
          <p:sp>
            <p:nvSpPr>
              <p:cNvPr id="306192" name="Rectangle 16">
                <a:extLst>
                  <a:ext uri="{FF2B5EF4-FFF2-40B4-BE49-F238E27FC236}">
                    <a16:creationId xmlns:a16="http://schemas.microsoft.com/office/drawing/2014/main" id="{07F47AD2-E401-421A-B1E1-115E2F4C2486}"/>
                  </a:ext>
                </a:extLst>
              </p:cNvPr>
              <p:cNvSpPr>
                <a:spLocks noChangeArrowheads="1"/>
              </p:cNvSpPr>
              <p:nvPr/>
            </p:nvSpPr>
            <p:spPr bwMode="auto">
              <a:xfrm>
                <a:off x="1908" y="1662"/>
                <a:ext cx="3177" cy="1218"/>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3" name="Rectangle 17">
                <a:extLst>
                  <a:ext uri="{FF2B5EF4-FFF2-40B4-BE49-F238E27FC236}">
                    <a16:creationId xmlns:a16="http://schemas.microsoft.com/office/drawing/2014/main" id="{699FEA2F-BADE-4B3D-903F-9D4C01F8F8F3}"/>
                  </a:ext>
                </a:extLst>
              </p:cNvPr>
              <p:cNvSpPr>
                <a:spLocks noChangeArrowheads="1"/>
              </p:cNvSpPr>
              <p:nvPr/>
            </p:nvSpPr>
            <p:spPr bwMode="auto">
              <a:xfrm>
                <a:off x="1908" y="2880"/>
                <a:ext cx="3177" cy="71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194" name="Text Box 18">
              <a:extLst>
                <a:ext uri="{FF2B5EF4-FFF2-40B4-BE49-F238E27FC236}">
                  <a16:creationId xmlns:a16="http://schemas.microsoft.com/office/drawing/2014/main" id="{61299EF0-AF9D-4EB9-8684-1BA6E460E1DF}"/>
                </a:ext>
              </a:extLst>
            </p:cNvPr>
            <p:cNvSpPr txBox="1">
              <a:spLocks noChangeArrowheads="1"/>
            </p:cNvSpPr>
            <p:nvPr/>
          </p:nvSpPr>
          <p:spPr bwMode="auto">
            <a:xfrm>
              <a:off x="4086" y="2136"/>
              <a:ext cx="1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400" b="1">
                  <a:solidFill>
                    <a:schemeClr val="tx1"/>
                  </a:solidFill>
                  <a:latin typeface="Arial" panose="020B0604020202020204" pitchFamily="34" charset="0"/>
                </a:rPr>
                <a:t>Organization D</a:t>
              </a:r>
            </a:p>
          </p:txBody>
        </p:sp>
        <p:sp>
          <p:nvSpPr>
            <p:cNvPr id="306195" name="Oval 19">
              <a:extLst>
                <a:ext uri="{FF2B5EF4-FFF2-40B4-BE49-F238E27FC236}">
                  <a16:creationId xmlns:a16="http://schemas.microsoft.com/office/drawing/2014/main" id="{1015226B-FDEA-47C0-A586-2EB698F5A85A}"/>
                </a:ext>
              </a:extLst>
            </p:cNvPr>
            <p:cNvSpPr>
              <a:spLocks noChangeArrowheads="1"/>
            </p:cNvSpPr>
            <p:nvPr/>
          </p:nvSpPr>
          <p:spPr bwMode="auto">
            <a:xfrm>
              <a:off x="1067" y="3171"/>
              <a:ext cx="1148" cy="58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196" name="Group 20">
              <a:extLst>
                <a:ext uri="{FF2B5EF4-FFF2-40B4-BE49-F238E27FC236}">
                  <a16:creationId xmlns:a16="http://schemas.microsoft.com/office/drawing/2014/main" id="{976EED78-791B-4859-AA1C-9525C290204A}"/>
                </a:ext>
              </a:extLst>
            </p:cNvPr>
            <p:cNvGrpSpPr>
              <a:grpSpLocks/>
            </p:cNvGrpSpPr>
            <p:nvPr/>
          </p:nvGrpSpPr>
          <p:grpSpPr bwMode="auto">
            <a:xfrm>
              <a:off x="1364" y="3306"/>
              <a:ext cx="521" cy="332"/>
              <a:chOff x="1908" y="1662"/>
              <a:chExt cx="3177" cy="1929"/>
            </a:xfrm>
          </p:grpSpPr>
          <p:sp>
            <p:nvSpPr>
              <p:cNvPr id="306197" name="Rectangle 21">
                <a:extLst>
                  <a:ext uri="{FF2B5EF4-FFF2-40B4-BE49-F238E27FC236}">
                    <a16:creationId xmlns:a16="http://schemas.microsoft.com/office/drawing/2014/main" id="{4ED378D4-D56D-49E8-AFF1-A866118DC0A7}"/>
                  </a:ext>
                </a:extLst>
              </p:cNvPr>
              <p:cNvSpPr>
                <a:spLocks noChangeArrowheads="1"/>
              </p:cNvSpPr>
              <p:nvPr/>
            </p:nvSpPr>
            <p:spPr bwMode="auto">
              <a:xfrm>
                <a:off x="1908" y="1662"/>
                <a:ext cx="3177" cy="1218"/>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8" name="Rectangle 22">
                <a:extLst>
                  <a:ext uri="{FF2B5EF4-FFF2-40B4-BE49-F238E27FC236}">
                    <a16:creationId xmlns:a16="http://schemas.microsoft.com/office/drawing/2014/main" id="{3EC232AE-3A0C-404E-8BFD-177AAF4F3964}"/>
                  </a:ext>
                </a:extLst>
              </p:cNvPr>
              <p:cNvSpPr>
                <a:spLocks noChangeArrowheads="1"/>
              </p:cNvSpPr>
              <p:nvPr/>
            </p:nvSpPr>
            <p:spPr bwMode="auto">
              <a:xfrm>
                <a:off x="1908" y="2880"/>
                <a:ext cx="3177" cy="71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199" name="Text Box 23">
              <a:extLst>
                <a:ext uri="{FF2B5EF4-FFF2-40B4-BE49-F238E27FC236}">
                  <a16:creationId xmlns:a16="http://schemas.microsoft.com/office/drawing/2014/main" id="{2BBBD404-5485-489E-AECF-F086D6D6F515}"/>
                </a:ext>
              </a:extLst>
            </p:cNvPr>
            <p:cNvSpPr txBox="1">
              <a:spLocks noChangeArrowheads="1"/>
            </p:cNvSpPr>
            <p:nvPr/>
          </p:nvSpPr>
          <p:spPr bwMode="auto">
            <a:xfrm>
              <a:off x="855" y="2856"/>
              <a:ext cx="1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400" b="1">
                  <a:solidFill>
                    <a:schemeClr val="tx1"/>
                  </a:solidFill>
                  <a:latin typeface="Arial" panose="020B0604020202020204" pitchFamily="34" charset="0"/>
                </a:rPr>
                <a:t>Organization C</a:t>
              </a:r>
            </a:p>
          </p:txBody>
        </p:sp>
        <p:sp>
          <p:nvSpPr>
            <p:cNvPr id="306200" name="Rectangle 24">
              <a:extLst>
                <a:ext uri="{FF2B5EF4-FFF2-40B4-BE49-F238E27FC236}">
                  <a16:creationId xmlns:a16="http://schemas.microsoft.com/office/drawing/2014/main" id="{6BDD5DB9-08DC-43EC-907B-7C7418DA6FD5}"/>
                </a:ext>
              </a:extLst>
            </p:cNvPr>
            <p:cNvSpPr>
              <a:spLocks noChangeArrowheads="1"/>
            </p:cNvSpPr>
            <p:nvPr/>
          </p:nvSpPr>
          <p:spPr bwMode="auto">
            <a:xfrm>
              <a:off x="2660" y="2210"/>
              <a:ext cx="1147" cy="526"/>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kumimoji="0" lang="en-US" altLang="en-US" sz="2400" b="1">
                  <a:solidFill>
                    <a:schemeClr val="tx1"/>
                  </a:solidFill>
                  <a:effectLst>
                    <a:outerShdw blurRad="38100" dist="38100" dir="2700000" algn="tl">
                      <a:srgbClr val="FFFFFF"/>
                    </a:outerShdw>
                  </a:effectLst>
                  <a:latin typeface="Arial" panose="020B0604020202020204" pitchFamily="34" charset="0"/>
                </a:rPr>
                <a:t>Something</a:t>
              </a:r>
              <a:br>
                <a:rPr kumimoji="0" lang="en-US" altLang="en-US" sz="2400" b="1">
                  <a:solidFill>
                    <a:schemeClr val="tx1"/>
                  </a:solidFill>
                  <a:effectLst>
                    <a:outerShdw blurRad="38100" dist="38100" dir="2700000" algn="tl">
                      <a:srgbClr val="FFFFFF"/>
                    </a:outerShdw>
                  </a:effectLst>
                  <a:latin typeface="Arial" panose="020B0604020202020204" pitchFamily="34" charset="0"/>
                </a:rPr>
              </a:br>
              <a:r>
                <a:rPr kumimoji="0" lang="en-US" altLang="en-US" sz="2400" b="1">
                  <a:solidFill>
                    <a:schemeClr val="tx1"/>
                  </a:solidFill>
                  <a:effectLst>
                    <a:outerShdw blurRad="38100" dist="38100" dir="2700000" algn="tl">
                      <a:srgbClr val="FFFFFF"/>
                    </a:outerShdw>
                  </a:effectLst>
                  <a:latin typeface="Arial" panose="020B0604020202020204" pitchFamily="34" charset="0"/>
                </a:rPr>
                <a:t>in common</a:t>
              </a:r>
            </a:p>
          </p:txBody>
        </p:sp>
        <p:sp>
          <p:nvSpPr>
            <p:cNvPr id="306201" name="Rectangle 25">
              <a:extLst>
                <a:ext uri="{FF2B5EF4-FFF2-40B4-BE49-F238E27FC236}">
                  <a16:creationId xmlns:a16="http://schemas.microsoft.com/office/drawing/2014/main" id="{91123516-BED1-4A20-B4ED-55F7D5072A98}"/>
                </a:ext>
              </a:extLst>
            </p:cNvPr>
            <p:cNvSpPr>
              <a:spLocks noChangeArrowheads="1"/>
            </p:cNvSpPr>
            <p:nvPr/>
          </p:nvSpPr>
          <p:spPr bwMode="auto">
            <a:xfrm>
              <a:off x="2427" y="3126"/>
              <a:ext cx="3189"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600">
                  <a:solidFill>
                    <a:schemeClr val="tx1"/>
                  </a:solidFill>
                  <a:latin typeface="Verdana" panose="020B0604030504040204" pitchFamily="34" charset="0"/>
                </a:rPr>
                <a:t>The data model for a business organization tends not to change greatly over time unless the business organization changes the fundamental way that it does business</a:t>
              </a:r>
            </a:p>
          </p:txBody>
        </p:sp>
        <p:cxnSp>
          <p:nvCxnSpPr>
            <p:cNvPr id="306202" name="AutoShape 26">
              <a:extLst>
                <a:ext uri="{FF2B5EF4-FFF2-40B4-BE49-F238E27FC236}">
                  <a16:creationId xmlns:a16="http://schemas.microsoft.com/office/drawing/2014/main" id="{06E83794-EAF9-4966-8021-DC68AE68F6FE}"/>
                </a:ext>
              </a:extLst>
            </p:cNvPr>
            <p:cNvCxnSpPr>
              <a:cxnSpLocks noChangeShapeType="1"/>
              <a:stCxn id="306182" idx="3"/>
              <a:endCxn id="306200" idx="0"/>
            </p:cNvCxnSpPr>
            <p:nvPr/>
          </p:nvCxnSpPr>
          <p:spPr bwMode="auto">
            <a:xfrm>
              <a:off x="1885" y="1791"/>
              <a:ext cx="1348" cy="435"/>
            </a:xfrm>
            <a:prstGeom prst="curvedConnector2">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3" name="AutoShape 27">
              <a:extLst>
                <a:ext uri="{FF2B5EF4-FFF2-40B4-BE49-F238E27FC236}">
                  <a16:creationId xmlns:a16="http://schemas.microsoft.com/office/drawing/2014/main" id="{1E7980E3-396A-4E58-9266-FD8EC7A618D9}"/>
                </a:ext>
              </a:extLst>
            </p:cNvPr>
            <p:cNvCxnSpPr>
              <a:cxnSpLocks noChangeShapeType="1"/>
              <a:stCxn id="306197" idx="3"/>
              <a:endCxn id="306200" idx="1"/>
            </p:cNvCxnSpPr>
            <p:nvPr/>
          </p:nvCxnSpPr>
          <p:spPr bwMode="auto">
            <a:xfrm flipV="1">
              <a:off x="1885" y="2473"/>
              <a:ext cx="840" cy="938"/>
            </a:xfrm>
            <a:prstGeom prst="curvedConnector3">
              <a:avLst>
                <a:gd name="adj1" fmla="val 50000"/>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4" name="AutoShape 28">
              <a:extLst>
                <a:ext uri="{FF2B5EF4-FFF2-40B4-BE49-F238E27FC236}">
                  <a16:creationId xmlns:a16="http://schemas.microsoft.com/office/drawing/2014/main" id="{72DEC5E7-D442-4A7F-B4B8-68338C5C1E76}"/>
                </a:ext>
              </a:extLst>
            </p:cNvPr>
            <p:cNvCxnSpPr>
              <a:cxnSpLocks noChangeShapeType="1"/>
              <a:stCxn id="306192" idx="1"/>
              <a:endCxn id="306200" idx="2"/>
            </p:cNvCxnSpPr>
            <p:nvPr/>
          </p:nvCxnSpPr>
          <p:spPr bwMode="auto">
            <a:xfrm rot="10800000" flipV="1">
              <a:off x="3233" y="2691"/>
              <a:ext cx="1363" cy="28"/>
            </a:xfrm>
            <a:prstGeom prst="curvedConnector4">
              <a:avLst>
                <a:gd name="adj1" fmla="val 31338"/>
                <a:gd name="adj2" fmla="val 580000"/>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5" name="AutoShape 29">
              <a:extLst>
                <a:ext uri="{FF2B5EF4-FFF2-40B4-BE49-F238E27FC236}">
                  <a16:creationId xmlns:a16="http://schemas.microsoft.com/office/drawing/2014/main" id="{5C6EF21E-B896-4EE3-AA8B-7B9539D9933F}"/>
                </a:ext>
              </a:extLst>
            </p:cNvPr>
            <p:cNvCxnSpPr>
              <a:cxnSpLocks noChangeShapeType="1"/>
              <a:stCxn id="306187" idx="1"/>
              <a:endCxn id="306200" idx="3"/>
            </p:cNvCxnSpPr>
            <p:nvPr/>
          </p:nvCxnSpPr>
          <p:spPr bwMode="auto">
            <a:xfrm rot="10800000" flipV="1">
              <a:off x="3741" y="1611"/>
              <a:ext cx="514" cy="862"/>
            </a:xfrm>
            <a:prstGeom prst="curvedConnector3">
              <a:avLst>
                <a:gd name="adj1" fmla="val 49912"/>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6206" name="Text Box 30">
            <a:extLst>
              <a:ext uri="{FF2B5EF4-FFF2-40B4-BE49-F238E27FC236}">
                <a16:creationId xmlns:a16="http://schemas.microsoft.com/office/drawing/2014/main" id="{27F79A22-B160-4701-A505-1770381DC4C2}"/>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3586" name="AutoShape 2">
            <a:extLst>
              <a:ext uri="{FF2B5EF4-FFF2-40B4-BE49-F238E27FC236}">
                <a16:creationId xmlns:a16="http://schemas.microsoft.com/office/drawing/2014/main" id="{079D7E1C-6C66-4F2D-AF44-42E845591C9F}"/>
              </a:ext>
            </a:extLst>
          </p:cNvPr>
          <p:cNvSpPr>
            <a:spLocks noChangeArrowheads="1"/>
          </p:cNvSpPr>
          <p:nvPr/>
        </p:nvSpPr>
        <p:spPr bwMode="auto">
          <a:xfrm>
            <a:off x="6832600" y="3744913"/>
            <a:ext cx="369888" cy="304800"/>
          </a:xfrm>
          <a:prstGeom prst="leftRightArrow">
            <a:avLst>
              <a:gd name="adj1" fmla="val 50000"/>
              <a:gd name="adj2" fmla="val 2427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87" name="Text Box 3">
            <a:extLst>
              <a:ext uri="{FF2B5EF4-FFF2-40B4-BE49-F238E27FC236}">
                <a16:creationId xmlns:a16="http://schemas.microsoft.com/office/drawing/2014/main" id="{5665C6CD-9D0E-4E54-B818-7E19E5785541}"/>
              </a:ext>
            </a:extLst>
          </p:cNvPr>
          <p:cNvSpPr txBox="1">
            <a:spLocks noChangeArrowheads="1"/>
          </p:cNvSpPr>
          <p:nvPr/>
        </p:nvSpPr>
        <p:spPr bwMode="auto">
          <a:xfrm>
            <a:off x="1828800" y="381000"/>
            <a:ext cx="597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4000" b="1" i="1">
                <a:solidFill>
                  <a:schemeClr val="accent2"/>
                </a:solidFill>
              </a:rPr>
              <a:t>ArcGIS  Hydro Data Model</a:t>
            </a:r>
          </a:p>
        </p:txBody>
      </p:sp>
      <p:grpSp>
        <p:nvGrpSpPr>
          <p:cNvPr id="323588" name="Group 4">
            <a:extLst>
              <a:ext uri="{FF2B5EF4-FFF2-40B4-BE49-F238E27FC236}">
                <a16:creationId xmlns:a16="http://schemas.microsoft.com/office/drawing/2014/main" id="{889EC252-7BEE-4234-B217-264B732D7205}"/>
              </a:ext>
            </a:extLst>
          </p:cNvPr>
          <p:cNvGrpSpPr>
            <a:grpSpLocks/>
          </p:cNvGrpSpPr>
          <p:nvPr/>
        </p:nvGrpSpPr>
        <p:grpSpPr bwMode="auto">
          <a:xfrm>
            <a:off x="7291388" y="3028950"/>
            <a:ext cx="1757362" cy="1765300"/>
            <a:chOff x="4368" y="1728"/>
            <a:chExt cx="1339" cy="1272"/>
          </a:xfrm>
        </p:grpSpPr>
        <p:graphicFrame>
          <p:nvGraphicFramePr>
            <p:cNvPr id="323589" name="Object 5">
              <a:extLst>
                <a:ext uri="{FF2B5EF4-FFF2-40B4-BE49-F238E27FC236}">
                  <a16:creationId xmlns:a16="http://schemas.microsoft.com/office/drawing/2014/main" id="{F6EB9A97-2D7C-4881-B676-AE5D9E3ACB25}"/>
                </a:ext>
              </a:extLst>
            </p:cNvPr>
            <p:cNvGraphicFramePr>
              <a:graphicFrameLocks noChangeAspect="1"/>
            </p:cNvGraphicFramePr>
            <p:nvPr/>
          </p:nvGraphicFramePr>
          <p:xfrm>
            <a:off x="4378" y="1872"/>
            <a:ext cx="1180" cy="808"/>
          </p:xfrm>
          <a:graphic>
            <a:graphicData uri="http://schemas.openxmlformats.org/presentationml/2006/ole">
              <mc:AlternateContent xmlns:mc="http://schemas.openxmlformats.org/markup-compatibility/2006">
                <mc:Choice xmlns:v="urn:schemas-microsoft-com:vml" Requires="v">
                  <p:oleObj spid="_x0000_s323611" name="VISIO" r:id="rId4" imgW="1873800" imgH="1282680" progId="Visio.Drawing.6">
                    <p:embed/>
                  </p:oleObj>
                </mc:Choice>
                <mc:Fallback>
                  <p:oleObj name="VISIO" r:id="rId4" imgW="1873800" imgH="128268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590" name="Line 6">
              <a:extLst>
                <a:ext uri="{FF2B5EF4-FFF2-40B4-BE49-F238E27FC236}">
                  <a16:creationId xmlns:a16="http://schemas.microsoft.com/office/drawing/2014/main" id="{B970ADA4-4A09-435E-9FDD-8225F5FB6F82}"/>
                </a:ext>
              </a:extLst>
            </p:cNvPr>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591" name="Line 7">
              <a:extLst>
                <a:ext uri="{FF2B5EF4-FFF2-40B4-BE49-F238E27FC236}">
                  <a16:creationId xmlns:a16="http://schemas.microsoft.com/office/drawing/2014/main" id="{68856854-ECD0-4E6E-886D-8F5AC2796239}"/>
                </a:ext>
              </a:extLst>
            </p:cNvPr>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592" name="Text Box 8">
              <a:extLst>
                <a:ext uri="{FF2B5EF4-FFF2-40B4-BE49-F238E27FC236}">
                  <a16:creationId xmlns:a16="http://schemas.microsoft.com/office/drawing/2014/main" id="{160C78B5-BFC5-4F2B-BFA0-BB82393BC036}"/>
                </a:ext>
              </a:extLst>
            </p:cNvPr>
            <p:cNvSpPr txBox="1">
              <a:spLocks noChangeArrowheads="1"/>
            </p:cNvSpPr>
            <p:nvPr/>
          </p:nvSpPr>
          <p:spPr bwMode="auto">
            <a:xfrm>
              <a:off x="4368" y="1728"/>
              <a:ext cx="4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rPr>
                <a:t>Flow</a:t>
              </a:r>
            </a:p>
          </p:txBody>
        </p:sp>
        <p:sp>
          <p:nvSpPr>
            <p:cNvPr id="323593" name="Text Box 9">
              <a:extLst>
                <a:ext uri="{FF2B5EF4-FFF2-40B4-BE49-F238E27FC236}">
                  <a16:creationId xmlns:a16="http://schemas.microsoft.com/office/drawing/2014/main" id="{1921E7CD-85E7-4250-900E-1290120E734A}"/>
                </a:ext>
              </a:extLst>
            </p:cNvPr>
            <p:cNvSpPr txBox="1">
              <a:spLocks noChangeArrowheads="1"/>
            </p:cNvSpPr>
            <p:nvPr/>
          </p:nvSpPr>
          <p:spPr bwMode="auto">
            <a:xfrm>
              <a:off x="5281" y="2449"/>
              <a:ext cx="42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rPr>
                <a:t>Time</a:t>
              </a:r>
            </a:p>
          </p:txBody>
        </p:sp>
        <p:sp>
          <p:nvSpPr>
            <p:cNvPr id="323594" name="Text Box 10">
              <a:extLst>
                <a:ext uri="{FF2B5EF4-FFF2-40B4-BE49-F238E27FC236}">
                  <a16:creationId xmlns:a16="http://schemas.microsoft.com/office/drawing/2014/main" id="{43657434-A1DF-4FA2-B5AB-99B686C4A2A9}"/>
                </a:ext>
              </a:extLst>
            </p:cNvPr>
            <p:cNvSpPr txBox="1">
              <a:spLocks noChangeArrowheads="1"/>
            </p:cNvSpPr>
            <p:nvPr/>
          </p:nvSpPr>
          <p:spPr bwMode="auto">
            <a:xfrm>
              <a:off x="4512" y="2736"/>
              <a:ext cx="97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accent2"/>
                  </a:solidFill>
                </a:rPr>
                <a:t>Time Series</a:t>
              </a:r>
            </a:p>
          </p:txBody>
        </p:sp>
      </p:grpSp>
      <p:sp>
        <p:nvSpPr>
          <p:cNvPr id="323595" name="Rectangle 11">
            <a:extLst>
              <a:ext uri="{FF2B5EF4-FFF2-40B4-BE49-F238E27FC236}">
                <a16:creationId xmlns:a16="http://schemas.microsoft.com/office/drawing/2014/main" id="{85698652-4683-463A-A219-DDE0162BE3A2}"/>
              </a:ext>
            </a:extLst>
          </p:cNvPr>
          <p:cNvSpPr>
            <a:spLocks noChangeArrowheads="1"/>
          </p:cNvSpPr>
          <p:nvPr/>
        </p:nvSpPr>
        <p:spPr bwMode="auto">
          <a:xfrm>
            <a:off x="7227888" y="2895600"/>
            <a:ext cx="1839912" cy="19034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23596" name="Object 12">
            <a:extLst>
              <a:ext uri="{FF2B5EF4-FFF2-40B4-BE49-F238E27FC236}">
                <a16:creationId xmlns:a16="http://schemas.microsoft.com/office/drawing/2014/main" id="{9C7731E5-66E8-4DB3-8E43-573DEB151067}"/>
              </a:ext>
            </a:extLst>
          </p:cNvPr>
          <p:cNvGraphicFramePr>
            <a:graphicFrameLocks noChangeAspect="1"/>
          </p:cNvGraphicFramePr>
          <p:nvPr/>
        </p:nvGraphicFramePr>
        <p:xfrm>
          <a:off x="1414463" y="4027488"/>
          <a:ext cx="2103437" cy="1814512"/>
        </p:xfrm>
        <a:graphic>
          <a:graphicData uri="http://schemas.openxmlformats.org/presentationml/2006/ole">
            <mc:AlternateContent xmlns:mc="http://schemas.openxmlformats.org/markup-compatibility/2006">
              <mc:Choice xmlns:v="urn:schemas-microsoft-com:vml" Requires="v">
                <p:oleObj spid="_x0000_s323612" name="VISIO" r:id="rId6" imgW="3235320" imgH="2844000" progId="Visio.Drawing.6">
                  <p:embed/>
                </p:oleObj>
              </mc:Choice>
              <mc:Fallback>
                <p:oleObj name="VISIO" r:id="rId6" imgW="3235320" imgH="2844000" progId="Visio.Drawing.6">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463" y="4027488"/>
                        <a:ext cx="2103437"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597" name="Text Box 13">
            <a:extLst>
              <a:ext uri="{FF2B5EF4-FFF2-40B4-BE49-F238E27FC236}">
                <a16:creationId xmlns:a16="http://schemas.microsoft.com/office/drawing/2014/main" id="{F7ACE74B-7DA9-4362-B28C-A8DB4DCE5DE4}"/>
              </a:ext>
            </a:extLst>
          </p:cNvPr>
          <p:cNvSpPr txBox="1">
            <a:spLocks noChangeArrowheads="1"/>
          </p:cNvSpPr>
          <p:nvPr/>
        </p:nvSpPr>
        <p:spPr bwMode="auto">
          <a:xfrm>
            <a:off x="1725613" y="56070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accent2"/>
                </a:solidFill>
              </a:rPr>
              <a:t>Hydrography</a:t>
            </a:r>
          </a:p>
        </p:txBody>
      </p:sp>
      <p:graphicFrame>
        <p:nvGraphicFramePr>
          <p:cNvPr id="323598" name="Object 14">
            <a:extLst>
              <a:ext uri="{FF2B5EF4-FFF2-40B4-BE49-F238E27FC236}">
                <a16:creationId xmlns:a16="http://schemas.microsoft.com/office/drawing/2014/main" id="{6CC66D7D-6550-43A8-AEEA-520A2E995416}"/>
              </a:ext>
            </a:extLst>
          </p:cNvPr>
          <p:cNvGraphicFramePr>
            <a:graphicFrameLocks noChangeAspect="1"/>
          </p:cNvGraphicFramePr>
          <p:nvPr/>
        </p:nvGraphicFramePr>
        <p:xfrm>
          <a:off x="4387850" y="1476375"/>
          <a:ext cx="2152650" cy="1689100"/>
        </p:xfrm>
        <a:graphic>
          <a:graphicData uri="http://schemas.openxmlformats.org/presentationml/2006/ole">
            <mc:AlternateContent xmlns:mc="http://schemas.openxmlformats.org/markup-compatibility/2006">
              <mc:Choice xmlns:v="urn:schemas-microsoft-com:vml" Requires="v">
                <p:oleObj spid="_x0000_s323613" name="VISIO" r:id="rId8" imgW="2986200" imgH="2390040" progId="Visio.Drawing.6">
                  <p:embed/>
                </p:oleObj>
              </mc:Choice>
              <mc:Fallback>
                <p:oleObj name="VISIO" r:id="rId8" imgW="2986200" imgH="2390040" progId="Visio.Drawing.6">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7850" y="1476375"/>
                        <a:ext cx="21526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599" name="Text Box 15">
            <a:extLst>
              <a:ext uri="{FF2B5EF4-FFF2-40B4-BE49-F238E27FC236}">
                <a16:creationId xmlns:a16="http://schemas.microsoft.com/office/drawing/2014/main" id="{74989B2C-D9DD-40B2-8997-C9A7CA1D948E}"/>
              </a:ext>
            </a:extLst>
          </p:cNvPr>
          <p:cNvSpPr txBox="1">
            <a:spLocks noChangeArrowheads="1"/>
          </p:cNvSpPr>
          <p:nvPr/>
        </p:nvSpPr>
        <p:spPr bwMode="auto">
          <a:xfrm>
            <a:off x="4824413" y="305593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accent2"/>
                </a:solidFill>
              </a:rPr>
              <a:t>Network</a:t>
            </a:r>
          </a:p>
        </p:txBody>
      </p:sp>
      <p:graphicFrame>
        <p:nvGraphicFramePr>
          <p:cNvPr id="323600" name="Object 16">
            <a:extLst>
              <a:ext uri="{FF2B5EF4-FFF2-40B4-BE49-F238E27FC236}">
                <a16:creationId xmlns:a16="http://schemas.microsoft.com/office/drawing/2014/main" id="{E820B3CA-6310-4F5B-97B2-0C80A2C1883E}"/>
              </a:ext>
            </a:extLst>
          </p:cNvPr>
          <p:cNvGraphicFramePr>
            <a:graphicFrameLocks noChangeAspect="1"/>
          </p:cNvGraphicFramePr>
          <p:nvPr/>
        </p:nvGraphicFramePr>
        <p:xfrm>
          <a:off x="4622800" y="4105275"/>
          <a:ext cx="1765300" cy="1565275"/>
        </p:xfrm>
        <a:graphic>
          <a:graphicData uri="http://schemas.openxmlformats.org/presentationml/2006/ole">
            <mc:AlternateContent xmlns:mc="http://schemas.openxmlformats.org/markup-compatibility/2006">
              <mc:Choice xmlns:v="urn:schemas-microsoft-com:vml" Requires="v">
                <p:oleObj spid="_x0000_s323614" name="VISIO" r:id="rId10" imgW="2610000" imgH="2357640" progId="Visio.Drawing.6">
                  <p:embed/>
                </p:oleObj>
              </mc:Choice>
              <mc:Fallback>
                <p:oleObj name="VISIO" r:id="rId10" imgW="2610000" imgH="2357640" progId="Visio.Drawing.6">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4105275"/>
                        <a:ext cx="17653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601" name="Text Box 17">
            <a:extLst>
              <a:ext uri="{FF2B5EF4-FFF2-40B4-BE49-F238E27FC236}">
                <a16:creationId xmlns:a16="http://schemas.microsoft.com/office/drawing/2014/main" id="{2F022CEA-8A79-43C1-8DD6-F37F882874CA}"/>
              </a:ext>
            </a:extLst>
          </p:cNvPr>
          <p:cNvSpPr txBox="1">
            <a:spLocks noChangeArrowheads="1"/>
          </p:cNvSpPr>
          <p:nvPr/>
        </p:nvSpPr>
        <p:spPr bwMode="auto">
          <a:xfrm>
            <a:off x="5084763" y="5607050"/>
            <a:ext cx="9461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accent2"/>
                </a:solidFill>
              </a:rPr>
              <a:t>Channel</a:t>
            </a:r>
          </a:p>
        </p:txBody>
      </p:sp>
      <p:graphicFrame>
        <p:nvGraphicFramePr>
          <p:cNvPr id="323602" name="Object 18">
            <a:extLst>
              <a:ext uri="{FF2B5EF4-FFF2-40B4-BE49-F238E27FC236}">
                <a16:creationId xmlns:a16="http://schemas.microsoft.com/office/drawing/2014/main" id="{BD600B49-BC3F-4439-BCB6-317222D480E5}"/>
              </a:ext>
            </a:extLst>
          </p:cNvPr>
          <p:cNvGraphicFramePr>
            <a:graphicFrameLocks noChangeAspect="1"/>
          </p:cNvGraphicFramePr>
          <p:nvPr/>
        </p:nvGraphicFramePr>
        <p:xfrm>
          <a:off x="1404938" y="1458913"/>
          <a:ext cx="2211387" cy="1735137"/>
        </p:xfrm>
        <a:graphic>
          <a:graphicData uri="http://schemas.openxmlformats.org/presentationml/2006/ole">
            <mc:AlternateContent xmlns:mc="http://schemas.openxmlformats.org/markup-compatibility/2006">
              <mc:Choice xmlns:v="urn:schemas-microsoft-com:vml" Requires="v">
                <p:oleObj spid="_x0000_s323615" name="VISIO" r:id="rId12" imgW="3361680" imgH="2688120" progId="Visio.Drawing.6">
                  <p:embed/>
                </p:oleObj>
              </mc:Choice>
              <mc:Fallback>
                <p:oleObj name="VISIO" r:id="rId12" imgW="3361680" imgH="2688120" progId="Visio.Drawing.6">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4938" y="1458913"/>
                        <a:ext cx="2211387"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603" name="Text Box 19">
            <a:extLst>
              <a:ext uri="{FF2B5EF4-FFF2-40B4-BE49-F238E27FC236}">
                <a16:creationId xmlns:a16="http://schemas.microsoft.com/office/drawing/2014/main" id="{C5740A15-3AE4-4638-8F78-4DA63EC8D5BD}"/>
              </a:ext>
            </a:extLst>
          </p:cNvPr>
          <p:cNvSpPr txBox="1">
            <a:spLocks noChangeArrowheads="1"/>
          </p:cNvSpPr>
          <p:nvPr/>
        </p:nvSpPr>
        <p:spPr bwMode="auto">
          <a:xfrm>
            <a:off x="1663700" y="3089275"/>
            <a:ext cx="1023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accent2"/>
                </a:solidFill>
              </a:rPr>
              <a:t>Drainage</a:t>
            </a:r>
          </a:p>
        </p:txBody>
      </p:sp>
      <p:sp>
        <p:nvSpPr>
          <p:cNvPr id="323604" name="AutoShape 20">
            <a:extLst>
              <a:ext uri="{FF2B5EF4-FFF2-40B4-BE49-F238E27FC236}">
                <a16:creationId xmlns:a16="http://schemas.microsoft.com/office/drawing/2014/main" id="{F4692E2A-31DF-4033-8716-EC24E3AF2F5A}"/>
              </a:ext>
            </a:extLst>
          </p:cNvPr>
          <p:cNvSpPr>
            <a:spLocks noChangeArrowheads="1"/>
          </p:cNvSpPr>
          <p:nvPr/>
        </p:nvSpPr>
        <p:spPr bwMode="auto">
          <a:xfrm>
            <a:off x="3849688" y="2006600"/>
            <a:ext cx="517525" cy="255588"/>
          </a:xfrm>
          <a:prstGeom prst="leftRightArrow">
            <a:avLst>
              <a:gd name="adj1" fmla="val 50000"/>
              <a:gd name="adj2" fmla="val 404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05" name="AutoShape 21">
            <a:extLst>
              <a:ext uri="{FF2B5EF4-FFF2-40B4-BE49-F238E27FC236}">
                <a16:creationId xmlns:a16="http://schemas.microsoft.com/office/drawing/2014/main" id="{FF91FFCC-F9BE-4CE9-B4D2-BE28FF046EF3}"/>
              </a:ext>
            </a:extLst>
          </p:cNvPr>
          <p:cNvSpPr>
            <a:spLocks noChangeArrowheads="1"/>
          </p:cNvSpPr>
          <p:nvPr/>
        </p:nvSpPr>
        <p:spPr bwMode="auto">
          <a:xfrm>
            <a:off x="2163763" y="3460750"/>
            <a:ext cx="323850" cy="444500"/>
          </a:xfrm>
          <a:prstGeom prst="upDownArrow">
            <a:avLst>
              <a:gd name="adj1" fmla="val 50000"/>
              <a:gd name="adj2" fmla="val 27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06" name="AutoShape 22">
            <a:extLst>
              <a:ext uri="{FF2B5EF4-FFF2-40B4-BE49-F238E27FC236}">
                <a16:creationId xmlns:a16="http://schemas.microsoft.com/office/drawing/2014/main" id="{9CDBC07C-4302-4C47-B140-7D51C6CB4A60}"/>
              </a:ext>
            </a:extLst>
          </p:cNvPr>
          <p:cNvSpPr>
            <a:spLocks noChangeArrowheads="1"/>
          </p:cNvSpPr>
          <p:nvPr/>
        </p:nvSpPr>
        <p:spPr bwMode="auto">
          <a:xfrm>
            <a:off x="5688013" y="3389313"/>
            <a:ext cx="323850" cy="446087"/>
          </a:xfrm>
          <a:prstGeom prst="upDownArrow">
            <a:avLst>
              <a:gd name="adj1" fmla="val 50000"/>
              <a:gd name="adj2" fmla="val 275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07" name="AutoShape 23">
            <a:extLst>
              <a:ext uri="{FF2B5EF4-FFF2-40B4-BE49-F238E27FC236}">
                <a16:creationId xmlns:a16="http://schemas.microsoft.com/office/drawing/2014/main" id="{8C91EA2E-6E5C-4565-8D4B-F83A720A059F}"/>
              </a:ext>
            </a:extLst>
          </p:cNvPr>
          <p:cNvSpPr>
            <a:spLocks noChangeArrowheads="1"/>
          </p:cNvSpPr>
          <p:nvPr/>
        </p:nvSpPr>
        <p:spPr bwMode="auto">
          <a:xfrm>
            <a:off x="3849688" y="4556125"/>
            <a:ext cx="517525" cy="255588"/>
          </a:xfrm>
          <a:prstGeom prst="leftRightArrow">
            <a:avLst>
              <a:gd name="adj1" fmla="val 50000"/>
              <a:gd name="adj2" fmla="val 404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08" name="Rectangle 24">
            <a:extLst>
              <a:ext uri="{FF2B5EF4-FFF2-40B4-BE49-F238E27FC236}">
                <a16:creationId xmlns:a16="http://schemas.microsoft.com/office/drawing/2014/main" id="{2B9604A0-5CA7-478F-AD67-95D422BD81E9}"/>
              </a:ext>
            </a:extLst>
          </p:cNvPr>
          <p:cNvSpPr>
            <a:spLocks noChangeArrowheads="1"/>
          </p:cNvSpPr>
          <p:nvPr/>
        </p:nvSpPr>
        <p:spPr bwMode="auto">
          <a:xfrm>
            <a:off x="1335088" y="1406525"/>
            <a:ext cx="5457825" cy="4602163"/>
          </a:xfrm>
          <a:prstGeom prst="rect">
            <a:avLst/>
          </a:prstGeom>
          <a:noFill/>
          <a:ln w="127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altLang="en-US" sz="2400">
              <a:solidFill>
                <a:srgbClr val="FF3300"/>
              </a:solidFill>
            </a:endParaRPr>
          </a:p>
        </p:txBody>
      </p:sp>
      <p:sp>
        <p:nvSpPr>
          <p:cNvPr id="323609" name="Text Box 25">
            <a:extLst>
              <a:ext uri="{FF2B5EF4-FFF2-40B4-BE49-F238E27FC236}">
                <a16:creationId xmlns:a16="http://schemas.microsoft.com/office/drawing/2014/main" id="{308288CA-2CEB-4EF9-B5CC-1197CCCA793E}"/>
              </a:ext>
            </a:extLst>
          </p:cNvPr>
          <p:cNvSpPr txBox="1">
            <a:spLocks noChangeArrowheads="1"/>
          </p:cNvSpPr>
          <p:nvPr/>
        </p:nvSpPr>
        <p:spPr bwMode="auto">
          <a:xfrm>
            <a:off x="3062288" y="3317875"/>
            <a:ext cx="23542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800" i="1">
                <a:solidFill>
                  <a:schemeClr val="accent2"/>
                </a:solidFill>
              </a:rPr>
              <a:t>HydroFeatures</a:t>
            </a:r>
          </a:p>
        </p:txBody>
      </p:sp>
      <p:sp>
        <p:nvSpPr>
          <p:cNvPr id="323610" name="Text Box 26">
            <a:extLst>
              <a:ext uri="{FF2B5EF4-FFF2-40B4-BE49-F238E27FC236}">
                <a16:creationId xmlns:a16="http://schemas.microsoft.com/office/drawing/2014/main" id="{F2B37259-C65B-4899-9D5E-B3CE75E5B1E3}"/>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4610" name="Object 2">
            <a:extLst>
              <a:ext uri="{FF2B5EF4-FFF2-40B4-BE49-F238E27FC236}">
                <a16:creationId xmlns:a16="http://schemas.microsoft.com/office/drawing/2014/main" id="{6E695DE5-780C-467C-9C8C-006FF38E4FCC}"/>
              </a:ext>
            </a:extLst>
          </p:cNvPr>
          <p:cNvGraphicFramePr>
            <a:graphicFrameLocks noChangeAspect="1"/>
          </p:cNvGraphicFramePr>
          <p:nvPr/>
        </p:nvGraphicFramePr>
        <p:xfrm>
          <a:off x="241300" y="192088"/>
          <a:ext cx="8588375" cy="6237287"/>
        </p:xfrm>
        <a:graphic>
          <a:graphicData uri="http://schemas.openxmlformats.org/presentationml/2006/ole">
            <mc:AlternateContent xmlns:mc="http://schemas.openxmlformats.org/markup-compatibility/2006">
              <mc:Choice xmlns:v="urn:schemas-microsoft-com:vml" Requires="v">
                <p:oleObj spid="_x0000_s324612" name="VISIO" r:id="rId4" imgW="18792000" imgH="14946480" progId="Visio.Drawing.6">
                  <p:embed/>
                </p:oleObj>
              </mc:Choice>
              <mc:Fallback>
                <p:oleObj name="VISIO" r:id="rId4" imgW="18792000" imgH="149464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2733" b="11189"/>
                      <a:stretch>
                        <a:fillRect/>
                      </a:stretch>
                    </p:blipFill>
                    <p:spPr bwMode="auto">
                      <a:xfrm>
                        <a:off x="241300" y="192088"/>
                        <a:ext cx="8588375"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4611" name="Text Box 3">
            <a:extLst>
              <a:ext uri="{FF2B5EF4-FFF2-40B4-BE49-F238E27FC236}">
                <a16:creationId xmlns:a16="http://schemas.microsoft.com/office/drawing/2014/main" id="{F47B6BAE-7E68-45FF-B406-A9AF3FB44887}"/>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3410" name="Object 2">
            <a:extLst>
              <a:ext uri="{FF2B5EF4-FFF2-40B4-BE49-F238E27FC236}">
                <a16:creationId xmlns:a16="http://schemas.microsoft.com/office/drawing/2014/main" id="{2C33A93C-7D69-4017-86B6-0B177E161EC7}"/>
              </a:ext>
            </a:extLst>
          </p:cNvPr>
          <p:cNvGraphicFramePr>
            <a:graphicFrameLocks noChangeAspect="1"/>
          </p:cNvGraphicFramePr>
          <p:nvPr/>
        </p:nvGraphicFramePr>
        <p:xfrm>
          <a:off x="1549400" y="1189038"/>
          <a:ext cx="5686425" cy="4005262"/>
        </p:xfrm>
        <a:graphic>
          <a:graphicData uri="http://schemas.openxmlformats.org/presentationml/2006/ole">
            <mc:AlternateContent xmlns:mc="http://schemas.openxmlformats.org/markup-compatibility/2006">
              <mc:Choice xmlns:v="urn:schemas-microsoft-com:vml" Requires="v">
                <p:oleObj spid="_x0000_s273414" name="Document" r:id="rId4" imgW="4376520" imgH="3083400" progId="Word.Document.8">
                  <p:embed/>
                </p:oleObj>
              </mc:Choice>
              <mc:Fallback>
                <p:oleObj name="Document" r:id="rId4" imgW="4376520" imgH="3083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189038"/>
                        <a:ext cx="5686425"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3411" name="Rectangle 3">
            <a:extLst>
              <a:ext uri="{FF2B5EF4-FFF2-40B4-BE49-F238E27FC236}">
                <a16:creationId xmlns:a16="http://schemas.microsoft.com/office/drawing/2014/main" id="{84B0C97A-D216-4E79-A6EB-9E9010A7931F}"/>
              </a:ext>
            </a:extLst>
          </p:cNvPr>
          <p:cNvSpPr>
            <a:spLocks noGrp="1" noChangeArrowheads="1"/>
          </p:cNvSpPr>
          <p:nvPr>
            <p:ph type="title"/>
          </p:nvPr>
        </p:nvSpPr>
        <p:spPr>
          <a:xfrm>
            <a:off x="781050" y="728663"/>
            <a:ext cx="7772400" cy="817562"/>
          </a:xfrm>
        </p:spPr>
        <p:txBody>
          <a:bodyPr/>
          <a:lstStyle/>
          <a:p>
            <a:pPr algn="ctr">
              <a:lnSpc>
                <a:spcPct val="100000"/>
              </a:lnSpc>
            </a:pPr>
            <a:r>
              <a:rPr lang="en-US" altLang="en-US" sz="2400">
                <a:solidFill>
                  <a:srgbClr val="FF3300"/>
                </a:solidFill>
                <a:latin typeface="Times New Roman" panose="02020603050405020304" pitchFamily="18" charset="0"/>
              </a:rPr>
              <a:t>Elevation Surface — </a:t>
            </a:r>
            <a:r>
              <a:rPr lang="en-US" altLang="en-US" sz="2400" b="0">
                <a:solidFill>
                  <a:srgbClr val="FF3300"/>
                </a:solidFill>
                <a:latin typeface="Times New Roman" panose="02020603050405020304" pitchFamily="18" charset="0"/>
              </a:rPr>
              <a:t>the ground surface elevation at each point</a:t>
            </a:r>
          </a:p>
        </p:txBody>
      </p:sp>
      <p:sp>
        <p:nvSpPr>
          <p:cNvPr id="273412" name="Text Box 4">
            <a:extLst>
              <a:ext uri="{FF2B5EF4-FFF2-40B4-BE49-F238E27FC236}">
                <a16:creationId xmlns:a16="http://schemas.microsoft.com/office/drawing/2014/main" id="{38A25CEB-6167-4555-9948-4ACB132C1932}"/>
              </a:ext>
            </a:extLst>
          </p:cNvPr>
          <p:cNvSpPr txBox="1">
            <a:spLocks noChangeArrowheads="1"/>
          </p:cNvSpPr>
          <p:nvPr/>
        </p:nvSpPr>
        <p:spPr bwMode="auto">
          <a:xfrm>
            <a:off x="758825" y="5087938"/>
            <a:ext cx="78660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b="1">
                <a:solidFill>
                  <a:schemeClr val="tx1"/>
                </a:solidFill>
              </a:rPr>
              <a:t>Digital Elevation Model</a:t>
            </a:r>
            <a:r>
              <a:rPr kumimoji="0" lang="en-US" altLang="en-US" sz="2400">
                <a:solidFill>
                  <a:schemeClr val="tx1"/>
                </a:solidFill>
              </a:rPr>
              <a:t> — A digital representation of an elevation surface.  Examples include a (square) digital elevation grid, triangular irregular network, set of digital line graph contours or random points. </a:t>
            </a:r>
          </a:p>
        </p:txBody>
      </p:sp>
      <p:sp>
        <p:nvSpPr>
          <p:cNvPr id="273413" name="Text Box 5">
            <a:extLst>
              <a:ext uri="{FF2B5EF4-FFF2-40B4-BE49-F238E27FC236}">
                <a16:creationId xmlns:a16="http://schemas.microsoft.com/office/drawing/2014/main" id="{1F55BAFC-9FBF-4785-83B8-39E31D9B34B7}"/>
              </a:ext>
            </a:extLst>
          </p:cNvPr>
          <p:cNvSpPr txBox="1">
            <a:spLocks noChangeArrowheads="1"/>
          </p:cNvSpPr>
          <p:nvPr/>
        </p:nvSpPr>
        <p:spPr bwMode="auto">
          <a:xfrm>
            <a:off x="142875" y="15875"/>
            <a:ext cx="8596313" cy="57943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chemeClr val="hlink"/>
                </a:solidFill>
              </a:rPr>
              <a:t>Terrain Analysis Using Digital Elevation Models</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299298FA-B482-4BC2-B4C9-2AA46D0D7787}"/>
              </a:ext>
            </a:extLst>
          </p:cNvPr>
          <p:cNvSpPr>
            <a:spLocks noGrp="1" noChangeArrowheads="1"/>
          </p:cNvSpPr>
          <p:nvPr>
            <p:ph type="title"/>
          </p:nvPr>
        </p:nvSpPr>
        <p:spPr>
          <a:xfrm>
            <a:off x="2819400" y="396875"/>
            <a:ext cx="6096000" cy="1143000"/>
          </a:xfrm>
        </p:spPr>
        <p:txBody>
          <a:bodyPr/>
          <a:lstStyle/>
          <a:p>
            <a:r>
              <a:rPr lang="en-US" altLang="en-US"/>
              <a:t>Overview</a:t>
            </a:r>
          </a:p>
        </p:txBody>
      </p:sp>
      <p:sp>
        <p:nvSpPr>
          <p:cNvPr id="264195" name="Rectangle 3">
            <a:extLst>
              <a:ext uri="{FF2B5EF4-FFF2-40B4-BE49-F238E27FC236}">
                <a16:creationId xmlns:a16="http://schemas.microsoft.com/office/drawing/2014/main" id="{242C94F5-19E6-423A-9F83-226C380C7433}"/>
              </a:ext>
            </a:extLst>
          </p:cNvPr>
          <p:cNvSpPr>
            <a:spLocks noGrp="1" noChangeArrowheads="1"/>
          </p:cNvSpPr>
          <p:nvPr>
            <p:ph type="body" idx="1"/>
          </p:nvPr>
        </p:nvSpPr>
        <p:spPr>
          <a:xfrm>
            <a:off x="3803650" y="1981200"/>
            <a:ext cx="5111750" cy="4114800"/>
          </a:xfrm>
        </p:spPr>
        <p:txBody>
          <a:bodyPr/>
          <a:lstStyle/>
          <a:p>
            <a:r>
              <a:rPr lang="en-US" altLang="en-US" sz="2400"/>
              <a:t>GIS as a tool for Hydrologic Modeling</a:t>
            </a:r>
          </a:p>
          <a:p>
            <a:r>
              <a:rPr lang="en-US" altLang="en-US" sz="2400"/>
              <a:t>The ArcGIS Hydrology Model</a:t>
            </a:r>
          </a:p>
          <a:p>
            <a:r>
              <a:rPr lang="en-US" altLang="en-US" sz="2400"/>
              <a:t>Terrain Analysis Using Digital Elevation Models.  (Some new Spatial Concepts)</a:t>
            </a:r>
          </a:p>
          <a:p>
            <a:r>
              <a:rPr lang="en-US" altLang="en-US" sz="2400"/>
              <a:t>Extendability of ArcGIS (TauDEM as an example)</a:t>
            </a:r>
          </a:p>
          <a:p>
            <a:r>
              <a:rPr lang="en-US" altLang="en-US" sz="2400"/>
              <a:t>Demonstration of TauDEM</a:t>
            </a:r>
          </a:p>
        </p:txBody>
      </p:sp>
      <p:graphicFrame>
        <p:nvGraphicFramePr>
          <p:cNvPr id="264196" name="Object 4">
            <a:extLst>
              <a:ext uri="{FF2B5EF4-FFF2-40B4-BE49-F238E27FC236}">
                <a16:creationId xmlns:a16="http://schemas.microsoft.com/office/drawing/2014/main" id="{67B0A1E1-F656-4931-820F-5C9ED2839245}"/>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350208"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4434" name="Picture 2" descr="C:\MyDocuments\collaborators\Italy\grid0x.gif">
            <a:extLst>
              <a:ext uri="{FF2B5EF4-FFF2-40B4-BE49-F238E27FC236}">
                <a16:creationId xmlns:a16="http://schemas.microsoft.com/office/drawing/2014/main" id="{EEAA5F51-CA86-4BBC-A08C-8369F7B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481138"/>
            <a:ext cx="5146675" cy="4575175"/>
          </a:xfrm>
          <a:prstGeom prst="rect">
            <a:avLst/>
          </a:prstGeom>
          <a:noFill/>
          <a:extLst>
            <a:ext uri="{909E8E84-426E-40DD-AFC4-6F175D3DCCD1}">
              <a14:hiddenFill xmlns:a14="http://schemas.microsoft.com/office/drawing/2010/main">
                <a:solidFill>
                  <a:srgbClr val="FFFFFF"/>
                </a:solidFill>
              </a14:hiddenFill>
            </a:ext>
          </a:extLst>
        </p:spPr>
      </p:pic>
      <p:pic>
        <p:nvPicPr>
          <p:cNvPr id="274435" name="Picture 3" descr="C:\MyDocuments\collaborators\Italy\griddefinition.gif">
            <a:extLst>
              <a:ext uri="{FF2B5EF4-FFF2-40B4-BE49-F238E27FC236}">
                <a16:creationId xmlns:a16="http://schemas.microsoft.com/office/drawing/2014/main" id="{1DD83965-7C6A-4C25-A200-7F543CCD8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224"/>
          <a:stretch>
            <a:fillRect/>
          </a:stretch>
        </p:blipFill>
        <p:spPr bwMode="auto">
          <a:xfrm>
            <a:off x="5121275" y="1525588"/>
            <a:ext cx="4013200" cy="2906712"/>
          </a:xfrm>
          <a:prstGeom prst="rect">
            <a:avLst/>
          </a:prstGeom>
          <a:noFill/>
          <a:extLst>
            <a:ext uri="{909E8E84-426E-40DD-AFC4-6F175D3DCCD1}">
              <a14:hiddenFill xmlns:a14="http://schemas.microsoft.com/office/drawing/2010/main">
                <a:solidFill>
                  <a:srgbClr val="FFFFFF"/>
                </a:solidFill>
              </a14:hiddenFill>
            </a:ext>
          </a:extLst>
        </p:spPr>
      </p:pic>
      <p:sp>
        <p:nvSpPr>
          <p:cNvPr id="274436" name="Rectangle 4">
            <a:extLst>
              <a:ext uri="{FF2B5EF4-FFF2-40B4-BE49-F238E27FC236}">
                <a16:creationId xmlns:a16="http://schemas.microsoft.com/office/drawing/2014/main" id="{0F736665-00E9-4E0A-81A0-572D71412BB6}"/>
              </a:ext>
            </a:extLst>
          </p:cNvPr>
          <p:cNvSpPr>
            <a:spLocks noGrp="1" noChangeArrowheads="1"/>
          </p:cNvSpPr>
          <p:nvPr>
            <p:ph type="title"/>
          </p:nvPr>
        </p:nvSpPr>
        <p:spPr>
          <a:xfrm>
            <a:off x="723900" y="0"/>
            <a:ext cx="7772400" cy="1403350"/>
          </a:xfrm>
        </p:spPr>
        <p:txBody>
          <a:bodyPr/>
          <a:lstStyle/>
          <a:p>
            <a:pPr>
              <a:lnSpc>
                <a:spcPct val="100000"/>
              </a:lnSpc>
            </a:pPr>
            <a:r>
              <a:rPr lang="en-US" altLang="en-US" sz="2400">
                <a:latin typeface="Times New Roman" panose="02020603050405020304" pitchFamily="18" charset="0"/>
              </a:rPr>
              <a:t>Digital Elevation Grid — </a:t>
            </a:r>
            <a:r>
              <a:rPr lang="en-US" altLang="en-US" sz="2400" b="0">
                <a:latin typeface="Times New Roman" panose="02020603050405020304" pitchFamily="18" charset="0"/>
              </a:rPr>
              <a:t>a grid of cells (square or rectangular) in some coordinate system having land surface elevation as the value stored in each cell.</a:t>
            </a:r>
            <a:endParaRPr lang="en-US" altLang="en-US" sz="2400" b="0">
              <a:solidFill>
                <a:schemeClr val="tx1"/>
              </a:solidFill>
              <a:latin typeface="Times New Roman" panose="02020603050405020304" pitchFamily="18" charset="0"/>
            </a:endParaRPr>
          </a:p>
        </p:txBody>
      </p:sp>
      <p:sp>
        <p:nvSpPr>
          <p:cNvPr id="274437" name="Text Box 5">
            <a:extLst>
              <a:ext uri="{FF2B5EF4-FFF2-40B4-BE49-F238E27FC236}">
                <a16:creationId xmlns:a16="http://schemas.microsoft.com/office/drawing/2014/main" id="{54AD0A50-1F4B-4CFB-9734-BD25465A2439}"/>
              </a:ext>
            </a:extLst>
          </p:cNvPr>
          <p:cNvSpPr txBox="1">
            <a:spLocks noChangeArrowheads="1"/>
          </p:cNvSpPr>
          <p:nvPr/>
        </p:nvSpPr>
        <p:spPr bwMode="auto">
          <a:xfrm>
            <a:off x="5883275" y="4579938"/>
            <a:ext cx="27257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solidFill>
                  <a:schemeClr val="tx1"/>
                </a:solidFill>
              </a:rPr>
              <a:t>Square Digital Elevation Grid  </a:t>
            </a:r>
            <a:r>
              <a:rPr kumimoji="0" lang="en-US" altLang="en-US" sz="2400">
                <a:solidFill>
                  <a:schemeClr val="tx1"/>
                </a:solidFill>
              </a:rPr>
              <a:t>— a common special case of the digital elevation grid</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C64FEE10-7F2E-4FF6-AB1A-577D2461CDDE}"/>
              </a:ext>
            </a:extLst>
          </p:cNvPr>
          <p:cNvSpPr>
            <a:spLocks noGrp="1" noChangeArrowheads="1"/>
          </p:cNvSpPr>
          <p:nvPr>
            <p:ph type="title" idx="4294967295"/>
          </p:nvPr>
        </p:nvSpPr>
        <p:spPr>
          <a:xfrm>
            <a:off x="0" y="0"/>
            <a:ext cx="5580063" cy="941388"/>
          </a:xfrm>
        </p:spPr>
        <p:txBody>
          <a:bodyPr/>
          <a:lstStyle/>
          <a:p>
            <a:pPr algn="ctr">
              <a:lnSpc>
                <a:spcPct val="85000"/>
              </a:lnSpc>
            </a:pPr>
            <a:r>
              <a:rPr lang="en-US" altLang="en-US" sz="3200"/>
              <a:t>Digital Elevation Model Based Flow Path Analysis</a:t>
            </a:r>
          </a:p>
        </p:txBody>
      </p:sp>
      <p:grpSp>
        <p:nvGrpSpPr>
          <p:cNvPr id="337923" name="Group 3">
            <a:extLst>
              <a:ext uri="{FF2B5EF4-FFF2-40B4-BE49-F238E27FC236}">
                <a16:creationId xmlns:a16="http://schemas.microsoft.com/office/drawing/2014/main" id="{F573517D-841F-40AC-B086-B9E6F4B127A3}"/>
              </a:ext>
            </a:extLst>
          </p:cNvPr>
          <p:cNvGrpSpPr>
            <a:grpSpLocks/>
          </p:cNvGrpSpPr>
          <p:nvPr/>
        </p:nvGrpSpPr>
        <p:grpSpPr bwMode="auto">
          <a:xfrm>
            <a:off x="76200" y="3779838"/>
            <a:ext cx="2595563" cy="2794000"/>
            <a:chOff x="3664" y="2497"/>
            <a:chExt cx="1635" cy="1760"/>
          </a:xfrm>
        </p:grpSpPr>
        <p:grpSp>
          <p:nvGrpSpPr>
            <p:cNvPr id="337924" name="Group 4">
              <a:extLst>
                <a:ext uri="{FF2B5EF4-FFF2-40B4-BE49-F238E27FC236}">
                  <a16:creationId xmlns:a16="http://schemas.microsoft.com/office/drawing/2014/main" id="{AB17A5ED-5BED-47C4-97EE-0C7EA3CADCA0}"/>
                </a:ext>
              </a:extLst>
            </p:cNvPr>
            <p:cNvGrpSpPr>
              <a:grpSpLocks noChangeAspect="1"/>
            </p:cNvGrpSpPr>
            <p:nvPr/>
          </p:nvGrpSpPr>
          <p:grpSpPr bwMode="auto">
            <a:xfrm>
              <a:off x="3733" y="2840"/>
              <a:ext cx="1468" cy="1417"/>
              <a:chOff x="1632" y="1248"/>
              <a:chExt cx="2443" cy="2358"/>
            </a:xfrm>
          </p:grpSpPr>
          <p:grpSp>
            <p:nvGrpSpPr>
              <p:cNvPr id="337925" name="Group 5">
                <a:extLst>
                  <a:ext uri="{FF2B5EF4-FFF2-40B4-BE49-F238E27FC236}">
                    <a16:creationId xmlns:a16="http://schemas.microsoft.com/office/drawing/2014/main" id="{BC6132F4-CD5C-4E3F-887A-BA845E3FC459}"/>
                  </a:ext>
                </a:extLst>
              </p:cNvPr>
              <p:cNvGrpSpPr>
                <a:grpSpLocks noChangeAspect="1"/>
              </p:cNvGrpSpPr>
              <p:nvPr/>
            </p:nvGrpSpPr>
            <p:grpSpPr bwMode="auto">
              <a:xfrm>
                <a:off x="1632" y="1248"/>
                <a:ext cx="2443" cy="2358"/>
                <a:chOff x="3456" y="1536"/>
                <a:chExt cx="1963" cy="1926"/>
              </a:xfrm>
            </p:grpSpPr>
            <p:grpSp>
              <p:nvGrpSpPr>
                <p:cNvPr id="337926" name="Group 6">
                  <a:extLst>
                    <a:ext uri="{FF2B5EF4-FFF2-40B4-BE49-F238E27FC236}">
                      <a16:creationId xmlns:a16="http://schemas.microsoft.com/office/drawing/2014/main" id="{5F737013-B19B-4F53-88A8-88FB467BD493}"/>
                    </a:ext>
                  </a:extLst>
                </p:cNvPr>
                <p:cNvGrpSpPr>
                  <a:grpSpLocks noChangeAspect="1"/>
                </p:cNvGrpSpPr>
                <p:nvPr/>
              </p:nvGrpSpPr>
              <p:grpSpPr bwMode="auto">
                <a:xfrm>
                  <a:off x="3456" y="1536"/>
                  <a:ext cx="1963" cy="1926"/>
                  <a:chOff x="1877" y="1152"/>
                  <a:chExt cx="1971" cy="1776"/>
                </a:xfrm>
              </p:grpSpPr>
              <p:sp>
                <p:nvSpPr>
                  <p:cNvPr id="337927" name="Rectangle 7">
                    <a:extLst>
                      <a:ext uri="{FF2B5EF4-FFF2-40B4-BE49-F238E27FC236}">
                        <a16:creationId xmlns:a16="http://schemas.microsoft.com/office/drawing/2014/main" id="{B51FB9A6-8449-4D09-BC39-3507337D81D4}"/>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28" name="Rectangle 8">
                    <a:extLst>
                      <a:ext uri="{FF2B5EF4-FFF2-40B4-BE49-F238E27FC236}">
                        <a16:creationId xmlns:a16="http://schemas.microsoft.com/office/drawing/2014/main" id="{B75F0A59-33EB-4715-B17B-25F88F32F84C}"/>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29" name="Rectangle 9">
                    <a:extLst>
                      <a:ext uri="{FF2B5EF4-FFF2-40B4-BE49-F238E27FC236}">
                        <a16:creationId xmlns:a16="http://schemas.microsoft.com/office/drawing/2014/main" id="{A5954356-2D9E-43A8-86E6-29FD25A2D9B9}"/>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0" name="Rectangle 10">
                    <a:extLst>
                      <a:ext uri="{FF2B5EF4-FFF2-40B4-BE49-F238E27FC236}">
                        <a16:creationId xmlns:a16="http://schemas.microsoft.com/office/drawing/2014/main" id="{E1742643-B05A-44B3-B9DD-1E6CB5B3C004}"/>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1" name="Rectangle 11">
                    <a:extLst>
                      <a:ext uri="{FF2B5EF4-FFF2-40B4-BE49-F238E27FC236}">
                        <a16:creationId xmlns:a16="http://schemas.microsoft.com/office/drawing/2014/main" id="{5FBC74FD-BFB9-41AE-944B-9B0902986109}"/>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2" name="Rectangle 12">
                    <a:extLst>
                      <a:ext uri="{FF2B5EF4-FFF2-40B4-BE49-F238E27FC236}">
                        <a16:creationId xmlns:a16="http://schemas.microsoft.com/office/drawing/2014/main" id="{285AB129-29A7-4413-9283-F292564734A8}"/>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3" name="Rectangle 13">
                    <a:extLst>
                      <a:ext uri="{FF2B5EF4-FFF2-40B4-BE49-F238E27FC236}">
                        <a16:creationId xmlns:a16="http://schemas.microsoft.com/office/drawing/2014/main" id="{121270F1-60B1-4071-A7F9-3A48B0E0C2A2}"/>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4" name="Rectangle 14">
                    <a:extLst>
                      <a:ext uri="{FF2B5EF4-FFF2-40B4-BE49-F238E27FC236}">
                        <a16:creationId xmlns:a16="http://schemas.microsoft.com/office/drawing/2014/main" id="{3D7A2CB4-CEE0-4CC0-A49F-F203BDEE0E7B}"/>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5" name="Rectangle 15">
                    <a:extLst>
                      <a:ext uri="{FF2B5EF4-FFF2-40B4-BE49-F238E27FC236}">
                        <a16:creationId xmlns:a16="http://schemas.microsoft.com/office/drawing/2014/main" id="{E83E6031-6AB8-4E3D-983C-6AAEE51E84EE}"/>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6" name="Rectangle 16">
                    <a:extLst>
                      <a:ext uri="{FF2B5EF4-FFF2-40B4-BE49-F238E27FC236}">
                        <a16:creationId xmlns:a16="http://schemas.microsoft.com/office/drawing/2014/main" id="{8D0F0F15-C314-4E2A-B8D5-2D261DE9B93D}"/>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7" name="Rectangle 17">
                    <a:extLst>
                      <a:ext uri="{FF2B5EF4-FFF2-40B4-BE49-F238E27FC236}">
                        <a16:creationId xmlns:a16="http://schemas.microsoft.com/office/drawing/2014/main" id="{7E5E2FA3-398D-45E5-9413-C214DE5411B0}"/>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8" name="Rectangle 18">
                    <a:extLst>
                      <a:ext uri="{FF2B5EF4-FFF2-40B4-BE49-F238E27FC236}">
                        <a16:creationId xmlns:a16="http://schemas.microsoft.com/office/drawing/2014/main" id="{B5553673-39D6-489A-9256-C1822C7400B9}"/>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9" name="Rectangle 19">
                    <a:extLst>
                      <a:ext uri="{FF2B5EF4-FFF2-40B4-BE49-F238E27FC236}">
                        <a16:creationId xmlns:a16="http://schemas.microsoft.com/office/drawing/2014/main" id="{C2046676-EBB4-4C77-92CD-DCE78E46295C}"/>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0" name="Rectangle 20">
                    <a:extLst>
                      <a:ext uri="{FF2B5EF4-FFF2-40B4-BE49-F238E27FC236}">
                        <a16:creationId xmlns:a16="http://schemas.microsoft.com/office/drawing/2014/main" id="{61B23FFB-479B-41C3-A2CE-DDA46230A184}"/>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1" name="Rectangle 21">
                    <a:extLst>
                      <a:ext uri="{FF2B5EF4-FFF2-40B4-BE49-F238E27FC236}">
                        <a16:creationId xmlns:a16="http://schemas.microsoft.com/office/drawing/2014/main" id="{6665875A-3065-4002-9844-FF99EDAB5037}"/>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2" name="Rectangle 22">
                    <a:extLst>
                      <a:ext uri="{FF2B5EF4-FFF2-40B4-BE49-F238E27FC236}">
                        <a16:creationId xmlns:a16="http://schemas.microsoft.com/office/drawing/2014/main" id="{BECBA6AD-3258-4FD9-8595-D1B7E3F66506}"/>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3" name="Rectangle 23">
                    <a:extLst>
                      <a:ext uri="{FF2B5EF4-FFF2-40B4-BE49-F238E27FC236}">
                        <a16:creationId xmlns:a16="http://schemas.microsoft.com/office/drawing/2014/main" id="{840BDD86-6561-4F6D-B0CF-05B01312661F}"/>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4" name="Rectangle 24">
                    <a:extLst>
                      <a:ext uri="{FF2B5EF4-FFF2-40B4-BE49-F238E27FC236}">
                        <a16:creationId xmlns:a16="http://schemas.microsoft.com/office/drawing/2014/main" id="{05B6F4E7-2D24-4F7A-A27C-3574C2E052F1}"/>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5" name="Rectangle 25">
                    <a:extLst>
                      <a:ext uri="{FF2B5EF4-FFF2-40B4-BE49-F238E27FC236}">
                        <a16:creationId xmlns:a16="http://schemas.microsoft.com/office/drawing/2014/main" id="{3A8D23A5-F48C-4798-8F70-6EEA7D57D4DB}"/>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6" name="Rectangle 26">
                    <a:extLst>
                      <a:ext uri="{FF2B5EF4-FFF2-40B4-BE49-F238E27FC236}">
                        <a16:creationId xmlns:a16="http://schemas.microsoft.com/office/drawing/2014/main" id="{9FA223EE-A89C-45AD-8E21-0A9F94BAFEA5}"/>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7" name="Rectangle 27">
                    <a:extLst>
                      <a:ext uri="{FF2B5EF4-FFF2-40B4-BE49-F238E27FC236}">
                        <a16:creationId xmlns:a16="http://schemas.microsoft.com/office/drawing/2014/main" id="{1DFF4703-F955-48FA-986E-60AC956A430F}"/>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8" name="Rectangle 28">
                    <a:extLst>
                      <a:ext uri="{FF2B5EF4-FFF2-40B4-BE49-F238E27FC236}">
                        <a16:creationId xmlns:a16="http://schemas.microsoft.com/office/drawing/2014/main" id="{4E2A651B-CD58-4CB4-975E-D4ED800D034D}"/>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9" name="Rectangle 29">
                    <a:extLst>
                      <a:ext uri="{FF2B5EF4-FFF2-40B4-BE49-F238E27FC236}">
                        <a16:creationId xmlns:a16="http://schemas.microsoft.com/office/drawing/2014/main" id="{E8C99300-1F83-4EA0-976F-DB29E41C0E5C}"/>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50" name="Rectangle 30">
                    <a:extLst>
                      <a:ext uri="{FF2B5EF4-FFF2-40B4-BE49-F238E27FC236}">
                        <a16:creationId xmlns:a16="http://schemas.microsoft.com/office/drawing/2014/main" id="{F544BD12-9897-495C-AAE9-FBE2A85A330E}"/>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51" name="Rectangle 31">
                    <a:extLst>
                      <a:ext uri="{FF2B5EF4-FFF2-40B4-BE49-F238E27FC236}">
                        <a16:creationId xmlns:a16="http://schemas.microsoft.com/office/drawing/2014/main" id="{4BCB91B8-0D3C-4E0C-ACD5-E8EC53788F59}"/>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grpSp>
            <p:sp>
              <p:nvSpPr>
                <p:cNvPr id="337952" name="Text Box 32">
                  <a:extLst>
                    <a:ext uri="{FF2B5EF4-FFF2-40B4-BE49-F238E27FC236}">
                      <a16:creationId xmlns:a16="http://schemas.microsoft.com/office/drawing/2014/main" id="{E11DEB8F-2ACE-422E-B4E4-8E6458BF27BD}"/>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3" name="Text Box 33">
                  <a:extLst>
                    <a:ext uri="{FF2B5EF4-FFF2-40B4-BE49-F238E27FC236}">
                      <a16:creationId xmlns:a16="http://schemas.microsoft.com/office/drawing/2014/main" id="{2B618F2F-186F-4F3F-B8C0-6A8B70BDCFDB}"/>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4" name="Text Box 34">
                  <a:extLst>
                    <a:ext uri="{FF2B5EF4-FFF2-40B4-BE49-F238E27FC236}">
                      <a16:creationId xmlns:a16="http://schemas.microsoft.com/office/drawing/2014/main" id="{1AF55589-8804-493C-A1EA-1A455DC54E62}"/>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5" name="Text Box 35">
                  <a:extLst>
                    <a:ext uri="{FF2B5EF4-FFF2-40B4-BE49-F238E27FC236}">
                      <a16:creationId xmlns:a16="http://schemas.microsoft.com/office/drawing/2014/main" id="{EFC39B67-AB9F-45EC-80C0-7FBA7C15A5E9}"/>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6" name="Text Box 36">
                  <a:extLst>
                    <a:ext uri="{FF2B5EF4-FFF2-40B4-BE49-F238E27FC236}">
                      <a16:creationId xmlns:a16="http://schemas.microsoft.com/office/drawing/2014/main" id="{CF027714-2F80-4327-86F9-77C4CB1F9E60}"/>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7" name="Text Box 37">
                  <a:extLst>
                    <a:ext uri="{FF2B5EF4-FFF2-40B4-BE49-F238E27FC236}">
                      <a16:creationId xmlns:a16="http://schemas.microsoft.com/office/drawing/2014/main" id="{6695D2C8-DBCB-48CB-B800-44715C128701}"/>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8" name="Text Box 38">
                  <a:extLst>
                    <a:ext uri="{FF2B5EF4-FFF2-40B4-BE49-F238E27FC236}">
                      <a16:creationId xmlns:a16="http://schemas.microsoft.com/office/drawing/2014/main" id="{B5851CAE-4504-44EE-9DCD-0DDF186BD1EF}"/>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9" name="Text Box 39">
                  <a:extLst>
                    <a:ext uri="{FF2B5EF4-FFF2-40B4-BE49-F238E27FC236}">
                      <a16:creationId xmlns:a16="http://schemas.microsoft.com/office/drawing/2014/main" id="{3E3DA0BA-7F07-478F-BC57-2E20DEEDE1C0}"/>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0" name="Text Box 40">
                  <a:extLst>
                    <a:ext uri="{FF2B5EF4-FFF2-40B4-BE49-F238E27FC236}">
                      <a16:creationId xmlns:a16="http://schemas.microsoft.com/office/drawing/2014/main" id="{B1676551-67B4-445A-BD10-2CFC1014305C}"/>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1" name="Text Box 41">
                  <a:extLst>
                    <a:ext uri="{FF2B5EF4-FFF2-40B4-BE49-F238E27FC236}">
                      <a16:creationId xmlns:a16="http://schemas.microsoft.com/office/drawing/2014/main" id="{3268C8A7-8CEE-4300-8FF0-D2746F577681}"/>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2" name="Text Box 42">
                  <a:extLst>
                    <a:ext uri="{FF2B5EF4-FFF2-40B4-BE49-F238E27FC236}">
                      <a16:creationId xmlns:a16="http://schemas.microsoft.com/office/drawing/2014/main" id="{98CDB65D-B030-492F-8518-B7965B4711BA}"/>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3" name="Text Box 43">
                  <a:extLst>
                    <a:ext uri="{FF2B5EF4-FFF2-40B4-BE49-F238E27FC236}">
                      <a16:creationId xmlns:a16="http://schemas.microsoft.com/office/drawing/2014/main" id="{4565B3E0-59CC-4DE5-8801-FB81174DC831}"/>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4" name="Text Box 44">
                  <a:extLst>
                    <a:ext uri="{FF2B5EF4-FFF2-40B4-BE49-F238E27FC236}">
                      <a16:creationId xmlns:a16="http://schemas.microsoft.com/office/drawing/2014/main" id="{26BE0304-2031-4FBF-8C0B-9392C5EDBFE4}"/>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5" name="Text Box 45">
                  <a:extLst>
                    <a:ext uri="{FF2B5EF4-FFF2-40B4-BE49-F238E27FC236}">
                      <a16:creationId xmlns:a16="http://schemas.microsoft.com/office/drawing/2014/main" id="{18B2B04B-7E0F-4F0F-B2FA-206C67EA8E56}"/>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6" name="Text Box 46">
                  <a:extLst>
                    <a:ext uri="{FF2B5EF4-FFF2-40B4-BE49-F238E27FC236}">
                      <a16:creationId xmlns:a16="http://schemas.microsoft.com/office/drawing/2014/main" id="{5A5D75C7-95AE-4360-9C45-9FCF455728CF}"/>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4</a:t>
                  </a:r>
                </a:p>
              </p:txBody>
            </p:sp>
            <p:sp>
              <p:nvSpPr>
                <p:cNvPr id="337967" name="Text Box 47">
                  <a:extLst>
                    <a:ext uri="{FF2B5EF4-FFF2-40B4-BE49-F238E27FC236}">
                      <a16:creationId xmlns:a16="http://schemas.microsoft.com/office/drawing/2014/main" id="{9E7323FA-7408-4E78-BEFE-5C5542364A7B}"/>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68" name="Text Box 48">
                  <a:extLst>
                    <a:ext uri="{FF2B5EF4-FFF2-40B4-BE49-F238E27FC236}">
                      <a16:creationId xmlns:a16="http://schemas.microsoft.com/office/drawing/2014/main" id="{784295C2-9E86-43D4-87BE-E27C9BA8486F}"/>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69" name="Text Box 49">
                  <a:extLst>
                    <a:ext uri="{FF2B5EF4-FFF2-40B4-BE49-F238E27FC236}">
                      <a16:creationId xmlns:a16="http://schemas.microsoft.com/office/drawing/2014/main" id="{D904D962-8C9D-4F2E-8128-CAF080B6B420}"/>
                    </a:ext>
                  </a:extLst>
                </p:cNvPr>
                <p:cNvSpPr txBox="1">
                  <a:spLocks noChangeAspect="1" noChangeArrowheads="1"/>
                </p:cNvSpPr>
                <p:nvPr/>
              </p:nvSpPr>
              <p:spPr bwMode="auto">
                <a:xfrm>
                  <a:off x="4326" y="2331"/>
                  <a:ext cx="37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12</a:t>
                  </a:r>
                </a:p>
              </p:txBody>
            </p:sp>
            <p:sp>
              <p:nvSpPr>
                <p:cNvPr id="337970" name="Text Box 50">
                  <a:extLst>
                    <a:ext uri="{FF2B5EF4-FFF2-40B4-BE49-F238E27FC236}">
                      <a16:creationId xmlns:a16="http://schemas.microsoft.com/office/drawing/2014/main" id="{66EB7D66-83A5-4ACA-9988-44B1654AC061}"/>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1" name="Text Box 51">
                  <a:extLst>
                    <a:ext uri="{FF2B5EF4-FFF2-40B4-BE49-F238E27FC236}">
                      <a16:creationId xmlns:a16="http://schemas.microsoft.com/office/drawing/2014/main" id="{EBCFA01D-37F9-44A9-BADC-29804A50FE33}"/>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2" name="Text Box 52">
                  <a:extLst>
                    <a:ext uri="{FF2B5EF4-FFF2-40B4-BE49-F238E27FC236}">
                      <a16:creationId xmlns:a16="http://schemas.microsoft.com/office/drawing/2014/main" id="{03EF45FA-C9FD-498F-B674-DD3C8C1A8124}"/>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3" name="Text Box 53">
                  <a:extLst>
                    <a:ext uri="{FF2B5EF4-FFF2-40B4-BE49-F238E27FC236}">
                      <a16:creationId xmlns:a16="http://schemas.microsoft.com/office/drawing/2014/main" id="{344436A4-65F3-46CA-A08F-83D0D2AC8125}"/>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74" name="Text Box 54">
                  <a:extLst>
                    <a:ext uri="{FF2B5EF4-FFF2-40B4-BE49-F238E27FC236}">
                      <a16:creationId xmlns:a16="http://schemas.microsoft.com/office/drawing/2014/main" id="{D59F38B7-273F-410A-A007-20B8707C1836}"/>
                    </a:ext>
                  </a:extLst>
                </p:cNvPr>
                <p:cNvSpPr txBox="1">
                  <a:spLocks noChangeAspect="1" noChangeArrowheads="1"/>
                </p:cNvSpPr>
                <p:nvPr/>
              </p:nvSpPr>
              <p:spPr bwMode="auto">
                <a:xfrm>
                  <a:off x="4692" y="2727"/>
                  <a:ext cx="3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a:t>
                  </a:r>
                </a:p>
              </p:txBody>
            </p:sp>
            <p:sp>
              <p:nvSpPr>
                <p:cNvPr id="337975" name="Text Box 55">
                  <a:extLst>
                    <a:ext uri="{FF2B5EF4-FFF2-40B4-BE49-F238E27FC236}">
                      <a16:creationId xmlns:a16="http://schemas.microsoft.com/office/drawing/2014/main" id="{86CC5556-A64D-4B02-A8F6-6D93928B8046}"/>
                    </a:ext>
                  </a:extLst>
                </p:cNvPr>
                <p:cNvSpPr txBox="1">
                  <a:spLocks noChangeAspect="1" noChangeArrowheads="1"/>
                </p:cNvSpPr>
                <p:nvPr/>
              </p:nvSpPr>
              <p:spPr bwMode="auto">
                <a:xfrm>
                  <a:off x="4692" y="3098"/>
                  <a:ext cx="3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25</a:t>
                  </a:r>
                </a:p>
              </p:txBody>
            </p:sp>
            <p:sp>
              <p:nvSpPr>
                <p:cNvPr id="337976" name="Text Box 56">
                  <a:extLst>
                    <a:ext uri="{FF2B5EF4-FFF2-40B4-BE49-F238E27FC236}">
                      <a16:creationId xmlns:a16="http://schemas.microsoft.com/office/drawing/2014/main" id="{04E5692D-1BB5-415B-9C86-D842ECBC9EF9}"/>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337977" name="Group 57">
                <a:extLst>
                  <a:ext uri="{FF2B5EF4-FFF2-40B4-BE49-F238E27FC236}">
                    <a16:creationId xmlns:a16="http://schemas.microsoft.com/office/drawing/2014/main" id="{4845D757-FEFF-4C82-B9EC-1EE94C88D21D}"/>
                  </a:ext>
                </a:extLst>
              </p:cNvPr>
              <p:cNvGrpSpPr>
                <a:grpSpLocks noChangeAspect="1"/>
              </p:cNvGrpSpPr>
              <p:nvPr/>
            </p:nvGrpSpPr>
            <p:grpSpPr bwMode="auto">
              <a:xfrm>
                <a:off x="2600" y="2191"/>
                <a:ext cx="975" cy="1412"/>
                <a:chOff x="2600" y="2191"/>
                <a:chExt cx="975" cy="1412"/>
              </a:xfrm>
            </p:grpSpPr>
            <p:sp>
              <p:nvSpPr>
                <p:cNvPr id="337978" name="Rectangle 58">
                  <a:extLst>
                    <a:ext uri="{FF2B5EF4-FFF2-40B4-BE49-F238E27FC236}">
                      <a16:creationId xmlns:a16="http://schemas.microsoft.com/office/drawing/2014/main" id="{FD1A37B8-FE45-4C44-9FE5-9680C13B1B60}"/>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9" name="Rectangle 59">
                  <a:extLst>
                    <a:ext uri="{FF2B5EF4-FFF2-40B4-BE49-F238E27FC236}">
                      <a16:creationId xmlns:a16="http://schemas.microsoft.com/office/drawing/2014/main" id="{59AE9EB8-1F2B-4F12-9EFC-0A625CBD51F0}"/>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0" name="Rectangle 60">
                  <a:extLst>
                    <a:ext uri="{FF2B5EF4-FFF2-40B4-BE49-F238E27FC236}">
                      <a16:creationId xmlns:a16="http://schemas.microsoft.com/office/drawing/2014/main" id="{A656CE32-B027-4D9B-AE05-B0F0D9F8ABFF}"/>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37981" name="Text Box 61">
              <a:extLst>
                <a:ext uri="{FF2B5EF4-FFF2-40B4-BE49-F238E27FC236}">
                  <a16:creationId xmlns:a16="http://schemas.microsoft.com/office/drawing/2014/main" id="{84907D15-A20B-4C57-960A-87330AE31CC2}"/>
                </a:ext>
              </a:extLst>
            </p:cNvPr>
            <p:cNvSpPr txBox="1">
              <a:spLocks noChangeArrowheads="1"/>
            </p:cNvSpPr>
            <p:nvPr/>
          </p:nvSpPr>
          <p:spPr bwMode="auto">
            <a:xfrm>
              <a:off x="3664" y="2497"/>
              <a:ext cx="163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Drainage Area</a:t>
              </a:r>
            </a:p>
          </p:txBody>
        </p:sp>
      </p:grpSp>
      <p:grpSp>
        <p:nvGrpSpPr>
          <p:cNvPr id="337982" name="Group 62">
            <a:extLst>
              <a:ext uri="{FF2B5EF4-FFF2-40B4-BE49-F238E27FC236}">
                <a16:creationId xmlns:a16="http://schemas.microsoft.com/office/drawing/2014/main" id="{BD188B8C-B5F2-4C96-B83E-A4431A83CB54}"/>
              </a:ext>
            </a:extLst>
          </p:cNvPr>
          <p:cNvGrpSpPr>
            <a:grpSpLocks noChangeAspect="1"/>
          </p:cNvGrpSpPr>
          <p:nvPr/>
        </p:nvGrpSpPr>
        <p:grpSpPr bwMode="auto">
          <a:xfrm>
            <a:off x="477838" y="1841500"/>
            <a:ext cx="1658937" cy="1603375"/>
            <a:chOff x="96" y="1432"/>
            <a:chExt cx="661" cy="639"/>
          </a:xfrm>
        </p:grpSpPr>
        <p:sp>
          <p:nvSpPr>
            <p:cNvPr id="337983" name="Rectangle 63">
              <a:extLst>
                <a:ext uri="{FF2B5EF4-FFF2-40B4-BE49-F238E27FC236}">
                  <a16:creationId xmlns:a16="http://schemas.microsoft.com/office/drawing/2014/main" id="{F64FE82F-1F50-4FE6-92DE-52F93E5A25B3}"/>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337984" name="Rectangle 64">
              <a:extLst>
                <a:ext uri="{FF2B5EF4-FFF2-40B4-BE49-F238E27FC236}">
                  <a16:creationId xmlns:a16="http://schemas.microsoft.com/office/drawing/2014/main" id="{760BB94F-84BC-488E-9BDB-A1CC307582F8}"/>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337985" name="Rectangle 65">
              <a:extLst>
                <a:ext uri="{FF2B5EF4-FFF2-40B4-BE49-F238E27FC236}">
                  <a16:creationId xmlns:a16="http://schemas.microsoft.com/office/drawing/2014/main" id="{32ABB915-E000-4E96-B5C5-2A15C261B4AB}"/>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337986" name="Rectangle 66">
              <a:extLst>
                <a:ext uri="{FF2B5EF4-FFF2-40B4-BE49-F238E27FC236}">
                  <a16:creationId xmlns:a16="http://schemas.microsoft.com/office/drawing/2014/main" id="{7DD842DD-4909-4496-9570-6405B88C1938}"/>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337987" name="Rectangle 67">
              <a:extLst>
                <a:ext uri="{FF2B5EF4-FFF2-40B4-BE49-F238E27FC236}">
                  <a16:creationId xmlns:a16="http://schemas.microsoft.com/office/drawing/2014/main" id="{73A94EC8-D16B-4993-9CD0-D93DD5AF58AC}"/>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88" name="Rectangle 68">
              <a:extLst>
                <a:ext uri="{FF2B5EF4-FFF2-40B4-BE49-F238E27FC236}">
                  <a16:creationId xmlns:a16="http://schemas.microsoft.com/office/drawing/2014/main" id="{7FCCDC86-237B-419B-B30A-57A82486727D}"/>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337989" name="Group 69">
              <a:extLst>
                <a:ext uri="{FF2B5EF4-FFF2-40B4-BE49-F238E27FC236}">
                  <a16:creationId xmlns:a16="http://schemas.microsoft.com/office/drawing/2014/main" id="{4AA71AE6-B30F-4A47-820B-67313C4A1ED5}"/>
                </a:ext>
              </a:extLst>
            </p:cNvPr>
            <p:cNvGrpSpPr>
              <a:grpSpLocks noChangeAspect="1"/>
            </p:cNvGrpSpPr>
            <p:nvPr/>
          </p:nvGrpSpPr>
          <p:grpSpPr bwMode="auto">
            <a:xfrm>
              <a:off x="537" y="1432"/>
              <a:ext cx="220" cy="639"/>
              <a:chOff x="3027" y="1517"/>
              <a:chExt cx="383" cy="1094"/>
            </a:xfrm>
          </p:grpSpPr>
          <p:sp>
            <p:nvSpPr>
              <p:cNvPr id="337990" name="Rectangle 70">
                <a:extLst>
                  <a:ext uri="{FF2B5EF4-FFF2-40B4-BE49-F238E27FC236}">
                    <a16:creationId xmlns:a16="http://schemas.microsoft.com/office/drawing/2014/main" id="{74BFB4DC-C84E-40DA-874A-4559A88F0B54}"/>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337991" name="Rectangle 71">
                <a:extLst>
                  <a:ext uri="{FF2B5EF4-FFF2-40B4-BE49-F238E27FC236}">
                    <a16:creationId xmlns:a16="http://schemas.microsoft.com/office/drawing/2014/main" id="{BF0B2718-13ED-4099-BEEF-65422D0CFAB0}"/>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337992" name="Rectangle 72">
                <a:extLst>
                  <a:ext uri="{FF2B5EF4-FFF2-40B4-BE49-F238E27FC236}">
                    <a16:creationId xmlns:a16="http://schemas.microsoft.com/office/drawing/2014/main" id="{AFF8BB8F-1866-40CB-A642-DDBB09CB78E4}"/>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337993" name="Line 73">
              <a:extLst>
                <a:ext uri="{FF2B5EF4-FFF2-40B4-BE49-F238E27FC236}">
                  <a16:creationId xmlns:a16="http://schemas.microsoft.com/office/drawing/2014/main" id="{13EC6D48-E5AA-43B2-9488-F8D8C47920AE}"/>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4" name="Line 74">
              <a:extLst>
                <a:ext uri="{FF2B5EF4-FFF2-40B4-BE49-F238E27FC236}">
                  <a16:creationId xmlns:a16="http://schemas.microsoft.com/office/drawing/2014/main" id="{59865B77-876D-404E-9B61-5977DCE62E76}"/>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5" name="Line 75">
              <a:extLst>
                <a:ext uri="{FF2B5EF4-FFF2-40B4-BE49-F238E27FC236}">
                  <a16:creationId xmlns:a16="http://schemas.microsoft.com/office/drawing/2014/main" id="{0E0D641B-3851-4A7A-9C12-8E8E72E012FC}"/>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6" name="Line 76">
              <a:extLst>
                <a:ext uri="{FF2B5EF4-FFF2-40B4-BE49-F238E27FC236}">
                  <a16:creationId xmlns:a16="http://schemas.microsoft.com/office/drawing/2014/main" id="{6F82800F-E367-4115-A36C-1E58548E82CA}"/>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7" name="Line 77">
              <a:extLst>
                <a:ext uri="{FF2B5EF4-FFF2-40B4-BE49-F238E27FC236}">
                  <a16:creationId xmlns:a16="http://schemas.microsoft.com/office/drawing/2014/main" id="{D30703BE-CB20-4510-9212-3CAEBD195927}"/>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8" name="Line 78">
              <a:extLst>
                <a:ext uri="{FF2B5EF4-FFF2-40B4-BE49-F238E27FC236}">
                  <a16:creationId xmlns:a16="http://schemas.microsoft.com/office/drawing/2014/main" id="{07BA1DA9-2D67-4E5A-9DDF-F371C1B30696}"/>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9" name="Line 79">
              <a:extLst>
                <a:ext uri="{FF2B5EF4-FFF2-40B4-BE49-F238E27FC236}">
                  <a16:creationId xmlns:a16="http://schemas.microsoft.com/office/drawing/2014/main" id="{0A100B38-DC95-4042-A2E6-633764562F62}"/>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0" name="Line 80">
              <a:extLst>
                <a:ext uri="{FF2B5EF4-FFF2-40B4-BE49-F238E27FC236}">
                  <a16:creationId xmlns:a16="http://schemas.microsoft.com/office/drawing/2014/main" id="{EE1DBFB0-5585-4A97-85A5-4402B6DE4F55}"/>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01" name="Text Box 81">
            <a:extLst>
              <a:ext uri="{FF2B5EF4-FFF2-40B4-BE49-F238E27FC236}">
                <a16:creationId xmlns:a16="http://schemas.microsoft.com/office/drawing/2014/main" id="{E56EFE3B-40A0-4F2B-A923-90E501F18B1A}"/>
              </a:ext>
            </a:extLst>
          </p:cNvPr>
          <p:cNvSpPr txBox="1">
            <a:spLocks noChangeAspect="1" noChangeArrowheads="1"/>
          </p:cNvSpPr>
          <p:nvPr/>
        </p:nvSpPr>
        <p:spPr bwMode="auto">
          <a:xfrm>
            <a:off x="0" y="1092200"/>
            <a:ext cx="257968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a:solidFill>
                  <a:schemeClr val="tx2"/>
                </a:solidFill>
              </a:rPr>
              <a:t>Eight direction pour point model  D8</a:t>
            </a:r>
          </a:p>
        </p:txBody>
      </p:sp>
      <p:grpSp>
        <p:nvGrpSpPr>
          <p:cNvPr id="338002" name="Group 82">
            <a:extLst>
              <a:ext uri="{FF2B5EF4-FFF2-40B4-BE49-F238E27FC236}">
                <a16:creationId xmlns:a16="http://schemas.microsoft.com/office/drawing/2014/main" id="{0C2C4538-0097-4DD0-A048-31A31492F76B}"/>
              </a:ext>
            </a:extLst>
          </p:cNvPr>
          <p:cNvGrpSpPr>
            <a:grpSpLocks/>
          </p:cNvGrpSpPr>
          <p:nvPr/>
        </p:nvGrpSpPr>
        <p:grpSpPr bwMode="auto">
          <a:xfrm>
            <a:off x="3336925" y="1652588"/>
            <a:ext cx="1870075" cy="1844675"/>
            <a:chOff x="826" y="1424"/>
            <a:chExt cx="1178" cy="1162"/>
          </a:xfrm>
        </p:grpSpPr>
        <p:grpSp>
          <p:nvGrpSpPr>
            <p:cNvPr id="338003" name="Group 83">
              <a:extLst>
                <a:ext uri="{FF2B5EF4-FFF2-40B4-BE49-F238E27FC236}">
                  <a16:creationId xmlns:a16="http://schemas.microsoft.com/office/drawing/2014/main" id="{23CAB586-ED5F-4008-ABA7-FED48AED44DF}"/>
                </a:ext>
              </a:extLst>
            </p:cNvPr>
            <p:cNvGrpSpPr>
              <a:grpSpLocks noChangeAspect="1"/>
            </p:cNvGrpSpPr>
            <p:nvPr/>
          </p:nvGrpSpPr>
          <p:grpSpPr bwMode="auto">
            <a:xfrm>
              <a:off x="826" y="1424"/>
              <a:ext cx="1178" cy="1156"/>
              <a:chOff x="1877" y="1152"/>
              <a:chExt cx="1971" cy="1776"/>
            </a:xfrm>
          </p:grpSpPr>
          <p:sp>
            <p:nvSpPr>
              <p:cNvPr id="338004" name="Rectangle 84">
                <a:extLst>
                  <a:ext uri="{FF2B5EF4-FFF2-40B4-BE49-F238E27FC236}">
                    <a16:creationId xmlns:a16="http://schemas.microsoft.com/office/drawing/2014/main" id="{BEAC99E1-BF6B-43FF-8407-03DBFC130DFF}"/>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5" name="Rectangle 85">
                <a:extLst>
                  <a:ext uri="{FF2B5EF4-FFF2-40B4-BE49-F238E27FC236}">
                    <a16:creationId xmlns:a16="http://schemas.microsoft.com/office/drawing/2014/main" id="{F9ED8CE9-0C6D-42C9-A946-EC3F0F76A871}"/>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6" name="Rectangle 86">
                <a:extLst>
                  <a:ext uri="{FF2B5EF4-FFF2-40B4-BE49-F238E27FC236}">
                    <a16:creationId xmlns:a16="http://schemas.microsoft.com/office/drawing/2014/main" id="{CD5523A1-D3C9-438F-B954-6DEBF0E83ED0}"/>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7" name="Rectangle 87">
                <a:extLst>
                  <a:ext uri="{FF2B5EF4-FFF2-40B4-BE49-F238E27FC236}">
                    <a16:creationId xmlns:a16="http://schemas.microsoft.com/office/drawing/2014/main" id="{60B268B8-2615-4BE7-9C51-27A758FB24C3}"/>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8" name="Rectangle 88">
                <a:extLst>
                  <a:ext uri="{FF2B5EF4-FFF2-40B4-BE49-F238E27FC236}">
                    <a16:creationId xmlns:a16="http://schemas.microsoft.com/office/drawing/2014/main" id="{CEDF799F-A977-49DB-B002-A66F76C59FEC}"/>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9" name="Rectangle 89">
                <a:extLst>
                  <a:ext uri="{FF2B5EF4-FFF2-40B4-BE49-F238E27FC236}">
                    <a16:creationId xmlns:a16="http://schemas.microsoft.com/office/drawing/2014/main" id="{1B03397D-3E9E-4900-9F82-3F00FF02DF2B}"/>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0" name="Rectangle 90">
                <a:extLst>
                  <a:ext uri="{FF2B5EF4-FFF2-40B4-BE49-F238E27FC236}">
                    <a16:creationId xmlns:a16="http://schemas.microsoft.com/office/drawing/2014/main" id="{944BF682-B70C-4B93-8159-4F76DC5E19E4}"/>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1" name="Rectangle 91">
                <a:extLst>
                  <a:ext uri="{FF2B5EF4-FFF2-40B4-BE49-F238E27FC236}">
                    <a16:creationId xmlns:a16="http://schemas.microsoft.com/office/drawing/2014/main" id="{08B3FC98-6EF1-4B31-9D29-EAD1EDA55975}"/>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2" name="Rectangle 92">
                <a:extLst>
                  <a:ext uri="{FF2B5EF4-FFF2-40B4-BE49-F238E27FC236}">
                    <a16:creationId xmlns:a16="http://schemas.microsoft.com/office/drawing/2014/main" id="{47A68B56-12C9-4751-9BBB-386F590B1B71}"/>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3" name="Rectangle 93">
                <a:extLst>
                  <a:ext uri="{FF2B5EF4-FFF2-40B4-BE49-F238E27FC236}">
                    <a16:creationId xmlns:a16="http://schemas.microsoft.com/office/drawing/2014/main" id="{F7AC9508-1CE5-4609-93F6-3E56FA8FEBB2}"/>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4" name="Rectangle 94">
                <a:extLst>
                  <a:ext uri="{FF2B5EF4-FFF2-40B4-BE49-F238E27FC236}">
                    <a16:creationId xmlns:a16="http://schemas.microsoft.com/office/drawing/2014/main" id="{BCAAFF63-BB42-4E1D-8DBA-788E0534F97F}"/>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5" name="Rectangle 95">
                <a:extLst>
                  <a:ext uri="{FF2B5EF4-FFF2-40B4-BE49-F238E27FC236}">
                    <a16:creationId xmlns:a16="http://schemas.microsoft.com/office/drawing/2014/main" id="{25BF9866-5744-4C08-913E-191927690303}"/>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6" name="Rectangle 96">
                <a:extLst>
                  <a:ext uri="{FF2B5EF4-FFF2-40B4-BE49-F238E27FC236}">
                    <a16:creationId xmlns:a16="http://schemas.microsoft.com/office/drawing/2014/main" id="{43101FE0-35CE-4429-99C1-C92785515573}"/>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7" name="Rectangle 97">
                <a:extLst>
                  <a:ext uri="{FF2B5EF4-FFF2-40B4-BE49-F238E27FC236}">
                    <a16:creationId xmlns:a16="http://schemas.microsoft.com/office/drawing/2014/main" id="{08B418D4-EE01-4EB3-8511-4ADAE532C4BB}"/>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8" name="Rectangle 98">
                <a:extLst>
                  <a:ext uri="{FF2B5EF4-FFF2-40B4-BE49-F238E27FC236}">
                    <a16:creationId xmlns:a16="http://schemas.microsoft.com/office/drawing/2014/main" id="{DD4EDFAD-7A59-4911-A4DF-A044BDBAB250}"/>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9" name="Rectangle 99">
                <a:extLst>
                  <a:ext uri="{FF2B5EF4-FFF2-40B4-BE49-F238E27FC236}">
                    <a16:creationId xmlns:a16="http://schemas.microsoft.com/office/drawing/2014/main" id="{A4A834BC-67A6-4511-BBD7-05705AC602BB}"/>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0" name="Rectangle 100">
                <a:extLst>
                  <a:ext uri="{FF2B5EF4-FFF2-40B4-BE49-F238E27FC236}">
                    <a16:creationId xmlns:a16="http://schemas.microsoft.com/office/drawing/2014/main" id="{909D5E27-2121-44B7-8E69-10B4CDE2DCA7}"/>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1" name="Rectangle 101">
                <a:extLst>
                  <a:ext uri="{FF2B5EF4-FFF2-40B4-BE49-F238E27FC236}">
                    <a16:creationId xmlns:a16="http://schemas.microsoft.com/office/drawing/2014/main" id="{3634D86B-F5BC-404F-AFA8-0048037671AE}"/>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2" name="Rectangle 102">
                <a:extLst>
                  <a:ext uri="{FF2B5EF4-FFF2-40B4-BE49-F238E27FC236}">
                    <a16:creationId xmlns:a16="http://schemas.microsoft.com/office/drawing/2014/main" id="{CD76646B-BC03-4245-8C9B-A854F3159FFB}"/>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3" name="Rectangle 103">
                <a:extLst>
                  <a:ext uri="{FF2B5EF4-FFF2-40B4-BE49-F238E27FC236}">
                    <a16:creationId xmlns:a16="http://schemas.microsoft.com/office/drawing/2014/main" id="{1C7DECCE-1F96-423E-B100-182255E0B34E}"/>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4" name="Rectangle 104">
                <a:extLst>
                  <a:ext uri="{FF2B5EF4-FFF2-40B4-BE49-F238E27FC236}">
                    <a16:creationId xmlns:a16="http://schemas.microsoft.com/office/drawing/2014/main" id="{51648D66-6148-45E7-A7DB-20E2F3690A72}"/>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5" name="Rectangle 105">
                <a:extLst>
                  <a:ext uri="{FF2B5EF4-FFF2-40B4-BE49-F238E27FC236}">
                    <a16:creationId xmlns:a16="http://schemas.microsoft.com/office/drawing/2014/main" id="{2785F9EF-8052-4EA0-8885-8B3F8090DE8F}"/>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6" name="Rectangle 106">
                <a:extLst>
                  <a:ext uri="{FF2B5EF4-FFF2-40B4-BE49-F238E27FC236}">
                    <a16:creationId xmlns:a16="http://schemas.microsoft.com/office/drawing/2014/main" id="{F8331A99-37C4-4CBA-B499-868B8ECC4D66}"/>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7" name="Rectangle 107">
                <a:extLst>
                  <a:ext uri="{FF2B5EF4-FFF2-40B4-BE49-F238E27FC236}">
                    <a16:creationId xmlns:a16="http://schemas.microsoft.com/office/drawing/2014/main" id="{13320987-0BBB-46B9-B669-BDCDBEF943CB}"/>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8" name="Rectangle 108">
                <a:extLst>
                  <a:ext uri="{FF2B5EF4-FFF2-40B4-BE49-F238E27FC236}">
                    <a16:creationId xmlns:a16="http://schemas.microsoft.com/office/drawing/2014/main" id="{26BFD935-C050-4434-A4EB-50A40F2E22A1}"/>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338029" name="Line 109">
              <a:extLst>
                <a:ext uri="{FF2B5EF4-FFF2-40B4-BE49-F238E27FC236}">
                  <a16:creationId xmlns:a16="http://schemas.microsoft.com/office/drawing/2014/main" id="{EA30F430-73D6-449C-80AC-E70B53D618F5}"/>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0" name="Line 110">
              <a:extLst>
                <a:ext uri="{FF2B5EF4-FFF2-40B4-BE49-F238E27FC236}">
                  <a16:creationId xmlns:a16="http://schemas.microsoft.com/office/drawing/2014/main" id="{17C6015A-C113-42CC-B75D-7233B52DB3B5}"/>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1" name="Line 111">
              <a:extLst>
                <a:ext uri="{FF2B5EF4-FFF2-40B4-BE49-F238E27FC236}">
                  <a16:creationId xmlns:a16="http://schemas.microsoft.com/office/drawing/2014/main" id="{C3D79B64-05F9-4883-94AD-CB6485EF968A}"/>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2" name="Line 112">
              <a:extLst>
                <a:ext uri="{FF2B5EF4-FFF2-40B4-BE49-F238E27FC236}">
                  <a16:creationId xmlns:a16="http://schemas.microsoft.com/office/drawing/2014/main" id="{4190FD33-899E-47ED-89A3-093E8BE79903}"/>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3" name="Line 113">
              <a:extLst>
                <a:ext uri="{FF2B5EF4-FFF2-40B4-BE49-F238E27FC236}">
                  <a16:creationId xmlns:a16="http://schemas.microsoft.com/office/drawing/2014/main" id="{D88BB0EE-1F50-4007-AFE8-FE8F5E9CE430}"/>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4" name="Line 114">
              <a:extLst>
                <a:ext uri="{FF2B5EF4-FFF2-40B4-BE49-F238E27FC236}">
                  <a16:creationId xmlns:a16="http://schemas.microsoft.com/office/drawing/2014/main" id="{629E2D22-76A1-4F47-AF89-CD9BE563F238}"/>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5" name="Line 115">
              <a:extLst>
                <a:ext uri="{FF2B5EF4-FFF2-40B4-BE49-F238E27FC236}">
                  <a16:creationId xmlns:a16="http://schemas.microsoft.com/office/drawing/2014/main" id="{0435C4B7-BBAA-4CC0-A487-1BE9A4255F1A}"/>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6" name="Line 116">
              <a:extLst>
                <a:ext uri="{FF2B5EF4-FFF2-40B4-BE49-F238E27FC236}">
                  <a16:creationId xmlns:a16="http://schemas.microsoft.com/office/drawing/2014/main" id="{CCC541E3-22A0-4EDD-90AC-F5AA716F8357}"/>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7" name="Line 117">
              <a:extLst>
                <a:ext uri="{FF2B5EF4-FFF2-40B4-BE49-F238E27FC236}">
                  <a16:creationId xmlns:a16="http://schemas.microsoft.com/office/drawing/2014/main" id="{0BE3E76A-648B-4296-814B-40D14EE2E7E7}"/>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8" name="Line 118">
              <a:extLst>
                <a:ext uri="{FF2B5EF4-FFF2-40B4-BE49-F238E27FC236}">
                  <a16:creationId xmlns:a16="http://schemas.microsoft.com/office/drawing/2014/main" id="{11EC7034-1808-4DAF-8410-474889036EC8}"/>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9" name="Line 119">
              <a:extLst>
                <a:ext uri="{FF2B5EF4-FFF2-40B4-BE49-F238E27FC236}">
                  <a16:creationId xmlns:a16="http://schemas.microsoft.com/office/drawing/2014/main" id="{AD280BF7-CD0B-4762-863E-EAD4A8F969B8}"/>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0" name="Line 120">
              <a:extLst>
                <a:ext uri="{FF2B5EF4-FFF2-40B4-BE49-F238E27FC236}">
                  <a16:creationId xmlns:a16="http://schemas.microsoft.com/office/drawing/2014/main" id="{0359BEB2-2A85-4CA2-A787-564F9DFF08BB}"/>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1" name="Line 121">
              <a:extLst>
                <a:ext uri="{FF2B5EF4-FFF2-40B4-BE49-F238E27FC236}">
                  <a16:creationId xmlns:a16="http://schemas.microsoft.com/office/drawing/2014/main" id="{1C54E797-D90A-4059-84ED-ADCB7592A4BA}"/>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2" name="Line 122">
              <a:extLst>
                <a:ext uri="{FF2B5EF4-FFF2-40B4-BE49-F238E27FC236}">
                  <a16:creationId xmlns:a16="http://schemas.microsoft.com/office/drawing/2014/main" id="{12DDA64C-5F7E-4BBF-BA5D-25E75E010D67}"/>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3" name="Line 123">
              <a:extLst>
                <a:ext uri="{FF2B5EF4-FFF2-40B4-BE49-F238E27FC236}">
                  <a16:creationId xmlns:a16="http://schemas.microsoft.com/office/drawing/2014/main" id="{1F68BC18-322B-4A1C-BFCA-D2D28291E141}"/>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4" name="Line 124">
              <a:extLst>
                <a:ext uri="{FF2B5EF4-FFF2-40B4-BE49-F238E27FC236}">
                  <a16:creationId xmlns:a16="http://schemas.microsoft.com/office/drawing/2014/main" id="{15E8BEBE-7DF9-44CB-AC67-F67EEB37C5F1}"/>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5" name="Line 125">
              <a:extLst>
                <a:ext uri="{FF2B5EF4-FFF2-40B4-BE49-F238E27FC236}">
                  <a16:creationId xmlns:a16="http://schemas.microsoft.com/office/drawing/2014/main" id="{1D3A584A-807C-4097-9AFC-240805403338}"/>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6" name="Line 126">
              <a:extLst>
                <a:ext uri="{FF2B5EF4-FFF2-40B4-BE49-F238E27FC236}">
                  <a16:creationId xmlns:a16="http://schemas.microsoft.com/office/drawing/2014/main" id="{7885F8D5-54F5-431A-A5C5-F51666138330}"/>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7" name="Line 127">
              <a:extLst>
                <a:ext uri="{FF2B5EF4-FFF2-40B4-BE49-F238E27FC236}">
                  <a16:creationId xmlns:a16="http://schemas.microsoft.com/office/drawing/2014/main" id="{6846D545-9A88-4BF9-AC57-A5E10EB52C99}"/>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8" name="Line 128">
              <a:extLst>
                <a:ext uri="{FF2B5EF4-FFF2-40B4-BE49-F238E27FC236}">
                  <a16:creationId xmlns:a16="http://schemas.microsoft.com/office/drawing/2014/main" id="{F712674E-E753-4F25-9849-F8A70FEFC894}"/>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9" name="Line 129">
              <a:extLst>
                <a:ext uri="{FF2B5EF4-FFF2-40B4-BE49-F238E27FC236}">
                  <a16:creationId xmlns:a16="http://schemas.microsoft.com/office/drawing/2014/main" id="{DDFC6E1D-1286-4DA4-BB4A-83CC4E7939EE}"/>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0" name="Line 130">
              <a:extLst>
                <a:ext uri="{FF2B5EF4-FFF2-40B4-BE49-F238E27FC236}">
                  <a16:creationId xmlns:a16="http://schemas.microsoft.com/office/drawing/2014/main" id="{E5E2B95E-98F4-4403-BA94-04A27EA73D0F}"/>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1" name="Line 131">
              <a:extLst>
                <a:ext uri="{FF2B5EF4-FFF2-40B4-BE49-F238E27FC236}">
                  <a16:creationId xmlns:a16="http://schemas.microsoft.com/office/drawing/2014/main" id="{0F8844A3-B600-47B9-A85E-D26D4FB03654}"/>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2" name="Line 132">
              <a:extLst>
                <a:ext uri="{FF2B5EF4-FFF2-40B4-BE49-F238E27FC236}">
                  <a16:creationId xmlns:a16="http://schemas.microsoft.com/office/drawing/2014/main" id="{AE0AD8CF-78B4-45B7-95F6-1BA97881CBD8}"/>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3" name="Line 133">
              <a:extLst>
                <a:ext uri="{FF2B5EF4-FFF2-40B4-BE49-F238E27FC236}">
                  <a16:creationId xmlns:a16="http://schemas.microsoft.com/office/drawing/2014/main" id="{FAFB1F53-6D75-45E8-9B49-44D0BC2B6663}"/>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54" name="Text Box 134">
            <a:extLst>
              <a:ext uri="{FF2B5EF4-FFF2-40B4-BE49-F238E27FC236}">
                <a16:creationId xmlns:a16="http://schemas.microsoft.com/office/drawing/2014/main" id="{3ED4D5D5-C833-4343-BDB9-76B908FDBAC9}"/>
              </a:ext>
            </a:extLst>
          </p:cNvPr>
          <p:cNvSpPr txBox="1">
            <a:spLocks noChangeArrowheads="1"/>
          </p:cNvSpPr>
          <p:nvPr/>
        </p:nvSpPr>
        <p:spPr bwMode="auto">
          <a:xfrm>
            <a:off x="3309938" y="1173163"/>
            <a:ext cx="20621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Grid network</a:t>
            </a:r>
          </a:p>
        </p:txBody>
      </p:sp>
      <p:graphicFrame>
        <p:nvGraphicFramePr>
          <p:cNvPr id="338055" name="Object 135">
            <a:extLst>
              <a:ext uri="{FF2B5EF4-FFF2-40B4-BE49-F238E27FC236}">
                <a16:creationId xmlns:a16="http://schemas.microsoft.com/office/drawing/2014/main" id="{6D07BC29-05AD-4F29-840D-1A0FC0E5F4FF}"/>
              </a:ext>
            </a:extLst>
          </p:cNvPr>
          <p:cNvGraphicFramePr>
            <a:graphicFrameLocks noChangeAspect="1"/>
          </p:cNvGraphicFramePr>
          <p:nvPr/>
        </p:nvGraphicFramePr>
        <p:xfrm>
          <a:off x="2852738" y="3560763"/>
          <a:ext cx="3048000" cy="3562350"/>
        </p:xfrm>
        <a:graphic>
          <a:graphicData uri="http://schemas.openxmlformats.org/presentationml/2006/ole">
            <mc:AlternateContent xmlns:mc="http://schemas.openxmlformats.org/markup-compatibility/2006">
              <mc:Choice xmlns:v="urn:schemas-microsoft-com:vml" Requires="v">
                <p:oleObj spid="_x0000_s338061" name="Graph Sheet" r:id="rId5" imgW="3352680" imgH="2590560" progId="SPLUSGraphSheetFileType">
                  <p:embed/>
                </p:oleObj>
              </mc:Choice>
              <mc:Fallback>
                <p:oleObj name="Graph Sheet" r:id="rId5" imgW="3352680" imgH="2590560" progId="SPLUSGraphSheetFileType">
                  <p:embed/>
                  <p:pic>
                    <p:nvPicPr>
                      <p:cNvPr id="0" name="Object 135"/>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2852738" y="3560763"/>
                        <a:ext cx="3048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6" name="Object 136">
            <a:extLst>
              <a:ext uri="{FF2B5EF4-FFF2-40B4-BE49-F238E27FC236}">
                <a16:creationId xmlns:a16="http://schemas.microsoft.com/office/drawing/2014/main" id="{DEA99E4D-170B-4E91-9CEB-3647B5EA99D6}"/>
              </a:ext>
            </a:extLst>
          </p:cNvPr>
          <p:cNvGraphicFramePr>
            <a:graphicFrameLocks noChangeAspect="1"/>
          </p:cNvGraphicFramePr>
          <p:nvPr/>
        </p:nvGraphicFramePr>
        <p:xfrm>
          <a:off x="6223000" y="403225"/>
          <a:ext cx="2870200" cy="3959225"/>
        </p:xfrm>
        <a:graphic>
          <a:graphicData uri="http://schemas.openxmlformats.org/presentationml/2006/ole">
            <mc:AlternateContent xmlns:mc="http://schemas.openxmlformats.org/markup-compatibility/2006">
              <mc:Choice xmlns:v="urn:schemas-microsoft-com:vml" Requires="v">
                <p:oleObj spid="_x0000_s338062" name="Picture" r:id="rId7" imgW="2610000" imgH="3600360" progId="Word.Picture.8">
                  <p:embed/>
                </p:oleObj>
              </mc:Choice>
              <mc:Fallback>
                <p:oleObj name="Picture" r:id="rId7" imgW="2610000" imgH="3600360" progId="Word.Picture.8">
                  <p:embed/>
                  <p:pic>
                    <p:nvPicPr>
                      <p:cNvPr id="0" name="Object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403225"/>
                        <a:ext cx="2870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57" name="Rectangle 137">
            <a:extLst>
              <a:ext uri="{FF2B5EF4-FFF2-40B4-BE49-F238E27FC236}">
                <a16:creationId xmlns:a16="http://schemas.microsoft.com/office/drawing/2014/main" id="{D5BFDE25-CFBD-4C19-97FC-E9E5B5FADF91}"/>
              </a:ext>
            </a:extLst>
          </p:cNvPr>
          <p:cNvSpPr>
            <a:spLocks noChangeArrowheads="1"/>
          </p:cNvSpPr>
          <p:nvPr/>
        </p:nvSpPr>
        <p:spPr bwMode="auto">
          <a:xfrm>
            <a:off x="7112000" y="63500"/>
            <a:ext cx="62230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chemeClr val="tx2"/>
                </a:solidFill>
              </a:rPr>
              <a:t>D</a:t>
            </a:r>
            <a:r>
              <a:rPr kumimoji="0" lang="en-US" altLang="en-US" sz="2400">
                <a:solidFill>
                  <a:schemeClr val="tx2"/>
                </a:solidFill>
                <a:sym typeface="Symbol" panose="05050102010706020507" pitchFamily="18" charset="2"/>
              </a:rPr>
              <a:t></a:t>
            </a:r>
          </a:p>
        </p:txBody>
      </p:sp>
      <p:grpSp>
        <p:nvGrpSpPr>
          <p:cNvPr id="338058" name="Group 138">
            <a:extLst>
              <a:ext uri="{FF2B5EF4-FFF2-40B4-BE49-F238E27FC236}">
                <a16:creationId xmlns:a16="http://schemas.microsoft.com/office/drawing/2014/main" id="{575F69DF-48DE-4F72-98B2-829C78638A93}"/>
              </a:ext>
            </a:extLst>
          </p:cNvPr>
          <p:cNvGrpSpPr>
            <a:grpSpLocks/>
          </p:cNvGrpSpPr>
          <p:nvPr/>
        </p:nvGrpSpPr>
        <p:grpSpPr bwMode="auto">
          <a:xfrm>
            <a:off x="6129338" y="4389438"/>
            <a:ext cx="2500312" cy="2309812"/>
            <a:chOff x="3861" y="2765"/>
            <a:chExt cx="1575" cy="1455"/>
          </a:xfrm>
        </p:grpSpPr>
        <p:pic>
          <p:nvPicPr>
            <p:cNvPr id="338059" name="Picture 139">
              <a:extLst>
                <a:ext uri="{FF2B5EF4-FFF2-40B4-BE49-F238E27FC236}">
                  <a16:creationId xmlns:a16="http://schemas.microsoft.com/office/drawing/2014/main" id="{F749F679-F719-48E2-8621-66409761F7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60" name="Line 140">
              <a:extLst>
                <a:ext uri="{FF2B5EF4-FFF2-40B4-BE49-F238E27FC236}">
                  <a16:creationId xmlns:a16="http://schemas.microsoft.com/office/drawing/2014/main" id="{31E9E02D-BE69-4B0A-A022-D247314CE6D2}"/>
                </a:ext>
              </a:extLst>
            </p:cNvPr>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80C8C672-37B1-41CB-B7A7-F76815C45713}"/>
              </a:ext>
            </a:extLst>
          </p:cNvPr>
          <p:cNvSpPr>
            <a:spLocks noGrp="1" noChangeArrowheads="1"/>
          </p:cNvSpPr>
          <p:nvPr>
            <p:ph type="title"/>
          </p:nvPr>
        </p:nvSpPr>
        <p:spPr>
          <a:xfrm>
            <a:off x="1676400" y="0"/>
            <a:ext cx="5562600" cy="9017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ltLang="en-US" sz="3600">
                <a:solidFill>
                  <a:schemeClr val="bg2"/>
                </a:solidFill>
              </a:rPr>
              <a:t>Topographic Slope</a:t>
            </a:r>
          </a:p>
        </p:txBody>
      </p:sp>
      <p:grpSp>
        <p:nvGrpSpPr>
          <p:cNvPr id="265219" name="Group 3">
            <a:extLst>
              <a:ext uri="{FF2B5EF4-FFF2-40B4-BE49-F238E27FC236}">
                <a16:creationId xmlns:a16="http://schemas.microsoft.com/office/drawing/2014/main" id="{B05B628E-406D-45E2-93A4-D3B7B093AD2F}"/>
              </a:ext>
            </a:extLst>
          </p:cNvPr>
          <p:cNvGrpSpPr>
            <a:grpSpLocks noChangeAspect="1"/>
          </p:cNvGrpSpPr>
          <p:nvPr/>
        </p:nvGrpSpPr>
        <p:grpSpPr bwMode="auto">
          <a:xfrm>
            <a:off x="1582738" y="685800"/>
            <a:ext cx="5237162" cy="3519488"/>
            <a:chOff x="926" y="624"/>
            <a:chExt cx="3666" cy="2464"/>
          </a:xfrm>
        </p:grpSpPr>
        <p:pic>
          <p:nvPicPr>
            <p:cNvPr id="265220" name="Picture 4">
              <a:extLst>
                <a:ext uri="{FF2B5EF4-FFF2-40B4-BE49-F238E27FC236}">
                  <a16:creationId xmlns:a16="http://schemas.microsoft.com/office/drawing/2014/main" id="{4242473D-0041-442C-AAD4-F8DDC2AE4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 y="638"/>
              <a:ext cx="3656"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1" name="Line 5">
              <a:extLst>
                <a:ext uri="{FF2B5EF4-FFF2-40B4-BE49-F238E27FC236}">
                  <a16:creationId xmlns:a16="http://schemas.microsoft.com/office/drawing/2014/main" id="{505A63A4-4873-4BF9-8ABA-4188915D60D4}"/>
                </a:ext>
              </a:extLst>
            </p:cNvPr>
            <p:cNvSpPr>
              <a:spLocks noChangeAspect="1" noChangeShapeType="1"/>
            </p:cNvSpPr>
            <p:nvPr/>
          </p:nvSpPr>
          <p:spPr bwMode="auto">
            <a:xfrm>
              <a:off x="258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2" name="Line 6">
              <a:extLst>
                <a:ext uri="{FF2B5EF4-FFF2-40B4-BE49-F238E27FC236}">
                  <a16:creationId xmlns:a16="http://schemas.microsoft.com/office/drawing/2014/main" id="{DC4F55F8-E001-45F3-A62E-9C1A6C4207E3}"/>
                </a:ext>
              </a:extLst>
            </p:cNvPr>
            <p:cNvSpPr>
              <a:spLocks noChangeAspect="1" noChangeShapeType="1"/>
            </p:cNvSpPr>
            <p:nvPr/>
          </p:nvSpPr>
          <p:spPr bwMode="auto">
            <a:xfrm>
              <a:off x="2792"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3" name="Line 7">
              <a:extLst>
                <a:ext uri="{FF2B5EF4-FFF2-40B4-BE49-F238E27FC236}">
                  <a16:creationId xmlns:a16="http://schemas.microsoft.com/office/drawing/2014/main" id="{80FA8724-BE0E-4A99-AD9B-2380D928C957}"/>
                </a:ext>
              </a:extLst>
            </p:cNvPr>
            <p:cNvSpPr>
              <a:spLocks noChangeAspect="1" noChangeShapeType="1"/>
            </p:cNvSpPr>
            <p:nvPr/>
          </p:nvSpPr>
          <p:spPr bwMode="auto">
            <a:xfrm>
              <a:off x="299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Line 8">
              <a:extLst>
                <a:ext uri="{FF2B5EF4-FFF2-40B4-BE49-F238E27FC236}">
                  <a16:creationId xmlns:a16="http://schemas.microsoft.com/office/drawing/2014/main" id="{B13C0285-0AB5-4459-AAB4-81B84F4D3B25}"/>
                </a:ext>
              </a:extLst>
            </p:cNvPr>
            <p:cNvSpPr>
              <a:spLocks noChangeAspect="1" noChangeShapeType="1"/>
            </p:cNvSpPr>
            <p:nvPr/>
          </p:nvSpPr>
          <p:spPr bwMode="auto">
            <a:xfrm>
              <a:off x="320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5" name="Line 9">
              <a:extLst>
                <a:ext uri="{FF2B5EF4-FFF2-40B4-BE49-F238E27FC236}">
                  <a16:creationId xmlns:a16="http://schemas.microsoft.com/office/drawing/2014/main" id="{78697A44-9F92-4078-A553-C473EC73563E}"/>
                </a:ext>
              </a:extLst>
            </p:cNvPr>
            <p:cNvSpPr>
              <a:spLocks noChangeAspect="1" noChangeShapeType="1"/>
            </p:cNvSpPr>
            <p:nvPr/>
          </p:nvSpPr>
          <p:spPr bwMode="auto">
            <a:xfrm>
              <a:off x="3416"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6" name="Line 10">
              <a:extLst>
                <a:ext uri="{FF2B5EF4-FFF2-40B4-BE49-F238E27FC236}">
                  <a16:creationId xmlns:a16="http://schemas.microsoft.com/office/drawing/2014/main" id="{9ABAAC69-1A44-4703-86EB-C961C110A4F1}"/>
                </a:ext>
              </a:extLst>
            </p:cNvPr>
            <p:cNvSpPr>
              <a:spLocks noChangeAspect="1" noChangeShapeType="1"/>
            </p:cNvSpPr>
            <p:nvPr/>
          </p:nvSpPr>
          <p:spPr bwMode="auto">
            <a:xfrm>
              <a:off x="362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7" name="Line 11">
              <a:extLst>
                <a:ext uri="{FF2B5EF4-FFF2-40B4-BE49-F238E27FC236}">
                  <a16:creationId xmlns:a16="http://schemas.microsoft.com/office/drawing/2014/main" id="{1D34DAA0-2D2B-463E-8D8E-9A49E43ABE9D}"/>
                </a:ext>
              </a:extLst>
            </p:cNvPr>
            <p:cNvSpPr>
              <a:spLocks noChangeAspect="1" noChangeShapeType="1"/>
            </p:cNvSpPr>
            <p:nvPr/>
          </p:nvSpPr>
          <p:spPr bwMode="auto">
            <a:xfrm>
              <a:off x="3824"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8" name="Line 12">
              <a:extLst>
                <a:ext uri="{FF2B5EF4-FFF2-40B4-BE49-F238E27FC236}">
                  <a16:creationId xmlns:a16="http://schemas.microsoft.com/office/drawing/2014/main" id="{9C8A875D-7AA4-4C23-A606-CFDC5EE1F5F6}"/>
                </a:ext>
              </a:extLst>
            </p:cNvPr>
            <p:cNvSpPr>
              <a:spLocks noChangeAspect="1" noChangeShapeType="1"/>
            </p:cNvSpPr>
            <p:nvPr/>
          </p:nvSpPr>
          <p:spPr bwMode="auto">
            <a:xfrm>
              <a:off x="4032"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9" name="Line 13">
              <a:extLst>
                <a:ext uri="{FF2B5EF4-FFF2-40B4-BE49-F238E27FC236}">
                  <a16:creationId xmlns:a16="http://schemas.microsoft.com/office/drawing/2014/main" id="{64F6C9CE-A8E0-49F7-886C-6C4D1A713AC6}"/>
                </a:ext>
              </a:extLst>
            </p:cNvPr>
            <p:cNvSpPr>
              <a:spLocks noChangeAspect="1" noChangeShapeType="1"/>
            </p:cNvSpPr>
            <p:nvPr/>
          </p:nvSpPr>
          <p:spPr bwMode="auto">
            <a:xfrm>
              <a:off x="1760"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0" name="Line 14">
              <a:extLst>
                <a:ext uri="{FF2B5EF4-FFF2-40B4-BE49-F238E27FC236}">
                  <a16:creationId xmlns:a16="http://schemas.microsoft.com/office/drawing/2014/main" id="{F8666EC5-D980-4947-B40A-88F3FDA228CE}"/>
                </a:ext>
              </a:extLst>
            </p:cNvPr>
            <p:cNvSpPr>
              <a:spLocks noChangeAspect="1" noChangeShapeType="1"/>
            </p:cNvSpPr>
            <p:nvPr/>
          </p:nvSpPr>
          <p:spPr bwMode="auto">
            <a:xfrm>
              <a:off x="1968"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a:extLst>
                <a:ext uri="{FF2B5EF4-FFF2-40B4-BE49-F238E27FC236}">
                  <a16:creationId xmlns:a16="http://schemas.microsoft.com/office/drawing/2014/main" id="{C98F4220-C901-427A-B8D8-ED2CF18D0D3F}"/>
                </a:ext>
              </a:extLst>
            </p:cNvPr>
            <p:cNvSpPr>
              <a:spLocks noChangeAspect="1" noChangeShapeType="1"/>
            </p:cNvSpPr>
            <p:nvPr/>
          </p:nvSpPr>
          <p:spPr bwMode="auto">
            <a:xfrm>
              <a:off x="2168"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a:extLst>
                <a:ext uri="{FF2B5EF4-FFF2-40B4-BE49-F238E27FC236}">
                  <a16:creationId xmlns:a16="http://schemas.microsoft.com/office/drawing/2014/main" id="{E72BBCF9-9EA8-47B7-A0F5-D3356DF82C68}"/>
                </a:ext>
              </a:extLst>
            </p:cNvPr>
            <p:cNvSpPr>
              <a:spLocks noChangeAspect="1" noChangeShapeType="1"/>
            </p:cNvSpPr>
            <p:nvPr/>
          </p:nvSpPr>
          <p:spPr bwMode="auto">
            <a:xfrm>
              <a:off x="237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Line 17">
              <a:extLst>
                <a:ext uri="{FF2B5EF4-FFF2-40B4-BE49-F238E27FC236}">
                  <a16:creationId xmlns:a16="http://schemas.microsoft.com/office/drawing/2014/main" id="{F896EE4E-AE93-413C-9944-4D587360A677}"/>
                </a:ext>
              </a:extLst>
            </p:cNvPr>
            <p:cNvSpPr>
              <a:spLocks noChangeAspect="1" noChangeShapeType="1"/>
            </p:cNvSpPr>
            <p:nvPr/>
          </p:nvSpPr>
          <p:spPr bwMode="auto">
            <a:xfrm>
              <a:off x="93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Line 18">
              <a:extLst>
                <a:ext uri="{FF2B5EF4-FFF2-40B4-BE49-F238E27FC236}">
                  <a16:creationId xmlns:a16="http://schemas.microsoft.com/office/drawing/2014/main" id="{30CC9FB5-297F-494E-9346-F145DD3C5C42}"/>
                </a:ext>
              </a:extLst>
            </p:cNvPr>
            <p:cNvSpPr>
              <a:spLocks noChangeAspect="1" noChangeShapeType="1"/>
            </p:cNvSpPr>
            <p:nvPr/>
          </p:nvSpPr>
          <p:spPr bwMode="auto">
            <a:xfrm>
              <a:off x="114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Line 19">
              <a:extLst>
                <a:ext uri="{FF2B5EF4-FFF2-40B4-BE49-F238E27FC236}">
                  <a16:creationId xmlns:a16="http://schemas.microsoft.com/office/drawing/2014/main" id="{8189D8D7-B1A7-4D51-B79B-AA750E0F48D3}"/>
                </a:ext>
              </a:extLst>
            </p:cNvPr>
            <p:cNvSpPr>
              <a:spLocks noChangeAspect="1" noChangeShapeType="1"/>
            </p:cNvSpPr>
            <p:nvPr/>
          </p:nvSpPr>
          <p:spPr bwMode="auto">
            <a:xfrm>
              <a:off x="134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Line 20">
              <a:extLst>
                <a:ext uri="{FF2B5EF4-FFF2-40B4-BE49-F238E27FC236}">
                  <a16:creationId xmlns:a16="http://schemas.microsoft.com/office/drawing/2014/main" id="{CF6931F4-12E7-4094-901B-B26DFFE5EA64}"/>
                </a:ext>
              </a:extLst>
            </p:cNvPr>
            <p:cNvSpPr>
              <a:spLocks noChangeAspect="1" noChangeShapeType="1"/>
            </p:cNvSpPr>
            <p:nvPr/>
          </p:nvSpPr>
          <p:spPr bwMode="auto">
            <a:xfrm>
              <a:off x="155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7" name="Line 21">
              <a:extLst>
                <a:ext uri="{FF2B5EF4-FFF2-40B4-BE49-F238E27FC236}">
                  <a16:creationId xmlns:a16="http://schemas.microsoft.com/office/drawing/2014/main" id="{DAE3CD8C-13A3-414B-9A31-EB054419DB40}"/>
                </a:ext>
              </a:extLst>
            </p:cNvPr>
            <p:cNvSpPr>
              <a:spLocks noChangeAspect="1" noChangeShapeType="1"/>
            </p:cNvSpPr>
            <p:nvPr/>
          </p:nvSpPr>
          <p:spPr bwMode="auto">
            <a:xfrm>
              <a:off x="423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8" name="Line 22">
              <a:extLst>
                <a:ext uri="{FF2B5EF4-FFF2-40B4-BE49-F238E27FC236}">
                  <a16:creationId xmlns:a16="http://schemas.microsoft.com/office/drawing/2014/main" id="{E2A04C53-FBA6-4FD3-B591-A1230C6B9AA6}"/>
                </a:ext>
              </a:extLst>
            </p:cNvPr>
            <p:cNvSpPr>
              <a:spLocks noChangeAspect="1" noChangeShapeType="1"/>
            </p:cNvSpPr>
            <p:nvPr/>
          </p:nvSpPr>
          <p:spPr bwMode="auto">
            <a:xfrm>
              <a:off x="444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9" name="Line 23">
              <a:extLst>
                <a:ext uri="{FF2B5EF4-FFF2-40B4-BE49-F238E27FC236}">
                  <a16:creationId xmlns:a16="http://schemas.microsoft.com/office/drawing/2014/main" id="{6EB529FD-FBF1-457B-81A1-1ABB97C47102}"/>
                </a:ext>
              </a:extLst>
            </p:cNvPr>
            <p:cNvSpPr>
              <a:spLocks noChangeAspect="1" noChangeShapeType="1"/>
            </p:cNvSpPr>
            <p:nvPr/>
          </p:nvSpPr>
          <p:spPr bwMode="auto">
            <a:xfrm>
              <a:off x="936" y="27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0" name="Line 24">
              <a:extLst>
                <a:ext uri="{FF2B5EF4-FFF2-40B4-BE49-F238E27FC236}">
                  <a16:creationId xmlns:a16="http://schemas.microsoft.com/office/drawing/2014/main" id="{612C82E5-EE16-4B9B-A0FA-DE008C57BE24}"/>
                </a:ext>
              </a:extLst>
            </p:cNvPr>
            <p:cNvSpPr>
              <a:spLocks noChangeAspect="1" noChangeShapeType="1"/>
            </p:cNvSpPr>
            <p:nvPr/>
          </p:nvSpPr>
          <p:spPr bwMode="auto">
            <a:xfrm>
              <a:off x="936" y="256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1" name="Line 25">
              <a:extLst>
                <a:ext uri="{FF2B5EF4-FFF2-40B4-BE49-F238E27FC236}">
                  <a16:creationId xmlns:a16="http://schemas.microsoft.com/office/drawing/2014/main" id="{7D5BAE63-66CC-49C7-8672-D5990201ACE6}"/>
                </a:ext>
              </a:extLst>
            </p:cNvPr>
            <p:cNvSpPr>
              <a:spLocks noChangeAspect="1" noChangeShapeType="1"/>
            </p:cNvSpPr>
            <p:nvPr/>
          </p:nvSpPr>
          <p:spPr bwMode="auto">
            <a:xfrm>
              <a:off x="936" y="235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2" name="Line 26">
              <a:extLst>
                <a:ext uri="{FF2B5EF4-FFF2-40B4-BE49-F238E27FC236}">
                  <a16:creationId xmlns:a16="http://schemas.microsoft.com/office/drawing/2014/main" id="{EA83B4B6-BB6F-4ACA-9A07-0248A00A5C0C}"/>
                </a:ext>
              </a:extLst>
            </p:cNvPr>
            <p:cNvSpPr>
              <a:spLocks noChangeAspect="1" noChangeShapeType="1"/>
            </p:cNvSpPr>
            <p:nvPr/>
          </p:nvSpPr>
          <p:spPr bwMode="auto">
            <a:xfrm>
              <a:off x="944" y="2144"/>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CFD46350-38CF-4EFD-84D9-7BA810453829}"/>
                </a:ext>
              </a:extLst>
            </p:cNvPr>
            <p:cNvSpPr>
              <a:spLocks noChangeAspect="1" noChangeShapeType="1"/>
            </p:cNvSpPr>
            <p:nvPr/>
          </p:nvSpPr>
          <p:spPr bwMode="auto">
            <a:xfrm>
              <a:off x="936" y="29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CF8AE2EB-400A-42D7-80CC-C790152803F3}"/>
                </a:ext>
              </a:extLst>
            </p:cNvPr>
            <p:cNvSpPr>
              <a:spLocks noChangeAspect="1" noChangeShapeType="1"/>
            </p:cNvSpPr>
            <p:nvPr/>
          </p:nvSpPr>
          <p:spPr bwMode="auto">
            <a:xfrm>
              <a:off x="944" y="17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526E0692-F3EA-49DD-B153-F0AC64B7E2EB}"/>
                </a:ext>
              </a:extLst>
            </p:cNvPr>
            <p:cNvSpPr>
              <a:spLocks noChangeAspect="1" noChangeShapeType="1"/>
            </p:cNvSpPr>
            <p:nvPr/>
          </p:nvSpPr>
          <p:spPr bwMode="auto">
            <a:xfrm>
              <a:off x="944" y="152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05F1D3A0-96BC-4487-81F4-A4BD9C9E1514}"/>
                </a:ext>
              </a:extLst>
            </p:cNvPr>
            <p:cNvSpPr>
              <a:spLocks noChangeAspect="1" noChangeShapeType="1"/>
            </p:cNvSpPr>
            <p:nvPr/>
          </p:nvSpPr>
          <p:spPr bwMode="auto">
            <a:xfrm>
              <a:off x="944" y="132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987BB4D6-D3F8-4502-9828-0B6995B238B8}"/>
                </a:ext>
              </a:extLst>
            </p:cNvPr>
            <p:cNvSpPr>
              <a:spLocks noChangeAspect="1" noChangeShapeType="1"/>
            </p:cNvSpPr>
            <p:nvPr/>
          </p:nvSpPr>
          <p:spPr bwMode="auto">
            <a:xfrm>
              <a:off x="944" y="11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C2A3DF9D-16AF-434A-8463-E486F37C31F0}"/>
                </a:ext>
              </a:extLst>
            </p:cNvPr>
            <p:cNvSpPr>
              <a:spLocks noChangeAspect="1" noChangeShapeType="1"/>
            </p:cNvSpPr>
            <p:nvPr/>
          </p:nvSpPr>
          <p:spPr bwMode="auto">
            <a:xfrm>
              <a:off x="944" y="19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8CF9C7C5-2E98-4BA1-ADAE-2F22830F000D}"/>
                </a:ext>
              </a:extLst>
            </p:cNvPr>
            <p:cNvSpPr>
              <a:spLocks noChangeAspect="1" noChangeShapeType="1"/>
            </p:cNvSpPr>
            <p:nvPr/>
          </p:nvSpPr>
          <p:spPr bwMode="auto">
            <a:xfrm>
              <a:off x="936" y="7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0" name="Line 34">
              <a:extLst>
                <a:ext uri="{FF2B5EF4-FFF2-40B4-BE49-F238E27FC236}">
                  <a16:creationId xmlns:a16="http://schemas.microsoft.com/office/drawing/2014/main" id="{4A19BEDC-EDAB-4F60-B180-248C63308102}"/>
                </a:ext>
              </a:extLst>
            </p:cNvPr>
            <p:cNvSpPr>
              <a:spLocks noChangeAspect="1" noChangeShapeType="1"/>
            </p:cNvSpPr>
            <p:nvPr/>
          </p:nvSpPr>
          <p:spPr bwMode="auto">
            <a:xfrm>
              <a:off x="936" y="9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1" name="Line 35">
              <a:extLst>
                <a:ext uri="{FF2B5EF4-FFF2-40B4-BE49-F238E27FC236}">
                  <a16:creationId xmlns:a16="http://schemas.microsoft.com/office/drawing/2014/main" id="{1E594FA3-BC4D-4847-B0B0-B9F560B37703}"/>
                </a:ext>
              </a:extLst>
            </p:cNvPr>
            <p:cNvSpPr>
              <a:spLocks noChangeAspect="1" noChangeShapeType="1"/>
            </p:cNvSpPr>
            <p:nvPr/>
          </p:nvSpPr>
          <p:spPr bwMode="auto">
            <a:xfrm flipH="1">
              <a:off x="3104" y="1624"/>
              <a:ext cx="200" cy="216"/>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2" name="Line 36">
              <a:extLst>
                <a:ext uri="{FF2B5EF4-FFF2-40B4-BE49-F238E27FC236}">
                  <a16:creationId xmlns:a16="http://schemas.microsoft.com/office/drawing/2014/main" id="{71F49CCF-4670-437A-8FF2-8E5AE18FA648}"/>
                </a:ext>
              </a:extLst>
            </p:cNvPr>
            <p:cNvSpPr>
              <a:spLocks noChangeAspect="1" noChangeShapeType="1"/>
            </p:cNvSpPr>
            <p:nvPr/>
          </p:nvSpPr>
          <p:spPr bwMode="auto">
            <a:xfrm>
              <a:off x="3304" y="1624"/>
              <a:ext cx="0" cy="20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3" name="Line 37">
              <a:extLst>
                <a:ext uri="{FF2B5EF4-FFF2-40B4-BE49-F238E27FC236}">
                  <a16:creationId xmlns:a16="http://schemas.microsoft.com/office/drawing/2014/main" id="{3B106C12-9A7F-4278-8B94-2FF377E14AEF}"/>
                </a:ext>
              </a:extLst>
            </p:cNvPr>
            <p:cNvSpPr>
              <a:spLocks noChangeAspect="1" noChangeShapeType="1"/>
            </p:cNvSpPr>
            <p:nvPr/>
          </p:nvSpPr>
          <p:spPr bwMode="auto">
            <a:xfrm flipH="1">
              <a:off x="3072" y="1632"/>
              <a:ext cx="224"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4" name="Text Box 38">
              <a:extLst>
                <a:ext uri="{FF2B5EF4-FFF2-40B4-BE49-F238E27FC236}">
                  <a16:creationId xmlns:a16="http://schemas.microsoft.com/office/drawing/2014/main" id="{2EE5FC0F-2726-4047-80CF-7726C87EF830}"/>
                </a:ext>
              </a:extLst>
            </p:cNvPr>
            <p:cNvSpPr txBox="1">
              <a:spLocks noChangeAspect="1" noChangeArrowheads="1"/>
            </p:cNvSpPr>
            <p:nvPr/>
          </p:nvSpPr>
          <p:spPr bwMode="auto">
            <a:xfrm>
              <a:off x="3112" y="1248"/>
              <a:ext cx="4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rgbClr val="003399"/>
                  </a:solidFill>
                </a:rPr>
                <a:t>?</a:t>
              </a:r>
            </a:p>
          </p:txBody>
        </p:sp>
      </p:grpSp>
      <p:sp>
        <p:nvSpPr>
          <p:cNvPr id="265255" name="Rectangle 39">
            <a:extLst>
              <a:ext uri="{FF2B5EF4-FFF2-40B4-BE49-F238E27FC236}">
                <a16:creationId xmlns:a16="http://schemas.microsoft.com/office/drawing/2014/main" id="{F2541A35-665D-4B15-9CFC-1F4B362F5956}"/>
              </a:ext>
            </a:extLst>
          </p:cNvPr>
          <p:cNvSpPr>
            <a:spLocks noGrp="1" noChangeArrowheads="1"/>
          </p:cNvSpPr>
          <p:nvPr>
            <p:ph type="body" sz="half" idx="2"/>
          </p:nvPr>
        </p:nvSpPr>
        <p:spPr>
          <a:xfrm>
            <a:off x="336550" y="4211638"/>
            <a:ext cx="3800475" cy="1587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Monotype Sorts" pitchFamily="2" charset="2"/>
              <a:buNone/>
              <a:tabLst>
                <a:tab pos="2743200" algn="l"/>
              </a:tabLst>
            </a:pPr>
            <a:r>
              <a:rPr lang="en-CA" altLang="en-US" sz="2400" b="1">
                <a:solidFill>
                  <a:srgbClr val="F80000"/>
                </a:solidFill>
              </a:rPr>
              <a:t>Topographic Definition Drop/Distance</a:t>
            </a:r>
          </a:p>
        </p:txBody>
      </p:sp>
      <p:sp>
        <p:nvSpPr>
          <p:cNvPr id="265256" name="Rectangle 40">
            <a:extLst>
              <a:ext uri="{FF2B5EF4-FFF2-40B4-BE49-F238E27FC236}">
                <a16:creationId xmlns:a16="http://schemas.microsoft.com/office/drawing/2014/main" id="{C3FE4B0B-F965-46E1-A617-53C8FADEDF89}"/>
              </a:ext>
            </a:extLst>
          </p:cNvPr>
          <p:cNvSpPr>
            <a:spLocks noChangeArrowheads="1"/>
          </p:cNvSpPr>
          <p:nvPr/>
        </p:nvSpPr>
        <p:spPr bwMode="auto">
          <a:xfrm>
            <a:off x="4424363" y="4194175"/>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CA" altLang="en-US" sz="2400" b="1">
                <a:solidFill>
                  <a:srgbClr val="003399"/>
                </a:solidFill>
                <a:latin typeface="Arial" panose="020B0604020202020204" pitchFamily="34" charset="0"/>
              </a:rPr>
              <a:t>Limitation imposed by 8 grid directions.</a:t>
            </a:r>
            <a:endParaRPr kumimoji="0" lang="en-US" altLang="en-US" sz="2400" b="1">
              <a:solidFill>
                <a:srgbClr val="003399"/>
              </a:solidFill>
              <a:latin typeface="Arial" panose="020B0604020202020204" pitchFamily="34" charset="0"/>
            </a:endParaRPr>
          </a:p>
        </p:txBody>
      </p:sp>
      <p:sp>
        <p:nvSpPr>
          <p:cNvPr id="265257" name="Rectangle 41">
            <a:extLst>
              <a:ext uri="{FF2B5EF4-FFF2-40B4-BE49-F238E27FC236}">
                <a16:creationId xmlns:a16="http://schemas.microsoft.com/office/drawing/2014/main" id="{D2B0E315-5507-4AB2-A427-88F4CF165FE6}"/>
              </a:ext>
            </a:extLst>
          </p:cNvPr>
          <p:cNvSpPr>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3300"/>
                </a:solidFill>
              </a:rPr>
              <a:t>Flow Direction Field — </a:t>
            </a:r>
            <a:r>
              <a:rPr lang="en-US" altLang="en-US" sz="2800">
                <a:solidFill>
                  <a:srgbClr val="FF3300"/>
                </a:solidFill>
              </a:rPr>
              <a:t>if the elevation surface is differentiable (except perhaps for countable discontinuities) the horizontal component of the surface normal defines a flow direction field.</a:t>
            </a:r>
          </a:p>
        </p:txBody>
      </p:sp>
    </p:spTree>
  </p:cSld>
  <p:clrMapOvr>
    <a:masterClrMapping/>
  </p:clrMapOvr>
  <p:transition>
    <p:checke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Arc 2">
            <a:extLst>
              <a:ext uri="{FF2B5EF4-FFF2-40B4-BE49-F238E27FC236}">
                <a16:creationId xmlns:a16="http://schemas.microsoft.com/office/drawing/2014/main" id="{7013F723-BA1F-4B60-9F70-B709911CA661}"/>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270339" name="Object 3">
            <a:extLst>
              <a:ext uri="{FF2B5EF4-FFF2-40B4-BE49-F238E27FC236}">
                <a16:creationId xmlns:a16="http://schemas.microsoft.com/office/drawing/2014/main" id="{16C76906-2BA6-45E5-9E17-702A2EE22EDB}"/>
              </a:ext>
            </a:extLst>
          </p:cNvPr>
          <p:cNvGraphicFramePr>
            <a:graphicFrameLocks noChangeAspect="1"/>
          </p:cNvGraphicFramePr>
          <p:nvPr/>
        </p:nvGraphicFramePr>
        <p:xfrm>
          <a:off x="4321175" y="914400"/>
          <a:ext cx="4186238" cy="4643438"/>
        </p:xfrm>
        <a:graphic>
          <a:graphicData uri="http://schemas.openxmlformats.org/presentationml/2006/ole">
            <mc:AlternateContent xmlns:mc="http://schemas.openxmlformats.org/markup-compatibility/2006">
              <mc:Choice xmlns:v="urn:schemas-microsoft-com:vml" Requires="v">
                <p:oleObj spid="_x0000_s270343" name="Picture" r:id="rId4" imgW="2790720" imgH="3095640" progId="Word.Picture.8">
                  <p:embed/>
                </p:oleObj>
              </mc:Choice>
              <mc:Fallback>
                <p:oleObj name="Picture" r:id="rId4" imgW="2790720" imgH="30956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914400"/>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0" name="Text Box 4">
            <a:extLst>
              <a:ext uri="{FF2B5EF4-FFF2-40B4-BE49-F238E27FC236}">
                <a16:creationId xmlns:a16="http://schemas.microsoft.com/office/drawing/2014/main" id="{A3F47296-94EA-476B-B337-248E7D6C5ADB}"/>
              </a:ext>
            </a:extLst>
          </p:cNvPr>
          <p:cNvSpPr txBox="1">
            <a:spLocks noChangeArrowheads="1"/>
          </p:cNvSpPr>
          <p:nvPr/>
        </p:nvSpPr>
        <p:spPr bwMode="auto">
          <a:xfrm>
            <a:off x="1803400" y="165100"/>
            <a:ext cx="408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chemeClr val="tx1"/>
                </a:solidFill>
              </a:rPr>
              <a:t>The D</a:t>
            </a:r>
            <a:r>
              <a:rPr kumimoji="0" lang="en-US" altLang="en-US" sz="3600" b="1">
                <a:solidFill>
                  <a:schemeClr val="tx1"/>
                </a:solidFill>
                <a:sym typeface="Symbol" panose="05050102010706020507" pitchFamily="18" charset="2"/>
              </a:rPr>
              <a:t> Algorithm</a:t>
            </a:r>
            <a:endParaRPr kumimoji="0" lang="en-US" altLang="en-US" sz="3600" b="1">
              <a:solidFill>
                <a:schemeClr val="tx1"/>
              </a:solidFill>
            </a:endParaRPr>
          </a:p>
        </p:txBody>
      </p:sp>
      <p:sp>
        <p:nvSpPr>
          <p:cNvPr id="270341" name="Rectangle 5">
            <a:extLst>
              <a:ext uri="{FF2B5EF4-FFF2-40B4-BE49-F238E27FC236}">
                <a16:creationId xmlns:a16="http://schemas.microsoft.com/office/drawing/2014/main" id="{81F04823-4CB9-4900-8562-649815FAFB19}"/>
              </a:ext>
            </a:extLst>
          </p:cNvPr>
          <p:cNvSpPr>
            <a:spLocks noChangeArrowheads="1"/>
          </p:cNvSpPr>
          <p:nvPr/>
        </p:nvSpPr>
        <p:spPr bwMode="auto">
          <a:xfrm>
            <a:off x="190500" y="5591175"/>
            <a:ext cx="895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rgbClr val="003399"/>
                </a:solidFill>
                <a:latin typeface="MS Sans Serif"/>
              </a:rPr>
              <a:t>Tarboton, D. G., (1997), "A New Method for the Determination of Flow Directions and Contributing Areas in Grid Digital Elevation Models," </a:t>
            </a:r>
            <a:r>
              <a:rPr kumimoji="0" lang="en-US" altLang="en-US" sz="1800" u="sng">
                <a:solidFill>
                  <a:srgbClr val="003399"/>
                </a:solidFill>
                <a:latin typeface="MS Sans Serif"/>
              </a:rPr>
              <a:t>Water Resources Research</a:t>
            </a:r>
            <a:r>
              <a:rPr kumimoji="0" lang="en-US" altLang="en-US" sz="1800">
                <a:solidFill>
                  <a:srgbClr val="003399"/>
                </a:solidFill>
                <a:latin typeface="MS Sans Serif"/>
              </a:rPr>
              <a:t>, 33(2): 309-319.) (</a:t>
            </a:r>
            <a:r>
              <a:rPr kumimoji="0" lang="en-US" altLang="en-US" sz="1800">
                <a:solidFill>
                  <a:srgbClr val="003399"/>
                </a:solidFill>
                <a:latin typeface="MS Sans Serif"/>
                <a:hlinkClick r:id="rId6"/>
              </a:rPr>
              <a:t>http://www.engineering.</a:t>
            </a:r>
            <a:r>
              <a:rPr kumimoji="0" lang="en-US" altLang="en-US" sz="1800">
                <a:solidFill>
                  <a:srgbClr val="003399"/>
                </a:solidFill>
                <a:latin typeface="MS Sans Serif"/>
              </a:rPr>
              <a:t>usu.edu/cee/faculty/dtarb/dinf.pdf)</a:t>
            </a:r>
          </a:p>
        </p:txBody>
      </p:sp>
      <p:sp>
        <p:nvSpPr>
          <p:cNvPr id="270342" name="Rectangle 6">
            <a:extLst>
              <a:ext uri="{FF2B5EF4-FFF2-40B4-BE49-F238E27FC236}">
                <a16:creationId xmlns:a16="http://schemas.microsoft.com/office/drawing/2014/main" id="{2EF0976C-C929-4806-AAC6-959DBF93117A}"/>
              </a:ext>
            </a:extLst>
          </p:cNvPr>
          <p:cNvSpPr>
            <a:spLocks noChangeArrowheads="1"/>
          </p:cNvSpPr>
          <p:nvPr/>
        </p:nvSpPr>
        <p:spPr bwMode="auto">
          <a:xfrm>
            <a:off x="142875" y="2144713"/>
            <a:ext cx="4002088" cy="22828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t>D</a:t>
            </a:r>
            <a:r>
              <a:rPr kumimoji="0" lang="en-US" altLang="en-US" sz="2400" b="1">
                <a:sym typeface="Symbol" panose="05050102010706020507" pitchFamily="18" charset="2"/>
              </a:rPr>
              <a:t></a:t>
            </a:r>
            <a:r>
              <a:rPr kumimoji="0" lang="en-US" altLang="en-US" sz="2400" b="1"/>
              <a:t> Flow Direction Grid</a:t>
            </a:r>
            <a:r>
              <a:rPr kumimoji="0" lang="en-US" altLang="en-US" sz="2400"/>
              <a:t> </a:t>
            </a:r>
            <a:r>
              <a:rPr kumimoji="0" lang="en-US" altLang="en-US" sz="2400">
                <a:solidFill>
                  <a:schemeClr val="tx1"/>
                </a:solidFill>
              </a:rPr>
              <a:t>— A special case of a multiple flow direction grid in which the flow direction is represented by an angle stored in each grid cell</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2386" name="Picture 2">
            <a:extLst>
              <a:ext uri="{FF2B5EF4-FFF2-40B4-BE49-F238E27FC236}">
                <a16:creationId xmlns:a16="http://schemas.microsoft.com/office/drawing/2014/main" id="{502ACB67-1BA7-4F9E-842B-12F2B9A6D73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0" y="21145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7" name="Picture 3">
            <a:extLst>
              <a:ext uri="{FF2B5EF4-FFF2-40B4-BE49-F238E27FC236}">
                <a16:creationId xmlns:a16="http://schemas.microsoft.com/office/drawing/2014/main" id="{075C02DE-7B10-412B-8FC8-6EA228FF808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4244975" y="0"/>
            <a:ext cx="4899025"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88" name="Text Box 4">
            <a:extLst>
              <a:ext uri="{FF2B5EF4-FFF2-40B4-BE49-F238E27FC236}">
                <a16:creationId xmlns:a16="http://schemas.microsoft.com/office/drawing/2014/main" id="{BF14CDC9-7070-4A4C-9A7E-7D4D53320ED3}"/>
              </a:ext>
            </a:extLst>
          </p:cNvPr>
          <p:cNvSpPr txBox="1">
            <a:spLocks noChangeArrowheads="1"/>
          </p:cNvSpPr>
          <p:nvPr/>
        </p:nvSpPr>
        <p:spPr bwMode="auto">
          <a:xfrm>
            <a:off x="5638800" y="5054600"/>
            <a:ext cx="314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D8</a:t>
            </a:r>
          </a:p>
        </p:txBody>
      </p:sp>
      <p:sp>
        <p:nvSpPr>
          <p:cNvPr id="272389" name="Text Box 5">
            <a:extLst>
              <a:ext uri="{FF2B5EF4-FFF2-40B4-BE49-F238E27FC236}">
                <a16:creationId xmlns:a16="http://schemas.microsoft.com/office/drawing/2014/main" id="{7C791EAF-E09D-4B53-AAD8-230865183E90}"/>
              </a:ext>
            </a:extLst>
          </p:cNvPr>
          <p:cNvSpPr txBox="1">
            <a:spLocks noChangeArrowheads="1"/>
          </p:cNvSpPr>
          <p:nvPr/>
        </p:nvSpPr>
        <p:spPr bwMode="auto">
          <a:xfrm>
            <a:off x="584200" y="977900"/>
            <a:ext cx="314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a:t>
            </a:r>
            <a:r>
              <a:rPr kumimoji="0" lang="en-US" altLang="en-US" sz="2800">
                <a:solidFill>
                  <a:schemeClr val="tx1"/>
                </a:solidFill>
                <a:sym typeface="Symbol" panose="05050102010706020507" pitchFamily="18" charset="2"/>
              </a:rPr>
              <a:t></a:t>
            </a:r>
            <a:endParaRPr kumimoji="0" lang="en-US" altLang="en-US" sz="3600" b="1">
              <a:solidFill>
                <a:schemeClr val="tx1"/>
              </a:solidFill>
              <a:sym typeface="Symbol" panose="05050102010706020507" pitchFamily="18" charset="2"/>
            </a:endParaRPr>
          </a:p>
        </p:txBody>
      </p:sp>
      <p:sp>
        <p:nvSpPr>
          <p:cNvPr id="272390" name="Line 6">
            <a:extLst>
              <a:ext uri="{FF2B5EF4-FFF2-40B4-BE49-F238E27FC236}">
                <a16:creationId xmlns:a16="http://schemas.microsoft.com/office/drawing/2014/main" id="{60D84892-C918-49DC-92A7-FCCC87353D23}"/>
              </a:ext>
            </a:extLst>
          </p:cNvPr>
          <p:cNvSpPr>
            <a:spLocks noChangeShapeType="1"/>
          </p:cNvSpPr>
          <p:nvPr/>
        </p:nvSpPr>
        <p:spPr bwMode="auto">
          <a:xfrm>
            <a:off x="2100263" y="1930400"/>
            <a:ext cx="0" cy="835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2391" name="Line 7">
            <a:extLst>
              <a:ext uri="{FF2B5EF4-FFF2-40B4-BE49-F238E27FC236}">
                <a16:creationId xmlns:a16="http://schemas.microsoft.com/office/drawing/2014/main" id="{2F8321BA-BE57-46E7-A433-1F8627BFE846}"/>
              </a:ext>
            </a:extLst>
          </p:cNvPr>
          <p:cNvSpPr>
            <a:spLocks noChangeShapeType="1"/>
          </p:cNvSpPr>
          <p:nvPr/>
        </p:nvSpPr>
        <p:spPr bwMode="auto">
          <a:xfrm flipV="1">
            <a:off x="7137400" y="4383088"/>
            <a:ext cx="0" cy="665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0578" name="Object 2">
            <a:extLst>
              <a:ext uri="{FF2B5EF4-FFF2-40B4-BE49-F238E27FC236}">
                <a16:creationId xmlns:a16="http://schemas.microsoft.com/office/drawing/2014/main" id="{145F82D2-AD8E-4360-B584-075E11DC7339}"/>
              </a:ext>
            </a:extLst>
          </p:cNvPr>
          <p:cNvGraphicFramePr>
            <a:graphicFrameLocks noChangeAspect="1"/>
          </p:cNvGraphicFramePr>
          <p:nvPr/>
        </p:nvGraphicFramePr>
        <p:xfrm>
          <a:off x="514350" y="877888"/>
          <a:ext cx="8007350" cy="5500687"/>
        </p:xfrm>
        <a:graphic>
          <a:graphicData uri="http://schemas.openxmlformats.org/presentationml/2006/ole">
            <mc:AlternateContent xmlns:mc="http://schemas.openxmlformats.org/markup-compatibility/2006">
              <mc:Choice xmlns:v="urn:schemas-microsoft-com:vml" Requires="v">
                <p:oleObj spid="_x0000_s280579" name="Document" r:id="rId3" imgW="4005720" imgH="2755800" progId="Word.Document.8">
                  <p:embed/>
                </p:oleObj>
              </mc:Choice>
              <mc:Fallback>
                <p:oleObj name="Document" r:id="rId3" imgW="4005720" imgH="2755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877888"/>
                        <a:ext cx="8007350" cy="55006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8530" name="Object 1026">
            <a:extLst>
              <a:ext uri="{FF2B5EF4-FFF2-40B4-BE49-F238E27FC236}">
                <a16:creationId xmlns:a16="http://schemas.microsoft.com/office/drawing/2014/main" id="{BDBC0E24-8960-40DE-A0C3-666F89CF79A8}"/>
              </a:ext>
            </a:extLst>
          </p:cNvPr>
          <p:cNvGraphicFramePr>
            <a:graphicFrameLocks noChangeAspect="1"/>
          </p:cNvGraphicFramePr>
          <p:nvPr/>
        </p:nvGraphicFramePr>
        <p:xfrm>
          <a:off x="325438" y="288925"/>
          <a:ext cx="8597900" cy="1828800"/>
        </p:xfrm>
        <a:graphic>
          <a:graphicData uri="http://schemas.openxmlformats.org/presentationml/2006/ole">
            <mc:AlternateContent xmlns:mc="http://schemas.openxmlformats.org/markup-compatibility/2006">
              <mc:Choice xmlns:v="urn:schemas-microsoft-com:vml" Requires="v">
                <p:oleObj spid="_x0000_s278534" name="Document" r:id="rId3" imgW="4335120" imgH="920520" progId="Word.Document.8">
                  <p:embed/>
                </p:oleObj>
              </mc:Choice>
              <mc:Fallback>
                <p:oleObj name="Document" r:id="rId3" imgW="4335120" imgH="920520" progId="Word.Document.8">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288925"/>
                        <a:ext cx="8597900" cy="18288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8531" name="Picture 1027">
            <a:extLst>
              <a:ext uri="{FF2B5EF4-FFF2-40B4-BE49-F238E27FC236}">
                <a16:creationId xmlns:a16="http://schemas.microsoft.com/office/drawing/2014/main" id="{62536182-1B34-416D-BCB0-4A40D74CFC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24" t="28926" r="18246" b="26311"/>
          <a:stretch>
            <a:fillRect/>
          </a:stretch>
        </p:blipFill>
        <p:spPr bwMode="auto">
          <a:xfrm>
            <a:off x="4913313" y="2163763"/>
            <a:ext cx="34099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532" name="Text Box 1028">
            <a:extLst>
              <a:ext uri="{FF2B5EF4-FFF2-40B4-BE49-F238E27FC236}">
                <a16:creationId xmlns:a16="http://schemas.microsoft.com/office/drawing/2014/main" id="{4333335A-CB50-42F4-9702-21040316B4C7}"/>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sediment or contaminant moves</a:t>
            </a:r>
          </a:p>
        </p:txBody>
      </p:sp>
      <p:graphicFrame>
        <p:nvGraphicFramePr>
          <p:cNvPr id="278533" name="Object 1029">
            <a:extLst>
              <a:ext uri="{FF2B5EF4-FFF2-40B4-BE49-F238E27FC236}">
                <a16:creationId xmlns:a16="http://schemas.microsoft.com/office/drawing/2014/main" id="{D316ADBA-25CA-44F4-925A-3EB54332D737}"/>
              </a:ext>
            </a:extLst>
          </p:cNvPr>
          <p:cNvGraphicFramePr>
            <a:graphicFrameLocks noChangeAspect="1"/>
          </p:cNvGraphicFramePr>
          <p:nvPr/>
        </p:nvGraphicFramePr>
        <p:xfrm>
          <a:off x="463550" y="2130425"/>
          <a:ext cx="4214813" cy="4129088"/>
        </p:xfrm>
        <a:graphic>
          <a:graphicData uri="http://schemas.openxmlformats.org/presentationml/2006/ole">
            <mc:AlternateContent xmlns:mc="http://schemas.openxmlformats.org/markup-compatibility/2006">
              <mc:Choice xmlns:v="urn:schemas-microsoft-com:vml" Requires="v">
                <p:oleObj spid="_x0000_s278535" name="Picture" r:id="rId6" imgW="2809800" imgH="2752560" progId="Word.Picture.8">
                  <p:embed/>
                </p:oleObj>
              </mc:Choice>
              <mc:Fallback>
                <p:oleObj name="Picture" r:id="rId6" imgW="2809800" imgH="2752560" progId="Word.Picture.8">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130425"/>
                        <a:ext cx="4214813" cy="41290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9554" name="Object 2">
            <a:extLst>
              <a:ext uri="{FF2B5EF4-FFF2-40B4-BE49-F238E27FC236}">
                <a16:creationId xmlns:a16="http://schemas.microsoft.com/office/drawing/2014/main" id="{CC6CC039-6299-4C77-9CA7-5FED9D655CC1}"/>
              </a:ext>
            </a:extLst>
          </p:cNvPr>
          <p:cNvGraphicFramePr>
            <a:graphicFrameLocks noChangeAspect="1"/>
          </p:cNvGraphicFramePr>
          <p:nvPr/>
        </p:nvGraphicFramePr>
        <p:xfrm>
          <a:off x="731838" y="225425"/>
          <a:ext cx="7851775" cy="2943225"/>
        </p:xfrm>
        <a:graphic>
          <a:graphicData uri="http://schemas.openxmlformats.org/presentationml/2006/ole">
            <mc:AlternateContent xmlns:mc="http://schemas.openxmlformats.org/markup-compatibility/2006">
              <mc:Choice xmlns:v="urn:schemas-microsoft-com:vml" Requires="v">
                <p:oleObj spid="_x0000_s279560" name="Document" r:id="rId3" imgW="3913560" imgH="1475280" progId="Word.Document.8">
                  <p:embed/>
                </p:oleObj>
              </mc:Choice>
              <mc:Fallback>
                <p:oleObj name="Document" r:id="rId3" imgW="3913560" imgH="1475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25425"/>
                        <a:ext cx="785177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6" name="Rectangle 4">
            <a:extLst>
              <a:ext uri="{FF2B5EF4-FFF2-40B4-BE49-F238E27FC236}">
                <a16:creationId xmlns:a16="http://schemas.microsoft.com/office/drawing/2014/main" id="{78A5DDA2-3BD7-449A-9B58-52065298AD89}"/>
              </a:ext>
            </a:extLst>
          </p:cNvPr>
          <p:cNvSpPr>
            <a:spLocks noChangeArrowheads="1"/>
          </p:cNvSpPr>
          <p:nvPr/>
        </p:nvSpPr>
        <p:spPr bwMode="auto">
          <a:xfrm>
            <a:off x="1600200" y="204311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9555" name="Object 3">
            <a:extLst>
              <a:ext uri="{FF2B5EF4-FFF2-40B4-BE49-F238E27FC236}">
                <a16:creationId xmlns:a16="http://schemas.microsoft.com/office/drawing/2014/main" id="{2E1150E2-CF1C-4131-8949-058E6B4BC6E6}"/>
              </a:ext>
            </a:extLst>
          </p:cNvPr>
          <p:cNvGraphicFramePr>
            <a:graphicFrameLocks noChangeAspect="1"/>
          </p:cNvGraphicFramePr>
          <p:nvPr/>
        </p:nvGraphicFramePr>
        <p:xfrm>
          <a:off x="823913" y="1931988"/>
          <a:ext cx="4524375" cy="4165600"/>
        </p:xfrm>
        <a:graphic>
          <a:graphicData uri="http://schemas.openxmlformats.org/presentationml/2006/ole">
            <mc:AlternateContent xmlns:mc="http://schemas.openxmlformats.org/markup-compatibility/2006">
              <mc:Choice xmlns:v="urn:schemas-microsoft-com:vml" Requires="v">
                <p:oleObj spid="_x0000_s279561" name="Picture" r:id="rId5" imgW="3019320" imgH="2781360" progId="Word.Picture.8">
                  <p:embed/>
                </p:oleObj>
              </mc:Choice>
              <mc:Fallback>
                <p:oleObj name="Picture" r:id="rId5" imgW="3019320" imgH="278136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931988"/>
                        <a:ext cx="452437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57" name="Text Box 5">
            <a:extLst>
              <a:ext uri="{FF2B5EF4-FFF2-40B4-BE49-F238E27FC236}">
                <a16:creationId xmlns:a16="http://schemas.microsoft.com/office/drawing/2014/main" id="{223E13C5-71CE-44FD-95D1-88F496241072}"/>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a contaminant may come from</a:t>
            </a:r>
          </a:p>
        </p:txBody>
      </p:sp>
      <p:pic>
        <p:nvPicPr>
          <p:cNvPr id="279559" name="Picture 7">
            <a:extLst>
              <a:ext uri="{FF2B5EF4-FFF2-40B4-BE49-F238E27FC236}">
                <a16:creationId xmlns:a16="http://schemas.microsoft.com/office/drawing/2014/main" id="{BAE05C19-AFFC-46DB-8B95-3218C68A4F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1243013"/>
            <a:ext cx="3738562" cy="49450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D2C1D2F9-D9F0-44B6-97B2-4C4434BC0C12}"/>
              </a:ext>
            </a:extLst>
          </p:cNvPr>
          <p:cNvSpPr>
            <a:spLocks noChangeArrowheads="1"/>
          </p:cNvSpPr>
          <p:nvPr/>
        </p:nvSpPr>
        <p:spPr bwMode="auto">
          <a:xfrm>
            <a:off x="0" y="228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lgn="l">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buFont typeface="Monotype Sorts" pitchFamily="2" charset="2"/>
              <a:buNone/>
            </a:pPr>
            <a:r>
              <a:rPr lang="en-US" altLang="en-US"/>
              <a:t>Reverse Accumulation</a:t>
            </a:r>
          </a:p>
        </p:txBody>
      </p:sp>
      <p:pic>
        <p:nvPicPr>
          <p:cNvPr id="284675" name="Picture 3">
            <a:extLst>
              <a:ext uri="{FF2B5EF4-FFF2-40B4-BE49-F238E27FC236}">
                <a16:creationId xmlns:a16="http://schemas.microsoft.com/office/drawing/2014/main" id="{B15C1A8D-A326-4E4C-8A5C-249125DD5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05" t="17523" r="29248" b="4533"/>
          <a:stretch>
            <a:fillRect/>
          </a:stretch>
        </p:blipFill>
        <p:spPr bwMode="auto">
          <a:xfrm>
            <a:off x="4341813" y="831850"/>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8" name="Rectangle 6">
            <a:extLst>
              <a:ext uri="{FF2B5EF4-FFF2-40B4-BE49-F238E27FC236}">
                <a16:creationId xmlns:a16="http://schemas.microsoft.com/office/drawing/2014/main" id="{75A524BA-5CEE-4B17-8740-4C8F5418B7A9}"/>
              </a:ext>
            </a:extLst>
          </p:cNvPr>
          <p:cNvSpPr>
            <a:spLocks noChangeArrowheads="1"/>
          </p:cNvSpPr>
          <p:nvPr/>
        </p:nvSpPr>
        <p:spPr bwMode="auto">
          <a:xfrm>
            <a:off x="198438" y="5176838"/>
            <a:ext cx="4030662" cy="13731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a:solidFill>
                  <a:srgbClr val="003399"/>
                </a:solidFill>
              </a:rPr>
              <a:t>Useful for destabilization sensitivity in landslide hazard assessment</a:t>
            </a:r>
          </a:p>
        </p:txBody>
      </p:sp>
      <p:graphicFrame>
        <p:nvGraphicFramePr>
          <p:cNvPr id="284679" name="Object 7">
            <a:extLst>
              <a:ext uri="{FF2B5EF4-FFF2-40B4-BE49-F238E27FC236}">
                <a16:creationId xmlns:a16="http://schemas.microsoft.com/office/drawing/2014/main" id="{D506E541-E35F-458A-82BB-F0D7F040A080}"/>
              </a:ext>
            </a:extLst>
          </p:cNvPr>
          <p:cNvGraphicFramePr>
            <a:graphicFrameLocks noChangeAspect="1"/>
          </p:cNvGraphicFramePr>
          <p:nvPr/>
        </p:nvGraphicFramePr>
        <p:xfrm>
          <a:off x="-85725" y="630238"/>
          <a:ext cx="4608513" cy="4719637"/>
        </p:xfrm>
        <a:graphic>
          <a:graphicData uri="http://schemas.openxmlformats.org/presentationml/2006/ole">
            <mc:AlternateContent xmlns:mc="http://schemas.openxmlformats.org/markup-compatibility/2006">
              <mc:Choice xmlns:v="urn:schemas-microsoft-com:vml" Requires="v">
                <p:oleObj spid="_x0000_s284680" name="Picture" r:id="rId4" imgW="2752560" imgH="2819520" progId="Word.Picture.8">
                  <p:embed/>
                </p:oleObj>
              </mc:Choice>
              <mc:Fallback>
                <p:oleObj name="Picture" r:id="rId4" imgW="2752560" imgH="281952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630238"/>
                        <a:ext cx="46085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E25B174B-E8D3-44CA-9794-4C63EB45E97D}"/>
              </a:ext>
            </a:extLst>
          </p:cNvPr>
          <p:cNvSpPr>
            <a:spLocks noGrp="1" noChangeArrowheads="1"/>
          </p:cNvSpPr>
          <p:nvPr>
            <p:ph type="title"/>
          </p:nvPr>
        </p:nvSpPr>
        <p:spPr>
          <a:xfrm>
            <a:off x="649288" y="0"/>
            <a:ext cx="7912100" cy="666750"/>
          </a:xfrm>
        </p:spPr>
        <p:txBody>
          <a:bodyPr/>
          <a:lstStyle/>
          <a:p>
            <a:pPr algn="ctr"/>
            <a:r>
              <a:rPr lang="en-US" altLang="en-US" sz="4400"/>
              <a:t>Transport limited accumulation</a:t>
            </a:r>
          </a:p>
        </p:txBody>
      </p:sp>
      <p:pic>
        <p:nvPicPr>
          <p:cNvPr id="282627" name="Picture 3">
            <a:extLst>
              <a:ext uri="{FF2B5EF4-FFF2-40B4-BE49-F238E27FC236}">
                <a16:creationId xmlns:a16="http://schemas.microsoft.com/office/drawing/2014/main" id="{0736497D-8A71-4E92-BB45-948F4CC56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2266950" cy="3492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8" name="Picture 4">
            <a:extLst>
              <a:ext uri="{FF2B5EF4-FFF2-40B4-BE49-F238E27FC236}">
                <a16:creationId xmlns:a16="http://schemas.microsoft.com/office/drawing/2014/main" id="{752AD07D-3DE5-419A-9C5F-F08F115F7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1684338"/>
            <a:ext cx="2203450" cy="35417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9" name="Picture 5">
            <a:extLst>
              <a:ext uri="{FF2B5EF4-FFF2-40B4-BE49-F238E27FC236}">
                <a16:creationId xmlns:a16="http://schemas.microsoft.com/office/drawing/2014/main" id="{370091E6-BF72-49F9-8F6F-96FB91B3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1692275"/>
            <a:ext cx="2157412" cy="35417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30" name="Picture 6">
            <a:extLst>
              <a:ext uri="{FF2B5EF4-FFF2-40B4-BE49-F238E27FC236}">
                <a16:creationId xmlns:a16="http://schemas.microsoft.com/office/drawing/2014/main" id="{27EC0D96-EAC9-43B1-AF8E-B4D04E090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88" y="1709738"/>
            <a:ext cx="2220912" cy="34639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2632" name="Object 8">
            <a:extLst>
              <a:ext uri="{FF2B5EF4-FFF2-40B4-BE49-F238E27FC236}">
                <a16:creationId xmlns:a16="http://schemas.microsoft.com/office/drawing/2014/main" id="{C4ABE39A-C765-4101-8F09-1336E4F97D34}"/>
              </a:ext>
            </a:extLst>
          </p:cNvPr>
          <p:cNvGraphicFramePr>
            <a:graphicFrameLocks noChangeAspect="1"/>
          </p:cNvGraphicFramePr>
          <p:nvPr/>
        </p:nvGraphicFramePr>
        <p:xfrm>
          <a:off x="0" y="776288"/>
          <a:ext cx="2217738" cy="665162"/>
        </p:xfrm>
        <a:graphic>
          <a:graphicData uri="http://schemas.openxmlformats.org/presentationml/2006/ole">
            <mc:AlternateContent xmlns:mc="http://schemas.openxmlformats.org/markup-compatibility/2006">
              <mc:Choice xmlns:v="urn:schemas-microsoft-com:vml" Requires="v">
                <p:oleObj spid="_x0000_s282642" name="Document" r:id="rId7" imgW="1212120" imgH="361800" progId="Word.Document.8">
                  <p:embed/>
                </p:oleObj>
              </mc:Choice>
              <mc:Fallback>
                <p:oleObj name="Document" r:id="rId7" imgW="1212120" imgH="3618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76288"/>
                        <a:ext cx="22177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3" name="Object 9">
            <a:extLst>
              <a:ext uri="{FF2B5EF4-FFF2-40B4-BE49-F238E27FC236}">
                <a16:creationId xmlns:a16="http://schemas.microsoft.com/office/drawing/2014/main" id="{8B8C8FE4-F8C1-4844-9F1C-CAD7FC233617}"/>
              </a:ext>
            </a:extLst>
          </p:cNvPr>
          <p:cNvGraphicFramePr>
            <a:graphicFrameLocks noChangeAspect="1"/>
          </p:cNvGraphicFramePr>
          <p:nvPr/>
        </p:nvGraphicFramePr>
        <p:xfrm>
          <a:off x="2281238" y="773113"/>
          <a:ext cx="2443162" cy="901700"/>
        </p:xfrm>
        <a:graphic>
          <a:graphicData uri="http://schemas.openxmlformats.org/presentationml/2006/ole">
            <mc:AlternateContent xmlns:mc="http://schemas.openxmlformats.org/markup-compatibility/2006">
              <mc:Choice xmlns:v="urn:schemas-microsoft-com:vml" Requires="v">
                <p:oleObj spid="_x0000_s282643" name="Document" r:id="rId9" imgW="1360800" imgH="501480" progId="Word.Document.8">
                  <p:embed/>
                </p:oleObj>
              </mc:Choice>
              <mc:Fallback>
                <p:oleObj name="Document" r:id="rId9" imgW="1360800" imgH="501480" progId="Word.Documen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238" y="773113"/>
                        <a:ext cx="24431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4" name="Object 10">
            <a:extLst>
              <a:ext uri="{FF2B5EF4-FFF2-40B4-BE49-F238E27FC236}">
                <a16:creationId xmlns:a16="http://schemas.microsoft.com/office/drawing/2014/main" id="{6E7E5BBD-CDEC-4F99-AAD1-8D35DDA9CFD6}"/>
              </a:ext>
            </a:extLst>
          </p:cNvPr>
          <p:cNvGraphicFramePr>
            <a:graphicFrameLocks noChangeAspect="1"/>
          </p:cNvGraphicFramePr>
          <p:nvPr/>
        </p:nvGraphicFramePr>
        <p:xfrm>
          <a:off x="4489450" y="811213"/>
          <a:ext cx="2449513" cy="903287"/>
        </p:xfrm>
        <a:graphic>
          <a:graphicData uri="http://schemas.openxmlformats.org/presentationml/2006/ole">
            <mc:AlternateContent xmlns:mc="http://schemas.openxmlformats.org/markup-compatibility/2006">
              <mc:Choice xmlns:v="urn:schemas-microsoft-com:vml" Requires="v">
                <p:oleObj spid="_x0000_s282644" name="Document" r:id="rId11" imgW="1360800" imgH="501480" progId="Word.Document.8">
                  <p:embed/>
                </p:oleObj>
              </mc:Choice>
              <mc:Fallback>
                <p:oleObj name="Document" r:id="rId11" imgW="1360800" imgH="501480" progId="Word.Document.8">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811213"/>
                        <a:ext cx="2449513"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5" name="Object 11">
            <a:extLst>
              <a:ext uri="{FF2B5EF4-FFF2-40B4-BE49-F238E27FC236}">
                <a16:creationId xmlns:a16="http://schemas.microsoft.com/office/drawing/2014/main" id="{A196B146-A3C7-4D5E-A34B-313BD707ADCA}"/>
              </a:ext>
            </a:extLst>
          </p:cNvPr>
          <p:cNvGraphicFramePr>
            <a:graphicFrameLocks noChangeAspect="1"/>
          </p:cNvGraphicFramePr>
          <p:nvPr/>
        </p:nvGraphicFramePr>
        <p:xfrm>
          <a:off x="6732588" y="803275"/>
          <a:ext cx="2449512" cy="903288"/>
        </p:xfrm>
        <a:graphic>
          <a:graphicData uri="http://schemas.openxmlformats.org/presentationml/2006/ole">
            <mc:AlternateContent xmlns:mc="http://schemas.openxmlformats.org/markup-compatibility/2006">
              <mc:Choice xmlns:v="urn:schemas-microsoft-com:vml" Requires="v">
                <p:oleObj spid="_x0000_s282645" name="Document" r:id="rId13" imgW="1360800" imgH="501480" progId="Word.Document.8">
                  <p:embed/>
                </p:oleObj>
              </mc:Choice>
              <mc:Fallback>
                <p:oleObj name="Document" r:id="rId13" imgW="1360800" imgH="501480" progId="Word.Document.8">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803275"/>
                        <a:ext cx="24495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7" name="Object 13">
            <a:extLst>
              <a:ext uri="{FF2B5EF4-FFF2-40B4-BE49-F238E27FC236}">
                <a16:creationId xmlns:a16="http://schemas.microsoft.com/office/drawing/2014/main" id="{65C2A483-0887-4B28-9816-41F3157FD355}"/>
              </a:ext>
            </a:extLst>
          </p:cNvPr>
          <p:cNvGraphicFramePr>
            <a:graphicFrameLocks noChangeAspect="1"/>
          </p:cNvGraphicFramePr>
          <p:nvPr/>
        </p:nvGraphicFramePr>
        <p:xfrm>
          <a:off x="3449638" y="5503863"/>
          <a:ext cx="3016250" cy="454025"/>
        </p:xfrm>
        <a:graphic>
          <a:graphicData uri="http://schemas.openxmlformats.org/presentationml/2006/ole">
            <mc:AlternateContent xmlns:mc="http://schemas.openxmlformats.org/markup-compatibility/2006">
              <mc:Choice xmlns:v="urn:schemas-microsoft-com:vml" Requires="v">
                <p:oleObj spid="_x0000_s282646" name="Equation" r:id="rId15" imgW="1688760" imgH="253800" progId="Equation.3">
                  <p:embed/>
                </p:oleObj>
              </mc:Choice>
              <mc:Fallback>
                <p:oleObj name="Equation" r:id="rId15" imgW="1688760" imgH="2538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9638" y="5503863"/>
                        <a:ext cx="3016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8" name="Object 14">
            <a:extLst>
              <a:ext uri="{FF2B5EF4-FFF2-40B4-BE49-F238E27FC236}">
                <a16:creationId xmlns:a16="http://schemas.microsoft.com/office/drawing/2014/main" id="{680285BD-A597-4779-B217-89BF090DF061}"/>
              </a:ext>
            </a:extLst>
          </p:cNvPr>
          <p:cNvGraphicFramePr>
            <a:graphicFrameLocks noChangeAspect="1"/>
          </p:cNvGraphicFramePr>
          <p:nvPr/>
        </p:nvGraphicFramePr>
        <p:xfrm>
          <a:off x="6675438" y="5494338"/>
          <a:ext cx="2268537" cy="409575"/>
        </p:xfrm>
        <a:graphic>
          <a:graphicData uri="http://schemas.openxmlformats.org/presentationml/2006/ole">
            <mc:AlternateContent xmlns:mc="http://schemas.openxmlformats.org/markup-compatibility/2006">
              <mc:Choice xmlns:v="urn:schemas-microsoft-com:vml" Requires="v">
                <p:oleObj spid="_x0000_s282647" name="Equation" r:id="rId17" imgW="1269720" imgH="228600" progId="Equation.3">
                  <p:embed/>
                </p:oleObj>
              </mc:Choice>
              <mc:Fallback>
                <p:oleObj name="Equation" r:id="rId17" imgW="126972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5438" y="5494338"/>
                        <a:ext cx="226853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2639" name="Line 15">
            <a:extLst>
              <a:ext uri="{FF2B5EF4-FFF2-40B4-BE49-F238E27FC236}">
                <a16:creationId xmlns:a16="http://schemas.microsoft.com/office/drawing/2014/main" id="{D9D406E9-1286-4585-A567-24E0D6AFEF61}"/>
              </a:ext>
            </a:extLst>
          </p:cNvPr>
          <p:cNvSpPr>
            <a:spLocks noChangeShapeType="1"/>
          </p:cNvSpPr>
          <p:nvPr/>
        </p:nvSpPr>
        <p:spPr bwMode="auto">
          <a:xfrm flipH="1">
            <a:off x="4703763" y="5276850"/>
            <a:ext cx="663575" cy="29051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0" name="Line 16">
            <a:extLst>
              <a:ext uri="{FF2B5EF4-FFF2-40B4-BE49-F238E27FC236}">
                <a16:creationId xmlns:a16="http://schemas.microsoft.com/office/drawing/2014/main" id="{B53F6440-A2AB-4923-ACAC-A65FFA1CCF65}"/>
              </a:ext>
            </a:extLst>
          </p:cNvPr>
          <p:cNvSpPr>
            <a:spLocks noChangeShapeType="1"/>
          </p:cNvSpPr>
          <p:nvPr/>
        </p:nvSpPr>
        <p:spPr bwMode="auto">
          <a:xfrm flipV="1">
            <a:off x="7593013" y="5237163"/>
            <a:ext cx="279400" cy="34448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Text Box 17">
            <a:extLst>
              <a:ext uri="{FF2B5EF4-FFF2-40B4-BE49-F238E27FC236}">
                <a16:creationId xmlns:a16="http://schemas.microsoft.com/office/drawing/2014/main" id="{16B2E6EE-5599-4001-8E1A-8F21FB59A305}"/>
              </a:ext>
            </a:extLst>
          </p:cNvPr>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latin typeface="Arial" panose="020B0604020202020204" pitchFamily="34" charset="0"/>
              </a:rPr>
              <a:t>Useful for modeling erosion and sediment delivery, the spatial dependence of sediment delivery ratio and contaminant that adheres to sediment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8466" name="Picture 2">
            <a:extLst>
              <a:ext uri="{FF2B5EF4-FFF2-40B4-BE49-F238E27FC236}">
                <a16:creationId xmlns:a16="http://schemas.microsoft.com/office/drawing/2014/main" id="{29911450-60D7-4A9A-A29B-FC9857B4A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450850"/>
            <a:ext cx="35718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67" name="Picture 3">
            <a:extLst>
              <a:ext uri="{FF2B5EF4-FFF2-40B4-BE49-F238E27FC236}">
                <a16:creationId xmlns:a16="http://schemas.microsoft.com/office/drawing/2014/main" id="{72046D87-BA77-4933-8211-65E12D2E846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50" y="92075"/>
            <a:ext cx="51435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8" name="Rectangle 4">
            <a:extLst>
              <a:ext uri="{FF2B5EF4-FFF2-40B4-BE49-F238E27FC236}">
                <a16:creationId xmlns:a16="http://schemas.microsoft.com/office/drawing/2014/main" id="{22CD5204-DBA7-4ADF-854F-7724561F75C0}"/>
              </a:ext>
            </a:extLst>
          </p:cNvPr>
          <p:cNvSpPr>
            <a:spLocks noGrp="1" noChangeArrowheads="1"/>
          </p:cNvSpPr>
          <p:nvPr>
            <p:ph type="title"/>
          </p:nvPr>
        </p:nvSpPr>
        <p:spPr>
          <a:xfrm>
            <a:off x="4146550" y="0"/>
            <a:ext cx="4787900" cy="393700"/>
          </a:xfrm>
        </p:spPr>
        <p:txBody>
          <a:bodyPr/>
          <a:lstStyle/>
          <a:p>
            <a:r>
              <a:rPr lang="en-US" altLang="en-US" sz="2400"/>
              <a:t>Grey River, New Zealand South Island</a:t>
            </a:r>
          </a:p>
        </p:txBody>
      </p:sp>
      <p:pic>
        <p:nvPicPr>
          <p:cNvPr id="318469" name="Picture 5">
            <a:extLst>
              <a:ext uri="{FF2B5EF4-FFF2-40B4-BE49-F238E27FC236}">
                <a16:creationId xmlns:a16="http://schemas.microsoft.com/office/drawing/2014/main" id="{50B37565-C234-47E0-BA22-1942F0FD73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4905375"/>
            <a:ext cx="37623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70" name="Line 6">
            <a:extLst>
              <a:ext uri="{FF2B5EF4-FFF2-40B4-BE49-F238E27FC236}">
                <a16:creationId xmlns:a16="http://schemas.microsoft.com/office/drawing/2014/main" id="{60664612-2651-4148-BBE7-618364503A0D}"/>
              </a:ext>
            </a:extLst>
          </p:cNvPr>
          <p:cNvSpPr>
            <a:spLocks noChangeShapeType="1"/>
          </p:cNvSpPr>
          <p:nvPr/>
        </p:nvSpPr>
        <p:spPr bwMode="auto">
          <a:xfrm flipH="1">
            <a:off x="4965700" y="1930400"/>
            <a:ext cx="29845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1" name="Line 7">
            <a:extLst>
              <a:ext uri="{FF2B5EF4-FFF2-40B4-BE49-F238E27FC236}">
                <a16:creationId xmlns:a16="http://schemas.microsoft.com/office/drawing/2014/main" id="{66E841C0-8EC3-4BA6-9970-3346FFB96875}"/>
              </a:ext>
            </a:extLst>
          </p:cNvPr>
          <p:cNvSpPr>
            <a:spLocks noChangeShapeType="1"/>
          </p:cNvSpPr>
          <p:nvPr/>
        </p:nvSpPr>
        <p:spPr bwMode="auto">
          <a:xfrm flipH="1" flipV="1">
            <a:off x="3619500" y="393700"/>
            <a:ext cx="421640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2" name="Line 8">
            <a:extLst>
              <a:ext uri="{FF2B5EF4-FFF2-40B4-BE49-F238E27FC236}">
                <a16:creationId xmlns:a16="http://schemas.microsoft.com/office/drawing/2014/main" id="{D81F3616-A45E-45B0-BCAA-EEFA5E19D0DF}"/>
              </a:ext>
            </a:extLst>
          </p:cNvPr>
          <p:cNvSpPr>
            <a:spLocks noChangeShapeType="1"/>
          </p:cNvSpPr>
          <p:nvPr/>
        </p:nvSpPr>
        <p:spPr bwMode="auto">
          <a:xfrm>
            <a:off x="4762500" y="3352800"/>
            <a:ext cx="495300" cy="1473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8473" name="Picture 9">
            <a:extLst>
              <a:ext uri="{FF2B5EF4-FFF2-40B4-BE49-F238E27FC236}">
                <a16:creationId xmlns:a16="http://schemas.microsoft.com/office/drawing/2014/main" id="{C37157CE-7B61-4AAF-B0F7-844CD5BD34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5057775"/>
            <a:ext cx="3752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74" name="Line 10">
            <a:extLst>
              <a:ext uri="{FF2B5EF4-FFF2-40B4-BE49-F238E27FC236}">
                <a16:creationId xmlns:a16="http://schemas.microsoft.com/office/drawing/2014/main" id="{1AD2FCF9-260C-4061-8968-B17AB33A4FB8}"/>
              </a:ext>
            </a:extLst>
          </p:cNvPr>
          <p:cNvSpPr>
            <a:spLocks noChangeShapeType="1"/>
          </p:cNvSpPr>
          <p:nvPr/>
        </p:nvSpPr>
        <p:spPr bwMode="auto">
          <a:xfrm>
            <a:off x="2222500" y="2578100"/>
            <a:ext cx="0" cy="2070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5" name="Text Box 11">
            <a:extLst>
              <a:ext uri="{FF2B5EF4-FFF2-40B4-BE49-F238E27FC236}">
                <a16:creationId xmlns:a16="http://schemas.microsoft.com/office/drawing/2014/main" id="{1A80B236-4593-426C-96CD-6B5403CC9B18}"/>
              </a:ext>
            </a:extLst>
          </p:cNvPr>
          <p:cNvSpPr txBox="1">
            <a:spLocks noChangeArrowheads="1"/>
          </p:cNvSpPr>
          <p:nvPr/>
        </p:nvSpPr>
        <p:spPr bwMode="auto">
          <a:xfrm>
            <a:off x="228600" y="4564063"/>
            <a:ext cx="387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Subwatershed attributes</a:t>
            </a:r>
          </a:p>
        </p:txBody>
      </p:sp>
      <p:sp>
        <p:nvSpPr>
          <p:cNvPr id="318476" name="Text Box 12">
            <a:extLst>
              <a:ext uri="{FF2B5EF4-FFF2-40B4-BE49-F238E27FC236}">
                <a16:creationId xmlns:a16="http://schemas.microsoft.com/office/drawing/2014/main" id="{E27BF5B7-98C0-454B-B6BE-F33EB6BD1A01}"/>
              </a:ext>
            </a:extLst>
          </p:cNvPr>
          <p:cNvSpPr txBox="1">
            <a:spLocks noChangeArrowheads="1"/>
          </p:cNvSpPr>
          <p:nvPr/>
        </p:nvSpPr>
        <p:spPr bwMode="auto">
          <a:xfrm>
            <a:off x="4013200" y="4754563"/>
            <a:ext cx="387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Stream segment attributes</a:t>
            </a:r>
          </a:p>
        </p:txBody>
      </p:sp>
      <p:sp>
        <p:nvSpPr>
          <p:cNvPr id="318477" name="Text Box 13">
            <a:extLst>
              <a:ext uri="{FF2B5EF4-FFF2-40B4-BE49-F238E27FC236}">
                <a16:creationId xmlns:a16="http://schemas.microsoft.com/office/drawing/2014/main" id="{1CE247CF-8FF3-4AFA-B97F-DD7B84B27D6A}"/>
              </a:ext>
            </a:extLst>
          </p:cNvPr>
          <p:cNvSpPr txBox="1">
            <a:spLocks noChangeArrowheads="1"/>
          </p:cNvSpPr>
          <p:nvPr/>
        </p:nvSpPr>
        <p:spPr bwMode="auto">
          <a:xfrm>
            <a:off x="0" y="657225"/>
            <a:ext cx="21891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600">
                <a:solidFill>
                  <a:schemeClr val="tx1"/>
                </a:solidFill>
              </a:rPr>
              <a:t>Basin Area: 3817 km</a:t>
            </a:r>
            <a:r>
              <a:rPr kumimoji="0" lang="en-US" altLang="en-US" sz="1600" baseline="30000">
                <a:solidFill>
                  <a:schemeClr val="tx1"/>
                </a:solidFill>
              </a:rPr>
              <a:t>2</a:t>
            </a:r>
            <a:endParaRPr kumimoji="0" lang="en-US" altLang="en-US" sz="1600">
              <a:solidFill>
                <a:schemeClr val="tx1"/>
              </a:solidFill>
            </a:endParaRPr>
          </a:p>
          <a:p>
            <a:pPr algn="l">
              <a:spcBef>
                <a:spcPct val="50000"/>
              </a:spcBef>
            </a:pPr>
            <a:r>
              <a:rPr kumimoji="0" lang="en-US" altLang="en-US" sz="1600">
                <a:solidFill>
                  <a:schemeClr val="tx1"/>
                </a:solidFill>
              </a:rPr>
              <a:t>Flow: 12.1 x 10</a:t>
            </a:r>
            <a:r>
              <a:rPr kumimoji="0" lang="en-US" altLang="en-US" sz="1600" baseline="30000">
                <a:solidFill>
                  <a:schemeClr val="tx1"/>
                </a:solidFill>
              </a:rPr>
              <a:t>9</a:t>
            </a:r>
            <a:r>
              <a:rPr kumimoji="0" lang="en-US" altLang="en-US" sz="1600">
                <a:solidFill>
                  <a:schemeClr val="tx1"/>
                </a:solidFill>
              </a:rPr>
              <a:t> m</a:t>
            </a:r>
            <a:r>
              <a:rPr kumimoji="0" lang="en-US" altLang="en-US" sz="1600" baseline="30000">
                <a:solidFill>
                  <a:schemeClr val="tx1"/>
                </a:solidFill>
              </a:rPr>
              <a:t>3</a:t>
            </a:r>
          </a:p>
          <a:p>
            <a:pPr algn="l">
              <a:spcBef>
                <a:spcPct val="50000"/>
              </a:spcBef>
            </a:pPr>
            <a:r>
              <a:rPr kumimoji="0" lang="en-US" altLang="en-US" sz="1600">
                <a:solidFill>
                  <a:schemeClr val="tx1"/>
                </a:solidFill>
              </a:rPr>
              <a:t>Flow/Area: 3184 mm</a:t>
            </a:r>
          </a:p>
        </p:txBody>
      </p:sp>
      <p:sp>
        <p:nvSpPr>
          <p:cNvPr id="318478" name="Text Box 14">
            <a:extLst>
              <a:ext uri="{FF2B5EF4-FFF2-40B4-BE49-F238E27FC236}">
                <a16:creationId xmlns:a16="http://schemas.microsoft.com/office/drawing/2014/main" id="{2E77D3CD-6028-4592-BAE9-E666171D9712}"/>
              </a:ext>
            </a:extLst>
          </p:cNvPr>
          <p:cNvSpPr txBox="1">
            <a:spLocks noChangeArrowheads="1"/>
          </p:cNvSpPr>
          <p:nvPr/>
        </p:nvSpPr>
        <p:spPr bwMode="auto">
          <a:xfrm>
            <a:off x="7881938" y="2366963"/>
            <a:ext cx="1103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1400">
                <a:solidFill>
                  <a:schemeClr val="tx1"/>
                </a:solidFill>
              </a:rPr>
              <a:t>Christchurch</a:t>
            </a:r>
          </a:p>
        </p:txBody>
      </p:sp>
      <p:sp>
        <p:nvSpPr>
          <p:cNvPr id="318479" name="Oval 15">
            <a:extLst>
              <a:ext uri="{FF2B5EF4-FFF2-40B4-BE49-F238E27FC236}">
                <a16:creationId xmlns:a16="http://schemas.microsoft.com/office/drawing/2014/main" id="{72EF92FD-86BD-467D-9AB8-119BEFF95C80}"/>
              </a:ext>
            </a:extLst>
          </p:cNvPr>
          <p:cNvSpPr>
            <a:spLocks noChangeArrowheads="1"/>
          </p:cNvSpPr>
          <p:nvPr/>
        </p:nvSpPr>
        <p:spPr bwMode="auto">
          <a:xfrm>
            <a:off x="8301038" y="2365375"/>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0" name="Oval 16">
            <a:extLst>
              <a:ext uri="{FF2B5EF4-FFF2-40B4-BE49-F238E27FC236}">
                <a16:creationId xmlns:a16="http://schemas.microsoft.com/office/drawing/2014/main" id="{5301E04A-4409-4A8C-9300-19EC1CB0547D}"/>
              </a:ext>
            </a:extLst>
          </p:cNvPr>
          <p:cNvSpPr>
            <a:spLocks noChangeArrowheads="1"/>
          </p:cNvSpPr>
          <p:nvPr/>
        </p:nvSpPr>
        <p:spPr bwMode="auto">
          <a:xfrm>
            <a:off x="7599363" y="1717675"/>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1" name="Text Box 17">
            <a:extLst>
              <a:ext uri="{FF2B5EF4-FFF2-40B4-BE49-F238E27FC236}">
                <a16:creationId xmlns:a16="http://schemas.microsoft.com/office/drawing/2014/main" id="{5E1377EB-B113-4849-A946-716B37EA3E61}"/>
              </a:ext>
            </a:extLst>
          </p:cNvPr>
          <p:cNvSpPr txBox="1">
            <a:spLocks noChangeArrowheads="1"/>
          </p:cNvSpPr>
          <p:nvPr/>
        </p:nvSpPr>
        <p:spPr bwMode="auto">
          <a:xfrm>
            <a:off x="6518275" y="1560513"/>
            <a:ext cx="1311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600">
                <a:solidFill>
                  <a:schemeClr val="tx1"/>
                </a:solidFill>
              </a:rPr>
              <a:t>Greymouth</a:t>
            </a:r>
          </a:p>
        </p:txBody>
      </p:sp>
      <p:sp>
        <p:nvSpPr>
          <p:cNvPr id="318482" name="Rectangle 18">
            <a:extLst>
              <a:ext uri="{FF2B5EF4-FFF2-40B4-BE49-F238E27FC236}">
                <a16:creationId xmlns:a16="http://schemas.microsoft.com/office/drawing/2014/main" id="{1DF8FB3C-988C-45B7-9D0F-FC42612B5E32}"/>
              </a:ext>
            </a:extLst>
          </p:cNvPr>
          <p:cNvSpPr>
            <a:spLocks noChangeArrowheads="1"/>
          </p:cNvSpPr>
          <p:nvPr/>
        </p:nvSpPr>
        <p:spPr bwMode="auto">
          <a:xfrm>
            <a:off x="1384300" y="6521450"/>
            <a:ext cx="58832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"Data based on contours supplied by Land Information New Zealand"</a:t>
            </a:r>
          </a:p>
        </p:txBody>
      </p:sp>
      <p:sp>
        <p:nvSpPr>
          <p:cNvPr id="318483" name="Rectangle 19">
            <a:extLst>
              <a:ext uri="{FF2B5EF4-FFF2-40B4-BE49-F238E27FC236}">
                <a16:creationId xmlns:a16="http://schemas.microsoft.com/office/drawing/2014/main" id="{91F93BDB-AB68-4B94-928D-DFD61FACEC9D}"/>
              </a:ext>
            </a:extLst>
          </p:cNvPr>
          <p:cNvSpPr>
            <a:spLocks noChangeArrowheads="1"/>
          </p:cNvSpPr>
          <p:nvPr/>
        </p:nvSpPr>
        <p:spPr bwMode="auto">
          <a:xfrm>
            <a:off x="0" y="0"/>
            <a:ext cx="24415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marL="457200" eaLnBrk="0" fontAlgn="base" hangingPunct="0">
              <a:spcBef>
                <a:spcPct val="0"/>
              </a:spcBef>
              <a:spcAft>
                <a:spcPct val="0"/>
              </a:spcAft>
              <a:defRPr kumimoji="1" sz="2400">
                <a:solidFill>
                  <a:schemeClr val="tx1"/>
                </a:solidFill>
                <a:latin typeface="Times New Roman" panose="02020603050405020304" pitchFamily="18" charset="0"/>
              </a:defRPr>
            </a:lvl6pPr>
            <a:lvl7pPr marL="914400" eaLnBrk="0" fontAlgn="base" hangingPunct="0">
              <a:spcBef>
                <a:spcPct val="0"/>
              </a:spcBef>
              <a:spcAft>
                <a:spcPct val="0"/>
              </a:spcAft>
              <a:defRPr kumimoji="1" sz="2400">
                <a:solidFill>
                  <a:schemeClr val="tx1"/>
                </a:solidFill>
                <a:latin typeface="Times New Roman" panose="02020603050405020304" pitchFamily="18" charset="0"/>
              </a:defRPr>
            </a:lvl7pPr>
            <a:lvl8pPr marL="1371600" eaLnBrk="0" fontAlgn="base" hangingPunct="0">
              <a:spcBef>
                <a:spcPct val="0"/>
              </a:spcBef>
              <a:spcAft>
                <a:spcPct val="0"/>
              </a:spcAft>
              <a:defRPr kumimoji="1" sz="2400">
                <a:solidFill>
                  <a:schemeClr val="tx1"/>
                </a:solidFill>
                <a:latin typeface="Times New Roman" panose="02020603050405020304" pitchFamily="18" charset="0"/>
              </a:defRPr>
            </a:lvl8pPr>
            <a:lvl9pPr marL="18288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nSpc>
                <a:spcPct val="70000"/>
              </a:lnSpc>
            </a:pPr>
            <a:r>
              <a:rPr lang="en-US" altLang="en-US" sz="2800" b="1">
                <a:solidFill>
                  <a:schemeClr val="tx2"/>
                </a:solidFill>
                <a:latin typeface="Arial Narrow" panose="020B0606020202030204" pitchFamily="34" charset="0"/>
              </a:rPr>
              <a:t>TOPNET Model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B0C06FB2-E25B-41E4-B74A-112EE50282AD}"/>
              </a:ext>
            </a:extLst>
          </p:cNvPr>
          <p:cNvSpPr>
            <a:spLocks noGrp="1" noChangeArrowheads="1"/>
          </p:cNvSpPr>
          <p:nvPr>
            <p:ph type="title"/>
          </p:nvPr>
        </p:nvSpPr>
        <p:spPr>
          <a:xfrm>
            <a:off x="258763" y="198438"/>
            <a:ext cx="8885237" cy="1143000"/>
          </a:xfrm>
        </p:spPr>
        <p:txBody>
          <a:bodyPr/>
          <a:lstStyle/>
          <a:p>
            <a:pPr algn="ctr">
              <a:lnSpc>
                <a:spcPct val="100000"/>
              </a:lnSpc>
            </a:pPr>
            <a:r>
              <a:rPr lang="en-US" altLang="en-US" sz="4000">
                <a:cs typeface="Times New Roman" panose="02020603050405020304" pitchFamily="18" charset="0"/>
              </a:rPr>
              <a:t>Drainage area can be concentrated or dispersed (specific catchment area)</a:t>
            </a:r>
            <a:r>
              <a:rPr lang="en-US" altLang="en-US" sz="4000"/>
              <a:t> </a:t>
            </a:r>
          </a:p>
        </p:txBody>
      </p:sp>
      <p:sp>
        <p:nvSpPr>
          <p:cNvPr id="339971" name="Rectangle 3">
            <a:extLst>
              <a:ext uri="{FF2B5EF4-FFF2-40B4-BE49-F238E27FC236}">
                <a16:creationId xmlns:a16="http://schemas.microsoft.com/office/drawing/2014/main" id="{B748D4E1-2755-4E84-83EC-AD729ECA8471}"/>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39972" name="Object 4">
            <a:extLst>
              <a:ext uri="{FF2B5EF4-FFF2-40B4-BE49-F238E27FC236}">
                <a16:creationId xmlns:a16="http://schemas.microsoft.com/office/drawing/2014/main" id="{EB2D0188-1735-4B39-A487-39E9949AB2C1}"/>
              </a:ext>
            </a:extLst>
          </p:cNvPr>
          <p:cNvGraphicFramePr>
            <a:graphicFrameLocks noChangeAspect="1"/>
          </p:cNvGraphicFramePr>
          <p:nvPr/>
        </p:nvGraphicFramePr>
        <p:xfrm>
          <a:off x="244475" y="1633538"/>
          <a:ext cx="9067800" cy="5448300"/>
        </p:xfrm>
        <a:graphic>
          <a:graphicData uri="http://schemas.openxmlformats.org/presentationml/2006/ole">
            <mc:AlternateContent xmlns:mc="http://schemas.openxmlformats.org/markup-compatibility/2006">
              <mc:Choice xmlns:v="urn:schemas-microsoft-com:vml" Requires="v">
                <p:oleObj spid="_x0000_s339973"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244475" y="1633538"/>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6D13EE37-7185-4FA0-9659-8F1C36813CBC}"/>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sp>
        <p:nvSpPr>
          <p:cNvPr id="340995" name="Rectangle 3">
            <a:extLst>
              <a:ext uri="{FF2B5EF4-FFF2-40B4-BE49-F238E27FC236}">
                <a16:creationId xmlns:a16="http://schemas.microsoft.com/office/drawing/2014/main" id="{E708AB57-ED19-460B-ADA9-54D3C90DA1F7}"/>
              </a:ext>
            </a:extLst>
          </p:cNvPr>
          <p:cNvSpPr>
            <a:spLocks noGrp="1" noChangeArrowheads="1"/>
          </p:cNvSpPr>
          <p:nvPr>
            <p:ph type="title"/>
          </p:nvPr>
        </p:nvSpPr>
        <p:spPr>
          <a:xfrm>
            <a:off x="398463" y="958850"/>
            <a:ext cx="8286750" cy="1147763"/>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CA" altLang="en-US" sz="2400" b="0">
                <a:solidFill>
                  <a:schemeClr val="tx1"/>
                </a:solidFill>
                <a:latin typeface="Times New Roman" panose="02020603050405020304" pitchFamily="18" charset="0"/>
              </a:rPr>
              <a:t>Specific catchment area</a:t>
            </a:r>
            <a:r>
              <a:rPr lang="en-CA" altLang="en-US" sz="2400">
                <a:solidFill>
                  <a:schemeClr val="tx1"/>
                </a:solidFill>
                <a:latin typeface="Times New Roman" panose="02020603050405020304" pitchFamily="18" charset="0"/>
              </a:rPr>
              <a:t> </a:t>
            </a:r>
            <a:r>
              <a:rPr lang="en-CA" altLang="en-US" sz="2400" i="1">
                <a:solidFill>
                  <a:schemeClr val="tx1"/>
                </a:solidFill>
                <a:latin typeface="Times New Roman" panose="02020603050405020304" pitchFamily="18" charset="0"/>
              </a:rPr>
              <a:t>a</a:t>
            </a:r>
            <a:r>
              <a:rPr lang="en-CA" altLang="en-US" sz="2400">
                <a:solidFill>
                  <a:schemeClr val="tx1"/>
                </a:solidFill>
                <a:latin typeface="Times New Roman" panose="02020603050405020304" pitchFamily="18" charset="0"/>
              </a:rPr>
              <a:t> is the upslope area per unit contour length [</a:t>
            </a:r>
            <a:r>
              <a:rPr lang="en-CA" altLang="en-US" sz="2400">
                <a:solidFill>
                  <a:schemeClr val="tx1"/>
                </a:solidFill>
                <a:latin typeface="Times New Roman" panose="02020603050405020304" pitchFamily="18" charset="0"/>
                <a:sym typeface="Symbol" panose="05050102010706020507" pitchFamily="18" charset="2"/>
              </a:rPr>
              <a:t>m</a:t>
            </a:r>
            <a:r>
              <a:rPr lang="en-CA" altLang="en-US" sz="2400" baseline="30000">
                <a:solidFill>
                  <a:schemeClr val="tx1"/>
                </a:solidFill>
                <a:latin typeface="Times New Roman" panose="02020603050405020304" pitchFamily="18" charset="0"/>
                <a:sym typeface="Symbol" panose="05050102010706020507" pitchFamily="18" charset="2"/>
              </a:rPr>
              <a:t>2</a:t>
            </a:r>
            <a:r>
              <a:rPr lang="en-CA" altLang="en-US" sz="2400">
                <a:solidFill>
                  <a:schemeClr val="tx1"/>
                </a:solidFill>
                <a:latin typeface="Times New Roman" panose="02020603050405020304" pitchFamily="18" charset="0"/>
                <a:sym typeface="Symbol" panose="05050102010706020507" pitchFamily="18" charset="2"/>
              </a:rPr>
              <a:t>/m  m]</a:t>
            </a:r>
            <a:endParaRPr lang="en-US" altLang="en-US" sz="2400">
              <a:solidFill>
                <a:schemeClr val="tx1"/>
              </a:solidFill>
              <a:latin typeface="Times New Roman" panose="02020603050405020304" pitchFamily="18" charset="0"/>
              <a:sym typeface="Symbol" panose="05050102010706020507" pitchFamily="18" charset="2"/>
            </a:endParaRPr>
          </a:p>
        </p:txBody>
      </p:sp>
      <p:grpSp>
        <p:nvGrpSpPr>
          <p:cNvPr id="340996" name="Group 4">
            <a:extLst>
              <a:ext uri="{FF2B5EF4-FFF2-40B4-BE49-F238E27FC236}">
                <a16:creationId xmlns:a16="http://schemas.microsoft.com/office/drawing/2014/main" id="{CFFBB053-FFDC-473E-9D40-53B36B49AB60}"/>
              </a:ext>
            </a:extLst>
          </p:cNvPr>
          <p:cNvGrpSpPr>
            <a:grpSpLocks/>
          </p:cNvGrpSpPr>
          <p:nvPr/>
        </p:nvGrpSpPr>
        <p:grpSpPr bwMode="auto">
          <a:xfrm>
            <a:off x="266700" y="2074863"/>
            <a:ext cx="4570413" cy="4067175"/>
            <a:chOff x="3095" y="1102"/>
            <a:chExt cx="2879" cy="2562"/>
          </a:xfrm>
        </p:grpSpPr>
        <p:pic>
          <p:nvPicPr>
            <p:cNvPr id="340997" name="Picture 5" descr="D:\streamtube1.bmp">
              <a:extLst>
                <a:ext uri="{FF2B5EF4-FFF2-40B4-BE49-F238E27FC236}">
                  <a16:creationId xmlns:a16="http://schemas.microsoft.com/office/drawing/2014/main" id="{C409AAF8-873E-4731-9D6B-498015EF9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 y="1102"/>
              <a:ext cx="2491" cy="2562"/>
            </a:xfrm>
            <a:prstGeom prst="rect">
              <a:avLst/>
            </a:prstGeom>
            <a:noFill/>
            <a:extLst>
              <a:ext uri="{909E8E84-426E-40DD-AFC4-6F175D3DCCD1}">
                <a14:hiddenFill xmlns:a14="http://schemas.microsoft.com/office/drawing/2010/main">
                  <a:solidFill>
                    <a:srgbClr val="FFFFFF"/>
                  </a:solidFill>
                </a14:hiddenFill>
              </a:ext>
            </a:extLst>
          </p:spPr>
        </p:pic>
        <p:sp>
          <p:nvSpPr>
            <p:cNvPr id="340998" name="Text Box 6">
              <a:extLst>
                <a:ext uri="{FF2B5EF4-FFF2-40B4-BE49-F238E27FC236}">
                  <a16:creationId xmlns:a16="http://schemas.microsoft.com/office/drawing/2014/main" id="{D4AA74BE-5A4D-467E-864F-4BF90B7A6FAA}"/>
                </a:ext>
              </a:extLst>
            </p:cNvPr>
            <p:cNvSpPr txBox="1">
              <a:spLocks noChangeAspect="1" noChangeArrowheads="1"/>
            </p:cNvSpPr>
            <p:nvPr/>
          </p:nvSpPr>
          <p:spPr bwMode="auto">
            <a:xfrm rot="-1069943">
              <a:off x="3546" y="2515"/>
              <a:ext cx="18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Upslope contributing area a</a:t>
              </a:r>
            </a:p>
          </p:txBody>
        </p:sp>
        <p:sp>
          <p:nvSpPr>
            <p:cNvPr id="340999" name="Text Box 7">
              <a:extLst>
                <a:ext uri="{FF2B5EF4-FFF2-40B4-BE49-F238E27FC236}">
                  <a16:creationId xmlns:a16="http://schemas.microsoft.com/office/drawing/2014/main" id="{31FB8D9C-0691-4B3E-A769-56EB3DEE0B3C}"/>
                </a:ext>
              </a:extLst>
            </p:cNvPr>
            <p:cNvSpPr txBox="1">
              <a:spLocks noChangeAspect="1" noChangeArrowheads="1"/>
            </p:cNvSpPr>
            <p:nvPr/>
          </p:nvSpPr>
          <p:spPr bwMode="auto">
            <a:xfrm>
              <a:off x="3965" y="1131"/>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Stream line</a:t>
              </a:r>
            </a:p>
          </p:txBody>
        </p:sp>
        <p:sp>
          <p:nvSpPr>
            <p:cNvPr id="341000" name="Text Box 8">
              <a:extLst>
                <a:ext uri="{FF2B5EF4-FFF2-40B4-BE49-F238E27FC236}">
                  <a16:creationId xmlns:a16="http://schemas.microsoft.com/office/drawing/2014/main" id="{8BC165DB-5484-4280-A2A4-2312E6C7FF17}"/>
                </a:ext>
              </a:extLst>
            </p:cNvPr>
            <p:cNvSpPr txBox="1">
              <a:spLocks noChangeAspect="1" noChangeArrowheads="1"/>
            </p:cNvSpPr>
            <p:nvPr/>
          </p:nvSpPr>
          <p:spPr bwMode="auto">
            <a:xfrm>
              <a:off x="4914" y="1809"/>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Contour line</a:t>
              </a:r>
            </a:p>
          </p:txBody>
        </p:sp>
      </p:grpSp>
      <p:sp>
        <p:nvSpPr>
          <p:cNvPr id="341001" name="Text Box 9">
            <a:extLst>
              <a:ext uri="{FF2B5EF4-FFF2-40B4-BE49-F238E27FC236}">
                <a16:creationId xmlns:a16="http://schemas.microsoft.com/office/drawing/2014/main" id="{1A0585BE-3CA9-47BC-A669-2C55E2EB3E5E}"/>
              </a:ext>
            </a:extLst>
          </p:cNvPr>
          <p:cNvSpPr txBox="1">
            <a:spLocks noChangeArrowheads="1"/>
          </p:cNvSpPr>
          <p:nvPr/>
        </p:nvSpPr>
        <p:spPr bwMode="auto">
          <a:xfrm>
            <a:off x="2516188" y="274638"/>
            <a:ext cx="4167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200">
                <a:solidFill>
                  <a:srgbClr val="FF0000"/>
                </a:solidFill>
              </a:rPr>
              <a:t>Topographic Definition</a:t>
            </a:r>
          </a:p>
        </p:txBody>
      </p:sp>
      <p:graphicFrame>
        <p:nvGraphicFramePr>
          <p:cNvPr id="341002" name="Object 10">
            <a:extLst>
              <a:ext uri="{FF2B5EF4-FFF2-40B4-BE49-F238E27FC236}">
                <a16:creationId xmlns:a16="http://schemas.microsoft.com/office/drawing/2014/main" id="{D5CA0005-15DB-43A1-8A6B-108FCA2A0C85}"/>
              </a:ext>
            </a:extLst>
          </p:cNvPr>
          <p:cNvGraphicFramePr>
            <a:graphicFrameLocks noChangeAspect="1"/>
          </p:cNvGraphicFramePr>
          <p:nvPr/>
        </p:nvGraphicFramePr>
        <p:xfrm>
          <a:off x="4021138" y="1735138"/>
          <a:ext cx="4916487" cy="4391025"/>
        </p:xfrm>
        <a:graphic>
          <a:graphicData uri="http://schemas.openxmlformats.org/presentationml/2006/ole">
            <mc:AlternateContent xmlns:mc="http://schemas.openxmlformats.org/markup-compatibility/2006">
              <mc:Choice xmlns:v="urn:schemas-microsoft-com:vml" Requires="v">
                <p:oleObj spid="_x0000_s341003" name="Picture" r:id="rId5" imgW="4915080" imgH="4390920" progId="Word.Picture.8">
                  <p:embed/>
                </p:oleObj>
              </mc:Choice>
              <mc:Fallback>
                <p:oleObj name="Picture" r:id="rId5" imgW="4915080" imgH="4390920" progId="Word.Picture.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138" y="1735138"/>
                        <a:ext cx="491648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8F90A4E9-0A47-4A55-9620-B7874AA4CCFF}"/>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sp>
        <p:nvSpPr>
          <p:cNvPr id="342019" name="Text Box 3">
            <a:extLst>
              <a:ext uri="{FF2B5EF4-FFF2-40B4-BE49-F238E27FC236}">
                <a16:creationId xmlns:a16="http://schemas.microsoft.com/office/drawing/2014/main" id="{0D245D6A-6382-4ED5-A2A0-CD9535771FDA}"/>
              </a:ext>
            </a:extLst>
          </p:cNvPr>
          <p:cNvSpPr txBox="1">
            <a:spLocks noChangeArrowheads="1"/>
          </p:cNvSpPr>
          <p:nvPr/>
        </p:nvSpPr>
        <p:spPr bwMode="auto">
          <a:xfrm>
            <a:off x="174625" y="209550"/>
            <a:ext cx="8969375"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buFontTx/>
              <a:buChar char="•"/>
            </a:pPr>
            <a:r>
              <a:rPr kumimoji="0" lang="en-US" altLang="en-US" sz="2800" b="1">
                <a:solidFill>
                  <a:srgbClr val="FF3300"/>
                </a:solidFill>
              </a:rPr>
              <a:t>Contributing Area </a:t>
            </a:r>
            <a:r>
              <a:rPr kumimoji="0" lang="en-US" altLang="en-US" sz="2800">
                <a:solidFill>
                  <a:srgbClr val="FF3300"/>
                </a:solidFill>
              </a:rPr>
              <a:t>— a field representing at each point the magnitude of the drainage area upslope of that point.  Also called </a:t>
            </a:r>
            <a:r>
              <a:rPr kumimoji="0" lang="en-US" altLang="en-US" sz="2800" b="1">
                <a:solidFill>
                  <a:srgbClr val="FF3300"/>
                </a:solidFill>
              </a:rPr>
              <a:t>Catchment Area</a:t>
            </a:r>
            <a:r>
              <a:rPr kumimoji="0" lang="en-US" altLang="en-US" sz="2800">
                <a:solidFill>
                  <a:srgbClr val="FF3300"/>
                </a:solidFill>
              </a:rPr>
              <a:t>, </a:t>
            </a:r>
            <a:r>
              <a:rPr kumimoji="0" lang="en-US" altLang="en-US" sz="2800" b="1">
                <a:solidFill>
                  <a:srgbClr val="FF3300"/>
                </a:solidFill>
              </a:rPr>
              <a:t>Drainage Area</a:t>
            </a:r>
            <a:r>
              <a:rPr kumimoji="0" lang="en-US" altLang="en-US" sz="2800">
                <a:solidFill>
                  <a:srgbClr val="FF3300"/>
                </a:solidFill>
              </a:rPr>
              <a:t> or </a:t>
            </a:r>
            <a:r>
              <a:rPr kumimoji="0" lang="en-US" altLang="en-US" sz="2800" b="1">
                <a:solidFill>
                  <a:srgbClr val="FF3300"/>
                </a:solidFill>
              </a:rPr>
              <a:t>Flow Accumulation</a:t>
            </a:r>
            <a:r>
              <a:rPr kumimoji="0" lang="en-US" altLang="en-US" sz="2800">
                <a:solidFill>
                  <a:srgbClr val="FF3300"/>
                </a:solidFill>
              </a:rPr>
              <a:t>.</a:t>
            </a:r>
          </a:p>
          <a:p>
            <a:pPr>
              <a:spcBef>
                <a:spcPct val="50000"/>
              </a:spcBef>
              <a:buFontTx/>
              <a:buChar char="•"/>
            </a:pPr>
            <a:r>
              <a:rPr kumimoji="0" lang="en-US" altLang="en-US" sz="2800" b="1">
                <a:solidFill>
                  <a:srgbClr val="FF3300"/>
                </a:solidFill>
              </a:rPr>
              <a:t>Specific Catchment Area </a:t>
            </a:r>
            <a:r>
              <a:rPr kumimoji="0" lang="en-US" altLang="en-US" sz="2800">
                <a:solidFill>
                  <a:srgbClr val="FF3300"/>
                </a:solidFill>
              </a:rPr>
              <a:t>— a field representing contributing area per unit contour width. Units are length.</a:t>
            </a:r>
          </a:p>
          <a:p>
            <a:pPr>
              <a:spcBef>
                <a:spcPct val="50000"/>
              </a:spcBef>
              <a:buFontTx/>
              <a:buChar char="•"/>
            </a:pPr>
            <a:r>
              <a:rPr kumimoji="0" lang="en-US" altLang="en-US" sz="2800" b="1">
                <a:solidFill>
                  <a:srgbClr val="FF3300"/>
                </a:solidFill>
              </a:rPr>
              <a:t>Concentrated Contributing Area </a:t>
            </a:r>
            <a:r>
              <a:rPr kumimoji="0" lang="en-US" altLang="en-US" sz="2800">
                <a:solidFill>
                  <a:srgbClr val="FF3300"/>
                </a:solidFill>
              </a:rPr>
              <a:t>— the contributing area on a smooth surface or flow line where surface flow has concentrated and there is a measurable contributing area to a point.  Units are area.</a:t>
            </a:r>
            <a:endParaRPr kumimoji="0" lang="en-US" altLang="en-US" sz="2800" b="1">
              <a:solidFill>
                <a:srgbClr val="FF3300"/>
              </a:solidFill>
            </a:endParaRPr>
          </a:p>
          <a:p>
            <a:pPr>
              <a:spcBef>
                <a:spcPct val="50000"/>
              </a:spcBef>
              <a:buFontTx/>
              <a:buChar char="•"/>
            </a:pPr>
            <a:r>
              <a:rPr kumimoji="0" lang="en-US" altLang="en-US" sz="2800" b="1">
                <a:solidFill>
                  <a:schemeClr val="accent2"/>
                </a:solidFill>
              </a:rPr>
              <a:t>Contributing Area Grid </a:t>
            </a:r>
            <a:r>
              <a:rPr kumimoji="0" lang="en-US" altLang="en-US" sz="2800">
                <a:solidFill>
                  <a:schemeClr val="accent2"/>
                </a:solidFill>
              </a:rPr>
              <a:t>— a grid derived from the flow direction grid, which counts in each cell the number of upstream cells draining through that cell.</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D348B523-474A-457C-8DCE-9739D0291A48}"/>
              </a:ext>
            </a:extLst>
          </p:cNvPr>
          <p:cNvSpPr>
            <a:spLocks noGrp="1" noChangeArrowheads="1"/>
          </p:cNvSpPr>
          <p:nvPr>
            <p:ph type="title"/>
          </p:nvPr>
        </p:nvSpPr>
        <p:spPr>
          <a:xfrm>
            <a:off x="244475" y="304800"/>
            <a:ext cx="8564563" cy="3216275"/>
          </a:xfrm>
        </p:spPr>
        <p:txBody>
          <a:bodyPr/>
          <a:lstStyle/>
          <a:p>
            <a:pPr>
              <a:lnSpc>
                <a:spcPct val="100000"/>
              </a:lnSpc>
            </a:pPr>
            <a:r>
              <a:rPr lang="en-US" altLang="en-US" sz="4400">
                <a:latin typeface="Times New Roman" panose="02020603050405020304" pitchFamily="18" charset="0"/>
              </a:rPr>
              <a:t>Hydrologic processes are different on hillslopes and in channels.  It is important to recognize this and delineate model elements that account for this.</a:t>
            </a:r>
          </a:p>
        </p:txBody>
      </p:sp>
      <p:sp>
        <p:nvSpPr>
          <p:cNvPr id="290819" name="Rectangle 3">
            <a:extLst>
              <a:ext uri="{FF2B5EF4-FFF2-40B4-BE49-F238E27FC236}">
                <a16:creationId xmlns:a16="http://schemas.microsoft.com/office/drawing/2014/main" id="{FEE890E7-BECA-4B50-92AE-76AF51DDBF55}"/>
              </a:ext>
            </a:extLst>
          </p:cNvPr>
          <p:cNvSpPr>
            <a:spLocks noGrp="1" noChangeArrowheads="1"/>
          </p:cNvSpPr>
          <p:nvPr>
            <p:ph type="body" idx="1"/>
          </p:nvPr>
        </p:nvSpPr>
        <p:spPr>
          <a:xfrm>
            <a:off x="503238" y="3794125"/>
            <a:ext cx="8167687" cy="2498725"/>
          </a:xfrm>
        </p:spPr>
        <p:txBody>
          <a:bodyPr/>
          <a:lstStyle/>
          <a:p>
            <a:r>
              <a:rPr lang="en-US" altLang="en-US"/>
              <a:t>Concentrated versus dispersed flow.</a:t>
            </a:r>
          </a:p>
          <a:p>
            <a:r>
              <a:rPr lang="en-US" altLang="en-US"/>
              <a:t>Objective delineation of channel networks using digital elevation models.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1E7D391D-4A02-4857-8254-821E7C44BA7A}"/>
              </a:ext>
            </a:extLst>
          </p:cNvPr>
          <p:cNvSpPr>
            <a:spLocks noGrp="1" noChangeArrowheads="1"/>
          </p:cNvSpPr>
          <p:nvPr>
            <p:ph type="title"/>
          </p:nvPr>
        </p:nvSpPr>
        <p:spPr>
          <a:xfrm>
            <a:off x="0" y="79375"/>
            <a:ext cx="9144000" cy="838200"/>
          </a:xfrm>
        </p:spPr>
        <p:txBody>
          <a:bodyPr/>
          <a:lstStyle/>
          <a:p>
            <a:pPr algn="ctr"/>
            <a:r>
              <a:rPr lang="en-US" altLang="en-US" sz="3200"/>
              <a:t>How to decide on drainage area threshold to determine channels and watershed model elements?</a:t>
            </a:r>
          </a:p>
        </p:txBody>
      </p:sp>
      <p:graphicFrame>
        <p:nvGraphicFramePr>
          <p:cNvPr id="285699" name="Object 3">
            <a:extLst>
              <a:ext uri="{FF2B5EF4-FFF2-40B4-BE49-F238E27FC236}">
                <a16:creationId xmlns:a16="http://schemas.microsoft.com/office/drawing/2014/main" id="{76EBFE7F-E6FD-4F0A-8A20-58EC5DDC7A39}"/>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285704" name="Bitmap Image" r:id="rId4" imgW="5466667" imgH="7497221" progId="Paint.Picture">
                  <p:embed/>
                </p:oleObj>
              </mc:Choice>
              <mc:Fallback>
                <p:oleObj name="Bitmap Image" r:id="rId4" imgW="5466667" imgH="749722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0" name="Object 4">
            <a:extLst>
              <a:ext uri="{FF2B5EF4-FFF2-40B4-BE49-F238E27FC236}">
                <a16:creationId xmlns:a16="http://schemas.microsoft.com/office/drawing/2014/main" id="{9AEDCD11-33DF-47A9-BA19-1E6FD0552E9C}"/>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285705" name="Bitmap Image" r:id="rId6" imgW="5563377" imgH="7478169" progId="Paint.Picture">
                  <p:embed/>
                </p:oleObj>
              </mc:Choice>
              <mc:Fallback>
                <p:oleObj name="Bitmap Image" r:id="rId6" imgW="5563377" imgH="7478169"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1" name="Text Box 5">
            <a:extLst>
              <a:ext uri="{FF2B5EF4-FFF2-40B4-BE49-F238E27FC236}">
                <a16:creationId xmlns:a16="http://schemas.microsoft.com/office/drawing/2014/main" id="{EDB085F7-7749-440B-97B4-2D237D124567}"/>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500 cell theshold</a:t>
            </a:r>
          </a:p>
        </p:txBody>
      </p:sp>
      <p:sp>
        <p:nvSpPr>
          <p:cNvPr id="285702" name="Text Box 6">
            <a:extLst>
              <a:ext uri="{FF2B5EF4-FFF2-40B4-BE49-F238E27FC236}">
                <a16:creationId xmlns:a16="http://schemas.microsoft.com/office/drawing/2014/main" id="{C598A2BA-C76D-4FDC-B9DF-B00E7762F920}"/>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1000 cell theshold</a:t>
            </a:r>
          </a:p>
        </p:txBody>
      </p:sp>
      <p:sp>
        <p:nvSpPr>
          <p:cNvPr id="285703" name="Rectangle 7">
            <a:extLst>
              <a:ext uri="{FF2B5EF4-FFF2-40B4-BE49-F238E27FC236}">
                <a16:creationId xmlns:a16="http://schemas.microsoft.com/office/drawing/2014/main" id="{CD5987D6-82BC-4D50-B7E0-CDB307569A7F}"/>
              </a:ext>
            </a:extLst>
          </p:cNvPr>
          <p:cNvSpPr>
            <a:spLocks noChangeArrowheads="1"/>
          </p:cNvSpPr>
          <p:nvPr/>
        </p:nvSpPr>
        <p:spPr bwMode="auto">
          <a:xfrm>
            <a:off x="6035675" y="776288"/>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marL="457200" eaLnBrk="0" fontAlgn="base" hangingPunct="0">
              <a:spcBef>
                <a:spcPct val="0"/>
              </a:spcBef>
              <a:spcAft>
                <a:spcPct val="0"/>
              </a:spcAft>
              <a:defRPr kumimoji="1" sz="2400">
                <a:solidFill>
                  <a:schemeClr val="tx1"/>
                </a:solidFill>
                <a:latin typeface="Times New Roman" panose="02020603050405020304" pitchFamily="18" charset="0"/>
              </a:defRPr>
            </a:lvl6pPr>
            <a:lvl7pPr marL="914400" eaLnBrk="0" fontAlgn="base" hangingPunct="0">
              <a:spcBef>
                <a:spcPct val="0"/>
              </a:spcBef>
              <a:spcAft>
                <a:spcPct val="0"/>
              </a:spcAft>
              <a:defRPr kumimoji="1" sz="2400">
                <a:solidFill>
                  <a:schemeClr val="tx1"/>
                </a:solidFill>
                <a:latin typeface="Times New Roman" panose="02020603050405020304" pitchFamily="18" charset="0"/>
              </a:defRPr>
            </a:lvl7pPr>
            <a:lvl8pPr marL="1371600" eaLnBrk="0" fontAlgn="base" hangingPunct="0">
              <a:spcBef>
                <a:spcPct val="0"/>
              </a:spcBef>
              <a:spcAft>
                <a:spcPct val="0"/>
              </a:spcAft>
              <a:defRPr kumimoji="1" sz="2400">
                <a:solidFill>
                  <a:schemeClr val="tx1"/>
                </a:solidFill>
                <a:latin typeface="Times New Roman" panose="02020603050405020304" pitchFamily="18" charset="0"/>
              </a:defRPr>
            </a:lvl8pPr>
            <a:lvl9pPr marL="18288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nSpc>
                <a:spcPct val="70000"/>
              </a:lnSpc>
            </a:pPr>
            <a:endParaRPr lang="en-US" altLang="en-US" sz="3200" b="1">
              <a:solidFill>
                <a:schemeClr val="tx2"/>
              </a:solidFill>
              <a:latin typeface="Arial Narrow" panose="020B0606020202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2" name="Picture 2" descr="C:\MyDocuments\Academics\GIS_in_WR\texture\texture.wmf">
            <a:extLst>
              <a:ext uri="{FF2B5EF4-FFF2-40B4-BE49-F238E27FC236}">
                <a16:creationId xmlns:a16="http://schemas.microsoft.com/office/drawing/2014/main" id="{404F383C-3C74-4F7C-A0E7-1C9EA6436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a:extLst>
              <a:ext uri="{FF2B5EF4-FFF2-40B4-BE49-F238E27FC236}">
                <a16:creationId xmlns:a16="http://schemas.microsoft.com/office/drawing/2014/main" id="{B1CBB433-2822-43EA-BA0D-5A0061402B40}"/>
              </a:ext>
            </a:extLst>
          </p:cNvPr>
          <p:cNvSpPr>
            <a:spLocks noGrp="1" noChangeArrowheads="1"/>
          </p:cNvSpPr>
          <p:nvPr>
            <p:ph type="title"/>
          </p:nvPr>
        </p:nvSpPr>
        <p:spPr>
          <a:xfrm>
            <a:off x="663575" y="0"/>
            <a:ext cx="7908925" cy="569913"/>
          </a:xfrm>
        </p:spPr>
        <p:txBody>
          <a:bodyPr/>
          <a:lstStyle/>
          <a:p>
            <a:r>
              <a:rPr lang="en-US" altLang="en-US" sz="3600"/>
              <a:t>Topographic Texture and Drainage Density</a:t>
            </a:r>
          </a:p>
        </p:txBody>
      </p:sp>
      <p:sp>
        <p:nvSpPr>
          <p:cNvPr id="286724" name="Text Box 4">
            <a:extLst>
              <a:ext uri="{FF2B5EF4-FFF2-40B4-BE49-F238E27FC236}">
                <a16:creationId xmlns:a16="http://schemas.microsoft.com/office/drawing/2014/main" id="{A83E3B7B-B1B1-4E33-B7C1-700F0CEDC97C}"/>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solidFill>
                  <a:schemeClr val="tx1"/>
                </a:solidFill>
              </a:rPr>
              <a:t>Same scale, 20 m contour interval</a:t>
            </a:r>
          </a:p>
        </p:txBody>
      </p:sp>
      <p:sp>
        <p:nvSpPr>
          <p:cNvPr id="286725" name="Text Box 5">
            <a:extLst>
              <a:ext uri="{FF2B5EF4-FFF2-40B4-BE49-F238E27FC236}">
                <a16:creationId xmlns:a16="http://schemas.microsoft.com/office/drawing/2014/main" id="{133DD428-BBC8-44CB-B9A0-98BA880B6543}"/>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Sunland, CA</a:t>
            </a:r>
          </a:p>
        </p:txBody>
      </p:sp>
      <p:sp>
        <p:nvSpPr>
          <p:cNvPr id="286726" name="Text Box 6">
            <a:extLst>
              <a:ext uri="{FF2B5EF4-FFF2-40B4-BE49-F238E27FC236}">
                <a16:creationId xmlns:a16="http://schemas.microsoft.com/office/drawing/2014/main" id="{6D00913F-CD39-4AEE-A561-56F0F2540F54}"/>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Driftwood, PA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AABF10AD-2CA4-45A7-B485-21C48C328E0F}"/>
              </a:ext>
            </a:extLst>
          </p:cNvPr>
          <p:cNvSpPr>
            <a:spLocks noGrp="1" noChangeArrowheads="1"/>
          </p:cNvSpPr>
          <p:nvPr>
            <p:ph type="title"/>
          </p:nvPr>
        </p:nvSpPr>
        <p:spPr>
          <a:xfrm>
            <a:off x="379413" y="0"/>
            <a:ext cx="8445500" cy="901700"/>
          </a:xfrm>
        </p:spPr>
        <p:txBody>
          <a:bodyPr/>
          <a:lstStyle/>
          <a:p>
            <a:r>
              <a:rPr lang="en-US" altLang="en-US" sz="4000"/>
              <a:t>Strahler Stream Order</a:t>
            </a:r>
            <a:r>
              <a:rPr lang="en-US" altLang="en-US" sz="4400"/>
              <a:t> </a:t>
            </a:r>
            <a:br>
              <a:rPr lang="en-US" altLang="en-US" sz="4400"/>
            </a:br>
            <a:r>
              <a:rPr lang="en-US" altLang="en-US" sz="2800"/>
              <a:t>Stream Drop: Elevation difference between ends of stream</a:t>
            </a:r>
          </a:p>
        </p:txBody>
      </p:sp>
      <p:sp>
        <p:nvSpPr>
          <p:cNvPr id="287747" name="Text Box 3">
            <a:extLst>
              <a:ext uri="{FF2B5EF4-FFF2-40B4-BE49-F238E27FC236}">
                <a16:creationId xmlns:a16="http://schemas.microsoft.com/office/drawing/2014/main" id="{1F6E52BB-BF07-4FDB-81E5-2CC764F632BE}"/>
              </a:ext>
            </a:extLst>
          </p:cNvPr>
          <p:cNvSpPr txBox="1">
            <a:spLocks noChangeArrowheads="1"/>
          </p:cNvSpPr>
          <p:nvPr/>
        </p:nvSpPr>
        <p:spPr bwMode="auto">
          <a:xfrm>
            <a:off x="0" y="5754688"/>
            <a:ext cx="725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287748" name="Group 4">
            <a:extLst>
              <a:ext uri="{FF2B5EF4-FFF2-40B4-BE49-F238E27FC236}">
                <a16:creationId xmlns:a16="http://schemas.microsoft.com/office/drawing/2014/main" id="{15855016-05A1-4B3C-B383-A4086835568E}"/>
              </a:ext>
            </a:extLst>
          </p:cNvPr>
          <p:cNvGrpSpPr>
            <a:grpSpLocks/>
          </p:cNvGrpSpPr>
          <p:nvPr/>
        </p:nvGrpSpPr>
        <p:grpSpPr bwMode="auto">
          <a:xfrm>
            <a:off x="-14288" y="1136650"/>
            <a:ext cx="5883276" cy="4387850"/>
            <a:chOff x="130" y="697"/>
            <a:chExt cx="3706" cy="2764"/>
          </a:xfrm>
        </p:grpSpPr>
        <p:pic>
          <p:nvPicPr>
            <p:cNvPr id="287749" name="Picture 5" descr="G:\MAIDMENT\giswr2000\visual\graphics1\drop.bmp">
              <a:extLst>
                <a:ext uri="{FF2B5EF4-FFF2-40B4-BE49-F238E27FC236}">
                  <a16:creationId xmlns:a16="http://schemas.microsoft.com/office/drawing/2014/main" id="{F9E93FFB-970F-40D4-B447-90EB57477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 y="697"/>
              <a:ext cx="3706" cy="2764"/>
            </a:xfrm>
            <a:prstGeom prst="rect">
              <a:avLst/>
            </a:prstGeom>
            <a:noFill/>
            <a:extLst>
              <a:ext uri="{909E8E84-426E-40DD-AFC4-6F175D3DCCD1}">
                <a14:hiddenFill xmlns:a14="http://schemas.microsoft.com/office/drawing/2010/main">
                  <a:solidFill>
                    <a:srgbClr val="FFFFFF"/>
                  </a:solidFill>
                </a14:hiddenFill>
              </a:ext>
            </a:extLst>
          </p:spPr>
        </p:pic>
        <p:grpSp>
          <p:nvGrpSpPr>
            <p:cNvPr id="287750" name="Group 6">
              <a:extLst>
                <a:ext uri="{FF2B5EF4-FFF2-40B4-BE49-F238E27FC236}">
                  <a16:creationId xmlns:a16="http://schemas.microsoft.com/office/drawing/2014/main" id="{39487CEF-8AAC-42B9-82A9-94334B6E9CE8}"/>
                </a:ext>
              </a:extLst>
            </p:cNvPr>
            <p:cNvGrpSpPr>
              <a:grpSpLocks/>
            </p:cNvGrpSpPr>
            <p:nvPr/>
          </p:nvGrpSpPr>
          <p:grpSpPr bwMode="auto">
            <a:xfrm>
              <a:off x="970" y="2462"/>
              <a:ext cx="1592" cy="935"/>
              <a:chOff x="1968" y="2520"/>
              <a:chExt cx="1592" cy="935"/>
            </a:xfrm>
          </p:grpSpPr>
          <p:sp>
            <p:nvSpPr>
              <p:cNvPr id="287751" name="AutoShape 7">
                <a:extLst>
                  <a:ext uri="{FF2B5EF4-FFF2-40B4-BE49-F238E27FC236}">
                    <a16:creationId xmlns:a16="http://schemas.microsoft.com/office/drawing/2014/main" id="{B18C6E7F-685D-41E7-8FD9-C4562260A1E8}"/>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2" name="AutoShape 8">
                <a:extLst>
                  <a:ext uri="{FF2B5EF4-FFF2-40B4-BE49-F238E27FC236}">
                    <a16:creationId xmlns:a16="http://schemas.microsoft.com/office/drawing/2014/main" id="{C0A83596-3E32-4E94-BE20-7BEEA2D18603}"/>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3" name="Text Box 9">
                <a:extLst>
                  <a:ext uri="{FF2B5EF4-FFF2-40B4-BE49-F238E27FC236}">
                    <a16:creationId xmlns:a16="http://schemas.microsoft.com/office/drawing/2014/main" id="{D37B4A21-FA59-443C-955D-C178DB6D8AD2}"/>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287754" name="Text Box 10">
                <a:extLst>
                  <a:ext uri="{FF2B5EF4-FFF2-40B4-BE49-F238E27FC236}">
                    <a16:creationId xmlns:a16="http://schemas.microsoft.com/office/drawing/2014/main" id="{D39066EC-B947-41E2-BE14-AF8B89EB6413}"/>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287755" name="Text Box 11">
                <a:extLst>
                  <a:ext uri="{FF2B5EF4-FFF2-40B4-BE49-F238E27FC236}">
                    <a16:creationId xmlns:a16="http://schemas.microsoft.com/office/drawing/2014/main" id="{7033634C-F33C-4100-8824-F8AD22E43D89}"/>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287756" name="Line 12">
                <a:extLst>
                  <a:ext uri="{FF2B5EF4-FFF2-40B4-BE49-F238E27FC236}">
                    <a16:creationId xmlns:a16="http://schemas.microsoft.com/office/drawing/2014/main" id="{C259DA6B-11BB-461E-B7EF-3F8CEFBF042D}"/>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7" name="Line 13">
                <a:extLst>
                  <a:ext uri="{FF2B5EF4-FFF2-40B4-BE49-F238E27FC236}">
                    <a16:creationId xmlns:a16="http://schemas.microsoft.com/office/drawing/2014/main" id="{5632B88A-A26F-4D7F-B8A3-2B012AD1AA82}"/>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8" name="Line 14">
                <a:extLst>
                  <a:ext uri="{FF2B5EF4-FFF2-40B4-BE49-F238E27FC236}">
                    <a16:creationId xmlns:a16="http://schemas.microsoft.com/office/drawing/2014/main" id="{51584BE7-192A-465E-A3B6-8EE2C7F5586F}"/>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9" name="Line 15">
                <a:extLst>
                  <a:ext uri="{FF2B5EF4-FFF2-40B4-BE49-F238E27FC236}">
                    <a16:creationId xmlns:a16="http://schemas.microsoft.com/office/drawing/2014/main" id="{71429820-3AD9-4A2D-AD12-9FAD9194D875}"/>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0" name="Line 16">
                <a:extLst>
                  <a:ext uri="{FF2B5EF4-FFF2-40B4-BE49-F238E27FC236}">
                    <a16:creationId xmlns:a16="http://schemas.microsoft.com/office/drawing/2014/main" id="{A321EBF2-FD57-46A2-9D38-0DADB5060381}"/>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1" name="Line 17">
                <a:extLst>
                  <a:ext uri="{FF2B5EF4-FFF2-40B4-BE49-F238E27FC236}">
                    <a16:creationId xmlns:a16="http://schemas.microsoft.com/office/drawing/2014/main" id="{C01ED096-9840-45E8-B7EC-A19564C80DC3}"/>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2" name="Line 18">
                <a:extLst>
                  <a:ext uri="{FF2B5EF4-FFF2-40B4-BE49-F238E27FC236}">
                    <a16:creationId xmlns:a16="http://schemas.microsoft.com/office/drawing/2014/main" id="{18E9FE03-8DC0-4177-AF14-D91D621ADCCD}"/>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87763" name="Text Box 19">
            <a:extLst>
              <a:ext uri="{FF2B5EF4-FFF2-40B4-BE49-F238E27FC236}">
                <a16:creationId xmlns:a16="http://schemas.microsoft.com/office/drawing/2014/main" id="{148EC578-DEBB-48B0-8D78-0C38339E7E39}"/>
              </a:ext>
            </a:extLst>
          </p:cNvPr>
          <p:cNvSpPr txBox="1">
            <a:spLocks noChangeArrowheads="1"/>
          </p:cNvSpPr>
          <p:nvPr/>
        </p:nvSpPr>
        <p:spPr bwMode="auto">
          <a:xfrm>
            <a:off x="6096000" y="1798638"/>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Rectangle 1026">
            <a:extLst>
              <a:ext uri="{FF2B5EF4-FFF2-40B4-BE49-F238E27FC236}">
                <a16:creationId xmlns:a16="http://schemas.microsoft.com/office/drawing/2014/main" id="{9DD0A45D-3989-488D-9C37-3F005DFAAB05}"/>
              </a:ext>
            </a:extLst>
          </p:cNvPr>
          <p:cNvSpPr>
            <a:spLocks noGrp="1" noChangeArrowheads="1"/>
          </p:cNvSpPr>
          <p:nvPr>
            <p:ph type="title"/>
          </p:nvPr>
        </p:nvSpPr>
        <p:spPr>
          <a:xfrm>
            <a:off x="295275" y="231775"/>
            <a:ext cx="8658225" cy="2185988"/>
          </a:xfrm>
        </p:spPr>
        <p:txBody>
          <a:bodyPr/>
          <a:lstStyle/>
          <a:p>
            <a:pPr>
              <a:lnSpc>
                <a:spcPct val="100000"/>
              </a:lnSpc>
            </a:pPr>
            <a:r>
              <a:rPr lang="en-US" altLang="en-US" sz="3200" b="0">
                <a:solidFill>
                  <a:srgbClr val="FF3300"/>
                </a:solidFill>
                <a:latin typeface="Times New Roman" panose="02020603050405020304" pitchFamily="18" charset="0"/>
              </a:rPr>
              <a:t>Suggestion:  Map channel networks from the DEM at the finest resolution consistent with observed channel network geomorphology ‘laws’.  </a:t>
            </a:r>
          </a:p>
        </p:txBody>
      </p:sp>
      <p:sp>
        <p:nvSpPr>
          <p:cNvPr id="288771" name="Rectangle 1027">
            <a:extLst>
              <a:ext uri="{FF2B5EF4-FFF2-40B4-BE49-F238E27FC236}">
                <a16:creationId xmlns:a16="http://schemas.microsoft.com/office/drawing/2014/main" id="{1248D9F2-FEEC-4BA4-9368-4DD4A25C911D}"/>
              </a:ext>
            </a:extLst>
          </p:cNvPr>
          <p:cNvSpPr>
            <a:spLocks noGrp="1" noChangeArrowheads="1"/>
          </p:cNvSpPr>
          <p:nvPr>
            <p:ph type="body" idx="4294967295"/>
          </p:nvPr>
        </p:nvSpPr>
        <p:spPr>
          <a:xfrm>
            <a:off x="633413" y="2476500"/>
            <a:ext cx="7772400" cy="4114800"/>
          </a:xfrm>
        </p:spPr>
        <p:txBody>
          <a:bodyPr/>
          <a:lstStyle/>
          <a:p>
            <a:r>
              <a:rPr lang="en-US" altLang="en-US" sz="3200">
                <a:solidFill>
                  <a:schemeClr val="hlink"/>
                </a:solidFill>
                <a:latin typeface="Times New Roman" panose="02020603050405020304" pitchFamily="18" charset="0"/>
              </a:rPr>
              <a:t>Look for statistically significant break in constant stream drop property</a:t>
            </a:r>
          </a:p>
          <a:p>
            <a:r>
              <a:rPr lang="en-US" altLang="en-US" sz="3200">
                <a:solidFill>
                  <a:schemeClr val="bg2"/>
                </a:solidFill>
                <a:latin typeface="Times New Roman" panose="02020603050405020304" pitchFamily="18" charset="0"/>
              </a:rPr>
              <a:t>Break in slope versus contributing area relationship</a:t>
            </a:r>
          </a:p>
          <a:p>
            <a:r>
              <a:rPr lang="en-US" altLang="en-US" sz="3200">
                <a:solidFill>
                  <a:schemeClr val="bg2"/>
                </a:solidFill>
                <a:latin typeface="Times New Roman" panose="02020603050405020304" pitchFamily="18" charset="0"/>
              </a:rPr>
              <a:t>Physical basis in the form instability theory of Smith and Bretherton (1972), see Tarboton et al. 1992</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050">
            <a:extLst>
              <a:ext uri="{FF2B5EF4-FFF2-40B4-BE49-F238E27FC236}">
                <a16:creationId xmlns:a16="http://schemas.microsoft.com/office/drawing/2014/main" id="{CCFECCC4-C764-4A58-8452-06925C2AE329}"/>
              </a:ext>
            </a:extLst>
          </p:cNvPr>
          <p:cNvSpPr>
            <a:spLocks noGrp="1" noChangeArrowheads="1"/>
          </p:cNvSpPr>
          <p:nvPr>
            <p:ph type="title"/>
          </p:nvPr>
        </p:nvSpPr>
        <p:spPr>
          <a:xfrm>
            <a:off x="527050" y="158750"/>
            <a:ext cx="8388350" cy="785813"/>
          </a:xfrm>
        </p:spPr>
        <p:txBody>
          <a:bodyPr/>
          <a:lstStyle/>
          <a:p>
            <a:r>
              <a:rPr lang="en-US" altLang="en-US" sz="4400"/>
              <a:t>Statistical Analysis of Stream Drops</a:t>
            </a:r>
            <a:endParaRPr lang="en-US" altLang="en-US" sz="3200">
              <a:solidFill>
                <a:srgbClr val="FF3300"/>
              </a:solidFill>
            </a:endParaRPr>
          </a:p>
        </p:txBody>
      </p:sp>
      <p:sp>
        <p:nvSpPr>
          <p:cNvPr id="289795" name="Rectangle 2051">
            <a:extLst>
              <a:ext uri="{FF2B5EF4-FFF2-40B4-BE49-F238E27FC236}">
                <a16:creationId xmlns:a16="http://schemas.microsoft.com/office/drawing/2014/main" id="{BAED6C47-FD73-4AC7-BD34-35D20B9A8CFD}"/>
              </a:ext>
            </a:extLst>
          </p:cNvPr>
          <p:cNvSpPr>
            <a:spLocks noChangeArrowheads="1"/>
          </p:cNvSpPr>
          <p:nvPr/>
        </p:nvSpPr>
        <p:spPr bwMode="auto">
          <a:xfrm>
            <a:off x="358140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9796" name="Rectangle 2052">
            <a:extLst>
              <a:ext uri="{FF2B5EF4-FFF2-40B4-BE49-F238E27FC236}">
                <a16:creationId xmlns:a16="http://schemas.microsoft.com/office/drawing/2014/main" id="{BC7933D6-1BC3-4A6E-B386-91A620B17771}"/>
              </a:ext>
            </a:extLst>
          </p:cNvPr>
          <p:cNvSpPr>
            <a:spLocks noChangeArrowheads="1"/>
          </p:cNvSpPr>
          <p:nvPr/>
        </p:nvSpPr>
        <p:spPr bwMode="auto">
          <a:xfrm>
            <a:off x="35861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9797" name="Rectangle 2053">
            <a:extLst>
              <a:ext uri="{FF2B5EF4-FFF2-40B4-BE49-F238E27FC236}">
                <a16:creationId xmlns:a16="http://schemas.microsoft.com/office/drawing/2014/main" id="{315DEF95-89F5-41F3-AFDC-3DAB6E7CCC27}"/>
              </a:ext>
            </a:extLst>
          </p:cNvPr>
          <p:cNvSpPr>
            <a:spLocks noChangeArrowheads="1"/>
          </p:cNvSpPr>
          <p:nvPr/>
        </p:nvSpPr>
        <p:spPr bwMode="auto">
          <a:xfrm>
            <a:off x="35909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89798" name="Object 2054">
            <a:extLst>
              <a:ext uri="{FF2B5EF4-FFF2-40B4-BE49-F238E27FC236}">
                <a16:creationId xmlns:a16="http://schemas.microsoft.com/office/drawing/2014/main" id="{86F3499B-DF7B-434A-9666-F426532ADB92}"/>
              </a:ext>
            </a:extLst>
          </p:cNvPr>
          <p:cNvGraphicFramePr>
            <a:graphicFrameLocks noChangeAspect="1"/>
          </p:cNvGraphicFramePr>
          <p:nvPr/>
        </p:nvGraphicFramePr>
        <p:xfrm>
          <a:off x="0" y="1406525"/>
          <a:ext cx="3071813" cy="3111500"/>
        </p:xfrm>
        <a:graphic>
          <a:graphicData uri="http://schemas.openxmlformats.org/presentationml/2006/ole">
            <mc:AlternateContent xmlns:mc="http://schemas.openxmlformats.org/markup-compatibility/2006">
              <mc:Choice xmlns:v="urn:schemas-microsoft-com:vml" Requires="v">
                <p:oleObj spid="_x0000_s351232" r:id="rId4" imgW="3352800" imgH="2590465" progId="SPLUSGraphSheetFileType">
                  <p:embed/>
                </p:oleObj>
              </mc:Choice>
              <mc:Fallback>
                <p:oleObj r:id="rId4" imgW="3352800" imgH="2590465" progId="SPLUSGraphSheetFileType">
                  <p:embed/>
                  <p:pic>
                    <p:nvPicPr>
                      <p:cNvPr id="0" name="Object 2054"/>
                      <p:cNvPicPr>
                        <a:picLocks noChangeAspect="1" noChangeArrowheads="1"/>
                      </p:cNvPicPr>
                      <p:nvPr/>
                    </p:nvPicPr>
                    <p:blipFill>
                      <a:blip r:embed="rId5">
                        <a:extLst>
                          <a:ext uri="{28A0092B-C50C-407E-A947-70E740481C1C}">
                            <a14:useLocalDpi xmlns:a14="http://schemas.microsoft.com/office/drawing/2010/main" val="0"/>
                          </a:ext>
                        </a:extLst>
                      </a:blip>
                      <a:srcRect l="22363" t="13060" r="18546" b="9531"/>
                      <a:stretch>
                        <a:fillRect/>
                      </a:stretch>
                    </p:blipFill>
                    <p:spPr bwMode="auto">
                      <a:xfrm>
                        <a:off x="0" y="1406525"/>
                        <a:ext cx="3071813" cy="311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9799" name="Object 2055">
            <a:extLst>
              <a:ext uri="{FF2B5EF4-FFF2-40B4-BE49-F238E27FC236}">
                <a16:creationId xmlns:a16="http://schemas.microsoft.com/office/drawing/2014/main" id="{C715D3F9-1519-4B54-996C-F3F1526D13A9}"/>
              </a:ext>
            </a:extLst>
          </p:cNvPr>
          <p:cNvGraphicFramePr>
            <a:graphicFrameLocks noChangeAspect="1"/>
          </p:cNvGraphicFramePr>
          <p:nvPr/>
        </p:nvGraphicFramePr>
        <p:xfrm>
          <a:off x="3019425" y="1450975"/>
          <a:ext cx="3052763" cy="3089275"/>
        </p:xfrm>
        <a:graphic>
          <a:graphicData uri="http://schemas.openxmlformats.org/presentationml/2006/ole">
            <mc:AlternateContent xmlns:mc="http://schemas.openxmlformats.org/markup-compatibility/2006">
              <mc:Choice xmlns:v="urn:schemas-microsoft-com:vml" Requires="v">
                <p:oleObj spid="_x0000_s351233" r:id="rId6" imgW="3352800" imgH="2590465" progId="SPLUSGraphSheetFileType">
                  <p:embed/>
                </p:oleObj>
              </mc:Choice>
              <mc:Fallback>
                <p:oleObj r:id="rId6" imgW="3352800" imgH="2590465" progId="SPLUSGraphSheetFileType">
                  <p:embed/>
                  <p:pic>
                    <p:nvPicPr>
                      <p:cNvPr id="0" name="Object 2055"/>
                      <p:cNvPicPr>
                        <a:picLocks noChangeAspect="1" noChangeArrowheads="1"/>
                      </p:cNvPicPr>
                      <p:nvPr/>
                    </p:nvPicPr>
                    <p:blipFill>
                      <a:blip r:embed="rId7">
                        <a:extLst>
                          <a:ext uri="{28A0092B-C50C-407E-A947-70E740481C1C}">
                            <a14:useLocalDpi xmlns:a14="http://schemas.microsoft.com/office/drawing/2010/main" val="0"/>
                          </a:ext>
                        </a:extLst>
                      </a:blip>
                      <a:srcRect l="22636" t="13766" r="18546" b="9178"/>
                      <a:stretch>
                        <a:fillRect/>
                      </a:stretch>
                    </p:blipFill>
                    <p:spPr bwMode="auto">
                      <a:xfrm>
                        <a:off x="3019425" y="1450975"/>
                        <a:ext cx="3052763"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9800" name="Object 2056">
            <a:extLst>
              <a:ext uri="{FF2B5EF4-FFF2-40B4-BE49-F238E27FC236}">
                <a16:creationId xmlns:a16="http://schemas.microsoft.com/office/drawing/2014/main" id="{EFCB08BC-C49D-4DE5-A00A-09B13F639BC5}"/>
              </a:ext>
            </a:extLst>
          </p:cNvPr>
          <p:cNvGraphicFramePr>
            <a:graphicFrameLocks noChangeAspect="1"/>
          </p:cNvGraphicFramePr>
          <p:nvPr/>
        </p:nvGraphicFramePr>
        <p:xfrm>
          <a:off x="6062663" y="1454150"/>
          <a:ext cx="3043237" cy="3076575"/>
        </p:xfrm>
        <a:graphic>
          <a:graphicData uri="http://schemas.openxmlformats.org/presentationml/2006/ole">
            <mc:AlternateContent xmlns:mc="http://schemas.openxmlformats.org/markup-compatibility/2006">
              <mc:Choice xmlns:v="urn:schemas-microsoft-com:vml" Requires="v">
                <p:oleObj spid="_x0000_s351234" r:id="rId8" imgW="3352800" imgH="2590465" progId="SPLUSGraphSheetFileType">
                  <p:embed/>
                </p:oleObj>
              </mc:Choice>
              <mc:Fallback>
                <p:oleObj r:id="rId8" imgW="3352800" imgH="2590465" progId="SPLUSGraphSheetFileType">
                  <p:embed/>
                  <p:pic>
                    <p:nvPicPr>
                      <p:cNvPr id="0" name="Object 2056"/>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6062663" y="1454150"/>
                        <a:ext cx="3043237"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9801" name="Rectangle 2057">
            <a:extLst>
              <a:ext uri="{FF2B5EF4-FFF2-40B4-BE49-F238E27FC236}">
                <a16:creationId xmlns:a16="http://schemas.microsoft.com/office/drawing/2014/main" id="{0D7960EB-153F-4F50-A700-161A36CE485B}"/>
              </a:ext>
            </a:extLst>
          </p:cNvPr>
          <p:cNvSpPr>
            <a:spLocks noChangeArrowheads="1"/>
          </p:cNvSpPr>
          <p:nvPr/>
        </p:nvSpPr>
        <p:spPr bwMode="auto">
          <a:xfrm>
            <a:off x="0" y="492283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lang="en-US" altLang="en-US" sz="1800" baseline="30000">
                <a:solidFill>
                  <a:schemeClr val="tx1"/>
                </a:solidFill>
                <a:cs typeface="Times New Roman" panose="02020603050405020304" pitchFamily="18" charset="0"/>
              </a:rPr>
              <a:t>-1</a:t>
            </a:r>
            <a:r>
              <a:rPr lang="en-US" altLang="en-US" sz="1800">
                <a:solidFill>
                  <a:schemeClr val="tx1"/>
                </a:solidFill>
                <a:cs typeface="Times New Roman" panose="02020603050405020304" pitchFamily="18" charset="0"/>
              </a:rPr>
              <a:t>) and t statistic for the difference in means between lowest order and all higher order streams is given.</a:t>
            </a:r>
            <a:r>
              <a:rPr lang="en-US" altLang="en-US" sz="1700">
                <a:solidFill>
                  <a:schemeClr val="tx1"/>
                </a:solidFill>
              </a:rPr>
              <a:t> </a:t>
            </a:r>
            <a:endParaRPr lang="en-US" altLang="en-US" sz="3600">
              <a:solidFill>
                <a:schemeClr val="tx1"/>
              </a:solidFill>
            </a:endParaRPr>
          </a:p>
        </p:txBody>
      </p:sp>
      <p:sp>
        <p:nvSpPr>
          <p:cNvPr id="289802" name="Text Box 2058">
            <a:extLst>
              <a:ext uri="{FF2B5EF4-FFF2-40B4-BE49-F238E27FC236}">
                <a16:creationId xmlns:a16="http://schemas.microsoft.com/office/drawing/2014/main" id="{8A695725-7050-42D8-B4F4-C03A8B225853}"/>
              </a:ext>
            </a:extLst>
          </p:cNvPr>
          <p:cNvSpPr txBox="1">
            <a:spLocks noChangeArrowheads="1"/>
          </p:cNvSpPr>
          <p:nvPr/>
        </p:nvSpPr>
        <p:spPr bwMode="auto">
          <a:xfrm>
            <a:off x="1193800" y="1539875"/>
            <a:ext cx="1698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10</a:t>
            </a:r>
          </a:p>
          <a:p>
            <a:pPr algn="r"/>
            <a:r>
              <a:rPr kumimoji="0" lang="en-US" altLang="en-US" sz="1800">
                <a:solidFill>
                  <a:schemeClr val="tx1"/>
                </a:solidFill>
              </a:rPr>
              <a:t>Dd = 2.5</a:t>
            </a:r>
          </a:p>
          <a:p>
            <a:pPr algn="r"/>
            <a:r>
              <a:rPr kumimoji="0" lang="en-US" altLang="en-US" sz="1800">
                <a:solidFill>
                  <a:schemeClr val="tx1"/>
                </a:solidFill>
              </a:rPr>
              <a:t>t = -3.5</a:t>
            </a:r>
          </a:p>
        </p:txBody>
      </p:sp>
      <p:sp>
        <p:nvSpPr>
          <p:cNvPr id="289803" name="Text Box 2059">
            <a:extLst>
              <a:ext uri="{FF2B5EF4-FFF2-40B4-BE49-F238E27FC236}">
                <a16:creationId xmlns:a16="http://schemas.microsoft.com/office/drawing/2014/main" id="{F3C98BD0-CA4F-4547-8C28-11504B36FD36}"/>
              </a:ext>
            </a:extLst>
          </p:cNvPr>
          <p:cNvSpPr txBox="1">
            <a:spLocks noChangeArrowheads="1"/>
          </p:cNvSpPr>
          <p:nvPr/>
        </p:nvSpPr>
        <p:spPr bwMode="auto">
          <a:xfrm>
            <a:off x="3870325" y="1539875"/>
            <a:ext cx="2081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15</a:t>
            </a:r>
          </a:p>
          <a:p>
            <a:pPr algn="r"/>
            <a:r>
              <a:rPr kumimoji="0" lang="en-US" altLang="en-US" sz="1800">
                <a:solidFill>
                  <a:schemeClr val="tx1"/>
                </a:solidFill>
              </a:rPr>
              <a:t>Dd = 2.1</a:t>
            </a:r>
          </a:p>
          <a:p>
            <a:pPr algn="r"/>
            <a:r>
              <a:rPr kumimoji="0" lang="en-US" altLang="en-US" sz="1800">
                <a:solidFill>
                  <a:schemeClr val="tx1"/>
                </a:solidFill>
              </a:rPr>
              <a:t>t = -2.08</a:t>
            </a:r>
          </a:p>
        </p:txBody>
      </p:sp>
      <p:sp>
        <p:nvSpPr>
          <p:cNvPr id="289804" name="Text Box 2060">
            <a:extLst>
              <a:ext uri="{FF2B5EF4-FFF2-40B4-BE49-F238E27FC236}">
                <a16:creationId xmlns:a16="http://schemas.microsoft.com/office/drawing/2014/main" id="{AAB2DBAA-6E53-4E81-A49E-8FC4D69290B9}"/>
              </a:ext>
            </a:extLst>
          </p:cNvPr>
          <p:cNvSpPr txBox="1">
            <a:spLocks noChangeArrowheads="1"/>
          </p:cNvSpPr>
          <p:nvPr/>
        </p:nvSpPr>
        <p:spPr bwMode="auto">
          <a:xfrm>
            <a:off x="7186613" y="1536700"/>
            <a:ext cx="1822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20</a:t>
            </a:r>
          </a:p>
          <a:p>
            <a:pPr algn="r"/>
            <a:r>
              <a:rPr kumimoji="0" lang="en-US" altLang="en-US" sz="1800">
                <a:solidFill>
                  <a:schemeClr val="tx1"/>
                </a:solidFill>
              </a:rPr>
              <a:t>Dd = 1.9</a:t>
            </a:r>
          </a:p>
          <a:p>
            <a:pPr algn="r"/>
            <a:r>
              <a:rPr kumimoji="0" lang="en-US" altLang="en-US" sz="1800">
                <a:solidFill>
                  <a:schemeClr val="tx1"/>
                </a:solidFill>
              </a:rPr>
              <a:t>t = -1.03</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1842" name="Picture 2" descr="C:\MyDocuments\NZwork\grey\greytoppd.wmf">
            <a:extLst>
              <a:ext uri="{FF2B5EF4-FFF2-40B4-BE49-F238E27FC236}">
                <a16:creationId xmlns:a16="http://schemas.microsoft.com/office/drawing/2014/main" id="{232FE211-3A97-4C51-87AD-875E749F7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291843" name="Text Box 3">
            <a:extLst>
              <a:ext uri="{FF2B5EF4-FFF2-40B4-BE49-F238E27FC236}">
                <a16:creationId xmlns:a16="http://schemas.microsoft.com/office/drawing/2014/main" id="{213AF59B-FC52-45B5-AA7D-4627C8FAA85D}"/>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5634" name="Picture 2">
            <a:extLst>
              <a:ext uri="{FF2B5EF4-FFF2-40B4-BE49-F238E27FC236}">
                <a16:creationId xmlns:a16="http://schemas.microsoft.com/office/drawing/2014/main" id="{EF6F995A-083C-4005-9A88-58DEEA034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404813"/>
            <a:ext cx="800735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5635" name="Rectangle 3">
            <a:extLst>
              <a:ext uri="{FF2B5EF4-FFF2-40B4-BE49-F238E27FC236}">
                <a16:creationId xmlns:a16="http://schemas.microsoft.com/office/drawing/2014/main" id="{00209AEA-5DC6-4CAA-9794-8962DDCFF96A}"/>
              </a:ext>
            </a:extLst>
          </p:cNvPr>
          <p:cNvSpPr>
            <a:spLocks noGrp="1" noChangeArrowheads="1"/>
          </p:cNvSpPr>
          <p:nvPr>
            <p:ph type="title"/>
          </p:nvPr>
        </p:nvSpPr>
        <p:spPr>
          <a:xfrm>
            <a:off x="1377950" y="38100"/>
            <a:ext cx="7035800" cy="368300"/>
          </a:xfrm>
        </p:spPr>
        <p:txBody>
          <a:bodyPr/>
          <a:lstStyle/>
          <a:p>
            <a:r>
              <a:rPr lang="en-US" altLang="en-US" sz="2800"/>
              <a:t>Rainfall interpolation and adjustment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E5E8AEC1-5B9F-4036-8130-0B774F7F740C}"/>
              </a:ext>
            </a:extLst>
          </p:cNvPr>
          <p:cNvSpPr>
            <a:spLocks noGrp="1" noChangeArrowheads="1"/>
          </p:cNvSpPr>
          <p:nvPr>
            <p:ph type="title"/>
          </p:nvPr>
        </p:nvSpPr>
        <p:spPr>
          <a:xfrm>
            <a:off x="2247900" y="292100"/>
            <a:ext cx="6096000" cy="1143000"/>
          </a:xfrm>
        </p:spPr>
        <p:txBody>
          <a:bodyPr/>
          <a:lstStyle/>
          <a:p>
            <a:r>
              <a:rPr lang="en-US" altLang="en-US"/>
              <a:t>Why Programming</a:t>
            </a:r>
          </a:p>
        </p:txBody>
      </p:sp>
      <p:pic>
        <p:nvPicPr>
          <p:cNvPr id="283651" name="Picture 3" descr="C:\Program Files\corel\suite8\Graphics\Borders\COMPBORD.WPG">
            <a:extLst>
              <a:ext uri="{FF2B5EF4-FFF2-40B4-BE49-F238E27FC236}">
                <a16:creationId xmlns:a16="http://schemas.microsoft.com/office/drawing/2014/main" id="{B6D4D2DB-7580-47C2-9AFE-CFB7B6CA4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123" r="40082"/>
          <a:stretch>
            <a:fillRect/>
          </a:stretch>
        </p:blipFill>
        <p:spPr bwMode="auto">
          <a:xfrm>
            <a:off x="1655763" y="1727200"/>
            <a:ext cx="5884862" cy="4865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Arc 2">
            <a:extLst>
              <a:ext uri="{FF2B5EF4-FFF2-40B4-BE49-F238E27FC236}">
                <a16:creationId xmlns:a16="http://schemas.microsoft.com/office/drawing/2014/main" id="{E08FAD30-E5DC-40CE-A502-EB773632B2D6}"/>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891" name="Line 3">
            <a:extLst>
              <a:ext uri="{FF2B5EF4-FFF2-40B4-BE49-F238E27FC236}">
                <a16:creationId xmlns:a16="http://schemas.microsoft.com/office/drawing/2014/main" id="{CD4CE2DE-A235-41DC-9899-532217AA48F7}"/>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93892" name="Picture 4" descr="C:\Program Files\corel\suite8\Graphics\Borders\COMPBORD.WPG">
            <a:extLst>
              <a:ext uri="{FF2B5EF4-FFF2-40B4-BE49-F238E27FC236}">
                <a16:creationId xmlns:a16="http://schemas.microsoft.com/office/drawing/2014/main" id="{FF03388D-DE9D-43B6-9A84-BE035D6BD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0" y="4986338"/>
            <a:ext cx="1876425" cy="1871662"/>
          </a:xfrm>
          <a:prstGeom prst="rect">
            <a:avLst/>
          </a:prstGeom>
          <a:noFill/>
          <a:extLst>
            <a:ext uri="{909E8E84-426E-40DD-AFC4-6F175D3DCCD1}">
              <a14:hiddenFill xmlns:a14="http://schemas.microsoft.com/office/drawing/2010/main">
                <a:solidFill>
                  <a:srgbClr val="FFFFFF"/>
                </a:solidFill>
              </a14:hiddenFill>
            </a:ext>
          </a:extLst>
        </p:spPr>
      </p:pic>
      <p:sp>
        <p:nvSpPr>
          <p:cNvPr id="293893" name="Rectangle 5">
            <a:extLst>
              <a:ext uri="{FF2B5EF4-FFF2-40B4-BE49-F238E27FC236}">
                <a16:creationId xmlns:a16="http://schemas.microsoft.com/office/drawing/2014/main" id="{6ABA8BA4-6C41-4BD6-974F-83EBE0477232}"/>
              </a:ext>
            </a:extLst>
          </p:cNvPr>
          <p:cNvSpPr>
            <a:spLocks noGrp="1" noChangeArrowheads="1"/>
          </p:cNvSpPr>
          <p:nvPr>
            <p:ph type="title"/>
          </p:nvPr>
        </p:nvSpPr>
        <p:spPr>
          <a:xfrm>
            <a:off x="1358900" y="0"/>
            <a:ext cx="7235825" cy="1031875"/>
          </a:xfrm>
        </p:spPr>
        <p:txBody>
          <a:bodyPr/>
          <a:lstStyle/>
          <a:p>
            <a:pPr>
              <a:lnSpc>
                <a:spcPct val="100000"/>
              </a:lnSpc>
            </a:pPr>
            <a:r>
              <a:rPr lang="en-US" altLang="en-US" sz="3600">
                <a:latin typeface="Arial" panose="020B0604020202020204" pitchFamily="34" charset="0"/>
              </a:rPr>
              <a:t>TauDEM Software Functionality</a:t>
            </a:r>
          </a:p>
        </p:txBody>
      </p:sp>
      <p:sp>
        <p:nvSpPr>
          <p:cNvPr id="293894" name="Rectangle 6">
            <a:extLst>
              <a:ext uri="{FF2B5EF4-FFF2-40B4-BE49-F238E27FC236}">
                <a16:creationId xmlns:a16="http://schemas.microsoft.com/office/drawing/2014/main" id="{6404F152-7E27-4CD7-9CF0-C9318B228B28}"/>
              </a:ext>
            </a:extLst>
          </p:cNvPr>
          <p:cNvSpPr>
            <a:spLocks noGrp="1" noChangeArrowheads="1"/>
          </p:cNvSpPr>
          <p:nvPr>
            <p:ph type="body" idx="1"/>
          </p:nvPr>
        </p:nvSpPr>
        <p:spPr>
          <a:xfrm>
            <a:off x="1601788" y="1058863"/>
            <a:ext cx="7253287" cy="5600700"/>
          </a:xfrm>
        </p:spPr>
        <p:txBody>
          <a:bodyPr/>
          <a:lstStyle/>
          <a:p>
            <a:pPr>
              <a:lnSpc>
                <a:spcPct val="90000"/>
              </a:lnSpc>
            </a:pPr>
            <a:r>
              <a:rPr lang="en-US" altLang="en-US" sz="2000">
                <a:solidFill>
                  <a:schemeClr val="bg2"/>
                </a:solidFill>
              </a:rPr>
              <a:t>Pit removal (standard flooding approach)</a:t>
            </a:r>
          </a:p>
          <a:p>
            <a:pPr>
              <a:lnSpc>
                <a:spcPct val="90000"/>
              </a:lnSpc>
            </a:pPr>
            <a:r>
              <a:rPr lang="en-US" altLang="en-US" sz="2000">
                <a:solidFill>
                  <a:schemeClr val="bg2"/>
                </a:solidFill>
              </a:rPr>
              <a:t>Flow directions and slope </a:t>
            </a:r>
          </a:p>
          <a:p>
            <a:pPr lvl="1">
              <a:lnSpc>
                <a:spcPct val="90000"/>
              </a:lnSpc>
            </a:pPr>
            <a:r>
              <a:rPr lang="en-US" altLang="en-US" sz="2000">
                <a:solidFill>
                  <a:schemeClr val="bg2"/>
                </a:solidFill>
              </a:rPr>
              <a:t>D8 (standard)</a:t>
            </a:r>
          </a:p>
          <a:p>
            <a:pPr lvl="1">
              <a:lnSpc>
                <a:spcPct val="90000"/>
              </a:lnSpc>
            </a:pPr>
            <a:r>
              <a:rPr lang="en-US" altLang="en-US" sz="2000">
                <a:solidFill>
                  <a:schemeClr val="bg2"/>
                </a:solidFill>
              </a:rPr>
              <a:t>D</a:t>
            </a:r>
            <a:r>
              <a:rPr lang="en-US" altLang="en-US" sz="2000">
                <a:solidFill>
                  <a:schemeClr val="bg2"/>
                </a:solidFill>
                <a:sym typeface="Symbol" panose="05050102010706020507" pitchFamily="18" charset="2"/>
              </a:rPr>
              <a:t> (Tarboton, 1997, WRR 33(2):309)</a:t>
            </a:r>
          </a:p>
          <a:p>
            <a:pPr lvl="1">
              <a:lnSpc>
                <a:spcPct val="90000"/>
              </a:lnSpc>
            </a:pPr>
            <a:r>
              <a:rPr lang="en-US" altLang="en-US" sz="2000">
                <a:solidFill>
                  <a:schemeClr val="bg2"/>
                </a:solidFill>
                <a:sym typeface="Symbol" panose="05050102010706020507" pitchFamily="18" charset="2"/>
              </a:rPr>
              <a:t>Flat routing (Garbrecht and Martz, 1997, JOH 193:204)</a:t>
            </a:r>
          </a:p>
          <a:p>
            <a:pPr>
              <a:lnSpc>
                <a:spcPct val="90000"/>
              </a:lnSpc>
            </a:pPr>
            <a:r>
              <a:rPr lang="en-US" altLang="en-US" sz="2000">
                <a:solidFill>
                  <a:schemeClr val="bg2"/>
                </a:solidFill>
              </a:rPr>
              <a:t>Drainage area (D8 and D</a:t>
            </a:r>
            <a:r>
              <a:rPr lang="en-US" altLang="en-US" sz="2000">
                <a:solidFill>
                  <a:schemeClr val="bg2"/>
                </a:solidFill>
                <a:sym typeface="Symbol" panose="05050102010706020507" pitchFamily="18" charset="2"/>
              </a:rPr>
              <a:t>)</a:t>
            </a:r>
          </a:p>
          <a:p>
            <a:pPr>
              <a:lnSpc>
                <a:spcPct val="90000"/>
              </a:lnSpc>
            </a:pPr>
            <a:r>
              <a:rPr lang="en-US" altLang="en-US" sz="2000">
                <a:solidFill>
                  <a:schemeClr val="bg2"/>
                </a:solidFill>
                <a:sym typeface="Symbol" panose="05050102010706020507" pitchFamily="18" charset="2"/>
              </a:rPr>
              <a:t>Network and watershed delineation</a:t>
            </a:r>
          </a:p>
          <a:p>
            <a:pPr lvl="1">
              <a:lnSpc>
                <a:spcPct val="90000"/>
              </a:lnSpc>
            </a:pPr>
            <a:r>
              <a:rPr lang="en-US" altLang="en-US" sz="2000">
                <a:solidFill>
                  <a:schemeClr val="bg2"/>
                </a:solidFill>
                <a:sym typeface="Symbol" panose="05050102010706020507" pitchFamily="18" charset="2"/>
              </a:rPr>
              <a:t>Support area threshold/channel maintenance coefficient (Standard)</a:t>
            </a:r>
          </a:p>
          <a:p>
            <a:pPr lvl="1">
              <a:lnSpc>
                <a:spcPct val="90000"/>
              </a:lnSpc>
            </a:pPr>
            <a:r>
              <a:rPr lang="en-US" altLang="en-US" sz="2000">
                <a:solidFill>
                  <a:schemeClr val="bg2"/>
                </a:solidFill>
                <a:sym typeface="Symbol" panose="05050102010706020507" pitchFamily="18" charset="2"/>
              </a:rPr>
              <a:t>Combined area-slope threshold (Montgomery and Dietrich, 1992, Science, 255:826)</a:t>
            </a:r>
          </a:p>
          <a:p>
            <a:pPr lvl="1">
              <a:lnSpc>
                <a:spcPct val="90000"/>
              </a:lnSpc>
            </a:pPr>
            <a:r>
              <a:rPr lang="en-US" altLang="en-US" sz="2000">
                <a:solidFill>
                  <a:schemeClr val="bg2"/>
                </a:solidFill>
                <a:sym typeface="Symbol" panose="05050102010706020507" pitchFamily="18" charset="2"/>
              </a:rPr>
              <a:t>Local curvature based (using Peuker and Douglas, 1975, Comput. Graphics Image Proc. 4:375)</a:t>
            </a:r>
          </a:p>
          <a:p>
            <a:pPr>
              <a:lnSpc>
                <a:spcPct val="90000"/>
              </a:lnSpc>
            </a:pPr>
            <a:r>
              <a:rPr lang="en-US" altLang="en-US" sz="2000">
                <a:solidFill>
                  <a:schemeClr val="bg2"/>
                </a:solidFill>
                <a:sym typeface="Symbol" panose="05050102010706020507" pitchFamily="18" charset="2"/>
              </a:rPr>
              <a:t>Threshold/drainage density selection by stream drop analysis (Tarboton et al., 1991, Hyd. Proc. 5(1):81)</a:t>
            </a:r>
          </a:p>
          <a:p>
            <a:pPr>
              <a:lnSpc>
                <a:spcPct val="90000"/>
              </a:lnSpc>
            </a:pPr>
            <a:r>
              <a:rPr lang="en-US" altLang="en-US" sz="2000">
                <a:solidFill>
                  <a:schemeClr val="bg2"/>
                </a:solidFill>
                <a:sym typeface="Symbol" panose="05050102010706020507" pitchFamily="18" charset="2"/>
              </a:rPr>
              <a:t>Wetness index and distance to streams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Line 3">
            <a:extLst>
              <a:ext uri="{FF2B5EF4-FFF2-40B4-BE49-F238E27FC236}">
                <a16:creationId xmlns:a16="http://schemas.microsoft.com/office/drawing/2014/main" id="{2E1519E8-C8BF-436E-B41E-8B7C19E846C4}"/>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909" name="Rectangle 5">
            <a:extLst>
              <a:ext uri="{FF2B5EF4-FFF2-40B4-BE49-F238E27FC236}">
                <a16:creationId xmlns:a16="http://schemas.microsoft.com/office/drawing/2014/main" id="{93078C4C-BCB4-401F-B224-9908CDD414F3}"/>
              </a:ext>
            </a:extLst>
          </p:cNvPr>
          <p:cNvSpPr>
            <a:spLocks noGrp="1" noChangeArrowheads="1"/>
          </p:cNvSpPr>
          <p:nvPr>
            <p:ph type="title"/>
          </p:nvPr>
        </p:nvSpPr>
        <p:spPr>
          <a:xfrm>
            <a:off x="2393950" y="0"/>
            <a:ext cx="6021388" cy="923925"/>
          </a:xfrm>
          <a:ln/>
          <a:extLst>
            <a:ext uri="{91240B29-F687-4F45-9708-019B960494DF}">
              <a14:hiddenLine xmlns:a14="http://schemas.microsoft.com/office/drawing/2010/main" w="9525">
                <a:solidFill>
                  <a:schemeClr val="bg2"/>
                </a:solidFill>
                <a:miter lim="800000"/>
                <a:headEnd/>
                <a:tailEnd/>
              </a14:hiddenLine>
            </a:ext>
          </a:extLst>
        </p:spPr>
        <p:txBody>
          <a:bodyPr/>
          <a:lstStyle/>
          <a:p>
            <a:pPr>
              <a:lnSpc>
                <a:spcPct val="100000"/>
              </a:lnSpc>
            </a:pPr>
            <a:r>
              <a:rPr lang="en-US" altLang="en-US" sz="3600"/>
              <a:t>TauDEM Software Architecture</a:t>
            </a:r>
            <a:endParaRPr lang="en-US" altLang="en-US" sz="4000"/>
          </a:p>
        </p:txBody>
      </p:sp>
      <p:sp>
        <p:nvSpPr>
          <p:cNvPr id="251915" name="Rectangle 11">
            <a:extLst>
              <a:ext uri="{FF2B5EF4-FFF2-40B4-BE49-F238E27FC236}">
                <a16:creationId xmlns:a16="http://schemas.microsoft.com/office/drawing/2014/main" id="{00AFA47A-D0FD-415C-9B26-390BD4CFF30E}"/>
              </a:ext>
            </a:extLst>
          </p:cNvPr>
          <p:cNvSpPr>
            <a:spLocks noChangeArrowheads="1"/>
          </p:cNvSpPr>
          <p:nvPr/>
        </p:nvSpPr>
        <p:spPr bwMode="auto">
          <a:xfrm>
            <a:off x="69580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binary</a:t>
            </a:r>
          </a:p>
          <a:p>
            <a:r>
              <a:rPr lang="en-US" altLang="en-US"/>
              <a:t>grid</a:t>
            </a:r>
          </a:p>
        </p:txBody>
      </p:sp>
      <p:sp>
        <p:nvSpPr>
          <p:cNvPr id="251916" name="Rectangle 12">
            <a:extLst>
              <a:ext uri="{FF2B5EF4-FFF2-40B4-BE49-F238E27FC236}">
                <a16:creationId xmlns:a16="http://schemas.microsoft.com/office/drawing/2014/main" id="{5513B4B5-AC8E-48DD-9539-B7B58E289D72}"/>
              </a:ext>
            </a:extLst>
          </p:cNvPr>
          <p:cNvSpPr>
            <a:spLocks noChangeArrowheads="1"/>
          </p:cNvSpPr>
          <p:nvPr/>
        </p:nvSpPr>
        <p:spPr bwMode="auto">
          <a:xfrm>
            <a:off x="3295650" y="6096000"/>
            <a:ext cx="1554163"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ASCII text </a:t>
            </a:r>
          </a:p>
          <a:p>
            <a:r>
              <a:rPr lang="en-US" altLang="en-US"/>
              <a:t>grid</a:t>
            </a:r>
          </a:p>
        </p:txBody>
      </p:sp>
      <p:sp>
        <p:nvSpPr>
          <p:cNvPr id="251917" name="Rectangle 13">
            <a:extLst>
              <a:ext uri="{FF2B5EF4-FFF2-40B4-BE49-F238E27FC236}">
                <a16:creationId xmlns:a16="http://schemas.microsoft.com/office/drawing/2014/main" id="{38FE501B-C6AB-4C93-8269-892E5B304DD6}"/>
              </a:ext>
            </a:extLst>
          </p:cNvPr>
          <p:cNvSpPr>
            <a:spLocks noChangeArrowheads="1"/>
          </p:cNvSpPr>
          <p:nvPr/>
        </p:nvSpPr>
        <p:spPr bwMode="auto">
          <a:xfrm>
            <a:off x="6642100" y="5283200"/>
            <a:ext cx="1997075" cy="6397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gridio API </a:t>
            </a:r>
          </a:p>
          <a:p>
            <a:r>
              <a:rPr lang="en-US" altLang="en-US"/>
              <a:t>(Spatial analyst)</a:t>
            </a:r>
          </a:p>
        </p:txBody>
      </p:sp>
      <p:sp>
        <p:nvSpPr>
          <p:cNvPr id="251918" name="Rectangle 14">
            <a:extLst>
              <a:ext uri="{FF2B5EF4-FFF2-40B4-BE49-F238E27FC236}">
                <a16:creationId xmlns:a16="http://schemas.microsoft.com/office/drawing/2014/main" id="{6BA57743-05CD-4254-B649-80299E21DD94}"/>
              </a:ext>
            </a:extLst>
          </p:cNvPr>
          <p:cNvSpPr>
            <a:spLocks noChangeArrowheads="1"/>
          </p:cNvSpPr>
          <p:nvPr/>
        </p:nvSpPr>
        <p:spPr bwMode="auto">
          <a:xfrm>
            <a:off x="2987675" y="4511675"/>
            <a:ext cx="4156075" cy="6858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USU TMDLtoolkit modules</a:t>
            </a:r>
          </a:p>
          <a:p>
            <a:r>
              <a:rPr lang="en-US" altLang="en-US"/>
              <a:t>(grid, shape, image, dbf, map, mapwin)</a:t>
            </a:r>
          </a:p>
        </p:txBody>
      </p:sp>
      <p:sp>
        <p:nvSpPr>
          <p:cNvPr id="251919" name="Rectangle 15">
            <a:extLst>
              <a:ext uri="{FF2B5EF4-FFF2-40B4-BE49-F238E27FC236}">
                <a16:creationId xmlns:a16="http://schemas.microsoft.com/office/drawing/2014/main" id="{F1D60B4E-D7F1-466F-9717-37C0302AAE13}"/>
              </a:ext>
            </a:extLst>
          </p:cNvPr>
          <p:cNvSpPr>
            <a:spLocks noChangeArrowheads="1"/>
          </p:cNvSpPr>
          <p:nvPr/>
        </p:nvSpPr>
        <p:spPr bwMode="auto">
          <a:xfrm>
            <a:off x="3871913" y="3567113"/>
            <a:ext cx="2378075" cy="669925"/>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TauDEM C++ library</a:t>
            </a:r>
          </a:p>
        </p:txBody>
      </p:sp>
      <p:sp>
        <p:nvSpPr>
          <p:cNvPr id="251920" name="Rectangle 16">
            <a:extLst>
              <a:ext uri="{FF2B5EF4-FFF2-40B4-BE49-F238E27FC236}">
                <a16:creationId xmlns:a16="http://schemas.microsoft.com/office/drawing/2014/main" id="{C605D3DE-AA5D-448F-AD7B-F85FA40EC2D0}"/>
              </a:ext>
            </a:extLst>
          </p:cNvPr>
          <p:cNvSpPr>
            <a:spLocks noChangeArrowheads="1"/>
          </p:cNvSpPr>
          <p:nvPr/>
        </p:nvSpPr>
        <p:spPr bwMode="auto">
          <a:xfrm>
            <a:off x="6919913" y="3581400"/>
            <a:ext cx="1800225"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Fortran (legacy)</a:t>
            </a:r>
          </a:p>
          <a:p>
            <a:r>
              <a:rPr lang="en-US" altLang="en-US"/>
              <a:t>components </a:t>
            </a:r>
          </a:p>
        </p:txBody>
      </p:sp>
      <p:sp>
        <p:nvSpPr>
          <p:cNvPr id="251923" name="Rectangle 19">
            <a:extLst>
              <a:ext uri="{FF2B5EF4-FFF2-40B4-BE49-F238E27FC236}">
                <a16:creationId xmlns:a16="http://schemas.microsoft.com/office/drawing/2014/main" id="{70AB3954-B9D6-47A7-BB8C-E63ECDE2473E}"/>
              </a:ext>
            </a:extLst>
          </p:cNvPr>
          <p:cNvSpPr>
            <a:spLocks noChangeArrowheads="1"/>
          </p:cNvSpPr>
          <p:nvPr/>
        </p:nvSpPr>
        <p:spPr bwMode="auto">
          <a:xfrm>
            <a:off x="6723063" y="1079500"/>
            <a:ext cx="1830387" cy="121761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Standalone </a:t>
            </a:r>
          </a:p>
          <a:p>
            <a:r>
              <a:rPr lang="en-US" altLang="en-US"/>
              <a:t>command line </a:t>
            </a:r>
          </a:p>
          <a:p>
            <a:r>
              <a:rPr lang="en-US" altLang="en-US"/>
              <a:t>applications</a:t>
            </a:r>
          </a:p>
        </p:txBody>
      </p:sp>
      <p:sp>
        <p:nvSpPr>
          <p:cNvPr id="251924" name="Rectangle 20">
            <a:extLst>
              <a:ext uri="{FF2B5EF4-FFF2-40B4-BE49-F238E27FC236}">
                <a16:creationId xmlns:a16="http://schemas.microsoft.com/office/drawing/2014/main" id="{A87AFC97-5110-4FF9-A8B2-FBA6D483EE8A}"/>
              </a:ext>
            </a:extLst>
          </p:cNvPr>
          <p:cNvSpPr>
            <a:spLocks noChangeArrowheads="1"/>
          </p:cNvSpPr>
          <p:nvPr/>
        </p:nvSpPr>
        <p:spPr bwMode="auto">
          <a:xfrm>
            <a:off x="2255838" y="2686050"/>
            <a:ext cx="3157537"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 COM DLL interface</a:t>
            </a:r>
          </a:p>
        </p:txBody>
      </p:sp>
      <p:sp>
        <p:nvSpPr>
          <p:cNvPr id="251925" name="Rectangle 21">
            <a:extLst>
              <a:ext uri="{FF2B5EF4-FFF2-40B4-BE49-F238E27FC236}">
                <a16:creationId xmlns:a16="http://schemas.microsoft.com/office/drawing/2014/main" id="{CC65E68F-365F-43DE-B42E-E1E7B93EDB30}"/>
              </a:ext>
            </a:extLst>
          </p:cNvPr>
          <p:cNvSpPr>
            <a:spLocks noChangeArrowheads="1"/>
          </p:cNvSpPr>
          <p:nvPr/>
        </p:nvSpPr>
        <p:spPr bwMode="auto">
          <a:xfrm>
            <a:off x="3741738" y="1057275"/>
            <a:ext cx="1522412" cy="12954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VB GUI </a:t>
            </a:r>
          </a:p>
          <a:p>
            <a:r>
              <a:rPr lang="en-US" altLang="en-US"/>
              <a:t>application</a:t>
            </a:r>
          </a:p>
          <a:p>
            <a:endParaRPr lang="en-US" altLang="en-US"/>
          </a:p>
        </p:txBody>
      </p:sp>
      <p:sp>
        <p:nvSpPr>
          <p:cNvPr id="251926" name="Rectangle 22">
            <a:extLst>
              <a:ext uri="{FF2B5EF4-FFF2-40B4-BE49-F238E27FC236}">
                <a16:creationId xmlns:a16="http://schemas.microsoft.com/office/drawing/2014/main" id="{0BE3D683-A4C6-488C-B256-59D8A8337FBD}"/>
              </a:ext>
            </a:extLst>
          </p:cNvPr>
          <p:cNvSpPr>
            <a:spLocks noChangeArrowheads="1"/>
          </p:cNvSpPr>
          <p:nvPr/>
        </p:nvSpPr>
        <p:spPr bwMode="auto">
          <a:xfrm>
            <a:off x="95250" y="1054100"/>
            <a:ext cx="2365375" cy="1296988"/>
          </a:xfrm>
          <a:prstGeom prst="rect">
            <a:avLst/>
          </a:prstGeom>
          <a:solidFill>
            <a:srgbClr val="FFFF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ArcGIS 8.1</a:t>
            </a:r>
          </a:p>
          <a:p>
            <a:r>
              <a:rPr lang="en-US" altLang="en-US"/>
              <a:t>(Toolbar under </a:t>
            </a:r>
          </a:p>
          <a:p>
            <a:r>
              <a:rPr lang="en-US" altLang="en-US"/>
              <a:t>development )</a:t>
            </a:r>
          </a:p>
        </p:txBody>
      </p:sp>
      <p:sp>
        <p:nvSpPr>
          <p:cNvPr id="251927" name="Rectangle 23">
            <a:extLst>
              <a:ext uri="{FF2B5EF4-FFF2-40B4-BE49-F238E27FC236}">
                <a16:creationId xmlns:a16="http://schemas.microsoft.com/office/drawing/2014/main" id="{26BADA92-6A57-4D8D-A4C8-9752478C9652}"/>
              </a:ext>
            </a:extLst>
          </p:cNvPr>
          <p:cNvSpPr>
            <a:spLocks noChangeArrowheads="1"/>
          </p:cNvSpPr>
          <p:nvPr/>
        </p:nvSpPr>
        <p:spPr bwMode="auto">
          <a:xfrm>
            <a:off x="14589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Vector shape </a:t>
            </a:r>
          </a:p>
          <a:p>
            <a:r>
              <a:rPr lang="en-US" altLang="en-US"/>
              <a:t>files</a:t>
            </a:r>
          </a:p>
        </p:txBody>
      </p:sp>
      <p:cxnSp>
        <p:nvCxnSpPr>
          <p:cNvPr id="251928" name="AutoShape 24">
            <a:extLst>
              <a:ext uri="{FF2B5EF4-FFF2-40B4-BE49-F238E27FC236}">
                <a16:creationId xmlns:a16="http://schemas.microsoft.com/office/drawing/2014/main" id="{8C72030A-C0F3-4597-8E6F-C9DD9A4F4FEB}"/>
              </a:ext>
            </a:extLst>
          </p:cNvPr>
          <p:cNvCxnSpPr>
            <a:cxnSpLocks noChangeShapeType="1"/>
            <a:stCxn id="251927" idx="0"/>
            <a:endCxn id="251918" idx="2"/>
          </p:cNvCxnSpPr>
          <p:nvPr/>
        </p:nvCxnSpPr>
        <p:spPr bwMode="auto">
          <a:xfrm rot="16200000">
            <a:off x="3201988" y="4232275"/>
            <a:ext cx="898525" cy="2828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29" name="AutoShape 25">
            <a:extLst>
              <a:ext uri="{FF2B5EF4-FFF2-40B4-BE49-F238E27FC236}">
                <a16:creationId xmlns:a16="http://schemas.microsoft.com/office/drawing/2014/main" id="{591A2796-817A-460E-8DA5-2F00959B15EE}"/>
              </a:ext>
            </a:extLst>
          </p:cNvPr>
          <p:cNvCxnSpPr>
            <a:cxnSpLocks noChangeShapeType="1"/>
            <a:stCxn id="251916" idx="0"/>
            <a:endCxn id="251918" idx="2"/>
          </p:cNvCxnSpPr>
          <p:nvPr/>
        </p:nvCxnSpPr>
        <p:spPr bwMode="auto">
          <a:xfrm rot="16200000">
            <a:off x="4120356" y="5150644"/>
            <a:ext cx="898525" cy="99218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a:extLst>
              <a:ext uri="{FF2B5EF4-FFF2-40B4-BE49-F238E27FC236}">
                <a16:creationId xmlns:a16="http://schemas.microsoft.com/office/drawing/2014/main" id="{5A5E0920-BC34-41BC-8D98-80B156751A2F}"/>
              </a:ext>
            </a:extLst>
          </p:cNvPr>
          <p:cNvCxnSpPr>
            <a:cxnSpLocks noChangeShapeType="1"/>
            <a:stCxn id="251919" idx="2"/>
            <a:endCxn id="251918" idx="0"/>
          </p:cNvCxnSpPr>
          <p:nvPr/>
        </p:nvCxnSpPr>
        <p:spPr bwMode="auto">
          <a:xfrm rot="16200000" flipH="1">
            <a:off x="4926013" y="4371975"/>
            <a:ext cx="274637" cy="4763"/>
          </a:xfrm>
          <a:prstGeom prst="bentConnector3">
            <a:avLst>
              <a:gd name="adj1" fmla="val 49713"/>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a:extLst>
              <a:ext uri="{FF2B5EF4-FFF2-40B4-BE49-F238E27FC236}">
                <a16:creationId xmlns:a16="http://schemas.microsoft.com/office/drawing/2014/main" id="{8FACDAE5-66E1-47DE-B4E1-ED1301A6A664}"/>
              </a:ext>
            </a:extLst>
          </p:cNvPr>
          <p:cNvCxnSpPr>
            <a:cxnSpLocks noChangeShapeType="1"/>
            <a:stCxn id="251919" idx="3"/>
            <a:endCxn id="251920" idx="1"/>
          </p:cNvCxnSpPr>
          <p:nvPr/>
        </p:nvCxnSpPr>
        <p:spPr bwMode="auto">
          <a:xfrm>
            <a:off x="6249988" y="3902075"/>
            <a:ext cx="669925"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a:extLst>
              <a:ext uri="{FF2B5EF4-FFF2-40B4-BE49-F238E27FC236}">
                <a16:creationId xmlns:a16="http://schemas.microsoft.com/office/drawing/2014/main" id="{3B434948-9381-422C-A53C-97EB0ED90F8B}"/>
              </a:ext>
            </a:extLst>
          </p:cNvPr>
          <p:cNvCxnSpPr>
            <a:cxnSpLocks noChangeShapeType="1"/>
            <a:stCxn id="251917" idx="2"/>
            <a:endCxn id="251915" idx="0"/>
          </p:cNvCxnSpPr>
          <p:nvPr/>
        </p:nvCxnSpPr>
        <p:spPr bwMode="auto">
          <a:xfrm rot="16200000" flipH="1">
            <a:off x="7601744" y="5961857"/>
            <a:ext cx="173037" cy="95250"/>
          </a:xfrm>
          <a:prstGeom prst="bentConnector3">
            <a:avLst>
              <a:gd name="adj1" fmla="val 49542"/>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5" name="AutoShape 31">
            <a:extLst>
              <a:ext uri="{FF2B5EF4-FFF2-40B4-BE49-F238E27FC236}">
                <a16:creationId xmlns:a16="http://schemas.microsoft.com/office/drawing/2014/main" id="{473BC126-EE51-400C-8E2C-C47C84A466BA}"/>
              </a:ext>
            </a:extLst>
          </p:cNvPr>
          <p:cNvCxnSpPr>
            <a:cxnSpLocks noChangeShapeType="1"/>
            <a:stCxn id="251918" idx="2"/>
            <a:endCxn id="251917" idx="0"/>
          </p:cNvCxnSpPr>
          <p:nvPr/>
        </p:nvCxnSpPr>
        <p:spPr bwMode="auto">
          <a:xfrm rot="16200000" flipH="1">
            <a:off x="6310313" y="3952875"/>
            <a:ext cx="85725" cy="2574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0" name="AutoShape 36">
            <a:extLst>
              <a:ext uri="{FF2B5EF4-FFF2-40B4-BE49-F238E27FC236}">
                <a16:creationId xmlns:a16="http://schemas.microsoft.com/office/drawing/2014/main" id="{27724625-B623-44E3-BBF9-0E87C27CC6E5}"/>
              </a:ext>
            </a:extLst>
          </p:cNvPr>
          <p:cNvCxnSpPr>
            <a:cxnSpLocks noChangeShapeType="1"/>
            <a:stCxn id="251925" idx="2"/>
            <a:endCxn id="251924" idx="0"/>
          </p:cNvCxnSpPr>
          <p:nvPr/>
        </p:nvCxnSpPr>
        <p:spPr bwMode="auto">
          <a:xfrm rot="5400000">
            <a:off x="4002881" y="2185194"/>
            <a:ext cx="333375" cy="66833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1" name="AutoShape 37">
            <a:extLst>
              <a:ext uri="{FF2B5EF4-FFF2-40B4-BE49-F238E27FC236}">
                <a16:creationId xmlns:a16="http://schemas.microsoft.com/office/drawing/2014/main" id="{7F2A5111-3D2F-4DDC-9199-A1A91C90DEFD}"/>
              </a:ext>
            </a:extLst>
          </p:cNvPr>
          <p:cNvCxnSpPr>
            <a:cxnSpLocks noChangeShapeType="1"/>
            <a:stCxn id="251926" idx="2"/>
            <a:endCxn id="251924" idx="0"/>
          </p:cNvCxnSpPr>
          <p:nvPr/>
        </p:nvCxnSpPr>
        <p:spPr bwMode="auto">
          <a:xfrm rot="16200000" flipH="1">
            <a:off x="2389188" y="1239838"/>
            <a:ext cx="334962" cy="2557462"/>
          </a:xfrm>
          <a:prstGeom prst="bentConnector3">
            <a:avLst>
              <a:gd name="adj1" fmla="val 49764"/>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3" name="Rectangle 39">
            <a:extLst>
              <a:ext uri="{FF2B5EF4-FFF2-40B4-BE49-F238E27FC236}">
                <a16:creationId xmlns:a16="http://schemas.microsoft.com/office/drawing/2014/main" id="{EC8174E3-E707-438B-A3D4-0591F6DE2FBF}"/>
              </a:ext>
            </a:extLst>
          </p:cNvPr>
          <p:cNvSpPr>
            <a:spLocks noChangeArrowheads="1"/>
          </p:cNvSpPr>
          <p:nvPr/>
        </p:nvSpPr>
        <p:spPr bwMode="auto">
          <a:xfrm>
            <a:off x="285750" y="6143625"/>
            <a:ext cx="915988" cy="576263"/>
          </a:xfrm>
          <a:prstGeom prst="rect">
            <a:avLst/>
          </a:prstGeom>
          <a:solidFill>
            <a:srgbClr val="FF9966"/>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Data </a:t>
            </a:r>
          </a:p>
          <a:p>
            <a:r>
              <a:rPr lang="en-US" altLang="en-US"/>
              <a:t>formats</a:t>
            </a:r>
          </a:p>
        </p:txBody>
      </p:sp>
      <p:sp>
        <p:nvSpPr>
          <p:cNvPr id="251945" name="Rectangle 41">
            <a:extLst>
              <a:ext uri="{FF2B5EF4-FFF2-40B4-BE49-F238E27FC236}">
                <a16:creationId xmlns:a16="http://schemas.microsoft.com/office/drawing/2014/main" id="{8A8D7251-2A61-4061-AE33-1198EAAC36FF}"/>
              </a:ext>
            </a:extLst>
          </p:cNvPr>
          <p:cNvSpPr>
            <a:spLocks noChangeArrowheads="1"/>
          </p:cNvSpPr>
          <p:nvPr/>
        </p:nvSpPr>
        <p:spPr bwMode="auto">
          <a:xfrm>
            <a:off x="0" y="3332163"/>
            <a:ext cx="1851025" cy="623887"/>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a:t>Available from </a:t>
            </a:r>
          </a:p>
        </p:txBody>
      </p:sp>
      <p:sp>
        <p:nvSpPr>
          <p:cNvPr id="251946" name="Rectangle 42">
            <a:extLst>
              <a:ext uri="{FF2B5EF4-FFF2-40B4-BE49-F238E27FC236}">
                <a16:creationId xmlns:a16="http://schemas.microsoft.com/office/drawing/2014/main" id="{87C9C3CB-7A91-41D6-8FF7-83B73B2AE7D4}"/>
              </a:ext>
            </a:extLst>
          </p:cNvPr>
          <p:cNvSpPr>
            <a:spLocks noChangeArrowheads="1"/>
          </p:cNvSpPr>
          <p:nvPr/>
        </p:nvSpPr>
        <p:spPr bwMode="auto">
          <a:xfrm>
            <a:off x="0" y="3725863"/>
            <a:ext cx="372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u="sng">
                <a:solidFill>
                  <a:srgbClr val="003399"/>
                </a:solidFill>
              </a:rPr>
              <a:t>http://www.engineering.usu.edu/dtarb/</a:t>
            </a:r>
          </a:p>
        </p:txBody>
      </p:sp>
      <p:cxnSp>
        <p:nvCxnSpPr>
          <p:cNvPr id="251947" name="AutoShape 43">
            <a:extLst>
              <a:ext uri="{FF2B5EF4-FFF2-40B4-BE49-F238E27FC236}">
                <a16:creationId xmlns:a16="http://schemas.microsoft.com/office/drawing/2014/main" id="{E15D15BD-CFA9-409D-882D-A7E50106E6DF}"/>
              </a:ext>
            </a:extLst>
          </p:cNvPr>
          <p:cNvCxnSpPr>
            <a:cxnSpLocks noChangeShapeType="1"/>
            <a:stCxn id="251919" idx="0"/>
            <a:endCxn id="251924" idx="2"/>
          </p:cNvCxnSpPr>
          <p:nvPr/>
        </p:nvCxnSpPr>
        <p:spPr bwMode="auto">
          <a:xfrm rot="5400000" flipH="1">
            <a:off x="4327525" y="2833688"/>
            <a:ext cx="241300" cy="12255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8" name="Rectangle 44">
            <a:extLst>
              <a:ext uri="{FF2B5EF4-FFF2-40B4-BE49-F238E27FC236}">
                <a16:creationId xmlns:a16="http://schemas.microsoft.com/office/drawing/2014/main" id="{AF23E566-AF18-4F44-A922-CF01AADDFFA3}"/>
              </a:ext>
            </a:extLst>
          </p:cNvPr>
          <p:cNvSpPr>
            <a:spLocks noChangeArrowheads="1"/>
          </p:cNvSpPr>
          <p:nvPr/>
        </p:nvSpPr>
        <p:spPr bwMode="auto">
          <a:xfrm>
            <a:off x="5138738"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Binary direct </a:t>
            </a:r>
          </a:p>
          <a:p>
            <a:r>
              <a:rPr lang="en-US" altLang="en-US"/>
              <a:t>access grid</a:t>
            </a:r>
          </a:p>
        </p:txBody>
      </p:sp>
      <p:cxnSp>
        <p:nvCxnSpPr>
          <p:cNvPr id="251949" name="AutoShape 45">
            <a:extLst>
              <a:ext uri="{FF2B5EF4-FFF2-40B4-BE49-F238E27FC236}">
                <a16:creationId xmlns:a16="http://schemas.microsoft.com/office/drawing/2014/main" id="{A68ACAD8-FF9B-424F-851D-9B50F3AC5856}"/>
              </a:ext>
            </a:extLst>
          </p:cNvPr>
          <p:cNvCxnSpPr>
            <a:cxnSpLocks noChangeShapeType="1"/>
            <a:stCxn id="251918" idx="2"/>
            <a:endCxn id="251948" idx="0"/>
          </p:cNvCxnSpPr>
          <p:nvPr/>
        </p:nvCxnSpPr>
        <p:spPr bwMode="auto">
          <a:xfrm rot="16200000" flipH="1">
            <a:off x="5041900" y="5221288"/>
            <a:ext cx="898525" cy="85090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50" name="AutoShape 46">
            <a:extLst>
              <a:ext uri="{FF2B5EF4-FFF2-40B4-BE49-F238E27FC236}">
                <a16:creationId xmlns:a16="http://schemas.microsoft.com/office/drawing/2014/main" id="{61FBA7FB-8CA7-4A82-88C0-ED6BEECF8CCC}"/>
              </a:ext>
            </a:extLst>
          </p:cNvPr>
          <p:cNvCxnSpPr>
            <a:cxnSpLocks noChangeShapeType="1"/>
            <a:stCxn id="251923" idx="2"/>
            <a:endCxn id="251919" idx="0"/>
          </p:cNvCxnSpPr>
          <p:nvPr/>
        </p:nvCxnSpPr>
        <p:spPr bwMode="auto">
          <a:xfrm rot="5400000">
            <a:off x="5715000" y="1643063"/>
            <a:ext cx="1270000" cy="2578100"/>
          </a:xfrm>
          <a:prstGeom prst="bentConnector3">
            <a:avLst>
              <a:gd name="adj1" fmla="val 9037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0F093365-F4C8-4155-A9A6-F7D4BE3A5A5B}"/>
              </a:ext>
            </a:extLst>
          </p:cNvPr>
          <p:cNvSpPr>
            <a:spLocks noChangeArrowheads="1"/>
          </p:cNvSpPr>
          <p:nvPr/>
        </p:nvSpPr>
        <p:spPr bwMode="auto">
          <a:xfrm>
            <a:off x="444500" y="12700"/>
            <a:ext cx="3751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b="1">
                <a:solidFill>
                  <a:srgbClr val="003399"/>
                </a:solidFill>
              </a:rPr>
              <a:t>Implementation Details</a:t>
            </a:r>
          </a:p>
        </p:txBody>
      </p:sp>
      <p:sp>
        <p:nvSpPr>
          <p:cNvPr id="294915" name="Rectangle 3">
            <a:extLst>
              <a:ext uri="{FF2B5EF4-FFF2-40B4-BE49-F238E27FC236}">
                <a16:creationId xmlns:a16="http://schemas.microsoft.com/office/drawing/2014/main" id="{3D866993-1B39-4B0B-8F6C-60D486864BC7}"/>
              </a:ext>
            </a:extLst>
          </p:cNvPr>
          <p:cNvSpPr>
            <a:spLocks noChangeArrowheads="1"/>
          </p:cNvSpPr>
          <p:nvPr/>
        </p:nvSpPr>
        <p:spPr bwMode="auto">
          <a:xfrm>
            <a:off x="344488" y="5953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a:solidFill>
                  <a:schemeClr val="tx1"/>
                </a:solidFill>
              </a:rPr>
              <a:t>Spatial Analyst includes a </a:t>
            </a:r>
            <a:r>
              <a:rPr kumimoji="0" lang="en-US" altLang="en-US" sz="2400">
                <a:solidFill>
                  <a:srgbClr val="FF0000"/>
                </a:solidFill>
              </a:rPr>
              <a:t>C programming API (Application Programming Interface)</a:t>
            </a:r>
            <a:r>
              <a:rPr kumimoji="0" lang="en-US" altLang="en-US" sz="2400">
                <a:solidFill>
                  <a:schemeClr val="tx1"/>
                </a:solidFill>
              </a:rPr>
              <a:t> that allows you to </a:t>
            </a:r>
            <a:r>
              <a:rPr kumimoji="0" lang="en-US" altLang="en-US" sz="2400">
                <a:solidFill>
                  <a:srgbClr val="FF0000"/>
                </a:solidFill>
              </a:rPr>
              <a:t>read and write ESRI grid data sets directly</a:t>
            </a:r>
            <a:r>
              <a:rPr kumimoji="0" lang="en-US" altLang="en-US" sz="2400">
                <a:solidFill>
                  <a:schemeClr val="tx1"/>
                </a:solidFill>
              </a:rPr>
              <a:t>. </a:t>
            </a:r>
          </a:p>
        </p:txBody>
      </p:sp>
      <p:sp>
        <p:nvSpPr>
          <p:cNvPr id="294916" name="Rectangle 4">
            <a:extLst>
              <a:ext uri="{FF2B5EF4-FFF2-40B4-BE49-F238E27FC236}">
                <a16:creationId xmlns:a16="http://schemas.microsoft.com/office/drawing/2014/main" id="{A331448D-6B6A-439E-A323-EC6D92615A25}"/>
              </a:ext>
            </a:extLst>
          </p:cNvPr>
          <p:cNvSpPr>
            <a:spLocks noChangeArrowheads="1"/>
          </p:cNvSpPr>
          <p:nvPr/>
        </p:nvSpPr>
        <p:spPr bwMode="auto">
          <a:xfrm>
            <a:off x="430213" y="2097088"/>
            <a:ext cx="800576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u="sng">
                <a:solidFill>
                  <a:schemeClr val="tx1"/>
                </a:solidFill>
              </a:rPr>
              <a:t>Excerpt from gioapi.h</a:t>
            </a:r>
            <a:endParaRPr kumimoji="0" lang="en-US" altLang="en-US">
              <a:solidFill>
                <a:schemeClr val="tx1"/>
              </a:solidFill>
            </a:endParaRPr>
          </a:p>
          <a:p>
            <a:pPr algn="l"/>
            <a:endParaRPr kumimoji="0" lang="en-US" altLang="en-US">
              <a:solidFill>
                <a:schemeClr val="tx1"/>
              </a:solidFill>
            </a:endParaRPr>
          </a:p>
          <a:p>
            <a:pPr algn="l"/>
            <a:r>
              <a:rPr kumimoji="0" lang="en-US" altLang="en-US">
                <a:solidFill>
                  <a:schemeClr val="tx1"/>
                </a:solidFill>
              </a:rPr>
              <a:t>/ * GetWindowCell - Get a cell within the window for a layer,</a:t>
            </a:r>
          </a:p>
          <a:p>
            <a:pPr algn="l"/>
            <a:r>
              <a:rPr kumimoji="0" lang="en-US" altLang="en-US">
                <a:solidFill>
                  <a:schemeClr val="tx1"/>
                </a:solidFill>
              </a:rPr>
              <a:t> *                 Client must interpret the type of the output 32 Bit Ptr</a:t>
            </a:r>
          </a:p>
          <a:p>
            <a:pPr algn="l"/>
            <a:r>
              <a:rPr kumimoji="0" lang="en-US" altLang="en-US">
                <a:solidFill>
                  <a:schemeClr val="tx1"/>
                </a:solidFill>
              </a:rPr>
              <a:t> *                 to be the type of the layer being read from.</a:t>
            </a:r>
          </a:p>
          <a:p>
            <a:pPr algn="l"/>
            <a:r>
              <a:rPr kumimoji="0" lang="en-US" altLang="en-US">
                <a:solidFill>
                  <a:schemeClr val="tx1"/>
                </a:solidFill>
              </a:rPr>
              <a:t> *</a:t>
            </a:r>
          </a:p>
          <a:p>
            <a:pPr algn="l"/>
            <a:r>
              <a:rPr kumimoji="0" lang="en-US" altLang="en-US">
                <a:solidFill>
                  <a:schemeClr val="tx1"/>
                </a:solidFill>
              </a:rPr>
              <a:t> * PutWindowCell - Put a cell within the window for a layer.</a:t>
            </a:r>
          </a:p>
          <a:p>
            <a:pPr algn="l"/>
            <a:r>
              <a:rPr kumimoji="0" lang="en-US" altLang="en-US">
                <a:solidFill>
                  <a:schemeClr val="tx1"/>
                </a:solidFill>
              </a:rPr>
              <a:t> *                 Client must ensure that the type of the input 32 Bit Ptr</a:t>
            </a:r>
          </a:p>
          <a:p>
            <a:pPr algn="l"/>
            <a:r>
              <a:rPr kumimoji="0" lang="en-US" altLang="en-US">
                <a:solidFill>
                  <a:schemeClr val="tx1"/>
                </a:solidFill>
              </a:rPr>
              <a:t> *                 is the type of the layer being read from.</a:t>
            </a:r>
          </a:p>
          <a:p>
            <a:pPr algn="l"/>
            <a:r>
              <a:rPr kumimoji="0" lang="en-US" altLang="en-US">
                <a:solidFill>
                  <a:schemeClr val="tx1"/>
                </a:solidFill>
              </a:rPr>
              <a:t> *</a:t>
            </a:r>
          </a:p>
          <a:p>
            <a:pPr algn="l"/>
            <a:r>
              <a:rPr kumimoji="0" lang="en-US" altLang="en-US">
                <a:solidFill>
                  <a:schemeClr val="tx1"/>
                </a:solidFill>
              </a:rPr>
              <a:t> */</a:t>
            </a:r>
          </a:p>
          <a:p>
            <a:pPr algn="l"/>
            <a:r>
              <a:rPr kumimoji="0" lang="en-US" altLang="en-US">
                <a:solidFill>
                  <a:schemeClr val="tx1"/>
                </a:solidFill>
              </a:rPr>
              <a:t>int GetWindowCell(int channel, int rescol, int resrow, CELLTYPE *cell);</a:t>
            </a:r>
          </a:p>
          <a:p>
            <a:pPr algn="l"/>
            <a:endParaRPr kumimoji="0" lang="en-US" altLang="en-US">
              <a:solidFill>
                <a:schemeClr val="tx1"/>
              </a:solidFill>
            </a:endParaRPr>
          </a:p>
          <a:p>
            <a:pPr algn="l"/>
            <a:r>
              <a:rPr kumimoji="0" lang="en-US" altLang="en-US">
                <a:solidFill>
                  <a:schemeClr val="tx1"/>
                </a:solidFill>
              </a:rPr>
              <a:t>int PutWindowCell(int channel, int col, int row, CELLTYPE cell);</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24B9EB58-AAFD-4893-8C15-AA01D740198A}"/>
              </a:ext>
            </a:extLst>
          </p:cNvPr>
          <p:cNvSpPr>
            <a:spLocks noGrp="1" noChangeArrowheads="1"/>
          </p:cNvSpPr>
          <p:nvPr>
            <p:ph type="title"/>
          </p:nvPr>
        </p:nvSpPr>
        <p:spPr/>
        <p:txBody>
          <a:bodyPr/>
          <a:lstStyle/>
          <a:p>
            <a:r>
              <a:rPr lang="en-US" altLang="en-US"/>
              <a:t> </a:t>
            </a:r>
          </a:p>
        </p:txBody>
      </p:sp>
      <p:sp>
        <p:nvSpPr>
          <p:cNvPr id="295942" name="Rectangle 6">
            <a:extLst>
              <a:ext uri="{FF2B5EF4-FFF2-40B4-BE49-F238E27FC236}">
                <a16:creationId xmlns:a16="http://schemas.microsoft.com/office/drawing/2014/main" id="{917D4D4E-3E41-4C6E-BB99-E8053DBC45C9}"/>
              </a:ext>
            </a:extLst>
          </p:cNvPr>
          <p:cNvSpPr>
            <a:spLocks noChangeArrowheads="1"/>
          </p:cNvSpPr>
          <p:nvPr/>
        </p:nvSpPr>
        <p:spPr bwMode="auto">
          <a:xfrm>
            <a:off x="377825" y="3717925"/>
            <a:ext cx="8766175" cy="2530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STDMETHODIMP CtkTauDEM::Areadinf(BSTR angfile, BSTR scafile, long x, long y, int doall, BSTR wfile, int usew, int contcheck, long *result)</a:t>
            </a:r>
          </a:p>
          <a:p>
            <a:pPr algn="l"/>
            <a:r>
              <a:rPr lang="en-US" altLang="en-US"/>
              <a:t>{</a:t>
            </a:r>
          </a:p>
          <a:p>
            <a:pPr algn="l"/>
            <a:r>
              <a:rPr lang="en-US" altLang="en-US"/>
              <a:t>     USES_CONVERSION; //needed to convert from BSTR to Char* or String</a:t>
            </a:r>
          </a:p>
          <a:p>
            <a:pPr algn="l"/>
            <a:r>
              <a:rPr lang="en-US" altLang="en-US"/>
              <a:t>     *result = area( OLE2A(angfile), OLE2A(scafile), x,y,doall, OLE2A(wfile),</a:t>
            </a:r>
          </a:p>
          <a:p>
            <a:pPr algn="l"/>
            <a:r>
              <a:rPr lang="en-US" altLang="en-US"/>
              <a:t>		usew, contcheck);</a:t>
            </a:r>
          </a:p>
          <a:p>
            <a:pPr algn="l"/>
            <a:r>
              <a:rPr lang="en-US" altLang="en-US"/>
              <a:t>      return S_OK;</a:t>
            </a:r>
          </a:p>
          <a:p>
            <a:pPr algn="l"/>
            <a:r>
              <a:rPr lang="en-US" altLang="en-US"/>
              <a:t>}</a:t>
            </a:r>
          </a:p>
        </p:txBody>
      </p:sp>
      <p:sp>
        <p:nvSpPr>
          <p:cNvPr id="295940" name="Rectangle 4">
            <a:extLst>
              <a:ext uri="{FF2B5EF4-FFF2-40B4-BE49-F238E27FC236}">
                <a16:creationId xmlns:a16="http://schemas.microsoft.com/office/drawing/2014/main" id="{6CD6D67E-E721-47B9-82F0-E49773AAB647}"/>
              </a:ext>
            </a:extLst>
          </p:cNvPr>
          <p:cNvSpPr>
            <a:spLocks noChangeArrowheads="1"/>
          </p:cNvSpPr>
          <p:nvPr/>
        </p:nvSpPr>
        <p:spPr bwMode="auto">
          <a:xfrm>
            <a:off x="458788" y="174625"/>
            <a:ext cx="8439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b="1">
                <a:solidFill>
                  <a:srgbClr val="003399"/>
                </a:solidFill>
              </a:rPr>
              <a:t>C++ COM Methods used to implement functionality using Microsoft Visual C++</a:t>
            </a:r>
          </a:p>
        </p:txBody>
      </p:sp>
      <p:pic>
        <p:nvPicPr>
          <p:cNvPr id="295943" name="Picture 7">
            <a:extLst>
              <a:ext uri="{FF2B5EF4-FFF2-40B4-BE49-F238E27FC236}">
                <a16:creationId xmlns:a16="http://schemas.microsoft.com/office/drawing/2014/main" id="{C0B3284B-2FB4-4F30-85A0-3D9A4F708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7"/>
          <a:stretch>
            <a:fillRect/>
          </a:stretch>
        </p:blipFill>
        <p:spPr bwMode="auto">
          <a:xfrm>
            <a:off x="190500" y="1122363"/>
            <a:ext cx="8953500" cy="2540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5" name="Rectangle 5">
            <a:extLst>
              <a:ext uri="{FF2B5EF4-FFF2-40B4-BE49-F238E27FC236}">
                <a16:creationId xmlns:a16="http://schemas.microsoft.com/office/drawing/2014/main" id="{C24BA432-F3C5-46F5-9636-9691E1BFFC68}"/>
              </a:ext>
            </a:extLst>
          </p:cNvPr>
          <p:cNvSpPr>
            <a:spLocks noGrp="1" noChangeArrowheads="1"/>
          </p:cNvSpPr>
          <p:nvPr>
            <p:ph type="title" idx="4294967295"/>
          </p:nvPr>
        </p:nvSpPr>
        <p:spPr>
          <a:xfrm>
            <a:off x="1490663" y="430213"/>
            <a:ext cx="7107237" cy="584200"/>
          </a:xfrm>
        </p:spPr>
        <p:txBody>
          <a:bodyPr/>
          <a:lstStyle/>
          <a:p>
            <a:r>
              <a:rPr lang="en-US" altLang="en-US" sz="3200"/>
              <a:t>Visual Basic for the GUI and ArcGIS linkage</a:t>
            </a:r>
          </a:p>
        </p:txBody>
      </p:sp>
      <p:sp>
        <p:nvSpPr>
          <p:cNvPr id="296966" name="Rectangle 6">
            <a:extLst>
              <a:ext uri="{FF2B5EF4-FFF2-40B4-BE49-F238E27FC236}">
                <a16:creationId xmlns:a16="http://schemas.microsoft.com/office/drawing/2014/main" id="{F3D29657-59A7-4FA3-9B58-4EECF76BD19A}"/>
              </a:ext>
            </a:extLst>
          </p:cNvPr>
          <p:cNvSpPr>
            <a:spLocks noChangeArrowheads="1"/>
          </p:cNvSpPr>
          <p:nvPr/>
        </p:nvSpPr>
        <p:spPr bwMode="auto">
          <a:xfrm>
            <a:off x="417513" y="1023938"/>
            <a:ext cx="8440737" cy="393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a:latin typeface="Arial" panose="020B0604020202020204" pitchFamily="34" charset="0"/>
              </a:rPr>
              <a:t>Private TarDEM As New tkTauDEM</a:t>
            </a:r>
          </a:p>
          <a:p>
            <a:pPr algn="l"/>
            <a:r>
              <a:rPr lang="en-US" altLang="en-US" sz="1800" b="1">
                <a:latin typeface="Arial" panose="020B0604020202020204" pitchFamily="34" charset="0"/>
              </a:rPr>
              <a:t>…</a:t>
            </a:r>
          </a:p>
          <a:p>
            <a:pPr algn="l"/>
            <a:endParaRPr lang="en-US" altLang="en-US" sz="1800" b="1">
              <a:latin typeface="Arial" panose="020B0604020202020204" pitchFamily="34" charset="0"/>
            </a:endParaRPr>
          </a:p>
          <a:p>
            <a:pPr algn="l"/>
            <a:r>
              <a:rPr lang="en-US" altLang="en-US" sz="1800" b="1">
                <a:latin typeface="Arial" panose="020B0604020202020204" pitchFamily="34" charset="0"/>
              </a:rPr>
              <a:t>Private Function runareadinf(Optional toadd As Boolean = False) As Boolean</a:t>
            </a:r>
          </a:p>
          <a:p>
            <a:pPr algn="l"/>
            <a:r>
              <a:rPr lang="en-US" altLang="en-US" sz="1800" b="1">
                <a:latin typeface="Arial" panose="020B0604020202020204" pitchFamily="34" charset="0"/>
              </a:rPr>
              <a:t>    Dim i As Long</a:t>
            </a:r>
          </a:p>
          <a:p>
            <a:pPr algn="l"/>
            <a:r>
              <a:rPr lang="en-US" altLang="en-US" sz="1800" b="1">
                <a:latin typeface="Arial" panose="020B0604020202020204" pitchFamily="34" charset="0"/>
              </a:rPr>
              <a:t>    runareadinf = False</a:t>
            </a:r>
          </a:p>
          <a:p>
            <a:pPr algn="l"/>
            <a:r>
              <a:rPr lang="en-US" altLang="en-US" sz="1800" b="1">
                <a:latin typeface="Arial" panose="020B0604020202020204" pitchFamily="34" charset="0"/>
              </a:rPr>
              <a:t>    i = TarDEM.Areadinf(tdfiles.ang, tdfiles.sca, 0, 0, 1, "", 0, 1)</a:t>
            </a:r>
          </a:p>
          <a:p>
            <a:pPr algn="l"/>
            <a:r>
              <a:rPr lang="en-US" altLang="en-US" sz="1800" b="1">
                <a:latin typeface="Arial" panose="020B0604020202020204" pitchFamily="34" charset="0"/>
              </a:rPr>
              <a:t>    If TDerror(i) Then Exit Function</a:t>
            </a:r>
          </a:p>
          <a:p>
            <a:pPr algn="l"/>
            <a:r>
              <a:rPr lang="en-US" altLang="en-US" sz="1800" b="1">
                <a:latin typeface="Arial" panose="020B0604020202020204" pitchFamily="34" charset="0"/>
              </a:rPr>
              <a:t>    If toadd Then</a:t>
            </a:r>
          </a:p>
          <a:p>
            <a:pPr algn="l"/>
            <a:r>
              <a:rPr lang="en-US" altLang="en-US" sz="1800" b="1">
                <a:latin typeface="Arial" panose="020B0604020202020204" pitchFamily="34" charset="0"/>
              </a:rPr>
              <a:t>        AddMap tdfiles.sca, 8</a:t>
            </a:r>
          </a:p>
          <a:p>
            <a:pPr algn="l"/>
            <a:r>
              <a:rPr lang="en-US" altLang="en-US" sz="1800" b="1">
                <a:latin typeface="Arial" panose="020B0604020202020204" pitchFamily="34" charset="0"/>
              </a:rPr>
              <a:t>    End If</a:t>
            </a:r>
          </a:p>
          <a:p>
            <a:pPr algn="l"/>
            <a:r>
              <a:rPr lang="en-US" altLang="en-US" sz="1800" b="1">
                <a:latin typeface="Arial" panose="020B0604020202020204" pitchFamily="34" charset="0"/>
              </a:rPr>
              <a:t>    runareadinf = True</a:t>
            </a:r>
          </a:p>
          <a:p>
            <a:pPr algn="l"/>
            <a:r>
              <a:rPr lang="en-US" altLang="en-US" sz="1800" b="1">
                <a:latin typeface="Arial" panose="020B0604020202020204" pitchFamily="34" charset="0"/>
              </a:rPr>
              <a:t>End Function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65C0D560-BC48-4822-BB0F-7CBE4E40F4B2}"/>
              </a:ext>
            </a:extLst>
          </p:cNvPr>
          <p:cNvSpPr>
            <a:spLocks noGrp="1" noChangeArrowheads="1"/>
          </p:cNvSpPr>
          <p:nvPr>
            <p:ph type="title"/>
          </p:nvPr>
        </p:nvSpPr>
        <p:spPr>
          <a:xfrm>
            <a:off x="898525" y="271463"/>
            <a:ext cx="8081963" cy="947737"/>
          </a:xfrm>
        </p:spPr>
        <p:txBody>
          <a:bodyPr/>
          <a:lstStyle/>
          <a:p>
            <a:pPr>
              <a:spcBef>
                <a:spcPts val="500"/>
              </a:spcBef>
              <a:spcAft>
                <a:spcPts val="500"/>
              </a:spcAft>
            </a:pPr>
            <a:r>
              <a:rPr lang="en-US" altLang="en-US">
                <a:solidFill>
                  <a:srgbClr val="003399"/>
                </a:solidFill>
              </a:rPr>
              <a:t>GIS in Water Resources Online</a:t>
            </a:r>
          </a:p>
        </p:txBody>
      </p:sp>
      <p:sp>
        <p:nvSpPr>
          <p:cNvPr id="322563" name="Rectangle 3">
            <a:extLst>
              <a:ext uri="{FF2B5EF4-FFF2-40B4-BE49-F238E27FC236}">
                <a16:creationId xmlns:a16="http://schemas.microsoft.com/office/drawing/2014/main" id="{4F1BDD2C-580A-43F2-B3FA-88EE17EA480A}"/>
              </a:ext>
            </a:extLst>
          </p:cNvPr>
          <p:cNvSpPr>
            <a:spLocks noGrp="1" noChangeArrowheads="1"/>
          </p:cNvSpPr>
          <p:nvPr>
            <p:ph type="body" idx="1"/>
          </p:nvPr>
        </p:nvSpPr>
        <p:spPr>
          <a:xfrm>
            <a:off x="300038" y="1525588"/>
            <a:ext cx="8613775" cy="5008562"/>
          </a:xfrm>
        </p:spPr>
        <p:txBody>
          <a:bodyPr/>
          <a:lstStyle/>
          <a:p>
            <a:pPr marL="0" indent="0">
              <a:spcBef>
                <a:spcPts val="500"/>
              </a:spcBef>
              <a:spcAft>
                <a:spcPts val="500"/>
              </a:spcAft>
              <a:buFont typeface="Monotype Sorts" pitchFamily="2" charset="2"/>
              <a:buNone/>
            </a:pPr>
            <a:r>
              <a:rPr lang="en-US" altLang="en-US" sz="2000" b="1">
                <a:solidFill>
                  <a:schemeClr val="hlink"/>
                </a:solidFill>
              </a:rPr>
              <a:t>A Virtual Course Presented On-Line by David Maidment at the University of Texas at Austin in partnership with Utah State University.  Next offering Fall 2002.</a:t>
            </a:r>
          </a:p>
          <a:p>
            <a:pPr marL="0" indent="0">
              <a:spcBef>
                <a:spcPts val="500"/>
              </a:spcBef>
              <a:spcAft>
                <a:spcPts val="500"/>
              </a:spcAft>
              <a:buFont typeface="Monotype Sorts" pitchFamily="2" charset="2"/>
              <a:buNone/>
            </a:pPr>
            <a:r>
              <a:rPr lang="en-US" altLang="en-US" sz="2000" b="1">
                <a:solidFill>
                  <a:schemeClr val="hlink"/>
                </a:solidFill>
              </a:rPr>
              <a:t>Goals: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teach the principles and operation of geographic information systems, focusing in particular on ArcView and its Spatial Analyst extension.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show how spatial hydrologic modeling can be done by developing a digital representation of the environment in the GIS, then adding functions simulating hydrologic processes.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develop individual experience in the use of GIS in Water Resources through execution of a term project, and presenting it both orally and written form in html on the world wide web. </a:t>
            </a:r>
          </a:p>
        </p:txBody>
      </p:sp>
      <p:sp>
        <p:nvSpPr>
          <p:cNvPr id="322564" name="Rectangle 4">
            <a:extLst>
              <a:ext uri="{FF2B5EF4-FFF2-40B4-BE49-F238E27FC236}">
                <a16:creationId xmlns:a16="http://schemas.microsoft.com/office/drawing/2014/main" id="{CD8AC8E0-FC00-4329-88F9-7188524D5415}"/>
              </a:ext>
            </a:extLst>
          </p:cNvPr>
          <p:cNvSpPr>
            <a:spLocks noChangeArrowheads="1"/>
          </p:cNvSpPr>
          <p:nvPr/>
        </p:nvSpPr>
        <p:spPr bwMode="auto">
          <a:xfrm>
            <a:off x="1127125" y="6192838"/>
            <a:ext cx="6551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400">
                <a:solidFill>
                  <a:srgbClr val="003399"/>
                </a:solidFill>
                <a:hlinkClick r:id="rId3"/>
              </a:rPr>
              <a:t>http://moose.cee.usu.edu/giswr/</a:t>
            </a:r>
            <a:endParaRPr lang="en-US" altLang="en-US" sz="240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6898" name="Picture 2">
            <a:extLst>
              <a:ext uri="{FF2B5EF4-FFF2-40B4-BE49-F238E27FC236}">
                <a16:creationId xmlns:a16="http://schemas.microsoft.com/office/drawing/2014/main" id="{17F9B6F7-8D8C-48DD-8FBE-5604792A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1000"/>
            <a:ext cx="8334375" cy="647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899" name="Rectangle 3">
            <a:extLst>
              <a:ext uri="{FF2B5EF4-FFF2-40B4-BE49-F238E27FC236}">
                <a16:creationId xmlns:a16="http://schemas.microsoft.com/office/drawing/2014/main" id="{58B0856A-77D1-4F07-AD60-E611DCCF4A0F}"/>
              </a:ext>
            </a:extLst>
          </p:cNvPr>
          <p:cNvSpPr>
            <a:spLocks noGrp="1" noChangeArrowheads="1"/>
          </p:cNvSpPr>
          <p:nvPr>
            <p:ph type="title"/>
          </p:nvPr>
        </p:nvSpPr>
        <p:spPr>
          <a:xfrm>
            <a:off x="4303713" y="122238"/>
            <a:ext cx="4446587" cy="619125"/>
          </a:xfrm>
          <a:solidFill>
            <a:schemeClr val="bg1"/>
          </a:solidFill>
        </p:spPr>
        <p:txBody>
          <a:bodyPr/>
          <a:lstStyle/>
          <a:p>
            <a:r>
              <a:rPr lang="en-US" altLang="en-US"/>
              <a:t>Demonstration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7D20D9BD-CB54-4E76-86C5-2A7A1E9BB7EB}"/>
              </a:ext>
            </a:extLst>
          </p:cNvPr>
          <p:cNvSpPr>
            <a:spLocks noChangeArrowheads="1"/>
          </p:cNvSpPr>
          <p:nvPr/>
        </p:nvSpPr>
        <p:spPr bwMode="auto">
          <a:xfrm>
            <a:off x="4826000" y="4597400"/>
            <a:ext cx="3441700" cy="787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83" name="Rectangle 3">
            <a:extLst>
              <a:ext uri="{FF2B5EF4-FFF2-40B4-BE49-F238E27FC236}">
                <a16:creationId xmlns:a16="http://schemas.microsoft.com/office/drawing/2014/main" id="{FDD5499B-1F27-4691-9004-42417FA8BA03}"/>
              </a:ext>
            </a:extLst>
          </p:cNvPr>
          <p:cNvSpPr>
            <a:spLocks noGrp="1" noChangeArrowheads="1"/>
          </p:cNvSpPr>
          <p:nvPr>
            <p:ph type="title"/>
          </p:nvPr>
        </p:nvSpPr>
        <p:spPr>
          <a:xfrm>
            <a:off x="2819400" y="165100"/>
            <a:ext cx="3467100" cy="419100"/>
          </a:xfrm>
        </p:spPr>
        <p:txBody>
          <a:bodyPr/>
          <a:lstStyle/>
          <a:p>
            <a:r>
              <a:rPr lang="en-US" altLang="en-US" sz="3200"/>
              <a:t>Parameters</a:t>
            </a:r>
          </a:p>
        </p:txBody>
      </p:sp>
      <p:sp>
        <p:nvSpPr>
          <p:cNvPr id="327684" name="Text Box 4">
            <a:extLst>
              <a:ext uri="{FF2B5EF4-FFF2-40B4-BE49-F238E27FC236}">
                <a16:creationId xmlns:a16="http://schemas.microsoft.com/office/drawing/2014/main" id="{A8FC5D80-3256-4F0B-B44B-BE77D8577CFA}"/>
              </a:ext>
            </a:extLst>
          </p:cNvPr>
          <p:cNvSpPr txBox="1">
            <a:spLocks noChangeArrowheads="1"/>
          </p:cNvSpPr>
          <p:nvPr/>
        </p:nvSpPr>
        <p:spPr bwMode="auto">
          <a:xfrm>
            <a:off x="4775200" y="4516438"/>
            <a:ext cx="37465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solidFill>
                  <a:schemeClr val="tx1"/>
                </a:solidFill>
              </a:rPr>
              <a:t>Hydraulic conductivity K, calibrated using multiplying factor applied to spatially variable values.</a:t>
            </a:r>
          </a:p>
          <a:p>
            <a:pPr algn="l"/>
            <a:endParaRPr lang="en-US" altLang="en-US" sz="1800">
              <a:solidFill>
                <a:schemeClr val="tx1"/>
              </a:solidFill>
            </a:endParaRPr>
          </a:p>
          <a:p>
            <a:pPr algn="l"/>
            <a:r>
              <a:rPr lang="en-US" altLang="en-US" sz="1800">
                <a:solidFill>
                  <a:schemeClr val="tx1"/>
                </a:solidFill>
              </a:rPr>
              <a:t>The soil capacity parameter ‘soilc’ is estimated as (soil zone depth)/(dth1+dth2)</a:t>
            </a:r>
          </a:p>
        </p:txBody>
      </p:sp>
      <p:graphicFrame>
        <p:nvGraphicFramePr>
          <p:cNvPr id="327685" name="Object 5">
            <a:extLst>
              <a:ext uri="{FF2B5EF4-FFF2-40B4-BE49-F238E27FC236}">
                <a16:creationId xmlns:a16="http://schemas.microsoft.com/office/drawing/2014/main" id="{761BF870-31ED-4E4A-AC2B-F8F4C29A6452}"/>
              </a:ext>
            </a:extLst>
          </p:cNvPr>
          <p:cNvGraphicFramePr>
            <a:graphicFrameLocks noChangeAspect="1"/>
          </p:cNvGraphicFramePr>
          <p:nvPr>
            <p:extLst>
              <p:ext uri="{D42A27DB-BD31-4B8C-83A1-F6EECF244321}">
                <p14:modId xmlns:p14="http://schemas.microsoft.com/office/powerpoint/2010/main" val="1949499577"/>
              </p:ext>
            </p:extLst>
          </p:nvPr>
        </p:nvGraphicFramePr>
        <p:xfrm>
          <a:off x="4805363" y="1052513"/>
          <a:ext cx="3765550" cy="2887662"/>
        </p:xfrm>
        <a:graphic>
          <a:graphicData uri="http://schemas.openxmlformats.org/presentationml/2006/ole">
            <mc:AlternateContent xmlns:mc="http://schemas.openxmlformats.org/markup-compatibility/2006">
              <mc:Choice xmlns:v="urn:schemas-microsoft-com:vml" Requires="v">
                <p:oleObj spid="_x0000_s327691" name="Worksheet" r:id="rId5" imgW="4295758" imgH="3609821" progId="Excel.Sheet.8">
                  <p:embed/>
                </p:oleObj>
              </mc:Choice>
              <mc:Fallback>
                <p:oleObj name="Worksheet" r:id="rId5" imgW="4295758" imgH="3609821" progId="Excel.Sheet.8">
                  <p:embed/>
                  <p:pic>
                    <p:nvPicPr>
                      <p:cNvPr id="0" name="Object 5"/>
                      <p:cNvPicPr>
                        <a:picLocks noChangeAspect="1" noChangeArrowheads="1"/>
                      </p:cNvPicPr>
                      <p:nvPr/>
                    </p:nvPicPr>
                    <p:blipFill>
                      <a:blip r:embed="rId6"/>
                      <a:srcRect/>
                      <a:stretch>
                        <a:fillRect/>
                      </a:stretch>
                    </p:blipFill>
                    <p:spPr bwMode="auto">
                      <a:xfrm>
                        <a:off x="4805363" y="1052513"/>
                        <a:ext cx="3765550"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6" name="Object 6">
            <a:extLst>
              <a:ext uri="{FF2B5EF4-FFF2-40B4-BE49-F238E27FC236}">
                <a16:creationId xmlns:a16="http://schemas.microsoft.com/office/drawing/2014/main" id="{F2C434ED-EC05-45D3-A143-A12DA3CCE70B}"/>
              </a:ext>
            </a:extLst>
          </p:cNvPr>
          <p:cNvGraphicFramePr>
            <a:graphicFrameLocks noChangeAspect="1"/>
          </p:cNvGraphicFramePr>
          <p:nvPr>
            <p:extLst>
              <p:ext uri="{D42A27DB-BD31-4B8C-83A1-F6EECF244321}">
                <p14:modId xmlns:p14="http://schemas.microsoft.com/office/powerpoint/2010/main" val="4139760272"/>
              </p:ext>
            </p:extLst>
          </p:nvPr>
        </p:nvGraphicFramePr>
        <p:xfrm>
          <a:off x="215900" y="1060450"/>
          <a:ext cx="4360863" cy="5594350"/>
        </p:xfrm>
        <a:graphic>
          <a:graphicData uri="http://schemas.openxmlformats.org/presentationml/2006/ole">
            <mc:AlternateContent xmlns:mc="http://schemas.openxmlformats.org/markup-compatibility/2006">
              <mc:Choice xmlns:v="urn:schemas-microsoft-com:vml" Requires="v">
                <p:oleObj spid="_x0000_s327692" name="Worksheet" r:id="rId7" imgW="5486352" imgH="7038821" progId="Excel.Sheet.8">
                  <p:embed/>
                </p:oleObj>
              </mc:Choice>
              <mc:Fallback>
                <p:oleObj name="Worksheet" r:id="rId7" imgW="5486352" imgH="7038821" progId="Excel.Sheet.8">
                  <p:embed/>
                  <p:pic>
                    <p:nvPicPr>
                      <p:cNvPr id="0" name="Object 6"/>
                      <p:cNvPicPr>
                        <a:picLocks noChangeAspect="1" noChangeArrowheads="1"/>
                      </p:cNvPicPr>
                      <p:nvPr/>
                    </p:nvPicPr>
                    <p:blipFill>
                      <a:blip r:embed="rId8"/>
                      <a:srcRect/>
                      <a:stretch>
                        <a:fillRect/>
                      </a:stretch>
                    </p:blipFill>
                    <p:spPr bwMode="auto">
                      <a:xfrm>
                        <a:off x="215900" y="1060450"/>
                        <a:ext cx="4360863"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87" name="Text Box 7">
            <a:extLst>
              <a:ext uri="{FF2B5EF4-FFF2-40B4-BE49-F238E27FC236}">
                <a16:creationId xmlns:a16="http://schemas.microsoft.com/office/drawing/2014/main" id="{DEA3C6DD-BFED-43BF-8BFE-4D90582D12C3}"/>
              </a:ext>
            </a:extLst>
          </p:cNvPr>
          <p:cNvSpPr txBox="1">
            <a:spLocks noChangeArrowheads="1"/>
          </p:cNvSpPr>
          <p:nvPr/>
        </p:nvSpPr>
        <p:spPr bwMode="auto">
          <a:xfrm>
            <a:off x="215900" y="6223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solidFill>
              </a:rPr>
              <a:t>Spatially variable</a:t>
            </a:r>
          </a:p>
        </p:txBody>
      </p:sp>
      <p:sp>
        <p:nvSpPr>
          <p:cNvPr id="327688" name="Text Box 8">
            <a:extLst>
              <a:ext uri="{FF2B5EF4-FFF2-40B4-BE49-F238E27FC236}">
                <a16:creationId xmlns:a16="http://schemas.microsoft.com/office/drawing/2014/main" id="{DB626F94-3E4B-42C7-A5F1-2F577C37A844}"/>
              </a:ext>
            </a:extLst>
          </p:cNvPr>
          <p:cNvSpPr txBox="1">
            <a:spLocks noChangeArrowheads="1"/>
          </p:cNvSpPr>
          <p:nvPr/>
        </p:nvSpPr>
        <p:spPr bwMode="auto">
          <a:xfrm>
            <a:off x="4711700" y="5715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solidFill>
              </a:rPr>
              <a:t>Spatially constant</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A2733533-5D41-4E9F-B438-61AB99C96592}"/>
              </a:ext>
            </a:extLst>
          </p:cNvPr>
          <p:cNvSpPr>
            <a:spLocks noGrp="1" noChangeArrowheads="1"/>
          </p:cNvSpPr>
          <p:nvPr>
            <p:ph type="title"/>
          </p:nvPr>
        </p:nvSpPr>
        <p:spPr>
          <a:xfrm>
            <a:off x="0" y="368300"/>
            <a:ext cx="1371600" cy="660400"/>
          </a:xfrm>
        </p:spPr>
        <p:txBody>
          <a:bodyPr/>
          <a:lstStyle/>
          <a:p>
            <a:r>
              <a:rPr lang="en-US" altLang="en-US" sz="1600">
                <a:latin typeface="Times New Roman" panose="02020603050405020304" pitchFamily="18" charset="0"/>
              </a:rPr>
              <a:t>Basin average precipitation</a:t>
            </a:r>
          </a:p>
        </p:txBody>
      </p:sp>
      <p:graphicFrame>
        <p:nvGraphicFramePr>
          <p:cNvPr id="320515" name="Object 3">
            <a:extLst>
              <a:ext uri="{FF2B5EF4-FFF2-40B4-BE49-F238E27FC236}">
                <a16:creationId xmlns:a16="http://schemas.microsoft.com/office/drawing/2014/main" id="{6E93E880-A433-4728-80B2-EF0B6DC0431C}"/>
              </a:ext>
            </a:extLst>
          </p:cNvPr>
          <p:cNvGraphicFramePr>
            <a:graphicFrameLocks noChangeAspect="1"/>
          </p:cNvGraphicFramePr>
          <p:nvPr/>
        </p:nvGraphicFramePr>
        <p:xfrm>
          <a:off x="1090613" y="1655763"/>
          <a:ext cx="8053387" cy="2620962"/>
        </p:xfrm>
        <a:graphic>
          <a:graphicData uri="http://schemas.openxmlformats.org/presentationml/2006/ole">
            <mc:AlternateContent xmlns:mc="http://schemas.openxmlformats.org/markup-compatibility/2006">
              <mc:Choice xmlns:v="urn:schemas-microsoft-com:vml" Requires="v">
                <p:oleObj spid="_x0000_s320520" name="Graph Sheet" r:id="rId5" imgW="3352680" imgH="2590560" progId="SPLUSGraphSheetFileType">
                  <p:embed/>
                </p:oleObj>
              </mc:Choice>
              <mc:Fallback>
                <p:oleObj name="Graph Sheet" r:id="rId5" imgW="3352680" imgH="2590560" progId="SPLUSGraphSheetFileTyp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t="30003" b="27885"/>
                      <a:stretch>
                        <a:fillRect/>
                      </a:stretch>
                    </p:blipFill>
                    <p:spPr bwMode="auto">
                      <a:xfrm>
                        <a:off x="1090613" y="1655763"/>
                        <a:ext cx="8053387"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a:extLst>
              <a:ext uri="{FF2B5EF4-FFF2-40B4-BE49-F238E27FC236}">
                <a16:creationId xmlns:a16="http://schemas.microsoft.com/office/drawing/2014/main" id="{833647EA-4D29-458D-A1E7-FE91A8447110}"/>
              </a:ext>
            </a:extLst>
          </p:cNvPr>
          <p:cNvGraphicFramePr>
            <a:graphicFrameLocks noChangeAspect="1"/>
          </p:cNvGraphicFramePr>
          <p:nvPr/>
        </p:nvGraphicFramePr>
        <p:xfrm>
          <a:off x="1109663" y="4265613"/>
          <a:ext cx="8034337" cy="2592387"/>
        </p:xfrm>
        <a:graphic>
          <a:graphicData uri="http://schemas.openxmlformats.org/presentationml/2006/ole">
            <mc:AlternateContent xmlns:mc="http://schemas.openxmlformats.org/markup-compatibility/2006">
              <mc:Choice xmlns:v="urn:schemas-microsoft-com:vml" Requires="v">
                <p:oleObj spid="_x0000_s320521" name="Graph Sheet" r:id="rId7" imgW="3352680" imgH="2590560" progId="SPLUSGraphSheetFileType">
                  <p:embed/>
                </p:oleObj>
              </mc:Choice>
              <mc:Fallback>
                <p:oleObj name="Graph Sheet" r:id="rId7" imgW="3352680" imgH="2590560" progId="SPLUSGraphSheetFileTyp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t="30003" b="28238"/>
                      <a:stretch>
                        <a:fillRect/>
                      </a:stretch>
                    </p:blipFill>
                    <p:spPr bwMode="auto">
                      <a:xfrm>
                        <a:off x="1109663" y="4265613"/>
                        <a:ext cx="80343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7" name="Object 5">
            <a:extLst>
              <a:ext uri="{FF2B5EF4-FFF2-40B4-BE49-F238E27FC236}">
                <a16:creationId xmlns:a16="http://schemas.microsoft.com/office/drawing/2014/main" id="{E6C1123A-685C-4D1E-8984-10BD8F1573D4}"/>
              </a:ext>
            </a:extLst>
          </p:cNvPr>
          <p:cNvGraphicFramePr>
            <a:graphicFrameLocks noChangeAspect="1"/>
          </p:cNvGraphicFramePr>
          <p:nvPr/>
        </p:nvGraphicFramePr>
        <p:xfrm>
          <a:off x="1081088" y="0"/>
          <a:ext cx="8062912" cy="1741488"/>
        </p:xfrm>
        <a:graphic>
          <a:graphicData uri="http://schemas.openxmlformats.org/presentationml/2006/ole">
            <mc:AlternateContent xmlns:mc="http://schemas.openxmlformats.org/markup-compatibility/2006">
              <mc:Choice xmlns:v="urn:schemas-microsoft-com:vml" Requires="v">
                <p:oleObj spid="_x0000_s320522" name="Graph Sheet" r:id="rId9" imgW="3352680" imgH="2590560" progId="SPLUSGraphSheetFileType">
                  <p:embed/>
                </p:oleObj>
              </mc:Choice>
              <mc:Fallback>
                <p:oleObj name="Graph Sheet" r:id="rId9" imgW="3352680" imgH="2590560" progId="SPLUSGraphSheetFileType">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t="39532" b="32474"/>
                      <a:stretch>
                        <a:fillRect/>
                      </a:stretch>
                    </p:blipFill>
                    <p:spPr bwMode="auto">
                      <a:xfrm>
                        <a:off x="1081088" y="0"/>
                        <a:ext cx="8062912"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18" name="Rectangle 6">
            <a:extLst>
              <a:ext uri="{FF2B5EF4-FFF2-40B4-BE49-F238E27FC236}">
                <a16:creationId xmlns:a16="http://schemas.microsoft.com/office/drawing/2014/main" id="{1AB77584-7E2D-4E53-AF9B-A0447CFC4712}"/>
              </a:ext>
            </a:extLst>
          </p:cNvPr>
          <p:cNvSpPr>
            <a:spLocks noChangeArrowheads="1"/>
          </p:cNvSpPr>
          <p:nvPr/>
        </p:nvSpPr>
        <p:spPr bwMode="auto">
          <a:xfrm>
            <a:off x="0" y="2565400"/>
            <a:ext cx="1371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600">
                <a:latin typeface="Times New Roman" panose="02020603050405020304" pitchFamily="18" charset="0"/>
              </a:rPr>
              <a:t>Streamflow at outlet</a:t>
            </a:r>
          </a:p>
        </p:txBody>
      </p:sp>
      <p:sp>
        <p:nvSpPr>
          <p:cNvPr id="320519" name="Rectangle 7">
            <a:extLst>
              <a:ext uri="{FF2B5EF4-FFF2-40B4-BE49-F238E27FC236}">
                <a16:creationId xmlns:a16="http://schemas.microsoft.com/office/drawing/2014/main" id="{5D6ACE82-5668-461D-A9FA-7343A731A173}"/>
              </a:ext>
            </a:extLst>
          </p:cNvPr>
          <p:cNvSpPr>
            <a:spLocks noChangeArrowheads="1"/>
          </p:cNvSpPr>
          <p:nvPr/>
        </p:nvSpPr>
        <p:spPr bwMode="auto">
          <a:xfrm>
            <a:off x="0" y="5041900"/>
            <a:ext cx="13208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600">
                <a:latin typeface="Times New Roman" panose="02020603050405020304" pitchFamily="18" charset="0"/>
              </a:rPr>
              <a:t>Cumulative</a:t>
            </a:r>
            <a:br>
              <a:rPr lang="en-US" altLang="en-US" sz="1600">
                <a:latin typeface="Times New Roman" panose="02020603050405020304" pitchFamily="18" charset="0"/>
              </a:rPr>
            </a:br>
            <a:r>
              <a:rPr lang="en-US" altLang="en-US" sz="1600">
                <a:latin typeface="Times New Roman" panose="02020603050405020304" pitchFamily="18" charset="0"/>
              </a:rPr>
              <a:t>water balance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9730" name="Picture 2">
            <a:extLst>
              <a:ext uri="{FF2B5EF4-FFF2-40B4-BE49-F238E27FC236}">
                <a16:creationId xmlns:a16="http://schemas.microsoft.com/office/drawing/2014/main" id="{946633D1-6EFE-4704-9972-6E3A0A17E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2476500"/>
            <a:ext cx="510063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731" name="Line 3">
            <a:extLst>
              <a:ext uri="{FF2B5EF4-FFF2-40B4-BE49-F238E27FC236}">
                <a16:creationId xmlns:a16="http://schemas.microsoft.com/office/drawing/2014/main" id="{0D721F49-5A0D-4653-B79C-3CF23714194F}"/>
              </a:ext>
            </a:extLst>
          </p:cNvPr>
          <p:cNvSpPr>
            <a:spLocks noChangeShapeType="1"/>
          </p:cNvSpPr>
          <p:nvPr/>
        </p:nvSpPr>
        <p:spPr bwMode="auto">
          <a:xfrm flipH="1">
            <a:off x="3136900" y="2463800"/>
            <a:ext cx="4660900" cy="1854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2" name="Line 4">
            <a:extLst>
              <a:ext uri="{FF2B5EF4-FFF2-40B4-BE49-F238E27FC236}">
                <a16:creationId xmlns:a16="http://schemas.microsoft.com/office/drawing/2014/main" id="{37E86313-E7A2-4453-A537-62BAB58603C6}"/>
              </a:ext>
            </a:extLst>
          </p:cNvPr>
          <p:cNvSpPr>
            <a:spLocks noChangeShapeType="1"/>
          </p:cNvSpPr>
          <p:nvPr/>
        </p:nvSpPr>
        <p:spPr bwMode="auto">
          <a:xfrm flipH="1">
            <a:off x="3924300" y="2476500"/>
            <a:ext cx="2895600" cy="25146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3" name="Line 5">
            <a:extLst>
              <a:ext uri="{FF2B5EF4-FFF2-40B4-BE49-F238E27FC236}">
                <a16:creationId xmlns:a16="http://schemas.microsoft.com/office/drawing/2014/main" id="{13DFD81A-9B5B-47D0-9B12-CC5198793F12}"/>
              </a:ext>
            </a:extLst>
          </p:cNvPr>
          <p:cNvSpPr>
            <a:spLocks noChangeShapeType="1"/>
          </p:cNvSpPr>
          <p:nvPr/>
        </p:nvSpPr>
        <p:spPr bwMode="auto">
          <a:xfrm flipH="1">
            <a:off x="4178300" y="2476500"/>
            <a:ext cx="1524000" cy="20193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4" name="Line 6">
            <a:extLst>
              <a:ext uri="{FF2B5EF4-FFF2-40B4-BE49-F238E27FC236}">
                <a16:creationId xmlns:a16="http://schemas.microsoft.com/office/drawing/2014/main" id="{5E8C96C0-6395-4CD9-849D-1F73F5BA74CB}"/>
              </a:ext>
            </a:extLst>
          </p:cNvPr>
          <p:cNvSpPr>
            <a:spLocks noChangeShapeType="1"/>
          </p:cNvSpPr>
          <p:nvPr/>
        </p:nvSpPr>
        <p:spPr bwMode="auto">
          <a:xfrm flipH="1">
            <a:off x="2781300" y="2476500"/>
            <a:ext cx="1943100" cy="33655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5" name="Line 7">
            <a:extLst>
              <a:ext uri="{FF2B5EF4-FFF2-40B4-BE49-F238E27FC236}">
                <a16:creationId xmlns:a16="http://schemas.microsoft.com/office/drawing/2014/main" id="{2797B09C-D12C-4920-A233-D7C6927895A9}"/>
              </a:ext>
            </a:extLst>
          </p:cNvPr>
          <p:cNvSpPr>
            <a:spLocks noChangeShapeType="1"/>
          </p:cNvSpPr>
          <p:nvPr/>
        </p:nvSpPr>
        <p:spPr bwMode="auto">
          <a:xfrm flipH="1">
            <a:off x="2044700" y="2463800"/>
            <a:ext cx="1651000" cy="2616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6" name="Text Box 8">
            <a:extLst>
              <a:ext uri="{FF2B5EF4-FFF2-40B4-BE49-F238E27FC236}">
                <a16:creationId xmlns:a16="http://schemas.microsoft.com/office/drawing/2014/main" id="{86BCFD36-850A-444E-A07B-470FD3B2FA23}"/>
              </a:ext>
            </a:extLst>
          </p:cNvPr>
          <p:cNvSpPr txBox="1">
            <a:spLocks noChangeArrowheads="1"/>
          </p:cNvSpPr>
          <p:nvPr/>
        </p:nvSpPr>
        <p:spPr bwMode="auto">
          <a:xfrm>
            <a:off x="6819900" y="3759200"/>
            <a:ext cx="1828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solidFill>
                  <a:schemeClr val="tx1"/>
                </a:solidFill>
              </a:rPr>
              <a:t>“White space” is the Grey at Dobson minus Ahaura, Arnold and Grey at Waipuna</a:t>
            </a:r>
          </a:p>
        </p:txBody>
      </p:sp>
      <p:graphicFrame>
        <p:nvGraphicFramePr>
          <p:cNvPr id="329737" name="Object 9">
            <a:extLst>
              <a:ext uri="{FF2B5EF4-FFF2-40B4-BE49-F238E27FC236}">
                <a16:creationId xmlns:a16="http://schemas.microsoft.com/office/drawing/2014/main" id="{EDCF4DCE-CACC-4429-88D7-13BD73FED7B7}"/>
              </a:ext>
            </a:extLst>
          </p:cNvPr>
          <p:cNvGraphicFramePr>
            <a:graphicFrameLocks noChangeAspect="1"/>
          </p:cNvGraphicFramePr>
          <p:nvPr>
            <p:extLst>
              <p:ext uri="{D42A27DB-BD31-4B8C-83A1-F6EECF244321}">
                <p14:modId xmlns:p14="http://schemas.microsoft.com/office/powerpoint/2010/main" val="3668580772"/>
              </p:ext>
            </p:extLst>
          </p:nvPr>
        </p:nvGraphicFramePr>
        <p:xfrm>
          <a:off x="635000" y="0"/>
          <a:ext cx="7724775" cy="2474913"/>
        </p:xfrm>
        <a:graphic>
          <a:graphicData uri="http://schemas.openxmlformats.org/presentationml/2006/ole">
            <mc:AlternateContent xmlns:mc="http://schemas.openxmlformats.org/markup-compatibility/2006">
              <mc:Choice xmlns:v="urn:schemas-microsoft-com:vml" Requires="v">
                <p:oleObj spid="_x0000_s329739" name="Worksheet" r:id="rId6" imgW="5143481" imgH="1647979" progId="Excel.Sheet.8">
                  <p:embed/>
                </p:oleObj>
              </mc:Choice>
              <mc:Fallback>
                <p:oleObj name="Worksheet" r:id="rId6" imgW="5143481" imgH="1647979" progId="Excel.Sheet.8">
                  <p:embed/>
                  <p:pic>
                    <p:nvPicPr>
                      <p:cNvPr id="0" name="Object 9"/>
                      <p:cNvPicPr>
                        <a:picLocks noChangeAspect="1" noChangeArrowheads="1"/>
                      </p:cNvPicPr>
                      <p:nvPr/>
                    </p:nvPicPr>
                    <p:blipFill>
                      <a:blip r:embed="rId7"/>
                      <a:srcRect/>
                      <a:stretch>
                        <a:fillRect/>
                      </a:stretch>
                    </p:blipFill>
                    <p:spPr bwMode="auto">
                      <a:xfrm>
                        <a:off x="635000" y="0"/>
                        <a:ext cx="772477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9186" name="Picture 2">
            <a:extLst>
              <a:ext uri="{FF2B5EF4-FFF2-40B4-BE49-F238E27FC236}">
                <a16:creationId xmlns:a16="http://schemas.microsoft.com/office/drawing/2014/main" id="{AAB02CC7-B0DD-47FF-AD23-A3A000153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r="10843" b="4974"/>
          <a:stretch>
            <a:fillRect/>
          </a:stretch>
        </p:blipFill>
        <p:spPr bwMode="auto">
          <a:xfrm>
            <a:off x="4229100" y="2951163"/>
            <a:ext cx="4816475" cy="38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87" name="Arc 3">
            <a:extLst>
              <a:ext uri="{FF2B5EF4-FFF2-40B4-BE49-F238E27FC236}">
                <a16:creationId xmlns:a16="http://schemas.microsoft.com/office/drawing/2014/main" id="{71AE7808-5D6A-474B-83F9-B3BEDADCA084}"/>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49188" name="Group 4">
            <a:extLst>
              <a:ext uri="{FF2B5EF4-FFF2-40B4-BE49-F238E27FC236}">
                <a16:creationId xmlns:a16="http://schemas.microsoft.com/office/drawing/2014/main" id="{40C0DDA6-A8F8-437B-B9EB-7A9F311FB166}"/>
              </a:ext>
            </a:extLst>
          </p:cNvPr>
          <p:cNvGrpSpPr>
            <a:grpSpLocks/>
          </p:cNvGrpSpPr>
          <p:nvPr/>
        </p:nvGrpSpPr>
        <p:grpSpPr bwMode="auto">
          <a:xfrm>
            <a:off x="0" y="4667250"/>
            <a:ext cx="4067175" cy="2190750"/>
            <a:chOff x="3041" y="2744"/>
            <a:chExt cx="2562" cy="1380"/>
          </a:xfrm>
        </p:grpSpPr>
        <p:graphicFrame>
          <p:nvGraphicFramePr>
            <p:cNvPr id="349189" name="Object 5">
              <a:extLst>
                <a:ext uri="{FF2B5EF4-FFF2-40B4-BE49-F238E27FC236}">
                  <a16:creationId xmlns:a16="http://schemas.microsoft.com/office/drawing/2014/main" id="{C8AD9DE3-0973-4890-81D5-95B92FCC10EB}"/>
                </a:ext>
              </a:extLst>
            </p:cNvPr>
            <p:cNvGraphicFramePr>
              <a:graphicFrameLocks noChangeAspect="1"/>
            </p:cNvGraphicFramePr>
            <p:nvPr/>
          </p:nvGraphicFramePr>
          <p:xfrm>
            <a:off x="3041" y="2744"/>
            <a:ext cx="2562" cy="1380"/>
          </p:xfrm>
          <a:graphic>
            <a:graphicData uri="http://schemas.openxmlformats.org/presentationml/2006/ole">
              <mc:AlternateContent xmlns:mc="http://schemas.openxmlformats.org/markup-compatibility/2006">
                <mc:Choice xmlns:v="urn:schemas-microsoft-com:vml" Requires="v">
                  <p:oleObj spid="_x0000_s349194" name="Picture" r:id="rId4" imgW="4067280" imgH="2190600" progId="Word.Picture.8">
                    <p:embed/>
                  </p:oleObj>
                </mc:Choice>
                <mc:Fallback>
                  <p:oleObj name="Picture" r:id="rId4" imgW="4067280" imgH="21906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 y="2744"/>
                          <a:ext cx="2562" cy="1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349190" name="Object 6">
              <a:extLst>
                <a:ext uri="{FF2B5EF4-FFF2-40B4-BE49-F238E27FC236}">
                  <a16:creationId xmlns:a16="http://schemas.microsoft.com/office/drawing/2014/main" id="{F20CA9EF-2480-4BF6-9669-F2FB52045DDE}"/>
                </a:ext>
              </a:extLst>
            </p:cNvPr>
            <p:cNvGraphicFramePr>
              <a:graphicFrameLocks noChangeAspect="1"/>
            </p:cNvGraphicFramePr>
            <p:nvPr/>
          </p:nvGraphicFramePr>
          <p:xfrm>
            <a:off x="4294" y="3735"/>
            <a:ext cx="1296" cy="300"/>
          </p:xfrm>
          <a:graphic>
            <a:graphicData uri="http://schemas.openxmlformats.org/presentationml/2006/ole">
              <mc:AlternateContent xmlns:mc="http://schemas.openxmlformats.org/markup-compatibility/2006">
                <mc:Choice xmlns:v="urn:schemas-microsoft-com:vml" Requires="v">
                  <p:oleObj spid="_x0000_s349195" name="Equation" r:id="rId6" imgW="1701720" imgH="393480" progId="Equation.3">
                    <p:embed/>
                  </p:oleObj>
                </mc:Choice>
                <mc:Fallback>
                  <p:oleObj name="Equation" r:id="rId6" imgW="1701720" imgH="393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4" y="3735"/>
                          <a:ext cx="1296" cy="300"/>
                        </a:xfrm>
                        <a:prstGeom prst="rect">
                          <a:avLst/>
                        </a:prstGeom>
                        <a:solidFill>
                          <a:schemeClr val="bg1"/>
                        </a:solidFill>
                        <a:ln>
                          <a:noFill/>
                        </a:ln>
                        <a:effectLst/>
                        <a:extLs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pSp>
      <p:pic>
        <p:nvPicPr>
          <p:cNvPr id="349191" name="Picture 7">
            <a:extLst>
              <a:ext uri="{FF2B5EF4-FFF2-40B4-BE49-F238E27FC236}">
                <a16:creationId xmlns:a16="http://schemas.microsoft.com/office/drawing/2014/main" id="{0D703F9A-468E-4D67-A2F6-DD5E5B8E68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188" y="0"/>
            <a:ext cx="6373812"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92" name="Rectangle 8">
            <a:extLst>
              <a:ext uri="{FF2B5EF4-FFF2-40B4-BE49-F238E27FC236}">
                <a16:creationId xmlns:a16="http://schemas.microsoft.com/office/drawing/2014/main" id="{B002B83F-8FB0-4049-A64B-73891C12FCA9}"/>
              </a:ext>
            </a:extLst>
          </p:cNvPr>
          <p:cNvSpPr>
            <a:spLocks noGrp="1" noChangeArrowheads="1"/>
          </p:cNvSpPr>
          <p:nvPr>
            <p:ph type="title" idx="4294967295"/>
          </p:nvPr>
        </p:nvSpPr>
        <p:spPr>
          <a:xfrm>
            <a:off x="0" y="0"/>
            <a:ext cx="2636838" cy="1143000"/>
          </a:xfrm>
        </p:spPr>
        <p:txBody>
          <a:bodyPr/>
          <a:lstStyle/>
          <a:p>
            <a:pPr algn="ctr"/>
            <a:r>
              <a:rPr lang="en-US" altLang="en-US"/>
              <a:t>SINMAP</a:t>
            </a:r>
          </a:p>
        </p:txBody>
      </p:sp>
      <p:sp>
        <p:nvSpPr>
          <p:cNvPr id="349193" name="Rectangle 9">
            <a:extLst>
              <a:ext uri="{FF2B5EF4-FFF2-40B4-BE49-F238E27FC236}">
                <a16:creationId xmlns:a16="http://schemas.microsoft.com/office/drawing/2014/main" id="{9344A6AC-5DB4-44DE-B57C-DAA3D81D5531}"/>
              </a:ext>
            </a:extLst>
          </p:cNvPr>
          <p:cNvSpPr>
            <a:spLocks noGrp="1" noChangeArrowheads="1"/>
          </p:cNvSpPr>
          <p:nvPr>
            <p:ph type="body" idx="4294967295"/>
          </p:nvPr>
        </p:nvSpPr>
        <p:spPr>
          <a:xfrm>
            <a:off x="0" y="1327150"/>
            <a:ext cx="2682875" cy="700088"/>
          </a:xfrm>
        </p:spPr>
        <p:txBody>
          <a:bodyPr/>
          <a:lstStyle/>
          <a:p>
            <a:pPr marL="0" indent="0" algn="ctr">
              <a:lnSpc>
                <a:spcPct val="90000"/>
              </a:lnSpc>
              <a:buFont typeface="Monotype Sorts" pitchFamily="2" charset="2"/>
              <a:buNone/>
            </a:pPr>
            <a:r>
              <a:rPr lang="en-US" altLang="en-US" sz="2000" b="1"/>
              <a:t>Terrain Stability Mapping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C515727B-8DE2-4CCA-B856-AEFE34580D17}"/>
              </a:ext>
            </a:extLst>
          </p:cNvPr>
          <p:cNvSpPr>
            <a:spLocks noGrp="1" noChangeArrowheads="1"/>
          </p:cNvSpPr>
          <p:nvPr>
            <p:ph type="title"/>
          </p:nvPr>
        </p:nvSpPr>
        <p:spPr>
          <a:xfrm>
            <a:off x="685800" y="206375"/>
            <a:ext cx="7772400" cy="1143000"/>
          </a:xfrm>
        </p:spPr>
        <p:txBody>
          <a:bodyPr/>
          <a:lstStyle/>
          <a:p>
            <a:r>
              <a:rPr lang="en-US" altLang="en-US" sz="4000">
                <a:solidFill>
                  <a:schemeClr val="accent2"/>
                </a:solidFill>
              </a:rPr>
              <a:t>Flood Plain Mapping</a:t>
            </a:r>
            <a:endParaRPr lang="en-US" altLang="en-US"/>
          </a:p>
        </p:txBody>
      </p:sp>
      <p:grpSp>
        <p:nvGrpSpPr>
          <p:cNvPr id="331779" name="Group 3">
            <a:extLst>
              <a:ext uri="{FF2B5EF4-FFF2-40B4-BE49-F238E27FC236}">
                <a16:creationId xmlns:a16="http://schemas.microsoft.com/office/drawing/2014/main" id="{4AE037DE-260D-4CE3-A7AC-9BE679BEFB4E}"/>
              </a:ext>
            </a:extLst>
          </p:cNvPr>
          <p:cNvGrpSpPr>
            <a:grpSpLocks/>
          </p:cNvGrpSpPr>
          <p:nvPr/>
        </p:nvGrpSpPr>
        <p:grpSpPr bwMode="auto">
          <a:xfrm>
            <a:off x="596900" y="4016375"/>
            <a:ext cx="3452813" cy="1704975"/>
            <a:chOff x="369" y="1392"/>
            <a:chExt cx="2175" cy="1074"/>
          </a:xfrm>
        </p:grpSpPr>
        <p:pic>
          <p:nvPicPr>
            <p:cNvPr id="331780" name="Picture 4" descr="H:\hmsras\visual\arcwaller.bmp">
              <a:extLst>
                <a:ext uri="{FF2B5EF4-FFF2-40B4-BE49-F238E27FC236}">
                  <a16:creationId xmlns:a16="http://schemas.microsoft.com/office/drawing/2014/main" id="{25483BB7-CB7E-443A-BE0B-93270D5EC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392"/>
              <a:ext cx="1152" cy="1058"/>
            </a:xfrm>
            <a:prstGeom prst="rect">
              <a:avLst/>
            </a:prstGeom>
            <a:noFill/>
            <a:extLst>
              <a:ext uri="{909E8E84-426E-40DD-AFC4-6F175D3DCCD1}">
                <a14:hiddenFill xmlns:a14="http://schemas.microsoft.com/office/drawing/2010/main">
                  <a:solidFill>
                    <a:srgbClr val="FFFFFF"/>
                  </a:solidFill>
                </a14:hiddenFill>
              </a:ext>
            </a:extLst>
          </p:spPr>
        </p:pic>
        <p:sp>
          <p:nvSpPr>
            <p:cNvPr id="331781" name="Text Box 5">
              <a:extLst>
                <a:ext uri="{FF2B5EF4-FFF2-40B4-BE49-F238E27FC236}">
                  <a16:creationId xmlns:a16="http://schemas.microsoft.com/office/drawing/2014/main" id="{7DFE40D2-A917-4155-8EEE-7EB2DABB26D9}"/>
                </a:ext>
              </a:extLst>
            </p:cNvPr>
            <p:cNvSpPr txBox="1">
              <a:spLocks noChangeArrowheads="1"/>
            </p:cNvSpPr>
            <p:nvPr/>
          </p:nvSpPr>
          <p:spPr bwMode="auto">
            <a:xfrm>
              <a:off x="369" y="1488"/>
              <a:ext cx="85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rgbClr val="FF3300"/>
                  </a:solidFill>
                </a:rPr>
                <a:t>ArcView</a:t>
              </a:r>
              <a:endParaRPr kumimoji="0" lang="en-US" altLang="en-US" sz="2400">
                <a:solidFill>
                  <a:schemeClr val="tx1"/>
                </a:solidFill>
              </a:endParaRPr>
            </a:p>
            <a:p>
              <a:r>
                <a:rPr kumimoji="0" lang="en-US" altLang="en-US" sz="2400">
                  <a:solidFill>
                    <a:schemeClr val="tx1"/>
                  </a:solidFill>
                </a:rPr>
                <a:t>Digital</a:t>
              </a:r>
            </a:p>
            <a:p>
              <a:r>
                <a:rPr kumimoji="0" lang="en-US" altLang="en-US" sz="2400">
                  <a:solidFill>
                    <a:schemeClr val="tx1"/>
                  </a:solidFill>
                </a:rPr>
                <a:t>Elevation</a:t>
              </a:r>
            </a:p>
            <a:p>
              <a:r>
                <a:rPr kumimoji="0" lang="en-US" altLang="en-US" sz="2400">
                  <a:solidFill>
                    <a:schemeClr val="tx1"/>
                  </a:solidFill>
                </a:rPr>
                <a:t>Model</a:t>
              </a:r>
            </a:p>
          </p:txBody>
        </p:sp>
      </p:grpSp>
      <p:grpSp>
        <p:nvGrpSpPr>
          <p:cNvPr id="331782" name="Group 6">
            <a:extLst>
              <a:ext uri="{FF2B5EF4-FFF2-40B4-BE49-F238E27FC236}">
                <a16:creationId xmlns:a16="http://schemas.microsoft.com/office/drawing/2014/main" id="{B8D2FDBA-253C-4837-BEB6-2FB2099334DF}"/>
              </a:ext>
            </a:extLst>
          </p:cNvPr>
          <p:cNvGrpSpPr>
            <a:grpSpLocks/>
          </p:cNvGrpSpPr>
          <p:nvPr/>
        </p:nvGrpSpPr>
        <p:grpSpPr bwMode="auto">
          <a:xfrm>
            <a:off x="457200" y="1501775"/>
            <a:ext cx="3651250" cy="1722438"/>
            <a:chOff x="288" y="2880"/>
            <a:chExt cx="2300" cy="1085"/>
          </a:xfrm>
        </p:grpSpPr>
        <p:pic>
          <p:nvPicPr>
            <p:cNvPr id="331783" name="Picture 7" descr="H:\hmsras\visual\hmswaller.bmp">
              <a:extLst>
                <a:ext uri="{FF2B5EF4-FFF2-40B4-BE49-F238E27FC236}">
                  <a16:creationId xmlns:a16="http://schemas.microsoft.com/office/drawing/2014/main" id="{856C5D7E-C547-4EC1-96CE-F675C1AC8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2880"/>
              <a:ext cx="1196" cy="1085"/>
            </a:xfrm>
            <a:prstGeom prst="rect">
              <a:avLst/>
            </a:prstGeom>
            <a:noFill/>
            <a:extLst>
              <a:ext uri="{909E8E84-426E-40DD-AFC4-6F175D3DCCD1}">
                <a14:hiddenFill xmlns:a14="http://schemas.microsoft.com/office/drawing/2010/main">
                  <a:solidFill>
                    <a:srgbClr val="FFFFFF"/>
                  </a:solidFill>
                </a14:hiddenFill>
              </a:ext>
            </a:extLst>
          </p:spPr>
        </p:pic>
        <p:sp>
          <p:nvSpPr>
            <p:cNvPr id="331784" name="Text Box 8">
              <a:extLst>
                <a:ext uri="{FF2B5EF4-FFF2-40B4-BE49-F238E27FC236}">
                  <a16:creationId xmlns:a16="http://schemas.microsoft.com/office/drawing/2014/main" id="{A3F79AB1-8A1E-48C6-B746-1FE97A1D6987}"/>
                </a:ext>
              </a:extLst>
            </p:cNvPr>
            <p:cNvSpPr txBox="1">
              <a:spLocks noChangeArrowheads="1"/>
            </p:cNvSpPr>
            <p:nvPr/>
          </p:nvSpPr>
          <p:spPr bwMode="auto">
            <a:xfrm>
              <a:off x="288" y="3024"/>
              <a:ext cx="98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rgbClr val="FF3300"/>
                  </a:solidFill>
                </a:rPr>
                <a:t>HEC-HMS</a:t>
              </a:r>
              <a:endParaRPr kumimoji="0" lang="en-US" altLang="en-US" sz="2400">
                <a:solidFill>
                  <a:schemeClr val="tx1"/>
                </a:solidFill>
              </a:endParaRPr>
            </a:p>
            <a:p>
              <a:r>
                <a:rPr kumimoji="0" lang="en-US" altLang="en-US" sz="2400">
                  <a:solidFill>
                    <a:schemeClr val="tx1"/>
                  </a:solidFill>
                </a:rPr>
                <a:t>Flood</a:t>
              </a:r>
            </a:p>
            <a:p>
              <a:r>
                <a:rPr kumimoji="0" lang="en-US" altLang="en-US" sz="2400">
                  <a:solidFill>
                    <a:schemeClr val="tx1"/>
                  </a:solidFill>
                </a:rPr>
                <a:t>discharge</a:t>
              </a:r>
            </a:p>
          </p:txBody>
        </p:sp>
      </p:grpSp>
      <p:grpSp>
        <p:nvGrpSpPr>
          <p:cNvPr id="331785" name="Group 9">
            <a:extLst>
              <a:ext uri="{FF2B5EF4-FFF2-40B4-BE49-F238E27FC236}">
                <a16:creationId xmlns:a16="http://schemas.microsoft.com/office/drawing/2014/main" id="{116BA54D-5640-48AA-BE18-9B5A259A5093}"/>
              </a:ext>
            </a:extLst>
          </p:cNvPr>
          <p:cNvGrpSpPr>
            <a:grpSpLocks/>
          </p:cNvGrpSpPr>
          <p:nvPr/>
        </p:nvGrpSpPr>
        <p:grpSpPr bwMode="auto">
          <a:xfrm>
            <a:off x="4953000" y="1501775"/>
            <a:ext cx="3759200" cy="1701800"/>
            <a:chOff x="3168" y="2858"/>
            <a:chExt cx="2368" cy="1072"/>
          </a:xfrm>
        </p:grpSpPr>
        <p:pic>
          <p:nvPicPr>
            <p:cNvPr id="331786" name="Picture 10" descr="H:\hmsras\visual\rasprof.bmp">
              <a:extLst>
                <a:ext uri="{FF2B5EF4-FFF2-40B4-BE49-F238E27FC236}">
                  <a16:creationId xmlns:a16="http://schemas.microsoft.com/office/drawing/2014/main" id="{3C48AC3E-4C42-465D-A900-9332BAFEF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2880"/>
              <a:ext cx="1267" cy="1050"/>
            </a:xfrm>
            <a:prstGeom prst="rect">
              <a:avLst/>
            </a:prstGeom>
            <a:noFill/>
            <a:extLst>
              <a:ext uri="{909E8E84-426E-40DD-AFC4-6F175D3DCCD1}">
                <a14:hiddenFill xmlns:a14="http://schemas.microsoft.com/office/drawing/2010/main">
                  <a:solidFill>
                    <a:srgbClr val="FFFFFF"/>
                  </a:solidFill>
                </a14:hiddenFill>
              </a:ext>
            </a:extLst>
          </p:spPr>
        </p:pic>
        <p:sp>
          <p:nvSpPr>
            <p:cNvPr id="331787" name="Text Box 11">
              <a:extLst>
                <a:ext uri="{FF2B5EF4-FFF2-40B4-BE49-F238E27FC236}">
                  <a16:creationId xmlns:a16="http://schemas.microsoft.com/office/drawing/2014/main" id="{EE845D3F-4BB8-4983-A29F-15A9626D5708}"/>
                </a:ext>
              </a:extLst>
            </p:cNvPr>
            <p:cNvSpPr txBox="1">
              <a:spLocks noChangeArrowheads="1"/>
            </p:cNvSpPr>
            <p:nvPr/>
          </p:nvSpPr>
          <p:spPr bwMode="auto">
            <a:xfrm>
              <a:off x="4598" y="2858"/>
              <a:ext cx="93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rgbClr val="FF3300"/>
                  </a:solidFill>
                </a:rPr>
                <a:t>HEC-RAS</a:t>
              </a:r>
              <a:endParaRPr kumimoji="0" lang="en-US" altLang="en-US" sz="2400">
                <a:solidFill>
                  <a:schemeClr val="tx1"/>
                </a:solidFill>
              </a:endParaRPr>
            </a:p>
            <a:p>
              <a:r>
                <a:rPr kumimoji="0" lang="en-US" altLang="en-US" sz="2400">
                  <a:solidFill>
                    <a:schemeClr val="tx1"/>
                  </a:solidFill>
                </a:rPr>
                <a:t>Water</a:t>
              </a:r>
            </a:p>
            <a:p>
              <a:r>
                <a:rPr kumimoji="0" lang="en-US" altLang="en-US" sz="2400">
                  <a:solidFill>
                    <a:schemeClr val="tx1"/>
                  </a:solidFill>
                </a:rPr>
                <a:t>surface</a:t>
              </a:r>
            </a:p>
            <a:p>
              <a:r>
                <a:rPr kumimoji="0" lang="en-US" altLang="en-US" sz="2400">
                  <a:solidFill>
                    <a:schemeClr val="tx1"/>
                  </a:solidFill>
                </a:rPr>
                <a:t>profiles</a:t>
              </a:r>
            </a:p>
          </p:txBody>
        </p:sp>
      </p:grpSp>
      <p:grpSp>
        <p:nvGrpSpPr>
          <p:cNvPr id="331788" name="Group 12">
            <a:extLst>
              <a:ext uri="{FF2B5EF4-FFF2-40B4-BE49-F238E27FC236}">
                <a16:creationId xmlns:a16="http://schemas.microsoft.com/office/drawing/2014/main" id="{5ADA6293-FCD1-45AE-B3B9-28098AB69D6A}"/>
              </a:ext>
            </a:extLst>
          </p:cNvPr>
          <p:cNvGrpSpPr>
            <a:grpSpLocks/>
          </p:cNvGrpSpPr>
          <p:nvPr/>
        </p:nvGrpSpPr>
        <p:grpSpPr bwMode="auto">
          <a:xfrm>
            <a:off x="5029200" y="4016375"/>
            <a:ext cx="3721100" cy="1633538"/>
            <a:chOff x="3168" y="1392"/>
            <a:chExt cx="2344" cy="1029"/>
          </a:xfrm>
        </p:grpSpPr>
        <p:pic>
          <p:nvPicPr>
            <p:cNvPr id="331789" name="Picture 13" descr="C:\WINDOWS\DESKTOP\compare.jpg">
              <a:extLst>
                <a:ext uri="{FF2B5EF4-FFF2-40B4-BE49-F238E27FC236}">
                  <a16:creationId xmlns:a16="http://schemas.microsoft.com/office/drawing/2014/main" id="{95AB7A44-435A-4ADF-AFAA-F7CDA51FC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1392"/>
              <a:ext cx="1248" cy="1029"/>
            </a:xfrm>
            <a:prstGeom prst="rect">
              <a:avLst/>
            </a:prstGeom>
            <a:noFill/>
            <a:extLst>
              <a:ext uri="{909E8E84-426E-40DD-AFC4-6F175D3DCCD1}">
                <a14:hiddenFill xmlns:a14="http://schemas.microsoft.com/office/drawing/2010/main">
                  <a:solidFill>
                    <a:srgbClr val="FFFFFF"/>
                  </a:solidFill>
                </a14:hiddenFill>
              </a:ext>
            </a:extLst>
          </p:spPr>
        </p:pic>
        <p:sp>
          <p:nvSpPr>
            <p:cNvPr id="331790" name="Rectangle 14">
              <a:extLst>
                <a:ext uri="{FF2B5EF4-FFF2-40B4-BE49-F238E27FC236}">
                  <a16:creationId xmlns:a16="http://schemas.microsoft.com/office/drawing/2014/main" id="{E1BE1AD1-6BE5-4C6C-916F-AB96BA706145}"/>
                </a:ext>
              </a:extLst>
            </p:cNvPr>
            <p:cNvSpPr>
              <a:spLocks noChangeArrowheads="1"/>
            </p:cNvSpPr>
            <p:nvPr/>
          </p:nvSpPr>
          <p:spPr bwMode="auto">
            <a:xfrm>
              <a:off x="4560" y="1536"/>
              <a:ext cx="95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rgbClr val="FF3300"/>
                  </a:solidFill>
                </a:rPr>
                <a:t>ArcView</a:t>
              </a:r>
              <a:endParaRPr kumimoji="0" lang="en-US" altLang="en-US" sz="2400">
                <a:solidFill>
                  <a:schemeClr val="tx1"/>
                </a:solidFill>
              </a:endParaRPr>
            </a:p>
            <a:p>
              <a:r>
                <a:rPr kumimoji="0" lang="en-US" altLang="en-US" sz="2400">
                  <a:solidFill>
                    <a:schemeClr val="tx1"/>
                  </a:solidFill>
                </a:rPr>
                <a:t>Flood </a:t>
              </a:r>
            </a:p>
            <a:p>
              <a:r>
                <a:rPr kumimoji="0" lang="en-US" altLang="en-US" sz="2400">
                  <a:solidFill>
                    <a:schemeClr val="tx1"/>
                  </a:solidFill>
                </a:rPr>
                <a:t>plain maps</a:t>
              </a:r>
            </a:p>
          </p:txBody>
        </p:sp>
      </p:grpSp>
      <p:sp>
        <p:nvSpPr>
          <p:cNvPr id="331791" name="AutoShape 15">
            <a:extLst>
              <a:ext uri="{FF2B5EF4-FFF2-40B4-BE49-F238E27FC236}">
                <a16:creationId xmlns:a16="http://schemas.microsoft.com/office/drawing/2014/main" id="{0280678D-2C7B-49EE-8C66-EA1143C663E1}"/>
              </a:ext>
            </a:extLst>
          </p:cNvPr>
          <p:cNvSpPr>
            <a:spLocks noChangeArrowheads="1"/>
          </p:cNvSpPr>
          <p:nvPr/>
        </p:nvSpPr>
        <p:spPr bwMode="auto">
          <a:xfrm flipV="1">
            <a:off x="3124200" y="3254375"/>
            <a:ext cx="152400" cy="609600"/>
          </a:xfrm>
          <a:prstGeom prst="downArrow">
            <a:avLst>
              <a:gd name="adj1" fmla="val 50000"/>
              <a:gd name="adj2" fmla="val 10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2" name="AutoShape 16">
            <a:extLst>
              <a:ext uri="{FF2B5EF4-FFF2-40B4-BE49-F238E27FC236}">
                <a16:creationId xmlns:a16="http://schemas.microsoft.com/office/drawing/2014/main" id="{CD41E785-707E-4CBD-B363-580B1CE1F4B6}"/>
              </a:ext>
            </a:extLst>
          </p:cNvPr>
          <p:cNvSpPr>
            <a:spLocks noChangeArrowheads="1"/>
          </p:cNvSpPr>
          <p:nvPr/>
        </p:nvSpPr>
        <p:spPr bwMode="auto">
          <a:xfrm>
            <a:off x="6019800" y="3254375"/>
            <a:ext cx="152400" cy="609600"/>
          </a:xfrm>
          <a:prstGeom prst="downArrow">
            <a:avLst>
              <a:gd name="adj1" fmla="val 50000"/>
              <a:gd name="adj2" fmla="val 10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3" name="AutoShape 17">
            <a:extLst>
              <a:ext uri="{FF2B5EF4-FFF2-40B4-BE49-F238E27FC236}">
                <a16:creationId xmlns:a16="http://schemas.microsoft.com/office/drawing/2014/main" id="{1C7AB03A-C758-49FC-8247-BBD35CA4CBA3}"/>
              </a:ext>
            </a:extLst>
          </p:cNvPr>
          <p:cNvSpPr>
            <a:spLocks noChangeArrowheads="1"/>
          </p:cNvSpPr>
          <p:nvPr/>
        </p:nvSpPr>
        <p:spPr bwMode="auto">
          <a:xfrm rot="5400000" flipV="1">
            <a:off x="4495800" y="1958975"/>
            <a:ext cx="152400" cy="609600"/>
          </a:xfrm>
          <a:prstGeom prst="downArrow">
            <a:avLst>
              <a:gd name="adj1" fmla="val 50000"/>
              <a:gd name="adj2" fmla="val 10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4" name="Text Box 18">
            <a:extLst>
              <a:ext uri="{FF2B5EF4-FFF2-40B4-BE49-F238E27FC236}">
                <a16:creationId xmlns:a16="http://schemas.microsoft.com/office/drawing/2014/main" id="{E9A5B0A0-FE12-41D5-9207-AF2068595372}"/>
              </a:ext>
            </a:extLst>
          </p:cNvPr>
          <p:cNvSpPr txBox="1">
            <a:spLocks noChangeArrowheads="1"/>
          </p:cNvSpPr>
          <p:nvPr/>
        </p:nvSpPr>
        <p:spPr bwMode="auto">
          <a:xfrm>
            <a:off x="838200" y="3330575"/>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accent2"/>
                </a:solidFill>
              </a:rPr>
              <a:t>CRWR-PrePro</a:t>
            </a:r>
            <a:endParaRPr kumimoji="0" lang="en-US" altLang="en-US" sz="2400">
              <a:solidFill>
                <a:schemeClr val="tx1"/>
              </a:solidFill>
            </a:endParaRPr>
          </a:p>
        </p:txBody>
      </p:sp>
      <p:sp>
        <p:nvSpPr>
          <p:cNvPr id="331795" name="Rectangle 19">
            <a:extLst>
              <a:ext uri="{FF2B5EF4-FFF2-40B4-BE49-F238E27FC236}">
                <a16:creationId xmlns:a16="http://schemas.microsoft.com/office/drawing/2014/main" id="{AA57027C-A0CA-4E1A-956C-3C285B541D64}"/>
              </a:ext>
            </a:extLst>
          </p:cNvPr>
          <p:cNvSpPr>
            <a:spLocks noChangeArrowheads="1"/>
          </p:cNvSpPr>
          <p:nvPr/>
        </p:nvSpPr>
        <p:spPr bwMode="auto">
          <a:xfrm>
            <a:off x="6553200" y="3330575"/>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accent2"/>
                </a:solidFill>
              </a:rPr>
              <a:t>AvRAS</a:t>
            </a:r>
          </a:p>
        </p:txBody>
      </p:sp>
      <p:sp>
        <p:nvSpPr>
          <p:cNvPr id="331796" name="Rectangle 20">
            <a:extLst>
              <a:ext uri="{FF2B5EF4-FFF2-40B4-BE49-F238E27FC236}">
                <a16:creationId xmlns:a16="http://schemas.microsoft.com/office/drawing/2014/main" id="{624D5716-8749-467C-B107-CEC4A41D638E}"/>
              </a:ext>
            </a:extLst>
          </p:cNvPr>
          <p:cNvSpPr>
            <a:spLocks noChangeArrowheads="1"/>
          </p:cNvSpPr>
          <p:nvPr/>
        </p:nvSpPr>
        <p:spPr bwMode="auto">
          <a:xfrm>
            <a:off x="457200" y="3940175"/>
            <a:ext cx="8382000" cy="2133600"/>
          </a:xfrm>
          <a:prstGeom prst="rect">
            <a:avLst/>
          </a:prstGeom>
          <a:noFill/>
          <a:ln w="19050">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en-US" altLang="en-US" sz="2400">
              <a:solidFill>
                <a:schemeClr val="accent2"/>
              </a:solidFill>
            </a:endParaRPr>
          </a:p>
        </p:txBody>
      </p:sp>
      <p:sp>
        <p:nvSpPr>
          <p:cNvPr id="331797" name="Text Box 21">
            <a:extLst>
              <a:ext uri="{FF2B5EF4-FFF2-40B4-BE49-F238E27FC236}">
                <a16:creationId xmlns:a16="http://schemas.microsoft.com/office/drawing/2014/main" id="{5044878E-FA97-4878-A851-D8E6D6D59A38}"/>
              </a:ext>
            </a:extLst>
          </p:cNvPr>
          <p:cNvSpPr txBox="1">
            <a:spLocks noChangeArrowheads="1"/>
          </p:cNvSpPr>
          <p:nvPr/>
        </p:nvSpPr>
        <p:spPr bwMode="auto">
          <a:xfrm>
            <a:off x="3276600" y="5616575"/>
            <a:ext cx="285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accent2"/>
                </a:solidFill>
              </a:rPr>
              <a:t>Digital Map Database</a:t>
            </a:r>
            <a:endParaRPr kumimoji="0" lang="en-US" altLang="en-US" sz="2400">
              <a:solidFill>
                <a:schemeClr val="tx1"/>
              </a:solidFill>
            </a:endParaRPr>
          </a:p>
        </p:txBody>
      </p:sp>
      <p:sp>
        <p:nvSpPr>
          <p:cNvPr id="331799" name="Text Box 23">
            <a:extLst>
              <a:ext uri="{FF2B5EF4-FFF2-40B4-BE49-F238E27FC236}">
                <a16:creationId xmlns:a16="http://schemas.microsoft.com/office/drawing/2014/main" id="{DCB17458-B2AF-4AB4-ACB8-240A3AA05C5C}"/>
              </a:ext>
            </a:extLst>
          </p:cNvPr>
          <p:cNvSpPr txBox="1">
            <a:spLocks noChangeArrowheads="1"/>
          </p:cNvSpPr>
          <p:nvPr/>
        </p:nvSpPr>
        <p:spPr bwMode="auto">
          <a:xfrm>
            <a:off x="1509713" y="6365875"/>
            <a:ext cx="62404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Slide from David Maidment, University of Texas at Austin.</a:t>
            </a: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16.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7.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99"/>
    </a:hlink>
    <a:folHlink>
      <a:srgbClr val="009999"/>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2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5.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1275</TotalTime>
  <Words>2466</Words>
  <Application>Microsoft Office PowerPoint</Application>
  <PresentationFormat>On-screen Show (4:3)</PresentationFormat>
  <Paragraphs>339</Paragraphs>
  <Slides>47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7</vt:i4>
      </vt:variant>
      <vt:variant>
        <vt:lpstr>Slide Titles</vt:lpstr>
      </vt:variant>
      <vt:variant>
        <vt:i4>47</vt:i4>
      </vt:variant>
    </vt:vector>
  </HeadingPairs>
  <TitlesOfParts>
    <vt:vector size="62" baseType="lpstr">
      <vt:lpstr>Times New Roman</vt:lpstr>
      <vt:lpstr>Arial Narrow</vt:lpstr>
      <vt:lpstr>Arial</vt:lpstr>
      <vt:lpstr>Monotype Sorts</vt:lpstr>
      <vt:lpstr>Verdana</vt:lpstr>
      <vt:lpstr>Symbol</vt:lpstr>
      <vt:lpstr>MS Sans Serif</vt:lpstr>
      <vt:lpstr>Generic (Online)</vt:lpstr>
      <vt:lpstr>SPLUS GraphSheet</vt:lpstr>
      <vt:lpstr>Microsoft Excel 97-2003 Worksheet</vt:lpstr>
      <vt:lpstr>Microsoft Word Picture</vt:lpstr>
      <vt:lpstr>Microsoft Equation 3.0</vt:lpstr>
      <vt:lpstr>Paintbrush Picture</vt:lpstr>
      <vt:lpstr>Visio 2000 Drawing</vt:lpstr>
      <vt:lpstr>Microsoft Word 97 - 2003 Document</vt:lpstr>
      <vt:lpstr>GIS, Hydrology and Terrain Analysis Using Digital Elevation Models </vt:lpstr>
      <vt:lpstr>Overview</vt:lpstr>
      <vt:lpstr>Grey River, New Zealand South Island</vt:lpstr>
      <vt:lpstr>Rainfall interpolation and adjustment</vt:lpstr>
      <vt:lpstr>Parameters</vt:lpstr>
      <vt:lpstr>Basin average precipitation</vt:lpstr>
      <vt:lpstr>PowerPoint Presentation</vt:lpstr>
      <vt:lpstr>SINMAP</vt:lpstr>
      <vt:lpstr>Flood Plain Mapping</vt:lpstr>
      <vt:lpstr>HMS Schematic Prepared with CRWR-PrePro</vt:lpstr>
      <vt:lpstr>HMS Results</vt:lpstr>
      <vt:lpstr>PowerPoint Presentation</vt:lpstr>
      <vt:lpstr>Water Quality: Pollution Loading Module</vt:lpstr>
      <vt:lpstr>GIS in Water Resources  Consortium</vt:lpstr>
      <vt:lpstr>ArcGIS Data Models</vt:lpstr>
      <vt:lpstr>Essential Data Model</vt:lpstr>
      <vt:lpstr>PowerPoint Presentation</vt:lpstr>
      <vt:lpstr>PowerPoint Presentation</vt:lpstr>
      <vt:lpstr>Elevation Surface — the ground surface elevation at each point</vt:lpstr>
      <vt:lpstr>Digital Elevation Grid — a grid of cells (square or rectangular) in some coordinate system having land surface elevation as the value stored in each cell.</vt:lpstr>
      <vt:lpstr>Digital Elevation Model Based Flow Path Analysis</vt:lpstr>
      <vt:lpstr>Topographic Slope</vt:lpstr>
      <vt:lpstr>PowerPoint Presentation</vt:lpstr>
      <vt:lpstr>PowerPoint Presentation</vt:lpstr>
      <vt:lpstr>PowerPoint Presentation</vt:lpstr>
      <vt:lpstr>PowerPoint Presentation</vt:lpstr>
      <vt:lpstr>PowerPoint Presentation</vt:lpstr>
      <vt:lpstr>PowerPoint Presentation</vt:lpstr>
      <vt:lpstr>Transport limited accumulation</vt:lpstr>
      <vt:lpstr>Drainage area can be concentrated or dispersed (specific catchment area) </vt:lpstr>
      <vt:lpstr>Specific catchment area a is the upslope area per unit contour length [m2/m  m]</vt:lpstr>
      <vt:lpstr>PowerPoint Presentation</vt:lpstr>
      <vt:lpstr>Hydrologic processes are different on hillslopes and in channels.  It is important to recognize this and delineate model elements that account for this.</vt:lpstr>
      <vt:lpstr>How to decide on drainage area threshold to determine channels and watershed model elements?</vt:lpstr>
      <vt:lpstr>Topographic Texture and Drainage Density</vt:lpstr>
      <vt:lpstr>Strahler Stream Order  Stream Drop: Elevation difference between ends of stream</vt:lpstr>
      <vt:lpstr>Suggestion:  Map channel networks from the DEM at the finest resolution consistent with observed channel network geomorphology ‘laws’.  </vt:lpstr>
      <vt:lpstr>Statistical Analysis of Stream Drops</vt:lpstr>
      <vt:lpstr>PowerPoint Presentation</vt:lpstr>
      <vt:lpstr>Why Programming</vt:lpstr>
      <vt:lpstr>TauDEM Software Functionality</vt:lpstr>
      <vt:lpstr>TauDEM Software Architecture</vt:lpstr>
      <vt:lpstr>PowerPoint Presentation</vt:lpstr>
      <vt:lpstr> </vt:lpstr>
      <vt:lpstr>Visual Basic for the GUI and ArcGIS linkage</vt:lpstr>
      <vt:lpstr>GIS in Water Resources Online</vt:lpstr>
      <vt:lpstr>Demonstration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75</cp:revision>
  <cp:lastPrinted>1999-10-21T15:24:25Z</cp:lastPrinted>
  <dcterms:created xsi:type="dcterms:W3CDTF">1999-10-21T04:51:37Z</dcterms:created>
  <dcterms:modified xsi:type="dcterms:W3CDTF">2023-03-11T00:40:27Z</dcterms:modified>
</cp:coreProperties>
</file>