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393" r:id="rId2"/>
    <p:sldId id="429" r:id="rId3"/>
    <p:sldId id="428" r:id="rId4"/>
    <p:sldId id="366" r:id="rId5"/>
    <p:sldId id="374" r:id="rId6"/>
    <p:sldId id="375" r:id="rId7"/>
    <p:sldId id="372" r:id="rId8"/>
    <p:sldId id="380" r:id="rId9"/>
    <p:sldId id="377" r:id="rId10"/>
    <p:sldId id="378" r:id="rId11"/>
    <p:sldId id="415" r:id="rId12"/>
    <p:sldId id="430" r:id="rId13"/>
    <p:sldId id="431" r:id="rId14"/>
    <p:sldId id="432" r:id="rId15"/>
    <p:sldId id="433" r:id="rId16"/>
    <p:sldId id="434" r:id="rId17"/>
    <p:sldId id="401" r:id="rId18"/>
    <p:sldId id="402" r:id="rId19"/>
    <p:sldId id="403" r:id="rId20"/>
    <p:sldId id="406" r:id="rId21"/>
    <p:sldId id="405" r:id="rId22"/>
    <p:sldId id="407" r:id="rId23"/>
    <p:sldId id="414" r:id="rId24"/>
    <p:sldId id="426" r:id="rId25"/>
    <p:sldId id="427" r:id="rId26"/>
    <p:sldId id="424" r:id="rId27"/>
    <p:sldId id="356" r:id="rId28"/>
  </p:sldIdLst>
  <p:sldSz cx="9144000" cy="6858000" type="screen4x3"/>
  <p:notesSz cx="6994525" cy="9278938"/>
  <p:custDataLst>
    <p:tags r:id="rId31"/>
  </p:custDataLst>
  <p:defaultTextStyle>
    <a:defPPr>
      <a:defRPr lang="en-US"/>
    </a:defPPr>
    <a:lvl1pPr algn="ctr" rtl="0" eaLnBrk="0" fontAlgn="base" hangingPunct="0">
      <a:spcBef>
        <a:spcPct val="0"/>
      </a:spcBef>
      <a:spcAft>
        <a:spcPct val="0"/>
      </a:spcAft>
      <a:defRPr kumimoji="1" sz="2000" kern="1200">
        <a:solidFill>
          <a:schemeClr val="bg2"/>
        </a:solidFill>
        <a:latin typeface="Times New Roman" panose="02020603050405020304" pitchFamily="18" charset="0"/>
        <a:ea typeface="+mn-ea"/>
        <a:cs typeface="+mn-cs"/>
      </a:defRPr>
    </a:lvl1pPr>
    <a:lvl2pPr marL="457200" algn="ctr" rtl="0" eaLnBrk="0" fontAlgn="base" hangingPunct="0">
      <a:spcBef>
        <a:spcPct val="0"/>
      </a:spcBef>
      <a:spcAft>
        <a:spcPct val="0"/>
      </a:spcAft>
      <a:defRPr kumimoji="1" sz="2000" kern="1200">
        <a:solidFill>
          <a:schemeClr val="bg2"/>
        </a:solidFill>
        <a:latin typeface="Times New Roman" panose="02020603050405020304" pitchFamily="18" charset="0"/>
        <a:ea typeface="+mn-ea"/>
        <a:cs typeface="+mn-cs"/>
      </a:defRPr>
    </a:lvl2pPr>
    <a:lvl3pPr marL="914400" algn="ctr" rtl="0" eaLnBrk="0" fontAlgn="base" hangingPunct="0">
      <a:spcBef>
        <a:spcPct val="0"/>
      </a:spcBef>
      <a:spcAft>
        <a:spcPct val="0"/>
      </a:spcAft>
      <a:defRPr kumimoji="1" sz="2000" kern="1200">
        <a:solidFill>
          <a:schemeClr val="bg2"/>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kumimoji="1" sz="2000" kern="1200">
        <a:solidFill>
          <a:schemeClr val="bg2"/>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kumimoji="1" sz="2000" kern="1200">
        <a:solidFill>
          <a:schemeClr val="bg2"/>
        </a:solidFill>
        <a:latin typeface="Times New Roman" panose="02020603050405020304" pitchFamily="18" charset="0"/>
        <a:ea typeface="+mn-ea"/>
        <a:cs typeface="+mn-cs"/>
      </a:defRPr>
    </a:lvl5pPr>
    <a:lvl6pPr marL="2286000" algn="l" defTabSz="914400" rtl="0" eaLnBrk="1" latinLnBrk="0" hangingPunct="1">
      <a:defRPr kumimoji="1" sz="2000" kern="1200">
        <a:solidFill>
          <a:schemeClr val="bg2"/>
        </a:solidFill>
        <a:latin typeface="Times New Roman" panose="02020603050405020304" pitchFamily="18" charset="0"/>
        <a:ea typeface="+mn-ea"/>
        <a:cs typeface="+mn-cs"/>
      </a:defRPr>
    </a:lvl6pPr>
    <a:lvl7pPr marL="2743200" algn="l" defTabSz="914400" rtl="0" eaLnBrk="1" latinLnBrk="0" hangingPunct="1">
      <a:defRPr kumimoji="1" sz="2000" kern="1200">
        <a:solidFill>
          <a:schemeClr val="bg2"/>
        </a:solidFill>
        <a:latin typeface="Times New Roman" panose="02020603050405020304" pitchFamily="18" charset="0"/>
        <a:ea typeface="+mn-ea"/>
        <a:cs typeface="+mn-cs"/>
      </a:defRPr>
    </a:lvl7pPr>
    <a:lvl8pPr marL="3200400" algn="l" defTabSz="914400" rtl="0" eaLnBrk="1" latinLnBrk="0" hangingPunct="1">
      <a:defRPr kumimoji="1" sz="2000" kern="1200">
        <a:solidFill>
          <a:schemeClr val="bg2"/>
        </a:solidFill>
        <a:latin typeface="Times New Roman" panose="02020603050405020304" pitchFamily="18" charset="0"/>
        <a:ea typeface="+mn-ea"/>
        <a:cs typeface="+mn-cs"/>
      </a:defRPr>
    </a:lvl8pPr>
    <a:lvl9pPr marL="3657600" algn="l" defTabSz="914400" rtl="0" eaLnBrk="1" latinLnBrk="0" hangingPunct="1">
      <a:defRPr kumimoji="1" sz="2000" kern="1200">
        <a:solidFill>
          <a:schemeClr val="bg2"/>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336699"/>
    <a:srgbClr val="008080"/>
    <a:srgbClr val="009999"/>
    <a:srgbClr val="FF9966"/>
    <a:srgbClr val="99FFFF"/>
    <a:srgbClr val="CCEC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snapToGrid="0">
      <p:cViewPr varScale="1">
        <p:scale>
          <a:sx n="113" d="100"/>
          <a:sy n="113" d="100"/>
        </p:scale>
        <p:origin x="421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2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5C5D200-AB06-402F-81EB-E19EC009DE78}"/>
              </a:ext>
            </a:extLst>
          </p:cNvPr>
          <p:cNvSpPr>
            <a:spLocks noGrp="1" noChangeArrowheads="1"/>
          </p:cNvSpPr>
          <p:nvPr>
            <p:ph type="hdr" sz="quarter"/>
          </p:nvPr>
        </p:nvSpPr>
        <p:spPr bwMode="auto">
          <a:xfrm>
            <a:off x="0" y="0"/>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kumimoji="0" sz="1200">
                <a:solidFill>
                  <a:schemeClr val="tx1"/>
                </a:solidFill>
              </a:defRPr>
            </a:lvl1pPr>
          </a:lstStyle>
          <a:p>
            <a:endParaRPr lang="en-US" altLang="en-US"/>
          </a:p>
        </p:txBody>
      </p:sp>
      <p:sp>
        <p:nvSpPr>
          <p:cNvPr id="14339" name="Rectangle 3">
            <a:extLst>
              <a:ext uri="{FF2B5EF4-FFF2-40B4-BE49-F238E27FC236}">
                <a16:creationId xmlns:a16="http://schemas.microsoft.com/office/drawing/2014/main" id="{AB095F86-2A70-4543-8F47-1C4BACC488E4}"/>
              </a:ext>
            </a:extLst>
          </p:cNvPr>
          <p:cNvSpPr>
            <a:spLocks noGrp="1" noChangeArrowheads="1"/>
          </p:cNvSpPr>
          <p:nvPr>
            <p:ph type="dt" sz="quarter" idx="1"/>
          </p:nvPr>
        </p:nvSpPr>
        <p:spPr bwMode="auto">
          <a:xfrm>
            <a:off x="3962400" y="0"/>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kumimoji="0" sz="1200">
                <a:solidFill>
                  <a:schemeClr val="tx1"/>
                </a:solidFill>
              </a:defRPr>
            </a:lvl1pPr>
          </a:lstStyle>
          <a:p>
            <a:fld id="{66BB1935-82AC-4940-962F-488875E3266A}" type="datetime1">
              <a:rPr lang="en-US" altLang="en-US"/>
              <a:pPr/>
              <a:t>3/10/2023</a:t>
            </a:fld>
            <a:endParaRPr lang="en-US" altLang="en-US"/>
          </a:p>
        </p:txBody>
      </p:sp>
      <p:sp>
        <p:nvSpPr>
          <p:cNvPr id="14340" name="Rectangle 4">
            <a:extLst>
              <a:ext uri="{FF2B5EF4-FFF2-40B4-BE49-F238E27FC236}">
                <a16:creationId xmlns:a16="http://schemas.microsoft.com/office/drawing/2014/main" id="{8CDA91A9-97D2-4B0B-8929-7A8D82AB1259}"/>
              </a:ext>
            </a:extLst>
          </p:cNvPr>
          <p:cNvSpPr>
            <a:spLocks noGrp="1" noChangeArrowheads="1"/>
          </p:cNvSpPr>
          <p:nvPr>
            <p:ph type="ftr" sz="quarter" idx="2"/>
          </p:nvPr>
        </p:nvSpPr>
        <p:spPr bwMode="auto">
          <a:xfrm>
            <a:off x="0" y="8815388"/>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kumimoji="0" sz="1200">
                <a:solidFill>
                  <a:schemeClr val="tx1"/>
                </a:solidFill>
              </a:defRPr>
            </a:lvl1pPr>
          </a:lstStyle>
          <a:p>
            <a:endParaRPr lang="en-US" altLang="en-US"/>
          </a:p>
        </p:txBody>
      </p:sp>
      <p:sp>
        <p:nvSpPr>
          <p:cNvPr id="14341" name="Rectangle 5">
            <a:extLst>
              <a:ext uri="{FF2B5EF4-FFF2-40B4-BE49-F238E27FC236}">
                <a16:creationId xmlns:a16="http://schemas.microsoft.com/office/drawing/2014/main" id="{B5CAE485-5241-4AC0-8831-7846053C4323}"/>
              </a:ext>
            </a:extLst>
          </p:cNvPr>
          <p:cNvSpPr>
            <a:spLocks noGrp="1" noChangeArrowheads="1"/>
          </p:cNvSpPr>
          <p:nvPr>
            <p:ph type="sldNum" sz="quarter" idx="3"/>
          </p:nvPr>
        </p:nvSpPr>
        <p:spPr bwMode="auto">
          <a:xfrm>
            <a:off x="3962400" y="8815388"/>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kumimoji="0" sz="1200">
                <a:solidFill>
                  <a:schemeClr val="tx1"/>
                </a:solidFill>
              </a:defRPr>
            </a:lvl1pPr>
          </a:lstStyle>
          <a:p>
            <a:fld id="{CBB93850-99F8-42C4-98D0-BD96309F30E4}"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a:extLst>
              <a:ext uri="{FF2B5EF4-FFF2-40B4-BE49-F238E27FC236}">
                <a16:creationId xmlns:a16="http://schemas.microsoft.com/office/drawing/2014/main" id="{F209467F-B867-42CD-AF28-1F49408D686A}"/>
              </a:ext>
            </a:extLst>
          </p:cNvPr>
          <p:cNvSpPr>
            <a:spLocks noGrp="1" noChangeArrowheads="1"/>
          </p:cNvSpPr>
          <p:nvPr>
            <p:ph type="hdr" sz="quarter"/>
          </p:nvPr>
        </p:nvSpPr>
        <p:spPr bwMode="auto">
          <a:xfrm>
            <a:off x="0" y="0"/>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kumimoji="0" sz="1200">
                <a:solidFill>
                  <a:schemeClr val="tx1"/>
                </a:solidFill>
              </a:defRPr>
            </a:lvl1pPr>
          </a:lstStyle>
          <a:p>
            <a:endParaRPr lang="en-US" altLang="en-US"/>
          </a:p>
        </p:txBody>
      </p:sp>
      <p:sp>
        <p:nvSpPr>
          <p:cNvPr id="2057" name="Rectangle 9">
            <a:extLst>
              <a:ext uri="{FF2B5EF4-FFF2-40B4-BE49-F238E27FC236}">
                <a16:creationId xmlns:a16="http://schemas.microsoft.com/office/drawing/2014/main" id="{BE836709-2830-4C53-BEB1-E931AF0FE196}"/>
              </a:ext>
            </a:extLst>
          </p:cNvPr>
          <p:cNvSpPr>
            <a:spLocks noChangeArrowheads="1"/>
          </p:cNvSpPr>
          <p:nvPr>
            <p:ph type="sldImg" idx="2"/>
          </p:nvPr>
        </p:nvSpPr>
        <p:spPr bwMode="auto">
          <a:xfrm>
            <a:off x="1177925" y="696913"/>
            <a:ext cx="4638675" cy="3478212"/>
          </a:xfrm>
          <a:prstGeom prst="rect">
            <a:avLst/>
          </a:prstGeom>
          <a:noFill/>
          <a:ln w="9525">
            <a:solidFill>
              <a:srgbClr val="000000"/>
            </a:solidFill>
            <a:miter lim="800000"/>
            <a:headEnd/>
            <a:tailEnd/>
          </a:ln>
        </p:spPr>
      </p:sp>
      <p:sp>
        <p:nvSpPr>
          <p:cNvPr id="2058" name="Rectangle 10">
            <a:extLst>
              <a:ext uri="{FF2B5EF4-FFF2-40B4-BE49-F238E27FC236}">
                <a16:creationId xmlns:a16="http://schemas.microsoft.com/office/drawing/2014/main" id="{3B034585-8C1F-474A-B28E-6524884EAC09}"/>
              </a:ext>
            </a:extLst>
          </p:cNvPr>
          <p:cNvSpPr>
            <a:spLocks noGrp="1" noChangeArrowheads="1"/>
          </p:cNvSpPr>
          <p:nvPr>
            <p:ph type="body" sz="quarter" idx="3"/>
          </p:nvPr>
        </p:nvSpPr>
        <p:spPr bwMode="auto">
          <a:xfrm>
            <a:off x="933450" y="4406900"/>
            <a:ext cx="5127625" cy="417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9" name="Rectangle 11">
            <a:extLst>
              <a:ext uri="{FF2B5EF4-FFF2-40B4-BE49-F238E27FC236}">
                <a16:creationId xmlns:a16="http://schemas.microsoft.com/office/drawing/2014/main" id="{ABA6E5A0-E339-4A85-81C1-FE7CF47B2AC0}"/>
              </a:ext>
            </a:extLst>
          </p:cNvPr>
          <p:cNvSpPr>
            <a:spLocks noGrp="1" noChangeArrowheads="1"/>
          </p:cNvSpPr>
          <p:nvPr>
            <p:ph type="dt" idx="1"/>
          </p:nvPr>
        </p:nvSpPr>
        <p:spPr bwMode="auto">
          <a:xfrm>
            <a:off x="3962400" y="0"/>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kumimoji="0" sz="1200">
                <a:solidFill>
                  <a:schemeClr val="tx1"/>
                </a:solidFill>
              </a:defRPr>
            </a:lvl1pPr>
          </a:lstStyle>
          <a:p>
            <a:fld id="{50334C37-94E3-4DB3-9124-3EF342432EC4}" type="datetime1">
              <a:rPr lang="en-US" altLang="en-US"/>
              <a:pPr/>
              <a:t>3/10/2023</a:t>
            </a:fld>
            <a:endParaRPr lang="en-US" altLang="en-US"/>
          </a:p>
        </p:txBody>
      </p:sp>
      <p:sp>
        <p:nvSpPr>
          <p:cNvPr id="2060" name="Rectangle 12">
            <a:extLst>
              <a:ext uri="{FF2B5EF4-FFF2-40B4-BE49-F238E27FC236}">
                <a16:creationId xmlns:a16="http://schemas.microsoft.com/office/drawing/2014/main" id="{16F68289-06AF-4B55-B460-59897C673F56}"/>
              </a:ext>
            </a:extLst>
          </p:cNvPr>
          <p:cNvSpPr>
            <a:spLocks noGrp="1" noChangeArrowheads="1"/>
          </p:cNvSpPr>
          <p:nvPr>
            <p:ph type="ftr" sz="quarter" idx="4"/>
          </p:nvPr>
        </p:nvSpPr>
        <p:spPr bwMode="auto">
          <a:xfrm>
            <a:off x="0" y="8815388"/>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kumimoji="0" sz="1200">
                <a:solidFill>
                  <a:schemeClr val="tx1"/>
                </a:solidFill>
              </a:defRPr>
            </a:lvl1pPr>
          </a:lstStyle>
          <a:p>
            <a:endParaRPr lang="en-US" altLang="en-US"/>
          </a:p>
        </p:txBody>
      </p:sp>
      <p:sp>
        <p:nvSpPr>
          <p:cNvPr id="2061" name="Rectangle 13">
            <a:extLst>
              <a:ext uri="{FF2B5EF4-FFF2-40B4-BE49-F238E27FC236}">
                <a16:creationId xmlns:a16="http://schemas.microsoft.com/office/drawing/2014/main" id="{7261ECD3-3284-46FD-A4C0-0A5C9A5ACB93}"/>
              </a:ext>
            </a:extLst>
          </p:cNvPr>
          <p:cNvSpPr>
            <a:spLocks noGrp="1" noChangeArrowheads="1"/>
          </p:cNvSpPr>
          <p:nvPr>
            <p:ph type="sldNum" sz="quarter" idx="5"/>
          </p:nvPr>
        </p:nvSpPr>
        <p:spPr bwMode="auto">
          <a:xfrm>
            <a:off x="3962400" y="8815388"/>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kumimoji="0" sz="1200">
                <a:solidFill>
                  <a:schemeClr val="tx1"/>
                </a:solidFill>
              </a:defRPr>
            </a:lvl1pPr>
          </a:lstStyle>
          <a:p>
            <a:fld id="{5849E4CB-CE38-42C2-BA66-98994F8E51EA}"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3763E936-55E4-429E-BFD8-E7C6E24DA85F}"/>
              </a:ext>
            </a:extLst>
          </p:cNvPr>
          <p:cNvSpPr>
            <a:spLocks noGrp="1" noChangeArrowheads="1"/>
          </p:cNvSpPr>
          <p:nvPr>
            <p:ph type="dt" idx="1"/>
          </p:nvPr>
        </p:nvSpPr>
        <p:spPr>
          <a:ln/>
        </p:spPr>
        <p:txBody>
          <a:bodyPr/>
          <a:lstStyle/>
          <a:p>
            <a:fld id="{13D134F7-9771-4F00-A9C9-E79FAE46711B}" type="datetime1">
              <a:rPr lang="en-US" altLang="en-US"/>
              <a:pPr/>
              <a:t>3/10/2023</a:t>
            </a:fld>
            <a:endParaRPr lang="en-US" altLang="en-US"/>
          </a:p>
        </p:txBody>
      </p:sp>
      <p:sp>
        <p:nvSpPr>
          <p:cNvPr id="7" name="Rectangle 13">
            <a:extLst>
              <a:ext uri="{FF2B5EF4-FFF2-40B4-BE49-F238E27FC236}">
                <a16:creationId xmlns:a16="http://schemas.microsoft.com/office/drawing/2014/main" id="{E1FCB514-D1F7-4B81-AA3A-584CDB699434}"/>
              </a:ext>
            </a:extLst>
          </p:cNvPr>
          <p:cNvSpPr>
            <a:spLocks noGrp="1" noChangeArrowheads="1"/>
          </p:cNvSpPr>
          <p:nvPr>
            <p:ph type="sldNum" sz="quarter" idx="5"/>
          </p:nvPr>
        </p:nvSpPr>
        <p:spPr>
          <a:ln/>
        </p:spPr>
        <p:txBody>
          <a:bodyPr/>
          <a:lstStyle/>
          <a:p>
            <a:fld id="{E4A54B3C-CB62-455F-B36B-C245B2AB4302}" type="slidenum">
              <a:rPr lang="en-US" altLang="en-US"/>
              <a:pPr/>
              <a:t>1</a:t>
            </a:fld>
            <a:endParaRPr lang="en-US" altLang="en-US"/>
          </a:p>
        </p:txBody>
      </p:sp>
      <p:sp>
        <p:nvSpPr>
          <p:cNvPr id="205826" name="Rectangle 1026">
            <a:extLst>
              <a:ext uri="{FF2B5EF4-FFF2-40B4-BE49-F238E27FC236}">
                <a16:creationId xmlns:a16="http://schemas.microsoft.com/office/drawing/2014/main" id="{E25ED18D-03A2-464F-A773-C5C3D232365B}"/>
              </a:ext>
            </a:extLst>
          </p:cNvPr>
          <p:cNvSpPr>
            <a:spLocks noChangeArrowheads="1"/>
          </p:cNvSpPr>
          <p:nvPr>
            <p:ph type="sldImg"/>
          </p:nvPr>
        </p:nvSpPr>
        <p:spPr bwMode="auto">
          <a:xfrm>
            <a:off x="1196975" y="712788"/>
            <a:ext cx="4652963" cy="3489325"/>
          </a:xfrm>
          <a:prstGeom prst="rect">
            <a:avLst/>
          </a:prstGeom>
          <a:solidFill>
            <a:srgbClr val="FFFFFF"/>
          </a:solidFill>
          <a:ln>
            <a:solidFill>
              <a:srgbClr val="000000"/>
            </a:solidFill>
            <a:miter lim="800000"/>
            <a:headEnd/>
            <a:tailEnd/>
          </a:ln>
        </p:spPr>
      </p:sp>
      <p:sp>
        <p:nvSpPr>
          <p:cNvPr id="205827" name="Rectangle 1027">
            <a:extLst>
              <a:ext uri="{FF2B5EF4-FFF2-40B4-BE49-F238E27FC236}">
                <a16:creationId xmlns:a16="http://schemas.microsoft.com/office/drawing/2014/main" id="{C0DA68E8-6B3C-4F9D-8E87-06356DD750F8}"/>
              </a:ext>
            </a:extLst>
          </p:cNvPr>
          <p:cNvSpPr>
            <a:spLocks noChangeArrowheads="1"/>
          </p:cNvSpPr>
          <p:nvPr>
            <p:ph type="body" idx="1"/>
          </p:nvPr>
        </p:nvSpPr>
        <p:spPr bwMode="auto">
          <a:xfrm>
            <a:off x="950913" y="4416425"/>
            <a:ext cx="5148262" cy="4202113"/>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3666753A-826E-4771-BA24-E826F831BCFF}"/>
              </a:ext>
            </a:extLst>
          </p:cNvPr>
          <p:cNvSpPr>
            <a:spLocks noGrp="1" noChangeArrowheads="1"/>
          </p:cNvSpPr>
          <p:nvPr>
            <p:ph type="dt" idx="1"/>
          </p:nvPr>
        </p:nvSpPr>
        <p:spPr>
          <a:ln/>
        </p:spPr>
        <p:txBody>
          <a:bodyPr/>
          <a:lstStyle/>
          <a:p>
            <a:fld id="{FA9614BB-CD3D-4B7E-93F2-D2FF6A84E1C9}" type="datetime1">
              <a:rPr lang="en-US" altLang="en-US"/>
              <a:pPr/>
              <a:t>3/10/2023</a:t>
            </a:fld>
            <a:endParaRPr lang="en-US" altLang="en-US"/>
          </a:p>
        </p:txBody>
      </p:sp>
      <p:sp>
        <p:nvSpPr>
          <p:cNvPr id="7" name="Rectangle 13">
            <a:extLst>
              <a:ext uri="{FF2B5EF4-FFF2-40B4-BE49-F238E27FC236}">
                <a16:creationId xmlns:a16="http://schemas.microsoft.com/office/drawing/2014/main" id="{EA5A2DEF-B2A1-4AE6-86C6-82FB0A58B184}"/>
              </a:ext>
            </a:extLst>
          </p:cNvPr>
          <p:cNvSpPr>
            <a:spLocks noGrp="1" noChangeArrowheads="1"/>
          </p:cNvSpPr>
          <p:nvPr>
            <p:ph type="sldNum" sz="quarter" idx="5"/>
          </p:nvPr>
        </p:nvSpPr>
        <p:spPr>
          <a:ln/>
        </p:spPr>
        <p:txBody>
          <a:bodyPr/>
          <a:lstStyle/>
          <a:p>
            <a:fld id="{B194D6C4-C8E2-4B83-8E6F-AEFEDFE82148}" type="slidenum">
              <a:rPr lang="en-US" altLang="en-US"/>
              <a:pPr/>
              <a:t>4</a:t>
            </a:fld>
            <a:endParaRPr lang="en-US" altLang="en-US"/>
          </a:p>
        </p:txBody>
      </p:sp>
      <p:sp>
        <p:nvSpPr>
          <p:cNvPr id="172034" name="Rectangle 1026">
            <a:extLst>
              <a:ext uri="{FF2B5EF4-FFF2-40B4-BE49-F238E27FC236}">
                <a16:creationId xmlns:a16="http://schemas.microsoft.com/office/drawing/2014/main" id="{A9781823-DD98-4336-9143-6078E058777D}"/>
              </a:ext>
            </a:extLst>
          </p:cNvPr>
          <p:cNvSpPr>
            <a:spLocks noChangeArrowheads="1"/>
          </p:cNvSpPr>
          <p:nvPr>
            <p:ph type="sldImg"/>
          </p:nvPr>
        </p:nvSpPr>
        <p:spPr>
          <a:xfrm>
            <a:off x="1150938" y="687388"/>
            <a:ext cx="4694237" cy="3521075"/>
          </a:xfrm>
          <a:ln/>
        </p:spPr>
      </p:sp>
      <p:sp>
        <p:nvSpPr>
          <p:cNvPr id="172035" name="Rectangle 1027">
            <a:extLst>
              <a:ext uri="{FF2B5EF4-FFF2-40B4-BE49-F238E27FC236}">
                <a16:creationId xmlns:a16="http://schemas.microsoft.com/office/drawing/2014/main" id="{DA191F54-C377-4D57-9AF4-8DC4FFCDDDBF}"/>
              </a:ext>
            </a:extLst>
          </p:cNvPr>
          <p:cNvSpPr>
            <a:spLocks noGrp="1" noChangeArrowheads="1"/>
          </p:cNvSpPr>
          <p:nvPr>
            <p:ph type="body" idx="1"/>
          </p:nvPr>
        </p:nvSpPr>
        <p:spPr>
          <a:xfrm>
            <a:off x="949325" y="4454525"/>
            <a:ext cx="5062538" cy="4156075"/>
          </a:xfrm>
        </p:spPr>
        <p:txBody>
          <a:bodyPr lIns="92402" tIns="46201" rIns="92402" bIns="46201"/>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9521ECCE-39C2-4E30-AF8E-C8375DA0CB49}"/>
              </a:ext>
            </a:extLst>
          </p:cNvPr>
          <p:cNvSpPr>
            <a:spLocks noGrp="1" noChangeArrowheads="1"/>
          </p:cNvSpPr>
          <p:nvPr>
            <p:ph type="dt" idx="1"/>
          </p:nvPr>
        </p:nvSpPr>
        <p:spPr>
          <a:ln/>
        </p:spPr>
        <p:txBody>
          <a:bodyPr/>
          <a:lstStyle/>
          <a:p>
            <a:fld id="{D26698F3-CB7F-44FB-BD62-B84860BF38CC}" type="datetime1">
              <a:rPr lang="en-US" altLang="en-US"/>
              <a:pPr/>
              <a:t>3/10/2023</a:t>
            </a:fld>
            <a:endParaRPr lang="en-US" altLang="en-US"/>
          </a:p>
        </p:txBody>
      </p:sp>
      <p:sp>
        <p:nvSpPr>
          <p:cNvPr id="7" name="Rectangle 13">
            <a:extLst>
              <a:ext uri="{FF2B5EF4-FFF2-40B4-BE49-F238E27FC236}">
                <a16:creationId xmlns:a16="http://schemas.microsoft.com/office/drawing/2014/main" id="{EDD30291-8067-40E4-BF5A-559E706C5A07}"/>
              </a:ext>
            </a:extLst>
          </p:cNvPr>
          <p:cNvSpPr>
            <a:spLocks noGrp="1" noChangeArrowheads="1"/>
          </p:cNvSpPr>
          <p:nvPr>
            <p:ph type="sldNum" sz="quarter" idx="5"/>
          </p:nvPr>
        </p:nvSpPr>
        <p:spPr>
          <a:ln/>
        </p:spPr>
        <p:txBody>
          <a:bodyPr/>
          <a:lstStyle/>
          <a:p>
            <a:fld id="{20D4075D-BF04-4037-A529-241D45C28BA8}" type="slidenum">
              <a:rPr lang="en-US" altLang="en-US"/>
              <a:pPr/>
              <a:t>14</a:t>
            </a:fld>
            <a:endParaRPr lang="en-US" altLang="en-US"/>
          </a:p>
        </p:txBody>
      </p:sp>
      <p:sp>
        <p:nvSpPr>
          <p:cNvPr id="260098" name="Rectangle 2">
            <a:extLst>
              <a:ext uri="{FF2B5EF4-FFF2-40B4-BE49-F238E27FC236}">
                <a16:creationId xmlns:a16="http://schemas.microsoft.com/office/drawing/2014/main" id="{C74785C3-71E1-4555-97FA-42146C7A8095}"/>
              </a:ext>
            </a:extLst>
          </p:cNvPr>
          <p:cNvSpPr>
            <a:spLocks noChangeArrowheads="1"/>
          </p:cNvSpPr>
          <p:nvPr>
            <p:ph type="sldImg"/>
          </p:nvPr>
        </p:nvSpPr>
        <p:spPr bwMode="auto">
          <a:xfrm>
            <a:off x="1150938" y="687388"/>
            <a:ext cx="4694237" cy="3521075"/>
          </a:xfrm>
          <a:prstGeom prst="rect">
            <a:avLst/>
          </a:prstGeom>
          <a:solidFill>
            <a:srgbClr val="FFFFFF"/>
          </a:solidFill>
          <a:ln>
            <a:solidFill>
              <a:srgbClr val="000000"/>
            </a:solidFill>
            <a:miter lim="800000"/>
            <a:headEnd/>
            <a:tailEnd/>
          </a:ln>
        </p:spPr>
      </p:sp>
      <p:sp>
        <p:nvSpPr>
          <p:cNvPr id="260099" name="Rectangle 3">
            <a:extLst>
              <a:ext uri="{FF2B5EF4-FFF2-40B4-BE49-F238E27FC236}">
                <a16:creationId xmlns:a16="http://schemas.microsoft.com/office/drawing/2014/main" id="{2D1AF0A1-724C-440E-BB83-ED91BEBD4DA0}"/>
              </a:ext>
            </a:extLst>
          </p:cNvPr>
          <p:cNvSpPr>
            <a:spLocks noChangeArrowheads="1"/>
          </p:cNvSpPr>
          <p:nvPr>
            <p:ph type="body" idx="1"/>
          </p:nvPr>
        </p:nvSpPr>
        <p:spPr bwMode="auto">
          <a:xfrm>
            <a:off x="935038" y="4440238"/>
            <a:ext cx="5124450" cy="4132262"/>
          </a:xfrm>
          <a:prstGeom prst="rect">
            <a:avLst/>
          </a:prstGeom>
          <a:solidFill>
            <a:srgbClr val="FFFFFF"/>
          </a:solidFill>
          <a:ln>
            <a:solidFill>
              <a:srgbClr val="000000"/>
            </a:solidFill>
            <a:miter lim="800000"/>
            <a:headEnd/>
            <a:tailEnd/>
          </a:ln>
        </p:spPr>
        <p:txBody>
          <a:bodyPr lIns="90860" tIns="45429" rIns="90860" bIns="45429"/>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4A252912-0A0B-4EDF-9206-47626F387F1D}"/>
              </a:ext>
            </a:extLst>
          </p:cNvPr>
          <p:cNvSpPr>
            <a:spLocks noGrp="1" noChangeArrowheads="1"/>
          </p:cNvSpPr>
          <p:nvPr>
            <p:ph type="dt" idx="1"/>
          </p:nvPr>
        </p:nvSpPr>
        <p:spPr>
          <a:ln/>
        </p:spPr>
        <p:txBody>
          <a:bodyPr/>
          <a:lstStyle/>
          <a:p>
            <a:fld id="{EFC755AD-7E40-47DC-B262-D1FF2892A1CD}" type="datetime1">
              <a:rPr lang="en-US" altLang="en-US"/>
              <a:pPr/>
              <a:t>3/10/2023</a:t>
            </a:fld>
            <a:endParaRPr lang="en-US" altLang="en-US"/>
          </a:p>
        </p:txBody>
      </p:sp>
      <p:sp>
        <p:nvSpPr>
          <p:cNvPr id="7" name="Rectangle 13">
            <a:extLst>
              <a:ext uri="{FF2B5EF4-FFF2-40B4-BE49-F238E27FC236}">
                <a16:creationId xmlns:a16="http://schemas.microsoft.com/office/drawing/2014/main" id="{6667D756-989C-4676-910B-00BF903066CA}"/>
              </a:ext>
            </a:extLst>
          </p:cNvPr>
          <p:cNvSpPr>
            <a:spLocks noGrp="1" noChangeArrowheads="1"/>
          </p:cNvSpPr>
          <p:nvPr>
            <p:ph type="sldNum" sz="quarter" idx="5"/>
          </p:nvPr>
        </p:nvSpPr>
        <p:spPr>
          <a:ln/>
        </p:spPr>
        <p:txBody>
          <a:bodyPr/>
          <a:lstStyle/>
          <a:p>
            <a:fld id="{B1737D1A-10B5-4FF4-8ADF-7B3DCFC90F41}" type="slidenum">
              <a:rPr lang="en-US" altLang="en-US"/>
              <a:pPr/>
              <a:t>15</a:t>
            </a:fld>
            <a:endParaRPr lang="en-US" altLang="en-US"/>
          </a:p>
        </p:txBody>
      </p:sp>
      <p:sp>
        <p:nvSpPr>
          <p:cNvPr id="262146" name="Rectangle 2">
            <a:extLst>
              <a:ext uri="{FF2B5EF4-FFF2-40B4-BE49-F238E27FC236}">
                <a16:creationId xmlns:a16="http://schemas.microsoft.com/office/drawing/2014/main" id="{1C10BA7A-CDAA-48C3-AA0E-95ED90B118FE}"/>
              </a:ext>
            </a:extLst>
          </p:cNvPr>
          <p:cNvSpPr>
            <a:spLocks noChangeArrowheads="1"/>
          </p:cNvSpPr>
          <p:nvPr>
            <p:ph type="sldImg"/>
          </p:nvPr>
        </p:nvSpPr>
        <p:spPr bwMode="auto">
          <a:xfrm>
            <a:off x="1150938" y="687388"/>
            <a:ext cx="4694237" cy="3521075"/>
          </a:xfrm>
          <a:prstGeom prst="rect">
            <a:avLst/>
          </a:prstGeom>
          <a:solidFill>
            <a:srgbClr val="FFFFFF"/>
          </a:solidFill>
          <a:ln>
            <a:solidFill>
              <a:srgbClr val="000000"/>
            </a:solidFill>
            <a:miter lim="800000"/>
            <a:headEnd/>
            <a:tailEnd/>
          </a:ln>
        </p:spPr>
      </p:sp>
      <p:sp>
        <p:nvSpPr>
          <p:cNvPr id="262147" name="Rectangle 3">
            <a:extLst>
              <a:ext uri="{FF2B5EF4-FFF2-40B4-BE49-F238E27FC236}">
                <a16:creationId xmlns:a16="http://schemas.microsoft.com/office/drawing/2014/main" id="{352FECD1-54DA-414B-968E-EAFCAC1768C6}"/>
              </a:ext>
            </a:extLst>
          </p:cNvPr>
          <p:cNvSpPr>
            <a:spLocks noChangeArrowheads="1"/>
          </p:cNvSpPr>
          <p:nvPr>
            <p:ph type="body" idx="1"/>
          </p:nvPr>
        </p:nvSpPr>
        <p:spPr bwMode="auto">
          <a:xfrm>
            <a:off x="935038" y="4440238"/>
            <a:ext cx="5124450" cy="4132262"/>
          </a:xfrm>
          <a:prstGeom prst="rect">
            <a:avLst/>
          </a:prstGeom>
          <a:solidFill>
            <a:srgbClr val="FFFFFF"/>
          </a:solidFill>
          <a:ln>
            <a:solidFill>
              <a:srgbClr val="000000"/>
            </a:solidFill>
            <a:miter lim="800000"/>
            <a:headEnd/>
            <a:tailEnd/>
          </a:ln>
        </p:spPr>
        <p:txBody>
          <a:bodyPr lIns="90860" tIns="45429" rIns="90860" bIns="45429"/>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Line 2">
            <a:extLst>
              <a:ext uri="{FF2B5EF4-FFF2-40B4-BE49-F238E27FC236}">
                <a16:creationId xmlns:a16="http://schemas.microsoft.com/office/drawing/2014/main" id="{5A0405AB-F879-4333-B56E-501E4FD4D0E4}"/>
              </a:ext>
            </a:extLst>
          </p:cNvPr>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75" name="Arc 3">
            <a:extLst>
              <a:ext uri="{FF2B5EF4-FFF2-40B4-BE49-F238E27FC236}">
                <a16:creationId xmlns:a16="http://schemas.microsoft.com/office/drawing/2014/main" id="{7C63DE7A-73DA-4B23-B028-91F9E2049DD9}"/>
              </a:ext>
            </a:extLst>
          </p:cNvPr>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76" name="Rectangle 4">
            <a:extLst>
              <a:ext uri="{FF2B5EF4-FFF2-40B4-BE49-F238E27FC236}">
                <a16:creationId xmlns:a16="http://schemas.microsoft.com/office/drawing/2014/main" id="{5D90BD86-D5CB-4F20-9BFB-57F11FAA641E}"/>
              </a:ext>
            </a:extLst>
          </p:cNvPr>
          <p:cNvSpPr>
            <a:spLocks noGrp="1" noChangeArrowheads="1"/>
          </p:cNvSpPr>
          <p:nvPr>
            <p:ph type="ctrTitle" sz="quarter"/>
          </p:nvPr>
        </p:nvSpPr>
        <p:spPr>
          <a:xfrm>
            <a:off x="2590800" y="781050"/>
            <a:ext cx="6248400" cy="1143000"/>
          </a:xfrm>
        </p:spPr>
        <p:txBody>
          <a:bodyPr anchor="b"/>
          <a:lstStyle>
            <a:lvl1pPr>
              <a:defRPr sz="6600"/>
            </a:lvl1pPr>
          </a:lstStyle>
          <a:p>
            <a:pPr lvl="0"/>
            <a:r>
              <a:rPr lang="en-US" altLang="en-US" noProof="0"/>
              <a:t>Click to edit Master title style</a:t>
            </a:r>
          </a:p>
        </p:txBody>
      </p:sp>
      <p:sp>
        <p:nvSpPr>
          <p:cNvPr id="3077" name="Rectangle 5">
            <a:extLst>
              <a:ext uri="{FF2B5EF4-FFF2-40B4-BE49-F238E27FC236}">
                <a16:creationId xmlns:a16="http://schemas.microsoft.com/office/drawing/2014/main" id="{C7BB4745-9376-41AF-99F3-C7A22E924A39}"/>
              </a:ext>
            </a:extLst>
          </p:cNvPr>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pPr lvl="0"/>
            <a:r>
              <a:rPr lang="en-US" altLang="en-US" noProof="0"/>
              <a:t>Click to edit Master subtitle style</a:t>
            </a:r>
          </a:p>
        </p:txBody>
      </p:sp>
      <p:sp>
        <p:nvSpPr>
          <p:cNvPr id="3083" name="Rectangle 11">
            <a:extLst>
              <a:ext uri="{FF2B5EF4-FFF2-40B4-BE49-F238E27FC236}">
                <a16:creationId xmlns:a16="http://schemas.microsoft.com/office/drawing/2014/main" id="{461F74B3-AB82-43EC-A28B-C1FFCD07AD5C}"/>
              </a:ext>
            </a:extLst>
          </p:cNvPr>
          <p:cNvSpPr>
            <a:spLocks noGrp="1" noChangeArrowheads="1"/>
          </p:cNvSpPr>
          <p:nvPr>
            <p:ph type="dt" sz="quarter" idx="2"/>
          </p:nvPr>
        </p:nvSpPr>
        <p:spPr>
          <a:xfrm>
            <a:off x="152400" y="5486400"/>
            <a:ext cx="1905000" cy="304800"/>
          </a:xfrm>
        </p:spPr>
        <p:txBody>
          <a:bodyPr/>
          <a:lstStyle>
            <a:lvl1pPr>
              <a:defRPr/>
            </a:lvl1pPr>
          </a:lstStyle>
          <a:p>
            <a:endParaRPr lang="en-US" altLang="en-US"/>
          </a:p>
        </p:txBody>
      </p:sp>
      <p:sp>
        <p:nvSpPr>
          <p:cNvPr id="3084" name="Rectangle 12">
            <a:extLst>
              <a:ext uri="{FF2B5EF4-FFF2-40B4-BE49-F238E27FC236}">
                <a16:creationId xmlns:a16="http://schemas.microsoft.com/office/drawing/2014/main" id="{40EA4C53-4169-4ED5-BB06-93CDAB65C199}"/>
              </a:ext>
            </a:extLst>
          </p:cNvPr>
          <p:cNvSpPr>
            <a:spLocks noGrp="1" noChangeArrowheads="1"/>
          </p:cNvSpPr>
          <p:nvPr>
            <p:ph type="ftr" sz="quarter" idx="3"/>
          </p:nvPr>
        </p:nvSpPr>
        <p:spPr>
          <a:xfrm>
            <a:off x="152400" y="5791200"/>
            <a:ext cx="2667000" cy="304800"/>
          </a:xfrm>
        </p:spPr>
        <p:txBody>
          <a:bodyPr/>
          <a:lstStyle>
            <a:lvl1pPr>
              <a:defRPr/>
            </a:lvl1pPr>
          </a:lstStyle>
          <a:p>
            <a:endParaRPr lang="en-US" altLang="en-US"/>
          </a:p>
        </p:txBody>
      </p:sp>
      <p:sp>
        <p:nvSpPr>
          <p:cNvPr id="3085" name="Rectangle 13">
            <a:extLst>
              <a:ext uri="{FF2B5EF4-FFF2-40B4-BE49-F238E27FC236}">
                <a16:creationId xmlns:a16="http://schemas.microsoft.com/office/drawing/2014/main" id="{3D1B8B57-23EE-4D95-A3F3-E3E8A24FF139}"/>
              </a:ext>
            </a:extLst>
          </p:cNvPr>
          <p:cNvSpPr>
            <a:spLocks noGrp="1" noChangeArrowheads="1"/>
          </p:cNvSpPr>
          <p:nvPr>
            <p:ph type="sldNum" sz="quarter" idx="4"/>
          </p:nvPr>
        </p:nvSpPr>
        <p:spPr/>
        <p:txBody>
          <a:bodyPr/>
          <a:lstStyle>
            <a:lvl1pPr>
              <a:defRPr/>
            </a:lvl1pPr>
          </a:lstStyle>
          <a:p>
            <a:fld id="{C27A902A-B1F5-49D6-A5B4-DF59DCCD7B1B}"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B129E-CD15-4A21-BF3C-B947C51FB0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F57D29-B211-41E4-B13C-199F1472C7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94BC7C-943D-4CD6-A227-5BB8BA458FC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AAAF4CC-1483-4E7C-95E4-210B566C327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F1A7245-4DE9-4E5B-8D6E-02BB0614E089}"/>
              </a:ext>
            </a:extLst>
          </p:cNvPr>
          <p:cNvSpPr>
            <a:spLocks noGrp="1"/>
          </p:cNvSpPr>
          <p:nvPr>
            <p:ph type="sldNum" sz="quarter" idx="12"/>
          </p:nvPr>
        </p:nvSpPr>
        <p:spPr/>
        <p:txBody>
          <a:bodyPr/>
          <a:lstStyle>
            <a:lvl1pPr>
              <a:defRPr/>
            </a:lvl1pPr>
          </a:lstStyle>
          <a:p>
            <a:fld id="{FBAFD803-909F-4F18-8FCA-7F4311BE6653}" type="slidenum">
              <a:rPr lang="en-US" altLang="en-US"/>
              <a:pPr/>
              <a:t>‹#›</a:t>
            </a:fld>
            <a:endParaRPr lang="en-US" altLang="en-US"/>
          </a:p>
        </p:txBody>
      </p:sp>
    </p:spTree>
    <p:extLst>
      <p:ext uri="{BB962C8B-B14F-4D97-AF65-F5344CB8AC3E}">
        <p14:creationId xmlns:p14="http://schemas.microsoft.com/office/powerpoint/2010/main" val="2087260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956EC6-8440-4631-BA4F-2A171ED042AD}"/>
              </a:ext>
            </a:extLst>
          </p:cNvPr>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5FFEF1-6CBF-4072-968D-D85111668098}"/>
              </a:ext>
            </a:extLst>
          </p:cNvPr>
          <p:cNvSpPr>
            <a:spLocks noGrp="1"/>
          </p:cNvSpPr>
          <p:nvPr>
            <p:ph type="body" orient="vert" idx="1"/>
          </p:nvPr>
        </p:nvSpPr>
        <p:spPr>
          <a:xfrm>
            <a:off x="2819400" y="609600"/>
            <a:ext cx="44196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163873-4B52-40B3-B9DB-B1E9FAA25E0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A71C3EF-B1F4-480C-99BE-D2426952071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C4DD6B0-E22C-4B45-867C-1B7B2A97B4C9}"/>
              </a:ext>
            </a:extLst>
          </p:cNvPr>
          <p:cNvSpPr>
            <a:spLocks noGrp="1"/>
          </p:cNvSpPr>
          <p:nvPr>
            <p:ph type="sldNum" sz="quarter" idx="12"/>
          </p:nvPr>
        </p:nvSpPr>
        <p:spPr/>
        <p:txBody>
          <a:bodyPr/>
          <a:lstStyle>
            <a:lvl1pPr>
              <a:defRPr/>
            </a:lvl1pPr>
          </a:lstStyle>
          <a:p>
            <a:fld id="{117CC491-D06E-44ED-8FBC-1B2CD00DB69E}" type="slidenum">
              <a:rPr lang="en-US" altLang="en-US"/>
              <a:pPr/>
              <a:t>‹#›</a:t>
            </a:fld>
            <a:endParaRPr lang="en-US" altLang="en-US"/>
          </a:p>
        </p:txBody>
      </p:sp>
    </p:spTree>
    <p:extLst>
      <p:ext uri="{BB962C8B-B14F-4D97-AF65-F5344CB8AC3E}">
        <p14:creationId xmlns:p14="http://schemas.microsoft.com/office/powerpoint/2010/main" val="209894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2FEF9-EAE0-48B8-8EB3-DB80580F9A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7B6B06-C574-4B14-B444-8764713996D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36C45A-4783-434A-86E1-DB5FCC6321C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F8F2CF9-9FF7-4670-8E17-FBBC7359908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856AC43-F520-43E8-A5BF-C6060377CF26}"/>
              </a:ext>
            </a:extLst>
          </p:cNvPr>
          <p:cNvSpPr>
            <a:spLocks noGrp="1"/>
          </p:cNvSpPr>
          <p:nvPr>
            <p:ph type="sldNum" sz="quarter" idx="12"/>
          </p:nvPr>
        </p:nvSpPr>
        <p:spPr/>
        <p:txBody>
          <a:bodyPr/>
          <a:lstStyle>
            <a:lvl1pPr>
              <a:defRPr/>
            </a:lvl1pPr>
          </a:lstStyle>
          <a:p>
            <a:fld id="{4EDBA072-C2FF-45EF-A756-372E8DC07BEB}" type="slidenum">
              <a:rPr lang="en-US" altLang="en-US"/>
              <a:pPr/>
              <a:t>‹#›</a:t>
            </a:fld>
            <a:endParaRPr lang="en-US" altLang="en-US"/>
          </a:p>
        </p:txBody>
      </p:sp>
    </p:spTree>
    <p:extLst>
      <p:ext uri="{BB962C8B-B14F-4D97-AF65-F5344CB8AC3E}">
        <p14:creationId xmlns:p14="http://schemas.microsoft.com/office/powerpoint/2010/main" val="2299633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AF200-AE71-4B8C-AE49-6834A9AA268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9B5D80-D865-4686-A818-A7E25D6E410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421B2813-957A-461E-B054-E4703379A40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1295D58-5FBF-43C7-96B5-22C14D0F6BB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47630B8-2E50-47C0-9170-5ED6B47B6DB0}"/>
              </a:ext>
            </a:extLst>
          </p:cNvPr>
          <p:cNvSpPr>
            <a:spLocks noGrp="1"/>
          </p:cNvSpPr>
          <p:nvPr>
            <p:ph type="sldNum" sz="quarter" idx="12"/>
          </p:nvPr>
        </p:nvSpPr>
        <p:spPr/>
        <p:txBody>
          <a:bodyPr/>
          <a:lstStyle>
            <a:lvl1pPr>
              <a:defRPr/>
            </a:lvl1pPr>
          </a:lstStyle>
          <a:p>
            <a:fld id="{69CECE16-041C-45A3-BC9F-6AA877F492E7}" type="slidenum">
              <a:rPr lang="en-US" altLang="en-US"/>
              <a:pPr/>
              <a:t>‹#›</a:t>
            </a:fld>
            <a:endParaRPr lang="en-US" altLang="en-US"/>
          </a:p>
        </p:txBody>
      </p:sp>
    </p:spTree>
    <p:extLst>
      <p:ext uri="{BB962C8B-B14F-4D97-AF65-F5344CB8AC3E}">
        <p14:creationId xmlns:p14="http://schemas.microsoft.com/office/powerpoint/2010/main" val="3814412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A86F7-E15F-447C-A661-7FF69357C7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B79EEE-C8DC-42F0-BBBC-3579FD6FF2D2}"/>
              </a:ext>
            </a:extLst>
          </p:cNvPr>
          <p:cNvSpPr>
            <a:spLocks noGrp="1"/>
          </p:cNvSpPr>
          <p:nvPr>
            <p:ph sz="half" idx="1"/>
          </p:nvPr>
        </p:nvSpPr>
        <p:spPr>
          <a:xfrm>
            <a:off x="28194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DEB71A-F39C-44F3-97E4-02C089600C42}"/>
              </a:ext>
            </a:extLst>
          </p:cNvPr>
          <p:cNvSpPr>
            <a:spLocks noGrp="1"/>
          </p:cNvSpPr>
          <p:nvPr>
            <p:ph sz="half" idx="2"/>
          </p:nvPr>
        </p:nvSpPr>
        <p:spPr>
          <a:xfrm>
            <a:off x="59436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9AA718-0C66-4252-8BD3-8959470C89B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2D469FF-4206-44B0-82E0-FB868439F1B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1115270-E9FE-4EC3-B0E8-9610844DD2D3}"/>
              </a:ext>
            </a:extLst>
          </p:cNvPr>
          <p:cNvSpPr>
            <a:spLocks noGrp="1"/>
          </p:cNvSpPr>
          <p:nvPr>
            <p:ph type="sldNum" sz="quarter" idx="12"/>
          </p:nvPr>
        </p:nvSpPr>
        <p:spPr/>
        <p:txBody>
          <a:bodyPr/>
          <a:lstStyle>
            <a:lvl1pPr>
              <a:defRPr/>
            </a:lvl1pPr>
          </a:lstStyle>
          <a:p>
            <a:fld id="{A2B3FA7B-13CE-4690-AADD-61D5AD13613C}" type="slidenum">
              <a:rPr lang="en-US" altLang="en-US"/>
              <a:pPr/>
              <a:t>‹#›</a:t>
            </a:fld>
            <a:endParaRPr lang="en-US" altLang="en-US"/>
          </a:p>
        </p:txBody>
      </p:sp>
    </p:spTree>
    <p:extLst>
      <p:ext uri="{BB962C8B-B14F-4D97-AF65-F5344CB8AC3E}">
        <p14:creationId xmlns:p14="http://schemas.microsoft.com/office/powerpoint/2010/main" val="3156757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7A566-32C0-4E37-ADC7-C4859B5DC057}"/>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C24BCA-F729-4E4B-91F7-6496F2F9A76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027020B-F143-40DC-8F7C-D184CBD373EE}"/>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7E97AB-A563-4F10-A168-DC5ED47F53A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8238FAE-8D47-41C4-A51A-E23FFD963F0B}"/>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D44480-D547-40E7-8A7C-4121ADD51B54}"/>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B02E4986-F9C0-4428-A8C1-6C74C4A5F15B}"/>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6BE08342-A6CD-4FCA-A968-9C0CE590A5B3}"/>
              </a:ext>
            </a:extLst>
          </p:cNvPr>
          <p:cNvSpPr>
            <a:spLocks noGrp="1"/>
          </p:cNvSpPr>
          <p:nvPr>
            <p:ph type="sldNum" sz="quarter" idx="12"/>
          </p:nvPr>
        </p:nvSpPr>
        <p:spPr/>
        <p:txBody>
          <a:bodyPr/>
          <a:lstStyle>
            <a:lvl1pPr>
              <a:defRPr/>
            </a:lvl1pPr>
          </a:lstStyle>
          <a:p>
            <a:fld id="{31986A43-F072-41B8-B9B8-810368492DEA}" type="slidenum">
              <a:rPr lang="en-US" altLang="en-US"/>
              <a:pPr/>
              <a:t>‹#›</a:t>
            </a:fld>
            <a:endParaRPr lang="en-US" altLang="en-US"/>
          </a:p>
        </p:txBody>
      </p:sp>
    </p:spTree>
    <p:extLst>
      <p:ext uri="{BB962C8B-B14F-4D97-AF65-F5344CB8AC3E}">
        <p14:creationId xmlns:p14="http://schemas.microsoft.com/office/powerpoint/2010/main" val="4100225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FA049-B9C9-4C9C-92D1-DE49F7F811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8C5015-A027-4AD2-B616-F2D806E92CE0}"/>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16ACA7A-8CF4-4258-A6CE-BC2118848DB5}"/>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7A182FDA-0A19-48D1-8D27-0EA56B2FE4A8}"/>
              </a:ext>
            </a:extLst>
          </p:cNvPr>
          <p:cNvSpPr>
            <a:spLocks noGrp="1"/>
          </p:cNvSpPr>
          <p:nvPr>
            <p:ph type="sldNum" sz="quarter" idx="12"/>
          </p:nvPr>
        </p:nvSpPr>
        <p:spPr/>
        <p:txBody>
          <a:bodyPr/>
          <a:lstStyle>
            <a:lvl1pPr>
              <a:defRPr/>
            </a:lvl1pPr>
          </a:lstStyle>
          <a:p>
            <a:fld id="{495AE491-475D-48F9-957F-856DD56BE5B0}" type="slidenum">
              <a:rPr lang="en-US" altLang="en-US"/>
              <a:pPr/>
              <a:t>‹#›</a:t>
            </a:fld>
            <a:endParaRPr lang="en-US" altLang="en-US"/>
          </a:p>
        </p:txBody>
      </p:sp>
    </p:spTree>
    <p:extLst>
      <p:ext uri="{BB962C8B-B14F-4D97-AF65-F5344CB8AC3E}">
        <p14:creationId xmlns:p14="http://schemas.microsoft.com/office/powerpoint/2010/main" val="376936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7AF28B-5182-461D-B909-C6235126A8B6}"/>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AF1889A4-98F0-4FAC-908C-F6B761790B3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14AD47C-9320-4334-B837-476354D85301}"/>
              </a:ext>
            </a:extLst>
          </p:cNvPr>
          <p:cNvSpPr>
            <a:spLocks noGrp="1"/>
          </p:cNvSpPr>
          <p:nvPr>
            <p:ph type="sldNum" sz="quarter" idx="12"/>
          </p:nvPr>
        </p:nvSpPr>
        <p:spPr/>
        <p:txBody>
          <a:bodyPr/>
          <a:lstStyle>
            <a:lvl1pPr>
              <a:defRPr/>
            </a:lvl1pPr>
          </a:lstStyle>
          <a:p>
            <a:fld id="{A2F0432C-37DE-4695-92CC-E79593ED95C6}" type="slidenum">
              <a:rPr lang="en-US" altLang="en-US"/>
              <a:pPr/>
              <a:t>‹#›</a:t>
            </a:fld>
            <a:endParaRPr lang="en-US" altLang="en-US"/>
          </a:p>
        </p:txBody>
      </p:sp>
    </p:spTree>
    <p:extLst>
      <p:ext uri="{BB962C8B-B14F-4D97-AF65-F5344CB8AC3E}">
        <p14:creationId xmlns:p14="http://schemas.microsoft.com/office/powerpoint/2010/main" val="2379719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6C91F-C5E9-484B-8DE4-1263E0C4375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394B3D-177E-4033-A320-629416FE1E6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A1AB9A-A1AB-44EA-A34D-1D34ECD5A4D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EF77D7-E36A-4733-80B5-38691347703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E599E73-C58C-435F-ADA1-DA05A57191A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07C8C8E-AF99-463D-9E35-F4CF2872C8BA}"/>
              </a:ext>
            </a:extLst>
          </p:cNvPr>
          <p:cNvSpPr>
            <a:spLocks noGrp="1"/>
          </p:cNvSpPr>
          <p:nvPr>
            <p:ph type="sldNum" sz="quarter" idx="12"/>
          </p:nvPr>
        </p:nvSpPr>
        <p:spPr/>
        <p:txBody>
          <a:bodyPr/>
          <a:lstStyle>
            <a:lvl1pPr>
              <a:defRPr/>
            </a:lvl1pPr>
          </a:lstStyle>
          <a:p>
            <a:fld id="{A29EA6A9-3E84-4E21-B2B7-14C219C353AF}" type="slidenum">
              <a:rPr lang="en-US" altLang="en-US"/>
              <a:pPr/>
              <a:t>‹#›</a:t>
            </a:fld>
            <a:endParaRPr lang="en-US" altLang="en-US"/>
          </a:p>
        </p:txBody>
      </p:sp>
    </p:spTree>
    <p:extLst>
      <p:ext uri="{BB962C8B-B14F-4D97-AF65-F5344CB8AC3E}">
        <p14:creationId xmlns:p14="http://schemas.microsoft.com/office/powerpoint/2010/main" val="3829648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899E8-6B5A-42C1-BFBD-F704E7265DE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257604-F74F-4D98-9BF5-049B1A6BD97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B1FA23-F4BB-4576-B9AC-110E8041065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6E77A4-D239-468B-B983-C7A09DC9F0B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BAD9280-D95C-4A03-9CE9-40E60B19182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9F46711-69CE-4050-A498-F8A08C83215F}"/>
              </a:ext>
            </a:extLst>
          </p:cNvPr>
          <p:cNvSpPr>
            <a:spLocks noGrp="1"/>
          </p:cNvSpPr>
          <p:nvPr>
            <p:ph type="sldNum" sz="quarter" idx="12"/>
          </p:nvPr>
        </p:nvSpPr>
        <p:spPr/>
        <p:txBody>
          <a:bodyPr/>
          <a:lstStyle>
            <a:lvl1pPr>
              <a:defRPr/>
            </a:lvl1pPr>
          </a:lstStyle>
          <a:p>
            <a:fld id="{B26909A9-1F96-4FDD-AD1F-29396DA5EC3E}" type="slidenum">
              <a:rPr lang="en-US" altLang="en-US"/>
              <a:pPr/>
              <a:t>‹#›</a:t>
            </a:fld>
            <a:endParaRPr lang="en-US" altLang="en-US"/>
          </a:p>
        </p:txBody>
      </p:sp>
    </p:spTree>
    <p:extLst>
      <p:ext uri="{BB962C8B-B14F-4D97-AF65-F5344CB8AC3E}">
        <p14:creationId xmlns:p14="http://schemas.microsoft.com/office/powerpoint/2010/main" val="347102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a:extLst>
              <a:ext uri="{FF2B5EF4-FFF2-40B4-BE49-F238E27FC236}">
                <a16:creationId xmlns:a16="http://schemas.microsoft.com/office/drawing/2014/main" id="{FC04BA49-69AE-43AE-8A40-2DD135E5D9A2}"/>
              </a:ext>
            </a:extLst>
          </p:cNvPr>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7" name="Rectangle 3">
            <a:extLst>
              <a:ext uri="{FF2B5EF4-FFF2-40B4-BE49-F238E27FC236}">
                <a16:creationId xmlns:a16="http://schemas.microsoft.com/office/drawing/2014/main" id="{FDA18899-ACC4-457F-ACCC-B687C0B2BF75}"/>
              </a:ext>
            </a:extLst>
          </p:cNvPr>
          <p:cNvSpPr>
            <a:spLocks noGrp="1" noChangeArrowheads="1"/>
          </p:cNvSpPr>
          <p:nvPr>
            <p:ph type="title"/>
          </p:nvPr>
        </p:nvSpPr>
        <p:spPr bwMode="auto">
          <a:xfrm>
            <a:off x="2819400" y="609600"/>
            <a:ext cx="609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92F13281-24B2-468F-AD50-FDF15985385F}"/>
              </a:ext>
            </a:extLst>
          </p:cNvPr>
          <p:cNvSpPr>
            <a:spLocks noGrp="1" noChangeArrowheads="1"/>
          </p:cNvSpPr>
          <p:nvPr>
            <p:ph type="body" idx="1"/>
          </p:nvPr>
        </p:nvSpPr>
        <p:spPr bwMode="auto">
          <a:xfrm>
            <a:off x="2819400" y="1981200"/>
            <a:ext cx="6096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4" name="Rectangle 10">
            <a:extLst>
              <a:ext uri="{FF2B5EF4-FFF2-40B4-BE49-F238E27FC236}">
                <a16:creationId xmlns:a16="http://schemas.microsoft.com/office/drawing/2014/main" id="{B3D844E8-350E-4498-AB17-A0257F99005E}"/>
              </a:ext>
            </a:extLst>
          </p:cNvPr>
          <p:cNvSpPr>
            <a:spLocks noGrp="1" noChangeArrowheads="1"/>
          </p:cNvSpPr>
          <p:nvPr>
            <p:ph type="dt" sz="half" idx="2"/>
          </p:nvPr>
        </p:nvSpPr>
        <p:spPr bwMode="auto">
          <a:xfrm>
            <a:off x="152400" y="5562600"/>
            <a:ext cx="19050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kumimoji="0" sz="1400">
                <a:solidFill>
                  <a:schemeClr val="folHlink"/>
                </a:solidFill>
                <a:latin typeface="+mn-lt"/>
              </a:defRPr>
            </a:lvl1pPr>
          </a:lstStyle>
          <a:p>
            <a:endParaRPr lang="en-US" altLang="en-US"/>
          </a:p>
        </p:txBody>
      </p:sp>
      <p:sp>
        <p:nvSpPr>
          <p:cNvPr id="1035" name="Rectangle 11">
            <a:extLst>
              <a:ext uri="{FF2B5EF4-FFF2-40B4-BE49-F238E27FC236}">
                <a16:creationId xmlns:a16="http://schemas.microsoft.com/office/drawing/2014/main" id="{66FAD53F-FC83-4980-80C0-8B74DF36EE59}"/>
              </a:ext>
            </a:extLst>
          </p:cNvPr>
          <p:cNvSpPr>
            <a:spLocks noGrp="1" noChangeArrowheads="1"/>
          </p:cNvSpPr>
          <p:nvPr>
            <p:ph type="ftr" sz="quarter" idx="3"/>
          </p:nvPr>
        </p:nvSpPr>
        <p:spPr bwMode="auto">
          <a:xfrm>
            <a:off x="152400" y="5867400"/>
            <a:ext cx="25908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kumimoji="0" sz="1400">
                <a:solidFill>
                  <a:schemeClr val="folHlink"/>
                </a:solidFill>
                <a:latin typeface="+mn-lt"/>
              </a:defRPr>
            </a:lvl1pPr>
          </a:lstStyle>
          <a:p>
            <a:endParaRPr lang="en-US" altLang="en-US"/>
          </a:p>
        </p:txBody>
      </p:sp>
      <p:sp>
        <p:nvSpPr>
          <p:cNvPr id="1036" name="Rectangle 12">
            <a:extLst>
              <a:ext uri="{FF2B5EF4-FFF2-40B4-BE49-F238E27FC236}">
                <a16:creationId xmlns:a16="http://schemas.microsoft.com/office/drawing/2014/main" id="{7AB3BD78-A09E-427C-B5A3-4BE9B060143E}"/>
              </a:ext>
            </a:extLst>
          </p:cNvPr>
          <p:cNvSpPr>
            <a:spLocks noGrp="1" noChangeArrowheads="1"/>
          </p:cNvSpPr>
          <p:nvPr>
            <p:ph type="sldNum" sz="quarter" idx="4"/>
          </p:nvPr>
        </p:nvSpPr>
        <p:spPr bwMode="auto">
          <a:xfrm>
            <a:off x="152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kumimoji="0" sz="1400">
                <a:solidFill>
                  <a:schemeClr val="folHlink"/>
                </a:solidFill>
                <a:latin typeface="+mn-lt"/>
              </a:defRPr>
            </a:lvl1pPr>
          </a:lstStyle>
          <a:p>
            <a:fld id="{7EEE5737-1894-49F1-940F-DADD8F240B7E}" type="slidenum">
              <a:rPr lang="en-US" altLang="en-US"/>
              <a:pPr/>
              <a:t>‹#›</a:t>
            </a:fld>
            <a:endParaRPr lang="en-US" altLang="en-US"/>
          </a:p>
        </p:txBody>
      </p:sp>
      <p:sp>
        <p:nvSpPr>
          <p:cNvPr id="1037" name="Line 13">
            <a:extLst>
              <a:ext uri="{FF2B5EF4-FFF2-40B4-BE49-F238E27FC236}">
                <a16:creationId xmlns:a16="http://schemas.microsoft.com/office/drawing/2014/main" id="{8475E953-3170-4D05-B271-16F93A4133CE}"/>
              </a:ext>
            </a:extLst>
          </p:cNvPr>
          <p:cNvSpPr>
            <a:spLocks noChangeShapeType="1"/>
          </p:cNvSpPr>
          <p:nvPr/>
        </p:nvSpPr>
        <p:spPr bwMode="auto">
          <a:xfrm>
            <a:off x="1497013" y="1371600"/>
            <a:ext cx="76469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70000"/>
        </a:lnSpc>
        <a:spcBef>
          <a:spcPct val="0"/>
        </a:spcBef>
        <a:spcAft>
          <a:spcPct val="0"/>
        </a:spcAft>
        <a:defRPr kumimoji="1" sz="4800" b="1" kern="1200">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10000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10000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5.png"/><Relationship Id="rId2" Type="http://schemas.openxmlformats.org/officeDocument/2006/relationships/vmlDrawing" Target="../drawings/vmlDrawing5.vml"/><Relationship Id="rId1" Type="http://schemas.openxmlformats.org/officeDocument/2006/relationships/themeOverride" Target="../theme/themeOverride2.xml"/><Relationship Id="rId6" Type="http://schemas.openxmlformats.org/officeDocument/2006/relationships/oleObject" Target="../embeddings/oleObject8.bin"/><Relationship Id="rId5" Type="http://schemas.openxmlformats.org/officeDocument/2006/relationships/image" Target="../media/image14.png"/><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hemeOverride" Target="../theme/themeOverride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hemeOverride" Target="../theme/themeOverride4.xml"/><Relationship Id="rId4" Type="http://schemas.openxmlformats.org/officeDocument/2006/relationships/image" Target="../media/image19.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0.wmf"/><Relationship Id="rId5" Type="http://schemas.openxmlformats.org/officeDocument/2006/relationships/oleObject" Target="../embeddings/oleObject12.bin"/><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hemeOverride" Target="../theme/themeOverride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mlDrawing" Target="../drawings/vmlDrawing9.vml"/><Relationship Id="rId1" Type="http://schemas.openxmlformats.org/officeDocument/2006/relationships/themeOverride" Target="../theme/themeOverride6.xml"/><Relationship Id="rId5" Type="http://schemas.openxmlformats.org/officeDocument/2006/relationships/image" Target="../media/image22.wmf"/><Relationship Id="rId4"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mlDrawing" Target="../drawings/vmlDrawing10.vml"/><Relationship Id="rId1" Type="http://schemas.openxmlformats.org/officeDocument/2006/relationships/themeOverride" Target="../theme/themeOverride7.xml"/><Relationship Id="rId5" Type="http://schemas.openxmlformats.org/officeDocument/2006/relationships/image" Target="../media/image23.wmf"/><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8.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slideLayout" Target="../slideLayouts/slideLayout6.xml"/><Relationship Id="rId7" Type="http://schemas.openxmlformats.org/officeDocument/2006/relationships/image" Target="../media/image26.wmf"/><Relationship Id="rId2" Type="http://schemas.openxmlformats.org/officeDocument/2006/relationships/vmlDrawing" Target="../drawings/vmlDrawing11.vml"/><Relationship Id="rId1" Type="http://schemas.openxmlformats.org/officeDocument/2006/relationships/themeOverride" Target="../theme/themeOverride9.xml"/><Relationship Id="rId6" Type="http://schemas.openxmlformats.org/officeDocument/2006/relationships/oleObject" Target="../embeddings/oleObject16.bin"/><Relationship Id="rId5" Type="http://schemas.openxmlformats.org/officeDocument/2006/relationships/image" Target="../media/image25.wmf"/><Relationship Id="rId4" Type="http://schemas.openxmlformats.org/officeDocument/2006/relationships/oleObject" Target="../embeddings/oleObject15.bin"/><Relationship Id="rId9" Type="http://schemas.openxmlformats.org/officeDocument/2006/relationships/image" Target="../media/image27.wmf"/></Relationships>
</file>

<file path=ppt/slides/_rels/slide2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24.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slideLayout" Target="../slideLayouts/slideLayout7.xml"/><Relationship Id="rId7" Type="http://schemas.openxmlformats.org/officeDocument/2006/relationships/oleObject" Target="../embeddings/oleObject4.bin"/><Relationship Id="rId2" Type="http://schemas.openxmlformats.org/officeDocument/2006/relationships/vmlDrawing" Target="../drawings/vmlDrawing3.vml"/><Relationship Id="rId1" Type="http://schemas.openxmlformats.org/officeDocument/2006/relationships/themeOverride" Target="../theme/themeOverride1.xml"/><Relationship Id="rId6" Type="http://schemas.openxmlformats.org/officeDocument/2006/relationships/image" Target="../media/image1.wmf"/><Relationship Id="rId5" Type="http://schemas.openxmlformats.org/officeDocument/2006/relationships/oleObject" Target="../embeddings/oleObject3.bin"/><Relationship Id="rId4" Type="http://schemas.openxmlformats.org/officeDocument/2006/relationships/notesSlide" Target="../notesSlides/notesSlide2.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6.bin"/><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09" name="Arc 9">
            <a:extLst>
              <a:ext uri="{FF2B5EF4-FFF2-40B4-BE49-F238E27FC236}">
                <a16:creationId xmlns:a16="http://schemas.microsoft.com/office/drawing/2014/main" id="{D06325F3-0B82-4EC7-8C09-7DB85A472462}"/>
              </a:ext>
            </a:extLst>
          </p:cNvPr>
          <p:cNvSpPr>
            <a:spLocks/>
          </p:cNvSpPr>
          <p:nvPr/>
        </p:nvSpPr>
        <p:spPr bwMode="auto">
          <a:xfrm>
            <a:off x="0" y="839788"/>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4802" name="Rectangle 2">
            <a:extLst>
              <a:ext uri="{FF2B5EF4-FFF2-40B4-BE49-F238E27FC236}">
                <a16:creationId xmlns:a16="http://schemas.microsoft.com/office/drawing/2014/main" id="{29C5A8D2-CF3A-4F98-9A2B-A1451847C417}"/>
              </a:ext>
            </a:extLst>
          </p:cNvPr>
          <p:cNvSpPr>
            <a:spLocks noGrp="1" noChangeArrowheads="1"/>
          </p:cNvSpPr>
          <p:nvPr>
            <p:ph type="ctrTitle"/>
          </p:nvPr>
        </p:nvSpPr>
        <p:spPr>
          <a:xfrm>
            <a:off x="762000" y="0"/>
            <a:ext cx="8137525" cy="1401763"/>
          </a:xfrm>
        </p:spPr>
        <p:txBody>
          <a:bodyPr/>
          <a:lstStyle/>
          <a:p>
            <a:pPr algn="ctr">
              <a:lnSpc>
                <a:spcPct val="95000"/>
              </a:lnSpc>
            </a:pPr>
            <a:r>
              <a:rPr lang="en-US" altLang="en-US" sz="4400"/>
              <a:t>Advances in the mapping of flow networks from digital elevation data </a:t>
            </a:r>
          </a:p>
        </p:txBody>
      </p:sp>
      <p:sp>
        <p:nvSpPr>
          <p:cNvPr id="204803" name="Rectangle 3">
            <a:extLst>
              <a:ext uri="{FF2B5EF4-FFF2-40B4-BE49-F238E27FC236}">
                <a16:creationId xmlns:a16="http://schemas.microsoft.com/office/drawing/2014/main" id="{8C5AF3E7-342E-4682-89DE-AAEBDD7CFA01}"/>
              </a:ext>
            </a:extLst>
          </p:cNvPr>
          <p:cNvSpPr>
            <a:spLocks noGrp="1" noChangeArrowheads="1"/>
          </p:cNvSpPr>
          <p:nvPr>
            <p:ph type="subTitle" idx="1"/>
          </p:nvPr>
        </p:nvSpPr>
        <p:spPr>
          <a:xfrm>
            <a:off x="563563" y="2414588"/>
            <a:ext cx="4557712" cy="1871662"/>
          </a:xfrm>
        </p:spPr>
        <p:txBody>
          <a:bodyPr/>
          <a:lstStyle/>
          <a:p>
            <a:pPr algn="ctr"/>
            <a:r>
              <a:rPr lang="en-US" altLang="en-US" sz="2800" b="1">
                <a:solidFill>
                  <a:schemeClr val="tx2"/>
                </a:solidFill>
                <a:latin typeface="Times New Roman" panose="02020603050405020304" pitchFamily="18" charset="0"/>
              </a:rPr>
              <a:t>David G. Tarboton</a:t>
            </a:r>
          </a:p>
          <a:p>
            <a:pPr algn="ctr"/>
            <a:r>
              <a:rPr lang="en-US" altLang="en-US" sz="2800" b="1">
                <a:solidFill>
                  <a:schemeClr val="tx2"/>
                </a:solidFill>
                <a:latin typeface="Times New Roman" panose="02020603050405020304" pitchFamily="18" charset="0"/>
              </a:rPr>
              <a:t>Dan Ames</a:t>
            </a:r>
          </a:p>
          <a:p>
            <a:pPr algn="ctr"/>
            <a:endParaRPr lang="en-US" altLang="en-US" sz="2800" b="1">
              <a:solidFill>
                <a:schemeClr val="tx2"/>
              </a:solidFill>
              <a:latin typeface="Times New Roman" panose="02020603050405020304" pitchFamily="18" charset="0"/>
            </a:endParaRPr>
          </a:p>
        </p:txBody>
      </p:sp>
      <p:sp>
        <p:nvSpPr>
          <p:cNvPr id="204804" name="Line 4">
            <a:extLst>
              <a:ext uri="{FF2B5EF4-FFF2-40B4-BE49-F238E27FC236}">
                <a16:creationId xmlns:a16="http://schemas.microsoft.com/office/drawing/2014/main" id="{426C5CE7-A629-4196-AFA6-5290BAC2796D}"/>
              </a:ext>
            </a:extLst>
          </p:cNvPr>
          <p:cNvSpPr>
            <a:spLocks noChangeShapeType="1"/>
          </p:cNvSpPr>
          <p:nvPr/>
        </p:nvSpPr>
        <p:spPr bwMode="auto">
          <a:xfrm>
            <a:off x="350838" y="5499100"/>
            <a:ext cx="8640762" cy="0"/>
          </a:xfrm>
          <a:prstGeom prst="line">
            <a:avLst/>
          </a:prstGeom>
          <a:noFill/>
          <a:ln w="57150" cmpd="thickThin">
            <a:solidFill>
              <a:srgbClr val="1D007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pic>
        <p:nvPicPr>
          <p:cNvPr id="204805" name="Picture 5">
            <a:extLst>
              <a:ext uri="{FF2B5EF4-FFF2-40B4-BE49-F238E27FC236}">
                <a16:creationId xmlns:a16="http://schemas.microsoft.com/office/drawing/2014/main" id="{862A6CC5-8F41-49DA-B8FC-B8B4B6D5FB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3" y="5711825"/>
            <a:ext cx="2605087"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06" name="Picture 6">
            <a:extLst>
              <a:ext uri="{FF2B5EF4-FFF2-40B4-BE49-F238E27FC236}">
                <a16:creationId xmlns:a16="http://schemas.microsoft.com/office/drawing/2014/main" id="{82F2DF26-0F7E-4BEF-B009-1426D87D53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4675" y="5637213"/>
            <a:ext cx="3098800"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04807" name="Object 7">
            <a:extLst>
              <a:ext uri="{FF2B5EF4-FFF2-40B4-BE49-F238E27FC236}">
                <a16:creationId xmlns:a16="http://schemas.microsoft.com/office/drawing/2014/main" id="{111AF71A-EFBD-43A9-A3D8-1F05484FF54D}"/>
              </a:ext>
            </a:extLst>
          </p:cNvPr>
          <p:cNvGraphicFramePr>
            <a:graphicFrameLocks noChangeAspect="1"/>
          </p:cNvGraphicFramePr>
          <p:nvPr/>
        </p:nvGraphicFramePr>
        <p:xfrm>
          <a:off x="5551488" y="1485900"/>
          <a:ext cx="3151187" cy="3681413"/>
        </p:xfrm>
        <a:graphic>
          <a:graphicData uri="http://schemas.openxmlformats.org/presentationml/2006/ole">
            <mc:AlternateContent xmlns:mc="http://schemas.openxmlformats.org/markup-compatibility/2006">
              <mc:Choice xmlns:v="urn:schemas-microsoft-com:vml" Requires="v">
                <p:oleObj spid="_x0000_s204811" name="Graph Sheet" r:id="rId6" imgW="3352680" imgH="2590560" progId="SPLUSGraphSheetFileType">
                  <p:embed/>
                </p:oleObj>
              </mc:Choice>
              <mc:Fallback>
                <p:oleObj name="Graph Sheet" r:id="rId6" imgW="3352680" imgH="2590560" progId="SPLUSGraphSheetFileType">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l="31769" t="21532" r="28743" b="15178"/>
                      <a:stretch>
                        <a:fillRect/>
                      </a:stretch>
                    </p:blipFill>
                    <p:spPr bwMode="auto">
                      <a:xfrm>
                        <a:off x="5551488" y="1485900"/>
                        <a:ext cx="3151187" cy="368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08" name="Rectangle 8">
            <a:extLst>
              <a:ext uri="{FF2B5EF4-FFF2-40B4-BE49-F238E27FC236}">
                <a16:creationId xmlns:a16="http://schemas.microsoft.com/office/drawing/2014/main" id="{E959D72A-C2E5-4F85-B683-8EA1CE3EE9EC}"/>
              </a:ext>
            </a:extLst>
          </p:cNvPr>
          <p:cNvSpPr>
            <a:spLocks noChangeArrowheads="1"/>
          </p:cNvSpPr>
          <p:nvPr/>
        </p:nvSpPr>
        <p:spPr bwMode="auto">
          <a:xfrm>
            <a:off x="319088" y="4830763"/>
            <a:ext cx="55816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en-US" altLang="en-US" sz="2800">
                <a:solidFill>
                  <a:schemeClr val="tx2"/>
                </a:solidFill>
              </a:rPr>
              <a:t>http://www.engineering.usu.edu/dtarb</a:t>
            </a:r>
          </a:p>
        </p:txBody>
      </p:sp>
      <p:sp>
        <p:nvSpPr>
          <p:cNvPr id="204810" name="Line 10">
            <a:extLst>
              <a:ext uri="{FF2B5EF4-FFF2-40B4-BE49-F238E27FC236}">
                <a16:creationId xmlns:a16="http://schemas.microsoft.com/office/drawing/2014/main" id="{56C205AA-B727-4883-8306-AF9241B5583B}"/>
              </a:ext>
            </a:extLst>
          </p:cNvPr>
          <p:cNvSpPr>
            <a:spLocks noChangeShapeType="1"/>
          </p:cNvSpPr>
          <p:nvPr/>
        </p:nvSpPr>
        <p:spPr bwMode="auto">
          <a:xfrm>
            <a:off x="1325563" y="1477963"/>
            <a:ext cx="7818437"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5BE688BA-9EC9-4364-B4C2-85F9C8DDA459}"/>
              </a:ext>
            </a:extLst>
          </p:cNvPr>
          <p:cNvSpPr>
            <a:spLocks noGrp="1" noChangeArrowheads="1"/>
          </p:cNvSpPr>
          <p:nvPr>
            <p:ph type="title"/>
          </p:nvPr>
        </p:nvSpPr>
        <p:spPr>
          <a:xfrm>
            <a:off x="1836738" y="0"/>
            <a:ext cx="5248275" cy="568325"/>
          </a:xfrm>
        </p:spPr>
        <p:txBody>
          <a:bodyPr/>
          <a:lstStyle/>
          <a:p>
            <a:r>
              <a:rPr lang="en-US" altLang="en-US" sz="2800"/>
              <a:t>Gently Sloping Convex Landscape</a:t>
            </a:r>
          </a:p>
        </p:txBody>
      </p:sp>
      <p:pic>
        <p:nvPicPr>
          <p:cNvPr id="187395" name="Picture 3" descr="C:\MyDocuments\Academics\GIS_in_WR\conv.bmp">
            <a:extLst>
              <a:ext uri="{FF2B5EF4-FFF2-40B4-BE49-F238E27FC236}">
                <a16:creationId xmlns:a16="http://schemas.microsoft.com/office/drawing/2014/main" id="{44DDD725-2406-4B20-8714-81C561A79D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036" t="1608" r="1830" b="28630"/>
          <a:stretch>
            <a:fillRect/>
          </a:stretch>
        </p:blipFill>
        <p:spPr bwMode="auto">
          <a:xfrm>
            <a:off x="0" y="447675"/>
            <a:ext cx="9144000" cy="6122988"/>
          </a:xfrm>
          <a:prstGeom prst="rect">
            <a:avLst/>
          </a:prstGeom>
          <a:noFill/>
          <a:extLst>
            <a:ext uri="{909E8E84-426E-40DD-AFC4-6F175D3DCCD1}">
              <a14:hiddenFill xmlns:a14="http://schemas.microsoft.com/office/drawing/2010/main">
                <a:solidFill>
                  <a:srgbClr val="FFFFFF"/>
                </a:solidFill>
              </a14:hiddenFill>
            </a:ext>
          </a:extLst>
        </p:spPr>
      </p:pic>
      <p:sp>
        <p:nvSpPr>
          <p:cNvPr id="187396" name="Rectangle 4">
            <a:extLst>
              <a:ext uri="{FF2B5EF4-FFF2-40B4-BE49-F238E27FC236}">
                <a16:creationId xmlns:a16="http://schemas.microsoft.com/office/drawing/2014/main" id="{FB3D3DF9-258A-428A-AE7E-51780D43C305}"/>
              </a:ext>
            </a:extLst>
          </p:cNvPr>
          <p:cNvSpPr>
            <a:spLocks noChangeArrowheads="1"/>
          </p:cNvSpPr>
          <p:nvPr/>
        </p:nvSpPr>
        <p:spPr bwMode="auto">
          <a:xfrm>
            <a:off x="3359150" y="6578600"/>
            <a:ext cx="2128838"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lgn="l">
              <a:lnSpc>
                <a:spcPct val="70000"/>
              </a:lnSpc>
              <a:defRPr kumimoji="1" sz="4800" b="1">
                <a:solidFill>
                  <a:schemeClr val="tx2"/>
                </a:solidFill>
                <a:latin typeface="Arial Narrow" panose="020B0606020202030204" pitchFamily="34" charset="0"/>
              </a:defRPr>
            </a:lvl1pPr>
            <a:lvl2pPr algn="l">
              <a:lnSpc>
                <a:spcPct val="70000"/>
              </a:lnSpc>
              <a:defRPr kumimoji="1" sz="4800" b="1">
                <a:solidFill>
                  <a:schemeClr val="tx2"/>
                </a:solidFill>
                <a:latin typeface="Arial Narrow" panose="020B0606020202030204" pitchFamily="34" charset="0"/>
              </a:defRPr>
            </a:lvl2pPr>
            <a:lvl3pPr algn="l">
              <a:lnSpc>
                <a:spcPct val="70000"/>
              </a:lnSpc>
              <a:defRPr kumimoji="1" sz="4800" b="1">
                <a:solidFill>
                  <a:schemeClr val="tx2"/>
                </a:solidFill>
                <a:latin typeface="Arial Narrow" panose="020B0606020202030204" pitchFamily="34" charset="0"/>
              </a:defRPr>
            </a:lvl3pPr>
            <a:lvl4pPr algn="l">
              <a:lnSpc>
                <a:spcPct val="70000"/>
              </a:lnSpc>
              <a:defRPr kumimoji="1" sz="4800" b="1">
                <a:solidFill>
                  <a:schemeClr val="tx2"/>
                </a:solidFill>
                <a:latin typeface="Arial Narrow" panose="020B0606020202030204" pitchFamily="34" charset="0"/>
              </a:defRPr>
            </a:lvl4pPr>
            <a:lvl5pPr algn="l">
              <a:lnSpc>
                <a:spcPct val="70000"/>
              </a:lnSpc>
              <a:defRPr kumimoji="1" sz="4800" b="1">
                <a:solidFill>
                  <a:schemeClr val="tx2"/>
                </a:solidFill>
                <a:latin typeface="Arial Narrow" panose="020B0606020202030204" pitchFamily="34" charset="0"/>
              </a:defRPr>
            </a:lvl5pPr>
            <a:lvl6pPr marL="4572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6pPr>
            <a:lvl7pPr marL="9144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7pPr>
            <a:lvl8pPr marL="13716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8pPr>
            <a:lvl9pPr marL="18288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9pPr>
          </a:lstStyle>
          <a:p>
            <a:r>
              <a:rPr lang="en-US" altLang="en-US" sz="1800"/>
              <a:t>From W. E. Dietrich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4E61D06C-E2CC-44EC-A8B0-BF52099C4609}"/>
              </a:ext>
            </a:extLst>
          </p:cNvPr>
          <p:cNvSpPr>
            <a:spLocks noGrp="1" noChangeArrowheads="1"/>
          </p:cNvSpPr>
          <p:nvPr>
            <p:ph type="title"/>
          </p:nvPr>
        </p:nvSpPr>
        <p:spPr>
          <a:xfrm>
            <a:off x="0" y="79375"/>
            <a:ext cx="9144000" cy="838200"/>
          </a:xfrm>
        </p:spPr>
        <p:txBody>
          <a:bodyPr/>
          <a:lstStyle/>
          <a:p>
            <a:pPr algn="ctr"/>
            <a:r>
              <a:rPr lang="en-US" altLang="en-US" sz="3200" b="0">
                <a:latin typeface="Times New Roman" panose="02020603050405020304" pitchFamily="18" charset="0"/>
              </a:rPr>
              <a:t>Subwatersheds (hydrologic model elements) with different support area thresholds.</a:t>
            </a:r>
          </a:p>
        </p:txBody>
      </p:sp>
      <p:graphicFrame>
        <p:nvGraphicFramePr>
          <p:cNvPr id="236547" name="Object 3">
            <a:extLst>
              <a:ext uri="{FF2B5EF4-FFF2-40B4-BE49-F238E27FC236}">
                <a16:creationId xmlns:a16="http://schemas.microsoft.com/office/drawing/2014/main" id="{83FC8555-1E8A-4386-A7E9-D1059F6702EB}"/>
              </a:ext>
            </a:extLst>
          </p:cNvPr>
          <p:cNvGraphicFramePr>
            <a:graphicFrameLocks noChangeAspect="1"/>
          </p:cNvGraphicFramePr>
          <p:nvPr/>
        </p:nvGraphicFramePr>
        <p:xfrm>
          <a:off x="304800" y="1143000"/>
          <a:ext cx="4113213" cy="5638800"/>
        </p:xfrm>
        <a:graphic>
          <a:graphicData uri="http://schemas.openxmlformats.org/presentationml/2006/ole">
            <mc:AlternateContent xmlns:mc="http://schemas.openxmlformats.org/markup-compatibility/2006">
              <mc:Choice xmlns:v="urn:schemas-microsoft-com:vml" Requires="v">
                <p:oleObj spid="_x0000_s236551" name="Bitmap Image" r:id="rId4" imgW="5466667" imgH="7497221" progId="Paint.Picture">
                  <p:embed/>
                </p:oleObj>
              </mc:Choice>
              <mc:Fallback>
                <p:oleObj name="Bitmap Image" r:id="rId4" imgW="5466667" imgH="7497221"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143000"/>
                        <a:ext cx="4113213"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6548" name="Object 4">
            <a:extLst>
              <a:ext uri="{FF2B5EF4-FFF2-40B4-BE49-F238E27FC236}">
                <a16:creationId xmlns:a16="http://schemas.microsoft.com/office/drawing/2014/main" id="{6B105F42-5BB2-40CB-AD83-3F7AD570E281}"/>
              </a:ext>
            </a:extLst>
          </p:cNvPr>
          <p:cNvGraphicFramePr>
            <a:graphicFrameLocks noChangeAspect="1"/>
          </p:cNvGraphicFramePr>
          <p:nvPr/>
        </p:nvGraphicFramePr>
        <p:xfrm>
          <a:off x="4648200" y="1143000"/>
          <a:ext cx="4205288" cy="5651500"/>
        </p:xfrm>
        <a:graphic>
          <a:graphicData uri="http://schemas.openxmlformats.org/presentationml/2006/ole">
            <mc:AlternateContent xmlns:mc="http://schemas.openxmlformats.org/markup-compatibility/2006">
              <mc:Choice xmlns:v="urn:schemas-microsoft-com:vml" Requires="v">
                <p:oleObj spid="_x0000_s236552" name="Bitmap Image" r:id="rId6" imgW="5563377" imgH="7478169" progId="Paint.Picture">
                  <p:embed/>
                </p:oleObj>
              </mc:Choice>
              <mc:Fallback>
                <p:oleObj name="Bitmap Image" r:id="rId6" imgW="5563377" imgH="7478169" progId="Paint.Picture">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1143000"/>
                        <a:ext cx="4205288" cy="565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6549" name="Text Box 5">
            <a:extLst>
              <a:ext uri="{FF2B5EF4-FFF2-40B4-BE49-F238E27FC236}">
                <a16:creationId xmlns:a16="http://schemas.microsoft.com/office/drawing/2014/main" id="{F062394A-132E-4AF3-8BA8-45DEFF2C4386}"/>
              </a:ext>
            </a:extLst>
          </p:cNvPr>
          <p:cNvSpPr txBox="1">
            <a:spLocks noChangeArrowheads="1"/>
          </p:cNvSpPr>
          <p:nvPr/>
        </p:nvSpPr>
        <p:spPr bwMode="auto">
          <a:xfrm>
            <a:off x="3124200" y="5943600"/>
            <a:ext cx="12954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2400">
                <a:solidFill>
                  <a:schemeClr val="tx1"/>
                </a:solidFill>
              </a:rPr>
              <a:t>500 cell theshold</a:t>
            </a:r>
          </a:p>
        </p:txBody>
      </p:sp>
      <p:sp>
        <p:nvSpPr>
          <p:cNvPr id="236550" name="Text Box 6">
            <a:extLst>
              <a:ext uri="{FF2B5EF4-FFF2-40B4-BE49-F238E27FC236}">
                <a16:creationId xmlns:a16="http://schemas.microsoft.com/office/drawing/2014/main" id="{2EDE517C-09E7-43F8-B990-546605531AB5}"/>
              </a:ext>
            </a:extLst>
          </p:cNvPr>
          <p:cNvSpPr txBox="1">
            <a:spLocks noChangeArrowheads="1"/>
          </p:cNvSpPr>
          <p:nvPr/>
        </p:nvSpPr>
        <p:spPr bwMode="auto">
          <a:xfrm>
            <a:off x="7620000" y="5943600"/>
            <a:ext cx="14478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2400">
                <a:solidFill>
                  <a:schemeClr val="tx1"/>
                </a:solidFill>
              </a:rPr>
              <a:t>1000 cell theshold</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57028" name="Rectangle 4">
            <a:extLst>
              <a:ext uri="{FF2B5EF4-FFF2-40B4-BE49-F238E27FC236}">
                <a16:creationId xmlns:a16="http://schemas.microsoft.com/office/drawing/2014/main" id="{E3FF451B-9D2A-4A29-9E10-2C1E71EC0D58}"/>
              </a:ext>
            </a:extLst>
          </p:cNvPr>
          <p:cNvSpPr>
            <a:spLocks noChangeArrowheads="1"/>
          </p:cNvSpPr>
          <p:nvPr/>
        </p:nvSpPr>
        <p:spPr bwMode="auto">
          <a:xfrm>
            <a:off x="2924175" y="2028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257027" name="Object 3">
            <a:extLst>
              <a:ext uri="{FF2B5EF4-FFF2-40B4-BE49-F238E27FC236}">
                <a16:creationId xmlns:a16="http://schemas.microsoft.com/office/drawing/2014/main" id="{33EE10DF-F8E9-437E-ACC6-E892319B95C0}"/>
              </a:ext>
            </a:extLst>
          </p:cNvPr>
          <p:cNvGraphicFramePr>
            <a:graphicFrameLocks noChangeAspect="1"/>
          </p:cNvGraphicFramePr>
          <p:nvPr/>
        </p:nvGraphicFramePr>
        <p:xfrm>
          <a:off x="669925" y="704850"/>
          <a:ext cx="7508875" cy="6153150"/>
        </p:xfrm>
        <a:graphic>
          <a:graphicData uri="http://schemas.openxmlformats.org/presentationml/2006/ole">
            <mc:AlternateContent xmlns:mc="http://schemas.openxmlformats.org/markup-compatibility/2006">
              <mc:Choice xmlns:v="urn:schemas-microsoft-com:vml" Requires="v">
                <p:oleObj spid="_x0000_s257029" name="Picture" r:id="rId3" imgW="3295800" imgH="2838600" progId="Word.Picture.8">
                  <p:embed/>
                </p:oleObj>
              </mc:Choice>
              <mc:Fallback>
                <p:oleObj name="Picture" r:id="rId3" imgW="3295800" imgH="2838600" progId="Word.Pictur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b="4832"/>
                      <a:stretch>
                        <a:fillRect/>
                      </a:stretch>
                    </p:blipFill>
                    <p:spPr bwMode="auto">
                      <a:xfrm>
                        <a:off x="669925" y="704850"/>
                        <a:ext cx="7508875" cy="6153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7026" name="Rectangle 2">
            <a:extLst>
              <a:ext uri="{FF2B5EF4-FFF2-40B4-BE49-F238E27FC236}">
                <a16:creationId xmlns:a16="http://schemas.microsoft.com/office/drawing/2014/main" id="{76F75F51-A2A1-4301-B7E0-104D363745D3}"/>
              </a:ext>
            </a:extLst>
          </p:cNvPr>
          <p:cNvSpPr>
            <a:spLocks noGrp="1" noChangeArrowheads="1"/>
          </p:cNvSpPr>
          <p:nvPr>
            <p:ph type="title"/>
          </p:nvPr>
        </p:nvSpPr>
        <p:spPr>
          <a:xfrm>
            <a:off x="319088" y="0"/>
            <a:ext cx="8321675" cy="808038"/>
          </a:xfrm>
        </p:spPr>
        <p:txBody>
          <a:bodyPr/>
          <a:lstStyle/>
          <a:p>
            <a:pPr>
              <a:lnSpc>
                <a:spcPct val="95000"/>
              </a:lnSpc>
            </a:pPr>
            <a:r>
              <a:rPr lang="en-US" altLang="en-US" sz="3200"/>
              <a:t>Grid Network Ordering Approach (Peckham, 1995)</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58050" name="Rectangle 2">
            <a:extLst>
              <a:ext uri="{FF2B5EF4-FFF2-40B4-BE49-F238E27FC236}">
                <a16:creationId xmlns:a16="http://schemas.microsoft.com/office/drawing/2014/main" id="{A0D0823F-E47B-435D-8652-E7A4F45F1B53}"/>
              </a:ext>
            </a:extLst>
          </p:cNvPr>
          <p:cNvSpPr>
            <a:spLocks noGrp="1" noChangeArrowheads="1"/>
          </p:cNvSpPr>
          <p:nvPr>
            <p:ph type="title"/>
          </p:nvPr>
        </p:nvSpPr>
        <p:spPr>
          <a:xfrm>
            <a:off x="0" y="0"/>
            <a:ext cx="8869363" cy="760413"/>
          </a:xfrm>
        </p:spPr>
        <p:txBody>
          <a:bodyPr/>
          <a:lstStyle/>
          <a:p>
            <a:pPr algn="ctr"/>
            <a:r>
              <a:rPr lang="en-US" altLang="en-US" sz="3200"/>
              <a:t>Slope area threshold (Montgomery and Dietrich, 1992).</a:t>
            </a:r>
          </a:p>
        </p:txBody>
      </p:sp>
      <p:sp>
        <p:nvSpPr>
          <p:cNvPr id="258052" name="Rectangle 4">
            <a:extLst>
              <a:ext uri="{FF2B5EF4-FFF2-40B4-BE49-F238E27FC236}">
                <a16:creationId xmlns:a16="http://schemas.microsoft.com/office/drawing/2014/main" id="{9735D014-AC98-4CF2-8709-85E6CF149B0E}"/>
              </a:ext>
            </a:extLst>
          </p:cNvPr>
          <p:cNvSpPr>
            <a:spLocks noChangeArrowheads="1"/>
          </p:cNvSpPr>
          <p:nvPr/>
        </p:nvSpPr>
        <p:spPr bwMode="auto">
          <a:xfrm>
            <a:off x="3014663" y="1990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258051" name="Object 3">
            <a:extLst>
              <a:ext uri="{FF2B5EF4-FFF2-40B4-BE49-F238E27FC236}">
                <a16:creationId xmlns:a16="http://schemas.microsoft.com/office/drawing/2014/main" id="{9F40C4F7-2DC9-4840-9ACF-A3ED5F0B315E}"/>
              </a:ext>
            </a:extLst>
          </p:cNvPr>
          <p:cNvGraphicFramePr>
            <a:graphicFrameLocks noChangeAspect="1"/>
          </p:cNvGraphicFramePr>
          <p:nvPr/>
        </p:nvGraphicFramePr>
        <p:xfrm>
          <a:off x="476250" y="536575"/>
          <a:ext cx="7929563" cy="6305550"/>
        </p:xfrm>
        <a:graphic>
          <a:graphicData uri="http://schemas.openxmlformats.org/presentationml/2006/ole">
            <mc:AlternateContent xmlns:mc="http://schemas.openxmlformats.org/markup-compatibility/2006">
              <mc:Choice xmlns:v="urn:schemas-microsoft-com:vml" Requires="v">
                <p:oleObj spid="_x0000_s258053" name="Picture" r:id="rId3" imgW="3314880" imgH="2876400" progId="Word.Picture.8">
                  <p:embed/>
                </p:oleObj>
              </mc:Choice>
              <mc:Fallback>
                <p:oleObj name="Picture" r:id="rId3" imgW="3314880" imgH="2876400" progId="Word.Pictur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l="-4178" r="266" b="4840"/>
                      <a:stretch>
                        <a:fillRect/>
                      </a:stretch>
                    </p:blipFill>
                    <p:spPr bwMode="auto">
                      <a:xfrm>
                        <a:off x="476250" y="536575"/>
                        <a:ext cx="7929563" cy="6305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9074" name="Rectangle 2">
            <a:extLst>
              <a:ext uri="{FF2B5EF4-FFF2-40B4-BE49-F238E27FC236}">
                <a16:creationId xmlns:a16="http://schemas.microsoft.com/office/drawing/2014/main" id="{1EB1D51C-C21A-4056-90CB-37187A467076}"/>
              </a:ext>
            </a:extLst>
          </p:cNvPr>
          <p:cNvSpPr>
            <a:spLocks noGrp="1" noChangeArrowheads="1"/>
          </p:cNvSpPr>
          <p:nvPr>
            <p:ph type="title"/>
          </p:nvPr>
        </p:nvSpPr>
        <p:spPr>
          <a:xfrm>
            <a:off x="685800" y="0"/>
            <a:ext cx="7772400" cy="711200"/>
          </a:xfrm>
        </p:spPr>
        <p:txBody>
          <a:bodyPr/>
          <a:lstStyle/>
          <a:p>
            <a:pPr>
              <a:lnSpc>
                <a:spcPct val="90000"/>
              </a:lnSpc>
            </a:pPr>
            <a:r>
              <a:rPr lang="en-US" altLang="en-US" sz="2800"/>
              <a:t>Local Curvature Computation</a:t>
            </a:r>
            <a:br>
              <a:rPr lang="en-US" altLang="en-US" sz="2800"/>
            </a:br>
            <a:r>
              <a:rPr lang="en-US" altLang="en-US" sz="2000"/>
              <a:t>(Peuker and Douglas, 1975, Comput. Graphics Image Proc. 4:375)</a:t>
            </a:r>
          </a:p>
        </p:txBody>
      </p:sp>
      <p:pic>
        <p:nvPicPr>
          <p:cNvPr id="259075" name="Picture 3">
            <a:extLst>
              <a:ext uri="{FF2B5EF4-FFF2-40B4-BE49-F238E27FC236}">
                <a16:creationId xmlns:a16="http://schemas.microsoft.com/office/drawing/2014/main" id="{B70E3524-26F3-46E6-968B-B5F6C76A01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1873" b="20804"/>
          <a:stretch>
            <a:fillRect/>
          </a:stretch>
        </p:blipFill>
        <p:spPr bwMode="auto">
          <a:xfrm>
            <a:off x="1181100" y="2603500"/>
            <a:ext cx="6858000" cy="425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9076" name="Rectangle 4" descr="50%">
            <a:extLst>
              <a:ext uri="{FF2B5EF4-FFF2-40B4-BE49-F238E27FC236}">
                <a16:creationId xmlns:a16="http://schemas.microsoft.com/office/drawing/2014/main" id="{01CEF3E6-DFC6-4B68-811F-4B8DC4574D1A}"/>
              </a:ext>
            </a:extLst>
          </p:cNvPr>
          <p:cNvSpPr>
            <a:spLocks noChangeArrowheads="1"/>
          </p:cNvSpPr>
          <p:nvPr/>
        </p:nvSpPr>
        <p:spPr bwMode="auto">
          <a:xfrm>
            <a:off x="2247900" y="889000"/>
            <a:ext cx="609600" cy="609600"/>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9077" name="Rectangle 5">
            <a:extLst>
              <a:ext uri="{FF2B5EF4-FFF2-40B4-BE49-F238E27FC236}">
                <a16:creationId xmlns:a16="http://schemas.microsoft.com/office/drawing/2014/main" id="{7FA41BD3-2AF1-4E3A-BBB0-2B06D3884E44}"/>
              </a:ext>
            </a:extLst>
          </p:cNvPr>
          <p:cNvSpPr>
            <a:spLocks noChangeArrowheads="1"/>
          </p:cNvSpPr>
          <p:nvPr/>
        </p:nvSpPr>
        <p:spPr bwMode="auto">
          <a:xfrm>
            <a:off x="2857500" y="889000"/>
            <a:ext cx="6096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9078" name="Rectangle 6" descr="50%">
            <a:extLst>
              <a:ext uri="{FF2B5EF4-FFF2-40B4-BE49-F238E27FC236}">
                <a16:creationId xmlns:a16="http://schemas.microsoft.com/office/drawing/2014/main" id="{E1FFFD36-CA70-4BAE-9FDE-C7C1C4CA7433}"/>
              </a:ext>
            </a:extLst>
          </p:cNvPr>
          <p:cNvSpPr>
            <a:spLocks noChangeArrowheads="1"/>
          </p:cNvSpPr>
          <p:nvPr/>
        </p:nvSpPr>
        <p:spPr bwMode="auto">
          <a:xfrm>
            <a:off x="2247900" y="1498600"/>
            <a:ext cx="609600" cy="609600"/>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9079" name="Rectangle 7" descr="50%">
            <a:extLst>
              <a:ext uri="{FF2B5EF4-FFF2-40B4-BE49-F238E27FC236}">
                <a16:creationId xmlns:a16="http://schemas.microsoft.com/office/drawing/2014/main" id="{EDDCBB98-BEB6-4F6D-80D8-947E732D98CA}"/>
              </a:ext>
            </a:extLst>
          </p:cNvPr>
          <p:cNvSpPr>
            <a:spLocks noChangeArrowheads="1"/>
          </p:cNvSpPr>
          <p:nvPr/>
        </p:nvSpPr>
        <p:spPr bwMode="auto">
          <a:xfrm>
            <a:off x="2857500" y="1498600"/>
            <a:ext cx="609600" cy="609600"/>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9080" name="Rectangle 8">
            <a:extLst>
              <a:ext uri="{FF2B5EF4-FFF2-40B4-BE49-F238E27FC236}">
                <a16:creationId xmlns:a16="http://schemas.microsoft.com/office/drawing/2014/main" id="{1689BA43-50B0-495D-A0CB-24161485C4A9}"/>
              </a:ext>
            </a:extLst>
          </p:cNvPr>
          <p:cNvSpPr>
            <a:spLocks noChangeArrowheads="1"/>
          </p:cNvSpPr>
          <p:nvPr/>
        </p:nvSpPr>
        <p:spPr bwMode="auto">
          <a:xfrm>
            <a:off x="4381500" y="1498600"/>
            <a:ext cx="6096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9081" name="Rectangle 9" descr="50%">
            <a:extLst>
              <a:ext uri="{FF2B5EF4-FFF2-40B4-BE49-F238E27FC236}">
                <a16:creationId xmlns:a16="http://schemas.microsoft.com/office/drawing/2014/main" id="{952D99D3-ECCD-4D2A-9322-12C0BB56A5AB}"/>
              </a:ext>
            </a:extLst>
          </p:cNvPr>
          <p:cNvSpPr>
            <a:spLocks noChangeArrowheads="1"/>
          </p:cNvSpPr>
          <p:nvPr/>
        </p:nvSpPr>
        <p:spPr bwMode="auto">
          <a:xfrm>
            <a:off x="4381500" y="889000"/>
            <a:ext cx="609600" cy="609600"/>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9082" name="Rectangle 10">
            <a:extLst>
              <a:ext uri="{FF2B5EF4-FFF2-40B4-BE49-F238E27FC236}">
                <a16:creationId xmlns:a16="http://schemas.microsoft.com/office/drawing/2014/main" id="{11FD4ED6-5844-45CB-9DCF-3B087032E3E4}"/>
              </a:ext>
            </a:extLst>
          </p:cNvPr>
          <p:cNvSpPr>
            <a:spLocks noChangeArrowheads="1"/>
          </p:cNvSpPr>
          <p:nvPr/>
        </p:nvSpPr>
        <p:spPr bwMode="auto">
          <a:xfrm>
            <a:off x="5905500" y="1498600"/>
            <a:ext cx="6096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9083" name="Rectangle 11" descr="50%">
            <a:extLst>
              <a:ext uri="{FF2B5EF4-FFF2-40B4-BE49-F238E27FC236}">
                <a16:creationId xmlns:a16="http://schemas.microsoft.com/office/drawing/2014/main" id="{EA78CF28-1C9F-434E-9785-B9FB316FE5F5}"/>
              </a:ext>
            </a:extLst>
          </p:cNvPr>
          <p:cNvSpPr>
            <a:spLocks noChangeArrowheads="1"/>
          </p:cNvSpPr>
          <p:nvPr/>
        </p:nvSpPr>
        <p:spPr bwMode="auto">
          <a:xfrm>
            <a:off x="5905500" y="889000"/>
            <a:ext cx="609600" cy="609600"/>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9084" name="Text Box 12">
            <a:extLst>
              <a:ext uri="{FF2B5EF4-FFF2-40B4-BE49-F238E27FC236}">
                <a16:creationId xmlns:a16="http://schemas.microsoft.com/office/drawing/2014/main" id="{0E0C570E-AC63-4CC7-9FBA-9E374D55045B}"/>
              </a:ext>
            </a:extLst>
          </p:cNvPr>
          <p:cNvSpPr txBox="1">
            <a:spLocks noChangeArrowheads="1"/>
          </p:cNvSpPr>
          <p:nvPr/>
        </p:nvSpPr>
        <p:spPr bwMode="auto">
          <a:xfrm>
            <a:off x="2247900" y="965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rPr>
              <a:t>43</a:t>
            </a:r>
          </a:p>
        </p:txBody>
      </p:sp>
      <p:sp>
        <p:nvSpPr>
          <p:cNvPr id="259085" name="Text Box 13">
            <a:extLst>
              <a:ext uri="{FF2B5EF4-FFF2-40B4-BE49-F238E27FC236}">
                <a16:creationId xmlns:a16="http://schemas.microsoft.com/office/drawing/2014/main" id="{B8B95305-8310-4D85-88EA-F57F2FEF4016}"/>
              </a:ext>
            </a:extLst>
          </p:cNvPr>
          <p:cNvSpPr txBox="1">
            <a:spLocks noChangeArrowheads="1"/>
          </p:cNvSpPr>
          <p:nvPr/>
        </p:nvSpPr>
        <p:spPr bwMode="auto">
          <a:xfrm>
            <a:off x="2247900" y="1574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rPr>
              <a:t>41</a:t>
            </a:r>
          </a:p>
        </p:txBody>
      </p:sp>
      <p:sp>
        <p:nvSpPr>
          <p:cNvPr id="259086" name="Text Box 14">
            <a:extLst>
              <a:ext uri="{FF2B5EF4-FFF2-40B4-BE49-F238E27FC236}">
                <a16:creationId xmlns:a16="http://schemas.microsoft.com/office/drawing/2014/main" id="{44D09ED2-22F2-4442-B58F-935BA90F7F3C}"/>
              </a:ext>
            </a:extLst>
          </p:cNvPr>
          <p:cNvSpPr txBox="1">
            <a:spLocks noChangeArrowheads="1"/>
          </p:cNvSpPr>
          <p:nvPr/>
        </p:nvSpPr>
        <p:spPr bwMode="auto">
          <a:xfrm>
            <a:off x="2933700" y="965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rgbClr val="FF0000"/>
                </a:solidFill>
              </a:rPr>
              <a:t>48</a:t>
            </a:r>
            <a:endParaRPr kumimoji="0" lang="en-US" altLang="en-US" sz="1800">
              <a:solidFill>
                <a:schemeClr val="tx1"/>
              </a:solidFill>
            </a:endParaRPr>
          </a:p>
        </p:txBody>
      </p:sp>
      <p:sp>
        <p:nvSpPr>
          <p:cNvPr id="259087" name="Text Box 15">
            <a:extLst>
              <a:ext uri="{FF2B5EF4-FFF2-40B4-BE49-F238E27FC236}">
                <a16:creationId xmlns:a16="http://schemas.microsoft.com/office/drawing/2014/main" id="{B71BCA56-F789-45DE-8D90-9376E0A0729D}"/>
              </a:ext>
            </a:extLst>
          </p:cNvPr>
          <p:cNvSpPr txBox="1">
            <a:spLocks noChangeArrowheads="1"/>
          </p:cNvSpPr>
          <p:nvPr/>
        </p:nvSpPr>
        <p:spPr bwMode="auto">
          <a:xfrm>
            <a:off x="2933700" y="1574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rPr>
              <a:t>47</a:t>
            </a:r>
          </a:p>
        </p:txBody>
      </p:sp>
      <p:sp>
        <p:nvSpPr>
          <p:cNvPr id="259088" name="Rectangle 16">
            <a:extLst>
              <a:ext uri="{FF2B5EF4-FFF2-40B4-BE49-F238E27FC236}">
                <a16:creationId xmlns:a16="http://schemas.microsoft.com/office/drawing/2014/main" id="{EC92BED1-C0EA-4570-88EA-5C0190E45298}"/>
              </a:ext>
            </a:extLst>
          </p:cNvPr>
          <p:cNvSpPr>
            <a:spLocks noChangeArrowheads="1"/>
          </p:cNvSpPr>
          <p:nvPr/>
        </p:nvSpPr>
        <p:spPr bwMode="auto">
          <a:xfrm>
            <a:off x="3771900" y="889000"/>
            <a:ext cx="6096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9089" name="Text Box 17">
            <a:extLst>
              <a:ext uri="{FF2B5EF4-FFF2-40B4-BE49-F238E27FC236}">
                <a16:creationId xmlns:a16="http://schemas.microsoft.com/office/drawing/2014/main" id="{993B1997-A309-4FB2-BFE7-03FB708E4A79}"/>
              </a:ext>
            </a:extLst>
          </p:cNvPr>
          <p:cNvSpPr txBox="1">
            <a:spLocks noChangeArrowheads="1"/>
          </p:cNvSpPr>
          <p:nvPr/>
        </p:nvSpPr>
        <p:spPr bwMode="auto">
          <a:xfrm>
            <a:off x="3848100" y="965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rPr>
              <a:t>48</a:t>
            </a:r>
          </a:p>
        </p:txBody>
      </p:sp>
      <p:sp>
        <p:nvSpPr>
          <p:cNvPr id="259090" name="Rectangle 18" descr="50%">
            <a:extLst>
              <a:ext uri="{FF2B5EF4-FFF2-40B4-BE49-F238E27FC236}">
                <a16:creationId xmlns:a16="http://schemas.microsoft.com/office/drawing/2014/main" id="{E5259629-C877-416A-A6FF-804696C72CE9}"/>
              </a:ext>
            </a:extLst>
          </p:cNvPr>
          <p:cNvSpPr>
            <a:spLocks noChangeArrowheads="1"/>
          </p:cNvSpPr>
          <p:nvPr/>
        </p:nvSpPr>
        <p:spPr bwMode="auto">
          <a:xfrm>
            <a:off x="3771900" y="1498600"/>
            <a:ext cx="609600" cy="609600"/>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9091" name="Text Box 19">
            <a:extLst>
              <a:ext uri="{FF2B5EF4-FFF2-40B4-BE49-F238E27FC236}">
                <a16:creationId xmlns:a16="http://schemas.microsoft.com/office/drawing/2014/main" id="{4502E3FA-EF48-4B80-8F91-2161C6BA5C7D}"/>
              </a:ext>
            </a:extLst>
          </p:cNvPr>
          <p:cNvSpPr txBox="1">
            <a:spLocks noChangeArrowheads="1"/>
          </p:cNvSpPr>
          <p:nvPr/>
        </p:nvSpPr>
        <p:spPr bwMode="auto">
          <a:xfrm>
            <a:off x="3848100" y="1574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rPr>
              <a:t>47</a:t>
            </a:r>
          </a:p>
        </p:txBody>
      </p:sp>
      <p:sp>
        <p:nvSpPr>
          <p:cNvPr id="259092" name="Text Box 20">
            <a:extLst>
              <a:ext uri="{FF2B5EF4-FFF2-40B4-BE49-F238E27FC236}">
                <a16:creationId xmlns:a16="http://schemas.microsoft.com/office/drawing/2014/main" id="{708D5BEB-254B-454A-B8BC-E40E7AC32B36}"/>
              </a:ext>
            </a:extLst>
          </p:cNvPr>
          <p:cNvSpPr txBox="1">
            <a:spLocks noChangeArrowheads="1"/>
          </p:cNvSpPr>
          <p:nvPr/>
        </p:nvSpPr>
        <p:spPr bwMode="auto">
          <a:xfrm>
            <a:off x="4457700" y="1574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rgbClr val="FF0000"/>
                </a:solidFill>
              </a:rPr>
              <a:t>54</a:t>
            </a:r>
            <a:endParaRPr kumimoji="0" lang="en-US" altLang="en-US" sz="1800">
              <a:solidFill>
                <a:schemeClr val="tx1"/>
              </a:solidFill>
            </a:endParaRPr>
          </a:p>
        </p:txBody>
      </p:sp>
      <p:sp>
        <p:nvSpPr>
          <p:cNvPr id="259093" name="Text Box 21">
            <a:extLst>
              <a:ext uri="{FF2B5EF4-FFF2-40B4-BE49-F238E27FC236}">
                <a16:creationId xmlns:a16="http://schemas.microsoft.com/office/drawing/2014/main" id="{D80046D3-0E75-4639-99E6-9DB9BCA586D3}"/>
              </a:ext>
            </a:extLst>
          </p:cNvPr>
          <p:cNvSpPr txBox="1">
            <a:spLocks noChangeArrowheads="1"/>
          </p:cNvSpPr>
          <p:nvPr/>
        </p:nvSpPr>
        <p:spPr bwMode="auto">
          <a:xfrm>
            <a:off x="4457700" y="965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rPr>
              <a:t>51</a:t>
            </a:r>
          </a:p>
        </p:txBody>
      </p:sp>
      <p:sp>
        <p:nvSpPr>
          <p:cNvPr id="259094" name="Rectangle 22">
            <a:extLst>
              <a:ext uri="{FF2B5EF4-FFF2-40B4-BE49-F238E27FC236}">
                <a16:creationId xmlns:a16="http://schemas.microsoft.com/office/drawing/2014/main" id="{542D835B-B805-4805-B340-E373F5F59910}"/>
              </a:ext>
            </a:extLst>
          </p:cNvPr>
          <p:cNvSpPr>
            <a:spLocks noChangeArrowheads="1"/>
          </p:cNvSpPr>
          <p:nvPr/>
        </p:nvSpPr>
        <p:spPr bwMode="auto">
          <a:xfrm>
            <a:off x="5295900" y="1498600"/>
            <a:ext cx="6096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9095" name="Rectangle 23" descr="50%">
            <a:extLst>
              <a:ext uri="{FF2B5EF4-FFF2-40B4-BE49-F238E27FC236}">
                <a16:creationId xmlns:a16="http://schemas.microsoft.com/office/drawing/2014/main" id="{7DF7E957-E8E2-45A0-AC8F-133F13BAC3F3}"/>
              </a:ext>
            </a:extLst>
          </p:cNvPr>
          <p:cNvSpPr>
            <a:spLocks noChangeArrowheads="1"/>
          </p:cNvSpPr>
          <p:nvPr/>
        </p:nvSpPr>
        <p:spPr bwMode="auto">
          <a:xfrm>
            <a:off x="5295900" y="889000"/>
            <a:ext cx="609600" cy="609600"/>
          </a:xfrm>
          <a:prstGeom prst="rect">
            <a:avLst/>
          </a:prstGeom>
          <a:pattFill prst="pct50">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9096" name="Text Box 24">
            <a:extLst>
              <a:ext uri="{FF2B5EF4-FFF2-40B4-BE49-F238E27FC236}">
                <a16:creationId xmlns:a16="http://schemas.microsoft.com/office/drawing/2014/main" id="{E62F214A-FEFC-4D5D-BA19-88EDA21A40D5}"/>
              </a:ext>
            </a:extLst>
          </p:cNvPr>
          <p:cNvSpPr txBox="1">
            <a:spLocks noChangeArrowheads="1"/>
          </p:cNvSpPr>
          <p:nvPr/>
        </p:nvSpPr>
        <p:spPr bwMode="auto">
          <a:xfrm>
            <a:off x="5372100" y="1574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rPr>
              <a:t>54</a:t>
            </a:r>
          </a:p>
        </p:txBody>
      </p:sp>
      <p:sp>
        <p:nvSpPr>
          <p:cNvPr id="259097" name="Text Box 25">
            <a:extLst>
              <a:ext uri="{FF2B5EF4-FFF2-40B4-BE49-F238E27FC236}">
                <a16:creationId xmlns:a16="http://schemas.microsoft.com/office/drawing/2014/main" id="{4DAA2F92-6136-4265-90DF-25F66F6FD3DF}"/>
              </a:ext>
            </a:extLst>
          </p:cNvPr>
          <p:cNvSpPr txBox="1">
            <a:spLocks noChangeArrowheads="1"/>
          </p:cNvSpPr>
          <p:nvPr/>
        </p:nvSpPr>
        <p:spPr bwMode="auto">
          <a:xfrm>
            <a:off x="5372100" y="965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rPr>
              <a:t>51</a:t>
            </a:r>
          </a:p>
        </p:txBody>
      </p:sp>
      <p:sp>
        <p:nvSpPr>
          <p:cNvPr id="259098" name="Text Box 26">
            <a:extLst>
              <a:ext uri="{FF2B5EF4-FFF2-40B4-BE49-F238E27FC236}">
                <a16:creationId xmlns:a16="http://schemas.microsoft.com/office/drawing/2014/main" id="{C00E3C44-02CC-40B3-A9FB-28FD595154D2}"/>
              </a:ext>
            </a:extLst>
          </p:cNvPr>
          <p:cNvSpPr txBox="1">
            <a:spLocks noChangeArrowheads="1"/>
          </p:cNvSpPr>
          <p:nvPr/>
        </p:nvSpPr>
        <p:spPr bwMode="auto">
          <a:xfrm>
            <a:off x="5981700" y="9652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rPr>
              <a:t>56</a:t>
            </a:r>
          </a:p>
        </p:txBody>
      </p:sp>
      <p:sp>
        <p:nvSpPr>
          <p:cNvPr id="259099" name="Text Box 27">
            <a:extLst>
              <a:ext uri="{FF2B5EF4-FFF2-40B4-BE49-F238E27FC236}">
                <a16:creationId xmlns:a16="http://schemas.microsoft.com/office/drawing/2014/main" id="{6B2F7B8C-0C73-4ABB-8558-17A6EEBFBFE3}"/>
              </a:ext>
            </a:extLst>
          </p:cNvPr>
          <p:cNvSpPr txBox="1">
            <a:spLocks noChangeArrowheads="1"/>
          </p:cNvSpPr>
          <p:nvPr/>
        </p:nvSpPr>
        <p:spPr bwMode="auto">
          <a:xfrm>
            <a:off x="5981700" y="15748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rgbClr val="FF0000"/>
                </a:solidFill>
              </a:rPr>
              <a:t>58</a:t>
            </a:r>
            <a:endParaRPr kumimoji="0" lang="en-US" altLang="en-US" sz="1800">
              <a:solidFill>
                <a:schemeClr val="tx1"/>
              </a:solidFill>
            </a:endParaRPr>
          </a:p>
        </p:txBody>
      </p:sp>
      <p:sp>
        <p:nvSpPr>
          <p:cNvPr id="259100" name="Line 28">
            <a:extLst>
              <a:ext uri="{FF2B5EF4-FFF2-40B4-BE49-F238E27FC236}">
                <a16:creationId xmlns:a16="http://schemas.microsoft.com/office/drawing/2014/main" id="{257E679D-6099-490B-9FBF-3C94835C1E6E}"/>
              </a:ext>
            </a:extLst>
          </p:cNvPr>
          <p:cNvSpPr>
            <a:spLocks noChangeShapeType="1"/>
          </p:cNvSpPr>
          <p:nvPr/>
        </p:nvSpPr>
        <p:spPr bwMode="auto">
          <a:xfrm>
            <a:off x="2252663" y="2112963"/>
            <a:ext cx="2271712" cy="3081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9101" name="Line 29">
            <a:extLst>
              <a:ext uri="{FF2B5EF4-FFF2-40B4-BE49-F238E27FC236}">
                <a16:creationId xmlns:a16="http://schemas.microsoft.com/office/drawing/2014/main" id="{71F2CA8D-567E-418D-99B4-6DA351A968E8}"/>
              </a:ext>
            </a:extLst>
          </p:cNvPr>
          <p:cNvSpPr>
            <a:spLocks noChangeShapeType="1"/>
          </p:cNvSpPr>
          <p:nvPr/>
        </p:nvSpPr>
        <p:spPr bwMode="auto">
          <a:xfrm>
            <a:off x="3467100" y="2108200"/>
            <a:ext cx="1123950" cy="30337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9102" name="Line 30">
            <a:extLst>
              <a:ext uri="{FF2B5EF4-FFF2-40B4-BE49-F238E27FC236}">
                <a16:creationId xmlns:a16="http://schemas.microsoft.com/office/drawing/2014/main" id="{260603E9-944C-4F58-B075-716C20BC9CAE}"/>
              </a:ext>
            </a:extLst>
          </p:cNvPr>
          <p:cNvSpPr>
            <a:spLocks noChangeShapeType="1"/>
          </p:cNvSpPr>
          <p:nvPr/>
        </p:nvSpPr>
        <p:spPr bwMode="auto">
          <a:xfrm>
            <a:off x="3771900" y="2108200"/>
            <a:ext cx="804863" cy="30908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9103" name="Line 31">
            <a:extLst>
              <a:ext uri="{FF2B5EF4-FFF2-40B4-BE49-F238E27FC236}">
                <a16:creationId xmlns:a16="http://schemas.microsoft.com/office/drawing/2014/main" id="{BE650FB8-6228-426D-B765-AAD58B5842D7}"/>
              </a:ext>
            </a:extLst>
          </p:cNvPr>
          <p:cNvSpPr>
            <a:spLocks noChangeShapeType="1"/>
          </p:cNvSpPr>
          <p:nvPr/>
        </p:nvSpPr>
        <p:spPr bwMode="auto">
          <a:xfrm flipH="1">
            <a:off x="4629150" y="2108200"/>
            <a:ext cx="361950" cy="3081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9104" name="Line 32">
            <a:extLst>
              <a:ext uri="{FF2B5EF4-FFF2-40B4-BE49-F238E27FC236}">
                <a16:creationId xmlns:a16="http://schemas.microsoft.com/office/drawing/2014/main" id="{1924D679-7D8B-4359-B115-64648D67586E}"/>
              </a:ext>
            </a:extLst>
          </p:cNvPr>
          <p:cNvSpPr>
            <a:spLocks noChangeShapeType="1"/>
          </p:cNvSpPr>
          <p:nvPr/>
        </p:nvSpPr>
        <p:spPr bwMode="auto">
          <a:xfrm flipH="1">
            <a:off x="4605338" y="2108200"/>
            <a:ext cx="690562" cy="3081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9105" name="Line 33">
            <a:extLst>
              <a:ext uri="{FF2B5EF4-FFF2-40B4-BE49-F238E27FC236}">
                <a16:creationId xmlns:a16="http://schemas.microsoft.com/office/drawing/2014/main" id="{8962CFC5-0984-476C-9F1B-147E3A1FF1E2}"/>
              </a:ext>
            </a:extLst>
          </p:cNvPr>
          <p:cNvSpPr>
            <a:spLocks noChangeShapeType="1"/>
          </p:cNvSpPr>
          <p:nvPr/>
        </p:nvSpPr>
        <p:spPr bwMode="auto">
          <a:xfrm flipH="1">
            <a:off x="4652963" y="2108200"/>
            <a:ext cx="1862137" cy="3081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1122" name="Rectangle 2">
            <a:extLst>
              <a:ext uri="{FF2B5EF4-FFF2-40B4-BE49-F238E27FC236}">
                <a16:creationId xmlns:a16="http://schemas.microsoft.com/office/drawing/2014/main" id="{916AB528-FC9D-4620-8B10-5D4FC29BDBC9}"/>
              </a:ext>
            </a:extLst>
          </p:cNvPr>
          <p:cNvSpPr>
            <a:spLocks noGrp="1" noChangeArrowheads="1"/>
          </p:cNvSpPr>
          <p:nvPr>
            <p:ph type="title"/>
          </p:nvPr>
        </p:nvSpPr>
        <p:spPr>
          <a:xfrm>
            <a:off x="698500" y="0"/>
            <a:ext cx="7772400" cy="457200"/>
          </a:xfrm>
        </p:spPr>
        <p:txBody>
          <a:bodyPr/>
          <a:lstStyle/>
          <a:p>
            <a:r>
              <a:rPr lang="en-US" altLang="en-US" sz="2800"/>
              <a:t>Contributing area of upwards curved grid cells only</a:t>
            </a:r>
            <a:endParaRPr lang="en-US" altLang="en-US"/>
          </a:p>
        </p:txBody>
      </p:sp>
      <p:pic>
        <p:nvPicPr>
          <p:cNvPr id="261123" name="Picture 3">
            <a:extLst>
              <a:ext uri="{FF2B5EF4-FFF2-40B4-BE49-F238E27FC236}">
                <a16:creationId xmlns:a16="http://schemas.microsoft.com/office/drawing/2014/main" id="{9511870B-74CC-4D07-AABE-59C1BDDBDA92}"/>
              </a:ext>
            </a:extLst>
          </p:cNvPr>
          <p:cNvPicPr>
            <a:picLocks noChangeArrowheads="1"/>
          </p:cNvPicPr>
          <p:nvPr/>
        </p:nvPicPr>
        <p:blipFill>
          <a:blip r:embed="rId4">
            <a:extLst>
              <a:ext uri="{28A0092B-C50C-407E-A947-70E740481C1C}">
                <a14:useLocalDpi xmlns:a14="http://schemas.microsoft.com/office/drawing/2010/main" val="0"/>
              </a:ext>
            </a:extLst>
          </a:blip>
          <a:srcRect t="9380"/>
          <a:stretch>
            <a:fillRect/>
          </a:stretch>
        </p:blipFill>
        <p:spPr bwMode="auto">
          <a:xfrm>
            <a:off x="1127125" y="469900"/>
            <a:ext cx="7651750" cy="846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3170" name="Rectangle 2">
            <a:extLst>
              <a:ext uri="{FF2B5EF4-FFF2-40B4-BE49-F238E27FC236}">
                <a16:creationId xmlns:a16="http://schemas.microsoft.com/office/drawing/2014/main" id="{90D39939-2DE2-44B9-986C-1D07B477D146}"/>
              </a:ext>
            </a:extLst>
          </p:cNvPr>
          <p:cNvSpPr>
            <a:spLocks noGrp="1" noChangeArrowheads="1"/>
          </p:cNvSpPr>
          <p:nvPr>
            <p:ph type="title"/>
          </p:nvPr>
        </p:nvSpPr>
        <p:spPr>
          <a:xfrm>
            <a:off x="1387475" y="0"/>
            <a:ext cx="7470775" cy="1365250"/>
          </a:xfrm>
        </p:spPr>
        <p:txBody>
          <a:bodyPr/>
          <a:lstStyle/>
          <a:p>
            <a:pPr>
              <a:lnSpc>
                <a:spcPct val="95000"/>
              </a:lnSpc>
            </a:pPr>
            <a:r>
              <a:rPr lang="en-US" altLang="en-US">
                <a:solidFill>
                  <a:srgbClr val="003399"/>
                </a:solidFill>
              </a:rPr>
              <a:t>How to decide on drainage area </a:t>
            </a:r>
            <a:r>
              <a:rPr lang="en-US" altLang="en-US" sz="4400">
                <a:solidFill>
                  <a:srgbClr val="003399"/>
                </a:solidFill>
              </a:rPr>
              <a:t>threshold</a:t>
            </a:r>
            <a:r>
              <a:rPr lang="en-US" altLang="en-US">
                <a:solidFill>
                  <a:srgbClr val="003399"/>
                </a:solidFill>
              </a:rPr>
              <a:t> ?</a:t>
            </a:r>
          </a:p>
        </p:txBody>
      </p:sp>
      <p:grpSp>
        <p:nvGrpSpPr>
          <p:cNvPr id="263171" name="Group 3">
            <a:extLst>
              <a:ext uri="{FF2B5EF4-FFF2-40B4-BE49-F238E27FC236}">
                <a16:creationId xmlns:a16="http://schemas.microsoft.com/office/drawing/2014/main" id="{BAF0EFA9-1051-44CB-BA3B-B2E2765A1447}"/>
              </a:ext>
            </a:extLst>
          </p:cNvPr>
          <p:cNvGrpSpPr>
            <a:grpSpLocks/>
          </p:cNvGrpSpPr>
          <p:nvPr/>
        </p:nvGrpSpPr>
        <p:grpSpPr bwMode="auto">
          <a:xfrm>
            <a:off x="0" y="2078038"/>
            <a:ext cx="3573463" cy="3286125"/>
            <a:chOff x="1659" y="1331"/>
            <a:chExt cx="2251" cy="2070"/>
          </a:xfrm>
        </p:grpSpPr>
        <p:graphicFrame>
          <p:nvGraphicFramePr>
            <p:cNvPr id="263172" name="Object 4">
              <a:extLst>
                <a:ext uri="{FF2B5EF4-FFF2-40B4-BE49-F238E27FC236}">
                  <a16:creationId xmlns:a16="http://schemas.microsoft.com/office/drawing/2014/main" id="{9E39F62E-3E1E-4B8F-B5BF-560A72396DF6}"/>
                </a:ext>
              </a:extLst>
            </p:cNvPr>
            <p:cNvGraphicFramePr>
              <a:graphicFrameLocks noChangeAspect="1"/>
            </p:cNvGraphicFramePr>
            <p:nvPr/>
          </p:nvGraphicFramePr>
          <p:xfrm>
            <a:off x="1659" y="1331"/>
            <a:ext cx="1322" cy="1421"/>
          </p:xfrm>
          <a:graphic>
            <a:graphicData uri="http://schemas.openxmlformats.org/presentationml/2006/ole">
              <mc:AlternateContent xmlns:mc="http://schemas.openxmlformats.org/markup-compatibility/2006">
                <mc:Choice xmlns:v="urn:schemas-microsoft-com:vml" Requires="v">
                  <p:oleObj spid="_x0000_s263210" name="Clip" r:id="rId3" imgW="3025440" imgH="3252600" progId="MS_ClipArt_Gallery.2">
                    <p:embed/>
                  </p:oleObj>
                </mc:Choice>
                <mc:Fallback>
                  <p:oleObj name="Clip" r:id="rId3" imgW="3025440" imgH="325260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9" y="1331"/>
                          <a:ext cx="1322" cy="1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63173" name="Group 5">
              <a:extLst>
                <a:ext uri="{FF2B5EF4-FFF2-40B4-BE49-F238E27FC236}">
                  <a16:creationId xmlns:a16="http://schemas.microsoft.com/office/drawing/2014/main" id="{028A8E8B-3165-479C-9317-A6684DF24E33}"/>
                </a:ext>
              </a:extLst>
            </p:cNvPr>
            <p:cNvGrpSpPr>
              <a:grpSpLocks/>
            </p:cNvGrpSpPr>
            <p:nvPr/>
          </p:nvGrpSpPr>
          <p:grpSpPr bwMode="auto">
            <a:xfrm>
              <a:off x="2577" y="1740"/>
              <a:ext cx="1333" cy="1661"/>
              <a:chOff x="408" y="1056"/>
              <a:chExt cx="2297" cy="3024"/>
            </a:xfrm>
          </p:grpSpPr>
          <p:sp>
            <p:nvSpPr>
              <p:cNvPr id="263174" name="Rectangle 6">
                <a:extLst>
                  <a:ext uri="{FF2B5EF4-FFF2-40B4-BE49-F238E27FC236}">
                    <a16:creationId xmlns:a16="http://schemas.microsoft.com/office/drawing/2014/main" id="{D40CC2D1-0823-484D-AD50-6C016C677D75}"/>
                  </a:ext>
                </a:extLst>
              </p:cNvPr>
              <p:cNvSpPr>
                <a:spLocks noChangeArrowheads="1"/>
              </p:cNvSpPr>
              <p:nvPr/>
            </p:nvSpPr>
            <p:spPr bwMode="auto">
              <a:xfrm>
                <a:off x="1584" y="3312"/>
                <a:ext cx="192" cy="192"/>
              </a:xfrm>
              <a:prstGeom prst="rect">
                <a:avLst/>
              </a:prstGeom>
              <a:solidFill>
                <a:schemeClr val="bg1">
                  <a:alpha val="50000"/>
                </a:schemeClr>
              </a:solidFill>
              <a:ln w="12700">
                <a:solidFill>
                  <a:schemeClr val="tx1"/>
                </a:solidFill>
                <a:miter lim="800000"/>
                <a:headEnd/>
                <a:tailEnd/>
              </a:ln>
              <a:effectLst>
                <a:outerShdw dist="35921" dir="2700000" algn="ctr" rotWithShape="0">
                  <a:schemeClr val="tx1"/>
                </a:outerShdw>
              </a:effectLst>
            </p:spPr>
            <p:txBody>
              <a:bodyPr wrap="none" lIns="184150" tIns="92075" rIns="184150" bIns="92075" anchor="ctr"/>
              <a:lstStyle/>
              <a:p>
                <a:endParaRPr lang="en-US"/>
              </a:p>
            </p:txBody>
          </p:sp>
          <p:sp>
            <p:nvSpPr>
              <p:cNvPr id="263175" name="Freeform 7">
                <a:extLst>
                  <a:ext uri="{FF2B5EF4-FFF2-40B4-BE49-F238E27FC236}">
                    <a16:creationId xmlns:a16="http://schemas.microsoft.com/office/drawing/2014/main" id="{D35F9107-8A30-4643-9B4E-036CA3694BF5}"/>
                  </a:ext>
                </a:extLst>
              </p:cNvPr>
              <p:cNvSpPr>
                <a:spLocks/>
              </p:cNvSpPr>
              <p:nvPr/>
            </p:nvSpPr>
            <p:spPr bwMode="auto">
              <a:xfrm>
                <a:off x="1200" y="3156"/>
                <a:ext cx="764" cy="904"/>
              </a:xfrm>
              <a:custGeom>
                <a:avLst/>
                <a:gdLst>
                  <a:gd name="T0" fmla="*/ 764 w 764"/>
                  <a:gd name="T1" fmla="*/ 148 h 904"/>
                  <a:gd name="T2" fmla="*/ 717 w 764"/>
                  <a:gd name="T3" fmla="*/ 125 h 904"/>
                  <a:gd name="T4" fmla="*/ 701 w 764"/>
                  <a:gd name="T5" fmla="*/ 102 h 904"/>
                  <a:gd name="T6" fmla="*/ 655 w 764"/>
                  <a:gd name="T7" fmla="*/ 63 h 904"/>
                  <a:gd name="T8" fmla="*/ 639 w 764"/>
                  <a:gd name="T9" fmla="*/ 39 h 904"/>
                  <a:gd name="T10" fmla="*/ 569 w 764"/>
                  <a:gd name="T11" fmla="*/ 8 h 904"/>
                  <a:gd name="T12" fmla="*/ 546 w 764"/>
                  <a:gd name="T13" fmla="*/ 0 h 904"/>
                  <a:gd name="T14" fmla="*/ 374 w 764"/>
                  <a:gd name="T15" fmla="*/ 39 h 904"/>
                  <a:gd name="T16" fmla="*/ 335 w 764"/>
                  <a:gd name="T17" fmla="*/ 86 h 904"/>
                  <a:gd name="T18" fmla="*/ 296 w 764"/>
                  <a:gd name="T19" fmla="*/ 156 h 904"/>
                  <a:gd name="T20" fmla="*/ 257 w 764"/>
                  <a:gd name="T21" fmla="*/ 296 h 904"/>
                  <a:gd name="T22" fmla="*/ 133 w 764"/>
                  <a:gd name="T23" fmla="*/ 686 h 904"/>
                  <a:gd name="T24" fmla="*/ 55 w 764"/>
                  <a:gd name="T25" fmla="*/ 826 h 904"/>
                  <a:gd name="T26" fmla="*/ 0 w 764"/>
                  <a:gd name="T27" fmla="*/ 904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4" h="904">
                    <a:moveTo>
                      <a:pt x="764" y="148"/>
                    </a:moveTo>
                    <a:cubicBezTo>
                      <a:pt x="749" y="139"/>
                      <a:pt x="731" y="136"/>
                      <a:pt x="717" y="125"/>
                    </a:cubicBezTo>
                    <a:cubicBezTo>
                      <a:pt x="710" y="119"/>
                      <a:pt x="708" y="109"/>
                      <a:pt x="701" y="102"/>
                    </a:cubicBezTo>
                    <a:cubicBezTo>
                      <a:pt x="647" y="48"/>
                      <a:pt x="710" y="129"/>
                      <a:pt x="655" y="63"/>
                    </a:cubicBezTo>
                    <a:cubicBezTo>
                      <a:pt x="649" y="56"/>
                      <a:pt x="646" y="46"/>
                      <a:pt x="639" y="39"/>
                    </a:cubicBezTo>
                    <a:cubicBezTo>
                      <a:pt x="622" y="22"/>
                      <a:pt x="590" y="15"/>
                      <a:pt x="569" y="8"/>
                    </a:cubicBezTo>
                    <a:cubicBezTo>
                      <a:pt x="561" y="5"/>
                      <a:pt x="546" y="0"/>
                      <a:pt x="546" y="0"/>
                    </a:cubicBezTo>
                    <a:cubicBezTo>
                      <a:pt x="481" y="5"/>
                      <a:pt x="428" y="4"/>
                      <a:pt x="374" y="39"/>
                    </a:cubicBezTo>
                    <a:cubicBezTo>
                      <a:pt x="339" y="94"/>
                      <a:pt x="382" y="31"/>
                      <a:pt x="335" y="86"/>
                    </a:cubicBezTo>
                    <a:cubicBezTo>
                      <a:pt x="319" y="105"/>
                      <a:pt x="307" y="134"/>
                      <a:pt x="296" y="156"/>
                    </a:cubicBezTo>
                    <a:cubicBezTo>
                      <a:pt x="274" y="199"/>
                      <a:pt x="268" y="250"/>
                      <a:pt x="257" y="296"/>
                    </a:cubicBezTo>
                    <a:cubicBezTo>
                      <a:pt x="227" y="426"/>
                      <a:pt x="192" y="567"/>
                      <a:pt x="133" y="686"/>
                    </a:cubicBezTo>
                    <a:cubicBezTo>
                      <a:pt x="109" y="734"/>
                      <a:pt x="78" y="778"/>
                      <a:pt x="55" y="826"/>
                    </a:cubicBezTo>
                    <a:cubicBezTo>
                      <a:pt x="40" y="857"/>
                      <a:pt x="32" y="888"/>
                      <a:pt x="0" y="904"/>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263176" name="Freeform 8">
                <a:extLst>
                  <a:ext uri="{FF2B5EF4-FFF2-40B4-BE49-F238E27FC236}">
                    <a16:creationId xmlns:a16="http://schemas.microsoft.com/office/drawing/2014/main" id="{09FABE32-2544-4AAC-9CF1-10F50365551C}"/>
                  </a:ext>
                </a:extLst>
              </p:cNvPr>
              <p:cNvSpPr>
                <a:spLocks/>
              </p:cNvSpPr>
              <p:nvPr/>
            </p:nvSpPr>
            <p:spPr bwMode="auto">
              <a:xfrm>
                <a:off x="513" y="1400"/>
                <a:ext cx="1757" cy="2107"/>
              </a:xfrm>
              <a:custGeom>
                <a:avLst/>
                <a:gdLst>
                  <a:gd name="T0" fmla="*/ 1264 w 1757"/>
                  <a:gd name="T1" fmla="*/ 1897 h 2107"/>
                  <a:gd name="T2" fmla="*/ 1474 w 1757"/>
                  <a:gd name="T3" fmla="*/ 1569 h 2107"/>
                  <a:gd name="T4" fmla="*/ 1716 w 1757"/>
                  <a:gd name="T5" fmla="*/ 969 h 2107"/>
                  <a:gd name="T6" fmla="*/ 1723 w 1757"/>
                  <a:gd name="T7" fmla="*/ 556 h 2107"/>
                  <a:gd name="T8" fmla="*/ 1568 w 1757"/>
                  <a:gd name="T9" fmla="*/ 127 h 2107"/>
                  <a:gd name="T10" fmla="*/ 1264 w 1757"/>
                  <a:gd name="T11" fmla="*/ 18 h 2107"/>
                  <a:gd name="T12" fmla="*/ 952 w 1757"/>
                  <a:gd name="T13" fmla="*/ 18 h 2107"/>
                  <a:gd name="T14" fmla="*/ 757 w 1757"/>
                  <a:gd name="T15" fmla="*/ 104 h 2107"/>
                  <a:gd name="T16" fmla="*/ 648 w 1757"/>
                  <a:gd name="T17" fmla="*/ 244 h 2107"/>
                  <a:gd name="T18" fmla="*/ 500 w 1757"/>
                  <a:gd name="T19" fmla="*/ 400 h 2107"/>
                  <a:gd name="T20" fmla="*/ 391 w 1757"/>
                  <a:gd name="T21" fmla="*/ 470 h 2107"/>
                  <a:gd name="T22" fmla="*/ 157 w 1757"/>
                  <a:gd name="T23" fmla="*/ 587 h 2107"/>
                  <a:gd name="T24" fmla="*/ 40 w 1757"/>
                  <a:gd name="T25" fmla="*/ 759 h 2107"/>
                  <a:gd name="T26" fmla="*/ 1 w 1757"/>
                  <a:gd name="T27" fmla="*/ 946 h 2107"/>
                  <a:gd name="T28" fmla="*/ 48 w 1757"/>
                  <a:gd name="T29" fmla="*/ 1125 h 2107"/>
                  <a:gd name="T30" fmla="*/ 110 w 1757"/>
                  <a:gd name="T31" fmla="*/ 1242 h 2107"/>
                  <a:gd name="T32" fmla="*/ 220 w 1757"/>
                  <a:gd name="T33" fmla="*/ 1390 h 2107"/>
                  <a:gd name="T34" fmla="*/ 383 w 1757"/>
                  <a:gd name="T35" fmla="*/ 1444 h 2107"/>
                  <a:gd name="T36" fmla="*/ 523 w 1757"/>
                  <a:gd name="T37" fmla="*/ 1608 h 2107"/>
                  <a:gd name="T38" fmla="*/ 617 w 1757"/>
                  <a:gd name="T39" fmla="*/ 1686 h 2107"/>
                  <a:gd name="T40" fmla="*/ 726 w 1757"/>
                  <a:gd name="T41" fmla="*/ 1772 h 2107"/>
                  <a:gd name="T42" fmla="*/ 1069 w 1757"/>
                  <a:gd name="T43" fmla="*/ 2107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7" h="2107">
                    <a:moveTo>
                      <a:pt x="1264" y="1897"/>
                    </a:moveTo>
                    <a:cubicBezTo>
                      <a:pt x="1331" y="1810"/>
                      <a:pt x="1399" y="1724"/>
                      <a:pt x="1474" y="1569"/>
                    </a:cubicBezTo>
                    <a:cubicBezTo>
                      <a:pt x="1549" y="1414"/>
                      <a:pt x="1675" y="1138"/>
                      <a:pt x="1716" y="969"/>
                    </a:cubicBezTo>
                    <a:cubicBezTo>
                      <a:pt x="1757" y="800"/>
                      <a:pt x="1748" y="696"/>
                      <a:pt x="1723" y="556"/>
                    </a:cubicBezTo>
                    <a:cubicBezTo>
                      <a:pt x="1698" y="416"/>
                      <a:pt x="1645" y="217"/>
                      <a:pt x="1568" y="127"/>
                    </a:cubicBezTo>
                    <a:cubicBezTo>
                      <a:pt x="1491" y="37"/>
                      <a:pt x="1367" y="36"/>
                      <a:pt x="1264" y="18"/>
                    </a:cubicBezTo>
                    <a:cubicBezTo>
                      <a:pt x="1161" y="0"/>
                      <a:pt x="1036" y="4"/>
                      <a:pt x="952" y="18"/>
                    </a:cubicBezTo>
                    <a:cubicBezTo>
                      <a:pt x="868" y="32"/>
                      <a:pt x="808" y="66"/>
                      <a:pt x="757" y="104"/>
                    </a:cubicBezTo>
                    <a:cubicBezTo>
                      <a:pt x="706" y="142"/>
                      <a:pt x="691" y="195"/>
                      <a:pt x="648" y="244"/>
                    </a:cubicBezTo>
                    <a:cubicBezTo>
                      <a:pt x="605" y="293"/>
                      <a:pt x="543" y="362"/>
                      <a:pt x="500" y="400"/>
                    </a:cubicBezTo>
                    <a:cubicBezTo>
                      <a:pt x="457" y="438"/>
                      <a:pt x="448" y="439"/>
                      <a:pt x="391" y="470"/>
                    </a:cubicBezTo>
                    <a:cubicBezTo>
                      <a:pt x="334" y="501"/>
                      <a:pt x="215" y="539"/>
                      <a:pt x="157" y="587"/>
                    </a:cubicBezTo>
                    <a:cubicBezTo>
                      <a:pt x="99" y="635"/>
                      <a:pt x="66" y="699"/>
                      <a:pt x="40" y="759"/>
                    </a:cubicBezTo>
                    <a:cubicBezTo>
                      <a:pt x="14" y="819"/>
                      <a:pt x="0" y="885"/>
                      <a:pt x="1" y="946"/>
                    </a:cubicBezTo>
                    <a:cubicBezTo>
                      <a:pt x="2" y="1007"/>
                      <a:pt x="30" y="1076"/>
                      <a:pt x="48" y="1125"/>
                    </a:cubicBezTo>
                    <a:cubicBezTo>
                      <a:pt x="66" y="1174"/>
                      <a:pt x="81" y="1198"/>
                      <a:pt x="110" y="1242"/>
                    </a:cubicBezTo>
                    <a:cubicBezTo>
                      <a:pt x="139" y="1286"/>
                      <a:pt x="175" y="1356"/>
                      <a:pt x="220" y="1390"/>
                    </a:cubicBezTo>
                    <a:cubicBezTo>
                      <a:pt x="265" y="1424"/>
                      <a:pt x="332" y="1408"/>
                      <a:pt x="383" y="1444"/>
                    </a:cubicBezTo>
                    <a:cubicBezTo>
                      <a:pt x="434" y="1480"/>
                      <a:pt x="484" y="1568"/>
                      <a:pt x="523" y="1608"/>
                    </a:cubicBezTo>
                    <a:cubicBezTo>
                      <a:pt x="562" y="1648"/>
                      <a:pt x="583" y="1659"/>
                      <a:pt x="617" y="1686"/>
                    </a:cubicBezTo>
                    <a:cubicBezTo>
                      <a:pt x="651" y="1713"/>
                      <a:pt x="651" y="1702"/>
                      <a:pt x="726" y="1772"/>
                    </a:cubicBezTo>
                    <a:cubicBezTo>
                      <a:pt x="801" y="1842"/>
                      <a:pt x="935" y="1974"/>
                      <a:pt x="1069" y="2107"/>
                    </a:cubicBezTo>
                  </a:path>
                </a:pathLst>
              </a:custGeom>
              <a:noFill/>
              <a:ln w="5715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263177" name="Freeform 9">
                <a:extLst>
                  <a:ext uri="{FF2B5EF4-FFF2-40B4-BE49-F238E27FC236}">
                    <a16:creationId xmlns:a16="http://schemas.microsoft.com/office/drawing/2014/main" id="{8130CB34-3078-4D42-BAC0-CA6E202CFEA3}"/>
                  </a:ext>
                </a:extLst>
              </p:cNvPr>
              <p:cNvSpPr>
                <a:spLocks/>
              </p:cNvSpPr>
              <p:nvPr/>
            </p:nvSpPr>
            <p:spPr bwMode="auto">
              <a:xfrm>
                <a:off x="1520" y="3347"/>
                <a:ext cx="397" cy="347"/>
              </a:xfrm>
              <a:custGeom>
                <a:avLst/>
                <a:gdLst>
                  <a:gd name="T0" fmla="*/ 397 w 397"/>
                  <a:gd name="T1" fmla="*/ 12 h 347"/>
                  <a:gd name="T2" fmla="*/ 210 w 397"/>
                  <a:gd name="T3" fmla="*/ 12 h 347"/>
                  <a:gd name="T4" fmla="*/ 101 w 397"/>
                  <a:gd name="T5" fmla="*/ 82 h 347"/>
                  <a:gd name="T6" fmla="*/ 0 w 397"/>
                  <a:gd name="T7" fmla="*/ 347 h 347"/>
                </a:gdLst>
                <a:ahLst/>
                <a:cxnLst>
                  <a:cxn ang="0">
                    <a:pos x="T0" y="T1"/>
                  </a:cxn>
                  <a:cxn ang="0">
                    <a:pos x="T2" y="T3"/>
                  </a:cxn>
                  <a:cxn ang="0">
                    <a:pos x="T4" y="T5"/>
                  </a:cxn>
                  <a:cxn ang="0">
                    <a:pos x="T6" y="T7"/>
                  </a:cxn>
                </a:cxnLst>
                <a:rect l="0" t="0" r="r" b="b"/>
                <a:pathLst>
                  <a:path w="397" h="347">
                    <a:moveTo>
                      <a:pt x="397" y="12"/>
                    </a:moveTo>
                    <a:cubicBezTo>
                      <a:pt x="328" y="6"/>
                      <a:pt x="259" y="0"/>
                      <a:pt x="210" y="12"/>
                    </a:cubicBezTo>
                    <a:cubicBezTo>
                      <a:pt x="161" y="24"/>
                      <a:pt x="136" y="26"/>
                      <a:pt x="101" y="82"/>
                    </a:cubicBezTo>
                    <a:cubicBezTo>
                      <a:pt x="66" y="138"/>
                      <a:pt x="16" y="306"/>
                      <a:pt x="0" y="347"/>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263178" name="Freeform 10">
                <a:extLst>
                  <a:ext uri="{FF2B5EF4-FFF2-40B4-BE49-F238E27FC236}">
                    <a16:creationId xmlns:a16="http://schemas.microsoft.com/office/drawing/2014/main" id="{0FD0A05C-92DA-4DD5-A49D-FA9350C0C13A}"/>
                  </a:ext>
                </a:extLst>
              </p:cNvPr>
              <p:cNvSpPr>
                <a:spLocks/>
              </p:cNvSpPr>
              <p:nvPr/>
            </p:nvSpPr>
            <p:spPr bwMode="auto">
              <a:xfrm>
                <a:off x="1223" y="2913"/>
                <a:ext cx="826" cy="500"/>
              </a:xfrm>
              <a:custGeom>
                <a:avLst/>
                <a:gdLst>
                  <a:gd name="T0" fmla="*/ 826 w 826"/>
                  <a:gd name="T1" fmla="*/ 189 h 500"/>
                  <a:gd name="T2" fmla="*/ 694 w 826"/>
                  <a:gd name="T3" fmla="*/ 95 h 500"/>
                  <a:gd name="T4" fmla="*/ 569 w 826"/>
                  <a:gd name="T5" fmla="*/ 41 h 500"/>
                  <a:gd name="T6" fmla="*/ 445 w 826"/>
                  <a:gd name="T7" fmla="*/ 2 h 500"/>
                  <a:gd name="T8" fmla="*/ 312 w 826"/>
                  <a:gd name="T9" fmla="*/ 56 h 500"/>
                  <a:gd name="T10" fmla="*/ 148 w 826"/>
                  <a:gd name="T11" fmla="*/ 251 h 500"/>
                  <a:gd name="T12" fmla="*/ 0 w 826"/>
                  <a:gd name="T13" fmla="*/ 500 h 500"/>
                </a:gdLst>
                <a:ahLst/>
                <a:cxnLst>
                  <a:cxn ang="0">
                    <a:pos x="T0" y="T1"/>
                  </a:cxn>
                  <a:cxn ang="0">
                    <a:pos x="T2" y="T3"/>
                  </a:cxn>
                  <a:cxn ang="0">
                    <a:pos x="T4" y="T5"/>
                  </a:cxn>
                  <a:cxn ang="0">
                    <a:pos x="T6" y="T7"/>
                  </a:cxn>
                  <a:cxn ang="0">
                    <a:pos x="T8" y="T9"/>
                  </a:cxn>
                  <a:cxn ang="0">
                    <a:pos x="T10" y="T11"/>
                  </a:cxn>
                  <a:cxn ang="0">
                    <a:pos x="T12" y="T13"/>
                  </a:cxn>
                </a:cxnLst>
                <a:rect l="0" t="0" r="r" b="b"/>
                <a:pathLst>
                  <a:path w="826" h="500">
                    <a:moveTo>
                      <a:pt x="826" y="189"/>
                    </a:moveTo>
                    <a:cubicBezTo>
                      <a:pt x="781" y="154"/>
                      <a:pt x="737" y="120"/>
                      <a:pt x="694" y="95"/>
                    </a:cubicBezTo>
                    <a:cubicBezTo>
                      <a:pt x="651" y="70"/>
                      <a:pt x="610" y="56"/>
                      <a:pt x="569" y="41"/>
                    </a:cubicBezTo>
                    <a:cubicBezTo>
                      <a:pt x="528" y="26"/>
                      <a:pt x="488" y="0"/>
                      <a:pt x="445" y="2"/>
                    </a:cubicBezTo>
                    <a:cubicBezTo>
                      <a:pt x="402" y="4"/>
                      <a:pt x="361" y="15"/>
                      <a:pt x="312" y="56"/>
                    </a:cubicBezTo>
                    <a:cubicBezTo>
                      <a:pt x="263" y="97"/>
                      <a:pt x="200" y="177"/>
                      <a:pt x="148" y="251"/>
                    </a:cubicBezTo>
                    <a:cubicBezTo>
                      <a:pt x="96" y="325"/>
                      <a:pt x="23" y="459"/>
                      <a:pt x="0" y="500"/>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263179" name="Freeform 11">
                <a:extLst>
                  <a:ext uri="{FF2B5EF4-FFF2-40B4-BE49-F238E27FC236}">
                    <a16:creationId xmlns:a16="http://schemas.microsoft.com/office/drawing/2014/main" id="{01E3103F-C782-41AB-BB20-CB40C7C53D41}"/>
                  </a:ext>
                </a:extLst>
              </p:cNvPr>
              <p:cNvSpPr>
                <a:spLocks/>
              </p:cNvSpPr>
              <p:nvPr/>
            </p:nvSpPr>
            <p:spPr bwMode="auto">
              <a:xfrm>
                <a:off x="990" y="2715"/>
                <a:ext cx="1153" cy="441"/>
              </a:xfrm>
              <a:custGeom>
                <a:avLst/>
                <a:gdLst>
                  <a:gd name="T0" fmla="*/ 1153 w 1153"/>
                  <a:gd name="T1" fmla="*/ 223 h 441"/>
                  <a:gd name="T2" fmla="*/ 919 w 1153"/>
                  <a:gd name="T3" fmla="*/ 91 h 441"/>
                  <a:gd name="T4" fmla="*/ 717 w 1153"/>
                  <a:gd name="T5" fmla="*/ 5 h 441"/>
                  <a:gd name="T6" fmla="*/ 436 w 1153"/>
                  <a:gd name="T7" fmla="*/ 59 h 441"/>
                  <a:gd name="T8" fmla="*/ 358 w 1153"/>
                  <a:gd name="T9" fmla="*/ 161 h 441"/>
                  <a:gd name="T10" fmla="*/ 210 w 1153"/>
                  <a:gd name="T11" fmla="*/ 324 h 441"/>
                  <a:gd name="T12" fmla="*/ 0 w 1153"/>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1153" h="441">
                    <a:moveTo>
                      <a:pt x="1153" y="223"/>
                    </a:moveTo>
                    <a:cubicBezTo>
                      <a:pt x="1072" y="175"/>
                      <a:pt x="992" y="127"/>
                      <a:pt x="919" y="91"/>
                    </a:cubicBezTo>
                    <a:cubicBezTo>
                      <a:pt x="846" y="55"/>
                      <a:pt x="797" y="10"/>
                      <a:pt x="717" y="5"/>
                    </a:cubicBezTo>
                    <a:cubicBezTo>
                      <a:pt x="637" y="0"/>
                      <a:pt x="496" y="33"/>
                      <a:pt x="436" y="59"/>
                    </a:cubicBezTo>
                    <a:cubicBezTo>
                      <a:pt x="376" y="85"/>
                      <a:pt x="396" y="117"/>
                      <a:pt x="358" y="161"/>
                    </a:cubicBezTo>
                    <a:cubicBezTo>
                      <a:pt x="320" y="205"/>
                      <a:pt x="270" y="277"/>
                      <a:pt x="210" y="324"/>
                    </a:cubicBezTo>
                    <a:cubicBezTo>
                      <a:pt x="150" y="371"/>
                      <a:pt x="34" y="423"/>
                      <a:pt x="0" y="441"/>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263180" name="Freeform 12">
                <a:extLst>
                  <a:ext uri="{FF2B5EF4-FFF2-40B4-BE49-F238E27FC236}">
                    <a16:creationId xmlns:a16="http://schemas.microsoft.com/office/drawing/2014/main" id="{B581BF28-0170-41C4-89DE-76BCFBD0AE2F}"/>
                  </a:ext>
                </a:extLst>
              </p:cNvPr>
              <p:cNvSpPr>
                <a:spLocks/>
              </p:cNvSpPr>
              <p:nvPr/>
            </p:nvSpPr>
            <p:spPr bwMode="auto">
              <a:xfrm>
                <a:off x="888" y="2496"/>
                <a:ext cx="1341" cy="536"/>
              </a:xfrm>
              <a:custGeom>
                <a:avLst/>
                <a:gdLst>
                  <a:gd name="T0" fmla="*/ 1341 w 1341"/>
                  <a:gd name="T1" fmla="*/ 224 h 536"/>
                  <a:gd name="T2" fmla="*/ 1169 w 1341"/>
                  <a:gd name="T3" fmla="*/ 122 h 536"/>
                  <a:gd name="T4" fmla="*/ 1029 w 1341"/>
                  <a:gd name="T5" fmla="*/ 13 h 536"/>
                  <a:gd name="T6" fmla="*/ 702 w 1341"/>
                  <a:gd name="T7" fmla="*/ 45 h 536"/>
                  <a:gd name="T8" fmla="*/ 546 w 1341"/>
                  <a:gd name="T9" fmla="*/ 154 h 536"/>
                  <a:gd name="T10" fmla="*/ 343 w 1341"/>
                  <a:gd name="T11" fmla="*/ 232 h 536"/>
                  <a:gd name="T12" fmla="*/ 250 w 1341"/>
                  <a:gd name="T13" fmla="*/ 395 h 536"/>
                  <a:gd name="T14" fmla="*/ 63 w 1341"/>
                  <a:gd name="T15" fmla="*/ 504 h 536"/>
                  <a:gd name="T16" fmla="*/ 0 w 1341"/>
                  <a:gd name="T17" fmla="*/ 53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1" h="536">
                    <a:moveTo>
                      <a:pt x="1341" y="224"/>
                    </a:moveTo>
                    <a:cubicBezTo>
                      <a:pt x="1281" y="190"/>
                      <a:pt x="1221" y="157"/>
                      <a:pt x="1169" y="122"/>
                    </a:cubicBezTo>
                    <a:cubicBezTo>
                      <a:pt x="1117" y="87"/>
                      <a:pt x="1107" y="26"/>
                      <a:pt x="1029" y="13"/>
                    </a:cubicBezTo>
                    <a:cubicBezTo>
                      <a:pt x="951" y="0"/>
                      <a:pt x="783" y="21"/>
                      <a:pt x="702" y="45"/>
                    </a:cubicBezTo>
                    <a:cubicBezTo>
                      <a:pt x="621" y="69"/>
                      <a:pt x="606" y="123"/>
                      <a:pt x="546" y="154"/>
                    </a:cubicBezTo>
                    <a:cubicBezTo>
                      <a:pt x="486" y="185"/>
                      <a:pt x="392" y="192"/>
                      <a:pt x="343" y="232"/>
                    </a:cubicBezTo>
                    <a:cubicBezTo>
                      <a:pt x="294" y="272"/>
                      <a:pt x="297" y="350"/>
                      <a:pt x="250" y="395"/>
                    </a:cubicBezTo>
                    <a:cubicBezTo>
                      <a:pt x="203" y="440"/>
                      <a:pt x="105" y="480"/>
                      <a:pt x="63" y="504"/>
                    </a:cubicBezTo>
                    <a:cubicBezTo>
                      <a:pt x="21" y="528"/>
                      <a:pt x="9" y="531"/>
                      <a:pt x="0" y="536"/>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263181" name="Freeform 13">
                <a:extLst>
                  <a:ext uri="{FF2B5EF4-FFF2-40B4-BE49-F238E27FC236}">
                    <a16:creationId xmlns:a16="http://schemas.microsoft.com/office/drawing/2014/main" id="{4E01DEE2-C1FD-4ED8-B286-D1291BCD9159}"/>
                  </a:ext>
                </a:extLst>
              </p:cNvPr>
              <p:cNvSpPr>
                <a:spLocks/>
              </p:cNvSpPr>
              <p:nvPr/>
            </p:nvSpPr>
            <p:spPr bwMode="auto">
              <a:xfrm>
                <a:off x="842" y="2295"/>
                <a:ext cx="1543" cy="643"/>
              </a:xfrm>
              <a:custGeom>
                <a:avLst/>
                <a:gdLst>
                  <a:gd name="T0" fmla="*/ 1543 w 1543"/>
                  <a:gd name="T1" fmla="*/ 144 h 643"/>
                  <a:gd name="T2" fmla="*/ 1371 w 1543"/>
                  <a:gd name="T3" fmla="*/ 168 h 643"/>
                  <a:gd name="T4" fmla="*/ 1262 w 1543"/>
                  <a:gd name="T5" fmla="*/ 136 h 643"/>
                  <a:gd name="T6" fmla="*/ 1137 w 1543"/>
                  <a:gd name="T7" fmla="*/ 90 h 643"/>
                  <a:gd name="T8" fmla="*/ 919 w 1543"/>
                  <a:gd name="T9" fmla="*/ 4 h 643"/>
                  <a:gd name="T10" fmla="*/ 732 w 1543"/>
                  <a:gd name="T11" fmla="*/ 66 h 643"/>
                  <a:gd name="T12" fmla="*/ 607 w 1543"/>
                  <a:gd name="T13" fmla="*/ 207 h 643"/>
                  <a:gd name="T14" fmla="*/ 568 w 1543"/>
                  <a:gd name="T15" fmla="*/ 238 h 643"/>
                  <a:gd name="T16" fmla="*/ 381 w 1543"/>
                  <a:gd name="T17" fmla="*/ 300 h 643"/>
                  <a:gd name="T18" fmla="*/ 288 w 1543"/>
                  <a:gd name="T19" fmla="*/ 339 h 643"/>
                  <a:gd name="T20" fmla="*/ 171 w 1543"/>
                  <a:gd name="T21" fmla="*/ 503 h 643"/>
                  <a:gd name="T22" fmla="*/ 0 w 1543"/>
                  <a:gd name="T23" fmla="*/ 64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3" h="643">
                    <a:moveTo>
                      <a:pt x="1543" y="144"/>
                    </a:moveTo>
                    <a:cubicBezTo>
                      <a:pt x="1480" y="156"/>
                      <a:pt x="1418" y="169"/>
                      <a:pt x="1371" y="168"/>
                    </a:cubicBezTo>
                    <a:cubicBezTo>
                      <a:pt x="1324" y="167"/>
                      <a:pt x="1301" y="149"/>
                      <a:pt x="1262" y="136"/>
                    </a:cubicBezTo>
                    <a:cubicBezTo>
                      <a:pt x="1223" y="123"/>
                      <a:pt x="1194" y="112"/>
                      <a:pt x="1137" y="90"/>
                    </a:cubicBezTo>
                    <a:cubicBezTo>
                      <a:pt x="1080" y="68"/>
                      <a:pt x="986" y="8"/>
                      <a:pt x="919" y="4"/>
                    </a:cubicBezTo>
                    <a:cubicBezTo>
                      <a:pt x="852" y="0"/>
                      <a:pt x="784" y="32"/>
                      <a:pt x="732" y="66"/>
                    </a:cubicBezTo>
                    <a:cubicBezTo>
                      <a:pt x="680" y="100"/>
                      <a:pt x="634" y="178"/>
                      <a:pt x="607" y="207"/>
                    </a:cubicBezTo>
                    <a:cubicBezTo>
                      <a:pt x="580" y="236"/>
                      <a:pt x="606" y="223"/>
                      <a:pt x="568" y="238"/>
                    </a:cubicBezTo>
                    <a:cubicBezTo>
                      <a:pt x="530" y="253"/>
                      <a:pt x="428" y="283"/>
                      <a:pt x="381" y="300"/>
                    </a:cubicBezTo>
                    <a:cubicBezTo>
                      <a:pt x="334" y="317"/>
                      <a:pt x="323" y="305"/>
                      <a:pt x="288" y="339"/>
                    </a:cubicBezTo>
                    <a:cubicBezTo>
                      <a:pt x="253" y="373"/>
                      <a:pt x="219" y="452"/>
                      <a:pt x="171" y="503"/>
                    </a:cubicBezTo>
                    <a:cubicBezTo>
                      <a:pt x="123" y="554"/>
                      <a:pt x="30" y="620"/>
                      <a:pt x="0" y="643"/>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263182" name="Line 14">
                <a:extLst>
                  <a:ext uri="{FF2B5EF4-FFF2-40B4-BE49-F238E27FC236}">
                    <a16:creationId xmlns:a16="http://schemas.microsoft.com/office/drawing/2014/main" id="{65ADA314-F2C0-4323-AC82-E9318601A28C}"/>
                  </a:ext>
                </a:extLst>
              </p:cNvPr>
              <p:cNvSpPr>
                <a:spLocks noChangeShapeType="1"/>
              </p:cNvSpPr>
              <p:nvPr/>
            </p:nvSpPr>
            <p:spPr bwMode="auto">
              <a:xfrm>
                <a:off x="624" y="3312"/>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263183" name="Line 15">
                <a:extLst>
                  <a:ext uri="{FF2B5EF4-FFF2-40B4-BE49-F238E27FC236}">
                    <a16:creationId xmlns:a16="http://schemas.microsoft.com/office/drawing/2014/main" id="{FC0B4493-66EF-46D2-88B6-1D6BAD85A904}"/>
                  </a:ext>
                </a:extLst>
              </p:cNvPr>
              <p:cNvSpPr>
                <a:spLocks noChangeShapeType="1"/>
              </p:cNvSpPr>
              <p:nvPr/>
            </p:nvSpPr>
            <p:spPr bwMode="auto">
              <a:xfrm>
                <a:off x="624" y="3504"/>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263184" name="Line 16">
                <a:extLst>
                  <a:ext uri="{FF2B5EF4-FFF2-40B4-BE49-F238E27FC236}">
                    <a16:creationId xmlns:a16="http://schemas.microsoft.com/office/drawing/2014/main" id="{E57D4ED4-7DF3-4611-98A2-50B012DE85E9}"/>
                  </a:ext>
                </a:extLst>
              </p:cNvPr>
              <p:cNvSpPr>
                <a:spLocks noChangeShapeType="1"/>
              </p:cNvSpPr>
              <p:nvPr/>
            </p:nvSpPr>
            <p:spPr bwMode="auto">
              <a:xfrm>
                <a:off x="624" y="3696"/>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263185" name="Line 17">
                <a:extLst>
                  <a:ext uri="{FF2B5EF4-FFF2-40B4-BE49-F238E27FC236}">
                    <a16:creationId xmlns:a16="http://schemas.microsoft.com/office/drawing/2014/main" id="{A4F1581B-F519-4FC1-B941-6FA7EAE4C6A6}"/>
                  </a:ext>
                </a:extLst>
              </p:cNvPr>
              <p:cNvSpPr>
                <a:spLocks noChangeShapeType="1"/>
              </p:cNvSpPr>
              <p:nvPr/>
            </p:nvSpPr>
            <p:spPr bwMode="auto">
              <a:xfrm>
                <a:off x="624" y="3888"/>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263186" name="Line 18">
                <a:extLst>
                  <a:ext uri="{FF2B5EF4-FFF2-40B4-BE49-F238E27FC236}">
                    <a16:creationId xmlns:a16="http://schemas.microsoft.com/office/drawing/2014/main" id="{FC5E8A43-C6E5-4B6C-BD90-C72872DE5328}"/>
                  </a:ext>
                </a:extLst>
              </p:cNvPr>
              <p:cNvSpPr>
                <a:spLocks noChangeShapeType="1"/>
              </p:cNvSpPr>
              <p:nvPr/>
            </p:nvSpPr>
            <p:spPr bwMode="auto">
              <a:xfrm>
                <a:off x="1776" y="1056"/>
                <a:ext cx="0" cy="297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263187" name="Line 19">
                <a:extLst>
                  <a:ext uri="{FF2B5EF4-FFF2-40B4-BE49-F238E27FC236}">
                    <a16:creationId xmlns:a16="http://schemas.microsoft.com/office/drawing/2014/main" id="{CA40F5C1-4422-4FAA-AD3E-5B31AAC81182}"/>
                  </a:ext>
                </a:extLst>
              </p:cNvPr>
              <p:cNvSpPr>
                <a:spLocks noChangeShapeType="1"/>
              </p:cNvSpPr>
              <p:nvPr/>
            </p:nvSpPr>
            <p:spPr bwMode="auto">
              <a:xfrm>
                <a:off x="1584" y="1056"/>
                <a:ext cx="0" cy="297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263188" name="Line 20">
                <a:extLst>
                  <a:ext uri="{FF2B5EF4-FFF2-40B4-BE49-F238E27FC236}">
                    <a16:creationId xmlns:a16="http://schemas.microsoft.com/office/drawing/2014/main" id="{66AF96FB-A56A-4700-BE5B-BB63F268AFB0}"/>
                  </a:ext>
                </a:extLst>
              </p:cNvPr>
              <p:cNvSpPr>
                <a:spLocks noChangeShapeType="1"/>
              </p:cNvSpPr>
              <p:nvPr/>
            </p:nvSpPr>
            <p:spPr bwMode="auto">
              <a:xfrm>
                <a:off x="1968"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263189" name="Line 21">
                <a:extLst>
                  <a:ext uri="{FF2B5EF4-FFF2-40B4-BE49-F238E27FC236}">
                    <a16:creationId xmlns:a16="http://schemas.microsoft.com/office/drawing/2014/main" id="{79C0600D-5220-4A6E-8339-9E09DFA87C86}"/>
                  </a:ext>
                </a:extLst>
              </p:cNvPr>
              <p:cNvSpPr>
                <a:spLocks noChangeShapeType="1"/>
              </p:cNvSpPr>
              <p:nvPr/>
            </p:nvSpPr>
            <p:spPr bwMode="auto">
              <a:xfrm>
                <a:off x="1392"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263190" name="Line 22">
                <a:extLst>
                  <a:ext uri="{FF2B5EF4-FFF2-40B4-BE49-F238E27FC236}">
                    <a16:creationId xmlns:a16="http://schemas.microsoft.com/office/drawing/2014/main" id="{CA675982-D7AC-41C2-ADB0-D702DCD47E6C}"/>
                  </a:ext>
                </a:extLst>
              </p:cNvPr>
              <p:cNvSpPr>
                <a:spLocks noChangeShapeType="1"/>
              </p:cNvSpPr>
              <p:nvPr/>
            </p:nvSpPr>
            <p:spPr bwMode="auto">
              <a:xfrm>
                <a:off x="2160"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263191" name="Line 23">
                <a:extLst>
                  <a:ext uri="{FF2B5EF4-FFF2-40B4-BE49-F238E27FC236}">
                    <a16:creationId xmlns:a16="http://schemas.microsoft.com/office/drawing/2014/main" id="{AEEB584A-10F8-4F3B-ACA6-EBEF79BD314E}"/>
                  </a:ext>
                </a:extLst>
              </p:cNvPr>
              <p:cNvSpPr>
                <a:spLocks noChangeShapeType="1"/>
              </p:cNvSpPr>
              <p:nvPr/>
            </p:nvSpPr>
            <p:spPr bwMode="auto">
              <a:xfrm>
                <a:off x="1200"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263192" name="Line 24">
                <a:extLst>
                  <a:ext uri="{FF2B5EF4-FFF2-40B4-BE49-F238E27FC236}">
                    <a16:creationId xmlns:a16="http://schemas.microsoft.com/office/drawing/2014/main" id="{2BEECB70-11D3-4EF2-ACFF-361BA00D552E}"/>
                  </a:ext>
                </a:extLst>
              </p:cNvPr>
              <p:cNvSpPr>
                <a:spLocks noChangeShapeType="1"/>
              </p:cNvSpPr>
              <p:nvPr/>
            </p:nvSpPr>
            <p:spPr bwMode="auto">
              <a:xfrm>
                <a:off x="1008"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263193" name="Line 25">
                <a:extLst>
                  <a:ext uri="{FF2B5EF4-FFF2-40B4-BE49-F238E27FC236}">
                    <a16:creationId xmlns:a16="http://schemas.microsoft.com/office/drawing/2014/main" id="{8C72BA2B-6FC1-4BF0-A57B-284FEAFB856E}"/>
                  </a:ext>
                </a:extLst>
              </p:cNvPr>
              <p:cNvSpPr>
                <a:spLocks noChangeShapeType="1"/>
              </p:cNvSpPr>
              <p:nvPr/>
            </p:nvSpPr>
            <p:spPr bwMode="auto">
              <a:xfrm>
                <a:off x="2352"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263194" name="Line 26">
                <a:extLst>
                  <a:ext uri="{FF2B5EF4-FFF2-40B4-BE49-F238E27FC236}">
                    <a16:creationId xmlns:a16="http://schemas.microsoft.com/office/drawing/2014/main" id="{0A9F60CD-9069-4717-AB8A-1CE2A10DCF4D}"/>
                  </a:ext>
                </a:extLst>
              </p:cNvPr>
              <p:cNvSpPr>
                <a:spLocks noChangeShapeType="1"/>
              </p:cNvSpPr>
              <p:nvPr/>
            </p:nvSpPr>
            <p:spPr bwMode="auto">
              <a:xfrm>
                <a:off x="816" y="3072"/>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263195" name="Line 27">
                <a:extLst>
                  <a:ext uri="{FF2B5EF4-FFF2-40B4-BE49-F238E27FC236}">
                    <a16:creationId xmlns:a16="http://schemas.microsoft.com/office/drawing/2014/main" id="{5F03B2F6-6270-453B-B062-490519E13CAC}"/>
                  </a:ext>
                </a:extLst>
              </p:cNvPr>
              <p:cNvSpPr>
                <a:spLocks noChangeShapeType="1"/>
              </p:cNvSpPr>
              <p:nvPr/>
            </p:nvSpPr>
            <p:spPr bwMode="auto">
              <a:xfrm>
                <a:off x="2544"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263196" name="Freeform 28">
                <a:extLst>
                  <a:ext uri="{FF2B5EF4-FFF2-40B4-BE49-F238E27FC236}">
                    <a16:creationId xmlns:a16="http://schemas.microsoft.com/office/drawing/2014/main" id="{34811EB3-615B-43DF-B23C-8F9F99EA509C}"/>
                  </a:ext>
                </a:extLst>
              </p:cNvPr>
              <p:cNvSpPr>
                <a:spLocks/>
              </p:cNvSpPr>
              <p:nvPr/>
            </p:nvSpPr>
            <p:spPr bwMode="auto">
              <a:xfrm>
                <a:off x="576" y="2056"/>
                <a:ext cx="1824" cy="784"/>
              </a:xfrm>
              <a:custGeom>
                <a:avLst/>
                <a:gdLst>
                  <a:gd name="T0" fmla="*/ 1824 w 1824"/>
                  <a:gd name="T1" fmla="*/ 248 h 784"/>
                  <a:gd name="T2" fmla="*/ 1680 w 1824"/>
                  <a:gd name="T3" fmla="*/ 248 h 784"/>
                  <a:gd name="T4" fmla="*/ 1584 w 1824"/>
                  <a:gd name="T5" fmla="*/ 200 h 784"/>
                  <a:gd name="T6" fmla="*/ 1392 w 1824"/>
                  <a:gd name="T7" fmla="*/ 104 h 784"/>
                  <a:gd name="T8" fmla="*/ 1200 w 1824"/>
                  <a:gd name="T9" fmla="*/ 8 h 784"/>
                  <a:gd name="T10" fmla="*/ 1056 w 1824"/>
                  <a:gd name="T11" fmla="*/ 56 h 784"/>
                  <a:gd name="T12" fmla="*/ 960 w 1824"/>
                  <a:gd name="T13" fmla="*/ 104 h 784"/>
                  <a:gd name="T14" fmla="*/ 816 w 1824"/>
                  <a:gd name="T15" fmla="*/ 296 h 784"/>
                  <a:gd name="T16" fmla="*/ 720 w 1824"/>
                  <a:gd name="T17" fmla="*/ 392 h 784"/>
                  <a:gd name="T18" fmla="*/ 624 w 1824"/>
                  <a:gd name="T19" fmla="*/ 392 h 784"/>
                  <a:gd name="T20" fmla="*/ 528 w 1824"/>
                  <a:gd name="T21" fmla="*/ 392 h 784"/>
                  <a:gd name="T22" fmla="*/ 384 w 1824"/>
                  <a:gd name="T23" fmla="*/ 440 h 784"/>
                  <a:gd name="T24" fmla="*/ 288 w 1824"/>
                  <a:gd name="T25" fmla="*/ 584 h 784"/>
                  <a:gd name="T26" fmla="*/ 240 w 1824"/>
                  <a:gd name="T27" fmla="*/ 632 h 784"/>
                  <a:gd name="T28" fmla="*/ 192 w 1824"/>
                  <a:gd name="T29" fmla="*/ 728 h 784"/>
                  <a:gd name="T30" fmla="*/ 96 w 1824"/>
                  <a:gd name="T31" fmla="*/ 728 h 784"/>
                  <a:gd name="T32" fmla="*/ 48 w 1824"/>
                  <a:gd name="T33" fmla="*/ 776 h 784"/>
                  <a:gd name="T34" fmla="*/ 0 w 1824"/>
                  <a:gd name="T35" fmla="*/ 776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4" h="784">
                    <a:moveTo>
                      <a:pt x="1824" y="248"/>
                    </a:moveTo>
                    <a:cubicBezTo>
                      <a:pt x="1772" y="252"/>
                      <a:pt x="1720" y="256"/>
                      <a:pt x="1680" y="248"/>
                    </a:cubicBezTo>
                    <a:cubicBezTo>
                      <a:pt x="1640" y="240"/>
                      <a:pt x="1632" y="224"/>
                      <a:pt x="1584" y="200"/>
                    </a:cubicBezTo>
                    <a:cubicBezTo>
                      <a:pt x="1536" y="176"/>
                      <a:pt x="1456" y="136"/>
                      <a:pt x="1392" y="104"/>
                    </a:cubicBezTo>
                    <a:cubicBezTo>
                      <a:pt x="1328" y="72"/>
                      <a:pt x="1256" y="16"/>
                      <a:pt x="1200" y="8"/>
                    </a:cubicBezTo>
                    <a:cubicBezTo>
                      <a:pt x="1144" y="0"/>
                      <a:pt x="1096" y="40"/>
                      <a:pt x="1056" y="56"/>
                    </a:cubicBezTo>
                    <a:cubicBezTo>
                      <a:pt x="1016" y="72"/>
                      <a:pt x="1000" y="64"/>
                      <a:pt x="960" y="104"/>
                    </a:cubicBezTo>
                    <a:cubicBezTo>
                      <a:pt x="920" y="144"/>
                      <a:pt x="856" y="248"/>
                      <a:pt x="816" y="296"/>
                    </a:cubicBezTo>
                    <a:cubicBezTo>
                      <a:pt x="776" y="344"/>
                      <a:pt x="752" y="376"/>
                      <a:pt x="720" y="392"/>
                    </a:cubicBezTo>
                    <a:cubicBezTo>
                      <a:pt x="688" y="408"/>
                      <a:pt x="656" y="392"/>
                      <a:pt x="624" y="392"/>
                    </a:cubicBezTo>
                    <a:cubicBezTo>
                      <a:pt x="592" y="392"/>
                      <a:pt x="568" y="384"/>
                      <a:pt x="528" y="392"/>
                    </a:cubicBezTo>
                    <a:cubicBezTo>
                      <a:pt x="488" y="400"/>
                      <a:pt x="424" y="408"/>
                      <a:pt x="384" y="440"/>
                    </a:cubicBezTo>
                    <a:cubicBezTo>
                      <a:pt x="344" y="472"/>
                      <a:pt x="312" y="552"/>
                      <a:pt x="288" y="584"/>
                    </a:cubicBezTo>
                    <a:cubicBezTo>
                      <a:pt x="264" y="616"/>
                      <a:pt x="256" y="608"/>
                      <a:pt x="240" y="632"/>
                    </a:cubicBezTo>
                    <a:cubicBezTo>
                      <a:pt x="224" y="656"/>
                      <a:pt x="216" y="712"/>
                      <a:pt x="192" y="728"/>
                    </a:cubicBezTo>
                    <a:cubicBezTo>
                      <a:pt x="168" y="744"/>
                      <a:pt x="120" y="720"/>
                      <a:pt x="96" y="728"/>
                    </a:cubicBezTo>
                    <a:cubicBezTo>
                      <a:pt x="72" y="736"/>
                      <a:pt x="64" y="768"/>
                      <a:pt x="48" y="776"/>
                    </a:cubicBezTo>
                    <a:cubicBezTo>
                      <a:pt x="32" y="784"/>
                      <a:pt x="16" y="780"/>
                      <a:pt x="0" y="776"/>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263197" name="Freeform 29">
                <a:extLst>
                  <a:ext uri="{FF2B5EF4-FFF2-40B4-BE49-F238E27FC236}">
                    <a16:creationId xmlns:a16="http://schemas.microsoft.com/office/drawing/2014/main" id="{465C96FA-6410-4EF9-9D3A-4A74AAD66551}"/>
                  </a:ext>
                </a:extLst>
              </p:cNvPr>
              <p:cNvSpPr>
                <a:spLocks/>
              </p:cNvSpPr>
              <p:nvPr/>
            </p:nvSpPr>
            <p:spPr bwMode="auto">
              <a:xfrm>
                <a:off x="528" y="1760"/>
                <a:ext cx="1872" cy="880"/>
              </a:xfrm>
              <a:custGeom>
                <a:avLst/>
                <a:gdLst>
                  <a:gd name="T0" fmla="*/ 1872 w 1872"/>
                  <a:gd name="T1" fmla="*/ 352 h 880"/>
                  <a:gd name="T2" fmla="*/ 1728 w 1872"/>
                  <a:gd name="T3" fmla="*/ 400 h 880"/>
                  <a:gd name="T4" fmla="*/ 1584 w 1872"/>
                  <a:gd name="T5" fmla="*/ 304 h 880"/>
                  <a:gd name="T6" fmla="*/ 1488 w 1872"/>
                  <a:gd name="T7" fmla="*/ 208 h 880"/>
                  <a:gd name="T8" fmla="*/ 1440 w 1872"/>
                  <a:gd name="T9" fmla="*/ 160 h 880"/>
                  <a:gd name="T10" fmla="*/ 1248 w 1872"/>
                  <a:gd name="T11" fmla="*/ 16 h 880"/>
                  <a:gd name="T12" fmla="*/ 1104 w 1872"/>
                  <a:gd name="T13" fmla="*/ 64 h 880"/>
                  <a:gd name="T14" fmla="*/ 960 w 1872"/>
                  <a:gd name="T15" fmla="*/ 160 h 880"/>
                  <a:gd name="T16" fmla="*/ 816 w 1872"/>
                  <a:gd name="T17" fmla="*/ 448 h 880"/>
                  <a:gd name="T18" fmla="*/ 720 w 1872"/>
                  <a:gd name="T19" fmla="*/ 496 h 880"/>
                  <a:gd name="T20" fmla="*/ 480 w 1872"/>
                  <a:gd name="T21" fmla="*/ 496 h 880"/>
                  <a:gd name="T22" fmla="*/ 336 w 1872"/>
                  <a:gd name="T23" fmla="*/ 544 h 880"/>
                  <a:gd name="T24" fmla="*/ 192 w 1872"/>
                  <a:gd name="T25" fmla="*/ 784 h 880"/>
                  <a:gd name="T26" fmla="*/ 0 w 1872"/>
                  <a:gd name="T27" fmla="*/ 88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72" h="880">
                    <a:moveTo>
                      <a:pt x="1872" y="352"/>
                    </a:moveTo>
                    <a:cubicBezTo>
                      <a:pt x="1824" y="380"/>
                      <a:pt x="1776" y="408"/>
                      <a:pt x="1728" y="400"/>
                    </a:cubicBezTo>
                    <a:cubicBezTo>
                      <a:pt x="1680" y="392"/>
                      <a:pt x="1624" y="336"/>
                      <a:pt x="1584" y="304"/>
                    </a:cubicBezTo>
                    <a:cubicBezTo>
                      <a:pt x="1544" y="272"/>
                      <a:pt x="1512" y="232"/>
                      <a:pt x="1488" y="208"/>
                    </a:cubicBezTo>
                    <a:cubicBezTo>
                      <a:pt x="1464" y="184"/>
                      <a:pt x="1480" y="192"/>
                      <a:pt x="1440" y="160"/>
                    </a:cubicBezTo>
                    <a:cubicBezTo>
                      <a:pt x="1400" y="128"/>
                      <a:pt x="1304" y="32"/>
                      <a:pt x="1248" y="16"/>
                    </a:cubicBezTo>
                    <a:cubicBezTo>
                      <a:pt x="1192" y="0"/>
                      <a:pt x="1152" y="40"/>
                      <a:pt x="1104" y="64"/>
                    </a:cubicBezTo>
                    <a:cubicBezTo>
                      <a:pt x="1056" y="88"/>
                      <a:pt x="1008" y="96"/>
                      <a:pt x="960" y="160"/>
                    </a:cubicBezTo>
                    <a:cubicBezTo>
                      <a:pt x="912" y="224"/>
                      <a:pt x="856" y="392"/>
                      <a:pt x="816" y="448"/>
                    </a:cubicBezTo>
                    <a:cubicBezTo>
                      <a:pt x="776" y="504"/>
                      <a:pt x="776" y="488"/>
                      <a:pt x="720" y="496"/>
                    </a:cubicBezTo>
                    <a:cubicBezTo>
                      <a:pt x="664" y="504"/>
                      <a:pt x="544" y="488"/>
                      <a:pt x="480" y="496"/>
                    </a:cubicBezTo>
                    <a:cubicBezTo>
                      <a:pt x="416" y="504"/>
                      <a:pt x="384" y="496"/>
                      <a:pt x="336" y="544"/>
                    </a:cubicBezTo>
                    <a:cubicBezTo>
                      <a:pt x="288" y="592"/>
                      <a:pt x="248" y="728"/>
                      <a:pt x="192" y="784"/>
                    </a:cubicBezTo>
                    <a:cubicBezTo>
                      <a:pt x="136" y="840"/>
                      <a:pt x="32" y="864"/>
                      <a:pt x="0" y="880"/>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263198" name="Freeform 30">
                <a:extLst>
                  <a:ext uri="{FF2B5EF4-FFF2-40B4-BE49-F238E27FC236}">
                    <a16:creationId xmlns:a16="http://schemas.microsoft.com/office/drawing/2014/main" id="{ECD4162E-7F5D-4662-8C1B-D239E86E2611}"/>
                  </a:ext>
                </a:extLst>
              </p:cNvPr>
              <p:cNvSpPr>
                <a:spLocks/>
              </p:cNvSpPr>
              <p:nvPr/>
            </p:nvSpPr>
            <p:spPr bwMode="auto">
              <a:xfrm>
                <a:off x="408" y="1584"/>
                <a:ext cx="1896" cy="840"/>
              </a:xfrm>
              <a:custGeom>
                <a:avLst/>
                <a:gdLst>
                  <a:gd name="T0" fmla="*/ 1896 w 1896"/>
                  <a:gd name="T1" fmla="*/ 96 h 840"/>
                  <a:gd name="T2" fmla="*/ 1848 w 1896"/>
                  <a:gd name="T3" fmla="*/ 96 h 840"/>
                  <a:gd name="T4" fmla="*/ 1800 w 1896"/>
                  <a:gd name="T5" fmla="*/ 144 h 840"/>
                  <a:gd name="T6" fmla="*/ 1704 w 1896"/>
                  <a:gd name="T7" fmla="*/ 144 h 840"/>
                  <a:gd name="T8" fmla="*/ 1512 w 1896"/>
                  <a:gd name="T9" fmla="*/ 48 h 840"/>
                  <a:gd name="T10" fmla="*/ 1224 w 1896"/>
                  <a:gd name="T11" fmla="*/ 0 h 840"/>
                  <a:gd name="T12" fmla="*/ 1032 w 1896"/>
                  <a:gd name="T13" fmla="*/ 48 h 840"/>
                  <a:gd name="T14" fmla="*/ 984 w 1896"/>
                  <a:gd name="T15" fmla="*/ 96 h 840"/>
                  <a:gd name="T16" fmla="*/ 840 w 1896"/>
                  <a:gd name="T17" fmla="*/ 336 h 840"/>
                  <a:gd name="T18" fmla="*/ 744 w 1896"/>
                  <a:gd name="T19" fmla="*/ 432 h 840"/>
                  <a:gd name="T20" fmla="*/ 648 w 1896"/>
                  <a:gd name="T21" fmla="*/ 480 h 840"/>
                  <a:gd name="T22" fmla="*/ 456 w 1896"/>
                  <a:gd name="T23" fmla="*/ 528 h 840"/>
                  <a:gd name="T24" fmla="*/ 360 w 1896"/>
                  <a:gd name="T25" fmla="*/ 624 h 840"/>
                  <a:gd name="T26" fmla="*/ 312 w 1896"/>
                  <a:gd name="T27" fmla="*/ 672 h 840"/>
                  <a:gd name="T28" fmla="*/ 216 w 1896"/>
                  <a:gd name="T29" fmla="*/ 816 h 840"/>
                  <a:gd name="T30" fmla="*/ 168 w 1896"/>
                  <a:gd name="T31" fmla="*/ 816 h 840"/>
                  <a:gd name="T32" fmla="*/ 24 w 1896"/>
                  <a:gd name="T33" fmla="*/ 768 h 840"/>
                  <a:gd name="T34" fmla="*/ 24 w 1896"/>
                  <a:gd name="T35" fmla="*/ 72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6" h="840">
                    <a:moveTo>
                      <a:pt x="1896" y="96"/>
                    </a:moveTo>
                    <a:cubicBezTo>
                      <a:pt x="1880" y="92"/>
                      <a:pt x="1864" y="88"/>
                      <a:pt x="1848" y="96"/>
                    </a:cubicBezTo>
                    <a:cubicBezTo>
                      <a:pt x="1832" y="104"/>
                      <a:pt x="1824" y="136"/>
                      <a:pt x="1800" y="144"/>
                    </a:cubicBezTo>
                    <a:cubicBezTo>
                      <a:pt x="1776" y="152"/>
                      <a:pt x="1752" y="160"/>
                      <a:pt x="1704" y="144"/>
                    </a:cubicBezTo>
                    <a:cubicBezTo>
                      <a:pt x="1656" y="128"/>
                      <a:pt x="1592" y="72"/>
                      <a:pt x="1512" y="48"/>
                    </a:cubicBezTo>
                    <a:cubicBezTo>
                      <a:pt x="1432" y="24"/>
                      <a:pt x="1304" y="0"/>
                      <a:pt x="1224" y="0"/>
                    </a:cubicBezTo>
                    <a:cubicBezTo>
                      <a:pt x="1144" y="0"/>
                      <a:pt x="1072" y="32"/>
                      <a:pt x="1032" y="48"/>
                    </a:cubicBezTo>
                    <a:cubicBezTo>
                      <a:pt x="992" y="64"/>
                      <a:pt x="1016" y="48"/>
                      <a:pt x="984" y="96"/>
                    </a:cubicBezTo>
                    <a:cubicBezTo>
                      <a:pt x="952" y="144"/>
                      <a:pt x="880" y="280"/>
                      <a:pt x="840" y="336"/>
                    </a:cubicBezTo>
                    <a:cubicBezTo>
                      <a:pt x="800" y="392"/>
                      <a:pt x="776" y="408"/>
                      <a:pt x="744" y="432"/>
                    </a:cubicBezTo>
                    <a:cubicBezTo>
                      <a:pt x="712" y="456"/>
                      <a:pt x="696" y="464"/>
                      <a:pt x="648" y="480"/>
                    </a:cubicBezTo>
                    <a:cubicBezTo>
                      <a:pt x="600" y="496"/>
                      <a:pt x="504" y="504"/>
                      <a:pt x="456" y="528"/>
                    </a:cubicBezTo>
                    <a:cubicBezTo>
                      <a:pt x="408" y="552"/>
                      <a:pt x="384" y="600"/>
                      <a:pt x="360" y="624"/>
                    </a:cubicBezTo>
                    <a:cubicBezTo>
                      <a:pt x="336" y="648"/>
                      <a:pt x="336" y="640"/>
                      <a:pt x="312" y="672"/>
                    </a:cubicBezTo>
                    <a:cubicBezTo>
                      <a:pt x="288" y="704"/>
                      <a:pt x="240" y="792"/>
                      <a:pt x="216" y="816"/>
                    </a:cubicBezTo>
                    <a:cubicBezTo>
                      <a:pt x="192" y="840"/>
                      <a:pt x="200" y="824"/>
                      <a:pt x="168" y="816"/>
                    </a:cubicBezTo>
                    <a:cubicBezTo>
                      <a:pt x="136" y="808"/>
                      <a:pt x="48" y="784"/>
                      <a:pt x="24" y="768"/>
                    </a:cubicBezTo>
                    <a:cubicBezTo>
                      <a:pt x="0" y="752"/>
                      <a:pt x="24" y="736"/>
                      <a:pt x="24" y="720"/>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263199" name="Freeform 31">
                <a:extLst>
                  <a:ext uri="{FF2B5EF4-FFF2-40B4-BE49-F238E27FC236}">
                    <a16:creationId xmlns:a16="http://schemas.microsoft.com/office/drawing/2014/main" id="{4FBC5D86-4EFC-49C0-8C3E-A8A3A3C0BAD8}"/>
                  </a:ext>
                </a:extLst>
              </p:cNvPr>
              <p:cNvSpPr>
                <a:spLocks/>
              </p:cNvSpPr>
              <p:nvPr/>
            </p:nvSpPr>
            <p:spPr bwMode="auto">
              <a:xfrm>
                <a:off x="608" y="1528"/>
                <a:ext cx="640" cy="512"/>
              </a:xfrm>
              <a:custGeom>
                <a:avLst/>
                <a:gdLst>
                  <a:gd name="T0" fmla="*/ 544 w 640"/>
                  <a:gd name="T1" fmla="*/ 8 h 512"/>
                  <a:gd name="T2" fmla="*/ 592 w 640"/>
                  <a:gd name="T3" fmla="*/ 8 h 512"/>
                  <a:gd name="T4" fmla="*/ 640 w 640"/>
                  <a:gd name="T5" fmla="*/ 56 h 512"/>
                  <a:gd name="T6" fmla="*/ 592 w 640"/>
                  <a:gd name="T7" fmla="*/ 152 h 512"/>
                  <a:gd name="T8" fmla="*/ 448 w 640"/>
                  <a:gd name="T9" fmla="*/ 344 h 512"/>
                  <a:gd name="T10" fmla="*/ 160 w 640"/>
                  <a:gd name="T11" fmla="*/ 488 h 512"/>
                  <a:gd name="T12" fmla="*/ 16 w 640"/>
                  <a:gd name="T13" fmla="*/ 488 h 512"/>
                  <a:gd name="T14" fmla="*/ 64 w 640"/>
                  <a:gd name="T15" fmla="*/ 392 h 5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0" h="512">
                    <a:moveTo>
                      <a:pt x="544" y="8"/>
                    </a:moveTo>
                    <a:cubicBezTo>
                      <a:pt x="560" y="4"/>
                      <a:pt x="576" y="0"/>
                      <a:pt x="592" y="8"/>
                    </a:cubicBezTo>
                    <a:cubicBezTo>
                      <a:pt x="608" y="16"/>
                      <a:pt x="640" y="32"/>
                      <a:pt x="640" y="56"/>
                    </a:cubicBezTo>
                    <a:cubicBezTo>
                      <a:pt x="640" y="80"/>
                      <a:pt x="624" y="104"/>
                      <a:pt x="592" y="152"/>
                    </a:cubicBezTo>
                    <a:cubicBezTo>
                      <a:pt x="560" y="200"/>
                      <a:pt x="520" y="288"/>
                      <a:pt x="448" y="344"/>
                    </a:cubicBezTo>
                    <a:cubicBezTo>
                      <a:pt x="376" y="400"/>
                      <a:pt x="232" y="464"/>
                      <a:pt x="160" y="488"/>
                    </a:cubicBezTo>
                    <a:cubicBezTo>
                      <a:pt x="88" y="512"/>
                      <a:pt x="32" y="504"/>
                      <a:pt x="16" y="488"/>
                    </a:cubicBezTo>
                    <a:cubicBezTo>
                      <a:pt x="0" y="472"/>
                      <a:pt x="32" y="432"/>
                      <a:pt x="64" y="392"/>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263200" name="Text Box 32">
                <a:extLst>
                  <a:ext uri="{FF2B5EF4-FFF2-40B4-BE49-F238E27FC236}">
                    <a16:creationId xmlns:a16="http://schemas.microsoft.com/office/drawing/2014/main" id="{0DCD4091-C09B-4EC7-AED4-7267BCC52845}"/>
                  </a:ext>
                </a:extLst>
              </p:cNvPr>
              <p:cNvSpPr txBox="1">
                <a:spLocks noChangeArrowheads="1"/>
              </p:cNvSpPr>
              <p:nvPr/>
            </p:nvSpPr>
            <p:spPr bwMode="auto">
              <a:xfrm>
                <a:off x="1099" y="2420"/>
                <a:ext cx="488" cy="174"/>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0" tIns="0" rIns="0" bIns="0" anchor="ctr">
                <a:spAutoFit/>
              </a:bodyPr>
              <a:lstStyle/>
              <a:p>
                <a:r>
                  <a:rPr lang="en-CA" altLang="en-US" sz="1000">
                    <a:solidFill>
                      <a:schemeClr val="tx2"/>
                    </a:solidFill>
                    <a:effectLst>
                      <a:outerShdw blurRad="38100" dist="38100" dir="2700000" algn="tl">
                        <a:srgbClr val="C0C0C0"/>
                      </a:outerShdw>
                    </a:effectLst>
                    <a:latin typeface="Arial" panose="020B0604020202020204" pitchFamily="34" charset="0"/>
                  </a:rPr>
                  <a:t>AREA 1</a:t>
                </a:r>
                <a:endParaRPr lang="en-CA" altLang="en-US" sz="1000">
                  <a:solidFill>
                    <a:schemeClr val="tx1"/>
                  </a:solidFill>
                  <a:latin typeface="Arial" panose="020B0604020202020204" pitchFamily="34" charset="0"/>
                </a:endParaRPr>
              </a:p>
            </p:txBody>
          </p:sp>
          <p:sp>
            <p:nvSpPr>
              <p:cNvPr id="263201" name="Rectangle 33">
                <a:extLst>
                  <a:ext uri="{FF2B5EF4-FFF2-40B4-BE49-F238E27FC236}">
                    <a16:creationId xmlns:a16="http://schemas.microsoft.com/office/drawing/2014/main" id="{B52ACA6A-4BFA-4511-BD97-229A15BD4581}"/>
                  </a:ext>
                </a:extLst>
              </p:cNvPr>
              <p:cNvSpPr>
                <a:spLocks noChangeArrowheads="1"/>
              </p:cNvSpPr>
              <p:nvPr/>
            </p:nvSpPr>
            <p:spPr bwMode="auto">
              <a:xfrm>
                <a:off x="1584" y="1872"/>
                <a:ext cx="192" cy="192"/>
              </a:xfrm>
              <a:prstGeom prst="rect">
                <a:avLst/>
              </a:prstGeom>
              <a:solidFill>
                <a:schemeClr val="bg1">
                  <a:alpha val="50000"/>
                </a:schemeClr>
              </a:solidFill>
              <a:ln w="12700">
                <a:solidFill>
                  <a:schemeClr val="tx1"/>
                </a:solidFill>
                <a:miter lim="800000"/>
                <a:headEnd/>
                <a:tailEnd/>
              </a:ln>
              <a:effectLst>
                <a:outerShdw dist="35921" dir="2700000" algn="ctr" rotWithShape="0">
                  <a:schemeClr val="tx1"/>
                </a:outerShdw>
              </a:effectLst>
            </p:spPr>
            <p:txBody>
              <a:bodyPr wrap="none" lIns="184150" tIns="92075" rIns="184150" bIns="92075" anchor="ctr"/>
              <a:lstStyle/>
              <a:p>
                <a:endParaRPr lang="en-US"/>
              </a:p>
            </p:txBody>
          </p:sp>
          <p:sp>
            <p:nvSpPr>
              <p:cNvPr id="263202" name="Freeform 34">
                <a:extLst>
                  <a:ext uri="{FF2B5EF4-FFF2-40B4-BE49-F238E27FC236}">
                    <a16:creationId xmlns:a16="http://schemas.microsoft.com/office/drawing/2014/main" id="{523D390B-B366-4D5A-A4C0-A79BB13858C3}"/>
                  </a:ext>
                </a:extLst>
              </p:cNvPr>
              <p:cNvSpPr>
                <a:spLocks/>
              </p:cNvSpPr>
              <p:nvPr/>
            </p:nvSpPr>
            <p:spPr bwMode="auto">
              <a:xfrm>
                <a:off x="1056" y="1728"/>
                <a:ext cx="480" cy="304"/>
              </a:xfrm>
              <a:custGeom>
                <a:avLst/>
                <a:gdLst>
                  <a:gd name="T0" fmla="*/ 480 w 480"/>
                  <a:gd name="T1" fmla="*/ 288 h 304"/>
                  <a:gd name="T2" fmla="*/ 432 w 480"/>
                  <a:gd name="T3" fmla="*/ 288 h 304"/>
                  <a:gd name="T4" fmla="*/ 240 w 480"/>
                  <a:gd name="T5" fmla="*/ 192 h 304"/>
                  <a:gd name="T6" fmla="*/ 0 w 480"/>
                  <a:gd name="T7" fmla="*/ 0 h 304"/>
                </a:gdLst>
                <a:ahLst/>
                <a:cxnLst>
                  <a:cxn ang="0">
                    <a:pos x="T0" y="T1"/>
                  </a:cxn>
                  <a:cxn ang="0">
                    <a:pos x="T2" y="T3"/>
                  </a:cxn>
                  <a:cxn ang="0">
                    <a:pos x="T4" y="T5"/>
                  </a:cxn>
                  <a:cxn ang="0">
                    <a:pos x="T6" y="T7"/>
                  </a:cxn>
                </a:cxnLst>
                <a:rect l="0" t="0" r="r" b="b"/>
                <a:pathLst>
                  <a:path w="480" h="304">
                    <a:moveTo>
                      <a:pt x="480" y="288"/>
                    </a:moveTo>
                    <a:cubicBezTo>
                      <a:pt x="476" y="296"/>
                      <a:pt x="472" y="304"/>
                      <a:pt x="432" y="288"/>
                    </a:cubicBezTo>
                    <a:cubicBezTo>
                      <a:pt x="392" y="272"/>
                      <a:pt x="312" y="240"/>
                      <a:pt x="240" y="192"/>
                    </a:cubicBezTo>
                    <a:cubicBezTo>
                      <a:pt x="168" y="144"/>
                      <a:pt x="84" y="72"/>
                      <a:pt x="0" y="0"/>
                    </a:cubicBezTo>
                  </a:path>
                </a:pathLst>
              </a:custGeom>
              <a:noFill/>
              <a:ln w="5715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263203" name="Freeform 35">
                <a:extLst>
                  <a:ext uri="{FF2B5EF4-FFF2-40B4-BE49-F238E27FC236}">
                    <a16:creationId xmlns:a16="http://schemas.microsoft.com/office/drawing/2014/main" id="{1EB68480-05A1-4300-8C7E-0F5DD06336AA}"/>
                  </a:ext>
                </a:extLst>
              </p:cNvPr>
              <p:cNvSpPr>
                <a:spLocks/>
              </p:cNvSpPr>
              <p:nvPr/>
            </p:nvSpPr>
            <p:spPr bwMode="auto">
              <a:xfrm>
                <a:off x="1776" y="1440"/>
                <a:ext cx="104" cy="432"/>
              </a:xfrm>
              <a:custGeom>
                <a:avLst/>
                <a:gdLst>
                  <a:gd name="T0" fmla="*/ 0 w 104"/>
                  <a:gd name="T1" fmla="*/ 432 h 432"/>
                  <a:gd name="T2" fmla="*/ 48 w 104"/>
                  <a:gd name="T3" fmla="*/ 336 h 432"/>
                  <a:gd name="T4" fmla="*/ 96 w 104"/>
                  <a:gd name="T5" fmla="*/ 96 h 432"/>
                  <a:gd name="T6" fmla="*/ 96 w 104"/>
                  <a:gd name="T7" fmla="*/ 0 h 432"/>
                </a:gdLst>
                <a:ahLst/>
                <a:cxnLst>
                  <a:cxn ang="0">
                    <a:pos x="T0" y="T1"/>
                  </a:cxn>
                  <a:cxn ang="0">
                    <a:pos x="T2" y="T3"/>
                  </a:cxn>
                  <a:cxn ang="0">
                    <a:pos x="T4" y="T5"/>
                  </a:cxn>
                  <a:cxn ang="0">
                    <a:pos x="T6" y="T7"/>
                  </a:cxn>
                </a:cxnLst>
                <a:rect l="0" t="0" r="r" b="b"/>
                <a:pathLst>
                  <a:path w="104" h="432">
                    <a:moveTo>
                      <a:pt x="0" y="432"/>
                    </a:moveTo>
                    <a:cubicBezTo>
                      <a:pt x="16" y="412"/>
                      <a:pt x="32" y="392"/>
                      <a:pt x="48" y="336"/>
                    </a:cubicBezTo>
                    <a:cubicBezTo>
                      <a:pt x="64" y="280"/>
                      <a:pt x="88" y="152"/>
                      <a:pt x="96" y="96"/>
                    </a:cubicBezTo>
                    <a:cubicBezTo>
                      <a:pt x="104" y="40"/>
                      <a:pt x="100" y="20"/>
                      <a:pt x="96" y="0"/>
                    </a:cubicBezTo>
                  </a:path>
                </a:pathLst>
              </a:custGeom>
              <a:noFill/>
              <a:ln w="5715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263204" name="Text Box 36">
                <a:extLst>
                  <a:ext uri="{FF2B5EF4-FFF2-40B4-BE49-F238E27FC236}">
                    <a16:creationId xmlns:a16="http://schemas.microsoft.com/office/drawing/2014/main" id="{6E45B3A7-8164-4A84-AF8B-2A8A50F0E25F}"/>
                  </a:ext>
                </a:extLst>
              </p:cNvPr>
              <p:cNvSpPr txBox="1">
                <a:spLocks noChangeArrowheads="1"/>
              </p:cNvSpPr>
              <p:nvPr/>
            </p:nvSpPr>
            <p:spPr bwMode="auto">
              <a:xfrm>
                <a:off x="1242" y="1642"/>
                <a:ext cx="488" cy="175"/>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0" tIns="0" rIns="0" bIns="0" anchor="ctr">
                <a:spAutoFit/>
              </a:bodyPr>
              <a:lstStyle/>
              <a:p>
                <a:r>
                  <a:rPr lang="en-CA" altLang="en-US" sz="1000">
                    <a:solidFill>
                      <a:schemeClr val="tx2"/>
                    </a:solidFill>
                    <a:effectLst>
                      <a:outerShdw blurRad="38100" dist="38100" dir="2700000" algn="tl">
                        <a:srgbClr val="C0C0C0"/>
                      </a:outerShdw>
                    </a:effectLst>
                    <a:latin typeface="Arial" panose="020B0604020202020204" pitchFamily="34" charset="0"/>
                  </a:rPr>
                  <a:t>AREA 2</a:t>
                </a:r>
                <a:endParaRPr lang="en-CA" altLang="en-US" sz="3000">
                  <a:solidFill>
                    <a:schemeClr val="tx1"/>
                  </a:solidFill>
                  <a:latin typeface="Arial" panose="020B0604020202020204" pitchFamily="34" charset="0"/>
                </a:endParaRPr>
              </a:p>
            </p:txBody>
          </p:sp>
          <p:sp>
            <p:nvSpPr>
              <p:cNvPr id="263205" name="Line 37">
                <a:extLst>
                  <a:ext uri="{FF2B5EF4-FFF2-40B4-BE49-F238E27FC236}">
                    <a16:creationId xmlns:a16="http://schemas.microsoft.com/office/drawing/2014/main" id="{B4E1590F-6697-4B74-969C-789B9F414901}"/>
                  </a:ext>
                </a:extLst>
              </p:cNvPr>
              <p:cNvSpPr>
                <a:spLocks noChangeShapeType="1"/>
              </p:cNvSpPr>
              <p:nvPr/>
            </p:nvSpPr>
            <p:spPr bwMode="auto">
              <a:xfrm>
                <a:off x="576" y="2064"/>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263206" name="Line 38">
                <a:extLst>
                  <a:ext uri="{FF2B5EF4-FFF2-40B4-BE49-F238E27FC236}">
                    <a16:creationId xmlns:a16="http://schemas.microsoft.com/office/drawing/2014/main" id="{9F6999F8-0D25-44CA-ADA5-A1FF26D88D04}"/>
                  </a:ext>
                </a:extLst>
              </p:cNvPr>
              <p:cNvSpPr>
                <a:spLocks noChangeShapeType="1"/>
              </p:cNvSpPr>
              <p:nvPr/>
            </p:nvSpPr>
            <p:spPr bwMode="auto">
              <a:xfrm>
                <a:off x="576" y="1872"/>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263207" name="Text Box 39">
                <a:extLst>
                  <a:ext uri="{FF2B5EF4-FFF2-40B4-BE49-F238E27FC236}">
                    <a16:creationId xmlns:a16="http://schemas.microsoft.com/office/drawing/2014/main" id="{60188C5D-1115-404D-A542-DE527EB17F16}"/>
                  </a:ext>
                </a:extLst>
              </p:cNvPr>
              <p:cNvSpPr txBox="1">
                <a:spLocks noChangeArrowheads="1"/>
              </p:cNvSpPr>
              <p:nvPr/>
            </p:nvSpPr>
            <p:spPr bwMode="auto">
              <a:xfrm>
                <a:off x="1428" y="1757"/>
                <a:ext cx="491" cy="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spAutoFit/>
              </a:bodyPr>
              <a:lstStyle/>
              <a:p>
                <a:r>
                  <a:rPr lang="en-CA" altLang="en-US" sz="1200" b="1">
                    <a:solidFill>
                      <a:srgbClr val="000000"/>
                    </a:solidFill>
                    <a:latin typeface="Arial" panose="020B0604020202020204" pitchFamily="34" charset="0"/>
                  </a:rPr>
                  <a:t>3</a:t>
                </a:r>
                <a:endParaRPr lang="en-CA" altLang="en-US" sz="1200">
                  <a:solidFill>
                    <a:schemeClr val="tx1"/>
                  </a:solidFill>
                  <a:latin typeface="Arial" panose="020B0604020202020204" pitchFamily="34" charset="0"/>
                </a:endParaRPr>
              </a:p>
            </p:txBody>
          </p:sp>
          <p:sp>
            <p:nvSpPr>
              <p:cNvPr id="263208" name="Text Box 40">
                <a:extLst>
                  <a:ext uri="{FF2B5EF4-FFF2-40B4-BE49-F238E27FC236}">
                    <a16:creationId xmlns:a16="http://schemas.microsoft.com/office/drawing/2014/main" id="{BAA5DE49-DF34-4479-BE42-1B46AF5900BE}"/>
                  </a:ext>
                </a:extLst>
              </p:cNvPr>
              <p:cNvSpPr txBox="1">
                <a:spLocks noChangeArrowheads="1"/>
              </p:cNvSpPr>
              <p:nvPr/>
            </p:nvSpPr>
            <p:spPr bwMode="auto">
              <a:xfrm>
                <a:off x="1390" y="3199"/>
                <a:ext cx="583" cy="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spAutoFit/>
              </a:bodyPr>
              <a:lstStyle/>
              <a:p>
                <a:r>
                  <a:rPr lang="en-CA" altLang="en-US" sz="1200" b="1">
                    <a:solidFill>
                      <a:srgbClr val="000000"/>
                    </a:solidFill>
                    <a:latin typeface="Arial" panose="020B0604020202020204" pitchFamily="34" charset="0"/>
                  </a:rPr>
                  <a:t>12</a:t>
                </a:r>
                <a:endParaRPr lang="en-CA" altLang="en-US">
                  <a:solidFill>
                    <a:schemeClr val="tx1"/>
                  </a:solidFill>
                  <a:latin typeface="Arial" panose="020B0604020202020204" pitchFamily="34" charset="0"/>
                </a:endParaRPr>
              </a:p>
            </p:txBody>
          </p:sp>
        </p:grpSp>
      </p:grpSp>
      <p:graphicFrame>
        <p:nvGraphicFramePr>
          <p:cNvPr id="263209" name="Object 41">
            <a:extLst>
              <a:ext uri="{FF2B5EF4-FFF2-40B4-BE49-F238E27FC236}">
                <a16:creationId xmlns:a16="http://schemas.microsoft.com/office/drawing/2014/main" id="{70CD19B2-3C52-4B72-B8E0-B0D687C75488}"/>
              </a:ext>
            </a:extLst>
          </p:cNvPr>
          <p:cNvGraphicFramePr>
            <a:graphicFrameLocks noChangeAspect="1"/>
          </p:cNvGraphicFramePr>
          <p:nvPr/>
        </p:nvGraphicFramePr>
        <p:xfrm>
          <a:off x="3568700" y="1500188"/>
          <a:ext cx="5667375" cy="4979987"/>
        </p:xfrm>
        <a:graphic>
          <a:graphicData uri="http://schemas.openxmlformats.org/presentationml/2006/ole">
            <mc:AlternateContent xmlns:mc="http://schemas.openxmlformats.org/markup-compatibility/2006">
              <mc:Choice xmlns:v="urn:schemas-microsoft-com:vml" Requires="v">
                <p:oleObj spid="_x0000_s263211" name="Picture" r:id="rId5" imgW="3772080" imgH="3314880" progId="Word.Picture.8">
                  <p:embed/>
                </p:oleObj>
              </mc:Choice>
              <mc:Fallback>
                <p:oleObj name="Picture" r:id="rId5" imgW="3772080" imgH="3314880" progId="Word.Picture.8">
                  <p:embed/>
                  <p:pic>
                    <p:nvPicPr>
                      <p:cNvPr id="0" name="Object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8700" y="1500188"/>
                        <a:ext cx="5667375" cy="497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D40AA21E-3556-458A-AFA5-0938D6D967A1}"/>
              </a:ext>
            </a:extLst>
          </p:cNvPr>
          <p:cNvSpPr>
            <a:spLocks noGrp="1" noChangeArrowheads="1"/>
          </p:cNvSpPr>
          <p:nvPr>
            <p:ph type="title"/>
          </p:nvPr>
        </p:nvSpPr>
        <p:spPr/>
        <p:txBody>
          <a:bodyPr/>
          <a:lstStyle/>
          <a:p>
            <a:r>
              <a:rPr lang="en-US" altLang="en-US"/>
              <a:t>Strahler Stream Order</a:t>
            </a:r>
          </a:p>
        </p:txBody>
      </p:sp>
      <p:pic>
        <p:nvPicPr>
          <p:cNvPr id="219139" name="Picture 3" descr="G:\MAIDMENT\giswr2000\visual\graphics1\horton.bmp">
            <a:extLst>
              <a:ext uri="{FF2B5EF4-FFF2-40B4-BE49-F238E27FC236}">
                <a16:creationId xmlns:a16="http://schemas.microsoft.com/office/drawing/2014/main" id="{823C7B04-7B33-46F2-963C-DB28569652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676400"/>
            <a:ext cx="5410200" cy="4508500"/>
          </a:xfrm>
          <a:prstGeom prst="rect">
            <a:avLst/>
          </a:prstGeom>
          <a:noFill/>
          <a:extLst>
            <a:ext uri="{909E8E84-426E-40DD-AFC4-6F175D3DCCD1}">
              <a14:hiddenFill xmlns:a14="http://schemas.microsoft.com/office/drawing/2010/main">
                <a:solidFill>
                  <a:srgbClr val="FFFFFF"/>
                </a:solidFill>
              </a14:hiddenFill>
            </a:ext>
          </a:extLst>
        </p:spPr>
      </p:pic>
      <p:sp>
        <p:nvSpPr>
          <p:cNvPr id="219140" name="Text Box 4">
            <a:extLst>
              <a:ext uri="{FF2B5EF4-FFF2-40B4-BE49-F238E27FC236}">
                <a16:creationId xmlns:a16="http://schemas.microsoft.com/office/drawing/2014/main" id="{B503FE1F-AEC7-4F86-BA8A-8479F6A4D3AD}"/>
              </a:ext>
            </a:extLst>
          </p:cNvPr>
          <p:cNvSpPr txBox="1">
            <a:spLocks noChangeArrowheads="1"/>
          </p:cNvSpPr>
          <p:nvPr/>
        </p:nvSpPr>
        <p:spPr bwMode="auto">
          <a:xfrm>
            <a:off x="7604125" y="2174875"/>
            <a:ext cx="1123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2400">
                <a:solidFill>
                  <a:srgbClr val="66FFFF"/>
                </a:solidFill>
              </a:rPr>
              <a:t>Order 1</a:t>
            </a:r>
          </a:p>
        </p:txBody>
      </p:sp>
      <p:sp>
        <p:nvSpPr>
          <p:cNvPr id="219141" name="Line 5">
            <a:extLst>
              <a:ext uri="{FF2B5EF4-FFF2-40B4-BE49-F238E27FC236}">
                <a16:creationId xmlns:a16="http://schemas.microsoft.com/office/drawing/2014/main" id="{A43BFAE1-28B3-42C6-BF59-9046DD35178B}"/>
              </a:ext>
            </a:extLst>
          </p:cNvPr>
          <p:cNvSpPr>
            <a:spLocks noChangeShapeType="1"/>
          </p:cNvSpPr>
          <p:nvPr/>
        </p:nvSpPr>
        <p:spPr bwMode="auto">
          <a:xfrm flipH="1">
            <a:off x="7391400" y="2514600"/>
            <a:ext cx="304800" cy="685800"/>
          </a:xfrm>
          <a:prstGeom prst="line">
            <a:avLst/>
          </a:prstGeom>
          <a:noFill/>
          <a:ln w="9525">
            <a:solidFill>
              <a:srgbClr val="66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142" name="Text Box 6">
            <a:extLst>
              <a:ext uri="{FF2B5EF4-FFF2-40B4-BE49-F238E27FC236}">
                <a16:creationId xmlns:a16="http://schemas.microsoft.com/office/drawing/2014/main" id="{02964CF6-CCBC-46D5-80EC-33774D0C9256}"/>
              </a:ext>
            </a:extLst>
          </p:cNvPr>
          <p:cNvSpPr txBox="1">
            <a:spLocks noChangeArrowheads="1"/>
          </p:cNvSpPr>
          <p:nvPr/>
        </p:nvSpPr>
        <p:spPr bwMode="auto">
          <a:xfrm>
            <a:off x="7391400" y="4191000"/>
            <a:ext cx="1123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2400">
                <a:solidFill>
                  <a:schemeClr val="accent2"/>
                </a:solidFill>
              </a:rPr>
              <a:t>Order 2</a:t>
            </a:r>
          </a:p>
        </p:txBody>
      </p:sp>
      <p:sp>
        <p:nvSpPr>
          <p:cNvPr id="219143" name="Line 7">
            <a:extLst>
              <a:ext uri="{FF2B5EF4-FFF2-40B4-BE49-F238E27FC236}">
                <a16:creationId xmlns:a16="http://schemas.microsoft.com/office/drawing/2014/main" id="{C2627760-8056-4AA5-8542-FD14AABED5D3}"/>
              </a:ext>
            </a:extLst>
          </p:cNvPr>
          <p:cNvSpPr>
            <a:spLocks noChangeShapeType="1"/>
          </p:cNvSpPr>
          <p:nvPr/>
        </p:nvSpPr>
        <p:spPr bwMode="auto">
          <a:xfrm flipH="1" flipV="1">
            <a:off x="7086600" y="3733800"/>
            <a:ext cx="381000" cy="6858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144" name="Text Box 8">
            <a:extLst>
              <a:ext uri="{FF2B5EF4-FFF2-40B4-BE49-F238E27FC236}">
                <a16:creationId xmlns:a16="http://schemas.microsoft.com/office/drawing/2014/main" id="{01FF3551-37BF-4FC7-8701-29FA49C0599D}"/>
              </a:ext>
            </a:extLst>
          </p:cNvPr>
          <p:cNvSpPr txBox="1">
            <a:spLocks noChangeArrowheads="1"/>
          </p:cNvSpPr>
          <p:nvPr/>
        </p:nvSpPr>
        <p:spPr bwMode="auto">
          <a:xfrm>
            <a:off x="152400" y="2209800"/>
            <a:ext cx="30480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buFontTx/>
              <a:buChar char="•"/>
            </a:pPr>
            <a:r>
              <a:rPr kumimoji="0" lang="en-US" altLang="en-US" sz="2400">
                <a:solidFill>
                  <a:schemeClr val="tx1"/>
                </a:solidFill>
              </a:rPr>
              <a:t> most upstream is </a:t>
            </a:r>
            <a:r>
              <a:rPr kumimoji="0" lang="en-US" altLang="en-US" sz="2400">
                <a:solidFill>
                  <a:srgbClr val="FF3300"/>
                </a:solidFill>
              </a:rPr>
              <a:t>order 1</a:t>
            </a:r>
          </a:p>
          <a:p>
            <a:pPr algn="l" eaLnBrk="1" hangingPunct="1">
              <a:buFontTx/>
              <a:buChar char="•"/>
            </a:pPr>
            <a:r>
              <a:rPr kumimoji="0" lang="en-US" altLang="en-US" sz="2400">
                <a:solidFill>
                  <a:schemeClr val="tx1"/>
                </a:solidFill>
              </a:rPr>
              <a:t> when </a:t>
            </a:r>
            <a:r>
              <a:rPr kumimoji="0" lang="en-US" altLang="en-US" sz="2400">
                <a:solidFill>
                  <a:srgbClr val="FF3300"/>
                </a:solidFill>
              </a:rPr>
              <a:t>two streams</a:t>
            </a:r>
            <a:r>
              <a:rPr kumimoji="0" lang="en-US" altLang="en-US" sz="2400">
                <a:solidFill>
                  <a:schemeClr val="tx1"/>
                </a:solidFill>
              </a:rPr>
              <a:t> of a </a:t>
            </a:r>
            <a:r>
              <a:rPr kumimoji="0" lang="en-US" altLang="en-US" sz="2400">
                <a:solidFill>
                  <a:srgbClr val="FF3300"/>
                </a:solidFill>
              </a:rPr>
              <a:t>order i</a:t>
            </a:r>
            <a:r>
              <a:rPr kumimoji="0" lang="en-US" altLang="en-US" sz="2400">
                <a:solidFill>
                  <a:schemeClr val="tx1"/>
                </a:solidFill>
              </a:rPr>
              <a:t> join, a stream of </a:t>
            </a:r>
            <a:r>
              <a:rPr kumimoji="0" lang="en-US" altLang="en-US" sz="2400">
                <a:solidFill>
                  <a:srgbClr val="FF3300"/>
                </a:solidFill>
              </a:rPr>
              <a:t>order i+1</a:t>
            </a:r>
            <a:r>
              <a:rPr kumimoji="0" lang="en-US" altLang="en-US" sz="2400">
                <a:solidFill>
                  <a:schemeClr val="tx1"/>
                </a:solidFill>
              </a:rPr>
              <a:t> is created</a:t>
            </a:r>
          </a:p>
          <a:p>
            <a:pPr algn="l" eaLnBrk="1" hangingPunct="1">
              <a:buFontTx/>
              <a:buChar char="•"/>
            </a:pPr>
            <a:r>
              <a:rPr kumimoji="0" lang="en-US" altLang="en-US" sz="2400">
                <a:solidFill>
                  <a:schemeClr val="tx1"/>
                </a:solidFill>
              </a:rPr>
              <a:t>  when a stream of </a:t>
            </a:r>
            <a:r>
              <a:rPr kumimoji="0" lang="en-US" altLang="en-US" sz="2400">
                <a:solidFill>
                  <a:srgbClr val="FF3300"/>
                </a:solidFill>
              </a:rPr>
              <a:t>order i </a:t>
            </a:r>
            <a:r>
              <a:rPr kumimoji="0" lang="en-US" altLang="en-US" sz="2400">
                <a:solidFill>
                  <a:schemeClr val="tx2"/>
                </a:solidFill>
              </a:rPr>
              <a:t>joins</a:t>
            </a:r>
            <a:r>
              <a:rPr kumimoji="0" lang="en-US" altLang="en-US" sz="2400">
                <a:solidFill>
                  <a:schemeClr val="tx1"/>
                </a:solidFill>
              </a:rPr>
              <a:t> a stream of </a:t>
            </a:r>
            <a:r>
              <a:rPr kumimoji="0" lang="en-US" altLang="en-US" sz="2400">
                <a:solidFill>
                  <a:srgbClr val="FF3300"/>
                </a:solidFill>
              </a:rPr>
              <a:t>order i+1</a:t>
            </a:r>
            <a:r>
              <a:rPr kumimoji="0" lang="en-US" altLang="en-US" sz="2400">
                <a:solidFill>
                  <a:schemeClr val="tx1"/>
                </a:solidFill>
              </a:rPr>
              <a:t>, stream order is </a:t>
            </a:r>
            <a:r>
              <a:rPr kumimoji="0" lang="en-US" altLang="en-US" sz="2400">
                <a:solidFill>
                  <a:srgbClr val="FF3300"/>
                </a:solidFill>
              </a:rPr>
              <a:t>unaltered</a:t>
            </a:r>
          </a:p>
        </p:txBody>
      </p:sp>
      <p:sp>
        <p:nvSpPr>
          <p:cNvPr id="219145" name="Text Box 9">
            <a:extLst>
              <a:ext uri="{FF2B5EF4-FFF2-40B4-BE49-F238E27FC236}">
                <a16:creationId xmlns:a16="http://schemas.microsoft.com/office/drawing/2014/main" id="{9483B209-1BF2-4F8D-9736-5ECC5C1AF138}"/>
              </a:ext>
            </a:extLst>
          </p:cNvPr>
          <p:cNvSpPr txBox="1">
            <a:spLocks noChangeArrowheads="1"/>
          </p:cNvSpPr>
          <p:nvPr/>
        </p:nvSpPr>
        <p:spPr bwMode="auto">
          <a:xfrm>
            <a:off x="6019800" y="2895600"/>
            <a:ext cx="1123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2400">
                <a:solidFill>
                  <a:srgbClr val="CC0099"/>
                </a:solidFill>
              </a:rPr>
              <a:t>Order 3</a:t>
            </a:r>
          </a:p>
        </p:txBody>
      </p:sp>
      <p:sp>
        <p:nvSpPr>
          <p:cNvPr id="219146" name="Line 10">
            <a:extLst>
              <a:ext uri="{FF2B5EF4-FFF2-40B4-BE49-F238E27FC236}">
                <a16:creationId xmlns:a16="http://schemas.microsoft.com/office/drawing/2014/main" id="{F2A8FDF8-1D24-4B76-8A46-54F373B6DA00}"/>
              </a:ext>
            </a:extLst>
          </p:cNvPr>
          <p:cNvSpPr>
            <a:spLocks noChangeShapeType="1"/>
          </p:cNvSpPr>
          <p:nvPr/>
        </p:nvSpPr>
        <p:spPr bwMode="auto">
          <a:xfrm flipH="1">
            <a:off x="6096000" y="3276600"/>
            <a:ext cx="228600" cy="533400"/>
          </a:xfrm>
          <a:prstGeom prst="line">
            <a:avLst/>
          </a:prstGeom>
          <a:noFill/>
          <a:ln w="9525">
            <a:solidFill>
              <a:srgbClr val="CC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147" name="Text Box 11">
            <a:extLst>
              <a:ext uri="{FF2B5EF4-FFF2-40B4-BE49-F238E27FC236}">
                <a16:creationId xmlns:a16="http://schemas.microsoft.com/office/drawing/2014/main" id="{CA3FAC10-F987-4C78-AB08-7351CCF9DC81}"/>
              </a:ext>
            </a:extLst>
          </p:cNvPr>
          <p:cNvSpPr txBox="1">
            <a:spLocks noChangeArrowheads="1"/>
          </p:cNvSpPr>
          <p:nvPr/>
        </p:nvSpPr>
        <p:spPr bwMode="auto">
          <a:xfrm>
            <a:off x="4495800" y="3048000"/>
            <a:ext cx="1123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2400">
                <a:solidFill>
                  <a:srgbClr val="FF9900"/>
                </a:solidFill>
              </a:rPr>
              <a:t>Order 4</a:t>
            </a:r>
          </a:p>
        </p:txBody>
      </p:sp>
      <p:sp>
        <p:nvSpPr>
          <p:cNvPr id="219148" name="Line 12">
            <a:extLst>
              <a:ext uri="{FF2B5EF4-FFF2-40B4-BE49-F238E27FC236}">
                <a16:creationId xmlns:a16="http://schemas.microsoft.com/office/drawing/2014/main" id="{3904A6D3-220D-4BAC-98C3-9CC7394CB7AA}"/>
              </a:ext>
            </a:extLst>
          </p:cNvPr>
          <p:cNvSpPr>
            <a:spLocks noChangeShapeType="1"/>
          </p:cNvSpPr>
          <p:nvPr/>
        </p:nvSpPr>
        <p:spPr bwMode="auto">
          <a:xfrm>
            <a:off x="5029200" y="3429000"/>
            <a:ext cx="76200" cy="533400"/>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9149" name="Text Box 13">
            <a:extLst>
              <a:ext uri="{FF2B5EF4-FFF2-40B4-BE49-F238E27FC236}">
                <a16:creationId xmlns:a16="http://schemas.microsoft.com/office/drawing/2014/main" id="{C16EAFC6-98F7-4B0B-A06A-2D32CDE7C3BD}"/>
              </a:ext>
            </a:extLst>
          </p:cNvPr>
          <p:cNvSpPr txBox="1">
            <a:spLocks noChangeArrowheads="1"/>
          </p:cNvSpPr>
          <p:nvPr/>
        </p:nvSpPr>
        <p:spPr bwMode="auto">
          <a:xfrm>
            <a:off x="5029200" y="2057400"/>
            <a:ext cx="1123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0" lang="en-US" altLang="en-US" sz="2400">
                <a:solidFill>
                  <a:srgbClr val="FF3300"/>
                </a:solidFill>
              </a:rPr>
              <a:t>Order 5</a:t>
            </a:r>
          </a:p>
        </p:txBody>
      </p:sp>
      <p:sp>
        <p:nvSpPr>
          <p:cNvPr id="219150" name="Line 14">
            <a:extLst>
              <a:ext uri="{FF2B5EF4-FFF2-40B4-BE49-F238E27FC236}">
                <a16:creationId xmlns:a16="http://schemas.microsoft.com/office/drawing/2014/main" id="{4B672C99-BF46-4277-8E34-79E496A653C1}"/>
              </a:ext>
            </a:extLst>
          </p:cNvPr>
          <p:cNvSpPr>
            <a:spLocks noChangeShapeType="1"/>
          </p:cNvSpPr>
          <p:nvPr/>
        </p:nvSpPr>
        <p:spPr bwMode="auto">
          <a:xfrm flipH="1">
            <a:off x="5562600" y="2438400"/>
            <a:ext cx="76200" cy="5334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5317FF70-99E6-4BC2-BC5A-DCDF5D9765DE}"/>
              </a:ext>
            </a:extLst>
          </p:cNvPr>
          <p:cNvSpPr>
            <a:spLocks noGrp="1" noChangeArrowheads="1"/>
          </p:cNvSpPr>
          <p:nvPr>
            <p:ph type="title"/>
          </p:nvPr>
        </p:nvSpPr>
        <p:spPr>
          <a:xfrm>
            <a:off x="711200" y="309563"/>
            <a:ext cx="7772400" cy="1143000"/>
          </a:xfrm>
        </p:spPr>
        <p:txBody>
          <a:bodyPr/>
          <a:lstStyle/>
          <a:p>
            <a:r>
              <a:rPr lang="en-US" altLang="en-US"/>
              <a:t>Slope Law</a:t>
            </a:r>
          </a:p>
        </p:txBody>
      </p:sp>
      <p:graphicFrame>
        <p:nvGraphicFramePr>
          <p:cNvPr id="220163" name="Object 3">
            <a:extLst>
              <a:ext uri="{FF2B5EF4-FFF2-40B4-BE49-F238E27FC236}">
                <a16:creationId xmlns:a16="http://schemas.microsoft.com/office/drawing/2014/main" id="{7089F3DE-27D4-424A-8E8F-F5695A4DA2B4}"/>
              </a:ext>
            </a:extLst>
          </p:cNvPr>
          <p:cNvGraphicFramePr>
            <a:graphicFrameLocks noChangeAspect="1"/>
          </p:cNvGraphicFramePr>
          <p:nvPr/>
        </p:nvGraphicFramePr>
        <p:xfrm>
          <a:off x="1173163" y="1298575"/>
          <a:ext cx="6710362" cy="5184775"/>
        </p:xfrm>
        <a:graphic>
          <a:graphicData uri="http://schemas.openxmlformats.org/presentationml/2006/ole">
            <mc:AlternateContent xmlns:mc="http://schemas.openxmlformats.org/markup-compatibility/2006">
              <mc:Choice xmlns:v="urn:schemas-microsoft-com:vml" Requires="v">
                <p:oleObj spid="_x0000_s264192" name="Graph Sheet" r:id="rId4" imgW="3352680" imgH="2590560" progId="SPLUSGraphSheetFileType">
                  <p:embed/>
                </p:oleObj>
              </mc:Choice>
              <mc:Fallback>
                <p:oleObj name="Graph Sheet" r:id="rId4" imgW="3352680" imgH="2590560" progId="SPLUSGraphSheetFileTyp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3163" y="1298575"/>
                        <a:ext cx="6710362"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7E25B522-A86F-4287-878C-9E939150F973}"/>
              </a:ext>
            </a:extLst>
          </p:cNvPr>
          <p:cNvSpPr>
            <a:spLocks noGrp="1" noChangeArrowheads="1"/>
          </p:cNvSpPr>
          <p:nvPr>
            <p:ph type="title"/>
          </p:nvPr>
        </p:nvSpPr>
        <p:spPr>
          <a:xfrm>
            <a:off x="762000" y="381000"/>
            <a:ext cx="7772400" cy="1143000"/>
          </a:xfrm>
        </p:spPr>
        <p:txBody>
          <a:bodyPr/>
          <a:lstStyle/>
          <a:p>
            <a:r>
              <a:rPr lang="en-US" altLang="en-US"/>
              <a:t>Constant Stream Drops Law</a:t>
            </a:r>
          </a:p>
        </p:txBody>
      </p:sp>
      <p:graphicFrame>
        <p:nvGraphicFramePr>
          <p:cNvPr id="221187" name="Object 3">
            <a:extLst>
              <a:ext uri="{FF2B5EF4-FFF2-40B4-BE49-F238E27FC236}">
                <a16:creationId xmlns:a16="http://schemas.microsoft.com/office/drawing/2014/main" id="{4F457A84-79BF-43E3-8A75-F98632CC1AA2}"/>
              </a:ext>
            </a:extLst>
          </p:cNvPr>
          <p:cNvGraphicFramePr>
            <a:graphicFrameLocks noChangeAspect="1"/>
          </p:cNvGraphicFramePr>
          <p:nvPr/>
        </p:nvGraphicFramePr>
        <p:xfrm>
          <a:off x="990600" y="1295400"/>
          <a:ext cx="6710363" cy="5184775"/>
        </p:xfrm>
        <a:graphic>
          <a:graphicData uri="http://schemas.openxmlformats.org/presentationml/2006/ole">
            <mc:AlternateContent xmlns:mc="http://schemas.openxmlformats.org/markup-compatibility/2006">
              <mc:Choice xmlns:v="urn:schemas-microsoft-com:vml" Requires="v">
                <p:oleObj spid="_x0000_s221188" name="Graph Sheet" r:id="rId4" imgW="3352680" imgH="2590560" progId="SPLUSGraphSheetFileType">
                  <p:embed/>
                </p:oleObj>
              </mc:Choice>
              <mc:Fallback>
                <p:oleObj name="Graph Sheet" r:id="rId4" imgW="3352680" imgH="2590560" progId="SPLUSGraphSheetFileTyp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295400"/>
                        <a:ext cx="6710363"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02" name="Rectangle 1026">
            <a:extLst>
              <a:ext uri="{FF2B5EF4-FFF2-40B4-BE49-F238E27FC236}">
                <a16:creationId xmlns:a16="http://schemas.microsoft.com/office/drawing/2014/main" id="{5EC96803-0CE3-4BCB-A994-03AABDC00DAF}"/>
              </a:ext>
            </a:extLst>
          </p:cNvPr>
          <p:cNvSpPr>
            <a:spLocks noGrp="1" noChangeArrowheads="1"/>
          </p:cNvSpPr>
          <p:nvPr>
            <p:ph type="title"/>
          </p:nvPr>
        </p:nvSpPr>
        <p:spPr>
          <a:xfrm>
            <a:off x="244475" y="304800"/>
            <a:ext cx="8564563" cy="3216275"/>
          </a:xfrm>
        </p:spPr>
        <p:txBody>
          <a:bodyPr/>
          <a:lstStyle/>
          <a:p>
            <a:pPr>
              <a:lnSpc>
                <a:spcPct val="100000"/>
              </a:lnSpc>
            </a:pPr>
            <a:r>
              <a:rPr lang="en-US" altLang="en-US" sz="4400">
                <a:latin typeface="Times New Roman" panose="02020603050405020304" pitchFamily="18" charset="0"/>
              </a:rPr>
              <a:t>Hydrologic processes are different on hillslopes and in channels.  It is important to recognize this and delineate model elements that account for this.</a:t>
            </a:r>
          </a:p>
        </p:txBody>
      </p:sp>
      <p:sp>
        <p:nvSpPr>
          <p:cNvPr id="256003" name="Rectangle 1027">
            <a:extLst>
              <a:ext uri="{FF2B5EF4-FFF2-40B4-BE49-F238E27FC236}">
                <a16:creationId xmlns:a16="http://schemas.microsoft.com/office/drawing/2014/main" id="{D7880EAD-D79B-4154-864F-7994DA9B9D20}"/>
              </a:ext>
            </a:extLst>
          </p:cNvPr>
          <p:cNvSpPr>
            <a:spLocks noGrp="1" noChangeArrowheads="1"/>
          </p:cNvSpPr>
          <p:nvPr>
            <p:ph type="body" idx="1"/>
          </p:nvPr>
        </p:nvSpPr>
        <p:spPr>
          <a:xfrm>
            <a:off x="503238" y="3794125"/>
            <a:ext cx="8167687" cy="2498725"/>
          </a:xfrm>
        </p:spPr>
        <p:txBody>
          <a:bodyPr/>
          <a:lstStyle/>
          <a:p>
            <a:r>
              <a:rPr lang="en-US" altLang="en-US"/>
              <a:t>Concentrated versus dispersed flow.</a:t>
            </a:r>
          </a:p>
          <a:p>
            <a:r>
              <a:rPr lang="en-US" altLang="en-US"/>
              <a:t>Objective delineation of channel networks using digital elevation models.</a:t>
            </a:r>
          </a:p>
          <a:p>
            <a:r>
              <a:rPr lang="en-US" altLang="en-US"/>
              <a:t>Terrain analysis using Digital Elevation Models (TauDEM) software.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58" name="Rectangle 1026">
            <a:extLst>
              <a:ext uri="{FF2B5EF4-FFF2-40B4-BE49-F238E27FC236}">
                <a16:creationId xmlns:a16="http://schemas.microsoft.com/office/drawing/2014/main" id="{7381E08D-2E45-47E0-A138-BEEFDF69B457}"/>
              </a:ext>
            </a:extLst>
          </p:cNvPr>
          <p:cNvSpPr>
            <a:spLocks noGrp="1" noChangeArrowheads="1"/>
          </p:cNvSpPr>
          <p:nvPr>
            <p:ph type="title"/>
          </p:nvPr>
        </p:nvSpPr>
        <p:spPr>
          <a:xfrm>
            <a:off x="698500" y="177800"/>
            <a:ext cx="7772400" cy="901700"/>
          </a:xfrm>
        </p:spPr>
        <p:txBody>
          <a:bodyPr/>
          <a:lstStyle/>
          <a:p>
            <a:r>
              <a:rPr lang="en-US" altLang="en-US" sz="4400"/>
              <a:t>Stream Drop</a:t>
            </a:r>
            <a:br>
              <a:rPr lang="en-US" altLang="en-US" sz="4400"/>
            </a:br>
            <a:r>
              <a:rPr lang="en-US" altLang="en-US" sz="2800"/>
              <a:t>Elevation difference between ends of stream</a:t>
            </a:r>
          </a:p>
        </p:txBody>
      </p:sp>
      <p:pic>
        <p:nvPicPr>
          <p:cNvPr id="224259" name="Picture 1027" descr="G:\MAIDMENT\giswr2000\visual\graphics1\drop.bmp">
            <a:extLst>
              <a:ext uri="{FF2B5EF4-FFF2-40B4-BE49-F238E27FC236}">
                <a16:creationId xmlns:a16="http://schemas.microsoft.com/office/drawing/2014/main" id="{5B1B5145-9C62-480A-900C-9C3D8CEEF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1198563"/>
            <a:ext cx="5883275" cy="4387850"/>
          </a:xfrm>
          <a:prstGeom prst="rect">
            <a:avLst/>
          </a:prstGeom>
          <a:noFill/>
          <a:extLst>
            <a:ext uri="{909E8E84-426E-40DD-AFC4-6F175D3DCCD1}">
              <a14:hiddenFill xmlns:a14="http://schemas.microsoft.com/office/drawing/2010/main">
                <a:solidFill>
                  <a:srgbClr val="FFFFFF"/>
                </a:solidFill>
              </a14:hiddenFill>
            </a:ext>
          </a:extLst>
        </p:spPr>
      </p:pic>
      <p:grpSp>
        <p:nvGrpSpPr>
          <p:cNvPr id="224260" name="Group 1028">
            <a:extLst>
              <a:ext uri="{FF2B5EF4-FFF2-40B4-BE49-F238E27FC236}">
                <a16:creationId xmlns:a16="http://schemas.microsoft.com/office/drawing/2014/main" id="{73E252FC-D2CE-45E2-9C7D-487F7DAAF069}"/>
              </a:ext>
            </a:extLst>
          </p:cNvPr>
          <p:cNvGrpSpPr>
            <a:grpSpLocks/>
          </p:cNvGrpSpPr>
          <p:nvPr/>
        </p:nvGrpSpPr>
        <p:grpSpPr bwMode="auto">
          <a:xfrm>
            <a:off x="1155700" y="4000500"/>
            <a:ext cx="7251700" cy="2638425"/>
            <a:chOff x="728" y="2520"/>
            <a:chExt cx="4568" cy="1662"/>
          </a:xfrm>
        </p:grpSpPr>
        <p:sp>
          <p:nvSpPr>
            <p:cNvPr id="224261" name="Text Box 1029">
              <a:extLst>
                <a:ext uri="{FF2B5EF4-FFF2-40B4-BE49-F238E27FC236}">
                  <a16:creationId xmlns:a16="http://schemas.microsoft.com/office/drawing/2014/main" id="{CEBCA93A-E04A-4A3A-8115-5AB46120A35E}"/>
                </a:ext>
              </a:extLst>
            </p:cNvPr>
            <p:cNvSpPr txBox="1">
              <a:spLocks noChangeArrowheads="1"/>
            </p:cNvSpPr>
            <p:nvPr/>
          </p:nvSpPr>
          <p:spPr bwMode="auto">
            <a:xfrm>
              <a:off x="728" y="3664"/>
              <a:ext cx="456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en-US" altLang="en-US" sz="2400">
                  <a:solidFill>
                    <a:schemeClr val="tx1"/>
                  </a:solidFill>
                </a:rPr>
                <a:t>Note that a “Strahler stream” comprises a sequence of links (reaches or segments) of the same order</a:t>
              </a:r>
            </a:p>
          </p:txBody>
        </p:sp>
        <p:grpSp>
          <p:nvGrpSpPr>
            <p:cNvPr id="224262" name="Group 1030">
              <a:extLst>
                <a:ext uri="{FF2B5EF4-FFF2-40B4-BE49-F238E27FC236}">
                  <a16:creationId xmlns:a16="http://schemas.microsoft.com/office/drawing/2014/main" id="{EEB85B0B-8A08-477A-AA78-3A1B840CD2B0}"/>
                </a:ext>
              </a:extLst>
            </p:cNvPr>
            <p:cNvGrpSpPr>
              <a:grpSpLocks/>
            </p:cNvGrpSpPr>
            <p:nvPr/>
          </p:nvGrpSpPr>
          <p:grpSpPr bwMode="auto">
            <a:xfrm>
              <a:off x="1968" y="2520"/>
              <a:ext cx="1592" cy="935"/>
              <a:chOff x="1968" y="2520"/>
              <a:chExt cx="1592" cy="935"/>
            </a:xfrm>
          </p:grpSpPr>
          <p:sp>
            <p:nvSpPr>
              <p:cNvPr id="224263" name="AutoShape 1031">
                <a:extLst>
                  <a:ext uri="{FF2B5EF4-FFF2-40B4-BE49-F238E27FC236}">
                    <a16:creationId xmlns:a16="http://schemas.microsoft.com/office/drawing/2014/main" id="{0DC3E6B7-F3C8-4204-B44B-71968B59A33E}"/>
                  </a:ext>
                </a:extLst>
              </p:cNvPr>
              <p:cNvSpPr>
                <a:spLocks noChangeArrowheads="1"/>
              </p:cNvSpPr>
              <p:nvPr/>
            </p:nvSpPr>
            <p:spPr bwMode="auto">
              <a:xfrm>
                <a:off x="2536" y="2744"/>
                <a:ext cx="64" cy="5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264" name="AutoShape 1032">
                <a:extLst>
                  <a:ext uri="{FF2B5EF4-FFF2-40B4-BE49-F238E27FC236}">
                    <a16:creationId xmlns:a16="http://schemas.microsoft.com/office/drawing/2014/main" id="{5F030AD1-16CC-4B6F-A071-571E101729B4}"/>
                  </a:ext>
                </a:extLst>
              </p:cNvPr>
              <p:cNvSpPr>
                <a:spLocks noChangeArrowheads="1"/>
              </p:cNvSpPr>
              <p:nvPr/>
            </p:nvSpPr>
            <p:spPr bwMode="auto">
              <a:xfrm>
                <a:off x="2976" y="2880"/>
                <a:ext cx="64" cy="62"/>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265" name="Text Box 1033">
                <a:extLst>
                  <a:ext uri="{FF2B5EF4-FFF2-40B4-BE49-F238E27FC236}">
                    <a16:creationId xmlns:a16="http://schemas.microsoft.com/office/drawing/2014/main" id="{4DB742EB-3892-44B1-B04D-FF481C48909C}"/>
                  </a:ext>
                </a:extLst>
              </p:cNvPr>
              <p:cNvSpPr txBox="1">
                <a:spLocks noChangeArrowheads="1"/>
              </p:cNvSpPr>
              <p:nvPr/>
            </p:nvSpPr>
            <p:spPr bwMode="auto">
              <a:xfrm>
                <a:off x="1968" y="2928"/>
                <a:ext cx="6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latin typeface="Arial" panose="020B0604020202020204" pitchFamily="34" charset="0"/>
                  </a:rPr>
                  <a:t>Nodes</a:t>
                </a:r>
              </a:p>
            </p:txBody>
          </p:sp>
          <p:sp>
            <p:nvSpPr>
              <p:cNvPr id="224266" name="Text Box 1034">
                <a:extLst>
                  <a:ext uri="{FF2B5EF4-FFF2-40B4-BE49-F238E27FC236}">
                    <a16:creationId xmlns:a16="http://schemas.microsoft.com/office/drawing/2014/main" id="{86E227D6-7D91-4AD3-8B83-C38800AB83E6}"/>
                  </a:ext>
                </a:extLst>
              </p:cNvPr>
              <p:cNvSpPr txBox="1">
                <a:spLocks noChangeArrowheads="1"/>
              </p:cNvSpPr>
              <p:nvPr/>
            </p:nvSpPr>
            <p:spPr bwMode="auto">
              <a:xfrm>
                <a:off x="2728" y="3040"/>
                <a:ext cx="6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latin typeface="Arial" panose="020B0604020202020204" pitchFamily="34" charset="0"/>
                  </a:rPr>
                  <a:t>Links</a:t>
                </a:r>
              </a:p>
            </p:txBody>
          </p:sp>
          <p:sp>
            <p:nvSpPr>
              <p:cNvPr id="224267" name="Text Box 1035">
                <a:extLst>
                  <a:ext uri="{FF2B5EF4-FFF2-40B4-BE49-F238E27FC236}">
                    <a16:creationId xmlns:a16="http://schemas.microsoft.com/office/drawing/2014/main" id="{6B91F9AA-9792-4636-BF10-649206E5FF15}"/>
                  </a:ext>
                </a:extLst>
              </p:cNvPr>
              <p:cNvSpPr txBox="1">
                <a:spLocks noChangeArrowheads="1"/>
              </p:cNvSpPr>
              <p:nvPr/>
            </p:nvSpPr>
            <p:spPr bwMode="auto">
              <a:xfrm>
                <a:off x="2328" y="3224"/>
                <a:ext cx="12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latin typeface="Arial" panose="020B0604020202020204" pitchFamily="34" charset="0"/>
                  </a:rPr>
                  <a:t>Single Stream</a:t>
                </a:r>
              </a:p>
            </p:txBody>
          </p:sp>
          <p:sp>
            <p:nvSpPr>
              <p:cNvPr id="224268" name="Line 1036">
                <a:extLst>
                  <a:ext uri="{FF2B5EF4-FFF2-40B4-BE49-F238E27FC236}">
                    <a16:creationId xmlns:a16="http://schemas.microsoft.com/office/drawing/2014/main" id="{BC2A3A83-A95D-4FCF-BEA2-4F78CADC2A9A}"/>
                  </a:ext>
                </a:extLst>
              </p:cNvPr>
              <p:cNvSpPr>
                <a:spLocks noChangeShapeType="1"/>
              </p:cNvSpPr>
              <p:nvPr/>
            </p:nvSpPr>
            <p:spPr bwMode="auto">
              <a:xfrm flipH="1" flipV="1">
                <a:off x="2224" y="2520"/>
                <a:ext cx="72" cy="4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269" name="Line 1037">
                <a:extLst>
                  <a:ext uri="{FF2B5EF4-FFF2-40B4-BE49-F238E27FC236}">
                    <a16:creationId xmlns:a16="http://schemas.microsoft.com/office/drawing/2014/main" id="{94473873-F24F-4195-995F-A741674EDA56}"/>
                  </a:ext>
                </a:extLst>
              </p:cNvPr>
              <p:cNvSpPr>
                <a:spLocks noChangeShapeType="1"/>
              </p:cNvSpPr>
              <p:nvPr/>
            </p:nvSpPr>
            <p:spPr bwMode="auto">
              <a:xfrm flipH="1" flipV="1">
                <a:off x="2416" y="2776"/>
                <a:ext cx="184" cy="4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270" name="Line 1038">
                <a:extLst>
                  <a:ext uri="{FF2B5EF4-FFF2-40B4-BE49-F238E27FC236}">
                    <a16:creationId xmlns:a16="http://schemas.microsoft.com/office/drawing/2014/main" id="{56A197B0-867E-415C-89B3-684A428BEB32}"/>
                  </a:ext>
                </a:extLst>
              </p:cNvPr>
              <p:cNvSpPr>
                <a:spLocks noChangeShapeType="1"/>
              </p:cNvSpPr>
              <p:nvPr/>
            </p:nvSpPr>
            <p:spPr bwMode="auto">
              <a:xfrm flipV="1">
                <a:off x="2984" y="2936"/>
                <a:ext cx="120" cy="15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271" name="Line 1039">
                <a:extLst>
                  <a:ext uri="{FF2B5EF4-FFF2-40B4-BE49-F238E27FC236}">
                    <a16:creationId xmlns:a16="http://schemas.microsoft.com/office/drawing/2014/main" id="{864410B8-2954-4E54-953A-C95960B7A393}"/>
                  </a:ext>
                </a:extLst>
              </p:cNvPr>
              <p:cNvSpPr>
                <a:spLocks noChangeShapeType="1"/>
              </p:cNvSpPr>
              <p:nvPr/>
            </p:nvSpPr>
            <p:spPr bwMode="auto">
              <a:xfrm flipH="1" flipV="1">
                <a:off x="2848" y="2920"/>
                <a:ext cx="112" cy="1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272" name="Line 1040">
                <a:extLst>
                  <a:ext uri="{FF2B5EF4-FFF2-40B4-BE49-F238E27FC236}">
                    <a16:creationId xmlns:a16="http://schemas.microsoft.com/office/drawing/2014/main" id="{9F7ED880-E450-4153-811D-F17E0A5667CD}"/>
                  </a:ext>
                </a:extLst>
              </p:cNvPr>
              <p:cNvSpPr>
                <a:spLocks noChangeShapeType="1"/>
              </p:cNvSpPr>
              <p:nvPr/>
            </p:nvSpPr>
            <p:spPr bwMode="auto">
              <a:xfrm flipV="1">
                <a:off x="2592" y="2904"/>
                <a:ext cx="112" cy="3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273" name="Line 1041">
                <a:extLst>
                  <a:ext uri="{FF2B5EF4-FFF2-40B4-BE49-F238E27FC236}">
                    <a16:creationId xmlns:a16="http://schemas.microsoft.com/office/drawing/2014/main" id="{69AC3AA9-D62B-4A80-91DE-10EA245DC084}"/>
                  </a:ext>
                </a:extLst>
              </p:cNvPr>
              <p:cNvSpPr>
                <a:spLocks noChangeShapeType="1"/>
              </p:cNvSpPr>
              <p:nvPr/>
            </p:nvSpPr>
            <p:spPr bwMode="auto">
              <a:xfrm flipV="1">
                <a:off x="2608" y="2936"/>
                <a:ext cx="480" cy="3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274" name="Line 1042">
                <a:extLst>
                  <a:ext uri="{FF2B5EF4-FFF2-40B4-BE49-F238E27FC236}">
                    <a16:creationId xmlns:a16="http://schemas.microsoft.com/office/drawing/2014/main" id="{8D62EDE7-6F38-4537-B724-53E155F96C51}"/>
                  </a:ext>
                </a:extLst>
              </p:cNvPr>
              <p:cNvSpPr>
                <a:spLocks noChangeShapeType="1"/>
              </p:cNvSpPr>
              <p:nvPr/>
            </p:nvSpPr>
            <p:spPr bwMode="auto">
              <a:xfrm flipV="1">
                <a:off x="2296" y="2808"/>
                <a:ext cx="240" cy="1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3DA447D2-27A2-4D7D-821A-1C97BC36F558}"/>
              </a:ext>
            </a:extLst>
          </p:cNvPr>
          <p:cNvSpPr>
            <a:spLocks noGrp="1" noChangeArrowheads="1"/>
          </p:cNvSpPr>
          <p:nvPr>
            <p:ph type="title"/>
          </p:nvPr>
        </p:nvSpPr>
        <p:spPr>
          <a:xfrm>
            <a:off x="295275" y="231775"/>
            <a:ext cx="8658225" cy="2185988"/>
          </a:xfrm>
        </p:spPr>
        <p:txBody>
          <a:bodyPr/>
          <a:lstStyle/>
          <a:p>
            <a:pPr>
              <a:lnSpc>
                <a:spcPct val="100000"/>
              </a:lnSpc>
            </a:pPr>
            <a:r>
              <a:rPr lang="en-US" altLang="en-US" sz="3200" b="0">
                <a:solidFill>
                  <a:srgbClr val="FF3300"/>
                </a:solidFill>
                <a:latin typeface="Times New Roman" panose="02020603050405020304" pitchFamily="18" charset="0"/>
              </a:rPr>
              <a:t>Suggestion:  Map channel networks from the DEM at the finest resolution consistent with observed channel network geomorphology ‘laws’.  </a:t>
            </a:r>
          </a:p>
        </p:txBody>
      </p:sp>
      <p:sp>
        <p:nvSpPr>
          <p:cNvPr id="223235" name="Rectangle 3">
            <a:extLst>
              <a:ext uri="{FF2B5EF4-FFF2-40B4-BE49-F238E27FC236}">
                <a16:creationId xmlns:a16="http://schemas.microsoft.com/office/drawing/2014/main" id="{FAC66B23-84B3-4F9B-9280-741EAC6FB1BB}"/>
              </a:ext>
            </a:extLst>
          </p:cNvPr>
          <p:cNvSpPr>
            <a:spLocks noGrp="1" noChangeArrowheads="1"/>
          </p:cNvSpPr>
          <p:nvPr>
            <p:ph type="body" idx="4294967295"/>
          </p:nvPr>
        </p:nvSpPr>
        <p:spPr>
          <a:xfrm>
            <a:off x="633413" y="2476500"/>
            <a:ext cx="7772400" cy="4114800"/>
          </a:xfrm>
        </p:spPr>
        <p:txBody>
          <a:bodyPr/>
          <a:lstStyle/>
          <a:p>
            <a:r>
              <a:rPr lang="en-US" altLang="en-US" sz="3200">
                <a:solidFill>
                  <a:schemeClr val="hlink"/>
                </a:solidFill>
                <a:latin typeface="Times New Roman" panose="02020603050405020304" pitchFamily="18" charset="0"/>
              </a:rPr>
              <a:t>Look for statistically significant break in constant stream drop property</a:t>
            </a:r>
          </a:p>
          <a:p>
            <a:r>
              <a:rPr lang="en-US" altLang="en-US" sz="3200">
                <a:solidFill>
                  <a:schemeClr val="bg2"/>
                </a:solidFill>
                <a:latin typeface="Times New Roman" panose="02020603050405020304" pitchFamily="18" charset="0"/>
              </a:rPr>
              <a:t>Break in slope versus contributing area relationship</a:t>
            </a:r>
          </a:p>
          <a:p>
            <a:r>
              <a:rPr lang="en-US" altLang="en-US" sz="3200">
                <a:solidFill>
                  <a:schemeClr val="bg2"/>
                </a:solidFill>
                <a:latin typeface="Times New Roman" panose="02020603050405020304" pitchFamily="18" charset="0"/>
              </a:rPr>
              <a:t>Physical basis in the form instability theory of Smith and Bretherton (1972), see Tarboton et al. 1992</a:t>
            </a: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id="{D82C9707-0DF5-467E-93FE-7710C7B6523A}"/>
              </a:ext>
            </a:extLst>
          </p:cNvPr>
          <p:cNvSpPr>
            <a:spLocks noGrp="1" noChangeArrowheads="1"/>
          </p:cNvSpPr>
          <p:nvPr>
            <p:ph type="title"/>
          </p:nvPr>
        </p:nvSpPr>
        <p:spPr>
          <a:xfrm>
            <a:off x="527050" y="158750"/>
            <a:ext cx="8388350" cy="785813"/>
          </a:xfrm>
        </p:spPr>
        <p:txBody>
          <a:bodyPr/>
          <a:lstStyle/>
          <a:p>
            <a:r>
              <a:rPr lang="en-US" altLang="en-US" sz="4400"/>
              <a:t>Statistical Analysis of Stream Drops</a:t>
            </a:r>
            <a:endParaRPr lang="en-US" altLang="en-US" sz="3200">
              <a:solidFill>
                <a:srgbClr val="FF3300"/>
              </a:solidFill>
            </a:endParaRPr>
          </a:p>
        </p:txBody>
      </p:sp>
      <p:sp>
        <p:nvSpPr>
          <p:cNvPr id="225286" name="Rectangle 6">
            <a:extLst>
              <a:ext uri="{FF2B5EF4-FFF2-40B4-BE49-F238E27FC236}">
                <a16:creationId xmlns:a16="http://schemas.microsoft.com/office/drawing/2014/main" id="{54207F6C-F4B6-4D30-8D32-521EFF7AC41D}"/>
              </a:ext>
            </a:extLst>
          </p:cNvPr>
          <p:cNvSpPr>
            <a:spLocks noChangeArrowheads="1"/>
          </p:cNvSpPr>
          <p:nvPr/>
        </p:nvSpPr>
        <p:spPr bwMode="auto">
          <a:xfrm>
            <a:off x="3581400" y="2428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5288" name="Rectangle 8">
            <a:extLst>
              <a:ext uri="{FF2B5EF4-FFF2-40B4-BE49-F238E27FC236}">
                <a16:creationId xmlns:a16="http://schemas.microsoft.com/office/drawing/2014/main" id="{6B4C0C03-1A6C-4A4C-9FBF-413CE9BFA680}"/>
              </a:ext>
            </a:extLst>
          </p:cNvPr>
          <p:cNvSpPr>
            <a:spLocks noChangeArrowheads="1"/>
          </p:cNvSpPr>
          <p:nvPr/>
        </p:nvSpPr>
        <p:spPr bwMode="auto">
          <a:xfrm>
            <a:off x="3586163" y="2428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5290" name="Rectangle 10">
            <a:extLst>
              <a:ext uri="{FF2B5EF4-FFF2-40B4-BE49-F238E27FC236}">
                <a16:creationId xmlns:a16="http://schemas.microsoft.com/office/drawing/2014/main" id="{390106E4-0511-4FA7-9C46-EFF3F862ACDB}"/>
              </a:ext>
            </a:extLst>
          </p:cNvPr>
          <p:cNvSpPr>
            <a:spLocks noChangeArrowheads="1"/>
          </p:cNvSpPr>
          <p:nvPr/>
        </p:nvSpPr>
        <p:spPr bwMode="auto">
          <a:xfrm>
            <a:off x="3590925" y="2433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225285" name="Object 5">
            <a:extLst>
              <a:ext uri="{FF2B5EF4-FFF2-40B4-BE49-F238E27FC236}">
                <a16:creationId xmlns:a16="http://schemas.microsoft.com/office/drawing/2014/main" id="{8D9E5363-0971-4A45-BEAD-612253669BC8}"/>
              </a:ext>
            </a:extLst>
          </p:cNvPr>
          <p:cNvGraphicFramePr>
            <a:graphicFrameLocks noChangeAspect="1"/>
          </p:cNvGraphicFramePr>
          <p:nvPr/>
        </p:nvGraphicFramePr>
        <p:xfrm>
          <a:off x="0" y="1406525"/>
          <a:ext cx="3071813" cy="3111500"/>
        </p:xfrm>
        <a:graphic>
          <a:graphicData uri="http://schemas.openxmlformats.org/presentationml/2006/ole">
            <mc:AlternateContent xmlns:mc="http://schemas.openxmlformats.org/markup-compatibility/2006">
              <mc:Choice xmlns:v="urn:schemas-microsoft-com:vml" Requires="v">
                <p:oleObj spid="_x0000_s225296" r:id="rId4" imgW="3352800" imgH="2590465" progId="SPLUSGraphSheetFileType">
                  <p:embed/>
                </p:oleObj>
              </mc:Choice>
              <mc:Fallback>
                <p:oleObj r:id="rId4" imgW="3352800" imgH="2590465" progId="SPLUSGraphSheetFileTyp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l="22363" t="13060" r="18546" b="9531"/>
                      <a:stretch>
                        <a:fillRect/>
                      </a:stretch>
                    </p:blipFill>
                    <p:spPr bwMode="auto">
                      <a:xfrm>
                        <a:off x="0" y="1406525"/>
                        <a:ext cx="3071813" cy="311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287" name="Object 7">
            <a:extLst>
              <a:ext uri="{FF2B5EF4-FFF2-40B4-BE49-F238E27FC236}">
                <a16:creationId xmlns:a16="http://schemas.microsoft.com/office/drawing/2014/main" id="{00083A10-BB99-43BA-AC0D-2A22148A7172}"/>
              </a:ext>
            </a:extLst>
          </p:cNvPr>
          <p:cNvGraphicFramePr>
            <a:graphicFrameLocks noChangeAspect="1"/>
          </p:cNvGraphicFramePr>
          <p:nvPr/>
        </p:nvGraphicFramePr>
        <p:xfrm>
          <a:off x="3019425" y="1450975"/>
          <a:ext cx="3052763" cy="3089275"/>
        </p:xfrm>
        <a:graphic>
          <a:graphicData uri="http://schemas.openxmlformats.org/presentationml/2006/ole">
            <mc:AlternateContent xmlns:mc="http://schemas.openxmlformats.org/markup-compatibility/2006">
              <mc:Choice xmlns:v="urn:schemas-microsoft-com:vml" Requires="v">
                <p:oleObj spid="_x0000_s225297" r:id="rId6" imgW="3352800" imgH="2590465" progId="SPLUSGraphSheetFileType">
                  <p:embed/>
                </p:oleObj>
              </mc:Choice>
              <mc:Fallback>
                <p:oleObj r:id="rId6" imgW="3352800" imgH="2590465" progId="SPLUSGraphSheetFileType">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l="22636" t="13766" r="18546" b="9178"/>
                      <a:stretch>
                        <a:fillRect/>
                      </a:stretch>
                    </p:blipFill>
                    <p:spPr bwMode="auto">
                      <a:xfrm>
                        <a:off x="3019425" y="1450975"/>
                        <a:ext cx="3052763" cy="308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289" name="Object 9">
            <a:extLst>
              <a:ext uri="{FF2B5EF4-FFF2-40B4-BE49-F238E27FC236}">
                <a16:creationId xmlns:a16="http://schemas.microsoft.com/office/drawing/2014/main" id="{A4E370EC-365B-4E68-BFCB-F2F0EE0248D5}"/>
              </a:ext>
            </a:extLst>
          </p:cNvPr>
          <p:cNvGraphicFramePr>
            <a:graphicFrameLocks noChangeAspect="1"/>
          </p:cNvGraphicFramePr>
          <p:nvPr/>
        </p:nvGraphicFramePr>
        <p:xfrm>
          <a:off x="6062663" y="1454150"/>
          <a:ext cx="3043237" cy="3076575"/>
        </p:xfrm>
        <a:graphic>
          <a:graphicData uri="http://schemas.openxmlformats.org/presentationml/2006/ole">
            <mc:AlternateContent xmlns:mc="http://schemas.openxmlformats.org/markup-compatibility/2006">
              <mc:Choice xmlns:v="urn:schemas-microsoft-com:vml" Requires="v">
                <p:oleObj spid="_x0000_s225298" r:id="rId8" imgW="3352800" imgH="2590465" progId="SPLUSGraphSheetFileType">
                  <p:embed/>
                </p:oleObj>
              </mc:Choice>
              <mc:Fallback>
                <p:oleObj r:id="rId8" imgW="3352800" imgH="2590465" progId="SPLUSGraphSheetFileType">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l="22363" t="13766" r="19090" b="9531"/>
                      <a:stretch>
                        <a:fillRect/>
                      </a:stretch>
                    </p:blipFill>
                    <p:spPr bwMode="auto">
                      <a:xfrm>
                        <a:off x="6062663" y="1454150"/>
                        <a:ext cx="3043237" cy="307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291" name="Rectangle 11">
            <a:extLst>
              <a:ext uri="{FF2B5EF4-FFF2-40B4-BE49-F238E27FC236}">
                <a16:creationId xmlns:a16="http://schemas.microsoft.com/office/drawing/2014/main" id="{8E75E774-BD4F-4128-BDD3-ABB3C6F1A24E}"/>
              </a:ext>
            </a:extLst>
          </p:cNvPr>
          <p:cNvSpPr>
            <a:spLocks noChangeArrowheads="1"/>
          </p:cNvSpPr>
          <p:nvPr/>
        </p:nvSpPr>
        <p:spPr bwMode="auto">
          <a:xfrm>
            <a:off x="0" y="4922838"/>
            <a:ext cx="91440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solidFill>
                  <a:schemeClr val="tx1"/>
                </a:solidFill>
                <a:cs typeface="Times New Roman" panose="02020603050405020304" pitchFamily="18" charset="0"/>
              </a:rPr>
              <a:t>Stream drop test for Mawheraiti River.  For each upward curved support area threshold the stream drop for each stream is plotted against Strahler stream order.  The large circles indicate mean stream drop for each order The weighted support area threshold, drainage density (in km</a:t>
            </a:r>
            <a:r>
              <a:rPr lang="en-US" altLang="en-US" sz="1800" baseline="30000">
                <a:solidFill>
                  <a:schemeClr val="tx1"/>
                </a:solidFill>
                <a:cs typeface="Times New Roman" panose="02020603050405020304" pitchFamily="18" charset="0"/>
              </a:rPr>
              <a:t>-1</a:t>
            </a:r>
            <a:r>
              <a:rPr lang="en-US" altLang="en-US" sz="1800">
                <a:solidFill>
                  <a:schemeClr val="tx1"/>
                </a:solidFill>
                <a:cs typeface="Times New Roman" panose="02020603050405020304" pitchFamily="18" charset="0"/>
              </a:rPr>
              <a:t>) and t statistic for the difference in means between lowest order and all higher order streams is given.</a:t>
            </a:r>
            <a:r>
              <a:rPr lang="en-US" altLang="en-US" sz="1700">
                <a:solidFill>
                  <a:schemeClr val="tx1"/>
                </a:solidFill>
              </a:rPr>
              <a:t> </a:t>
            </a:r>
            <a:endParaRPr lang="en-US" altLang="en-US" sz="3600">
              <a:solidFill>
                <a:schemeClr val="tx1"/>
              </a:solidFill>
            </a:endParaRPr>
          </a:p>
        </p:txBody>
      </p:sp>
      <p:sp>
        <p:nvSpPr>
          <p:cNvPr id="225293" name="Text Box 13">
            <a:extLst>
              <a:ext uri="{FF2B5EF4-FFF2-40B4-BE49-F238E27FC236}">
                <a16:creationId xmlns:a16="http://schemas.microsoft.com/office/drawing/2014/main" id="{61586CF5-510A-460B-BE57-D252A530FA69}"/>
              </a:ext>
            </a:extLst>
          </p:cNvPr>
          <p:cNvSpPr txBox="1">
            <a:spLocks noChangeArrowheads="1"/>
          </p:cNvSpPr>
          <p:nvPr/>
        </p:nvSpPr>
        <p:spPr bwMode="auto">
          <a:xfrm>
            <a:off x="1193800" y="1539875"/>
            <a:ext cx="16986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kumimoji="0" lang="en-US" altLang="en-US" sz="1800">
                <a:solidFill>
                  <a:schemeClr val="tx1"/>
                </a:solidFill>
              </a:rPr>
              <a:t>Threshold = 10</a:t>
            </a:r>
          </a:p>
          <a:p>
            <a:pPr algn="r"/>
            <a:r>
              <a:rPr kumimoji="0" lang="en-US" altLang="en-US" sz="1800">
                <a:solidFill>
                  <a:schemeClr val="tx1"/>
                </a:solidFill>
              </a:rPr>
              <a:t>Dd = 2.5</a:t>
            </a:r>
          </a:p>
          <a:p>
            <a:pPr algn="r"/>
            <a:r>
              <a:rPr kumimoji="0" lang="en-US" altLang="en-US" sz="1800">
                <a:solidFill>
                  <a:schemeClr val="tx1"/>
                </a:solidFill>
              </a:rPr>
              <a:t>t = -3.5</a:t>
            </a:r>
          </a:p>
        </p:txBody>
      </p:sp>
      <p:sp>
        <p:nvSpPr>
          <p:cNvPr id="225294" name="Text Box 14">
            <a:extLst>
              <a:ext uri="{FF2B5EF4-FFF2-40B4-BE49-F238E27FC236}">
                <a16:creationId xmlns:a16="http://schemas.microsoft.com/office/drawing/2014/main" id="{63980480-8EA9-4E26-9BB8-4D6D0E0C7E6B}"/>
              </a:ext>
            </a:extLst>
          </p:cNvPr>
          <p:cNvSpPr txBox="1">
            <a:spLocks noChangeArrowheads="1"/>
          </p:cNvSpPr>
          <p:nvPr/>
        </p:nvSpPr>
        <p:spPr bwMode="auto">
          <a:xfrm>
            <a:off x="3870325" y="1539875"/>
            <a:ext cx="208121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kumimoji="0" lang="en-US" altLang="en-US" sz="1800">
                <a:solidFill>
                  <a:schemeClr val="tx1"/>
                </a:solidFill>
              </a:rPr>
              <a:t>Threshold = 15</a:t>
            </a:r>
          </a:p>
          <a:p>
            <a:pPr algn="r"/>
            <a:r>
              <a:rPr kumimoji="0" lang="en-US" altLang="en-US" sz="1800">
                <a:solidFill>
                  <a:schemeClr val="tx1"/>
                </a:solidFill>
              </a:rPr>
              <a:t>Dd = 2.1</a:t>
            </a:r>
          </a:p>
          <a:p>
            <a:pPr algn="r"/>
            <a:r>
              <a:rPr kumimoji="0" lang="en-US" altLang="en-US" sz="1800">
                <a:solidFill>
                  <a:schemeClr val="tx1"/>
                </a:solidFill>
              </a:rPr>
              <a:t>t = -2.08</a:t>
            </a:r>
          </a:p>
        </p:txBody>
      </p:sp>
      <p:sp>
        <p:nvSpPr>
          <p:cNvPr id="225295" name="Text Box 15">
            <a:extLst>
              <a:ext uri="{FF2B5EF4-FFF2-40B4-BE49-F238E27FC236}">
                <a16:creationId xmlns:a16="http://schemas.microsoft.com/office/drawing/2014/main" id="{962CF2F8-217D-4E54-80F0-0A0F89739613}"/>
              </a:ext>
            </a:extLst>
          </p:cNvPr>
          <p:cNvSpPr txBox="1">
            <a:spLocks noChangeArrowheads="1"/>
          </p:cNvSpPr>
          <p:nvPr/>
        </p:nvSpPr>
        <p:spPr bwMode="auto">
          <a:xfrm>
            <a:off x="7186613" y="1536700"/>
            <a:ext cx="18224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kumimoji="0" lang="en-US" altLang="en-US" sz="1800">
                <a:solidFill>
                  <a:schemeClr val="tx1"/>
                </a:solidFill>
              </a:rPr>
              <a:t>Threshold = 20</a:t>
            </a:r>
          </a:p>
          <a:p>
            <a:pPr algn="r"/>
            <a:r>
              <a:rPr kumimoji="0" lang="en-US" altLang="en-US" sz="1800">
                <a:solidFill>
                  <a:schemeClr val="tx1"/>
                </a:solidFill>
              </a:rPr>
              <a:t>Dd = 1.9</a:t>
            </a:r>
          </a:p>
          <a:p>
            <a:pPr algn="r"/>
            <a:r>
              <a:rPr kumimoji="0" lang="en-US" altLang="en-US" sz="1800">
                <a:solidFill>
                  <a:schemeClr val="tx1"/>
                </a:solidFill>
              </a:rPr>
              <a:t>t = -1.03</a:t>
            </a: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22" name="Picture 1026" descr="C:\MyDocuments\NZwork\grey\greytoppd.wmf">
            <a:extLst>
              <a:ext uri="{FF2B5EF4-FFF2-40B4-BE49-F238E27FC236}">
                <a16:creationId xmlns:a16="http://schemas.microsoft.com/office/drawing/2014/main" id="{A3133C52-03DA-46F7-B5BF-20B24AF881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0775"/>
          <a:stretch>
            <a:fillRect/>
          </a:stretch>
        </p:blipFill>
        <p:spPr bwMode="auto">
          <a:xfrm>
            <a:off x="665163" y="423863"/>
            <a:ext cx="7762875" cy="5951537"/>
          </a:xfrm>
          <a:prstGeom prst="rect">
            <a:avLst/>
          </a:prstGeom>
          <a:noFill/>
          <a:extLst>
            <a:ext uri="{909E8E84-426E-40DD-AFC4-6F175D3DCCD1}">
              <a14:hiddenFill xmlns:a14="http://schemas.microsoft.com/office/drawing/2010/main">
                <a:solidFill>
                  <a:srgbClr val="FFFFFF"/>
                </a:solidFill>
              </a14:hiddenFill>
            </a:ext>
          </a:extLst>
        </p:spPr>
      </p:pic>
      <p:sp>
        <p:nvSpPr>
          <p:cNvPr id="235523" name="Text Box 1027">
            <a:extLst>
              <a:ext uri="{FF2B5EF4-FFF2-40B4-BE49-F238E27FC236}">
                <a16:creationId xmlns:a16="http://schemas.microsoft.com/office/drawing/2014/main" id="{AB4D2793-4602-425B-8949-6DD12B963E3D}"/>
              </a:ext>
            </a:extLst>
          </p:cNvPr>
          <p:cNvSpPr txBox="1">
            <a:spLocks noChangeArrowheads="1"/>
          </p:cNvSpPr>
          <p:nvPr/>
        </p:nvSpPr>
        <p:spPr bwMode="auto">
          <a:xfrm>
            <a:off x="1539875" y="0"/>
            <a:ext cx="6581775"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kumimoji="0" lang="en-US" altLang="en-US" sz="2400">
                <a:solidFill>
                  <a:schemeClr val="tx1"/>
                </a:solidFill>
              </a:rPr>
              <a:t>Curvature based stream delineation with threshold by constant drop analysis</a:t>
            </a: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0885" name="Arc 5">
            <a:extLst>
              <a:ext uri="{FF2B5EF4-FFF2-40B4-BE49-F238E27FC236}">
                <a16:creationId xmlns:a16="http://schemas.microsoft.com/office/drawing/2014/main" id="{4F324D35-984E-4EAA-8371-FDB6A2C7159B}"/>
              </a:ext>
            </a:extLst>
          </p:cNvPr>
          <p:cNvSpPr>
            <a:spLocks/>
          </p:cNvSpPr>
          <p:nvPr/>
        </p:nvSpPr>
        <p:spPr bwMode="auto">
          <a:xfrm>
            <a:off x="0" y="839788"/>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0886" name="Line 6">
            <a:extLst>
              <a:ext uri="{FF2B5EF4-FFF2-40B4-BE49-F238E27FC236}">
                <a16:creationId xmlns:a16="http://schemas.microsoft.com/office/drawing/2014/main" id="{0D044AB3-01CB-418E-9E3E-F4757AB48F9E}"/>
              </a:ext>
            </a:extLst>
          </p:cNvPr>
          <p:cNvSpPr>
            <a:spLocks noChangeShapeType="1"/>
          </p:cNvSpPr>
          <p:nvPr/>
        </p:nvSpPr>
        <p:spPr bwMode="auto">
          <a:xfrm>
            <a:off x="566738" y="955675"/>
            <a:ext cx="85613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250884" name="Picture 4" descr="C:\Program Files\corel\suite8\Graphics\Borders\COMPBORD.WPG">
            <a:extLst>
              <a:ext uri="{FF2B5EF4-FFF2-40B4-BE49-F238E27FC236}">
                <a16:creationId xmlns:a16="http://schemas.microsoft.com/office/drawing/2014/main" id="{0EA22CE7-9F64-4B5C-AF0B-093457BF93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9339" r="59991"/>
          <a:stretch>
            <a:fillRect/>
          </a:stretch>
        </p:blipFill>
        <p:spPr bwMode="auto">
          <a:xfrm>
            <a:off x="0" y="4621213"/>
            <a:ext cx="2241550" cy="2236787"/>
          </a:xfrm>
          <a:prstGeom prst="rect">
            <a:avLst/>
          </a:prstGeom>
          <a:noFill/>
          <a:extLst>
            <a:ext uri="{909E8E84-426E-40DD-AFC4-6F175D3DCCD1}">
              <a14:hiddenFill xmlns:a14="http://schemas.microsoft.com/office/drawing/2010/main">
                <a:solidFill>
                  <a:srgbClr val="FFFFFF"/>
                </a:solidFill>
              </a14:hiddenFill>
            </a:ext>
          </a:extLst>
        </p:spPr>
      </p:pic>
      <p:sp>
        <p:nvSpPr>
          <p:cNvPr id="250882" name="Rectangle 2">
            <a:extLst>
              <a:ext uri="{FF2B5EF4-FFF2-40B4-BE49-F238E27FC236}">
                <a16:creationId xmlns:a16="http://schemas.microsoft.com/office/drawing/2014/main" id="{3818D4B3-90F0-4259-B1F4-B5758B873636}"/>
              </a:ext>
            </a:extLst>
          </p:cNvPr>
          <p:cNvSpPr>
            <a:spLocks noGrp="1" noChangeArrowheads="1"/>
          </p:cNvSpPr>
          <p:nvPr>
            <p:ph type="title"/>
          </p:nvPr>
        </p:nvSpPr>
        <p:spPr>
          <a:xfrm>
            <a:off x="2074863" y="134938"/>
            <a:ext cx="6021387" cy="1549400"/>
          </a:xfrm>
        </p:spPr>
        <p:txBody>
          <a:bodyPr/>
          <a:lstStyle/>
          <a:p>
            <a:pPr>
              <a:lnSpc>
                <a:spcPct val="100000"/>
              </a:lnSpc>
            </a:pPr>
            <a:r>
              <a:rPr lang="en-US" altLang="en-US" sz="3600"/>
              <a:t>Software (TauDEM)</a:t>
            </a:r>
            <a:br>
              <a:rPr lang="en-US" altLang="en-US" sz="3600"/>
            </a:br>
            <a:br>
              <a:rPr lang="en-US" altLang="en-US" sz="2000"/>
            </a:br>
            <a:r>
              <a:rPr lang="en-US" altLang="en-US" sz="3200"/>
              <a:t>Functionality</a:t>
            </a:r>
            <a:endParaRPr lang="en-US" altLang="en-US" sz="4000"/>
          </a:p>
        </p:txBody>
      </p:sp>
      <p:sp>
        <p:nvSpPr>
          <p:cNvPr id="250883" name="Rectangle 3">
            <a:extLst>
              <a:ext uri="{FF2B5EF4-FFF2-40B4-BE49-F238E27FC236}">
                <a16:creationId xmlns:a16="http://schemas.microsoft.com/office/drawing/2014/main" id="{4AD1331A-CBBC-44C9-9ACE-EDCA5484B33A}"/>
              </a:ext>
            </a:extLst>
          </p:cNvPr>
          <p:cNvSpPr>
            <a:spLocks noGrp="1" noChangeArrowheads="1"/>
          </p:cNvSpPr>
          <p:nvPr>
            <p:ph type="body" idx="1"/>
          </p:nvPr>
        </p:nvSpPr>
        <p:spPr>
          <a:xfrm>
            <a:off x="1890713" y="1652588"/>
            <a:ext cx="7253287" cy="4991100"/>
          </a:xfrm>
        </p:spPr>
        <p:txBody>
          <a:bodyPr/>
          <a:lstStyle/>
          <a:p>
            <a:pPr>
              <a:lnSpc>
                <a:spcPct val="90000"/>
              </a:lnSpc>
            </a:pPr>
            <a:r>
              <a:rPr lang="en-US" altLang="en-US" sz="2000">
                <a:solidFill>
                  <a:schemeClr val="bg2"/>
                </a:solidFill>
              </a:rPr>
              <a:t>Pit removal (standard flooding approach)</a:t>
            </a:r>
          </a:p>
          <a:p>
            <a:pPr>
              <a:lnSpc>
                <a:spcPct val="90000"/>
              </a:lnSpc>
            </a:pPr>
            <a:r>
              <a:rPr lang="en-US" altLang="en-US" sz="2000">
                <a:solidFill>
                  <a:schemeClr val="bg2"/>
                </a:solidFill>
              </a:rPr>
              <a:t>Flow directions and slope </a:t>
            </a:r>
          </a:p>
          <a:p>
            <a:pPr lvl="1">
              <a:lnSpc>
                <a:spcPct val="90000"/>
              </a:lnSpc>
            </a:pPr>
            <a:r>
              <a:rPr lang="en-US" altLang="en-US" sz="2000">
                <a:solidFill>
                  <a:schemeClr val="bg2"/>
                </a:solidFill>
              </a:rPr>
              <a:t>D8 (standard)</a:t>
            </a:r>
          </a:p>
          <a:p>
            <a:pPr lvl="1">
              <a:lnSpc>
                <a:spcPct val="90000"/>
              </a:lnSpc>
            </a:pPr>
            <a:r>
              <a:rPr lang="en-US" altLang="en-US" sz="2000">
                <a:solidFill>
                  <a:schemeClr val="bg2"/>
                </a:solidFill>
              </a:rPr>
              <a:t>D</a:t>
            </a:r>
            <a:r>
              <a:rPr lang="en-US" altLang="en-US" sz="2000">
                <a:solidFill>
                  <a:schemeClr val="bg2"/>
                </a:solidFill>
                <a:sym typeface="Symbol" panose="05050102010706020507" pitchFamily="18" charset="2"/>
              </a:rPr>
              <a:t> (Tarboton, 1997, WRR 33(2):309)</a:t>
            </a:r>
          </a:p>
          <a:p>
            <a:pPr lvl="1">
              <a:lnSpc>
                <a:spcPct val="90000"/>
              </a:lnSpc>
            </a:pPr>
            <a:r>
              <a:rPr lang="en-US" altLang="en-US" sz="2000">
                <a:solidFill>
                  <a:schemeClr val="bg2"/>
                </a:solidFill>
                <a:sym typeface="Symbol" panose="05050102010706020507" pitchFamily="18" charset="2"/>
              </a:rPr>
              <a:t>Flat routing (Garbrecht and Martz, 1997, JOH 193:204)</a:t>
            </a:r>
          </a:p>
          <a:p>
            <a:pPr>
              <a:lnSpc>
                <a:spcPct val="90000"/>
              </a:lnSpc>
            </a:pPr>
            <a:r>
              <a:rPr lang="en-US" altLang="en-US" sz="2000">
                <a:solidFill>
                  <a:schemeClr val="bg2"/>
                </a:solidFill>
              </a:rPr>
              <a:t>Drainage area (D8 and D</a:t>
            </a:r>
            <a:r>
              <a:rPr lang="en-US" altLang="en-US" sz="2000">
                <a:solidFill>
                  <a:schemeClr val="bg2"/>
                </a:solidFill>
                <a:sym typeface="Symbol" panose="05050102010706020507" pitchFamily="18" charset="2"/>
              </a:rPr>
              <a:t>)</a:t>
            </a:r>
          </a:p>
          <a:p>
            <a:pPr>
              <a:lnSpc>
                <a:spcPct val="90000"/>
              </a:lnSpc>
            </a:pPr>
            <a:r>
              <a:rPr lang="en-US" altLang="en-US" sz="2000">
                <a:solidFill>
                  <a:schemeClr val="bg2"/>
                </a:solidFill>
                <a:sym typeface="Symbol" panose="05050102010706020507" pitchFamily="18" charset="2"/>
              </a:rPr>
              <a:t>Network and watershed delineation</a:t>
            </a:r>
          </a:p>
          <a:p>
            <a:pPr lvl="1">
              <a:lnSpc>
                <a:spcPct val="90000"/>
              </a:lnSpc>
            </a:pPr>
            <a:r>
              <a:rPr lang="en-US" altLang="en-US" sz="2000">
                <a:solidFill>
                  <a:schemeClr val="bg2"/>
                </a:solidFill>
                <a:sym typeface="Symbol" panose="05050102010706020507" pitchFamily="18" charset="2"/>
              </a:rPr>
              <a:t>Support area threshold/channel maintenance coefficient (Standard)</a:t>
            </a:r>
          </a:p>
          <a:p>
            <a:pPr lvl="1">
              <a:lnSpc>
                <a:spcPct val="90000"/>
              </a:lnSpc>
            </a:pPr>
            <a:r>
              <a:rPr lang="en-US" altLang="en-US" sz="2000">
                <a:solidFill>
                  <a:schemeClr val="bg2"/>
                </a:solidFill>
                <a:sym typeface="Symbol" panose="05050102010706020507" pitchFamily="18" charset="2"/>
              </a:rPr>
              <a:t>Combined area-slope threshold (Montgomery and Dietrich, 1992, Science, 255:826)</a:t>
            </a:r>
          </a:p>
          <a:p>
            <a:pPr lvl="1">
              <a:lnSpc>
                <a:spcPct val="90000"/>
              </a:lnSpc>
            </a:pPr>
            <a:r>
              <a:rPr lang="en-US" altLang="en-US" sz="2000">
                <a:solidFill>
                  <a:schemeClr val="bg2"/>
                </a:solidFill>
                <a:sym typeface="Symbol" panose="05050102010706020507" pitchFamily="18" charset="2"/>
              </a:rPr>
              <a:t>Local curvature based (using Peuker and Douglas, 1975, Comput. Graphics Image Proc. 4:375)</a:t>
            </a:r>
          </a:p>
          <a:p>
            <a:pPr>
              <a:lnSpc>
                <a:spcPct val="90000"/>
              </a:lnSpc>
            </a:pPr>
            <a:r>
              <a:rPr lang="en-US" altLang="en-US" sz="2000">
                <a:solidFill>
                  <a:schemeClr val="bg2"/>
                </a:solidFill>
                <a:sym typeface="Symbol" panose="05050102010706020507" pitchFamily="18" charset="2"/>
              </a:rPr>
              <a:t>Threshold/drainage density selection by stream drop analysis (Tarboton et al., 1991, Hyd. Proc. 5(1):81)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1907" name="Line 3">
            <a:extLst>
              <a:ext uri="{FF2B5EF4-FFF2-40B4-BE49-F238E27FC236}">
                <a16:creationId xmlns:a16="http://schemas.microsoft.com/office/drawing/2014/main" id="{67CBD0CD-3974-47DE-AADE-3B89DC9BDE9A}"/>
              </a:ext>
            </a:extLst>
          </p:cNvPr>
          <p:cNvSpPr>
            <a:spLocks noChangeShapeType="1"/>
          </p:cNvSpPr>
          <p:nvPr/>
        </p:nvSpPr>
        <p:spPr bwMode="auto">
          <a:xfrm>
            <a:off x="566738" y="955675"/>
            <a:ext cx="85613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1909" name="Rectangle 5">
            <a:extLst>
              <a:ext uri="{FF2B5EF4-FFF2-40B4-BE49-F238E27FC236}">
                <a16:creationId xmlns:a16="http://schemas.microsoft.com/office/drawing/2014/main" id="{9903DC8C-FF19-4F22-B4BC-6FFC43A76F4E}"/>
              </a:ext>
            </a:extLst>
          </p:cNvPr>
          <p:cNvSpPr>
            <a:spLocks noGrp="1" noChangeArrowheads="1"/>
          </p:cNvSpPr>
          <p:nvPr>
            <p:ph type="title"/>
          </p:nvPr>
        </p:nvSpPr>
        <p:spPr>
          <a:xfrm>
            <a:off x="2393950" y="0"/>
            <a:ext cx="6021388" cy="923925"/>
          </a:xfrm>
          <a:ln/>
          <a:extLst>
            <a:ext uri="{91240B29-F687-4F45-9708-019B960494DF}">
              <a14:hiddenLine xmlns:a14="http://schemas.microsoft.com/office/drawing/2010/main" w="9525">
                <a:solidFill>
                  <a:schemeClr val="bg2"/>
                </a:solidFill>
                <a:miter lim="800000"/>
                <a:headEnd/>
                <a:tailEnd/>
              </a14:hiddenLine>
            </a:ext>
          </a:extLst>
        </p:spPr>
        <p:txBody>
          <a:bodyPr/>
          <a:lstStyle/>
          <a:p>
            <a:pPr>
              <a:lnSpc>
                <a:spcPct val="100000"/>
              </a:lnSpc>
            </a:pPr>
            <a:r>
              <a:rPr lang="en-US" altLang="en-US" sz="3600"/>
              <a:t>TauDEM Software Architecture</a:t>
            </a:r>
            <a:endParaRPr lang="en-US" altLang="en-US" sz="4000"/>
          </a:p>
        </p:txBody>
      </p:sp>
      <p:sp>
        <p:nvSpPr>
          <p:cNvPr id="251915" name="Rectangle 11">
            <a:extLst>
              <a:ext uri="{FF2B5EF4-FFF2-40B4-BE49-F238E27FC236}">
                <a16:creationId xmlns:a16="http://schemas.microsoft.com/office/drawing/2014/main" id="{F18C6F37-63AB-47AE-9800-355A7EFBDDCC}"/>
              </a:ext>
            </a:extLst>
          </p:cNvPr>
          <p:cNvSpPr>
            <a:spLocks noChangeArrowheads="1"/>
          </p:cNvSpPr>
          <p:nvPr/>
        </p:nvSpPr>
        <p:spPr bwMode="auto">
          <a:xfrm>
            <a:off x="6958013" y="6096000"/>
            <a:ext cx="1554162" cy="685800"/>
          </a:xfrm>
          <a:prstGeom prst="rect">
            <a:avLst/>
          </a:prstGeom>
          <a:solidFill>
            <a:srgbClr val="FF996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ESRI binary</a:t>
            </a:r>
          </a:p>
          <a:p>
            <a:r>
              <a:rPr lang="en-US" altLang="en-US"/>
              <a:t>grid</a:t>
            </a:r>
          </a:p>
        </p:txBody>
      </p:sp>
      <p:sp>
        <p:nvSpPr>
          <p:cNvPr id="251916" name="Rectangle 12">
            <a:extLst>
              <a:ext uri="{FF2B5EF4-FFF2-40B4-BE49-F238E27FC236}">
                <a16:creationId xmlns:a16="http://schemas.microsoft.com/office/drawing/2014/main" id="{4F73A982-9239-4386-8215-48EC1D3BA8F1}"/>
              </a:ext>
            </a:extLst>
          </p:cNvPr>
          <p:cNvSpPr>
            <a:spLocks noChangeArrowheads="1"/>
          </p:cNvSpPr>
          <p:nvPr/>
        </p:nvSpPr>
        <p:spPr bwMode="auto">
          <a:xfrm>
            <a:off x="3295650" y="6096000"/>
            <a:ext cx="1554163" cy="685800"/>
          </a:xfrm>
          <a:prstGeom prst="rect">
            <a:avLst/>
          </a:prstGeom>
          <a:solidFill>
            <a:srgbClr val="FF996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ASCII text </a:t>
            </a:r>
          </a:p>
          <a:p>
            <a:r>
              <a:rPr lang="en-US" altLang="en-US"/>
              <a:t>grid</a:t>
            </a:r>
          </a:p>
        </p:txBody>
      </p:sp>
      <p:sp>
        <p:nvSpPr>
          <p:cNvPr id="251917" name="Rectangle 13">
            <a:extLst>
              <a:ext uri="{FF2B5EF4-FFF2-40B4-BE49-F238E27FC236}">
                <a16:creationId xmlns:a16="http://schemas.microsoft.com/office/drawing/2014/main" id="{58B0AE1D-88DE-4CAD-B69C-3933F83E5320}"/>
              </a:ext>
            </a:extLst>
          </p:cNvPr>
          <p:cNvSpPr>
            <a:spLocks noChangeArrowheads="1"/>
          </p:cNvSpPr>
          <p:nvPr/>
        </p:nvSpPr>
        <p:spPr bwMode="auto">
          <a:xfrm>
            <a:off x="6642100" y="5283200"/>
            <a:ext cx="1997075" cy="639763"/>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ESRI gridio API </a:t>
            </a:r>
          </a:p>
          <a:p>
            <a:r>
              <a:rPr lang="en-US" altLang="en-US"/>
              <a:t>(Spatial analyst)</a:t>
            </a:r>
          </a:p>
        </p:txBody>
      </p:sp>
      <p:sp>
        <p:nvSpPr>
          <p:cNvPr id="251918" name="Rectangle 14">
            <a:extLst>
              <a:ext uri="{FF2B5EF4-FFF2-40B4-BE49-F238E27FC236}">
                <a16:creationId xmlns:a16="http://schemas.microsoft.com/office/drawing/2014/main" id="{9FD07961-DB2A-4409-B28F-A97229109554}"/>
              </a:ext>
            </a:extLst>
          </p:cNvPr>
          <p:cNvSpPr>
            <a:spLocks noChangeArrowheads="1"/>
          </p:cNvSpPr>
          <p:nvPr/>
        </p:nvSpPr>
        <p:spPr bwMode="auto">
          <a:xfrm>
            <a:off x="2987675" y="4511675"/>
            <a:ext cx="4156075" cy="685800"/>
          </a:xfrm>
          <a:prstGeom prst="rect">
            <a:avLst/>
          </a:prstGeom>
          <a:solidFill>
            <a:srgbClr val="99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USU TMDLtoolkit modules</a:t>
            </a:r>
          </a:p>
          <a:p>
            <a:r>
              <a:rPr lang="en-US" altLang="en-US"/>
              <a:t>(grid, shape, image, dbf, map, mapwin)</a:t>
            </a:r>
          </a:p>
        </p:txBody>
      </p:sp>
      <p:sp>
        <p:nvSpPr>
          <p:cNvPr id="251919" name="Rectangle 15">
            <a:extLst>
              <a:ext uri="{FF2B5EF4-FFF2-40B4-BE49-F238E27FC236}">
                <a16:creationId xmlns:a16="http://schemas.microsoft.com/office/drawing/2014/main" id="{88224245-0C49-45AA-B017-369976E010C4}"/>
              </a:ext>
            </a:extLst>
          </p:cNvPr>
          <p:cNvSpPr>
            <a:spLocks noChangeArrowheads="1"/>
          </p:cNvSpPr>
          <p:nvPr/>
        </p:nvSpPr>
        <p:spPr bwMode="auto">
          <a:xfrm>
            <a:off x="3871913" y="3567113"/>
            <a:ext cx="2378075" cy="669925"/>
          </a:xfrm>
          <a:prstGeom prst="rect">
            <a:avLst/>
          </a:prstGeom>
          <a:solidFill>
            <a:srgbClr val="99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TauDEM C++ library</a:t>
            </a:r>
          </a:p>
        </p:txBody>
      </p:sp>
      <p:sp>
        <p:nvSpPr>
          <p:cNvPr id="251920" name="Rectangle 16">
            <a:extLst>
              <a:ext uri="{FF2B5EF4-FFF2-40B4-BE49-F238E27FC236}">
                <a16:creationId xmlns:a16="http://schemas.microsoft.com/office/drawing/2014/main" id="{05796DFE-09E9-48FC-B4D0-E65D035FE96A}"/>
              </a:ext>
            </a:extLst>
          </p:cNvPr>
          <p:cNvSpPr>
            <a:spLocks noChangeArrowheads="1"/>
          </p:cNvSpPr>
          <p:nvPr/>
        </p:nvSpPr>
        <p:spPr bwMode="auto">
          <a:xfrm>
            <a:off x="6919913" y="3581400"/>
            <a:ext cx="1800225" cy="639763"/>
          </a:xfrm>
          <a:prstGeom prst="rect">
            <a:avLst/>
          </a:prstGeom>
          <a:solidFill>
            <a:srgbClr val="99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Fortran (legacy)</a:t>
            </a:r>
          </a:p>
          <a:p>
            <a:r>
              <a:rPr lang="en-US" altLang="en-US"/>
              <a:t>components </a:t>
            </a:r>
          </a:p>
        </p:txBody>
      </p:sp>
      <p:sp>
        <p:nvSpPr>
          <p:cNvPr id="251923" name="Rectangle 19">
            <a:extLst>
              <a:ext uri="{FF2B5EF4-FFF2-40B4-BE49-F238E27FC236}">
                <a16:creationId xmlns:a16="http://schemas.microsoft.com/office/drawing/2014/main" id="{F3B3353A-80AD-4E44-9CC5-72EF1AB03F99}"/>
              </a:ext>
            </a:extLst>
          </p:cNvPr>
          <p:cNvSpPr>
            <a:spLocks noChangeArrowheads="1"/>
          </p:cNvSpPr>
          <p:nvPr/>
        </p:nvSpPr>
        <p:spPr bwMode="auto">
          <a:xfrm>
            <a:off x="6723063" y="1079500"/>
            <a:ext cx="1830387" cy="1217613"/>
          </a:xfrm>
          <a:prstGeom prst="rect">
            <a:avLst/>
          </a:prstGeom>
          <a:solidFill>
            <a:srgbClr val="99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Standalone </a:t>
            </a:r>
          </a:p>
          <a:p>
            <a:r>
              <a:rPr lang="en-US" altLang="en-US"/>
              <a:t>command line </a:t>
            </a:r>
          </a:p>
          <a:p>
            <a:r>
              <a:rPr lang="en-US" altLang="en-US"/>
              <a:t>applications</a:t>
            </a:r>
          </a:p>
        </p:txBody>
      </p:sp>
      <p:sp>
        <p:nvSpPr>
          <p:cNvPr id="251924" name="Rectangle 20">
            <a:extLst>
              <a:ext uri="{FF2B5EF4-FFF2-40B4-BE49-F238E27FC236}">
                <a16:creationId xmlns:a16="http://schemas.microsoft.com/office/drawing/2014/main" id="{ABDC7964-AE54-43E3-85BE-C08CEA45FA4E}"/>
              </a:ext>
            </a:extLst>
          </p:cNvPr>
          <p:cNvSpPr>
            <a:spLocks noChangeArrowheads="1"/>
          </p:cNvSpPr>
          <p:nvPr/>
        </p:nvSpPr>
        <p:spPr bwMode="auto">
          <a:xfrm>
            <a:off x="2255838" y="2686050"/>
            <a:ext cx="3157537" cy="639763"/>
          </a:xfrm>
          <a:prstGeom prst="rect">
            <a:avLst/>
          </a:prstGeom>
          <a:solidFill>
            <a:srgbClr val="99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C++ COM DLL interface</a:t>
            </a:r>
          </a:p>
        </p:txBody>
      </p:sp>
      <p:sp>
        <p:nvSpPr>
          <p:cNvPr id="251925" name="Rectangle 21">
            <a:extLst>
              <a:ext uri="{FF2B5EF4-FFF2-40B4-BE49-F238E27FC236}">
                <a16:creationId xmlns:a16="http://schemas.microsoft.com/office/drawing/2014/main" id="{C8EC19F1-DA53-4C79-A4B6-011578911166}"/>
              </a:ext>
            </a:extLst>
          </p:cNvPr>
          <p:cNvSpPr>
            <a:spLocks noChangeArrowheads="1"/>
          </p:cNvSpPr>
          <p:nvPr/>
        </p:nvSpPr>
        <p:spPr bwMode="auto">
          <a:xfrm>
            <a:off x="3741738" y="1057275"/>
            <a:ext cx="1522412" cy="1295400"/>
          </a:xfrm>
          <a:prstGeom prst="rect">
            <a:avLst/>
          </a:prstGeom>
          <a:solidFill>
            <a:srgbClr val="99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VB GUI </a:t>
            </a:r>
          </a:p>
          <a:p>
            <a:r>
              <a:rPr lang="en-US" altLang="en-US"/>
              <a:t>application</a:t>
            </a:r>
          </a:p>
          <a:p>
            <a:endParaRPr lang="en-US" altLang="en-US"/>
          </a:p>
        </p:txBody>
      </p:sp>
      <p:sp>
        <p:nvSpPr>
          <p:cNvPr id="251926" name="Rectangle 22">
            <a:extLst>
              <a:ext uri="{FF2B5EF4-FFF2-40B4-BE49-F238E27FC236}">
                <a16:creationId xmlns:a16="http://schemas.microsoft.com/office/drawing/2014/main" id="{DDE08C6A-53FD-4272-B21B-D98BCE8C6A51}"/>
              </a:ext>
            </a:extLst>
          </p:cNvPr>
          <p:cNvSpPr>
            <a:spLocks noChangeArrowheads="1"/>
          </p:cNvSpPr>
          <p:nvPr/>
        </p:nvSpPr>
        <p:spPr bwMode="auto">
          <a:xfrm>
            <a:off x="95250" y="1054100"/>
            <a:ext cx="2365375" cy="1296988"/>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ESRI ArcGIS 8.1</a:t>
            </a:r>
          </a:p>
          <a:p>
            <a:r>
              <a:rPr lang="en-US" altLang="en-US"/>
              <a:t>(Awaiting release) </a:t>
            </a:r>
          </a:p>
          <a:p>
            <a:r>
              <a:rPr lang="en-US" altLang="en-US"/>
              <a:t>(under development </a:t>
            </a:r>
          </a:p>
          <a:p>
            <a:r>
              <a:rPr lang="en-US" altLang="en-US"/>
              <a:t>using beta)</a:t>
            </a:r>
          </a:p>
        </p:txBody>
      </p:sp>
      <p:sp>
        <p:nvSpPr>
          <p:cNvPr id="251927" name="Rectangle 23">
            <a:extLst>
              <a:ext uri="{FF2B5EF4-FFF2-40B4-BE49-F238E27FC236}">
                <a16:creationId xmlns:a16="http://schemas.microsoft.com/office/drawing/2014/main" id="{426C57B9-80EA-47B6-A360-003E0CB0B644}"/>
              </a:ext>
            </a:extLst>
          </p:cNvPr>
          <p:cNvSpPr>
            <a:spLocks noChangeArrowheads="1"/>
          </p:cNvSpPr>
          <p:nvPr/>
        </p:nvSpPr>
        <p:spPr bwMode="auto">
          <a:xfrm>
            <a:off x="1458913" y="6096000"/>
            <a:ext cx="1554162" cy="685800"/>
          </a:xfrm>
          <a:prstGeom prst="rect">
            <a:avLst/>
          </a:prstGeom>
          <a:solidFill>
            <a:srgbClr val="FF996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Vector shape </a:t>
            </a:r>
          </a:p>
          <a:p>
            <a:r>
              <a:rPr lang="en-US" altLang="en-US"/>
              <a:t>files</a:t>
            </a:r>
          </a:p>
        </p:txBody>
      </p:sp>
      <p:cxnSp>
        <p:nvCxnSpPr>
          <p:cNvPr id="251928" name="AutoShape 24">
            <a:extLst>
              <a:ext uri="{FF2B5EF4-FFF2-40B4-BE49-F238E27FC236}">
                <a16:creationId xmlns:a16="http://schemas.microsoft.com/office/drawing/2014/main" id="{196A6FF9-250F-4928-A83F-E8AC2170A267}"/>
              </a:ext>
            </a:extLst>
          </p:cNvPr>
          <p:cNvCxnSpPr>
            <a:cxnSpLocks noChangeShapeType="1"/>
            <a:stCxn id="251927" idx="0"/>
            <a:endCxn id="251918" idx="2"/>
          </p:cNvCxnSpPr>
          <p:nvPr/>
        </p:nvCxnSpPr>
        <p:spPr bwMode="auto">
          <a:xfrm rot="16200000">
            <a:off x="3201988" y="4232275"/>
            <a:ext cx="898525" cy="2828925"/>
          </a:xfrm>
          <a:prstGeom prst="bentConnector3">
            <a:avLst>
              <a:gd name="adj1" fmla="val 5000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29" name="AutoShape 25">
            <a:extLst>
              <a:ext uri="{FF2B5EF4-FFF2-40B4-BE49-F238E27FC236}">
                <a16:creationId xmlns:a16="http://schemas.microsoft.com/office/drawing/2014/main" id="{5B0790A7-26E9-467C-AEA6-B5D2D9E1161F}"/>
              </a:ext>
            </a:extLst>
          </p:cNvPr>
          <p:cNvCxnSpPr>
            <a:cxnSpLocks noChangeShapeType="1"/>
            <a:stCxn id="251916" idx="0"/>
            <a:endCxn id="251918" idx="2"/>
          </p:cNvCxnSpPr>
          <p:nvPr/>
        </p:nvCxnSpPr>
        <p:spPr bwMode="auto">
          <a:xfrm rot="16200000">
            <a:off x="4120356" y="5150644"/>
            <a:ext cx="898525" cy="992188"/>
          </a:xfrm>
          <a:prstGeom prst="bentConnector3">
            <a:avLst>
              <a:gd name="adj1" fmla="val 5000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32" name="AutoShape 28">
            <a:extLst>
              <a:ext uri="{FF2B5EF4-FFF2-40B4-BE49-F238E27FC236}">
                <a16:creationId xmlns:a16="http://schemas.microsoft.com/office/drawing/2014/main" id="{D5843765-7A56-4A93-854C-AF38DD509AB9}"/>
              </a:ext>
            </a:extLst>
          </p:cNvPr>
          <p:cNvCxnSpPr>
            <a:cxnSpLocks noChangeShapeType="1"/>
            <a:stCxn id="251919" idx="2"/>
            <a:endCxn id="251918" idx="0"/>
          </p:cNvCxnSpPr>
          <p:nvPr/>
        </p:nvCxnSpPr>
        <p:spPr bwMode="auto">
          <a:xfrm rot="16200000" flipH="1">
            <a:off x="4926013" y="4371975"/>
            <a:ext cx="274637" cy="4763"/>
          </a:xfrm>
          <a:prstGeom prst="bentConnector3">
            <a:avLst>
              <a:gd name="adj1" fmla="val 49713"/>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33" name="AutoShape 29">
            <a:extLst>
              <a:ext uri="{FF2B5EF4-FFF2-40B4-BE49-F238E27FC236}">
                <a16:creationId xmlns:a16="http://schemas.microsoft.com/office/drawing/2014/main" id="{9D84855A-756A-4E2E-B7A2-18569FB60971}"/>
              </a:ext>
            </a:extLst>
          </p:cNvPr>
          <p:cNvCxnSpPr>
            <a:cxnSpLocks noChangeShapeType="1"/>
            <a:stCxn id="251919" idx="3"/>
            <a:endCxn id="251920" idx="1"/>
          </p:cNvCxnSpPr>
          <p:nvPr/>
        </p:nvCxnSpPr>
        <p:spPr bwMode="auto">
          <a:xfrm>
            <a:off x="6249988" y="3902075"/>
            <a:ext cx="669925" cy="0"/>
          </a:xfrm>
          <a:prstGeom prst="straightConnector1">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34" name="AutoShape 30">
            <a:extLst>
              <a:ext uri="{FF2B5EF4-FFF2-40B4-BE49-F238E27FC236}">
                <a16:creationId xmlns:a16="http://schemas.microsoft.com/office/drawing/2014/main" id="{539D04A1-DF67-474F-8B9A-E2E7D8A9D765}"/>
              </a:ext>
            </a:extLst>
          </p:cNvPr>
          <p:cNvCxnSpPr>
            <a:cxnSpLocks noChangeShapeType="1"/>
            <a:stCxn id="251917" idx="2"/>
            <a:endCxn id="251915" idx="0"/>
          </p:cNvCxnSpPr>
          <p:nvPr/>
        </p:nvCxnSpPr>
        <p:spPr bwMode="auto">
          <a:xfrm rot="16200000" flipH="1">
            <a:off x="7601744" y="5961857"/>
            <a:ext cx="173037" cy="95250"/>
          </a:xfrm>
          <a:prstGeom prst="bentConnector3">
            <a:avLst>
              <a:gd name="adj1" fmla="val 49542"/>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35" name="AutoShape 31">
            <a:extLst>
              <a:ext uri="{FF2B5EF4-FFF2-40B4-BE49-F238E27FC236}">
                <a16:creationId xmlns:a16="http://schemas.microsoft.com/office/drawing/2014/main" id="{9E3F1257-2D6D-4046-B9FE-AED76A4A8DFC}"/>
              </a:ext>
            </a:extLst>
          </p:cNvPr>
          <p:cNvCxnSpPr>
            <a:cxnSpLocks noChangeShapeType="1"/>
            <a:stCxn id="251918" idx="2"/>
            <a:endCxn id="251917" idx="0"/>
          </p:cNvCxnSpPr>
          <p:nvPr/>
        </p:nvCxnSpPr>
        <p:spPr bwMode="auto">
          <a:xfrm rot="16200000" flipH="1">
            <a:off x="6310313" y="3952875"/>
            <a:ext cx="85725" cy="2574925"/>
          </a:xfrm>
          <a:prstGeom prst="bentConnector3">
            <a:avLst>
              <a:gd name="adj1" fmla="val 5000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40" name="AutoShape 36">
            <a:extLst>
              <a:ext uri="{FF2B5EF4-FFF2-40B4-BE49-F238E27FC236}">
                <a16:creationId xmlns:a16="http://schemas.microsoft.com/office/drawing/2014/main" id="{DC276894-EA17-4F6E-BAF1-3C61D2EF26FD}"/>
              </a:ext>
            </a:extLst>
          </p:cNvPr>
          <p:cNvCxnSpPr>
            <a:cxnSpLocks noChangeShapeType="1"/>
            <a:stCxn id="251925" idx="2"/>
            <a:endCxn id="251924" idx="0"/>
          </p:cNvCxnSpPr>
          <p:nvPr/>
        </p:nvCxnSpPr>
        <p:spPr bwMode="auto">
          <a:xfrm rot="5400000">
            <a:off x="4002881" y="2185194"/>
            <a:ext cx="333375" cy="668338"/>
          </a:xfrm>
          <a:prstGeom prst="bentConnector3">
            <a:avLst>
              <a:gd name="adj1" fmla="val 5000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41" name="AutoShape 37">
            <a:extLst>
              <a:ext uri="{FF2B5EF4-FFF2-40B4-BE49-F238E27FC236}">
                <a16:creationId xmlns:a16="http://schemas.microsoft.com/office/drawing/2014/main" id="{F090D130-751B-4FE3-AD32-34AFBBC79D2C}"/>
              </a:ext>
            </a:extLst>
          </p:cNvPr>
          <p:cNvCxnSpPr>
            <a:cxnSpLocks noChangeShapeType="1"/>
            <a:stCxn id="251926" idx="2"/>
            <a:endCxn id="251924" idx="0"/>
          </p:cNvCxnSpPr>
          <p:nvPr/>
        </p:nvCxnSpPr>
        <p:spPr bwMode="auto">
          <a:xfrm rot="16200000" flipH="1">
            <a:off x="2389188" y="1239838"/>
            <a:ext cx="334962" cy="2557462"/>
          </a:xfrm>
          <a:prstGeom prst="bentConnector3">
            <a:avLst>
              <a:gd name="adj1" fmla="val 49764"/>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1943" name="Rectangle 39">
            <a:extLst>
              <a:ext uri="{FF2B5EF4-FFF2-40B4-BE49-F238E27FC236}">
                <a16:creationId xmlns:a16="http://schemas.microsoft.com/office/drawing/2014/main" id="{63B1153A-82CD-4E56-9E29-2A69DBF672C0}"/>
              </a:ext>
            </a:extLst>
          </p:cNvPr>
          <p:cNvSpPr>
            <a:spLocks noChangeArrowheads="1"/>
          </p:cNvSpPr>
          <p:nvPr/>
        </p:nvSpPr>
        <p:spPr bwMode="auto">
          <a:xfrm>
            <a:off x="285750" y="6143625"/>
            <a:ext cx="915988" cy="576263"/>
          </a:xfrm>
          <a:prstGeom prst="rect">
            <a:avLst/>
          </a:prstGeom>
          <a:solidFill>
            <a:srgbClr val="FF9966"/>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Data </a:t>
            </a:r>
          </a:p>
          <a:p>
            <a:r>
              <a:rPr lang="en-US" altLang="en-US"/>
              <a:t>formats</a:t>
            </a:r>
          </a:p>
        </p:txBody>
      </p:sp>
      <p:sp>
        <p:nvSpPr>
          <p:cNvPr id="251945" name="Rectangle 41">
            <a:extLst>
              <a:ext uri="{FF2B5EF4-FFF2-40B4-BE49-F238E27FC236}">
                <a16:creationId xmlns:a16="http://schemas.microsoft.com/office/drawing/2014/main" id="{CEA2CD67-5FE3-4970-978D-F9DC39905C87}"/>
              </a:ext>
            </a:extLst>
          </p:cNvPr>
          <p:cNvSpPr>
            <a:spLocks noChangeArrowheads="1"/>
          </p:cNvSpPr>
          <p:nvPr/>
        </p:nvSpPr>
        <p:spPr bwMode="auto">
          <a:xfrm>
            <a:off x="0" y="3332163"/>
            <a:ext cx="1851025" cy="623887"/>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en-US"/>
              <a:t>Available from </a:t>
            </a:r>
          </a:p>
        </p:txBody>
      </p:sp>
      <p:sp>
        <p:nvSpPr>
          <p:cNvPr id="251946" name="Rectangle 42">
            <a:extLst>
              <a:ext uri="{FF2B5EF4-FFF2-40B4-BE49-F238E27FC236}">
                <a16:creationId xmlns:a16="http://schemas.microsoft.com/office/drawing/2014/main" id="{2884210F-2F78-4FC7-819B-BE65CE6CAA2C}"/>
              </a:ext>
            </a:extLst>
          </p:cNvPr>
          <p:cNvSpPr>
            <a:spLocks noChangeArrowheads="1"/>
          </p:cNvSpPr>
          <p:nvPr/>
        </p:nvSpPr>
        <p:spPr bwMode="auto">
          <a:xfrm>
            <a:off x="0" y="3725863"/>
            <a:ext cx="3721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800" u="sng">
                <a:solidFill>
                  <a:srgbClr val="003399"/>
                </a:solidFill>
              </a:rPr>
              <a:t>http://www.engineering.usu.edu/dtarb/</a:t>
            </a:r>
          </a:p>
        </p:txBody>
      </p:sp>
      <p:cxnSp>
        <p:nvCxnSpPr>
          <p:cNvPr id="251947" name="AutoShape 43">
            <a:extLst>
              <a:ext uri="{FF2B5EF4-FFF2-40B4-BE49-F238E27FC236}">
                <a16:creationId xmlns:a16="http://schemas.microsoft.com/office/drawing/2014/main" id="{2EB55F28-AF3B-4BDC-91F5-340BD868866F}"/>
              </a:ext>
            </a:extLst>
          </p:cNvPr>
          <p:cNvCxnSpPr>
            <a:cxnSpLocks noChangeShapeType="1"/>
            <a:stCxn id="251919" idx="0"/>
            <a:endCxn id="251924" idx="2"/>
          </p:cNvCxnSpPr>
          <p:nvPr/>
        </p:nvCxnSpPr>
        <p:spPr bwMode="auto">
          <a:xfrm rot="5400000" flipH="1">
            <a:off x="4327525" y="2833688"/>
            <a:ext cx="241300" cy="1225550"/>
          </a:xfrm>
          <a:prstGeom prst="bentConnector3">
            <a:avLst>
              <a:gd name="adj1" fmla="val 5000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1948" name="Rectangle 44">
            <a:extLst>
              <a:ext uri="{FF2B5EF4-FFF2-40B4-BE49-F238E27FC236}">
                <a16:creationId xmlns:a16="http://schemas.microsoft.com/office/drawing/2014/main" id="{613F9722-5677-457A-BFEC-6A57A52A6B04}"/>
              </a:ext>
            </a:extLst>
          </p:cNvPr>
          <p:cNvSpPr>
            <a:spLocks noChangeArrowheads="1"/>
          </p:cNvSpPr>
          <p:nvPr/>
        </p:nvSpPr>
        <p:spPr bwMode="auto">
          <a:xfrm>
            <a:off x="5138738" y="6096000"/>
            <a:ext cx="1554162" cy="685800"/>
          </a:xfrm>
          <a:prstGeom prst="rect">
            <a:avLst/>
          </a:prstGeom>
          <a:solidFill>
            <a:srgbClr val="FF996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Binary direct </a:t>
            </a:r>
          </a:p>
          <a:p>
            <a:r>
              <a:rPr lang="en-US" altLang="en-US"/>
              <a:t>access grid</a:t>
            </a:r>
          </a:p>
        </p:txBody>
      </p:sp>
      <p:cxnSp>
        <p:nvCxnSpPr>
          <p:cNvPr id="251949" name="AutoShape 45">
            <a:extLst>
              <a:ext uri="{FF2B5EF4-FFF2-40B4-BE49-F238E27FC236}">
                <a16:creationId xmlns:a16="http://schemas.microsoft.com/office/drawing/2014/main" id="{AD08D841-0373-4B4D-8272-E6E80E4A45EF}"/>
              </a:ext>
            </a:extLst>
          </p:cNvPr>
          <p:cNvCxnSpPr>
            <a:cxnSpLocks noChangeShapeType="1"/>
            <a:stCxn id="251918" idx="2"/>
            <a:endCxn id="251948" idx="0"/>
          </p:cNvCxnSpPr>
          <p:nvPr/>
        </p:nvCxnSpPr>
        <p:spPr bwMode="auto">
          <a:xfrm rot="16200000" flipH="1">
            <a:off x="5041900" y="5221288"/>
            <a:ext cx="898525" cy="850900"/>
          </a:xfrm>
          <a:prstGeom prst="bentConnector3">
            <a:avLst>
              <a:gd name="adj1" fmla="val 5000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50" name="AutoShape 46">
            <a:extLst>
              <a:ext uri="{FF2B5EF4-FFF2-40B4-BE49-F238E27FC236}">
                <a16:creationId xmlns:a16="http://schemas.microsoft.com/office/drawing/2014/main" id="{0F6F16A8-D2A9-4D7D-96ED-4E71EFA415C9}"/>
              </a:ext>
            </a:extLst>
          </p:cNvPr>
          <p:cNvCxnSpPr>
            <a:cxnSpLocks noChangeShapeType="1"/>
            <a:stCxn id="251923" idx="2"/>
            <a:endCxn id="251919" idx="0"/>
          </p:cNvCxnSpPr>
          <p:nvPr/>
        </p:nvCxnSpPr>
        <p:spPr bwMode="auto">
          <a:xfrm rot="5400000">
            <a:off x="5715000" y="1643063"/>
            <a:ext cx="1270000" cy="2578100"/>
          </a:xfrm>
          <a:prstGeom prst="bentConnector3">
            <a:avLst>
              <a:gd name="adj1" fmla="val 9037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a:extLst>
              <a:ext uri="{FF2B5EF4-FFF2-40B4-BE49-F238E27FC236}">
                <a16:creationId xmlns:a16="http://schemas.microsoft.com/office/drawing/2014/main" id="{251AD37F-9645-457B-B8CE-F445BA3A49AE}"/>
              </a:ext>
            </a:extLst>
          </p:cNvPr>
          <p:cNvSpPr>
            <a:spLocks noGrp="1" noChangeArrowheads="1"/>
          </p:cNvSpPr>
          <p:nvPr>
            <p:ph type="title"/>
          </p:nvPr>
        </p:nvSpPr>
        <p:spPr>
          <a:xfrm>
            <a:off x="1257300" y="219075"/>
            <a:ext cx="7086600" cy="1143000"/>
          </a:xfrm>
        </p:spPr>
        <p:txBody>
          <a:bodyPr/>
          <a:lstStyle/>
          <a:p>
            <a:r>
              <a:rPr lang="en-US" altLang="en-US"/>
              <a:t>Conclusions</a:t>
            </a:r>
          </a:p>
        </p:txBody>
      </p:sp>
      <p:sp>
        <p:nvSpPr>
          <p:cNvPr id="248835" name="Rectangle 3">
            <a:extLst>
              <a:ext uri="{FF2B5EF4-FFF2-40B4-BE49-F238E27FC236}">
                <a16:creationId xmlns:a16="http://schemas.microsoft.com/office/drawing/2014/main" id="{022C502C-9EF1-41DA-A8D8-540F0990B9C9}"/>
              </a:ext>
            </a:extLst>
          </p:cNvPr>
          <p:cNvSpPr>
            <a:spLocks noGrp="1" noChangeArrowheads="1"/>
          </p:cNvSpPr>
          <p:nvPr>
            <p:ph type="body" idx="1"/>
          </p:nvPr>
        </p:nvSpPr>
        <p:spPr>
          <a:xfrm>
            <a:off x="1155700" y="1503363"/>
            <a:ext cx="7772400" cy="4922837"/>
          </a:xfrm>
        </p:spPr>
        <p:txBody>
          <a:bodyPr/>
          <a:lstStyle/>
          <a:p>
            <a:pPr>
              <a:lnSpc>
                <a:spcPct val="90000"/>
              </a:lnSpc>
            </a:pPr>
            <a:r>
              <a:rPr lang="en-US" altLang="en-US"/>
              <a:t>Terrain analysis using digital elevation models provides considerable capability useful in hydrologic analysis.</a:t>
            </a:r>
          </a:p>
          <a:p>
            <a:pPr>
              <a:lnSpc>
                <a:spcPct val="90000"/>
              </a:lnSpc>
            </a:pPr>
            <a:r>
              <a:rPr lang="en-US" altLang="en-US"/>
              <a:t>Curvature based methods allow channel network drainage density to be spatially variable and adapt to variable topographic texture.</a:t>
            </a:r>
          </a:p>
          <a:p>
            <a:pPr>
              <a:lnSpc>
                <a:spcPct val="90000"/>
              </a:lnSpc>
            </a:pPr>
            <a:r>
              <a:rPr lang="en-US" altLang="en-US"/>
              <a:t>Constant stream drop law used to objectively determine support area threshold and drainage density consistent with the natural texture of the topography.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8760" name="Picture 40">
            <a:extLst>
              <a:ext uri="{FF2B5EF4-FFF2-40B4-BE49-F238E27FC236}">
                <a16:creationId xmlns:a16="http://schemas.microsoft.com/office/drawing/2014/main" id="{7034CB50-E834-405D-9ED2-4378C47A6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381000"/>
            <a:ext cx="8334375" cy="64770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8722" name="Rectangle 2">
            <a:extLst>
              <a:ext uri="{FF2B5EF4-FFF2-40B4-BE49-F238E27FC236}">
                <a16:creationId xmlns:a16="http://schemas.microsoft.com/office/drawing/2014/main" id="{3B179D8D-0B0A-4FC5-8BC1-C093C41BDDD1}"/>
              </a:ext>
            </a:extLst>
          </p:cNvPr>
          <p:cNvSpPr>
            <a:spLocks noGrp="1" noChangeArrowheads="1"/>
          </p:cNvSpPr>
          <p:nvPr>
            <p:ph type="title"/>
          </p:nvPr>
        </p:nvSpPr>
        <p:spPr>
          <a:xfrm>
            <a:off x="4303713" y="122238"/>
            <a:ext cx="4446587" cy="619125"/>
          </a:xfrm>
          <a:solidFill>
            <a:schemeClr val="bg1"/>
          </a:solidFill>
        </p:spPr>
        <p:txBody>
          <a:bodyPr/>
          <a:lstStyle/>
          <a:p>
            <a:r>
              <a:rPr lang="en-US" altLang="en-US"/>
              <a:t>Demonstration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a:extLst>
              <a:ext uri="{FF2B5EF4-FFF2-40B4-BE49-F238E27FC236}">
                <a16:creationId xmlns:a16="http://schemas.microsoft.com/office/drawing/2014/main" id="{E5E2B166-2D16-4E50-90D2-CAB3FA9CC076}"/>
              </a:ext>
            </a:extLst>
          </p:cNvPr>
          <p:cNvSpPr>
            <a:spLocks noGrp="1" noChangeArrowheads="1"/>
          </p:cNvSpPr>
          <p:nvPr>
            <p:ph type="title"/>
          </p:nvPr>
        </p:nvSpPr>
        <p:spPr>
          <a:xfrm>
            <a:off x="258763" y="198438"/>
            <a:ext cx="8885237" cy="1143000"/>
          </a:xfrm>
        </p:spPr>
        <p:txBody>
          <a:bodyPr/>
          <a:lstStyle/>
          <a:p>
            <a:pPr algn="ctr">
              <a:lnSpc>
                <a:spcPct val="100000"/>
              </a:lnSpc>
            </a:pPr>
            <a:r>
              <a:rPr lang="en-US" altLang="en-US" sz="4000">
                <a:cs typeface="Times New Roman" panose="02020603050405020304" pitchFamily="18" charset="0"/>
              </a:rPr>
              <a:t>Concentrated and dispersed contributing area and specific catchment area</a:t>
            </a:r>
            <a:r>
              <a:rPr lang="en-US" altLang="en-US" sz="4000"/>
              <a:t> </a:t>
            </a:r>
          </a:p>
        </p:txBody>
      </p:sp>
      <p:sp>
        <p:nvSpPr>
          <p:cNvPr id="254980" name="Rectangle 4">
            <a:extLst>
              <a:ext uri="{FF2B5EF4-FFF2-40B4-BE49-F238E27FC236}">
                <a16:creationId xmlns:a16="http://schemas.microsoft.com/office/drawing/2014/main" id="{2E96345B-BB51-49BE-9E91-BC6658857DE7}"/>
              </a:ext>
            </a:extLst>
          </p:cNvPr>
          <p:cNvSpPr>
            <a:spLocks noChangeArrowheads="1"/>
          </p:cNvSpPr>
          <p:nvPr/>
        </p:nvSpPr>
        <p:spPr bwMode="auto">
          <a:xfrm>
            <a:off x="1457325" y="1724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254979" name="Object 3">
            <a:extLst>
              <a:ext uri="{FF2B5EF4-FFF2-40B4-BE49-F238E27FC236}">
                <a16:creationId xmlns:a16="http://schemas.microsoft.com/office/drawing/2014/main" id="{66D79260-215A-49EB-8164-0E0FEB548A2F}"/>
              </a:ext>
            </a:extLst>
          </p:cNvPr>
          <p:cNvGraphicFramePr>
            <a:graphicFrameLocks noChangeAspect="1"/>
          </p:cNvGraphicFramePr>
          <p:nvPr/>
        </p:nvGraphicFramePr>
        <p:xfrm>
          <a:off x="244475" y="1633538"/>
          <a:ext cx="9067800" cy="5448300"/>
        </p:xfrm>
        <a:graphic>
          <a:graphicData uri="http://schemas.openxmlformats.org/presentationml/2006/ole">
            <mc:AlternateContent xmlns:mc="http://schemas.openxmlformats.org/markup-compatibility/2006">
              <mc:Choice xmlns:v="urn:schemas-microsoft-com:vml" Requires="v">
                <p:oleObj spid="_x0000_s254981" name="Picture" r:id="rId3" imgW="8258040" imgH="4857840" progId="Word.Picture.8">
                  <p:embed/>
                </p:oleObj>
              </mc:Choice>
              <mc:Fallback>
                <p:oleObj name="Picture" r:id="rId3" imgW="8258040" imgH="4857840" progId="Word.Pictur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l="-443" r="8858" b="6212"/>
                      <a:stretch>
                        <a:fillRect/>
                      </a:stretch>
                    </p:blipFill>
                    <p:spPr bwMode="auto">
                      <a:xfrm>
                        <a:off x="244475" y="1633538"/>
                        <a:ext cx="9067800" cy="544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1" name="Rectangle 1027">
            <a:extLst>
              <a:ext uri="{FF2B5EF4-FFF2-40B4-BE49-F238E27FC236}">
                <a16:creationId xmlns:a16="http://schemas.microsoft.com/office/drawing/2014/main" id="{F39521A5-5350-4448-8F3B-E5BF2656963D}"/>
              </a:ext>
            </a:extLst>
          </p:cNvPr>
          <p:cNvSpPr>
            <a:spLocks noGrp="1" noChangeArrowheads="1"/>
          </p:cNvSpPr>
          <p:nvPr>
            <p:ph type="title" idx="4294967295"/>
          </p:nvPr>
        </p:nvSpPr>
        <p:spPr>
          <a:xfrm>
            <a:off x="0" y="0"/>
            <a:ext cx="5580063" cy="941388"/>
          </a:xfrm>
        </p:spPr>
        <p:txBody>
          <a:bodyPr/>
          <a:lstStyle/>
          <a:p>
            <a:pPr algn="ctr">
              <a:lnSpc>
                <a:spcPct val="85000"/>
              </a:lnSpc>
            </a:pPr>
            <a:r>
              <a:rPr lang="en-US" altLang="en-US" sz="3200"/>
              <a:t>Digital Elevation Model Based Flow Path Analysis</a:t>
            </a:r>
          </a:p>
        </p:txBody>
      </p:sp>
      <p:grpSp>
        <p:nvGrpSpPr>
          <p:cNvPr id="171148" name="Group 1164">
            <a:extLst>
              <a:ext uri="{FF2B5EF4-FFF2-40B4-BE49-F238E27FC236}">
                <a16:creationId xmlns:a16="http://schemas.microsoft.com/office/drawing/2014/main" id="{F6AF6824-36B9-41F2-8B13-283B84ECBF7E}"/>
              </a:ext>
            </a:extLst>
          </p:cNvPr>
          <p:cNvGrpSpPr>
            <a:grpSpLocks/>
          </p:cNvGrpSpPr>
          <p:nvPr/>
        </p:nvGrpSpPr>
        <p:grpSpPr bwMode="auto">
          <a:xfrm>
            <a:off x="76200" y="3779838"/>
            <a:ext cx="2595563" cy="2794000"/>
            <a:chOff x="3664" y="2497"/>
            <a:chExt cx="1635" cy="1760"/>
          </a:xfrm>
        </p:grpSpPr>
        <p:grpSp>
          <p:nvGrpSpPr>
            <p:cNvPr id="171031" name="Group 1047">
              <a:extLst>
                <a:ext uri="{FF2B5EF4-FFF2-40B4-BE49-F238E27FC236}">
                  <a16:creationId xmlns:a16="http://schemas.microsoft.com/office/drawing/2014/main" id="{CAEC9F05-F566-441E-8F4F-7B7D0B21388F}"/>
                </a:ext>
              </a:extLst>
            </p:cNvPr>
            <p:cNvGrpSpPr>
              <a:grpSpLocks noChangeAspect="1"/>
            </p:cNvGrpSpPr>
            <p:nvPr/>
          </p:nvGrpSpPr>
          <p:grpSpPr bwMode="auto">
            <a:xfrm>
              <a:off x="3733" y="2840"/>
              <a:ext cx="1468" cy="1417"/>
              <a:chOff x="1632" y="1248"/>
              <a:chExt cx="2443" cy="2358"/>
            </a:xfrm>
          </p:grpSpPr>
          <p:grpSp>
            <p:nvGrpSpPr>
              <p:cNvPr id="171032" name="Group 1048">
                <a:extLst>
                  <a:ext uri="{FF2B5EF4-FFF2-40B4-BE49-F238E27FC236}">
                    <a16:creationId xmlns:a16="http://schemas.microsoft.com/office/drawing/2014/main" id="{1E2C779F-7832-41B1-A3E0-6AB18D48476F}"/>
                  </a:ext>
                </a:extLst>
              </p:cNvPr>
              <p:cNvGrpSpPr>
                <a:grpSpLocks noChangeAspect="1"/>
              </p:cNvGrpSpPr>
              <p:nvPr/>
            </p:nvGrpSpPr>
            <p:grpSpPr bwMode="auto">
              <a:xfrm>
                <a:off x="1632" y="1248"/>
                <a:ext cx="2443" cy="2358"/>
                <a:chOff x="3456" y="1536"/>
                <a:chExt cx="1963" cy="1926"/>
              </a:xfrm>
            </p:grpSpPr>
            <p:grpSp>
              <p:nvGrpSpPr>
                <p:cNvPr id="171033" name="Group 1049">
                  <a:extLst>
                    <a:ext uri="{FF2B5EF4-FFF2-40B4-BE49-F238E27FC236}">
                      <a16:creationId xmlns:a16="http://schemas.microsoft.com/office/drawing/2014/main" id="{E680A0B5-09FF-4230-8753-A0F50A70B14E}"/>
                    </a:ext>
                  </a:extLst>
                </p:cNvPr>
                <p:cNvGrpSpPr>
                  <a:grpSpLocks noChangeAspect="1"/>
                </p:cNvGrpSpPr>
                <p:nvPr/>
              </p:nvGrpSpPr>
              <p:grpSpPr bwMode="auto">
                <a:xfrm>
                  <a:off x="3456" y="1536"/>
                  <a:ext cx="1963" cy="1926"/>
                  <a:chOff x="1877" y="1152"/>
                  <a:chExt cx="1971" cy="1776"/>
                </a:xfrm>
              </p:grpSpPr>
              <p:sp>
                <p:nvSpPr>
                  <p:cNvPr id="171034" name="Rectangle 1050">
                    <a:extLst>
                      <a:ext uri="{FF2B5EF4-FFF2-40B4-BE49-F238E27FC236}">
                        <a16:creationId xmlns:a16="http://schemas.microsoft.com/office/drawing/2014/main" id="{6A9D4237-286E-4123-BE3B-9834BADF3989}"/>
                      </a:ext>
                    </a:extLst>
                  </p:cNvPr>
                  <p:cNvSpPr>
                    <a:spLocks noChangeAspect="1" noChangeArrowheads="1"/>
                  </p:cNvSpPr>
                  <p:nvPr/>
                </p:nvSpPr>
                <p:spPr bwMode="auto">
                  <a:xfrm>
                    <a:off x="1877" y="1152"/>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35" name="Rectangle 1051">
                    <a:extLst>
                      <a:ext uri="{FF2B5EF4-FFF2-40B4-BE49-F238E27FC236}">
                        <a16:creationId xmlns:a16="http://schemas.microsoft.com/office/drawing/2014/main" id="{3E754DF2-F24E-42F7-BC9E-89159160B398}"/>
                      </a:ext>
                    </a:extLst>
                  </p:cNvPr>
                  <p:cNvSpPr>
                    <a:spLocks noChangeAspect="1" noChangeArrowheads="1"/>
                  </p:cNvSpPr>
                  <p:nvPr/>
                </p:nvSpPr>
                <p:spPr bwMode="auto">
                  <a:xfrm>
                    <a:off x="2272"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36" name="Rectangle 1052">
                    <a:extLst>
                      <a:ext uri="{FF2B5EF4-FFF2-40B4-BE49-F238E27FC236}">
                        <a16:creationId xmlns:a16="http://schemas.microsoft.com/office/drawing/2014/main" id="{BC860D1D-BDEC-496B-AAE7-48BFEB11B1AD}"/>
                      </a:ext>
                    </a:extLst>
                  </p:cNvPr>
                  <p:cNvSpPr>
                    <a:spLocks noChangeAspect="1" noChangeArrowheads="1"/>
                  </p:cNvSpPr>
                  <p:nvPr/>
                </p:nvSpPr>
                <p:spPr bwMode="auto">
                  <a:xfrm>
                    <a:off x="2666"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37" name="Rectangle 1053">
                    <a:extLst>
                      <a:ext uri="{FF2B5EF4-FFF2-40B4-BE49-F238E27FC236}">
                        <a16:creationId xmlns:a16="http://schemas.microsoft.com/office/drawing/2014/main" id="{05EE17C0-6FCB-4E74-9B6E-4584A13978C6}"/>
                      </a:ext>
                    </a:extLst>
                  </p:cNvPr>
                  <p:cNvSpPr>
                    <a:spLocks noChangeAspect="1" noChangeArrowheads="1"/>
                  </p:cNvSpPr>
                  <p:nvPr/>
                </p:nvSpPr>
                <p:spPr bwMode="auto">
                  <a:xfrm>
                    <a:off x="3060"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38" name="Rectangle 1054">
                    <a:extLst>
                      <a:ext uri="{FF2B5EF4-FFF2-40B4-BE49-F238E27FC236}">
                        <a16:creationId xmlns:a16="http://schemas.microsoft.com/office/drawing/2014/main" id="{ED527ADE-D66D-400B-AFDA-330CFADE4A6C}"/>
                      </a:ext>
                    </a:extLst>
                  </p:cNvPr>
                  <p:cNvSpPr>
                    <a:spLocks noChangeAspect="1" noChangeArrowheads="1"/>
                  </p:cNvSpPr>
                  <p:nvPr/>
                </p:nvSpPr>
                <p:spPr bwMode="auto">
                  <a:xfrm>
                    <a:off x="3454"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39" name="Rectangle 1055">
                    <a:extLst>
                      <a:ext uri="{FF2B5EF4-FFF2-40B4-BE49-F238E27FC236}">
                        <a16:creationId xmlns:a16="http://schemas.microsoft.com/office/drawing/2014/main" id="{780E16F7-E6D4-4025-AAF5-9F552EDD80EE}"/>
                      </a:ext>
                    </a:extLst>
                  </p:cNvPr>
                  <p:cNvSpPr>
                    <a:spLocks noChangeAspect="1" noChangeArrowheads="1"/>
                  </p:cNvSpPr>
                  <p:nvPr/>
                </p:nvSpPr>
                <p:spPr bwMode="auto">
                  <a:xfrm>
                    <a:off x="2666"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40" name="Rectangle 1056">
                    <a:extLst>
                      <a:ext uri="{FF2B5EF4-FFF2-40B4-BE49-F238E27FC236}">
                        <a16:creationId xmlns:a16="http://schemas.microsoft.com/office/drawing/2014/main" id="{65312FF7-6EF0-4949-A2C8-A52B0E386E42}"/>
                      </a:ext>
                    </a:extLst>
                  </p:cNvPr>
                  <p:cNvSpPr>
                    <a:spLocks noChangeAspect="1" noChangeArrowheads="1"/>
                  </p:cNvSpPr>
                  <p:nvPr/>
                </p:nvSpPr>
                <p:spPr bwMode="auto">
                  <a:xfrm>
                    <a:off x="3060"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41" name="Rectangle 1057">
                    <a:extLst>
                      <a:ext uri="{FF2B5EF4-FFF2-40B4-BE49-F238E27FC236}">
                        <a16:creationId xmlns:a16="http://schemas.microsoft.com/office/drawing/2014/main" id="{1BE88709-1034-4986-B49B-AAA47FFD03BE}"/>
                      </a:ext>
                    </a:extLst>
                  </p:cNvPr>
                  <p:cNvSpPr>
                    <a:spLocks noChangeAspect="1" noChangeArrowheads="1"/>
                  </p:cNvSpPr>
                  <p:nvPr/>
                </p:nvSpPr>
                <p:spPr bwMode="auto">
                  <a:xfrm>
                    <a:off x="3454"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42" name="Rectangle 1058">
                    <a:extLst>
                      <a:ext uri="{FF2B5EF4-FFF2-40B4-BE49-F238E27FC236}">
                        <a16:creationId xmlns:a16="http://schemas.microsoft.com/office/drawing/2014/main" id="{2D234B9B-233B-4778-AE90-50E7219E38AD}"/>
                      </a:ext>
                    </a:extLst>
                  </p:cNvPr>
                  <p:cNvSpPr>
                    <a:spLocks noChangeAspect="1" noChangeArrowheads="1"/>
                  </p:cNvSpPr>
                  <p:nvPr/>
                </p:nvSpPr>
                <p:spPr bwMode="auto">
                  <a:xfrm>
                    <a:off x="1877" y="1507"/>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43" name="Rectangle 1059">
                    <a:extLst>
                      <a:ext uri="{FF2B5EF4-FFF2-40B4-BE49-F238E27FC236}">
                        <a16:creationId xmlns:a16="http://schemas.microsoft.com/office/drawing/2014/main" id="{F71A2ABE-48DF-43F7-8DD4-080255DDBBE0}"/>
                      </a:ext>
                    </a:extLst>
                  </p:cNvPr>
                  <p:cNvSpPr>
                    <a:spLocks noChangeAspect="1" noChangeArrowheads="1"/>
                  </p:cNvSpPr>
                  <p:nvPr/>
                </p:nvSpPr>
                <p:spPr bwMode="auto">
                  <a:xfrm>
                    <a:off x="2272"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44" name="Rectangle 1060">
                    <a:extLst>
                      <a:ext uri="{FF2B5EF4-FFF2-40B4-BE49-F238E27FC236}">
                        <a16:creationId xmlns:a16="http://schemas.microsoft.com/office/drawing/2014/main" id="{997E711B-78F3-4772-B580-E3D5EFCB0E9D}"/>
                      </a:ext>
                    </a:extLst>
                  </p:cNvPr>
                  <p:cNvSpPr>
                    <a:spLocks noChangeAspect="1" noChangeArrowheads="1"/>
                  </p:cNvSpPr>
                  <p:nvPr/>
                </p:nvSpPr>
                <p:spPr bwMode="auto">
                  <a:xfrm>
                    <a:off x="2666"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45" name="Rectangle 1061">
                    <a:extLst>
                      <a:ext uri="{FF2B5EF4-FFF2-40B4-BE49-F238E27FC236}">
                        <a16:creationId xmlns:a16="http://schemas.microsoft.com/office/drawing/2014/main" id="{1EC4B478-BC78-42A6-8174-64BA61E1407E}"/>
                      </a:ext>
                    </a:extLst>
                  </p:cNvPr>
                  <p:cNvSpPr>
                    <a:spLocks noChangeAspect="1" noChangeArrowheads="1"/>
                  </p:cNvSpPr>
                  <p:nvPr/>
                </p:nvSpPr>
                <p:spPr bwMode="auto">
                  <a:xfrm>
                    <a:off x="3060"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46" name="Rectangle 1062">
                    <a:extLst>
                      <a:ext uri="{FF2B5EF4-FFF2-40B4-BE49-F238E27FC236}">
                        <a16:creationId xmlns:a16="http://schemas.microsoft.com/office/drawing/2014/main" id="{090B2702-34EF-4B20-9EB2-1E154D33C38C}"/>
                      </a:ext>
                    </a:extLst>
                  </p:cNvPr>
                  <p:cNvSpPr>
                    <a:spLocks noChangeAspect="1" noChangeArrowheads="1"/>
                  </p:cNvSpPr>
                  <p:nvPr/>
                </p:nvSpPr>
                <p:spPr bwMode="auto">
                  <a:xfrm>
                    <a:off x="3454"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47" name="Rectangle 1063">
                    <a:extLst>
                      <a:ext uri="{FF2B5EF4-FFF2-40B4-BE49-F238E27FC236}">
                        <a16:creationId xmlns:a16="http://schemas.microsoft.com/office/drawing/2014/main" id="{B61B8FDC-151C-4850-87AF-B280728ABEC6}"/>
                      </a:ext>
                    </a:extLst>
                  </p:cNvPr>
                  <p:cNvSpPr>
                    <a:spLocks noChangeAspect="1" noChangeArrowheads="1"/>
                  </p:cNvSpPr>
                  <p:nvPr/>
                </p:nvSpPr>
                <p:spPr bwMode="auto">
                  <a:xfrm>
                    <a:off x="1877" y="1862"/>
                    <a:ext cx="395"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48" name="Rectangle 1064">
                    <a:extLst>
                      <a:ext uri="{FF2B5EF4-FFF2-40B4-BE49-F238E27FC236}">
                        <a16:creationId xmlns:a16="http://schemas.microsoft.com/office/drawing/2014/main" id="{2EC95935-8891-41BA-BACC-9FA3ADE6659F}"/>
                      </a:ext>
                    </a:extLst>
                  </p:cNvPr>
                  <p:cNvSpPr>
                    <a:spLocks noChangeAspect="1" noChangeArrowheads="1"/>
                  </p:cNvSpPr>
                  <p:nvPr/>
                </p:nvSpPr>
                <p:spPr bwMode="auto">
                  <a:xfrm>
                    <a:off x="2272"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49" name="Rectangle 1065">
                    <a:extLst>
                      <a:ext uri="{FF2B5EF4-FFF2-40B4-BE49-F238E27FC236}">
                        <a16:creationId xmlns:a16="http://schemas.microsoft.com/office/drawing/2014/main" id="{5A2C9B7C-3743-4522-84BE-8C2EC6C7AE9F}"/>
                      </a:ext>
                    </a:extLst>
                  </p:cNvPr>
                  <p:cNvSpPr>
                    <a:spLocks noChangeAspect="1" noChangeArrowheads="1"/>
                  </p:cNvSpPr>
                  <p:nvPr/>
                </p:nvSpPr>
                <p:spPr bwMode="auto">
                  <a:xfrm>
                    <a:off x="2666"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50" name="Rectangle 1066">
                    <a:extLst>
                      <a:ext uri="{FF2B5EF4-FFF2-40B4-BE49-F238E27FC236}">
                        <a16:creationId xmlns:a16="http://schemas.microsoft.com/office/drawing/2014/main" id="{CA3034E6-D2E0-48BC-BC71-CF00DCF68036}"/>
                      </a:ext>
                    </a:extLst>
                  </p:cNvPr>
                  <p:cNvSpPr>
                    <a:spLocks noChangeAspect="1" noChangeArrowheads="1"/>
                  </p:cNvSpPr>
                  <p:nvPr/>
                </p:nvSpPr>
                <p:spPr bwMode="auto">
                  <a:xfrm>
                    <a:off x="3060"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51" name="Rectangle 1067">
                    <a:extLst>
                      <a:ext uri="{FF2B5EF4-FFF2-40B4-BE49-F238E27FC236}">
                        <a16:creationId xmlns:a16="http://schemas.microsoft.com/office/drawing/2014/main" id="{7752BA19-FF1F-48AC-AB8B-6E76C736F6CD}"/>
                      </a:ext>
                    </a:extLst>
                  </p:cNvPr>
                  <p:cNvSpPr>
                    <a:spLocks noChangeAspect="1" noChangeArrowheads="1"/>
                  </p:cNvSpPr>
                  <p:nvPr/>
                </p:nvSpPr>
                <p:spPr bwMode="auto">
                  <a:xfrm>
                    <a:off x="3454"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52" name="Rectangle 1068">
                    <a:extLst>
                      <a:ext uri="{FF2B5EF4-FFF2-40B4-BE49-F238E27FC236}">
                        <a16:creationId xmlns:a16="http://schemas.microsoft.com/office/drawing/2014/main" id="{0D096741-D88D-462F-8C52-A6027C9A8B36}"/>
                      </a:ext>
                    </a:extLst>
                  </p:cNvPr>
                  <p:cNvSpPr>
                    <a:spLocks noChangeAspect="1" noChangeArrowheads="1"/>
                  </p:cNvSpPr>
                  <p:nvPr/>
                </p:nvSpPr>
                <p:spPr bwMode="auto">
                  <a:xfrm>
                    <a:off x="1877" y="2218"/>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53" name="Rectangle 1069">
                    <a:extLst>
                      <a:ext uri="{FF2B5EF4-FFF2-40B4-BE49-F238E27FC236}">
                        <a16:creationId xmlns:a16="http://schemas.microsoft.com/office/drawing/2014/main" id="{F1F5ED8B-5B27-482F-B96B-33D80ACD9F90}"/>
                      </a:ext>
                    </a:extLst>
                  </p:cNvPr>
                  <p:cNvSpPr>
                    <a:spLocks noChangeAspect="1" noChangeArrowheads="1"/>
                  </p:cNvSpPr>
                  <p:nvPr/>
                </p:nvSpPr>
                <p:spPr bwMode="auto">
                  <a:xfrm>
                    <a:off x="2272"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54" name="Rectangle 1070">
                    <a:extLst>
                      <a:ext uri="{FF2B5EF4-FFF2-40B4-BE49-F238E27FC236}">
                        <a16:creationId xmlns:a16="http://schemas.microsoft.com/office/drawing/2014/main" id="{10B1300B-55DB-47B2-AA3A-4AA3490BA65C}"/>
                      </a:ext>
                    </a:extLst>
                  </p:cNvPr>
                  <p:cNvSpPr>
                    <a:spLocks noChangeAspect="1" noChangeArrowheads="1"/>
                  </p:cNvSpPr>
                  <p:nvPr/>
                </p:nvSpPr>
                <p:spPr bwMode="auto">
                  <a:xfrm>
                    <a:off x="2666"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55" name="Rectangle 1071">
                    <a:extLst>
                      <a:ext uri="{FF2B5EF4-FFF2-40B4-BE49-F238E27FC236}">
                        <a16:creationId xmlns:a16="http://schemas.microsoft.com/office/drawing/2014/main" id="{9B3BE762-D5A2-4E21-8130-DBB041285244}"/>
                      </a:ext>
                    </a:extLst>
                  </p:cNvPr>
                  <p:cNvSpPr>
                    <a:spLocks noChangeAspect="1" noChangeArrowheads="1"/>
                  </p:cNvSpPr>
                  <p:nvPr/>
                </p:nvSpPr>
                <p:spPr bwMode="auto">
                  <a:xfrm>
                    <a:off x="3060"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56" name="Rectangle 1072">
                    <a:extLst>
                      <a:ext uri="{FF2B5EF4-FFF2-40B4-BE49-F238E27FC236}">
                        <a16:creationId xmlns:a16="http://schemas.microsoft.com/office/drawing/2014/main" id="{71179F76-35C4-436A-9DAD-AA7AA37E5A03}"/>
                      </a:ext>
                    </a:extLst>
                  </p:cNvPr>
                  <p:cNvSpPr>
                    <a:spLocks noChangeAspect="1" noChangeArrowheads="1"/>
                  </p:cNvSpPr>
                  <p:nvPr/>
                </p:nvSpPr>
                <p:spPr bwMode="auto">
                  <a:xfrm>
                    <a:off x="3454"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57" name="Rectangle 1073">
                    <a:extLst>
                      <a:ext uri="{FF2B5EF4-FFF2-40B4-BE49-F238E27FC236}">
                        <a16:creationId xmlns:a16="http://schemas.microsoft.com/office/drawing/2014/main" id="{1953E795-0F6B-4BD1-BB24-EFD3D1302001}"/>
                      </a:ext>
                    </a:extLst>
                  </p:cNvPr>
                  <p:cNvSpPr>
                    <a:spLocks noChangeAspect="1" noChangeArrowheads="1"/>
                  </p:cNvSpPr>
                  <p:nvPr/>
                </p:nvSpPr>
                <p:spPr bwMode="auto">
                  <a:xfrm>
                    <a:off x="2272"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58" name="Rectangle 1074">
                    <a:extLst>
                      <a:ext uri="{FF2B5EF4-FFF2-40B4-BE49-F238E27FC236}">
                        <a16:creationId xmlns:a16="http://schemas.microsoft.com/office/drawing/2014/main" id="{530BC213-94BA-4727-AF1E-DB9A3CC5CD71}"/>
                      </a:ext>
                    </a:extLst>
                  </p:cNvPr>
                  <p:cNvSpPr>
                    <a:spLocks noChangeAspect="1" noChangeArrowheads="1"/>
                  </p:cNvSpPr>
                  <p:nvPr/>
                </p:nvSpPr>
                <p:spPr bwMode="auto">
                  <a:xfrm>
                    <a:off x="1878"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grpSp>
            <p:sp>
              <p:nvSpPr>
                <p:cNvPr id="171059" name="Text Box 1075">
                  <a:extLst>
                    <a:ext uri="{FF2B5EF4-FFF2-40B4-BE49-F238E27FC236}">
                      <a16:creationId xmlns:a16="http://schemas.microsoft.com/office/drawing/2014/main" id="{92EF679B-DA57-4783-A87B-6B5D49E5B8C0}"/>
                    </a:ext>
                  </a:extLst>
                </p:cNvPr>
                <p:cNvSpPr txBox="1">
                  <a:spLocks noChangeAspect="1" noChangeArrowheads="1"/>
                </p:cNvSpPr>
                <p:nvPr/>
              </p:nvSpPr>
              <p:spPr bwMode="auto">
                <a:xfrm>
                  <a:off x="3560" y="1578"/>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171060" name="Text Box 1076">
                  <a:extLst>
                    <a:ext uri="{FF2B5EF4-FFF2-40B4-BE49-F238E27FC236}">
                      <a16:creationId xmlns:a16="http://schemas.microsoft.com/office/drawing/2014/main" id="{3D98EDFC-564A-43C6-BDDE-E31CC2968BFB}"/>
                    </a:ext>
                  </a:extLst>
                </p:cNvPr>
                <p:cNvSpPr txBox="1">
                  <a:spLocks noChangeAspect="1" noChangeArrowheads="1"/>
                </p:cNvSpPr>
                <p:nvPr/>
              </p:nvSpPr>
              <p:spPr bwMode="auto">
                <a:xfrm>
                  <a:off x="3973" y="1578"/>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171061" name="Text Box 1077">
                  <a:extLst>
                    <a:ext uri="{FF2B5EF4-FFF2-40B4-BE49-F238E27FC236}">
                      <a16:creationId xmlns:a16="http://schemas.microsoft.com/office/drawing/2014/main" id="{DCD866C0-33C2-465E-92DD-6FF0674D43F0}"/>
                    </a:ext>
                  </a:extLst>
                </p:cNvPr>
                <p:cNvSpPr txBox="1">
                  <a:spLocks noChangeAspect="1" noChangeArrowheads="1"/>
                </p:cNvSpPr>
                <p:nvPr/>
              </p:nvSpPr>
              <p:spPr bwMode="auto">
                <a:xfrm>
                  <a:off x="5117" y="1592"/>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171062" name="Text Box 1078">
                  <a:extLst>
                    <a:ext uri="{FF2B5EF4-FFF2-40B4-BE49-F238E27FC236}">
                      <a16:creationId xmlns:a16="http://schemas.microsoft.com/office/drawing/2014/main" id="{273FC1F7-B11E-4250-A889-6F31B2A286C8}"/>
                    </a:ext>
                  </a:extLst>
                </p:cNvPr>
                <p:cNvSpPr txBox="1">
                  <a:spLocks noChangeAspect="1" noChangeArrowheads="1"/>
                </p:cNvSpPr>
                <p:nvPr/>
              </p:nvSpPr>
              <p:spPr bwMode="auto">
                <a:xfrm>
                  <a:off x="4338" y="1578"/>
                  <a:ext cx="263"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171063" name="Text Box 1079">
                  <a:extLst>
                    <a:ext uri="{FF2B5EF4-FFF2-40B4-BE49-F238E27FC236}">
                      <a16:creationId xmlns:a16="http://schemas.microsoft.com/office/drawing/2014/main" id="{CBF95F00-AB77-4584-8176-5E9BD808DF25}"/>
                    </a:ext>
                  </a:extLst>
                </p:cNvPr>
                <p:cNvSpPr txBox="1">
                  <a:spLocks noChangeAspect="1" noChangeArrowheads="1"/>
                </p:cNvSpPr>
                <p:nvPr/>
              </p:nvSpPr>
              <p:spPr bwMode="auto">
                <a:xfrm>
                  <a:off x="4728" y="1578"/>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171064" name="Text Box 1080">
                  <a:extLst>
                    <a:ext uri="{FF2B5EF4-FFF2-40B4-BE49-F238E27FC236}">
                      <a16:creationId xmlns:a16="http://schemas.microsoft.com/office/drawing/2014/main" id="{0DE2557F-A1DC-4AE0-8F35-F03FBBB659EC}"/>
                    </a:ext>
                  </a:extLst>
                </p:cNvPr>
                <p:cNvSpPr txBox="1">
                  <a:spLocks noChangeAspect="1" noChangeArrowheads="1"/>
                </p:cNvSpPr>
                <p:nvPr/>
              </p:nvSpPr>
              <p:spPr bwMode="auto">
                <a:xfrm>
                  <a:off x="3560" y="1949"/>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171065" name="Text Box 1081">
                  <a:extLst>
                    <a:ext uri="{FF2B5EF4-FFF2-40B4-BE49-F238E27FC236}">
                      <a16:creationId xmlns:a16="http://schemas.microsoft.com/office/drawing/2014/main" id="{8E0E9B6F-58C3-4B70-9853-7469FA4D212D}"/>
                    </a:ext>
                  </a:extLst>
                </p:cNvPr>
                <p:cNvSpPr txBox="1">
                  <a:spLocks noChangeAspect="1" noChangeArrowheads="1"/>
                </p:cNvSpPr>
                <p:nvPr/>
              </p:nvSpPr>
              <p:spPr bwMode="auto">
                <a:xfrm>
                  <a:off x="3548" y="2331"/>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171066" name="Text Box 1082">
                  <a:extLst>
                    <a:ext uri="{FF2B5EF4-FFF2-40B4-BE49-F238E27FC236}">
                      <a16:creationId xmlns:a16="http://schemas.microsoft.com/office/drawing/2014/main" id="{430F23B7-B6F0-4E1C-8B4F-1BF618345AFA}"/>
                    </a:ext>
                  </a:extLst>
                </p:cNvPr>
                <p:cNvSpPr txBox="1">
                  <a:spLocks noChangeAspect="1" noChangeArrowheads="1"/>
                </p:cNvSpPr>
                <p:nvPr/>
              </p:nvSpPr>
              <p:spPr bwMode="auto">
                <a:xfrm>
                  <a:off x="3548" y="2715"/>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171067" name="Text Box 1083">
                  <a:extLst>
                    <a:ext uri="{FF2B5EF4-FFF2-40B4-BE49-F238E27FC236}">
                      <a16:creationId xmlns:a16="http://schemas.microsoft.com/office/drawing/2014/main" id="{050124BD-A807-4B6F-807A-465D39285B2C}"/>
                    </a:ext>
                  </a:extLst>
                </p:cNvPr>
                <p:cNvSpPr txBox="1">
                  <a:spLocks noChangeAspect="1" noChangeArrowheads="1"/>
                </p:cNvSpPr>
                <p:nvPr/>
              </p:nvSpPr>
              <p:spPr bwMode="auto">
                <a:xfrm>
                  <a:off x="3536" y="3098"/>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171068" name="Text Box 1084">
                  <a:extLst>
                    <a:ext uri="{FF2B5EF4-FFF2-40B4-BE49-F238E27FC236}">
                      <a16:creationId xmlns:a16="http://schemas.microsoft.com/office/drawing/2014/main" id="{104447C2-3F7E-4654-92CA-5C85223551E6}"/>
                    </a:ext>
                  </a:extLst>
                </p:cNvPr>
                <p:cNvSpPr txBox="1">
                  <a:spLocks noChangeAspect="1" noChangeArrowheads="1"/>
                </p:cNvSpPr>
                <p:nvPr/>
              </p:nvSpPr>
              <p:spPr bwMode="auto">
                <a:xfrm>
                  <a:off x="3949" y="2331"/>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171069" name="Text Box 1085">
                  <a:extLst>
                    <a:ext uri="{FF2B5EF4-FFF2-40B4-BE49-F238E27FC236}">
                      <a16:creationId xmlns:a16="http://schemas.microsoft.com/office/drawing/2014/main" id="{A46B3769-8300-4D6B-83C9-0EAEAD5EE06F}"/>
                    </a:ext>
                  </a:extLst>
                </p:cNvPr>
                <p:cNvSpPr txBox="1">
                  <a:spLocks noChangeAspect="1" noChangeArrowheads="1"/>
                </p:cNvSpPr>
                <p:nvPr/>
              </p:nvSpPr>
              <p:spPr bwMode="auto">
                <a:xfrm>
                  <a:off x="3937" y="2715"/>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171070" name="Text Box 1086">
                  <a:extLst>
                    <a:ext uri="{FF2B5EF4-FFF2-40B4-BE49-F238E27FC236}">
                      <a16:creationId xmlns:a16="http://schemas.microsoft.com/office/drawing/2014/main" id="{3796423F-FB41-449E-93C2-19D87F5D5C30}"/>
                    </a:ext>
                  </a:extLst>
                </p:cNvPr>
                <p:cNvSpPr txBox="1">
                  <a:spLocks noChangeAspect="1" noChangeArrowheads="1"/>
                </p:cNvSpPr>
                <p:nvPr/>
              </p:nvSpPr>
              <p:spPr bwMode="auto">
                <a:xfrm>
                  <a:off x="5117" y="1962"/>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171071" name="Text Box 1087">
                  <a:extLst>
                    <a:ext uri="{FF2B5EF4-FFF2-40B4-BE49-F238E27FC236}">
                      <a16:creationId xmlns:a16="http://schemas.microsoft.com/office/drawing/2014/main" id="{944AE1D9-20A2-4F6E-A3AD-0ECA073C6C4C}"/>
                    </a:ext>
                  </a:extLst>
                </p:cNvPr>
                <p:cNvSpPr txBox="1">
                  <a:spLocks noChangeAspect="1" noChangeArrowheads="1"/>
                </p:cNvSpPr>
                <p:nvPr/>
              </p:nvSpPr>
              <p:spPr bwMode="auto">
                <a:xfrm>
                  <a:off x="5117" y="2715"/>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171072" name="Text Box 1088">
                  <a:extLst>
                    <a:ext uri="{FF2B5EF4-FFF2-40B4-BE49-F238E27FC236}">
                      <a16:creationId xmlns:a16="http://schemas.microsoft.com/office/drawing/2014/main" id="{EFBA4E44-C840-4E1B-BBE6-475187096384}"/>
                    </a:ext>
                  </a:extLst>
                </p:cNvPr>
                <p:cNvSpPr txBox="1">
                  <a:spLocks noChangeAspect="1" noChangeArrowheads="1"/>
                </p:cNvSpPr>
                <p:nvPr/>
              </p:nvSpPr>
              <p:spPr bwMode="auto">
                <a:xfrm>
                  <a:off x="4728" y="2319"/>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171073" name="Text Box 1089">
                  <a:extLst>
                    <a:ext uri="{FF2B5EF4-FFF2-40B4-BE49-F238E27FC236}">
                      <a16:creationId xmlns:a16="http://schemas.microsoft.com/office/drawing/2014/main" id="{CCD58008-7C7E-4861-B8AA-B5D34C223F6F}"/>
                    </a:ext>
                  </a:extLst>
                </p:cNvPr>
                <p:cNvSpPr txBox="1">
                  <a:spLocks noChangeAspect="1" noChangeArrowheads="1"/>
                </p:cNvSpPr>
                <p:nvPr/>
              </p:nvSpPr>
              <p:spPr bwMode="auto">
                <a:xfrm>
                  <a:off x="3937" y="1949"/>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4</a:t>
                  </a:r>
                </a:p>
              </p:txBody>
            </p:sp>
            <p:sp>
              <p:nvSpPr>
                <p:cNvPr id="171074" name="Text Box 1090">
                  <a:extLst>
                    <a:ext uri="{FF2B5EF4-FFF2-40B4-BE49-F238E27FC236}">
                      <a16:creationId xmlns:a16="http://schemas.microsoft.com/office/drawing/2014/main" id="{9B9CEB39-7A72-4527-A8EA-2F2AFB252A0E}"/>
                    </a:ext>
                  </a:extLst>
                </p:cNvPr>
                <p:cNvSpPr txBox="1">
                  <a:spLocks noChangeAspect="1" noChangeArrowheads="1"/>
                </p:cNvSpPr>
                <p:nvPr/>
              </p:nvSpPr>
              <p:spPr bwMode="auto">
                <a:xfrm>
                  <a:off x="4338" y="1949"/>
                  <a:ext cx="263"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3</a:t>
                  </a:r>
                </a:p>
              </p:txBody>
            </p:sp>
            <p:sp>
              <p:nvSpPr>
                <p:cNvPr id="171075" name="Text Box 1091">
                  <a:extLst>
                    <a:ext uri="{FF2B5EF4-FFF2-40B4-BE49-F238E27FC236}">
                      <a16:creationId xmlns:a16="http://schemas.microsoft.com/office/drawing/2014/main" id="{3A6F4C7D-9B17-4728-8BBF-BA14B6B12E6A}"/>
                    </a:ext>
                  </a:extLst>
                </p:cNvPr>
                <p:cNvSpPr txBox="1">
                  <a:spLocks noChangeAspect="1" noChangeArrowheads="1"/>
                </p:cNvSpPr>
                <p:nvPr/>
              </p:nvSpPr>
              <p:spPr bwMode="auto">
                <a:xfrm>
                  <a:off x="4728" y="1949"/>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3</a:t>
                  </a:r>
                </a:p>
              </p:txBody>
            </p:sp>
            <p:sp>
              <p:nvSpPr>
                <p:cNvPr id="171076" name="Text Box 1092">
                  <a:extLst>
                    <a:ext uri="{FF2B5EF4-FFF2-40B4-BE49-F238E27FC236}">
                      <a16:creationId xmlns:a16="http://schemas.microsoft.com/office/drawing/2014/main" id="{A91C815D-DE7F-4C26-A103-5CA29CD4D5B4}"/>
                    </a:ext>
                  </a:extLst>
                </p:cNvPr>
                <p:cNvSpPr txBox="1">
                  <a:spLocks noChangeAspect="1" noChangeArrowheads="1"/>
                </p:cNvSpPr>
                <p:nvPr/>
              </p:nvSpPr>
              <p:spPr bwMode="auto">
                <a:xfrm>
                  <a:off x="4326" y="2331"/>
                  <a:ext cx="370"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12</a:t>
                  </a:r>
                </a:p>
              </p:txBody>
            </p:sp>
            <p:sp>
              <p:nvSpPr>
                <p:cNvPr id="171077" name="Text Box 1093">
                  <a:extLst>
                    <a:ext uri="{FF2B5EF4-FFF2-40B4-BE49-F238E27FC236}">
                      <a16:creationId xmlns:a16="http://schemas.microsoft.com/office/drawing/2014/main" id="{FDF405F0-5B9C-40B3-8307-79BD2028724F}"/>
                    </a:ext>
                  </a:extLst>
                </p:cNvPr>
                <p:cNvSpPr txBox="1">
                  <a:spLocks noChangeAspect="1" noChangeArrowheads="1"/>
                </p:cNvSpPr>
                <p:nvPr/>
              </p:nvSpPr>
              <p:spPr bwMode="auto">
                <a:xfrm>
                  <a:off x="5117" y="2319"/>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2</a:t>
                  </a:r>
                </a:p>
              </p:txBody>
            </p:sp>
            <p:sp>
              <p:nvSpPr>
                <p:cNvPr id="171078" name="Text Box 1094">
                  <a:extLst>
                    <a:ext uri="{FF2B5EF4-FFF2-40B4-BE49-F238E27FC236}">
                      <a16:creationId xmlns:a16="http://schemas.microsoft.com/office/drawing/2014/main" id="{6417B4C0-1359-4931-AE99-1F70050FD3C2}"/>
                    </a:ext>
                  </a:extLst>
                </p:cNvPr>
                <p:cNvSpPr txBox="1">
                  <a:spLocks noChangeAspect="1" noChangeArrowheads="1"/>
                </p:cNvSpPr>
                <p:nvPr/>
              </p:nvSpPr>
              <p:spPr bwMode="auto">
                <a:xfrm>
                  <a:off x="4338" y="2727"/>
                  <a:ext cx="263"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2</a:t>
                  </a:r>
                </a:p>
              </p:txBody>
            </p:sp>
            <p:sp>
              <p:nvSpPr>
                <p:cNvPr id="171079" name="Text Box 1095">
                  <a:extLst>
                    <a:ext uri="{FF2B5EF4-FFF2-40B4-BE49-F238E27FC236}">
                      <a16:creationId xmlns:a16="http://schemas.microsoft.com/office/drawing/2014/main" id="{427DCCB9-3F5D-4046-BF21-B6AF50744EE9}"/>
                    </a:ext>
                  </a:extLst>
                </p:cNvPr>
                <p:cNvSpPr txBox="1">
                  <a:spLocks noChangeAspect="1" noChangeArrowheads="1"/>
                </p:cNvSpPr>
                <p:nvPr/>
              </p:nvSpPr>
              <p:spPr bwMode="auto">
                <a:xfrm>
                  <a:off x="5129" y="3084"/>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2</a:t>
                  </a:r>
                </a:p>
              </p:txBody>
            </p:sp>
            <p:sp>
              <p:nvSpPr>
                <p:cNvPr id="171080" name="Text Box 1096">
                  <a:extLst>
                    <a:ext uri="{FF2B5EF4-FFF2-40B4-BE49-F238E27FC236}">
                      <a16:creationId xmlns:a16="http://schemas.microsoft.com/office/drawing/2014/main" id="{5C407D64-E42C-4D3A-8B7E-BC501D25B0C1}"/>
                    </a:ext>
                  </a:extLst>
                </p:cNvPr>
                <p:cNvSpPr txBox="1">
                  <a:spLocks noChangeAspect="1" noChangeArrowheads="1"/>
                </p:cNvSpPr>
                <p:nvPr/>
              </p:nvSpPr>
              <p:spPr bwMode="auto">
                <a:xfrm>
                  <a:off x="3925" y="3098"/>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3</a:t>
                  </a:r>
                </a:p>
              </p:txBody>
            </p:sp>
            <p:sp>
              <p:nvSpPr>
                <p:cNvPr id="171081" name="Text Box 1097">
                  <a:extLst>
                    <a:ext uri="{FF2B5EF4-FFF2-40B4-BE49-F238E27FC236}">
                      <a16:creationId xmlns:a16="http://schemas.microsoft.com/office/drawing/2014/main" id="{E9CF2F4E-5660-45A2-8736-29808A1F27B7}"/>
                    </a:ext>
                  </a:extLst>
                </p:cNvPr>
                <p:cNvSpPr txBox="1">
                  <a:spLocks noChangeAspect="1" noChangeArrowheads="1"/>
                </p:cNvSpPr>
                <p:nvPr/>
              </p:nvSpPr>
              <p:spPr bwMode="auto">
                <a:xfrm>
                  <a:off x="4692" y="2727"/>
                  <a:ext cx="369"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16</a:t>
                  </a:r>
                </a:p>
              </p:txBody>
            </p:sp>
            <p:sp>
              <p:nvSpPr>
                <p:cNvPr id="171082" name="Text Box 1098">
                  <a:extLst>
                    <a:ext uri="{FF2B5EF4-FFF2-40B4-BE49-F238E27FC236}">
                      <a16:creationId xmlns:a16="http://schemas.microsoft.com/office/drawing/2014/main" id="{3486893A-61D2-4C66-B875-AE092716582D}"/>
                    </a:ext>
                  </a:extLst>
                </p:cNvPr>
                <p:cNvSpPr txBox="1">
                  <a:spLocks noChangeAspect="1" noChangeArrowheads="1"/>
                </p:cNvSpPr>
                <p:nvPr/>
              </p:nvSpPr>
              <p:spPr bwMode="auto">
                <a:xfrm>
                  <a:off x="4692" y="3098"/>
                  <a:ext cx="369"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25</a:t>
                  </a:r>
                </a:p>
              </p:txBody>
            </p:sp>
            <p:sp>
              <p:nvSpPr>
                <p:cNvPr id="171083" name="Text Box 1099">
                  <a:extLst>
                    <a:ext uri="{FF2B5EF4-FFF2-40B4-BE49-F238E27FC236}">
                      <a16:creationId xmlns:a16="http://schemas.microsoft.com/office/drawing/2014/main" id="{8AC6178D-6C57-4046-9C41-A461E8B350AB}"/>
                    </a:ext>
                  </a:extLst>
                </p:cNvPr>
                <p:cNvSpPr txBox="1">
                  <a:spLocks noChangeAspect="1" noChangeArrowheads="1"/>
                </p:cNvSpPr>
                <p:nvPr/>
              </p:nvSpPr>
              <p:spPr bwMode="auto">
                <a:xfrm>
                  <a:off x="4338" y="3098"/>
                  <a:ext cx="263"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6</a:t>
                  </a:r>
                </a:p>
              </p:txBody>
            </p:sp>
          </p:grpSp>
          <p:grpSp>
            <p:nvGrpSpPr>
              <p:cNvPr id="171084" name="Group 1100">
                <a:extLst>
                  <a:ext uri="{FF2B5EF4-FFF2-40B4-BE49-F238E27FC236}">
                    <a16:creationId xmlns:a16="http://schemas.microsoft.com/office/drawing/2014/main" id="{DA264199-1C80-41E2-B8CB-6299C7125DEF}"/>
                  </a:ext>
                </a:extLst>
              </p:cNvPr>
              <p:cNvGrpSpPr>
                <a:grpSpLocks noChangeAspect="1"/>
              </p:cNvGrpSpPr>
              <p:nvPr/>
            </p:nvGrpSpPr>
            <p:grpSpPr bwMode="auto">
              <a:xfrm>
                <a:off x="2600" y="2191"/>
                <a:ext cx="975" cy="1412"/>
                <a:chOff x="2600" y="2191"/>
                <a:chExt cx="975" cy="1412"/>
              </a:xfrm>
            </p:grpSpPr>
            <p:sp>
              <p:nvSpPr>
                <p:cNvPr id="171085" name="Rectangle 1101">
                  <a:extLst>
                    <a:ext uri="{FF2B5EF4-FFF2-40B4-BE49-F238E27FC236}">
                      <a16:creationId xmlns:a16="http://schemas.microsoft.com/office/drawing/2014/main" id="{FCC4EAD8-7C49-4B33-A725-04C2BD0AE07E}"/>
                    </a:ext>
                  </a:extLst>
                </p:cNvPr>
                <p:cNvSpPr>
                  <a:spLocks noChangeAspect="1" noChangeArrowheads="1"/>
                </p:cNvSpPr>
                <p:nvPr/>
              </p:nvSpPr>
              <p:spPr bwMode="auto">
                <a:xfrm>
                  <a:off x="2600" y="2191"/>
                  <a:ext cx="492" cy="478"/>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86" name="Rectangle 1102">
                  <a:extLst>
                    <a:ext uri="{FF2B5EF4-FFF2-40B4-BE49-F238E27FC236}">
                      <a16:creationId xmlns:a16="http://schemas.microsoft.com/office/drawing/2014/main" id="{4D2B7EC9-0779-44FE-AF04-D1A47E9B4C60}"/>
                    </a:ext>
                  </a:extLst>
                </p:cNvPr>
                <p:cNvSpPr>
                  <a:spLocks noChangeAspect="1" noChangeArrowheads="1"/>
                </p:cNvSpPr>
                <p:nvPr/>
              </p:nvSpPr>
              <p:spPr bwMode="auto">
                <a:xfrm>
                  <a:off x="3098" y="3125"/>
                  <a:ext cx="477" cy="478"/>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87" name="Rectangle 1103">
                  <a:extLst>
                    <a:ext uri="{FF2B5EF4-FFF2-40B4-BE49-F238E27FC236}">
                      <a16:creationId xmlns:a16="http://schemas.microsoft.com/office/drawing/2014/main" id="{0AAC499F-AEC5-4489-B231-85F0E20B927B}"/>
                    </a:ext>
                  </a:extLst>
                </p:cNvPr>
                <p:cNvSpPr>
                  <a:spLocks noChangeAspect="1" noChangeArrowheads="1"/>
                </p:cNvSpPr>
                <p:nvPr/>
              </p:nvSpPr>
              <p:spPr bwMode="auto">
                <a:xfrm>
                  <a:off x="3098" y="2663"/>
                  <a:ext cx="477" cy="477"/>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71140" name="Text Box 1156">
              <a:extLst>
                <a:ext uri="{FF2B5EF4-FFF2-40B4-BE49-F238E27FC236}">
                  <a16:creationId xmlns:a16="http://schemas.microsoft.com/office/drawing/2014/main" id="{05008555-B626-41E6-864C-1DE318AD4516}"/>
                </a:ext>
              </a:extLst>
            </p:cNvPr>
            <p:cNvSpPr txBox="1">
              <a:spLocks noChangeArrowheads="1"/>
            </p:cNvSpPr>
            <p:nvPr/>
          </p:nvSpPr>
          <p:spPr bwMode="auto">
            <a:xfrm>
              <a:off x="3664" y="2497"/>
              <a:ext cx="1635"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kumimoji="0" lang="en-US" altLang="en-US" sz="2400">
                  <a:solidFill>
                    <a:schemeClr val="tx2"/>
                  </a:solidFill>
                </a:rPr>
                <a:t>Drainage Area</a:t>
              </a:r>
            </a:p>
          </p:txBody>
        </p:sp>
      </p:grpSp>
      <p:grpSp>
        <p:nvGrpSpPr>
          <p:cNvPr id="171012" name="Group 1028">
            <a:extLst>
              <a:ext uri="{FF2B5EF4-FFF2-40B4-BE49-F238E27FC236}">
                <a16:creationId xmlns:a16="http://schemas.microsoft.com/office/drawing/2014/main" id="{E929B000-2326-44D0-B077-1E9BB6BA4DA5}"/>
              </a:ext>
            </a:extLst>
          </p:cNvPr>
          <p:cNvGrpSpPr>
            <a:grpSpLocks noChangeAspect="1"/>
          </p:cNvGrpSpPr>
          <p:nvPr/>
        </p:nvGrpSpPr>
        <p:grpSpPr bwMode="auto">
          <a:xfrm>
            <a:off x="477838" y="1841500"/>
            <a:ext cx="1658937" cy="1603375"/>
            <a:chOff x="96" y="1432"/>
            <a:chExt cx="661" cy="639"/>
          </a:xfrm>
        </p:grpSpPr>
        <p:sp>
          <p:nvSpPr>
            <p:cNvPr id="171013" name="Rectangle 1029">
              <a:extLst>
                <a:ext uri="{FF2B5EF4-FFF2-40B4-BE49-F238E27FC236}">
                  <a16:creationId xmlns:a16="http://schemas.microsoft.com/office/drawing/2014/main" id="{D31F86AE-9364-4782-B518-0C9F5B7A8A28}"/>
                </a:ext>
              </a:extLst>
            </p:cNvPr>
            <p:cNvSpPr>
              <a:spLocks noChangeAspect="1" noChangeArrowheads="1"/>
            </p:cNvSpPr>
            <p:nvPr/>
          </p:nvSpPr>
          <p:spPr bwMode="auto">
            <a:xfrm>
              <a:off x="96" y="1432"/>
              <a:ext cx="220"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4</a:t>
              </a:r>
            </a:p>
          </p:txBody>
        </p:sp>
        <p:sp>
          <p:nvSpPr>
            <p:cNvPr id="171014" name="Rectangle 1030">
              <a:extLst>
                <a:ext uri="{FF2B5EF4-FFF2-40B4-BE49-F238E27FC236}">
                  <a16:creationId xmlns:a16="http://schemas.microsoft.com/office/drawing/2014/main" id="{CD72BF34-A60B-4E4D-921F-1ECE98A3EA4F}"/>
                </a:ext>
              </a:extLst>
            </p:cNvPr>
            <p:cNvSpPr>
              <a:spLocks noChangeAspect="1" noChangeArrowheads="1"/>
            </p:cNvSpPr>
            <p:nvPr/>
          </p:nvSpPr>
          <p:spPr bwMode="auto">
            <a:xfrm>
              <a:off x="96" y="1645"/>
              <a:ext cx="220"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5</a:t>
              </a:r>
            </a:p>
          </p:txBody>
        </p:sp>
        <p:sp>
          <p:nvSpPr>
            <p:cNvPr id="171015" name="Rectangle 1031">
              <a:extLst>
                <a:ext uri="{FF2B5EF4-FFF2-40B4-BE49-F238E27FC236}">
                  <a16:creationId xmlns:a16="http://schemas.microsoft.com/office/drawing/2014/main" id="{EEDD4B03-023F-40AF-93BF-354EB671C28E}"/>
                </a:ext>
              </a:extLst>
            </p:cNvPr>
            <p:cNvSpPr>
              <a:spLocks noChangeAspect="1" noChangeArrowheads="1"/>
            </p:cNvSpPr>
            <p:nvPr/>
          </p:nvSpPr>
          <p:spPr bwMode="auto">
            <a:xfrm>
              <a:off x="96" y="1858"/>
              <a:ext cx="220"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6</a:t>
              </a:r>
            </a:p>
          </p:txBody>
        </p:sp>
        <p:sp>
          <p:nvSpPr>
            <p:cNvPr id="171016" name="Rectangle 1032">
              <a:extLst>
                <a:ext uri="{FF2B5EF4-FFF2-40B4-BE49-F238E27FC236}">
                  <a16:creationId xmlns:a16="http://schemas.microsoft.com/office/drawing/2014/main" id="{33AC5164-9B5F-474E-85AD-88FEFF60C847}"/>
                </a:ext>
              </a:extLst>
            </p:cNvPr>
            <p:cNvSpPr>
              <a:spLocks noChangeAspect="1" noChangeArrowheads="1"/>
            </p:cNvSpPr>
            <p:nvPr/>
          </p:nvSpPr>
          <p:spPr bwMode="auto">
            <a:xfrm>
              <a:off x="316" y="1432"/>
              <a:ext cx="221"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 3</a:t>
              </a:r>
            </a:p>
          </p:txBody>
        </p:sp>
        <p:sp>
          <p:nvSpPr>
            <p:cNvPr id="171017" name="Rectangle 1033">
              <a:extLst>
                <a:ext uri="{FF2B5EF4-FFF2-40B4-BE49-F238E27FC236}">
                  <a16:creationId xmlns:a16="http://schemas.microsoft.com/office/drawing/2014/main" id="{B44247EA-7036-4C4D-B1C2-1FD775BF8BD7}"/>
                </a:ext>
              </a:extLst>
            </p:cNvPr>
            <p:cNvSpPr>
              <a:spLocks noChangeAspect="1" noChangeArrowheads="1"/>
            </p:cNvSpPr>
            <p:nvPr/>
          </p:nvSpPr>
          <p:spPr bwMode="auto">
            <a:xfrm>
              <a:off x="316" y="1645"/>
              <a:ext cx="221"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18" name="Rectangle 1034">
              <a:extLst>
                <a:ext uri="{FF2B5EF4-FFF2-40B4-BE49-F238E27FC236}">
                  <a16:creationId xmlns:a16="http://schemas.microsoft.com/office/drawing/2014/main" id="{5B81E26A-D8D1-4998-B782-4B674388DF79}"/>
                </a:ext>
              </a:extLst>
            </p:cNvPr>
            <p:cNvSpPr>
              <a:spLocks noChangeAspect="1" noChangeArrowheads="1"/>
            </p:cNvSpPr>
            <p:nvPr/>
          </p:nvSpPr>
          <p:spPr bwMode="auto">
            <a:xfrm>
              <a:off x="316" y="1858"/>
              <a:ext cx="221"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7</a:t>
              </a:r>
            </a:p>
          </p:txBody>
        </p:sp>
        <p:grpSp>
          <p:nvGrpSpPr>
            <p:cNvPr id="171019" name="Group 1035">
              <a:extLst>
                <a:ext uri="{FF2B5EF4-FFF2-40B4-BE49-F238E27FC236}">
                  <a16:creationId xmlns:a16="http://schemas.microsoft.com/office/drawing/2014/main" id="{CC6578CE-48C6-4EC3-982D-13546B44B3E9}"/>
                </a:ext>
              </a:extLst>
            </p:cNvPr>
            <p:cNvGrpSpPr>
              <a:grpSpLocks noChangeAspect="1"/>
            </p:cNvGrpSpPr>
            <p:nvPr/>
          </p:nvGrpSpPr>
          <p:grpSpPr bwMode="auto">
            <a:xfrm>
              <a:off x="537" y="1432"/>
              <a:ext cx="220" cy="639"/>
              <a:chOff x="3027" y="1517"/>
              <a:chExt cx="383" cy="1094"/>
            </a:xfrm>
          </p:grpSpPr>
          <p:sp>
            <p:nvSpPr>
              <p:cNvPr id="171020" name="Rectangle 1036">
                <a:extLst>
                  <a:ext uri="{FF2B5EF4-FFF2-40B4-BE49-F238E27FC236}">
                    <a16:creationId xmlns:a16="http://schemas.microsoft.com/office/drawing/2014/main" id="{64D48F34-D7C1-4316-A6AA-5F70F6D8D572}"/>
                  </a:ext>
                </a:extLst>
              </p:cNvPr>
              <p:cNvSpPr>
                <a:spLocks noChangeAspect="1" noChangeArrowheads="1"/>
              </p:cNvSpPr>
              <p:nvPr/>
            </p:nvSpPr>
            <p:spPr bwMode="auto">
              <a:xfrm>
                <a:off x="3027" y="151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 2</a:t>
                </a:r>
              </a:p>
            </p:txBody>
          </p:sp>
          <p:sp>
            <p:nvSpPr>
              <p:cNvPr id="171021" name="Rectangle 1037">
                <a:extLst>
                  <a:ext uri="{FF2B5EF4-FFF2-40B4-BE49-F238E27FC236}">
                    <a16:creationId xmlns:a16="http://schemas.microsoft.com/office/drawing/2014/main" id="{393EE2E0-2B66-4F4B-BABD-E0874D2A0509}"/>
                  </a:ext>
                </a:extLst>
              </p:cNvPr>
              <p:cNvSpPr>
                <a:spLocks noChangeAspect="1" noChangeArrowheads="1"/>
              </p:cNvSpPr>
              <p:nvPr/>
            </p:nvSpPr>
            <p:spPr bwMode="auto">
              <a:xfrm>
                <a:off x="3027" y="1881"/>
                <a:ext cx="383" cy="36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1</a:t>
                </a:r>
              </a:p>
            </p:txBody>
          </p:sp>
          <p:sp>
            <p:nvSpPr>
              <p:cNvPr id="171022" name="Rectangle 1038">
                <a:extLst>
                  <a:ext uri="{FF2B5EF4-FFF2-40B4-BE49-F238E27FC236}">
                    <a16:creationId xmlns:a16="http://schemas.microsoft.com/office/drawing/2014/main" id="{579FEBD6-52D4-4785-95FA-51377FF61373}"/>
                  </a:ext>
                </a:extLst>
              </p:cNvPr>
              <p:cNvSpPr>
                <a:spLocks noChangeAspect="1" noChangeArrowheads="1"/>
              </p:cNvSpPr>
              <p:nvPr/>
            </p:nvSpPr>
            <p:spPr bwMode="auto">
              <a:xfrm>
                <a:off x="3027" y="224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8</a:t>
                </a:r>
              </a:p>
            </p:txBody>
          </p:sp>
        </p:grpSp>
        <p:sp>
          <p:nvSpPr>
            <p:cNvPr id="171023" name="Line 1039">
              <a:extLst>
                <a:ext uri="{FF2B5EF4-FFF2-40B4-BE49-F238E27FC236}">
                  <a16:creationId xmlns:a16="http://schemas.microsoft.com/office/drawing/2014/main" id="{DA074698-7ACE-4C2E-AF61-61D47ADE080C}"/>
                </a:ext>
              </a:extLst>
            </p:cNvPr>
            <p:cNvSpPr>
              <a:spLocks noChangeAspect="1" noChangeShapeType="1"/>
            </p:cNvSpPr>
            <p:nvPr/>
          </p:nvSpPr>
          <p:spPr bwMode="auto">
            <a:xfrm rot="-5400000">
              <a:off x="374" y="1655"/>
              <a:ext cx="118"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24" name="Line 1040">
              <a:extLst>
                <a:ext uri="{FF2B5EF4-FFF2-40B4-BE49-F238E27FC236}">
                  <a16:creationId xmlns:a16="http://schemas.microsoft.com/office/drawing/2014/main" id="{158B6C8D-7856-4C8B-AB72-0B7685437A23}"/>
                </a:ext>
              </a:extLst>
            </p:cNvPr>
            <p:cNvSpPr>
              <a:spLocks noChangeAspect="1" noChangeShapeType="1"/>
            </p:cNvSpPr>
            <p:nvPr/>
          </p:nvSpPr>
          <p:spPr bwMode="auto">
            <a:xfrm rot="5400000" flipV="1">
              <a:off x="453" y="1779"/>
              <a:ext cx="113" cy="116"/>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25" name="Line 1041">
              <a:extLst>
                <a:ext uri="{FF2B5EF4-FFF2-40B4-BE49-F238E27FC236}">
                  <a16:creationId xmlns:a16="http://schemas.microsoft.com/office/drawing/2014/main" id="{F626FFCD-E89F-4818-BEED-9ECFD381810D}"/>
                </a:ext>
              </a:extLst>
            </p:cNvPr>
            <p:cNvSpPr>
              <a:spLocks noChangeAspect="1" noChangeShapeType="1"/>
            </p:cNvSpPr>
            <p:nvPr/>
          </p:nvSpPr>
          <p:spPr bwMode="auto">
            <a:xfrm rot="-5400000">
              <a:off x="452" y="1604"/>
              <a:ext cx="118" cy="116"/>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26" name="Line 1042">
              <a:extLst>
                <a:ext uri="{FF2B5EF4-FFF2-40B4-BE49-F238E27FC236}">
                  <a16:creationId xmlns:a16="http://schemas.microsoft.com/office/drawing/2014/main" id="{2D9029B3-775E-4933-A2E6-AAFA83CDC7AA}"/>
                </a:ext>
              </a:extLst>
            </p:cNvPr>
            <p:cNvSpPr>
              <a:spLocks noChangeAspect="1" noChangeShapeType="1"/>
            </p:cNvSpPr>
            <p:nvPr/>
          </p:nvSpPr>
          <p:spPr bwMode="auto">
            <a:xfrm rot="-5400000" flipH="1" flipV="1">
              <a:off x="273" y="1775"/>
              <a:ext cx="123" cy="124"/>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27" name="Line 1043">
              <a:extLst>
                <a:ext uri="{FF2B5EF4-FFF2-40B4-BE49-F238E27FC236}">
                  <a16:creationId xmlns:a16="http://schemas.microsoft.com/office/drawing/2014/main" id="{F2761937-CF47-42BE-B5C6-AA1C0215EF82}"/>
                </a:ext>
              </a:extLst>
            </p:cNvPr>
            <p:cNvSpPr>
              <a:spLocks noChangeAspect="1" noChangeShapeType="1"/>
            </p:cNvSpPr>
            <p:nvPr/>
          </p:nvSpPr>
          <p:spPr bwMode="auto">
            <a:xfrm rot="5400000" flipV="1">
              <a:off x="371" y="1843"/>
              <a:ext cx="118"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28" name="Line 1044">
              <a:extLst>
                <a:ext uri="{FF2B5EF4-FFF2-40B4-BE49-F238E27FC236}">
                  <a16:creationId xmlns:a16="http://schemas.microsoft.com/office/drawing/2014/main" id="{5E33C3E8-956E-4BF2-9CF5-183BB8CD3BA7}"/>
                </a:ext>
              </a:extLst>
            </p:cNvPr>
            <p:cNvSpPr>
              <a:spLocks noChangeAspect="1" noChangeShapeType="1"/>
            </p:cNvSpPr>
            <p:nvPr/>
          </p:nvSpPr>
          <p:spPr bwMode="auto">
            <a:xfrm rot="-10800000">
              <a:off x="269" y="1756"/>
              <a:ext cx="116"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29" name="Line 1045">
              <a:extLst>
                <a:ext uri="{FF2B5EF4-FFF2-40B4-BE49-F238E27FC236}">
                  <a16:creationId xmlns:a16="http://schemas.microsoft.com/office/drawing/2014/main" id="{936AA0EC-EFFC-4713-A1DF-B5675E61EC59}"/>
                </a:ext>
              </a:extLst>
            </p:cNvPr>
            <p:cNvSpPr>
              <a:spLocks noChangeAspect="1" noChangeShapeType="1"/>
            </p:cNvSpPr>
            <p:nvPr/>
          </p:nvSpPr>
          <p:spPr bwMode="auto">
            <a:xfrm rot="10800000" flipH="1">
              <a:off x="468" y="1752"/>
              <a:ext cx="116"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30" name="Line 1046">
              <a:extLst>
                <a:ext uri="{FF2B5EF4-FFF2-40B4-BE49-F238E27FC236}">
                  <a16:creationId xmlns:a16="http://schemas.microsoft.com/office/drawing/2014/main" id="{E047140B-254B-448D-B4E0-05B4E062A613}"/>
                </a:ext>
              </a:extLst>
            </p:cNvPr>
            <p:cNvSpPr>
              <a:spLocks noChangeAspect="1" noChangeShapeType="1"/>
            </p:cNvSpPr>
            <p:nvPr/>
          </p:nvSpPr>
          <p:spPr bwMode="auto">
            <a:xfrm rot="5400000" flipH="1">
              <a:off x="273" y="1609"/>
              <a:ext cx="122" cy="12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1141" name="Text Box 1157">
            <a:extLst>
              <a:ext uri="{FF2B5EF4-FFF2-40B4-BE49-F238E27FC236}">
                <a16:creationId xmlns:a16="http://schemas.microsoft.com/office/drawing/2014/main" id="{472BFF32-3EC1-4862-8273-B3C7E0F66836}"/>
              </a:ext>
            </a:extLst>
          </p:cNvPr>
          <p:cNvSpPr txBox="1">
            <a:spLocks noChangeAspect="1" noChangeArrowheads="1"/>
          </p:cNvSpPr>
          <p:nvPr/>
        </p:nvSpPr>
        <p:spPr bwMode="auto">
          <a:xfrm>
            <a:off x="0" y="1092200"/>
            <a:ext cx="2579688"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kumimoji="0" lang="en-US" altLang="en-US">
                <a:solidFill>
                  <a:schemeClr val="tx2"/>
                </a:solidFill>
              </a:rPr>
              <a:t>Eight direction pour point model  D8</a:t>
            </a:r>
          </a:p>
        </p:txBody>
      </p:sp>
      <p:grpSp>
        <p:nvGrpSpPr>
          <p:cNvPr id="171088" name="Group 1104">
            <a:extLst>
              <a:ext uri="{FF2B5EF4-FFF2-40B4-BE49-F238E27FC236}">
                <a16:creationId xmlns:a16="http://schemas.microsoft.com/office/drawing/2014/main" id="{A5B1314E-6A00-4054-B5CD-FB54D61B76FB}"/>
              </a:ext>
            </a:extLst>
          </p:cNvPr>
          <p:cNvGrpSpPr>
            <a:grpSpLocks/>
          </p:cNvGrpSpPr>
          <p:nvPr/>
        </p:nvGrpSpPr>
        <p:grpSpPr bwMode="auto">
          <a:xfrm>
            <a:off x="3336925" y="1652588"/>
            <a:ext cx="1870075" cy="1844675"/>
            <a:chOff x="826" y="1424"/>
            <a:chExt cx="1178" cy="1162"/>
          </a:xfrm>
        </p:grpSpPr>
        <p:grpSp>
          <p:nvGrpSpPr>
            <p:cNvPr id="171089" name="Group 1105">
              <a:extLst>
                <a:ext uri="{FF2B5EF4-FFF2-40B4-BE49-F238E27FC236}">
                  <a16:creationId xmlns:a16="http://schemas.microsoft.com/office/drawing/2014/main" id="{8B3D1B44-6413-4FDA-AB92-40FF4575E28B}"/>
                </a:ext>
              </a:extLst>
            </p:cNvPr>
            <p:cNvGrpSpPr>
              <a:grpSpLocks noChangeAspect="1"/>
            </p:cNvGrpSpPr>
            <p:nvPr/>
          </p:nvGrpSpPr>
          <p:grpSpPr bwMode="auto">
            <a:xfrm>
              <a:off x="826" y="1424"/>
              <a:ext cx="1178" cy="1156"/>
              <a:chOff x="1877" y="1152"/>
              <a:chExt cx="1971" cy="1776"/>
            </a:xfrm>
          </p:grpSpPr>
          <p:sp>
            <p:nvSpPr>
              <p:cNvPr id="171090" name="Rectangle 1106">
                <a:extLst>
                  <a:ext uri="{FF2B5EF4-FFF2-40B4-BE49-F238E27FC236}">
                    <a16:creationId xmlns:a16="http://schemas.microsoft.com/office/drawing/2014/main" id="{4BD897DC-C72C-4ECB-9721-CDD2EF0214A5}"/>
                  </a:ext>
                </a:extLst>
              </p:cNvPr>
              <p:cNvSpPr>
                <a:spLocks noChangeAspect="1" noChangeArrowheads="1"/>
              </p:cNvSpPr>
              <p:nvPr/>
            </p:nvSpPr>
            <p:spPr bwMode="auto">
              <a:xfrm>
                <a:off x="1877" y="1152"/>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091" name="Rectangle 1107">
                <a:extLst>
                  <a:ext uri="{FF2B5EF4-FFF2-40B4-BE49-F238E27FC236}">
                    <a16:creationId xmlns:a16="http://schemas.microsoft.com/office/drawing/2014/main" id="{0F05D9AB-0375-4A81-BD26-0BBCAFD69531}"/>
                  </a:ext>
                </a:extLst>
              </p:cNvPr>
              <p:cNvSpPr>
                <a:spLocks noChangeAspect="1" noChangeArrowheads="1"/>
              </p:cNvSpPr>
              <p:nvPr/>
            </p:nvSpPr>
            <p:spPr bwMode="auto">
              <a:xfrm>
                <a:off x="2272"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092" name="Rectangle 1108">
                <a:extLst>
                  <a:ext uri="{FF2B5EF4-FFF2-40B4-BE49-F238E27FC236}">
                    <a16:creationId xmlns:a16="http://schemas.microsoft.com/office/drawing/2014/main" id="{8854A7EA-019D-4E45-A9FB-BFB6F87DFE40}"/>
                  </a:ext>
                </a:extLst>
              </p:cNvPr>
              <p:cNvSpPr>
                <a:spLocks noChangeAspect="1" noChangeArrowheads="1"/>
              </p:cNvSpPr>
              <p:nvPr/>
            </p:nvSpPr>
            <p:spPr bwMode="auto">
              <a:xfrm>
                <a:off x="2666"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093" name="Rectangle 1109">
                <a:extLst>
                  <a:ext uri="{FF2B5EF4-FFF2-40B4-BE49-F238E27FC236}">
                    <a16:creationId xmlns:a16="http://schemas.microsoft.com/office/drawing/2014/main" id="{D73BE04A-9A11-49F0-9454-95C49977F968}"/>
                  </a:ext>
                </a:extLst>
              </p:cNvPr>
              <p:cNvSpPr>
                <a:spLocks noChangeAspect="1" noChangeArrowheads="1"/>
              </p:cNvSpPr>
              <p:nvPr/>
            </p:nvSpPr>
            <p:spPr bwMode="auto">
              <a:xfrm>
                <a:off x="3060"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094" name="Rectangle 1110">
                <a:extLst>
                  <a:ext uri="{FF2B5EF4-FFF2-40B4-BE49-F238E27FC236}">
                    <a16:creationId xmlns:a16="http://schemas.microsoft.com/office/drawing/2014/main" id="{CB24DE06-4D43-4A67-A08C-EFA0C5340DC3}"/>
                  </a:ext>
                </a:extLst>
              </p:cNvPr>
              <p:cNvSpPr>
                <a:spLocks noChangeAspect="1" noChangeArrowheads="1"/>
              </p:cNvSpPr>
              <p:nvPr/>
            </p:nvSpPr>
            <p:spPr bwMode="auto">
              <a:xfrm>
                <a:off x="3454"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095" name="Rectangle 1111">
                <a:extLst>
                  <a:ext uri="{FF2B5EF4-FFF2-40B4-BE49-F238E27FC236}">
                    <a16:creationId xmlns:a16="http://schemas.microsoft.com/office/drawing/2014/main" id="{3BE3A955-3F85-4625-95B7-B37998603CC3}"/>
                  </a:ext>
                </a:extLst>
              </p:cNvPr>
              <p:cNvSpPr>
                <a:spLocks noChangeAspect="1" noChangeArrowheads="1"/>
              </p:cNvSpPr>
              <p:nvPr/>
            </p:nvSpPr>
            <p:spPr bwMode="auto">
              <a:xfrm>
                <a:off x="2666"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096" name="Rectangle 1112">
                <a:extLst>
                  <a:ext uri="{FF2B5EF4-FFF2-40B4-BE49-F238E27FC236}">
                    <a16:creationId xmlns:a16="http://schemas.microsoft.com/office/drawing/2014/main" id="{CB62B93C-B3CC-429B-BCA7-305DE28F9909}"/>
                  </a:ext>
                </a:extLst>
              </p:cNvPr>
              <p:cNvSpPr>
                <a:spLocks noChangeAspect="1" noChangeArrowheads="1"/>
              </p:cNvSpPr>
              <p:nvPr/>
            </p:nvSpPr>
            <p:spPr bwMode="auto">
              <a:xfrm>
                <a:off x="3060"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097" name="Rectangle 1113">
                <a:extLst>
                  <a:ext uri="{FF2B5EF4-FFF2-40B4-BE49-F238E27FC236}">
                    <a16:creationId xmlns:a16="http://schemas.microsoft.com/office/drawing/2014/main" id="{D92A2A22-16A1-47A4-862B-6E545BE35B5C}"/>
                  </a:ext>
                </a:extLst>
              </p:cNvPr>
              <p:cNvSpPr>
                <a:spLocks noChangeAspect="1" noChangeArrowheads="1"/>
              </p:cNvSpPr>
              <p:nvPr/>
            </p:nvSpPr>
            <p:spPr bwMode="auto">
              <a:xfrm>
                <a:off x="3454"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098" name="Rectangle 1114">
                <a:extLst>
                  <a:ext uri="{FF2B5EF4-FFF2-40B4-BE49-F238E27FC236}">
                    <a16:creationId xmlns:a16="http://schemas.microsoft.com/office/drawing/2014/main" id="{11E3F45D-FEDD-49BF-BC4B-455179D926B2}"/>
                  </a:ext>
                </a:extLst>
              </p:cNvPr>
              <p:cNvSpPr>
                <a:spLocks noChangeAspect="1" noChangeArrowheads="1"/>
              </p:cNvSpPr>
              <p:nvPr/>
            </p:nvSpPr>
            <p:spPr bwMode="auto">
              <a:xfrm>
                <a:off x="1877" y="1507"/>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099" name="Rectangle 1115">
                <a:extLst>
                  <a:ext uri="{FF2B5EF4-FFF2-40B4-BE49-F238E27FC236}">
                    <a16:creationId xmlns:a16="http://schemas.microsoft.com/office/drawing/2014/main" id="{26DE0930-A98C-454C-BD0D-EAAD95C012A0}"/>
                  </a:ext>
                </a:extLst>
              </p:cNvPr>
              <p:cNvSpPr>
                <a:spLocks noChangeAspect="1" noChangeArrowheads="1"/>
              </p:cNvSpPr>
              <p:nvPr/>
            </p:nvSpPr>
            <p:spPr bwMode="auto">
              <a:xfrm>
                <a:off x="2272"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100" name="Rectangle 1116">
                <a:extLst>
                  <a:ext uri="{FF2B5EF4-FFF2-40B4-BE49-F238E27FC236}">
                    <a16:creationId xmlns:a16="http://schemas.microsoft.com/office/drawing/2014/main" id="{D74BB6B6-07D6-4FB4-BAB2-41656790E808}"/>
                  </a:ext>
                </a:extLst>
              </p:cNvPr>
              <p:cNvSpPr>
                <a:spLocks noChangeAspect="1" noChangeArrowheads="1"/>
              </p:cNvSpPr>
              <p:nvPr/>
            </p:nvSpPr>
            <p:spPr bwMode="auto">
              <a:xfrm>
                <a:off x="2666"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101" name="Rectangle 1117">
                <a:extLst>
                  <a:ext uri="{FF2B5EF4-FFF2-40B4-BE49-F238E27FC236}">
                    <a16:creationId xmlns:a16="http://schemas.microsoft.com/office/drawing/2014/main" id="{87C34C13-04E9-4F0A-9F48-77DB23E1C6DE}"/>
                  </a:ext>
                </a:extLst>
              </p:cNvPr>
              <p:cNvSpPr>
                <a:spLocks noChangeAspect="1" noChangeArrowheads="1"/>
              </p:cNvSpPr>
              <p:nvPr/>
            </p:nvSpPr>
            <p:spPr bwMode="auto">
              <a:xfrm>
                <a:off x="3060"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102" name="Rectangle 1118">
                <a:extLst>
                  <a:ext uri="{FF2B5EF4-FFF2-40B4-BE49-F238E27FC236}">
                    <a16:creationId xmlns:a16="http://schemas.microsoft.com/office/drawing/2014/main" id="{C9BF942B-54F7-4365-8B21-7F275D703EE5}"/>
                  </a:ext>
                </a:extLst>
              </p:cNvPr>
              <p:cNvSpPr>
                <a:spLocks noChangeAspect="1" noChangeArrowheads="1"/>
              </p:cNvSpPr>
              <p:nvPr/>
            </p:nvSpPr>
            <p:spPr bwMode="auto">
              <a:xfrm>
                <a:off x="3454"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103" name="Rectangle 1119">
                <a:extLst>
                  <a:ext uri="{FF2B5EF4-FFF2-40B4-BE49-F238E27FC236}">
                    <a16:creationId xmlns:a16="http://schemas.microsoft.com/office/drawing/2014/main" id="{F28D8661-D301-49D2-9BD0-BD254FAEBD47}"/>
                  </a:ext>
                </a:extLst>
              </p:cNvPr>
              <p:cNvSpPr>
                <a:spLocks noChangeAspect="1" noChangeArrowheads="1"/>
              </p:cNvSpPr>
              <p:nvPr/>
            </p:nvSpPr>
            <p:spPr bwMode="auto">
              <a:xfrm>
                <a:off x="1877" y="1862"/>
                <a:ext cx="395"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104" name="Rectangle 1120">
                <a:extLst>
                  <a:ext uri="{FF2B5EF4-FFF2-40B4-BE49-F238E27FC236}">
                    <a16:creationId xmlns:a16="http://schemas.microsoft.com/office/drawing/2014/main" id="{BFC3128F-C62A-4C2E-8FEB-4D680E906877}"/>
                  </a:ext>
                </a:extLst>
              </p:cNvPr>
              <p:cNvSpPr>
                <a:spLocks noChangeAspect="1" noChangeArrowheads="1"/>
              </p:cNvSpPr>
              <p:nvPr/>
            </p:nvSpPr>
            <p:spPr bwMode="auto">
              <a:xfrm>
                <a:off x="2272"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105" name="Rectangle 1121">
                <a:extLst>
                  <a:ext uri="{FF2B5EF4-FFF2-40B4-BE49-F238E27FC236}">
                    <a16:creationId xmlns:a16="http://schemas.microsoft.com/office/drawing/2014/main" id="{607C71A4-782D-48D6-9EB9-AF58E2B5748B}"/>
                  </a:ext>
                </a:extLst>
              </p:cNvPr>
              <p:cNvSpPr>
                <a:spLocks noChangeAspect="1" noChangeArrowheads="1"/>
              </p:cNvSpPr>
              <p:nvPr/>
            </p:nvSpPr>
            <p:spPr bwMode="auto">
              <a:xfrm>
                <a:off x="2666"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106" name="Rectangle 1122">
                <a:extLst>
                  <a:ext uri="{FF2B5EF4-FFF2-40B4-BE49-F238E27FC236}">
                    <a16:creationId xmlns:a16="http://schemas.microsoft.com/office/drawing/2014/main" id="{D49BB08A-D003-4B0B-BD17-BCEF342962EA}"/>
                  </a:ext>
                </a:extLst>
              </p:cNvPr>
              <p:cNvSpPr>
                <a:spLocks noChangeAspect="1" noChangeArrowheads="1"/>
              </p:cNvSpPr>
              <p:nvPr/>
            </p:nvSpPr>
            <p:spPr bwMode="auto">
              <a:xfrm>
                <a:off x="3060"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107" name="Rectangle 1123">
                <a:extLst>
                  <a:ext uri="{FF2B5EF4-FFF2-40B4-BE49-F238E27FC236}">
                    <a16:creationId xmlns:a16="http://schemas.microsoft.com/office/drawing/2014/main" id="{4240CA99-BEE6-4E8B-B123-6F00C2858EB3}"/>
                  </a:ext>
                </a:extLst>
              </p:cNvPr>
              <p:cNvSpPr>
                <a:spLocks noChangeAspect="1" noChangeArrowheads="1"/>
              </p:cNvSpPr>
              <p:nvPr/>
            </p:nvSpPr>
            <p:spPr bwMode="auto">
              <a:xfrm>
                <a:off x="3454"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108" name="Rectangle 1124">
                <a:extLst>
                  <a:ext uri="{FF2B5EF4-FFF2-40B4-BE49-F238E27FC236}">
                    <a16:creationId xmlns:a16="http://schemas.microsoft.com/office/drawing/2014/main" id="{A30273D3-FFA5-417B-A626-1C73A0EB1396}"/>
                  </a:ext>
                </a:extLst>
              </p:cNvPr>
              <p:cNvSpPr>
                <a:spLocks noChangeAspect="1" noChangeArrowheads="1"/>
              </p:cNvSpPr>
              <p:nvPr/>
            </p:nvSpPr>
            <p:spPr bwMode="auto">
              <a:xfrm>
                <a:off x="1877" y="2218"/>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109" name="Rectangle 1125">
                <a:extLst>
                  <a:ext uri="{FF2B5EF4-FFF2-40B4-BE49-F238E27FC236}">
                    <a16:creationId xmlns:a16="http://schemas.microsoft.com/office/drawing/2014/main" id="{7B37677F-44E1-473B-84F1-6FF9C0202CF8}"/>
                  </a:ext>
                </a:extLst>
              </p:cNvPr>
              <p:cNvSpPr>
                <a:spLocks noChangeAspect="1" noChangeArrowheads="1"/>
              </p:cNvSpPr>
              <p:nvPr/>
            </p:nvSpPr>
            <p:spPr bwMode="auto">
              <a:xfrm>
                <a:off x="2272"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110" name="Rectangle 1126">
                <a:extLst>
                  <a:ext uri="{FF2B5EF4-FFF2-40B4-BE49-F238E27FC236}">
                    <a16:creationId xmlns:a16="http://schemas.microsoft.com/office/drawing/2014/main" id="{0AC24C5D-9BE1-4485-8679-4C34A17A80D3}"/>
                  </a:ext>
                </a:extLst>
              </p:cNvPr>
              <p:cNvSpPr>
                <a:spLocks noChangeAspect="1" noChangeArrowheads="1"/>
              </p:cNvSpPr>
              <p:nvPr/>
            </p:nvSpPr>
            <p:spPr bwMode="auto">
              <a:xfrm>
                <a:off x="2666"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111" name="Rectangle 1127">
                <a:extLst>
                  <a:ext uri="{FF2B5EF4-FFF2-40B4-BE49-F238E27FC236}">
                    <a16:creationId xmlns:a16="http://schemas.microsoft.com/office/drawing/2014/main" id="{B48C88D0-C456-447F-BDC9-CBF146A9D434}"/>
                  </a:ext>
                </a:extLst>
              </p:cNvPr>
              <p:cNvSpPr>
                <a:spLocks noChangeAspect="1" noChangeArrowheads="1"/>
              </p:cNvSpPr>
              <p:nvPr/>
            </p:nvSpPr>
            <p:spPr bwMode="auto">
              <a:xfrm>
                <a:off x="3060"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112" name="Rectangle 1128">
                <a:extLst>
                  <a:ext uri="{FF2B5EF4-FFF2-40B4-BE49-F238E27FC236}">
                    <a16:creationId xmlns:a16="http://schemas.microsoft.com/office/drawing/2014/main" id="{7007297A-6107-40C4-B499-DCA1B45F0A78}"/>
                  </a:ext>
                </a:extLst>
              </p:cNvPr>
              <p:cNvSpPr>
                <a:spLocks noChangeAspect="1" noChangeArrowheads="1"/>
              </p:cNvSpPr>
              <p:nvPr/>
            </p:nvSpPr>
            <p:spPr bwMode="auto">
              <a:xfrm>
                <a:off x="3454"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113" name="Rectangle 1129">
                <a:extLst>
                  <a:ext uri="{FF2B5EF4-FFF2-40B4-BE49-F238E27FC236}">
                    <a16:creationId xmlns:a16="http://schemas.microsoft.com/office/drawing/2014/main" id="{61C07FE9-7A91-49AD-8B2C-FD5411D8B929}"/>
                  </a:ext>
                </a:extLst>
              </p:cNvPr>
              <p:cNvSpPr>
                <a:spLocks noChangeAspect="1" noChangeArrowheads="1"/>
              </p:cNvSpPr>
              <p:nvPr/>
            </p:nvSpPr>
            <p:spPr bwMode="auto">
              <a:xfrm>
                <a:off x="2272"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114" name="Rectangle 1130">
                <a:extLst>
                  <a:ext uri="{FF2B5EF4-FFF2-40B4-BE49-F238E27FC236}">
                    <a16:creationId xmlns:a16="http://schemas.microsoft.com/office/drawing/2014/main" id="{8814E2BB-18AA-4243-8658-74E756A106D1}"/>
                  </a:ext>
                </a:extLst>
              </p:cNvPr>
              <p:cNvSpPr>
                <a:spLocks noChangeAspect="1" noChangeArrowheads="1"/>
              </p:cNvSpPr>
              <p:nvPr/>
            </p:nvSpPr>
            <p:spPr bwMode="auto">
              <a:xfrm>
                <a:off x="1878"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grpSp>
        <p:sp>
          <p:nvSpPr>
            <p:cNvPr id="171115" name="Line 1131">
              <a:extLst>
                <a:ext uri="{FF2B5EF4-FFF2-40B4-BE49-F238E27FC236}">
                  <a16:creationId xmlns:a16="http://schemas.microsoft.com/office/drawing/2014/main" id="{A1E86755-FF31-4E48-A842-57C8233D6C92}"/>
                </a:ext>
              </a:extLst>
            </p:cNvPr>
            <p:cNvSpPr>
              <a:spLocks noChangeAspect="1" noChangeShapeType="1"/>
            </p:cNvSpPr>
            <p:nvPr/>
          </p:nvSpPr>
          <p:spPr bwMode="auto">
            <a:xfrm rot="-177988">
              <a:off x="961" y="1517"/>
              <a:ext cx="212" cy="239"/>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16" name="Line 1132">
              <a:extLst>
                <a:ext uri="{FF2B5EF4-FFF2-40B4-BE49-F238E27FC236}">
                  <a16:creationId xmlns:a16="http://schemas.microsoft.com/office/drawing/2014/main" id="{F2A60FEA-D4D6-4472-B64C-506E06D45DBC}"/>
                </a:ext>
              </a:extLst>
            </p:cNvPr>
            <p:cNvSpPr>
              <a:spLocks noChangeAspect="1" noChangeShapeType="1"/>
            </p:cNvSpPr>
            <p:nvPr/>
          </p:nvSpPr>
          <p:spPr bwMode="auto">
            <a:xfrm>
              <a:off x="1186" y="1544"/>
              <a:ext cx="231" cy="237"/>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17" name="Line 1133">
              <a:extLst>
                <a:ext uri="{FF2B5EF4-FFF2-40B4-BE49-F238E27FC236}">
                  <a16:creationId xmlns:a16="http://schemas.microsoft.com/office/drawing/2014/main" id="{432D3BB0-8776-464E-8DA5-A496E2CCFADD}"/>
                </a:ext>
              </a:extLst>
            </p:cNvPr>
            <p:cNvSpPr>
              <a:spLocks noChangeAspect="1" noChangeShapeType="1"/>
            </p:cNvSpPr>
            <p:nvPr/>
          </p:nvSpPr>
          <p:spPr bwMode="auto">
            <a:xfrm flipV="1">
              <a:off x="945" y="1767"/>
              <a:ext cx="239" cy="237"/>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18" name="Line 1134">
              <a:extLst>
                <a:ext uri="{FF2B5EF4-FFF2-40B4-BE49-F238E27FC236}">
                  <a16:creationId xmlns:a16="http://schemas.microsoft.com/office/drawing/2014/main" id="{75EF08F5-E2C4-4CED-B3DF-A9DEA4FFF73A}"/>
                </a:ext>
              </a:extLst>
            </p:cNvPr>
            <p:cNvSpPr>
              <a:spLocks noChangeAspect="1" noChangeShapeType="1"/>
            </p:cNvSpPr>
            <p:nvPr/>
          </p:nvSpPr>
          <p:spPr bwMode="auto">
            <a:xfrm>
              <a:off x="1640" y="2460"/>
              <a:ext cx="124" cy="126"/>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19" name="Line 1135">
              <a:extLst>
                <a:ext uri="{FF2B5EF4-FFF2-40B4-BE49-F238E27FC236}">
                  <a16:creationId xmlns:a16="http://schemas.microsoft.com/office/drawing/2014/main" id="{A5361CAC-BBA6-4118-B3CE-ED70EF646A98}"/>
                </a:ext>
              </a:extLst>
            </p:cNvPr>
            <p:cNvSpPr>
              <a:spLocks noChangeAspect="1" noChangeShapeType="1"/>
            </p:cNvSpPr>
            <p:nvPr/>
          </p:nvSpPr>
          <p:spPr bwMode="auto">
            <a:xfrm>
              <a:off x="943" y="2228"/>
              <a:ext cx="236" cy="240"/>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20" name="Line 1136">
              <a:extLst>
                <a:ext uri="{FF2B5EF4-FFF2-40B4-BE49-F238E27FC236}">
                  <a16:creationId xmlns:a16="http://schemas.microsoft.com/office/drawing/2014/main" id="{3C7723C5-6703-428D-9C7F-8852ED4D71D5}"/>
                </a:ext>
              </a:extLst>
            </p:cNvPr>
            <p:cNvSpPr>
              <a:spLocks noChangeAspect="1" noChangeShapeType="1"/>
            </p:cNvSpPr>
            <p:nvPr/>
          </p:nvSpPr>
          <p:spPr bwMode="auto">
            <a:xfrm rot="2592605" flipV="1">
              <a:off x="977" y="2383"/>
              <a:ext cx="172" cy="163"/>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21" name="Line 1137">
              <a:extLst>
                <a:ext uri="{FF2B5EF4-FFF2-40B4-BE49-F238E27FC236}">
                  <a16:creationId xmlns:a16="http://schemas.microsoft.com/office/drawing/2014/main" id="{42BCB83F-AD9F-4180-A08C-734966D091C7}"/>
                </a:ext>
              </a:extLst>
            </p:cNvPr>
            <p:cNvSpPr>
              <a:spLocks noChangeAspect="1" noChangeShapeType="1"/>
            </p:cNvSpPr>
            <p:nvPr/>
          </p:nvSpPr>
          <p:spPr bwMode="auto">
            <a:xfrm rot="2592605" flipV="1">
              <a:off x="1444" y="2379"/>
              <a:ext cx="164" cy="161"/>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22" name="Line 1138">
              <a:extLst>
                <a:ext uri="{FF2B5EF4-FFF2-40B4-BE49-F238E27FC236}">
                  <a16:creationId xmlns:a16="http://schemas.microsoft.com/office/drawing/2014/main" id="{0E53250B-7174-4B09-A2CE-680716706A7B}"/>
                </a:ext>
              </a:extLst>
            </p:cNvPr>
            <p:cNvSpPr>
              <a:spLocks noChangeAspect="1" noChangeShapeType="1"/>
            </p:cNvSpPr>
            <p:nvPr/>
          </p:nvSpPr>
          <p:spPr bwMode="auto">
            <a:xfrm rot="2592605" flipV="1">
              <a:off x="1207" y="2384"/>
              <a:ext cx="173" cy="162"/>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23" name="Line 1139">
              <a:extLst>
                <a:ext uri="{FF2B5EF4-FFF2-40B4-BE49-F238E27FC236}">
                  <a16:creationId xmlns:a16="http://schemas.microsoft.com/office/drawing/2014/main" id="{E5126EEC-68A9-45ED-9D8C-31CBEB61392E}"/>
                </a:ext>
              </a:extLst>
            </p:cNvPr>
            <p:cNvSpPr>
              <a:spLocks noChangeAspect="1" noChangeShapeType="1"/>
            </p:cNvSpPr>
            <p:nvPr/>
          </p:nvSpPr>
          <p:spPr bwMode="auto">
            <a:xfrm rot="2592605" flipV="1">
              <a:off x="1208" y="2150"/>
              <a:ext cx="167" cy="164"/>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24" name="Line 1140">
              <a:extLst>
                <a:ext uri="{FF2B5EF4-FFF2-40B4-BE49-F238E27FC236}">
                  <a16:creationId xmlns:a16="http://schemas.microsoft.com/office/drawing/2014/main" id="{0968B307-E02C-4FCB-BE91-7F216DB44AE1}"/>
                </a:ext>
              </a:extLst>
            </p:cNvPr>
            <p:cNvSpPr>
              <a:spLocks noChangeAspect="1" noChangeShapeType="1"/>
            </p:cNvSpPr>
            <p:nvPr/>
          </p:nvSpPr>
          <p:spPr bwMode="auto">
            <a:xfrm rot="2592605" flipV="1">
              <a:off x="1204" y="1913"/>
              <a:ext cx="178" cy="170"/>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25" name="Line 1141">
              <a:extLst>
                <a:ext uri="{FF2B5EF4-FFF2-40B4-BE49-F238E27FC236}">
                  <a16:creationId xmlns:a16="http://schemas.microsoft.com/office/drawing/2014/main" id="{591B9D3B-9F53-4543-81BB-4AF1FAA2DE63}"/>
                </a:ext>
              </a:extLst>
            </p:cNvPr>
            <p:cNvSpPr>
              <a:spLocks noChangeAspect="1" noChangeShapeType="1"/>
            </p:cNvSpPr>
            <p:nvPr/>
          </p:nvSpPr>
          <p:spPr bwMode="auto">
            <a:xfrm rot="2592605" flipV="1">
              <a:off x="983" y="1691"/>
              <a:ext cx="173" cy="163"/>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26" name="Line 1142">
              <a:extLst>
                <a:ext uri="{FF2B5EF4-FFF2-40B4-BE49-F238E27FC236}">
                  <a16:creationId xmlns:a16="http://schemas.microsoft.com/office/drawing/2014/main" id="{CDC6E9E8-20A2-40C0-B714-FF6403CF8495}"/>
                </a:ext>
              </a:extLst>
            </p:cNvPr>
            <p:cNvSpPr>
              <a:spLocks noChangeAspect="1" noChangeShapeType="1"/>
            </p:cNvSpPr>
            <p:nvPr/>
          </p:nvSpPr>
          <p:spPr bwMode="auto">
            <a:xfrm rot="-18792605">
              <a:off x="1328" y="1586"/>
              <a:ext cx="171" cy="156"/>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27" name="Line 1143">
              <a:extLst>
                <a:ext uri="{FF2B5EF4-FFF2-40B4-BE49-F238E27FC236}">
                  <a16:creationId xmlns:a16="http://schemas.microsoft.com/office/drawing/2014/main" id="{64D7ABDB-BEC2-4BE7-85C4-B2696AA76A75}"/>
                </a:ext>
              </a:extLst>
            </p:cNvPr>
            <p:cNvSpPr>
              <a:spLocks noChangeAspect="1" noChangeShapeType="1"/>
            </p:cNvSpPr>
            <p:nvPr/>
          </p:nvSpPr>
          <p:spPr bwMode="auto">
            <a:xfrm rot="-18792605">
              <a:off x="1334" y="1813"/>
              <a:ext cx="161" cy="146"/>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28" name="Line 1144">
              <a:extLst>
                <a:ext uri="{FF2B5EF4-FFF2-40B4-BE49-F238E27FC236}">
                  <a16:creationId xmlns:a16="http://schemas.microsoft.com/office/drawing/2014/main" id="{2F7ED991-358D-488C-B73D-2FBDF1E6ECDA}"/>
                </a:ext>
              </a:extLst>
            </p:cNvPr>
            <p:cNvSpPr>
              <a:spLocks noChangeAspect="1" noChangeShapeType="1"/>
            </p:cNvSpPr>
            <p:nvPr/>
          </p:nvSpPr>
          <p:spPr bwMode="auto">
            <a:xfrm rot="-18792605">
              <a:off x="1794" y="2262"/>
              <a:ext cx="168" cy="158"/>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29" name="Line 1145">
              <a:extLst>
                <a:ext uri="{FF2B5EF4-FFF2-40B4-BE49-F238E27FC236}">
                  <a16:creationId xmlns:a16="http://schemas.microsoft.com/office/drawing/2014/main" id="{6EE4EEC9-8031-4457-9C54-D37ACF0CFD0C}"/>
                </a:ext>
              </a:extLst>
            </p:cNvPr>
            <p:cNvSpPr>
              <a:spLocks noChangeAspect="1" noChangeShapeType="1"/>
            </p:cNvSpPr>
            <p:nvPr/>
          </p:nvSpPr>
          <p:spPr bwMode="auto">
            <a:xfrm rot="-18792605">
              <a:off x="1328" y="2269"/>
              <a:ext cx="171" cy="155"/>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30" name="Line 1146">
              <a:extLst>
                <a:ext uri="{FF2B5EF4-FFF2-40B4-BE49-F238E27FC236}">
                  <a16:creationId xmlns:a16="http://schemas.microsoft.com/office/drawing/2014/main" id="{FEDD64B0-EA94-438A-A962-FF1FC22FA24C}"/>
                </a:ext>
              </a:extLst>
            </p:cNvPr>
            <p:cNvSpPr>
              <a:spLocks noChangeAspect="1" noChangeShapeType="1"/>
            </p:cNvSpPr>
            <p:nvPr/>
          </p:nvSpPr>
          <p:spPr bwMode="auto">
            <a:xfrm rot="-18792605">
              <a:off x="1570" y="1584"/>
              <a:ext cx="155" cy="140"/>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31" name="Line 1147">
              <a:extLst>
                <a:ext uri="{FF2B5EF4-FFF2-40B4-BE49-F238E27FC236}">
                  <a16:creationId xmlns:a16="http://schemas.microsoft.com/office/drawing/2014/main" id="{46401A97-7B8F-4F65-A5EC-E8E13D5E4322}"/>
                </a:ext>
              </a:extLst>
            </p:cNvPr>
            <p:cNvSpPr>
              <a:spLocks noChangeAspect="1" noChangeShapeType="1"/>
            </p:cNvSpPr>
            <p:nvPr/>
          </p:nvSpPr>
          <p:spPr bwMode="auto">
            <a:xfrm rot="-18792605">
              <a:off x="1565" y="2039"/>
              <a:ext cx="165" cy="154"/>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32" name="Line 1148">
              <a:extLst>
                <a:ext uri="{FF2B5EF4-FFF2-40B4-BE49-F238E27FC236}">
                  <a16:creationId xmlns:a16="http://schemas.microsoft.com/office/drawing/2014/main" id="{B83DD34C-8543-4445-9957-8650254C0170}"/>
                </a:ext>
              </a:extLst>
            </p:cNvPr>
            <p:cNvSpPr>
              <a:spLocks noChangeAspect="1" noChangeShapeType="1"/>
            </p:cNvSpPr>
            <p:nvPr/>
          </p:nvSpPr>
          <p:spPr bwMode="auto">
            <a:xfrm rot="-13392605">
              <a:off x="1678" y="2380"/>
              <a:ext cx="168" cy="162"/>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33" name="Line 1149">
              <a:extLst>
                <a:ext uri="{FF2B5EF4-FFF2-40B4-BE49-F238E27FC236}">
                  <a16:creationId xmlns:a16="http://schemas.microsoft.com/office/drawing/2014/main" id="{F88F53B4-2B82-4965-B7A0-3E18FCBE73C4}"/>
                </a:ext>
              </a:extLst>
            </p:cNvPr>
            <p:cNvSpPr>
              <a:spLocks noChangeAspect="1" noChangeShapeType="1"/>
            </p:cNvSpPr>
            <p:nvPr/>
          </p:nvSpPr>
          <p:spPr bwMode="auto">
            <a:xfrm rot="-18792605">
              <a:off x="1802" y="1807"/>
              <a:ext cx="173" cy="158"/>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34" name="Line 1150">
              <a:extLst>
                <a:ext uri="{FF2B5EF4-FFF2-40B4-BE49-F238E27FC236}">
                  <a16:creationId xmlns:a16="http://schemas.microsoft.com/office/drawing/2014/main" id="{5AADF9F8-1B93-4E08-81AE-A0CA70C8CF82}"/>
                </a:ext>
              </a:extLst>
            </p:cNvPr>
            <p:cNvSpPr>
              <a:spLocks noChangeAspect="1" noChangeShapeType="1"/>
            </p:cNvSpPr>
            <p:nvPr/>
          </p:nvSpPr>
          <p:spPr bwMode="auto">
            <a:xfrm flipH="1">
              <a:off x="1412" y="1756"/>
              <a:ext cx="236" cy="240"/>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35" name="Line 1151">
              <a:extLst>
                <a:ext uri="{FF2B5EF4-FFF2-40B4-BE49-F238E27FC236}">
                  <a16:creationId xmlns:a16="http://schemas.microsoft.com/office/drawing/2014/main" id="{D3395752-99BA-47FC-9C29-70F8AB8620DA}"/>
                </a:ext>
              </a:extLst>
            </p:cNvPr>
            <p:cNvSpPr>
              <a:spLocks noChangeAspect="1" noChangeShapeType="1"/>
            </p:cNvSpPr>
            <p:nvPr/>
          </p:nvSpPr>
          <p:spPr bwMode="auto">
            <a:xfrm flipH="1">
              <a:off x="1649" y="1531"/>
              <a:ext cx="228" cy="231"/>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36" name="Line 1152">
              <a:extLst>
                <a:ext uri="{FF2B5EF4-FFF2-40B4-BE49-F238E27FC236}">
                  <a16:creationId xmlns:a16="http://schemas.microsoft.com/office/drawing/2014/main" id="{7B0FFC22-C921-4745-ACF3-21C345C5FEA8}"/>
                </a:ext>
              </a:extLst>
            </p:cNvPr>
            <p:cNvSpPr>
              <a:spLocks noChangeAspect="1" noChangeShapeType="1"/>
            </p:cNvSpPr>
            <p:nvPr/>
          </p:nvSpPr>
          <p:spPr bwMode="auto">
            <a:xfrm flipH="1">
              <a:off x="1655" y="1997"/>
              <a:ext cx="234" cy="234"/>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37" name="Line 1153">
              <a:extLst>
                <a:ext uri="{FF2B5EF4-FFF2-40B4-BE49-F238E27FC236}">
                  <a16:creationId xmlns:a16="http://schemas.microsoft.com/office/drawing/2014/main" id="{221EA997-02C9-4429-A786-DD0A41059944}"/>
                </a:ext>
              </a:extLst>
            </p:cNvPr>
            <p:cNvSpPr>
              <a:spLocks noChangeAspect="1" noChangeShapeType="1"/>
            </p:cNvSpPr>
            <p:nvPr/>
          </p:nvSpPr>
          <p:spPr bwMode="auto">
            <a:xfrm rot="-18792605">
              <a:off x="1565" y="2267"/>
              <a:ext cx="165" cy="154"/>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38" name="Line 1154">
              <a:extLst>
                <a:ext uri="{FF2B5EF4-FFF2-40B4-BE49-F238E27FC236}">
                  <a16:creationId xmlns:a16="http://schemas.microsoft.com/office/drawing/2014/main" id="{27557EA9-D83E-4083-BC30-FE58044848F8}"/>
                </a:ext>
              </a:extLst>
            </p:cNvPr>
            <p:cNvSpPr>
              <a:spLocks noChangeAspect="1" noChangeShapeType="1"/>
            </p:cNvSpPr>
            <p:nvPr/>
          </p:nvSpPr>
          <p:spPr bwMode="auto">
            <a:xfrm rot="-177988">
              <a:off x="1201" y="1773"/>
              <a:ext cx="212" cy="239"/>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39" name="Line 1155">
              <a:extLst>
                <a:ext uri="{FF2B5EF4-FFF2-40B4-BE49-F238E27FC236}">
                  <a16:creationId xmlns:a16="http://schemas.microsoft.com/office/drawing/2014/main" id="{549D63FB-FC42-4145-BC2E-1EFFDAB5407A}"/>
                </a:ext>
              </a:extLst>
            </p:cNvPr>
            <p:cNvSpPr>
              <a:spLocks noChangeAspect="1" noChangeShapeType="1"/>
            </p:cNvSpPr>
            <p:nvPr/>
          </p:nvSpPr>
          <p:spPr bwMode="auto">
            <a:xfrm rot="-177988">
              <a:off x="1425" y="2005"/>
              <a:ext cx="212" cy="239"/>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1143" name="Text Box 1159">
            <a:extLst>
              <a:ext uri="{FF2B5EF4-FFF2-40B4-BE49-F238E27FC236}">
                <a16:creationId xmlns:a16="http://schemas.microsoft.com/office/drawing/2014/main" id="{751A0D31-6ABB-4C82-B3B1-F1143DA1BC3A}"/>
              </a:ext>
            </a:extLst>
          </p:cNvPr>
          <p:cNvSpPr txBox="1">
            <a:spLocks noChangeArrowheads="1"/>
          </p:cNvSpPr>
          <p:nvPr/>
        </p:nvSpPr>
        <p:spPr bwMode="auto">
          <a:xfrm>
            <a:off x="3309938" y="1173163"/>
            <a:ext cx="206216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kumimoji="0" lang="en-US" altLang="en-US" sz="2400">
                <a:solidFill>
                  <a:schemeClr val="tx2"/>
                </a:solidFill>
              </a:rPr>
              <a:t>Grid network</a:t>
            </a:r>
          </a:p>
        </p:txBody>
      </p:sp>
      <p:graphicFrame>
        <p:nvGraphicFramePr>
          <p:cNvPr id="171147" name="Object 1163">
            <a:extLst>
              <a:ext uri="{FF2B5EF4-FFF2-40B4-BE49-F238E27FC236}">
                <a16:creationId xmlns:a16="http://schemas.microsoft.com/office/drawing/2014/main" id="{6B59210E-BAC9-474C-9F6D-C99E8F25F4A0}"/>
              </a:ext>
            </a:extLst>
          </p:cNvPr>
          <p:cNvGraphicFramePr>
            <a:graphicFrameLocks noChangeAspect="1"/>
          </p:cNvGraphicFramePr>
          <p:nvPr/>
        </p:nvGraphicFramePr>
        <p:xfrm>
          <a:off x="2852738" y="3560763"/>
          <a:ext cx="3048000" cy="3562350"/>
        </p:xfrm>
        <a:graphic>
          <a:graphicData uri="http://schemas.openxmlformats.org/presentationml/2006/ole">
            <mc:AlternateContent xmlns:mc="http://schemas.openxmlformats.org/markup-compatibility/2006">
              <mc:Choice xmlns:v="urn:schemas-microsoft-com:vml" Requires="v">
                <p:oleObj spid="_x0000_s171156" name="Graph Sheet" r:id="rId5" imgW="3352680" imgH="2590560" progId="SPLUSGraphSheetFileType">
                  <p:embed/>
                </p:oleObj>
              </mc:Choice>
              <mc:Fallback>
                <p:oleObj name="Graph Sheet" r:id="rId5" imgW="3352680" imgH="2590560" progId="SPLUSGraphSheetFileType">
                  <p:embed/>
                  <p:pic>
                    <p:nvPicPr>
                      <p:cNvPr id="0" name="Object 1163"/>
                      <p:cNvPicPr>
                        <a:picLocks noChangeAspect="1" noChangeArrowheads="1"/>
                      </p:cNvPicPr>
                      <p:nvPr/>
                    </p:nvPicPr>
                    <p:blipFill>
                      <a:blip r:embed="rId6">
                        <a:extLst>
                          <a:ext uri="{28A0092B-C50C-407E-A947-70E740481C1C}">
                            <a14:useLocalDpi xmlns:a14="http://schemas.microsoft.com/office/drawing/2010/main" val="0"/>
                          </a:ext>
                        </a:extLst>
                      </a:blip>
                      <a:srcRect l="31769" t="21532" r="28743" b="15178"/>
                      <a:stretch>
                        <a:fillRect/>
                      </a:stretch>
                    </p:blipFill>
                    <p:spPr bwMode="auto">
                      <a:xfrm>
                        <a:off x="2852738" y="3560763"/>
                        <a:ext cx="304800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1149" name="Object 1165">
            <a:extLst>
              <a:ext uri="{FF2B5EF4-FFF2-40B4-BE49-F238E27FC236}">
                <a16:creationId xmlns:a16="http://schemas.microsoft.com/office/drawing/2014/main" id="{4E612D9D-7D60-433B-9EB9-7EC8C6C3637C}"/>
              </a:ext>
            </a:extLst>
          </p:cNvPr>
          <p:cNvGraphicFramePr>
            <a:graphicFrameLocks noChangeAspect="1"/>
          </p:cNvGraphicFramePr>
          <p:nvPr/>
        </p:nvGraphicFramePr>
        <p:xfrm>
          <a:off x="6223000" y="403225"/>
          <a:ext cx="2870200" cy="3959225"/>
        </p:xfrm>
        <a:graphic>
          <a:graphicData uri="http://schemas.openxmlformats.org/presentationml/2006/ole">
            <mc:AlternateContent xmlns:mc="http://schemas.openxmlformats.org/markup-compatibility/2006">
              <mc:Choice xmlns:v="urn:schemas-microsoft-com:vml" Requires="v">
                <p:oleObj spid="_x0000_s171157" name="Picture" r:id="rId7" imgW="2610000" imgH="3600360" progId="Word.Picture.8">
                  <p:embed/>
                </p:oleObj>
              </mc:Choice>
              <mc:Fallback>
                <p:oleObj name="Picture" r:id="rId7" imgW="2610000" imgH="3600360" progId="Word.Picture.8">
                  <p:embed/>
                  <p:pic>
                    <p:nvPicPr>
                      <p:cNvPr id="0" name="Object 116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3000" y="403225"/>
                        <a:ext cx="287020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1150" name="Rectangle 1166">
            <a:extLst>
              <a:ext uri="{FF2B5EF4-FFF2-40B4-BE49-F238E27FC236}">
                <a16:creationId xmlns:a16="http://schemas.microsoft.com/office/drawing/2014/main" id="{E26E1D68-2D9C-441C-A14D-C35F17EECA9D}"/>
              </a:ext>
            </a:extLst>
          </p:cNvPr>
          <p:cNvSpPr>
            <a:spLocks noChangeArrowheads="1"/>
          </p:cNvSpPr>
          <p:nvPr/>
        </p:nvSpPr>
        <p:spPr bwMode="auto">
          <a:xfrm>
            <a:off x="7112000" y="63500"/>
            <a:ext cx="622300" cy="4572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en-US" sz="2400">
                <a:solidFill>
                  <a:schemeClr val="tx2"/>
                </a:solidFill>
              </a:rPr>
              <a:t>D</a:t>
            </a:r>
            <a:r>
              <a:rPr kumimoji="0" lang="en-US" altLang="en-US" sz="2400">
                <a:solidFill>
                  <a:schemeClr val="tx2"/>
                </a:solidFill>
                <a:sym typeface="Symbol" panose="05050102010706020507" pitchFamily="18" charset="2"/>
              </a:rPr>
              <a:t></a:t>
            </a:r>
          </a:p>
        </p:txBody>
      </p:sp>
      <p:grpSp>
        <p:nvGrpSpPr>
          <p:cNvPr id="171155" name="Group 1171">
            <a:extLst>
              <a:ext uri="{FF2B5EF4-FFF2-40B4-BE49-F238E27FC236}">
                <a16:creationId xmlns:a16="http://schemas.microsoft.com/office/drawing/2014/main" id="{A1D3EBA1-C1E0-4171-BCB5-F66E553B1E47}"/>
              </a:ext>
            </a:extLst>
          </p:cNvPr>
          <p:cNvGrpSpPr>
            <a:grpSpLocks/>
          </p:cNvGrpSpPr>
          <p:nvPr/>
        </p:nvGrpSpPr>
        <p:grpSpPr bwMode="auto">
          <a:xfrm>
            <a:off x="6129338" y="4389438"/>
            <a:ext cx="2500312" cy="2309812"/>
            <a:chOff x="3861" y="2765"/>
            <a:chExt cx="1575" cy="1455"/>
          </a:xfrm>
        </p:grpSpPr>
        <p:pic>
          <p:nvPicPr>
            <p:cNvPr id="171152" name="Picture 1168">
              <a:extLst>
                <a:ext uri="{FF2B5EF4-FFF2-40B4-BE49-F238E27FC236}">
                  <a16:creationId xmlns:a16="http://schemas.microsoft.com/office/drawing/2014/main" id="{73C36429-2818-4920-A525-B823A66618D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9786" t="14441" r="10027" b="6569"/>
            <a:stretch>
              <a:fillRect/>
            </a:stretch>
          </p:blipFill>
          <p:spPr bwMode="auto">
            <a:xfrm>
              <a:off x="3861" y="2765"/>
              <a:ext cx="1575" cy="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1153" name="Line 1169">
              <a:extLst>
                <a:ext uri="{FF2B5EF4-FFF2-40B4-BE49-F238E27FC236}">
                  <a16:creationId xmlns:a16="http://schemas.microsoft.com/office/drawing/2014/main" id="{4D1C7608-A2CF-40EC-8FF3-D0B4635FAFC4}"/>
                </a:ext>
              </a:extLst>
            </p:cNvPr>
            <p:cNvSpPr>
              <a:spLocks noChangeShapeType="1"/>
            </p:cNvSpPr>
            <p:nvPr/>
          </p:nvSpPr>
          <p:spPr bwMode="auto">
            <a:xfrm flipH="1" flipV="1">
              <a:off x="4562" y="2878"/>
              <a:ext cx="699" cy="119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8" name="Text Box 2">
            <a:extLst>
              <a:ext uri="{FF2B5EF4-FFF2-40B4-BE49-F238E27FC236}">
                <a16:creationId xmlns:a16="http://schemas.microsoft.com/office/drawing/2014/main" id="{46B5BC13-4C7B-4720-B890-BEA4FF43D075}"/>
              </a:ext>
            </a:extLst>
          </p:cNvPr>
          <p:cNvSpPr txBox="1">
            <a:spLocks noChangeArrowheads="1"/>
          </p:cNvSpPr>
          <p:nvPr/>
        </p:nvSpPr>
        <p:spPr bwMode="auto">
          <a:xfrm>
            <a:off x="195263" y="209550"/>
            <a:ext cx="8688387"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altLang="en-US" sz="2400">
                <a:solidFill>
                  <a:schemeClr val="tx1"/>
                </a:solidFill>
              </a:rPr>
              <a:t>100 grid cell constant drainage area threshold stream delineation</a:t>
            </a:r>
          </a:p>
        </p:txBody>
      </p:sp>
      <p:pic>
        <p:nvPicPr>
          <p:cNvPr id="183299" name="Picture 3" descr="C:\MyDocuments\NZwork\grey\greytopsa100.wmf">
            <a:extLst>
              <a:ext uri="{FF2B5EF4-FFF2-40B4-BE49-F238E27FC236}">
                <a16:creationId xmlns:a16="http://schemas.microsoft.com/office/drawing/2014/main" id="{027111F4-202B-4A8F-840D-5599FF66BE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1153"/>
          <a:stretch>
            <a:fillRect/>
          </a:stretch>
        </p:blipFill>
        <p:spPr bwMode="auto">
          <a:xfrm>
            <a:off x="742950" y="492125"/>
            <a:ext cx="7762875" cy="5913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23" name="Picture 1027" descr="C:\MyDocuments\NZwork\grey\greytopsa200.wmf">
            <a:extLst>
              <a:ext uri="{FF2B5EF4-FFF2-40B4-BE49-F238E27FC236}">
                <a16:creationId xmlns:a16="http://schemas.microsoft.com/office/drawing/2014/main" id="{1B0CADD6-5D82-43AA-BD1F-926FA3C14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0633"/>
          <a:stretch>
            <a:fillRect/>
          </a:stretch>
        </p:blipFill>
        <p:spPr bwMode="auto">
          <a:xfrm>
            <a:off x="677863" y="374650"/>
            <a:ext cx="7762875" cy="5965825"/>
          </a:xfrm>
          <a:prstGeom prst="rect">
            <a:avLst/>
          </a:prstGeom>
          <a:noFill/>
          <a:extLst>
            <a:ext uri="{909E8E84-426E-40DD-AFC4-6F175D3DCCD1}">
              <a14:hiddenFill xmlns:a14="http://schemas.microsoft.com/office/drawing/2010/main">
                <a:solidFill>
                  <a:srgbClr val="FFFFFF"/>
                </a:solidFill>
              </a14:hiddenFill>
            </a:ext>
          </a:extLst>
        </p:spPr>
      </p:pic>
      <p:sp>
        <p:nvSpPr>
          <p:cNvPr id="184322" name="Text Box 1026">
            <a:extLst>
              <a:ext uri="{FF2B5EF4-FFF2-40B4-BE49-F238E27FC236}">
                <a16:creationId xmlns:a16="http://schemas.microsoft.com/office/drawing/2014/main" id="{16C10B42-379A-4676-A2B3-1AC60698125B}"/>
              </a:ext>
            </a:extLst>
          </p:cNvPr>
          <p:cNvSpPr txBox="1">
            <a:spLocks noChangeArrowheads="1"/>
          </p:cNvSpPr>
          <p:nvPr/>
        </p:nvSpPr>
        <p:spPr bwMode="auto">
          <a:xfrm>
            <a:off x="723900" y="300038"/>
            <a:ext cx="8102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altLang="en-US" sz="2400">
                <a:solidFill>
                  <a:schemeClr val="tx1"/>
                </a:solidFill>
              </a:rPr>
              <a:t>200 grid cell constant drainage area based stream delineation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050">
            <a:extLst>
              <a:ext uri="{FF2B5EF4-FFF2-40B4-BE49-F238E27FC236}">
                <a16:creationId xmlns:a16="http://schemas.microsoft.com/office/drawing/2014/main" id="{E0E9E5FE-56B6-45E6-BB74-8311BB591C4A}"/>
              </a:ext>
            </a:extLst>
          </p:cNvPr>
          <p:cNvSpPr>
            <a:spLocks noGrp="1" noChangeArrowheads="1"/>
          </p:cNvSpPr>
          <p:nvPr>
            <p:ph type="title"/>
          </p:nvPr>
        </p:nvSpPr>
        <p:spPr>
          <a:xfrm>
            <a:off x="1387475" y="0"/>
            <a:ext cx="7470775" cy="1365250"/>
          </a:xfrm>
        </p:spPr>
        <p:txBody>
          <a:bodyPr/>
          <a:lstStyle/>
          <a:p>
            <a:pPr>
              <a:lnSpc>
                <a:spcPct val="95000"/>
              </a:lnSpc>
            </a:pPr>
            <a:r>
              <a:rPr lang="en-US" altLang="en-US">
                <a:solidFill>
                  <a:srgbClr val="003399"/>
                </a:solidFill>
              </a:rPr>
              <a:t>How to decide on drainage area </a:t>
            </a:r>
            <a:r>
              <a:rPr lang="en-US" altLang="en-US" sz="4400">
                <a:solidFill>
                  <a:srgbClr val="003399"/>
                </a:solidFill>
              </a:rPr>
              <a:t>threshold</a:t>
            </a:r>
            <a:r>
              <a:rPr lang="en-US" altLang="en-US">
                <a:solidFill>
                  <a:srgbClr val="003399"/>
                </a:solidFill>
              </a:rPr>
              <a:t> ?</a:t>
            </a:r>
          </a:p>
        </p:txBody>
      </p:sp>
      <p:grpSp>
        <p:nvGrpSpPr>
          <p:cNvPr id="181251" name="Group 2051">
            <a:extLst>
              <a:ext uri="{FF2B5EF4-FFF2-40B4-BE49-F238E27FC236}">
                <a16:creationId xmlns:a16="http://schemas.microsoft.com/office/drawing/2014/main" id="{5AB899DE-34AB-4BDA-9156-FFAAC5664F01}"/>
              </a:ext>
            </a:extLst>
          </p:cNvPr>
          <p:cNvGrpSpPr>
            <a:grpSpLocks/>
          </p:cNvGrpSpPr>
          <p:nvPr/>
        </p:nvGrpSpPr>
        <p:grpSpPr bwMode="auto">
          <a:xfrm>
            <a:off x="0" y="2078038"/>
            <a:ext cx="3573463" cy="3286125"/>
            <a:chOff x="1659" y="1331"/>
            <a:chExt cx="2251" cy="2070"/>
          </a:xfrm>
        </p:grpSpPr>
        <p:graphicFrame>
          <p:nvGraphicFramePr>
            <p:cNvPr id="181252" name="Object 2052">
              <a:extLst>
                <a:ext uri="{FF2B5EF4-FFF2-40B4-BE49-F238E27FC236}">
                  <a16:creationId xmlns:a16="http://schemas.microsoft.com/office/drawing/2014/main" id="{1CC94268-44FC-40D1-B82E-6DE89EEBDB57}"/>
                </a:ext>
              </a:extLst>
            </p:cNvPr>
            <p:cNvGraphicFramePr>
              <a:graphicFrameLocks noChangeAspect="1"/>
            </p:cNvGraphicFramePr>
            <p:nvPr/>
          </p:nvGraphicFramePr>
          <p:xfrm>
            <a:off x="1659" y="1331"/>
            <a:ext cx="1322" cy="1421"/>
          </p:xfrm>
          <a:graphic>
            <a:graphicData uri="http://schemas.openxmlformats.org/presentationml/2006/ole">
              <mc:AlternateContent xmlns:mc="http://schemas.openxmlformats.org/markup-compatibility/2006">
                <mc:Choice xmlns:v="urn:schemas-microsoft-com:vml" Requires="v">
                  <p:oleObj spid="_x0000_s181290" name="Clip" r:id="rId3" imgW="3025440" imgH="3252600" progId="MS_ClipArt_Gallery.2">
                    <p:embed/>
                  </p:oleObj>
                </mc:Choice>
                <mc:Fallback>
                  <p:oleObj name="Clip" r:id="rId3" imgW="3025440" imgH="3252600" progId="MS_ClipArt_Gallery.2">
                    <p:embed/>
                    <p:pic>
                      <p:nvPicPr>
                        <p:cNvPr id="0" name="Object 20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9" y="1331"/>
                          <a:ext cx="1322" cy="14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81253" name="Group 2053">
              <a:extLst>
                <a:ext uri="{FF2B5EF4-FFF2-40B4-BE49-F238E27FC236}">
                  <a16:creationId xmlns:a16="http://schemas.microsoft.com/office/drawing/2014/main" id="{B5304DC7-FF16-4685-8717-98EC70903A25}"/>
                </a:ext>
              </a:extLst>
            </p:cNvPr>
            <p:cNvGrpSpPr>
              <a:grpSpLocks/>
            </p:cNvGrpSpPr>
            <p:nvPr/>
          </p:nvGrpSpPr>
          <p:grpSpPr bwMode="auto">
            <a:xfrm>
              <a:off x="2577" y="1740"/>
              <a:ext cx="1333" cy="1661"/>
              <a:chOff x="408" y="1056"/>
              <a:chExt cx="2297" cy="3024"/>
            </a:xfrm>
          </p:grpSpPr>
          <p:sp>
            <p:nvSpPr>
              <p:cNvPr id="181254" name="Rectangle 2054">
                <a:extLst>
                  <a:ext uri="{FF2B5EF4-FFF2-40B4-BE49-F238E27FC236}">
                    <a16:creationId xmlns:a16="http://schemas.microsoft.com/office/drawing/2014/main" id="{C746F3C0-8DA5-4669-BC88-6850746A00C3}"/>
                  </a:ext>
                </a:extLst>
              </p:cNvPr>
              <p:cNvSpPr>
                <a:spLocks noChangeArrowheads="1"/>
              </p:cNvSpPr>
              <p:nvPr/>
            </p:nvSpPr>
            <p:spPr bwMode="auto">
              <a:xfrm>
                <a:off x="1584" y="3312"/>
                <a:ext cx="192" cy="192"/>
              </a:xfrm>
              <a:prstGeom prst="rect">
                <a:avLst/>
              </a:prstGeom>
              <a:solidFill>
                <a:schemeClr val="bg1">
                  <a:alpha val="50000"/>
                </a:schemeClr>
              </a:solidFill>
              <a:ln w="12700">
                <a:solidFill>
                  <a:schemeClr val="tx1"/>
                </a:solidFill>
                <a:miter lim="800000"/>
                <a:headEnd/>
                <a:tailEnd/>
              </a:ln>
              <a:effectLst>
                <a:outerShdw dist="35921" dir="2700000" algn="ctr" rotWithShape="0">
                  <a:schemeClr val="tx1"/>
                </a:outerShdw>
              </a:effectLst>
            </p:spPr>
            <p:txBody>
              <a:bodyPr wrap="none" lIns="184150" tIns="92075" rIns="184150" bIns="92075" anchor="ctr"/>
              <a:lstStyle/>
              <a:p>
                <a:endParaRPr lang="en-US"/>
              </a:p>
            </p:txBody>
          </p:sp>
          <p:sp>
            <p:nvSpPr>
              <p:cNvPr id="181255" name="Freeform 2055">
                <a:extLst>
                  <a:ext uri="{FF2B5EF4-FFF2-40B4-BE49-F238E27FC236}">
                    <a16:creationId xmlns:a16="http://schemas.microsoft.com/office/drawing/2014/main" id="{B2C23771-1006-47FC-810E-5B00B683EE76}"/>
                  </a:ext>
                </a:extLst>
              </p:cNvPr>
              <p:cNvSpPr>
                <a:spLocks/>
              </p:cNvSpPr>
              <p:nvPr/>
            </p:nvSpPr>
            <p:spPr bwMode="auto">
              <a:xfrm>
                <a:off x="1200" y="3156"/>
                <a:ext cx="764" cy="904"/>
              </a:xfrm>
              <a:custGeom>
                <a:avLst/>
                <a:gdLst>
                  <a:gd name="T0" fmla="*/ 764 w 764"/>
                  <a:gd name="T1" fmla="*/ 148 h 904"/>
                  <a:gd name="T2" fmla="*/ 717 w 764"/>
                  <a:gd name="T3" fmla="*/ 125 h 904"/>
                  <a:gd name="T4" fmla="*/ 701 w 764"/>
                  <a:gd name="T5" fmla="*/ 102 h 904"/>
                  <a:gd name="T6" fmla="*/ 655 w 764"/>
                  <a:gd name="T7" fmla="*/ 63 h 904"/>
                  <a:gd name="T8" fmla="*/ 639 w 764"/>
                  <a:gd name="T9" fmla="*/ 39 h 904"/>
                  <a:gd name="T10" fmla="*/ 569 w 764"/>
                  <a:gd name="T11" fmla="*/ 8 h 904"/>
                  <a:gd name="T12" fmla="*/ 546 w 764"/>
                  <a:gd name="T13" fmla="*/ 0 h 904"/>
                  <a:gd name="T14" fmla="*/ 374 w 764"/>
                  <a:gd name="T15" fmla="*/ 39 h 904"/>
                  <a:gd name="T16" fmla="*/ 335 w 764"/>
                  <a:gd name="T17" fmla="*/ 86 h 904"/>
                  <a:gd name="T18" fmla="*/ 296 w 764"/>
                  <a:gd name="T19" fmla="*/ 156 h 904"/>
                  <a:gd name="T20" fmla="*/ 257 w 764"/>
                  <a:gd name="T21" fmla="*/ 296 h 904"/>
                  <a:gd name="T22" fmla="*/ 133 w 764"/>
                  <a:gd name="T23" fmla="*/ 686 h 904"/>
                  <a:gd name="T24" fmla="*/ 55 w 764"/>
                  <a:gd name="T25" fmla="*/ 826 h 904"/>
                  <a:gd name="T26" fmla="*/ 0 w 764"/>
                  <a:gd name="T27" fmla="*/ 904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4" h="904">
                    <a:moveTo>
                      <a:pt x="764" y="148"/>
                    </a:moveTo>
                    <a:cubicBezTo>
                      <a:pt x="749" y="139"/>
                      <a:pt x="731" y="136"/>
                      <a:pt x="717" y="125"/>
                    </a:cubicBezTo>
                    <a:cubicBezTo>
                      <a:pt x="710" y="119"/>
                      <a:pt x="708" y="109"/>
                      <a:pt x="701" y="102"/>
                    </a:cubicBezTo>
                    <a:cubicBezTo>
                      <a:pt x="647" y="48"/>
                      <a:pt x="710" y="129"/>
                      <a:pt x="655" y="63"/>
                    </a:cubicBezTo>
                    <a:cubicBezTo>
                      <a:pt x="649" y="56"/>
                      <a:pt x="646" y="46"/>
                      <a:pt x="639" y="39"/>
                    </a:cubicBezTo>
                    <a:cubicBezTo>
                      <a:pt x="622" y="22"/>
                      <a:pt x="590" y="15"/>
                      <a:pt x="569" y="8"/>
                    </a:cubicBezTo>
                    <a:cubicBezTo>
                      <a:pt x="561" y="5"/>
                      <a:pt x="546" y="0"/>
                      <a:pt x="546" y="0"/>
                    </a:cubicBezTo>
                    <a:cubicBezTo>
                      <a:pt x="481" y="5"/>
                      <a:pt x="428" y="4"/>
                      <a:pt x="374" y="39"/>
                    </a:cubicBezTo>
                    <a:cubicBezTo>
                      <a:pt x="339" y="94"/>
                      <a:pt x="382" y="31"/>
                      <a:pt x="335" y="86"/>
                    </a:cubicBezTo>
                    <a:cubicBezTo>
                      <a:pt x="319" y="105"/>
                      <a:pt x="307" y="134"/>
                      <a:pt x="296" y="156"/>
                    </a:cubicBezTo>
                    <a:cubicBezTo>
                      <a:pt x="274" y="199"/>
                      <a:pt x="268" y="250"/>
                      <a:pt x="257" y="296"/>
                    </a:cubicBezTo>
                    <a:cubicBezTo>
                      <a:pt x="227" y="426"/>
                      <a:pt x="192" y="567"/>
                      <a:pt x="133" y="686"/>
                    </a:cubicBezTo>
                    <a:cubicBezTo>
                      <a:pt x="109" y="734"/>
                      <a:pt x="78" y="778"/>
                      <a:pt x="55" y="826"/>
                    </a:cubicBezTo>
                    <a:cubicBezTo>
                      <a:pt x="40" y="857"/>
                      <a:pt x="32" y="888"/>
                      <a:pt x="0" y="904"/>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81256" name="Freeform 2056">
                <a:extLst>
                  <a:ext uri="{FF2B5EF4-FFF2-40B4-BE49-F238E27FC236}">
                    <a16:creationId xmlns:a16="http://schemas.microsoft.com/office/drawing/2014/main" id="{B5D0FA9D-5340-498E-897A-4139A52A4C42}"/>
                  </a:ext>
                </a:extLst>
              </p:cNvPr>
              <p:cNvSpPr>
                <a:spLocks/>
              </p:cNvSpPr>
              <p:nvPr/>
            </p:nvSpPr>
            <p:spPr bwMode="auto">
              <a:xfrm>
                <a:off x="513" y="1400"/>
                <a:ext cx="1757" cy="2107"/>
              </a:xfrm>
              <a:custGeom>
                <a:avLst/>
                <a:gdLst>
                  <a:gd name="T0" fmla="*/ 1264 w 1757"/>
                  <a:gd name="T1" fmla="*/ 1897 h 2107"/>
                  <a:gd name="T2" fmla="*/ 1474 w 1757"/>
                  <a:gd name="T3" fmla="*/ 1569 h 2107"/>
                  <a:gd name="T4" fmla="*/ 1716 w 1757"/>
                  <a:gd name="T5" fmla="*/ 969 h 2107"/>
                  <a:gd name="T6" fmla="*/ 1723 w 1757"/>
                  <a:gd name="T7" fmla="*/ 556 h 2107"/>
                  <a:gd name="T8" fmla="*/ 1568 w 1757"/>
                  <a:gd name="T9" fmla="*/ 127 h 2107"/>
                  <a:gd name="T10" fmla="*/ 1264 w 1757"/>
                  <a:gd name="T11" fmla="*/ 18 h 2107"/>
                  <a:gd name="T12" fmla="*/ 952 w 1757"/>
                  <a:gd name="T13" fmla="*/ 18 h 2107"/>
                  <a:gd name="T14" fmla="*/ 757 w 1757"/>
                  <a:gd name="T15" fmla="*/ 104 h 2107"/>
                  <a:gd name="T16" fmla="*/ 648 w 1757"/>
                  <a:gd name="T17" fmla="*/ 244 h 2107"/>
                  <a:gd name="T18" fmla="*/ 500 w 1757"/>
                  <a:gd name="T19" fmla="*/ 400 h 2107"/>
                  <a:gd name="T20" fmla="*/ 391 w 1757"/>
                  <a:gd name="T21" fmla="*/ 470 h 2107"/>
                  <a:gd name="T22" fmla="*/ 157 w 1757"/>
                  <a:gd name="T23" fmla="*/ 587 h 2107"/>
                  <a:gd name="T24" fmla="*/ 40 w 1757"/>
                  <a:gd name="T25" fmla="*/ 759 h 2107"/>
                  <a:gd name="T26" fmla="*/ 1 w 1757"/>
                  <a:gd name="T27" fmla="*/ 946 h 2107"/>
                  <a:gd name="T28" fmla="*/ 48 w 1757"/>
                  <a:gd name="T29" fmla="*/ 1125 h 2107"/>
                  <a:gd name="T30" fmla="*/ 110 w 1757"/>
                  <a:gd name="T31" fmla="*/ 1242 h 2107"/>
                  <a:gd name="T32" fmla="*/ 220 w 1757"/>
                  <a:gd name="T33" fmla="*/ 1390 h 2107"/>
                  <a:gd name="T34" fmla="*/ 383 w 1757"/>
                  <a:gd name="T35" fmla="*/ 1444 h 2107"/>
                  <a:gd name="T36" fmla="*/ 523 w 1757"/>
                  <a:gd name="T37" fmla="*/ 1608 h 2107"/>
                  <a:gd name="T38" fmla="*/ 617 w 1757"/>
                  <a:gd name="T39" fmla="*/ 1686 h 2107"/>
                  <a:gd name="T40" fmla="*/ 726 w 1757"/>
                  <a:gd name="T41" fmla="*/ 1772 h 2107"/>
                  <a:gd name="T42" fmla="*/ 1069 w 1757"/>
                  <a:gd name="T43" fmla="*/ 2107 h 2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57" h="2107">
                    <a:moveTo>
                      <a:pt x="1264" y="1897"/>
                    </a:moveTo>
                    <a:cubicBezTo>
                      <a:pt x="1331" y="1810"/>
                      <a:pt x="1399" y="1724"/>
                      <a:pt x="1474" y="1569"/>
                    </a:cubicBezTo>
                    <a:cubicBezTo>
                      <a:pt x="1549" y="1414"/>
                      <a:pt x="1675" y="1138"/>
                      <a:pt x="1716" y="969"/>
                    </a:cubicBezTo>
                    <a:cubicBezTo>
                      <a:pt x="1757" y="800"/>
                      <a:pt x="1748" y="696"/>
                      <a:pt x="1723" y="556"/>
                    </a:cubicBezTo>
                    <a:cubicBezTo>
                      <a:pt x="1698" y="416"/>
                      <a:pt x="1645" y="217"/>
                      <a:pt x="1568" y="127"/>
                    </a:cubicBezTo>
                    <a:cubicBezTo>
                      <a:pt x="1491" y="37"/>
                      <a:pt x="1367" y="36"/>
                      <a:pt x="1264" y="18"/>
                    </a:cubicBezTo>
                    <a:cubicBezTo>
                      <a:pt x="1161" y="0"/>
                      <a:pt x="1036" y="4"/>
                      <a:pt x="952" y="18"/>
                    </a:cubicBezTo>
                    <a:cubicBezTo>
                      <a:pt x="868" y="32"/>
                      <a:pt x="808" y="66"/>
                      <a:pt x="757" y="104"/>
                    </a:cubicBezTo>
                    <a:cubicBezTo>
                      <a:pt x="706" y="142"/>
                      <a:pt x="691" y="195"/>
                      <a:pt x="648" y="244"/>
                    </a:cubicBezTo>
                    <a:cubicBezTo>
                      <a:pt x="605" y="293"/>
                      <a:pt x="543" y="362"/>
                      <a:pt x="500" y="400"/>
                    </a:cubicBezTo>
                    <a:cubicBezTo>
                      <a:pt x="457" y="438"/>
                      <a:pt x="448" y="439"/>
                      <a:pt x="391" y="470"/>
                    </a:cubicBezTo>
                    <a:cubicBezTo>
                      <a:pt x="334" y="501"/>
                      <a:pt x="215" y="539"/>
                      <a:pt x="157" y="587"/>
                    </a:cubicBezTo>
                    <a:cubicBezTo>
                      <a:pt x="99" y="635"/>
                      <a:pt x="66" y="699"/>
                      <a:pt x="40" y="759"/>
                    </a:cubicBezTo>
                    <a:cubicBezTo>
                      <a:pt x="14" y="819"/>
                      <a:pt x="0" y="885"/>
                      <a:pt x="1" y="946"/>
                    </a:cubicBezTo>
                    <a:cubicBezTo>
                      <a:pt x="2" y="1007"/>
                      <a:pt x="30" y="1076"/>
                      <a:pt x="48" y="1125"/>
                    </a:cubicBezTo>
                    <a:cubicBezTo>
                      <a:pt x="66" y="1174"/>
                      <a:pt x="81" y="1198"/>
                      <a:pt x="110" y="1242"/>
                    </a:cubicBezTo>
                    <a:cubicBezTo>
                      <a:pt x="139" y="1286"/>
                      <a:pt x="175" y="1356"/>
                      <a:pt x="220" y="1390"/>
                    </a:cubicBezTo>
                    <a:cubicBezTo>
                      <a:pt x="265" y="1424"/>
                      <a:pt x="332" y="1408"/>
                      <a:pt x="383" y="1444"/>
                    </a:cubicBezTo>
                    <a:cubicBezTo>
                      <a:pt x="434" y="1480"/>
                      <a:pt x="484" y="1568"/>
                      <a:pt x="523" y="1608"/>
                    </a:cubicBezTo>
                    <a:cubicBezTo>
                      <a:pt x="562" y="1648"/>
                      <a:pt x="583" y="1659"/>
                      <a:pt x="617" y="1686"/>
                    </a:cubicBezTo>
                    <a:cubicBezTo>
                      <a:pt x="651" y="1713"/>
                      <a:pt x="651" y="1702"/>
                      <a:pt x="726" y="1772"/>
                    </a:cubicBezTo>
                    <a:cubicBezTo>
                      <a:pt x="801" y="1842"/>
                      <a:pt x="935" y="1974"/>
                      <a:pt x="1069" y="2107"/>
                    </a:cubicBezTo>
                  </a:path>
                </a:pathLst>
              </a:custGeom>
              <a:noFill/>
              <a:ln w="5715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81257" name="Freeform 2057">
                <a:extLst>
                  <a:ext uri="{FF2B5EF4-FFF2-40B4-BE49-F238E27FC236}">
                    <a16:creationId xmlns:a16="http://schemas.microsoft.com/office/drawing/2014/main" id="{415B0A80-1439-4D36-A3F9-2CFEE521F633}"/>
                  </a:ext>
                </a:extLst>
              </p:cNvPr>
              <p:cNvSpPr>
                <a:spLocks/>
              </p:cNvSpPr>
              <p:nvPr/>
            </p:nvSpPr>
            <p:spPr bwMode="auto">
              <a:xfrm>
                <a:off x="1520" y="3347"/>
                <a:ext cx="397" cy="347"/>
              </a:xfrm>
              <a:custGeom>
                <a:avLst/>
                <a:gdLst>
                  <a:gd name="T0" fmla="*/ 397 w 397"/>
                  <a:gd name="T1" fmla="*/ 12 h 347"/>
                  <a:gd name="T2" fmla="*/ 210 w 397"/>
                  <a:gd name="T3" fmla="*/ 12 h 347"/>
                  <a:gd name="T4" fmla="*/ 101 w 397"/>
                  <a:gd name="T5" fmla="*/ 82 h 347"/>
                  <a:gd name="T6" fmla="*/ 0 w 397"/>
                  <a:gd name="T7" fmla="*/ 347 h 347"/>
                </a:gdLst>
                <a:ahLst/>
                <a:cxnLst>
                  <a:cxn ang="0">
                    <a:pos x="T0" y="T1"/>
                  </a:cxn>
                  <a:cxn ang="0">
                    <a:pos x="T2" y="T3"/>
                  </a:cxn>
                  <a:cxn ang="0">
                    <a:pos x="T4" y="T5"/>
                  </a:cxn>
                  <a:cxn ang="0">
                    <a:pos x="T6" y="T7"/>
                  </a:cxn>
                </a:cxnLst>
                <a:rect l="0" t="0" r="r" b="b"/>
                <a:pathLst>
                  <a:path w="397" h="347">
                    <a:moveTo>
                      <a:pt x="397" y="12"/>
                    </a:moveTo>
                    <a:cubicBezTo>
                      <a:pt x="328" y="6"/>
                      <a:pt x="259" y="0"/>
                      <a:pt x="210" y="12"/>
                    </a:cubicBezTo>
                    <a:cubicBezTo>
                      <a:pt x="161" y="24"/>
                      <a:pt x="136" y="26"/>
                      <a:pt x="101" y="82"/>
                    </a:cubicBezTo>
                    <a:cubicBezTo>
                      <a:pt x="66" y="138"/>
                      <a:pt x="16" y="306"/>
                      <a:pt x="0" y="347"/>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81258" name="Freeform 2058">
                <a:extLst>
                  <a:ext uri="{FF2B5EF4-FFF2-40B4-BE49-F238E27FC236}">
                    <a16:creationId xmlns:a16="http://schemas.microsoft.com/office/drawing/2014/main" id="{B396197B-917A-4E57-AE52-4D7F44CAB7BD}"/>
                  </a:ext>
                </a:extLst>
              </p:cNvPr>
              <p:cNvSpPr>
                <a:spLocks/>
              </p:cNvSpPr>
              <p:nvPr/>
            </p:nvSpPr>
            <p:spPr bwMode="auto">
              <a:xfrm>
                <a:off x="1223" y="2913"/>
                <a:ext cx="826" cy="500"/>
              </a:xfrm>
              <a:custGeom>
                <a:avLst/>
                <a:gdLst>
                  <a:gd name="T0" fmla="*/ 826 w 826"/>
                  <a:gd name="T1" fmla="*/ 189 h 500"/>
                  <a:gd name="T2" fmla="*/ 694 w 826"/>
                  <a:gd name="T3" fmla="*/ 95 h 500"/>
                  <a:gd name="T4" fmla="*/ 569 w 826"/>
                  <a:gd name="T5" fmla="*/ 41 h 500"/>
                  <a:gd name="T6" fmla="*/ 445 w 826"/>
                  <a:gd name="T7" fmla="*/ 2 h 500"/>
                  <a:gd name="T8" fmla="*/ 312 w 826"/>
                  <a:gd name="T9" fmla="*/ 56 h 500"/>
                  <a:gd name="T10" fmla="*/ 148 w 826"/>
                  <a:gd name="T11" fmla="*/ 251 h 500"/>
                  <a:gd name="T12" fmla="*/ 0 w 826"/>
                  <a:gd name="T13" fmla="*/ 500 h 500"/>
                </a:gdLst>
                <a:ahLst/>
                <a:cxnLst>
                  <a:cxn ang="0">
                    <a:pos x="T0" y="T1"/>
                  </a:cxn>
                  <a:cxn ang="0">
                    <a:pos x="T2" y="T3"/>
                  </a:cxn>
                  <a:cxn ang="0">
                    <a:pos x="T4" y="T5"/>
                  </a:cxn>
                  <a:cxn ang="0">
                    <a:pos x="T6" y="T7"/>
                  </a:cxn>
                  <a:cxn ang="0">
                    <a:pos x="T8" y="T9"/>
                  </a:cxn>
                  <a:cxn ang="0">
                    <a:pos x="T10" y="T11"/>
                  </a:cxn>
                  <a:cxn ang="0">
                    <a:pos x="T12" y="T13"/>
                  </a:cxn>
                </a:cxnLst>
                <a:rect l="0" t="0" r="r" b="b"/>
                <a:pathLst>
                  <a:path w="826" h="500">
                    <a:moveTo>
                      <a:pt x="826" y="189"/>
                    </a:moveTo>
                    <a:cubicBezTo>
                      <a:pt x="781" y="154"/>
                      <a:pt x="737" y="120"/>
                      <a:pt x="694" y="95"/>
                    </a:cubicBezTo>
                    <a:cubicBezTo>
                      <a:pt x="651" y="70"/>
                      <a:pt x="610" y="56"/>
                      <a:pt x="569" y="41"/>
                    </a:cubicBezTo>
                    <a:cubicBezTo>
                      <a:pt x="528" y="26"/>
                      <a:pt x="488" y="0"/>
                      <a:pt x="445" y="2"/>
                    </a:cubicBezTo>
                    <a:cubicBezTo>
                      <a:pt x="402" y="4"/>
                      <a:pt x="361" y="15"/>
                      <a:pt x="312" y="56"/>
                    </a:cubicBezTo>
                    <a:cubicBezTo>
                      <a:pt x="263" y="97"/>
                      <a:pt x="200" y="177"/>
                      <a:pt x="148" y="251"/>
                    </a:cubicBezTo>
                    <a:cubicBezTo>
                      <a:pt x="96" y="325"/>
                      <a:pt x="23" y="459"/>
                      <a:pt x="0" y="500"/>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81259" name="Freeform 2059">
                <a:extLst>
                  <a:ext uri="{FF2B5EF4-FFF2-40B4-BE49-F238E27FC236}">
                    <a16:creationId xmlns:a16="http://schemas.microsoft.com/office/drawing/2014/main" id="{AFB679CE-9E7E-4B7E-AE88-D03AA78BD0B0}"/>
                  </a:ext>
                </a:extLst>
              </p:cNvPr>
              <p:cNvSpPr>
                <a:spLocks/>
              </p:cNvSpPr>
              <p:nvPr/>
            </p:nvSpPr>
            <p:spPr bwMode="auto">
              <a:xfrm>
                <a:off x="990" y="2715"/>
                <a:ext cx="1153" cy="441"/>
              </a:xfrm>
              <a:custGeom>
                <a:avLst/>
                <a:gdLst>
                  <a:gd name="T0" fmla="*/ 1153 w 1153"/>
                  <a:gd name="T1" fmla="*/ 223 h 441"/>
                  <a:gd name="T2" fmla="*/ 919 w 1153"/>
                  <a:gd name="T3" fmla="*/ 91 h 441"/>
                  <a:gd name="T4" fmla="*/ 717 w 1153"/>
                  <a:gd name="T5" fmla="*/ 5 h 441"/>
                  <a:gd name="T6" fmla="*/ 436 w 1153"/>
                  <a:gd name="T7" fmla="*/ 59 h 441"/>
                  <a:gd name="T8" fmla="*/ 358 w 1153"/>
                  <a:gd name="T9" fmla="*/ 161 h 441"/>
                  <a:gd name="T10" fmla="*/ 210 w 1153"/>
                  <a:gd name="T11" fmla="*/ 324 h 441"/>
                  <a:gd name="T12" fmla="*/ 0 w 1153"/>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1153" h="441">
                    <a:moveTo>
                      <a:pt x="1153" y="223"/>
                    </a:moveTo>
                    <a:cubicBezTo>
                      <a:pt x="1072" y="175"/>
                      <a:pt x="992" y="127"/>
                      <a:pt x="919" y="91"/>
                    </a:cubicBezTo>
                    <a:cubicBezTo>
                      <a:pt x="846" y="55"/>
                      <a:pt x="797" y="10"/>
                      <a:pt x="717" y="5"/>
                    </a:cubicBezTo>
                    <a:cubicBezTo>
                      <a:pt x="637" y="0"/>
                      <a:pt x="496" y="33"/>
                      <a:pt x="436" y="59"/>
                    </a:cubicBezTo>
                    <a:cubicBezTo>
                      <a:pt x="376" y="85"/>
                      <a:pt x="396" y="117"/>
                      <a:pt x="358" y="161"/>
                    </a:cubicBezTo>
                    <a:cubicBezTo>
                      <a:pt x="320" y="205"/>
                      <a:pt x="270" y="277"/>
                      <a:pt x="210" y="324"/>
                    </a:cubicBezTo>
                    <a:cubicBezTo>
                      <a:pt x="150" y="371"/>
                      <a:pt x="34" y="423"/>
                      <a:pt x="0" y="441"/>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81260" name="Freeform 2060">
                <a:extLst>
                  <a:ext uri="{FF2B5EF4-FFF2-40B4-BE49-F238E27FC236}">
                    <a16:creationId xmlns:a16="http://schemas.microsoft.com/office/drawing/2014/main" id="{51F386D9-992C-4B36-8F6E-EA9E18966A24}"/>
                  </a:ext>
                </a:extLst>
              </p:cNvPr>
              <p:cNvSpPr>
                <a:spLocks/>
              </p:cNvSpPr>
              <p:nvPr/>
            </p:nvSpPr>
            <p:spPr bwMode="auto">
              <a:xfrm>
                <a:off x="888" y="2496"/>
                <a:ext cx="1341" cy="536"/>
              </a:xfrm>
              <a:custGeom>
                <a:avLst/>
                <a:gdLst>
                  <a:gd name="T0" fmla="*/ 1341 w 1341"/>
                  <a:gd name="T1" fmla="*/ 224 h 536"/>
                  <a:gd name="T2" fmla="*/ 1169 w 1341"/>
                  <a:gd name="T3" fmla="*/ 122 h 536"/>
                  <a:gd name="T4" fmla="*/ 1029 w 1341"/>
                  <a:gd name="T5" fmla="*/ 13 h 536"/>
                  <a:gd name="T6" fmla="*/ 702 w 1341"/>
                  <a:gd name="T7" fmla="*/ 45 h 536"/>
                  <a:gd name="T8" fmla="*/ 546 w 1341"/>
                  <a:gd name="T9" fmla="*/ 154 h 536"/>
                  <a:gd name="T10" fmla="*/ 343 w 1341"/>
                  <a:gd name="T11" fmla="*/ 232 h 536"/>
                  <a:gd name="T12" fmla="*/ 250 w 1341"/>
                  <a:gd name="T13" fmla="*/ 395 h 536"/>
                  <a:gd name="T14" fmla="*/ 63 w 1341"/>
                  <a:gd name="T15" fmla="*/ 504 h 536"/>
                  <a:gd name="T16" fmla="*/ 0 w 1341"/>
                  <a:gd name="T17" fmla="*/ 53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1" h="536">
                    <a:moveTo>
                      <a:pt x="1341" y="224"/>
                    </a:moveTo>
                    <a:cubicBezTo>
                      <a:pt x="1281" y="190"/>
                      <a:pt x="1221" y="157"/>
                      <a:pt x="1169" y="122"/>
                    </a:cubicBezTo>
                    <a:cubicBezTo>
                      <a:pt x="1117" y="87"/>
                      <a:pt x="1107" y="26"/>
                      <a:pt x="1029" y="13"/>
                    </a:cubicBezTo>
                    <a:cubicBezTo>
                      <a:pt x="951" y="0"/>
                      <a:pt x="783" y="21"/>
                      <a:pt x="702" y="45"/>
                    </a:cubicBezTo>
                    <a:cubicBezTo>
                      <a:pt x="621" y="69"/>
                      <a:pt x="606" y="123"/>
                      <a:pt x="546" y="154"/>
                    </a:cubicBezTo>
                    <a:cubicBezTo>
                      <a:pt x="486" y="185"/>
                      <a:pt x="392" y="192"/>
                      <a:pt x="343" y="232"/>
                    </a:cubicBezTo>
                    <a:cubicBezTo>
                      <a:pt x="294" y="272"/>
                      <a:pt x="297" y="350"/>
                      <a:pt x="250" y="395"/>
                    </a:cubicBezTo>
                    <a:cubicBezTo>
                      <a:pt x="203" y="440"/>
                      <a:pt x="105" y="480"/>
                      <a:pt x="63" y="504"/>
                    </a:cubicBezTo>
                    <a:cubicBezTo>
                      <a:pt x="21" y="528"/>
                      <a:pt x="9" y="531"/>
                      <a:pt x="0" y="536"/>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81261" name="Freeform 2061">
                <a:extLst>
                  <a:ext uri="{FF2B5EF4-FFF2-40B4-BE49-F238E27FC236}">
                    <a16:creationId xmlns:a16="http://schemas.microsoft.com/office/drawing/2014/main" id="{694B4F6C-2A7E-470F-B517-4C7F09920031}"/>
                  </a:ext>
                </a:extLst>
              </p:cNvPr>
              <p:cNvSpPr>
                <a:spLocks/>
              </p:cNvSpPr>
              <p:nvPr/>
            </p:nvSpPr>
            <p:spPr bwMode="auto">
              <a:xfrm>
                <a:off x="842" y="2295"/>
                <a:ext cx="1543" cy="643"/>
              </a:xfrm>
              <a:custGeom>
                <a:avLst/>
                <a:gdLst>
                  <a:gd name="T0" fmla="*/ 1543 w 1543"/>
                  <a:gd name="T1" fmla="*/ 144 h 643"/>
                  <a:gd name="T2" fmla="*/ 1371 w 1543"/>
                  <a:gd name="T3" fmla="*/ 168 h 643"/>
                  <a:gd name="T4" fmla="*/ 1262 w 1543"/>
                  <a:gd name="T5" fmla="*/ 136 h 643"/>
                  <a:gd name="T6" fmla="*/ 1137 w 1543"/>
                  <a:gd name="T7" fmla="*/ 90 h 643"/>
                  <a:gd name="T8" fmla="*/ 919 w 1543"/>
                  <a:gd name="T9" fmla="*/ 4 h 643"/>
                  <a:gd name="T10" fmla="*/ 732 w 1543"/>
                  <a:gd name="T11" fmla="*/ 66 h 643"/>
                  <a:gd name="T12" fmla="*/ 607 w 1543"/>
                  <a:gd name="T13" fmla="*/ 207 h 643"/>
                  <a:gd name="T14" fmla="*/ 568 w 1543"/>
                  <a:gd name="T15" fmla="*/ 238 h 643"/>
                  <a:gd name="T16" fmla="*/ 381 w 1543"/>
                  <a:gd name="T17" fmla="*/ 300 h 643"/>
                  <a:gd name="T18" fmla="*/ 288 w 1543"/>
                  <a:gd name="T19" fmla="*/ 339 h 643"/>
                  <a:gd name="T20" fmla="*/ 171 w 1543"/>
                  <a:gd name="T21" fmla="*/ 503 h 643"/>
                  <a:gd name="T22" fmla="*/ 0 w 1543"/>
                  <a:gd name="T23" fmla="*/ 643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3" h="643">
                    <a:moveTo>
                      <a:pt x="1543" y="144"/>
                    </a:moveTo>
                    <a:cubicBezTo>
                      <a:pt x="1480" y="156"/>
                      <a:pt x="1418" y="169"/>
                      <a:pt x="1371" y="168"/>
                    </a:cubicBezTo>
                    <a:cubicBezTo>
                      <a:pt x="1324" y="167"/>
                      <a:pt x="1301" y="149"/>
                      <a:pt x="1262" y="136"/>
                    </a:cubicBezTo>
                    <a:cubicBezTo>
                      <a:pt x="1223" y="123"/>
                      <a:pt x="1194" y="112"/>
                      <a:pt x="1137" y="90"/>
                    </a:cubicBezTo>
                    <a:cubicBezTo>
                      <a:pt x="1080" y="68"/>
                      <a:pt x="986" y="8"/>
                      <a:pt x="919" y="4"/>
                    </a:cubicBezTo>
                    <a:cubicBezTo>
                      <a:pt x="852" y="0"/>
                      <a:pt x="784" y="32"/>
                      <a:pt x="732" y="66"/>
                    </a:cubicBezTo>
                    <a:cubicBezTo>
                      <a:pt x="680" y="100"/>
                      <a:pt x="634" y="178"/>
                      <a:pt x="607" y="207"/>
                    </a:cubicBezTo>
                    <a:cubicBezTo>
                      <a:pt x="580" y="236"/>
                      <a:pt x="606" y="223"/>
                      <a:pt x="568" y="238"/>
                    </a:cubicBezTo>
                    <a:cubicBezTo>
                      <a:pt x="530" y="253"/>
                      <a:pt x="428" y="283"/>
                      <a:pt x="381" y="300"/>
                    </a:cubicBezTo>
                    <a:cubicBezTo>
                      <a:pt x="334" y="317"/>
                      <a:pt x="323" y="305"/>
                      <a:pt x="288" y="339"/>
                    </a:cubicBezTo>
                    <a:cubicBezTo>
                      <a:pt x="253" y="373"/>
                      <a:pt x="219" y="452"/>
                      <a:pt x="171" y="503"/>
                    </a:cubicBezTo>
                    <a:cubicBezTo>
                      <a:pt x="123" y="554"/>
                      <a:pt x="30" y="620"/>
                      <a:pt x="0" y="643"/>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81262" name="Line 2062">
                <a:extLst>
                  <a:ext uri="{FF2B5EF4-FFF2-40B4-BE49-F238E27FC236}">
                    <a16:creationId xmlns:a16="http://schemas.microsoft.com/office/drawing/2014/main" id="{3B96A3D8-1115-4B1E-A3B5-AC8F2AC5FEAB}"/>
                  </a:ext>
                </a:extLst>
              </p:cNvPr>
              <p:cNvSpPr>
                <a:spLocks noChangeShapeType="1"/>
              </p:cNvSpPr>
              <p:nvPr/>
            </p:nvSpPr>
            <p:spPr bwMode="auto">
              <a:xfrm>
                <a:off x="624" y="3312"/>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81263" name="Line 2063">
                <a:extLst>
                  <a:ext uri="{FF2B5EF4-FFF2-40B4-BE49-F238E27FC236}">
                    <a16:creationId xmlns:a16="http://schemas.microsoft.com/office/drawing/2014/main" id="{4838CF0A-9D07-453A-B6E1-329A61C815C6}"/>
                  </a:ext>
                </a:extLst>
              </p:cNvPr>
              <p:cNvSpPr>
                <a:spLocks noChangeShapeType="1"/>
              </p:cNvSpPr>
              <p:nvPr/>
            </p:nvSpPr>
            <p:spPr bwMode="auto">
              <a:xfrm>
                <a:off x="624" y="3504"/>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81264" name="Line 2064">
                <a:extLst>
                  <a:ext uri="{FF2B5EF4-FFF2-40B4-BE49-F238E27FC236}">
                    <a16:creationId xmlns:a16="http://schemas.microsoft.com/office/drawing/2014/main" id="{35BA25AC-DD27-40D7-AC97-4C94A591D7E4}"/>
                  </a:ext>
                </a:extLst>
              </p:cNvPr>
              <p:cNvSpPr>
                <a:spLocks noChangeShapeType="1"/>
              </p:cNvSpPr>
              <p:nvPr/>
            </p:nvSpPr>
            <p:spPr bwMode="auto">
              <a:xfrm>
                <a:off x="624" y="3696"/>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81265" name="Line 2065">
                <a:extLst>
                  <a:ext uri="{FF2B5EF4-FFF2-40B4-BE49-F238E27FC236}">
                    <a16:creationId xmlns:a16="http://schemas.microsoft.com/office/drawing/2014/main" id="{C80FD9F8-D4EB-4564-98C4-2CEC1E696EB3}"/>
                  </a:ext>
                </a:extLst>
              </p:cNvPr>
              <p:cNvSpPr>
                <a:spLocks noChangeShapeType="1"/>
              </p:cNvSpPr>
              <p:nvPr/>
            </p:nvSpPr>
            <p:spPr bwMode="auto">
              <a:xfrm>
                <a:off x="624" y="3888"/>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81266" name="Line 2066">
                <a:extLst>
                  <a:ext uri="{FF2B5EF4-FFF2-40B4-BE49-F238E27FC236}">
                    <a16:creationId xmlns:a16="http://schemas.microsoft.com/office/drawing/2014/main" id="{0C853DCA-F048-433C-8B52-C8436C270561}"/>
                  </a:ext>
                </a:extLst>
              </p:cNvPr>
              <p:cNvSpPr>
                <a:spLocks noChangeShapeType="1"/>
              </p:cNvSpPr>
              <p:nvPr/>
            </p:nvSpPr>
            <p:spPr bwMode="auto">
              <a:xfrm>
                <a:off x="1776" y="1056"/>
                <a:ext cx="0" cy="297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81267" name="Line 2067">
                <a:extLst>
                  <a:ext uri="{FF2B5EF4-FFF2-40B4-BE49-F238E27FC236}">
                    <a16:creationId xmlns:a16="http://schemas.microsoft.com/office/drawing/2014/main" id="{AA5F9562-4287-46CB-8075-028FE3EFB34C}"/>
                  </a:ext>
                </a:extLst>
              </p:cNvPr>
              <p:cNvSpPr>
                <a:spLocks noChangeShapeType="1"/>
              </p:cNvSpPr>
              <p:nvPr/>
            </p:nvSpPr>
            <p:spPr bwMode="auto">
              <a:xfrm>
                <a:off x="1584" y="1056"/>
                <a:ext cx="0" cy="2976"/>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81268" name="Line 2068">
                <a:extLst>
                  <a:ext uri="{FF2B5EF4-FFF2-40B4-BE49-F238E27FC236}">
                    <a16:creationId xmlns:a16="http://schemas.microsoft.com/office/drawing/2014/main" id="{B4731BAD-6391-4E91-8362-56FC4F5430A3}"/>
                  </a:ext>
                </a:extLst>
              </p:cNvPr>
              <p:cNvSpPr>
                <a:spLocks noChangeShapeType="1"/>
              </p:cNvSpPr>
              <p:nvPr/>
            </p:nvSpPr>
            <p:spPr bwMode="auto">
              <a:xfrm>
                <a:off x="1968"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81269" name="Line 2069">
                <a:extLst>
                  <a:ext uri="{FF2B5EF4-FFF2-40B4-BE49-F238E27FC236}">
                    <a16:creationId xmlns:a16="http://schemas.microsoft.com/office/drawing/2014/main" id="{E119342D-963A-48B1-8E83-393C293B1EB3}"/>
                  </a:ext>
                </a:extLst>
              </p:cNvPr>
              <p:cNvSpPr>
                <a:spLocks noChangeShapeType="1"/>
              </p:cNvSpPr>
              <p:nvPr/>
            </p:nvSpPr>
            <p:spPr bwMode="auto">
              <a:xfrm>
                <a:off x="1392"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81270" name="Line 2070">
                <a:extLst>
                  <a:ext uri="{FF2B5EF4-FFF2-40B4-BE49-F238E27FC236}">
                    <a16:creationId xmlns:a16="http://schemas.microsoft.com/office/drawing/2014/main" id="{72BD843D-AAFE-46A8-8C74-6D1D58396647}"/>
                  </a:ext>
                </a:extLst>
              </p:cNvPr>
              <p:cNvSpPr>
                <a:spLocks noChangeShapeType="1"/>
              </p:cNvSpPr>
              <p:nvPr/>
            </p:nvSpPr>
            <p:spPr bwMode="auto">
              <a:xfrm>
                <a:off x="2160"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81271" name="Line 2071">
                <a:extLst>
                  <a:ext uri="{FF2B5EF4-FFF2-40B4-BE49-F238E27FC236}">
                    <a16:creationId xmlns:a16="http://schemas.microsoft.com/office/drawing/2014/main" id="{49E18B2E-3AE6-4B73-A37A-F9E5971E21E9}"/>
                  </a:ext>
                </a:extLst>
              </p:cNvPr>
              <p:cNvSpPr>
                <a:spLocks noChangeShapeType="1"/>
              </p:cNvSpPr>
              <p:nvPr/>
            </p:nvSpPr>
            <p:spPr bwMode="auto">
              <a:xfrm>
                <a:off x="1200"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81272" name="Line 2072">
                <a:extLst>
                  <a:ext uri="{FF2B5EF4-FFF2-40B4-BE49-F238E27FC236}">
                    <a16:creationId xmlns:a16="http://schemas.microsoft.com/office/drawing/2014/main" id="{10AC3553-34A7-413B-AE95-114E734FB66F}"/>
                  </a:ext>
                </a:extLst>
              </p:cNvPr>
              <p:cNvSpPr>
                <a:spLocks noChangeShapeType="1"/>
              </p:cNvSpPr>
              <p:nvPr/>
            </p:nvSpPr>
            <p:spPr bwMode="auto">
              <a:xfrm>
                <a:off x="1008"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81273" name="Line 2073">
                <a:extLst>
                  <a:ext uri="{FF2B5EF4-FFF2-40B4-BE49-F238E27FC236}">
                    <a16:creationId xmlns:a16="http://schemas.microsoft.com/office/drawing/2014/main" id="{715AD093-1BAD-4C63-829B-92D638639BD0}"/>
                  </a:ext>
                </a:extLst>
              </p:cNvPr>
              <p:cNvSpPr>
                <a:spLocks noChangeShapeType="1"/>
              </p:cNvSpPr>
              <p:nvPr/>
            </p:nvSpPr>
            <p:spPr bwMode="auto">
              <a:xfrm>
                <a:off x="2352"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81274" name="Line 2074">
                <a:extLst>
                  <a:ext uri="{FF2B5EF4-FFF2-40B4-BE49-F238E27FC236}">
                    <a16:creationId xmlns:a16="http://schemas.microsoft.com/office/drawing/2014/main" id="{D53132B6-E1FD-482F-A07E-7DD4C2D96AD7}"/>
                  </a:ext>
                </a:extLst>
              </p:cNvPr>
              <p:cNvSpPr>
                <a:spLocks noChangeShapeType="1"/>
              </p:cNvSpPr>
              <p:nvPr/>
            </p:nvSpPr>
            <p:spPr bwMode="auto">
              <a:xfrm>
                <a:off x="816" y="3072"/>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81275" name="Line 2075">
                <a:extLst>
                  <a:ext uri="{FF2B5EF4-FFF2-40B4-BE49-F238E27FC236}">
                    <a16:creationId xmlns:a16="http://schemas.microsoft.com/office/drawing/2014/main" id="{E5161958-C47E-455C-9BE9-51780694CA46}"/>
                  </a:ext>
                </a:extLst>
              </p:cNvPr>
              <p:cNvSpPr>
                <a:spLocks noChangeShapeType="1"/>
              </p:cNvSpPr>
              <p:nvPr/>
            </p:nvSpPr>
            <p:spPr bwMode="auto">
              <a:xfrm>
                <a:off x="2544" y="3024"/>
                <a:ext cx="0" cy="100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81276" name="Freeform 2076">
                <a:extLst>
                  <a:ext uri="{FF2B5EF4-FFF2-40B4-BE49-F238E27FC236}">
                    <a16:creationId xmlns:a16="http://schemas.microsoft.com/office/drawing/2014/main" id="{29CE6DC8-95A8-4303-A100-8F4F51772B15}"/>
                  </a:ext>
                </a:extLst>
              </p:cNvPr>
              <p:cNvSpPr>
                <a:spLocks/>
              </p:cNvSpPr>
              <p:nvPr/>
            </p:nvSpPr>
            <p:spPr bwMode="auto">
              <a:xfrm>
                <a:off x="576" y="2056"/>
                <a:ext cx="1824" cy="784"/>
              </a:xfrm>
              <a:custGeom>
                <a:avLst/>
                <a:gdLst>
                  <a:gd name="T0" fmla="*/ 1824 w 1824"/>
                  <a:gd name="T1" fmla="*/ 248 h 784"/>
                  <a:gd name="T2" fmla="*/ 1680 w 1824"/>
                  <a:gd name="T3" fmla="*/ 248 h 784"/>
                  <a:gd name="T4" fmla="*/ 1584 w 1824"/>
                  <a:gd name="T5" fmla="*/ 200 h 784"/>
                  <a:gd name="T6" fmla="*/ 1392 w 1824"/>
                  <a:gd name="T7" fmla="*/ 104 h 784"/>
                  <a:gd name="T8" fmla="*/ 1200 w 1824"/>
                  <a:gd name="T9" fmla="*/ 8 h 784"/>
                  <a:gd name="T10" fmla="*/ 1056 w 1824"/>
                  <a:gd name="T11" fmla="*/ 56 h 784"/>
                  <a:gd name="T12" fmla="*/ 960 w 1824"/>
                  <a:gd name="T13" fmla="*/ 104 h 784"/>
                  <a:gd name="T14" fmla="*/ 816 w 1824"/>
                  <a:gd name="T15" fmla="*/ 296 h 784"/>
                  <a:gd name="T16" fmla="*/ 720 w 1824"/>
                  <a:gd name="T17" fmla="*/ 392 h 784"/>
                  <a:gd name="T18" fmla="*/ 624 w 1824"/>
                  <a:gd name="T19" fmla="*/ 392 h 784"/>
                  <a:gd name="T20" fmla="*/ 528 w 1824"/>
                  <a:gd name="T21" fmla="*/ 392 h 784"/>
                  <a:gd name="T22" fmla="*/ 384 w 1824"/>
                  <a:gd name="T23" fmla="*/ 440 h 784"/>
                  <a:gd name="T24" fmla="*/ 288 w 1824"/>
                  <a:gd name="T25" fmla="*/ 584 h 784"/>
                  <a:gd name="T26" fmla="*/ 240 w 1824"/>
                  <a:gd name="T27" fmla="*/ 632 h 784"/>
                  <a:gd name="T28" fmla="*/ 192 w 1824"/>
                  <a:gd name="T29" fmla="*/ 728 h 784"/>
                  <a:gd name="T30" fmla="*/ 96 w 1824"/>
                  <a:gd name="T31" fmla="*/ 728 h 784"/>
                  <a:gd name="T32" fmla="*/ 48 w 1824"/>
                  <a:gd name="T33" fmla="*/ 776 h 784"/>
                  <a:gd name="T34" fmla="*/ 0 w 1824"/>
                  <a:gd name="T35" fmla="*/ 776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4" h="784">
                    <a:moveTo>
                      <a:pt x="1824" y="248"/>
                    </a:moveTo>
                    <a:cubicBezTo>
                      <a:pt x="1772" y="252"/>
                      <a:pt x="1720" y="256"/>
                      <a:pt x="1680" y="248"/>
                    </a:cubicBezTo>
                    <a:cubicBezTo>
                      <a:pt x="1640" y="240"/>
                      <a:pt x="1632" y="224"/>
                      <a:pt x="1584" y="200"/>
                    </a:cubicBezTo>
                    <a:cubicBezTo>
                      <a:pt x="1536" y="176"/>
                      <a:pt x="1456" y="136"/>
                      <a:pt x="1392" y="104"/>
                    </a:cubicBezTo>
                    <a:cubicBezTo>
                      <a:pt x="1328" y="72"/>
                      <a:pt x="1256" y="16"/>
                      <a:pt x="1200" y="8"/>
                    </a:cubicBezTo>
                    <a:cubicBezTo>
                      <a:pt x="1144" y="0"/>
                      <a:pt x="1096" y="40"/>
                      <a:pt x="1056" y="56"/>
                    </a:cubicBezTo>
                    <a:cubicBezTo>
                      <a:pt x="1016" y="72"/>
                      <a:pt x="1000" y="64"/>
                      <a:pt x="960" y="104"/>
                    </a:cubicBezTo>
                    <a:cubicBezTo>
                      <a:pt x="920" y="144"/>
                      <a:pt x="856" y="248"/>
                      <a:pt x="816" y="296"/>
                    </a:cubicBezTo>
                    <a:cubicBezTo>
                      <a:pt x="776" y="344"/>
                      <a:pt x="752" y="376"/>
                      <a:pt x="720" y="392"/>
                    </a:cubicBezTo>
                    <a:cubicBezTo>
                      <a:pt x="688" y="408"/>
                      <a:pt x="656" y="392"/>
                      <a:pt x="624" y="392"/>
                    </a:cubicBezTo>
                    <a:cubicBezTo>
                      <a:pt x="592" y="392"/>
                      <a:pt x="568" y="384"/>
                      <a:pt x="528" y="392"/>
                    </a:cubicBezTo>
                    <a:cubicBezTo>
                      <a:pt x="488" y="400"/>
                      <a:pt x="424" y="408"/>
                      <a:pt x="384" y="440"/>
                    </a:cubicBezTo>
                    <a:cubicBezTo>
                      <a:pt x="344" y="472"/>
                      <a:pt x="312" y="552"/>
                      <a:pt x="288" y="584"/>
                    </a:cubicBezTo>
                    <a:cubicBezTo>
                      <a:pt x="264" y="616"/>
                      <a:pt x="256" y="608"/>
                      <a:pt x="240" y="632"/>
                    </a:cubicBezTo>
                    <a:cubicBezTo>
                      <a:pt x="224" y="656"/>
                      <a:pt x="216" y="712"/>
                      <a:pt x="192" y="728"/>
                    </a:cubicBezTo>
                    <a:cubicBezTo>
                      <a:pt x="168" y="744"/>
                      <a:pt x="120" y="720"/>
                      <a:pt x="96" y="728"/>
                    </a:cubicBezTo>
                    <a:cubicBezTo>
                      <a:pt x="72" y="736"/>
                      <a:pt x="64" y="768"/>
                      <a:pt x="48" y="776"/>
                    </a:cubicBezTo>
                    <a:cubicBezTo>
                      <a:pt x="32" y="784"/>
                      <a:pt x="16" y="780"/>
                      <a:pt x="0" y="776"/>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81277" name="Freeform 2077">
                <a:extLst>
                  <a:ext uri="{FF2B5EF4-FFF2-40B4-BE49-F238E27FC236}">
                    <a16:creationId xmlns:a16="http://schemas.microsoft.com/office/drawing/2014/main" id="{11AD6927-0325-4988-88CF-A1E47D52E409}"/>
                  </a:ext>
                </a:extLst>
              </p:cNvPr>
              <p:cNvSpPr>
                <a:spLocks/>
              </p:cNvSpPr>
              <p:nvPr/>
            </p:nvSpPr>
            <p:spPr bwMode="auto">
              <a:xfrm>
                <a:off x="528" y="1760"/>
                <a:ext cx="1872" cy="880"/>
              </a:xfrm>
              <a:custGeom>
                <a:avLst/>
                <a:gdLst>
                  <a:gd name="T0" fmla="*/ 1872 w 1872"/>
                  <a:gd name="T1" fmla="*/ 352 h 880"/>
                  <a:gd name="T2" fmla="*/ 1728 w 1872"/>
                  <a:gd name="T3" fmla="*/ 400 h 880"/>
                  <a:gd name="T4" fmla="*/ 1584 w 1872"/>
                  <a:gd name="T5" fmla="*/ 304 h 880"/>
                  <a:gd name="T6" fmla="*/ 1488 w 1872"/>
                  <a:gd name="T7" fmla="*/ 208 h 880"/>
                  <a:gd name="T8" fmla="*/ 1440 w 1872"/>
                  <a:gd name="T9" fmla="*/ 160 h 880"/>
                  <a:gd name="T10" fmla="*/ 1248 w 1872"/>
                  <a:gd name="T11" fmla="*/ 16 h 880"/>
                  <a:gd name="T12" fmla="*/ 1104 w 1872"/>
                  <a:gd name="T13" fmla="*/ 64 h 880"/>
                  <a:gd name="T14" fmla="*/ 960 w 1872"/>
                  <a:gd name="T15" fmla="*/ 160 h 880"/>
                  <a:gd name="T16" fmla="*/ 816 w 1872"/>
                  <a:gd name="T17" fmla="*/ 448 h 880"/>
                  <a:gd name="T18" fmla="*/ 720 w 1872"/>
                  <a:gd name="T19" fmla="*/ 496 h 880"/>
                  <a:gd name="T20" fmla="*/ 480 w 1872"/>
                  <a:gd name="T21" fmla="*/ 496 h 880"/>
                  <a:gd name="T22" fmla="*/ 336 w 1872"/>
                  <a:gd name="T23" fmla="*/ 544 h 880"/>
                  <a:gd name="T24" fmla="*/ 192 w 1872"/>
                  <a:gd name="T25" fmla="*/ 784 h 880"/>
                  <a:gd name="T26" fmla="*/ 0 w 1872"/>
                  <a:gd name="T27" fmla="*/ 88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72" h="880">
                    <a:moveTo>
                      <a:pt x="1872" y="352"/>
                    </a:moveTo>
                    <a:cubicBezTo>
                      <a:pt x="1824" y="380"/>
                      <a:pt x="1776" y="408"/>
                      <a:pt x="1728" y="400"/>
                    </a:cubicBezTo>
                    <a:cubicBezTo>
                      <a:pt x="1680" y="392"/>
                      <a:pt x="1624" y="336"/>
                      <a:pt x="1584" y="304"/>
                    </a:cubicBezTo>
                    <a:cubicBezTo>
                      <a:pt x="1544" y="272"/>
                      <a:pt x="1512" y="232"/>
                      <a:pt x="1488" y="208"/>
                    </a:cubicBezTo>
                    <a:cubicBezTo>
                      <a:pt x="1464" y="184"/>
                      <a:pt x="1480" y="192"/>
                      <a:pt x="1440" y="160"/>
                    </a:cubicBezTo>
                    <a:cubicBezTo>
                      <a:pt x="1400" y="128"/>
                      <a:pt x="1304" y="32"/>
                      <a:pt x="1248" y="16"/>
                    </a:cubicBezTo>
                    <a:cubicBezTo>
                      <a:pt x="1192" y="0"/>
                      <a:pt x="1152" y="40"/>
                      <a:pt x="1104" y="64"/>
                    </a:cubicBezTo>
                    <a:cubicBezTo>
                      <a:pt x="1056" y="88"/>
                      <a:pt x="1008" y="96"/>
                      <a:pt x="960" y="160"/>
                    </a:cubicBezTo>
                    <a:cubicBezTo>
                      <a:pt x="912" y="224"/>
                      <a:pt x="856" y="392"/>
                      <a:pt x="816" y="448"/>
                    </a:cubicBezTo>
                    <a:cubicBezTo>
                      <a:pt x="776" y="504"/>
                      <a:pt x="776" y="488"/>
                      <a:pt x="720" y="496"/>
                    </a:cubicBezTo>
                    <a:cubicBezTo>
                      <a:pt x="664" y="504"/>
                      <a:pt x="544" y="488"/>
                      <a:pt x="480" y="496"/>
                    </a:cubicBezTo>
                    <a:cubicBezTo>
                      <a:pt x="416" y="504"/>
                      <a:pt x="384" y="496"/>
                      <a:pt x="336" y="544"/>
                    </a:cubicBezTo>
                    <a:cubicBezTo>
                      <a:pt x="288" y="592"/>
                      <a:pt x="248" y="728"/>
                      <a:pt x="192" y="784"/>
                    </a:cubicBezTo>
                    <a:cubicBezTo>
                      <a:pt x="136" y="840"/>
                      <a:pt x="32" y="864"/>
                      <a:pt x="0" y="880"/>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81278" name="Freeform 2078">
                <a:extLst>
                  <a:ext uri="{FF2B5EF4-FFF2-40B4-BE49-F238E27FC236}">
                    <a16:creationId xmlns:a16="http://schemas.microsoft.com/office/drawing/2014/main" id="{3CD0A618-5A91-45AE-9440-DD03E49406AD}"/>
                  </a:ext>
                </a:extLst>
              </p:cNvPr>
              <p:cNvSpPr>
                <a:spLocks/>
              </p:cNvSpPr>
              <p:nvPr/>
            </p:nvSpPr>
            <p:spPr bwMode="auto">
              <a:xfrm>
                <a:off x="408" y="1584"/>
                <a:ext cx="1896" cy="840"/>
              </a:xfrm>
              <a:custGeom>
                <a:avLst/>
                <a:gdLst>
                  <a:gd name="T0" fmla="*/ 1896 w 1896"/>
                  <a:gd name="T1" fmla="*/ 96 h 840"/>
                  <a:gd name="T2" fmla="*/ 1848 w 1896"/>
                  <a:gd name="T3" fmla="*/ 96 h 840"/>
                  <a:gd name="T4" fmla="*/ 1800 w 1896"/>
                  <a:gd name="T5" fmla="*/ 144 h 840"/>
                  <a:gd name="T6" fmla="*/ 1704 w 1896"/>
                  <a:gd name="T7" fmla="*/ 144 h 840"/>
                  <a:gd name="T8" fmla="*/ 1512 w 1896"/>
                  <a:gd name="T9" fmla="*/ 48 h 840"/>
                  <a:gd name="T10" fmla="*/ 1224 w 1896"/>
                  <a:gd name="T11" fmla="*/ 0 h 840"/>
                  <a:gd name="T12" fmla="*/ 1032 w 1896"/>
                  <a:gd name="T13" fmla="*/ 48 h 840"/>
                  <a:gd name="T14" fmla="*/ 984 w 1896"/>
                  <a:gd name="T15" fmla="*/ 96 h 840"/>
                  <a:gd name="T16" fmla="*/ 840 w 1896"/>
                  <a:gd name="T17" fmla="*/ 336 h 840"/>
                  <a:gd name="T18" fmla="*/ 744 w 1896"/>
                  <a:gd name="T19" fmla="*/ 432 h 840"/>
                  <a:gd name="T20" fmla="*/ 648 w 1896"/>
                  <a:gd name="T21" fmla="*/ 480 h 840"/>
                  <a:gd name="T22" fmla="*/ 456 w 1896"/>
                  <a:gd name="T23" fmla="*/ 528 h 840"/>
                  <a:gd name="T24" fmla="*/ 360 w 1896"/>
                  <a:gd name="T25" fmla="*/ 624 h 840"/>
                  <a:gd name="T26" fmla="*/ 312 w 1896"/>
                  <a:gd name="T27" fmla="*/ 672 h 840"/>
                  <a:gd name="T28" fmla="*/ 216 w 1896"/>
                  <a:gd name="T29" fmla="*/ 816 h 840"/>
                  <a:gd name="T30" fmla="*/ 168 w 1896"/>
                  <a:gd name="T31" fmla="*/ 816 h 840"/>
                  <a:gd name="T32" fmla="*/ 24 w 1896"/>
                  <a:gd name="T33" fmla="*/ 768 h 840"/>
                  <a:gd name="T34" fmla="*/ 24 w 1896"/>
                  <a:gd name="T35" fmla="*/ 72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6" h="840">
                    <a:moveTo>
                      <a:pt x="1896" y="96"/>
                    </a:moveTo>
                    <a:cubicBezTo>
                      <a:pt x="1880" y="92"/>
                      <a:pt x="1864" y="88"/>
                      <a:pt x="1848" y="96"/>
                    </a:cubicBezTo>
                    <a:cubicBezTo>
                      <a:pt x="1832" y="104"/>
                      <a:pt x="1824" y="136"/>
                      <a:pt x="1800" y="144"/>
                    </a:cubicBezTo>
                    <a:cubicBezTo>
                      <a:pt x="1776" y="152"/>
                      <a:pt x="1752" y="160"/>
                      <a:pt x="1704" y="144"/>
                    </a:cubicBezTo>
                    <a:cubicBezTo>
                      <a:pt x="1656" y="128"/>
                      <a:pt x="1592" y="72"/>
                      <a:pt x="1512" y="48"/>
                    </a:cubicBezTo>
                    <a:cubicBezTo>
                      <a:pt x="1432" y="24"/>
                      <a:pt x="1304" y="0"/>
                      <a:pt x="1224" y="0"/>
                    </a:cubicBezTo>
                    <a:cubicBezTo>
                      <a:pt x="1144" y="0"/>
                      <a:pt x="1072" y="32"/>
                      <a:pt x="1032" y="48"/>
                    </a:cubicBezTo>
                    <a:cubicBezTo>
                      <a:pt x="992" y="64"/>
                      <a:pt x="1016" y="48"/>
                      <a:pt x="984" y="96"/>
                    </a:cubicBezTo>
                    <a:cubicBezTo>
                      <a:pt x="952" y="144"/>
                      <a:pt x="880" y="280"/>
                      <a:pt x="840" y="336"/>
                    </a:cubicBezTo>
                    <a:cubicBezTo>
                      <a:pt x="800" y="392"/>
                      <a:pt x="776" y="408"/>
                      <a:pt x="744" y="432"/>
                    </a:cubicBezTo>
                    <a:cubicBezTo>
                      <a:pt x="712" y="456"/>
                      <a:pt x="696" y="464"/>
                      <a:pt x="648" y="480"/>
                    </a:cubicBezTo>
                    <a:cubicBezTo>
                      <a:pt x="600" y="496"/>
                      <a:pt x="504" y="504"/>
                      <a:pt x="456" y="528"/>
                    </a:cubicBezTo>
                    <a:cubicBezTo>
                      <a:pt x="408" y="552"/>
                      <a:pt x="384" y="600"/>
                      <a:pt x="360" y="624"/>
                    </a:cubicBezTo>
                    <a:cubicBezTo>
                      <a:pt x="336" y="648"/>
                      <a:pt x="336" y="640"/>
                      <a:pt x="312" y="672"/>
                    </a:cubicBezTo>
                    <a:cubicBezTo>
                      <a:pt x="288" y="704"/>
                      <a:pt x="240" y="792"/>
                      <a:pt x="216" y="816"/>
                    </a:cubicBezTo>
                    <a:cubicBezTo>
                      <a:pt x="192" y="840"/>
                      <a:pt x="200" y="824"/>
                      <a:pt x="168" y="816"/>
                    </a:cubicBezTo>
                    <a:cubicBezTo>
                      <a:pt x="136" y="808"/>
                      <a:pt x="48" y="784"/>
                      <a:pt x="24" y="768"/>
                    </a:cubicBezTo>
                    <a:cubicBezTo>
                      <a:pt x="0" y="752"/>
                      <a:pt x="24" y="736"/>
                      <a:pt x="24" y="720"/>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81279" name="Freeform 2079">
                <a:extLst>
                  <a:ext uri="{FF2B5EF4-FFF2-40B4-BE49-F238E27FC236}">
                    <a16:creationId xmlns:a16="http://schemas.microsoft.com/office/drawing/2014/main" id="{2D1B2975-E7DA-4D11-ADD5-55C68BE2CCDE}"/>
                  </a:ext>
                </a:extLst>
              </p:cNvPr>
              <p:cNvSpPr>
                <a:spLocks/>
              </p:cNvSpPr>
              <p:nvPr/>
            </p:nvSpPr>
            <p:spPr bwMode="auto">
              <a:xfrm>
                <a:off x="608" y="1528"/>
                <a:ext cx="640" cy="512"/>
              </a:xfrm>
              <a:custGeom>
                <a:avLst/>
                <a:gdLst>
                  <a:gd name="T0" fmla="*/ 544 w 640"/>
                  <a:gd name="T1" fmla="*/ 8 h 512"/>
                  <a:gd name="T2" fmla="*/ 592 w 640"/>
                  <a:gd name="T3" fmla="*/ 8 h 512"/>
                  <a:gd name="T4" fmla="*/ 640 w 640"/>
                  <a:gd name="T5" fmla="*/ 56 h 512"/>
                  <a:gd name="T6" fmla="*/ 592 w 640"/>
                  <a:gd name="T7" fmla="*/ 152 h 512"/>
                  <a:gd name="T8" fmla="*/ 448 w 640"/>
                  <a:gd name="T9" fmla="*/ 344 h 512"/>
                  <a:gd name="T10" fmla="*/ 160 w 640"/>
                  <a:gd name="T11" fmla="*/ 488 h 512"/>
                  <a:gd name="T12" fmla="*/ 16 w 640"/>
                  <a:gd name="T13" fmla="*/ 488 h 512"/>
                  <a:gd name="T14" fmla="*/ 64 w 640"/>
                  <a:gd name="T15" fmla="*/ 392 h 5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0" h="512">
                    <a:moveTo>
                      <a:pt x="544" y="8"/>
                    </a:moveTo>
                    <a:cubicBezTo>
                      <a:pt x="560" y="4"/>
                      <a:pt x="576" y="0"/>
                      <a:pt x="592" y="8"/>
                    </a:cubicBezTo>
                    <a:cubicBezTo>
                      <a:pt x="608" y="16"/>
                      <a:pt x="640" y="32"/>
                      <a:pt x="640" y="56"/>
                    </a:cubicBezTo>
                    <a:cubicBezTo>
                      <a:pt x="640" y="80"/>
                      <a:pt x="624" y="104"/>
                      <a:pt x="592" y="152"/>
                    </a:cubicBezTo>
                    <a:cubicBezTo>
                      <a:pt x="560" y="200"/>
                      <a:pt x="520" y="288"/>
                      <a:pt x="448" y="344"/>
                    </a:cubicBezTo>
                    <a:cubicBezTo>
                      <a:pt x="376" y="400"/>
                      <a:pt x="232" y="464"/>
                      <a:pt x="160" y="488"/>
                    </a:cubicBezTo>
                    <a:cubicBezTo>
                      <a:pt x="88" y="512"/>
                      <a:pt x="32" y="504"/>
                      <a:pt x="16" y="488"/>
                    </a:cubicBezTo>
                    <a:cubicBezTo>
                      <a:pt x="0" y="472"/>
                      <a:pt x="32" y="432"/>
                      <a:pt x="64" y="392"/>
                    </a:cubicBez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81280" name="Text Box 2080">
                <a:extLst>
                  <a:ext uri="{FF2B5EF4-FFF2-40B4-BE49-F238E27FC236}">
                    <a16:creationId xmlns:a16="http://schemas.microsoft.com/office/drawing/2014/main" id="{E7BBBD0D-490C-450F-8BB2-05C656AD492D}"/>
                  </a:ext>
                </a:extLst>
              </p:cNvPr>
              <p:cNvSpPr txBox="1">
                <a:spLocks noChangeArrowheads="1"/>
              </p:cNvSpPr>
              <p:nvPr/>
            </p:nvSpPr>
            <p:spPr bwMode="auto">
              <a:xfrm>
                <a:off x="1099" y="2420"/>
                <a:ext cx="488" cy="174"/>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0" tIns="0" rIns="0" bIns="0" anchor="ctr">
                <a:spAutoFit/>
              </a:bodyPr>
              <a:lstStyle/>
              <a:p>
                <a:r>
                  <a:rPr lang="en-CA" altLang="en-US" sz="1000">
                    <a:solidFill>
                      <a:schemeClr val="tx2"/>
                    </a:solidFill>
                    <a:effectLst>
                      <a:outerShdw blurRad="38100" dist="38100" dir="2700000" algn="tl">
                        <a:srgbClr val="C0C0C0"/>
                      </a:outerShdw>
                    </a:effectLst>
                    <a:latin typeface="Arial" panose="020B0604020202020204" pitchFamily="34" charset="0"/>
                  </a:rPr>
                  <a:t>AREA 1</a:t>
                </a:r>
                <a:endParaRPr lang="en-CA" altLang="en-US" sz="1000">
                  <a:solidFill>
                    <a:schemeClr val="tx1"/>
                  </a:solidFill>
                  <a:latin typeface="Arial" panose="020B0604020202020204" pitchFamily="34" charset="0"/>
                </a:endParaRPr>
              </a:p>
            </p:txBody>
          </p:sp>
          <p:sp>
            <p:nvSpPr>
              <p:cNvPr id="181281" name="Rectangle 2081">
                <a:extLst>
                  <a:ext uri="{FF2B5EF4-FFF2-40B4-BE49-F238E27FC236}">
                    <a16:creationId xmlns:a16="http://schemas.microsoft.com/office/drawing/2014/main" id="{AD22E390-A74F-4AB8-B830-824E68426924}"/>
                  </a:ext>
                </a:extLst>
              </p:cNvPr>
              <p:cNvSpPr>
                <a:spLocks noChangeArrowheads="1"/>
              </p:cNvSpPr>
              <p:nvPr/>
            </p:nvSpPr>
            <p:spPr bwMode="auto">
              <a:xfrm>
                <a:off x="1584" y="1872"/>
                <a:ext cx="192" cy="192"/>
              </a:xfrm>
              <a:prstGeom prst="rect">
                <a:avLst/>
              </a:prstGeom>
              <a:solidFill>
                <a:schemeClr val="bg1">
                  <a:alpha val="50000"/>
                </a:schemeClr>
              </a:solidFill>
              <a:ln w="12700">
                <a:solidFill>
                  <a:schemeClr val="tx1"/>
                </a:solidFill>
                <a:miter lim="800000"/>
                <a:headEnd/>
                <a:tailEnd/>
              </a:ln>
              <a:effectLst>
                <a:outerShdw dist="35921" dir="2700000" algn="ctr" rotWithShape="0">
                  <a:schemeClr val="tx1"/>
                </a:outerShdw>
              </a:effectLst>
            </p:spPr>
            <p:txBody>
              <a:bodyPr wrap="none" lIns="184150" tIns="92075" rIns="184150" bIns="92075" anchor="ctr"/>
              <a:lstStyle/>
              <a:p>
                <a:endParaRPr lang="en-US"/>
              </a:p>
            </p:txBody>
          </p:sp>
          <p:sp>
            <p:nvSpPr>
              <p:cNvPr id="181282" name="Freeform 2082">
                <a:extLst>
                  <a:ext uri="{FF2B5EF4-FFF2-40B4-BE49-F238E27FC236}">
                    <a16:creationId xmlns:a16="http://schemas.microsoft.com/office/drawing/2014/main" id="{BBD4F3A4-855E-4561-95CF-910244238850}"/>
                  </a:ext>
                </a:extLst>
              </p:cNvPr>
              <p:cNvSpPr>
                <a:spLocks/>
              </p:cNvSpPr>
              <p:nvPr/>
            </p:nvSpPr>
            <p:spPr bwMode="auto">
              <a:xfrm>
                <a:off x="1056" y="1728"/>
                <a:ext cx="480" cy="304"/>
              </a:xfrm>
              <a:custGeom>
                <a:avLst/>
                <a:gdLst>
                  <a:gd name="T0" fmla="*/ 480 w 480"/>
                  <a:gd name="T1" fmla="*/ 288 h 304"/>
                  <a:gd name="T2" fmla="*/ 432 w 480"/>
                  <a:gd name="T3" fmla="*/ 288 h 304"/>
                  <a:gd name="T4" fmla="*/ 240 w 480"/>
                  <a:gd name="T5" fmla="*/ 192 h 304"/>
                  <a:gd name="T6" fmla="*/ 0 w 480"/>
                  <a:gd name="T7" fmla="*/ 0 h 304"/>
                </a:gdLst>
                <a:ahLst/>
                <a:cxnLst>
                  <a:cxn ang="0">
                    <a:pos x="T0" y="T1"/>
                  </a:cxn>
                  <a:cxn ang="0">
                    <a:pos x="T2" y="T3"/>
                  </a:cxn>
                  <a:cxn ang="0">
                    <a:pos x="T4" y="T5"/>
                  </a:cxn>
                  <a:cxn ang="0">
                    <a:pos x="T6" y="T7"/>
                  </a:cxn>
                </a:cxnLst>
                <a:rect l="0" t="0" r="r" b="b"/>
                <a:pathLst>
                  <a:path w="480" h="304">
                    <a:moveTo>
                      <a:pt x="480" y="288"/>
                    </a:moveTo>
                    <a:cubicBezTo>
                      <a:pt x="476" y="296"/>
                      <a:pt x="472" y="304"/>
                      <a:pt x="432" y="288"/>
                    </a:cubicBezTo>
                    <a:cubicBezTo>
                      <a:pt x="392" y="272"/>
                      <a:pt x="312" y="240"/>
                      <a:pt x="240" y="192"/>
                    </a:cubicBezTo>
                    <a:cubicBezTo>
                      <a:pt x="168" y="144"/>
                      <a:pt x="84" y="72"/>
                      <a:pt x="0" y="0"/>
                    </a:cubicBezTo>
                  </a:path>
                </a:pathLst>
              </a:custGeom>
              <a:noFill/>
              <a:ln w="5715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81283" name="Freeform 2083">
                <a:extLst>
                  <a:ext uri="{FF2B5EF4-FFF2-40B4-BE49-F238E27FC236}">
                    <a16:creationId xmlns:a16="http://schemas.microsoft.com/office/drawing/2014/main" id="{7557EC88-6186-4A8D-8105-4E0370A08A0D}"/>
                  </a:ext>
                </a:extLst>
              </p:cNvPr>
              <p:cNvSpPr>
                <a:spLocks/>
              </p:cNvSpPr>
              <p:nvPr/>
            </p:nvSpPr>
            <p:spPr bwMode="auto">
              <a:xfrm>
                <a:off x="1776" y="1440"/>
                <a:ext cx="104" cy="432"/>
              </a:xfrm>
              <a:custGeom>
                <a:avLst/>
                <a:gdLst>
                  <a:gd name="T0" fmla="*/ 0 w 104"/>
                  <a:gd name="T1" fmla="*/ 432 h 432"/>
                  <a:gd name="T2" fmla="*/ 48 w 104"/>
                  <a:gd name="T3" fmla="*/ 336 h 432"/>
                  <a:gd name="T4" fmla="*/ 96 w 104"/>
                  <a:gd name="T5" fmla="*/ 96 h 432"/>
                  <a:gd name="T6" fmla="*/ 96 w 104"/>
                  <a:gd name="T7" fmla="*/ 0 h 432"/>
                </a:gdLst>
                <a:ahLst/>
                <a:cxnLst>
                  <a:cxn ang="0">
                    <a:pos x="T0" y="T1"/>
                  </a:cxn>
                  <a:cxn ang="0">
                    <a:pos x="T2" y="T3"/>
                  </a:cxn>
                  <a:cxn ang="0">
                    <a:pos x="T4" y="T5"/>
                  </a:cxn>
                  <a:cxn ang="0">
                    <a:pos x="T6" y="T7"/>
                  </a:cxn>
                </a:cxnLst>
                <a:rect l="0" t="0" r="r" b="b"/>
                <a:pathLst>
                  <a:path w="104" h="432">
                    <a:moveTo>
                      <a:pt x="0" y="432"/>
                    </a:moveTo>
                    <a:cubicBezTo>
                      <a:pt x="16" y="412"/>
                      <a:pt x="32" y="392"/>
                      <a:pt x="48" y="336"/>
                    </a:cubicBezTo>
                    <a:cubicBezTo>
                      <a:pt x="64" y="280"/>
                      <a:pt x="88" y="152"/>
                      <a:pt x="96" y="96"/>
                    </a:cubicBezTo>
                    <a:cubicBezTo>
                      <a:pt x="104" y="40"/>
                      <a:pt x="100" y="20"/>
                      <a:pt x="96" y="0"/>
                    </a:cubicBezTo>
                  </a:path>
                </a:pathLst>
              </a:custGeom>
              <a:noFill/>
              <a:ln w="57150" cap="flat" cmpd="sng">
                <a:solidFill>
                  <a:srgbClr val="000000"/>
                </a:solidFill>
                <a:prstDash val="solid"/>
                <a:round/>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81284" name="Text Box 2084">
                <a:extLst>
                  <a:ext uri="{FF2B5EF4-FFF2-40B4-BE49-F238E27FC236}">
                    <a16:creationId xmlns:a16="http://schemas.microsoft.com/office/drawing/2014/main" id="{1314EE82-D579-43CB-8187-008DA9059DF2}"/>
                  </a:ext>
                </a:extLst>
              </p:cNvPr>
              <p:cNvSpPr txBox="1">
                <a:spLocks noChangeArrowheads="1"/>
              </p:cNvSpPr>
              <p:nvPr/>
            </p:nvSpPr>
            <p:spPr bwMode="auto">
              <a:xfrm>
                <a:off x="1242" y="1642"/>
                <a:ext cx="488" cy="175"/>
              </a:xfrm>
              <a:prstGeom prst="rect">
                <a:avLst/>
              </a:prstGeom>
              <a:solidFill>
                <a:schemeClr val="bg1">
                  <a:alpha val="5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0" tIns="0" rIns="0" bIns="0" anchor="ctr">
                <a:spAutoFit/>
              </a:bodyPr>
              <a:lstStyle/>
              <a:p>
                <a:r>
                  <a:rPr lang="en-CA" altLang="en-US" sz="1000">
                    <a:solidFill>
                      <a:schemeClr val="tx2"/>
                    </a:solidFill>
                    <a:effectLst>
                      <a:outerShdw blurRad="38100" dist="38100" dir="2700000" algn="tl">
                        <a:srgbClr val="C0C0C0"/>
                      </a:outerShdw>
                    </a:effectLst>
                    <a:latin typeface="Arial" panose="020B0604020202020204" pitchFamily="34" charset="0"/>
                  </a:rPr>
                  <a:t>AREA 2</a:t>
                </a:r>
                <a:endParaRPr lang="en-CA" altLang="en-US" sz="3000">
                  <a:solidFill>
                    <a:schemeClr val="tx1"/>
                  </a:solidFill>
                  <a:latin typeface="Arial" panose="020B0604020202020204" pitchFamily="34" charset="0"/>
                </a:endParaRPr>
              </a:p>
            </p:txBody>
          </p:sp>
          <p:sp>
            <p:nvSpPr>
              <p:cNvPr id="181285" name="Line 2085">
                <a:extLst>
                  <a:ext uri="{FF2B5EF4-FFF2-40B4-BE49-F238E27FC236}">
                    <a16:creationId xmlns:a16="http://schemas.microsoft.com/office/drawing/2014/main" id="{83CDFE0E-AB72-42DB-85B4-880423DBFB62}"/>
                  </a:ext>
                </a:extLst>
              </p:cNvPr>
              <p:cNvSpPr>
                <a:spLocks noChangeShapeType="1"/>
              </p:cNvSpPr>
              <p:nvPr/>
            </p:nvSpPr>
            <p:spPr bwMode="auto">
              <a:xfrm>
                <a:off x="576" y="2064"/>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81286" name="Line 2086">
                <a:extLst>
                  <a:ext uri="{FF2B5EF4-FFF2-40B4-BE49-F238E27FC236}">
                    <a16:creationId xmlns:a16="http://schemas.microsoft.com/office/drawing/2014/main" id="{981C1328-0FA7-4FF9-864B-877D876A5B42}"/>
                  </a:ext>
                </a:extLst>
              </p:cNvPr>
              <p:cNvSpPr>
                <a:spLocks noChangeShapeType="1"/>
              </p:cNvSpPr>
              <p:nvPr/>
            </p:nvSpPr>
            <p:spPr bwMode="auto">
              <a:xfrm>
                <a:off x="576" y="1872"/>
                <a:ext cx="2081"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lstStyle/>
              <a:p>
                <a:endParaRPr lang="en-US"/>
              </a:p>
            </p:txBody>
          </p:sp>
          <p:sp>
            <p:nvSpPr>
              <p:cNvPr id="181287" name="Text Box 2087">
                <a:extLst>
                  <a:ext uri="{FF2B5EF4-FFF2-40B4-BE49-F238E27FC236}">
                    <a16:creationId xmlns:a16="http://schemas.microsoft.com/office/drawing/2014/main" id="{09A2DD05-2EE1-44C3-AAE1-93DE615B6164}"/>
                  </a:ext>
                </a:extLst>
              </p:cNvPr>
              <p:cNvSpPr txBox="1">
                <a:spLocks noChangeArrowheads="1"/>
              </p:cNvSpPr>
              <p:nvPr/>
            </p:nvSpPr>
            <p:spPr bwMode="auto">
              <a:xfrm>
                <a:off x="1428" y="1757"/>
                <a:ext cx="491" cy="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spAutoFit/>
              </a:bodyPr>
              <a:lstStyle/>
              <a:p>
                <a:r>
                  <a:rPr lang="en-CA" altLang="en-US" sz="1200" b="1">
                    <a:solidFill>
                      <a:srgbClr val="000000"/>
                    </a:solidFill>
                    <a:latin typeface="Arial" panose="020B0604020202020204" pitchFamily="34" charset="0"/>
                  </a:rPr>
                  <a:t>3</a:t>
                </a:r>
                <a:endParaRPr lang="en-CA" altLang="en-US" sz="1200">
                  <a:solidFill>
                    <a:schemeClr val="tx1"/>
                  </a:solidFill>
                  <a:latin typeface="Arial" panose="020B0604020202020204" pitchFamily="34" charset="0"/>
                </a:endParaRPr>
              </a:p>
            </p:txBody>
          </p:sp>
          <p:sp>
            <p:nvSpPr>
              <p:cNvPr id="181288" name="Text Box 2088">
                <a:extLst>
                  <a:ext uri="{FF2B5EF4-FFF2-40B4-BE49-F238E27FC236}">
                    <a16:creationId xmlns:a16="http://schemas.microsoft.com/office/drawing/2014/main" id="{384654DA-09CB-4F38-BFD6-1294D3E4A592}"/>
                  </a:ext>
                </a:extLst>
              </p:cNvPr>
              <p:cNvSpPr txBox="1">
                <a:spLocks noChangeArrowheads="1"/>
              </p:cNvSpPr>
              <p:nvPr/>
            </p:nvSpPr>
            <p:spPr bwMode="auto">
              <a:xfrm>
                <a:off x="1390" y="3199"/>
                <a:ext cx="583" cy="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type="none" w="lg" len="lg"/>
                    <a:tailEnd type="none" w="lg" len="lg"/>
                  </a14:hiddenLine>
                </a:ext>
                <a:ext uri="{AF507438-7753-43E0-B8FC-AC1667EBCBE1}">
                  <a14:hiddenEffects xmlns:a14="http://schemas.microsoft.com/office/drawing/2010/main">
                    <a:effectLst>
                      <a:outerShdw dist="107763" dir="2700000" algn="ctr" rotWithShape="0">
                        <a:schemeClr val="tx1"/>
                      </a:outerShdw>
                    </a:effectLst>
                  </a14:hiddenEffects>
                </a:ext>
              </a:extLst>
            </p:spPr>
            <p:txBody>
              <a:bodyPr wrap="none" lIns="184150" tIns="92075" rIns="184150" bIns="92075" anchor="ctr">
                <a:spAutoFit/>
              </a:bodyPr>
              <a:lstStyle/>
              <a:p>
                <a:r>
                  <a:rPr lang="en-CA" altLang="en-US" sz="1200" b="1">
                    <a:solidFill>
                      <a:srgbClr val="000000"/>
                    </a:solidFill>
                    <a:latin typeface="Arial" panose="020B0604020202020204" pitchFamily="34" charset="0"/>
                  </a:rPr>
                  <a:t>12</a:t>
                </a:r>
                <a:endParaRPr lang="en-CA" altLang="en-US">
                  <a:solidFill>
                    <a:schemeClr val="tx1"/>
                  </a:solidFill>
                  <a:latin typeface="Arial" panose="020B0604020202020204" pitchFamily="34" charset="0"/>
                </a:endParaRPr>
              </a:p>
            </p:txBody>
          </p:sp>
        </p:grpSp>
      </p:grpSp>
      <p:graphicFrame>
        <p:nvGraphicFramePr>
          <p:cNvPr id="181289" name="Object 2089">
            <a:extLst>
              <a:ext uri="{FF2B5EF4-FFF2-40B4-BE49-F238E27FC236}">
                <a16:creationId xmlns:a16="http://schemas.microsoft.com/office/drawing/2014/main" id="{D20793AF-1F09-4575-8CF5-2C0E70C7FDC0}"/>
              </a:ext>
            </a:extLst>
          </p:cNvPr>
          <p:cNvGraphicFramePr>
            <a:graphicFrameLocks noChangeAspect="1"/>
          </p:cNvGraphicFramePr>
          <p:nvPr/>
        </p:nvGraphicFramePr>
        <p:xfrm>
          <a:off x="3568700" y="1500188"/>
          <a:ext cx="5667375" cy="4979987"/>
        </p:xfrm>
        <a:graphic>
          <a:graphicData uri="http://schemas.openxmlformats.org/presentationml/2006/ole">
            <mc:AlternateContent xmlns:mc="http://schemas.openxmlformats.org/markup-compatibility/2006">
              <mc:Choice xmlns:v="urn:schemas-microsoft-com:vml" Requires="v">
                <p:oleObj spid="_x0000_s181291" name="Picture" r:id="rId5" imgW="3772080" imgH="3314880" progId="Word.Picture.8">
                  <p:embed/>
                </p:oleObj>
              </mc:Choice>
              <mc:Fallback>
                <p:oleObj name="Picture" r:id="rId5" imgW="3772080" imgH="3314880" progId="Word.Picture.8">
                  <p:embed/>
                  <p:pic>
                    <p:nvPicPr>
                      <p:cNvPr id="0" name="Object 20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8700" y="1500188"/>
                        <a:ext cx="5667375" cy="497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9442" name="Picture 2" descr="C:\MyDocuments\Academics\GIS_in_WR\texture\texture.wmf">
            <a:extLst>
              <a:ext uri="{FF2B5EF4-FFF2-40B4-BE49-F238E27FC236}">
                <a16:creationId xmlns:a16="http://schemas.microsoft.com/office/drawing/2014/main" id="{50B8CEAD-DC29-4A67-AF23-F9D8454DA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5600"/>
            <a:ext cx="9040813" cy="6985000"/>
          </a:xfrm>
          <a:prstGeom prst="rect">
            <a:avLst/>
          </a:prstGeom>
          <a:noFill/>
          <a:extLst>
            <a:ext uri="{909E8E84-426E-40DD-AFC4-6F175D3DCCD1}">
              <a14:hiddenFill xmlns:a14="http://schemas.microsoft.com/office/drawing/2010/main">
                <a:solidFill>
                  <a:srgbClr val="FFFFFF"/>
                </a:solidFill>
              </a14:hiddenFill>
            </a:ext>
          </a:extLst>
        </p:spPr>
      </p:pic>
      <p:sp>
        <p:nvSpPr>
          <p:cNvPr id="189443" name="Rectangle 3">
            <a:extLst>
              <a:ext uri="{FF2B5EF4-FFF2-40B4-BE49-F238E27FC236}">
                <a16:creationId xmlns:a16="http://schemas.microsoft.com/office/drawing/2014/main" id="{472F9DF3-491D-49E7-9917-5BA8B94E9FE3}"/>
              </a:ext>
            </a:extLst>
          </p:cNvPr>
          <p:cNvSpPr>
            <a:spLocks noGrp="1" noChangeArrowheads="1"/>
          </p:cNvSpPr>
          <p:nvPr>
            <p:ph type="title"/>
          </p:nvPr>
        </p:nvSpPr>
        <p:spPr>
          <a:xfrm>
            <a:off x="663575" y="0"/>
            <a:ext cx="7908925" cy="569913"/>
          </a:xfrm>
        </p:spPr>
        <p:txBody>
          <a:bodyPr/>
          <a:lstStyle/>
          <a:p>
            <a:r>
              <a:rPr lang="en-US" altLang="en-US" sz="3600"/>
              <a:t>Topographic Texture and Drainage Density</a:t>
            </a:r>
          </a:p>
        </p:txBody>
      </p:sp>
      <p:sp>
        <p:nvSpPr>
          <p:cNvPr id="189444" name="Text Box 4">
            <a:extLst>
              <a:ext uri="{FF2B5EF4-FFF2-40B4-BE49-F238E27FC236}">
                <a16:creationId xmlns:a16="http://schemas.microsoft.com/office/drawing/2014/main" id="{D136C0D7-5280-4B0D-977F-3679CA78F20E}"/>
              </a:ext>
            </a:extLst>
          </p:cNvPr>
          <p:cNvSpPr txBox="1">
            <a:spLocks noChangeArrowheads="1"/>
          </p:cNvSpPr>
          <p:nvPr/>
        </p:nvSpPr>
        <p:spPr bwMode="auto">
          <a:xfrm>
            <a:off x="3648075" y="485775"/>
            <a:ext cx="1838325" cy="64135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1800">
                <a:solidFill>
                  <a:schemeClr val="tx1"/>
                </a:solidFill>
              </a:rPr>
              <a:t>Same scale, 20 m contour interval</a:t>
            </a:r>
          </a:p>
        </p:txBody>
      </p:sp>
      <p:sp>
        <p:nvSpPr>
          <p:cNvPr id="189445" name="Text Box 5">
            <a:extLst>
              <a:ext uri="{FF2B5EF4-FFF2-40B4-BE49-F238E27FC236}">
                <a16:creationId xmlns:a16="http://schemas.microsoft.com/office/drawing/2014/main" id="{EB99504D-C788-4B76-B6DF-E978D486D717}"/>
              </a:ext>
            </a:extLst>
          </p:cNvPr>
          <p:cNvSpPr txBox="1">
            <a:spLocks noChangeArrowheads="1"/>
          </p:cNvSpPr>
          <p:nvPr/>
        </p:nvSpPr>
        <p:spPr bwMode="auto">
          <a:xfrm>
            <a:off x="5924550" y="542925"/>
            <a:ext cx="1800225"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altLang="en-US" sz="2400">
                <a:solidFill>
                  <a:schemeClr val="tx1"/>
                </a:solidFill>
              </a:rPr>
              <a:t>Sunland, CA</a:t>
            </a:r>
          </a:p>
        </p:txBody>
      </p:sp>
      <p:sp>
        <p:nvSpPr>
          <p:cNvPr id="189446" name="Text Box 6">
            <a:extLst>
              <a:ext uri="{FF2B5EF4-FFF2-40B4-BE49-F238E27FC236}">
                <a16:creationId xmlns:a16="http://schemas.microsoft.com/office/drawing/2014/main" id="{32A48CE4-F26D-42E0-B607-C5FD547DFF08}"/>
              </a:ext>
            </a:extLst>
          </p:cNvPr>
          <p:cNvSpPr txBox="1">
            <a:spLocks noChangeArrowheads="1"/>
          </p:cNvSpPr>
          <p:nvPr/>
        </p:nvSpPr>
        <p:spPr bwMode="auto">
          <a:xfrm>
            <a:off x="1285875" y="495300"/>
            <a:ext cx="2085975"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altLang="en-US" sz="2400">
                <a:solidFill>
                  <a:schemeClr val="tx1"/>
                </a:solidFill>
              </a:rPr>
              <a:t>Driftwood, PA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6370" name="Picture 2" descr="C:\MyDocuments\Academics\GIS_in_WR\slide3.jpg">
            <a:extLst>
              <a:ext uri="{FF2B5EF4-FFF2-40B4-BE49-F238E27FC236}">
                <a16:creationId xmlns:a16="http://schemas.microsoft.com/office/drawing/2014/main" id="{B3B66873-644F-4693-8E3B-C77F973A2A2E}"/>
              </a:ext>
            </a:extLst>
          </p:cNvPr>
          <p:cNvPicPr>
            <a:picLocks noChangeAspect="1" noChangeArrowheads="1"/>
          </p:cNvPicPr>
          <p:nvPr/>
        </p:nvPicPr>
        <p:blipFill>
          <a:blip r:embed="rId2">
            <a:lum bright="18000"/>
            <a:extLst>
              <a:ext uri="{28A0092B-C50C-407E-A947-70E740481C1C}">
                <a14:useLocalDpi xmlns:a14="http://schemas.microsoft.com/office/drawing/2010/main" val="0"/>
              </a:ext>
            </a:extLst>
          </a:blip>
          <a:srcRect l="5728" t="5908" r="3354" b="7539"/>
          <a:stretch>
            <a:fillRect/>
          </a:stretch>
        </p:blipFill>
        <p:spPr bwMode="auto">
          <a:xfrm>
            <a:off x="3175" y="500063"/>
            <a:ext cx="9140825" cy="5965825"/>
          </a:xfrm>
          <a:prstGeom prst="rect">
            <a:avLst/>
          </a:prstGeom>
          <a:noFill/>
          <a:extLst>
            <a:ext uri="{909E8E84-426E-40DD-AFC4-6F175D3DCCD1}">
              <a14:hiddenFill xmlns:a14="http://schemas.microsoft.com/office/drawing/2010/main">
                <a:solidFill>
                  <a:srgbClr val="FFFFFF"/>
                </a:solidFill>
              </a14:hiddenFill>
            </a:ext>
          </a:extLst>
        </p:spPr>
      </p:pic>
      <p:sp>
        <p:nvSpPr>
          <p:cNvPr id="186371" name="Text Box 3">
            <a:extLst>
              <a:ext uri="{FF2B5EF4-FFF2-40B4-BE49-F238E27FC236}">
                <a16:creationId xmlns:a16="http://schemas.microsoft.com/office/drawing/2014/main" id="{832B62CE-00EB-4507-93DE-B957219B44F1}"/>
              </a:ext>
            </a:extLst>
          </p:cNvPr>
          <p:cNvSpPr txBox="1">
            <a:spLocks noChangeArrowheads="1"/>
          </p:cNvSpPr>
          <p:nvPr/>
        </p:nvSpPr>
        <p:spPr bwMode="auto">
          <a:xfrm>
            <a:off x="1476375" y="0"/>
            <a:ext cx="5767388"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altLang="en-US">
                <a:solidFill>
                  <a:schemeClr val="tx2"/>
                </a:solidFill>
              </a:rPr>
              <a:t>Canyon Creek, Trinity Alps, Northern California.     </a:t>
            </a:r>
          </a:p>
        </p:txBody>
      </p:sp>
      <p:sp>
        <p:nvSpPr>
          <p:cNvPr id="186372" name="Rectangle 4">
            <a:extLst>
              <a:ext uri="{FF2B5EF4-FFF2-40B4-BE49-F238E27FC236}">
                <a16:creationId xmlns:a16="http://schemas.microsoft.com/office/drawing/2014/main" id="{6BF6700E-DF3E-4A21-AD9A-8F88DD5BB954}"/>
              </a:ext>
            </a:extLst>
          </p:cNvPr>
          <p:cNvSpPr>
            <a:spLocks noChangeArrowheads="1"/>
          </p:cNvSpPr>
          <p:nvPr/>
        </p:nvSpPr>
        <p:spPr bwMode="auto">
          <a:xfrm>
            <a:off x="3076575" y="6461125"/>
            <a:ext cx="2097088"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l"/>
            <a:r>
              <a:rPr lang="en-US" altLang="en-US">
                <a:solidFill>
                  <a:schemeClr val="tx2"/>
                </a:solidFill>
              </a:rPr>
              <a:t>Photo D K Hagans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RANCHTO" val="0"/>
  <p:tag name="HOTSPOTTYPE" val="NextSlide"/>
  <p:tag name="DEFINEDINNAVIGATOR" val="False"/>
</p:tagLst>
</file>

<file path=ppt/theme/theme1.xml><?xml version="1.0" encoding="utf-8"?>
<a:theme xmlns:a="http://schemas.openxmlformats.org/drawingml/2006/main" name="Generic (Online)">
  <a:themeElements>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en-US" sz="2000" b="0" i="0" u="none" strike="noStrike" cap="none" normalizeH="0" baseline="0" smtClean="0">
            <a:ln>
              <a:noFill/>
            </a:ln>
            <a:solidFill>
              <a:schemeClr val="bg2"/>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en-US" sz="2000" b="0" i="0" u="none" strike="noStrike" cap="none" normalizeH="0" baseline="0" smtClean="0">
            <a:ln>
              <a:noFill/>
            </a:ln>
            <a:solidFill>
              <a:schemeClr val="bg2"/>
            </a:solidFill>
            <a:effectLst/>
            <a:latin typeface="Times New Roman" panose="02020603050405020304" pitchFamily="18" charset="0"/>
          </a:defRPr>
        </a:defPPr>
      </a:lstStyle>
    </a:lnDef>
  </a:objectDefaults>
  <a:extraClrSchemeLst>
    <a:extraClrScheme>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10.xml><?xml version="1.0" encoding="utf-8"?>
<a:themeOverride xmlns:a="http://schemas.openxmlformats.org/drawingml/2006/main">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themeOverride>
</file>

<file path=ppt/theme/themeOverride3.xml><?xml version="1.0" encoding="utf-8"?>
<a:themeOverride xmlns:a="http://schemas.openxmlformats.org/drawingml/2006/main">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4.xml><?xml version="1.0" encoding="utf-8"?>
<a:themeOverride xmlns:a="http://schemas.openxmlformats.org/drawingml/2006/main">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themeOverride>
</file>

<file path=ppt/theme/themeOverride9.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Office\Templates\Presentations\Generic (Online).pot</Template>
  <TotalTime>805</TotalTime>
  <Words>854</Words>
  <Application>Microsoft Office PowerPoint</Application>
  <PresentationFormat>On-screen Show (4:3)</PresentationFormat>
  <Paragraphs>173</Paragraphs>
  <Slides>27</Slides>
  <Notes>4</Notes>
  <HiddenSlides>6</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4</vt:i4>
      </vt:variant>
      <vt:variant>
        <vt:lpstr>Slide Titles</vt:lpstr>
      </vt:variant>
      <vt:variant>
        <vt:i4>27</vt:i4>
      </vt:variant>
    </vt:vector>
  </HeadingPairs>
  <TitlesOfParts>
    <vt:vector size="37" baseType="lpstr">
      <vt:lpstr>Times New Roman</vt:lpstr>
      <vt:lpstr>Arial Narrow</vt:lpstr>
      <vt:lpstr>Arial</vt:lpstr>
      <vt:lpstr>Monotype Sorts</vt:lpstr>
      <vt:lpstr>Symbol</vt:lpstr>
      <vt:lpstr>Generic (Online)</vt:lpstr>
      <vt:lpstr>SPLUS GraphSheet</vt:lpstr>
      <vt:lpstr>Microsoft Word Picture</vt:lpstr>
      <vt:lpstr>Microsoft Clip Gallery</vt:lpstr>
      <vt:lpstr>Paintbrush Picture</vt:lpstr>
      <vt:lpstr>Advances in the mapping of flow networks from digital elevation data </vt:lpstr>
      <vt:lpstr>Hydrologic processes are different on hillslopes and in channels.  It is important to recognize this and delineate model elements that account for this.</vt:lpstr>
      <vt:lpstr>Concentrated and dispersed contributing area and specific catchment area </vt:lpstr>
      <vt:lpstr>Digital Elevation Model Based Flow Path Analysis</vt:lpstr>
      <vt:lpstr>PowerPoint Presentation</vt:lpstr>
      <vt:lpstr>PowerPoint Presentation</vt:lpstr>
      <vt:lpstr>How to decide on drainage area threshold ?</vt:lpstr>
      <vt:lpstr>Topographic Texture and Drainage Density</vt:lpstr>
      <vt:lpstr>PowerPoint Presentation</vt:lpstr>
      <vt:lpstr>Gently Sloping Convex Landscape</vt:lpstr>
      <vt:lpstr>Subwatersheds (hydrologic model elements) with different support area thresholds.</vt:lpstr>
      <vt:lpstr>Grid Network Ordering Approach (Peckham, 1995)</vt:lpstr>
      <vt:lpstr>Slope area threshold (Montgomery and Dietrich, 1992).</vt:lpstr>
      <vt:lpstr>Local Curvature Computation (Peuker and Douglas, 1975, Comput. Graphics Image Proc. 4:375)</vt:lpstr>
      <vt:lpstr>Contributing area of upwards curved grid cells only</vt:lpstr>
      <vt:lpstr>How to decide on drainage area threshold ?</vt:lpstr>
      <vt:lpstr>Strahler Stream Order</vt:lpstr>
      <vt:lpstr>Slope Law</vt:lpstr>
      <vt:lpstr>Constant Stream Drops Law</vt:lpstr>
      <vt:lpstr>Stream Drop Elevation difference between ends of stream</vt:lpstr>
      <vt:lpstr>Suggestion:  Map channel networks from the DEM at the finest resolution consistent with observed channel network geomorphology ‘laws’.  </vt:lpstr>
      <vt:lpstr>Statistical Analysis of Stream Drops</vt:lpstr>
      <vt:lpstr>PowerPoint Presentation</vt:lpstr>
      <vt:lpstr>Software (TauDEM)  Functionality</vt:lpstr>
      <vt:lpstr>TauDEM Software Architecture</vt:lpstr>
      <vt:lpstr>Conclusions</vt:lpstr>
      <vt:lpstr>Demonstration</vt:lpstr>
    </vt:vector>
  </TitlesOfParts>
  <Company>USU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Hydrologic Properties of the Landscape</dc:title>
  <dc:creator>David Tarboton</dc:creator>
  <cp:lastModifiedBy>Levi Sanchez</cp:lastModifiedBy>
  <cp:revision>54</cp:revision>
  <cp:lastPrinted>1999-10-21T15:24:25Z</cp:lastPrinted>
  <dcterms:created xsi:type="dcterms:W3CDTF">1999-10-21T04:51:37Z</dcterms:created>
  <dcterms:modified xsi:type="dcterms:W3CDTF">2023-03-11T00:59:53Z</dcterms:modified>
</cp:coreProperties>
</file>