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99" r:id="rId2"/>
    <p:sldMasterId id="2147484346" r:id="rId3"/>
  </p:sldMasterIdLst>
  <p:notesMasterIdLst>
    <p:notesMasterId r:id="rId32"/>
  </p:notesMasterIdLst>
  <p:handoutMasterIdLst>
    <p:handoutMasterId r:id="rId33"/>
  </p:handoutMasterIdLst>
  <p:sldIdLst>
    <p:sldId id="342" r:id="rId4"/>
    <p:sldId id="608" r:id="rId5"/>
    <p:sldId id="609" r:id="rId6"/>
    <p:sldId id="689" r:id="rId7"/>
    <p:sldId id="690" r:id="rId8"/>
    <p:sldId id="691" r:id="rId9"/>
    <p:sldId id="692" r:id="rId10"/>
    <p:sldId id="612" r:id="rId11"/>
    <p:sldId id="613" r:id="rId12"/>
    <p:sldId id="614" r:id="rId13"/>
    <p:sldId id="616" r:id="rId14"/>
    <p:sldId id="620" r:id="rId15"/>
    <p:sldId id="624" r:id="rId16"/>
    <p:sldId id="627" r:id="rId17"/>
    <p:sldId id="697" r:id="rId18"/>
    <p:sldId id="642" r:id="rId19"/>
    <p:sldId id="650" r:id="rId20"/>
    <p:sldId id="693" r:id="rId21"/>
    <p:sldId id="698" r:id="rId22"/>
    <p:sldId id="699" r:id="rId23"/>
    <p:sldId id="700" r:id="rId24"/>
    <p:sldId id="701" r:id="rId25"/>
    <p:sldId id="696" r:id="rId26"/>
    <p:sldId id="703" r:id="rId27"/>
    <p:sldId id="704" r:id="rId28"/>
    <p:sldId id="684" r:id="rId29"/>
    <p:sldId id="679" r:id="rId30"/>
    <p:sldId id="702" r:id="rId3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825" autoAdjust="0"/>
  </p:normalViewPr>
  <p:slideViewPr>
    <p:cSldViewPr snapToGrid="0">
      <p:cViewPr varScale="1">
        <p:scale>
          <a:sx n="104" d="100"/>
          <a:sy n="104" d="100"/>
        </p:scale>
        <p:origin x="648"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2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tarb\Dave\Projects\CUAHSI\HydroShare\Presentations\DataPreprocessing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88942511218357"/>
          <c:y val="9.7819971538123315E-2"/>
          <c:w val="0.57111805047139508"/>
          <c:h val="0.79729603828141882"/>
        </c:manualLayout>
      </c:layout>
      <c:pieChart>
        <c:varyColors val="1"/>
        <c:ser>
          <c:idx val="0"/>
          <c:order val="0"/>
          <c:explosion val="4"/>
          <c:dPt>
            <c:idx val="0"/>
            <c:bubble3D val="0"/>
            <c:spPr>
              <a:solidFill>
                <a:srgbClr val="0000FF"/>
              </a:solidFill>
            </c:spPr>
          </c:dPt>
          <c:dPt>
            <c:idx val="1"/>
            <c:bubble3D val="0"/>
            <c:spPr>
              <a:solidFill>
                <a:srgbClr val="FF0000"/>
              </a:solidFill>
            </c:spPr>
          </c:dPt>
          <c:dPt>
            <c:idx val="2"/>
            <c:bubble3D val="0"/>
            <c:spPr>
              <a:solidFill>
                <a:srgbClr val="00FF00"/>
              </a:solidFill>
            </c:spPr>
          </c:dPt>
          <c:dPt>
            <c:idx val="3"/>
            <c:bubble3D val="0"/>
            <c:spPr>
              <a:solidFill>
                <a:srgbClr val="FF00FF"/>
              </a:solidFill>
            </c:spPr>
          </c:dPt>
          <c:dPt>
            <c:idx val="4"/>
            <c:bubble3D val="0"/>
            <c:spPr>
              <a:solidFill>
                <a:schemeClr val="accent6">
                  <a:lumMod val="60000"/>
                  <a:lumOff val="40000"/>
                </a:schemeClr>
              </a:solidFill>
            </c:spPr>
          </c:dPt>
          <c:dLbls>
            <c:dLbl>
              <c:idx val="0"/>
              <c:layout>
                <c:manualLayout>
                  <c:x val="0.11241046482092965"/>
                  <c:y val="0.17040776908557392"/>
                </c:manualLayout>
              </c:layout>
              <c:showLegendKey val="0"/>
              <c:showVal val="0"/>
              <c:showCatName val="1"/>
              <c:showSerName val="0"/>
              <c:showPercent val="0"/>
              <c:showBubbleSize val="0"/>
              <c:extLst>
                <c:ext xmlns:c15="http://schemas.microsoft.com/office/drawing/2012/chart" uri="{CE6537A1-D6FC-4f65-9D91-7224C49458BB}"/>
              </c:extLst>
            </c:dLbl>
            <c:dLbl>
              <c:idx val="1"/>
              <c:layout>
                <c:manualLayout>
                  <c:x val="-0.19015105559622883"/>
                  <c:y val="2.7689006301160252E-2"/>
                </c:manualLayout>
              </c:layout>
              <c:showLegendKey val="0"/>
              <c:showVal val="0"/>
              <c:showCatName val="1"/>
              <c:showSerName val="0"/>
              <c:showPercent val="0"/>
              <c:showBubbleSize val="0"/>
              <c:extLst>
                <c:ext xmlns:c15="http://schemas.microsoft.com/office/drawing/2012/chart" uri="{CE6537A1-D6FC-4f65-9D91-7224C49458BB}"/>
              </c:extLst>
            </c:dLbl>
            <c:dLbl>
              <c:idx val="2"/>
              <c:layout>
                <c:manualLayout>
                  <c:x val="0.13484508459212996"/>
                  <c:y val="-0.1855954091665932"/>
                </c:manualLayout>
              </c:layout>
              <c:showLegendKey val="0"/>
              <c:showVal val="0"/>
              <c:showCatName val="1"/>
              <c:showSerName val="0"/>
              <c:showPercent val="0"/>
              <c:showBubbleSize val="0"/>
              <c:extLst>
                <c:ext xmlns:c15="http://schemas.microsoft.com/office/drawing/2012/chart" uri="{CE6537A1-D6FC-4f65-9D91-7224C49458BB}"/>
              </c:extLst>
            </c:dLbl>
            <c:dLbl>
              <c:idx val="3"/>
              <c:layout>
                <c:manualLayout>
                  <c:x val="0.16388919601368615"/>
                  <c:y val="2.3450317004789348E-2"/>
                </c:manualLayout>
              </c:layout>
              <c:showLegendKey val="0"/>
              <c:showVal val="0"/>
              <c:showCatName val="1"/>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spPr>
              <a:solidFill>
                <a:schemeClr val="bg1"/>
              </a:solidFill>
            </c:spPr>
            <c:showLegendKey val="0"/>
            <c:showVal val="0"/>
            <c:showCatName val="1"/>
            <c:showSerName val="0"/>
            <c:showPercent val="0"/>
            <c:showBubbleSize val="0"/>
            <c:showLeaderLines val="1"/>
            <c:extLst>
              <c:ext xmlns:c15="http://schemas.microsoft.com/office/drawing/2012/chart" uri="{CE6537A1-D6FC-4f65-9D91-7224C49458BB}"/>
            </c:extLst>
          </c:dLbls>
          <c:cat>
            <c:strRef>
              <c:f>Sheet1!$A$1:$A$5</c:f>
              <c:strCache>
                <c:ptCount val="5"/>
                <c:pt idx="0">
                  <c:v>&lt; 10 % </c:v>
                </c:pt>
                <c:pt idx="1">
                  <c:v>10-25 %</c:v>
                </c:pt>
                <c:pt idx="2">
                  <c:v>25-50 %</c:v>
                </c:pt>
                <c:pt idx="3">
                  <c:v>50-75 %</c:v>
                </c:pt>
                <c:pt idx="4">
                  <c:v>&gt; 75 %  None</c:v>
                </c:pt>
              </c:strCache>
            </c:strRef>
          </c:cat>
          <c:val>
            <c:numRef>
              <c:f>Sheet1!$B$1:$B$5</c:f>
              <c:numCache>
                <c:formatCode>General</c:formatCode>
                <c:ptCount val="5"/>
                <c:pt idx="0">
                  <c:v>18.600000000000001</c:v>
                </c:pt>
                <c:pt idx="1">
                  <c:v>45.7</c:v>
                </c:pt>
                <c:pt idx="2">
                  <c:v>24.3</c:v>
                </c:pt>
                <c:pt idx="3">
                  <c:v>11.4</c:v>
                </c:pt>
                <c:pt idx="4">
                  <c:v>0</c:v>
                </c:pt>
              </c:numCache>
            </c:numRef>
          </c:val>
        </c:ser>
        <c:dLbls>
          <c:showLegendKey val="0"/>
          <c:showVal val="0"/>
          <c:showCatName val="0"/>
          <c:showSerName val="0"/>
          <c:showPercent val="0"/>
          <c:showBubbleSize val="0"/>
          <c:showLeaderLines val="1"/>
        </c:dLbls>
        <c:firstSliceAng val="296"/>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0.59772</cdr:x>
      <cdr:y>0.80662</cdr:y>
    </cdr:from>
    <cdr:to>
      <cdr:x>0.82924</cdr:x>
      <cdr:y>0.87682</cdr:y>
    </cdr:to>
    <cdr:sp macro="" textlink="">
      <cdr:nvSpPr>
        <cdr:cNvPr id="2" name="TextBox 1"/>
        <cdr:cNvSpPr txBox="1"/>
      </cdr:nvSpPr>
      <cdr:spPr>
        <a:xfrm xmlns:a="http://schemas.openxmlformats.org/drawingml/2006/main">
          <a:off x="4104231" y="3967431"/>
          <a:ext cx="1589747" cy="3452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&gt; 75 %  None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9" cy="465296"/>
          </a:xfrm>
          <a:prstGeom prst="rect">
            <a:avLst/>
          </a:prstGeom>
        </p:spPr>
        <p:txBody>
          <a:bodyPr vert="horz" lIns="93268" tIns="46634" rIns="93268" bIns="46634" rtlCol="0"/>
          <a:lstStyle>
            <a:lvl1pPr algn="l">
              <a:defRPr sz="1200"/>
            </a:lvl1pPr>
          </a:lstStyle>
          <a:p>
            <a:endParaRPr lang="en-US"/>
          </a:p>
        </p:txBody>
      </p:sp>
      <p:sp>
        <p:nvSpPr>
          <p:cNvPr id="3" name="Date Placeholder 2"/>
          <p:cNvSpPr>
            <a:spLocks noGrp="1"/>
          </p:cNvSpPr>
          <p:nvPr>
            <p:ph type="dt" sz="quarter" idx="1"/>
          </p:nvPr>
        </p:nvSpPr>
        <p:spPr>
          <a:xfrm>
            <a:off x="3976334" y="0"/>
            <a:ext cx="3041969" cy="465296"/>
          </a:xfrm>
          <a:prstGeom prst="rect">
            <a:avLst/>
          </a:prstGeom>
        </p:spPr>
        <p:txBody>
          <a:bodyPr vert="horz" lIns="93268" tIns="46634" rIns="93268" bIns="46634" rtlCol="0"/>
          <a:lstStyle>
            <a:lvl1pPr algn="r">
              <a:defRPr sz="1200"/>
            </a:lvl1pPr>
          </a:lstStyle>
          <a:p>
            <a:fld id="{9246E736-8DF2-4A67-8AD5-413DE77FF67A}" type="datetimeFigureOut">
              <a:rPr lang="en-US" smtClean="0"/>
              <a:t>5/27/2013</a:t>
            </a:fld>
            <a:endParaRPr lang="en-US"/>
          </a:p>
        </p:txBody>
      </p:sp>
      <p:sp>
        <p:nvSpPr>
          <p:cNvPr id="4" name="Footer Placeholder 3"/>
          <p:cNvSpPr>
            <a:spLocks noGrp="1"/>
          </p:cNvSpPr>
          <p:nvPr>
            <p:ph type="ftr" sz="quarter" idx="2"/>
          </p:nvPr>
        </p:nvSpPr>
        <p:spPr>
          <a:xfrm>
            <a:off x="0" y="8839014"/>
            <a:ext cx="3041969" cy="465296"/>
          </a:xfrm>
          <a:prstGeom prst="rect">
            <a:avLst/>
          </a:prstGeom>
        </p:spPr>
        <p:txBody>
          <a:bodyPr vert="horz" lIns="93268" tIns="46634" rIns="93268" bIns="46634" rtlCol="0" anchor="b"/>
          <a:lstStyle>
            <a:lvl1pPr algn="l">
              <a:defRPr sz="1200"/>
            </a:lvl1pPr>
          </a:lstStyle>
          <a:p>
            <a:endParaRPr lang="en-US"/>
          </a:p>
        </p:txBody>
      </p:sp>
      <p:sp>
        <p:nvSpPr>
          <p:cNvPr id="5" name="Slide Number Placeholder 4"/>
          <p:cNvSpPr>
            <a:spLocks noGrp="1"/>
          </p:cNvSpPr>
          <p:nvPr>
            <p:ph type="sldNum" sz="quarter" idx="3"/>
          </p:nvPr>
        </p:nvSpPr>
        <p:spPr>
          <a:xfrm>
            <a:off x="3976334" y="8839014"/>
            <a:ext cx="3041969" cy="465296"/>
          </a:xfrm>
          <a:prstGeom prst="rect">
            <a:avLst/>
          </a:prstGeom>
        </p:spPr>
        <p:txBody>
          <a:bodyPr vert="horz" lIns="93268" tIns="46634" rIns="93268" bIns="46634" rtlCol="0" anchor="b"/>
          <a:lstStyle>
            <a:lvl1pPr algn="r">
              <a:defRPr sz="1200"/>
            </a:lvl1pPr>
          </a:lstStyle>
          <a:p>
            <a:fld id="{A076CDDA-6028-41E6-BFAC-E5BE5434A281}" type="slidenum">
              <a:rPr lang="en-US" smtClean="0"/>
              <a:t>‹#›</a:t>
            </a:fld>
            <a:endParaRPr lang="en-US"/>
          </a:p>
        </p:txBody>
      </p:sp>
    </p:spTree>
    <p:extLst>
      <p:ext uri="{BB962C8B-B14F-4D97-AF65-F5344CB8AC3E}">
        <p14:creationId xmlns:p14="http://schemas.microsoft.com/office/powerpoint/2010/main" val="22898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9" cy="465296"/>
          </a:xfrm>
          <a:prstGeom prst="rect">
            <a:avLst/>
          </a:prstGeom>
        </p:spPr>
        <p:txBody>
          <a:bodyPr vert="horz" lIns="93268" tIns="46634" rIns="93268" bIns="46634" rtlCol="0"/>
          <a:lstStyle>
            <a:lvl1pPr algn="l">
              <a:defRPr sz="1200"/>
            </a:lvl1pPr>
          </a:lstStyle>
          <a:p>
            <a:endParaRPr lang="en-US"/>
          </a:p>
        </p:txBody>
      </p:sp>
      <p:sp>
        <p:nvSpPr>
          <p:cNvPr id="3" name="Date Placeholder 2"/>
          <p:cNvSpPr>
            <a:spLocks noGrp="1"/>
          </p:cNvSpPr>
          <p:nvPr>
            <p:ph type="dt" idx="1"/>
          </p:nvPr>
        </p:nvSpPr>
        <p:spPr>
          <a:xfrm>
            <a:off x="3976334" y="0"/>
            <a:ext cx="3041969" cy="465296"/>
          </a:xfrm>
          <a:prstGeom prst="rect">
            <a:avLst/>
          </a:prstGeom>
        </p:spPr>
        <p:txBody>
          <a:bodyPr vert="horz" lIns="93268" tIns="46634" rIns="93268" bIns="46634" rtlCol="0"/>
          <a:lstStyle>
            <a:lvl1pPr algn="r">
              <a:defRPr sz="1200"/>
            </a:lvl1pPr>
          </a:lstStyle>
          <a:p>
            <a:fld id="{6F706718-8F9B-4714-BDCA-44544253309B}" type="datetimeFigureOut">
              <a:rPr lang="en-US" smtClean="0"/>
              <a:pPr/>
              <a:t>5/27/2013</a:t>
            </a:fld>
            <a:endParaRPr lang="en-US"/>
          </a:p>
        </p:txBody>
      </p:sp>
      <p:sp>
        <p:nvSpPr>
          <p:cNvPr id="4" name="Slide Image Placeholder 3"/>
          <p:cNvSpPr>
            <a:spLocks noGrp="1" noRot="1" noChangeAspect="1"/>
          </p:cNvSpPr>
          <p:nvPr>
            <p:ph type="sldImg" idx="2"/>
          </p:nvPr>
        </p:nvSpPr>
        <p:spPr>
          <a:xfrm>
            <a:off x="1182688" y="698500"/>
            <a:ext cx="4654550" cy="3490913"/>
          </a:xfrm>
          <a:prstGeom prst="rect">
            <a:avLst/>
          </a:prstGeom>
          <a:noFill/>
          <a:ln w="12700">
            <a:solidFill>
              <a:prstClr val="black"/>
            </a:solidFill>
          </a:ln>
        </p:spPr>
        <p:txBody>
          <a:bodyPr vert="horz" lIns="93268" tIns="46634" rIns="93268" bIns="46634" rtlCol="0" anchor="ctr"/>
          <a:lstStyle/>
          <a:p>
            <a:endParaRPr lang="en-US"/>
          </a:p>
        </p:txBody>
      </p:sp>
      <p:sp>
        <p:nvSpPr>
          <p:cNvPr id="5" name="Notes Placeholder 4"/>
          <p:cNvSpPr>
            <a:spLocks noGrp="1"/>
          </p:cNvSpPr>
          <p:nvPr>
            <p:ph type="body" sz="quarter" idx="3"/>
          </p:nvPr>
        </p:nvSpPr>
        <p:spPr>
          <a:xfrm>
            <a:off x="701994" y="4420316"/>
            <a:ext cx="5615940" cy="4187666"/>
          </a:xfrm>
          <a:prstGeom prst="rect">
            <a:avLst/>
          </a:prstGeom>
        </p:spPr>
        <p:txBody>
          <a:bodyPr vert="horz" lIns="93268" tIns="46634" rIns="93268" bIns="4663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9" cy="465296"/>
          </a:xfrm>
          <a:prstGeom prst="rect">
            <a:avLst/>
          </a:prstGeom>
        </p:spPr>
        <p:txBody>
          <a:bodyPr vert="horz" lIns="93268" tIns="46634" rIns="93268" bIns="46634"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4"/>
            <a:ext cx="3041969" cy="465296"/>
          </a:xfrm>
          <a:prstGeom prst="rect">
            <a:avLst/>
          </a:prstGeom>
        </p:spPr>
        <p:txBody>
          <a:bodyPr vert="horz" lIns="93268" tIns="46634" rIns="93268" bIns="46634" rtlCol="0" anchor="b"/>
          <a:lstStyle>
            <a:lvl1pPr algn="r">
              <a:defRPr sz="1200"/>
            </a:lvl1pPr>
          </a:lstStyle>
          <a:p>
            <a:fld id="{0396E79A-87AA-4B9C-8CA3-60BB7F8FB89E}" type="slidenum">
              <a:rPr lang="en-US" smtClean="0"/>
              <a:pPr/>
              <a:t>‹#›</a:t>
            </a:fld>
            <a:endParaRPr lang="en-US"/>
          </a:p>
        </p:txBody>
      </p:sp>
    </p:spTree>
    <p:extLst>
      <p:ext uri="{BB962C8B-B14F-4D97-AF65-F5344CB8AC3E}">
        <p14:creationId xmlns:p14="http://schemas.microsoft.com/office/powerpoint/2010/main" val="915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ydrodesktop.codeplex.com/SourceControl/changeset/view/475b15a84bf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Surveys of</a:t>
            </a:r>
            <a:r>
              <a:rPr lang="en-US" baseline="0" dirty="0" smtClean="0"/>
              <a:t> the hydrology community </a:t>
            </a:r>
            <a:r>
              <a:rPr lang="en-US" dirty="0" smtClean="0"/>
              <a:t>have</a:t>
            </a:r>
            <a:r>
              <a:rPr lang="en-US" baseline="0" dirty="0" smtClean="0"/>
              <a:t> indicated that data gathering and preprocessing is an inordinate fraction of the time required for modeling and analysis</a:t>
            </a:r>
          </a:p>
          <a:p>
            <a:endParaRPr lang="en-US" baseline="0" dirty="0" smtClean="0"/>
          </a:p>
          <a:p>
            <a:r>
              <a:rPr lang="en-US" baseline="0" dirty="0" smtClean="0"/>
              <a:t>In hydrology most of the easy single site, single variable, low hanging fruit research problems are solved and advances in understanding and better predictions require </a:t>
            </a:r>
          </a:p>
          <a:p>
            <a:pPr marL="165443" indent="-165443">
              <a:buFont typeface="Arial" pitchFamily="34" charset="0"/>
              <a:buChar char="•"/>
            </a:pPr>
            <a:r>
              <a:rPr lang="en-US" baseline="0" dirty="0" smtClean="0"/>
              <a:t>combining  information from multiple sources, </a:t>
            </a:r>
          </a:p>
          <a:p>
            <a:pPr marL="165443" indent="-165443">
              <a:buFont typeface="Arial" pitchFamily="34" charset="0"/>
              <a:buChar char="•"/>
            </a:pPr>
            <a:r>
              <a:rPr lang="en-US" baseline="0" dirty="0" smtClean="0"/>
              <a:t>sharing and collaboration</a:t>
            </a:r>
          </a:p>
          <a:p>
            <a:pPr marL="165443" indent="-165443">
              <a:buFont typeface="Arial" pitchFamily="34" charset="0"/>
              <a:buChar char="•"/>
            </a:pPr>
            <a:r>
              <a:rPr lang="en-US" baseline="0" dirty="0" smtClean="0"/>
              <a:t>Easier access to advanced computational capability</a:t>
            </a:r>
          </a:p>
          <a:p>
            <a:pPr marL="165443" indent="-165443">
              <a:buFont typeface="Arial" pitchFamily="34" charset="0"/>
              <a:buChar char="•"/>
            </a:pPr>
            <a:r>
              <a:rPr lang="en-US" baseline="0" dirty="0" smtClean="0"/>
              <a:t>Sustainability and reliability in software</a:t>
            </a:r>
            <a:endParaRPr lang="en-US" dirty="0" smtClean="0"/>
          </a:p>
          <a:p>
            <a:pPr marL="165443" indent="-165443">
              <a:buFont typeface="Arial"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96E79A-87AA-4B9C-8CA3-60BB7F8FB89E}" type="slidenum">
              <a:rPr lang="en-US" smtClean="0"/>
              <a:pPr/>
              <a:t>3</a:t>
            </a:fld>
            <a:endParaRPr lang="en-US"/>
          </a:p>
        </p:txBody>
      </p:sp>
    </p:spTree>
    <p:extLst>
      <p:ext uri="{BB962C8B-B14F-4D97-AF65-F5344CB8AC3E}">
        <p14:creationId xmlns:p14="http://schemas.microsoft.com/office/powerpoint/2010/main" val="1042654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HydroShare</a:t>
            </a:r>
            <a:r>
              <a:rPr lang="en-US" dirty="0" smtClean="0"/>
              <a:t> project is part of a broad effort in CUAHSI in the area of Hydrologic Information Systems.  We have a team</a:t>
            </a:r>
            <a:r>
              <a:rPr lang="en-US" baseline="0" dirty="0" smtClean="0"/>
              <a:t> of developers and domain scientists from eight universities working on </a:t>
            </a:r>
            <a:r>
              <a:rPr lang="en-US" baseline="0" dirty="0" err="1" smtClean="0"/>
              <a:t>HydroShare</a:t>
            </a:r>
            <a:r>
              <a:rPr lang="en-US" baseline="0" dirty="0" smtClean="0"/>
              <a:t>.  This is part of the</a:t>
            </a:r>
            <a:r>
              <a:rPr lang="en-US" dirty="0" smtClean="0"/>
              <a:t> even broader</a:t>
            </a:r>
            <a:r>
              <a:rPr lang="en-US" baseline="0" dirty="0" smtClean="0"/>
              <a:t> focus in NSF on data management, Cyberinfrastructure and sustainable software.  </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27</a:t>
            </a:fld>
            <a:endParaRPr lang="en-US"/>
          </a:p>
        </p:txBody>
      </p:sp>
    </p:spTree>
    <p:extLst>
      <p:ext uri="{BB962C8B-B14F-4D97-AF65-F5344CB8AC3E}">
        <p14:creationId xmlns:p14="http://schemas.microsoft.com/office/powerpoint/2010/main" val="155340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6438"/>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3539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680" indent="-291414" eaLnBrk="0" hangingPunct="0">
              <a:defRPr>
                <a:solidFill>
                  <a:schemeClr val="tx1"/>
                </a:solidFill>
                <a:latin typeface="Arial" pitchFamily="34" charset="0"/>
              </a:defRPr>
            </a:lvl2pPr>
            <a:lvl3pPr marL="1165661" indent="-233132" eaLnBrk="0" hangingPunct="0">
              <a:defRPr>
                <a:solidFill>
                  <a:schemeClr val="tx1"/>
                </a:solidFill>
                <a:latin typeface="Arial" pitchFamily="34" charset="0"/>
              </a:defRPr>
            </a:lvl3pPr>
            <a:lvl4pPr marL="1631922" indent="-233132" eaLnBrk="0" hangingPunct="0">
              <a:defRPr>
                <a:solidFill>
                  <a:schemeClr val="tx1"/>
                </a:solidFill>
                <a:latin typeface="Arial" pitchFamily="34" charset="0"/>
              </a:defRPr>
            </a:lvl4pPr>
            <a:lvl5pPr marL="2098185" indent="-233132" eaLnBrk="0" hangingPunct="0">
              <a:defRPr>
                <a:solidFill>
                  <a:schemeClr val="tx1"/>
                </a:solidFill>
                <a:latin typeface="Arial" pitchFamily="34" charset="0"/>
              </a:defRPr>
            </a:lvl5pPr>
            <a:lvl6pPr marL="2564452" indent="-233132" eaLnBrk="0" fontAlgn="base" hangingPunct="0">
              <a:spcBef>
                <a:spcPct val="0"/>
              </a:spcBef>
              <a:spcAft>
                <a:spcPct val="0"/>
              </a:spcAft>
              <a:defRPr>
                <a:solidFill>
                  <a:schemeClr val="tx1"/>
                </a:solidFill>
                <a:latin typeface="Arial" pitchFamily="34" charset="0"/>
              </a:defRPr>
            </a:lvl6pPr>
            <a:lvl7pPr marL="3030713" indent="-233132" eaLnBrk="0" fontAlgn="base" hangingPunct="0">
              <a:spcBef>
                <a:spcPct val="0"/>
              </a:spcBef>
              <a:spcAft>
                <a:spcPct val="0"/>
              </a:spcAft>
              <a:defRPr>
                <a:solidFill>
                  <a:schemeClr val="tx1"/>
                </a:solidFill>
                <a:latin typeface="Arial" pitchFamily="34" charset="0"/>
              </a:defRPr>
            </a:lvl7pPr>
            <a:lvl8pPr marL="3496978" indent="-233132" eaLnBrk="0" fontAlgn="base" hangingPunct="0">
              <a:spcBef>
                <a:spcPct val="0"/>
              </a:spcBef>
              <a:spcAft>
                <a:spcPct val="0"/>
              </a:spcAft>
              <a:defRPr>
                <a:solidFill>
                  <a:schemeClr val="tx1"/>
                </a:solidFill>
                <a:latin typeface="Arial" pitchFamily="34" charset="0"/>
              </a:defRPr>
            </a:lvl8pPr>
            <a:lvl9pPr marL="3963242" indent="-233132" eaLnBrk="0" fontAlgn="base" hangingPunct="0">
              <a:spcBef>
                <a:spcPct val="0"/>
              </a:spcBef>
              <a:spcAft>
                <a:spcPct val="0"/>
              </a:spcAft>
              <a:defRPr>
                <a:solidFill>
                  <a:schemeClr val="tx1"/>
                </a:solidFill>
                <a:latin typeface="Arial" pitchFamily="34" charset="0"/>
              </a:defRPr>
            </a:lvl9pPr>
          </a:lstStyle>
          <a:p>
            <a:pPr eaLnBrk="1" hangingPunct="1"/>
            <a:fld id="{2C5208F4-FCB4-4F75-AC3B-FFB108837AAB}" type="slidenum">
              <a:rPr lang="en-US">
                <a:solidFill>
                  <a:srgbClr val="000000"/>
                </a:solidFill>
              </a:rPr>
              <a:pPr eaLnBrk="1" hangingPunct="1"/>
              <a:t>9</a:t>
            </a:fld>
            <a:endParaRPr lang="en-US">
              <a:solidFill>
                <a:srgbClr val="000000"/>
              </a:solidFill>
            </a:endParaRPr>
          </a:p>
        </p:txBody>
      </p:sp>
      <p:sp>
        <p:nvSpPr>
          <p:cNvPr id="120835" name="Rectangle 7"/>
          <p:cNvSpPr txBox="1">
            <a:spLocks noGrp="1" noChangeArrowheads="1"/>
          </p:cNvSpPr>
          <p:nvPr/>
        </p:nvSpPr>
        <p:spPr bwMode="auto">
          <a:xfrm>
            <a:off x="3976335" y="8839014"/>
            <a:ext cx="3041969" cy="46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2" tIns="46628" rIns="93252" bIns="4662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6FC279A4-94CE-4555-B18B-46254134F8D1}" type="slidenum">
              <a:rPr lang="en-US" sz="1200">
                <a:solidFill>
                  <a:srgbClr val="000000"/>
                </a:solidFill>
                <a:latin typeface="Calibri" pitchFamily="34" charset="0"/>
              </a:rPr>
              <a:pPr algn="r" eaLnBrk="1" fontAlgn="base" hangingPunct="1">
                <a:spcBef>
                  <a:spcPct val="0"/>
                </a:spcBef>
                <a:spcAft>
                  <a:spcPct val="0"/>
                </a:spcAft>
              </a:pPr>
              <a:t>9</a:t>
            </a:fld>
            <a:endParaRPr lang="en-US" sz="1200">
              <a:solidFill>
                <a:srgbClr val="000000"/>
              </a:solidFill>
              <a:latin typeface="Calibri" pitchFamily="34"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376310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680" indent="-291414" eaLnBrk="0" hangingPunct="0">
              <a:defRPr>
                <a:solidFill>
                  <a:schemeClr val="tx1"/>
                </a:solidFill>
                <a:latin typeface="Arial" pitchFamily="34" charset="0"/>
              </a:defRPr>
            </a:lvl2pPr>
            <a:lvl3pPr marL="1165661" indent="-233132" eaLnBrk="0" hangingPunct="0">
              <a:defRPr>
                <a:solidFill>
                  <a:schemeClr val="tx1"/>
                </a:solidFill>
                <a:latin typeface="Arial" pitchFamily="34" charset="0"/>
              </a:defRPr>
            </a:lvl3pPr>
            <a:lvl4pPr marL="1631922" indent="-233132" eaLnBrk="0" hangingPunct="0">
              <a:defRPr>
                <a:solidFill>
                  <a:schemeClr val="tx1"/>
                </a:solidFill>
                <a:latin typeface="Arial" pitchFamily="34" charset="0"/>
              </a:defRPr>
            </a:lvl4pPr>
            <a:lvl5pPr marL="2098185" indent="-233132" eaLnBrk="0" hangingPunct="0">
              <a:defRPr>
                <a:solidFill>
                  <a:schemeClr val="tx1"/>
                </a:solidFill>
                <a:latin typeface="Arial" pitchFamily="34" charset="0"/>
              </a:defRPr>
            </a:lvl5pPr>
            <a:lvl6pPr marL="2564452" indent="-233132" eaLnBrk="0" fontAlgn="base" hangingPunct="0">
              <a:spcBef>
                <a:spcPct val="0"/>
              </a:spcBef>
              <a:spcAft>
                <a:spcPct val="0"/>
              </a:spcAft>
              <a:defRPr>
                <a:solidFill>
                  <a:schemeClr val="tx1"/>
                </a:solidFill>
                <a:latin typeface="Arial" pitchFamily="34" charset="0"/>
              </a:defRPr>
            </a:lvl6pPr>
            <a:lvl7pPr marL="3030713" indent="-233132" eaLnBrk="0" fontAlgn="base" hangingPunct="0">
              <a:spcBef>
                <a:spcPct val="0"/>
              </a:spcBef>
              <a:spcAft>
                <a:spcPct val="0"/>
              </a:spcAft>
              <a:defRPr>
                <a:solidFill>
                  <a:schemeClr val="tx1"/>
                </a:solidFill>
                <a:latin typeface="Arial" pitchFamily="34" charset="0"/>
              </a:defRPr>
            </a:lvl7pPr>
            <a:lvl8pPr marL="3496978" indent="-233132" eaLnBrk="0" fontAlgn="base" hangingPunct="0">
              <a:spcBef>
                <a:spcPct val="0"/>
              </a:spcBef>
              <a:spcAft>
                <a:spcPct val="0"/>
              </a:spcAft>
              <a:defRPr>
                <a:solidFill>
                  <a:schemeClr val="tx1"/>
                </a:solidFill>
                <a:latin typeface="Arial" pitchFamily="34" charset="0"/>
              </a:defRPr>
            </a:lvl8pPr>
            <a:lvl9pPr marL="3963242" indent="-233132" eaLnBrk="0" fontAlgn="base" hangingPunct="0">
              <a:spcBef>
                <a:spcPct val="0"/>
              </a:spcBef>
              <a:spcAft>
                <a:spcPct val="0"/>
              </a:spcAft>
              <a:defRPr>
                <a:solidFill>
                  <a:schemeClr val="tx1"/>
                </a:solidFill>
                <a:latin typeface="Arial" pitchFamily="34" charset="0"/>
              </a:defRPr>
            </a:lvl9pPr>
          </a:lstStyle>
          <a:p>
            <a:pPr eaLnBrk="1" hangingPunct="1"/>
            <a:fld id="{DB8B63CB-012D-4D71-8640-380D5D6FA467}" type="slidenum">
              <a:rPr lang="en-US">
                <a:solidFill>
                  <a:srgbClr val="000000"/>
                </a:solidFill>
              </a:rPr>
              <a:pPr eaLnBrk="1" hangingPunct="1"/>
              <a:t>10</a:t>
            </a:fld>
            <a:endParaRPr lang="en-US">
              <a:solidFill>
                <a:srgbClr val="000000"/>
              </a:solidFill>
            </a:endParaRPr>
          </a:p>
        </p:txBody>
      </p:sp>
      <p:sp>
        <p:nvSpPr>
          <p:cNvPr id="121859" name="Rectangle 7"/>
          <p:cNvSpPr txBox="1">
            <a:spLocks noGrp="1" noChangeArrowheads="1"/>
          </p:cNvSpPr>
          <p:nvPr/>
        </p:nvSpPr>
        <p:spPr bwMode="auto">
          <a:xfrm>
            <a:off x="3976335" y="8839014"/>
            <a:ext cx="3041969" cy="46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2" tIns="46628" rIns="93252" bIns="4662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D4EFBBEF-7629-42C1-84C0-5175C8E8F4B2}" type="slidenum">
              <a:rPr lang="en-US" sz="1200">
                <a:solidFill>
                  <a:srgbClr val="000000"/>
                </a:solidFill>
                <a:latin typeface="Calibri" pitchFamily="34" charset="0"/>
              </a:rPr>
              <a:pPr algn="r" eaLnBrk="1" fontAlgn="base" hangingPunct="1">
                <a:spcBef>
                  <a:spcPct val="0"/>
                </a:spcBef>
                <a:spcAft>
                  <a:spcPct val="0"/>
                </a:spcAft>
              </a:pPr>
              <a:t>10</a:t>
            </a:fld>
            <a:endParaRPr lang="en-US" sz="1200">
              <a:solidFill>
                <a:srgbClr val="000000"/>
              </a:solidFill>
              <a:latin typeface="Calibri" pitchFamily="34"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54106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service URLs that the HD tool uses are seen in </a:t>
            </a:r>
            <a:r>
              <a:rPr lang="en-US" dirty="0" smtClean="0">
                <a:hlinkClick r:id="rId3"/>
              </a:rPr>
              <a:t>http://hydrodesktop.codeplex.com/SourceControl/changeset/view/475b15a84bf4#Source%2fEPADelineation%2fCallWebService.cs</a:t>
            </a:r>
            <a:r>
              <a:rPr lang="en-US" dirty="0" smtClean="0"/>
              <a:t> The HD tool uses the Point Indexing Service to find the nearest NHD reach to where the user clicked. This returns a location on that reach. This point location is then used as input to the Navigation Delineation Service to get the watershed, and the Upstream/Downstream Service to get the river lines. The delineation service has two limitations: * It only works up to a certain distance upstream. I think we have it set to 100km. So for large watersheds (those with more than 100km of stream length upstream of where the user clicked), we don't get the most upstream portions of the watershed. * It doesn't delineate exactly to where the user clicked. It delineates to the endpoint of the NHD reach. </a:t>
            </a:r>
            <a:r>
              <a:rPr lang="en-US" smtClean="0"/>
              <a:t>(Can't remember if it is the clicked reach or the upstream reach -- try it and see.)</a:t>
            </a:r>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11</a:t>
            </a:fld>
            <a:endParaRPr lang="en-US"/>
          </a:p>
        </p:txBody>
      </p:sp>
    </p:spTree>
    <p:extLst>
      <p:ext uri="{BB962C8B-B14F-4D97-AF65-F5344CB8AC3E}">
        <p14:creationId xmlns:p14="http://schemas.microsoft.com/office/powerpoint/2010/main" val="55492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12</a:t>
            </a:fld>
            <a:endParaRPr lang="en-US"/>
          </a:p>
        </p:txBody>
      </p:sp>
    </p:spTree>
    <p:extLst>
      <p:ext uri="{BB962C8B-B14F-4D97-AF65-F5344CB8AC3E}">
        <p14:creationId xmlns:p14="http://schemas.microsoft.com/office/powerpoint/2010/main" val="389526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lnSpc>
                <a:spcPct val="115000"/>
              </a:lnSpc>
              <a:spcAft>
                <a:spcPts val="1020"/>
              </a:spcAft>
              <a:defRPr/>
            </a:pPr>
            <a:r>
              <a:rPr lang="en-US" dirty="0" smtClean="0">
                <a:ea typeface="Calibri"/>
                <a:cs typeface="Times New Roman"/>
              </a:rPr>
              <a:t>HydroShare will be a collaborative environment for sharing hydrologic data and models aimed at giving hydrologists the technology infrastructure they need to address critical issues related to water quantity, quality, accessibility, and management.  </a:t>
            </a:r>
          </a:p>
          <a:p>
            <a:pPr>
              <a:lnSpc>
                <a:spcPct val="115000"/>
              </a:lnSpc>
              <a:spcAft>
                <a:spcPts val="1020"/>
              </a:spcAft>
              <a:defRPr/>
            </a:pPr>
            <a:endParaRPr lang="en-US" dirty="0" smtClean="0">
              <a:ea typeface="Calibri"/>
              <a:cs typeface="Times New Roman"/>
            </a:endParaRPr>
          </a:p>
          <a:p>
            <a:pPr>
              <a:lnSpc>
                <a:spcPct val="115000"/>
              </a:lnSpc>
              <a:spcAft>
                <a:spcPts val="1020"/>
              </a:spcAft>
              <a:defRPr/>
            </a:pPr>
            <a:r>
              <a:rPr lang="en-US" dirty="0" smtClean="0">
                <a:ea typeface="Calibri"/>
                <a:cs typeface="Times New Roman"/>
              </a:rPr>
              <a:t>HydroShare will expand the data sharing capability of the CUAHSI Hydrologic Information System by broadening the classes of data accommodated, expanding capability to include the sharing of models and model components, and taking advantage of emerging social media functionality to enhance information about and collaboration around hydrologic data and models. </a:t>
            </a:r>
          </a:p>
          <a:p>
            <a:pPr>
              <a:lnSpc>
                <a:spcPct val="115000"/>
              </a:lnSpc>
              <a:spcAft>
                <a:spcPts val="1020"/>
              </a:spcAft>
              <a:defRPr/>
            </a:pPr>
            <a:endParaRPr lang="en-US" dirty="0" smtClean="0">
              <a:ea typeface="Calibri"/>
              <a:cs typeface="Times New Roman"/>
            </a:endParaRPr>
          </a:p>
          <a:p>
            <a:pPr>
              <a:lnSpc>
                <a:spcPct val="115000"/>
              </a:lnSpc>
              <a:spcAft>
                <a:spcPts val="1020"/>
              </a:spcAft>
              <a:defRPr/>
            </a:pPr>
            <a:r>
              <a:rPr lang="en-US" dirty="0" smtClean="0">
                <a:ea typeface="Calibri"/>
                <a:cs typeface="Times New Roman"/>
              </a:rPr>
              <a:t>Functionality will include</a:t>
            </a:r>
          </a:p>
          <a:p>
            <a:pPr marL="349778" indent="-349778">
              <a:lnSpc>
                <a:spcPct val="115000"/>
              </a:lnSpc>
              <a:spcAft>
                <a:spcPts val="1020"/>
              </a:spcAft>
              <a:buFont typeface="+mj-lt"/>
              <a:buAutoNum type="arabicPeriod"/>
              <a:tabLst>
                <a:tab pos="466371" algn="l"/>
              </a:tabLst>
              <a:defRPr/>
            </a:pPr>
            <a:r>
              <a:rPr lang="en-US" dirty="0" smtClean="0">
                <a:ea typeface="Calibri"/>
                <a:cs typeface="Times New Roman"/>
              </a:rPr>
              <a:t>A web portal for model and data sharing </a:t>
            </a:r>
          </a:p>
          <a:p>
            <a:pPr marL="349778" indent="-349778">
              <a:lnSpc>
                <a:spcPct val="115000"/>
              </a:lnSpc>
              <a:spcAft>
                <a:spcPts val="1020"/>
              </a:spcAft>
              <a:buFont typeface="+mj-lt"/>
              <a:buAutoNum type="arabicPeriod"/>
              <a:tabLst>
                <a:tab pos="466371" algn="l"/>
              </a:tabLst>
              <a:defRPr/>
            </a:pPr>
            <a:r>
              <a:rPr lang="en-US" dirty="0" smtClean="0">
                <a:ea typeface="Calibri"/>
                <a:cs typeface="Times New Roman"/>
              </a:rPr>
              <a:t>Sharing features added to HydroDesktop client software</a:t>
            </a:r>
          </a:p>
          <a:p>
            <a:pPr marL="349778" indent="-349778">
              <a:lnSpc>
                <a:spcPct val="115000"/>
              </a:lnSpc>
              <a:spcAft>
                <a:spcPts val="1020"/>
              </a:spcAft>
              <a:buFont typeface="+mj-lt"/>
              <a:buAutoNum type="arabicPeriod"/>
              <a:tabLst>
                <a:tab pos="466371" algn="l"/>
              </a:tabLst>
              <a:defRPr/>
            </a:pPr>
            <a:r>
              <a:rPr lang="en-US" dirty="0" smtClean="0">
                <a:ea typeface="Calibri"/>
                <a:cs typeface="Times New Roman"/>
              </a:rPr>
              <a:t>Access to more types of hydrologic data using standards compliant data formats and interfaces </a:t>
            </a:r>
          </a:p>
          <a:p>
            <a:pPr marL="349778" indent="-349778">
              <a:lnSpc>
                <a:spcPct val="115000"/>
              </a:lnSpc>
              <a:spcAft>
                <a:spcPts val="1020"/>
              </a:spcAft>
              <a:buFont typeface="+mj-lt"/>
              <a:buAutoNum type="arabicPeriod"/>
              <a:tabLst>
                <a:tab pos="466371" algn="l"/>
              </a:tabLst>
              <a:defRPr/>
            </a:pPr>
            <a:r>
              <a:rPr lang="en-US" dirty="0" smtClean="0">
                <a:ea typeface="Calibri"/>
                <a:cs typeface="Times New Roman"/>
              </a:rPr>
              <a:t>Enhanced catalog functionality that broadens discovery functionality to different data types and models </a:t>
            </a:r>
          </a:p>
          <a:p>
            <a:pPr marL="349778" indent="-349778">
              <a:lnSpc>
                <a:spcPct val="115000"/>
              </a:lnSpc>
              <a:spcAft>
                <a:spcPts val="1020"/>
              </a:spcAft>
              <a:buFont typeface="+mj-lt"/>
              <a:buAutoNum type="arabicPeriod"/>
              <a:tabLst>
                <a:tab pos="466371" algn="l"/>
              </a:tabLst>
              <a:defRPr/>
            </a:pPr>
            <a:r>
              <a:rPr lang="en-US" dirty="0" smtClean="0">
                <a:ea typeface="Calibri"/>
                <a:cs typeface="Times New Roman"/>
              </a:rPr>
              <a:t>New model sharing and discovery functionality</a:t>
            </a:r>
          </a:p>
          <a:p>
            <a:pPr marL="349778" indent="-349778">
              <a:lnSpc>
                <a:spcPct val="115000"/>
              </a:lnSpc>
              <a:spcAft>
                <a:spcPts val="1020"/>
              </a:spcAft>
              <a:buFont typeface="+mj-lt"/>
              <a:buAutoNum type="arabicPeriod"/>
              <a:tabLst>
                <a:tab pos="466371" algn="l"/>
              </a:tabLst>
              <a:defRPr/>
            </a:pPr>
            <a:r>
              <a:rPr lang="en-US" dirty="0" smtClean="0">
                <a:ea typeface="Calibri"/>
                <a:cs typeface="Times New Roman"/>
              </a:rPr>
              <a:t>Enhanced easy to use access to high performance computing</a:t>
            </a:r>
          </a:p>
          <a:p>
            <a:pPr marL="349778" indent="-349778">
              <a:lnSpc>
                <a:spcPct val="115000"/>
              </a:lnSpc>
              <a:spcAft>
                <a:spcPts val="1020"/>
              </a:spcAft>
              <a:buFont typeface="+mj-lt"/>
              <a:buAutoNum type="arabicPeriod"/>
              <a:tabLst>
                <a:tab pos="466371" algn="l"/>
              </a:tabLst>
              <a:defRPr/>
            </a:pPr>
            <a:r>
              <a:rPr lang="en-US" dirty="0" smtClean="0">
                <a:ea typeface="Calibri"/>
                <a:cs typeface="Times New Roman"/>
              </a:rPr>
              <a:t>Social media and collaboration functionality</a:t>
            </a:r>
          </a:p>
          <a:p>
            <a:pPr marL="349778" indent="-349778">
              <a:lnSpc>
                <a:spcPct val="115000"/>
              </a:lnSpc>
              <a:spcAft>
                <a:spcPts val="1020"/>
              </a:spcAft>
              <a:buFont typeface="+mj-lt"/>
              <a:buAutoNum type="arabicPeriod"/>
              <a:tabLst>
                <a:tab pos="466371" algn="l"/>
              </a:tabLst>
              <a:defRPr/>
            </a:pPr>
            <a:r>
              <a:rPr lang="en-US" dirty="0" smtClean="0">
                <a:ea typeface="Calibri"/>
                <a:cs typeface="Times New Roman"/>
              </a:rPr>
              <a:t>Linkages to other data and modeling systems such as USGS and CUAHSI data services, NASA earth exchange and HPC resources e.g. at CSDMS</a:t>
            </a:r>
          </a:p>
          <a:p>
            <a:pPr eaLnBrk="1" hangingPunct="1">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57853" indent="-291481" eaLnBrk="0" hangingPunct="0">
              <a:defRPr>
                <a:solidFill>
                  <a:schemeClr val="tx1"/>
                </a:solidFill>
                <a:latin typeface="Arial" charset="0"/>
                <a:ea typeface="ＭＳ Ｐゴシック" pitchFamily="34" charset="-128"/>
              </a:defRPr>
            </a:lvl2pPr>
            <a:lvl3pPr marL="1165928" indent="-233185" eaLnBrk="0" hangingPunct="0">
              <a:defRPr>
                <a:solidFill>
                  <a:schemeClr val="tx1"/>
                </a:solidFill>
                <a:latin typeface="Arial" charset="0"/>
                <a:ea typeface="ＭＳ Ｐゴシック" pitchFamily="34" charset="-128"/>
              </a:defRPr>
            </a:lvl3pPr>
            <a:lvl4pPr marL="1632299" indent="-233185" eaLnBrk="0" hangingPunct="0">
              <a:defRPr>
                <a:solidFill>
                  <a:schemeClr val="tx1"/>
                </a:solidFill>
                <a:latin typeface="Arial" charset="0"/>
                <a:ea typeface="ＭＳ Ｐゴシック" pitchFamily="34" charset="-128"/>
              </a:defRPr>
            </a:lvl4pPr>
            <a:lvl5pPr marL="2098671" indent="-233185" eaLnBrk="0" hangingPunct="0">
              <a:defRPr>
                <a:solidFill>
                  <a:schemeClr val="tx1"/>
                </a:solidFill>
                <a:latin typeface="Arial" charset="0"/>
                <a:ea typeface="ＭＳ Ｐゴシック" pitchFamily="34" charset="-128"/>
              </a:defRPr>
            </a:lvl5pPr>
            <a:lvl6pPr marL="2565042" indent="-233185" eaLnBrk="0" fontAlgn="base" hangingPunct="0">
              <a:spcBef>
                <a:spcPct val="0"/>
              </a:spcBef>
              <a:spcAft>
                <a:spcPct val="0"/>
              </a:spcAft>
              <a:defRPr>
                <a:solidFill>
                  <a:schemeClr val="tx1"/>
                </a:solidFill>
                <a:latin typeface="Arial" charset="0"/>
                <a:ea typeface="ＭＳ Ｐゴシック" pitchFamily="34" charset="-128"/>
              </a:defRPr>
            </a:lvl6pPr>
            <a:lvl7pPr marL="3031413" indent="-233185" eaLnBrk="0" fontAlgn="base" hangingPunct="0">
              <a:spcBef>
                <a:spcPct val="0"/>
              </a:spcBef>
              <a:spcAft>
                <a:spcPct val="0"/>
              </a:spcAft>
              <a:defRPr>
                <a:solidFill>
                  <a:schemeClr val="tx1"/>
                </a:solidFill>
                <a:latin typeface="Arial" charset="0"/>
                <a:ea typeface="ＭＳ Ｐゴシック" pitchFamily="34" charset="-128"/>
              </a:defRPr>
            </a:lvl7pPr>
            <a:lvl8pPr marL="3497784" indent="-233185" eaLnBrk="0" fontAlgn="base" hangingPunct="0">
              <a:spcBef>
                <a:spcPct val="0"/>
              </a:spcBef>
              <a:spcAft>
                <a:spcPct val="0"/>
              </a:spcAft>
              <a:defRPr>
                <a:solidFill>
                  <a:schemeClr val="tx1"/>
                </a:solidFill>
                <a:latin typeface="Arial" charset="0"/>
                <a:ea typeface="ＭＳ Ｐゴシック" pitchFamily="34" charset="-128"/>
              </a:defRPr>
            </a:lvl8pPr>
            <a:lvl9pPr marL="3964156" indent="-23318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A9F6B7-BBE4-49DD-9008-4958E606936B}" type="slidenum">
              <a:rPr lang="en-US" smtClean="0">
                <a:solidFill>
                  <a:srgbClr val="000000"/>
                </a:solidFill>
              </a:rPr>
              <a:pPr eaLnBrk="1" hangingPunct="1"/>
              <a:t>16</a:t>
            </a:fld>
            <a:endParaRPr lang="en-US" smtClean="0">
              <a:solidFill>
                <a:srgbClr val="000000"/>
              </a:solidFill>
            </a:endParaRPr>
          </a:p>
        </p:txBody>
      </p:sp>
    </p:spTree>
    <p:extLst>
      <p:ext uri="{BB962C8B-B14F-4D97-AF65-F5344CB8AC3E}">
        <p14:creationId xmlns:p14="http://schemas.microsoft.com/office/powerpoint/2010/main" val="300019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17</a:t>
            </a:fld>
            <a:endParaRPr lang="en-US"/>
          </a:p>
        </p:txBody>
      </p:sp>
    </p:spTree>
    <p:extLst>
      <p:ext uri="{BB962C8B-B14F-4D97-AF65-F5344CB8AC3E}">
        <p14:creationId xmlns:p14="http://schemas.microsoft.com/office/powerpoint/2010/main" val="402874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a:t>Data: Links to national and global data sets of essential terrestrial variables (e.g. NASA NEX, </a:t>
            </a:r>
            <a:r>
              <a:rPr lang="en-US" dirty="0" err="1"/>
              <a:t>HydroTerre</a:t>
            </a:r>
            <a:r>
              <a:rPr lang="en-US" dirty="0"/>
              <a:t>)</a:t>
            </a:r>
          </a:p>
          <a:p>
            <a:r>
              <a:rPr lang="en-US" dirty="0"/>
              <a:t>Tools to preprocess and configure inputs</a:t>
            </a:r>
          </a:p>
          <a:p>
            <a:r>
              <a:rPr lang="en-US" dirty="0"/>
              <a:t>Preconfigured models and modeling systems as services</a:t>
            </a:r>
          </a:p>
          <a:p>
            <a:r>
              <a:rPr lang="en-US" dirty="0"/>
              <a:t>Standards for information exchange for interoperability (</a:t>
            </a:r>
            <a:r>
              <a:rPr lang="en-US" dirty="0" err="1"/>
              <a:t>OpenMI</a:t>
            </a:r>
            <a:r>
              <a:rPr lang="en-US" dirty="0"/>
              <a:t>, CSDMS BMI)</a:t>
            </a:r>
          </a:p>
          <a:p>
            <a:r>
              <a:rPr lang="en-US" dirty="0"/>
              <a:t>Tools for Visualization and Analysis</a:t>
            </a:r>
          </a:p>
          <a:p>
            <a:r>
              <a:rPr lang="en-US" dirty="0"/>
              <a:t>Automated reasoning to couple models based on purpose, context, data and resources</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23</a:t>
            </a:fld>
            <a:endParaRPr lang="en-US"/>
          </a:p>
        </p:txBody>
      </p:sp>
    </p:spTree>
    <p:extLst>
      <p:ext uri="{BB962C8B-B14F-4D97-AF65-F5344CB8AC3E}">
        <p14:creationId xmlns:p14="http://schemas.microsoft.com/office/powerpoint/2010/main" val="402696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4" y="3886200"/>
            <a:ext cx="6400800" cy="1752600"/>
          </a:xfrm>
        </p:spPr>
        <p:txBody>
          <a:bodyPr/>
          <a:lstStyle>
            <a:lvl1pPr marL="0" indent="0" algn="ctr">
              <a:buNone/>
              <a:defRPr>
                <a:solidFill>
                  <a:schemeClr val="tx1">
                    <a:tint val="75000"/>
                  </a:schemeClr>
                </a:solidFill>
              </a:defRPr>
            </a:lvl1pPr>
            <a:lvl2pPr marL="457072" indent="0" algn="ctr">
              <a:buNone/>
              <a:defRPr>
                <a:solidFill>
                  <a:schemeClr val="tx1">
                    <a:tint val="75000"/>
                  </a:schemeClr>
                </a:solidFill>
              </a:defRPr>
            </a:lvl2pPr>
            <a:lvl3pPr marL="914144" indent="0" algn="ctr">
              <a:buNone/>
              <a:defRPr>
                <a:solidFill>
                  <a:schemeClr val="tx1">
                    <a:tint val="75000"/>
                  </a:schemeClr>
                </a:solidFill>
              </a:defRPr>
            </a:lvl3pPr>
            <a:lvl4pPr marL="1371214" indent="0" algn="ctr">
              <a:buNone/>
              <a:defRPr>
                <a:solidFill>
                  <a:schemeClr val="tx1">
                    <a:tint val="75000"/>
                  </a:schemeClr>
                </a:solidFill>
              </a:defRPr>
            </a:lvl4pPr>
            <a:lvl5pPr marL="1828284" indent="0" algn="ctr">
              <a:buNone/>
              <a:defRPr>
                <a:solidFill>
                  <a:schemeClr val="tx1">
                    <a:tint val="75000"/>
                  </a:schemeClr>
                </a:solidFill>
              </a:defRPr>
            </a:lvl5pPr>
            <a:lvl6pPr marL="2285357" indent="0" algn="ctr">
              <a:buNone/>
              <a:defRPr>
                <a:solidFill>
                  <a:schemeClr val="tx1">
                    <a:tint val="75000"/>
                  </a:schemeClr>
                </a:solidFill>
              </a:defRPr>
            </a:lvl6pPr>
            <a:lvl7pPr marL="2742429" indent="0" algn="ctr">
              <a:buNone/>
              <a:defRPr>
                <a:solidFill>
                  <a:schemeClr val="tx1">
                    <a:tint val="75000"/>
                  </a:schemeClr>
                </a:solidFill>
              </a:defRPr>
            </a:lvl7pPr>
            <a:lvl8pPr marL="3199500" indent="0" algn="ctr">
              <a:buNone/>
              <a:defRPr>
                <a:solidFill>
                  <a:schemeClr val="tx1">
                    <a:tint val="75000"/>
                  </a:schemeClr>
                </a:solidFill>
              </a:defRPr>
            </a:lvl8pPr>
            <a:lvl9pPr marL="36565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7E6F84-B6DD-445F-BF28-EB8D401685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1382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98499-3935-44AC-97F5-36923409CF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357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72" indent="0">
              <a:buNone/>
              <a:defRPr sz="1800">
                <a:solidFill>
                  <a:schemeClr val="tx1">
                    <a:tint val="75000"/>
                  </a:schemeClr>
                </a:solidFill>
              </a:defRPr>
            </a:lvl2pPr>
            <a:lvl3pPr marL="914144" indent="0">
              <a:buNone/>
              <a:defRPr sz="1600">
                <a:solidFill>
                  <a:schemeClr val="tx1">
                    <a:tint val="75000"/>
                  </a:schemeClr>
                </a:solidFill>
              </a:defRPr>
            </a:lvl3pPr>
            <a:lvl4pPr marL="1371214" indent="0">
              <a:buNone/>
              <a:defRPr sz="1400">
                <a:solidFill>
                  <a:schemeClr val="tx1">
                    <a:tint val="75000"/>
                  </a:schemeClr>
                </a:solidFill>
              </a:defRPr>
            </a:lvl4pPr>
            <a:lvl5pPr marL="1828284" indent="0">
              <a:buNone/>
              <a:defRPr sz="1400">
                <a:solidFill>
                  <a:schemeClr val="tx1">
                    <a:tint val="75000"/>
                  </a:schemeClr>
                </a:solidFill>
              </a:defRPr>
            </a:lvl5pPr>
            <a:lvl6pPr marL="2285357" indent="0">
              <a:buNone/>
              <a:defRPr sz="1400">
                <a:solidFill>
                  <a:schemeClr val="tx1">
                    <a:tint val="75000"/>
                  </a:schemeClr>
                </a:solidFill>
              </a:defRPr>
            </a:lvl6pPr>
            <a:lvl7pPr marL="2742429" indent="0">
              <a:buNone/>
              <a:defRPr sz="1400">
                <a:solidFill>
                  <a:schemeClr val="tx1">
                    <a:tint val="75000"/>
                  </a:schemeClr>
                </a:solidFill>
              </a:defRPr>
            </a:lvl7pPr>
            <a:lvl8pPr marL="3199500" indent="0">
              <a:buNone/>
              <a:defRPr sz="1400">
                <a:solidFill>
                  <a:schemeClr val="tx1">
                    <a:tint val="75000"/>
                  </a:schemeClr>
                </a:solidFill>
              </a:defRPr>
            </a:lvl8pPr>
            <a:lvl9pPr marL="36565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101506-C1D2-49B7-9396-E89DBA0A6E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459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5AFBC5-0C33-48E0-AC97-4E00344BBA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6043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72" indent="0">
              <a:buNone/>
              <a:defRPr sz="2000" b="1"/>
            </a:lvl2pPr>
            <a:lvl3pPr marL="914144" indent="0">
              <a:buNone/>
              <a:defRPr sz="1800" b="1"/>
            </a:lvl3pPr>
            <a:lvl4pPr marL="1371214" indent="0">
              <a:buNone/>
              <a:defRPr sz="1600" b="1"/>
            </a:lvl4pPr>
            <a:lvl5pPr marL="1828284" indent="0">
              <a:buNone/>
              <a:defRPr sz="1600" b="1"/>
            </a:lvl5pPr>
            <a:lvl6pPr marL="2285357" indent="0">
              <a:buNone/>
              <a:defRPr sz="1600" b="1"/>
            </a:lvl6pPr>
            <a:lvl7pPr marL="2742429" indent="0">
              <a:buNone/>
              <a:defRPr sz="1600" b="1"/>
            </a:lvl7pPr>
            <a:lvl8pPr marL="3199500" indent="0">
              <a:buNone/>
              <a:defRPr sz="1600" b="1"/>
            </a:lvl8pPr>
            <a:lvl9pPr marL="36565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72" indent="0">
              <a:buNone/>
              <a:defRPr sz="2000" b="1"/>
            </a:lvl2pPr>
            <a:lvl3pPr marL="914144" indent="0">
              <a:buNone/>
              <a:defRPr sz="1800" b="1"/>
            </a:lvl3pPr>
            <a:lvl4pPr marL="1371214" indent="0">
              <a:buNone/>
              <a:defRPr sz="1600" b="1"/>
            </a:lvl4pPr>
            <a:lvl5pPr marL="1828284" indent="0">
              <a:buNone/>
              <a:defRPr sz="1600" b="1"/>
            </a:lvl5pPr>
            <a:lvl6pPr marL="2285357" indent="0">
              <a:buNone/>
              <a:defRPr sz="1600" b="1"/>
            </a:lvl6pPr>
            <a:lvl7pPr marL="2742429" indent="0">
              <a:buNone/>
              <a:defRPr sz="1600" b="1"/>
            </a:lvl7pPr>
            <a:lvl8pPr marL="3199500" indent="0">
              <a:buNone/>
              <a:defRPr sz="1600" b="1"/>
            </a:lvl8pPr>
            <a:lvl9pPr marL="36565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9B3B8F7-8E5B-4CEB-82EB-8E4B0629DB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9032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47324B-7C41-423B-AE71-D3E74D954B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920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07A9F3B-5762-477B-992E-E368DE4ADF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2257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72" indent="0">
              <a:buNone/>
              <a:defRPr sz="1200"/>
            </a:lvl2pPr>
            <a:lvl3pPr marL="914144" indent="0">
              <a:buNone/>
              <a:defRPr sz="1000"/>
            </a:lvl3pPr>
            <a:lvl4pPr marL="1371214" indent="0">
              <a:buNone/>
              <a:defRPr sz="900"/>
            </a:lvl4pPr>
            <a:lvl5pPr marL="1828284" indent="0">
              <a:buNone/>
              <a:defRPr sz="900"/>
            </a:lvl5pPr>
            <a:lvl6pPr marL="2285357" indent="0">
              <a:buNone/>
              <a:defRPr sz="900"/>
            </a:lvl6pPr>
            <a:lvl7pPr marL="2742429" indent="0">
              <a:buNone/>
              <a:defRPr sz="900"/>
            </a:lvl7pPr>
            <a:lvl8pPr marL="3199500" indent="0">
              <a:buNone/>
              <a:defRPr sz="900"/>
            </a:lvl8pPr>
            <a:lvl9pPr marL="36565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6C65BD-53C6-4196-9029-186D08B613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974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72" indent="0">
              <a:buNone/>
              <a:defRPr sz="2800"/>
            </a:lvl2pPr>
            <a:lvl3pPr marL="914144" indent="0">
              <a:buNone/>
              <a:defRPr sz="2400"/>
            </a:lvl3pPr>
            <a:lvl4pPr marL="1371214" indent="0">
              <a:buNone/>
              <a:defRPr sz="2000"/>
            </a:lvl4pPr>
            <a:lvl5pPr marL="1828284" indent="0">
              <a:buNone/>
              <a:defRPr sz="2000"/>
            </a:lvl5pPr>
            <a:lvl6pPr marL="2285357" indent="0">
              <a:buNone/>
              <a:defRPr sz="2000"/>
            </a:lvl6pPr>
            <a:lvl7pPr marL="2742429" indent="0">
              <a:buNone/>
              <a:defRPr sz="2000"/>
            </a:lvl7pPr>
            <a:lvl8pPr marL="3199500" indent="0">
              <a:buNone/>
              <a:defRPr sz="2000"/>
            </a:lvl8pPr>
            <a:lvl9pPr marL="3656572"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72" indent="0">
              <a:buNone/>
              <a:defRPr sz="1200"/>
            </a:lvl2pPr>
            <a:lvl3pPr marL="914144" indent="0">
              <a:buNone/>
              <a:defRPr sz="1000"/>
            </a:lvl3pPr>
            <a:lvl4pPr marL="1371214" indent="0">
              <a:buNone/>
              <a:defRPr sz="900"/>
            </a:lvl4pPr>
            <a:lvl5pPr marL="1828284" indent="0">
              <a:buNone/>
              <a:defRPr sz="900"/>
            </a:lvl5pPr>
            <a:lvl6pPr marL="2285357" indent="0">
              <a:buNone/>
              <a:defRPr sz="900"/>
            </a:lvl6pPr>
            <a:lvl7pPr marL="2742429" indent="0">
              <a:buNone/>
              <a:defRPr sz="900"/>
            </a:lvl7pPr>
            <a:lvl8pPr marL="3199500" indent="0">
              <a:buNone/>
              <a:defRPr sz="900"/>
            </a:lvl8pPr>
            <a:lvl9pPr marL="36565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F91BB4-5330-4E4E-BED3-9EE77BB4DE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3288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752D7-7C1A-411D-BBD3-C71DCA28CB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0062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53F51B-7E32-4747-896C-B8A4A654CB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4361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503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551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330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506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1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474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7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497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722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000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11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pPr/>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pPr/>
              <a:t>5/27/2013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pPr/>
              <a:t>5/27/2013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pPr/>
              <a:t>5/27/2013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pPr/>
              <a:t>5/27/2013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14" tIns="45707" rIns="91414" bIns="45707" rtlCol="0" anchor="ctr"/>
          <a:lstStyle>
            <a:lvl1pPr algn="l" fontAlgn="auto">
              <a:spcBef>
                <a:spcPts val="0"/>
              </a:spcBef>
              <a:spcAft>
                <a:spcPts val="0"/>
              </a:spcAft>
              <a:defRPr sz="1200">
                <a:solidFill>
                  <a:schemeClr val="tx1">
                    <a:tint val="75000"/>
                  </a:schemeClr>
                </a:solidFill>
                <a:latin typeface="+mn-lt"/>
              </a:defRPr>
            </a:lvl1pPr>
          </a:lstStyle>
          <a:p>
            <a:pPr defTabSz="914144">
              <a:defRPr/>
            </a:pPr>
            <a:endParaRPr lang="en-US">
              <a:solidFill>
                <a:prstClr val="black">
                  <a:tint val="75000"/>
                </a:prstClr>
              </a:solidFill>
            </a:endParaRPr>
          </a:p>
        </p:txBody>
      </p:sp>
      <p:sp>
        <p:nvSpPr>
          <p:cNvPr id="5" name="Footer Placeholder 4"/>
          <p:cNvSpPr>
            <a:spLocks noGrp="1"/>
          </p:cNvSpPr>
          <p:nvPr>
            <p:ph type="ftr" sz="quarter" idx="3"/>
          </p:nvPr>
        </p:nvSpPr>
        <p:spPr>
          <a:xfrm>
            <a:off x="3124204" y="6356350"/>
            <a:ext cx="2895600" cy="365125"/>
          </a:xfrm>
          <a:prstGeom prst="rect">
            <a:avLst/>
          </a:prstGeom>
        </p:spPr>
        <p:txBody>
          <a:bodyPr vert="horz" lIns="91414" tIns="45707" rIns="91414" bIns="45707" rtlCol="0" anchor="ctr"/>
          <a:lstStyle>
            <a:lvl1pPr algn="ctr" fontAlgn="auto">
              <a:spcBef>
                <a:spcPts val="0"/>
              </a:spcBef>
              <a:spcAft>
                <a:spcPts val="0"/>
              </a:spcAft>
              <a:defRPr sz="1200">
                <a:solidFill>
                  <a:schemeClr val="tx1">
                    <a:tint val="75000"/>
                  </a:schemeClr>
                </a:solidFill>
                <a:latin typeface="+mn-lt"/>
              </a:defRPr>
            </a:lvl1pPr>
          </a:lstStyle>
          <a:p>
            <a:pPr defTabSz="914144">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4" tIns="45707" rIns="91414" bIns="45707" rtlCol="0" anchor="ctr"/>
          <a:lstStyle>
            <a:lvl1pPr algn="r" fontAlgn="auto">
              <a:spcBef>
                <a:spcPts val="0"/>
              </a:spcBef>
              <a:spcAft>
                <a:spcPts val="0"/>
              </a:spcAft>
              <a:defRPr sz="1200" smtClean="0">
                <a:solidFill>
                  <a:schemeClr val="tx1">
                    <a:tint val="75000"/>
                  </a:schemeClr>
                </a:solidFill>
                <a:latin typeface="+mn-lt"/>
              </a:defRPr>
            </a:lvl1pPr>
          </a:lstStyle>
          <a:p>
            <a:pPr defTabSz="914144">
              <a:defRPr/>
            </a:pPr>
            <a:fld id="{DA2DE6F3-36E6-4887-9609-5A4E44053164}" type="slidenum">
              <a:rPr lang="en-US">
                <a:solidFill>
                  <a:prstClr val="black">
                    <a:tint val="75000"/>
                  </a:prstClr>
                </a:solidFill>
              </a:rPr>
              <a:pPr defTabSz="914144">
                <a:defRPr/>
              </a:pPr>
              <a:t>‹#›</a:t>
            </a:fld>
            <a:endParaRPr lang="en-US">
              <a:solidFill>
                <a:prstClr val="black">
                  <a:tint val="75000"/>
                </a:prstClr>
              </a:solidFill>
            </a:endParaRPr>
          </a:p>
        </p:txBody>
      </p:sp>
    </p:spTree>
    <p:extLst>
      <p:ext uri="{BB962C8B-B14F-4D97-AF65-F5344CB8AC3E}">
        <p14:creationId xmlns:p14="http://schemas.microsoft.com/office/powerpoint/2010/main" val="147839961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072" algn="ctr" rtl="0" fontAlgn="base">
        <a:spcBef>
          <a:spcPct val="0"/>
        </a:spcBef>
        <a:spcAft>
          <a:spcPct val="0"/>
        </a:spcAft>
        <a:defRPr sz="4400">
          <a:solidFill>
            <a:schemeClr val="tx1"/>
          </a:solidFill>
          <a:latin typeface="Calibri" pitchFamily="34" charset="0"/>
        </a:defRPr>
      </a:lvl6pPr>
      <a:lvl7pPr marL="914144" algn="ctr" rtl="0" fontAlgn="base">
        <a:spcBef>
          <a:spcPct val="0"/>
        </a:spcBef>
        <a:spcAft>
          <a:spcPct val="0"/>
        </a:spcAft>
        <a:defRPr sz="4400">
          <a:solidFill>
            <a:schemeClr val="tx1"/>
          </a:solidFill>
          <a:latin typeface="Calibri" pitchFamily="34" charset="0"/>
        </a:defRPr>
      </a:lvl7pPr>
      <a:lvl8pPr marL="1371214" algn="ctr" rtl="0" fontAlgn="base">
        <a:spcBef>
          <a:spcPct val="0"/>
        </a:spcBef>
        <a:spcAft>
          <a:spcPct val="0"/>
        </a:spcAft>
        <a:defRPr sz="4400">
          <a:solidFill>
            <a:schemeClr val="tx1"/>
          </a:solidFill>
          <a:latin typeface="Calibri" pitchFamily="34" charset="0"/>
        </a:defRPr>
      </a:lvl8pPr>
      <a:lvl9pPr marL="1828284" algn="ctr" rtl="0" fontAlgn="base">
        <a:spcBef>
          <a:spcPct val="0"/>
        </a:spcBef>
        <a:spcAft>
          <a:spcPct val="0"/>
        </a:spcAft>
        <a:defRPr sz="4400">
          <a:solidFill>
            <a:schemeClr val="tx1"/>
          </a:solidFill>
          <a:latin typeface="Calibri" pitchFamily="34" charset="0"/>
        </a:defRPr>
      </a:lvl9pPr>
    </p:titleStyle>
    <p:body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4" rtl="0" eaLnBrk="1" latinLnBrk="0" hangingPunct="1">
        <a:defRPr sz="1800" kern="1200">
          <a:solidFill>
            <a:schemeClr val="tx1"/>
          </a:solidFill>
          <a:latin typeface="+mn-lt"/>
          <a:ea typeface="+mn-ea"/>
          <a:cs typeface="+mn-cs"/>
        </a:defRPr>
      </a:lvl1pPr>
      <a:lvl2pPr marL="457072" algn="l" defTabSz="914144" rtl="0" eaLnBrk="1" latinLnBrk="0" hangingPunct="1">
        <a:defRPr sz="1800" kern="1200">
          <a:solidFill>
            <a:schemeClr val="tx1"/>
          </a:solidFill>
          <a:latin typeface="+mn-lt"/>
          <a:ea typeface="+mn-ea"/>
          <a:cs typeface="+mn-cs"/>
        </a:defRPr>
      </a:lvl2pPr>
      <a:lvl3pPr marL="914144" algn="l" defTabSz="914144" rtl="0" eaLnBrk="1" latinLnBrk="0" hangingPunct="1">
        <a:defRPr sz="1800" kern="1200">
          <a:solidFill>
            <a:schemeClr val="tx1"/>
          </a:solidFill>
          <a:latin typeface="+mn-lt"/>
          <a:ea typeface="+mn-ea"/>
          <a:cs typeface="+mn-cs"/>
        </a:defRPr>
      </a:lvl3pPr>
      <a:lvl4pPr marL="1371214" algn="l" defTabSz="914144" rtl="0" eaLnBrk="1" latinLnBrk="0" hangingPunct="1">
        <a:defRPr sz="1800" kern="1200">
          <a:solidFill>
            <a:schemeClr val="tx1"/>
          </a:solidFill>
          <a:latin typeface="+mn-lt"/>
          <a:ea typeface="+mn-ea"/>
          <a:cs typeface="+mn-cs"/>
        </a:defRPr>
      </a:lvl4pPr>
      <a:lvl5pPr marL="1828284" algn="l" defTabSz="914144" rtl="0" eaLnBrk="1" latinLnBrk="0" hangingPunct="1">
        <a:defRPr sz="1800" kern="1200">
          <a:solidFill>
            <a:schemeClr val="tx1"/>
          </a:solidFill>
          <a:latin typeface="+mn-lt"/>
          <a:ea typeface="+mn-ea"/>
          <a:cs typeface="+mn-cs"/>
        </a:defRPr>
      </a:lvl5pPr>
      <a:lvl6pPr marL="2285357" algn="l" defTabSz="914144" rtl="0" eaLnBrk="1" latinLnBrk="0" hangingPunct="1">
        <a:defRPr sz="1800" kern="1200">
          <a:solidFill>
            <a:schemeClr val="tx1"/>
          </a:solidFill>
          <a:latin typeface="+mn-lt"/>
          <a:ea typeface="+mn-ea"/>
          <a:cs typeface="+mn-cs"/>
        </a:defRPr>
      </a:lvl6pPr>
      <a:lvl7pPr marL="2742429" algn="l" defTabSz="914144" rtl="0" eaLnBrk="1" latinLnBrk="0" hangingPunct="1">
        <a:defRPr sz="1800" kern="1200">
          <a:solidFill>
            <a:schemeClr val="tx1"/>
          </a:solidFill>
          <a:latin typeface="+mn-lt"/>
          <a:ea typeface="+mn-ea"/>
          <a:cs typeface="+mn-cs"/>
        </a:defRPr>
      </a:lvl7pPr>
      <a:lvl8pPr marL="3199500" algn="l" defTabSz="914144" rtl="0" eaLnBrk="1" latinLnBrk="0" hangingPunct="1">
        <a:defRPr sz="1800" kern="1200">
          <a:solidFill>
            <a:schemeClr val="tx1"/>
          </a:solidFill>
          <a:latin typeface="+mn-lt"/>
          <a:ea typeface="+mn-ea"/>
          <a:cs typeface="+mn-cs"/>
        </a:defRPr>
      </a:lvl8pPr>
      <a:lvl9pPr marL="3656572" algn="l" defTabSz="9141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solidFill>
                  <a:prstClr val="black">
                    <a:tint val="75000"/>
                  </a:prstClr>
                </a:solidFill>
              </a:rPr>
              <a:pPr/>
              <a:t>5/27/2013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7389"/>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ydroshare.org/" TargetMode="External"/><Relationship Id="rId2" Type="http://schemas.openxmlformats.org/officeDocument/2006/relationships/hyperlink" Target="http://his.cuahsi.org/"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www.usgs.gov/" TargetMode="External"/><Relationship Id="rId13" Type="http://schemas.openxmlformats.org/officeDocument/2006/relationships/image" Target="../media/image36.jpeg"/><Relationship Id="rId3" Type="http://schemas.openxmlformats.org/officeDocument/2006/relationships/hyperlink" Target="http://www.epa.gov/storet/dbtop.html" TargetMode="External"/><Relationship Id="rId7" Type="http://schemas.openxmlformats.org/officeDocument/2006/relationships/image" Target="../media/image31.wmf"/><Relationship Id="rId12"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hyperlink" Target="http://public.ornl.gov/ameriflux/index.html" TargetMode="External"/><Relationship Id="rId5" Type="http://schemas.openxmlformats.org/officeDocument/2006/relationships/hyperlink" Target="http://www.epa.gov/cgi-bin/epalink?target=http://www.epa.gov/&amp;logname=epahome&amp;referrer=seal" TargetMode="External"/><Relationship Id="rId15" Type="http://schemas.openxmlformats.org/officeDocument/2006/relationships/image" Target="../media/image35.png"/><Relationship Id="rId10" Type="http://schemas.openxmlformats.org/officeDocument/2006/relationships/image" Target="../media/image34.jpeg"/><Relationship Id="rId4" Type="http://schemas.openxmlformats.org/officeDocument/2006/relationships/image" Target="../media/image37.png"/><Relationship Id="rId9" Type="http://schemas.openxmlformats.org/officeDocument/2006/relationships/image" Target="../media/image32.png"/><Relationship Id="rId14" Type="http://schemas.openxmlformats.org/officeDocument/2006/relationships/hyperlink" Target="http://www.ncep.noa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http://www.epa.gov/waters/geoservices/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campbellsci.com/03001-wind-sentry" TargetMode="External"/><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11.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www.campbellsci.com/03001-wind-sentry" TargetMode="External"/><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11.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www.campbellsci.com/03001-wind-sentry" TargetMode="External"/><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11.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www.campbellsci.com/03001-wind-sentry" TargetMode="External"/><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11.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hyperlink" Target="http://www.campbellsci.com/03001-wind-sentry" TargetMode="External"/><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11.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6.png"/><Relationship Id="rId11" Type="http://schemas.openxmlformats.org/officeDocument/2006/relationships/image" Target="../media/image11.png"/><Relationship Id="rId5" Type="http://schemas.openxmlformats.org/officeDocument/2006/relationships/image" Target="../media/image55.png"/><Relationship Id="rId10" Type="http://schemas.openxmlformats.org/officeDocument/2006/relationships/image" Target="../media/image60.wmf"/><Relationship Id="rId4" Type="http://schemas.openxmlformats.org/officeDocument/2006/relationships/image" Target="../media/image54.png"/><Relationship Id="rId9" Type="http://schemas.openxmlformats.org/officeDocument/2006/relationships/image" Target="../media/image59.wmf"/></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59.wmf"/></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cuahsi.org/hydroshare.aspx"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0.jpeg"/><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6.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9.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7.png"/><Relationship Id="rId18" Type="http://schemas.openxmlformats.org/officeDocument/2006/relationships/image" Target="../media/image40.jpeg"/><Relationship Id="rId3" Type="http://schemas.openxmlformats.org/officeDocument/2006/relationships/image" Target="../media/image31.wmf"/><Relationship Id="rId7" Type="http://schemas.openxmlformats.org/officeDocument/2006/relationships/image" Target="../media/image33.png"/><Relationship Id="rId12" Type="http://schemas.openxmlformats.org/officeDocument/2006/relationships/hyperlink" Target="http://www.epa.gov/storet/dbtop.html" TargetMode="External"/><Relationship Id="rId17" Type="http://schemas.openxmlformats.org/officeDocument/2006/relationships/hyperlink" Target="http://www.noaa.gov/" TargetMode="External"/><Relationship Id="rId2" Type="http://schemas.openxmlformats.org/officeDocument/2006/relationships/notesSlide" Target="../notesSlides/notesSlide3.xml"/><Relationship Id="rId16" Type="http://schemas.openxmlformats.org/officeDocument/2006/relationships/image" Target="../media/image39.jpe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public.ornl.gov/ameriflux/index.html" TargetMode="External"/><Relationship Id="rId11" Type="http://schemas.openxmlformats.org/officeDocument/2006/relationships/image" Target="../media/image36.jpeg"/><Relationship Id="rId5" Type="http://schemas.openxmlformats.org/officeDocument/2006/relationships/image" Target="../media/image32.png"/><Relationship Id="rId15" Type="http://schemas.openxmlformats.org/officeDocument/2006/relationships/image" Target="../media/image38.png"/><Relationship Id="rId10" Type="http://schemas.openxmlformats.org/officeDocument/2006/relationships/image" Target="../media/image35.png"/><Relationship Id="rId19" Type="http://schemas.openxmlformats.org/officeDocument/2006/relationships/hyperlink" Target="http://www.unidata.ucar.edu/" TargetMode="External"/><Relationship Id="rId4" Type="http://schemas.openxmlformats.org/officeDocument/2006/relationships/hyperlink" Target="http://www.usgs.gov/" TargetMode="External"/><Relationship Id="rId9" Type="http://schemas.openxmlformats.org/officeDocument/2006/relationships/hyperlink" Target="http://www.ncep.noaa.gov/" TargetMode="External"/><Relationship Id="rId14" Type="http://schemas.openxmlformats.org/officeDocument/2006/relationships/hyperlink" Target="http://www.epa.gov/cgi-bin/epalink?target=http://www.epa.gov/&amp;logname=epahome&amp;referrer=se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90762" y="228601"/>
            <a:ext cx="7562477" cy="3124199"/>
          </a:xfrm>
        </p:spPr>
        <p:txBody>
          <a:bodyPr/>
          <a:lstStyle/>
          <a:p>
            <a:pPr eaLnBrk="1" hangingPunct="1">
              <a:lnSpc>
                <a:spcPct val="80000"/>
              </a:lnSpc>
            </a:pPr>
            <a:r>
              <a:rPr lang="en-US" dirty="0" smtClean="0"/>
              <a:t>Community Approaches to Hydrologic Data and Model Sharing using Cloud Resources</a:t>
            </a:r>
          </a:p>
        </p:txBody>
      </p:sp>
      <p:sp>
        <p:nvSpPr>
          <p:cNvPr id="32774" name="Rectangle 10"/>
          <p:cNvSpPr>
            <a:spLocks noChangeArrowheads="1"/>
          </p:cNvSpPr>
          <p:nvPr/>
        </p:nvSpPr>
        <p:spPr bwMode="auto">
          <a:xfrm>
            <a:off x="1181100" y="2893793"/>
            <a:ext cx="6781800" cy="1815882"/>
          </a:xfrm>
          <a:prstGeom prst="rect">
            <a:avLst/>
          </a:prstGeom>
          <a:noFill/>
          <a:ln w="9525">
            <a:noFill/>
            <a:miter lim="800000"/>
            <a:headEnd/>
            <a:tailEnd/>
          </a:ln>
        </p:spPr>
        <p:txBody>
          <a:bodyPr wrap="square">
            <a:spAutoFit/>
          </a:bodyPr>
          <a:lstStyle/>
          <a:p>
            <a:pPr algn="ctr"/>
            <a:r>
              <a:rPr lang="en-US" sz="2800" dirty="0">
                <a:solidFill>
                  <a:srgbClr val="0070C0"/>
                </a:solidFill>
              </a:rPr>
              <a:t>David </a:t>
            </a:r>
            <a:r>
              <a:rPr lang="en-US" sz="2800" dirty="0" err="1" smtClean="0">
                <a:solidFill>
                  <a:srgbClr val="0070C0"/>
                </a:solidFill>
              </a:rPr>
              <a:t>Tarboton</a:t>
            </a:r>
            <a:r>
              <a:rPr lang="en-US" sz="2800" dirty="0" smtClean="0">
                <a:solidFill>
                  <a:srgbClr val="0070C0"/>
                </a:solidFill>
              </a:rPr>
              <a:t>, Ray </a:t>
            </a:r>
            <a:r>
              <a:rPr lang="en-US" sz="2800" dirty="0" err="1">
                <a:solidFill>
                  <a:srgbClr val="0070C0"/>
                </a:solidFill>
              </a:rPr>
              <a:t>Idaszak</a:t>
            </a:r>
            <a:r>
              <a:rPr lang="en-US" sz="2800">
                <a:solidFill>
                  <a:srgbClr val="0070C0"/>
                </a:solidFill>
              </a:rPr>
              <a:t>, </a:t>
            </a:r>
            <a:r>
              <a:rPr lang="en-US" sz="2800" smtClean="0">
                <a:solidFill>
                  <a:srgbClr val="0070C0"/>
                </a:solidFill>
              </a:rPr>
              <a:t>Jeffery </a:t>
            </a:r>
            <a:r>
              <a:rPr lang="en-US" sz="2800" dirty="0" err="1">
                <a:solidFill>
                  <a:srgbClr val="0070C0"/>
                </a:solidFill>
              </a:rPr>
              <a:t>Horsburgh</a:t>
            </a:r>
            <a:r>
              <a:rPr lang="en-US" sz="2800" dirty="0">
                <a:solidFill>
                  <a:srgbClr val="0070C0"/>
                </a:solidFill>
              </a:rPr>
              <a:t>, </a:t>
            </a:r>
            <a:r>
              <a:rPr lang="en-US" sz="2800" dirty="0" smtClean="0">
                <a:solidFill>
                  <a:srgbClr val="0070C0"/>
                </a:solidFill>
              </a:rPr>
              <a:t>Dan </a:t>
            </a:r>
            <a:r>
              <a:rPr lang="en-US" sz="2800" dirty="0">
                <a:solidFill>
                  <a:srgbClr val="0070C0"/>
                </a:solidFill>
              </a:rPr>
              <a:t>Ames, </a:t>
            </a:r>
            <a:r>
              <a:rPr lang="en-US" sz="2800" dirty="0" smtClean="0">
                <a:solidFill>
                  <a:srgbClr val="0070C0"/>
                </a:solidFill>
              </a:rPr>
              <a:t>Jon </a:t>
            </a:r>
            <a:r>
              <a:rPr lang="en-US" sz="2800" dirty="0" err="1">
                <a:solidFill>
                  <a:srgbClr val="0070C0"/>
                </a:solidFill>
              </a:rPr>
              <a:t>Goodall</a:t>
            </a:r>
            <a:r>
              <a:rPr lang="en-US" sz="2800" dirty="0">
                <a:solidFill>
                  <a:srgbClr val="0070C0"/>
                </a:solidFill>
              </a:rPr>
              <a:t>, </a:t>
            </a:r>
            <a:r>
              <a:rPr lang="en-US" sz="2800" dirty="0" smtClean="0">
                <a:solidFill>
                  <a:srgbClr val="0070C0"/>
                </a:solidFill>
              </a:rPr>
              <a:t>Larry </a:t>
            </a:r>
            <a:r>
              <a:rPr lang="en-US" sz="2800" dirty="0">
                <a:solidFill>
                  <a:srgbClr val="0070C0"/>
                </a:solidFill>
              </a:rPr>
              <a:t>Band, </a:t>
            </a:r>
            <a:r>
              <a:rPr lang="en-US" sz="2800" dirty="0" err="1" smtClean="0">
                <a:solidFill>
                  <a:srgbClr val="0070C0"/>
                </a:solidFill>
              </a:rPr>
              <a:t>Venkatesh</a:t>
            </a:r>
            <a:r>
              <a:rPr lang="en-US" sz="2800" dirty="0" smtClean="0">
                <a:solidFill>
                  <a:srgbClr val="0070C0"/>
                </a:solidFill>
              </a:rPr>
              <a:t> </a:t>
            </a:r>
            <a:r>
              <a:rPr lang="en-US" sz="2800" dirty="0" err="1">
                <a:solidFill>
                  <a:srgbClr val="0070C0"/>
                </a:solidFill>
              </a:rPr>
              <a:t>Merwade</a:t>
            </a:r>
            <a:r>
              <a:rPr lang="en-US" sz="2800" dirty="0">
                <a:solidFill>
                  <a:srgbClr val="0070C0"/>
                </a:solidFill>
              </a:rPr>
              <a:t>, </a:t>
            </a:r>
            <a:r>
              <a:rPr lang="en-US" sz="2800" dirty="0" smtClean="0">
                <a:solidFill>
                  <a:srgbClr val="0070C0"/>
                </a:solidFill>
              </a:rPr>
              <a:t>Alva </a:t>
            </a:r>
            <a:r>
              <a:rPr lang="en-US" sz="2800" dirty="0">
                <a:solidFill>
                  <a:srgbClr val="0070C0"/>
                </a:solidFill>
              </a:rPr>
              <a:t>Couch, </a:t>
            </a:r>
            <a:r>
              <a:rPr lang="en-US" sz="2800" dirty="0" smtClean="0">
                <a:solidFill>
                  <a:srgbClr val="0070C0"/>
                </a:solidFill>
              </a:rPr>
              <a:t>Jennifer </a:t>
            </a:r>
            <a:r>
              <a:rPr lang="en-US" sz="2800" dirty="0" err="1">
                <a:solidFill>
                  <a:srgbClr val="0070C0"/>
                </a:solidFill>
              </a:rPr>
              <a:t>Arrigo</a:t>
            </a:r>
            <a:r>
              <a:rPr lang="en-US" sz="2800" dirty="0">
                <a:solidFill>
                  <a:srgbClr val="0070C0"/>
                </a:solidFill>
              </a:rPr>
              <a:t>, </a:t>
            </a:r>
            <a:r>
              <a:rPr lang="en-US" sz="2800" dirty="0" smtClean="0">
                <a:solidFill>
                  <a:srgbClr val="0070C0"/>
                </a:solidFill>
              </a:rPr>
              <a:t>Rick </a:t>
            </a:r>
            <a:r>
              <a:rPr lang="en-US" sz="2800" dirty="0">
                <a:solidFill>
                  <a:srgbClr val="0070C0"/>
                </a:solidFill>
              </a:rPr>
              <a:t>Hooper, </a:t>
            </a:r>
            <a:r>
              <a:rPr lang="en-US" sz="2800" dirty="0" smtClean="0">
                <a:solidFill>
                  <a:srgbClr val="0070C0"/>
                </a:solidFill>
              </a:rPr>
              <a:t>David Valentine</a:t>
            </a:r>
          </a:p>
        </p:txBody>
      </p:sp>
      <p:sp>
        <p:nvSpPr>
          <p:cNvPr id="13" name="Subtitle 10"/>
          <p:cNvSpPr txBox="1">
            <a:spLocks/>
          </p:cNvSpPr>
          <p:nvPr/>
        </p:nvSpPr>
        <p:spPr>
          <a:xfrm>
            <a:off x="867896" y="4944670"/>
            <a:ext cx="6400800" cy="685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400" dirty="0" smtClean="0">
                <a:hlinkClick r:id="rId2"/>
              </a:rPr>
              <a:t>http</a:t>
            </a:r>
            <a:r>
              <a:rPr lang="en-US" sz="2400" smtClean="0">
                <a:hlinkClick r:id="rId2"/>
              </a:rPr>
              <a:t>://his.cuahsi.org</a:t>
            </a:r>
            <a:r>
              <a:rPr lang="en-US" sz="2400" dirty="0"/>
              <a:t> </a:t>
            </a:r>
            <a:endParaRPr lang="en-US" sz="2400" dirty="0" smtClean="0"/>
          </a:p>
          <a:p>
            <a:pPr>
              <a:defRPr/>
            </a:pPr>
            <a:r>
              <a:rPr lang="en-US" sz="2400" dirty="0" smtClean="0">
                <a:hlinkClick r:id="rId3"/>
              </a:rPr>
              <a:t>http://www.hydroshare.org</a:t>
            </a:r>
            <a:r>
              <a:rPr lang="en-US" sz="2400" dirty="0" smtClean="0"/>
              <a:t>  </a:t>
            </a:r>
          </a:p>
        </p:txBody>
      </p:sp>
      <p:pic>
        <p:nvPicPr>
          <p:cNvPr id="2051" name="Picture 3" descr="C:\Users\dtarb\Dave\Projects\CUAHSI\HydroShare\Logo\Hydroshare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1" y="5943600"/>
            <a:ext cx="3749633"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
          <p:cNvGrpSpPr>
            <a:grpSpLocks/>
          </p:cNvGrpSpPr>
          <p:nvPr/>
        </p:nvGrpSpPr>
        <p:grpSpPr bwMode="auto">
          <a:xfrm>
            <a:off x="5867399" y="5803965"/>
            <a:ext cx="3172871" cy="977835"/>
            <a:chOff x="6175648" y="5857940"/>
            <a:chExt cx="2939777" cy="977835"/>
          </a:xfrm>
        </p:grpSpPr>
        <p:sp>
          <p:nvSpPr>
            <p:cNvPr id="16" name="Rectangle 10"/>
            <p:cNvSpPr>
              <a:spLocks noChangeArrowheads="1"/>
            </p:cNvSpPr>
            <p:nvPr/>
          </p:nvSpPr>
          <p:spPr bwMode="auto">
            <a:xfrm>
              <a:off x="6175648" y="5857940"/>
              <a:ext cx="2939777" cy="97783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17" name="Picture 11" descr="nsf4c"/>
            <p:cNvPicPr>
              <a:picLocks noChangeAspect="1" noChangeArrowheads="1"/>
            </p:cNvPicPr>
            <p:nvPr/>
          </p:nvPicPr>
          <p:blipFill>
            <a:blip r:embed="rId5" cstate="print"/>
            <a:srcRect/>
            <a:stretch>
              <a:fillRect/>
            </a:stretch>
          </p:blipFill>
          <p:spPr bwMode="auto">
            <a:xfrm>
              <a:off x="6284092" y="5934140"/>
              <a:ext cx="809383" cy="786147"/>
            </a:xfrm>
            <a:prstGeom prst="rect">
              <a:avLst/>
            </a:prstGeom>
            <a:noFill/>
            <a:ln w="9525">
              <a:noFill/>
              <a:miter lim="800000"/>
              <a:headEnd/>
              <a:tailEnd/>
            </a:ln>
          </p:spPr>
        </p:pic>
        <p:sp>
          <p:nvSpPr>
            <p:cNvPr id="18" name="Text Box 12"/>
            <p:cNvSpPr txBox="1">
              <a:spLocks noChangeArrowheads="1"/>
            </p:cNvSpPr>
            <p:nvPr/>
          </p:nvSpPr>
          <p:spPr bwMode="auto">
            <a:xfrm>
              <a:off x="7067648" y="5957476"/>
              <a:ext cx="2002683" cy="738664"/>
            </a:xfrm>
            <a:prstGeom prst="rect">
              <a:avLst/>
            </a:prstGeom>
            <a:noFill/>
            <a:ln w="9525" algn="ctr">
              <a:noFill/>
              <a:miter lim="800000"/>
              <a:headEnd/>
              <a:tailEnd/>
            </a:ln>
          </p:spPr>
          <p:txBody>
            <a:bodyPr wrap="square">
              <a:spAutoFit/>
            </a:bodyPr>
            <a:lstStyle/>
            <a:p>
              <a:pPr defTabSz="4389438"/>
              <a:r>
                <a:rPr lang="en-US" sz="1400" dirty="0"/>
                <a:t>EAR </a:t>
              </a:r>
              <a:r>
                <a:rPr lang="en-US" sz="1400" dirty="0" smtClean="0"/>
                <a:t>0622374 (2007-2012)</a:t>
              </a:r>
              <a:endParaRPr lang="en-US" sz="1400" dirty="0"/>
            </a:p>
            <a:p>
              <a:pPr defTabSz="4389438"/>
              <a:r>
                <a:rPr lang="en-US" sz="1400" dirty="0"/>
                <a:t>OCI-1148453 (</a:t>
              </a:r>
              <a:r>
                <a:rPr lang="en-US" sz="1400" dirty="0" smtClean="0"/>
                <a:t>2012-2017)</a:t>
              </a:r>
            </a:p>
            <a:p>
              <a:pPr defTabSz="4389438"/>
              <a:r>
                <a:rPr lang="en-US" sz="1400" dirty="0"/>
                <a:t>OCI-1148090 (2012-2017</a:t>
              </a:r>
              <a:r>
                <a:rPr lang="en-US" sz="1400" dirty="0" smtClean="0"/>
                <a:t>)</a:t>
              </a:r>
              <a:endParaRPr lang="en-US" sz="14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38450" y="122238"/>
            <a:ext cx="4648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p>
            <a:pPr fontAlgn="base">
              <a:spcBef>
                <a:spcPct val="0"/>
              </a:spcBef>
              <a:spcAft>
                <a:spcPct val="0"/>
              </a:spcAft>
            </a:pPr>
            <a:r>
              <a:rPr lang="en-US" sz="3200" dirty="0" smtClean="0">
                <a:solidFill>
                  <a:srgbClr val="000000"/>
                </a:solidFill>
                <a:latin typeface="Calibri" pitchFamily="34" charset="0"/>
              </a:rPr>
              <a:t>What CUAHSI HIS enables</a:t>
            </a:r>
          </a:p>
        </p:txBody>
      </p:sp>
      <p:grpSp>
        <p:nvGrpSpPr>
          <p:cNvPr id="2" name="Group 3"/>
          <p:cNvGrpSpPr>
            <a:grpSpLocks/>
          </p:cNvGrpSpPr>
          <p:nvPr/>
        </p:nvGrpSpPr>
        <p:grpSpPr bwMode="auto">
          <a:xfrm>
            <a:off x="5029200" y="914400"/>
            <a:ext cx="1171575" cy="1038225"/>
            <a:chOff x="2256" y="1056"/>
            <a:chExt cx="738" cy="654"/>
          </a:xfrm>
        </p:grpSpPr>
        <p:sp>
          <p:nvSpPr>
            <p:cNvPr id="66616" name="AutoShape 4"/>
            <p:cNvSpPr>
              <a:spLocks noChangeArrowheads="1"/>
            </p:cNvSpPr>
            <p:nvPr/>
          </p:nvSpPr>
          <p:spPr bwMode="auto">
            <a:xfrm>
              <a:off x="2256" y="105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617" name="Group 5"/>
            <p:cNvGrpSpPr>
              <a:grpSpLocks/>
            </p:cNvGrpSpPr>
            <p:nvPr/>
          </p:nvGrpSpPr>
          <p:grpSpPr bwMode="auto">
            <a:xfrm>
              <a:off x="2304" y="1152"/>
              <a:ext cx="690" cy="558"/>
              <a:chOff x="2208" y="1152"/>
              <a:chExt cx="690" cy="558"/>
            </a:xfrm>
          </p:grpSpPr>
          <p:pic>
            <p:nvPicPr>
              <p:cNvPr id="66618" name="Picture 6" descr="Get Dat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 y="1152"/>
                <a:ext cx="45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7" descr="United States Environmental Protection Agenc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 y="1152"/>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6564" name="Text Box 8"/>
          <p:cNvSpPr txBox="1">
            <a:spLocks noChangeArrowheads="1"/>
          </p:cNvSpPr>
          <p:nvPr/>
        </p:nvSpPr>
        <p:spPr bwMode="auto">
          <a:xfrm>
            <a:off x="5943600" y="8016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mtClean="0">
                <a:solidFill>
                  <a:srgbClr val="FF0066"/>
                </a:solidFill>
                <a:latin typeface="Calibri" pitchFamily="34" charset="0"/>
                <a:ea typeface="Arial Unicode MS" pitchFamily="34" charset="-128"/>
                <a:cs typeface="Arial Unicode MS" pitchFamily="34" charset="-128"/>
              </a:rPr>
              <a:t>Searching all data sources collectively</a:t>
            </a:r>
          </a:p>
        </p:txBody>
      </p:sp>
      <p:grpSp>
        <p:nvGrpSpPr>
          <p:cNvPr id="4" name="Group 9"/>
          <p:cNvGrpSpPr>
            <a:grpSpLocks/>
          </p:cNvGrpSpPr>
          <p:nvPr/>
        </p:nvGrpSpPr>
        <p:grpSpPr bwMode="auto">
          <a:xfrm>
            <a:off x="381000" y="3276600"/>
            <a:ext cx="1066800" cy="1066800"/>
            <a:chOff x="2400" y="2400"/>
            <a:chExt cx="672" cy="672"/>
          </a:xfrm>
        </p:grpSpPr>
        <p:sp>
          <p:nvSpPr>
            <p:cNvPr id="66614" name="Oval 10"/>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15" name="Picture 11" descr="j019538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5" y="2544"/>
              <a:ext cx="39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2"/>
          <p:cNvGrpSpPr>
            <a:grpSpLocks/>
          </p:cNvGrpSpPr>
          <p:nvPr/>
        </p:nvGrpSpPr>
        <p:grpSpPr bwMode="auto">
          <a:xfrm>
            <a:off x="6248400" y="1676400"/>
            <a:ext cx="1906588" cy="762000"/>
            <a:chOff x="768" y="1536"/>
            <a:chExt cx="1201" cy="480"/>
          </a:xfrm>
        </p:grpSpPr>
        <p:sp>
          <p:nvSpPr>
            <p:cNvPr id="66610" name="AutoShape 13"/>
            <p:cNvSpPr>
              <a:spLocks noChangeArrowheads="1"/>
            </p:cNvSpPr>
            <p:nvPr/>
          </p:nvSpPr>
          <p:spPr bwMode="auto">
            <a:xfrm>
              <a:off x="76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611" name="Group 14"/>
            <p:cNvGrpSpPr>
              <a:grpSpLocks/>
            </p:cNvGrpSpPr>
            <p:nvPr/>
          </p:nvGrpSpPr>
          <p:grpSpPr bwMode="auto">
            <a:xfrm>
              <a:off x="769" y="1680"/>
              <a:ext cx="1200" cy="192"/>
              <a:chOff x="961" y="2822"/>
              <a:chExt cx="1200" cy="192"/>
            </a:xfrm>
          </p:grpSpPr>
          <p:pic>
            <p:nvPicPr>
              <p:cNvPr id="66612" name="Picture 15" descr="USGS Science for a changing world">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1" y="2832"/>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13" name="Text Box 16"/>
              <p:cNvSpPr txBox="1">
                <a:spLocks noChangeArrowheads="1"/>
              </p:cNvSpPr>
              <p:nvPr/>
            </p:nvSpPr>
            <p:spPr bwMode="auto">
              <a:xfrm>
                <a:off x="1569" y="2822"/>
                <a:ext cx="4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NWIS</a:t>
                </a:r>
              </a:p>
            </p:txBody>
          </p:sp>
        </p:grpSp>
      </p:grpSp>
      <p:grpSp>
        <p:nvGrpSpPr>
          <p:cNvPr id="7" name="Group 17"/>
          <p:cNvGrpSpPr>
            <a:grpSpLocks/>
          </p:cNvGrpSpPr>
          <p:nvPr/>
        </p:nvGrpSpPr>
        <p:grpSpPr bwMode="auto">
          <a:xfrm>
            <a:off x="4724400" y="2362200"/>
            <a:ext cx="2209800" cy="762000"/>
            <a:chOff x="2064" y="3600"/>
            <a:chExt cx="1392" cy="480"/>
          </a:xfrm>
        </p:grpSpPr>
        <p:sp>
          <p:nvSpPr>
            <p:cNvPr id="66608" name="AutoShape 18"/>
            <p:cNvSpPr>
              <a:spLocks noChangeArrowheads="1"/>
            </p:cNvSpPr>
            <p:nvPr/>
          </p:nvSpPr>
          <p:spPr bwMode="auto">
            <a:xfrm>
              <a:off x="2064" y="360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09" name="Picture 19" descr="Bann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64" y="3792"/>
              <a:ext cx="13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0"/>
          <p:cNvGrpSpPr>
            <a:grpSpLocks/>
          </p:cNvGrpSpPr>
          <p:nvPr/>
        </p:nvGrpSpPr>
        <p:grpSpPr bwMode="auto">
          <a:xfrm>
            <a:off x="6248400" y="3200400"/>
            <a:ext cx="1981200" cy="762000"/>
            <a:chOff x="624" y="2976"/>
            <a:chExt cx="1248" cy="480"/>
          </a:xfrm>
        </p:grpSpPr>
        <p:sp>
          <p:nvSpPr>
            <p:cNvPr id="66606" name="AutoShape 21"/>
            <p:cNvSpPr>
              <a:spLocks noChangeArrowheads="1"/>
            </p:cNvSpPr>
            <p:nvPr/>
          </p:nvSpPr>
          <p:spPr bwMode="auto">
            <a:xfrm>
              <a:off x="624" y="297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07" name="Picture 22" descr="AmeriFlux website">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 y="3168"/>
              <a:ext cx="12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3"/>
          <p:cNvGrpSpPr>
            <a:grpSpLocks/>
          </p:cNvGrpSpPr>
          <p:nvPr/>
        </p:nvGrpSpPr>
        <p:grpSpPr bwMode="auto">
          <a:xfrm>
            <a:off x="4495800" y="3886200"/>
            <a:ext cx="2362200" cy="762000"/>
            <a:chOff x="3408" y="1536"/>
            <a:chExt cx="1488" cy="480"/>
          </a:xfrm>
        </p:grpSpPr>
        <p:sp>
          <p:nvSpPr>
            <p:cNvPr id="66604" name="AutoShape 24"/>
            <p:cNvSpPr>
              <a:spLocks noChangeArrowheads="1"/>
            </p:cNvSpPr>
            <p:nvPr/>
          </p:nvSpPr>
          <p:spPr bwMode="auto">
            <a:xfrm>
              <a:off x="340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05" name="Picture 25" descr="Goddard Space Flight Cen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8" y="1680"/>
              <a:ext cx="148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6"/>
          <p:cNvGrpSpPr>
            <a:grpSpLocks/>
          </p:cNvGrpSpPr>
          <p:nvPr/>
        </p:nvGrpSpPr>
        <p:grpSpPr bwMode="auto">
          <a:xfrm>
            <a:off x="6248400" y="4648200"/>
            <a:ext cx="1906588" cy="762000"/>
            <a:chOff x="432" y="2160"/>
            <a:chExt cx="1201" cy="480"/>
          </a:xfrm>
        </p:grpSpPr>
        <p:sp>
          <p:nvSpPr>
            <p:cNvPr id="66600" name="AutoShape 27"/>
            <p:cNvSpPr>
              <a:spLocks noChangeArrowheads="1"/>
            </p:cNvSpPr>
            <p:nvPr/>
          </p:nvSpPr>
          <p:spPr bwMode="auto">
            <a:xfrm>
              <a:off x="432" y="216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601" name="Group 28"/>
            <p:cNvGrpSpPr>
              <a:grpSpLocks/>
            </p:cNvGrpSpPr>
            <p:nvPr/>
          </p:nvGrpSpPr>
          <p:grpSpPr bwMode="auto">
            <a:xfrm>
              <a:off x="433" y="2352"/>
              <a:ext cx="1200" cy="192"/>
              <a:chOff x="673" y="2016"/>
              <a:chExt cx="1200" cy="192"/>
            </a:xfrm>
          </p:grpSpPr>
          <p:pic>
            <p:nvPicPr>
              <p:cNvPr id="66602" name="Picture 29" descr="USGS Science for a changing world">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 y="2026"/>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3" name="Text Box 30"/>
              <p:cNvSpPr txBox="1">
                <a:spLocks noChangeArrowheads="1"/>
              </p:cNvSpPr>
              <p:nvPr/>
            </p:nvSpPr>
            <p:spPr bwMode="auto">
              <a:xfrm>
                <a:off x="1281" y="2016"/>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NAWQA</a:t>
                </a:r>
              </a:p>
            </p:txBody>
          </p:sp>
        </p:grpSp>
      </p:grpSp>
      <p:grpSp>
        <p:nvGrpSpPr>
          <p:cNvPr id="12" name="Group 31"/>
          <p:cNvGrpSpPr>
            <a:grpSpLocks/>
          </p:cNvGrpSpPr>
          <p:nvPr/>
        </p:nvGrpSpPr>
        <p:grpSpPr bwMode="auto">
          <a:xfrm>
            <a:off x="4495800" y="5257800"/>
            <a:ext cx="919163" cy="762000"/>
            <a:chOff x="3840" y="3216"/>
            <a:chExt cx="579" cy="480"/>
          </a:xfrm>
        </p:grpSpPr>
        <p:sp>
          <p:nvSpPr>
            <p:cNvPr id="66596" name="AutoShape 32"/>
            <p:cNvSpPr>
              <a:spLocks noChangeArrowheads="1"/>
            </p:cNvSpPr>
            <p:nvPr/>
          </p:nvSpPr>
          <p:spPr bwMode="auto">
            <a:xfrm>
              <a:off x="3840" y="321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597" name="Group 33"/>
            <p:cNvGrpSpPr>
              <a:grpSpLocks/>
            </p:cNvGrpSpPr>
            <p:nvPr/>
          </p:nvGrpSpPr>
          <p:grpSpPr bwMode="auto">
            <a:xfrm>
              <a:off x="3840" y="3264"/>
              <a:ext cx="579" cy="413"/>
              <a:chOff x="3888" y="3072"/>
              <a:chExt cx="579" cy="413"/>
            </a:xfrm>
          </p:grpSpPr>
          <p:pic>
            <p:nvPicPr>
              <p:cNvPr id="66598" name="Picture 34" descr="NCEP">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8" y="3072"/>
                <a:ext cx="5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9" name="Text Box 35"/>
              <p:cNvSpPr txBox="1">
                <a:spLocks noChangeArrowheads="1"/>
              </p:cNvSpPr>
              <p:nvPr/>
            </p:nvSpPr>
            <p:spPr bwMode="auto">
              <a:xfrm>
                <a:off x="3984" y="3312"/>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latin typeface="Calibri" pitchFamily="34" charset="0"/>
                    <a:ea typeface="Arial Unicode MS" pitchFamily="34" charset="-128"/>
                    <a:cs typeface="Arial Unicode MS" pitchFamily="34" charset="-128"/>
                  </a:rPr>
                  <a:t>NARR</a:t>
                </a:r>
              </a:p>
            </p:txBody>
          </p:sp>
        </p:grpSp>
      </p:grpSp>
      <p:sp>
        <p:nvSpPr>
          <p:cNvPr id="66572" name="Line 36"/>
          <p:cNvSpPr>
            <a:spLocks noChangeShapeType="1"/>
          </p:cNvSpPr>
          <p:nvPr/>
        </p:nvSpPr>
        <p:spPr bwMode="auto">
          <a:xfrm flipV="1">
            <a:off x="1524000" y="38862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73" name="Text Box 37"/>
          <p:cNvSpPr txBox="1">
            <a:spLocks noChangeArrowheads="1"/>
          </p:cNvSpPr>
          <p:nvPr/>
        </p:nvSpPr>
        <p:spPr bwMode="auto">
          <a:xfrm>
            <a:off x="1371600" y="3429000"/>
            <a:ext cx="10445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b="1" smtClean="0">
                <a:solidFill>
                  <a:srgbClr val="000000"/>
                </a:solidFill>
                <a:latin typeface="Mona Lisa Recut"/>
                <a:ea typeface="Arial Unicode MS" pitchFamily="34" charset="-128"/>
                <a:cs typeface="Arial Unicode MS" pitchFamily="34" charset="-128"/>
              </a:rPr>
              <a:t>generic </a:t>
            </a:r>
          </a:p>
          <a:p>
            <a:pPr eaLnBrk="1" fontAlgn="base" hangingPunct="1">
              <a:spcBef>
                <a:spcPct val="50000"/>
              </a:spcBef>
              <a:spcAft>
                <a:spcPct val="0"/>
              </a:spcAft>
            </a:pPr>
            <a:r>
              <a:rPr lang="en-US" b="1" smtClean="0">
                <a:solidFill>
                  <a:srgbClr val="000000"/>
                </a:solidFill>
                <a:latin typeface="Mona Lisa Recut"/>
                <a:ea typeface="Arial Unicode MS" pitchFamily="34" charset="-128"/>
                <a:cs typeface="Arial Unicode MS" pitchFamily="34" charset="-128"/>
              </a:rPr>
              <a:t>request</a:t>
            </a:r>
          </a:p>
        </p:txBody>
      </p:sp>
      <p:sp>
        <p:nvSpPr>
          <p:cNvPr id="117798" name="Rectangle 38"/>
          <p:cNvSpPr>
            <a:spLocks noChangeArrowheads="1"/>
          </p:cNvSpPr>
          <p:nvPr/>
        </p:nvSpPr>
        <p:spPr bwMode="auto">
          <a:xfrm>
            <a:off x="2362200" y="1143000"/>
            <a:ext cx="477838" cy="5334000"/>
          </a:xfrm>
          <a:prstGeom prst="rect">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sp>
        <p:nvSpPr>
          <p:cNvPr id="66575" name="Line 39"/>
          <p:cNvSpPr>
            <a:spLocks noChangeShapeType="1"/>
          </p:cNvSpPr>
          <p:nvPr/>
        </p:nvSpPr>
        <p:spPr bwMode="auto">
          <a:xfrm flipV="1">
            <a:off x="2819400" y="1295400"/>
            <a:ext cx="2209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76" name="Text Box 40"/>
          <p:cNvSpPr txBox="1">
            <a:spLocks noChangeArrowheads="1"/>
          </p:cNvSpPr>
          <p:nvPr/>
        </p:nvSpPr>
        <p:spPr bwMode="auto">
          <a:xfrm>
            <a:off x="3276600" y="990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000000"/>
                </a:solidFill>
                <a:latin typeface="Calibri" pitchFamily="34" charset="0"/>
                <a:ea typeface="Arial Unicode MS" pitchFamily="34" charset="-128"/>
                <a:cs typeface="Arial Unicode MS" pitchFamily="34" charset="-128"/>
              </a:rPr>
              <a:t>GetValues</a:t>
            </a:r>
          </a:p>
        </p:txBody>
      </p:sp>
      <p:sp>
        <p:nvSpPr>
          <p:cNvPr id="66577" name="Line 41"/>
          <p:cNvSpPr>
            <a:spLocks noChangeShapeType="1"/>
          </p:cNvSpPr>
          <p:nvPr/>
        </p:nvSpPr>
        <p:spPr bwMode="auto">
          <a:xfrm flipV="1">
            <a:off x="2801938" y="2057400"/>
            <a:ext cx="3370262" cy="158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78" name="Text Box 42"/>
          <p:cNvSpPr txBox="1">
            <a:spLocks noChangeArrowheads="1"/>
          </p:cNvSpPr>
          <p:nvPr/>
        </p:nvSpPr>
        <p:spPr bwMode="auto">
          <a:xfrm>
            <a:off x="3200400" y="1752600"/>
            <a:ext cx="1201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0000FF"/>
                </a:solidFill>
                <a:latin typeface="Calibri" pitchFamily="34" charset="0"/>
                <a:ea typeface="Arial Unicode MS" pitchFamily="34" charset="-128"/>
                <a:cs typeface="Arial Unicode MS" pitchFamily="34" charset="-128"/>
              </a:rPr>
              <a:t>GetValues</a:t>
            </a:r>
          </a:p>
        </p:txBody>
      </p:sp>
      <p:sp>
        <p:nvSpPr>
          <p:cNvPr id="66579" name="Line 43"/>
          <p:cNvSpPr>
            <a:spLocks noChangeShapeType="1"/>
          </p:cNvSpPr>
          <p:nvPr/>
        </p:nvSpPr>
        <p:spPr bwMode="auto">
          <a:xfrm flipV="1">
            <a:off x="2819400" y="2819400"/>
            <a:ext cx="1752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0" name="Text Box 44"/>
          <p:cNvSpPr txBox="1">
            <a:spLocks noChangeArrowheads="1"/>
          </p:cNvSpPr>
          <p:nvPr/>
        </p:nvSpPr>
        <p:spPr bwMode="auto">
          <a:xfrm>
            <a:off x="3200400" y="2514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i="1" smtClean="0">
                <a:solidFill>
                  <a:srgbClr val="000000"/>
                </a:solidFill>
                <a:latin typeface="Calibri" pitchFamily="34" charset="0"/>
                <a:ea typeface="Arial Unicode MS" pitchFamily="34" charset="-128"/>
                <a:cs typeface="Arial Unicode MS" pitchFamily="34" charset="-128"/>
              </a:rPr>
              <a:t>GetValues</a:t>
            </a:r>
          </a:p>
        </p:txBody>
      </p:sp>
      <p:sp>
        <p:nvSpPr>
          <p:cNvPr id="66581" name="Line 45"/>
          <p:cNvSpPr>
            <a:spLocks noChangeShapeType="1"/>
          </p:cNvSpPr>
          <p:nvPr/>
        </p:nvSpPr>
        <p:spPr bwMode="auto">
          <a:xfrm flipV="1">
            <a:off x="2819400" y="3581400"/>
            <a:ext cx="3352800" cy="2063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2" name="Text Box 46"/>
          <p:cNvSpPr txBox="1">
            <a:spLocks noChangeArrowheads="1"/>
          </p:cNvSpPr>
          <p:nvPr/>
        </p:nvSpPr>
        <p:spPr bwMode="auto">
          <a:xfrm>
            <a:off x="3276600" y="3276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FF0066"/>
                </a:solidFill>
                <a:latin typeface="Calibri" pitchFamily="34" charset="0"/>
                <a:ea typeface="Arial Unicode MS" pitchFamily="34" charset="-128"/>
                <a:cs typeface="Arial Unicode MS" pitchFamily="34" charset="-128"/>
              </a:rPr>
              <a:t>GetValues</a:t>
            </a:r>
          </a:p>
        </p:txBody>
      </p:sp>
      <p:sp>
        <p:nvSpPr>
          <p:cNvPr id="66583" name="Line 47"/>
          <p:cNvSpPr>
            <a:spLocks noChangeShapeType="1"/>
          </p:cNvSpPr>
          <p:nvPr/>
        </p:nvSpPr>
        <p:spPr bwMode="auto">
          <a:xfrm>
            <a:off x="2819400" y="4343400"/>
            <a:ext cx="1524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4" name="Text Box 48"/>
          <p:cNvSpPr txBox="1">
            <a:spLocks noChangeArrowheads="1"/>
          </p:cNvSpPr>
          <p:nvPr/>
        </p:nvSpPr>
        <p:spPr bwMode="auto">
          <a:xfrm>
            <a:off x="3200400" y="3962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000000"/>
                </a:solidFill>
                <a:latin typeface="Calibri" pitchFamily="34" charset="0"/>
                <a:ea typeface="Arial Unicode MS" pitchFamily="34" charset="-128"/>
                <a:cs typeface="Arial Unicode MS" pitchFamily="34" charset="-128"/>
              </a:rPr>
              <a:t>GetValues</a:t>
            </a:r>
          </a:p>
        </p:txBody>
      </p:sp>
      <p:sp>
        <p:nvSpPr>
          <p:cNvPr id="66585" name="Line 49"/>
          <p:cNvSpPr>
            <a:spLocks noChangeShapeType="1"/>
          </p:cNvSpPr>
          <p:nvPr/>
        </p:nvSpPr>
        <p:spPr bwMode="auto">
          <a:xfrm>
            <a:off x="2819400" y="5105400"/>
            <a:ext cx="3276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117810" name="Text Box 50"/>
          <p:cNvSpPr txBox="1">
            <a:spLocks noChangeArrowheads="1"/>
          </p:cNvSpPr>
          <p:nvPr/>
        </p:nvSpPr>
        <p:spPr bwMode="auto">
          <a:xfrm>
            <a:off x="3200400" y="4724400"/>
            <a:ext cx="1143000" cy="304800"/>
          </a:xfrm>
          <a:prstGeom prst="rect">
            <a:avLst/>
          </a:prstGeom>
          <a:noFill/>
          <a:ln w="9525">
            <a:noFill/>
            <a:miter lim="800000"/>
            <a:headEnd/>
            <a:tailEnd/>
          </a:ln>
          <a:effectLst/>
        </p:spPr>
        <p:txBody>
          <a:bodyPr lIns="91430" tIns="45715" rIns="91430" bIns="45715">
            <a:spAutoFit/>
          </a:bodyPr>
          <a:lstStyle/>
          <a:p>
            <a:pPr defTabSz="457200" fontAlgn="base">
              <a:spcBef>
                <a:spcPct val="50000"/>
              </a:spcBef>
              <a:spcAft>
                <a:spcPct val="0"/>
              </a:spcAft>
              <a:defRPr/>
            </a:pPr>
            <a:r>
              <a:rPr lang="en-US" sz="1400" b="1" u="sng">
                <a:solidFill>
                  <a:srgbClr val="000000"/>
                </a:solidFill>
                <a:effectLst>
                  <a:outerShdw blurRad="38100" dist="38100" dir="2700000" algn="tl">
                    <a:srgbClr val="C0C0C0"/>
                  </a:outerShdw>
                </a:effectLst>
                <a:ea typeface="Arial Unicode MS" pitchFamily="34" charset="-128"/>
                <a:cs typeface="Arial Unicode MS" pitchFamily="34" charset="-128"/>
              </a:rPr>
              <a:t>GetValues</a:t>
            </a:r>
          </a:p>
        </p:txBody>
      </p:sp>
      <p:sp>
        <p:nvSpPr>
          <p:cNvPr id="66587" name="Line 51"/>
          <p:cNvSpPr>
            <a:spLocks noChangeShapeType="1"/>
          </p:cNvSpPr>
          <p:nvPr/>
        </p:nvSpPr>
        <p:spPr bwMode="auto">
          <a:xfrm>
            <a:off x="2819400" y="5715000"/>
            <a:ext cx="1752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8" name="Text Box 52"/>
          <p:cNvSpPr txBox="1">
            <a:spLocks noChangeArrowheads="1"/>
          </p:cNvSpPr>
          <p:nvPr/>
        </p:nvSpPr>
        <p:spPr bwMode="auto">
          <a:xfrm>
            <a:off x="3214688" y="5410200"/>
            <a:ext cx="1204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600" b="1" smtClean="0">
                <a:solidFill>
                  <a:srgbClr val="000000"/>
                </a:solidFill>
                <a:latin typeface="Times New Roman" pitchFamily="18" charset="0"/>
                <a:ea typeface="Arial Unicode MS" pitchFamily="34" charset="-128"/>
                <a:cs typeface="Arial Unicode MS" pitchFamily="34" charset="-128"/>
              </a:rPr>
              <a:t>GetValues</a:t>
            </a:r>
          </a:p>
        </p:txBody>
      </p:sp>
      <p:sp>
        <p:nvSpPr>
          <p:cNvPr id="66589" name="Line 53"/>
          <p:cNvSpPr>
            <a:spLocks noChangeShapeType="1"/>
          </p:cNvSpPr>
          <p:nvPr/>
        </p:nvSpPr>
        <p:spPr bwMode="auto">
          <a:xfrm>
            <a:off x="2819400" y="6248400"/>
            <a:ext cx="3200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90" name="Text Box 54"/>
          <p:cNvSpPr txBox="1">
            <a:spLocks noChangeArrowheads="1"/>
          </p:cNvSpPr>
          <p:nvPr/>
        </p:nvSpPr>
        <p:spPr bwMode="auto">
          <a:xfrm>
            <a:off x="3276600" y="58674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600" b="1" smtClean="0">
                <a:solidFill>
                  <a:srgbClr val="000000"/>
                </a:solidFill>
                <a:latin typeface="Script MT Bold" pitchFamily="66" charset="0"/>
                <a:ea typeface="Arial Unicode MS" pitchFamily="34" charset="-128"/>
                <a:cs typeface="Arial Unicode MS" pitchFamily="34" charset="-128"/>
              </a:rPr>
              <a:t>GetValues</a:t>
            </a:r>
          </a:p>
        </p:txBody>
      </p:sp>
      <p:grpSp>
        <p:nvGrpSpPr>
          <p:cNvPr id="14" name="Group 55"/>
          <p:cNvGrpSpPr>
            <a:grpSpLocks/>
          </p:cNvGrpSpPr>
          <p:nvPr/>
        </p:nvGrpSpPr>
        <p:grpSpPr bwMode="auto">
          <a:xfrm>
            <a:off x="6248400" y="5791200"/>
            <a:ext cx="1752600" cy="762000"/>
            <a:chOff x="3936" y="3648"/>
            <a:chExt cx="1104" cy="480"/>
          </a:xfrm>
        </p:grpSpPr>
        <p:sp>
          <p:nvSpPr>
            <p:cNvPr id="66593" name="AutoShape 56"/>
            <p:cNvSpPr>
              <a:spLocks noChangeArrowheads="1"/>
            </p:cNvSpPr>
            <p:nvPr/>
          </p:nvSpPr>
          <p:spPr bwMode="auto">
            <a:xfrm>
              <a:off x="3936" y="3648"/>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594" name="Picture 57" descr="masthead"/>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36" y="3825"/>
              <a:ext cx="11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5" name="Text Box 58"/>
            <p:cNvSpPr txBox="1">
              <a:spLocks noChangeArrowheads="1"/>
            </p:cNvSpPr>
            <p:nvPr/>
          </p:nvSpPr>
          <p:spPr bwMode="auto">
            <a:xfrm>
              <a:off x="3974" y="3840"/>
              <a:ext cx="4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FF0000"/>
                  </a:solidFill>
                  <a:latin typeface="Calibri" pitchFamily="34" charset="0"/>
                  <a:ea typeface="Arial Unicode MS" pitchFamily="34" charset="-128"/>
                  <a:cs typeface="Arial Unicode MS" pitchFamily="34" charset="-128"/>
                </a:rPr>
                <a:t>ODM</a:t>
              </a:r>
            </a:p>
          </p:txBody>
        </p:sp>
      </p:grpSp>
      <p:sp>
        <p:nvSpPr>
          <p:cNvPr id="66592" name="Text Box 59"/>
          <p:cNvSpPr txBox="1">
            <a:spLocks noChangeArrowheads="1"/>
          </p:cNvSpPr>
          <p:nvPr/>
        </p:nvSpPr>
        <p:spPr bwMode="auto">
          <a:xfrm>
            <a:off x="288925" y="5370513"/>
            <a:ext cx="191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mtClean="0">
                <a:solidFill>
                  <a:srgbClr val="000000"/>
                </a:solidFill>
                <a:latin typeface="Calibri" pitchFamily="34" charset="0"/>
                <a:ea typeface="Arial Unicode MS" pitchFamily="34" charset="-128"/>
                <a:cs typeface="Arial Unicode MS" pitchFamily="34" charset="-128"/>
              </a:rPr>
              <a:t>Michael Piasecki</a:t>
            </a:r>
          </a:p>
          <a:p>
            <a:pPr eaLnBrk="1" fontAlgn="base" hangingPunct="1">
              <a:spcBef>
                <a:spcPct val="0"/>
              </a:spcBef>
              <a:spcAft>
                <a:spcPct val="0"/>
              </a:spcAft>
            </a:pPr>
            <a:r>
              <a:rPr lang="en-US" smtClean="0">
                <a:solidFill>
                  <a:srgbClr val="000000"/>
                </a:solidFill>
                <a:latin typeface="Calibri" pitchFamily="34" charset="0"/>
                <a:ea typeface="Arial Unicode MS" pitchFamily="34" charset="-128"/>
                <a:cs typeface="Arial Unicode MS" pitchFamily="34" charset="-128"/>
              </a:rPr>
              <a:t>Drexel University</a:t>
            </a:r>
          </a:p>
        </p:txBody>
      </p:sp>
    </p:spTree>
    <p:extLst>
      <p:ext uri="{BB962C8B-B14F-4D97-AF65-F5344CB8AC3E}">
        <p14:creationId xmlns:p14="http://schemas.microsoft.com/office/powerpoint/2010/main" val="1751923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nodeType="afterGroup">
                            <p:stCondLst>
                              <p:cond delay="500"/>
                            </p:stCondLst>
                            <p:childTnLst>
                              <p:par>
                                <p:cTn id="9" presetID="4" presetClass="entr" presetSubtype="16" fill="hold" grpId="0" nodeType="afterEffect">
                                  <p:stCondLst>
                                    <p:cond delay="1000"/>
                                  </p:stCondLst>
                                  <p:childTnLst>
                                    <p:set>
                                      <p:cBhvr>
                                        <p:cTn id="10" dur="1" fill="hold">
                                          <p:stCondLst>
                                            <p:cond delay="0"/>
                                          </p:stCondLst>
                                        </p:cTn>
                                        <p:tgtEl>
                                          <p:spTgt spid="117798"/>
                                        </p:tgtEl>
                                        <p:attrNameLst>
                                          <p:attrName>style.visibility</p:attrName>
                                        </p:attrNameLst>
                                      </p:cBhvr>
                                      <p:to>
                                        <p:strVal val="visible"/>
                                      </p:to>
                                    </p:set>
                                    <p:animEffect transition="in" filter="box(in)">
                                      <p:cBhvr>
                                        <p:cTn id="11" dur="500"/>
                                        <p:tgtEl>
                                          <p:spTgt spid="117798"/>
                                        </p:tgtEl>
                                      </p:cBhvr>
                                    </p:animEffect>
                                  </p:childTnLst>
                                </p:cTn>
                              </p:par>
                            </p:childTnLst>
                          </p:cTn>
                        </p:par>
                        <p:par>
                          <p:cTn id="12" fill="hold" nodeType="afterGroup">
                            <p:stCondLst>
                              <p:cond delay="2000"/>
                            </p:stCondLst>
                            <p:childTnLst>
                              <p:par>
                                <p:cTn id="13" presetID="8" presetClass="emph" presetSubtype="0" fill="hold" grpId="1" nodeType="afterEffect">
                                  <p:stCondLst>
                                    <p:cond delay="1000"/>
                                  </p:stCondLst>
                                  <p:childTnLst>
                                    <p:animRot by="43200000">
                                      <p:cBhvr>
                                        <p:cTn id="14" dur="500" fill="hold"/>
                                        <p:tgtEl>
                                          <p:spTgt spid="117798"/>
                                        </p:tgtEl>
                                        <p:attrNameLst>
                                          <p:attrName>r</p:attrName>
                                        </p:attrNameLst>
                                      </p:cBhvr>
                                    </p:animRot>
                                  </p:childTnLst>
                                </p:cTn>
                              </p:par>
                            </p:childTnLst>
                          </p:cTn>
                        </p:par>
                        <p:par>
                          <p:cTn id="15" fill="hold" nodeType="afterGroup">
                            <p:stCondLst>
                              <p:cond delay="3500"/>
                            </p:stCondLst>
                            <p:childTnLst>
                              <p:par>
                                <p:cTn id="16" presetID="1" presetClass="entr" presetSubtype="0" fill="hold" nodeType="afterEffect">
                                  <p:stCondLst>
                                    <p:cond delay="50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ntr" presetSubtype="0"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nodeType="afterEffect">
                                  <p:stCondLst>
                                    <p:cond delay="50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nodeType="afterGroup">
                            <p:stCondLst>
                              <p:cond delay="5000"/>
                            </p:stCondLst>
                            <p:childTnLst>
                              <p:par>
                                <p:cTn id="25" presetID="1" presetClass="entr" presetSubtype="0" fill="hold" nodeType="afterEffect">
                                  <p:stCondLst>
                                    <p:cond delay="50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nodeType="afterGroup">
                            <p:stCondLst>
                              <p:cond delay="5500"/>
                            </p:stCondLst>
                            <p:childTnLst>
                              <p:par>
                                <p:cTn id="28" presetID="1" presetClass="entr" presetSubtype="0" fill="hold" nodeType="afterEffect">
                                  <p:stCondLst>
                                    <p:cond delay="50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nodeType="afterGroup">
                            <p:stCondLst>
                              <p:cond delay="6000"/>
                            </p:stCondLst>
                            <p:childTnLst>
                              <p:par>
                                <p:cTn id="31" presetID="1" presetClass="entr" presetSubtype="0"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nodeType="afterGroup">
                            <p:stCondLst>
                              <p:cond delay="6500"/>
                            </p:stCondLst>
                            <p:childTnLst>
                              <p:par>
                                <p:cTn id="34" presetID="1" presetClass="entr" presetSubtype="0" fill="hold" nodeType="afterEffect">
                                  <p:stCondLst>
                                    <p:cond delay="500"/>
                                  </p:stCondLst>
                                  <p:childTnLst>
                                    <p:set>
                                      <p:cBhvr>
                                        <p:cTn id="35" dur="1" fill="hold">
                                          <p:stCondLst>
                                            <p:cond delay="0"/>
                                          </p:stCondLst>
                                        </p:cTn>
                                        <p:tgtEl>
                                          <p:spTgt spid="12"/>
                                        </p:tgtEl>
                                        <p:attrNameLst>
                                          <p:attrName>style.visibility</p:attrName>
                                        </p:attrNameLst>
                                      </p:cBhvr>
                                      <p:to>
                                        <p:strVal val="visible"/>
                                      </p:to>
                                    </p:set>
                                  </p:childTnLst>
                                </p:cTn>
                              </p:par>
                            </p:childTnLst>
                          </p:cTn>
                        </p:par>
                        <p:par>
                          <p:cTn id="36" fill="hold" nodeType="afterGroup">
                            <p:stCondLst>
                              <p:cond delay="7000"/>
                            </p:stCondLst>
                            <p:childTnLst>
                              <p:par>
                                <p:cTn id="37" presetID="1" presetClass="entr" presetSubtype="0" fill="hold" nodeType="afterEffect">
                                  <p:stCondLst>
                                    <p:cond delay="50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8" grpId="0" animBg="1"/>
      <p:bldP spid="11779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0533"/>
          </a:xfrm>
        </p:spPr>
        <p:txBody>
          <a:bodyPr>
            <a:normAutofit fontScale="90000"/>
          </a:bodyPr>
          <a:lstStyle/>
          <a:p>
            <a:r>
              <a:rPr lang="en-US" sz="3600" dirty="0" smtClean="0"/>
              <a:t>HIS Example. </a:t>
            </a:r>
            <a:br>
              <a:rPr lang="en-US" sz="3600" dirty="0" smtClean="0"/>
            </a:br>
            <a:r>
              <a:rPr lang="en-US" sz="3100" dirty="0" smtClean="0"/>
              <a:t>1. Delineate Watershed using EPA Web Services </a:t>
            </a:r>
            <a:endParaRPr lang="en-US" sz="3600" dirty="0"/>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515"/>
          <a:stretch/>
        </p:blipFill>
        <p:spPr bwMode="auto">
          <a:xfrm>
            <a:off x="1" y="949036"/>
            <a:ext cx="9144000" cy="590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882452" y="3582649"/>
            <a:ext cx="1034322" cy="809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794885" y="1371600"/>
            <a:ext cx="539646" cy="5246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387" y="6172200"/>
            <a:ext cx="8799225" cy="307777"/>
          </a:xfrm>
          <a:prstGeom prst="rect">
            <a:avLst/>
          </a:prstGeom>
          <a:solidFill>
            <a:srgbClr val="FFFF00"/>
          </a:solidFill>
        </p:spPr>
        <p:txBody>
          <a:bodyPr wrap="square">
            <a:spAutoFit/>
          </a:bodyPr>
          <a:lstStyle/>
          <a:p>
            <a:r>
              <a:rPr lang="en-US" sz="1400" dirty="0"/>
              <a:t>Uses EPA WATERS Web, Mapping, and Database </a:t>
            </a:r>
            <a:r>
              <a:rPr lang="en-US" sz="1400" dirty="0" smtClean="0"/>
              <a:t>Services at </a:t>
            </a:r>
            <a:r>
              <a:rPr lang="en-US" sz="1400" dirty="0" smtClean="0">
                <a:hlinkClick r:id="rId4"/>
              </a:rPr>
              <a:t>http</a:t>
            </a:r>
            <a:r>
              <a:rPr lang="en-US" sz="1400" dirty="0">
                <a:hlinkClick r:id="rId4"/>
              </a:rPr>
              <a:t>://</a:t>
            </a:r>
            <a:r>
              <a:rPr lang="en-US" sz="1400" dirty="0" smtClean="0">
                <a:hlinkClick r:id="rId4"/>
              </a:rPr>
              <a:t>www.epa.gov/waters/geoservices/index.html</a:t>
            </a:r>
            <a:r>
              <a:rPr lang="en-US" sz="1400" dirty="0" smtClean="0"/>
              <a:t> </a:t>
            </a:r>
            <a:endParaRPr lang="en-US" sz="1400" dirty="0"/>
          </a:p>
        </p:txBody>
      </p:sp>
    </p:spTree>
    <p:extLst>
      <p:ext uri="{BB962C8B-B14F-4D97-AF65-F5344CB8AC3E}">
        <p14:creationId xmlns:p14="http://schemas.microsoft.com/office/powerpoint/2010/main" val="3851824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6636"/>
            <a:ext cx="9144000" cy="60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76200" y="1"/>
            <a:ext cx="9220200" cy="796636"/>
          </a:xfrm>
          <a:solidFill>
            <a:schemeClr val="bg1"/>
          </a:solidFill>
        </p:spPr>
        <p:txBody>
          <a:bodyPr>
            <a:noAutofit/>
          </a:bodyPr>
          <a:lstStyle/>
          <a:p>
            <a:r>
              <a:rPr lang="en-US" sz="2800" dirty="0" smtClean="0"/>
              <a:t>2. Search last 22 years for all data in buffer around watershed</a:t>
            </a:r>
            <a:endParaRPr lang="en-US" sz="2800" dirty="0"/>
          </a:p>
        </p:txBody>
      </p:sp>
      <p:sp>
        <p:nvSpPr>
          <p:cNvPr id="6" name="Rounded Rectangle 5"/>
          <p:cNvSpPr/>
          <p:nvPr/>
        </p:nvSpPr>
        <p:spPr>
          <a:xfrm>
            <a:off x="794477" y="1424065"/>
            <a:ext cx="1154243" cy="2398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994222" y="1336622"/>
            <a:ext cx="941884" cy="4921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116581" y="1242933"/>
            <a:ext cx="470942" cy="4921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745696" y="1304143"/>
            <a:ext cx="1046815" cy="2398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06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882"/>
            <a:ext cx="9144001" cy="521999"/>
          </a:xfrm>
        </p:spPr>
        <p:txBody>
          <a:bodyPr>
            <a:noAutofit/>
          </a:bodyPr>
          <a:lstStyle/>
          <a:p>
            <a:r>
              <a:rPr lang="en-US" sz="2800" dirty="0" smtClean="0"/>
              <a:t>3.  Download and plot data from multiple sources</a:t>
            </a:r>
            <a:endParaRPr lang="en-US" sz="28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6637"/>
            <a:ext cx="9144000" cy="60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04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21"/>
            <a:ext cx="9144000" cy="606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55780"/>
            <a:ext cx="4876800" cy="517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12889" y="1253067"/>
            <a:ext cx="361244" cy="666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74133" y="1236134"/>
            <a:ext cx="457199" cy="666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7200" y="184326"/>
            <a:ext cx="8229600" cy="609395"/>
          </a:xfrm>
        </p:spPr>
        <p:txBody>
          <a:bodyPr>
            <a:noAutofit/>
          </a:bodyPr>
          <a:lstStyle/>
          <a:p>
            <a:r>
              <a:rPr lang="en-US" sz="2800" dirty="0" smtClean="0"/>
              <a:t>4.  Analyze with R using the </a:t>
            </a:r>
            <a:r>
              <a:rPr lang="en-US" sz="2800" dirty="0" err="1" smtClean="0"/>
              <a:t>HydroR</a:t>
            </a:r>
            <a:r>
              <a:rPr lang="en-US" sz="2800" dirty="0" smtClean="0"/>
              <a:t> plugin</a:t>
            </a:r>
            <a:endParaRPr lang="en-US" sz="2800" dirty="0"/>
          </a:p>
        </p:txBody>
      </p:sp>
      <p:sp>
        <p:nvSpPr>
          <p:cNvPr id="2" name="TextBox 1"/>
          <p:cNvSpPr txBox="1"/>
          <p:nvPr/>
        </p:nvSpPr>
        <p:spPr>
          <a:xfrm>
            <a:off x="3048000" y="4191000"/>
            <a:ext cx="4800600" cy="1938992"/>
          </a:xfrm>
          <a:prstGeom prst="rect">
            <a:avLst/>
          </a:prstGeom>
          <a:solidFill>
            <a:schemeClr val="bg1"/>
          </a:solidFill>
        </p:spPr>
        <p:txBody>
          <a:bodyPr wrap="square" rtlCol="0">
            <a:spAutoFit/>
          </a:bodyPr>
          <a:lstStyle/>
          <a:p>
            <a:r>
              <a:rPr lang="en-US" sz="2400" dirty="0">
                <a:solidFill>
                  <a:srgbClr val="FF0000"/>
                </a:solidFill>
              </a:rPr>
              <a:t>You have the full analysis capability of R at your fingertips for data from multiple sources accessed using </a:t>
            </a:r>
            <a:r>
              <a:rPr lang="en-US" sz="2400" dirty="0" err="1">
                <a:solidFill>
                  <a:srgbClr val="FF0000"/>
                </a:solidFill>
              </a:rPr>
              <a:t>HydroDesktop</a:t>
            </a:r>
            <a:r>
              <a:rPr lang="en-US" sz="2400" dirty="0">
                <a:solidFill>
                  <a:srgbClr val="FF0000"/>
                </a:solidFill>
              </a:rPr>
              <a:t> using the HIS cloud data </a:t>
            </a:r>
            <a:r>
              <a:rPr lang="en-US" sz="2400" dirty="0" smtClean="0">
                <a:solidFill>
                  <a:srgbClr val="FF0000"/>
                </a:solidFill>
              </a:rPr>
              <a:t>resources.</a:t>
            </a:r>
            <a:endParaRPr lang="en-US" sz="2400" dirty="0">
              <a:solidFill>
                <a:srgbClr val="FF0000"/>
              </a:solidFill>
            </a:endParaRPr>
          </a:p>
        </p:txBody>
      </p:sp>
    </p:spTree>
    <p:extLst>
      <p:ext uri="{BB962C8B-B14F-4D97-AF65-F5344CB8AC3E}">
        <p14:creationId xmlns:p14="http://schemas.microsoft.com/office/powerpoint/2010/main" val="28812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4319" y="3800882"/>
            <a:ext cx="5269681" cy="282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6927"/>
            <a:ext cx="9296400" cy="2024891"/>
          </a:xfrm>
        </p:spPr>
        <p:txBody>
          <a:bodyPr/>
          <a:lstStyle/>
          <a:p>
            <a:r>
              <a:rPr lang="en-US" sz="3600" dirty="0" smtClean="0"/>
              <a:t>CUAHSI HIS</a:t>
            </a:r>
            <a:r>
              <a:rPr lang="en-US" sz="3600" dirty="0"/>
              <a:t>:  A common window on water observations data for the United States unlike any that has existed before </a:t>
            </a:r>
          </a:p>
        </p:txBody>
      </p:sp>
      <p:sp>
        <p:nvSpPr>
          <p:cNvPr id="3" name="Content Placeholder 2"/>
          <p:cNvSpPr>
            <a:spLocks noGrp="1"/>
          </p:cNvSpPr>
          <p:nvPr>
            <p:ph idx="1"/>
          </p:nvPr>
        </p:nvSpPr>
        <p:spPr>
          <a:xfrm>
            <a:off x="76200" y="2332037"/>
            <a:ext cx="3962400" cy="4525963"/>
          </a:xfrm>
        </p:spPr>
        <p:txBody>
          <a:bodyPr>
            <a:normAutofit fontScale="70000" lnSpcReduction="20000"/>
          </a:bodyPr>
          <a:lstStyle/>
          <a:p>
            <a:r>
              <a:rPr lang="en-US" dirty="0" smtClean="0">
                <a:solidFill>
                  <a:srgbClr val="FF0000"/>
                </a:solidFill>
              </a:rPr>
              <a:t>Storage</a:t>
            </a:r>
            <a:r>
              <a:rPr lang="en-US" dirty="0" smtClean="0"/>
              <a:t> in a community data model</a:t>
            </a:r>
          </a:p>
          <a:p>
            <a:r>
              <a:rPr lang="en-US" dirty="0" smtClean="0">
                <a:solidFill>
                  <a:srgbClr val="FF0000"/>
                </a:solidFill>
              </a:rPr>
              <a:t>Publication</a:t>
            </a:r>
            <a:r>
              <a:rPr lang="en-US" dirty="0" smtClean="0"/>
              <a:t> from a server</a:t>
            </a:r>
          </a:p>
          <a:p>
            <a:r>
              <a:rPr lang="en-US" dirty="0" smtClean="0"/>
              <a:t>Data </a:t>
            </a:r>
            <a:r>
              <a:rPr lang="en-US" dirty="0" smtClean="0">
                <a:solidFill>
                  <a:srgbClr val="FF0000"/>
                </a:solidFill>
              </a:rPr>
              <a:t>access</a:t>
            </a:r>
            <a:r>
              <a:rPr lang="en-US" dirty="0" smtClean="0"/>
              <a:t> through internet-based services using consistent language and format</a:t>
            </a:r>
          </a:p>
          <a:p>
            <a:r>
              <a:rPr lang="en-US" dirty="0" smtClean="0"/>
              <a:t>Tools for </a:t>
            </a:r>
            <a:r>
              <a:rPr lang="en-US" dirty="0" smtClean="0">
                <a:solidFill>
                  <a:srgbClr val="FF0000"/>
                </a:solidFill>
              </a:rPr>
              <a:t>access and analysis</a:t>
            </a:r>
          </a:p>
          <a:p>
            <a:r>
              <a:rPr lang="en-US" dirty="0" smtClean="0">
                <a:solidFill>
                  <a:srgbClr val="FF0000"/>
                </a:solidFill>
              </a:rPr>
              <a:t>Discovery</a:t>
            </a:r>
            <a:r>
              <a:rPr lang="en-US" dirty="0" smtClean="0"/>
              <a:t> through thematic and geographic search functionality</a:t>
            </a:r>
          </a:p>
          <a:p>
            <a:r>
              <a:rPr lang="en-US" dirty="0" smtClean="0">
                <a:solidFill>
                  <a:srgbClr val="FF0000"/>
                </a:solidFill>
              </a:rPr>
              <a:t>Integrated modeling and analysis </a:t>
            </a:r>
            <a:r>
              <a:rPr lang="en-US" dirty="0" smtClean="0"/>
              <a:t>combining information from multiple sources</a:t>
            </a:r>
            <a:endParaRPr lang="en-US" dirty="0"/>
          </a:p>
        </p:txBody>
      </p:sp>
      <p:grpSp>
        <p:nvGrpSpPr>
          <p:cNvPr id="24" name="Group 23"/>
          <p:cNvGrpSpPr/>
          <p:nvPr/>
        </p:nvGrpSpPr>
        <p:grpSpPr>
          <a:xfrm>
            <a:off x="4800600" y="2514600"/>
            <a:ext cx="3633525" cy="3429000"/>
            <a:chOff x="6019800" y="2362200"/>
            <a:chExt cx="2664585" cy="2514600"/>
          </a:xfrm>
        </p:grpSpPr>
        <p:pic>
          <p:nvPicPr>
            <p:cNvPr id="26" name="Picture 2" descr="I:\DCIM\Camera\2012-09-02 16.28.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96" t="9528" r="11567"/>
            <a:stretch/>
          </p:blipFill>
          <p:spPr bwMode="auto">
            <a:xfrm>
              <a:off x="6859023" y="2362200"/>
              <a:ext cx="965071" cy="8657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olossus.uwrl.usu.edu\working\jeff\Working\Projects\NSF Little Bear River Testbed\Monitoring\Site Photos\Buger King\DSCN1914.JPG"/>
            <p:cNvPicPr>
              <a:picLocks noChangeAspect="1" noChangeArrowheads="1"/>
            </p:cNvPicPr>
            <p:nvPr/>
          </p:nvPicPr>
          <p:blipFill>
            <a:blip r:embed="rId4" cstate="print"/>
            <a:srcRect/>
            <a:stretch>
              <a:fillRect/>
            </a:stretch>
          </p:blipFill>
          <p:spPr bwMode="auto">
            <a:xfrm>
              <a:off x="7620000" y="3733800"/>
              <a:ext cx="1064385" cy="1143000"/>
            </a:xfrm>
            <a:prstGeom prst="rect">
              <a:avLst/>
            </a:prstGeom>
            <a:noFill/>
          </p:spPr>
        </p:pic>
        <p:pic>
          <p:nvPicPr>
            <p:cNvPr id="29" name="Picture 7" descr="ODM 1"/>
            <p:cNvPicPr>
              <a:picLocks noChangeAspect="1" noChangeArrowheads="1"/>
            </p:cNvPicPr>
            <p:nvPr/>
          </p:nvPicPr>
          <p:blipFill rotWithShape="1">
            <a:blip r:embed="rId5" cstate="print"/>
            <a:srcRect r="67813" b="66643"/>
            <a:stretch/>
          </p:blipFill>
          <p:spPr bwMode="auto">
            <a:xfrm>
              <a:off x="6019800" y="3733800"/>
              <a:ext cx="1059679" cy="1143000"/>
            </a:xfrm>
            <a:prstGeom prst="rect">
              <a:avLst/>
            </a:prstGeom>
            <a:noFill/>
            <a:ln w="9525">
              <a:solidFill>
                <a:schemeClr val="tx1"/>
              </a:solidFill>
              <a:miter lim="800000"/>
              <a:headEnd/>
              <a:tailEnd/>
            </a:ln>
          </p:spPr>
        </p:pic>
        <p:cxnSp>
          <p:nvCxnSpPr>
            <p:cNvPr id="30" name="Straight Connector 29"/>
            <p:cNvCxnSpPr>
              <a:stCxn id="29" idx="0"/>
              <a:endCxn id="26" idx="2"/>
            </p:cNvCxnSpPr>
            <p:nvPr/>
          </p:nvCxnSpPr>
          <p:spPr>
            <a:xfrm flipV="1">
              <a:off x="6549640" y="3227967"/>
              <a:ext cx="791919" cy="505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0"/>
              <a:endCxn id="26" idx="2"/>
            </p:cNvCxnSpPr>
            <p:nvPr/>
          </p:nvCxnSpPr>
          <p:spPr>
            <a:xfrm flipH="1" flipV="1">
              <a:off x="7341559" y="3227967"/>
              <a:ext cx="810634" cy="505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7" idx="1"/>
              <a:endCxn id="29" idx="3"/>
            </p:cNvCxnSpPr>
            <p:nvPr/>
          </p:nvCxnSpPr>
          <p:spPr>
            <a:xfrm flipH="1">
              <a:off x="7079479" y="4305300"/>
              <a:ext cx="540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7315576" y="6062190"/>
            <a:ext cx="785664" cy="369332"/>
          </a:xfrm>
          <a:prstGeom prst="rect">
            <a:avLst/>
          </a:prstGeom>
          <a:noFill/>
        </p:spPr>
        <p:txBody>
          <a:bodyPr wrap="none" rtlCol="0">
            <a:spAutoFit/>
          </a:bodyPr>
          <a:lstStyle/>
          <a:p>
            <a:r>
              <a:rPr lang="en-US" dirty="0" smtClean="0"/>
              <a:t>Server</a:t>
            </a:r>
            <a:endParaRPr lang="en-US" dirty="0"/>
          </a:p>
        </p:txBody>
      </p:sp>
      <p:sp>
        <p:nvSpPr>
          <p:cNvPr id="34" name="TextBox 33"/>
          <p:cNvSpPr txBox="1"/>
          <p:nvPr/>
        </p:nvSpPr>
        <p:spPr>
          <a:xfrm>
            <a:off x="7315576" y="2832132"/>
            <a:ext cx="953915" cy="369332"/>
          </a:xfrm>
          <a:prstGeom prst="rect">
            <a:avLst/>
          </a:prstGeom>
          <a:noFill/>
        </p:spPr>
        <p:txBody>
          <a:bodyPr wrap="none" rtlCol="0">
            <a:spAutoFit/>
          </a:bodyPr>
          <a:lstStyle/>
          <a:p>
            <a:r>
              <a:rPr lang="en-US" dirty="0" smtClean="0"/>
              <a:t>Desktop</a:t>
            </a:r>
            <a:endParaRPr lang="en-US" dirty="0"/>
          </a:p>
        </p:txBody>
      </p:sp>
      <p:sp>
        <p:nvSpPr>
          <p:cNvPr id="35" name="TextBox 34"/>
          <p:cNvSpPr txBox="1"/>
          <p:nvPr/>
        </p:nvSpPr>
        <p:spPr>
          <a:xfrm>
            <a:off x="5059945" y="6062190"/>
            <a:ext cx="885050" cy="369332"/>
          </a:xfrm>
          <a:prstGeom prst="rect">
            <a:avLst/>
          </a:prstGeom>
          <a:noFill/>
        </p:spPr>
        <p:txBody>
          <a:bodyPr wrap="none" rtlCol="0">
            <a:spAutoFit/>
          </a:bodyPr>
          <a:lstStyle/>
          <a:p>
            <a:r>
              <a:rPr lang="en-US" dirty="0" smtClean="0"/>
              <a:t>Catalog</a:t>
            </a:r>
            <a:endParaRPr lang="en-US" dirty="0"/>
          </a:p>
        </p:txBody>
      </p:sp>
    </p:spTree>
    <p:extLst>
      <p:ext uri="{BB962C8B-B14F-4D97-AF65-F5344CB8AC3E}">
        <p14:creationId xmlns:p14="http://schemas.microsoft.com/office/powerpoint/2010/main" val="3846871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457200" y="601663"/>
            <a:ext cx="8229600" cy="693737"/>
          </a:xfrm>
        </p:spPr>
        <p:txBody>
          <a:bodyPr>
            <a:noAutofit/>
          </a:bodyPr>
          <a:lstStyle/>
          <a:p>
            <a:r>
              <a:rPr lang="en-US" sz="2800" dirty="0" smtClean="0">
                <a:ea typeface="ＭＳ Ｐゴシック" pitchFamily="34" charset="-128"/>
              </a:rPr>
              <a:t>HydroShare - </a:t>
            </a:r>
            <a:r>
              <a:rPr lang="en-US" sz="2800" dirty="0" smtClean="0">
                <a:solidFill>
                  <a:srgbClr val="000000"/>
                </a:solidFill>
                <a:ea typeface="ＭＳ Ｐゴシック" pitchFamily="34" charset="-128"/>
              </a:rPr>
              <a:t>A web-based collaborative environment for the sharing of hydrologic data and models</a:t>
            </a:r>
            <a:endParaRPr lang="en-US" sz="2800" dirty="0" smtClean="0">
              <a:ea typeface="ＭＳ Ｐゴシック" pitchFamily="34" charset="-128"/>
            </a:endParaRPr>
          </a:p>
        </p:txBody>
      </p:sp>
      <p:sp>
        <p:nvSpPr>
          <p:cNvPr id="5" name="TextBox 4"/>
          <p:cNvSpPr txBox="1"/>
          <p:nvPr/>
        </p:nvSpPr>
        <p:spPr>
          <a:xfrm>
            <a:off x="152400" y="76200"/>
            <a:ext cx="2922531" cy="461665"/>
          </a:xfrm>
          <a:prstGeom prst="rect">
            <a:avLst/>
          </a:prstGeom>
          <a:noFill/>
        </p:spPr>
        <p:txBody>
          <a:bodyPr wrap="none" rtlCol="0">
            <a:spAutoFit/>
          </a:bodyPr>
          <a:lstStyle/>
          <a:p>
            <a:r>
              <a:rPr lang="en-US" sz="2400" b="1" dirty="0" smtClean="0">
                <a:solidFill>
                  <a:srgbClr val="FF0000"/>
                </a:solidFill>
              </a:rPr>
              <a:t>Looking to the Future</a:t>
            </a:r>
            <a:endParaRPr lang="en-US" sz="2400" b="1" dirty="0">
              <a:solidFill>
                <a:srgbClr val="FF0000"/>
              </a:solidFill>
            </a:endParaRPr>
          </a:p>
        </p:txBody>
      </p:sp>
      <p:pic>
        <p:nvPicPr>
          <p:cNvPr id="6" name="Picture 5"/>
          <p:cNvPicPr>
            <a:picLocks noChangeAspect="1"/>
          </p:cNvPicPr>
          <p:nvPr/>
        </p:nvPicPr>
        <p:blipFill>
          <a:blip r:embed="rId3"/>
          <a:stretch>
            <a:fillRect/>
          </a:stretch>
        </p:blipFill>
        <p:spPr>
          <a:xfrm>
            <a:off x="304800" y="1636542"/>
            <a:ext cx="5906210" cy="4611858"/>
          </a:xfrm>
          <a:prstGeom prst="rect">
            <a:avLst/>
          </a:prstGeom>
        </p:spPr>
      </p:pic>
      <p:sp>
        <p:nvSpPr>
          <p:cNvPr id="7" name="TextBox 6"/>
          <p:cNvSpPr txBox="1"/>
          <p:nvPr/>
        </p:nvSpPr>
        <p:spPr>
          <a:xfrm>
            <a:off x="457200" y="1762780"/>
            <a:ext cx="3135217" cy="523220"/>
          </a:xfrm>
          <a:prstGeom prst="rect">
            <a:avLst/>
          </a:prstGeom>
          <a:noFill/>
        </p:spPr>
        <p:txBody>
          <a:bodyPr wrap="none" rtlCol="0">
            <a:spAutoFit/>
          </a:bodyPr>
          <a:lstStyle/>
          <a:p>
            <a:r>
              <a:rPr lang="en-US" sz="2800" b="1" dirty="0" smtClean="0">
                <a:solidFill>
                  <a:srgbClr val="FF0000"/>
                </a:solidFill>
              </a:rPr>
              <a:t>beta.</a:t>
            </a:r>
            <a:r>
              <a:rPr lang="en-US" sz="2800" dirty="0" smtClean="0"/>
              <a:t>hydroshare.org</a:t>
            </a:r>
            <a:endParaRPr lang="en-US" sz="2800" dirty="0"/>
          </a:p>
        </p:txBody>
      </p:sp>
      <p:sp>
        <p:nvSpPr>
          <p:cNvPr id="8" name="Rectangle 7"/>
          <p:cNvSpPr/>
          <p:nvPr/>
        </p:nvSpPr>
        <p:spPr>
          <a:xfrm>
            <a:off x="6363410" y="1933405"/>
            <a:ext cx="2628190" cy="1631216"/>
          </a:xfrm>
          <a:prstGeom prst="rect">
            <a:avLst/>
          </a:prstGeom>
        </p:spPr>
        <p:txBody>
          <a:bodyPr wrap="square">
            <a:spAutoFit/>
          </a:bodyPr>
          <a:lstStyle/>
          <a:p>
            <a:r>
              <a:rPr lang="en-US" sz="2000" dirty="0"/>
              <a:t>Can sharing data and models be as easy as sharing photos on Facebook or videos on YouTube?</a:t>
            </a:r>
          </a:p>
        </p:txBody>
      </p:sp>
      <p:sp>
        <p:nvSpPr>
          <p:cNvPr id="9" name="Rectangle 8"/>
          <p:cNvSpPr/>
          <p:nvPr/>
        </p:nvSpPr>
        <p:spPr>
          <a:xfrm>
            <a:off x="6363410" y="3770142"/>
            <a:ext cx="2323390" cy="1323439"/>
          </a:xfrm>
          <a:prstGeom prst="rect">
            <a:avLst/>
          </a:prstGeom>
        </p:spPr>
        <p:txBody>
          <a:bodyPr wrap="square">
            <a:spAutoFit/>
          </a:bodyPr>
          <a:lstStyle/>
          <a:p>
            <a:r>
              <a:rPr lang="en-US" sz="2000" dirty="0"/>
              <a:t>Can finding data and models be as easy as shopping on Amazon? </a:t>
            </a:r>
          </a:p>
        </p:txBody>
      </p:sp>
    </p:spTree>
    <p:extLst>
      <p:ext uri="{BB962C8B-B14F-4D97-AF65-F5344CB8AC3E}">
        <p14:creationId xmlns:p14="http://schemas.microsoft.com/office/powerpoint/2010/main" val="2577355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dirty="0" smtClean="0"/>
              <a:t>HydroShare Functionality to be Developed</a:t>
            </a:r>
            <a:endParaRPr lang="en-US" sz="3600" dirty="0"/>
          </a:p>
        </p:txBody>
      </p:sp>
      <p:sp>
        <p:nvSpPr>
          <p:cNvPr id="3" name="Content Placeholder 2"/>
          <p:cNvSpPr>
            <a:spLocks noGrp="1"/>
          </p:cNvSpPr>
          <p:nvPr>
            <p:ph idx="1"/>
          </p:nvPr>
        </p:nvSpPr>
        <p:spPr>
          <a:xfrm>
            <a:off x="457200" y="1066800"/>
            <a:ext cx="8229600" cy="5257800"/>
          </a:xfrm>
        </p:spPr>
        <p:txBody>
          <a:bodyPr>
            <a:normAutofit fontScale="85000" lnSpcReduction="10000"/>
          </a:bodyPr>
          <a:lstStyle/>
          <a:p>
            <a:pPr marL="514350" indent="-514350">
              <a:buFont typeface="+mj-lt"/>
              <a:buAutoNum type="arabicPeriod"/>
            </a:pPr>
            <a:r>
              <a:rPr lang="en-US" dirty="0"/>
              <a:t>A new, </a:t>
            </a:r>
            <a:r>
              <a:rPr lang="en-US" dirty="0">
                <a:solidFill>
                  <a:srgbClr val="FF0000"/>
                </a:solidFill>
              </a:rPr>
              <a:t>web-based system </a:t>
            </a:r>
            <a:r>
              <a:rPr lang="en-US" dirty="0"/>
              <a:t>for advancing model and data sharing </a:t>
            </a:r>
            <a:endParaRPr lang="en-US" dirty="0" smtClean="0"/>
          </a:p>
          <a:p>
            <a:pPr marL="514350" indent="-514350">
              <a:buFont typeface="+mj-lt"/>
              <a:buAutoNum type="arabicPeriod"/>
            </a:pPr>
            <a:r>
              <a:rPr lang="en-US" dirty="0" smtClean="0">
                <a:solidFill>
                  <a:srgbClr val="FF0000"/>
                </a:solidFill>
              </a:rPr>
              <a:t>Sharing</a:t>
            </a:r>
            <a:r>
              <a:rPr lang="en-US" dirty="0" smtClean="0"/>
              <a:t> </a:t>
            </a:r>
            <a:r>
              <a:rPr lang="en-US" dirty="0"/>
              <a:t>features to </a:t>
            </a:r>
            <a:r>
              <a:rPr lang="en-US" dirty="0" err="1" smtClean="0"/>
              <a:t>HydroDesktop</a:t>
            </a:r>
            <a:r>
              <a:rPr lang="en-US" dirty="0" smtClean="0"/>
              <a:t> </a:t>
            </a:r>
            <a:endParaRPr lang="en-US" dirty="0"/>
          </a:p>
          <a:p>
            <a:pPr marL="514350" indent="-514350">
              <a:buFont typeface="+mj-lt"/>
              <a:buAutoNum type="arabicPeriod"/>
            </a:pPr>
            <a:r>
              <a:rPr lang="en-US" dirty="0"/>
              <a:t>Access </a:t>
            </a:r>
            <a:r>
              <a:rPr lang="en-US" dirty="0">
                <a:solidFill>
                  <a:srgbClr val="FF0000"/>
                </a:solidFill>
              </a:rPr>
              <a:t>more types of hydrologic data </a:t>
            </a:r>
            <a:r>
              <a:rPr lang="en-US" dirty="0"/>
              <a:t>using </a:t>
            </a:r>
            <a:r>
              <a:rPr lang="en-US" dirty="0">
                <a:solidFill>
                  <a:srgbClr val="FF0000"/>
                </a:solidFill>
              </a:rPr>
              <a:t>standards</a:t>
            </a:r>
            <a:r>
              <a:rPr lang="en-US" dirty="0"/>
              <a:t> compliant data formats and interfaces </a:t>
            </a:r>
            <a:endParaRPr lang="en-US" dirty="0" smtClean="0"/>
          </a:p>
          <a:p>
            <a:pPr marL="514350" indent="-514350">
              <a:buFont typeface="+mj-lt"/>
              <a:buAutoNum type="arabicPeriod"/>
            </a:pPr>
            <a:r>
              <a:rPr lang="en-US" dirty="0" smtClean="0"/>
              <a:t>Enhance </a:t>
            </a:r>
            <a:r>
              <a:rPr lang="en-US" dirty="0">
                <a:solidFill>
                  <a:srgbClr val="FF0000"/>
                </a:solidFill>
              </a:rPr>
              <a:t>catalog</a:t>
            </a:r>
            <a:r>
              <a:rPr lang="en-US" dirty="0"/>
              <a:t> functionality that broadens </a:t>
            </a:r>
            <a:r>
              <a:rPr lang="en-US" dirty="0">
                <a:solidFill>
                  <a:srgbClr val="FF0000"/>
                </a:solidFill>
              </a:rPr>
              <a:t>discovery</a:t>
            </a:r>
            <a:r>
              <a:rPr lang="en-US" dirty="0"/>
              <a:t> functionality to </a:t>
            </a:r>
            <a:r>
              <a:rPr lang="en-US" dirty="0">
                <a:solidFill>
                  <a:srgbClr val="FF0000"/>
                </a:solidFill>
              </a:rPr>
              <a:t>different data </a:t>
            </a:r>
            <a:r>
              <a:rPr lang="en-US" dirty="0" smtClean="0">
                <a:solidFill>
                  <a:srgbClr val="FF0000"/>
                </a:solidFill>
              </a:rPr>
              <a:t>types</a:t>
            </a:r>
            <a:endParaRPr lang="en-US" dirty="0"/>
          </a:p>
          <a:p>
            <a:pPr marL="514350" indent="-514350">
              <a:buFont typeface="+mj-lt"/>
              <a:buAutoNum type="arabicPeriod"/>
            </a:pPr>
            <a:r>
              <a:rPr lang="en-US" dirty="0" smtClean="0"/>
              <a:t>New </a:t>
            </a:r>
            <a:r>
              <a:rPr lang="en-US" dirty="0">
                <a:solidFill>
                  <a:srgbClr val="FF0000"/>
                </a:solidFill>
              </a:rPr>
              <a:t>model</a:t>
            </a:r>
            <a:r>
              <a:rPr lang="en-US" dirty="0"/>
              <a:t> </a:t>
            </a:r>
            <a:r>
              <a:rPr lang="en-US" dirty="0" smtClean="0"/>
              <a:t>sharing and discovery functionality</a:t>
            </a:r>
            <a:endParaRPr lang="en-US" dirty="0"/>
          </a:p>
          <a:p>
            <a:pPr marL="514350" indent="-514350">
              <a:buFont typeface="+mj-lt"/>
              <a:buAutoNum type="arabicPeriod"/>
            </a:pPr>
            <a:r>
              <a:rPr lang="en-US" dirty="0" smtClean="0"/>
              <a:t>Facilitate </a:t>
            </a:r>
            <a:r>
              <a:rPr lang="en-US" dirty="0"/>
              <a:t>and ease access to use of </a:t>
            </a:r>
            <a:r>
              <a:rPr lang="en-US" dirty="0">
                <a:solidFill>
                  <a:srgbClr val="FF0000"/>
                </a:solidFill>
              </a:rPr>
              <a:t>high performance </a:t>
            </a:r>
            <a:r>
              <a:rPr lang="en-US" dirty="0" smtClean="0">
                <a:solidFill>
                  <a:srgbClr val="FF0000"/>
                </a:solidFill>
              </a:rPr>
              <a:t>computing</a:t>
            </a:r>
          </a:p>
          <a:p>
            <a:pPr marL="514350" indent="-514350">
              <a:buFont typeface="+mj-lt"/>
              <a:buAutoNum type="arabicPeriod"/>
            </a:pPr>
            <a:r>
              <a:rPr lang="en-US" dirty="0"/>
              <a:t>New social </a:t>
            </a:r>
            <a:r>
              <a:rPr lang="en-US" dirty="0" smtClean="0"/>
              <a:t>media and </a:t>
            </a:r>
            <a:r>
              <a:rPr lang="en-US" dirty="0">
                <a:solidFill>
                  <a:srgbClr val="FF0000"/>
                </a:solidFill>
              </a:rPr>
              <a:t>collaboration</a:t>
            </a:r>
            <a:r>
              <a:rPr lang="en-US" dirty="0"/>
              <a:t> </a:t>
            </a:r>
            <a:r>
              <a:rPr lang="en-US" dirty="0" smtClean="0"/>
              <a:t>functionality</a:t>
            </a:r>
          </a:p>
          <a:p>
            <a:pPr marL="514350" indent="-514350">
              <a:buFont typeface="+mj-lt"/>
              <a:buAutoNum type="arabicPeriod"/>
            </a:pPr>
            <a:r>
              <a:rPr lang="en-US" dirty="0" smtClean="0">
                <a:solidFill>
                  <a:srgbClr val="FF0000"/>
                </a:solidFill>
                <a:ea typeface="Calibri"/>
                <a:cs typeface="Times New Roman"/>
              </a:rPr>
              <a:t>Links</a:t>
            </a:r>
            <a:r>
              <a:rPr lang="en-US" dirty="0" smtClean="0">
                <a:ea typeface="Calibri"/>
                <a:cs typeface="Times New Roman"/>
              </a:rPr>
              <a:t> </a:t>
            </a:r>
            <a:r>
              <a:rPr lang="en-US" dirty="0">
                <a:ea typeface="Calibri"/>
                <a:cs typeface="Times New Roman"/>
              </a:rPr>
              <a:t>to other data and modeling systems </a:t>
            </a:r>
            <a:endParaRPr lang="en-US" dirty="0"/>
          </a:p>
          <a:p>
            <a:endParaRPr lang="en-US" dirty="0"/>
          </a:p>
        </p:txBody>
      </p:sp>
    </p:spTree>
    <p:extLst>
      <p:ext uri="{BB962C8B-B14F-4D97-AF65-F5344CB8AC3E}">
        <p14:creationId xmlns:p14="http://schemas.microsoft.com/office/powerpoint/2010/main" val="4093454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33884" cy="1143000"/>
          </a:xfrm>
        </p:spPr>
        <p:txBody>
          <a:bodyPr/>
          <a:lstStyle/>
          <a:p>
            <a:r>
              <a:rPr lang="en-US" sz="4800" baseline="-25000" dirty="0" smtClean="0"/>
              <a:t>Imagine the Possibilities Enabled by Cloud-Based Systems</a:t>
            </a:r>
            <a:endParaRPr lang="en-US" sz="4800" baseline="-25000" dirty="0"/>
          </a:p>
        </p:txBody>
      </p:sp>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spTree>
    <p:extLst>
      <p:ext uri="{BB962C8B-B14F-4D97-AF65-F5344CB8AC3E}">
        <p14:creationId xmlns:p14="http://schemas.microsoft.com/office/powerpoint/2010/main" val="3591567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33884" cy="1143000"/>
          </a:xfrm>
        </p:spPr>
        <p:txBody>
          <a:bodyPr/>
          <a:lstStyle/>
          <a:p>
            <a:r>
              <a:rPr lang="en-US" sz="4800" baseline="-25000" dirty="0" smtClean="0"/>
              <a:t>Imagine the Possibilities Enabled by Cloud-Based Systems</a:t>
            </a:r>
            <a:endParaRPr lang="en-US" sz="4800" baseline="-25000" dirty="0"/>
          </a:p>
        </p:txBody>
      </p:sp>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grpSp>
        <p:nvGrpSpPr>
          <p:cNvPr id="10" name="Group 9"/>
          <p:cNvGrpSpPr/>
          <p:nvPr/>
        </p:nvGrpSpPr>
        <p:grpSpPr>
          <a:xfrm>
            <a:off x="2409814" y="4256455"/>
            <a:ext cx="1798850" cy="786997"/>
            <a:chOff x="2409814" y="4256455"/>
            <a:chExt cx="1798850" cy="786997"/>
          </a:xfrm>
        </p:grpSpPr>
        <p:sp>
          <p:nvSpPr>
            <p:cNvPr id="19" name="TextBox 18"/>
            <p:cNvSpPr txBox="1"/>
            <p:nvPr/>
          </p:nvSpPr>
          <p:spPr>
            <a:xfrm>
              <a:off x="2409814" y="4256455"/>
              <a:ext cx="1798850" cy="786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r>
                <a:rPr lang="en-US" dirty="0" err="1" smtClean="0">
                  <a:latin typeface="Arial" pitchFamily="34" charset="0"/>
                  <a:cs typeface="Arial" pitchFamily="34" charset="0"/>
                </a:rPr>
                <a:t>HydroServer</a:t>
              </a:r>
              <a:r>
                <a:rPr lang="en-US" dirty="0" smtClean="0">
                  <a:latin typeface="Arial" pitchFamily="34" charset="0"/>
                  <a:cs typeface="Arial" pitchFamily="34" charset="0"/>
                </a:rPr>
                <a:t> (ODM) </a:t>
              </a:r>
              <a:endParaRPr lang="en-US" dirty="0">
                <a:latin typeface="Arial" pitchFamily="34" charset="0"/>
                <a:cs typeface="Arial" pitchFamily="34" charset="0"/>
              </a:endParaRPr>
            </a:p>
          </p:txBody>
        </p:sp>
        <p:sp>
          <p:nvSpPr>
            <p:cNvPr id="5" name="Flowchart: Magnetic Disk 4"/>
            <p:cNvSpPr/>
            <p:nvPr/>
          </p:nvSpPr>
          <p:spPr>
            <a:xfrm>
              <a:off x="3428079" y="4700293"/>
              <a:ext cx="460178" cy="22329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945248" y="5037102"/>
            <a:ext cx="2370340" cy="563960"/>
            <a:chOff x="945248" y="5037102"/>
            <a:chExt cx="2370340" cy="563960"/>
          </a:xfrm>
        </p:grpSpPr>
        <p:sp>
          <p:nvSpPr>
            <p:cNvPr id="21" name="Oval 20"/>
            <p:cNvSpPr/>
            <p:nvPr/>
          </p:nvSpPr>
          <p:spPr>
            <a:xfrm>
              <a:off x="945248" y="5119512"/>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2" name="Oval 21"/>
            <p:cNvSpPr/>
            <p:nvPr/>
          </p:nvSpPr>
          <p:spPr>
            <a:xfrm>
              <a:off x="2323468" y="5296262"/>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12" name="Curved Connector 11"/>
            <p:cNvCxnSpPr>
              <a:stCxn id="7" idx="2"/>
              <a:endCxn id="19" idx="2"/>
            </p:cNvCxnSpPr>
            <p:nvPr/>
          </p:nvCxnSpPr>
          <p:spPr>
            <a:xfrm rot="16200000" flipH="1">
              <a:off x="2186082" y="3920295"/>
              <a:ext cx="12700" cy="2246313"/>
            </a:xfrm>
            <a:prstGeom prst="curvedConnector3">
              <a:avLst>
                <a:gd name="adj1" fmla="val 180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632318" y="1423060"/>
            <a:ext cx="2371034" cy="646331"/>
          </a:xfrm>
          <a:prstGeom prst="rect">
            <a:avLst/>
          </a:prstGeom>
          <a:noFill/>
        </p:spPr>
        <p:txBody>
          <a:bodyPr wrap="none" rtlCol="0">
            <a:spAutoFit/>
          </a:bodyPr>
          <a:lstStyle/>
          <a:p>
            <a:pPr marL="342900" indent="-342900">
              <a:buAutoNum type="arabicPeriod"/>
            </a:pPr>
            <a:r>
              <a:rPr lang="en-US" dirty="0" smtClean="0"/>
              <a:t>Observe</a:t>
            </a:r>
          </a:p>
          <a:p>
            <a:pPr marL="342900" indent="-342900">
              <a:buAutoNum type="arabicPeriod"/>
            </a:pPr>
            <a:r>
              <a:rPr lang="en-US" dirty="0" smtClean="0"/>
              <a:t>Publish and Catalog</a:t>
            </a:r>
            <a:endParaRPr lang="en-US" dirty="0"/>
          </a:p>
        </p:txBody>
      </p:sp>
      <p:grpSp>
        <p:nvGrpSpPr>
          <p:cNvPr id="23" name="Group 22"/>
          <p:cNvGrpSpPr/>
          <p:nvPr/>
        </p:nvGrpSpPr>
        <p:grpSpPr>
          <a:xfrm>
            <a:off x="2587701" y="2612525"/>
            <a:ext cx="918846" cy="1643930"/>
            <a:chOff x="2587701" y="2612525"/>
            <a:chExt cx="918846" cy="1643930"/>
          </a:xfrm>
        </p:grpSpPr>
        <p:pic>
          <p:nvPicPr>
            <p:cNvPr id="29"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2587701" y="2612525"/>
              <a:ext cx="918846" cy="82429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urved Connector 33"/>
            <p:cNvCxnSpPr>
              <a:stCxn id="19" idx="0"/>
              <a:endCxn id="29" idx="2"/>
            </p:cNvCxnSpPr>
            <p:nvPr/>
          </p:nvCxnSpPr>
          <p:spPr>
            <a:xfrm rot="16200000" flipV="1">
              <a:off x="2768366" y="3715581"/>
              <a:ext cx="819632" cy="262115"/>
            </a:xfrm>
            <a:prstGeom prst="curvedConnector3">
              <a:avLst>
                <a:gd name="adj1" fmla="val 4485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747269" y="3656165"/>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sp>
        <p:nvSpPr>
          <p:cNvPr id="36" name="TextBox 35"/>
          <p:cNvSpPr txBox="1"/>
          <p:nvPr/>
        </p:nvSpPr>
        <p:spPr>
          <a:xfrm>
            <a:off x="6629951" y="1412603"/>
            <a:ext cx="2209249" cy="1200329"/>
          </a:xfrm>
          <a:prstGeom prst="rect">
            <a:avLst/>
          </a:prstGeom>
          <a:solidFill>
            <a:schemeClr val="bg1"/>
          </a:solidFill>
        </p:spPr>
        <p:txBody>
          <a:bodyPr wrap="square" rtlCol="0">
            <a:spAutoFit/>
          </a:bodyPr>
          <a:lstStyle/>
          <a:p>
            <a:pPr marL="342900" indent="-342900">
              <a:buFont typeface="+mj-lt"/>
              <a:buAutoNum type="arabicPeriod" startAt="3"/>
            </a:pPr>
            <a:r>
              <a:rPr lang="en-US" dirty="0" smtClean="0"/>
              <a:t>Discover and Analyze/Model (in Desktop or Cloud)</a:t>
            </a:r>
            <a:endParaRPr lang="en-US" dirty="0"/>
          </a:p>
        </p:txBody>
      </p:sp>
      <p:sp>
        <p:nvSpPr>
          <p:cNvPr id="37" name="TextBox 36"/>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Tree>
    <p:extLst>
      <p:ext uri="{BB962C8B-B14F-4D97-AF65-F5344CB8AC3E}">
        <p14:creationId xmlns:p14="http://schemas.microsoft.com/office/powerpoint/2010/main" val="5107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60" y="224912"/>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95400"/>
            <a:ext cx="5257800" cy="5029200"/>
          </a:xfrm>
        </p:spPr>
        <p:txBody>
          <a:bodyPr>
            <a:normAutofit/>
          </a:bodyPr>
          <a:lstStyle/>
          <a:p>
            <a:r>
              <a:rPr lang="en-US" dirty="0" smtClean="0"/>
              <a:t>Cloud Computing</a:t>
            </a:r>
          </a:p>
          <a:p>
            <a:r>
              <a:rPr lang="en-US" dirty="0" smtClean="0"/>
              <a:t>The CUAHSI HIS</a:t>
            </a:r>
          </a:p>
          <a:p>
            <a:pPr lvl="1"/>
            <a:r>
              <a:rPr lang="en-US" dirty="0" smtClean="0"/>
              <a:t>A Services-Oriented Architecture Based System for Sharing Hydrologic Data</a:t>
            </a:r>
          </a:p>
          <a:p>
            <a:r>
              <a:rPr lang="en-US" dirty="0" err="1" smtClean="0"/>
              <a:t>HydroShare</a:t>
            </a:r>
            <a:endParaRPr lang="en-US" dirty="0" smtClean="0"/>
          </a:p>
          <a:p>
            <a:pPr lvl="1"/>
            <a:r>
              <a:rPr lang="en-US" dirty="0" smtClean="0"/>
              <a:t>A Web-Based Collaborative Environment for the Sharing of Hydrologic Data and Models</a:t>
            </a:r>
            <a:endParaRPr lang="en-US" dirty="0"/>
          </a:p>
        </p:txBody>
      </p:sp>
      <p:pic>
        <p:nvPicPr>
          <p:cNvPr id="5" name="Picture 2" descr="I:\DCIM\Camera\2012-09-02 16.28.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96" t="9528" r="11567"/>
          <a:stretch/>
        </p:blipFill>
        <p:spPr bwMode="auto">
          <a:xfrm>
            <a:off x="6859023" y="2362200"/>
            <a:ext cx="965071" cy="865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olossus.uwrl.usu.edu\working\jeff\Working\Projects\NSF Little Bear River Testbed\Monitoring\Site Photos\Buger King\DSCN1914.JPG"/>
          <p:cNvPicPr>
            <a:picLocks noChangeAspect="1" noChangeArrowheads="1"/>
          </p:cNvPicPr>
          <p:nvPr/>
        </p:nvPicPr>
        <p:blipFill>
          <a:blip r:embed="rId3" cstate="print"/>
          <a:srcRect/>
          <a:stretch>
            <a:fillRect/>
          </a:stretch>
        </p:blipFill>
        <p:spPr bwMode="auto">
          <a:xfrm>
            <a:off x="7620000" y="3733800"/>
            <a:ext cx="1064385" cy="1143000"/>
          </a:xfrm>
          <a:prstGeom prst="rect">
            <a:avLst/>
          </a:prstGeom>
          <a:noFill/>
        </p:spPr>
      </p:pic>
      <p:pic>
        <p:nvPicPr>
          <p:cNvPr id="10" name="Picture 7" descr="ODM 1"/>
          <p:cNvPicPr>
            <a:picLocks noChangeAspect="1" noChangeArrowheads="1"/>
          </p:cNvPicPr>
          <p:nvPr/>
        </p:nvPicPr>
        <p:blipFill rotWithShape="1">
          <a:blip r:embed="rId4" cstate="print"/>
          <a:srcRect r="67813" b="66643"/>
          <a:stretch/>
        </p:blipFill>
        <p:spPr bwMode="auto">
          <a:xfrm>
            <a:off x="6019800" y="3733800"/>
            <a:ext cx="1059679" cy="1143000"/>
          </a:xfrm>
          <a:prstGeom prst="rect">
            <a:avLst/>
          </a:prstGeom>
          <a:noFill/>
          <a:ln w="9525">
            <a:solidFill>
              <a:schemeClr val="tx1"/>
            </a:solidFill>
            <a:miter lim="800000"/>
            <a:headEnd/>
            <a:tailEnd/>
          </a:ln>
        </p:spPr>
      </p:pic>
      <p:pic>
        <p:nvPicPr>
          <p:cNvPr id="12" name="Picture 2" descr="C:\Users\rayi\Dropbox\NSF SSI Hydrology\SI2 Jan 2013 Mtg\1 Pager\pics\cloud_02.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5257800"/>
            <a:ext cx="2665412" cy="127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ahsi_logo_4"/>
          <p:cNvPicPr>
            <a:picLocks noChangeAspect="1" noChangeArrowheads="1"/>
          </p:cNvPicPr>
          <p:nvPr/>
        </p:nvPicPr>
        <p:blipFill>
          <a:blip r:embed="rId6" cstate="print">
            <a:extLst>
              <a:ext uri="{28A0092B-C50C-407E-A947-70E740481C1C}">
                <a14:useLocalDpi xmlns:a14="http://schemas.microsoft.com/office/drawing/2010/main" val="0"/>
              </a:ext>
            </a:extLst>
          </a:blip>
          <a:srcRect r="69569"/>
          <a:stretch>
            <a:fillRect/>
          </a:stretch>
        </p:blipFill>
        <p:spPr bwMode="auto">
          <a:xfrm>
            <a:off x="6334026" y="5662663"/>
            <a:ext cx="447774" cy="4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s://encrypted-tbn1.gstatic.com/images?q=tbn:ANd9GcSfu_cr5zyUm_r2Werw87zQ7B8DxfYYdO9A8aXeXbCMv-VDLLJ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0172" y="5997790"/>
            <a:ext cx="681806" cy="2506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56855" y="5466354"/>
            <a:ext cx="888439" cy="490878"/>
          </a:xfrm>
          <a:prstGeom prst="rect">
            <a:avLst/>
          </a:prstGeom>
          <a:noFill/>
          <a:ln w="9525">
            <a:noFill/>
            <a:miter lim="800000"/>
            <a:headEnd/>
            <a:tailEnd/>
          </a:ln>
        </p:spPr>
      </p:pic>
      <p:pic>
        <p:nvPicPr>
          <p:cNvPr id="16" name="Picture 11"/>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1957" y="5725939"/>
            <a:ext cx="500470" cy="44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a:stCxn id="10" idx="0"/>
            <a:endCxn id="5" idx="2"/>
          </p:cNvCxnSpPr>
          <p:nvPr/>
        </p:nvCxnSpPr>
        <p:spPr>
          <a:xfrm flipV="1">
            <a:off x="6549640" y="3227967"/>
            <a:ext cx="791919" cy="505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0"/>
            <a:endCxn id="5" idx="2"/>
          </p:cNvCxnSpPr>
          <p:nvPr/>
        </p:nvCxnSpPr>
        <p:spPr>
          <a:xfrm flipH="1" flipV="1">
            <a:off x="7341559" y="3227967"/>
            <a:ext cx="810634" cy="505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0"/>
          </p:cNvCxnSpPr>
          <p:nvPr/>
        </p:nvCxnSpPr>
        <p:spPr>
          <a:xfrm flipV="1">
            <a:off x="7341559" y="1752600"/>
            <a:ext cx="1023"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1"/>
            <a:endCxn id="10" idx="3"/>
          </p:cNvCxnSpPr>
          <p:nvPr/>
        </p:nvCxnSpPr>
        <p:spPr>
          <a:xfrm flipH="1">
            <a:off x="7079479" y="4305300"/>
            <a:ext cx="540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76738" y="1036320"/>
            <a:ext cx="929640" cy="1021080"/>
          </a:xfrm>
          <a:prstGeom prst="rect">
            <a:avLst/>
          </a:prstGeom>
          <a:noFill/>
          <a:ln w="9525">
            <a:noFill/>
            <a:miter lim="800000"/>
            <a:headEnd/>
            <a:tailEnd/>
          </a:ln>
        </p:spPr>
      </p:pic>
    </p:spTree>
    <p:extLst>
      <p:ext uri="{BB962C8B-B14F-4D97-AF65-F5344CB8AC3E}">
        <p14:creationId xmlns:p14="http://schemas.microsoft.com/office/powerpoint/2010/main" val="4172070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33884" cy="1143000"/>
          </a:xfrm>
        </p:spPr>
        <p:txBody>
          <a:bodyPr/>
          <a:lstStyle/>
          <a:p>
            <a:r>
              <a:rPr lang="en-US" sz="4800" baseline="-25000" dirty="0" smtClean="0"/>
              <a:t>Imagine the Possibilities Enabled by Cloud-Based Systems</a:t>
            </a:r>
            <a:endParaRPr lang="en-US" sz="4800" baseline="-25000" dirty="0"/>
          </a:p>
        </p:txBody>
      </p:sp>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sp>
        <p:nvSpPr>
          <p:cNvPr id="36" name="TextBox 35"/>
          <p:cNvSpPr txBox="1"/>
          <p:nvPr/>
        </p:nvSpPr>
        <p:spPr>
          <a:xfrm>
            <a:off x="6629951" y="1412603"/>
            <a:ext cx="2373401" cy="646331"/>
          </a:xfrm>
          <a:prstGeom prst="rect">
            <a:avLst/>
          </a:prstGeom>
          <a:solidFill>
            <a:schemeClr val="bg1"/>
          </a:solidFill>
        </p:spPr>
        <p:txBody>
          <a:bodyPr wrap="square" rtlCol="0">
            <a:spAutoFit/>
          </a:bodyPr>
          <a:lstStyle/>
          <a:p>
            <a:pPr marL="342900" indent="-342900">
              <a:buFont typeface="+mj-lt"/>
              <a:buAutoNum type="arabicPeriod" startAt="4"/>
            </a:pPr>
            <a:r>
              <a:rPr lang="en-US" dirty="0" smtClean="0"/>
              <a:t>Share the results (Data and Models)</a:t>
            </a:r>
            <a:endParaRPr lang="en-US" dirty="0"/>
          </a:p>
        </p:txBody>
      </p:sp>
      <p:grpSp>
        <p:nvGrpSpPr>
          <p:cNvPr id="37" name="Group 36"/>
          <p:cNvGrpSpPr/>
          <p:nvPr/>
        </p:nvGrpSpPr>
        <p:grpSpPr>
          <a:xfrm>
            <a:off x="2404952" y="4301198"/>
            <a:ext cx="1798850" cy="786997"/>
            <a:chOff x="2409814" y="4256455"/>
            <a:chExt cx="1798850" cy="786997"/>
          </a:xfrm>
        </p:grpSpPr>
        <p:sp>
          <p:nvSpPr>
            <p:cNvPr id="38" name="TextBox 37"/>
            <p:cNvSpPr txBox="1"/>
            <p:nvPr/>
          </p:nvSpPr>
          <p:spPr>
            <a:xfrm>
              <a:off x="2409814" y="4256455"/>
              <a:ext cx="1798850" cy="786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nSpc>
                  <a:spcPts val="2000"/>
                </a:lnSpc>
              </a:pPr>
              <a:r>
                <a:rPr lang="en-US" dirty="0" err="1" smtClean="0">
                  <a:latin typeface="Arial" pitchFamily="34" charset="0"/>
                  <a:cs typeface="Arial" pitchFamily="34" charset="0"/>
                </a:rPr>
                <a:t>HydroShare</a:t>
              </a:r>
              <a:r>
                <a:rPr lang="en-US" dirty="0" smtClean="0">
                  <a:latin typeface="Arial" pitchFamily="34" charset="0"/>
                  <a:cs typeface="Arial" pitchFamily="34" charset="0"/>
                </a:rPr>
                <a:t> resource</a:t>
              </a:r>
            </a:p>
            <a:p>
              <a:pPr>
                <a:lnSpc>
                  <a:spcPts val="2000"/>
                </a:lnSpc>
              </a:pPr>
              <a:r>
                <a:rPr lang="en-US" dirty="0" smtClean="0">
                  <a:latin typeface="Arial" pitchFamily="34" charset="0"/>
                  <a:cs typeface="Arial" pitchFamily="34" charset="0"/>
                </a:rPr>
                <a:t>store</a:t>
              </a:r>
              <a:endParaRPr lang="en-US" dirty="0">
                <a:latin typeface="Arial" pitchFamily="34" charset="0"/>
                <a:cs typeface="Arial" pitchFamily="34" charset="0"/>
              </a:endParaRPr>
            </a:p>
          </p:txBody>
        </p:sp>
        <p:sp>
          <p:nvSpPr>
            <p:cNvPr id="39" name="Flowchart: Magnetic Disk 38"/>
            <p:cNvSpPr/>
            <p:nvPr/>
          </p:nvSpPr>
          <p:spPr>
            <a:xfrm>
              <a:off x="3428079" y="4700293"/>
              <a:ext cx="460178" cy="22329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744867" y="3436823"/>
            <a:ext cx="559511" cy="864375"/>
            <a:chOff x="2744867" y="3436823"/>
            <a:chExt cx="559511" cy="864375"/>
          </a:xfrm>
        </p:grpSpPr>
        <p:cxnSp>
          <p:nvCxnSpPr>
            <p:cNvPr id="40" name="Curved Connector 39"/>
            <p:cNvCxnSpPr>
              <a:stCxn id="38" idx="0"/>
              <a:endCxn id="42" idx="2"/>
            </p:cNvCxnSpPr>
            <p:nvPr/>
          </p:nvCxnSpPr>
          <p:spPr>
            <a:xfrm rot="16200000" flipV="1">
              <a:off x="2743564" y="3740384"/>
              <a:ext cx="864375" cy="257253"/>
            </a:xfrm>
            <a:prstGeom prst="curvedConnector3">
              <a:avLst>
                <a:gd name="adj1" fmla="val 50000"/>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744867" y="3652845"/>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grpSp>
      <p:pic>
        <p:nvPicPr>
          <p:cNvPr id="42"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2587701" y="2612525"/>
            <a:ext cx="918846" cy="82429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Tree>
    <p:extLst>
      <p:ext uri="{BB962C8B-B14F-4D97-AF65-F5344CB8AC3E}">
        <p14:creationId xmlns:p14="http://schemas.microsoft.com/office/powerpoint/2010/main" val="2569638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33884" cy="1143000"/>
          </a:xfrm>
        </p:spPr>
        <p:txBody>
          <a:bodyPr/>
          <a:lstStyle/>
          <a:p>
            <a:r>
              <a:rPr lang="en-US" sz="4800" baseline="-25000" dirty="0" smtClean="0"/>
              <a:t>Imagine the Possibilities Enabled by Cloud-Based Systems</a:t>
            </a:r>
            <a:endParaRPr lang="en-US" sz="4800" baseline="-25000" dirty="0"/>
          </a:p>
        </p:txBody>
      </p:sp>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sp>
        <p:nvSpPr>
          <p:cNvPr id="36" name="TextBox 35"/>
          <p:cNvSpPr txBox="1"/>
          <p:nvPr/>
        </p:nvSpPr>
        <p:spPr>
          <a:xfrm>
            <a:off x="6629951" y="1412603"/>
            <a:ext cx="2373401" cy="1477328"/>
          </a:xfrm>
          <a:prstGeom prst="rect">
            <a:avLst/>
          </a:prstGeom>
          <a:solidFill>
            <a:schemeClr val="bg1"/>
          </a:solidFill>
        </p:spPr>
        <p:txBody>
          <a:bodyPr wrap="square" rtlCol="0">
            <a:spAutoFit/>
          </a:bodyPr>
          <a:lstStyle/>
          <a:p>
            <a:pPr marL="342900" indent="-342900">
              <a:buFont typeface="+mj-lt"/>
              <a:buAutoNum type="arabicPeriod" startAt="5"/>
            </a:pPr>
            <a:r>
              <a:rPr lang="en-US" dirty="0" smtClean="0"/>
              <a:t>Collaboration with group using the cloud system</a:t>
            </a:r>
          </a:p>
          <a:p>
            <a:pPr marL="342900" indent="-342900">
              <a:buFont typeface="+mj-lt"/>
              <a:buAutoNum type="arabicPeriod" startAt="5"/>
            </a:pPr>
            <a:r>
              <a:rPr lang="en-US" dirty="0" smtClean="0"/>
              <a:t>Preparation of a paper</a:t>
            </a:r>
          </a:p>
        </p:txBody>
      </p:sp>
      <p:cxnSp>
        <p:nvCxnSpPr>
          <p:cNvPr id="40" name="Curved Connector 39"/>
          <p:cNvCxnSpPr>
            <a:stCxn id="24" idx="0"/>
            <a:endCxn id="42" idx="2"/>
          </p:cNvCxnSpPr>
          <p:nvPr/>
        </p:nvCxnSpPr>
        <p:spPr>
          <a:xfrm rot="16200000" flipV="1">
            <a:off x="3450497" y="2718376"/>
            <a:ext cx="301252" cy="1205883"/>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563521" y="2962787"/>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pic>
        <p:nvPicPr>
          <p:cNvPr id="42"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2680940" y="2601497"/>
            <a:ext cx="634482" cy="5691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3932460" y="2599272"/>
            <a:ext cx="634482" cy="5691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5196090" y="2599271"/>
            <a:ext cx="634482" cy="569195"/>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urved Connector 34"/>
          <p:cNvCxnSpPr>
            <a:endCxn id="29" idx="2"/>
          </p:cNvCxnSpPr>
          <p:nvPr/>
        </p:nvCxnSpPr>
        <p:spPr>
          <a:xfrm rot="5400000" flipH="1" flipV="1">
            <a:off x="4079385" y="3278143"/>
            <a:ext cx="279991" cy="60641"/>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4" idx="0"/>
            <a:endCxn id="34" idx="2"/>
          </p:cNvCxnSpPr>
          <p:nvPr/>
        </p:nvCxnSpPr>
        <p:spPr>
          <a:xfrm rot="5400000" flipH="1" flipV="1">
            <a:off x="4706958" y="2665572"/>
            <a:ext cx="303478" cy="1309267"/>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360931" y="3639000"/>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grpSp>
        <p:nvGrpSpPr>
          <p:cNvPr id="22" name="Group 21"/>
          <p:cNvGrpSpPr/>
          <p:nvPr/>
        </p:nvGrpSpPr>
        <p:grpSpPr>
          <a:xfrm>
            <a:off x="5718111" y="3710481"/>
            <a:ext cx="349367" cy="449591"/>
            <a:chOff x="5718111" y="3710481"/>
            <a:chExt cx="349367" cy="449591"/>
          </a:xfrm>
        </p:grpSpPr>
        <p:sp>
          <p:nvSpPr>
            <p:cNvPr id="19" name="Folded Corner 18"/>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Tree>
    <p:extLst>
      <p:ext uri="{BB962C8B-B14F-4D97-AF65-F5344CB8AC3E}">
        <p14:creationId xmlns:p14="http://schemas.microsoft.com/office/powerpoint/2010/main" val="463322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33884" cy="1143000"/>
          </a:xfrm>
        </p:spPr>
        <p:txBody>
          <a:bodyPr/>
          <a:lstStyle/>
          <a:p>
            <a:r>
              <a:rPr lang="en-US" sz="4800" baseline="-25000" dirty="0" smtClean="0"/>
              <a:t>Imagine the Possibilities Enabled by Cloud-Based Systems</a:t>
            </a:r>
            <a:endParaRPr lang="en-US" sz="4800" baseline="-25000" dirty="0"/>
          </a:p>
        </p:txBody>
      </p:sp>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sp>
        <p:nvSpPr>
          <p:cNvPr id="36" name="TextBox 35"/>
          <p:cNvSpPr txBox="1"/>
          <p:nvPr/>
        </p:nvSpPr>
        <p:spPr>
          <a:xfrm>
            <a:off x="6629951" y="1412603"/>
            <a:ext cx="2373401" cy="1477328"/>
          </a:xfrm>
          <a:prstGeom prst="rect">
            <a:avLst/>
          </a:prstGeom>
          <a:solidFill>
            <a:schemeClr val="bg1"/>
          </a:solidFill>
        </p:spPr>
        <p:txBody>
          <a:bodyPr wrap="square" rtlCol="0">
            <a:spAutoFit/>
          </a:bodyPr>
          <a:lstStyle/>
          <a:p>
            <a:pPr marL="342900" indent="-342900">
              <a:buFont typeface="+mj-lt"/>
              <a:buAutoNum type="arabicPeriod" startAt="7"/>
            </a:pPr>
            <a:r>
              <a:rPr lang="en-US" dirty="0" smtClean="0"/>
              <a:t>Submittal of paper, review, archival of electronic paper with data, methods and workflow</a:t>
            </a:r>
          </a:p>
        </p:txBody>
      </p:sp>
      <p:grpSp>
        <p:nvGrpSpPr>
          <p:cNvPr id="22" name="Group 21"/>
          <p:cNvGrpSpPr/>
          <p:nvPr/>
        </p:nvGrpSpPr>
        <p:grpSpPr>
          <a:xfrm>
            <a:off x="5718111" y="3710481"/>
            <a:ext cx="349367" cy="449591"/>
            <a:chOff x="5718111" y="3710481"/>
            <a:chExt cx="349367" cy="449591"/>
          </a:xfrm>
        </p:grpSpPr>
        <p:sp>
          <p:nvSpPr>
            <p:cNvPr id="19" name="Folded Corner 18"/>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760013" y="3989289"/>
            <a:ext cx="349367" cy="449591"/>
            <a:chOff x="5718111" y="3710481"/>
            <a:chExt cx="349367" cy="449591"/>
          </a:xfrm>
        </p:grpSpPr>
        <p:sp>
          <p:nvSpPr>
            <p:cNvPr id="38" name="Folded Corner 37"/>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Oval 50"/>
          <p:cNvSpPr/>
          <p:nvPr/>
        </p:nvSpPr>
        <p:spPr>
          <a:xfrm>
            <a:off x="6427578" y="3829547"/>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US" dirty="0">
              <a:solidFill>
                <a:schemeClr val="tx1"/>
              </a:solidFill>
            </a:endParaRPr>
          </a:p>
        </p:txBody>
      </p:sp>
      <p:cxnSp>
        <p:nvCxnSpPr>
          <p:cNvPr id="52" name="Curved Connector 51"/>
          <p:cNvCxnSpPr>
            <a:stCxn id="19" idx="3"/>
            <a:endCxn id="38" idx="1"/>
          </p:cNvCxnSpPr>
          <p:nvPr/>
        </p:nvCxnSpPr>
        <p:spPr>
          <a:xfrm>
            <a:off x="6067478" y="3935277"/>
            <a:ext cx="692535" cy="278808"/>
          </a:xfrm>
          <a:prstGeom prst="curvedConnector3">
            <a:avLst>
              <a:gd name="adj1" fmla="val 5000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
        <p:nvSpPr>
          <p:cNvPr id="5" name="TextBox 4"/>
          <p:cNvSpPr txBox="1"/>
          <p:nvPr/>
        </p:nvSpPr>
        <p:spPr>
          <a:xfrm>
            <a:off x="6626638" y="6248400"/>
            <a:ext cx="2384820" cy="369332"/>
          </a:xfrm>
          <a:prstGeom prst="rect">
            <a:avLst/>
          </a:prstGeom>
          <a:noFill/>
        </p:spPr>
        <p:txBody>
          <a:bodyPr wrap="none" rtlCol="0">
            <a:spAutoFit/>
          </a:bodyPr>
          <a:lstStyle/>
          <a:p>
            <a:r>
              <a:rPr lang="en-US" dirty="0" err="1" smtClean="0"/>
              <a:t>DataOne</a:t>
            </a:r>
            <a:r>
              <a:rPr lang="en-US" dirty="0" smtClean="0"/>
              <a:t>, </a:t>
            </a:r>
            <a:r>
              <a:rPr lang="en-US" dirty="0" err="1" smtClean="0"/>
              <a:t>EarthCube</a:t>
            </a:r>
            <a:r>
              <a:rPr lang="en-US" dirty="0" smtClean="0"/>
              <a:t>, …</a:t>
            </a:r>
            <a:endParaRPr lang="en-US" dirty="0"/>
          </a:p>
        </p:txBody>
      </p:sp>
    </p:spTree>
    <p:extLst>
      <p:ext uri="{BB962C8B-B14F-4D97-AF65-F5344CB8AC3E}">
        <p14:creationId xmlns:p14="http://schemas.microsoft.com/office/powerpoint/2010/main" val="3422094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4904"/>
          </a:xfrm>
        </p:spPr>
        <p:txBody>
          <a:bodyPr/>
          <a:lstStyle/>
          <a:p>
            <a:r>
              <a:rPr lang="en-US" dirty="0" smtClean="0"/>
              <a:t>Imagine Cloud Modeling</a:t>
            </a:r>
            <a:endParaRPr lang="en-US" dirty="0"/>
          </a:p>
        </p:txBody>
      </p:sp>
      <p:sp>
        <p:nvSpPr>
          <p:cNvPr id="3" name="Content Placeholder 2"/>
          <p:cNvSpPr>
            <a:spLocks noGrp="1"/>
          </p:cNvSpPr>
          <p:nvPr>
            <p:ph idx="1"/>
          </p:nvPr>
        </p:nvSpPr>
        <p:spPr>
          <a:xfrm>
            <a:off x="288885" y="5890378"/>
            <a:ext cx="8746728" cy="909631"/>
          </a:xfrm>
        </p:spPr>
        <p:txBody>
          <a:bodyPr/>
          <a:lstStyle/>
          <a:p>
            <a:r>
              <a:rPr lang="en-US" sz="2800" dirty="0" smtClean="0"/>
              <a:t>Data: Links to national and global data sets of essential terrestrial variables (e.g. NASA NEX, </a:t>
            </a:r>
            <a:r>
              <a:rPr lang="en-US" sz="2800" dirty="0" err="1" smtClean="0"/>
              <a:t>HydroTerre</a:t>
            </a:r>
            <a:r>
              <a:rPr lang="en-US" sz="2800" dirty="0" smtClean="0"/>
              <a:t>)</a:t>
            </a:r>
          </a:p>
        </p:txBody>
      </p:sp>
      <p:sp>
        <p:nvSpPr>
          <p:cNvPr id="101" name="Content Placeholder 2"/>
          <p:cNvSpPr txBox="1">
            <a:spLocks/>
          </p:cNvSpPr>
          <p:nvPr/>
        </p:nvSpPr>
        <p:spPr bwMode="auto">
          <a:xfrm>
            <a:off x="288885" y="589037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Tools to preprocess and configure inputs</a:t>
            </a:r>
          </a:p>
        </p:txBody>
      </p:sp>
      <p:sp>
        <p:nvSpPr>
          <p:cNvPr id="102" name="Content Placeholder 2"/>
          <p:cNvSpPr txBox="1">
            <a:spLocks/>
          </p:cNvSpPr>
          <p:nvPr/>
        </p:nvSpPr>
        <p:spPr bwMode="auto">
          <a:xfrm>
            <a:off x="288885" y="589037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Preconfigured models and modeling systems as </a:t>
            </a:r>
            <a:r>
              <a:rPr lang="en-US" sz="2800" dirty="0" smtClean="0"/>
              <a:t>services (CI-WATER)</a:t>
            </a:r>
            <a:endParaRPr lang="en-US" sz="2800" dirty="0"/>
          </a:p>
        </p:txBody>
      </p:sp>
      <p:sp>
        <p:nvSpPr>
          <p:cNvPr id="104" name="Content Placeholder 2"/>
          <p:cNvSpPr txBox="1">
            <a:spLocks/>
          </p:cNvSpPr>
          <p:nvPr/>
        </p:nvSpPr>
        <p:spPr bwMode="auto">
          <a:xfrm>
            <a:off x="288885" y="589037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Standards for information exchange for interoperability (</a:t>
            </a:r>
            <a:r>
              <a:rPr lang="en-US" sz="2800" dirty="0" err="1"/>
              <a:t>OpenMI</a:t>
            </a:r>
            <a:r>
              <a:rPr lang="en-US" sz="2800" dirty="0"/>
              <a:t>, CSDMS BMI)</a:t>
            </a:r>
          </a:p>
        </p:txBody>
      </p:sp>
      <p:sp>
        <p:nvSpPr>
          <p:cNvPr id="105" name="Content Placeholder 2"/>
          <p:cNvSpPr txBox="1">
            <a:spLocks/>
          </p:cNvSpPr>
          <p:nvPr/>
        </p:nvSpPr>
        <p:spPr bwMode="auto">
          <a:xfrm>
            <a:off x="288885" y="589037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Tools for </a:t>
            </a:r>
            <a:r>
              <a:rPr lang="en-US" sz="2800" dirty="0" smtClean="0"/>
              <a:t>visualization </a:t>
            </a:r>
            <a:r>
              <a:rPr lang="en-US" sz="2800" dirty="0"/>
              <a:t>and </a:t>
            </a:r>
            <a:r>
              <a:rPr lang="en-US" sz="2800" dirty="0" smtClean="0"/>
              <a:t>analysis</a:t>
            </a:r>
            <a:endParaRPr lang="en-US" sz="2800" dirty="0"/>
          </a:p>
        </p:txBody>
      </p:sp>
      <p:sp>
        <p:nvSpPr>
          <p:cNvPr id="106" name="Content Placeholder 2"/>
          <p:cNvSpPr txBox="1">
            <a:spLocks/>
          </p:cNvSpPr>
          <p:nvPr/>
        </p:nvSpPr>
        <p:spPr bwMode="auto">
          <a:xfrm>
            <a:off x="288885" y="589037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Automated reasoning to couple models based on purpose, context, data and </a:t>
            </a:r>
            <a:r>
              <a:rPr lang="en-US" sz="2800" dirty="0" smtClean="0"/>
              <a:t>resources</a:t>
            </a:r>
            <a:endParaRPr lang="en-US" sz="2800" dirty="0"/>
          </a:p>
        </p:txBody>
      </p:sp>
      <p:pic>
        <p:nvPicPr>
          <p:cNvPr id="4" name="Picture 2" descr="C:\Users\rayi\Dropbox\NSF SSI Hydrology\SI2 Jan 2013 Mtg\1 Pager\pics\cloud_0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1926108"/>
            <a:ext cx="8229599" cy="416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9271" y="4954579"/>
            <a:ext cx="1277851" cy="84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 b="3177"/>
          <a:stretch/>
        </p:blipFill>
        <p:spPr bwMode="auto">
          <a:xfrm>
            <a:off x="1737985" y="2688275"/>
            <a:ext cx="1747360" cy="118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7"/>
          <p:cNvGrpSpPr/>
          <p:nvPr/>
        </p:nvGrpSpPr>
        <p:grpSpPr>
          <a:xfrm>
            <a:off x="6337440" y="3709667"/>
            <a:ext cx="1310510" cy="1506549"/>
            <a:chOff x="378077" y="1340330"/>
            <a:chExt cx="5181889" cy="5957045"/>
          </a:xfrm>
        </p:grpSpPr>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1398" y="3716927"/>
              <a:ext cx="3940492" cy="3580448"/>
            </a:xfrm>
            <a:prstGeom prst="rect">
              <a:avLst/>
            </a:prstGeom>
            <a:noFill/>
            <a:ln w="41275" cmpd="sng">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flipV="1">
              <a:off x="1978619" y="3678265"/>
              <a:ext cx="0" cy="29913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378077" y="2349734"/>
              <a:ext cx="0" cy="2987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5540202" y="2696744"/>
              <a:ext cx="1950" cy="29919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940628" y="1340330"/>
              <a:ext cx="0" cy="30121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390286" y="1340330"/>
              <a:ext cx="5169680" cy="4893069"/>
              <a:chOff x="2975910" y="1340330"/>
              <a:chExt cx="5169680" cy="4893069"/>
            </a:xfrm>
          </p:grpSpPr>
          <p:grpSp>
            <p:nvGrpSpPr>
              <p:cNvPr id="51" name="Group 50"/>
              <p:cNvGrpSpPr/>
              <p:nvPr/>
            </p:nvGrpSpPr>
            <p:grpSpPr>
              <a:xfrm>
                <a:off x="2975910" y="1340330"/>
                <a:ext cx="5169680" cy="2337935"/>
                <a:chOff x="378077" y="904013"/>
                <a:chExt cx="5169680" cy="2337935"/>
              </a:xfrm>
            </p:grpSpPr>
            <p:cxnSp>
              <p:nvCxnSpPr>
                <p:cNvPr id="82" name="Straight Connector 81"/>
                <p:cNvCxnSpPr/>
                <p:nvPr/>
              </p:nvCxnSpPr>
              <p:spPr>
                <a:xfrm flipV="1">
                  <a:off x="1971304" y="2264213"/>
                  <a:ext cx="3558639" cy="97773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381989" y="904013"/>
                  <a:ext cx="3558639" cy="100940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78077" y="1913416"/>
                  <a:ext cx="1600542" cy="13285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940628" y="904013"/>
                  <a:ext cx="1607129" cy="13602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2975910" y="1766186"/>
                <a:ext cx="5169680" cy="2337935"/>
                <a:chOff x="378077" y="904013"/>
                <a:chExt cx="5169680" cy="2337935"/>
              </a:xfrm>
            </p:grpSpPr>
            <p:cxnSp>
              <p:nvCxnSpPr>
                <p:cNvPr id="78" name="Straight Connector 77"/>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2975910" y="2192042"/>
                <a:ext cx="5169680" cy="2337935"/>
                <a:chOff x="378077" y="904013"/>
                <a:chExt cx="5169680" cy="2337935"/>
              </a:xfrm>
            </p:grpSpPr>
            <p:cxnSp>
              <p:nvCxnSpPr>
                <p:cNvPr id="74" name="Straight Connector 73"/>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975910" y="2617898"/>
                <a:ext cx="5169680" cy="2337935"/>
                <a:chOff x="378077" y="904013"/>
                <a:chExt cx="5169680" cy="2337935"/>
              </a:xfrm>
            </p:grpSpPr>
            <p:cxnSp>
              <p:nvCxnSpPr>
                <p:cNvPr id="70" name="Straight Connector 69"/>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2975910" y="3043754"/>
                <a:ext cx="5169680" cy="2337935"/>
                <a:chOff x="378077" y="904013"/>
                <a:chExt cx="5169680" cy="2337935"/>
              </a:xfrm>
            </p:grpSpPr>
            <p:cxnSp>
              <p:nvCxnSpPr>
                <p:cNvPr id="66" name="Straight Connector 65"/>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2975910" y="3469610"/>
                <a:ext cx="5169680" cy="2337935"/>
                <a:chOff x="378077" y="904013"/>
                <a:chExt cx="5169680" cy="2337935"/>
              </a:xfrm>
            </p:grpSpPr>
            <p:cxnSp>
              <p:nvCxnSpPr>
                <p:cNvPr id="62" name="Straight Connector 61"/>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2975910" y="3895464"/>
                <a:ext cx="5169680" cy="2337935"/>
                <a:chOff x="378077" y="904013"/>
                <a:chExt cx="5169680" cy="2337935"/>
              </a:xfrm>
            </p:grpSpPr>
            <p:cxnSp>
              <p:nvCxnSpPr>
                <p:cNvPr id="58" name="Straight Connector 57"/>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45" name="Straight Arrow Connector 44"/>
            <p:cNvCxnSpPr/>
            <p:nvPr/>
          </p:nvCxnSpPr>
          <p:spPr>
            <a:xfrm flipV="1">
              <a:off x="1971304" y="5971430"/>
              <a:ext cx="2497329" cy="698228"/>
            </a:xfrm>
            <a:prstGeom prst="straightConnector1">
              <a:avLst/>
            </a:prstGeom>
            <a:ln w="57150">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1971304" y="4291568"/>
              <a:ext cx="19524" cy="2378090"/>
            </a:xfrm>
            <a:prstGeom prst="straightConnector1">
              <a:avLst/>
            </a:prstGeom>
            <a:ln w="57150">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707666" y="5633014"/>
              <a:ext cx="1273400" cy="1036644"/>
            </a:xfrm>
            <a:prstGeom prst="straightConnector1">
              <a:avLst/>
            </a:prstGeom>
            <a:ln w="57150">
              <a:solidFill>
                <a:srgbClr val="009900"/>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983589" y="6027107"/>
              <a:ext cx="356188" cy="435825"/>
            </a:xfrm>
            <a:prstGeom prst="rect">
              <a:avLst/>
            </a:prstGeom>
            <a:noFill/>
            <a:ln>
              <a:noFill/>
            </a:ln>
          </p:spPr>
          <p:txBody>
            <a:bodyPr wrap="non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sz="2400" b="1" dirty="0" smtClean="0">
                  <a:solidFill>
                    <a:srgbClr val="009900"/>
                  </a:solidFill>
                  <a:latin typeface="Arial" charset="0"/>
                </a:rPr>
                <a:t>x</a:t>
              </a:r>
              <a:endParaRPr lang="en-US" sz="2400" b="1" dirty="0">
                <a:solidFill>
                  <a:srgbClr val="009900"/>
                </a:solidFill>
                <a:latin typeface="Arial" charset="0"/>
              </a:endParaRPr>
            </a:p>
          </p:txBody>
        </p:sp>
        <p:sp>
          <p:nvSpPr>
            <p:cNvPr id="49" name="TextBox 48"/>
            <p:cNvSpPr txBox="1"/>
            <p:nvPr/>
          </p:nvSpPr>
          <p:spPr>
            <a:xfrm>
              <a:off x="638290" y="5775866"/>
              <a:ext cx="356188" cy="435825"/>
            </a:xfrm>
            <a:prstGeom prst="rect">
              <a:avLst/>
            </a:prstGeom>
            <a:noFill/>
            <a:ln>
              <a:noFill/>
            </a:ln>
          </p:spPr>
          <p:txBody>
            <a:bodyPr wrap="non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sz="2400" b="1" dirty="0" smtClean="0">
                  <a:solidFill>
                    <a:srgbClr val="009900"/>
                  </a:solidFill>
                  <a:latin typeface="Arial" charset="0"/>
                </a:rPr>
                <a:t>y</a:t>
              </a:r>
              <a:endParaRPr lang="en-US" sz="2400" b="1" dirty="0">
                <a:solidFill>
                  <a:srgbClr val="009900"/>
                </a:solidFill>
                <a:latin typeface="Arial" charset="0"/>
              </a:endParaRPr>
            </a:p>
          </p:txBody>
        </p:sp>
        <p:sp>
          <p:nvSpPr>
            <p:cNvPr id="50" name="TextBox 49"/>
            <p:cNvSpPr txBox="1"/>
            <p:nvPr/>
          </p:nvSpPr>
          <p:spPr>
            <a:xfrm>
              <a:off x="1344365" y="4435159"/>
              <a:ext cx="637102" cy="935279"/>
            </a:xfrm>
            <a:prstGeom prst="rect">
              <a:avLst/>
            </a:prstGeom>
            <a:noFill/>
            <a:ln>
              <a:noFill/>
            </a:ln>
          </p:spPr>
          <p:txBody>
            <a:bodyPr wrap="squar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sz="2400" b="1" dirty="0" smtClean="0">
                  <a:solidFill>
                    <a:srgbClr val="009900"/>
                  </a:solidFill>
                  <a:latin typeface="Arial" charset="0"/>
                </a:rPr>
                <a:t>t</a:t>
              </a:r>
              <a:endParaRPr lang="en-US" sz="2400" b="1" dirty="0">
                <a:solidFill>
                  <a:srgbClr val="009900"/>
                </a:solidFill>
                <a:latin typeface="Arial" charset="0"/>
              </a:endParaRPr>
            </a:p>
          </p:txBody>
        </p:sp>
      </p:grpSp>
      <p:pic>
        <p:nvPicPr>
          <p:cNvPr id="86" name="Picture 7"/>
          <p:cNvPicPr>
            <a:picLocks noChangeAspect="1" noChangeArrowheads="1"/>
          </p:cNvPicPr>
          <p:nvPr/>
        </p:nvPicPr>
        <p:blipFill>
          <a:blip r:embed="rId7" cstate="print"/>
          <a:srcRect t="44711"/>
          <a:stretch>
            <a:fillRect/>
          </a:stretch>
        </p:blipFill>
        <p:spPr bwMode="auto">
          <a:xfrm>
            <a:off x="3691792" y="3810000"/>
            <a:ext cx="1834888" cy="884897"/>
          </a:xfrm>
          <a:prstGeom prst="rect">
            <a:avLst/>
          </a:prstGeom>
          <a:noFill/>
          <a:ln w="9525">
            <a:noFill/>
            <a:miter lim="800000"/>
            <a:headEnd/>
            <a:tailEnd/>
          </a:ln>
        </p:spPr>
      </p:pic>
      <p:pic>
        <p:nvPicPr>
          <p:cNvPr id="87"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87607" y="2826988"/>
            <a:ext cx="2157045" cy="830244"/>
          </a:xfrm>
          <a:prstGeom prst="rect">
            <a:avLst/>
          </a:prstGeom>
          <a:noFill/>
          <a:ln w="9525" cap="flat" cmpd="sng">
            <a:noFill/>
            <a:prstDash val="solid"/>
            <a:miter lim="800000"/>
            <a:headEnd/>
            <a:tailEnd/>
          </a:ln>
        </p:spPr>
      </p:pic>
      <p:grpSp>
        <p:nvGrpSpPr>
          <p:cNvPr id="88" name="Group 87"/>
          <p:cNvGrpSpPr>
            <a:grpSpLocks/>
          </p:cNvGrpSpPr>
          <p:nvPr/>
        </p:nvGrpSpPr>
        <p:grpSpPr bwMode="auto">
          <a:xfrm>
            <a:off x="6357239" y="2802511"/>
            <a:ext cx="1013964" cy="770100"/>
            <a:chOff x="4368" y="1728"/>
            <a:chExt cx="1264" cy="960"/>
          </a:xfrm>
        </p:grpSpPr>
        <p:pic>
          <p:nvPicPr>
            <p:cNvPr id="95" name="Picture 9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8" y="1872"/>
              <a:ext cx="1180"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Line 4"/>
            <p:cNvSpPr>
              <a:spLocks noChangeShapeType="1"/>
            </p:cNvSpPr>
            <p:nvPr/>
          </p:nvSpPr>
          <p:spPr bwMode="auto">
            <a:xfrm>
              <a:off x="4378" y="2688"/>
              <a:ext cx="12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Line 5"/>
            <p:cNvSpPr>
              <a:spLocks noChangeShapeType="1"/>
            </p:cNvSpPr>
            <p:nvPr/>
          </p:nvSpPr>
          <p:spPr bwMode="auto">
            <a:xfrm flipV="1">
              <a:off x="4378" y="1776"/>
              <a:ext cx="0" cy="91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Text Box 6"/>
            <p:cNvSpPr txBox="1">
              <a:spLocks noChangeArrowheads="1"/>
            </p:cNvSpPr>
            <p:nvPr/>
          </p:nvSpPr>
          <p:spPr bwMode="auto">
            <a:xfrm>
              <a:off x="4368" y="1728"/>
              <a:ext cx="34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Flow</a:t>
              </a:r>
            </a:p>
          </p:txBody>
        </p:sp>
        <p:sp>
          <p:nvSpPr>
            <p:cNvPr id="99" name="Text Box 7"/>
            <p:cNvSpPr txBox="1">
              <a:spLocks noChangeArrowheads="1"/>
            </p:cNvSpPr>
            <p:nvPr/>
          </p:nvSpPr>
          <p:spPr bwMode="auto">
            <a:xfrm>
              <a:off x="5280" y="2448"/>
              <a:ext cx="3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Time</a:t>
              </a:r>
            </a:p>
          </p:txBody>
        </p:sp>
      </p:grpSp>
      <p:pic>
        <p:nvPicPr>
          <p:cNvPr id="91" name="Picture 9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03108" y="4023627"/>
            <a:ext cx="1563938" cy="95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927350" y="958539"/>
            <a:ext cx="3289300" cy="1508291"/>
            <a:chOff x="4724400" y="1214398"/>
            <a:chExt cx="3289300" cy="1508291"/>
          </a:xfrm>
        </p:grpSpPr>
        <p:pic>
          <p:nvPicPr>
            <p:cNvPr id="6" name="Picture 2"/>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900" y="1230273"/>
              <a:ext cx="812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425" y="1214398"/>
              <a:ext cx="812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1244561"/>
              <a:ext cx="8143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p-Down Arrow 8"/>
            <p:cNvSpPr/>
            <p:nvPr/>
          </p:nvSpPr>
          <p:spPr bwMode="auto">
            <a:xfrm rot="20342168">
              <a:off x="5192722" y="2093853"/>
              <a:ext cx="246062" cy="60483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prstClr val="white"/>
                </a:solidFill>
              </a:endParaRPr>
            </a:p>
          </p:txBody>
        </p:sp>
        <p:sp>
          <p:nvSpPr>
            <p:cNvPr id="10" name="Up-Down Arrow 9"/>
            <p:cNvSpPr/>
            <p:nvPr/>
          </p:nvSpPr>
          <p:spPr bwMode="auto">
            <a:xfrm rot="10800000">
              <a:off x="6248400" y="2108158"/>
              <a:ext cx="239966" cy="614531"/>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prstClr val="white"/>
                </a:solidFill>
              </a:endParaRPr>
            </a:p>
          </p:txBody>
        </p:sp>
        <p:sp>
          <p:nvSpPr>
            <p:cNvPr id="11" name="Up-Down Arrow 10"/>
            <p:cNvSpPr/>
            <p:nvPr/>
          </p:nvSpPr>
          <p:spPr bwMode="auto">
            <a:xfrm rot="1260000">
              <a:off x="7309567" y="2057256"/>
              <a:ext cx="239713" cy="65087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prstClr val="white"/>
                </a:solidFill>
              </a:endParaRPr>
            </a:p>
          </p:txBody>
        </p:sp>
        <p:sp>
          <p:nvSpPr>
            <p:cNvPr id="13" name="Up-Down Arrow 12"/>
            <p:cNvSpPr/>
            <p:nvPr/>
          </p:nvSpPr>
          <p:spPr bwMode="auto">
            <a:xfrm rot="5400000">
              <a:off x="5622131" y="1531105"/>
              <a:ext cx="219075" cy="63976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prstClr val="white"/>
                </a:solidFill>
              </a:endParaRPr>
            </a:p>
          </p:txBody>
        </p:sp>
        <p:sp>
          <p:nvSpPr>
            <p:cNvPr id="14" name="Up-Down Arrow 13"/>
            <p:cNvSpPr/>
            <p:nvPr/>
          </p:nvSpPr>
          <p:spPr bwMode="auto">
            <a:xfrm rot="5400000">
              <a:off x="6867525" y="1547774"/>
              <a:ext cx="219075" cy="64135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prstClr val="white"/>
                </a:solidFill>
              </a:endParaRPr>
            </a:p>
          </p:txBody>
        </p:sp>
      </p:grpSp>
    </p:spTree>
    <p:extLst>
      <p:ext uri="{BB962C8B-B14F-4D97-AF65-F5344CB8AC3E}">
        <p14:creationId xmlns:p14="http://schemas.microsoft.com/office/powerpoint/2010/main" val="397795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1" grpId="0" animBg="1"/>
      <p:bldP spid="102" grpId="0" animBg="1"/>
      <p:bldP spid="104" grpId="0" animBg="1"/>
      <p:bldP spid="105" grpId="0" animBg="1"/>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Another Example</a:t>
            </a:r>
            <a:endParaRPr lang="en-US" dirty="0"/>
          </a:p>
        </p:txBody>
      </p:sp>
      <p:sp>
        <p:nvSpPr>
          <p:cNvPr id="3" name="Content Placeholder 2"/>
          <p:cNvSpPr>
            <a:spLocks noGrp="1"/>
          </p:cNvSpPr>
          <p:nvPr>
            <p:ph idx="1"/>
          </p:nvPr>
        </p:nvSpPr>
        <p:spPr>
          <a:xfrm>
            <a:off x="457200" y="1066800"/>
            <a:ext cx="4724400" cy="4525963"/>
          </a:xfrm>
        </p:spPr>
        <p:txBody>
          <a:bodyPr/>
          <a:lstStyle/>
          <a:p>
            <a:r>
              <a:rPr lang="en-US" sz="2800" dirty="0" smtClean="0"/>
              <a:t>Big snow year</a:t>
            </a:r>
          </a:p>
          <a:p>
            <a:r>
              <a:rPr lang="en-US" sz="2800" dirty="0" smtClean="0"/>
              <a:t>Will my city flood?</a:t>
            </a:r>
          </a:p>
          <a:p>
            <a:r>
              <a:rPr lang="en-US" sz="2800" dirty="0" smtClean="0"/>
              <a:t>Click to delineate watershed (model domain)</a:t>
            </a:r>
          </a:p>
          <a:p>
            <a:r>
              <a:rPr lang="en-US" sz="2800" dirty="0" smtClean="0"/>
              <a:t>Generate model package from Essential Terrestrial Variables</a:t>
            </a:r>
          </a:p>
          <a:p>
            <a:r>
              <a:rPr lang="en-US" sz="2800" dirty="0" smtClean="0"/>
              <a:t>Generate suite of input scenarios</a:t>
            </a:r>
          </a:p>
          <a:p>
            <a:r>
              <a:rPr lang="en-US" sz="2800" dirty="0" smtClean="0"/>
              <a:t>Execute model and view results</a:t>
            </a:r>
            <a:endParaRPr lang="en-US" sz="2800" dirty="0"/>
          </a:p>
        </p:txBody>
      </p:sp>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101028" y="1629533"/>
            <a:ext cx="5916052" cy="416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flipH="1">
            <a:off x="6880128" y="2397048"/>
            <a:ext cx="1337681" cy="1966610"/>
            <a:chOff x="734564" y="548676"/>
            <a:chExt cx="4533900" cy="6665574"/>
          </a:xfrm>
        </p:grpSpPr>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564" y="3137550"/>
              <a:ext cx="4495800" cy="407670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64" y="2507477"/>
              <a:ext cx="4518660" cy="408432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564" y="1854544"/>
              <a:ext cx="4533900" cy="410718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564" y="1209230"/>
              <a:ext cx="4511040" cy="409956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564" y="548676"/>
              <a:ext cx="4518660" cy="4114800"/>
            </a:xfrm>
            <a:prstGeom prst="rect">
              <a:avLst/>
            </a:prstGeom>
            <a:noFill/>
            <a:ln w="9525">
              <a:solidFill>
                <a:schemeClr val="tx1"/>
              </a:solidFill>
              <a:miter lim="800000"/>
              <a:headEnd/>
              <a:tailEnd/>
            </a:ln>
            <a:effectLst/>
            <a:scene3d>
              <a:camera prst="orthographicFront">
                <a:rot lat="18300000" lon="19200000" rev="3000000"/>
              </a:camera>
              <a:lightRig rig="threePt" dir="t"/>
            </a:scene3d>
            <a:sp3d z="6350"/>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17"/>
          <p:cNvPicPr>
            <a:picLocks noChangeAspect="1"/>
          </p:cNvPicPr>
          <p:nvPr/>
        </p:nvPicPr>
        <p:blipFill>
          <a:blip r:embed="rId8"/>
          <a:stretch>
            <a:fillRect/>
          </a:stretch>
        </p:blipFill>
        <p:spPr>
          <a:xfrm>
            <a:off x="5717006" y="1356390"/>
            <a:ext cx="1172260" cy="1070837"/>
          </a:xfrm>
          <a:prstGeom prst="rect">
            <a:avLst/>
          </a:prstGeom>
        </p:spPr>
      </p:pic>
      <p:grpSp>
        <p:nvGrpSpPr>
          <p:cNvPr id="22" name="Group 21"/>
          <p:cNvGrpSpPr>
            <a:grpSpLocks/>
          </p:cNvGrpSpPr>
          <p:nvPr/>
        </p:nvGrpSpPr>
        <p:grpSpPr bwMode="auto">
          <a:xfrm>
            <a:off x="5661854" y="4191564"/>
            <a:ext cx="1266258" cy="731595"/>
            <a:chOff x="4378" y="1776"/>
            <a:chExt cx="1248" cy="912"/>
          </a:xfrm>
        </p:grpSpPr>
        <p:sp>
          <p:nvSpPr>
            <p:cNvPr id="24" name="Line 4"/>
            <p:cNvSpPr>
              <a:spLocks noChangeShapeType="1"/>
            </p:cNvSpPr>
            <p:nvPr/>
          </p:nvSpPr>
          <p:spPr bwMode="auto">
            <a:xfrm>
              <a:off x="4378" y="2688"/>
              <a:ext cx="12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Line 5"/>
            <p:cNvSpPr>
              <a:spLocks noChangeShapeType="1"/>
            </p:cNvSpPr>
            <p:nvPr/>
          </p:nvSpPr>
          <p:spPr bwMode="auto">
            <a:xfrm flipV="1">
              <a:off x="4378" y="1776"/>
              <a:ext cx="0" cy="91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Text Box 7"/>
            <p:cNvSpPr txBox="1">
              <a:spLocks noChangeArrowheads="1"/>
            </p:cNvSpPr>
            <p:nvPr/>
          </p:nvSpPr>
          <p:spPr bwMode="auto">
            <a:xfrm>
              <a:off x="5171" y="2374"/>
              <a:ext cx="3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Time</a:t>
              </a:r>
            </a:p>
          </p:txBody>
        </p:sp>
      </p:grpSp>
      <p:sp>
        <p:nvSpPr>
          <p:cNvPr id="28" name="Rectangle 27"/>
          <p:cNvSpPr/>
          <p:nvPr/>
        </p:nvSpPr>
        <p:spPr>
          <a:xfrm>
            <a:off x="5657850" y="4575965"/>
            <a:ext cx="200419" cy="348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856251" y="4382708"/>
            <a:ext cx="211457" cy="54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70699" y="4616520"/>
            <a:ext cx="185880" cy="30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010400" y="5097300"/>
            <a:ext cx="1367297" cy="783925"/>
            <a:chOff x="7010400" y="5097300"/>
            <a:chExt cx="1367297" cy="783925"/>
          </a:xfrm>
        </p:grpSpPr>
        <p:pic>
          <p:nvPicPr>
            <p:cNvPr id="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93" y="5233057"/>
              <a:ext cx="1197263" cy="64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4"/>
            <p:cNvSpPr>
              <a:spLocks noChangeShapeType="1"/>
            </p:cNvSpPr>
            <p:nvPr/>
          </p:nvSpPr>
          <p:spPr bwMode="auto">
            <a:xfrm>
              <a:off x="7020546" y="5867400"/>
              <a:ext cx="126625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5"/>
            <p:cNvSpPr>
              <a:spLocks noChangeShapeType="1"/>
            </p:cNvSpPr>
            <p:nvPr/>
          </p:nvSpPr>
          <p:spPr bwMode="auto">
            <a:xfrm flipV="1">
              <a:off x="7020546" y="5135805"/>
              <a:ext cx="0" cy="731595"/>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Text Box 6"/>
            <p:cNvSpPr txBox="1">
              <a:spLocks noChangeArrowheads="1"/>
            </p:cNvSpPr>
            <p:nvPr/>
          </p:nvSpPr>
          <p:spPr bwMode="auto">
            <a:xfrm>
              <a:off x="7010400" y="5097300"/>
              <a:ext cx="351062" cy="15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Flow</a:t>
              </a:r>
            </a:p>
          </p:txBody>
        </p:sp>
        <p:sp>
          <p:nvSpPr>
            <p:cNvPr id="10" name="Text Box 7"/>
            <p:cNvSpPr txBox="1">
              <a:spLocks noChangeArrowheads="1"/>
            </p:cNvSpPr>
            <p:nvPr/>
          </p:nvSpPr>
          <p:spPr bwMode="auto">
            <a:xfrm>
              <a:off x="7967620" y="5609563"/>
              <a:ext cx="357150" cy="15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Time</a:t>
              </a:r>
            </a:p>
          </p:txBody>
        </p:sp>
        <p:pic>
          <p:nvPicPr>
            <p:cNvPr id="31" name="Picture 3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4002" y="5392342"/>
              <a:ext cx="1197263" cy="48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6243" y="5325626"/>
              <a:ext cx="1361454" cy="55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5" name="Straight Arrow Connector 34"/>
          <p:cNvCxnSpPr/>
          <p:nvPr/>
        </p:nvCxnSpPr>
        <p:spPr>
          <a:xfrm>
            <a:off x="6839979" y="2397048"/>
            <a:ext cx="408960" cy="385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64307" y="4035994"/>
            <a:ext cx="663806" cy="4909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361043" y="5067388"/>
            <a:ext cx="567070" cy="3662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7"/>
          <p:cNvSpPr txBox="1">
            <a:spLocks noChangeArrowheads="1"/>
          </p:cNvSpPr>
          <p:nvPr/>
        </p:nvSpPr>
        <p:spPr bwMode="auto">
          <a:xfrm>
            <a:off x="5434214" y="4209638"/>
            <a:ext cx="2776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a:t>
            </a:r>
            <a:endParaRPr lang="en-US" sz="1400" dirty="0"/>
          </a:p>
        </p:txBody>
      </p:sp>
    </p:spTree>
    <p:extLst>
      <p:ext uri="{BB962C8B-B14F-4D97-AF65-F5344CB8AC3E}">
        <p14:creationId xmlns:p14="http://schemas.microsoft.com/office/powerpoint/2010/main" val="1533264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533"/>
            <a:ext cx="8229600" cy="1143000"/>
          </a:xfrm>
        </p:spPr>
        <p:txBody>
          <a:bodyPr/>
          <a:lstStyle/>
          <a:p>
            <a:r>
              <a:rPr lang="en-US" dirty="0" smtClean="0"/>
              <a:t>But there is more…</a:t>
            </a:r>
            <a:endParaRPr lang="en-US" dirty="0"/>
          </a:p>
        </p:txBody>
      </p:sp>
      <p:sp>
        <p:nvSpPr>
          <p:cNvPr id="5" name="Content Placeholder 4"/>
          <p:cNvSpPr>
            <a:spLocks noGrp="1"/>
          </p:cNvSpPr>
          <p:nvPr>
            <p:ph idx="1"/>
          </p:nvPr>
        </p:nvSpPr>
        <p:spPr>
          <a:xfrm>
            <a:off x="457200" y="1048233"/>
            <a:ext cx="8229600" cy="4525963"/>
          </a:xfrm>
        </p:spPr>
        <p:txBody>
          <a:bodyPr/>
          <a:lstStyle/>
          <a:p>
            <a:pPr marL="0" indent="0">
              <a:buNone/>
            </a:pPr>
            <a:r>
              <a:rPr lang="en-US" sz="2800" dirty="0" smtClean="0"/>
              <a:t>What if I could express my decision needs to the system and have it reason and deduce which models need to run, then configure and run them based on the inputs available, precision needs and resources and time available.</a:t>
            </a:r>
            <a:endParaRPr lang="en-US" sz="2800" dirty="0"/>
          </a:p>
        </p:txBody>
      </p:sp>
      <p:pic>
        <p:nvPicPr>
          <p:cNvPr id="8" name="Picture 7"/>
          <p:cNvPicPr>
            <a:picLocks noChangeAspect="1"/>
          </p:cNvPicPr>
          <p:nvPr/>
        </p:nvPicPr>
        <p:blipFill>
          <a:blip r:embed="rId2"/>
          <a:stretch>
            <a:fillRect/>
          </a:stretch>
        </p:blipFill>
        <p:spPr>
          <a:xfrm>
            <a:off x="1034912" y="3271458"/>
            <a:ext cx="7074176" cy="3407879"/>
          </a:xfrm>
          <a:prstGeom prst="rect">
            <a:avLst/>
          </a:prstGeom>
        </p:spPr>
      </p:pic>
    </p:spTree>
    <p:extLst>
      <p:ext uri="{BB962C8B-B14F-4D97-AF65-F5344CB8AC3E}">
        <p14:creationId xmlns:p14="http://schemas.microsoft.com/office/powerpoint/2010/main" val="333121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 and Conclusions</a:t>
            </a:r>
            <a:endParaRPr lang="en-US" dirty="0"/>
          </a:p>
        </p:txBody>
      </p:sp>
      <p:sp>
        <p:nvSpPr>
          <p:cNvPr id="3" name="Content Placeholder 2"/>
          <p:cNvSpPr>
            <a:spLocks noGrp="1"/>
          </p:cNvSpPr>
          <p:nvPr>
            <p:ph idx="1"/>
          </p:nvPr>
        </p:nvSpPr>
        <p:spPr>
          <a:xfrm>
            <a:off x="457200" y="1143000"/>
            <a:ext cx="8229600" cy="5257800"/>
          </a:xfrm>
        </p:spPr>
        <p:txBody>
          <a:bodyPr>
            <a:noAutofit/>
          </a:bodyPr>
          <a:lstStyle/>
          <a:p>
            <a:pPr>
              <a:spcBef>
                <a:spcPts val="0"/>
              </a:spcBef>
            </a:pPr>
            <a:r>
              <a:rPr lang="en-US" sz="2400" dirty="0" smtClean="0"/>
              <a:t>Cloud Computing and Data Services </a:t>
            </a:r>
          </a:p>
          <a:p>
            <a:pPr lvl="1">
              <a:spcBef>
                <a:spcPts val="0"/>
              </a:spcBef>
            </a:pPr>
            <a:r>
              <a:rPr lang="en-US" sz="2400" dirty="0" smtClean="0"/>
              <a:t>Community Participation</a:t>
            </a:r>
          </a:p>
          <a:p>
            <a:pPr lvl="1">
              <a:spcBef>
                <a:spcPts val="0"/>
              </a:spcBef>
            </a:pPr>
            <a:r>
              <a:rPr lang="en-US" sz="2400" dirty="0" smtClean="0"/>
              <a:t>Interoperability</a:t>
            </a:r>
          </a:p>
          <a:p>
            <a:pPr lvl="1">
              <a:spcBef>
                <a:spcPts val="0"/>
              </a:spcBef>
            </a:pPr>
            <a:r>
              <a:rPr lang="en-US" sz="2400" dirty="0" smtClean="0"/>
              <a:t>Standards</a:t>
            </a:r>
          </a:p>
          <a:p>
            <a:pPr lvl="1">
              <a:spcBef>
                <a:spcPts val="0"/>
              </a:spcBef>
            </a:pPr>
            <a:r>
              <a:rPr lang="en-US" sz="2400" dirty="0" smtClean="0"/>
              <a:t>Open Development</a:t>
            </a:r>
          </a:p>
          <a:p>
            <a:pPr>
              <a:spcBef>
                <a:spcPts val="0"/>
              </a:spcBef>
            </a:pPr>
            <a:r>
              <a:rPr lang="en-US" sz="2400" dirty="0" smtClean="0"/>
              <a:t>CUAHSI HIS</a:t>
            </a:r>
          </a:p>
          <a:p>
            <a:pPr lvl="1">
              <a:spcBef>
                <a:spcPts val="0"/>
              </a:spcBef>
            </a:pPr>
            <a:r>
              <a:rPr lang="en-US" sz="2400" dirty="0" smtClean="0"/>
              <a:t>Enhanced Access to Hydrologic Data</a:t>
            </a:r>
          </a:p>
          <a:p>
            <a:pPr lvl="1">
              <a:spcBef>
                <a:spcPts val="0"/>
              </a:spcBef>
            </a:pPr>
            <a:r>
              <a:rPr lang="en-US" sz="2400" dirty="0" smtClean="0"/>
              <a:t>Combining information from multiple sources</a:t>
            </a:r>
          </a:p>
          <a:p>
            <a:pPr>
              <a:spcBef>
                <a:spcPts val="0"/>
              </a:spcBef>
            </a:pPr>
            <a:r>
              <a:rPr lang="en-US" sz="2400" dirty="0" smtClean="0"/>
              <a:t>HydroShare </a:t>
            </a:r>
          </a:p>
          <a:p>
            <a:pPr lvl="1">
              <a:spcBef>
                <a:spcPts val="0"/>
              </a:spcBef>
            </a:pPr>
            <a:r>
              <a:rPr lang="en-US" sz="2400" dirty="0" smtClean="0"/>
              <a:t>A collaborative website for </a:t>
            </a:r>
            <a:r>
              <a:rPr lang="en-US" sz="2400" dirty="0"/>
              <a:t>the sharing of hydrologic data and models</a:t>
            </a:r>
          </a:p>
          <a:p>
            <a:pPr lvl="1">
              <a:spcBef>
                <a:spcPts val="0"/>
              </a:spcBef>
            </a:pPr>
            <a:r>
              <a:rPr lang="en-US" sz="2400" dirty="0"/>
              <a:t>To expand data sharing capability of CUAHSI HIS</a:t>
            </a:r>
          </a:p>
          <a:p>
            <a:pPr lvl="2">
              <a:spcBef>
                <a:spcPts val="0"/>
              </a:spcBef>
            </a:pPr>
            <a:r>
              <a:rPr lang="en-US" sz="1800" dirty="0"/>
              <a:t>Additional data classes</a:t>
            </a:r>
          </a:p>
          <a:p>
            <a:pPr lvl="2">
              <a:spcBef>
                <a:spcPts val="0"/>
              </a:spcBef>
            </a:pPr>
            <a:r>
              <a:rPr lang="en-US" sz="1800" dirty="0"/>
              <a:t>Models, scripts, tools and </a:t>
            </a:r>
            <a:r>
              <a:rPr lang="en-US" sz="1800" dirty="0" smtClean="0"/>
              <a:t>workflows</a:t>
            </a:r>
          </a:p>
          <a:p>
            <a:pPr lvl="1">
              <a:spcBef>
                <a:spcPts val="0"/>
              </a:spcBef>
            </a:pPr>
            <a:r>
              <a:rPr lang="en-US" sz="2200" dirty="0" smtClean="0"/>
              <a:t>To boldly go where no one has gone before </a:t>
            </a:r>
            <a:endParaRPr lang="en-US" sz="2200" dirty="0"/>
          </a:p>
        </p:txBody>
      </p:sp>
      <p:pic>
        <p:nvPicPr>
          <p:cNvPr id="8" name="Picture 7"/>
          <p:cNvPicPr>
            <a:picLocks/>
          </p:cNvPicPr>
          <p:nvPr/>
        </p:nvPicPr>
        <p:blipFill>
          <a:blip r:embed="rId2"/>
          <a:stretch>
            <a:fillRect/>
          </a:stretch>
        </p:blipFill>
        <p:spPr>
          <a:xfrm flipH="1">
            <a:off x="6587411" y="6033111"/>
            <a:ext cx="1772817" cy="583458"/>
          </a:xfrm>
          <a:prstGeom prst="rect">
            <a:avLst/>
          </a:prstGeom>
        </p:spPr>
      </p:pic>
    </p:spTree>
    <p:extLst>
      <p:ext uri="{BB962C8B-B14F-4D97-AF65-F5344CB8AC3E}">
        <p14:creationId xmlns:p14="http://schemas.microsoft.com/office/powerpoint/2010/main" val="234147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907" y="662608"/>
            <a:ext cx="8229600" cy="3524348"/>
          </a:xfrm>
        </p:spPr>
        <p:txBody>
          <a:bodyPr>
            <a:normAutofit/>
          </a:bodyPr>
          <a:lstStyle/>
          <a:p>
            <a:pPr lvl="1"/>
            <a:r>
              <a:rPr lang="en-US" sz="2000" dirty="0" smtClean="0"/>
              <a:t>USU</a:t>
            </a:r>
          </a:p>
          <a:p>
            <a:pPr lvl="1"/>
            <a:r>
              <a:rPr lang="en-US" sz="2000" dirty="0" smtClean="0"/>
              <a:t>RENCI/UNC</a:t>
            </a:r>
          </a:p>
          <a:p>
            <a:pPr lvl="1"/>
            <a:r>
              <a:rPr lang="en-US" sz="2000" dirty="0" smtClean="0"/>
              <a:t>CUAHSI</a:t>
            </a:r>
            <a:endParaRPr lang="en-US" sz="2000" dirty="0"/>
          </a:p>
          <a:p>
            <a:pPr lvl="1"/>
            <a:r>
              <a:rPr lang="en-US" sz="2000" dirty="0" smtClean="0"/>
              <a:t>BYU</a:t>
            </a:r>
          </a:p>
          <a:p>
            <a:pPr lvl="1"/>
            <a:r>
              <a:rPr lang="en-US" sz="2000" dirty="0" smtClean="0"/>
              <a:t>Tufts</a:t>
            </a:r>
          </a:p>
          <a:p>
            <a:pPr lvl="1"/>
            <a:r>
              <a:rPr lang="en-US" sz="2000" dirty="0" smtClean="0"/>
              <a:t>USC</a:t>
            </a:r>
          </a:p>
          <a:p>
            <a:pPr lvl="1"/>
            <a:r>
              <a:rPr lang="en-US" sz="2000" dirty="0" smtClean="0"/>
              <a:t>Texas </a:t>
            </a:r>
          </a:p>
          <a:p>
            <a:pPr lvl="1"/>
            <a:r>
              <a:rPr lang="en-US" sz="2000" dirty="0" smtClean="0"/>
              <a:t>Purdue</a:t>
            </a:r>
          </a:p>
          <a:p>
            <a:pPr lvl="1"/>
            <a:r>
              <a:rPr lang="en-US" sz="2000" dirty="0" smtClean="0"/>
              <a:t>SDSC</a:t>
            </a:r>
            <a:endParaRPr lang="en-US" sz="2000" dirty="0"/>
          </a:p>
        </p:txBody>
      </p:sp>
      <p:sp>
        <p:nvSpPr>
          <p:cNvPr id="4" name="Title 1"/>
          <p:cNvSpPr>
            <a:spLocks noGrp="1"/>
          </p:cNvSpPr>
          <p:nvPr>
            <p:ph type="title"/>
          </p:nvPr>
        </p:nvSpPr>
        <p:spPr>
          <a:xfrm>
            <a:off x="514821" y="1"/>
            <a:ext cx="8229600" cy="721114"/>
          </a:xfrm>
        </p:spPr>
        <p:txBody>
          <a:bodyPr/>
          <a:lstStyle/>
          <a:p>
            <a:r>
              <a:rPr lang="en-US" dirty="0" smtClean="0"/>
              <a:t>Thanks to a lot of people</a:t>
            </a:r>
            <a:endParaRPr lang="en-US" dirty="0"/>
          </a:p>
        </p:txBody>
      </p:sp>
      <p:sp>
        <p:nvSpPr>
          <p:cNvPr id="35" name="Rectangle 10"/>
          <p:cNvSpPr>
            <a:spLocks noChangeArrowheads="1"/>
          </p:cNvSpPr>
          <p:nvPr/>
        </p:nvSpPr>
        <p:spPr bwMode="auto">
          <a:xfrm>
            <a:off x="0" y="4017617"/>
            <a:ext cx="9144000" cy="2677656"/>
          </a:xfrm>
          <a:prstGeom prst="rect">
            <a:avLst/>
          </a:prstGeom>
          <a:noFill/>
          <a:ln w="9525">
            <a:noFill/>
            <a:miter lim="800000"/>
            <a:headEnd/>
            <a:tailEnd/>
          </a:ln>
        </p:spPr>
        <p:txBody>
          <a:bodyPr wrap="square">
            <a:spAutoFit/>
          </a:bodyPr>
          <a:lstStyle/>
          <a:p>
            <a:r>
              <a:rPr lang="en-US" dirty="0" err="1" smtClean="0">
                <a:solidFill>
                  <a:schemeClr val="tx2"/>
                </a:solidFill>
              </a:rPr>
              <a:t>HydroShare</a:t>
            </a:r>
            <a:r>
              <a:rPr lang="en-US" dirty="0" smtClean="0">
                <a:solidFill>
                  <a:schemeClr val="tx2"/>
                </a:solidFill>
              </a:rPr>
              <a:t> team, CUAHSI HIS team, CI-WATER team, Students and </a:t>
            </a:r>
            <a:r>
              <a:rPr lang="en-US" dirty="0">
                <a:solidFill>
                  <a:schemeClr val="tx2"/>
                </a:solidFill>
              </a:rPr>
              <a:t>Colleagues (Ray </a:t>
            </a:r>
            <a:r>
              <a:rPr lang="en-US" dirty="0" err="1">
                <a:solidFill>
                  <a:schemeClr val="tx2"/>
                </a:solidFill>
              </a:rPr>
              <a:t>Idaszak</a:t>
            </a:r>
            <a:r>
              <a:rPr lang="en-US" dirty="0">
                <a:solidFill>
                  <a:schemeClr val="tx2"/>
                </a:solidFill>
              </a:rPr>
              <a:t>, Dan Ames, Jeff </a:t>
            </a:r>
            <a:r>
              <a:rPr lang="en-US" dirty="0" err="1">
                <a:solidFill>
                  <a:schemeClr val="tx2"/>
                </a:solidFill>
              </a:rPr>
              <a:t>Horsburgh</a:t>
            </a:r>
            <a:r>
              <a:rPr lang="en-US" dirty="0">
                <a:solidFill>
                  <a:schemeClr val="tx2"/>
                </a:solidFill>
              </a:rPr>
              <a:t>, Jon </a:t>
            </a:r>
            <a:r>
              <a:rPr lang="en-US" dirty="0" err="1">
                <a:solidFill>
                  <a:schemeClr val="tx2"/>
                </a:solidFill>
              </a:rPr>
              <a:t>Goodall</a:t>
            </a:r>
            <a:r>
              <a:rPr lang="en-US" dirty="0">
                <a:solidFill>
                  <a:schemeClr val="tx2"/>
                </a:solidFill>
              </a:rPr>
              <a:t>, Larry Band, </a:t>
            </a:r>
            <a:r>
              <a:rPr lang="en-US" dirty="0" err="1">
                <a:solidFill>
                  <a:schemeClr val="tx2"/>
                </a:solidFill>
              </a:rPr>
              <a:t>Venkatesh</a:t>
            </a:r>
            <a:r>
              <a:rPr lang="en-US" dirty="0">
                <a:solidFill>
                  <a:schemeClr val="tx2"/>
                </a:solidFill>
              </a:rPr>
              <a:t> </a:t>
            </a:r>
            <a:r>
              <a:rPr lang="en-US" dirty="0" err="1">
                <a:solidFill>
                  <a:schemeClr val="tx2"/>
                </a:solidFill>
              </a:rPr>
              <a:t>Merwade</a:t>
            </a:r>
            <a:r>
              <a:rPr lang="en-US" dirty="0">
                <a:solidFill>
                  <a:schemeClr val="tx2"/>
                </a:solidFill>
              </a:rPr>
              <a:t>, Carol Song, Alva Couch, David Valentine, Rick Hooper, Jennifer </a:t>
            </a:r>
            <a:r>
              <a:rPr lang="en-US" dirty="0" err="1">
                <a:solidFill>
                  <a:schemeClr val="tx2"/>
                </a:solidFill>
              </a:rPr>
              <a:t>Arrigo</a:t>
            </a:r>
            <a:r>
              <a:rPr lang="en-US" dirty="0">
                <a:solidFill>
                  <a:schemeClr val="tx2"/>
                </a:solidFill>
              </a:rPr>
              <a:t>, David </a:t>
            </a:r>
            <a:r>
              <a:rPr lang="en-US" dirty="0" err="1">
                <a:solidFill>
                  <a:schemeClr val="tx2"/>
                </a:solidFill>
              </a:rPr>
              <a:t>Maidment</a:t>
            </a:r>
            <a:r>
              <a:rPr lang="en-US" dirty="0">
                <a:solidFill>
                  <a:schemeClr val="tx2"/>
                </a:solidFill>
              </a:rPr>
              <a:t>, Tim </a:t>
            </a:r>
            <a:r>
              <a:rPr lang="en-US" dirty="0" err="1">
                <a:solidFill>
                  <a:schemeClr val="tx2"/>
                </a:solidFill>
              </a:rPr>
              <a:t>Whiteaker</a:t>
            </a:r>
            <a:r>
              <a:rPr lang="en-US" dirty="0">
                <a:solidFill>
                  <a:schemeClr val="tx2"/>
                </a:solidFill>
              </a:rPr>
              <a:t>, Alex </a:t>
            </a:r>
            <a:r>
              <a:rPr lang="en-US" dirty="0" err="1">
                <a:solidFill>
                  <a:schemeClr val="tx2"/>
                </a:solidFill>
              </a:rPr>
              <a:t>Bedig</a:t>
            </a:r>
            <a:r>
              <a:rPr lang="en-US" dirty="0">
                <a:solidFill>
                  <a:schemeClr val="tx2"/>
                </a:solidFill>
              </a:rPr>
              <a:t>, Jason </a:t>
            </a:r>
            <a:r>
              <a:rPr lang="en-US" dirty="0" err="1">
                <a:solidFill>
                  <a:schemeClr val="tx2"/>
                </a:solidFill>
              </a:rPr>
              <a:t>Coposky</a:t>
            </a:r>
            <a:r>
              <a:rPr lang="en-US" dirty="0">
                <a:solidFill>
                  <a:schemeClr val="tx2"/>
                </a:solidFill>
              </a:rPr>
              <a:t>, </a:t>
            </a:r>
            <a:r>
              <a:rPr lang="en-US" dirty="0" err="1">
                <a:solidFill>
                  <a:schemeClr val="tx2"/>
                </a:solidFill>
              </a:rPr>
              <a:t>Pabitra</a:t>
            </a:r>
            <a:r>
              <a:rPr lang="en-US" dirty="0">
                <a:solidFill>
                  <a:schemeClr val="tx2"/>
                </a:solidFill>
              </a:rPr>
              <a:t> Dash, </a:t>
            </a:r>
            <a:r>
              <a:rPr lang="en-US" dirty="0" err="1">
                <a:solidFill>
                  <a:schemeClr val="tx2"/>
                </a:solidFill>
              </a:rPr>
              <a:t>Tian</a:t>
            </a:r>
            <a:r>
              <a:rPr lang="en-US" dirty="0">
                <a:solidFill>
                  <a:schemeClr val="tx2"/>
                </a:solidFill>
              </a:rPr>
              <a:t> </a:t>
            </a:r>
            <a:r>
              <a:rPr lang="en-US" dirty="0" err="1">
                <a:solidFill>
                  <a:schemeClr val="tx2"/>
                </a:solidFill>
              </a:rPr>
              <a:t>Gan</a:t>
            </a:r>
            <a:r>
              <a:rPr lang="en-US" dirty="0">
                <a:solidFill>
                  <a:schemeClr val="tx2"/>
                </a:solidFill>
              </a:rPr>
              <a:t>, Karl Gustafson, </a:t>
            </a:r>
            <a:r>
              <a:rPr lang="en-US" dirty="0" err="1">
                <a:solidFill>
                  <a:schemeClr val="tx2"/>
                </a:solidFill>
              </a:rPr>
              <a:t>Taehee</a:t>
            </a:r>
            <a:r>
              <a:rPr lang="en-US" dirty="0">
                <a:solidFill>
                  <a:schemeClr val="tx2"/>
                </a:solidFill>
              </a:rPr>
              <a:t> Hwang, Stephen Jackson, Harry Johnson, Yuri Kim, Phyllis </a:t>
            </a:r>
            <a:r>
              <a:rPr lang="en-US" dirty="0" err="1">
                <a:solidFill>
                  <a:schemeClr val="tx2"/>
                </a:solidFill>
              </a:rPr>
              <a:t>Mbewe</a:t>
            </a:r>
            <a:r>
              <a:rPr lang="en-US" dirty="0">
                <a:solidFill>
                  <a:schemeClr val="tx2"/>
                </a:solidFill>
              </a:rPr>
              <a:t>, Brian Miles, Jon </a:t>
            </a:r>
            <a:r>
              <a:rPr lang="en-US" dirty="0" err="1">
                <a:solidFill>
                  <a:schemeClr val="tx2"/>
                </a:solidFill>
              </a:rPr>
              <a:t>Pollak</a:t>
            </a:r>
            <a:r>
              <a:rPr lang="en-US" dirty="0">
                <a:solidFill>
                  <a:schemeClr val="tx2"/>
                </a:solidFill>
              </a:rPr>
              <a:t>, Stephanie Reeder, Terrell Russell, Tom </a:t>
            </a:r>
            <a:r>
              <a:rPr lang="en-US" dirty="0" err="1">
                <a:solidFill>
                  <a:schemeClr val="tx2"/>
                </a:solidFill>
              </a:rPr>
              <a:t>Whitenack</a:t>
            </a:r>
            <a:r>
              <a:rPr lang="en-US" dirty="0">
                <a:solidFill>
                  <a:schemeClr val="tx2"/>
                </a:solidFill>
              </a:rPr>
              <a:t>, </a:t>
            </a:r>
            <a:r>
              <a:rPr lang="en-US" dirty="0" err="1">
                <a:solidFill>
                  <a:schemeClr val="tx2"/>
                </a:solidFill>
              </a:rPr>
              <a:t>Ilya</a:t>
            </a:r>
            <a:r>
              <a:rPr lang="en-US" dirty="0">
                <a:solidFill>
                  <a:schemeClr val="tx2"/>
                </a:solidFill>
              </a:rPr>
              <a:t> </a:t>
            </a:r>
            <a:r>
              <a:rPr lang="en-US" dirty="0" err="1">
                <a:solidFill>
                  <a:schemeClr val="tx2"/>
                </a:solidFill>
              </a:rPr>
              <a:t>Zaslavsky</a:t>
            </a:r>
            <a:r>
              <a:rPr lang="en-US" dirty="0">
                <a:solidFill>
                  <a:schemeClr val="tx2"/>
                </a:solidFill>
              </a:rPr>
              <a:t>, </a:t>
            </a:r>
            <a:r>
              <a:rPr lang="en-US" dirty="0" err="1">
                <a:solidFill>
                  <a:schemeClr val="tx2"/>
                </a:solidFill>
              </a:rPr>
              <a:t>Lan</a:t>
            </a:r>
            <a:r>
              <a:rPr lang="en-US" dirty="0">
                <a:solidFill>
                  <a:schemeClr val="tx2"/>
                </a:solidFill>
              </a:rPr>
              <a:t> Zhao, Michael </a:t>
            </a:r>
            <a:r>
              <a:rPr lang="en-US" dirty="0" err="1">
                <a:solidFill>
                  <a:schemeClr val="tx2"/>
                </a:solidFill>
              </a:rPr>
              <a:t>Piasecki</a:t>
            </a:r>
            <a:r>
              <a:rPr lang="en-US" dirty="0">
                <a:solidFill>
                  <a:schemeClr val="tx2"/>
                </a:solidFill>
              </a:rPr>
              <a:t>, Kim </a:t>
            </a:r>
            <a:r>
              <a:rPr lang="en-US" dirty="0" err="1">
                <a:solidFill>
                  <a:schemeClr val="tx2"/>
                </a:solidFill>
              </a:rPr>
              <a:t>Schreuders</a:t>
            </a:r>
            <a:r>
              <a:rPr lang="en-US" dirty="0">
                <a:solidFill>
                  <a:schemeClr val="tx2"/>
                </a:solidFill>
              </a:rPr>
              <a:t>, Jiri </a:t>
            </a:r>
            <a:r>
              <a:rPr lang="en-US" dirty="0" err="1">
                <a:solidFill>
                  <a:schemeClr val="tx2"/>
                </a:solidFill>
              </a:rPr>
              <a:t>Kadlec</a:t>
            </a:r>
            <a:r>
              <a:rPr lang="en-US" dirty="0">
                <a:solidFill>
                  <a:schemeClr val="tx2"/>
                </a:solidFill>
              </a:rPr>
              <a:t>, Scott </a:t>
            </a:r>
            <a:r>
              <a:rPr lang="en-US" dirty="0" err="1">
                <a:solidFill>
                  <a:schemeClr val="tx2"/>
                </a:solidFill>
              </a:rPr>
              <a:t>Peckham</a:t>
            </a:r>
            <a:r>
              <a:rPr lang="en-US" dirty="0">
                <a:solidFill>
                  <a:schemeClr val="tx2"/>
                </a:solidFill>
              </a:rPr>
              <a:t>, Chris Duffy, Lorne Leonard, </a:t>
            </a:r>
            <a:r>
              <a:rPr lang="en-US" dirty="0" err="1">
                <a:solidFill>
                  <a:schemeClr val="tx2"/>
                </a:solidFill>
              </a:rPr>
              <a:t>Tseganeh</a:t>
            </a:r>
            <a:r>
              <a:rPr lang="en-US" dirty="0">
                <a:solidFill>
                  <a:schemeClr val="tx2"/>
                </a:solidFill>
              </a:rPr>
              <a:t> </a:t>
            </a:r>
            <a:r>
              <a:rPr lang="en-US" dirty="0" err="1">
                <a:solidFill>
                  <a:schemeClr val="tx2"/>
                </a:solidFill>
              </a:rPr>
              <a:t>Gichamo</a:t>
            </a:r>
            <a:r>
              <a:rPr lang="en-US" dirty="0">
                <a:solidFill>
                  <a:schemeClr val="tx2"/>
                </a:solidFill>
              </a:rPr>
              <a:t>, Norm Jones, Fred Ogden, Aaron Byrd</a:t>
            </a:r>
            <a:r>
              <a:rPr lang="en-US" dirty="0" smtClean="0">
                <a:solidFill>
                  <a:schemeClr val="tx2"/>
                </a:solidFill>
              </a:rPr>
              <a:t>)</a:t>
            </a:r>
          </a:p>
          <a:p>
            <a:endParaRPr lang="en-US" dirty="0">
              <a:solidFill>
                <a:schemeClr val="tx2"/>
              </a:solidFill>
            </a:endParaRPr>
          </a:p>
          <a:p>
            <a:pPr algn="ctr"/>
            <a:r>
              <a:rPr lang="en-US" sz="2400" dirty="0" smtClean="0">
                <a:solidFill>
                  <a:schemeClr val="tx2"/>
                </a:solidFill>
                <a:hlinkClick r:id="rId3"/>
              </a:rPr>
              <a:t>http://www.cuahsi.org/hydroshare.aspx</a:t>
            </a:r>
            <a:r>
              <a:rPr lang="en-US" sz="2400" dirty="0" smtClean="0">
                <a:solidFill>
                  <a:schemeClr val="tx2"/>
                </a:solidFill>
              </a:rPr>
              <a:t>  </a:t>
            </a:r>
            <a:endParaRPr lang="en-US" sz="2400" dirty="0">
              <a:solidFill>
                <a:schemeClr val="tx2"/>
              </a:solidFill>
            </a:endParaRPr>
          </a:p>
        </p:txBody>
      </p:sp>
      <p:pic>
        <p:nvPicPr>
          <p:cNvPr id="30" name="Picture 3" descr="C:\Users\dtarb\Dave\Projects\CUAHSI\HydroShare\Logo\Hydroshar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83" y="6324600"/>
            <a:ext cx="1874817" cy="3810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
          <p:cNvGrpSpPr>
            <a:grpSpLocks/>
          </p:cNvGrpSpPr>
          <p:nvPr/>
        </p:nvGrpSpPr>
        <p:grpSpPr bwMode="auto">
          <a:xfrm>
            <a:off x="7175407" y="6207075"/>
            <a:ext cx="1864863" cy="574725"/>
            <a:chOff x="6175648" y="5857940"/>
            <a:chExt cx="2939777" cy="977835"/>
          </a:xfrm>
        </p:grpSpPr>
        <p:sp>
          <p:nvSpPr>
            <p:cNvPr id="32" name="Rectangle 10"/>
            <p:cNvSpPr>
              <a:spLocks noChangeArrowheads="1"/>
            </p:cNvSpPr>
            <p:nvPr/>
          </p:nvSpPr>
          <p:spPr bwMode="auto">
            <a:xfrm>
              <a:off x="6175648" y="5857940"/>
              <a:ext cx="2939777" cy="977835"/>
            </a:xfrm>
            <a:prstGeom prst="rect">
              <a:avLst/>
            </a:prstGeom>
            <a:solidFill>
              <a:schemeClr val="bg1"/>
            </a:solidFill>
            <a:ln w="25400" algn="ctr">
              <a:solidFill>
                <a:schemeClr val="tx1"/>
              </a:solidFill>
              <a:miter lim="800000"/>
              <a:headEnd/>
              <a:tailEnd/>
            </a:ln>
          </p:spPr>
          <p:txBody>
            <a:bodyPr wrap="none" anchor="ctr"/>
            <a:lstStyle/>
            <a:p>
              <a:endParaRPr lang="en-US" sz="1000"/>
            </a:p>
          </p:txBody>
        </p:sp>
        <p:pic>
          <p:nvPicPr>
            <p:cNvPr id="33" name="Picture 11" descr="nsf4c"/>
            <p:cNvPicPr>
              <a:picLocks noChangeAspect="1" noChangeArrowheads="1"/>
            </p:cNvPicPr>
            <p:nvPr/>
          </p:nvPicPr>
          <p:blipFill>
            <a:blip r:embed="rId5" cstate="print"/>
            <a:srcRect/>
            <a:stretch>
              <a:fillRect/>
            </a:stretch>
          </p:blipFill>
          <p:spPr bwMode="auto">
            <a:xfrm>
              <a:off x="6284092" y="5934140"/>
              <a:ext cx="809383" cy="786147"/>
            </a:xfrm>
            <a:prstGeom prst="rect">
              <a:avLst/>
            </a:prstGeom>
            <a:noFill/>
            <a:ln w="9525">
              <a:noFill/>
              <a:miter lim="800000"/>
              <a:headEnd/>
              <a:tailEnd/>
            </a:ln>
          </p:spPr>
        </p:pic>
        <p:sp>
          <p:nvSpPr>
            <p:cNvPr id="34" name="Text Box 12"/>
            <p:cNvSpPr txBox="1">
              <a:spLocks noChangeArrowheads="1"/>
            </p:cNvSpPr>
            <p:nvPr/>
          </p:nvSpPr>
          <p:spPr bwMode="auto">
            <a:xfrm>
              <a:off x="7067648" y="5957477"/>
              <a:ext cx="2002682" cy="785476"/>
            </a:xfrm>
            <a:prstGeom prst="rect">
              <a:avLst/>
            </a:prstGeom>
            <a:noFill/>
            <a:ln w="9525" algn="ctr">
              <a:noFill/>
              <a:miter lim="800000"/>
              <a:headEnd/>
              <a:tailEnd/>
            </a:ln>
          </p:spPr>
          <p:txBody>
            <a:bodyPr wrap="square">
              <a:spAutoFit/>
            </a:bodyPr>
            <a:lstStyle/>
            <a:p>
              <a:pPr defTabSz="4389438"/>
              <a:r>
                <a:rPr lang="en-US" sz="800" dirty="0"/>
                <a:t>EAR </a:t>
              </a:r>
              <a:r>
                <a:rPr lang="en-US" sz="800" dirty="0" smtClean="0"/>
                <a:t>0622374 (2007-2012)</a:t>
              </a:r>
              <a:endParaRPr lang="en-US" sz="800" dirty="0"/>
            </a:p>
            <a:p>
              <a:pPr defTabSz="4389438"/>
              <a:r>
                <a:rPr lang="en-US" sz="800" dirty="0"/>
                <a:t>OCI-1148453 (</a:t>
              </a:r>
              <a:r>
                <a:rPr lang="en-US" sz="800" dirty="0" smtClean="0"/>
                <a:t>2012-2017)</a:t>
              </a:r>
            </a:p>
            <a:p>
              <a:pPr defTabSz="4389438"/>
              <a:r>
                <a:rPr lang="en-US" sz="800" dirty="0"/>
                <a:t>OCI-1148090 (2012-2017</a:t>
              </a:r>
              <a:r>
                <a:rPr lang="en-US" sz="800" dirty="0" smtClean="0"/>
                <a:t>)</a:t>
              </a:r>
              <a:endParaRPr lang="en-US" sz="800" dirty="0"/>
            </a:p>
          </p:txBody>
        </p:sp>
      </p:gr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9848" y="758371"/>
            <a:ext cx="4759545" cy="3172719"/>
          </a:xfrm>
          <a:prstGeom prst="rect">
            <a:avLst/>
          </a:prstGeom>
        </p:spPr>
      </p:pic>
    </p:spTree>
    <p:extLst>
      <p:ext uri="{BB962C8B-B14F-4D97-AF65-F5344CB8AC3E}">
        <p14:creationId xmlns:p14="http://schemas.microsoft.com/office/powerpoint/2010/main" val="2237549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95400" y="-152400"/>
            <a:ext cx="6915150" cy="372046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398270" y="3581400"/>
            <a:ext cx="6709410" cy="3228975"/>
          </a:xfrm>
          <a:prstGeom prst="rect">
            <a:avLst/>
          </a:prstGeom>
        </p:spPr>
      </p:pic>
    </p:spTree>
    <p:extLst>
      <p:ext uri="{BB962C8B-B14F-4D97-AF65-F5344CB8AC3E}">
        <p14:creationId xmlns:p14="http://schemas.microsoft.com/office/powerpoint/2010/main" val="3780196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629307" y="252245"/>
            <a:ext cx="7885387" cy="1295400"/>
          </a:xfrm>
        </p:spPr>
        <p:txBody>
          <a:bodyPr>
            <a:noAutofit/>
          </a:bodyPr>
          <a:lstStyle/>
          <a:p>
            <a:pPr marL="0" indent="0">
              <a:buFontTx/>
              <a:buNone/>
            </a:pPr>
            <a:r>
              <a:rPr lang="en-US" sz="2800" b="1" dirty="0"/>
              <a:t>What proportion of your research time do you spend on preparing or preprocessing data into appropriate forms needed for research purposes?</a:t>
            </a:r>
          </a:p>
        </p:txBody>
      </p:sp>
      <p:sp>
        <p:nvSpPr>
          <p:cNvPr id="3" name="Rectangle 2"/>
          <p:cNvSpPr/>
          <p:nvPr/>
        </p:nvSpPr>
        <p:spPr>
          <a:xfrm>
            <a:off x="1087821" y="6396335"/>
            <a:ext cx="7031420" cy="461665"/>
          </a:xfrm>
          <a:prstGeom prst="rect">
            <a:avLst/>
          </a:prstGeom>
        </p:spPr>
        <p:txBody>
          <a:bodyPr wrap="square">
            <a:spAutoFit/>
          </a:bodyPr>
          <a:lstStyle/>
          <a:p>
            <a:r>
              <a:rPr lang="en-US" sz="2400" dirty="0">
                <a:solidFill>
                  <a:schemeClr val="bg1">
                    <a:lumMod val="50000"/>
                  </a:schemeClr>
                </a:solidFill>
              </a:rPr>
              <a:t>http://his.cuahsi.org/documents/HISStatusSept15.pdf</a:t>
            </a:r>
          </a:p>
        </p:txBody>
      </p:sp>
      <p:graphicFrame>
        <p:nvGraphicFramePr>
          <p:cNvPr id="5" name="Chart 4"/>
          <p:cNvGraphicFramePr>
            <a:graphicFrameLocks/>
          </p:cNvGraphicFramePr>
          <p:nvPr>
            <p:extLst>
              <p:ext uri="{D42A27DB-BD31-4B8C-83A1-F6EECF244321}">
                <p14:modId xmlns:p14="http://schemas.microsoft.com/office/powerpoint/2010/main" val="81246479"/>
              </p:ext>
            </p:extLst>
          </p:nvPr>
        </p:nvGraphicFramePr>
        <p:xfrm>
          <a:off x="1545021" y="1708580"/>
          <a:ext cx="6866479" cy="4918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4161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4" y="0"/>
            <a:ext cx="8972999" cy="1654180"/>
          </a:xfrm>
        </p:spPr>
        <p:txBody>
          <a:bodyPr>
            <a:normAutofit/>
          </a:bodyPr>
          <a:lstStyle/>
          <a:p>
            <a:r>
              <a:rPr lang="en-US" sz="2800" b="1" dirty="0">
                <a:latin typeface="+mn-lt"/>
                <a:ea typeface="+mn-ea"/>
                <a:cs typeface="+mn-cs"/>
              </a:rPr>
              <a:t>Do you have the access or know how to take advantage of advanced computing capability?</a:t>
            </a:r>
          </a:p>
        </p:txBody>
      </p:sp>
      <p:grpSp>
        <p:nvGrpSpPr>
          <p:cNvPr id="3" name="Group 2"/>
          <p:cNvGrpSpPr/>
          <p:nvPr/>
        </p:nvGrpSpPr>
        <p:grpSpPr>
          <a:xfrm>
            <a:off x="466344" y="1752600"/>
            <a:ext cx="8580329" cy="4997561"/>
            <a:chOff x="466344" y="1202716"/>
            <a:chExt cx="8580329" cy="5547446"/>
          </a:xfrm>
        </p:grpSpPr>
        <p:cxnSp>
          <p:nvCxnSpPr>
            <p:cNvPr id="28" name="Straight Connector 27"/>
            <p:cNvCxnSpPr/>
            <p:nvPr/>
          </p:nvCxnSpPr>
          <p:spPr>
            <a:xfrm rot="5400000">
              <a:off x="2286000" y="3810000"/>
              <a:ext cx="4572000"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50523" y="1214904"/>
              <a:ext cx="1838965" cy="349968"/>
            </a:xfrm>
            <a:prstGeom prst="rect">
              <a:avLst/>
            </a:prstGeom>
            <a:noFill/>
            <a:ln>
              <a:noFill/>
            </a:ln>
          </p:spPr>
          <p:txBody>
            <a:bodyPr wrap="non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HPC Specialists</a:t>
              </a:r>
              <a:endParaRPr lang="en-US" dirty="0">
                <a:solidFill>
                  <a:prstClr val="black"/>
                </a:solidFill>
                <a:latin typeface="Calibri"/>
                <a:ea typeface="+mn-ea"/>
                <a:cs typeface="+mn-cs"/>
              </a:endParaRPr>
            </a:p>
          </p:txBody>
        </p:sp>
        <p:sp>
          <p:nvSpPr>
            <p:cNvPr id="30" name="TextBox 29"/>
            <p:cNvSpPr txBox="1"/>
            <p:nvPr/>
          </p:nvSpPr>
          <p:spPr>
            <a:xfrm>
              <a:off x="1149096" y="1202716"/>
              <a:ext cx="2362200" cy="865237"/>
            </a:xfrm>
            <a:prstGeom prst="rect">
              <a:avLst/>
            </a:prstGeom>
            <a:noFill/>
            <a:ln>
              <a:noFill/>
            </a:ln>
          </p:spPr>
          <p:txBody>
            <a:bodyPr wrap="squar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Researchers</a:t>
              </a:r>
            </a:p>
            <a:p>
              <a:pPr marL="285750" indent="-285750" defTabSz="914400" fontAlgn="auto" hangingPunct="1">
                <a:lnSpc>
                  <a:spcPct val="100000"/>
                </a:lnSpc>
                <a:spcBef>
                  <a:spcPts val="0"/>
                </a:spcBef>
                <a:spcAft>
                  <a:spcPts val="0"/>
                </a:spcAft>
                <a:buClrTx/>
                <a:buSzTx/>
                <a:buFont typeface="Arial" pitchFamily="34" charset="0"/>
                <a:buChar char="•"/>
              </a:pPr>
              <a:r>
                <a:rPr lang="en-US" dirty="0" smtClean="0">
                  <a:solidFill>
                    <a:prstClr val="black"/>
                  </a:solidFill>
                  <a:latin typeface="Calibri"/>
                  <a:ea typeface="+mn-ea"/>
                  <a:cs typeface="+mn-cs"/>
                </a:rPr>
                <a:t>Experimentalists</a:t>
              </a:r>
            </a:p>
            <a:p>
              <a:pPr marL="285750" indent="-285750" defTabSz="914400" fontAlgn="auto" hangingPunct="1">
                <a:lnSpc>
                  <a:spcPct val="100000"/>
                </a:lnSpc>
                <a:spcBef>
                  <a:spcPts val="0"/>
                </a:spcBef>
                <a:spcAft>
                  <a:spcPts val="0"/>
                </a:spcAft>
                <a:buClrTx/>
                <a:buSzTx/>
                <a:buFont typeface="Arial" pitchFamily="34" charset="0"/>
                <a:buChar char="•"/>
              </a:pPr>
              <a:r>
                <a:rPr lang="en-US" dirty="0" smtClean="0">
                  <a:solidFill>
                    <a:prstClr val="black"/>
                  </a:solidFill>
                  <a:latin typeface="Calibri"/>
                  <a:ea typeface="+mn-ea"/>
                  <a:cs typeface="+mn-cs"/>
                </a:rPr>
                <a:t>Modelers</a:t>
              </a:r>
              <a:endParaRPr lang="en-US" dirty="0">
                <a:solidFill>
                  <a:prstClr val="black"/>
                </a:solidFill>
                <a:latin typeface="Calibri"/>
                <a:ea typeface="+mn-ea"/>
                <a:cs typeface="+mn-cs"/>
              </a:endParaRPr>
            </a:p>
          </p:txBody>
        </p:sp>
        <p:pic>
          <p:nvPicPr>
            <p:cNvPr id="20" name="Picture 7" descr="p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671" y="2187581"/>
              <a:ext cx="2738956" cy="18237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4" cstate="print"/>
            <a:srcRect/>
            <a:stretch>
              <a:fillRect/>
            </a:stretch>
          </p:blipFill>
          <p:spPr bwMode="auto">
            <a:xfrm>
              <a:off x="629806" y="4080319"/>
              <a:ext cx="3695278" cy="1612696"/>
            </a:xfrm>
            <a:prstGeom prst="rect">
              <a:avLst/>
            </a:prstGeom>
            <a:noFill/>
            <a:ln w="9525" cap="flat" cmpd="sng">
              <a:noFill/>
              <a:prstDash val="solid"/>
              <a:miter lim="800000"/>
              <a:headEnd/>
              <a:tailEnd/>
            </a:ln>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878" y="1721568"/>
              <a:ext cx="2916936" cy="19377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5" name="Group 64"/>
            <p:cNvGrpSpPr/>
            <p:nvPr/>
          </p:nvGrpSpPr>
          <p:grpSpPr>
            <a:xfrm>
              <a:off x="5119088" y="3729467"/>
              <a:ext cx="3847803" cy="2010201"/>
              <a:chOff x="802341" y="4272210"/>
              <a:chExt cx="5709759" cy="2010201"/>
            </a:xfrm>
          </p:grpSpPr>
          <p:sp>
            <p:nvSpPr>
              <p:cNvPr id="66" name="Arc 65"/>
              <p:cNvSpPr/>
              <p:nvPr/>
            </p:nvSpPr>
            <p:spPr>
              <a:xfrm rot="19258498">
                <a:off x="5301857" y="4329740"/>
                <a:ext cx="1210243" cy="1222359"/>
              </a:xfrm>
              <a:prstGeom prst="arc">
                <a:avLst>
                  <a:gd name="adj1" fmla="val 16725756"/>
                  <a:gd name="adj2" fmla="val 608778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7" name="Arc 66"/>
              <p:cNvSpPr/>
              <p:nvPr/>
            </p:nvSpPr>
            <p:spPr>
              <a:xfrm rot="2772809">
                <a:off x="4898435" y="4579400"/>
                <a:ext cx="1226977" cy="1901124"/>
              </a:xfrm>
              <a:prstGeom prst="arc">
                <a:avLst>
                  <a:gd name="adj1" fmla="val 17195042"/>
                  <a:gd name="adj2" fmla="val 4635811"/>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8" name="Arc 67"/>
              <p:cNvSpPr/>
              <p:nvPr/>
            </p:nvSpPr>
            <p:spPr>
              <a:xfrm rot="5400000">
                <a:off x="4071031" y="4778516"/>
                <a:ext cx="718155" cy="2289635"/>
              </a:xfrm>
              <a:prstGeom prst="arc">
                <a:avLst>
                  <a:gd name="adj1" fmla="val 16404206"/>
                  <a:gd name="adj2" fmla="val 5264969"/>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9" name="Arc 68"/>
              <p:cNvSpPr/>
              <p:nvPr/>
            </p:nvSpPr>
            <p:spPr>
              <a:xfrm rot="5400000">
                <a:off x="2385940" y="4908541"/>
                <a:ext cx="718155" cy="1832435"/>
              </a:xfrm>
              <a:prstGeom prst="arc">
                <a:avLst>
                  <a:gd name="adj1" fmla="val 16404206"/>
                  <a:gd name="adj2" fmla="val 479090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0" name="Arc 69"/>
              <p:cNvSpPr/>
              <p:nvPr/>
            </p:nvSpPr>
            <p:spPr>
              <a:xfrm rot="5400000">
                <a:off x="1395340" y="4819648"/>
                <a:ext cx="718155" cy="1832435"/>
              </a:xfrm>
              <a:prstGeom prst="arc">
                <a:avLst>
                  <a:gd name="adj1" fmla="val 18591137"/>
                  <a:gd name="adj2" fmla="val 684592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1" name="Arc 70"/>
              <p:cNvSpPr/>
              <p:nvPr/>
            </p:nvSpPr>
            <p:spPr>
              <a:xfrm rot="5400000">
                <a:off x="1359481" y="4368736"/>
                <a:ext cx="718155" cy="1832435"/>
              </a:xfrm>
              <a:prstGeom prst="arc">
                <a:avLst>
                  <a:gd name="adj1" fmla="val 3114832"/>
                  <a:gd name="adj2" fmla="val 9121605"/>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2" name="Arc 71"/>
              <p:cNvSpPr/>
              <p:nvPr/>
            </p:nvSpPr>
            <p:spPr>
              <a:xfrm rot="5400000">
                <a:off x="1852540" y="3934593"/>
                <a:ext cx="718155" cy="1832435"/>
              </a:xfrm>
              <a:prstGeom prst="arc">
                <a:avLst>
                  <a:gd name="adj1" fmla="val 4518150"/>
                  <a:gd name="adj2" fmla="val 15040795"/>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3" name="Arc 72"/>
              <p:cNvSpPr/>
              <p:nvPr/>
            </p:nvSpPr>
            <p:spPr>
              <a:xfrm rot="5400000">
                <a:off x="3191916" y="3812840"/>
                <a:ext cx="718155" cy="1832435"/>
              </a:xfrm>
              <a:prstGeom prst="arc">
                <a:avLst>
                  <a:gd name="adj1" fmla="val 5879478"/>
                  <a:gd name="adj2" fmla="val 1563335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4" name="Arc 73"/>
              <p:cNvSpPr/>
              <p:nvPr/>
            </p:nvSpPr>
            <p:spPr>
              <a:xfrm rot="5400000">
                <a:off x="4533364" y="3934593"/>
                <a:ext cx="1157202" cy="1832435"/>
              </a:xfrm>
              <a:prstGeom prst="arc">
                <a:avLst>
                  <a:gd name="adj1" fmla="val 5964373"/>
                  <a:gd name="adj2" fmla="val 13947974"/>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grpSp>
        <p:sp>
          <p:nvSpPr>
            <p:cNvPr id="10" name="TextBox 9"/>
            <p:cNvSpPr txBox="1"/>
            <p:nvPr/>
          </p:nvSpPr>
          <p:spPr>
            <a:xfrm>
              <a:off x="6450660" y="5042034"/>
              <a:ext cx="595035"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awk</a:t>
              </a:r>
              <a:endParaRPr lang="en-US" dirty="0">
                <a:solidFill>
                  <a:prstClr val="black"/>
                </a:solidFill>
                <a:latin typeface="Calibri"/>
                <a:ea typeface="+mn-ea"/>
                <a:cs typeface="+mn-cs"/>
              </a:endParaRPr>
            </a:p>
          </p:txBody>
        </p:sp>
        <p:sp>
          <p:nvSpPr>
            <p:cNvPr id="75" name="TextBox 74"/>
            <p:cNvSpPr txBox="1"/>
            <p:nvPr/>
          </p:nvSpPr>
          <p:spPr>
            <a:xfrm>
              <a:off x="5707634" y="4916788"/>
              <a:ext cx="646331"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grep</a:t>
              </a:r>
              <a:endParaRPr lang="en-US" dirty="0">
                <a:solidFill>
                  <a:prstClr val="black"/>
                </a:solidFill>
                <a:latin typeface="Calibri"/>
                <a:ea typeface="+mn-ea"/>
                <a:cs typeface="+mn-cs"/>
              </a:endParaRPr>
            </a:p>
          </p:txBody>
        </p:sp>
        <p:sp>
          <p:nvSpPr>
            <p:cNvPr id="76" name="TextBox 75"/>
            <p:cNvSpPr txBox="1"/>
            <p:nvPr/>
          </p:nvSpPr>
          <p:spPr>
            <a:xfrm>
              <a:off x="6870005" y="4133081"/>
              <a:ext cx="351378"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vi</a:t>
              </a:r>
              <a:endParaRPr lang="en-US" dirty="0">
                <a:solidFill>
                  <a:prstClr val="black"/>
                </a:solidFill>
                <a:latin typeface="Calibri"/>
                <a:ea typeface="+mn-ea"/>
                <a:cs typeface="+mn-cs"/>
              </a:endParaRPr>
            </a:p>
          </p:txBody>
        </p:sp>
        <p:sp>
          <p:nvSpPr>
            <p:cNvPr id="15" name="Rectangle 14"/>
            <p:cNvSpPr/>
            <p:nvPr/>
          </p:nvSpPr>
          <p:spPr>
            <a:xfrm>
              <a:off x="6153468" y="4566820"/>
              <a:ext cx="2634054" cy="349968"/>
            </a:xfrm>
            <a:prstGeom prst="rect">
              <a:avLst/>
            </a:prstGeom>
          </p:spPr>
          <p:txBody>
            <a:bodyPr wrap="none">
              <a:spAutoFit/>
            </a:bodyPr>
            <a:lstStyle/>
            <a:p>
              <a:pPr defTabSz="914400" fontAlgn="auto" hangingPunct="1">
                <a:lnSpc>
                  <a:spcPct val="100000"/>
                </a:lnSpc>
                <a:spcBef>
                  <a:spcPts val="0"/>
                </a:spcBef>
                <a:spcAft>
                  <a:spcPts val="0"/>
                </a:spcAft>
                <a:buClrTx/>
                <a:buSzTx/>
                <a:buFontTx/>
                <a:buNone/>
              </a:pPr>
              <a:r>
                <a:rPr lang="en-US" dirty="0">
                  <a:solidFill>
                    <a:prstClr val="black"/>
                  </a:solidFill>
                  <a:latin typeface="Calibri"/>
                  <a:ea typeface="+mn-ea"/>
                  <a:cs typeface="+mn-cs"/>
                </a:rPr>
                <a:t>#PBS -l </a:t>
              </a:r>
              <a:r>
                <a:rPr lang="en-US" dirty="0" smtClean="0">
                  <a:solidFill>
                    <a:prstClr val="black"/>
                  </a:solidFill>
                  <a:latin typeface="Calibri"/>
                  <a:ea typeface="+mn-ea"/>
                  <a:cs typeface="+mn-cs"/>
                </a:rPr>
                <a:t>nodes=4:ppn=8</a:t>
              </a:r>
              <a:endParaRPr lang="en-US" dirty="0">
                <a:solidFill>
                  <a:prstClr val="black"/>
                </a:solidFill>
                <a:latin typeface="Calibri"/>
                <a:ea typeface="+mn-ea"/>
                <a:cs typeface="+mn-cs"/>
              </a:endParaRPr>
            </a:p>
          </p:txBody>
        </p:sp>
        <p:sp>
          <p:nvSpPr>
            <p:cNvPr id="77" name="TextBox 76"/>
            <p:cNvSpPr txBox="1"/>
            <p:nvPr/>
          </p:nvSpPr>
          <p:spPr>
            <a:xfrm>
              <a:off x="7113194" y="4922936"/>
              <a:ext cx="1043876"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mpiexec</a:t>
              </a:r>
              <a:endParaRPr lang="en-US" dirty="0">
                <a:solidFill>
                  <a:prstClr val="black"/>
                </a:solidFill>
                <a:latin typeface="Calibri"/>
                <a:ea typeface="+mn-ea"/>
                <a:cs typeface="+mn-cs"/>
              </a:endParaRPr>
            </a:p>
          </p:txBody>
        </p:sp>
        <p:sp>
          <p:nvSpPr>
            <p:cNvPr id="78" name="TextBox 77"/>
            <p:cNvSpPr txBox="1"/>
            <p:nvPr/>
          </p:nvSpPr>
          <p:spPr>
            <a:xfrm>
              <a:off x="7718490" y="4011328"/>
              <a:ext cx="877163"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chmod</a:t>
              </a:r>
              <a:endParaRPr lang="en-US" dirty="0">
                <a:solidFill>
                  <a:prstClr val="black"/>
                </a:solidFill>
                <a:latin typeface="Calibri"/>
                <a:ea typeface="+mn-ea"/>
                <a:cs typeface="+mn-cs"/>
              </a:endParaRPr>
            </a:p>
          </p:txBody>
        </p:sp>
        <p:sp>
          <p:nvSpPr>
            <p:cNvPr id="16" name="Rectangle 15"/>
            <p:cNvSpPr/>
            <p:nvPr/>
          </p:nvSpPr>
          <p:spPr>
            <a:xfrm>
              <a:off x="5496878" y="4133081"/>
              <a:ext cx="1313180" cy="349968"/>
            </a:xfrm>
            <a:prstGeom prst="rect">
              <a:avLst/>
            </a:prstGeom>
          </p:spPr>
          <p:txBody>
            <a:bodyPr wrap="none">
              <a:spAutoFit/>
            </a:bodyPr>
            <a:lstStyle/>
            <a:p>
              <a:pPr defTabSz="914400" fontAlgn="auto" hangingPunct="1">
                <a:lnSpc>
                  <a:spcPct val="100000"/>
                </a:lnSpc>
                <a:spcBef>
                  <a:spcPts val="0"/>
                </a:spcBef>
                <a:spcAft>
                  <a:spcPts val="0"/>
                </a:spcAft>
                <a:buClrTx/>
                <a:buSzTx/>
                <a:buFontTx/>
                <a:buNone/>
              </a:pPr>
              <a:r>
                <a:rPr lang="en-US" dirty="0">
                  <a:solidFill>
                    <a:prstClr val="black"/>
                  </a:solidFill>
                  <a:latin typeface="Calibri"/>
                  <a:ea typeface="+mn-ea"/>
                  <a:cs typeface="+mn-cs"/>
                </a:rPr>
                <a:t>#!/bin/bash</a:t>
              </a:r>
            </a:p>
          </p:txBody>
        </p:sp>
        <p:pic>
          <p:nvPicPr>
            <p:cNvPr id="7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720" y="5619100"/>
              <a:ext cx="3999953" cy="113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DCIM\Camera\2012-09-02 16.28.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96" t="9528" r="11567"/>
            <a:stretch/>
          </p:blipFill>
          <p:spPr bwMode="auto">
            <a:xfrm>
              <a:off x="466344" y="5102871"/>
              <a:ext cx="1737360" cy="15585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9726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0" descr="I:\DCIM\Camera\2012-09-02 16.28.06.jpg"/>
          <p:cNvPicPr>
            <a:picLocks noChangeAspect="1" noChangeArrowheads="1"/>
          </p:cNvPicPr>
          <p:nvPr/>
        </p:nvPicPr>
        <p:blipFill>
          <a:blip r:embed="rId2">
            <a:extLst>
              <a:ext uri="{28A0092B-C50C-407E-A947-70E740481C1C}">
                <a14:useLocalDpi xmlns:a14="http://schemas.microsoft.com/office/drawing/2010/main" val="0"/>
              </a:ext>
            </a:extLst>
          </a:blip>
          <a:srcRect l="12796" t="9528" r="11568"/>
          <a:stretch>
            <a:fillRect/>
          </a:stretch>
        </p:blipFill>
        <p:spPr bwMode="auto">
          <a:xfrm>
            <a:off x="1583326" y="1188323"/>
            <a:ext cx="1108434" cy="88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862" y="1051654"/>
            <a:ext cx="1452128" cy="1041148"/>
          </a:xfrm>
          <a:prstGeom prst="rect">
            <a:avLst/>
          </a:prstGeom>
        </p:spPr>
      </p:pic>
      <p:pic>
        <p:nvPicPr>
          <p:cNvPr id="8" name="Picture 2" descr="C:\Users\rayi\Dropbox\NSF SSI Hydrology\SI2 Jan 2013 Mtg\1 Pager\pics\cloud_02.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1584975"/>
            <a:ext cx="465731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4466653" y="2226795"/>
            <a:ext cx="501394" cy="425425"/>
          </a:xfrm>
          <a:prstGeom prst="rect">
            <a:avLst/>
          </a:prstGeom>
        </p:spPr>
      </p:pic>
      <p:sp>
        <p:nvSpPr>
          <p:cNvPr id="6" name="Title 5"/>
          <p:cNvSpPr>
            <a:spLocks noGrp="1"/>
          </p:cNvSpPr>
          <p:nvPr>
            <p:ph type="title"/>
          </p:nvPr>
        </p:nvSpPr>
        <p:spPr>
          <a:xfrm>
            <a:off x="457200" y="76200"/>
            <a:ext cx="8229600" cy="1143000"/>
          </a:xfrm>
        </p:spPr>
        <p:txBody>
          <a:bodyPr/>
          <a:lstStyle/>
          <a:p>
            <a:r>
              <a:rPr lang="en-US" dirty="0" smtClean="0"/>
              <a:t>Cloud Computing</a:t>
            </a:r>
            <a:endParaRPr lang="en-US" dirty="0"/>
          </a:p>
        </p:txBody>
      </p:sp>
      <p:sp>
        <p:nvSpPr>
          <p:cNvPr id="7" name="Rectangle 6"/>
          <p:cNvSpPr/>
          <p:nvPr/>
        </p:nvSpPr>
        <p:spPr>
          <a:xfrm>
            <a:off x="304800" y="4953000"/>
            <a:ext cx="8610600" cy="1200329"/>
          </a:xfrm>
          <a:prstGeom prst="rect">
            <a:avLst/>
          </a:prstGeom>
        </p:spPr>
        <p:txBody>
          <a:bodyPr wrap="square">
            <a:spAutoFit/>
          </a:bodyPr>
          <a:lstStyle/>
          <a:p>
            <a:r>
              <a:rPr lang="en-US" sz="2400" b="1" dirty="0" smtClean="0"/>
              <a:t>Wikipedia:  Cloud </a:t>
            </a:r>
            <a:r>
              <a:rPr lang="en-US" sz="2400" b="1" dirty="0"/>
              <a:t>computing is the use of </a:t>
            </a:r>
            <a:r>
              <a:rPr lang="en-US" sz="2400" b="1" dirty="0">
                <a:solidFill>
                  <a:srgbClr val="FF0000"/>
                </a:solidFill>
              </a:rPr>
              <a:t>computing resources </a:t>
            </a:r>
            <a:r>
              <a:rPr lang="en-US" sz="2400" b="1" dirty="0"/>
              <a:t>(hardware and software) that are delivered as a </a:t>
            </a:r>
            <a:r>
              <a:rPr lang="en-US" sz="2400" b="1" dirty="0">
                <a:solidFill>
                  <a:srgbClr val="FF0000"/>
                </a:solidFill>
              </a:rPr>
              <a:t>service</a:t>
            </a:r>
            <a:r>
              <a:rPr lang="en-US" sz="2400" b="1" dirty="0"/>
              <a:t> over a </a:t>
            </a:r>
            <a:r>
              <a:rPr lang="en-US" sz="2400" b="1" dirty="0">
                <a:solidFill>
                  <a:srgbClr val="FF0000"/>
                </a:solidFill>
              </a:rPr>
              <a:t>network</a:t>
            </a:r>
            <a:r>
              <a:rPr lang="en-US" sz="2400" b="1" dirty="0"/>
              <a:t> (typically the </a:t>
            </a:r>
            <a:r>
              <a:rPr lang="en-US" sz="2400" b="1" dirty="0" smtClean="0"/>
              <a:t>Internet)</a:t>
            </a:r>
            <a:endParaRPr lang="en-US" sz="2400" b="1" dirty="0"/>
          </a:p>
        </p:txBody>
      </p:sp>
      <p:sp>
        <p:nvSpPr>
          <p:cNvPr id="13" name="TextBox 12"/>
          <p:cNvSpPr txBox="1"/>
          <p:nvPr/>
        </p:nvSpPr>
        <p:spPr>
          <a:xfrm>
            <a:off x="2613930" y="3326520"/>
            <a:ext cx="895502" cy="369332"/>
          </a:xfrm>
          <a:prstGeom prst="rect">
            <a:avLst/>
          </a:prstGeom>
          <a:noFill/>
        </p:spPr>
        <p:txBody>
          <a:bodyPr wrap="none" rtlCol="0">
            <a:spAutoFit/>
          </a:bodyPr>
          <a:lstStyle/>
          <a:p>
            <a:r>
              <a:rPr lang="en-US" dirty="0" smtClean="0"/>
              <a:t>Storage</a:t>
            </a:r>
            <a:endParaRPr lang="en-US" dirty="0"/>
          </a:p>
        </p:txBody>
      </p:sp>
      <p:sp>
        <p:nvSpPr>
          <p:cNvPr id="14" name="TextBox 13"/>
          <p:cNvSpPr txBox="1"/>
          <p:nvPr/>
        </p:nvSpPr>
        <p:spPr>
          <a:xfrm>
            <a:off x="3427276" y="2615147"/>
            <a:ext cx="1334789" cy="369332"/>
          </a:xfrm>
          <a:prstGeom prst="rect">
            <a:avLst/>
          </a:prstGeom>
          <a:noFill/>
        </p:spPr>
        <p:txBody>
          <a:bodyPr wrap="none" rtlCol="0">
            <a:spAutoFit/>
          </a:bodyPr>
          <a:lstStyle/>
          <a:p>
            <a:r>
              <a:rPr lang="en-US" dirty="0" smtClean="0"/>
              <a:t>Applications</a:t>
            </a: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6432" y="2230439"/>
            <a:ext cx="557515" cy="418136"/>
          </a:xfrm>
          <a:prstGeom prst="rect">
            <a:avLst/>
          </a:prstGeom>
        </p:spPr>
      </p:pic>
      <p:pic>
        <p:nvPicPr>
          <p:cNvPr id="17" name="Picture 4" descr="R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173" y="2242414"/>
            <a:ext cx="519554" cy="39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691359" y="3687470"/>
            <a:ext cx="1414041" cy="369332"/>
          </a:xfrm>
          <a:prstGeom prst="rect">
            <a:avLst/>
          </a:prstGeom>
          <a:noFill/>
        </p:spPr>
        <p:txBody>
          <a:bodyPr wrap="none" rtlCol="0">
            <a:spAutoFit/>
          </a:bodyPr>
          <a:lstStyle/>
          <a:p>
            <a:r>
              <a:rPr lang="en-US" dirty="0" smtClean="0"/>
              <a:t>Computation</a:t>
            </a:r>
            <a:endParaRPr lang="en-US" dirty="0"/>
          </a:p>
        </p:txBody>
      </p:sp>
      <p:pic>
        <p:nvPicPr>
          <p:cNvPr id="19" name="Picture 2" descr="C:\Users\dtarb\Dave\Projects\CI-WATER\Presentations\Mt_Mor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6453" y="3175150"/>
            <a:ext cx="596003" cy="52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139876" y="3566175"/>
            <a:ext cx="948208" cy="369332"/>
          </a:xfrm>
          <a:prstGeom prst="rect">
            <a:avLst/>
          </a:prstGeom>
          <a:noFill/>
        </p:spPr>
        <p:txBody>
          <a:bodyPr wrap="none" rtlCol="0">
            <a:spAutoFit/>
          </a:bodyPr>
          <a:lstStyle/>
          <a:p>
            <a:r>
              <a:rPr lang="en-US" dirty="0" smtClean="0"/>
              <a:t>Services</a:t>
            </a:r>
            <a:endParaRPr lang="en-US" dirty="0"/>
          </a:p>
        </p:txBody>
      </p:sp>
      <p:sp>
        <p:nvSpPr>
          <p:cNvPr id="21" name="TextBox 20"/>
          <p:cNvSpPr txBox="1"/>
          <p:nvPr/>
        </p:nvSpPr>
        <p:spPr>
          <a:xfrm>
            <a:off x="5217689" y="2678904"/>
            <a:ext cx="883575" cy="369332"/>
          </a:xfrm>
          <a:prstGeom prst="rect">
            <a:avLst/>
          </a:prstGeom>
          <a:noFill/>
        </p:spPr>
        <p:txBody>
          <a:bodyPr wrap="none" rtlCol="0">
            <a:spAutoFit/>
          </a:bodyPr>
          <a:lstStyle/>
          <a:p>
            <a:r>
              <a:rPr lang="en-US" dirty="0" smtClean="0"/>
              <a:t>Models</a:t>
            </a:r>
            <a:endParaRPr lang="en-US" dirty="0"/>
          </a:p>
        </p:txBody>
      </p:sp>
      <p:pic>
        <p:nvPicPr>
          <p:cNvPr id="26" name="Picture 2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13930" y="2775768"/>
            <a:ext cx="867508" cy="867508"/>
          </a:xfrm>
          <a:prstGeom prst="rect">
            <a:avLst/>
          </a:prstGeom>
        </p:spPr>
      </p:pic>
      <p:grpSp>
        <p:nvGrpSpPr>
          <p:cNvPr id="37" name="Group 36"/>
          <p:cNvGrpSpPr/>
          <p:nvPr/>
        </p:nvGrpSpPr>
        <p:grpSpPr>
          <a:xfrm>
            <a:off x="5486400" y="3151392"/>
            <a:ext cx="519930" cy="462480"/>
            <a:chOff x="5434923" y="3701607"/>
            <a:chExt cx="432477" cy="384690"/>
          </a:xfrm>
        </p:grpSpPr>
        <p:grpSp>
          <p:nvGrpSpPr>
            <p:cNvPr id="27" name="Group 26"/>
            <p:cNvGrpSpPr/>
            <p:nvPr/>
          </p:nvGrpSpPr>
          <p:grpSpPr>
            <a:xfrm rot="10800000">
              <a:off x="5638800" y="3719544"/>
              <a:ext cx="228600" cy="345793"/>
              <a:chOff x="4275777" y="3733800"/>
              <a:chExt cx="398003" cy="437353"/>
            </a:xfrm>
          </p:grpSpPr>
          <p:sp>
            <p:nvSpPr>
              <p:cNvPr id="28" name="Oval 13"/>
              <p:cNvSpPr>
                <a:spLocks noChangeArrowheads="1"/>
              </p:cNvSpPr>
              <p:nvPr/>
            </p:nvSpPr>
            <p:spPr bwMode="auto">
              <a:xfrm>
                <a:off x="4275777" y="3733800"/>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29" name="Oval 14"/>
              <p:cNvSpPr>
                <a:spLocks noChangeArrowheads="1"/>
              </p:cNvSpPr>
              <p:nvPr/>
            </p:nvSpPr>
            <p:spPr bwMode="auto">
              <a:xfrm>
                <a:off x="4275777" y="3908741"/>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0" name="Oval 15"/>
              <p:cNvSpPr>
                <a:spLocks noChangeArrowheads="1"/>
              </p:cNvSpPr>
              <p:nvPr/>
            </p:nvSpPr>
            <p:spPr bwMode="auto">
              <a:xfrm>
                <a:off x="4275777" y="4083683"/>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1" name="Line 9"/>
              <p:cNvSpPr>
                <a:spLocks noChangeShapeType="1"/>
              </p:cNvSpPr>
              <p:nvPr/>
            </p:nvSpPr>
            <p:spPr bwMode="auto">
              <a:xfrm>
                <a:off x="4331038" y="3777540"/>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32" name="Line 10"/>
              <p:cNvSpPr>
                <a:spLocks noChangeShapeType="1"/>
              </p:cNvSpPr>
              <p:nvPr/>
            </p:nvSpPr>
            <p:spPr bwMode="auto">
              <a:xfrm>
                <a:off x="4331038" y="3952482"/>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33" name="Line 11"/>
              <p:cNvSpPr>
                <a:spLocks noChangeShapeType="1"/>
              </p:cNvSpPr>
              <p:nvPr/>
            </p:nvSpPr>
            <p:spPr bwMode="auto">
              <a:xfrm>
                <a:off x="4331038" y="4127423"/>
                <a:ext cx="342742" cy="0"/>
              </a:xfrm>
              <a:prstGeom prst="line">
                <a:avLst/>
              </a:prstGeom>
              <a:noFill/>
              <a:ln w="9525">
                <a:solidFill>
                  <a:srgbClr val="000000"/>
                </a:solidFill>
                <a:round/>
                <a:headEnd/>
                <a:tailEnd/>
              </a:ln>
            </p:spPr>
            <p:txBody>
              <a:bodyPr/>
              <a:lstStyle/>
              <a:p>
                <a:endParaRPr lang="en-US">
                  <a:solidFill>
                    <a:prstClr val="black"/>
                  </a:solidFill>
                </a:endParaRPr>
              </a:p>
            </p:txBody>
          </p:sp>
        </p:grpSp>
        <p:sp>
          <p:nvSpPr>
            <p:cNvPr id="36" name="Rectangle 35"/>
            <p:cNvSpPr/>
            <p:nvPr/>
          </p:nvSpPr>
          <p:spPr>
            <a:xfrm>
              <a:off x="5434923" y="3701607"/>
              <a:ext cx="291989" cy="384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5198625" y="2178234"/>
            <a:ext cx="782225" cy="400859"/>
            <a:chOff x="5198625" y="2650659"/>
            <a:chExt cx="782225" cy="400859"/>
          </a:xfrm>
        </p:grpSpPr>
        <p:sp>
          <p:nvSpPr>
            <p:cNvPr id="38" name="Rectangle 37"/>
            <p:cNvSpPr/>
            <p:nvPr/>
          </p:nvSpPr>
          <p:spPr>
            <a:xfrm>
              <a:off x="5198625" y="2650659"/>
              <a:ext cx="228640" cy="15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p:cNvSpPr/>
            <p:nvPr/>
          </p:nvSpPr>
          <p:spPr>
            <a:xfrm>
              <a:off x="5429119" y="2847753"/>
              <a:ext cx="209681" cy="1455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Process 39"/>
            <p:cNvSpPr/>
            <p:nvPr/>
          </p:nvSpPr>
          <p:spPr>
            <a:xfrm>
              <a:off x="5731502" y="2650659"/>
              <a:ext cx="229087" cy="1520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Process 40"/>
            <p:cNvSpPr/>
            <p:nvPr/>
          </p:nvSpPr>
          <p:spPr>
            <a:xfrm>
              <a:off x="5751763" y="2899489"/>
              <a:ext cx="229087" cy="1520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Elbow Connector 42"/>
            <p:cNvCxnSpPr>
              <a:stCxn id="38" idx="2"/>
              <a:endCxn id="39" idx="1"/>
            </p:cNvCxnSpPr>
            <p:nvPr/>
          </p:nvCxnSpPr>
          <p:spPr>
            <a:xfrm rot="16200000" flipH="1">
              <a:off x="5312125" y="2803509"/>
              <a:ext cx="117814" cy="11617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9" idx="0"/>
              <a:endCxn id="40" idx="1"/>
            </p:cNvCxnSpPr>
            <p:nvPr/>
          </p:nvCxnSpPr>
          <p:spPr>
            <a:xfrm rot="5400000" flipH="1" flipV="1">
              <a:off x="5572192" y="2688443"/>
              <a:ext cx="121079" cy="1975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39" idx="3"/>
              <a:endCxn id="41" idx="1"/>
            </p:cNvCxnSpPr>
            <p:nvPr/>
          </p:nvCxnSpPr>
          <p:spPr>
            <a:xfrm>
              <a:off x="5638800" y="2920503"/>
              <a:ext cx="112963" cy="5500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pic>
        <p:nvPicPr>
          <p:cNvPr id="42" name="Picture 15" descr="http://bestpriceforipad.net/wp-content/uploads/2011/05/apple-ipad-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686" r="49326" b="12833"/>
          <a:stretch/>
        </p:blipFill>
        <p:spPr bwMode="auto">
          <a:xfrm>
            <a:off x="6553831" y="3776314"/>
            <a:ext cx="959024" cy="116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http://www.popularmechanics.com/cm/popularmechanics/images/zY/iphone-v-g1-0908.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46823"/>
          <a:stretch/>
        </p:blipFill>
        <p:spPr bwMode="auto">
          <a:xfrm rot="21348937">
            <a:off x="1775072" y="3639831"/>
            <a:ext cx="665550" cy="940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3087" y="6256067"/>
            <a:ext cx="4306628" cy="369332"/>
          </a:xfrm>
          <a:prstGeom prst="rect">
            <a:avLst/>
          </a:prstGeom>
          <a:noFill/>
        </p:spPr>
        <p:txBody>
          <a:bodyPr wrap="none" rtlCol="0">
            <a:spAutoFit/>
          </a:bodyPr>
          <a:lstStyle/>
          <a:p>
            <a:r>
              <a:rPr lang="en-US" dirty="0" smtClean="0"/>
              <a:t>Google, Amazon, Microsoft, Apple, </a:t>
            </a:r>
            <a:r>
              <a:rPr lang="en-US" dirty="0" err="1" smtClean="0"/>
              <a:t>DropBox</a:t>
            </a:r>
            <a:endParaRPr lang="en-US" dirty="0"/>
          </a:p>
        </p:txBody>
      </p:sp>
      <p:sp>
        <p:nvSpPr>
          <p:cNvPr id="48" name="TextBox 47"/>
          <p:cNvSpPr txBox="1"/>
          <p:nvPr/>
        </p:nvSpPr>
        <p:spPr>
          <a:xfrm>
            <a:off x="6193862" y="6256067"/>
            <a:ext cx="2275366" cy="369332"/>
          </a:xfrm>
          <a:prstGeom prst="rect">
            <a:avLst/>
          </a:prstGeom>
          <a:noFill/>
        </p:spPr>
        <p:txBody>
          <a:bodyPr wrap="none" rtlCol="0">
            <a:spAutoFit/>
          </a:bodyPr>
          <a:lstStyle/>
          <a:p>
            <a:r>
              <a:rPr lang="en-US" dirty="0" smtClean="0"/>
              <a:t>XSEDE, Condor, BOINC</a:t>
            </a:r>
            <a:endParaRPr lang="en-US" dirty="0"/>
          </a:p>
        </p:txBody>
      </p:sp>
    </p:spTree>
    <p:extLst>
      <p:ext uri="{BB962C8B-B14F-4D97-AF65-F5344CB8AC3E}">
        <p14:creationId xmlns:p14="http://schemas.microsoft.com/office/powerpoint/2010/main" val="896711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2788" y="1296920"/>
            <a:ext cx="3938423" cy="2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365" y="3735320"/>
            <a:ext cx="3938423" cy="2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16288" y="1981200"/>
            <a:ext cx="2311400" cy="790575"/>
          </a:xfrm>
          <a:prstGeom prst="rect">
            <a:avLst/>
          </a:prstGeom>
          <a:solidFill>
            <a:srgbClr val="FBF01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solidFill>
                  <a:schemeClr val="tx1"/>
                </a:solidFill>
              </a:rPr>
              <a:t>Catalog</a:t>
            </a:r>
            <a:br>
              <a:rPr lang="en-US" sz="2600" dirty="0" smtClean="0">
                <a:solidFill>
                  <a:schemeClr val="tx1"/>
                </a:solidFill>
              </a:rPr>
            </a:br>
            <a:r>
              <a:rPr lang="en-US" sz="2600" dirty="0" smtClean="0">
                <a:solidFill>
                  <a:schemeClr val="tx1"/>
                </a:solidFill>
              </a:rPr>
              <a:t>(Google)</a:t>
            </a:r>
            <a:endParaRPr lang="en-US" sz="2600" dirty="0">
              <a:solidFill>
                <a:schemeClr val="tx1"/>
              </a:solidFill>
            </a:endParaRPr>
          </a:p>
        </p:txBody>
      </p:sp>
      <p:sp>
        <p:nvSpPr>
          <p:cNvPr id="6" name="Rectangle 5"/>
          <p:cNvSpPr/>
          <p:nvPr/>
        </p:nvSpPr>
        <p:spPr>
          <a:xfrm>
            <a:off x="1195388" y="4572000"/>
            <a:ext cx="2311400" cy="790575"/>
          </a:xfrm>
          <a:prstGeom prst="rect">
            <a:avLst/>
          </a:prstGeom>
          <a:solidFill>
            <a:srgbClr val="FBF01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solidFill>
                  <a:schemeClr val="tx1"/>
                </a:solidFill>
              </a:rPr>
              <a:t>Web Server</a:t>
            </a:r>
          </a:p>
          <a:p>
            <a:pPr algn="ctr">
              <a:defRPr/>
            </a:pPr>
            <a:r>
              <a:rPr lang="en-US" sz="2600" dirty="0" smtClean="0">
                <a:solidFill>
                  <a:schemeClr val="tx1"/>
                </a:solidFill>
              </a:rPr>
              <a:t>(CNN.com)</a:t>
            </a:r>
            <a:endParaRPr lang="en-US" sz="2600" dirty="0">
              <a:solidFill>
                <a:schemeClr val="tx1"/>
              </a:solidFill>
            </a:endParaRPr>
          </a:p>
        </p:txBody>
      </p:sp>
      <p:sp>
        <p:nvSpPr>
          <p:cNvPr id="7" name="Rectangle 6"/>
          <p:cNvSpPr/>
          <p:nvPr/>
        </p:nvSpPr>
        <p:spPr>
          <a:xfrm>
            <a:off x="5538788" y="4572000"/>
            <a:ext cx="2309812" cy="790575"/>
          </a:xfrm>
          <a:prstGeom prst="rect">
            <a:avLst/>
          </a:prstGeom>
          <a:solidFill>
            <a:srgbClr val="FBF01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solidFill>
                  <a:schemeClr val="tx1"/>
                </a:solidFill>
              </a:rPr>
              <a:t>Browser</a:t>
            </a:r>
          </a:p>
          <a:p>
            <a:pPr algn="ctr">
              <a:defRPr/>
            </a:pPr>
            <a:r>
              <a:rPr lang="en-US" sz="2600" dirty="0" smtClean="0">
                <a:solidFill>
                  <a:schemeClr val="tx1"/>
                </a:solidFill>
              </a:rPr>
              <a:t>(Firefox)</a:t>
            </a:r>
            <a:endParaRPr lang="en-US" sz="2600" dirty="0">
              <a:solidFill>
                <a:schemeClr val="tx1"/>
              </a:solidFill>
            </a:endParaRPr>
          </a:p>
        </p:txBody>
      </p:sp>
      <p:cxnSp>
        <p:nvCxnSpPr>
          <p:cNvPr id="9" name="Straight Arrow Connector 8"/>
          <p:cNvCxnSpPr>
            <a:stCxn id="6" idx="0"/>
            <a:endCxn id="5" idx="2"/>
          </p:cNvCxnSpPr>
          <p:nvPr/>
        </p:nvCxnSpPr>
        <p:spPr>
          <a:xfrm rot="5400000" flipH="1" flipV="1">
            <a:off x="2511426" y="2611438"/>
            <a:ext cx="1800225" cy="2120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471988" y="2771775"/>
            <a:ext cx="2221706" cy="18002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3506788" y="4967288"/>
            <a:ext cx="2032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06" name="TextBox 15"/>
          <p:cNvSpPr txBox="1">
            <a:spLocks noChangeArrowheads="1"/>
          </p:cNvSpPr>
          <p:nvPr/>
        </p:nvSpPr>
        <p:spPr bwMode="auto">
          <a:xfrm>
            <a:off x="4090988" y="4572000"/>
            <a:ext cx="1029449" cy="461665"/>
          </a:xfrm>
          <a:prstGeom prst="rect">
            <a:avLst/>
          </a:prstGeom>
          <a:noFill/>
          <a:ln w="9525">
            <a:noFill/>
            <a:miter lim="800000"/>
            <a:headEnd/>
            <a:tailEnd/>
          </a:ln>
        </p:spPr>
        <p:txBody>
          <a:bodyPr wrap="none">
            <a:spAutoFit/>
          </a:bodyPr>
          <a:lstStyle/>
          <a:p>
            <a:r>
              <a:rPr lang="en-US" sz="2400" b="1" dirty="0" smtClean="0">
                <a:solidFill>
                  <a:prstClr val="black"/>
                </a:solidFill>
              </a:rPr>
              <a:t>Access</a:t>
            </a:r>
            <a:endParaRPr lang="en-US" sz="2400" b="1" dirty="0">
              <a:solidFill>
                <a:prstClr val="black"/>
              </a:solidFill>
            </a:endParaRPr>
          </a:p>
        </p:txBody>
      </p:sp>
      <p:sp>
        <p:nvSpPr>
          <p:cNvPr id="4107" name="TextBox 16"/>
          <p:cNvSpPr txBox="1">
            <a:spLocks noChangeArrowheads="1"/>
          </p:cNvSpPr>
          <p:nvPr/>
        </p:nvSpPr>
        <p:spPr bwMode="auto">
          <a:xfrm rot="19137784">
            <a:off x="1946728" y="3406075"/>
            <a:ext cx="2481128" cy="461665"/>
          </a:xfrm>
          <a:prstGeom prst="rect">
            <a:avLst/>
          </a:prstGeom>
          <a:noFill/>
          <a:ln w="9525">
            <a:noFill/>
            <a:miter lim="800000"/>
            <a:headEnd/>
            <a:tailEnd/>
          </a:ln>
        </p:spPr>
        <p:txBody>
          <a:bodyPr wrap="none">
            <a:spAutoFit/>
          </a:bodyPr>
          <a:lstStyle/>
          <a:p>
            <a:r>
              <a:rPr lang="en-US" sz="2400" b="1" dirty="0" smtClean="0">
                <a:solidFill>
                  <a:prstClr val="black"/>
                </a:solidFill>
              </a:rPr>
              <a:t>Crawl and Catalog</a:t>
            </a:r>
            <a:endParaRPr lang="en-US" sz="2400" b="1" dirty="0">
              <a:solidFill>
                <a:prstClr val="black"/>
              </a:solidFill>
            </a:endParaRPr>
          </a:p>
        </p:txBody>
      </p:sp>
      <p:sp>
        <p:nvSpPr>
          <p:cNvPr id="4108" name="TextBox 17"/>
          <p:cNvSpPr txBox="1">
            <a:spLocks noChangeArrowheads="1"/>
          </p:cNvSpPr>
          <p:nvPr/>
        </p:nvSpPr>
        <p:spPr bwMode="auto">
          <a:xfrm rot="2301016">
            <a:off x="5268942" y="3412454"/>
            <a:ext cx="1036309" cy="461665"/>
          </a:xfrm>
          <a:prstGeom prst="rect">
            <a:avLst/>
          </a:prstGeom>
          <a:noFill/>
          <a:ln w="9525">
            <a:noFill/>
            <a:miter lim="800000"/>
            <a:headEnd/>
            <a:tailEnd/>
          </a:ln>
        </p:spPr>
        <p:txBody>
          <a:bodyPr wrap="none">
            <a:spAutoFit/>
          </a:bodyPr>
          <a:lstStyle/>
          <a:p>
            <a:r>
              <a:rPr lang="en-US" sz="2400" b="1" dirty="0" smtClean="0">
                <a:solidFill>
                  <a:prstClr val="black"/>
                </a:solidFill>
              </a:rPr>
              <a:t>Search</a:t>
            </a:r>
            <a:endParaRPr lang="en-US" sz="2400" b="1" dirty="0">
              <a:solidFill>
                <a:prstClr val="black"/>
              </a:solidFill>
            </a:endParaRPr>
          </a:p>
        </p:txBody>
      </p:sp>
      <p:sp>
        <p:nvSpPr>
          <p:cNvPr id="20" name="Title 19"/>
          <p:cNvSpPr>
            <a:spLocks noGrp="1"/>
          </p:cNvSpPr>
          <p:nvPr>
            <p:ph type="title"/>
          </p:nvPr>
        </p:nvSpPr>
        <p:spPr/>
        <p:txBody>
          <a:bodyPr>
            <a:normAutofit fontScale="90000"/>
          </a:bodyPr>
          <a:lstStyle/>
          <a:p>
            <a:r>
              <a:rPr lang="en-US" dirty="0" smtClean="0"/>
              <a:t>Cloud Services-Oriented Architecture Paradigm of the World Wide Web</a:t>
            </a:r>
            <a:endParaRPr lang="en-US" dirty="0"/>
          </a:p>
        </p:txBody>
      </p:sp>
      <p:pic>
        <p:nvPicPr>
          <p:cNvPr id="1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28874" y="5542790"/>
            <a:ext cx="929640" cy="1021080"/>
          </a:xfrm>
          <a:prstGeom prst="rect">
            <a:avLst/>
          </a:prstGeom>
          <a:noFill/>
          <a:ln w="9525">
            <a:noFill/>
            <a:miter lim="800000"/>
            <a:headEnd/>
            <a:tailEnd/>
          </a:ln>
        </p:spPr>
      </p:pic>
    </p:spTree>
    <p:extLst>
      <p:ext uri="{BB962C8B-B14F-4D97-AF65-F5344CB8AC3E}">
        <p14:creationId xmlns:p14="http://schemas.microsoft.com/office/powerpoint/2010/main" val="422953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2788" y="1556498"/>
            <a:ext cx="3938423" cy="2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23" y="3963920"/>
            <a:ext cx="3938423" cy="2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bwMode="auto">
          <a:xfrm>
            <a:off x="3318193" y="2133600"/>
            <a:ext cx="2297112" cy="915988"/>
          </a:xfrm>
          <a:prstGeom prst="rect">
            <a:avLst/>
          </a:prstGeom>
          <a:solidFill>
            <a:srgbClr val="FBF011"/>
          </a:solidFill>
          <a:ln w="25400" cap="flat" cmpd="sng" algn="ctr">
            <a:solidFill>
              <a:srgbClr val="4F81BD">
                <a:shade val="50000"/>
              </a:srgbClr>
            </a:solidFill>
            <a:prstDash val="solid"/>
          </a:ln>
          <a:effectLst/>
        </p:spPr>
        <p:txBody>
          <a:bodyPr anchor="b"/>
          <a:lstStyle/>
          <a:p>
            <a:pPr algn="ctr">
              <a:lnSpc>
                <a:spcPts val="2000"/>
              </a:lnSpc>
              <a:defRPr/>
            </a:pPr>
            <a:r>
              <a:rPr lang="en-US" sz="2000" kern="0" dirty="0"/>
              <a:t>Data Discovery and </a:t>
            </a:r>
            <a:r>
              <a:rPr lang="en-US" sz="2000" kern="0" dirty="0" smtClean="0"/>
              <a:t>Integration</a:t>
            </a:r>
            <a:endParaRPr lang="en-US" sz="2000" kern="0" dirty="0"/>
          </a:p>
        </p:txBody>
      </p:sp>
      <p:sp>
        <p:nvSpPr>
          <p:cNvPr id="62" name="Rectangle 61"/>
          <p:cNvSpPr/>
          <p:nvPr/>
        </p:nvSpPr>
        <p:spPr bwMode="auto">
          <a:xfrm>
            <a:off x="738505" y="4854573"/>
            <a:ext cx="2076450" cy="914400"/>
          </a:xfrm>
          <a:prstGeom prst="rect">
            <a:avLst/>
          </a:prstGeom>
          <a:solidFill>
            <a:srgbClr val="FBF011"/>
          </a:solidFill>
          <a:ln w="25400" cap="flat" cmpd="sng" algn="ctr">
            <a:solidFill>
              <a:srgbClr val="4F81BD">
                <a:shade val="50000"/>
              </a:srgbClr>
            </a:solidFill>
            <a:prstDash val="solid"/>
          </a:ln>
          <a:effectLst/>
        </p:spPr>
        <p:txBody>
          <a:bodyPr tIns="274320" anchor="ctr" anchorCtr="0"/>
          <a:lstStyle/>
          <a:p>
            <a:pPr algn="ctr">
              <a:defRPr/>
            </a:pPr>
            <a:r>
              <a:rPr lang="en-US" sz="2000" kern="0" dirty="0"/>
              <a:t>Data </a:t>
            </a:r>
            <a:r>
              <a:rPr lang="en-US" sz="2000" kern="0" dirty="0" smtClean="0"/>
              <a:t>Publication</a:t>
            </a:r>
            <a:endParaRPr lang="en-US" sz="2000" kern="0" dirty="0"/>
          </a:p>
        </p:txBody>
      </p:sp>
      <p:sp>
        <p:nvSpPr>
          <p:cNvPr id="63" name="Rectangle 62"/>
          <p:cNvSpPr/>
          <p:nvPr/>
        </p:nvSpPr>
        <p:spPr bwMode="auto">
          <a:xfrm>
            <a:off x="6416993" y="4848223"/>
            <a:ext cx="2073275" cy="914400"/>
          </a:xfrm>
          <a:prstGeom prst="rect">
            <a:avLst/>
          </a:prstGeom>
          <a:solidFill>
            <a:srgbClr val="FBF011"/>
          </a:solidFill>
          <a:ln w="25400" cap="flat" cmpd="sng" algn="ctr">
            <a:solidFill>
              <a:srgbClr val="4F81BD">
                <a:shade val="50000"/>
              </a:srgbClr>
            </a:solidFill>
            <a:prstDash val="solid"/>
          </a:ln>
          <a:effectLst/>
        </p:spPr>
        <p:txBody>
          <a:bodyPr anchor="b"/>
          <a:lstStyle/>
          <a:p>
            <a:pPr algn="ctr">
              <a:lnSpc>
                <a:spcPts val="2000"/>
              </a:lnSpc>
              <a:defRPr/>
            </a:pPr>
            <a:r>
              <a:rPr lang="en-US" sz="2000" kern="0" dirty="0"/>
              <a:t>Data </a:t>
            </a:r>
            <a:r>
              <a:rPr lang="en-US" sz="2000" kern="0" dirty="0" smtClean="0"/>
              <a:t> Analysis and Synthesis</a:t>
            </a:r>
            <a:endParaRPr lang="en-US" sz="2000" kern="0" dirty="0"/>
          </a:p>
        </p:txBody>
      </p:sp>
      <p:cxnSp>
        <p:nvCxnSpPr>
          <p:cNvPr id="34824" name="Straight Arrow Connector 63"/>
          <p:cNvCxnSpPr>
            <a:cxnSpLocks noChangeShapeType="1"/>
            <a:stCxn id="72" idx="0"/>
            <a:endCxn id="61" idx="2"/>
          </p:cNvCxnSpPr>
          <p:nvPr/>
        </p:nvCxnSpPr>
        <p:spPr bwMode="auto">
          <a:xfrm flipV="1">
            <a:off x="1776730" y="3049588"/>
            <a:ext cx="2690019" cy="1787523"/>
          </a:xfrm>
          <a:prstGeom prst="straightConnector1">
            <a:avLst/>
          </a:prstGeom>
          <a:noFill/>
          <a:ln w="57150" algn="ctr">
            <a:solidFill>
              <a:srgbClr val="FF0000"/>
            </a:solidFill>
            <a:round/>
            <a:headEnd/>
            <a:tailEnd type="arrow" w="med" len="med"/>
          </a:ln>
        </p:spPr>
      </p:cxnSp>
      <p:cxnSp>
        <p:nvCxnSpPr>
          <p:cNvPr id="34825" name="Straight Arrow Connector 64"/>
          <p:cNvCxnSpPr>
            <a:cxnSpLocks noChangeShapeType="1"/>
            <a:stCxn id="61" idx="2"/>
          </p:cNvCxnSpPr>
          <p:nvPr/>
        </p:nvCxnSpPr>
        <p:spPr bwMode="auto">
          <a:xfrm>
            <a:off x="4466749" y="3049588"/>
            <a:ext cx="2984960" cy="1799069"/>
          </a:xfrm>
          <a:prstGeom prst="straightConnector1">
            <a:avLst/>
          </a:prstGeom>
          <a:noFill/>
          <a:ln w="57150" algn="ctr">
            <a:solidFill>
              <a:srgbClr val="FF0000"/>
            </a:solidFill>
            <a:round/>
            <a:headEnd/>
            <a:tailEnd type="arrow" w="med" len="med"/>
          </a:ln>
        </p:spPr>
      </p:cxnSp>
      <p:cxnSp>
        <p:nvCxnSpPr>
          <p:cNvPr id="34826" name="Straight Arrow Connector 65"/>
          <p:cNvCxnSpPr>
            <a:cxnSpLocks noChangeShapeType="1"/>
            <a:stCxn id="62" idx="3"/>
            <a:endCxn id="63" idx="1"/>
          </p:cNvCxnSpPr>
          <p:nvPr/>
        </p:nvCxnSpPr>
        <p:spPr bwMode="auto">
          <a:xfrm flipV="1">
            <a:off x="2814955" y="5305423"/>
            <a:ext cx="3602038" cy="6350"/>
          </a:xfrm>
          <a:prstGeom prst="straightConnector1">
            <a:avLst/>
          </a:prstGeom>
          <a:noFill/>
          <a:ln w="57150" algn="ctr">
            <a:solidFill>
              <a:srgbClr val="FF0000"/>
            </a:solidFill>
            <a:round/>
            <a:headEnd/>
            <a:tailEnd type="arrow" w="med" len="med"/>
          </a:ln>
        </p:spPr>
      </p:cxnSp>
      <p:sp>
        <p:nvSpPr>
          <p:cNvPr id="70" name="TextBox 13"/>
          <p:cNvSpPr txBox="1">
            <a:spLocks noChangeArrowheads="1"/>
          </p:cNvSpPr>
          <p:nvPr/>
        </p:nvSpPr>
        <p:spPr bwMode="auto">
          <a:xfrm>
            <a:off x="3318193" y="2130821"/>
            <a:ext cx="2280759" cy="400110"/>
          </a:xfrm>
          <a:prstGeom prst="rect">
            <a:avLst/>
          </a:prstGeom>
          <a:noFill/>
          <a:ln w="9525">
            <a:noFill/>
            <a:miter lim="800000"/>
            <a:headEnd/>
            <a:tailEnd/>
          </a:ln>
        </p:spPr>
        <p:txBody>
          <a:bodyPr wrap="square">
            <a:spAutoFit/>
          </a:bodyPr>
          <a:lstStyle/>
          <a:p>
            <a:pPr algn="ctr">
              <a:defRPr/>
            </a:pPr>
            <a:r>
              <a:rPr lang="en-US" sz="2000" b="1" kern="0" dirty="0" err="1" smtClean="0">
                <a:latin typeface="Arial" pitchFamily="34" charset="0"/>
              </a:rPr>
              <a:t>HydroCatalog</a:t>
            </a:r>
            <a:endParaRPr lang="en-US" sz="2000" b="1" kern="0" dirty="0">
              <a:latin typeface="Arial" pitchFamily="34" charset="0"/>
            </a:endParaRPr>
          </a:p>
        </p:txBody>
      </p:sp>
      <p:sp>
        <p:nvSpPr>
          <p:cNvPr id="71" name="TextBox 14"/>
          <p:cNvSpPr txBox="1">
            <a:spLocks noChangeArrowheads="1"/>
          </p:cNvSpPr>
          <p:nvPr/>
        </p:nvSpPr>
        <p:spPr bwMode="auto">
          <a:xfrm>
            <a:off x="6432868" y="4837111"/>
            <a:ext cx="2028825" cy="400110"/>
          </a:xfrm>
          <a:prstGeom prst="rect">
            <a:avLst/>
          </a:prstGeom>
          <a:noFill/>
          <a:ln w="9525">
            <a:noFill/>
            <a:miter lim="800000"/>
            <a:headEnd/>
            <a:tailEnd/>
          </a:ln>
        </p:spPr>
        <p:txBody>
          <a:bodyPr>
            <a:spAutoFit/>
          </a:bodyPr>
          <a:lstStyle/>
          <a:p>
            <a:pPr algn="ctr">
              <a:defRPr/>
            </a:pPr>
            <a:r>
              <a:rPr lang="en-US" sz="2000" b="1" kern="0" dirty="0" err="1">
                <a:latin typeface="Arial" pitchFamily="34" charset="0"/>
              </a:rPr>
              <a:t>HydroDesktop</a:t>
            </a:r>
            <a:endParaRPr lang="en-US" sz="2000" b="1" kern="0" dirty="0">
              <a:latin typeface="Arial" pitchFamily="34" charset="0"/>
            </a:endParaRPr>
          </a:p>
        </p:txBody>
      </p:sp>
      <p:sp>
        <p:nvSpPr>
          <p:cNvPr id="72" name="TextBox 15"/>
          <p:cNvSpPr txBox="1">
            <a:spLocks noChangeArrowheads="1"/>
          </p:cNvSpPr>
          <p:nvPr/>
        </p:nvSpPr>
        <p:spPr bwMode="auto">
          <a:xfrm>
            <a:off x="738505" y="4837111"/>
            <a:ext cx="2076450" cy="400110"/>
          </a:xfrm>
          <a:prstGeom prst="rect">
            <a:avLst/>
          </a:prstGeom>
          <a:noFill/>
          <a:ln w="9525">
            <a:noFill/>
            <a:miter lim="800000"/>
            <a:headEnd/>
            <a:tailEnd/>
          </a:ln>
        </p:spPr>
        <p:txBody>
          <a:bodyPr wrap="square">
            <a:spAutoFit/>
          </a:bodyPr>
          <a:lstStyle/>
          <a:p>
            <a:pPr algn="ctr">
              <a:defRPr/>
            </a:pPr>
            <a:r>
              <a:rPr lang="en-US" sz="2000" b="1" kern="0" dirty="0" err="1">
                <a:latin typeface="Arial" pitchFamily="34" charset="0"/>
              </a:rPr>
              <a:t>HydroServer</a:t>
            </a:r>
            <a:endParaRPr lang="en-US" sz="2000" b="1" kern="0" dirty="0">
              <a:latin typeface="Arial" pitchFamily="34" charset="0"/>
            </a:endParaRPr>
          </a:p>
        </p:txBody>
      </p:sp>
      <p:sp>
        <p:nvSpPr>
          <p:cNvPr id="20" name="Title 19"/>
          <p:cNvSpPr>
            <a:spLocks noGrp="1"/>
          </p:cNvSpPr>
          <p:nvPr>
            <p:ph type="title"/>
          </p:nvPr>
        </p:nvSpPr>
        <p:spPr/>
        <p:txBody>
          <a:bodyPr>
            <a:normAutofit fontScale="90000"/>
          </a:bodyPr>
          <a:lstStyle/>
          <a:p>
            <a:r>
              <a:rPr lang="en-US" sz="3600" dirty="0" smtClean="0"/>
              <a:t>CUAHSI Hydrologic Information System: A </a:t>
            </a:r>
            <a:br>
              <a:rPr lang="en-US" sz="3600" dirty="0" smtClean="0"/>
            </a:br>
            <a:r>
              <a:rPr lang="en-US" sz="3600" dirty="0" smtClean="0"/>
              <a:t>Services-Oriented Architecture Based System for Sharing Hydrologic Data</a:t>
            </a:r>
            <a:endParaRPr lang="en-US" sz="3600" dirty="0"/>
          </a:p>
        </p:txBody>
      </p:sp>
      <p:sp>
        <p:nvSpPr>
          <p:cNvPr id="21" name="TextBox 15"/>
          <p:cNvSpPr txBox="1">
            <a:spLocks noChangeArrowheads="1"/>
          </p:cNvSpPr>
          <p:nvPr/>
        </p:nvSpPr>
        <p:spPr bwMode="auto">
          <a:xfrm>
            <a:off x="3200400" y="4876800"/>
            <a:ext cx="2620901" cy="461665"/>
          </a:xfrm>
          <a:prstGeom prst="rect">
            <a:avLst/>
          </a:prstGeom>
          <a:noFill/>
          <a:ln w="9525">
            <a:noFill/>
            <a:miter lim="800000"/>
            <a:headEnd/>
            <a:tailEnd/>
          </a:ln>
        </p:spPr>
        <p:txBody>
          <a:bodyPr wrap="square">
            <a:spAutoFit/>
          </a:bodyPr>
          <a:lstStyle/>
          <a:p>
            <a:pPr algn="ctr"/>
            <a:r>
              <a:rPr lang="en-US" sz="2400" b="1" dirty="0">
                <a:solidFill>
                  <a:srgbClr val="000000"/>
                </a:solidFill>
              </a:rPr>
              <a:t>Data Services</a:t>
            </a:r>
          </a:p>
        </p:txBody>
      </p:sp>
      <p:sp>
        <p:nvSpPr>
          <p:cNvPr id="22" name="TextBox 16"/>
          <p:cNvSpPr txBox="1">
            <a:spLocks noChangeArrowheads="1"/>
          </p:cNvSpPr>
          <p:nvPr/>
        </p:nvSpPr>
        <p:spPr bwMode="auto">
          <a:xfrm rot="19560000">
            <a:off x="1589299" y="3694703"/>
            <a:ext cx="2545569" cy="461665"/>
          </a:xfrm>
          <a:prstGeom prst="rect">
            <a:avLst/>
          </a:prstGeom>
          <a:noFill/>
          <a:ln w="9525">
            <a:noFill/>
            <a:miter lim="800000"/>
            <a:headEnd/>
            <a:tailEnd/>
          </a:ln>
        </p:spPr>
        <p:txBody>
          <a:bodyPr wrap="none">
            <a:spAutoFit/>
          </a:bodyPr>
          <a:lstStyle/>
          <a:p>
            <a:pPr algn="ctr"/>
            <a:r>
              <a:rPr lang="en-US" sz="2400" b="1" dirty="0">
                <a:solidFill>
                  <a:srgbClr val="000000"/>
                </a:solidFill>
              </a:rPr>
              <a:t>Metadata Services</a:t>
            </a:r>
          </a:p>
        </p:txBody>
      </p:sp>
      <p:sp>
        <p:nvSpPr>
          <p:cNvPr id="23" name="TextBox 17"/>
          <p:cNvSpPr txBox="1">
            <a:spLocks noChangeArrowheads="1"/>
          </p:cNvSpPr>
          <p:nvPr/>
        </p:nvSpPr>
        <p:spPr bwMode="auto">
          <a:xfrm rot="1860000">
            <a:off x="5184901" y="3678241"/>
            <a:ext cx="2146678" cy="461665"/>
          </a:xfrm>
          <a:prstGeom prst="rect">
            <a:avLst/>
          </a:prstGeom>
          <a:noFill/>
          <a:ln w="9525">
            <a:noFill/>
            <a:miter lim="800000"/>
            <a:headEnd/>
            <a:tailEnd/>
          </a:ln>
        </p:spPr>
        <p:txBody>
          <a:bodyPr wrap="none">
            <a:spAutoFit/>
          </a:bodyPr>
          <a:lstStyle/>
          <a:p>
            <a:r>
              <a:rPr lang="en-US" sz="2400" b="1" dirty="0" smtClean="0">
                <a:solidFill>
                  <a:srgbClr val="000000"/>
                </a:solidFill>
              </a:rPr>
              <a:t>Search Services</a:t>
            </a:r>
            <a:endParaRPr lang="en-US" sz="2400" b="1" dirty="0">
              <a:solidFill>
                <a:srgbClr val="000000"/>
              </a:solidFill>
            </a:endParaRPr>
          </a:p>
        </p:txBody>
      </p:sp>
      <p:sp>
        <p:nvSpPr>
          <p:cNvPr id="24" name="Oval 23"/>
          <p:cNvSpPr/>
          <p:nvPr/>
        </p:nvSpPr>
        <p:spPr>
          <a:xfrm>
            <a:off x="3583577" y="3741958"/>
            <a:ext cx="1665514" cy="1088572"/>
          </a:xfrm>
          <a:prstGeom prst="ellipse">
            <a:avLst/>
          </a:prstGeom>
          <a:solidFill>
            <a:srgbClr val="FBF01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kern="0" dirty="0" err="1" smtClean="0">
                <a:solidFill>
                  <a:schemeClr val="tx1"/>
                </a:solidFill>
              </a:rPr>
              <a:t>WaterML</a:t>
            </a:r>
            <a:r>
              <a:rPr lang="en-US" sz="2000" kern="0" dirty="0" smtClean="0">
                <a:solidFill>
                  <a:schemeClr val="tx1"/>
                </a:solidFill>
              </a:rPr>
              <a:t>, Other OGC Standards</a:t>
            </a:r>
            <a:endParaRPr lang="en-US" sz="2000" kern="0" dirty="0">
              <a:solidFill>
                <a:schemeClr val="tx1"/>
              </a:solidFill>
            </a:endParaRPr>
          </a:p>
        </p:txBody>
      </p:sp>
    </p:spTree>
    <p:extLst>
      <p:ext uri="{BB962C8B-B14F-4D97-AF65-F5344CB8AC3E}">
        <p14:creationId xmlns:p14="http://schemas.microsoft.com/office/powerpoint/2010/main" val="3777699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016"/>
            <a:ext cx="5360283" cy="1127159"/>
          </a:xfrm>
        </p:spPr>
        <p:txBody>
          <a:bodyPr>
            <a:normAutofit fontScale="90000"/>
          </a:bodyPr>
          <a:lstStyle/>
          <a:p>
            <a:r>
              <a:rPr lang="en-US" dirty="0" smtClean="0"/>
              <a:t>Hydrologic Data Challenges</a:t>
            </a:r>
            <a:endParaRPr lang="en-US" dirty="0"/>
          </a:p>
        </p:txBody>
      </p:sp>
      <p:sp>
        <p:nvSpPr>
          <p:cNvPr id="3" name="Content Placeholder 2"/>
          <p:cNvSpPr>
            <a:spLocks noGrp="1"/>
          </p:cNvSpPr>
          <p:nvPr>
            <p:ph idx="1"/>
          </p:nvPr>
        </p:nvSpPr>
        <p:spPr>
          <a:xfrm>
            <a:off x="533400" y="1646237"/>
            <a:ext cx="4369361" cy="4525963"/>
          </a:xfrm>
        </p:spPr>
        <p:txBody>
          <a:bodyPr>
            <a:noAutofit/>
          </a:bodyPr>
          <a:lstStyle/>
          <a:p>
            <a:r>
              <a:rPr lang="en-US" sz="2000" dirty="0" smtClean="0"/>
              <a:t>From dispersed federal agencies</a:t>
            </a:r>
          </a:p>
          <a:p>
            <a:r>
              <a:rPr lang="en-US" sz="2000" dirty="0" smtClean="0"/>
              <a:t>From investigators collected for different purposes</a:t>
            </a:r>
          </a:p>
          <a:p>
            <a:r>
              <a:rPr lang="en-US" sz="2000" dirty="0" smtClean="0"/>
              <a:t>Different formats</a:t>
            </a:r>
          </a:p>
          <a:p>
            <a:pPr lvl="1"/>
            <a:r>
              <a:rPr lang="en-US" sz="1800" dirty="0" smtClean="0"/>
              <a:t>Points</a:t>
            </a:r>
          </a:p>
          <a:p>
            <a:pPr lvl="1"/>
            <a:r>
              <a:rPr lang="en-US" sz="1800" dirty="0" smtClean="0"/>
              <a:t>Lines</a:t>
            </a:r>
          </a:p>
          <a:p>
            <a:pPr lvl="1"/>
            <a:r>
              <a:rPr lang="en-US" sz="1800" dirty="0" smtClean="0"/>
              <a:t>Polygons</a:t>
            </a:r>
          </a:p>
          <a:p>
            <a:pPr lvl="1"/>
            <a:r>
              <a:rPr lang="en-US" sz="1800" dirty="0" smtClean="0"/>
              <a:t>Fields</a:t>
            </a:r>
          </a:p>
          <a:p>
            <a:pPr lvl="1"/>
            <a:r>
              <a:rPr lang="en-US" sz="1800" dirty="0" smtClean="0"/>
              <a:t>Time Series</a:t>
            </a:r>
          </a:p>
          <a:p>
            <a:pPr marL="0" indent="0">
              <a:buNone/>
            </a:pPr>
            <a:endParaRPr lang="en-US" sz="2000" dirty="0" smtClean="0"/>
          </a:p>
          <a:p>
            <a:pPr marL="0" indent="0">
              <a:buNone/>
            </a:pPr>
            <a:endParaRPr lang="en-US" sz="2000" dirty="0"/>
          </a:p>
        </p:txBody>
      </p:sp>
      <p:grpSp>
        <p:nvGrpSpPr>
          <p:cNvPr id="4" name="Group 18"/>
          <p:cNvGrpSpPr>
            <a:grpSpLocks/>
          </p:cNvGrpSpPr>
          <p:nvPr/>
        </p:nvGrpSpPr>
        <p:grpSpPr bwMode="auto">
          <a:xfrm>
            <a:off x="5038987" y="2347441"/>
            <a:ext cx="2276213" cy="2122164"/>
            <a:chOff x="3108865" y="609284"/>
            <a:chExt cx="3011220" cy="2808993"/>
          </a:xfrm>
        </p:grpSpPr>
        <p:pic>
          <p:nvPicPr>
            <p:cNvPr id="5" name="Picture 4" descr="rain-gauge-platform-400"/>
            <p:cNvPicPr>
              <a:picLocks noChangeAspect="1" noChangeArrowheads="1"/>
            </p:cNvPicPr>
            <p:nvPr/>
          </p:nvPicPr>
          <p:blipFill>
            <a:blip r:embed="rId2" cstate="print"/>
            <a:srcRect l="6047" r="9295"/>
            <a:stretch>
              <a:fillRect/>
            </a:stretch>
          </p:blipFill>
          <p:spPr bwMode="auto">
            <a:xfrm>
              <a:off x="3108865" y="1470049"/>
              <a:ext cx="2921508" cy="1948228"/>
            </a:xfrm>
            <a:prstGeom prst="rect">
              <a:avLst/>
            </a:prstGeom>
            <a:noFill/>
            <a:ln w="9525">
              <a:noFill/>
              <a:miter lim="800000"/>
              <a:headEnd/>
              <a:tailEnd/>
            </a:ln>
            <a:effectLst>
              <a:outerShdw blurRad="127000" dist="63500" dir="2700000">
                <a:srgbClr val="000000">
                  <a:alpha val="40000"/>
                </a:srgbClr>
              </a:outerShdw>
            </a:effectLst>
          </p:spPr>
        </p:pic>
        <p:sp>
          <p:nvSpPr>
            <p:cNvPr id="6" name="Text Box 4"/>
            <p:cNvSpPr txBox="1">
              <a:spLocks noChangeArrowheads="1"/>
            </p:cNvSpPr>
            <p:nvPr/>
          </p:nvSpPr>
          <p:spPr bwMode="auto">
            <a:xfrm>
              <a:off x="3108865" y="609284"/>
              <a:ext cx="3011220" cy="855513"/>
            </a:xfrm>
            <a:prstGeom prst="rect">
              <a:avLst/>
            </a:prstGeom>
            <a:noFill/>
            <a:ln w="9525">
              <a:noFill/>
              <a:miter lim="800000"/>
              <a:headEnd/>
              <a:tailEnd/>
            </a:ln>
          </p:spPr>
          <p:txBody>
            <a:bodyPr wrap="square">
              <a:spAutoFit/>
            </a:bodyPr>
            <a:lstStyle/>
            <a:p>
              <a:pPr algn="ctr" eaLnBrk="0" hangingPunct="0">
                <a:spcBef>
                  <a:spcPct val="50000"/>
                </a:spcBef>
                <a:defRPr/>
              </a:pPr>
              <a:r>
                <a:rPr lang="en-US" dirty="0" smtClean="0">
                  <a:solidFill>
                    <a:prstClr val="black"/>
                  </a:solidFill>
                  <a:effectLst>
                    <a:outerShdw blurRad="38100" dist="38100" dir="2700000" algn="tl">
                      <a:srgbClr val="000000">
                        <a:alpha val="43137"/>
                      </a:srgbClr>
                    </a:outerShdw>
                  </a:effectLst>
                </a:rPr>
                <a:t>Rainfall and Meteorology</a:t>
              </a:r>
              <a:endParaRPr lang="en-US" dirty="0">
                <a:solidFill>
                  <a:prstClr val="black"/>
                </a:solidFill>
                <a:effectLst>
                  <a:outerShdw blurRad="38100" dist="38100" dir="2700000" algn="tl">
                    <a:srgbClr val="000000">
                      <a:alpha val="43137"/>
                    </a:srgbClr>
                  </a:outerShdw>
                </a:effectLst>
              </a:endParaRPr>
            </a:p>
          </p:txBody>
        </p:sp>
      </p:grpSp>
      <p:pic>
        <p:nvPicPr>
          <p:cNvPr id="8" name="Picture 7" descr="stream3"/>
          <p:cNvPicPr>
            <a:picLocks noChangeArrowheads="1"/>
          </p:cNvPicPr>
          <p:nvPr/>
        </p:nvPicPr>
        <p:blipFill>
          <a:blip r:embed="rId3" cstate="print"/>
          <a:stretch>
            <a:fillRect/>
          </a:stretch>
        </p:blipFill>
        <p:spPr bwMode="auto">
          <a:xfrm>
            <a:off x="7543800" y="486260"/>
            <a:ext cx="1413893" cy="1935616"/>
          </a:xfrm>
          <a:prstGeom prst="rect">
            <a:avLst/>
          </a:prstGeom>
          <a:noFill/>
          <a:ln w="9525">
            <a:noFill/>
            <a:miter lim="800000"/>
            <a:headEnd/>
            <a:tailEnd/>
          </a:ln>
          <a:effectLst>
            <a:outerShdw blurRad="127000" dist="63500" dir="2700000">
              <a:srgbClr val="000000">
                <a:alpha val="40000"/>
              </a:srgbClr>
            </a:outerShdw>
          </a:effectLst>
        </p:spPr>
      </p:pic>
      <p:sp>
        <p:nvSpPr>
          <p:cNvPr id="9" name="Text Box 7"/>
          <p:cNvSpPr txBox="1">
            <a:spLocks noChangeArrowheads="1"/>
          </p:cNvSpPr>
          <p:nvPr/>
        </p:nvSpPr>
        <p:spPr bwMode="auto">
          <a:xfrm>
            <a:off x="7421557" y="76200"/>
            <a:ext cx="1722443" cy="369332"/>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Water quantity</a:t>
            </a:r>
          </a:p>
        </p:txBody>
      </p:sp>
      <p:grpSp>
        <p:nvGrpSpPr>
          <p:cNvPr id="13" name="Group 20"/>
          <p:cNvGrpSpPr>
            <a:grpSpLocks/>
          </p:cNvGrpSpPr>
          <p:nvPr/>
        </p:nvGrpSpPr>
        <p:grpSpPr bwMode="auto">
          <a:xfrm>
            <a:off x="7543800" y="2402079"/>
            <a:ext cx="1447800" cy="2067526"/>
            <a:chOff x="6626225" y="1290638"/>
            <a:chExt cx="1600200" cy="2319631"/>
          </a:xfrm>
        </p:grpSpPr>
        <p:pic>
          <p:nvPicPr>
            <p:cNvPr id="14" name="Picture 6" descr="tdr"/>
            <p:cNvPicPr>
              <a:picLocks noChangeAspect="1" noChangeArrowheads="1"/>
            </p:cNvPicPr>
            <p:nvPr/>
          </p:nvPicPr>
          <p:blipFill>
            <a:blip r:embed="rId4" cstate="print"/>
            <a:srcRect t="15483"/>
            <a:stretch>
              <a:fillRect/>
            </a:stretch>
          </p:blipFill>
          <p:spPr bwMode="auto">
            <a:xfrm>
              <a:off x="6626225" y="1668511"/>
              <a:ext cx="1600200" cy="1941758"/>
            </a:xfrm>
            <a:prstGeom prst="rect">
              <a:avLst/>
            </a:prstGeom>
            <a:noFill/>
            <a:ln w="9525">
              <a:noFill/>
              <a:miter lim="800000"/>
              <a:headEnd/>
              <a:tailEnd/>
            </a:ln>
            <a:effectLst>
              <a:outerShdw blurRad="127000" dist="63500" dir="2700000">
                <a:srgbClr val="000000">
                  <a:alpha val="40000"/>
                </a:srgbClr>
              </a:outerShdw>
            </a:effectLst>
          </p:spPr>
        </p:pic>
        <p:sp>
          <p:nvSpPr>
            <p:cNvPr id="15" name="Text Box 18"/>
            <p:cNvSpPr txBox="1">
              <a:spLocks noChangeArrowheads="1"/>
            </p:cNvSpPr>
            <p:nvPr/>
          </p:nvSpPr>
          <p:spPr bwMode="auto">
            <a:xfrm>
              <a:off x="6761163" y="1290638"/>
              <a:ext cx="1465262" cy="369379"/>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Soil water </a:t>
              </a:r>
            </a:p>
          </p:txBody>
        </p:sp>
      </p:grpSp>
      <p:grpSp>
        <p:nvGrpSpPr>
          <p:cNvPr id="16" name="Group 21"/>
          <p:cNvGrpSpPr>
            <a:grpSpLocks/>
          </p:cNvGrpSpPr>
          <p:nvPr/>
        </p:nvGrpSpPr>
        <p:grpSpPr bwMode="auto">
          <a:xfrm>
            <a:off x="7543800" y="4549548"/>
            <a:ext cx="1447800" cy="2123684"/>
            <a:chOff x="6626225" y="3835400"/>
            <a:chExt cx="1600200" cy="2321794"/>
          </a:xfrm>
        </p:grpSpPr>
        <p:sp>
          <p:nvSpPr>
            <p:cNvPr id="17" name="Text Box 10"/>
            <p:cNvSpPr txBox="1">
              <a:spLocks noChangeArrowheads="1"/>
            </p:cNvSpPr>
            <p:nvPr/>
          </p:nvSpPr>
          <p:spPr bwMode="auto">
            <a:xfrm>
              <a:off x="6626225" y="3835400"/>
              <a:ext cx="1600200" cy="369218"/>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Groundwater</a:t>
              </a:r>
            </a:p>
          </p:txBody>
        </p:sp>
        <p:pic>
          <p:nvPicPr>
            <p:cNvPr id="18" name="Picture 2"/>
            <p:cNvPicPr>
              <a:picLocks noChangeAspect="1" noChangeArrowheads="1"/>
            </p:cNvPicPr>
            <p:nvPr/>
          </p:nvPicPr>
          <p:blipFill>
            <a:blip r:embed="rId5" cstate="print"/>
            <a:srcRect b="3039"/>
            <a:stretch>
              <a:fillRect/>
            </a:stretch>
          </p:blipFill>
          <p:spPr bwMode="auto">
            <a:xfrm>
              <a:off x="6626225" y="4224218"/>
              <a:ext cx="1600200" cy="1932976"/>
            </a:xfrm>
            <a:prstGeom prst="rect">
              <a:avLst/>
            </a:prstGeom>
            <a:noFill/>
            <a:ln w="9525">
              <a:noFill/>
              <a:miter lim="800000"/>
              <a:headEnd/>
              <a:tailEnd/>
            </a:ln>
            <a:effectLst>
              <a:outerShdw blurRad="127000" dist="63500" dir="2700000">
                <a:srgbClr val="000000">
                  <a:alpha val="40000"/>
                </a:srgbClr>
              </a:outerShdw>
            </a:effectLst>
          </p:spPr>
        </p:pic>
      </p:grpSp>
      <p:sp>
        <p:nvSpPr>
          <p:cNvPr id="19" name="Text Box 7"/>
          <p:cNvSpPr txBox="1">
            <a:spLocks noChangeArrowheads="1"/>
          </p:cNvSpPr>
          <p:nvPr/>
        </p:nvSpPr>
        <p:spPr bwMode="auto">
          <a:xfrm>
            <a:off x="5343087" y="76200"/>
            <a:ext cx="1600200" cy="369332"/>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Water quality </a:t>
            </a:r>
          </a:p>
        </p:txBody>
      </p:sp>
      <p:pic>
        <p:nvPicPr>
          <p:cNvPr id="20" name="Picture 5" descr="Contaminants biologists monitoring water quality"/>
          <p:cNvPicPr>
            <a:picLocks noChangeAspect="1" noChangeArrowheads="1"/>
          </p:cNvPicPr>
          <p:nvPr/>
        </p:nvPicPr>
        <p:blipFill>
          <a:blip r:embed="rId6" cstate="print"/>
          <a:srcRect b="22210"/>
          <a:stretch>
            <a:fillRect/>
          </a:stretch>
        </p:blipFill>
        <p:spPr bwMode="auto">
          <a:xfrm>
            <a:off x="5343087" y="486260"/>
            <a:ext cx="1600200" cy="1915820"/>
          </a:xfrm>
          <a:prstGeom prst="rect">
            <a:avLst/>
          </a:prstGeom>
          <a:noFill/>
          <a:ln w="9525">
            <a:noFill/>
            <a:miter lim="800000"/>
            <a:headEnd/>
            <a:tailEnd/>
          </a:ln>
          <a:effectLst>
            <a:outerShdw blurRad="127000" dist="63500" dir="2700000">
              <a:srgbClr val="000000">
                <a:alpha val="40000"/>
              </a:srgbClr>
            </a:outerShdw>
          </a:effectLst>
        </p:spPr>
      </p:pic>
      <p:pic>
        <p:nvPicPr>
          <p:cNvPr id="22"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02761" y="5052919"/>
            <a:ext cx="2529682" cy="1397694"/>
          </a:xfrm>
          <a:prstGeom prst="rect">
            <a:avLst/>
          </a:prstGeom>
          <a:noFill/>
          <a:ln w="9525">
            <a:noFill/>
            <a:miter lim="800000"/>
            <a:headEnd/>
            <a:tailEnd/>
          </a:ln>
        </p:spPr>
      </p:pic>
      <p:sp>
        <p:nvSpPr>
          <p:cNvPr id="23" name="TextBox 24"/>
          <p:cNvSpPr txBox="1">
            <a:spLocks noChangeArrowheads="1"/>
          </p:cNvSpPr>
          <p:nvPr/>
        </p:nvSpPr>
        <p:spPr bwMode="auto">
          <a:xfrm>
            <a:off x="5817161" y="4748119"/>
            <a:ext cx="494046" cy="369332"/>
          </a:xfrm>
          <a:prstGeom prst="rect">
            <a:avLst/>
          </a:prstGeom>
          <a:noFill/>
          <a:ln w="9525">
            <a:noFill/>
            <a:miter lim="800000"/>
            <a:headEnd/>
            <a:tailEnd/>
          </a:ln>
        </p:spPr>
        <p:txBody>
          <a:bodyPr wrap="none">
            <a:spAutoFit/>
          </a:bodyPr>
          <a:lstStyle/>
          <a:p>
            <a:r>
              <a:rPr lang="en-US" dirty="0" smtClean="0">
                <a:solidFill>
                  <a:prstClr val="black"/>
                </a:solidFill>
                <a:effectLst>
                  <a:outerShdw blurRad="38100" dist="38100" dir="2700000" algn="tl">
                    <a:srgbClr val="000000">
                      <a:alpha val="43137"/>
                    </a:srgbClr>
                  </a:outerShdw>
                </a:effectLst>
              </a:rPr>
              <a:t>GIS</a:t>
            </a:r>
            <a:endParaRPr lang="en-US" dirty="0">
              <a:solidFill>
                <a:prstClr val="black"/>
              </a:solidFill>
              <a:effectLst>
                <a:outerShdw blurRad="38100" dist="38100" dir="2700000" algn="tl">
                  <a:srgbClr val="000000">
                    <a:alpha val="43137"/>
                  </a:srgbClr>
                </a:outerShdw>
              </a:effectLst>
            </a:endParaRPr>
          </a:p>
        </p:txBody>
      </p:sp>
      <p:sp>
        <p:nvSpPr>
          <p:cNvPr id="7" name="TextBox 6"/>
          <p:cNvSpPr txBox="1"/>
          <p:nvPr/>
        </p:nvSpPr>
        <p:spPr>
          <a:xfrm>
            <a:off x="635561" y="4989887"/>
            <a:ext cx="3810000" cy="523220"/>
          </a:xfrm>
          <a:prstGeom prst="rect">
            <a:avLst/>
          </a:prstGeom>
          <a:noFill/>
        </p:spPr>
        <p:txBody>
          <a:bodyPr wrap="square" rtlCol="0">
            <a:spAutoFit/>
          </a:bodyPr>
          <a:lstStyle/>
          <a:p>
            <a:r>
              <a:rPr lang="en-US" sz="2800" dirty="0" smtClean="0">
                <a:solidFill>
                  <a:srgbClr val="FF0000"/>
                </a:solidFill>
              </a:rPr>
              <a:t>Data Heterogeneity</a:t>
            </a:r>
            <a:endParaRPr lang="en-US" sz="2800" dirty="0">
              <a:solidFill>
                <a:srgbClr val="FF0000"/>
              </a:solidFill>
            </a:endParaRPr>
          </a:p>
        </p:txBody>
      </p:sp>
    </p:spTree>
    <p:extLst>
      <p:ext uri="{BB962C8B-B14F-4D97-AF65-F5344CB8AC3E}">
        <p14:creationId xmlns:p14="http://schemas.microsoft.com/office/powerpoint/2010/main" val="281910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3"/>
          <p:cNvGrpSpPr>
            <a:grpSpLocks/>
          </p:cNvGrpSpPr>
          <p:nvPr/>
        </p:nvGrpSpPr>
        <p:grpSpPr bwMode="auto">
          <a:xfrm>
            <a:off x="3810000" y="3657600"/>
            <a:ext cx="1066800" cy="1066800"/>
            <a:chOff x="2400" y="2400"/>
            <a:chExt cx="672" cy="672"/>
          </a:xfrm>
        </p:grpSpPr>
        <p:sp>
          <p:nvSpPr>
            <p:cNvPr id="65629" name="Oval 4"/>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30" name="Picture 5"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 y="2544"/>
              <a:ext cx="39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39" name="Rectangle 6"/>
          <p:cNvSpPr>
            <a:spLocks noChangeArrowheads="1"/>
          </p:cNvSpPr>
          <p:nvPr/>
        </p:nvSpPr>
        <p:spPr bwMode="auto">
          <a:xfrm>
            <a:off x="457200" y="2286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p>
            <a:pPr fontAlgn="base">
              <a:spcBef>
                <a:spcPct val="0"/>
              </a:spcBef>
              <a:spcAft>
                <a:spcPct val="0"/>
              </a:spcAft>
            </a:pPr>
            <a:r>
              <a:rPr lang="en-US" sz="3200" smtClean="0">
                <a:solidFill>
                  <a:srgbClr val="000000"/>
                </a:solidFill>
                <a:latin typeface="Calibri" pitchFamily="34" charset="0"/>
              </a:rPr>
              <a:t>Data Searching – What we used to have to do</a:t>
            </a:r>
          </a:p>
        </p:txBody>
      </p:sp>
      <p:grpSp>
        <p:nvGrpSpPr>
          <p:cNvPr id="65540" name="Group 7"/>
          <p:cNvGrpSpPr>
            <a:grpSpLocks/>
          </p:cNvGrpSpPr>
          <p:nvPr/>
        </p:nvGrpSpPr>
        <p:grpSpPr bwMode="auto">
          <a:xfrm>
            <a:off x="1219200" y="2438400"/>
            <a:ext cx="1905000" cy="762000"/>
            <a:chOff x="768" y="1536"/>
            <a:chExt cx="1201" cy="480"/>
          </a:xfrm>
        </p:grpSpPr>
        <p:sp>
          <p:nvSpPr>
            <p:cNvPr id="65625" name="AutoShape 8"/>
            <p:cNvSpPr>
              <a:spLocks noChangeArrowheads="1"/>
            </p:cNvSpPr>
            <p:nvPr/>
          </p:nvSpPr>
          <p:spPr bwMode="auto">
            <a:xfrm>
              <a:off x="76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26" name="Group 9"/>
            <p:cNvGrpSpPr>
              <a:grpSpLocks/>
            </p:cNvGrpSpPr>
            <p:nvPr/>
          </p:nvGrpSpPr>
          <p:grpSpPr bwMode="auto">
            <a:xfrm>
              <a:off x="769" y="1680"/>
              <a:ext cx="1200" cy="192"/>
              <a:chOff x="961" y="2822"/>
              <a:chExt cx="1200" cy="192"/>
            </a:xfrm>
          </p:grpSpPr>
          <p:pic>
            <p:nvPicPr>
              <p:cNvPr id="65627" name="Picture 10" descr="USGS Science for a changing worl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 y="2832"/>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28" name="Text Box 11"/>
              <p:cNvSpPr txBox="1">
                <a:spLocks noChangeArrowheads="1"/>
              </p:cNvSpPr>
              <p:nvPr/>
            </p:nvSpPr>
            <p:spPr bwMode="auto">
              <a:xfrm>
                <a:off x="1569" y="2822"/>
                <a:ext cx="4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NWIS</a:t>
                </a:r>
              </a:p>
            </p:txBody>
          </p:sp>
        </p:grpSp>
      </p:grpSp>
      <p:grpSp>
        <p:nvGrpSpPr>
          <p:cNvPr id="65541" name="Group 12"/>
          <p:cNvGrpSpPr>
            <a:grpSpLocks/>
          </p:cNvGrpSpPr>
          <p:nvPr/>
        </p:nvGrpSpPr>
        <p:grpSpPr bwMode="auto">
          <a:xfrm>
            <a:off x="990600" y="4724400"/>
            <a:ext cx="1981200" cy="762000"/>
            <a:chOff x="624" y="2976"/>
            <a:chExt cx="1248" cy="480"/>
          </a:xfrm>
        </p:grpSpPr>
        <p:sp>
          <p:nvSpPr>
            <p:cNvPr id="65623" name="AutoShape 13"/>
            <p:cNvSpPr>
              <a:spLocks noChangeArrowheads="1"/>
            </p:cNvSpPr>
            <p:nvPr/>
          </p:nvSpPr>
          <p:spPr bwMode="auto">
            <a:xfrm>
              <a:off x="624" y="297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24" name="Picture 14" descr="AmeriFlux websit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 y="3168"/>
              <a:ext cx="12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42" name="Group 15"/>
          <p:cNvGrpSpPr>
            <a:grpSpLocks/>
          </p:cNvGrpSpPr>
          <p:nvPr/>
        </p:nvGrpSpPr>
        <p:grpSpPr bwMode="auto">
          <a:xfrm>
            <a:off x="3276600" y="5715000"/>
            <a:ext cx="2209800" cy="762000"/>
            <a:chOff x="2064" y="3600"/>
            <a:chExt cx="1392" cy="480"/>
          </a:xfrm>
        </p:grpSpPr>
        <p:sp>
          <p:nvSpPr>
            <p:cNvPr id="65621" name="AutoShape 16"/>
            <p:cNvSpPr>
              <a:spLocks noChangeArrowheads="1"/>
            </p:cNvSpPr>
            <p:nvPr/>
          </p:nvSpPr>
          <p:spPr bwMode="auto">
            <a:xfrm>
              <a:off x="2064" y="360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22" name="Picture 17" descr="Bann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4" y="3792"/>
              <a:ext cx="13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43" name="Group 18"/>
          <p:cNvGrpSpPr>
            <a:grpSpLocks/>
          </p:cNvGrpSpPr>
          <p:nvPr/>
        </p:nvGrpSpPr>
        <p:grpSpPr bwMode="auto">
          <a:xfrm>
            <a:off x="6096000" y="5105400"/>
            <a:ext cx="919163" cy="762000"/>
            <a:chOff x="3840" y="3216"/>
            <a:chExt cx="579" cy="480"/>
          </a:xfrm>
        </p:grpSpPr>
        <p:sp>
          <p:nvSpPr>
            <p:cNvPr id="65617" name="AutoShape 19"/>
            <p:cNvSpPr>
              <a:spLocks noChangeArrowheads="1"/>
            </p:cNvSpPr>
            <p:nvPr/>
          </p:nvSpPr>
          <p:spPr bwMode="auto">
            <a:xfrm>
              <a:off x="3840" y="321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18" name="Group 20"/>
            <p:cNvGrpSpPr>
              <a:grpSpLocks/>
            </p:cNvGrpSpPr>
            <p:nvPr/>
          </p:nvGrpSpPr>
          <p:grpSpPr bwMode="auto">
            <a:xfrm>
              <a:off x="3840" y="3264"/>
              <a:ext cx="579" cy="413"/>
              <a:chOff x="3888" y="3072"/>
              <a:chExt cx="579" cy="413"/>
            </a:xfrm>
          </p:grpSpPr>
          <p:pic>
            <p:nvPicPr>
              <p:cNvPr id="65619" name="Picture 21" descr="NCEP">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8" y="3072"/>
                <a:ext cx="5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20" name="Text Box 22"/>
              <p:cNvSpPr txBox="1">
                <a:spLocks noChangeArrowheads="1"/>
              </p:cNvSpPr>
              <p:nvPr/>
            </p:nvSpPr>
            <p:spPr bwMode="auto">
              <a:xfrm>
                <a:off x="3984" y="3312"/>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latin typeface="Calibri" pitchFamily="34" charset="0"/>
                    <a:ea typeface="Arial Unicode MS" pitchFamily="34" charset="-128"/>
                    <a:cs typeface="Arial Unicode MS" pitchFamily="34" charset="-128"/>
                  </a:rPr>
                  <a:t>NARR</a:t>
                </a:r>
              </a:p>
            </p:txBody>
          </p:sp>
        </p:grpSp>
      </p:grpSp>
      <p:grpSp>
        <p:nvGrpSpPr>
          <p:cNvPr id="65544" name="Group 23"/>
          <p:cNvGrpSpPr>
            <a:grpSpLocks/>
          </p:cNvGrpSpPr>
          <p:nvPr/>
        </p:nvGrpSpPr>
        <p:grpSpPr bwMode="auto">
          <a:xfrm>
            <a:off x="5410200" y="2438400"/>
            <a:ext cx="2362200" cy="762000"/>
            <a:chOff x="3408" y="1536"/>
            <a:chExt cx="1488" cy="480"/>
          </a:xfrm>
        </p:grpSpPr>
        <p:sp>
          <p:nvSpPr>
            <p:cNvPr id="65615" name="AutoShape 24"/>
            <p:cNvSpPr>
              <a:spLocks noChangeArrowheads="1"/>
            </p:cNvSpPr>
            <p:nvPr/>
          </p:nvSpPr>
          <p:spPr bwMode="auto">
            <a:xfrm>
              <a:off x="340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16" name="Picture 25" descr="Goddard Space Flight Cen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1680"/>
              <a:ext cx="148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45" name="Group 26"/>
          <p:cNvGrpSpPr>
            <a:grpSpLocks/>
          </p:cNvGrpSpPr>
          <p:nvPr/>
        </p:nvGrpSpPr>
        <p:grpSpPr bwMode="auto">
          <a:xfrm>
            <a:off x="3581400" y="1676400"/>
            <a:ext cx="1171575" cy="1038225"/>
            <a:chOff x="2256" y="1056"/>
            <a:chExt cx="738" cy="654"/>
          </a:xfrm>
        </p:grpSpPr>
        <p:sp>
          <p:nvSpPr>
            <p:cNvPr id="65611" name="AutoShape 27"/>
            <p:cNvSpPr>
              <a:spLocks noChangeArrowheads="1"/>
            </p:cNvSpPr>
            <p:nvPr/>
          </p:nvSpPr>
          <p:spPr bwMode="auto">
            <a:xfrm>
              <a:off x="2256" y="105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12" name="Group 28"/>
            <p:cNvGrpSpPr>
              <a:grpSpLocks/>
            </p:cNvGrpSpPr>
            <p:nvPr/>
          </p:nvGrpSpPr>
          <p:grpSpPr bwMode="auto">
            <a:xfrm>
              <a:off x="2304" y="1152"/>
              <a:ext cx="690" cy="558"/>
              <a:chOff x="2208" y="1152"/>
              <a:chExt cx="690" cy="558"/>
            </a:xfrm>
          </p:grpSpPr>
          <p:pic>
            <p:nvPicPr>
              <p:cNvPr id="65613" name="Picture 29" descr="Get Data">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 y="1152"/>
                <a:ext cx="45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4" name="Picture 30" descr="United States Environmental Protection Agency">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08" y="1152"/>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5546" name="Group 31"/>
          <p:cNvGrpSpPr>
            <a:grpSpLocks/>
          </p:cNvGrpSpPr>
          <p:nvPr/>
        </p:nvGrpSpPr>
        <p:grpSpPr bwMode="auto">
          <a:xfrm>
            <a:off x="685800" y="3429000"/>
            <a:ext cx="1906588" cy="762000"/>
            <a:chOff x="432" y="2160"/>
            <a:chExt cx="1201" cy="480"/>
          </a:xfrm>
        </p:grpSpPr>
        <p:sp>
          <p:nvSpPr>
            <p:cNvPr id="65607" name="AutoShape 32"/>
            <p:cNvSpPr>
              <a:spLocks noChangeArrowheads="1"/>
            </p:cNvSpPr>
            <p:nvPr/>
          </p:nvSpPr>
          <p:spPr bwMode="auto">
            <a:xfrm>
              <a:off x="432" y="216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08" name="Group 33"/>
            <p:cNvGrpSpPr>
              <a:grpSpLocks/>
            </p:cNvGrpSpPr>
            <p:nvPr/>
          </p:nvGrpSpPr>
          <p:grpSpPr bwMode="auto">
            <a:xfrm>
              <a:off x="433" y="2352"/>
              <a:ext cx="1200" cy="192"/>
              <a:chOff x="673" y="2016"/>
              <a:chExt cx="1200" cy="192"/>
            </a:xfrm>
          </p:grpSpPr>
          <p:pic>
            <p:nvPicPr>
              <p:cNvPr id="65609" name="Picture 34" descr="USGS Science for a changing worl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 y="2026"/>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10" name="Text Box 35"/>
              <p:cNvSpPr txBox="1">
                <a:spLocks noChangeArrowheads="1"/>
              </p:cNvSpPr>
              <p:nvPr/>
            </p:nvSpPr>
            <p:spPr bwMode="auto">
              <a:xfrm>
                <a:off x="1281" y="2016"/>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NAWQA</a:t>
                </a:r>
              </a:p>
            </p:txBody>
          </p:sp>
        </p:grpSp>
      </p:grpSp>
      <p:grpSp>
        <p:nvGrpSpPr>
          <p:cNvPr id="65547" name="Group 36"/>
          <p:cNvGrpSpPr>
            <a:grpSpLocks/>
          </p:cNvGrpSpPr>
          <p:nvPr/>
        </p:nvGrpSpPr>
        <p:grpSpPr bwMode="auto">
          <a:xfrm>
            <a:off x="6019800" y="3429000"/>
            <a:ext cx="2620963" cy="1381125"/>
            <a:chOff x="3792" y="2160"/>
            <a:chExt cx="1651" cy="870"/>
          </a:xfrm>
        </p:grpSpPr>
        <p:sp>
          <p:nvSpPr>
            <p:cNvPr id="65598" name="AutoShape 37"/>
            <p:cNvSpPr>
              <a:spLocks noChangeArrowheads="1"/>
            </p:cNvSpPr>
            <p:nvPr/>
          </p:nvSpPr>
          <p:spPr bwMode="auto">
            <a:xfrm>
              <a:off x="3792" y="216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599" name="Group 38"/>
            <p:cNvGrpSpPr>
              <a:grpSpLocks/>
            </p:cNvGrpSpPr>
            <p:nvPr/>
          </p:nvGrpSpPr>
          <p:grpSpPr bwMode="auto">
            <a:xfrm>
              <a:off x="3792" y="2352"/>
              <a:ext cx="1651" cy="678"/>
              <a:chOff x="3792" y="2352"/>
              <a:chExt cx="1651" cy="678"/>
            </a:xfrm>
          </p:grpSpPr>
          <p:grpSp>
            <p:nvGrpSpPr>
              <p:cNvPr id="65600" name="Group 39"/>
              <p:cNvGrpSpPr>
                <a:grpSpLocks/>
              </p:cNvGrpSpPr>
              <p:nvPr/>
            </p:nvGrpSpPr>
            <p:grpSpPr bwMode="auto">
              <a:xfrm>
                <a:off x="3792" y="2352"/>
                <a:ext cx="1651" cy="317"/>
                <a:chOff x="3504" y="2352"/>
                <a:chExt cx="1651" cy="317"/>
              </a:xfrm>
            </p:grpSpPr>
            <p:grpSp>
              <p:nvGrpSpPr>
                <p:cNvPr id="65603" name="Group 40"/>
                <p:cNvGrpSpPr>
                  <a:grpSpLocks noChangeAspect="1"/>
                </p:cNvGrpSpPr>
                <p:nvPr/>
              </p:nvGrpSpPr>
              <p:grpSpPr bwMode="auto">
                <a:xfrm>
                  <a:off x="3504" y="2352"/>
                  <a:ext cx="1651" cy="172"/>
                  <a:chOff x="893" y="3456"/>
                  <a:chExt cx="3388" cy="352"/>
                </a:xfrm>
              </p:grpSpPr>
              <p:pic>
                <p:nvPicPr>
                  <p:cNvPr id="65605" name="Picture 41" descr="Your Center Goes Her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1" y="3456"/>
                    <a:ext cx="3000"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06" name="Picture 42" descr="NOAA logo - Click to go to the NOAA homepage">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93" y="3456"/>
                    <a:ext cx="38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604" name="Text Box 43"/>
                <p:cNvSpPr txBox="1">
                  <a:spLocks noChangeArrowheads="1"/>
                </p:cNvSpPr>
                <p:nvPr/>
              </p:nvSpPr>
              <p:spPr bwMode="auto">
                <a:xfrm>
                  <a:off x="4128" y="2496"/>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latin typeface="Calibri" pitchFamily="34" charset="0"/>
                      <a:ea typeface="Arial Unicode MS" pitchFamily="34" charset="-128"/>
                      <a:cs typeface="Arial Unicode MS" pitchFamily="34" charset="-128"/>
                    </a:rPr>
                    <a:t>NAM-12</a:t>
                  </a:r>
                </a:p>
              </p:txBody>
            </p:sp>
          </p:grpSp>
          <p:pic>
            <p:nvPicPr>
              <p:cNvPr id="65601" name="Picture 44" descr="Unidata">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36" y="2688"/>
                <a:ext cx="28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02" name="AutoShape 45"/>
              <p:cNvSpPr>
                <a:spLocks noChangeArrowheads="1"/>
              </p:cNvSpPr>
              <p:nvPr/>
            </p:nvSpPr>
            <p:spPr bwMode="auto">
              <a:xfrm rot="10800000">
                <a:off x="4224" y="2688"/>
                <a:ext cx="432"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925 h 21600"/>
                  <a:gd name="T14" fmla="*/ 18250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grpSp>
      </p:grpSp>
      <p:grpSp>
        <p:nvGrpSpPr>
          <p:cNvPr id="18" name="Group 46"/>
          <p:cNvGrpSpPr>
            <a:grpSpLocks/>
          </p:cNvGrpSpPr>
          <p:nvPr/>
        </p:nvGrpSpPr>
        <p:grpSpPr bwMode="auto">
          <a:xfrm>
            <a:off x="3429000" y="2590800"/>
            <a:ext cx="762000" cy="1066800"/>
            <a:chOff x="2160" y="1632"/>
            <a:chExt cx="480" cy="672"/>
          </a:xfrm>
        </p:grpSpPr>
        <p:sp>
          <p:nvSpPr>
            <p:cNvPr id="65596" name="Line 47"/>
            <p:cNvSpPr>
              <a:spLocks noChangeShapeType="1"/>
            </p:cNvSpPr>
            <p:nvPr/>
          </p:nvSpPr>
          <p:spPr bwMode="auto">
            <a:xfrm flipH="1" flipV="1">
              <a:off x="2496" y="1632"/>
              <a:ext cx="144" cy="6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7" name="Text Box 48"/>
            <p:cNvSpPr txBox="1">
              <a:spLocks noChangeArrowheads="1"/>
            </p:cNvSpPr>
            <p:nvPr/>
          </p:nvSpPr>
          <p:spPr bwMode="auto">
            <a:xfrm>
              <a:off x="2160" y="1824"/>
              <a:ext cx="4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request</a:t>
              </a:r>
            </a:p>
          </p:txBody>
        </p:sp>
      </p:grpSp>
      <p:grpSp>
        <p:nvGrpSpPr>
          <p:cNvPr id="19" name="Group 49"/>
          <p:cNvGrpSpPr>
            <a:grpSpLocks/>
          </p:cNvGrpSpPr>
          <p:nvPr/>
        </p:nvGrpSpPr>
        <p:grpSpPr bwMode="auto">
          <a:xfrm>
            <a:off x="4495800" y="3048000"/>
            <a:ext cx="838200" cy="685800"/>
            <a:chOff x="2832" y="1920"/>
            <a:chExt cx="528" cy="432"/>
          </a:xfrm>
        </p:grpSpPr>
        <p:sp>
          <p:nvSpPr>
            <p:cNvPr id="65594" name="Line 50"/>
            <p:cNvSpPr>
              <a:spLocks noChangeShapeType="1"/>
            </p:cNvSpPr>
            <p:nvPr/>
          </p:nvSpPr>
          <p:spPr bwMode="auto">
            <a:xfrm flipV="1">
              <a:off x="2928" y="1920"/>
              <a:ext cx="432"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5" name="Text Box 51"/>
            <p:cNvSpPr txBox="1">
              <a:spLocks noChangeArrowheads="1"/>
            </p:cNvSpPr>
            <p:nvPr/>
          </p:nvSpPr>
          <p:spPr bwMode="auto">
            <a:xfrm>
              <a:off x="2832" y="1968"/>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i="1" smtClean="0">
                  <a:solidFill>
                    <a:srgbClr val="000000"/>
                  </a:solidFill>
                  <a:latin typeface="Calibri" pitchFamily="34" charset="0"/>
                  <a:ea typeface="Arial Unicode MS" pitchFamily="34" charset="-128"/>
                  <a:cs typeface="Arial Unicode MS" pitchFamily="34" charset="-128"/>
                </a:rPr>
                <a:t>request</a:t>
              </a:r>
            </a:p>
          </p:txBody>
        </p:sp>
      </p:grpSp>
      <p:grpSp>
        <p:nvGrpSpPr>
          <p:cNvPr id="20" name="Group 52"/>
          <p:cNvGrpSpPr>
            <a:grpSpLocks/>
          </p:cNvGrpSpPr>
          <p:nvPr/>
        </p:nvGrpSpPr>
        <p:grpSpPr bwMode="auto">
          <a:xfrm>
            <a:off x="4876800" y="4114800"/>
            <a:ext cx="1219200" cy="457200"/>
            <a:chOff x="3072" y="2592"/>
            <a:chExt cx="768" cy="288"/>
          </a:xfrm>
        </p:grpSpPr>
        <p:sp>
          <p:nvSpPr>
            <p:cNvPr id="65592" name="Line 53"/>
            <p:cNvSpPr>
              <a:spLocks noChangeShapeType="1"/>
            </p:cNvSpPr>
            <p:nvPr/>
          </p:nvSpPr>
          <p:spPr bwMode="auto">
            <a:xfrm>
              <a:off x="3072" y="2688"/>
              <a:ext cx="768"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3" name="Text Box 54"/>
            <p:cNvSpPr txBox="1">
              <a:spLocks noChangeArrowheads="1"/>
            </p:cNvSpPr>
            <p:nvPr/>
          </p:nvSpPr>
          <p:spPr bwMode="auto">
            <a:xfrm>
              <a:off x="3264" y="2592"/>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Times New Roman" pitchFamily="18" charset="0"/>
                  <a:ea typeface="Arial Unicode MS" pitchFamily="34" charset="-128"/>
                  <a:cs typeface="Arial Unicode MS" pitchFamily="34" charset="-128"/>
                </a:rPr>
                <a:t>request</a:t>
              </a:r>
            </a:p>
          </p:txBody>
        </p:sp>
      </p:grpSp>
      <p:grpSp>
        <p:nvGrpSpPr>
          <p:cNvPr id="21" name="Group 55"/>
          <p:cNvGrpSpPr>
            <a:grpSpLocks/>
          </p:cNvGrpSpPr>
          <p:nvPr/>
        </p:nvGrpSpPr>
        <p:grpSpPr bwMode="auto">
          <a:xfrm>
            <a:off x="4800600" y="4495800"/>
            <a:ext cx="1219200" cy="914400"/>
            <a:chOff x="3024" y="2832"/>
            <a:chExt cx="768" cy="576"/>
          </a:xfrm>
        </p:grpSpPr>
        <p:sp>
          <p:nvSpPr>
            <p:cNvPr id="65590" name="Line 56"/>
            <p:cNvSpPr>
              <a:spLocks noChangeShapeType="1"/>
            </p:cNvSpPr>
            <p:nvPr/>
          </p:nvSpPr>
          <p:spPr bwMode="auto">
            <a:xfrm>
              <a:off x="3024" y="2832"/>
              <a:ext cx="768" cy="5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1" name="Text Box 57"/>
            <p:cNvSpPr txBox="1">
              <a:spLocks noChangeArrowheads="1"/>
            </p:cNvSpPr>
            <p:nvPr/>
          </p:nvSpPr>
          <p:spPr bwMode="auto">
            <a:xfrm>
              <a:off x="3312" y="297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FF0066"/>
                  </a:solidFill>
                  <a:latin typeface="Calibri" pitchFamily="34" charset="0"/>
                  <a:ea typeface="Arial Unicode MS" pitchFamily="34" charset="-128"/>
                  <a:cs typeface="Arial Unicode MS" pitchFamily="34" charset="-128"/>
                </a:rPr>
                <a:t>request</a:t>
              </a:r>
            </a:p>
          </p:txBody>
        </p:sp>
      </p:grpSp>
      <p:grpSp>
        <p:nvGrpSpPr>
          <p:cNvPr id="22" name="Group 58"/>
          <p:cNvGrpSpPr>
            <a:grpSpLocks/>
          </p:cNvGrpSpPr>
          <p:nvPr/>
        </p:nvGrpSpPr>
        <p:grpSpPr bwMode="auto">
          <a:xfrm>
            <a:off x="4267200" y="4724400"/>
            <a:ext cx="663575" cy="1143000"/>
            <a:chOff x="2688" y="2976"/>
            <a:chExt cx="418" cy="720"/>
          </a:xfrm>
        </p:grpSpPr>
        <p:sp>
          <p:nvSpPr>
            <p:cNvPr id="65588" name="Line 59"/>
            <p:cNvSpPr>
              <a:spLocks noChangeShapeType="1"/>
            </p:cNvSpPr>
            <p:nvPr/>
          </p:nvSpPr>
          <p:spPr bwMode="auto">
            <a:xfrm flipH="1">
              <a:off x="2736" y="2976"/>
              <a:ext cx="0" cy="7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9" name="Text Box 60"/>
            <p:cNvSpPr txBox="1">
              <a:spLocks noChangeArrowheads="1"/>
            </p:cNvSpPr>
            <p:nvPr/>
          </p:nvSpPr>
          <p:spPr bwMode="auto">
            <a:xfrm>
              <a:off x="2688" y="321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request</a:t>
              </a:r>
            </a:p>
          </p:txBody>
        </p:sp>
      </p:grpSp>
      <p:grpSp>
        <p:nvGrpSpPr>
          <p:cNvPr id="23" name="Group 61"/>
          <p:cNvGrpSpPr>
            <a:grpSpLocks/>
          </p:cNvGrpSpPr>
          <p:nvPr/>
        </p:nvGrpSpPr>
        <p:grpSpPr bwMode="auto">
          <a:xfrm>
            <a:off x="2795588" y="4419600"/>
            <a:ext cx="1068387" cy="473075"/>
            <a:chOff x="1761" y="2784"/>
            <a:chExt cx="673" cy="298"/>
          </a:xfrm>
        </p:grpSpPr>
        <p:sp>
          <p:nvSpPr>
            <p:cNvPr id="65586" name="Line 62"/>
            <p:cNvSpPr>
              <a:spLocks noChangeShapeType="1"/>
            </p:cNvSpPr>
            <p:nvPr/>
          </p:nvSpPr>
          <p:spPr bwMode="auto">
            <a:xfrm flipH="1">
              <a:off x="1761" y="2784"/>
              <a:ext cx="672"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115775" name="Text Box 63"/>
            <p:cNvSpPr txBox="1">
              <a:spLocks noChangeArrowheads="1"/>
            </p:cNvSpPr>
            <p:nvPr/>
          </p:nvSpPr>
          <p:spPr bwMode="auto">
            <a:xfrm>
              <a:off x="2016" y="2928"/>
              <a:ext cx="418" cy="154"/>
            </a:xfrm>
            <a:prstGeom prst="rect">
              <a:avLst/>
            </a:prstGeom>
            <a:noFill/>
            <a:ln w="9525">
              <a:noFill/>
              <a:miter lim="800000"/>
              <a:headEnd/>
              <a:tailEnd/>
            </a:ln>
            <a:effectLst/>
          </p:spPr>
          <p:txBody>
            <a:bodyPr lIns="91430" tIns="45715" rIns="91430" bIns="45715">
              <a:spAutoFit/>
            </a:bodyPr>
            <a:lstStyle/>
            <a:p>
              <a:pPr defTabSz="457200" fontAlgn="base">
                <a:spcBef>
                  <a:spcPct val="50000"/>
                </a:spcBef>
                <a:spcAft>
                  <a:spcPct val="0"/>
                </a:spcAft>
                <a:defRPr/>
              </a:pPr>
              <a:r>
                <a:rPr lang="en-US" sz="1000" b="1" u="sng">
                  <a:solidFill>
                    <a:srgbClr val="000000"/>
                  </a:solidFill>
                  <a:effectLst>
                    <a:outerShdw blurRad="38100" dist="38100" dir="2700000" algn="tl">
                      <a:srgbClr val="C0C0C0"/>
                    </a:outerShdw>
                  </a:effectLst>
                  <a:ea typeface="Arial Unicode MS" pitchFamily="34" charset="-128"/>
                  <a:cs typeface="Arial Unicode MS" pitchFamily="34" charset="-128"/>
                </a:rPr>
                <a:t>request</a:t>
              </a:r>
            </a:p>
          </p:txBody>
        </p:sp>
      </p:grpSp>
      <p:grpSp>
        <p:nvGrpSpPr>
          <p:cNvPr id="24" name="Group 64"/>
          <p:cNvGrpSpPr>
            <a:grpSpLocks/>
          </p:cNvGrpSpPr>
          <p:nvPr/>
        </p:nvGrpSpPr>
        <p:grpSpPr bwMode="auto">
          <a:xfrm>
            <a:off x="2667000" y="3886200"/>
            <a:ext cx="1143000" cy="285750"/>
            <a:chOff x="1680" y="2448"/>
            <a:chExt cx="720" cy="180"/>
          </a:xfrm>
        </p:grpSpPr>
        <p:sp>
          <p:nvSpPr>
            <p:cNvPr id="65584" name="Line 65"/>
            <p:cNvSpPr>
              <a:spLocks noChangeShapeType="1"/>
            </p:cNvSpPr>
            <p:nvPr/>
          </p:nvSpPr>
          <p:spPr bwMode="auto">
            <a:xfrm flipH="1" flipV="1">
              <a:off x="1680" y="2448"/>
              <a:ext cx="720"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5" name="Text Box 66"/>
            <p:cNvSpPr txBox="1">
              <a:spLocks noChangeArrowheads="1"/>
            </p:cNvSpPr>
            <p:nvPr/>
          </p:nvSpPr>
          <p:spPr bwMode="auto">
            <a:xfrm>
              <a:off x="1796" y="2474"/>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request</a:t>
              </a:r>
            </a:p>
          </p:txBody>
        </p:sp>
      </p:grpSp>
      <p:grpSp>
        <p:nvGrpSpPr>
          <p:cNvPr id="25" name="Group 67"/>
          <p:cNvGrpSpPr>
            <a:grpSpLocks/>
          </p:cNvGrpSpPr>
          <p:nvPr/>
        </p:nvGrpSpPr>
        <p:grpSpPr bwMode="auto">
          <a:xfrm>
            <a:off x="2890838" y="3048000"/>
            <a:ext cx="1071562" cy="762000"/>
            <a:chOff x="1821" y="1920"/>
            <a:chExt cx="675" cy="480"/>
          </a:xfrm>
        </p:grpSpPr>
        <p:sp>
          <p:nvSpPr>
            <p:cNvPr id="65582" name="Line 68"/>
            <p:cNvSpPr>
              <a:spLocks noChangeShapeType="1"/>
            </p:cNvSpPr>
            <p:nvPr/>
          </p:nvSpPr>
          <p:spPr bwMode="auto">
            <a:xfrm flipH="1" flipV="1">
              <a:off x="1872" y="1920"/>
              <a:ext cx="624"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3" name="Text Box 69"/>
            <p:cNvSpPr txBox="1">
              <a:spLocks noChangeArrowheads="1"/>
            </p:cNvSpPr>
            <p:nvPr/>
          </p:nvSpPr>
          <p:spPr bwMode="auto">
            <a:xfrm>
              <a:off x="1821" y="2037"/>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Mona Lisa Recut"/>
                  <a:ea typeface="Arial Unicode MS" pitchFamily="34" charset="-128"/>
                  <a:cs typeface="Arial Unicode MS" pitchFamily="34" charset="-128"/>
                </a:rPr>
                <a:t>request</a:t>
              </a:r>
            </a:p>
          </p:txBody>
        </p:sp>
      </p:grpSp>
      <p:grpSp>
        <p:nvGrpSpPr>
          <p:cNvPr id="26" name="Group 70"/>
          <p:cNvGrpSpPr>
            <a:grpSpLocks/>
          </p:cNvGrpSpPr>
          <p:nvPr/>
        </p:nvGrpSpPr>
        <p:grpSpPr bwMode="auto">
          <a:xfrm>
            <a:off x="3430588" y="2592388"/>
            <a:ext cx="762000" cy="1066800"/>
            <a:chOff x="2160" y="1632"/>
            <a:chExt cx="480" cy="672"/>
          </a:xfrm>
        </p:grpSpPr>
        <p:sp>
          <p:nvSpPr>
            <p:cNvPr id="65580" name="Line 71"/>
            <p:cNvSpPr>
              <a:spLocks noChangeShapeType="1"/>
            </p:cNvSpPr>
            <p:nvPr/>
          </p:nvSpPr>
          <p:spPr bwMode="auto">
            <a:xfrm flipH="1" flipV="1">
              <a:off x="2496" y="1632"/>
              <a:ext cx="144" cy="672"/>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1" name="Text Box 72"/>
            <p:cNvSpPr txBox="1">
              <a:spLocks noChangeArrowheads="1"/>
            </p:cNvSpPr>
            <p:nvPr/>
          </p:nvSpPr>
          <p:spPr bwMode="auto">
            <a:xfrm>
              <a:off x="2160" y="1824"/>
              <a:ext cx="4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return</a:t>
              </a:r>
            </a:p>
          </p:txBody>
        </p:sp>
      </p:grpSp>
      <p:grpSp>
        <p:nvGrpSpPr>
          <p:cNvPr id="27" name="Group 73"/>
          <p:cNvGrpSpPr>
            <a:grpSpLocks/>
          </p:cNvGrpSpPr>
          <p:nvPr/>
        </p:nvGrpSpPr>
        <p:grpSpPr bwMode="auto">
          <a:xfrm>
            <a:off x="4497388" y="3049588"/>
            <a:ext cx="838200" cy="685800"/>
            <a:chOff x="2832" y="1920"/>
            <a:chExt cx="528" cy="432"/>
          </a:xfrm>
        </p:grpSpPr>
        <p:sp>
          <p:nvSpPr>
            <p:cNvPr id="65578" name="Line 74"/>
            <p:cNvSpPr>
              <a:spLocks noChangeShapeType="1"/>
            </p:cNvSpPr>
            <p:nvPr/>
          </p:nvSpPr>
          <p:spPr bwMode="auto">
            <a:xfrm flipV="1">
              <a:off x="2928" y="1920"/>
              <a:ext cx="432" cy="432"/>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9" name="Text Box 75"/>
            <p:cNvSpPr txBox="1">
              <a:spLocks noChangeArrowheads="1"/>
            </p:cNvSpPr>
            <p:nvPr/>
          </p:nvSpPr>
          <p:spPr bwMode="auto">
            <a:xfrm>
              <a:off x="2832" y="1968"/>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i="1" smtClean="0">
                  <a:solidFill>
                    <a:srgbClr val="000000"/>
                  </a:solidFill>
                  <a:latin typeface="Calibri" pitchFamily="34" charset="0"/>
                  <a:ea typeface="Arial Unicode MS" pitchFamily="34" charset="-128"/>
                  <a:cs typeface="Arial Unicode MS" pitchFamily="34" charset="-128"/>
                </a:rPr>
                <a:t>return</a:t>
              </a:r>
            </a:p>
          </p:txBody>
        </p:sp>
      </p:grpSp>
      <p:grpSp>
        <p:nvGrpSpPr>
          <p:cNvPr id="28" name="Group 76"/>
          <p:cNvGrpSpPr>
            <a:grpSpLocks/>
          </p:cNvGrpSpPr>
          <p:nvPr/>
        </p:nvGrpSpPr>
        <p:grpSpPr bwMode="auto">
          <a:xfrm>
            <a:off x="4878388" y="4116388"/>
            <a:ext cx="1219200" cy="457200"/>
            <a:chOff x="3072" y="2592"/>
            <a:chExt cx="768" cy="288"/>
          </a:xfrm>
        </p:grpSpPr>
        <p:sp>
          <p:nvSpPr>
            <p:cNvPr id="65576" name="Line 77"/>
            <p:cNvSpPr>
              <a:spLocks noChangeShapeType="1"/>
            </p:cNvSpPr>
            <p:nvPr/>
          </p:nvSpPr>
          <p:spPr bwMode="auto">
            <a:xfrm>
              <a:off x="3072" y="2688"/>
              <a:ext cx="768" cy="192"/>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7" name="Text Box 78"/>
            <p:cNvSpPr txBox="1">
              <a:spLocks noChangeArrowheads="1"/>
            </p:cNvSpPr>
            <p:nvPr/>
          </p:nvSpPr>
          <p:spPr bwMode="auto">
            <a:xfrm>
              <a:off x="3264" y="2592"/>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Times New Roman" pitchFamily="18" charset="0"/>
                  <a:ea typeface="Arial Unicode MS" pitchFamily="34" charset="-128"/>
                  <a:cs typeface="Arial Unicode MS" pitchFamily="34" charset="-128"/>
                </a:rPr>
                <a:t>return</a:t>
              </a:r>
            </a:p>
          </p:txBody>
        </p:sp>
      </p:grpSp>
      <p:grpSp>
        <p:nvGrpSpPr>
          <p:cNvPr id="29" name="Group 79"/>
          <p:cNvGrpSpPr>
            <a:grpSpLocks/>
          </p:cNvGrpSpPr>
          <p:nvPr/>
        </p:nvGrpSpPr>
        <p:grpSpPr bwMode="auto">
          <a:xfrm>
            <a:off x="4802188" y="4497388"/>
            <a:ext cx="1219200" cy="914400"/>
            <a:chOff x="3024" y="2832"/>
            <a:chExt cx="768" cy="576"/>
          </a:xfrm>
        </p:grpSpPr>
        <p:sp>
          <p:nvSpPr>
            <p:cNvPr id="65574" name="Line 80"/>
            <p:cNvSpPr>
              <a:spLocks noChangeShapeType="1"/>
            </p:cNvSpPr>
            <p:nvPr/>
          </p:nvSpPr>
          <p:spPr bwMode="auto">
            <a:xfrm>
              <a:off x="3024" y="2832"/>
              <a:ext cx="768" cy="576"/>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5" name="Text Box 81"/>
            <p:cNvSpPr txBox="1">
              <a:spLocks noChangeArrowheads="1"/>
            </p:cNvSpPr>
            <p:nvPr/>
          </p:nvSpPr>
          <p:spPr bwMode="auto">
            <a:xfrm>
              <a:off x="3312" y="297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FF0066"/>
                  </a:solidFill>
                  <a:latin typeface="Calibri" pitchFamily="34" charset="0"/>
                  <a:ea typeface="Arial Unicode MS" pitchFamily="34" charset="-128"/>
                  <a:cs typeface="Arial Unicode MS" pitchFamily="34" charset="-128"/>
                </a:rPr>
                <a:t>return</a:t>
              </a:r>
            </a:p>
          </p:txBody>
        </p:sp>
      </p:grpSp>
      <p:grpSp>
        <p:nvGrpSpPr>
          <p:cNvPr id="30" name="Group 82"/>
          <p:cNvGrpSpPr>
            <a:grpSpLocks/>
          </p:cNvGrpSpPr>
          <p:nvPr/>
        </p:nvGrpSpPr>
        <p:grpSpPr bwMode="auto">
          <a:xfrm>
            <a:off x="4268788" y="4725988"/>
            <a:ext cx="663575" cy="1143000"/>
            <a:chOff x="2688" y="2976"/>
            <a:chExt cx="418" cy="720"/>
          </a:xfrm>
        </p:grpSpPr>
        <p:sp>
          <p:nvSpPr>
            <p:cNvPr id="65572" name="Line 83"/>
            <p:cNvSpPr>
              <a:spLocks noChangeShapeType="1"/>
            </p:cNvSpPr>
            <p:nvPr/>
          </p:nvSpPr>
          <p:spPr bwMode="auto">
            <a:xfrm flipH="1">
              <a:off x="2736" y="2976"/>
              <a:ext cx="0" cy="720"/>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3" name="Text Box 84"/>
            <p:cNvSpPr txBox="1">
              <a:spLocks noChangeArrowheads="1"/>
            </p:cNvSpPr>
            <p:nvPr/>
          </p:nvSpPr>
          <p:spPr bwMode="auto">
            <a:xfrm>
              <a:off x="2688" y="321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return</a:t>
              </a:r>
            </a:p>
          </p:txBody>
        </p:sp>
      </p:grpSp>
      <p:grpSp>
        <p:nvGrpSpPr>
          <p:cNvPr id="31" name="Group 85"/>
          <p:cNvGrpSpPr>
            <a:grpSpLocks/>
          </p:cNvGrpSpPr>
          <p:nvPr/>
        </p:nvGrpSpPr>
        <p:grpSpPr bwMode="auto">
          <a:xfrm>
            <a:off x="2797175" y="4421188"/>
            <a:ext cx="1068388" cy="473075"/>
            <a:chOff x="1761" y="2784"/>
            <a:chExt cx="673" cy="298"/>
          </a:xfrm>
        </p:grpSpPr>
        <p:sp>
          <p:nvSpPr>
            <p:cNvPr id="65570" name="Line 86"/>
            <p:cNvSpPr>
              <a:spLocks noChangeShapeType="1"/>
            </p:cNvSpPr>
            <p:nvPr/>
          </p:nvSpPr>
          <p:spPr bwMode="auto">
            <a:xfrm flipH="1">
              <a:off x="1761" y="2784"/>
              <a:ext cx="672" cy="288"/>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115799" name="Text Box 87"/>
            <p:cNvSpPr txBox="1">
              <a:spLocks noChangeArrowheads="1"/>
            </p:cNvSpPr>
            <p:nvPr/>
          </p:nvSpPr>
          <p:spPr bwMode="auto">
            <a:xfrm>
              <a:off x="2016" y="2928"/>
              <a:ext cx="418" cy="154"/>
            </a:xfrm>
            <a:prstGeom prst="rect">
              <a:avLst/>
            </a:prstGeom>
            <a:noFill/>
            <a:ln w="9525">
              <a:noFill/>
              <a:miter lim="800000"/>
              <a:headEnd/>
              <a:tailEnd/>
            </a:ln>
            <a:effectLst/>
          </p:spPr>
          <p:txBody>
            <a:bodyPr lIns="91430" tIns="45715" rIns="91430" bIns="45715">
              <a:spAutoFit/>
            </a:bodyPr>
            <a:lstStyle/>
            <a:p>
              <a:pPr defTabSz="457200" fontAlgn="base">
                <a:spcBef>
                  <a:spcPct val="50000"/>
                </a:spcBef>
                <a:spcAft>
                  <a:spcPct val="0"/>
                </a:spcAft>
                <a:defRPr/>
              </a:pPr>
              <a:r>
                <a:rPr lang="en-US" sz="1000" b="1" u="sng">
                  <a:solidFill>
                    <a:srgbClr val="000000"/>
                  </a:solidFill>
                  <a:effectLst>
                    <a:outerShdw blurRad="38100" dist="38100" dir="2700000" algn="tl">
                      <a:srgbClr val="C0C0C0"/>
                    </a:outerShdw>
                  </a:effectLst>
                  <a:ea typeface="Arial Unicode MS" pitchFamily="34" charset="-128"/>
                  <a:cs typeface="Arial Unicode MS" pitchFamily="34" charset="-128"/>
                </a:rPr>
                <a:t>return</a:t>
              </a:r>
            </a:p>
          </p:txBody>
        </p:sp>
      </p:grpSp>
      <p:grpSp>
        <p:nvGrpSpPr>
          <p:cNvPr id="65536" name="Group 88"/>
          <p:cNvGrpSpPr>
            <a:grpSpLocks/>
          </p:cNvGrpSpPr>
          <p:nvPr/>
        </p:nvGrpSpPr>
        <p:grpSpPr bwMode="auto">
          <a:xfrm>
            <a:off x="2667000" y="3886200"/>
            <a:ext cx="1143000" cy="285750"/>
            <a:chOff x="1680" y="2448"/>
            <a:chExt cx="720" cy="180"/>
          </a:xfrm>
        </p:grpSpPr>
        <p:sp>
          <p:nvSpPr>
            <p:cNvPr id="65568" name="Line 89"/>
            <p:cNvSpPr>
              <a:spLocks noChangeShapeType="1"/>
            </p:cNvSpPr>
            <p:nvPr/>
          </p:nvSpPr>
          <p:spPr bwMode="auto">
            <a:xfrm flipH="1" flipV="1">
              <a:off x="1680" y="2448"/>
              <a:ext cx="720" cy="144"/>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69" name="Text Box 90"/>
            <p:cNvSpPr txBox="1">
              <a:spLocks noChangeArrowheads="1"/>
            </p:cNvSpPr>
            <p:nvPr/>
          </p:nvSpPr>
          <p:spPr bwMode="auto">
            <a:xfrm>
              <a:off x="1796" y="2474"/>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return</a:t>
              </a:r>
            </a:p>
          </p:txBody>
        </p:sp>
      </p:grpSp>
      <p:grpSp>
        <p:nvGrpSpPr>
          <p:cNvPr id="65537" name="Group 91"/>
          <p:cNvGrpSpPr>
            <a:grpSpLocks/>
          </p:cNvGrpSpPr>
          <p:nvPr/>
        </p:nvGrpSpPr>
        <p:grpSpPr bwMode="auto">
          <a:xfrm>
            <a:off x="2892425" y="3049588"/>
            <a:ext cx="1071563" cy="762000"/>
            <a:chOff x="1821" y="1920"/>
            <a:chExt cx="675" cy="480"/>
          </a:xfrm>
        </p:grpSpPr>
        <p:sp>
          <p:nvSpPr>
            <p:cNvPr id="65566" name="Line 92"/>
            <p:cNvSpPr>
              <a:spLocks noChangeShapeType="1"/>
            </p:cNvSpPr>
            <p:nvPr/>
          </p:nvSpPr>
          <p:spPr bwMode="auto">
            <a:xfrm flipH="1" flipV="1">
              <a:off x="1872" y="1920"/>
              <a:ext cx="624" cy="480"/>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67" name="Text Box 93"/>
            <p:cNvSpPr txBox="1">
              <a:spLocks noChangeArrowheads="1"/>
            </p:cNvSpPr>
            <p:nvPr/>
          </p:nvSpPr>
          <p:spPr bwMode="auto">
            <a:xfrm>
              <a:off x="1821" y="2037"/>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Mona Lisa Recut"/>
                  <a:ea typeface="Arial Unicode MS" pitchFamily="34" charset="-128"/>
                  <a:cs typeface="Arial Unicode MS" pitchFamily="34" charset="-128"/>
                </a:rPr>
                <a:t>return</a:t>
              </a:r>
            </a:p>
          </p:txBody>
        </p:sp>
      </p:grpSp>
      <p:sp>
        <p:nvSpPr>
          <p:cNvPr id="65564" name="Text Box 94"/>
          <p:cNvSpPr txBox="1">
            <a:spLocks noChangeArrowheads="1"/>
          </p:cNvSpPr>
          <p:nvPr/>
        </p:nvSpPr>
        <p:spPr bwMode="auto">
          <a:xfrm>
            <a:off x="1317625" y="1038225"/>
            <a:ext cx="5757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400" smtClean="0">
                <a:solidFill>
                  <a:srgbClr val="FF0066"/>
                </a:solidFill>
                <a:latin typeface="Calibri" pitchFamily="34" charset="0"/>
                <a:ea typeface="Arial Unicode MS" pitchFamily="34" charset="-128"/>
                <a:cs typeface="Arial Unicode MS" pitchFamily="34" charset="-128"/>
              </a:rPr>
              <a:t>Searching each data source separately</a:t>
            </a:r>
          </a:p>
        </p:txBody>
      </p:sp>
      <p:sp>
        <p:nvSpPr>
          <p:cNvPr id="65565" name="Text Box 95"/>
          <p:cNvSpPr txBox="1">
            <a:spLocks noChangeArrowheads="1"/>
          </p:cNvSpPr>
          <p:nvPr/>
        </p:nvSpPr>
        <p:spPr bwMode="auto">
          <a:xfrm>
            <a:off x="669925" y="5827713"/>
            <a:ext cx="191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mtClean="0">
                <a:solidFill>
                  <a:srgbClr val="000000"/>
                </a:solidFill>
                <a:latin typeface="Calibri" pitchFamily="34" charset="0"/>
                <a:ea typeface="Arial Unicode MS" pitchFamily="34" charset="-128"/>
                <a:cs typeface="Arial Unicode MS" pitchFamily="34" charset="-128"/>
              </a:rPr>
              <a:t>Michael Piasecki</a:t>
            </a:r>
          </a:p>
          <a:p>
            <a:pPr eaLnBrk="1" fontAlgn="base" hangingPunct="1">
              <a:spcBef>
                <a:spcPct val="0"/>
              </a:spcBef>
              <a:spcAft>
                <a:spcPct val="0"/>
              </a:spcAft>
            </a:pPr>
            <a:r>
              <a:rPr lang="en-US" smtClean="0">
                <a:solidFill>
                  <a:srgbClr val="000000"/>
                </a:solidFill>
                <a:latin typeface="Calibri" pitchFamily="34" charset="0"/>
                <a:ea typeface="Arial Unicode MS" pitchFamily="34" charset="-128"/>
                <a:cs typeface="Arial Unicode MS" pitchFamily="34" charset="-128"/>
              </a:rPr>
              <a:t>Drexel University</a:t>
            </a:r>
          </a:p>
        </p:txBody>
      </p:sp>
    </p:spTree>
    <p:extLst>
      <p:ext uri="{BB962C8B-B14F-4D97-AF65-F5344CB8AC3E}">
        <p14:creationId xmlns:p14="http://schemas.microsoft.com/office/powerpoint/2010/main" val="33901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nodeType="afterGroup">
                            <p:stCondLst>
                              <p:cond delay="1000"/>
                            </p:stCondLst>
                            <p:childTnLst>
                              <p:par>
                                <p:cTn id="9" presetID="3" presetClass="exit" presetSubtype="10" fill="hold" nodeType="afterEffect">
                                  <p:stCondLst>
                                    <p:cond delay="500"/>
                                  </p:stCondLst>
                                  <p:childTnLst>
                                    <p:animEffect transition="out" filter="blinds(horizontal)">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par>
                          <p:cTn id="16" fill="hold" nodeType="afterGroup">
                            <p:stCondLst>
                              <p:cond delay="2500"/>
                            </p:stCondLst>
                            <p:childTnLst>
                              <p:par>
                                <p:cTn id="17" presetID="3" presetClass="entr" presetSubtype="1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par>
                          <p:cTn id="20" fill="hold" nodeType="afterGroup">
                            <p:stCondLst>
                              <p:cond delay="3500"/>
                            </p:stCondLst>
                            <p:childTnLst>
                              <p:par>
                                <p:cTn id="21" presetID="3" presetClass="exit" presetSubtype="10" fill="hold" nodeType="afterEffect">
                                  <p:stCondLst>
                                    <p:cond delay="50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par>
                          <p:cTn id="28" fill="hold" nodeType="afterGroup">
                            <p:stCondLst>
                              <p:cond delay="5000"/>
                            </p:stCondLst>
                            <p:childTnLst>
                              <p:par>
                                <p:cTn id="29" presetID="3" presetClass="entr" presetSubtype="10" fill="hold" nodeType="after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par>
                          <p:cTn id="32" fill="hold" nodeType="afterGroup">
                            <p:stCondLst>
                              <p:cond delay="6000"/>
                            </p:stCondLst>
                            <p:childTnLst>
                              <p:par>
                                <p:cTn id="33" presetID="3" presetClass="exit" presetSubtype="10" fill="hold" nodeType="afterEffect">
                                  <p:stCondLst>
                                    <p:cond delay="500"/>
                                  </p:stCondLst>
                                  <p:childTnLst>
                                    <p:animEffect transition="out" filter="blinds(horizontal)">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par>
                          <p:cTn id="36" fill="hold" nodeType="afterGroup">
                            <p:stCondLst>
                              <p:cond delay="7000"/>
                            </p:stCondLst>
                            <p:childTnLst>
                              <p:par>
                                <p:cTn id="37" presetID="3" presetClass="entr" presetSubtype="1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par>
                          <p:cTn id="40" fill="hold" nodeType="afterGroup">
                            <p:stCondLst>
                              <p:cond delay="7500"/>
                            </p:stCondLst>
                            <p:childTnLst>
                              <p:par>
                                <p:cTn id="41" presetID="3" presetClass="entr" presetSubtype="10" fill="hold" nodeType="afterEffect">
                                  <p:stCondLst>
                                    <p:cond delay="50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par>
                          <p:cTn id="44" fill="hold" nodeType="afterGroup">
                            <p:stCondLst>
                              <p:cond delay="8500"/>
                            </p:stCondLst>
                            <p:childTnLst>
                              <p:par>
                                <p:cTn id="45" presetID="3" presetClass="exit" presetSubtype="10" fill="hold" nodeType="afterEffect">
                                  <p:stCondLst>
                                    <p:cond delay="500"/>
                                  </p:stCondLst>
                                  <p:childTnLst>
                                    <p:animEffect transition="out" filter="blinds(horizontal)">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par>
                          <p:cTn id="48" fill="hold" nodeType="afterGroup">
                            <p:stCondLst>
                              <p:cond delay="9500"/>
                            </p:stCondLst>
                            <p:childTnLst>
                              <p:par>
                                <p:cTn id="49" presetID="3" presetClass="entr" presetSubtype="10" fill="hold" nodeType="afterEffect">
                                  <p:stCondLst>
                                    <p:cond delay="0"/>
                                  </p:stCondLst>
                                  <p:childTnLst>
                                    <p:set>
                                      <p:cBhvr>
                                        <p:cTn id="50" dur="1" fill="hold">
                                          <p:stCondLst>
                                            <p:cond delay="0"/>
                                          </p:stCondLst>
                                        </p:cTn>
                                        <p:tgtEl>
                                          <p:spTgt spid="65536"/>
                                        </p:tgtEl>
                                        <p:attrNameLst>
                                          <p:attrName>style.visibility</p:attrName>
                                        </p:attrNameLst>
                                      </p:cBhvr>
                                      <p:to>
                                        <p:strVal val="visible"/>
                                      </p:to>
                                    </p:set>
                                    <p:animEffect transition="in" filter="blinds(horizontal)">
                                      <p:cBhvr>
                                        <p:cTn id="51" dur="500"/>
                                        <p:tgtEl>
                                          <p:spTgt spid="65536"/>
                                        </p:tgtEl>
                                      </p:cBhvr>
                                    </p:animEffect>
                                  </p:childTnLst>
                                </p:cTn>
                              </p:par>
                            </p:childTnLst>
                          </p:cTn>
                        </p:par>
                        <p:par>
                          <p:cTn id="52" fill="hold" nodeType="afterGroup">
                            <p:stCondLst>
                              <p:cond delay="10000"/>
                            </p:stCondLst>
                            <p:childTnLst>
                              <p:par>
                                <p:cTn id="53" presetID="3" presetClass="entr" presetSubtype="10" fill="hold" nodeType="afterEffect">
                                  <p:stCondLst>
                                    <p:cond delay="50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childTnLst>
                          </p:cTn>
                        </p:par>
                        <p:par>
                          <p:cTn id="56" fill="hold" nodeType="afterGroup">
                            <p:stCondLst>
                              <p:cond delay="11000"/>
                            </p:stCondLst>
                            <p:childTnLst>
                              <p:par>
                                <p:cTn id="57" presetID="3" presetClass="exit" presetSubtype="10" fill="hold" nodeType="afterEffect">
                                  <p:stCondLst>
                                    <p:cond delay="500"/>
                                  </p:stCondLst>
                                  <p:childTnLst>
                                    <p:animEffect transition="out" filter="blinds(horizontal)">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childTnLst>
                          </p:cTn>
                        </p:par>
                        <p:par>
                          <p:cTn id="60" fill="hold" nodeType="afterGroup">
                            <p:stCondLst>
                              <p:cond delay="12000"/>
                            </p:stCondLst>
                            <p:childTnLst>
                              <p:par>
                                <p:cTn id="61" presetID="3" presetClass="entr" presetSubtype="1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linds(horizontal)">
                                      <p:cBhvr>
                                        <p:cTn id="63" dur="500"/>
                                        <p:tgtEl>
                                          <p:spTgt spid="27"/>
                                        </p:tgtEl>
                                      </p:cBhvr>
                                    </p:animEffect>
                                  </p:childTnLst>
                                </p:cTn>
                              </p:par>
                            </p:childTnLst>
                          </p:cTn>
                        </p:par>
                        <p:par>
                          <p:cTn id="64" fill="hold" nodeType="afterGroup">
                            <p:stCondLst>
                              <p:cond delay="12500"/>
                            </p:stCondLst>
                            <p:childTnLst>
                              <p:par>
                                <p:cTn id="65" presetID="3" presetClass="entr" presetSubtype="10" fill="hold" nodeType="afterEffect">
                                  <p:stCondLst>
                                    <p:cond delay="50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par>
                          <p:cTn id="68" fill="hold" nodeType="afterGroup">
                            <p:stCondLst>
                              <p:cond delay="13500"/>
                            </p:stCondLst>
                            <p:childTnLst>
                              <p:par>
                                <p:cTn id="69" presetID="3" presetClass="exit" presetSubtype="10" fill="hold" nodeType="afterEffect">
                                  <p:stCondLst>
                                    <p:cond delay="500"/>
                                  </p:stCondLst>
                                  <p:childTnLst>
                                    <p:animEffect transition="out" filter="blinds(horizontal)">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par>
                          <p:cTn id="72" fill="hold" nodeType="afterGroup">
                            <p:stCondLst>
                              <p:cond delay="14500"/>
                            </p:stCondLst>
                            <p:childTnLst>
                              <p:par>
                                <p:cTn id="73" presetID="3" presetClass="entr" presetSubtype="1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par>
                          <p:cTn id="76" fill="hold" nodeType="afterGroup">
                            <p:stCondLst>
                              <p:cond delay="15000"/>
                            </p:stCondLst>
                            <p:childTnLst>
                              <p:par>
                                <p:cTn id="77" presetID="3" presetClass="entr" presetSubtype="10" fill="hold" nodeType="afterEffect">
                                  <p:stCondLst>
                                    <p:cond delay="50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par>
                          <p:cTn id="80" fill="hold" nodeType="afterGroup">
                            <p:stCondLst>
                              <p:cond delay="16000"/>
                            </p:stCondLst>
                            <p:childTnLst>
                              <p:par>
                                <p:cTn id="81" presetID="3" presetClass="exit" presetSubtype="10" fill="hold" nodeType="afterEffect">
                                  <p:stCondLst>
                                    <p:cond delay="500"/>
                                  </p:stCondLst>
                                  <p:childTnLst>
                                    <p:animEffect transition="out" filter="blinds(horizontal)">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par>
                          <p:cTn id="84" fill="hold" nodeType="afterGroup">
                            <p:stCondLst>
                              <p:cond delay="17000"/>
                            </p:stCondLst>
                            <p:childTnLst>
                              <p:par>
                                <p:cTn id="85" presetID="3" presetClass="entr" presetSubtype="10"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linds(horizontal)">
                                      <p:cBhvr>
                                        <p:cTn id="87" dur="500"/>
                                        <p:tgtEl>
                                          <p:spTgt spid="31"/>
                                        </p:tgtEl>
                                      </p:cBhvr>
                                    </p:animEffect>
                                  </p:childTnLst>
                                </p:cTn>
                              </p:par>
                            </p:childTnLst>
                          </p:cTn>
                        </p:par>
                        <p:par>
                          <p:cTn id="88" fill="hold" nodeType="afterGroup">
                            <p:stCondLst>
                              <p:cond delay="17500"/>
                            </p:stCondLst>
                            <p:childTnLst>
                              <p:par>
                                <p:cTn id="89" presetID="3" presetClass="entr" presetSubtype="10" fill="hold" nodeType="afterEffect">
                                  <p:stCondLst>
                                    <p:cond delay="500"/>
                                  </p:stCondLst>
                                  <p:childTnLst>
                                    <p:set>
                                      <p:cBhvr>
                                        <p:cTn id="90" dur="1" fill="hold">
                                          <p:stCondLst>
                                            <p:cond delay="0"/>
                                          </p:stCondLst>
                                        </p:cTn>
                                        <p:tgtEl>
                                          <p:spTgt spid="25"/>
                                        </p:tgtEl>
                                        <p:attrNameLst>
                                          <p:attrName>style.visibility</p:attrName>
                                        </p:attrNameLst>
                                      </p:cBhvr>
                                      <p:to>
                                        <p:strVal val="visible"/>
                                      </p:to>
                                    </p:set>
                                    <p:animEffect transition="in" filter="blinds(horizontal)">
                                      <p:cBhvr>
                                        <p:cTn id="91" dur="500"/>
                                        <p:tgtEl>
                                          <p:spTgt spid="25"/>
                                        </p:tgtEl>
                                      </p:cBhvr>
                                    </p:animEffect>
                                  </p:childTnLst>
                                </p:cTn>
                              </p:par>
                            </p:childTnLst>
                          </p:cTn>
                        </p:par>
                        <p:par>
                          <p:cTn id="92" fill="hold" nodeType="afterGroup">
                            <p:stCondLst>
                              <p:cond delay="18500"/>
                            </p:stCondLst>
                            <p:childTnLst>
                              <p:par>
                                <p:cTn id="93" presetID="3" presetClass="exit" presetSubtype="10" fill="hold" nodeType="afterEffect">
                                  <p:stCondLst>
                                    <p:cond delay="500"/>
                                  </p:stCondLst>
                                  <p:childTnLst>
                                    <p:animEffect transition="out" filter="blinds(horizontal)">
                                      <p:cBhvr>
                                        <p:cTn id="94" dur="500"/>
                                        <p:tgtEl>
                                          <p:spTgt spid="25"/>
                                        </p:tgtEl>
                                      </p:cBhvr>
                                    </p:animEffect>
                                    <p:set>
                                      <p:cBhvr>
                                        <p:cTn id="95" dur="1" fill="hold">
                                          <p:stCondLst>
                                            <p:cond delay="499"/>
                                          </p:stCondLst>
                                        </p:cTn>
                                        <p:tgtEl>
                                          <p:spTgt spid="25"/>
                                        </p:tgtEl>
                                        <p:attrNameLst>
                                          <p:attrName>style.visibility</p:attrName>
                                        </p:attrNameLst>
                                      </p:cBhvr>
                                      <p:to>
                                        <p:strVal val="hidden"/>
                                      </p:to>
                                    </p:set>
                                  </p:childTnLst>
                                </p:cTn>
                              </p:par>
                            </p:childTnLst>
                          </p:cTn>
                        </p:par>
                        <p:par>
                          <p:cTn id="96" fill="hold" nodeType="afterGroup">
                            <p:stCondLst>
                              <p:cond delay="19500"/>
                            </p:stCondLst>
                            <p:childTnLst>
                              <p:par>
                                <p:cTn id="97" presetID="3" presetClass="entr" presetSubtype="10" fill="hold" nodeType="afterEffect">
                                  <p:stCondLst>
                                    <p:cond delay="0"/>
                                  </p:stCondLst>
                                  <p:childTnLst>
                                    <p:set>
                                      <p:cBhvr>
                                        <p:cTn id="98" dur="1" fill="hold">
                                          <p:stCondLst>
                                            <p:cond delay="0"/>
                                          </p:stCondLst>
                                        </p:cTn>
                                        <p:tgtEl>
                                          <p:spTgt spid="65537"/>
                                        </p:tgtEl>
                                        <p:attrNameLst>
                                          <p:attrName>style.visibility</p:attrName>
                                        </p:attrNameLst>
                                      </p:cBhvr>
                                      <p:to>
                                        <p:strVal val="visible"/>
                                      </p:to>
                                    </p:set>
                                    <p:animEffect transition="in" filter="blinds(horizontal)">
                                      <p:cBhvr>
                                        <p:cTn id="99" dur="500"/>
                                        <p:tgtEl>
                                          <p:spTgt spid="65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2700</TotalTime>
  <Words>1776</Words>
  <Application>Microsoft Office PowerPoint</Application>
  <PresentationFormat>On-screen Show (4:3)</PresentationFormat>
  <Paragraphs>299</Paragraphs>
  <Slides>28</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 Unicode MS</vt:lpstr>
      <vt:lpstr>ＭＳ Ｐゴシック</vt:lpstr>
      <vt:lpstr>Arial</vt:lpstr>
      <vt:lpstr>Calibri</vt:lpstr>
      <vt:lpstr>Mona Lisa Recut</vt:lpstr>
      <vt:lpstr>Script MT Bold</vt:lpstr>
      <vt:lpstr>Times New Roman</vt:lpstr>
      <vt:lpstr>Office Theme</vt:lpstr>
      <vt:lpstr>17_Office Theme</vt:lpstr>
      <vt:lpstr>3_Office Theme</vt:lpstr>
      <vt:lpstr>Community Approaches to Hydrologic Data and Model Sharing using Cloud Resources</vt:lpstr>
      <vt:lpstr>Outline</vt:lpstr>
      <vt:lpstr>PowerPoint Presentation</vt:lpstr>
      <vt:lpstr>Do you have the access or know how to take advantage of advanced computing capability?</vt:lpstr>
      <vt:lpstr>Cloud Computing</vt:lpstr>
      <vt:lpstr>Cloud Services-Oriented Architecture Paradigm of the World Wide Web</vt:lpstr>
      <vt:lpstr>CUAHSI Hydrologic Information System: A  Services-Oriented Architecture Based System for Sharing Hydrologic Data</vt:lpstr>
      <vt:lpstr>Hydrologic Data Challenges</vt:lpstr>
      <vt:lpstr>PowerPoint Presentation</vt:lpstr>
      <vt:lpstr>PowerPoint Presentation</vt:lpstr>
      <vt:lpstr>HIS Example.  1. Delineate Watershed using EPA Web Services </vt:lpstr>
      <vt:lpstr>2. Search last 22 years for all data in buffer around watershed</vt:lpstr>
      <vt:lpstr>3.  Download and plot data from multiple sources</vt:lpstr>
      <vt:lpstr>4.  Analyze with R using the HydroR plugin</vt:lpstr>
      <vt:lpstr>CUAHSI HIS:  A common window on water observations data for the United States unlike any that has existed before </vt:lpstr>
      <vt:lpstr>HydroShare - A web-based collaborative environment for the sharing of hydrologic data and models</vt:lpstr>
      <vt:lpstr>HydroShare Functionality to be Developed</vt:lpstr>
      <vt:lpstr>Imagine the Possibilities Enabled by Cloud-Based Systems</vt:lpstr>
      <vt:lpstr>Imagine the Possibilities Enabled by Cloud-Based Systems</vt:lpstr>
      <vt:lpstr>Imagine the Possibilities Enabled by Cloud-Based Systems</vt:lpstr>
      <vt:lpstr>Imagine the Possibilities Enabled by Cloud-Based Systems</vt:lpstr>
      <vt:lpstr>Imagine the Possibilities Enabled by Cloud-Based Systems</vt:lpstr>
      <vt:lpstr>Imagine Cloud Modeling</vt:lpstr>
      <vt:lpstr>Another Example</vt:lpstr>
      <vt:lpstr>But there is more…</vt:lpstr>
      <vt:lpstr>Summary and Conclusions</vt:lpstr>
      <vt:lpstr>Thanks to a lot of people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dc:title>
  <dc:creator>David Tarboton</dc:creator>
  <cp:lastModifiedBy>dtarb</cp:lastModifiedBy>
  <cp:revision>215</cp:revision>
  <cp:lastPrinted>2013-05-19T03:58:46Z</cp:lastPrinted>
  <dcterms:created xsi:type="dcterms:W3CDTF">2010-05-18T21:41:05Z</dcterms:created>
  <dcterms:modified xsi:type="dcterms:W3CDTF">2013-05-27T17:07:07Z</dcterms:modified>
</cp:coreProperties>
</file>