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40233600"/>
  <p:notesSz cx="9144000" cy="6858000"/>
  <p:defaultText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9" autoAdjust="0"/>
    <p:restoredTop sz="94706" autoAdjust="0"/>
  </p:normalViewPr>
  <p:slideViewPr>
    <p:cSldViewPr>
      <p:cViewPr>
        <p:scale>
          <a:sx n="30" d="100"/>
          <a:sy n="30" d="100"/>
        </p:scale>
        <p:origin x="216" y="2904"/>
      </p:cViewPr>
      <p:guideLst>
        <p:guide orient="horz" pos="12672"/>
        <p:guide pos="1612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64E45F4-7841-4468-8328-78BC18294039}" type="datetimeFigureOut">
              <a:rPr lang="en-US" smtClean="0"/>
              <a:pPr/>
              <a:t>12/9/2009</a:t>
            </a:fld>
            <a:endParaRPr lang="en-US"/>
          </a:p>
        </p:txBody>
      </p:sp>
      <p:sp>
        <p:nvSpPr>
          <p:cNvPr id="4" name="Slide Image Placeholder 3"/>
          <p:cNvSpPr>
            <a:spLocks noGrp="1" noRot="1" noChangeAspect="1"/>
          </p:cNvSpPr>
          <p:nvPr>
            <p:ph type="sldImg" idx="2"/>
          </p:nvPr>
        </p:nvSpPr>
        <p:spPr>
          <a:xfrm>
            <a:off x="2935288" y="514350"/>
            <a:ext cx="32734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490D36A9-8694-4FD4-ADD4-C10390551E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0D36A9-8694-4FD4-ADD4-C10390551EC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2498496"/>
            <a:ext cx="43525440" cy="8624147"/>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2799040"/>
            <a:ext cx="35844480" cy="1028192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43906-5198-4E6D-A359-299757353D14}"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43906-5198-4E6D-A359-299757353D14}"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9024627"/>
            <a:ext cx="64514733" cy="19223651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9024627"/>
            <a:ext cx="192708527" cy="19223651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43906-5198-4E6D-A359-299757353D14}"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43906-5198-4E6D-A359-299757353D14}"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5853816"/>
            <a:ext cx="43525440" cy="799084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7052720"/>
            <a:ext cx="43525440" cy="880109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43906-5198-4E6D-A359-299757353D14}"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4" y="52573773"/>
            <a:ext cx="128611627" cy="148687364"/>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4" y="52573773"/>
            <a:ext cx="128611633" cy="148687364"/>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43906-5198-4E6D-A359-299757353D14}" type="datetimeFigureOut">
              <a:rPr lang="en-US" smtClean="0"/>
              <a:pPr/>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611210"/>
            <a:ext cx="4608576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9005997"/>
            <a:ext cx="22625053" cy="3753270"/>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1" y="12759267"/>
            <a:ext cx="22625053" cy="23180890"/>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9005997"/>
            <a:ext cx="22633940" cy="3753270"/>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759267"/>
            <a:ext cx="22633940" cy="23180890"/>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43906-5198-4E6D-A359-299757353D14}" type="datetimeFigureOut">
              <a:rPr lang="en-US" smtClean="0"/>
              <a:pPr/>
              <a:t>12/9/2009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43906-5198-4E6D-A359-299757353D14}" type="datetimeFigureOut">
              <a:rPr lang="en-US" smtClean="0"/>
              <a:pPr/>
              <a:t>12/9/2009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43906-5198-4E6D-A359-299757353D14}" type="datetimeFigureOut">
              <a:rPr lang="en-US" smtClean="0"/>
              <a:pPr/>
              <a:t>12/9/2009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601893"/>
            <a:ext cx="16846553" cy="681736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601897"/>
            <a:ext cx="28625800" cy="3433826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419257"/>
            <a:ext cx="16846553" cy="2752090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43906-5198-4E6D-A359-299757353D14}" type="datetimeFigureOut">
              <a:rPr lang="en-US" smtClean="0"/>
              <a:pPr/>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8163521"/>
            <a:ext cx="30723840" cy="332486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594947"/>
            <a:ext cx="30723840" cy="2414016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1488384"/>
            <a:ext cx="30723840" cy="472185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43906-5198-4E6D-A359-299757353D14}" type="datetimeFigureOut">
              <a:rPr lang="en-US" smtClean="0"/>
              <a:pPr/>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1CDC5-529A-4D3A-ABDA-8440C82532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611210"/>
            <a:ext cx="46085760" cy="6705600"/>
          </a:xfrm>
          <a:prstGeom prst="rect">
            <a:avLst/>
          </a:prstGeom>
        </p:spPr>
        <p:txBody>
          <a:bodyPr vert="horz" lIns="512064" tIns="256032" rIns="512064" bIns="2560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9387844"/>
            <a:ext cx="46085760" cy="26552316"/>
          </a:xfrm>
          <a:prstGeom prst="rect">
            <a:avLst/>
          </a:prstGeom>
        </p:spPr>
        <p:txBody>
          <a:bodyPr vert="horz" lIns="512064" tIns="256032" rIns="512064" bIns="2560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7290590"/>
            <a:ext cx="11948160" cy="2142067"/>
          </a:xfrm>
          <a:prstGeom prst="rect">
            <a:avLst/>
          </a:prstGeom>
        </p:spPr>
        <p:txBody>
          <a:bodyPr vert="horz" lIns="512064" tIns="256032" rIns="512064" bIns="256032" rtlCol="0" anchor="ctr"/>
          <a:lstStyle>
            <a:lvl1pPr algn="l">
              <a:defRPr sz="6700">
                <a:solidFill>
                  <a:schemeClr val="tx1">
                    <a:tint val="75000"/>
                  </a:schemeClr>
                </a:solidFill>
              </a:defRPr>
            </a:lvl1pPr>
          </a:lstStyle>
          <a:p>
            <a:fld id="{EF643906-5198-4E6D-A359-299757353D14}" type="datetimeFigureOut">
              <a:rPr lang="en-US" smtClean="0"/>
              <a:pPr/>
              <a:t>12/9/2009</a:t>
            </a:fld>
            <a:endParaRPr lang="en-US"/>
          </a:p>
        </p:txBody>
      </p:sp>
      <p:sp>
        <p:nvSpPr>
          <p:cNvPr id="5" name="Footer Placeholder 4"/>
          <p:cNvSpPr>
            <a:spLocks noGrp="1"/>
          </p:cNvSpPr>
          <p:nvPr>
            <p:ph type="ftr" sz="quarter" idx="3"/>
          </p:nvPr>
        </p:nvSpPr>
        <p:spPr>
          <a:xfrm>
            <a:off x="17495520" y="37290590"/>
            <a:ext cx="16215360" cy="2142067"/>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7290590"/>
            <a:ext cx="11948160" cy="2142067"/>
          </a:xfrm>
          <a:prstGeom prst="rect">
            <a:avLst/>
          </a:prstGeom>
        </p:spPr>
        <p:txBody>
          <a:bodyPr vert="horz" lIns="512064" tIns="256032" rIns="512064" bIns="256032" rtlCol="0" anchor="ctr"/>
          <a:lstStyle>
            <a:lvl1pPr algn="r">
              <a:defRPr sz="6700">
                <a:solidFill>
                  <a:schemeClr val="tx1">
                    <a:tint val="75000"/>
                  </a:schemeClr>
                </a:solidFill>
              </a:defRPr>
            </a:lvl1pPr>
          </a:lstStyle>
          <a:p>
            <a:fld id="{5E11CDC5-529A-4D3A-ABDA-8440C82532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064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5120640" rtl="0" eaLnBrk="1" latinLnBrk="0" hangingPunct="1">
        <a:spcBef>
          <a:spcPct val="20000"/>
        </a:spcBef>
        <a:buFont typeface="Arial" pitchFamily="34" charset="0"/>
        <a:buChar char="•"/>
        <a:defRPr sz="17900" kern="1200">
          <a:solidFill>
            <a:schemeClr val="tx1"/>
          </a:solidFill>
          <a:latin typeface="+mn-lt"/>
          <a:ea typeface="+mn-ea"/>
          <a:cs typeface="+mn-cs"/>
        </a:defRPr>
      </a:lvl1pPr>
      <a:lvl2pPr marL="4160520" indent="-1600200" algn="l" defTabSz="5120640" rtl="0" eaLnBrk="1" latinLnBrk="0" hangingPunct="1">
        <a:spcBef>
          <a:spcPct val="20000"/>
        </a:spcBef>
        <a:buFont typeface="Arial" pitchFamily="34" charset="0"/>
        <a:buChar char="–"/>
        <a:defRPr sz="15700" kern="1200">
          <a:solidFill>
            <a:schemeClr val="tx1"/>
          </a:solidFill>
          <a:latin typeface="+mn-lt"/>
          <a:ea typeface="+mn-ea"/>
          <a:cs typeface="+mn-cs"/>
        </a:defRPr>
      </a:lvl2pPr>
      <a:lvl3pPr marL="6400800" indent="-1280160" algn="l" defTabSz="5120640"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9611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52144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408176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4208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20240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627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5.emf"/><Relationship Id="rId18" Type="http://schemas.openxmlformats.org/officeDocument/2006/relationships/image" Target="../media/image17.png"/><Relationship Id="rId3" Type="http://schemas.openxmlformats.org/officeDocument/2006/relationships/notesSlide" Target="../notesSlides/notesSlide1.xml"/><Relationship Id="rId21" Type="http://schemas.openxmlformats.org/officeDocument/2006/relationships/oleObject" Target="../embeddings/oleObject7.bin"/><Relationship Id="rId7" Type="http://schemas.openxmlformats.org/officeDocument/2006/relationships/oleObject" Target="../embeddings/oleObject1.bin"/><Relationship Id="rId12" Type="http://schemas.openxmlformats.org/officeDocument/2006/relationships/oleObject" Target="../embeddings/oleObject2.bin"/><Relationship Id="rId17" Type="http://schemas.openxmlformats.org/officeDocument/2006/relationships/oleObject" Target="../embeddings/oleObject5.bin"/><Relationship Id="rId25" Type="http://schemas.openxmlformats.org/officeDocument/2006/relationships/hyperlink" Target="http://www.mcs.anl.gov/research/projects/mpich2/" TargetMode="External"/><Relationship Id="rId2" Type="http://schemas.openxmlformats.org/officeDocument/2006/relationships/slideLayout" Target="../slideLayouts/slideLayout1.xml"/><Relationship Id="rId16" Type="http://schemas.openxmlformats.org/officeDocument/2006/relationships/oleObject" Target="../embeddings/oleObject4.bin"/><Relationship Id="rId20"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image" Target="../media/image10.emf"/><Relationship Id="rId11" Type="http://schemas.openxmlformats.org/officeDocument/2006/relationships/image" Target="../media/image14.emf"/><Relationship Id="rId24" Type="http://schemas.openxmlformats.org/officeDocument/2006/relationships/oleObject" Target="../embeddings/oleObject8.bin"/><Relationship Id="rId5" Type="http://schemas.openxmlformats.org/officeDocument/2006/relationships/image" Target="../media/image9.jpeg"/><Relationship Id="rId15" Type="http://schemas.openxmlformats.org/officeDocument/2006/relationships/image" Target="../media/image16.emf"/><Relationship Id="rId23" Type="http://schemas.openxmlformats.org/officeDocument/2006/relationships/image" Target="../media/image20.emf"/><Relationship Id="rId10" Type="http://schemas.openxmlformats.org/officeDocument/2006/relationships/image" Target="../media/image13.emf"/><Relationship Id="rId19" Type="http://schemas.openxmlformats.org/officeDocument/2006/relationships/image" Target="../media/image18.png"/><Relationship Id="rId4" Type="http://schemas.openxmlformats.org/officeDocument/2006/relationships/hyperlink" Target="http://www.engineering.usu.edu/dtarb/taudem" TargetMode="External"/><Relationship Id="rId9" Type="http://schemas.openxmlformats.org/officeDocument/2006/relationships/image" Target="../media/image12.png"/><Relationship Id="rId14" Type="http://schemas.openxmlformats.org/officeDocument/2006/relationships/oleObject" Target="../embeddings/oleObject3.bin"/><Relationship Id="rId22"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69"/>
          <p:cNvSpPr>
            <a:spLocks noChangeArrowheads="1"/>
          </p:cNvSpPr>
          <p:nvPr/>
        </p:nvSpPr>
        <p:spPr bwMode="auto">
          <a:xfrm>
            <a:off x="914400" y="914400"/>
            <a:ext cx="49377600" cy="38404800"/>
          </a:xfrm>
          <a:prstGeom prst="rect">
            <a:avLst/>
          </a:prstGeom>
          <a:noFill/>
          <a:ln w="152400">
            <a:solidFill>
              <a:srgbClr val="326598"/>
            </a:solidFill>
            <a:miter lim="800000"/>
            <a:headEnd/>
            <a:tailEnd/>
          </a:ln>
        </p:spPr>
        <p:txBody>
          <a:bodyPr wrap="none" anchor="ctr"/>
          <a:lstStyle/>
          <a:p>
            <a:pPr eaLnBrk="0" hangingPunct="0"/>
            <a:endParaRPr lang="en-US"/>
          </a:p>
        </p:txBody>
      </p:sp>
      <p:sp>
        <p:nvSpPr>
          <p:cNvPr id="4" name="Text Box 13"/>
          <p:cNvSpPr txBox="1">
            <a:spLocks noChangeArrowheads="1"/>
          </p:cNvSpPr>
          <p:nvPr/>
        </p:nvSpPr>
        <p:spPr bwMode="auto">
          <a:xfrm>
            <a:off x="43815000" y="5562600"/>
            <a:ext cx="6248400" cy="1384995"/>
          </a:xfrm>
          <a:prstGeom prst="rect">
            <a:avLst/>
          </a:prstGeom>
          <a:noFill/>
          <a:ln w="9525" algn="ctr">
            <a:noFill/>
            <a:miter lim="800000"/>
            <a:headEnd/>
            <a:tailEnd/>
          </a:ln>
        </p:spPr>
        <p:txBody>
          <a:bodyPr wrap="square">
            <a:spAutoFit/>
          </a:bodyPr>
          <a:lstStyle/>
          <a:p>
            <a:pPr algn="ctr" defTabSz="4389438"/>
            <a:r>
              <a:rPr lang="en-US" sz="2800" dirty="0" smtClean="0"/>
              <a:t>This research was funded by the US Army Research and Development Center under contract number W9124Z-08-P-0420</a:t>
            </a:r>
            <a:endParaRPr lang="en-US" sz="2800" dirty="0"/>
          </a:p>
        </p:txBody>
      </p:sp>
      <p:sp>
        <p:nvSpPr>
          <p:cNvPr id="18" name="Rectangle 2034"/>
          <p:cNvSpPr>
            <a:spLocks noChangeArrowheads="1"/>
          </p:cNvSpPr>
          <p:nvPr/>
        </p:nvSpPr>
        <p:spPr bwMode="auto">
          <a:xfrm>
            <a:off x="40995600" y="957943"/>
            <a:ext cx="9067800" cy="1676400"/>
          </a:xfrm>
          <a:prstGeom prst="rect">
            <a:avLst/>
          </a:prstGeom>
          <a:noFill/>
          <a:ln w="9525">
            <a:noFill/>
            <a:miter lim="800000"/>
            <a:headEnd/>
            <a:tailEnd/>
          </a:ln>
          <a:effectLst/>
        </p:spPr>
        <p:txBody>
          <a:bodyPr lIns="154077" tIns="77040" rIns="154077" bIns="77040" anchor="ctr"/>
          <a:lstStyle/>
          <a:p>
            <a:pPr algn="r" defTabSz="1085850" eaLnBrk="0" hangingPunct="0"/>
            <a:r>
              <a:rPr lang="en-US" sz="11500" dirty="0" smtClean="0"/>
              <a:t>H41A-0867</a:t>
            </a:r>
            <a:endParaRPr lang="en-US" sz="9600" b="1" i="1" baseline="30000" dirty="0">
              <a:effectLst>
                <a:outerShdw blurRad="38100" dist="38100" dir="2700000" algn="tl">
                  <a:srgbClr val="C0C0C0"/>
                </a:outerShdw>
              </a:effectLst>
            </a:endParaRPr>
          </a:p>
        </p:txBody>
      </p:sp>
      <p:sp>
        <p:nvSpPr>
          <p:cNvPr id="19" name="Rectangle 2169"/>
          <p:cNvSpPr>
            <a:spLocks noChangeArrowheads="1"/>
          </p:cNvSpPr>
          <p:nvPr/>
        </p:nvSpPr>
        <p:spPr bwMode="auto">
          <a:xfrm>
            <a:off x="914400" y="957943"/>
            <a:ext cx="49377600" cy="6181726"/>
          </a:xfrm>
          <a:prstGeom prst="rect">
            <a:avLst/>
          </a:prstGeom>
          <a:noFill/>
          <a:ln w="152400">
            <a:solidFill>
              <a:srgbClr val="326598"/>
            </a:solidFill>
            <a:miter lim="800000"/>
            <a:headEnd/>
            <a:tailEnd/>
          </a:ln>
        </p:spPr>
        <p:txBody>
          <a:bodyPr wrap="none" anchor="ctr"/>
          <a:lstStyle/>
          <a:p>
            <a:pPr eaLnBrk="0" hangingPunct="0"/>
            <a:endParaRPr lang="en-US"/>
          </a:p>
        </p:txBody>
      </p:sp>
      <p:sp>
        <p:nvSpPr>
          <p:cNvPr id="20" name="Rectangle 2169"/>
          <p:cNvSpPr>
            <a:spLocks noChangeArrowheads="1"/>
          </p:cNvSpPr>
          <p:nvPr/>
        </p:nvSpPr>
        <p:spPr bwMode="auto">
          <a:xfrm>
            <a:off x="1219200" y="7391400"/>
            <a:ext cx="15849600" cy="57150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21" name="TextBox 20"/>
          <p:cNvSpPr txBox="1"/>
          <p:nvPr/>
        </p:nvSpPr>
        <p:spPr>
          <a:xfrm>
            <a:off x="3539192" y="8001000"/>
            <a:ext cx="3852208" cy="1200329"/>
          </a:xfrm>
          <a:prstGeom prst="rect">
            <a:avLst/>
          </a:prstGeom>
          <a:noFill/>
        </p:spPr>
        <p:txBody>
          <a:bodyPr wrap="none" rtlCol="0">
            <a:spAutoFit/>
          </a:bodyPr>
          <a:lstStyle/>
          <a:p>
            <a:r>
              <a:rPr lang="en-US" sz="7200" b="1" dirty="0" smtClean="0"/>
              <a:t>Overview</a:t>
            </a:r>
            <a:endParaRPr lang="en-US" sz="7200" b="1" dirty="0"/>
          </a:p>
        </p:txBody>
      </p:sp>
      <p:sp>
        <p:nvSpPr>
          <p:cNvPr id="22" name="Oval 21"/>
          <p:cNvSpPr/>
          <p:nvPr/>
        </p:nvSpPr>
        <p:spPr>
          <a:xfrm>
            <a:off x="1524000" y="7743371"/>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1</a:t>
            </a:r>
            <a:endParaRPr lang="en-US" dirty="0"/>
          </a:p>
        </p:txBody>
      </p:sp>
      <p:sp>
        <p:nvSpPr>
          <p:cNvPr id="23" name="TextBox 22"/>
          <p:cNvSpPr txBox="1"/>
          <p:nvPr/>
        </p:nvSpPr>
        <p:spPr>
          <a:xfrm>
            <a:off x="4800600" y="9448800"/>
            <a:ext cx="11887200" cy="3108543"/>
          </a:xfrm>
          <a:prstGeom prst="rect">
            <a:avLst/>
          </a:prstGeom>
          <a:noFill/>
        </p:spPr>
        <p:txBody>
          <a:bodyPr wrap="square" rtlCol="0">
            <a:spAutoFit/>
          </a:bodyPr>
          <a:lstStyle/>
          <a:p>
            <a:pPr algn="just"/>
            <a:r>
              <a:rPr lang="en-US" sz="2800" dirty="0" smtClean="0"/>
              <a:t>Hydrologic terrain analysis augments the information content of digital elevation data by removing spurious pits, defining a connected flow field, and calculating surfaces of hydrologic information derived from the flow field.  It supports watershed delineation and preprocessing for distributed hydrologic models. This work advances the capability to derive hydrologic information from digital elevation data using parallel programming methods to provide improved runtime efficiency and enable the capability to run larger problems. </a:t>
            </a:r>
            <a:endParaRPr lang="en-US" sz="2800" dirty="0"/>
          </a:p>
        </p:txBody>
      </p:sp>
      <p:sp>
        <p:nvSpPr>
          <p:cNvPr id="69" name="Rectangle 2169"/>
          <p:cNvSpPr>
            <a:spLocks noChangeArrowheads="1"/>
          </p:cNvSpPr>
          <p:nvPr/>
        </p:nvSpPr>
        <p:spPr bwMode="auto">
          <a:xfrm>
            <a:off x="17373600" y="24079200"/>
            <a:ext cx="16002000" cy="150114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70" name="Rectangle 2169"/>
          <p:cNvSpPr>
            <a:spLocks noChangeArrowheads="1"/>
          </p:cNvSpPr>
          <p:nvPr/>
        </p:nvSpPr>
        <p:spPr bwMode="auto">
          <a:xfrm>
            <a:off x="33680400" y="7391400"/>
            <a:ext cx="16306800" cy="316992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72" name="Oval 71"/>
          <p:cNvSpPr/>
          <p:nvPr/>
        </p:nvSpPr>
        <p:spPr>
          <a:xfrm>
            <a:off x="34061400" y="7772400"/>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6</a:t>
            </a:r>
            <a:endParaRPr lang="en-US" dirty="0"/>
          </a:p>
        </p:txBody>
      </p:sp>
      <p:sp>
        <p:nvSpPr>
          <p:cNvPr id="74" name="Oval 73"/>
          <p:cNvSpPr/>
          <p:nvPr/>
        </p:nvSpPr>
        <p:spPr>
          <a:xfrm>
            <a:off x="17754600" y="7772400"/>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4</a:t>
            </a:r>
            <a:endParaRPr lang="en-US" dirty="0"/>
          </a:p>
        </p:txBody>
      </p:sp>
      <p:sp>
        <p:nvSpPr>
          <p:cNvPr id="75" name="Rectangle 2169"/>
          <p:cNvSpPr>
            <a:spLocks noChangeArrowheads="1"/>
          </p:cNvSpPr>
          <p:nvPr/>
        </p:nvSpPr>
        <p:spPr bwMode="auto">
          <a:xfrm>
            <a:off x="17373600" y="7391401"/>
            <a:ext cx="16002000" cy="163068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117" name="TextBox 116"/>
          <p:cNvSpPr txBox="1"/>
          <p:nvPr/>
        </p:nvSpPr>
        <p:spPr>
          <a:xfrm>
            <a:off x="7696200" y="3962400"/>
            <a:ext cx="36576000" cy="3170099"/>
          </a:xfrm>
          <a:prstGeom prst="rect">
            <a:avLst/>
          </a:prstGeom>
          <a:noFill/>
        </p:spPr>
        <p:txBody>
          <a:bodyPr wrap="square" rtlCol="0">
            <a:spAutoFit/>
          </a:bodyPr>
          <a:lstStyle/>
          <a:p>
            <a:pPr algn="ctr"/>
            <a:r>
              <a:rPr lang="en-US" sz="5000" dirty="0" smtClean="0"/>
              <a:t>David G Tarboton</a:t>
            </a:r>
            <a:r>
              <a:rPr lang="en-US" sz="5000" baseline="30000" dirty="0" smtClean="0"/>
              <a:t>1</a:t>
            </a:r>
            <a:r>
              <a:rPr lang="en-US" sz="5000" dirty="0" smtClean="0"/>
              <a:t>, Dan W Watson</a:t>
            </a:r>
            <a:r>
              <a:rPr lang="en-US" sz="5000" baseline="30000" dirty="0" smtClean="0"/>
              <a:t>2</a:t>
            </a:r>
            <a:r>
              <a:rPr lang="en-US" sz="5000" dirty="0" smtClean="0"/>
              <a:t>, Robert M Wallace</a:t>
            </a:r>
            <a:r>
              <a:rPr lang="en-US" sz="5000" baseline="30000" dirty="0" smtClean="0"/>
              <a:t>3</a:t>
            </a:r>
            <a:r>
              <a:rPr lang="en-US" sz="5000" dirty="0" smtClean="0"/>
              <a:t>, Kim A T Schreuders</a:t>
            </a:r>
            <a:r>
              <a:rPr lang="en-US" sz="5000" baseline="30000" dirty="0" smtClean="0"/>
              <a:t>1</a:t>
            </a:r>
            <a:r>
              <a:rPr lang="en-US" sz="5000" dirty="0" smtClean="0"/>
              <a:t>, </a:t>
            </a:r>
            <a:r>
              <a:rPr lang="en-US" sz="5000" dirty="0" err="1" smtClean="0"/>
              <a:t>Teklu</a:t>
            </a:r>
            <a:r>
              <a:rPr lang="en-US" sz="5000" dirty="0" smtClean="0"/>
              <a:t> Tesfa</a:t>
            </a:r>
            <a:r>
              <a:rPr lang="en-US" sz="5000" baseline="30000" dirty="0" smtClean="0"/>
              <a:t>1</a:t>
            </a:r>
            <a:endParaRPr lang="en-US" sz="5000" dirty="0" smtClean="0"/>
          </a:p>
          <a:p>
            <a:pPr algn="ctr"/>
            <a:r>
              <a:rPr lang="en-US" sz="5000" dirty="0" smtClean="0"/>
              <a:t>1. Utah Water Research Laboratory, Utah State University, Logan, Utah, USA, 2. Computer Science, Utah State University, Logan, Utah, USA, </a:t>
            </a:r>
          </a:p>
          <a:p>
            <a:pPr algn="ctr"/>
            <a:r>
              <a:rPr lang="en-US" sz="5000" dirty="0" smtClean="0"/>
              <a:t>3. US Army Engineer Research and Development Center, Information Technology Lab, Vicksburg, Mississippi, USA</a:t>
            </a:r>
          </a:p>
          <a:p>
            <a:pPr algn="ctr"/>
            <a:endParaRPr lang="en-US" sz="5000" dirty="0"/>
          </a:p>
        </p:txBody>
      </p:sp>
      <p:sp>
        <p:nvSpPr>
          <p:cNvPr id="120" name="TextBox 119"/>
          <p:cNvSpPr txBox="1"/>
          <p:nvPr/>
        </p:nvSpPr>
        <p:spPr>
          <a:xfrm>
            <a:off x="990600" y="6172200"/>
            <a:ext cx="13859948" cy="923330"/>
          </a:xfrm>
          <a:prstGeom prst="rect">
            <a:avLst/>
          </a:prstGeom>
          <a:noFill/>
        </p:spPr>
        <p:txBody>
          <a:bodyPr wrap="none" rtlCol="0">
            <a:spAutoFit/>
          </a:bodyPr>
          <a:lstStyle/>
          <a:p>
            <a:r>
              <a:rPr lang="en-US" sz="5400" dirty="0" smtClean="0">
                <a:hlinkClick r:id="rId4"/>
              </a:rPr>
              <a:t>http://www.engineering.usu.edu/dtarb/taudem</a:t>
            </a:r>
            <a:r>
              <a:rPr lang="en-US" sz="5400" dirty="0" smtClean="0"/>
              <a:t> </a:t>
            </a:r>
            <a:endParaRPr lang="en-US" sz="5400" dirty="0"/>
          </a:p>
        </p:txBody>
      </p:sp>
      <p:sp>
        <p:nvSpPr>
          <p:cNvPr id="123" name="Rectangle 2169"/>
          <p:cNvSpPr>
            <a:spLocks noChangeArrowheads="1"/>
          </p:cNvSpPr>
          <p:nvPr/>
        </p:nvSpPr>
        <p:spPr bwMode="auto">
          <a:xfrm>
            <a:off x="1219200" y="13487400"/>
            <a:ext cx="15849600" cy="82296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140" name="Oval 139"/>
          <p:cNvSpPr/>
          <p:nvPr/>
        </p:nvSpPr>
        <p:spPr>
          <a:xfrm>
            <a:off x="1524000" y="13944600"/>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2</a:t>
            </a:r>
            <a:endParaRPr lang="en-US" dirty="0"/>
          </a:p>
        </p:txBody>
      </p:sp>
      <p:sp>
        <p:nvSpPr>
          <p:cNvPr id="166" name="Oval 165"/>
          <p:cNvSpPr/>
          <p:nvPr/>
        </p:nvSpPr>
        <p:spPr>
          <a:xfrm>
            <a:off x="17754600" y="24536400"/>
            <a:ext cx="1629398"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5</a:t>
            </a:r>
            <a:endParaRPr lang="en-US" dirty="0"/>
          </a:p>
        </p:txBody>
      </p:sp>
      <p:sp>
        <p:nvSpPr>
          <p:cNvPr id="142" name="TextBox 141"/>
          <p:cNvSpPr txBox="1"/>
          <p:nvPr/>
        </p:nvSpPr>
        <p:spPr>
          <a:xfrm>
            <a:off x="3581400" y="14173200"/>
            <a:ext cx="9873344" cy="1200329"/>
          </a:xfrm>
          <a:prstGeom prst="rect">
            <a:avLst/>
          </a:prstGeom>
          <a:noFill/>
        </p:spPr>
        <p:txBody>
          <a:bodyPr wrap="none" rtlCol="0">
            <a:spAutoFit/>
          </a:bodyPr>
          <a:lstStyle/>
          <a:p>
            <a:r>
              <a:rPr lang="en-US" sz="7200" b="1" dirty="0" smtClean="0"/>
              <a:t>Overall Parallel Approach</a:t>
            </a:r>
            <a:endParaRPr lang="en-US" sz="7200" b="1" dirty="0"/>
          </a:p>
        </p:txBody>
      </p:sp>
      <p:pic>
        <p:nvPicPr>
          <p:cNvPr id="114" name="Picture 20" descr="castlogo"/>
          <p:cNvPicPr>
            <a:picLocks noChangeAspect="1" noChangeArrowheads="1"/>
          </p:cNvPicPr>
          <p:nvPr/>
        </p:nvPicPr>
        <p:blipFill>
          <a:blip r:embed="rId5" cstate="print"/>
          <a:srcRect/>
          <a:stretch>
            <a:fillRect/>
          </a:stretch>
        </p:blipFill>
        <p:spPr bwMode="auto">
          <a:xfrm>
            <a:off x="45339000" y="2514600"/>
            <a:ext cx="3810000" cy="2899521"/>
          </a:xfrm>
          <a:prstGeom prst="rect">
            <a:avLst/>
          </a:prstGeom>
          <a:noFill/>
          <a:ln w="9525">
            <a:noFill/>
            <a:miter lim="800000"/>
            <a:headEnd/>
            <a:tailEnd/>
          </a:ln>
        </p:spPr>
      </p:pic>
      <p:sp>
        <p:nvSpPr>
          <p:cNvPr id="6" name="Rectangle 2033"/>
          <p:cNvSpPr>
            <a:spLocks noChangeArrowheads="1"/>
          </p:cNvSpPr>
          <p:nvPr/>
        </p:nvSpPr>
        <p:spPr bwMode="auto">
          <a:xfrm>
            <a:off x="2286000" y="838200"/>
            <a:ext cx="45872400" cy="4150329"/>
          </a:xfrm>
          <a:prstGeom prst="rect">
            <a:avLst/>
          </a:prstGeom>
          <a:noFill/>
          <a:ln w="9525">
            <a:noFill/>
            <a:miter lim="800000"/>
            <a:headEnd/>
            <a:tailEnd/>
          </a:ln>
          <a:effectLst/>
        </p:spPr>
        <p:txBody>
          <a:bodyPr lIns="154077" tIns="77040" rIns="154077" bIns="77040" anchor="ctr"/>
          <a:lstStyle/>
          <a:p>
            <a:pPr algn="ctr" defTabSz="1085850" eaLnBrk="0" hangingPunct="0"/>
            <a:r>
              <a:rPr lang="en-US" sz="13800" b="1" dirty="0" smtClean="0"/>
              <a:t>Hydrologic Terrain Processing Using Parallel Computing</a:t>
            </a:r>
            <a:endParaRPr lang="en-US" sz="13800" dirty="0" smtClean="0"/>
          </a:p>
        </p:txBody>
      </p:sp>
      <p:pic>
        <p:nvPicPr>
          <p:cNvPr id="116" name="Picture 115" descr="vertical_logo_blue.eps"/>
          <p:cNvPicPr>
            <a:picLocks noChangeAspect="1"/>
          </p:cNvPicPr>
          <p:nvPr/>
        </p:nvPicPr>
        <p:blipFill>
          <a:blip r:embed="rId6" cstate="print"/>
          <a:stretch>
            <a:fillRect/>
          </a:stretch>
        </p:blipFill>
        <p:spPr>
          <a:xfrm>
            <a:off x="1143001" y="2209800"/>
            <a:ext cx="5614242" cy="3571401"/>
          </a:xfrm>
          <a:prstGeom prst="rect">
            <a:avLst/>
          </a:prstGeom>
        </p:spPr>
      </p:pic>
      <p:graphicFrame>
        <p:nvGraphicFramePr>
          <p:cNvPr id="2051" name="Object 4"/>
          <p:cNvGraphicFramePr>
            <a:graphicFrameLocks noChangeAspect="1"/>
          </p:cNvGraphicFramePr>
          <p:nvPr/>
        </p:nvGraphicFramePr>
        <p:xfrm>
          <a:off x="1447800" y="9660203"/>
          <a:ext cx="2819400" cy="3293797"/>
        </p:xfrm>
        <a:graphic>
          <a:graphicData uri="http://schemas.openxmlformats.org/presentationml/2006/ole">
            <p:oleObj spid="_x0000_s2051" name="Graph Sheet" r:id="rId7" imgW="3352680" imgH="2590560" progId="">
              <p:embed/>
            </p:oleObj>
          </a:graphicData>
        </a:graphic>
      </p:graphicFrame>
      <p:sp>
        <p:nvSpPr>
          <p:cNvPr id="124" name="Rectangle 3"/>
          <p:cNvSpPr txBox="1">
            <a:spLocks noChangeArrowheads="1"/>
          </p:cNvSpPr>
          <p:nvPr/>
        </p:nvSpPr>
        <p:spPr>
          <a:xfrm>
            <a:off x="1752600" y="16078200"/>
            <a:ext cx="7315200" cy="5257800"/>
          </a:xfrm>
          <a:prstGeom prst="rect">
            <a:avLst/>
          </a:prstGeom>
        </p:spPr>
        <p:txBody>
          <a:bodyPr vert="horz" lIns="512064" tIns="256032" rIns="512064" bIns="256032" rtlCol="0">
            <a:noAutofit/>
          </a:bodyPr>
          <a:lstStyle/>
          <a:p>
            <a:pPr marL="284163" marR="0" lvl="0" indent="-284163"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MPI, distributed memory paradigm</a:t>
            </a:r>
          </a:p>
          <a:p>
            <a:pPr marL="284163" marR="0" lvl="0" indent="-284163"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Row oriented partitions</a:t>
            </a:r>
          </a:p>
          <a:p>
            <a:pPr marL="284163" marR="0" lvl="0" indent="-284163"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Each process includes one buffer row on either side</a:t>
            </a:r>
          </a:p>
          <a:p>
            <a:pPr marL="284163" marR="0" lvl="0" indent="-284163"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Each process does not change buffer row</a:t>
            </a:r>
          </a:p>
          <a:p>
            <a:pPr marL="284163" marR="0" lvl="0" indent="-284163"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Each process uses block input/output on its part of the domain</a:t>
            </a:r>
          </a:p>
          <a:p>
            <a:pPr marL="284163" marR="0" lvl="0" indent="-284163"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Each process does as much as it can within its domain before sharing information across borders</a:t>
            </a:r>
          </a:p>
        </p:txBody>
      </p:sp>
      <p:grpSp>
        <p:nvGrpSpPr>
          <p:cNvPr id="147" name="Group 146"/>
          <p:cNvGrpSpPr/>
          <p:nvPr/>
        </p:nvGrpSpPr>
        <p:grpSpPr>
          <a:xfrm>
            <a:off x="9753600" y="16002000"/>
            <a:ext cx="6248400" cy="5334000"/>
            <a:chOff x="9220200" y="16535400"/>
            <a:chExt cx="4343400" cy="4267200"/>
          </a:xfrm>
        </p:grpSpPr>
        <p:pic>
          <p:nvPicPr>
            <p:cNvPr id="130" name="Picture 5"/>
            <p:cNvPicPr>
              <a:picLocks noChangeAspect="1" noChangeArrowheads="1"/>
            </p:cNvPicPr>
            <p:nvPr/>
          </p:nvPicPr>
          <p:blipFill>
            <a:blip r:embed="rId8" cstate="print"/>
            <a:srcRect/>
            <a:stretch>
              <a:fillRect/>
            </a:stretch>
          </p:blipFill>
          <p:spPr bwMode="auto">
            <a:xfrm>
              <a:off x="9296400" y="16611600"/>
              <a:ext cx="4191000" cy="4052888"/>
            </a:xfrm>
            <a:prstGeom prst="rect">
              <a:avLst/>
            </a:prstGeom>
            <a:noFill/>
            <a:ln w="9525">
              <a:noFill/>
              <a:miter lim="800000"/>
              <a:headEnd/>
              <a:tailEnd/>
            </a:ln>
          </p:spPr>
        </p:pic>
        <p:sp>
          <p:nvSpPr>
            <p:cNvPr id="134" name="Rectangle 11"/>
            <p:cNvSpPr>
              <a:spLocks noChangeArrowheads="1"/>
            </p:cNvSpPr>
            <p:nvPr/>
          </p:nvSpPr>
          <p:spPr bwMode="auto">
            <a:xfrm>
              <a:off x="9220200" y="16535400"/>
              <a:ext cx="4343400" cy="1676400"/>
            </a:xfrm>
            <a:prstGeom prst="rect">
              <a:avLst/>
            </a:prstGeom>
            <a:noFill/>
            <a:ln w="9525">
              <a:solidFill>
                <a:srgbClr val="0000FF"/>
              </a:solidFill>
              <a:prstDash val="dash"/>
              <a:miter lim="800000"/>
              <a:headEnd/>
              <a:tailEnd/>
            </a:ln>
          </p:spPr>
          <p:txBody>
            <a:bodyPr wrap="none" anchor="ctr"/>
            <a:lstStyle/>
            <a:p>
              <a:endParaRPr lang="en-US"/>
            </a:p>
          </p:txBody>
        </p:sp>
        <p:sp>
          <p:nvSpPr>
            <p:cNvPr id="136" name="Rectangle 12"/>
            <p:cNvSpPr>
              <a:spLocks noChangeArrowheads="1"/>
            </p:cNvSpPr>
            <p:nvPr/>
          </p:nvSpPr>
          <p:spPr bwMode="auto">
            <a:xfrm>
              <a:off x="9220200" y="18135600"/>
              <a:ext cx="4343400" cy="1371600"/>
            </a:xfrm>
            <a:prstGeom prst="rect">
              <a:avLst/>
            </a:prstGeom>
            <a:noFill/>
            <a:ln w="9525">
              <a:solidFill>
                <a:srgbClr val="FF0000"/>
              </a:solidFill>
              <a:prstDash val="dashDot"/>
              <a:miter lim="800000"/>
              <a:headEnd/>
              <a:tailEnd/>
            </a:ln>
          </p:spPr>
          <p:txBody>
            <a:bodyPr wrap="none" anchor="ctr"/>
            <a:lstStyle/>
            <a:p>
              <a:endParaRPr lang="en-US"/>
            </a:p>
          </p:txBody>
        </p:sp>
        <p:sp>
          <p:nvSpPr>
            <p:cNvPr id="137" name="Rectangle 13"/>
            <p:cNvSpPr>
              <a:spLocks noChangeArrowheads="1"/>
            </p:cNvSpPr>
            <p:nvPr/>
          </p:nvSpPr>
          <p:spPr bwMode="auto">
            <a:xfrm>
              <a:off x="9220200" y="19431000"/>
              <a:ext cx="4343400" cy="1371600"/>
            </a:xfrm>
            <a:prstGeom prst="rect">
              <a:avLst/>
            </a:prstGeom>
            <a:noFill/>
            <a:ln w="9525">
              <a:solidFill>
                <a:srgbClr val="008080"/>
              </a:solidFill>
              <a:prstDash val="lgDashDot"/>
              <a:miter lim="800000"/>
              <a:headEnd/>
              <a:tailEnd/>
            </a:ln>
          </p:spPr>
          <p:txBody>
            <a:bodyPr wrap="none" anchor="ctr"/>
            <a:lstStyle/>
            <a:p>
              <a:endParaRPr lang="en-US"/>
            </a:p>
          </p:txBody>
        </p:sp>
      </p:grpSp>
      <p:sp>
        <p:nvSpPr>
          <p:cNvPr id="150" name="Rectangle 2169"/>
          <p:cNvSpPr>
            <a:spLocks noChangeArrowheads="1"/>
          </p:cNvSpPr>
          <p:nvPr/>
        </p:nvSpPr>
        <p:spPr bwMode="auto">
          <a:xfrm>
            <a:off x="1219200" y="22098000"/>
            <a:ext cx="15849600" cy="169926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173" name="Oval 172"/>
          <p:cNvSpPr/>
          <p:nvPr/>
        </p:nvSpPr>
        <p:spPr>
          <a:xfrm>
            <a:off x="1524000" y="22612529"/>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3</a:t>
            </a:r>
            <a:endParaRPr lang="en-US" dirty="0"/>
          </a:p>
        </p:txBody>
      </p:sp>
      <p:sp>
        <p:nvSpPr>
          <p:cNvPr id="174" name="TextBox 173"/>
          <p:cNvSpPr txBox="1"/>
          <p:nvPr/>
        </p:nvSpPr>
        <p:spPr>
          <a:xfrm>
            <a:off x="3475670" y="22860000"/>
            <a:ext cx="4753930" cy="1200329"/>
          </a:xfrm>
          <a:prstGeom prst="rect">
            <a:avLst/>
          </a:prstGeom>
          <a:noFill/>
        </p:spPr>
        <p:txBody>
          <a:bodyPr wrap="none" rtlCol="0">
            <a:spAutoFit/>
          </a:bodyPr>
          <a:lstStyle/>
          <a:p>
            <a:r>
              <a:rPr lang="en-US" sz="7200" b="1" dirty="0" smtClean="0"/>
              <a:t>Pit Removal</a:t>
            </a:r>
            <a:endParaRPr lang="en-US" sz="7200" b="1" dirty="0"/>
          </a:p>
        </p:txBody>
      </p:sp>
      <p:pic>
        <p:nvPicPr>
          <p:cNvPr id="175" name="Picture 3" descr="fill-06"/>
          <p:cNvPicPr>
            <a:picLocks noChangeArrowheads="1"/>
          </p:cNvPicPr>
          <p:nvPr/>
        </p:nvPicPr>
        <p:blipFill>
          <a:blip r:embed="rId9" cstate="print"/>
          <a:srcRect/>
          <a:stretch>
            <a:fillRect/>
          </a:stretch>
        </p:blipFill>
        <p:spPr bwMode="auto">
          <a:xfrm>
            <a:off x="9601200" y="23088600"/>
            <a:ext cx="6856412" cy="1828800"/>
          </a:xfrm>
          <a:prstGeom prst="rect">
            <a:avLst/>
          </a:prstGeom>
          <a:noFill/>
          <a:ln w="9525">
            <a:noFill/>
            <a:miter lim="800000"/>
            <a:headEnd/>
            <a:tailEnd/>
          </a:ln>
        </p:spPr>
      </p:pic>
      <p:sp>
        <p:nvSpPr>
          <p:cNvPr id="176" name="Rectangle 3"/>
          <p:cNvSpPr txBox="1">
            <a:spLocks noChangeArrowheads="1"/>
          </p:cNvSpPr>
          <p:nvPr/>
        </p:nvSpPr>
        <p:spPr>
          <a:xfrm>
            <a:off x="1905000" y="24460200"/>
            <a:ext cx="7391400" cy="3825875"/>
          </a:xfrm>
          <a:prstGeom prst="rect">
            <a:avLst/>
          </a:prstGeom>
        </p:spPr>
        <p:txBody>
          <a:bodyPr vert="horz" lIns="512064" tIns="256032" rIns="512064" bIns="256032" rtlCol="0">
            <a:noAutofit/>
          </a:bodyPr>
          <a:lstStyle/>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DEM creation results in artificial pits in the landscape</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A pit is a set of one or more cells which has no downstream cells around it</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Unless these pits are removed they become sinks and isolate portions of the watershed</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Pit removal is first thing done with a DEM</a:t>
            </a:r>
          </a:p>
        </p:txBody>
      </p:sp>
      <p:grpSp>
        <p:nvGrpSpPr>
          <p:cNvPr id="277" name="Group 276"/>
          <p:cNvGrpSpPr/>
          <p:nvPr/>
        </p:nvGrpSpPr>
        <p:grpSpPr>
          <a:xfrm>
            <a:off x="1866900" y="30175200"/>
            <a:ext cx="7467600" cy="2895600"/>
            <a:chOff x="2209800" y="30099000"/>
            <a:chExt cx="7467600" cy="2895600"/>
          </a:xfrm>
        </p:grpSpPr>
        <p:sp>
          <p:nvSpPr>
            <p:cNvPr id="225" name="Text Box 26"/>
            <p:cNvSpPr txBox="1">
              <a:spLocks noChangeArrowheads="1"/>
            </p:cNvSpPr>
            <p:nvPr/>
          </p:nvSpPr>
          <p:spPr bwMode="auto">
            <a:xfrm>
              <a:off x="2286000" y="30099000"/>
              <a:ext cx="2057400" cy="523875"/>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1" lang="en-US" sz="2800" b="0" i="0" u="none" strike="noStrike" kern="0" cap="none" spc="0" normalizeH="0" baseline="0" noProof="0" dirty="0" smtClean="0">
                  <a:ln>
                    <a:noFill/>
                  </a:ln>
                  <a:solidFill>
                    <a:srgbClr val="808080"/>
                  </a:solidFill>
                  <a:effectLst/>
                  <a:uLnTx/>
                  <a:uFillTx/>
                </a:rPr>
                <a:t>Initialization</a:t>
              </a:r>
            </a:p>
          </p:txBody>
        </p:sp>
        <p:sp>
          <p:nvSpPr>
            <p:cNvPr id="226" name="Text Box 27"/>
            <p:cNvSpPr txBox="1">
              <a:spLocks noChangeArrowheads="1"/>
            </p:cNvSpPr>
            <p:nvPr/>
          </p:nvSpPr>
          <p:spPr bwMode="auto">
            <a:xfrm>
              <a:off x="4419600" y="30099000"/>
              <a:ext cx="2590800" cy="523875"/>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1" lang="en-US" sz="2800" b="0" i="0" u="none" strike="noStrike" kern="0" cap="none" spc="0" normalizeH="0" baseline="0" noProof="0" dirty="0" smtClean="0">
                  <a:ln>
                    <a:noFill/>
                  </a:ln>
                  <a:solidFill>
                    <a:srgbClr val="808080"/>
                  </a:solidFill>
                  <a:effectLst/>
                  <a:uLnTx/>
                  <a:uFillTx/>
                </a:rPr>
                <a:t>1</a:t>
              </a:r>
              <a:r>
                <a:rPr kumimoji="1" lang="en-US" sz="2800" b="0" i="0" u="none" strike="noStrike" kern="0" cap="none" spc="0" normalizeH="0" baseline="30000" noProof="0" dirty="0" smtClean="0">
                  <a:ln>
                    <a:noFill/>
                  </a:ln>
                  <a:solidFill>
                    <a:srgbClr val="808080"/>
                  </a:solidFill>
                  <a:effectLst/>
                  <a:uLnTx/>
                  <a:uFillTx/>
                </a:rPr>
                <a:t>st</a:t>
              </a:r>
              <a:r>
                <a:rPr kumimoji="1" lang="en-US" sz="2800" b="0" i="0" u="none" strike="noStrike" kern="0" cap="none" spc="0" normalizeH="0" baseline="0" noProof="0" dirty="0" smtClean="0">
                  <a:ln>
                    <a:noFill/>
                  </a:ln>
                  <a:solidFill>
                    <a:srgbClr val="808080"/>
                  </a:solidFill>
                  <a:effectLst/>
                  <a:uLnTx/>
                  <a:uFillTx/>
                </a:rPr>
                <a:t> Pass</a:t>
              </a:r>
            </a:p>
          </p:txBody>
        </p:sp>
        <p:sp>
          <p:nvSpPr>
            <p:cNvPr id="227" name="Text Box 28"/>
            <p:cNvSpPr txBox="1">
              <a:spLocks noChangeArrowheads="1"/>
            </p:cNvSpPr>
            <p:nvPr/>
          </p:nvSpPr>
          <p:spPr bwMode="auto">
            <a:xfrm>
              <a:off x="7162800" y="30099000"/>
              <a:ext cx="2286000" cy="523875"/>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1" lang="en-US" sz="2800" b="0" i="0" u="none" strike="noStrike" kern="0" cap="none" spc="0" normalizeH="0" baseline="0" noProof="0" dirty="0" smtClean="0">
                  <a:ln>
                    <a:noFill/>
                  </a:ln>
                  <a:solidFill>
                    <a:srgbClr val="808080"/>
                  </a:solidFill>
                  <a:effectLst/>
                  <a:uLnTx/>
                  <a:uFillTx/>
                </a:rPr>
                <a:t>2</a:t>
              </a:r>
              <a:r>
                <a:rPr kumimoji="1" lang="en-US" sz="2800" b="0" i="0" u="none" strike="noStrike" kern="0" cap="none" spc="0" normalizeH="0" baseline="30000" noProof="0" dirty="0" smtClean="0">
                  <a:ln>
                    <a:noFill/>
                  </a:ln>
                  <a:solidFill>
                    <a:srgbClr val="808080"/>
                  </a:solidFill>
                  <a:effectLst/>
                  <a:uLnTx/>
                  <a:uFillTx/>
                </a:rPr>
                <a:t>nd</a:t>
              </a:r>
              <a:r>
                <a:rPr kumimoji="1" lang="en-US" sz="2800" b="0" i="0" u="none" strike="noStrike" kern="0" cap="none" spc="0" normalizeH="0" baseline="0" noProof="0" dirty="0" smtClean="0">
                  <a:ln>
                    <a:noFill/>
                  </a:ln>
                  <a:solidFill>
                    <a:srgbClr val="808080"/>
                  </a:solidFill>
                  <a:effectLst/>
                  <a:uLnTx/>
                  <a:uFillTx/>
                </a:rPr>
                <a:t> Pass</a:t>
              </a:r>
            </a:p>
          </p:txBody>
        </p:sp>
        <p:sp>
          <p:nvSpPr>
            <p:cNvPr id="229" name="Freeform 4"/>
            <p:cNvSpPr>
              <a:spLocks/>
            </p:cNvSpPr>
            <p:nvPr/>
          </p:nvSpPr>
          <p:spPr bwMode="auto">
            <a:xfrm>
              <a:off x="2209800" y="31624588"/>
              <a:ext cx="2209800" cy="1370012"/>
            </a:xfrm>
            <a:custGeom>
              <a:avLst/>
              <a:gdLst>
                <a:gd name="T0" fmla="*/ 0 w 1392"/>
                <a:gd name="T1" fmla="*/ 2147483647 h 863"/>
                <a:gd name="T2" fmla="*/ 2147483647 w 1392"/>
                <a:gd name="T3" fmla="*/ 2147483647 h 863"/>
                <a:gd name="T4" fmla="*/ 2147483647 w 1392"/>
                <a:gd name="T5" fmla="*/ 2147483647 h 863"/>
                <a:gd name="T6" fmla="*/ 2147483647 w 1392"/>
                <a:gd name="T7" fmla="*/ 2147483647 h 863"/>
                <a:gd name="T8" fmla="*/ 2147483647 w 1392"/>
                <a:gd name="T9" fmla="*/ 2147483647 h 863"/>
                <a:gd name="T10" fmla="*/ 2147483647 w 1392"/>
                <a:gd name="T11" fmla="*/ 2147483647 h 863"/>
                <a:gd name="T12" fmla="*/ 2147483647 w 1392"/>
                <a:gd name="T13" fmla="*/ 2147483647 h 863"/>
                <a:gd name="T14" fmla="*/ 2147483647 w 1392"/>
                <a:gd name="T15" fmla="*/ 2147483647 h 863"/>
                <a:gd name="T16" fmla="*/ 2147483647 w 1392"/>
                <a:gd name="T17" fmla="*/ 2147483647 h 863"/>
                <a:gd name="T18" fmla="*/ 2147483647 w 1392"/>
                <a:gd name="T19" fmla="*/ 2147483647 h 8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2"/>
                <a:gd name="T31" fmla="*/ 0 h 863"/>
                <a:gd name="T32" fmla="*/ 1392 w 1392"/>
                <a:gd name="T33" fmla="*/ 863 h 8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2" h="863">
                  <a:moveTo>
                    <a:pt x="0" y="863"/>
                  </a:moveTo>
                  <a:cubicBezTo>
                    <a:pt x="40" y="635"/>
                    <a:pt x="96" y="404"/>
                    <a:pt x="144" y="287"/>
                  </a:cubicBezTo>
                  <a:cubicBezTo>
                    <a:pt x="192" y="170"/>
                    <a:pt x="232" y="161"/>
                    <a:pt x="288" y="161"/>
                  </a:cubicBezTo>
                  <a:cubicBezTo>
                    <a:pt x="344" y="161"/>
                    <a:pt x="425" y="299"/>
                    <a:pt x="480" y="287"/>
                  </a:cubicBezTo>
                  <a:cubicBezTo>
                    <a:pt x="535" y="275"/>
                    <a:pt x="571" y="130"/>
                    <a:pt x="618" y="89"/>
                  </a:cubicBezTo>
                  <a:cubicBezTo>
                    <a:pt x="665" y="48"/>
                    <a:pt x="721" y="0"/>
                    <a:pt x="762" y="41"/>
                  </a:cubicBezTo>
                  <a:cubicBezTo>
                    <a:pt x="803" y="82"/>
                    <a:pt x="823" y="246"/>
                    <a:pt x="864" y="335"/>
                  </a:cubicBezTo>
                  <a:cubicBezTo>
                    <a:pt x="905" y="424"/>
                    <a:pt x="952" y="559"/>
                    <a:pt x="1008" y="575"/>
                  </a:cubicBezTo>
                  <a:cubicBezTo>
                    <a:pt x="1064" y="591"/>
                    <a:pt x="1136" y="391"/>
                    <a:pt x="1200" y="431"/>
                  </a:cubicBezTo>
                  <a:cubicBezTo>
                    <a:pt x="1264" y="471"/>
                    <a:pt x="1328" y="643"/>
                    <a:pt x="1392" y="815"/>
                  </a:cubicBezTo>
                </a:path>
              </a:pathLst>
            </a:cu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0" name="Line 8"/>
            <p:cNvSpPr>
              <a:spLocks noChangeShapeType="1"/>
            </p:cNvSpPr>
            <p:nvPr/>
          </p:nvSpPr>
          <p:spPr bwMode="auto">
            <a:xfrm flipH="1" flipV="1">
              <a:off x="4343400" y="30708600"/>
              <a:ext cx="76200" cy="2209800"/>
            </a:xfrm>
            <a:prstGeom prst="line">
              <a:avLst/>
            </a:pr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1" name="Line 9"/>
            <p:cNvSpPr>
              <a:spLocks noChangeShapeType="1"/>
            </p:cNvSpPr>
            <p:nvPr/>
          </p:nvSpPr>
          <p:spPr bwMode="auto">
            <a:xfrm flipH="1">
              <a:off x="2286000" y="30708600"/>
              <a:ext cx="2057400" cy="0"/>
            </a:xfrm>
            <a:prstGeom prst="line">
              <a:avLst/>
            </a:pr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2" name="Line 10"/>
            <p:cNvSpPr>
              <a:spLocks noChangeShapeType="1"/>
            </p:cNvSpPr>
            <p:nvPr/>
          </p:nvSpPr>
          <p:spPr bwMode="auto">
            <a:xfrm flipV="1">
              <a:off x="2209800" y="30708600"/>
              <a:ext cx="76200" cy="2286000"/>
            </a:xfrm>
            <a:prstGeom prst="line">
              <a:avLst/>
            </a:pr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3" name="Freeform 11"/>
            <p:cNvSpPr>
              <a:spLocks/>
            </p:cNvSpPr>
            <p:nvPr/>
          </p:nvSpPr>
          <p:spPr bwMode="auto">
            <a:xfrm>
              <a:off x="6597650" y="32288163"/>
              <a:ext cx="336550" cy="630237"/>
            </a:xfrm>
            <a:custGeom>
              <a:avLst/>
              <a:gdLst>
                <a:gd name="T0" fmla="*/ 2147483647 w 212"/>
                <a:gd name="T1" fmla="*/ 2147483647 h 397"/>
                <a:gd name="T2" fmla="*/ 2147483647 w 212"/>
                <a:gd name="T3" fmla="*/ 2147483647 h 397"/>
                <a:gd name="T4" fmla="*/ 0 w 212"/>
                <a:gd name="T5" fmla="*/ 0 h 397"/>
                <a:gd name="T6" fmla="*/ 0 60000 65536"/>
                <a:gd name="T7" fmla="*/ 0 60000 65536"/>
                <a:gd name="T8" fmla="*/ 0 60000 65536"/>
                <a:gd name="T9" fmla="*/ 0 w 212"/>
                <a:gd name="T10" fmla="*/ 0 h 397"/>
                <a:gd name="T11" fmla="*/ 212 w 212"/>
                <a:gd name="T12" fmla="*/ 397 h 397"/>
              </a:gdLst>
              <a:ahLst/>
              <a:cxnLst>
                <a:cxn ang="T6">
                  <a:pos x="T0" y="T1"/>
                </a:cxn>
                <a:cxn ang="T7">
                  <a:pos x="T2" y="T3"/>
                </a:cxn>
                <a:cxn ang="T8">
                  <a:pos x="T4" y="T5"/>
                </a:cxn>
              </a:cxnLst>
              <a:rect l="T9" t="T10" r="T11" b="T12"/>
              <a:pathLst>
                <a:path w="212" h="397">
                  <a:moveTo>
                    <a:pt x="212" y="397"/>
                  </a:moveTo>
                  <a:cubicBezTo>
                    <a:pt x="193" y="348"/>
                    <a:pt x="132" y="169"/>
                    <a:pt x="97" y="103"/>
                  </a:cubicBezTo>
                  <a:cubicBezTo>
                    <a:pt x="62" y="37"/>
                    <a:pt x="20" y="21"/>
                    <a:pt x="0" y="0"/>
                  </a:cubicBez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4" name="Freeform 13"/>
            <p:cNvSpPr>
              <a:spLocks/>
            </p:cNvSpPr>
            <p:nvPr/>
          </p:nvSpPr>
          <p:spPr bwMode="auto">
            <a:xfrm>
              <a:off x="6173788" y="32288163"/>
              <a:ext cx="427037" cy="1587"/>
            </a:xfrm>
            <a:custGeom>
              <a:avLst/>
              <a:gdLst>
                <a:gd name="T0" fmla="*/ 2147483647 w 269"/>
                <a:gd name="T1" fmla="*/ 2147483647 h 1"/>
                <a:gd name="T2" fmla="*/ 0 w 269"/>
                <a:gd name="T3" fmla="*/ 0 h 1"/>
                <a:gd name="T4" fmla="*/ 0 60000 65536"/>
                <a:gd name="T5" fmla="*/ 0 60000 65536"/>
                <a:gd name="T6" fmla="*/ 0 w 269"/>
                <a:gd name="T7" fmla="*/ 0 h 1"/>
                <a:gd name="T8" fmla="*/ 269 w 269"/>
                <a:gd name="T9" fmla="*/ 1 h 1"/>
              </a:gdLst>
              <a:ahLst/>
              <a:cxnLst>
                <a:cxn ang="T4">
                  <a:pos x="T0" y="T1"/>
                </a:cxn>
                <a:cxn ang="T5">
                  <a:pos x="T2" y="T3"/>
                </a:cxn>
              </a:cxnLst>
              <a:rect l="T6" t="T7" r="T8" b="T9"/>
              <a:pathLst>
                <a:path w="269" h="1">
                  <a:moveTo>
                    <a:pt x="269" y="1"/>
                  </a:moveTo>
                  <a:lnTo>
                    <a:pt x="0" y="0"/>
                  </a:ln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5" name="Freeform 14"/>
            <p:cNvSpPr>
              <a:spLocks/>
            </p:cNvSpPr>
            <p:nvPr/>
          </p:nvSpPr>
          <p:spPr bwMode="auto">
            <a:xfrm>
              <a:off x="5876925" y="31661100"/>
              <a:ext cx="295275" cy="647700"/>
            </a:xfrm>
            <a:custGeom>
              <a:avLst/>
              <a:gdLst>
                <a:gd name="T0" fmla="*/ 2147483647 w 186"/>
                <a:gd name="T1" fmla="*/ 2147483647 h 408"/>
                <a:gd name="T2" fmla="*/ 2147483647 w 186"/>
                <a:gd name="T3" fmla="*/ 2147483647 h 408"/>
                <a:gd name="T4" fmla="*/ 2147483647 w 186"/>
                <a:gd name="T5" fmla="*/ 2147483647 h 408"/>
                <a:gd name="T6" fmla="*/ 0 w 186"/>
                <a:gd name="T7" fmla="*/ 0 h 408"/>
                <a:gd name="T8" fmla="*/ 0 60000 65536"/>
                <a:gd name="T9" fmla="*/ 0 60000 65536"/>
                <a:gd name="T10" fmla="*/ 0 60000 65536"/>
                <a:gd name="T11" fmla="*/ 0 60000 65536"/>
                <a:gd name="T12" fmla="*/ 0 w 186"/>
                <a:gd name="T13" fmla="*/ 0 h 408"/>
                <a:gd name="T14" fmla="*/ 186 w 186"/>
                <a:gd name="T15" fmla="*/ 408 h 408"/>
              </a:gdLst>
              <a:ahLst/>
              <a:cxnLst>
                <a:cxn ang="T8">
                  <a:pos x="T0" y="T1"/>
                </a:cxn>
                <a:cxn ang="T9">
                  <a:pos x="T2" y="T3"/>
                </a:cxn>
                <a:cxn ang="T10">
                  <a:pos x="T4" y="T5"/>
                </a:cxn>
                <a:cxn ang="T11">
                  <a:pos x="T6" y="T7"/>
                </a:cxn>
              </a:cxnLst>
              <a:rect l="T12" t="T13" r="T14" b="T15"/>
              <a:pathLst>
                <a:path w="186" h="408">
                  <a:moveTo>
                    <a:pt x="186" y="408"/>
                  </a:moveTo>
                  <a:cubicBezTo>
                    <a:pt x="175" y="382"/>
                    <a:pt x="139" y="309"/>
                    <a:pt x="120" y="252"/>
                  </a:cubicBezTo>
                  <a:cubicBezTo>
                    <a:pt x="101" y="195"/>
                    <a:pt x="92" y="108"/>
                    <a:pt x="72" y="66"/>
                  </a:cubicBezTo>
                  <a:cubicBezTo>
                    <a:pt x="52" y="24"/>
                    <a:pt x="15" y="14"/>
                    <a:pt x="0" y="0"/>
                  </a:cubicBez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6" name="Freeform 15"/>
            <p:cNvSpPr>
              <a:spLocks/>
            </p:cNvSpPr>
            <p:nvPr/>
          </p:nvSpPr>
          <p:spPr bwMode="auto">
            <a:xfrm>
              <a:off x="4800600" y="31670625"/>
              <a:ext cx="1085850" cy="1588"/>
            </a:xfrm>
            <a:custGeom>
              <a:avLst/>
              <a:gdLst>
                <a:gd name="T0" fmla="*/ 2147483647 w 684"/>
                <a:gd name="T1" fmla="*/ 0 h 1"/>
                <a:gd name="T2" fmla="*/ 0 w 684"/>
                <a:gd name="T3" fmla="*/ 0 h 1"/>
                <a:gd name="T4" fmla="*/ 0 60000 65536"/>
                <a:gd name="T5" fmla="*/ 0 60000 65536"/>
                <a:gd name="T6" fmla="*/ 0 w 684"/>
                <a:gd name="T7" fmla="*/ 0 h 1"/>
                <a:gd name="T8" fmla="*/ 684 w 684"/>
                <a:gd name="T9" fmla="*/ 1 h 1"/>
              </a:gdLst>
              <a:ahLst/>
              <a:cxnLst>
                <a:cxn ang="T4">
                  <a:pos x="T0" y="T1"/>
                </a:cxn>
                <a:cxn ang="T5">
                  <a:pos x="T2" y="T3"/>
                </a:cxn>
              </a:cxnLst>
              <a:rect l="T6" t="T7" r="T8" b="T9"/>
              <a:pathLst>
                <a:path w="684" h="1">
                  <a:moveTo>
                    <a:pt x="684" y="0"/>
                  </a:moveTo>
                  <a:lnTo>
                    <a:pt x="0" y="0"/>
                  </a:ln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7" name="Freeform 16"/>
            <p:cNvSpPr>
              <a:spLocks/>
            </p:cNvSpPr>
            <p:nvPr/>
          </p:nvSpPr>
          <p:spPr bwMode="auto">
            <a:xfrm>
              <a:off x="4724400" y="31661100"/>
              <a:ext cx="85725" cy="1333500"/>
            </a:xfrm>
            <a:custGeom>
              <a:avLst/>
              <a:gdLst>
                <a:gd name="T0" fmla="*/ 0 w 54"/>
                <a:gd name="T1" fmla="*/ 2147483647 h 840"/>
                <a:gd name="T2" fmla="*/ 2147483647 w 54"/>
                <a:gd name="T3" fmla="*/ 0 h 840"/>
                <a:gd name="T4" fmla="*/ 0 60000 65536"/>
                <a:gd name="T5" fmla="*/ 0 60000 65536"/>
                <a:gd name="T6" fmla="*/ 0 w 54"/>
                <a:gd name="T7" fmla="*/ 0 h 840"/>
                <a:gd name="T8" fmla="*/ 54 w 54"/>
                <a:gd name="T9" fmla="*/ 840 h 840"/>
              </a:gdLst>
              <a:ahLst/>
              <a:cxnLst>
                <a:cxn ang="T4">
                  <a:pos x="T0" y="T1"/>
                </a:cxn>
                <a:cxn ang="T5">
                  <a:pos x="T2" y="T3"/>
                </a:cxn>
              </a:cxnLst>
              <a:rect l="T6" t="T7" r="T8" b="T9"/>
              <a:pathLst>
                <a:path w="54" h="840">
                  <a:moveTo>
                    <a:pt x="0" y="840"/>
                  </a:moveTo>
                  <a:lnTo>
                    <a:pt x="54" y="0"/>
                  </a:ln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8" name="Line 29"/>
            <p:cNvSpPr>
              <a:spLocks noChangeShapeType="1"/>
            </p:cNvSpPr>
            <p:nvPr/>
          </p:nvSpPr>
          <p:spPr bwMode="auto">
            <a:xfrm flipH="1">
              <a:off x="5181600" y="30784800"/>
              <a:ext cx="1524000" cy="0"/>
            </a:xfrm>
            <a:prstGeom prst="line">
              <a:avLst/>
            </a:prstGeom>
            <a:noFill/>
            <a:ln w="9525">
              <a:solidFill>
                <a:srgbClr val="000000"/>
              </a:solidFill>
              <a:round/>
              <a:headEnd type="oval" w="med" len="me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9" name="Line 30"/>
            <p:cNvSpPr>
              <a:spLocks noChangeShapeType="1"/>
            </p:cNvSpPr>
            <p:nvPr/>
          </p:nvSpPr>
          <p:spPr bwMode="auto">
            <a:xfrm>
              <a:off x="7620000" y="30784800"/>
              <a:ext cx="1600200" cy="0"/>
            </a:xfrm>
            <a:prstGeom prst="line">
              <a:avLst/>
            </a:prstGeom>
            <a:noFill/>
            <a:ln w="9525">
              <a:solidFill>
                <a:srgbClr val="000000"/>
              </a:solidFill>
              <a:round/>
              <a:headEnd type="oval" w="med" len="me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0" name="Freeform 33"/>
            <p:cNvSpPr>
              <a:spLocks/>
            </p:cNvSpPr>
            <p:nvPr/>
          </p:nvSpPr>
          <p:spPr bwMode="auto">
            <a:xfrm>
              <a:off x="4724400" y="31623000"/>
              <a:ext cx="2209800" cy="1370013"/>
            </a:xfrm>
            <a:custGeom>
              <a:avLst/>
              <a:gdLst>
                <a:gd name="T0" fmla="*/ 0 w 1392"/>
                <a:gd name="T1" fmla="*/ 2147483647 h 863"/>
                <a:gd name="T2" fmla="*/ 2147483647 w 1392"/>
                <a:gd name="T3" fmla="*/ 2147483647 h 863"/>
                <a:gd name="T4" fmla="*/ 2147483647 w 1392"/>
                <a:gd name="T5" fmla="*/ 2147483647 h 863"/>
                <a:gd name="T6" fmla="*/ 2147483647 w 1392"/>
                <a:gd name="T7" fmla="*/ 2147483647 h 863"/>
                <a:gd name="T8" fmla="*/ 2147483647 w 1392"/>
                <a:gd name="T9" fmla="*/ 2147483647 h 863"/>
                <a:gd name="T10" fmla="*/ 2147483647 w 1392"/>
                <a:gd name="T11" fmla="*/ 2147483647 h 863"/>
                <a:gd name="T12" fmla="*/ 2147483647 w 1392"/>
                <a:gd name="T13" fmla="*/ 2147483647 h 863"/>
                <a:gd name="T14" fmla="*/ 2147483647 w 1392"/>
                <a:gd name="T15" fmla="*/ 2147483647 h 863"/>
                <a:gd name="T16" fmla="*/ 2147483647 w 1392"/>
                <a:gd name="T17" fmla="*/ 2147483647 h 863"/>
                <a:gd name="T18" fmla="*/ 2147483647 w 1392"/>
                <a:gd name="T19" fmla="*/ 2147483647 h 8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2"/>
                <a:gd name="T31" fmla="*/ 0 h 863"/>
                <a:gd name="T32" fmla="*/ 1392 w 1392"/>
                <a:gd name="T33" fmla="*/ 863 h 8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2" h="863">
                  <a:moveTo>
                    <a:pt x="0" y="863"/>
                  </a:moveTo>
                  <a:cubicBezTo>
                    <a:pt x="40" y="635"/>
                    <a:pt x="96" y="404"/>
                    <a:pt x="144" y="287"/>
                  </a:cubicBezTo>
                  <a:cubicBezTo>
                    <a:pt x="192" y="170"/>
                    <a:pt x="232" y="161"/>
                    <a:pt x="288" y="161"/>
                  </a:cubicBezTo>
                  <a:cubicBezTo>
                    <a:pt x="344" y="161"/>
                    <a:pt x="425" y="299"/>
                    <a:pt x="480" y="287"/>
                  </a:cubicBezTo>
                  <a:cubicBezTo>
                    <a:pt x="535" y="275"/>
                    <a:pt x="571" y="130"/>
                    <a:pt x="618" y="89"/>
                  </a:cubicBezTo>
                  <a:cubicBezTo>
                    <a:pt x="665" y="48"/>
                    <a:pt x="721" y="0"/>
                    <a:pt x="762" y="41"/>
                  </a:cubicBezTo>
                  <a:cubicBezTo>
                    <a:pt x="803" y="82"/>
                    <a:pt x="823" y="246"/>
                    <a:pt x="864" y="335"/>
                  </a:cubicBezTo>
                  <a:cubicBezTo>
                    <a:pt x="905" y="424"/>
                    <a:pt x="952" y="559"/>
                    <a:pt x="1008" y="575"/>
                  </a:cubicBezTo>
                  <a:cubicBezTo>
                    <a:pt x="1064" y="591"/>
                    <a:pt x="1136" y="391"/>
                    <a:pt x="1200" y="431"/>
                  </a:cubicBezTo>
                  <a:cubicBezTo>
                    <a:pt x="1264" y="471"/>
                    <a:pt x="1328" y="643"/>
                    <a:pt x="1392" y="815"/>
                  </a:cubicBezTo>
                </a:path>
              </a:pathLst>
            </a:cu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1" name="Freeform 34"/>
            <p:cNvSpPr>
              <a:spLocks/>
            </p:cNvSpPr>
            <p:nvPr/>
          </p:nvSpPr>
          <p:spPr bwMode="auto">
            <a:xfrm>
              <a:off x="9340850" y="32288163"/>
              <a:ext cx="336550" cy="630237"/>
            </a:xfrm>
            <a:custGeom>
              <a:avLst/>
              <a:gdLst>
                <a:gd name="T0" fmla="*/ 2147483647 w 212"/>
                <a:gd name="T1" fmla="*/ 2147483647 h 397"/>
                <a:gd name="T2" fmla="*/ 2147483647 w 212"/>
                <a:gd name="T3" fmla="*/ 2147483647 h 397"/>
                <a:gd name="T4" fmla="*/ 0 w 212"/>
                <a:gd name="T5" fmla="*/ 0 h 397"/>
                <a:gd name="T6" fmla="*/ 0 60000 65536"/>
                <a:gd name="T7" fmla="*/ 0 60000 65536"/>
                <a:gd name="T8" fmla="*/ 0 60000 65536"/>
                <a:gd name="T9" fmla="*/ 0 w 212"/>
                <a:gd name="T10" fmla="*/ 0 h 397"/>
                <a:gd name="T11" fmla="*/ 212 w 212"/>
                <a:gd name="T12" fmla="*/ 397 h 397"/>
              </a:gdLst>
              <a:ahLst/>
              <a:cxnLst>
                <a:cxn ang="T6">
                  <a:pos x="T0" y="T1"/>
                </a:cxn>
                <a:cxn ang="T7">
                  <a:pos x="T2" y="T3"/>
                </a:cxn>
                <a:cxn ang="T8">
                  <a:pos x="T4" y="T5"/>
                </a:cxn>
              </a:cxnLst>
              <a:rect l="T9" t="T10" r="T11" b="T12"/>
              <a:pathLst>
                <a:path w="212" h="397">
                  <a:moveTo>
                    <a:pt x="212" y="397"/>
                  </a:moveTo>
                  <a:cubicBezTo>
                    <a:pt x="193" y="348"/>
                    <a:pt x="132" y="169"/>
                    <a:pt x="97" y="103"/>
                  </a:cubicBezTo>
                  <a:cubicBezTo>
                    <a:pt x="62" y="37"/>
                    <a:pt x="20" y="21"/>
                    <a:pt x="0" y="0"/>
                  </a:cubicBez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2" name="Freeform 35"/>
            <p:cNvSpPr>
              <a:spLocks/>
            </p:cNvSpPr>
            <p:nvPr/>
          </p:nvSpPr>
          <p:spPr bwMode="auto">
            <a:xfrm>
              <a:off x="8916988" y="32288163"/>
              <a:ext cx="427037" cy="1587"/>
            </a:xfrm>
            <a:custGeom>
              <a:avLst/>
              <a:gdLst>
                <a:gd name="T0" fmla="*/ 2147483647 w 269"/>
                <a:gd name="T1" fmla="*/ 2147483647 h 1"/>
                <a:gd name="T2" fmla="*/ 0 w 269"/>
                <a:gd name="T3" fmla="*/ 0 h 1"/>
                <a:gd name="T4" fmla="*/ 0 60000 65536"/>
                <a:gd name="T5" fmla="*/ 0 60000 65536"/>
                <a:gd name="T6" fmla="*/ 0 w 269"/>
                <a:gd name="T7" fmla="*/ 0 h 1"/>
                <a:gd name="T8" fmla="*/ 269 w 269"/>
                <a:gd name="T9" fmla="*/ 1 h 1"/>
              </a:gdLst>
              <a:ahLst/>
              <a:cxnLst>
                <a:cxn ang="T4">
                  <a:pos x="T0" y="T1"/>
                </a:cxn>
                <a:cxn ang="T5">
                  <a:pos x="T2" y="T3"/>
                </a:cxn>
              </a:cxnLst>
              <a:rect l="T6" t="T7" r="T8" b="T9"/>
              <a:pathLst>
                <a:path w="269" h="1">
                  <a:moveTo>
                    <a:pt x="269" y="1"/>
                  </a:moveTo>
                  <a:lnTo>
                    <a:pt x="0" y="0"/>
                  </a:ln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3" name="Freeform 36"/>
            <p:cNvSpPr>
              <a:spLocks/>
            </p:cNvSpPr>
            <p:nvPr/>
          </p:nvSpPr>
          <p:spPr bwMode="auto">
            <a:xfrm>
              <a:off x="8620125" y="31661100"/>
              <a:ext cx="295275" cy="647700"/>
            </a:xfrm>
            <a:custGeom>
              <a:avLst/>
              <a:gdLst>
                <a:gd name="T0" fmla="*/ 2147483647 w 186"/>
                <a:gd name="T1" fmla="*/ 2147483647 h 408"/>
                <a:gd name="T2" fmla="*/ 2147483647 w 186"/>
                <a:gd name="T3" fmla="*/ 2147483647 h 408"/>
                <a:gd name="T4" fmla="*/ 2147483647 w 186"/>
                <a:gd name="T5" fmla="*/ 2147483647 h 408"/>
                <a:gd name="T6" fmla="*/ 0 w 186"/>
                <a:gd name="T7" fmla="*/ 0 h 408"/>
                <a:gd name="T8" fmla="*/ 0 60000 65536"/>
                <a:gd name="T9" fmla="*/ 0 60000 65536"/>
                <a:gd name="T10" fmla="*/ 0 60000 65536"/>
                <a:gd name="T11" fmla="*/ 0 60000 65536"/>
                <a:gd name="T12" fmla="*/ 0 w 186"/>
                <a:gd name="T13" fmla="*/ 0 h 408"/>
                <a:gd name="T14" fmla="*/ 186 w 186"/>
                <a:gd name="T15" fmla="*/ 408 h 408"/>
              </a:gdLst>
              <a:ahLst/>
              <a:cxnLst>
                <a:cxn ang="T8">
                  <a:pos x="T0" y="T1"/>
                </a:cxn>
                <a:cxn ang="T9">
                  <a:pos x="T2" y="T3"/>
                </a:cxn>
                <a:cxn ang="T10">
                  <a:pos x="T4" y="T5"/>
                </a:cxn>
                <a:cxn ang="T11">
                  <a:pos x="T6" y="T7"/>
                </a:cxn>
              </a:cxnLst>
              <a:rect l="T12" t="T13" r="T14" b="T15"/>
              <a:pathLst>
                <a:path w="186" h="408">
                  <a:moveTo>
                    <a:pt x="186" y="408"/>
                  </a:moveTo>
                  <a:cubicBezTo>
                    <a:pt x="175" y="382"/>
                    <a:pt x="139" y="309"/>
                    <a:pt x="120" y="252"/>
                  </a:cubicBezTo>
                  <a:cubicBezTo>
                    <a:pt x="101" y="195"/>
                    <a:pt x="92" y="108"/>
                    <a:pt x="72" y="66"/>
                  </a:cubicBezTo>
                  <a:cubicBezTo>
                    <a:pt x="52" y="24"/>
                    <a:pt x="15" y="14"/>
                    <a:pt x="0" y="0"/>
                  </a:cubicBez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4" name="Freeform 37"/>
            <p:cNvSpPr>
              <a:spLocks/>
            </p:cNvSpPr>
            <p:nvPr/>
          </p:nvSpPr>
          <p:spPr bwMode="auto">
            <a:xfrm>
              <a:off x="8382000" y="31656338"/>
              <a:ext cx="242888" cy="214312"/>
            </a:xfrm>
            <a:custGeom>
              <a:avLst/>
              <a:gdLst>
                <a:gd name="T0" fmla="*/ 2147483647 w 153"/>
                <a:gd name="T1" fmla="*/ 0 h 135"/>
                <a:gd name="T2" fmla="*/ 2147483647 w 153"/>
                <a:gd name="T3" fmla="*/ 2147483647 h 135"/>
                <a:gd name="T4" fmla="*/ 0 w 153"/>
                <a:gd name="T5" fmla="*/ 2147483647 h 135"/>
                <a:gd name="T6" fmla="*/ 0 60000 65536"/>
                <a:gd name="T7" fmla="*/ 0 60000 65536"/>
                <a:gd name="T8" fmla="*/ 0 60000 65536"/>
                <a:gd name="T9" fmla="*/ 0 w 153"/>
                <a:gd name="T10" fmla="*/ 0 h 135"/>
                <a:gd name="T11" fmla="*/ 153 w 153"/>
                <a:gd name="T12" fmla="*/ 135 h 135"/>
              </a:gdLst>
              <a:ahLst/>
              <a:cxnLst>
                <a:cxn ang="T6">
                  <a:pos x="T0" y="T1"/>
                </a:cxn>
                <a:cxn ang="T7">
                  <a:pos x="T2" y="T3"/>
                </a:cxn>
                <a:cxn ang="T8">
                  <a:pos x="T4" y="T5"/>
                </a:cxn>
              </a:cxnLst>
              <a:rect l="T9" t="T10" r="T11" b="T12"/>
              <a:pathLst>
                <a:path w="153" h="135">
                  <a:moveTo>
                    <a:pt x="153" y="0"/>
                  </a:moveTo>
                  <a:cubicBezTo>
                    <a:pt x="139" y="6"/>
                    <a:pt x="91" y="17"/>
                    <a:pt x="66" y="39"/>
                  </a:cubicBezTo>
                  <a:cubicBezTo>
                    <a:pt x="41" y="61"/>
                    <a:pt x="14" y="115"/>
                    <a:pt x="0" y="135"/>
                  </a:cubicBez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5" name="Freeform 38"/>
            <p:cNvSpPr>
              <a:spLocks/>
            </p:cNvSpPr>
            <p:nvPr/>
          </p:nvSpPr>
          <p:spPr bwMode="auto">
            <a:xfrm>
              <a:off x="7467600" y="31878588"/>
              <a:ext cx="409575" cy="1116012"/>
            </a:xfrm>
            <a:custGeom>
              <a:avLst/>
              <a:gdLst>
                <a:gd name="T0" fmla="*/ 0 w 258"/>
                <a:gd name="T1" fmla="*/ 2147483647 h 703"/>
                <a:gd name="T2" fmla="*/ 2147483647 w 258"/>
                <a:gd name="T3" fmla="*/ 2147483647 h 703"/>
                <a:gd name="T4" fmla="*/ 2147483647 w 258"/>
                <a:gd name="T5" fmla="*/ 2147483647 h 703"/>
                <a:gd name="T6" fmla="*/ 2147483647 w 258"/>
                <a:gd name="T7" fmla="*/ 2147483647 h 703"/>
                <a:gd name="T8" fmla="*/ 2147483647 w 258"/>
                <a:gd name="T9" fmla="*/ 2147483647 h 703"/>
                <a:gd name="T10" fmla="*/ 0 60000 65536"/>
                <a:gd name="T11" fmla="*/ 0 60000 65536"/>
                <a:gd name="T12" fmla="*/ 0 60000 65536"/>
                <a:gd name="T13" fmla="*/ 0 60000 65536"/>
                <a:gd name="T14" fmla="*/ 0 60000 65536"/>
                <a:gd name="T15" fmla="*/ 0 w 258"/>
                <a:gd name="T16" fmla="*/ 0 h 703"/>
                <a:gd name="T17" fmla="*/ 258 w 258"/>
                <a:gd name="T18" fmla="*/ 703 h 703"/>
              </a:gdLst>
              <a:ahLst/>
              <a:cxnLst>
                <a:cxn ang="T10">
                  <a:pos x="T0" y="T1"/>
                </a:cxn>
                <a:cxn ang="T11">
                  <a:pos x="T2" y="T3"/>
                </a:cxn>
                <a:cxn ang="T12">
                  <a:pos x="T4" y="T5"/>
                </a:cxn>
                <a:cxn ang="T13">
                  <a:pos x="T6" y="T7"/>
                </a:cxn>
                <a:cxn ang="T14">
                  <a:pos x="T8" y="T9"/>
                </a:cxn>
              </a:cxnLst>
              <a:rect l="T15" t="T16" r="T17" b="T18"/>
              <a:pathLst>
                <a:path w="258" h="703">
                  <a:moveTo>
                    <a:pt x="0" y="703"/>
                  </a:moveTo>
                  <a:lnTo>
                    <a:pt x="66" y="358"/>
                  </a:lnTo>
                  <a:cubicBezTo>
                    <a:pt x="92" y="254"/>
                    <a:pt x="134" y="136"/>
                    <a:pt x="159" y="79"/>
                  </a:cubicBezTo>
                  <a:cubicBezTo>
                    <a:pt x="184" y="23"/>
                    <a:pt x="202" y="26"/>
                    <a:pt x="219" y="13"/>
                  </a:cubicBezTo>
                  <a:cubicBezTo>
                    <a:pt x="236" y="0"/>
                    <a:pt x="250" y="3"/>
                    <a:pt x="258" y="1"/>
                  </a:cubicBezTo>
                </a:path>
              </a:pathLst>
            </a:cu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6" name="Line 40"/>
            <p:cNvSpPr>
              <a:spLocks noChangeShapeType="1"/>
            </p:cNvSpPr>
            <p:nvPr/>
          </p:nvSpPr>
          <p:spPr bwMode="auto">
            <a:xfrm>
              <a:off x="7858125" y="31880175"/>
              <a:ext cx="533400" cy="0"/>
            </a:xfrm>
            <a:prstGeom prst="line">
              <a:avLst/>
            </a:pr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47" name="Freeform 39"/>
            <p:cNvSpPr>
              <a:spLocks/>
            </p:cNvSpPr>
            <p:nvPr/>
          </p:nvSpPr>
          <p:spPr bwMode="auto">
            <a:xfrm>
              <a:off x="7467600" y="31623000"/>
              <a:ext cx="2209800" cy="1370013"/>
            </a:xfrm>
            <a:custGeom>
              <a:avLst/>
              <a:gdLst>
                <a:gd name="T0" fmla="*/ 0 w 1392"/>
                <a:gd name="T1" fmla="*/ 2147483647 h 863"/>
                <a:gd name="T2" fmla="*/ 2147483647 w 1392"/>
                <a:gd name="T3" fmla="*/ 2147483647 h 863"/>
                <a:gd name="T4" fmla="*/ 2147483647 w 1392"/>
                <a:gd name="T5" fmla="*/ 2147483647 h 863"/>
                <a:gd name="T6" fmla="*/ 2147483647 w 1392"/>
                <a:gd name="T7" fmla="*/ 2147483647 h 863"/>
                <a:gd name="T8" fmla="*/ 2147483647 w 1392"/>
                <a:gd name="T9" fmla="*/ 2147483647 h 863"/>
                <a:gd name="T10" fmla="*/ 2147483647 w 1392"/>
                <a:gd name="T11" fmla="*/ 2147483647 h 863"/>
                <a:gd name="T12" fmla="*/ 2147483647 w 1392"/>
                <a:gd name="T13" fmla="*/ 2147483647 h 863"/>
                <a:gd name="T14" fmla="*/ 2147483647 w 1392"/>
                <a:gd name="T15" fmla="*/ 2147483647 h 863"/>
                <a:gd name="T16" fmla="*/ 2147483647 w 1392"/>
                <a:gd name="T17" fmla="*/ 2147483647 h 863"/>
                <a:gd name="T18" fmla="*/ 2147483647 w 1392"/>
                <a:gd name="T19" fmla="*/ 2147483647 h 8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2"/>
                <a:gd name="T31" fmla="*/ 0 h 863"/>
                <a:gd name="T32" fmla="*/ 1392 w 1392"/>
                <a:gd name="T33" fmla="*/ 863 h 8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2" h="863">
                  <a:moveTo>
                    <a:pt x="0" y="863"/>
                  </a:moveTo>
                  <a:cubicBezTo>
                    <a:pt x="40" y="635"/>
                    <a:pt x="96" y="404"/>
                    <a:pt x="144" y="287"/>
                  </a:cubicBezTo>
                  <a:cubicBezTo>
                    <a:pt x="192" y="170"/>
                    <a:pt x="232" y="161"/>
                    <a:pt x="288" y="161"/>
                  </a:cubicBezTo>
                  <a:cubicBezTo>
                    <a:pt x="344" y="161"/>
                    <a:pt x="425" y="299"/>
                    <a:pt x="480" y="287"/>
                  </a:cubicBezTo>
                  <a:cubicBezTo>
                    <a:pt x="535" y="275"/>
                    <a:pt x="571" y="130"/>
                    <a:pt x="618" y="89"/>
                  </a:cubicBezTo>
                  <a:cubicBezTo>
                    <a:pt x="665" y="48"/>
                    <a:pt x="721" y="0"/>
                    <a:pt x="762" y="41"/>
                  </a:cubicBezTo>
                  <a:cubicBezTo>
                    <a:pt x="803" y="82"/>
                    <a:pt x="823" y="246"/>
                    <a:pt x="864" y="335"/>
                  </a:cubicBezTo>
                  <a:cubicBezTo>
                    <a:pt x="905" y="424"/>
                    <a:pt x="952" y="559"/>
                    <a:pt x="1008" y="575"/>
                  </a:cubicBezTo>
                  <a:cubicBezTo>
                    <a:pt x="1064" y="591"/>
                    <a:pt x="1136" y="391"/>
                    <a:pt x="1200" y="431"/>
                  </a:cubicBezTo>
                  <a:cubicBezTo>
                    <a:pt x="1264" y="471"/>
                    <a:pt x="1328" y="643"/>
                    <a:pt x="1392" y="815"/>
                  </a:cubicBezTo>
                </a:path>
              </a:pathLst>
            </a:cu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248" name="Text Box 41"/>
          <p:cNvSpPr txBox="1">
            <a:spLocks noChangeArrowheads="1"/>
          </p:cNvSpPr>
          <p:nvPr/>
        </p:nvSpPr>
        <p:spPr bwMode="auto">
          <a:xfrm>
            <a:off x="1676400" y="28498800"/>
            <a:ext cx="7848600" cy="1384995"/>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n-US" sz="2800" dirty="0" err="1" smtClean="0"/>
              <a:t>Planchon</a:t>
            </a:r>
            <a:r>
              <a:rPr lang="en-US" sz="2800" dirty="0" smtClean="0"/>
              <a:t>, O., and F. </a:t>
            </a:r>
            <a:r>
              <a:rPr lang="en-US" sz="2800" dirty="0" err="1" smtClean="0"/>
              <a:t>Darboux</a:t>
            </a:r>
            <a:r>
              <a:rPr lang="en-US" sz="2800" dirty="0" smtClean="0"/>
              <a:t> (2001), A fast, simple and versatile algorithm to fill the depressions of digital elevation models, Catena(46), 159-176</a:t>
            </a:r>
            <a:r>
              <a:rPr kumimoji="1" lang="en-US" sz="1400" b="0" i="0" u="none" strike="noStrike" kern="0" cap="none" spc="0" normalizeH="0" baseline="0" noProof="0" dirty="0" smtClean="0">
                <a:ln>
                  <a:noFill/>
                </a:ln>
                <a:solidFill>
                  <a:srgbClr val="808080"/>
                </a:solidFill>
                <a:effectLst/>
                <a:uLnTx/>
                <a:uFillTx/>
              </a:rPr>
              <a:t>.</a:t>
            </a:r>
          </a:p>
        </p:txBody>
      </p:sp>
      <p:sp>
        <p:nvSpPr>
          <p:cNvPr id="249" name="Rectangle 2"/>
          <p:cNvSpPr txBox="1">
            <a:spLocks noChangeArrowheads="1"/>
          </p:cNvSpPr>
          <p:nvPr/>
        </p:nvSpPr>
        <p:spPr>
          <a:xfrm>
            <a:off x="9067800" y="25298400"/>
            <a:ext cx="7467600" cy="873125"/>
          </a:xfrm>
          <a:prstGeom prst="rect">
            <a:avLst/>
          </a:prstGeom>
        </p:spPr>
        <p:txBody>
          <a:bodyPr vert="horz" lIns="512064" tIns="256032" rIns="512064" bIns="256032" rtlCol="0" anchor="ctr">
            <a:noAutofit/>
          </a:bodyPr>
          <a:lstStyle/>
          <a:p>
            <a:pPr marL="0" marR="0" lvl="0" indent="0" algn="ctr" defTabSz="512064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mj-lt"/>
                <a:ea typeface="+mj-ea"/>
                <a:cs typeface="+mj-cs"/>
              </a:rPr>
              <a:t>Parallel Algorithm</a:t>
            </a:r>
          </a:p>
        </p:txBody>
      </p:sp>
      <p:grpSp>
        <p:nvGrpSpPr>
          <p:cNvPr id="278" name="Group 277"/>
          <p:cNvGrpSpPr/>
          <p:nvPr/>
        </p:nvGrpSpPr>
        <p:grpSpPr>
          <a:xfrm>
            <a:off x="11609726" y="26289000"/>
            <a:ext cx="3020674" cy="2921000"/>
            <a:chOff x="2159000" y="35026600"/>
            <a:chExt cx="3020674" cy="2921000"/>
          </a:xfrm>
        </p:grpSpPr>
        <p:pic>
          <p:nvPicPr>
            <p:cNvPr id="262" name="Picture 4"/>
            <p:cNvPicPr>
              <a:picLocks noChangeAspect="1" noChangeArrowheads="1"/>
            </p:cNvPicPr>
            <p:nvPr/>
          </p:nvPicPr>
          <p:blipFill>
            <a:blip r:embed="rId8" cstate="print"/>
            <a:srcRect/>
            <a:stretch>
              <a:fillRect/>
            </a:stretch>
          </p:blipFill>
          <p:spPr bwMode="auto">
            <a:xfrm>
              <a:off x="2159000" y="35026600"/>
              <a:ext cx="3020674" cy="2921000"/>
            </a:xfrm>
            <a:prstGeom prst="rect">
              <a:avLst/>
            </a:prstGeom>
            <a:noFill/>
            <a:ln w="9525">
              <a:noFill/>
              <a:miter lim="800000"/>
              <a:headEnd/>
              <a:tailEnd/>
            </a:ln>
          </p:spPr>
        </p:pic>
        <p:sp>
          <p:nvSpPr>
            <p:cNvPr id="265" name="Freeform 7"/>
            <p:cNvSpPr>
              <a:spLocks/>
            </p:cNvSpPr>
            <p:nvPr/>
          </p:nvSpPr>
          <p:spPr bwMode="auto">
            <a:xfrm>
              <a:off x="2167990" y="37000014"/>
              <a:ext cx="3002694" cy="2898"/>
            </a:xfrm>
            <a:custGeom>
              <a:avLst/>
              <a:gdLst>
                <a:gd name="T0" fmla="*/ 0 w 1002"/>
                <a:gd name="T1" fmla="*/ 0 h 1"/>
                <a:gd name="T2" fmla="*/ 1002 w 1002"/>
                <a:gd name="T3" fmla="*/ 0 h 1"/>
                <a:gd name="T4" fmla="*/ 0 60000 65536"/>
                <a:gd name="T5" fmla="*/ 0 60000 65536"/>
                <a:gd name="T6" fmla="*/ 0 w 1002"/>
                <a:gd name="T7" fmla="*/ 0 h 1"/>
                <a:gd name="T8" fmla="*/ 1002 w 1002"/>
                <a:gd name="T9" fmla="*/ 1 h 1"/>
              </a:gdLst>
              <a:ahLst/>
              <a:cxnLst>
                <a:cxn ang="T4">
                  <a:pos x="T0" y="T1"/>
                </a:cxn>
                <a:cxn ang="T5">
                  <a:pos x="T2" y="T3"/>
                </a:cxn>
              </a:cxnLst>
              <a:rect l="T6" t="T7" r="T8" b="T9"/>
              <a:pathLst>
                <a:path w="1002" h="1">
                  <a:moveTo>
                    <a:pt x="0" y="0"/>
                  </a:moveTo>
                  <a:lnTo>
                    <a:pt x="1002" y="0"/>
                  </a:lnTo>
                </a:path>
              </a:pathLst>
            </a:custGeom>
            <a:noFill/>
            <a:ln w="22225">
              <a:solidFill>
                <a:srgbClr val="0000FF"/>
              </a:solidFill>
              <a:prstDash val="dash"/>
              <a:round/>
              <a:headEnd/>
              <a:tailEnd/>
            </a:ln>
          </p:spPr>
          <p:txBody>
            <a:bodyPr/>
            <a:lstStyle/>
            <a:p>
              <a:endParaRPr lang="en-US"/>
            </a:p>
          </p:txBody>
        </p:sp>
        <p:sp>
          <p:nvSpPr>
            <p:cNvPr id="266" name="Freeform 8"/>
            <p:cNvSpPr>
              <a:spLocks/>
            </p:cNvSpPr>
            <p:nvPr/>
          </p:nvSpPr>
          <p:spPr bwMode="auto">
            <a:xfrm>
              <a:off x="2159000" y="36026347"/>
              <a:ext cx="3002694" cy="2898"/>
            </a:xfrm>
            <a:custGeom>
              <a:avLst/>
              <a:gdLst>
                <a:gd name="T0" fmla="*/ 0 w 1002"/>
                <a:gd name="T1" fmla="*/ 0 h 1"/>
                <a:gd name="T2" fmla="*/ 1002 w 1002"/>
                <a:gd name="T3" fmla="*/ 0 h 1"/>
                <a:gd name="T4" fmla="*/ 0 60000 65536"/>
                <a:gd name="T5" fmla="*/ 0 60000 65536"/>
                <a:gd name="T6" fmla="*/ 0 w 1002"/>
                <a:gd name="T7" fmla="*/ 0 h 1"/>
                <a:gd name="T8" fmla="*/ 1002 w 1002"/>
                <a:gd name="T9" fmla="*/ 1 h 1"/>
              </a:gdLst>
              <a:ahLst/>
              <a:cxnLst>
                <a:cxn ang="T4">
                  <a:pos x="T0" y="T1"/>
                </a:cxn>
                <a:cxn ang="T5">
                  <a:pos x="T2" y="T3"/>
                </a:cxn>
              </a:cxnLst>
              <a:rect l="T6" t="T7" r="T8" b="T9"/>
              <a:pathLst>
                <a:path w="1002" h="1">
                  <a:moveTo>
                    <a:pt x="0" y="0"/>
                  </a:moveTo>
                  <a:lnTo>
                    <a:pt x="1002" y="0"/>
                  </a:lnTo>
                </a:path>
              </a:pathLst>
            </a:custGeom>
            <a:noFill/>
            <a:ln w="22225">
              <a:solidFill>
                <a:srgbClr val="0000FF"/>
              </a:solidFill>
              <a:prstDash val="dash"/>
              <a:round/>
              <a:headEnd/>
              <a:tailEnd/>
            </a:ln>
          </p:spPr>
          <p:txBody>
            <a:bodyPr/>
            <a:lstStyle/>
            <a:p>
              <a:endParaRPr lang="en-US"/>
            </a:p>
          </p:txBody>
        </p:sp>
        <p:sp>
          <p:nvSpPr>
            <p:cNvPr id="253" name="Line 74"/>
            <p:cNvSpPr>
              <a:spLocks noChangeShapeType="1"/>
            </p:cNvSpPr>
            <p:nvPr/>
          </p:nvSpPr>
          <p:spPr bwMode="auto">
            <a:xfrm>
              <a:off x="2227463" y="35072241"/>
              <a:ext cx="744337" cy="0"/>
            </a:xfrm>
            <a:prstGeom prst="line">
              <a:avLst/>
            </a:prstGeom>
            <a:noFill/>
            <a:ln w="38100">
              <a:solidFill>
                <a:schemeClr val="tx1"/>
              </a:solidFill>
              <a:round/>
              <a:headEnd type="oval" w="med" len="med"/>
              <a:tailEnd type="triangle" w="med" len="med"/>
            </a:ln>
          </p:spPr>
          <p:txBody>
            <a:bodyPr/>
            <a:lstStyle/>
            <a:p>
              <a:endParaRPr lang="en-US"/>
            </a:p>
          </p:txBody>
        </p:sp>
        <p:sp>
          <p:nvSpPr>
            <p:cNvPr id="254" name="Line 75"/>
            <p:cNvSpPr>
              <a:spLocks noChangeShapeType="1"/>
            </p:cNvSpPr>
            <p:nvPr/>
          </p:nvSpPr>
          <p:spPr bwMode="auto">
            <a:xfrm>
              <a:off x="2204642" y="36099155"/>
              <a:ext cx="767158" cy="0"/>
            </a:xfrm>
            <a:prstGeom prst="line">
              <a:avLst/>
            </a:prstGeom>
            <a:noFill/>
            <a:ln w="38100">
              <a:solidFill>
                <a:schemeClr val="tx1"/>
              </a:solidFill>
              <a:round/>
              <a:headEnd type="oval" w="med" len="med"/>
              <a:tailEnd type="triangle" w="med" len="med"/>
            </a:ln>
          </p:spPr>
          <p:txBody>
            <a:bodyPr/>
            <a:lstStyle/>
            <a:p>
              <a:endParaRPr lang="en-US"/>
            </a:p>
          </p:txBody>
        </p:sp>
        <p:sp>
          <p:nvSpPr>
            <p:cNvPr id="255" name="Line 76"/>
            <p:cNvSpPr>
              <a:spLocks noChangeShapeType="1"/>
            </p:cNvSpPr>
            <p:nvPr/>
          </p:nvSpPr>
          <p:spPr bwMode="auto">
            <a:xfrm>
              <a:off x="2227463" y="37057608"/>
              <a:ext cx="744337" cy="0"/>
            </a:xfrm>
            <a:prstGeom prst="line">
              <a:avLst/>
            </a:prstGeom>
            <a:noFill/>
            <a:ln w="38100">
              <a:solidFill>
                <a:schemeClr val="tx1"/>
              </a:solidFill>
              <a:round/>
              <a:headEnd type="oval" w="med" len="med"/>
              <a:tailEnd type="triangle" w="med" len="med"/>
            </a:ln>
          </p:spPr>
          <p:txBody>
            <a:bodyPr/>
            <a:lstStyle/>
            <a:p>
              <a:endParaRPr lang="en-US"/>
            </a:p>
          </p:txBody>
        </p:sp>
      </p:grpSp>
      <p:grpSp>
        <p:nvGrpSpPr>
          <p:cNvPr id="268" name="Group 267"/>
          <p:cNvGrpSpPr/>
          <p:nvPr/>
        </p:nvGrpSpPr>
        <p:grpSpPr>
          <a:xfrm>
            <a:off x="11609726" y="29565600"/>
            <a:ext cx="3020668" cy="2921000"/>
            <a:chOff x="6705600" y="35026600"/>
            <a:chExt cx="3020668" cy="2921000"/>
          </a:xfrm>
        </p:grpSpPr>
        <p:grpSp>
          <p:nvGrpSpPr>
            <p:cNvPr id="252" name="Group 25"/>
            <p:cNvGrpSpPr>
              <a:grpSpLocks/>
            </p:cNvGrpSpPr>
            <p:nvPr/>
          </p:nvGrpSpPr>
          <p:grpSpPr bwMode="auto">
            <a:xfrm>
              <a:off x="6705600" y="35026600"/>
              <a:ext cx="3020668" cy="2921000"/>
              <a:chOff x="432" y="1056"/>
              <a:chExt cx="1008" cy="1008"/>
            </a:xfrm>
          </p:grpSpPr>
          <p:pic>
            <p:nvPicPr>
              <p:cNvPr id="259" name="Picture 26"/>
              <p:cNvPicPr>
                <a:picLocks noChangeAspect="1" noChangeArrowheads="1"/>
              </p:cNvPicPr>
              <p:nvPr/>
            </p:nvPicPr>
            <p:blipFill>
              <a:blip r:embed="rId8" cstate="print"/>
              <a:srcRect/>
              <a:stretch>
                <a:fillRect/>
              </a:stretch>
            </p:blipFill>
            <p:spPr bwMode="auto">
              <a:xfrm>
                <a:off x="432" y="1056"/>
                <a:ext cx="1008" cy="1008"/>
              </a:xfrm>
              <a:prstGeom prst="rect">
                <a:avLst/>
              </a:prstGeom>
              <a:noFill/>
              <a:ln w="9525">
                <a:noFill/>
                <a:miter lim="800000"/>
                <a:headEnd/>
                <a:tailEnd/>
              </a:ln>
            </p:spPr>
          </p:pic>
          <p:sp>
            <p:nvSpPr>
              <p:cNvPr id="260" name="Freeform 29"/>
              <p:cNvSpPr>
                <a:spLocks/>
              </p:cNvSpPr>
              <p:nvPr/>
            </p:nvSpPr>
            <p:spPr bwMode="auto">
              <a:xfrm>
                <a:off x="435" y="1737"/>
                <a:ext cx="1002" cy="1"/>
              </a:xfrm>
              <a:custGeom>
                <a:avLst/>
                <a:gdLst>
                  <a:gd name="T0" fmla="*/ 0 w 1002"/>
                  <a:gd name="T1" fmla="*/ 0 h 1"/>
                  <a:gd name="T2" fmla="*/ 1002 w 1002"/>
                  <a:gd name="T3" fmla="*/ 0 h 1"/>
                  <a:gd name="T4" fmla="*/ 0 60000 65536"/>
                  <a:gd name="T5" fmla="*/ 0 60000 65536"/>
                  <a:gd name="T6" fmla="*/ 0 w 1002"/>
                  <a:gd name="T7" fmla="*/ 0 h 1"/>
                  <a:gd name="T8" fmla="*/ 1002 w 1002"/>
                  <a:gd name="T9" fmla="*/ 1 h 1"/>
                </a:gdLst>
                <a:ahLst/>
                <a:cxnLst>
                  <a:cxn ang="T4">
                    <a:pos x="T0" y="T1"/>
                  </a:cxn>
                  <a:cxn ang="T5">
                    <a:pos x="T2" y="T3"/>
                  </a:cxn>
                </a:cxnLst>
                <a:rect l="T6" t="T7" r="T8" b="T9"/>
                <a:pathLst>
                  <a:path w="1002" h="1">
                    <a:moveTo>
                      <a:pt x="0" y="0"/>
                    </a:moveTo>
                    <a:lnTo>
                      <a:pt x="1002" y="0"/>
                    </a:lnTo>
                  </a:path>
                </a:pathLst>
              </a:custGeom>
              <a:noFill/>
              <a:ln w="22225">
                <a:solidFill>
                  <a:srgbClr val="0000FF"/>
                </a:solidFill>
                <a:prstDash val="dash"/>
                <a:round/>
                <a:headEnd/>
                <a:tailEnd/>
              </a:ln>
            </p:spPr>
            <p:txBody>
              <a:bodyPr/>
              <a:lstStyle/>
              <a:p>
                <a:endParaRPr lang="en-US"/>
              </a:p>
            </p:txBody>
          </p:sp>
          <p:sp>
            <p:nvSpPr>
              <p:cNvPr id="261" name="Freeform 30"/>
              <p:cNvSpPr>
                <a:spLocks/>
              </p:cNvSpPr>
              <p:nvPr/>
            </p:nvSpPr>
            <p:spPr bwMode="auto">
              <a:xfrm>
                <a:off x="432" y="1401"/>
                <a:ext cx="1002" cy="1"/>
              </a:xfrm>
              <a:custGeom>
                <a:avLst/>
                <a:gdLst>
                  <a:gd name="T0" fmla="*/ 0 w 1002"/>
                  <a:gd name="T1" fmla="*/ 0 h 1"/>
                  <a:gd name="T2" fmla="*/ 1002 w 1002"/>
                  <a:gd name="T3" fmla="*/ 0 h 1"/>
                  <a:gd name="T4" fmla="*/ 0 60000 65536"/>
                  <a:gd name="T5" fmla="*/ 0 60000 65536"/>
                  <a:gd name="T6" fmla="*/ 0 w 1002"/>
                  <a:gd name="T7" fmla="*/ 0 h 1"/>
                  <a:gd name="T8" fmla="*/ 1002 w 1002"/>
                  <a:gd name="T9" fmla="*/ 1 h 1"/>
                </a:gdLst>
                <a:ahLst/>
                <a:cxnLst>
                  <a:cxn ang="T4">
                    <a:pos x="T0" y="T1"/>
                  </a:cxn>
                  <a:cxn ang="T5">
                    <a:pos x="T2" y="T3"/>
                  </a:cxn>
                </a:cxnLst>
                <a:rect l="T6" t="T7" r="T8" b="T9"/>
                <a:pathLst>
                  <a:path w="1002" h="1">
                    <a:moveTo>
                      <a:pt x="0" y="0"/>
                    </a:moveTo>
                    <a:lnTo>
                      <a:pt x="1002" y="0"/>
                    </a:lnTo>
                  </a:path>
                </a:pathLst>
              </a:custGeom>
              <a:noFill/>
              <a:ln w="22225">
                <a:solidFill>
                  <a:srgbClr val="0000FF"/>
                </a:solidFill>
                <a:prstDash val="dash"/>
                <a:round/>
                <a:headEnd/>
                <a:tailEnd/>
              </a:ln>
            </p:spPr>
            <p:txBody>
              <a:bodyPr/>
              <a:lstStyle/>
              <a:p>
                <a:endParaRPr lang="en-US"/>
              </a:p>
            </p:txBody>
          </p:sp>
        </p:grpSp>
        <p:sp>
          <p:nvSpPr>
            <p:cNvPr id="256" name="Line 77"/>
            <p:cNvSpPr>
              <a:spLocks noChangeShapeType="1"/>
            </p:cNvSpPr>
            <p:nvPr/>
          </p:nvSpPr>
          <p:spPr bwMode="auto">
            <a:xfrm flipH="1">
              <a:off x="8915400" y="37879139"/>
              <a:ext cx="714408" cy="0"/>
            </a:xfrm>
            <a:prstGeom prst="line">
              <a:avLst/>
            </a:prstGeom>
            <a:noFill/>
            <a:ln w="38100">
              <a:solidFill>
                <a:schemeClr val="tx1"/>
              </a:solidFill>
              <a:round/>
              <a:headEnd type="oval" w="med" len="med"/>
              <a:tailEnd type="triangle" w="med" len="med"/>
            </a:ln>
          </p:spPr>
          <p:txBody>
            <a:bodyPr/>
            <a:lstStyle/>
            <a:p>
              <a:endParaRPr lang="en-US"/>
            </a:p>
          </p:txBody>
        </p:sp>
        <p:sp>
          <p:nvSpPr>
            <p:cNvPr id="257" name="Line 78"/>
            <p:cNvSpPr>
              <a:spLocks noChangeShapeType="1"/>
            </p:cNvSpPr>
            <p:nvPr/>
          </p:nvSpPr>
          <p:spPr bwMode="auto">
            <a:xfrm flipH="1">
              <a:off x="8915400" y="36897866"/>
              <a:ext cx="714408" cy="0"/>
            </a:xfrm>
            <a:prstGeom prst="line">
              <a:avLst/>
            </a:prstGeom>
            <a:noFill/>
            <a:ln w="38100">
              <a:solidFill>
                <a:schemeClr val="tx1"/>
              </a:solidFill>
              <a:round/>
              <a:headEnd type="oval" w="med" len="med"/>
              <a:tailEnd type="triangle" w="med" len="med"/>
            </a:ln>
          </p:spPr>
          <p:txBody>
            <a:bodyPr/>
            <a:lstStyle/>
            <a:p>
              <a:endParaRPr lang="en-US"/>
            </a:p>
          </p:txBody>
        </p:sp>
        <p:sp>
          <p:nvSpPr>
            <p:cNvPr id="258" name="Line 79"/>
            <p:cNvSpPr>
              <a:spLocks noChangeShapeType="1"/>
            </p:cNvSpPr>
            <p:nvPr/>
          </p:nvSpPr>
          <p:spPr bwMode="auto">
            <a:xfrm flipH="1">
              <a:off x="8915400" y="35939413"/>
              <a:ext cx="714408" cy="0"/>
            </a:xfrm>
            <a:prstGeom prst="line">
              <a:avLst/>
            </a:prstGeom>
            <a:noFill/>
            <a:ln w="38100">
              <a:solidFill>
                <a:schemeClr val="tx1"/>
              </a:solidFill>
              <a:round/>
              <a:headEnd type="oval" w="med" len="med"/>
              <a:tailEnd type="triangle" w="med" len="med"/>
            </a:ln>
          </p:spPr>
          <p:txBody>
            <a:bodyPr/>
            <a:lstStyle/>
            <a:p>
              <a:endParaRPr lang="en-US"/>
            </a:p>
          </p:txBody>
        </p:sp>
      </p:grpSp>
      <p:sp>
        <p:nvSpPr>
          <p:cNvPr id="264" name="Text Box 6"/>
          <p:cNvSpPr txBox="1">
            <a:spLocks noChangeArrowheads="1"/>
          </p:cNvSpPr>
          <p:nvPr/>
        </p:nvSpPr>
        <p:spPr bwMode="auto">
          <a:xfrm>
            <a:off x="14478000" y="28840093"/>
            <a:ext cx="1524000" cy="954107"/>
          </a:xfrm>
          <a:prstGeom prst="rect">
            <a:avLst/>
          </a:prstGeom>
          <a:noFill/>
          <a:ln w="9525">
            <a:noFill/>
            <a:miter lim="800000"/>
            <a:headEnd/>
            <a:tailEnd/>
          </a:ln>
        </p:spPr>
        <p:txBody>
          <a:bodyPr wrap="square">
            <a:spAutoFit/>
          </a:bodyPr>
          <a:lstStyle/>
          <a:p>
            <a:pPr algn="ctr"/>
            <a:r>
              <a:rPr kumimoji="1" lang="en-US" sz="2800" dirty="0" smtClean="0">
                <a:solidFill>
                  <a:srgbClr val="808080"/>
                </a:solidFill>
              </a:rPr>
              <a:t>Swap Borders</a:t>
            </a:r>
            <a:endParaRPr kumimoji="1" lang="en-US" sz="2800" dirty="0">
              <a:solidFill>
                <a:srgbClr val="808080"/>
              </a:solidFill>
            </a:endParaRPr>
          </a:p>
        </p:txBody>
      </p:sp>
      <p:graphicFrame>
        <p:nvGraphicFramePr>
          <p:cNvPr id="275" name="Table 274"/>
          <p:cNvGraphicFramePr>
            <a:graphicFrameLocks noGrp="1"/>
          </p:cNvGraphicFramePr>
          <p:nvPr/>
        </p:nvGraphicFramePr>
        <p:xfrm>
          <a:off x="10058400" y="32766000"/>
          <a:ext cx="6629400" cy="6172200"/>
        </p:xfrm>
        <a:graphic>
          <a:graphicData uri="http://schemas.openxmlformats.org/drawingml/2006/table">
            <a:tbl>
              <a:tblPr/>
              <a:tblGrid>
                <a:gridCol w="6629400"/>
              </a:tblGrid>
              <a:tr h="6172200">
                <a:tc>
                  <a:txBody>
                    <a:bodyPr/>
                    <a:lstStyle>
                      <a:defPPr>
                        <a:defRPr lang="en-US"/>
                      </a:defPPr>
                      <a:lvl1pPr marL="0" algn="l" defTabSz="5120640" rtl="0" eaLnBrk="1" latinLnBrk="0" hangingPunct="1">
                        <a:defRPr sz="10100" kern="1200">
                          <a:solidFill>
                            <a:schemeClr val="tx1"/>
                          </a:solidFill>
                          <a:latin typeface="Times New Roman"/>
                          <a:cs typeface="Arial"/>
                        </a:defRPr>
                      </a:lvl1pPr>
                      <a:lvl2pPr marL="2560320" algn="l" defTabSz="5120640" rtl="0" eaLnBrk="1" latinLnBrk="0" hangingPunct="1">
                        <a:defRPr sz="10100" kern="1200">
                          <a:solidFill>
                            <a:schemeClr val="tx1"/>
                          </a:solidFill>
                          <a:latin typeface="Times New Roman"/>
                          <a:cs typeface="Arial"/>
                        </a:defRPr>
                      </a:lvl2pPr>
                      <a:lvl3pPr marL="5120640" algn="l" defTabSz="5120640" rtl="0" eaLnBrk="1" latinLnBrk="0" hangingPunct="1">
                        <a:defRPr sz="10100" kern="1200">
                          <a:solidFill>
                            <a:schemeClr val="tx1"/>
                          </a:solidFill>
                          <a:latin typeface="Times New Roman"/>
                          <a:cs typeface="Arial"/>
                        </a:defRPr>
                      </a:lvl3pPr>
                      <a:lvl4pPr marL="7680960" algn="l" defTabSz="5120640" rtl="0" eaLnBrk="1" latinLnBrk="0" hangingPunct="1">
                        <a:defRPr sz="10100" kern="1200">
                          <a:solidFill>
                            <a:schemeClr val="tx1"/>
                          </a:solidFill>
                          <a:latin typeface="Times New Roman"/>
                          <a:cs typeface="Arial"/>
                        </a:defRPr>
                      </a:lvl4pPr>
                      <a:lvl5pPr marL="10241280" algn="l" defTabSz="5120640" rtl="0" eaLnBrk="1" latinLnBrk="0" hangingPunct="1">
                        <a:defRPr sz="10100" kern="1200">
                          <a:solidFill>
                            <a:schemeClr val="tx1"/>
                          </a:solidFill>
                          <a:latin typeface="Times New Roman"/>
                          <a:cs typeface="Arial"/>
                        </a:defRPr>
                      </a:lvl5pPr>
                      <a:lvl6pPr marL="12801600" algn="l" defTabSz="5120640" rtl="0" eaLnBrk="1" latinLnBrk="0" hangingPunct="1">
                        <a:defRPr sz="10100" kern="1200">
                          <a:solidFill>
                            <a:schemeClr val="tx1"/>
                          </a:solidFill>
                          <a:latin typeface="Times New Roman"/>
                          <a:cs typeface="Arial"/>
                        </a:defRPr>
                      </a:lvl6pPr>
                      <a:lvl7pPr marL="15361920" algn="l" defTabSz="5120640" rtl="0" eaLnBrk="1" latinLnBrk="0" hangingPunct="1">
                        <a:defRPr sz="10100" kern="1200">
                          <a:solidFill>
                            <a:schemeClr val="tx1"/>
                          </a:solidFill>
                          <a:latin typeface="Times New Roman"/>
                          <a:cs typeface="Arial"/>
                        </a:defRPr>
                      </a:lvl7pPr>
                      <a:lvl8pPr marL="17922240" algn="l" defTabSz="5120640" rtl="0" eaLnBrk="1" latinLnBrk="0" hangingPunct="1">
                        <a:defRPr sz="10100" kern="1200">
                          <a:solidFill>
                            <a:schemeClr val="tx1"/>
                          </a:solidFill>
                          <a:latin typeface="Times New Roman"/>
                          <a:cs typeface="Arial"/>
                        </a:defRPr>
                      </a:lvl8pPr>
                      <a:lvl9pPr marL="20482560" algn="l" defTabSz="5120640" rtl="0" eaLnBrk="1" latinLnBrk="0" hangingPunct="1">
                        <a:defRPr sz="10100" kern="1200">
                          <a:solidFill>
                            <a:schemeClr val="tx1"/>
                          </a:solidFill>
                          <a:latin typeface="Times New Roman"/>
                          <a:cs typeface="Arial"/>
                        </a:defRPr>
                      </a:lvl9pPr>
                    </a:lstStyle>
                    <a:p>
                      <a:pPr marL="0" indent="0">
                        <a:tabLst>
                          <a:tab pos="457200" algn="l"/>
                          <a:tab pos="914400" algn="l"/>
                        </a:tabLst>
                      </a:pPr>
                      <a:r>
                        <a:rPr lang="en-US" sz="2800" i="1" kern="1200" baseline="0" dirty="0" smtClean="0">
                          <a:solidFill>
                            <a:schemeClr val="tx1"/>
                          </a:solidFill>
                          <a:latin typeface="+mn-lt"/>
                          <a:ea typeface="+mn-ea"/>
                          <a:cs typeface="+mn-cs"/>
                        </a:rPr>
                        <a:t>Initialize( D,P)</a:t>
                      </a:r>
                    </a:p>
                    <a:p>
                      <a:pPr marL="0" indent="0">
                        <a:tabLst>
                          <a:tab pos="457200" algn="l"/>
                          <a:tab pos="914400" algn="l"/>
                        </a:tabLst>
                      </a:pPr>
                      <a:r>
                        <a:rPr lang="en-US" sz="2800" kern="1200" baseline="0" dirty="0" smtClean="0">
                          <a:solidFill>
                            <a:schemeClr val="tx1"/>
                          </a:solidFill>
                          <a:latin typeface="+mn-lt"/>
                          <a:ea typeface="+mn-ea"/>
                          <a:cs typeface="+mn-cs"/>
                        </a:rPr>
                        <a:t>Do </a:t>
                      </a:r>
                    </a:p>
                    <a:p>
                      <a:pPr marL="2559050" lvl="2" indent="-2101850">
                        <a:tabLst>
                          <a:tab pos="457200" algn="l"/>
                          <a:tab pos="914400" algn="l"/>
                        </a:tabLst>
                      </a:pPr>
                      <a:r>
                        <a:rPr lang="en-US" sz="2800" kern="1200" baseline="0" dirty="0" smtClean="0">
                          <a:solidFill>
                            <a:schemeClr val="tx1"/>
                          </a:solidFill>
                          <a:latin typeface="+mn-lt"/>
                          <a:ea typeface="+mn-ea"/>
                          <a:cs typeface="+mn-cs"/>
                        </a:rPr>
                        <a:t>for all </a:t>
                      </a:r>
                      <a:r>
                        <a:rPr lang="en-US" sz="2800" i="1" kern="1200" baseline="0" dirty="0" err="1" smtClean="0">
                          <a:solidFill>
                            <a:schemeClr val="tx1"/>
                          </a:solidFill>
                          <a:latin typeface="+mn-lt"/>
                          <a:ea typeface="+mn-ea"/>
                          <a:cs typeface="+mn-cs"/>
                        </a:rPr>
                        <a:t>i</a:t>
                      </a:r>
                      <a:r>
                        <a:rPr lang="en-US" sz="2800" i="1" kern="1200" baseline="0" dirty="0" smtClean="0">
                          <a:solidFill>
                            <a:schemeClr val="tx1"/>
                          </a:solidFill>
                          <a:latin typeface="+mn-lt"/>
                          <a:ea typeface="+mn-ea"/>
                          <a:cs typeface="+mn-cs"/>
                        </a:rPr>
                        <a:t> in S (or all cells on first pass)</a:t>
                      </a:r>
                    </a:p>
                    <a:p>
                      <a:pPr marL="5118100" lvl="4" indent="-4203700">
                        <a:tabLst>
                          <a:tab pos="457200" algn="l"/>
                          <a:tab pos="914400" algn="l"/>
                        </a:tabLst>
                      </a:pPr>
                      <a:r>
                        <a:rPr lang="en-US" sz="2800" kern="1200" baseline="0" dirty="0" smtClean="0">
                          <a:solidFill>
                            <a:schemeClr val="tx1"/>
                          </a:solidFill>
                          <a:latin typeface="+mn-lt"/>
                          <a:ea typeface="+mn-ea"/>
                          <a:cs typeface="+mn-cs"/>
                        </a:rPr>
                        <a:t>if </a:t>
                      </a:r>
                      <a:r>
                        <a:rPr lang="en-US" sz="2800" i="1" kern="1200" baseline="0" dirty="0" smtClean="0">
                          <a:solidFill>
                            <a:schemeClr val="tx1"/>
                          </a:solidFill>
                          <a:latin typeface="+mn-lt"/>
                          <a:ea typeface="+mn-ea"/>
                          <a:cs typeface="+mn-cs"/>
                        </a:rPr>
                        <a:t>D(</a:t>
                      </a:r>
                      <a:r>
                        <a:rPr lang="en-US" sz="2800" i="1" kern="1200" baseline="0" dirty="0" err="1" smtClean="0">
                          <a:solidFill>
                            <a:schemeClr val="tx1"/>
                          </a:solidFill>
                          <a:latin typeface="+mn-lt"/>
                          <a:ea typeface="+mn-ea"/>
                          <a:cs typeface="+mn-cs"/>
                        </a:rPr>
                        <a:t>i</a:t>
                      </a:r>
                      <a:r>
                        <a:rPr lang="en-US" sz="2800" i="1" kern="1200" baseline="0" dirty="0" smtClean="0">
                          <a:solidFill>
                            <a:schemeClr val="tx1"/>
                          </a:solidFill>
                          <a:latin typeface="+mn-lt"/>
                          <a:ea typeface="+mn-ea"/>
                          <a:cs typeface="+mn-cs"/>
                        </a:rPr>
                        <a:t>) &gt; n    </a:t>
                      </a:r>
                    </a:p>
                    <a:p>
                      <a:pPr marL="5118100" lvl="4" indent="-3746500">
                        <a:tabLst>
                          <a:tab pos="457200" algn="l"/>
                          <a:tab pos="914400" algn="l"/>
                        </a:tabLst>
                      </a:pPr>
                      <a:r>
                        <a:rPr lang="en-US" sz="2800" i="1" kern="1200" baseline="0" dirty="0" smtClean="0">
                          <a:solidFill>
                            <a:schemeClr val="tx1"/>
                          </a:solidFill>
                          <a:latin typeface="+mn-lt"/>
                          <a:ea typeface="+mn-ea"/>
                          <a:cs typeface="+mn-cs"/>
                        </a:rPr>
                        <a:t>P(</a:t>
                      </a:r>
                      <a:r>
                        <a:rPr lang="en-US" sz="2800" i="1" kern="1200" baseline="0" dirty="0" err="1" smtClean="0">
                          <a:solidFill>
                            <a:schemeClr val="tx1"/>
                          </a:solidFill>
                          <a:latin typeface="+mn-lt"/>
                          <a:ea typeface="+mn-ea"/>
                          <a:cs typeface="+mn-cs"/>
                        </a:rPr>
                        <a:t>i</a:t>
                      </a:r>
                      <a:r>
                        <a:rPr lang="en-US" sz="2800" i="1" kern="1200" baseline="0" dirty="0" smtClean="0">
                          <a:solidFill>
                            <a:schemeClr val="tx1"/>
                          </a:solidFill>
                          <a:latin typeface="+mn-lt"/>
                          <a:ea typeface="+mn-ea"/>
                          <a:cs typeface="+mn-cs"/>
                        </a:rPr>
                        <a:t>) ← D(</a:t>
                      </a:r>
                      <a:r>
                        <a:rPr lang="en-US" sz="2800" i="1" kern="1200" baseline="0" dirty="0" err="1" smtClean="0">
                          <a:solidFill>
                            <a:schemeClr val="tx1"/>
                          </a:solidFill>
                          <a:latin typeface="+mn-lt"/>
                          <a:ea typeface="+mn-ea"/>
                          <a:cs typeface="+mn-cs"/>
                        </a:rPr>
                        <a:t>i</a:t>
                      </a:r>
                      <a:r>
                        <a:rPr lang="en-US" sz="2800" i="1" kern="1200" baseline="0" dirty="0" smtClean="0">
                          <a:solidFill>
                            <a:schemeClr val="tx1"/>
                          </a:solidFill>
                          <a:latin typeface="+mn-lt"/>
                          <a:ea typeface="+mn-ea"/>
                          <a:cs typeface="+mn-cs"/>
                        </a:rPr>
                        <a:t>)</a:t>
                      </a:r>
                    </a:p>
                    <a:p>
                      <a:pPr marL="5118100" lvl="4" indent="-4203700">
                        <a:tabLst>
                          <a:tab pos="457200" algn="l"/>
                          <a:tab pos="914400" algn="l"/>
                        </a:tabLst>
                      </a:pPr>
                      <a:r>
                        <a:rPr lang="en-US" sz="2800" i="1" kern="1200" baseline="0" dirty="0" smtClean="0">
                          <a:solidFill>
                            <a:schemeClr val="tx1"/>
                          </a:solidFill>
                          <a:latin typeface="+mn-lt"/>
                          <a:ea typeface="+mn-ea"/>
                          <a:cs typeface="+mn-cs"/>
                        </a:rPr>
                        <a:t>Else   </a:t>
                      </a:r>
                    </a:p>
                    <a:p>
                      <a:pPr marL="5118100" lvl="4" indent="-3746500">
                        <a:tabLst>
                          <a:tab pos="457200" algn="l"/>
                          <a:tab pos="914400" algn="l"/>
                        </a:tabLst>
                      </a:pPr>
                      <a:r>
                        <a:rPr lang="en-US" sz="2800" i="1" kern="1200" baseline="0" dirty="0" smtClean="0">
                          <a:solidFill>
                            <a:schemeClr val="tx1"/>
                          </a:solidFill>
                          <a:latin typeface="+mn-lt"/>
                          <a:ea typeface="+mn-ea"/>
                          <a:cs typeface="+mn-cs"/>
                        </a:rPr>
                        <a:t>P(</a:t>
                      </a:r>
                      <a:r>
                        <a:rPr lang="en-US" sz="2800" i="1" kern="1200" baseline="0" dirty="0" err="1" smtClean="0">
                          <a:solidFill>
                            <a:schemeClr val="tx1"/>
                          </a:solidFill>
                          <a:latin typeface="+mn-lt"/>
                          <a:ea typeface="+mn-ea"/>
                          <a:cs typeface="+mn-cs"/>
                        </a:rPr>
                        <a:t>i</a:t>
                      </a:r>
                      <a:r>
                        <a:rPr lang="en-US" sz="2800" i="1" kern="1200" baseline="0" dirty="0" smtClean="0">
                          <a:solidFill>
                            <a:schemeClr val="tx1"/>
                          </a:solidFill>
                          <a:latin typeface="+mn-lt"/>
                          <a:ea typeface="+mn-ea"/>
                          <a:cs typeface="+mn-cs"/>
                        </a:rPr>
                        <a:t>) ← n</a:t>
                      </a:r>
                    </a:p>
                    <a:p>
                      <a:pPr marL="5118100" lvl="4" indent="-3746500">
                        <a:tabLst>
                          <a:tab pos="457200" algn="l"/>
                          <a:tab pos="914400" algn="l"/>
                        </a:tabLst>
                      </a:pPr>
                      <a:r>
                        <a:rPr lang="en-US" sz="2800" i="1" kern="1200" baseline="0" dirty="0" smtClean="0">
                          <a:solidFill>
                            <a:schemeClr val="tx1"/>
                          </a:solidFill>
                          <a:latin typeface="+mn-lt"/>
                          <a:ea typeface="+mn-ea"/>
                          <a:cs typeface="+mn-cs"/>
                        </a:rPr>
                        <a:t>Add </a:t>
                      </a:r>
                      <a:r>
                        <a:rPr lang="en-US" sz="2800" i="1" kern="1200" baseline="0" dirty="0" err="1" smtClean="0">
                          <a:solidFill>
                            <a:schemeClr val="tx1"/>
                          </a:solidFill>
                          <a:latin typeface="+mn-lt"/>
                          <a:ea typeface="+mn-ea"/>
                          <a:cs typeface="+mn-cs"/>
                        </a:rPr>
                        <a:t>i</a:t>
                      </a:r>
                      <a:r>
                        <a:rPr lang="en-US" sz="2800" i="1" kern="1200" baseline="0" dirty="0" smtClean="0">
                          <a:solidFill>
                            <a:schemeClr val="tx1"/>
                          </a:solidFill>
                          <a:latin typeface="+mn-lt"/>
                          <a:ea typeface="+mn-ea"/>
                          <a:cs typeface="+mn-cs"/>
                        </a:rPr>
                        <a:t> to S for next pass</a:t>
                      </a:r>
                    </a:p>
                    <a:p>
                      <a:pPr marL="2559050" lvl="2" indent="-2101850">
                        <a:tabLst>
                          <a:tab pos="457200" algn="l"/>
                          <a:tab pos="914400" algn="l"/>
                        </a:tabLst>
                      </a:pPr>
                      <a:r>
                        <a:rPr lang="en-US" sz="2800" kern="1200" baseline="0" dirty="0" err="1" smtClean="0">
                          <a:solidFill>
                            <a:schemeClr val="tx1"/>
                          </a:solidFill>
                          <a:latin typeface="+mn-lt"/>
                          <a:ea typeface="+mn-ea"/>
                          <a:cs typeface="+mn-cs"/>
                        </a:rPr>
                        <a:t>endfor</a:t>
                      </a:r>
                      <a:endParaRPr lang="en-US" sz="2800" kern="1200" baseline="0" dirty="0" smtClean="0">
                        <a:solidFill>
                          <a:schemeClr val="tx1"/>
                        </a:solidFill>
                        <a:latin typeface="+mn-lt"/>
                        <a:ea typeface="+mn-ea"/>
                        <a:cs typeface="+mn-cs"/>
                      </a:endParaRPr>
                    </a:p>
                    <a:p>
                      <a:pPr marL="2559050" lvl="2" indent="-2101850">
                        <a:tabLst>
                          <a:tab pos="457200" algn="l"/>
                          <a:tab pos="914400" algn="l"/>
                        </a:tabLst>
                      </a:pPr>
                      <a:r>
                        <a:rPr lang="en-US" sz="2800" i="1" kern="1200" baseline="0" dirty="0" smtClean="0">
                          <a:solidFill>
                            <a:schemeClr val="tx1"/>
                          </a:solidFill>
                          <a:latin typeface="+mn-lt"/>
                          <a:ea typeface="+mn-ea"/>
                          <a:cs typeface="+mn-cs"/>
                        </a:rPr>
                        <a:t>Send( </a:t>
                      </a:r>
                      <a:r>
                        <a:rPr lang="en-US" sz="2800" i="1" kern="1200" baseline="0" dirty="0" err="1" smtClean="0">
                          <a:solidFill>
                            <a:schemeClr val="tx1"/>
                          </a:solidFill>
                          <a:latin typeface="+mn-lt"/>
                          <a:ea typeface="+mn-ea"/>
                          <a:cs typeface="+mn-cs"/>
                        </a:rPr>
                        <a:t>topRow</a:t>
                      </a:r>
                      <a:r>
                        <a:rPr lang="en-US" sz="2800" i="1" kern="1200" baseline="0" dirty="0" smtClean="0">
                          <a:solidFill>
                            <a:schemeClr val="tx1"/>
                          </a:solidFill>
                          <a:latin typeface="+mn-lt"/>
                          <a:ea typeface="+mn-ea"/>
                          <a:cs typeface="+mn-cs"/>
                        </a:rPr>
                        <a:t>, rank-1 )</a:t>
                      </a:r>
                    </a:p>
                    <a:p>
                      <a:pPr marL="2559050" lvl="2" indent="-2101850">
                        <a:tabLst>
                          <a:tab pos="457200" algn="l"/>
                          <a:tab pos="914400" algn="l"/>
                        </a:tabLst>
                      </a:pPr>
                      <a:r>
                        <a:rPr lang="en-US" sz="2800" i="1" kern="1200" baseline="0" dirty="0" smtClean="0">
                          <a:solidFill>
                            <a:schemeClr val="tx1"/>
                          </a:solidFill>
                          <a:latin typeface="+mn-lt"/>
                          <a:ea typeface="+mn-ea"/>
                          <a:cs typeface="+mn-cs"/>
                        </a:rPr>
                        <a:t>Send( </a:t>
                      </a:r>
                      <a:r>
                        <a:rPr lang="en-US" sz="2800" i="1" kern="1200" baseline="0" dirty="0" err="1" smtClean="0">
                          <a:solidFill>
                            <a:schemeClr val="tx1"/>
                          </a:solidFill>
                          <a:latin typeface="+mn-lt"/>
                          <a:ea typeface="+mn-ea"/>
                          <a:cs typeface="+mn-cs"/>
                        </a:rPr>
                        <a:t>bottomRow</a:t>
                      </a:r>
                      <a:r>
                        <a:rPr lang="en-US" sz="2800" i="1" kern="1200" baseline="0" dirty="0" smtClean="0">
                          <a:solidFill>
                            <a:schemeClr val="tx1"/>
                          </a:solidFill>
                          <a:latin typeface="+mn-lt"/>
                          <a:ea typeface="+mn-ea"/>
                          <a:cs typeface="+mn-cs"/>
                        </a:rPr>
                        <a:t>, rank+1 )</a:t>
                      </a:r>
                    </a:p>
                    <a:p>
                      <a:pPr marL="2559050" lvl="2" indent="-2101850">
                        <a:tabLst>
                          <a:tab pos="457200" algn="l"/>
                          <a:tab pos="914400" algn="l"/>
                        </a:tabLst>
                      </a:pPr>
                      <a:r>
                        <a:rPr lang="en-US" sz="2800" i="1" kern="1200" baseline="0" dirty="0" err="1" smtClean="0">
                          <a:solidFill>
                            <a:schemeClr val="tx1"/>
                          </a:solidFill>
                          <a:latin typeface="+mn-lt"/>
                          <a:ea typeface="+mn-ea"/>
                          <a:cs typeface="+mn-cs"/>
                        </a:rPr>
                        <a:t>Recv</a:t>
                      </a:r>
                      <a:r>
                        <a:rPr lang="en-US" sz="2800" i="1" kern="1200" baseline="0" dirty="0" smtClean="0">
                          <a:solidFill>
                            <a:schemeClr val="tx1"/>
                          </a:solidFill>
                          <a:latin typeface="+mn-lt"/>
                          <a:ea typeface="+mn-ea"/>
                          <a:cs typeface="+mn-cs"/>
                        </a:rPr>
                        <a:t>( </a:t>
                      </a:r>
                      <a:r>
                        <a:rPr lang="en-US" sz="2800" i="1" kern="1200" baseline="0" dirty="0" err="1" smtClean="0">
                          <a:solidFill>
                            <a:schemeClr val="tx1"/>
                          </a:solidFill>
                          <a:latin typeface="+mn-lt"/>
                          <a:ea typeface="+mn-ea"/>
                          <a:cs typeface="+mn-cs"/>
                        </a:rPr>
                        <a:t>rowBelow</a:t>
                      </a:r>
                      <a:r>
                        <a:rPr lang="en-US" sz="2800" i="1" kern="1200" baseline="0" dirty="0" smtClean="0">
                          <a:solidFill>
                            <a:schemeClr val="tx1"/>
                          </a:solidFill>
                          <a:latin typeface="+mn-lt"/>
                          <a:ea typeface="+mn-ea"/>
                          <a:cs typeface="+mn-cs"/>
                        </a:rPr>
                        <a:t>, rank+1 )</a:t>
                      </a:r>
                    </a:p>
                    <a:p>
                      <a:pPr marL="2559050" lvl="2" indent="-2101850">
                        <a:tabLst>
                          <a:tab pos="457200" algn="l"/>
                          <a:tab pos="914400" algn="l"/>
                        </a:tabLst>
                      </a:pPr>
                      <a:r>
                        <a:rPr lang="en-US" sz="2800" i="1" kern="1200" baseline="0" dirty="0" err="1" smtClean="0">
                          <a:solidFill>
                            <a:schemeClr val="tx1"/>
                          </a:solidFill>
                          <a:latin typeface="+mn-lt"/>
                          <a:ea typeface="+mn-ea"/>
                          <a:cs typeface="+mn-cs"/>
                        </a:rPr>
                        <a:t>Recv</a:t>
                      </a:r>
                      <a:r>
                        <a:rPr lang="en-US" sz="2800" i="1" kern="1200" baseline="0" dirty="0" smtClean="0">
                          <a:solidFill>
                            <a:schemeClr val="tx1"/>
                          </a:solidFill>
                          <a:latin typeface="+mn-lt"/>
                          <a:ea typeface="+mn-ea"/>
                          <a:cs typeface="+mn-cs"/>
                        </a:rPr>
                        <a:t>( </a:t>
                      </a:r>
                      <a:r>
                        <a:rPr lang="en-US" sz="2800" i="1" kern="1200" baseline="0" dirty="0" err="1" smtClean="0">
                          <a:solidFill>
                            <a:schemeClr val="tx1"/>
                          </a:solidFill>
                          <a:latin typeface="+mn-lt"/>
                          <a:ea typeface="+mn-ea"/>
                          <a:cs typeface="+mn-cs"/>
                        </a:rPr>
                        <a:t>rowAbove</a:t>
                      </a:r>
                      <a:r>
                        <a:rPr lang="en-US" sz="2800" i="1" kern="1200" baseline="0" dirty="0" smtClean="0">
                          <a:solidFill>
                            <a:schemeClr val="tx1"/>
                          </a:solidFill>
                          <a:latin typeface="+mn-lt"/>
                          <a:ea typeface="+mn-ea"/>
                          <a:cs typeface="+mn-cs"/>
                        </a:rPr>
                        <a:t>, rank-1 )</a:t>
                      </a:r>
                    </a:p>
                    <a:p>
                      <a:pPr marL="0" indent="0">
                        <a:tabLst>
                          <a:tab pos="457200" algn="l"/>
                          <a:tab pos="914400" algn="l"/>
                        </a:tabLst>
                      </a:pPr>
                      <a:r>
                        <a:rPr lang="en-US" sz="2800" kern="1200" baseline="0" dirty="0" smtClean="0">
                          <a:solidFill>
                            <a:schemeClr val="tx1"/>
                          </a:solidFill>
                          <a:latin typeface="+mn-lt"/>
                          <a:ea typeface="+mn-ea"/>
                          <a:cs typeface="+mn-cs"/>
                        </a:rPr>
                        <a:t>Until P is not modified</a:t>
                      </a:r>
                      <a:endParaRPr lang="en-US" sz="1600" dirty="0">
                        <a:latin typeface="Times New Roman"/>
                        <a:ea typeface="Times New Roman"/>
                        <a:cs typeface="Times New Roman"/>
                      </a:endParaRPr>
                    </a:p>
                  </a:txBody>
                  <a:tcPr marL="94227" marR="94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76" name="Rectangle 83"/>
          <p:cNvSpPr>
            <a:spLocks noChangeArrowheads="1"/>
          </p:cNvSpPr>
          <p:nvPr/>
        </p:nvSpPr>
        <p:spPr bwMode="auto">
          <a:xfrm>
            <a:off x="1676400" y="33680400"/>
            <a:ext cx="6400800" cy="5262979"/>
          </a:xfrm>
          <a:prstGeom prst="rect">
            <a:avLst/>
          </a:prstGeom>
          <a:noFill/>
          <a:ln w="9525">
            <a:noFill/>
            <a:miter lim="800000"/>
            <a:headEnd/>
            <a:tailEnd/>
          </a:ln>
        </p:spPr>
        <p:txBody>
          <a:bodyPr wrap="square">
            <a:spAutoFit/>
          </a:bodyPr>
          <a:lstStyle/>
          <a:p>
            <a:r>
              <a:rPr kumimoji="1" lang="en-US" sz="2800" dirty="0">
                <a:solidFill>
                  <a:srgbClr val="000000"/>
                </a:solidFill>
              </a:rPr>
              <a:t>D denotes the original elevation. </a:t>
            </a:r>
          </a:p>
          <a:p>
            <a:r>
              <a:rPr kumimoji="1" lang="en-US" sz="2800" dirty="0">
                <a:solidFill>
                  <a:srgbClr val="000000"/>
                </a:solidFill>
              </a:rPr>
              <a:t>P denotes the pit filled elevation. </a:t>
            </a:r>
            <a:endParaRPr kumimoji="1" lang="en-US" sz="2800" dirty="0" smtClean="0">
              <a:solidFill>
                <a:srgbClr val="000000"/>
              </a:solidFill>
            </a:endParaRPr>
          </a:p>
          <a:p>
            <a:r>
              <a:rPr kumimoji="1" lang="en-US" sz="2800" dirty="0" smtClean="0">
                <a:solidFill>
                  <a:srgbClr val="000000"/>
                </a:solidFill>
              </a:rPr>
              <a:t>S denotes process stack</a:t>
            </a:r>
            <a:endParaRPr kumimoji="1" lang="en-US" sz="2800" dirty="0">
              <a:solidFill>
                <a:srgbClr val="000000"/>
              </a:solidFill>
            </a:endParaRPr>
          </a:p>
          <a:p>
            <a:r>
              <a:rPr kumimoji="1" lang="en-US" sz="2800" dirty="0">
                <a:solidFill>
                  <a:srgbClr val="000000"/>
                </a:solidFill>
              </a:rPr>
              <a:t>n denotes lowest neighboring elevation</a:t>
            </a:r>
          </a:p>
          <a:p>
            <a:r>
              <a:rPr kumimoji="1" lang="en-US" sz="2800" dirty="0" err="1">
                <a:solidFill>
                  <a:srgbClr val="000000"/>
                </a:solidFill>
              </a:rPr>
              <a:t>i</a:t>
            </a:r>
            <a:r>
              <a:rPr kumimoji="1" lang="en-US" sz="2800" dirty="0">
                <a:solidFill>
                  <a:srgbClr val="000000"/>
                </a:solidFill>
              </a:rPr>
              <a:t> denotes the cell being </a:t>
            </a:r>
            <a:r>
              <a:rPr kumimoji="1" lang="en-US" sz="2800" dirty="0" smtClean="0">
                <a:solidFill>
                  <a:srgbClr val="000000"/>
                </a:solidFill>
              </a:rPr>
              <a:t>evaluated</a:t>
            </a:r>
          </a:p>
          <a:p>
            <a:endParaRPr kumimoji="1" lang="en-US" sz="2800" dirty="0" smtClean="0">
              <a:solidFill>
                <a:srgbClr val="000000"/>
              </a:solidFill>
            </a:endParaRPr>
          </a:p>
          <a:p>
            <a:r>
              <a:rPr kumimoji="1" lang="en-US" sz="2800" dirty="0" smtClean="0">
                <a:solidFill>
                  <a:srgbClr val="000000"/>
                </a:solidFill>
              </a:rPr>
              <a:t>Efficiency features</a:t>
            </a:r>
          </a:p>
          <a:p>
            <a:pPr marL="220663" indent="-220663">
              <a:buFont typeface="Arial" pitchFamily="34" charset="0"/>
              <a:buChar char="•"/>
            </a:pPr>
            <a:r>
              <a:rPr kumimoji="1" lang="en-US" sz="2800" dirty="0" smtClean="0">
                <a:solidFill>
                  <a:srgbClr val="000000"/>
                </a:solidFill>
              </a:rPr>
              <a:t>A pair of last on first off stacks is used to from second iteration on only examine cells with altered elevation</a:t>
            </a:r>
          </a:p>
          <a:p>
            <a:pPr marL="220663" indent="-220663">
              <a:buFont typeface="Arial" pitchFamily="34" charset="0"/>
              <a:buChar char="•"/>
            </a:pPr>
            <a:r>
              <a:rPr kumimoji="1" lang="en-US" sz="2800" dirty="0" smtClean="0">
                <a:solidFill>
                  <a:srgbClr val="000000"/>
                </a:solidFill>
              </a:rPr>
              <a:t>Alternating directions enhance convergence </a:t>
            </a:r>
            <a:endParaRPr kumimoji="1" lang="en-US" sz="2800" dirty="0">
              <a:solidFill>
                <a:srgbClr val="000000"/>
              </a:solidFill>
            </a:endParaRPr>
          </a:p>
        </p:txBody>
      </p:sp>
      <p:sp>
        <p:nvSpPr>
          <p:cNvPr id="279" name="Curved Left Arrow 278"/>
          <p:cNvSpPr/>
          <p:nvPr/>
        </p:nvSpPr>
        <p:spPr>
          <a:xfrm>
            <a:off x="14859000" y="27660600"/>
            <a:ext cx="1219200" cy="3657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0" name="Curved Left Arrow 279"/>
          <p:cNvSpPr/>
          <p:nvPr/>
        </p:nvSpPr>
        <p:spPr>
          <a:xfrm flipH="1" flipV="1">
            <a:off x="10210800" y="27508200"/>
            <a:ext cx="1219200" cy="3657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Text Box 6"/>
          <p:cNvSpPr txBox="1">
            <a:spLocks noChangeArrowheads="1"/>
          </p:cNvSpPr>
          <p:nvPr/>
        </p:nvSpPr>
        <p:spPr bwMode="auto">
          <a:xfrm>
            <a:off x="10210800" y="28879800"/>
            <a:ext cx="1524000" cy="954107"/>
          </a:xfrm>
          <a:prstGeom prst="rect">
            <a:avLst/>
          </a:prstGeom>
          <a:noFill/>
          <a:ln w="9525">
            <a:noFill/>
            <a:miter lim="800000"/>
            <a:headEnd/>
            <a:tailEnd/>
          </a:ln>
        </p:spPr>
        <p:txBody>
          <a:bodyPr wrap="square">
            <a:spAutoFit/>
          </a:bodyPr>
          <a:lstStyle/>
          <a:p>
            <a:pPr algn="ctr"/>
            <a:r>
              <a:rPr kumimoji="1" lang="en-US" sz="2800" dirty="0" smtClean="0">
                <a:solidFill>
                  <a:srgbClr val="808080"/>
                </a:solidFill>
              </a:rPr>
              <a:t>Swap Borders</a:t>
            </a:r>
            <a:endParaRPr kumimoji="1" lang="en-US" sz="2800" dirty="0">
              <a:solidFill>
                <a:srgbClr val="808080"/>
              </a:solidFill>
            </a:endParaRPr>
          </a:p>
        </p:txBody>
      </p:sp>
      <p:pic>
        <p:nvPicPr>
          <p:cNvPr id="2052" name="Picture 4"/>
          <p:cNvPicPr>
            <a:picLocks noChangeAspect="1" noChangeArrowheads="1"/>
          </p:cNvPicPr>
          <p:nvPr/>
        </p:nvPicPr>
        <p:blipFill>
          <a:blip r:embed="rId10" cstate="print"/>
          <a:srcRect/>
          <a:stretch>
            <a:fillRect/>
          </a:stretch>
        </p:blipFill>
        <p:spPr bwMode="auto">
          <a:xfrm>
            <a:off x="41907118" y="13915285"/>
            <a:ext cx="8171522" cy="5703040"/>
          </a:xfrm>
          <a:prstGeom prst="rect">
            <a:avLst/>
          </a:prstGeom>
          <a:noFill/>
          <a:ln w="9525">
            <a:noFill/>
            <a:miter lim="800000"/>
            <a:headEnd/>
            <a:tailEnd/>
          </a:ln>
          <a:effectLst/>
        </p:spPr>
      </p:pic>
      <p:sp>
        <p:nvSpPr>
          <p:cNvPr id="282" name="TextBox 281"/>
          <p:cNvSpPr txBox="1"/>
          <p:nvPr/>
        </p:nvSpPr>
        <p:spPr>
          <a:xfrm>
            <a:off x="43434000" y="13827125"/>
            <a:ext cx="5410200" cy="954107"/>
          </a:xfrm>
          <a:prstGeom prst="rect">
            <a:avLst/>
          </a:prstGeom>
          <a:noFill/>
        </p:spPr>
        <p:txBody>
          <a:bodyPr wrap="square" rtlCol="0">
            <a:spAutoFit/>
          </a:bodyPr>
          <a:lstStyle/>
          <a:p>
            <a:pPr algn="ctr"/>
            <a:r>
              <a:rPr lang="en-US" sz="2800" dirty="0" smtClean="0"/>
              <a:t>Pit Remove Block versus Cell read grid read times for GSL 100</a:t>
            </a:r>
            <a:endParaRPr lang="en-US" sz="2800" dirty="0"/>
          </a:p>
        </p:txBody>
      </p:sp>
      <p:sp>
        <p:nvSpPr>
          <p:cNvPr id="283" name="TextBox 282"/>
          <p:cNvSpPr txBox="1"/>
          <p:nvPr/>
        </p:nvSpPr>
        <p:spPr>
          <a:xfrm>
            <a:off x="36347400" y="8001000"/>
            <a:ext cx="9076395" cy="1200329"/>
          </a:xfrm>
          <a:prstGeom prst="rect">
            <a:avLst/>
          </a:prstGeom>
          <a:noFill/>
        </p:spPr>
        <p:txBody>
          <a:bodyPr wrap="none" rtlCol="0">
            <a:spAutoFit/>
          </a:bodyPr>
          <a:lstStyle/>
          <a:p>
            <a:r>
              <a:rPr lang="en-US" sz="7200" b="1" dirty="0" smtClean="0"/>
              <a:t>Timing Analysis Results</a:t>
            </a:r>
            <a:endParaRPr lang="en-US" sz="7200" b="1" dirty="0"/>
          </a:p>
        </p:txBody>
      </p:sp>
      <p:sp>
        <p:nvSpPr>
          <p:cNvPr id="284" name="Rectangle 3"/>
          <p:cNvSpPr txBox="1">
            <a:spLocks noChangeArrowheads="1"/>
          </p:cNvSpPr>
          <p:nvPr/>
        </p:nvSpPr>
        <p:spPr>
          <a:xfrm>
            <a:off x="34594800" y="10820400"/>
            <a:ext cx="7772400" cy="3825875"/>
          </a:xfrm>
          <a:prstGeom prst="rect">
            <a:avLst/>
          </a:prstGeom>
        </p:spPr>
        <p:txBody>
          <a:bodyPr vert="horz" lIns="512064" tIns="256032" rIns="512064" bIns="256032" rtlCol="0">
            <a:normAutofit/>
          </a:bodyPr>
          <a:lstStyle/>
          <a:p>
            <a:pPr marL="241300" marR="0" lvl="0" indent="-241300" defTabSz="5120640" rtl="0" eaLnBrk="1" fontAlgn="auto" latinLnBrk="0" hangingPunct="1">
              <a:lnSpc>
                <a:spcPct val="100000"/>
              </a:lnSpc>
              <a:spcBef>
                <a:spcPct val="20000"/>
              </a:spcBef>
              <a:spcAft>
                <a:spcPts val="0"/>
              </a:spcAft>
              <a:buClrTx/>
              <a:buSzTx/>
              <a:tabLst/>
              <a:defRPr/>
            </a:pPr>
            <a:r>
              <a:rPr lang="en-US" sz="2800" dirty="0" smtClean="0"/>
              <a:t>Test Datasets</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GSL100 </a:t>
            </a:r>
          </a:p>
          <a:p>
            <a:pPr marL="241300" marR="0" lvl="0" indent="-241300" defTabSz="5120640" rtl="0" eaLnBrk="1" fontAlgn="auto" latinLnBrk="0" hangingPunct="1">
              <a:lnSpc>
                <a:spcPct val="100000"/>
              </a:lnSpc>
              <a:spcBef>
                <a:spcPct val="20000"/>
              </a:spcBef>
              <a:spcAft>
                <a:spcPts val="0"/>
              </a:spcAft>
              <a:buClrTx/>
              <a:buSzTx/>
              <a:tabLst/>
              <a:defRPr/>
            </a:pPr>
            <a:r>
              <a:rPr lang="en-US" sz="2800" dirty="0" smtClean="0"/>
              <a:t>	4045 x 7402 = 29.9 x 10</a:t>
            </a:r>
            <a:r>
              <a:rPr lang="en-US" sz="2800" baseline="30000" dirty="0" smtClean="0"/>
              <a:t>6</a:t>
            </a:r>
            <a:r>
              <a:rPr lang="en-US" sz="2800" dirty="0" smtClean="0"/>
              <a:t> cells </a:t>
            </a:r>
            <a:r>
              <a:rPr lang="en-US" sz="2800" dirty="0" smtClean="0">
                <a:sym typeface="Symbol"/>
              </a:rPr>
              <a:t> 120 MB</a:t>
            </a:r>
          </a:p>
          <a:p>
            <a:pPr marL="241300" marR="0" lvl="0" indent="-241300" defTabSz="5120640" rtl="0" eaLnBrk="1" fontAlgn="auto" latinLnBrk="0" hangingPunct="1">
              <a:lnSpc>
                <a:spcPct val="100000"/>
              </a:lnSpc>
              <a:spcBef>
                <a:spcPct val="20000"/>
              </a:spcBef>
              <a:spcAft>
                <a:spcPts val="0"/>
              </a:spcAft>
              <a:buClrTx/>
              <a:buSzTx/>
              <a:tabLst/>
              <a:defRPr/>
            </a:pPr>
            <a:endParaRPr lang="en-US" sz="2800" dirty="0" smtClean="0"/>
          </a:p>
        </p:txBody>
      </p:sp>
      <p:pic>
        <p:nvPicPr>
          <p:cNvPr id="287" name="Picture 286"/>
          <p:cNvPicPr>
            <a:picLocks noChangeAspect="1"/>
          </p:cNvPicPr>
          <p:nvPr/>
        </p:nvPicPr>
        <p:blipFill>
          <a:blip r:embed="rId11" cstate="print"/>
          <a:srcRect/>
          <a:stretch>
            <a:fillRect/>
          </a:stretch>
        </p:blipFill>
        <p:spPr bwMode="auto">
          <a:xfrm>
            <a:off x="33756600" y="13915284"/>
            <a:ext cx="8171522" cy="5703040"/>
          </a:xfrm>
          <a:prstGeom prst="rect">
            <a:avLst/>
          </a:prstGeom>
          <a:noFill/>
          <a:ln w="9525">
            <a:noFill/>
            <a:miter lim="800000"/>
            <a:headEnd/>
            <a:tailEnd/>
          </a:ln>
        </p:spPr>
      </p:pic>
      <p:sp>
        <p:nvSpPr>
          <p:cNvPr id="289" name="TextBox 288"/>
          <p:cNvSpPr txBox="1"/>
          <p:nvPr/>
        </p:nvSpPr>
        <p:spPr>
          <a:xfrm>
            <a:off x="34899600" y="13827125"/>
            <a:ext cx="6324600" cy="954107"/>
          </a:xfrm>
          <a:prstGeom prst="rect">
            <a:avLst/>
          </a:prstGeom>
          <a:noFill/>
        </p:spPr>
        <p:txBody>
          <a:bodyPr wrap="square" rtlCol="0">
            <a:spAutoFit/>
          </a:bodyPr>
          <a:lstStyle/>
          <a:p>
            <a:pPr algn="ctr"/>
            <a:r>
              <a:rPr lang="en-US" sz="2800" dirty="0" smtClean="0"/>
              <a:t>Pit Remove Compute time for Domain versus Stack iteration, GSL100 </a:t>
            </a:r>
            <a:endParaRPr lang="en-US" sz="2800" dirty="0"/>
          </a:p>
        </p:txBody>
      </p:sp>
      <p:sp>
        <p:nvSpPr>
          <p:cNvPr id="291" name="Rectangle 3"/>
          <p:cNvSpPr txBox="1">
            <a:spLocks noChangeArrowheads="1"/>
          </p:cNvSpPr>
          <p:nvPr/>
        </p:nvSpPr>
        <p:spPr>
          <a:xfrm>
            <a:off x="42062400" y="28498800"/>
            <a:ext cx="7772400" cy="10287000"/>
          </a:xfrm>
          <a:prstGeom prst="rect">
            <a:avLst/>
          </a:prstGeom>
        </p:spPr>
        <p:txBody>
          <a:bodyPr vert="horz" lIns="512064" tIns="256032" rIns="512064" bIns="256032" rtlCol="0">
            <a:normAutofit/>
          </a:bodyPr>
          <a:lstStyle/>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Stripe partitioning approach has enabled the parallelization of key terrain analysis functions resulting in significant speed up and capability to process larger grids</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Parallel </a:t>
            </a:r>
            <a:r>
              <a:rPr lang="en-US" sz="2800" dirty="0" err="1" smtClean="0"/>
              <a:t>PitRemove</a:t>
            </a:r>
            <a:r>
              <a:rPr lang="en-US" sz="2800" dirty="0" smtClean="0"/>
              <a:t> yielded a total speed up of a factor of ~ 6 using 8 processors compared to the </a:t>
            </a:r>
            <a:r>
              <a:rPr lang="en-US" sz="2800" dirty="0" err="1" smtClean="0"/>
              <a:t>ArcGIS</a:t>
            </a:r>
            <a:r>
              <a:rPr lang="en-US" sz="2800" dirty="0" smtClean="0"/>
              <a:t> Pit Remove.  Of this a factor ~ 2 appeared to be due to the algorithm and a factor of ~ 3 due to use of 8 processors</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Incremental improvements during development were due to</a:t>
            </a:r>
          </a:p>
          <a:p>
            <a:pPr marL="571500" lvl="1" indent="-285750">
              <a:spcBef>
                <a:spcPct val="20000"/>
              </a:spcBef>
              <a:buFont typeface="Arial" pitchFamily="34" charset="0"/>
              <a:buChar char="•"/>
            </a:pPr>
            <a:r>
              <a:rPr lang="en-US" sz="2800" dirty="0" smtClean="0"/>
              <a:t>Block read speed up ~ factor 100</a:t>
            </a:r>
          </a:p>
          <a:p>
            <a:pPr marL="571500" lvl="1" indent="-285750">
              <a:spcBef>
                <a:spcPct val="20000"/>
              </a:spcBef>
              <a:buFont typeface="Arial" pitchFamily="34" charset="0"/>
              <a:buChar char="•"/>
            </a:pPr>
            <a:r>
              <a:rPr lang="en-US" sz="2800" dirty="0" smtClean="0">
                <a:sym typeface="Symbol"/>
              </a:rPr>
              <a:t>Stack iteration speed up ~ factor 2</a:t>
            </a:r>
          </a:p>
          <a:p>
            <a:pPr marL="571500" lvl="1" indent="-571500">
              <a:spcBef>
                <a:spcPct val="20000"/>
              </a:spcBef>
            </a:pPr>
            <a:r>
              <a:rPr lang="en-US" sz="4000" dirty="0" smtClean="0">
                <a:sym typeface="Symbol"/>
              </a:rPr>
              <a:t>Future Work</a:t>
            </a:r>
          </a:p>
          <a:p>
            <a:pPr marL="285750" lvl="1" indent="-285750">
              <a:spcBef>
                <a:spcPct val="20000"/>
              </a:spcBef>
              <a:buFont typeface="Arial" pitchFamily="34" charset="0"/>
              <a:buChar char="•"/>
            </a:pPr>
            <a:r>
              <a:rPr lang="en-US" sz="2800" dirty="0" smtClean="0">
                <a:sym typeface="Symbol"/>
              </a:rPr>
              <a:t>Work is ongoing to implement a parallel version of the complete </a:t>
            </a:r>
            <a:r>
              <a:rPr lang="en-US" sz="2800" dirty="0" err="1" smtClean="0">
                <a:sym typeface="Symbol"/>
              </a:rPr>
              <a:t>TauDEM</a:t>
            </a:r>
            <a:r>
              <a:rPr lang="en-US" sz="2800" dirty="0" smtClean="0">
                <a:sym typeface="Symbol"/>
              </a:rPr>
              <a:t> tool set</a:t>
            </a:r>
          </a:p>
          <a:p>
            <a:pPr marL="285750" lvl="1" indent="-285750">
              <a:spcBef>
                <a:spcPct val="20000"/>
              </a:spcBef>
              <a:buFont typeface="Arial" pitchFamily="34" charset="0"/>
              <a:buChar char="•"/>
            </a:pPr>
            <a:r>
              <a:rPr lang="en-US" sz="2800" dirty="0" smtClean="0">
                <a:sym typeface="Symbol"/>
              </a:rPr>
              <a:t>Tiled grid files  to address file size limitations</a:t>
            </a:r>
          </a:p>
          <a:p>
            <a:pPr marL="285750" lvl="1" indent="-285750">
              <a:spcBef>
                <a:spcPct val="20000"/>
              </a:spcBef>
              <a:buFont typeface="Arial" pitchFamily="34" charset="0"/>
              <a:buChar char="•"/>
            </a:pPr>
            <a:r>
              <a:rPr lang="en-US" sz="2800" dirty="0" smtClean="0">
                <a:sym typeface="Symbol"/>
              </a:rPr>
              <a:t>Carving and optimal pit removal in addition to pit removal by filling</a:t>
            </a:r>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endParaRPr lang="en-US" sz="2800" dirty="0" smtClean="0">
              <a:sym typeface="Symbol"/>
            </a:endParaRPr>
          </a:p>
          <a:p>
            <a:pPr marL="241300" marR="0" lvl="0" indent="-241300" defTabSz="5120640" rtl="0" eaLnBrk="1" fontAlgn="auto" latinLnBrk="0" hangingPunct="1">
              <a:lnSpc>
                <a:spcPct val="100000"/>
              </a:lnSpc>
              <a:spcBef>
                <a:spcPct val="20000"/>
              </a:spcBef>
              <a:spcAft>
                <a:spcPts val="0"/>
              </a:spcAft>
              <a:buClrTx/>
              <a:buSzTx/>
              <a:tabLst/>
              <a:defRPr/>
            </a:pPr>
            <a:endParaRPr lang="en-US" sz="2800" dirty="0" smtClean="0"/>
          </a:p>
        </p:txBody>
      </p:sp>
      <p:graphicFrame>
        <p:nvGraphicFramePr>
          <p:cNvPr id="292" name="Object 291"/>
          <p:cNvGraphicFramePr>
            <a:graphicFrameLocks noChangeAspect="1"/>
          </p:cNvGraphicFramePr>
          <p:nvPr/>
        </p:nvGraphicFramePr>
        <p:xfrm>
          <a:off x="31870650" y="21304250"/>
          <a:ext cx="114300" cy="215900"/>
        </p:xfrm>
        <a:graphic>
          <a:graphicData uri="http://schemas.openxmlformats.org/presentationml/2006/ole">
            <p:oleObj spid="_x0000_s2054" name="Equation" r:id="rId12" imgW="114120" imgH="215640" progId="Equation.3">
              <p:embed/>
            </p:oleObj>
          </a:graphicData>
        </a:graphic>
      </p:graphicFrame>
      <p:pic>
        <p:nvPicPr>
          <p:cNvPr id="2053" name="Picture 5"/>
          <p:cNvPicPr>
            <a:picLocks noChangeAspect="1" noChangeArrowheads="1"/>
          </p:cNvPicPr>
          <p:nvPr/>
        </p:nvPicPr>
        <p:blipFill>
          <a:blip r:embed="rId13" cstate="print"/>
          <a:srcRect/>
          <a:stretch>
            <a:fillRect/>
          </a:stretch>
        </p:blipFill>
        <p:spPr bwMode="auto">
          <a:xfrm>
            <a:off x="33756600" y="20193000"/>
            <a:ext cx="8171522" cy="5703040"/>
          </a:xfrm>
          <a:prstGeom prst="rect">
            <a:avLst/>
          </a:prstGeom>
          <a:noFill/>
          <a:ln w="9525">
            <a:noFill/>
            <a:miter lim="800000"/>
            <a:headEnd/>
            <a:tailEnd/>
          </a:ln>
          <a:effectLst/>
        </p:spPr>
      </p:pic>
      <p:sp>
        <p:nvSpPr>
          <p:cNvPr id="285" name="TextBox 284"/>
          <p:cNvSpPr txBox="1"/>
          <p:nvPr/>
        </p:nvSpPr>
        <p:spPr>
          <a:xfrm>
            <a:off x="35509200" y="19964400"/>
            <a:ext cx="5410200" cy="954107"/>
          </a:xfrm>
          <a:prstGeom prst="rect">
            <a:avLst/>
          </a:prstGeom>
          <a:noFill/>
        </p:spPr>
        <p:txBody>
          <a:bodyPr wrap="square" rtlCol="0">
            <a:spAutoFit/>
          </a:bodyPr>
          <a:lstStyle/>
          <a:p>
            <a:pPr algn="ctr"/>
            <a:r>
              <a:rPr lang="en-US" sz="2800" dirty="0" smtClean="0"/>
              <a:t>Pit Remove Total and Compute time, GSL100 </a:t>
            </a:r>
            <a:endParaRPr lang="en-US" sz="2800" dirty="0"/>
          </a:p>
        </p:txBody>
      </p:sp>
      <p:graphicFrame>
        <p:nvGraphicFramePr>
          <p:cNvPr id="293" name="Object 292"/>
          <p:cNvGraphicFramePr>
            <a:graphicFrameLocks noChangeAspect="1"/>
          </p:cNvGraphicFramePr>
          <p:nvPr/>
        </p:nvGraphicFramePr>
        <p:xfrm>
          <a:off x="38766750" y="22333690"/>
          <a:ext cx="1801813" cy="574675"/>
        </p:xfrm>
        <a:graphic>
          <a:graphicData uri="http://schemas.openxmlformats.org/presentationml/2006/ole">
            <p:oleObj spid="_x0000_s2055" name="Equation" r:id="rId14" imgW="596880" imgH="190440" progId="Equation.3">
              <p:embed/>
            </p:oleObj>
          </a:graphicData>
        </a:graphic>
      </p:graphicFrame>
      <p:pic>
        <p:nvPicPr>
          <p:cNvPr id="286" name="Picture 285"/>
          <p:cNvPicPr>
            <a:picLocks noChangeAspect="1"/>
          </p:cNvPicPr>
          <p:nvPr/>
        </p:nvPicPr>
        <p:blipFill>
          <a:blip r:embed="rId15" cstate="print"/>
          <a:stretch>
            <a:fillRect/>
          </a:stretch>
        </p:blipFill>
        <p:spPr bwMode="auto">
          <a:xfrm>
            <a:off x="41910000" y="20269200"/>
            <a:ext cx="8171522" cy="5703040"/>
          </a:xfrm>
          <a:prstGeom prst="rect">
            <a:avLst/>
          </a:prstGeom>
          <a:noFill/>
          <a:ln w="9525">
            <a:noFill/>
            <a:miter lim="800000"/>
            <a:headEnd/>
            <a:tailEnd/>
          </a:ln>
        </p:spPr>
      </p:pic>
      <p:sp>
        <p:nvSpPr>
          <p:cNvPr id="290" name="TextBox 289"/>
          <p:cNvSpPr txBox="1"/>
          <p:nvPr/>
        </p:nvSpPr>
        <p:spPr>
          <a:xfrm>
            <a:off x="43281600" y="20040600"/>
            <a:ext cx="5410200" cy="954107"/>
          </a:xfrm>
          <a:prstGeom prst="rect">
            <a:avLst/>
          </a:prstGeom>
          <a:noFill/>
        </p:spPr>
        <p:txBody>
          <a:bodyPr wrap="square" rtlCol="0">
            <a:spAutoFit/>
          </a:bodyPr>
          <a:lstStyle/>
          <a:p>
            <a:pPr algn="ctr"/>
            <a:r>
              <a:rPr lang="en-US" sz="2800" dirty="0" smtClean="0"/>
              <a:t>Pit Remove Total and Compute time, </a:t>
            </a:r>
            <a:r>
              <a:rPr lang="en-US" sz="2800" dirty="0" err="1" smtClean="0"/>
              <a:t>NedGridB</a:t>
            </a:r>
            <a:r>
              <a:rPr lang="en-US" sz="2800" dirty="0" smtClean="0"/>
              <a:t> </a:t>
            </a:r>
            <a:endParaRPr lang="en-US" sz="2800" dirty="0"/>
          </a:p>
        </p:txBody>
      </p:sp>
      <p:graphicFrame>
        <p:nvGraphicFramePr>
          <p:cNvPr id="2056" name="Object 8"/>
          <p:cNvGraphicFramePr>
            <a:graphicFrameLocks noChangeAspect="1"/>
          </p:cNvGraphicFramePr>
          <p:nvPr/>
        </p:nvGraphicFramePr>
        <p:xfrm>
          <a:off x="46253400" y="22467040"/>
          <a:ext cx="1803400" cy="574675"/>
        </p:xfrm>
        <a:graphic>
          <a:graphicData uri="http://schemas.openxmlformats.org/presentationml/2006/ole">
            <p:oleObj spid="_x0000_s2056" name="Equation" r:id="rId16" imgW="596880" imgH="190440" progId="Equation.3">
              <p:embed/>
            </p:oleObj>
          </a:graphicData>
        </a:graphic>
      </p:graphicFrame>
      <p:sp>
        <p:nvSpPr>
          <p:cNvPr id="294" name="Rectangle 293"/>
          <p:cNvSpPr/>
          <p:nvPr/>
        </p:nvSpPr>
        <p:spPr>
          <a:xfrm>
            <a:off x="34975800" y="9829800"/>
            <a:ext cx="11394209" cy="954107"/>
          </a:xfrm>
          <a:prstGeom prst="rect">
            <a:avLst/>
          </a:prstGeom>
        </p:spPr>
        <p:txBody>
          <a:bodyPr wrap="none">
            <a:spAutoFit/>
          </a:bodyPr>
          <a:lstStyle/>
          <a:p>
            <a:pPr lvl="0" defTabSz="914400" fontAlgn="base">
              <a:spcBef>
                <a:spcPct val="0"/>
              </a:spcBef>
              <a:spcAft>
                <a:spcPct val="0"/>
              </a:spcAft>
            </a:pPr>
            <a:r>
              <a:rPr lang="en-US" sz="2800" dirty="0" smtClean="0">
                <a:sym typeface="Symbol"/>
              </a:rPr>
              <a:t>Computer Specifications:  64 bit Dual Quad Core Xeon Proc E5405, 2.00GHz.  </a:t>
            </a:r>
          </a:p>
          <a:p>
            <a:pPr lvl="0" defTabSz="914400" fontAlgn="base">
              <a:spcBef>
                <a:spcPct val="0"/>
              </a:spcBef>
              <a:spcAft>
                <a:spcPct val="0"/>
              </a:spcAft>
            </a:pPr>
            <a:r>
              <a:rPr lang="en-US" sz="2800" dirty="0" smtClean="0">
                <a:sym typeface="Symbol"/>
              </a:rPr>
              <a:t>3 x 1 TB disks, Raid 5.  Windows Server 2008.  $5,000.</a:t>
            </a:r>
          </a:p>
        </p:txBody>
      </p:sp>
      <p:sp>
        <p:nvSpPr>
          <p:cNvPr id="295" name="Rectangle 294"/>
          <p:cNvSpPr/>
          <p:nvPr/>
        </p:nvSpPr>
        <p:spPr>
          <a:xfrm>
            <a:off x="18745200" y="9982200"/>
            <a:ext cx="13716000" cy="2677656"/>
          </a:xfrm>
          <a:prstGeom prst="rect">
            <a:avLst/>
          </a:prstGeom>
        </p:spPr>
        <p:txBody>
          <a:bodyPr wrap="square">
            <a:spAutoFit/>
          </a:bodyPr>
          <a:lstStyle/>
          <a:p>
            <a:pPr marL="336550" indent="-336550">
              <a:buFont typeface="Arial" pitchFamily="34" charset="0"/>
              <a:buChar char="•"/>
            </a:pPr>
            <a:r>
              <a:rPr lang="en-US" sz="2800" dirty="0" smtClean="0"/>
              <a:t>Extends flow accumulation approaches commonly available in GIS through the integration of multiple inputs and a broad class of algebraic rules into the calculation of flow related quantities. </a:t>
            </a:r>
          </a:p>
          <a:p>
            <a:pPr marL="336550" indent="-336550">
              <a:buFont typeface="Arial" pitchFamily="34" charset="0"/>
              <a:buChar char="•"/>
            </a:pPr>
            <a:r>
              <a:rPr lang="en-US" sz="2800" dirty="0" smtClean="0"/>
              <a:t>Based on establishing a flow field through DEM grid cells, that is then used to evaluate any mathematical function that incorporates dependence on values of the quantity being evaluated at upslope (or </a:t>
            </a:r>
            <a:r>
              <a:rPr lang="en-US" sz="2800" dirty="0" err="1" smtClean="0"/>
              <a:t>downslope</a:t>
            </a:r>
            <a:r>
              <a:rPr lang="en-US" sz="2800" dirty="0" smtClean="0"/>
              <a:t>) grid cells as well as other input quantities. </a:t>
            </a:r>
            <a:endParaRPr lang="en-US" sz="2800" dirty="0"/>
          </a:p>
        </p:txBody>
      </p:sp>
      <p:sp>
        <p:nvSpPr>
          <p:cNvPr id="296" name="TextBox 295"/>
          <p:cNvSpPr txBox="1"/>
          <p:nvPr/>
        </p:nvSpPr>
        <p:spPr>
          <a:xfrm>
            <a:off x="20269200" y="8001000"/>
            <a:ext cx="12725400" cy="1200329"/>
          </a:xfrm>
          <a:prstGeom prst="rect">
            <a:avLst/>
          </a:prstGeom>
          <a:noFill/>
        </p:spPr>
        <p:txBody>
          <a:bodyPr wrap="square" rtlCol="0">
            <a:spAutoFit/>
          </a:bodyPr>
          <a:lstStyle/>
          <a:p>
            <a:r>
              <a:rPr lang="en-US" sz="7200" b="1" dirty="0" smtClean="0"/>
              <a:t>Generalized Flow Algebra</a:t>
            </a:r>
            <a:endParaRPr lang="en-US" sz="7200" b="1" dirty="0"/>
          </a:p>
        </p:txBody>
      </p:sp>
      <p:grpSp>
        <p:nvGrpSpPr>
          <p:cNvPr id="299" name="Group 18"/>
          <p:cNvGrpSpPr>
            <a:grpSpLocks/>
          </p:cNvGrpSpPr>
          <p:nvPr/>
        </p:nvGrpSpPr>
        <p:grpSpPr bwMode="auto">
          <a:xfrm>
            <a:off x="24307800" y="21047075"/>
            <a:ext cx="2895600" cy="2270125"/>
            <a:chOff x="5486400" y="2393950"/>
            <a:chExt cx="2895600" cy="2270125"/>
          </a:xfrm>
        </p:grpSpPr>
        <p:grpSp>
          <p:nvGrpSpPr>
            <p:cNvPr id="300" name="Group 58"/>
            <p:cNvGrpSpPr>
              <a:grpSpLocks/>
            </p:cNvGrpSpPr>
            <p:nvPr/>
          </p:nvGrpSpPr>
          <p:grpSpPr bwMode="auto">
            <a:xfrm>
              <a:off x="5486400" y="2879725"/>
              <a:ext cx="2895600" cy="1784350"/>
              <a:chOff x="5486400" y="2879803"/>
              <a:chExt cx="2895600" cy="1784194"/>
            </a:xfrm>
          </p:grpSpPr>
          <p:sp>
            <p:nvSpPr>
              <p:cNvPr id="309" name="Freeform 55"/>
              <p:cNvSpPr>
                <a:spLocks/>
              </p:cNvSpPr>
              <p:nvPr/>
            </p:nvSpPr>
            <p:spPr bwMode="auto">
              <a:xfrm>
                <a:off x="5486400" y="2879803"/>
                <a:ext cx="2895600" cy="1692197"/>
              </a:xfrm>
              <a:custGeom>
                <a:avLst/>
                <a:gdLst>
                  <a:gd name="T0" fmla="*/ 0 w 2895600"/>
                  <a:gd name="T1" fmla="*/ 38204 h 2018405"/>
                  <a:gd name="T2" fmla="*/ 11151 w 2895600"/>
                  <a:gd name="T3" fmla="*/ 0 h 2018405"/>
                  <a:gd name="T4" fmla="*/ 669073 w 2895600"/>
                  <a:gd name="T5" fmla="*/ 3852 h 2018405"/>
                  <a:gd name="T6" fmla="*/ 1304693 w 2895600"/>
                  <a:gd name="T7" fmla="*/ 13485 h 2018405"/>
                  <a:gd name="T8" fmla="*/ 1973766 w 2895600"/>
                  <a:gd name="T9" fmla="*/ 22839 h 2018405"/>
                  <a:gd name="T10" fmla="*/ 2609384 w 2895600"/>
                  <a:gd name="T11" fmla="*/ 30820 h 2018405"/>
                  <a:gd name="T12" fmla="*/ 2895600 w 2895600"/>
                  <a:gd name="T13" fmla="*/ 32563 h 2018405"/>
                  <a:gd name="T14" fmla="*/ 2895600 w 2895600"/>
                  <a:gd name="T15" fmla="*/ 49808 h 2018405"/>
                  <a:gd name="T16" fmla="*/ 0 w 2895600"/>
                  <a:gd name="T17" fmla="*/ 38204 h 20184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95600"/>
                  <a:gd name="T28" fmla="*/ 0 h 2018405"/>
                  <a:gd name="T29" fmla="*/ 2895600 w 2895600"/>
                  <a:gd name="T30" fmla="*/ 2018405 h 20184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95600" h="2018405">
                    <a:moveTo>
                      <a:pt x="0" y="1548161"/>
                    </a:moveTo>
                    <a:cubicBezTo>
                      <a:pt x="7096" y="210183"/>
                      <a:pt x="10841" y="745273"/>
                      <a:pt x="11151" y="0"/>
                    </a:cubicBezTo>
                    <a:cubicBezTo>
                      <a:pt x="557870" y="141249"/>
                      <a:pt x="453483" y="65049"/>
                      <a:pt x="669073" y="156117"/>
                    </a:cubicBezTo>
                    <a:cubicBezTo>
                      <a:pt x="884663" y="247185"/>
                      <a:pt x="1087244" y="418171"/>
                      <a:pt x="1304693" y="546410"/>
                    </a:cubicBezTo>
                    <a:cubicBezTo>
                      <a:pt x="1522142" y="674649"/>
                      <a:pt x="1756317" y="808463"/>
                      <a:pt x="1973766" y="925551"/>
                    </a:cubicBezTo>
                    <a:cubicBezTo>
                      <a:pt x="2191215" y="1042639"/>
                      <a:pt x="2455746" y="1183269"/>
                      <a:pt x="2609385" y="1248937"/>
                    </a:cubicBezTo>
                    <a:cubicBezTo>
                      <a:pt x="2763024" y="1314605"/>
                      <a:pt x="2694343" y="1283546"/>
                      <a:pt x="2895600" y="1319562"/>
                    </a:cubicBezTo>
                    <a:cubicBezTo>
                      <a:pt x="2889038" y="1563397"/>
                      <a:pt x="2882900" y="1748918"/>
                      <a:pt x="2895600" y="2018405"/>
                    </a:cubicBezTo>
                    <a:cubicBezTo>
                      <a:pt x="2459379" y="2013167"/>
                      <a:pt x="601856" y="1563959"/>
                      <a:pt x="0" y="1548161"/>
                    </a:cubicBezTo>
                    <a:close/>
                  </a:path>
                </a:pathLst>
              </a:custGeom>
              <a:solidFill>
                <a:srgbClr val="FFC000"/>
              </a:solidFill>
              <a:ln w="9525" algn="ctr">
                <a:noFill/>
                <a:round/>
                <a:headEnd/>
                <a:tailEnd/>
              </a:ln>
            </p:spPr>
            <p:txBody>
              <a:bodyPr wrap="none" anchor="ctr"/>
              <a:lstStyle/>
              <a:p>
                <a:endParaRPr lang="en-US"/>
              </a:p>
            </p:txBody>
          </p:sp>
          <p:sp>
            <p:nvSpPr>
              <p:cNvPr id="310" name="Freeform 309"/>
              <p:cNvSpPr/>
              <p:nvPr/>
            </p:nvSpPr>
            <p:spPr bwMode="auto">
              <a:xfrm>
                <a:off x="5486400" y="3100447"/>
                <a:ext cx="2895600" cy="1563550"/>
              </a:xfrm>
              <a:custGeom>
                <a:avLst/>
                <a:gdLst>
                  <a:gd name="connsiteX0" fmla="*/ 473927 w 3759819"/>
                  <a:gd name="connsiteY0" fmla="*/ 1704278 h 1970049"/>
                  <a:gd name="connsiteX1" fmla="*/ 440473 w 3759819"/>
                  <a:gd name="connsiteY1" fmla="*/ 221166 h 1970049"/>
                  <a:gd name="connsiteX2" fmla="*/ 1098395 w 3759819"/>
                  <a:gd name="connsiteY2" fmla="*/ 377283 h 1970049"/>
                  <a:gd name="connsiteX3" fmla="*/ 1734015 w 3759819"/>
                  <a:gd name="connsiteY3" fmla="*/ 767576 h 1970049"/>
                  <a:gd name="connsiteX4" fmla="*/ 2403088 w 3759819"/>
                  <a:gd name="connsiteY4" fmla="*/ 1146717 h 1970049"/>
                  <a:gd name="connsiteX5" fmla="*/ 3038707 w 3759819"/>
                  <a:gd name="connsiteY5" fmla="*/ 1470103 h 1970049"/>
                  <a:gd name="connsiteX6" fmla="*/ 3284034 w 3759819"/>
                  <a:gd name="connsiteY6" fmla="*/ 1537010 h 1970049"/>
                  <a:gd name="connsiteX7" fmla="*/ 3284034 w 3759819"/>
                  <a:gd name="connsiteY7" fmla="*/ 1815790 h 1970049"/>
                  <a:gd name="connsiteX8" fmla="*/ 473927 w 3759819"/>
                  <a:gd name="connsiteY8" fmla="*/ 1704278 h 1970049"/>
                  <a:gd name="connsiteX0" fmla="*/ 473927 w 3759819"/>
                  <a:gd name="connsiteY0" fmla="*/ 1704278 h 1970049"/>
                  <a:gd name="connsiteX1" fmla="*/ 440473 w 3759819"/>
                  <a:gd name="connsiteY1" fmla="*/ 221166 h 1970049"/>
                  <a:gd name="connsiteX2" fmla="*/ 1098395 w 3759819"/>
                  <a:gd name="connsiteY2" fmla="*/ 377283 h 1970049"/>
                  <a:gd name="connsiteX3" fmla="*/ 1734015 w 3759819"/>
                  <a:gd name="connsiteY3" fmla="*/ 767576 h 1970049"/>
                  <a:gd name="connsiteX4" fmla="*/ 2403088 w 3759819"/>
                  <a:gd name="connsiteY4" fmla="*/ 1146717 h 1970049"/>
                  <a:gd name="connsiteX5" fmla="*/ 3038707 w 3759819"/>
                  <a:gd name="connsiteY5" fmla="*/ 1470103 h 1970049"/>
                  <a:gd name="connsiteX6" fmla="*/ 3284034 w 3759819"/>
                  <a:gd name="connsiteY6" fmla="*/ 1537010 h 1970049"/>
                  <a:gd name="connsiteX7" fmla="*/ 3284034 w 3759819"/>
                  <a:gd name="connsiteY7" fmla="*/ 1815790 h 1970049"/>
                  <a:gd name="connsiteX8" fmla="*/ 473927 w 3759819"/>
                  <a:gd name="connsiteY8" fmla="*/ 1704278 h 1970049"/>
                  <a:gd name="connsiteX0" fmla="*/ 473927 w 3759819"/>
                  <a:gd name="connsiteY0" fmla="*/ 1704278 h 1970049"/>
                  <a:gd name="connsiteX1" fmla="*/ 440473 w 3759819"/>
                  <a:gd name="connsiteY1" fmla="*/ 221166 h 1970049"/>
                  <a:gd name="connsiteX2" fmla="*/ 1098395 w 3759819"/>
                  <a:gd name="connsiteY2" fmla="*/ 377283 h 1970049"/>
                  <a:gd name="connsiteX3" fmla="*/ 1734015 w 3759819"/>
                  <a:gd name="connsiteY3" fmla="*/ 767576 h 1970049"/>
                  <a:gd name="connsiteX4" fmla="*/ 2403088 w 3759819"/>
                  <a:gd name="connsiteY4" fmla="*/ 1146717 h 1970049"/>
                  <a:gd name="connsiteX5" fmla="*/ 3038707 w 3759819"/>
                  <a:gd name="connsiteY5" fmla="*/ 1470103 h 1970049"/>
                  <a:gd name="connsiteX6" fmla="*/ 3284034 w 3759819"/>
                  <a:gd name="connsiteY6" fmla="*/ 1537010 h 1970049"/>
                  <a:gd name="connsiteX7" fmla="*/ 3284034 w 3759819"/>
                  <a:gd name="connsiteY7" fmla="*/ 1815790 h 1970049"/>
                  <a:gd name="connsiteX8" fmla="*/ 473927 w 3759819"/>
                  <a:gd name="connsiteY8" fmla="*/ 1704278 h 1970049"/>
                  <a:gd name="connsiteX0" fmla="*/ 473927 w 3715524"/>
                  <a:gd name="connsiteY0" fmla="*/ 1691268 h 1957039"/>
                  <a:gd name="connsiteX1" fmla="*/ 408878 w 3715524"/>
                  <a:gd name="connsiteY1" fmla="*/ 219307 h 1957039"/>
                  <a:gd name="connsiteX2" fmla="*/ 1066800 w 3715524"/>
                  <a:gd name="connsiteY2" fmla="*/ 375424 h 1957039"/>
                  <a:gd name="connsiteX3" fmla="*/ 1702420 w 3715524"/>
                  <a:gd name="connsiteY3" fmla="*/ 765717 h 1957039"/>
                  <a:gd name="connsiteX4" fmla="*/ 2371493 w 3715524"/>
                  <a:gd name="connsiteY4" fmla="*/ 1144858 h 1957039"/>
                  <a:gd name="connsiteX5" fmla="*/ 3007112 w 3715524"/>
                  <a:gd name="connsiteY5" fmla="*/ 1468244 h 1957039"/>
                  <a:gd name="connsiteX6" fmla="*/ 3252439 w 3715524"/>
                  <a:gd name="connsiteY6" fmla="*/ 1535151 h 1957039"/>
                  <a:gd name="connsiteX7" fmla="*/ 3252439 w 3715524"/>
                  <a:gd name="connsiteY7" fmla="*/ 1813931 h 1957039"/>
                  <a:gd name="connsiteX8" fmla="*/ 473927 w 3715524"/>
                  <a:gd name="connsiteY8" fmla="*/ 1691268 h 1957039"/>
                  <a:gd name="connsiteX0" fmla="*/ 473927 w 3715525"/>
                  <a:gd name="connsiteY0" fmla="*/ 1691268 h 1957039"/>
                  <a:gd name="connsiteX1" fmla="*/ 408879 w 3715525"/>
                  <a:gd name="connsiteY1" fmla="*/ 219307 h 1957039"/>
                  <a:gd name="connsiteX2" fmla="*/ 1066801 w 3715525"/>
                  <a:gd name="connsiteY2" fmla="*/ 375424 h 1957039"/>
                  <a:gd name="connsiteX3" fmla="*/ 1702421 w 3715525"/>
                  <a:gd name="connsiteY3" fmla="*/ 765717 h 1957039"/>
                  <a:gd name="connsiteX4" fmla="*/ 2371494 w 3715525"/>
                  <a:gd name="connsiteY4" fmla="*/ 1144858 h 1957039"/>
                  <a:gd name="connsiteX5" fmla="*/ 3007113 w 3715525"/>
                  <a:gd name="connsiteY5" fmla="*/ 1468244 h 1957039"/>
                  <a:gd name="connsiteX6" fmla="*/ 3252440 w 3715525"/>
                  <a:gd name="connsiteY6" fmla="*/ 1535151 h 1957039"/>
                  <a:gd name="connsiteX7" fmla="*/ 3252440 w 3715525"/>
                  <a:gd name="connsiteY7" fmla="*/ 1813931 h 1957039"/>
                  <a:gd name="connsiteX8" fmla="*/ 473927 w 3715525"/>
                  <a:gd name="connsiteY8" fmla="*/ 1691268 h 1957039"/>
                  <a:gd name="connsiteX0" fmla="*/ 473927 w 3715524"/>
                  <a:gd name="connsiteY0" fmla="*/ 1691268 h 1957039"/>
                  <a:gd name="connsiteX1" fmla="*/ 408878 w 3715524"/>
                  <a:gd name="connsiteY1" fmla="*/ 219307 h 1957039"/>
                  <a:gd name="connsiteX2" fmla="*/ 1066800 w 3715524"/>
                  <a:gd name="connsiteY2" fmla="*/ 375424 h 1957039"/>
                  <a:gd name="connsiteX3" fmla="*/ 1702420 w 3715524"/>
                  <a:gd name="connsiteY3" fmla="*/ 765717 h 1957039"/>
                  <a:gd name="connsiteX4" fmla="*/ 2371493 w 3715524"/>
                  <a:gd name="connsiteY4" fmla="*/ 1144858 h 1957039"/>
                  <a:gd name="connsiteX5" fmla="*/ 3007112 w 3715524"/>
                  <a:gd name="connsiteY5" fmla="*/ 1468244 h 1957039"/>
                  <a:gd name="connsiteX6" fmla="*/ 3252439 w 3715524"/>
                  <a:gd name="connsiteY6" fmla="*/ 1535151 h 1957039"/>
                  <a:gd name="connsiteX7" fmla="*/ 3252439 w 3715524"/>
                  <a:gd name="connsiteY7" fmla="*/ 1813931 h 1957039"/>
                  <a:gd name="connsiteX8" fmla="*/ 473927 w 3715524"/>
                  <a:gd name="connsiteY8" fmla="*/ 1691268 h 1957039"/>
                  <a:gd name="connsiteX0" fmla="*/ 473927 w 3715524"/>
                  <a:gd name="connsiteY0" fmla="*/ 1691268 h 1957039"/>
                  <a:gd name="connsiteX1" fmla="*/ 408878 w 3715524"/>
                  <a:gd name="connsiteY1" fmla="*/ 219307 h 1957039"/>
                  <a:gd name="connsiteX2" fmla="*/ 1066800 w 3715524"/>
                  <a:gd name="connsiteY2" fmla="*/ 375424 h 1957039"/>
                  <a:gd name="connsiteX3" fmla="*/ 1702420 w 3715524"/>
                  <a:gd name="connsiteY3" fmla="*/ 765717 h 1957039"/>
                  <a:gd name="connsiteX4" fmla="*/ 2371493 w 3715524"/>
                  <a:gd name="connsiteY4" fmla="*/ 1144858 h 1957039"/>
                  <a:gd name="connsiteX5" fmla="*/ 3007112 w 3715524"/>
                  <a:gd name="connsiteY5" fmla="*/ 1468244 h 1957039"/>
                  <a:gd name="connsiteX6" fmla="*/ 3252439 w 3715524"/>
                  <a:gd name="connsiteY6" fmla="*/ 1535151 h 1957039"/>
                  <a:gd name="connsiteX7" fmla="*/ 3252439 w 3715524"/>
                  <a:gd name="connsiteY7" fmla="*/ 1813931 h 1957039"/>
                  <a:gd name="connsiteX8" fmla="*/ 473927 w 3715524"/>
                  <a:gd name="connsiteY8" fmla="*/ 1691268 h 1957039"/>
                  <a:gd name="connsiteX0" fmla="*/ 473927 w 3715524"/>
                  <a:gd name="connsiteY0" fmla="*/ 1691268 h 1957039"/>
                  <a:gd name="connsiteX1" fmla="*/ 408878 w 3715524"/>
                  <a:gd name="connsiteY1" fmla="*/ 219307 h 1957039"/>
                  <a:gd name="connsiteX2" fmla="*/ 1066800 w 3715524"/>
                  <a:gd name="connsiteY2" fmla="*/ 375424 h 1957039"/>
                  <a:gd name="connsiteX3" fmla="*/ 1702420 w 3715524"/>
                  <a:gd name="connsiteY3" fmla="*/ 765717 h 1957039"/>
                  <a:gd name="connsiteX4" fmla="*/ 2371493 w 3715524"/>
                  <a:gd name="connsiteY4" fmla="*/ 1144858 h 1957039"/>
                  <a:gd name="connsiteX5" fmla="*/ 3007112 w 3715524"/>
                  <a:gd name="connsiteY5" fmla="*/ 1468244 h 1957039"/>
                  <a:gd name="connsiteX6" fmla="*/ 3252439 w 3715524"/>
                  <a:gd name="connsiteY6" fmla="*/ 1535151 h 1957039"/>
                  <a:gd name="connsiteX7" fmla="*/ 3252439 w 3715524"/>
                  <a:gd name="connsiteY7" fmla="*/ 1813931 h 1957039"/>
                  <a:gd name="connsiteX8" fmla="*/ 473927 w 3715524"/>
                  <a:gd name="connsiteY8" fmla="*/ 1691268 h 1957039"/>
                  <a:gd name="connsiteX0" fmla="*/ 488485 w 3730082"/>
                  <a:gd name="connsiteY0" fmla="*/ 1576968 h 1725650"/>
                  <a:gd name="connsiteX1" fmla="*/ 336084 w 3730082"/>
                  <a:gd name="connsiteY1" fmla="*/ 891168 h 1725650"/>
                  <a:gd name="connsiteX2" fmla="*/ 423436 w 3730082"/>
                  <a:gd name="connsiteY2" fmla="*/ 105007 h 1725650"/>
                  <a:gd name="connsiteX3" fmla="*/ 1081358 w 3730082"/>
                  <a:gd name="connsiteY3" fmla="*/ 261124 h 1725650"/>
                  <a:gd name="connsiteX4" fmla="*/ 1716978 w 3730082"/>
                  <a:gd name="connsiteY4" fmla="*/ 651417 h 1725650"/>
                  <a:gd name="connsiteX5" fmla="*/ 2386051 w 3730082"/>
                  <a:gd name="connsiteY5" fmla="*/ 1030558 h 1725650"/>
                  <a:gd name="connsiteX6" fmla="*/ 3021670 w 3730082"/>
                  <a:gd name="connsiteY6" fmla="*/ 1353944 h 1725650"/>
                  <a:gd name="connsiteX7" fmla="*/ 3266997 w 3730082"/>
                  <a:gd name="connsiteY7" fmla="*/ 1420851 h 1725650"/>
                  <a:gd name="connsiteX8" fmla="*/ 3266997 w 3730082"/>
                  <a:gd name="connsiteY8" fmla="*/ 1699631 h 1725650"/>
                  <a:gd name="connsiteX9" fmla="*/ 488485 w 3730082"/>
                  <a:gd name="connsiteY9" fmla="*/ 1576968 h 1725650"/>
                  <a:gd name="connsiteX0" fmla="*/ 488485 w 3730082"/>
                  <a:gd name="connsiteY0" fmla="*/ 1576968 h 1725650"/>
                  <a:gd name="connsiteX1" fmla="*/ 336084 w 3730082"/>
                  <a:gd name="connsiteY1" fmla="*/ 891168 h 1725650"/>
                  <a:gd name="connsiteX2" fmla="*/ 423436 w 3730082"/>
                  <a:gd name="connsiteY2" fmla="*/ 105007 h 1725650"/>
                  <a:gd name="connsiteX3" fmla="*/ 1081358 w 3730082"/>
                  <a:gd name="connsiteY3" fmla="*/ 261124 h 1725650"/>
                  <a:gd name="connsiteX4" fmla="*/ 1716978 w 3730082"/>
                  <a:gd name="connsiteY4" fmla="*/ 651417 h 1725650"/>
                  <a:gd name="connsiteX5" fmla="*/ 2386051 w 3730082"/>
                  <a:gd name="connsiteY5" fmla="*/ 1030558 h 1725650"/>
                  <a:gd name="connsiteX6" fmla="*/ 3021670 w 3730082"/>
                  <a:gd name="connsiteY6" fmla="*/ 1353944 h 1725650"/>
                  <a:gd name="connsiteX7" fmla="*/ 3266997 w 3730082"/>
                  <a:gd name="connsiteY7" fmla="*/ 1420851 h 1725650"/>
                  <a:gd name="connsiteX8" fmla="*/ 3266997 w 3730082"/>
                  <a:gd name="connsiteY8" fmla="*/ 1699631 h 1725650"/>
                  <a:gd name="connsiteX9" fmla="*/ 488485 w 3730082"/>
                  <a:gd name="connsiteY9" fmla="*/ 1576968 h 1725650"/>
                  <a:gd name="connsiteX0" fmla="*/ 488485 w 3730082"/>
                  <a:gd name="connsiteY0" fmla="*/ 1576968 h 1725650"/>
                  <a:gd name="connsiteX1" fmla="*/ 336084 w 3730082"/>
                  <a:gd name="connsiteY1" fmla="*/ 891168 h 1725650"/>
                  <a:gd name="connsiteX2" fmla="*/ 423436 w 3730082"/>
                  <a:gd name="connsiteY2" fmla="*/ 105007 h 1725650"/>
                  <a:gd name="connsiteX3" fmla="*/ 1081358 w 3730082"/>
                  <a:gd name="connsiteY3" fmla="*/ 261124 h 1725650"/>
                  <a:gd name="connsiteX4" fmla="*/ 1716978 w 3730082"/>
                  <a:gd name="connsiteY4" fmla="*/ 651417 h 1725650"/>
                  <a:gd name="connsiteX5" fmla="*/ 2386051 w 3730082"/>
                  <a:gd name="connsiteY5" fmla="*/ 1030558 h 1725650"/>
                  <a:gd name="connsiteX6" fmla="*/ 3021670 w 3730082"/>
                  <a:gd name="connsiteY6" fmla="*/ 1353944 h 1725650"/>
                  <a:gd name="connsiteX7" fmla="*/ 3266997 w 3730082"/>
                  <a:gd name="connsiteY7" fmla="*/ 1420851 h 1725650"/>
                  <a:gd name="connsiteX8" fmla="*/ 3266997 w 3730082"/>
                  <a:gd name="connsiteY8" fmla="*/ 1699631 h 1725650"/>
                  <a:gd name="connsiteX9" fmla="*/ 488485 w 3730082"/>
                  <a:gd name="connsiteY9" fmla="*/ 1576968 h 1725650"/>
                  <a:gd name="connsiteX0" fmla="*/ 189261 w 3430858"/>
                  <a:gd name="connsiteY0" fmla="*/ 1576968 h 1725650"/>
                  <a:gd name="connsiteX1" fmla="*/ 36860 w 3430858"/>
                  <a:gd name="connsiteY1" fmla="*/ 891168 h 1725650"/>
                  <a:gd name="connsiteX2" fmla="*/ 124212 w 3430858"/>
                  <a:gd name="connsiteY2" fmla="*/ 105007 h 1725650"/>
                  <a:gd name="connsiteX3" fmla="*/ 782134 w 3430858"/>
                  <a:gd name="connsiteY3" fmla="*/ 261124 h 1725650"/>
                  <a:gd name="connsiteX4" fmla="*/ 1417754 w 3430858"/>
                  <a:gd name="connsiteY4" fmla="*/ 651417 h 1725650"/>
                  <a:gd name="connsiteX5" fmla="*/ 2086827 w 3430858"/>
                  <a:gd name="connsiteY5" fmla="*/ 1030558 h 1725650"/>
                  <a:gd name="connsiteX6" fmla="*/ 2722446 w 3430858"/>
                  <a:gd name="connsiteY6" fmla="*/ 1353944 h 1725650"/>
                  <a:gd name="connsiteX7" fmla="*/ 2967773 w 3430858"/>
                  <a:gd name="connsiteY7" fmla="*/ 1420851 h 1725650"/>
                  <a:gd name="connsiteX8" fmla="*/ 2967773 w 3430858"/>
                  <a:gd name="connsiteY8" fmla="*/ 1699631 h 1725650"/>
                  <a:gd name="connsiteX9" fmla="*/ 189261 w 3430858"/>
                  <a:gd name="connsiteY9" fmla="*/ 1576968 h 1725650"/>
                  <a:gd name="connsiteX0" fmla="*/ 189261 w 3430858"/>
                  <a:gd name="connsiteY0" fmla="*/ 1576968 h 1725650"/>
                  <a:gd name="connsiteX1" fmla="*/ 36860 w 3430858"/>
                  <a:gd name="connsiteY1" fmla="*/ 891168 h 1725650"/>
                  <a:gd name="connsiteX2" fmla="*/ 124212 w 3430858"/>
                  <a:gd name="connsiteY2" fmla="*/ 105007 h 1725650"/>
                  <a:gd name="connsiteX3" fmla="*/ 782134 w 3430858"/>
                  <a:gd name="connsiteY3" fmla="*/ 261124 h 1725650"/>
                  <a:gd name="connsiteX4" fmla="*/ 1417754 w 3430858"/>
                  <a:gd name="connsiteY4" fmla="*/ 651417 h 1725650"/>
                  <a:gd name="connsiteX5" fmla="*/ 2086827 w 3430858"/>
                  <a:gd name="connsiteY5" fmla="*/ 1030558 h 1725650"/>
                  <a:gd name="connsiteX6" fmla="*/ 2722446 w 3430858"/>
                  <a:gd name="connsiteY6" fmla="*/ 1353944 h 1725650"/>
                  <a:gd name="connsiteX7" fmla="*/ 2967773 w 3430858"/>
                  <a:gd name="connsiteY7" fmla="*/ 1420851 h 1725650"/>
                  <a:gd name="connsiteX8" fmla="*/ 2967773 w 3430858"/>
                  <a:gd name="connsiteY8" fmla="*/ 1699631 h 1725650"/>
                  <a:gd name="connsiteX9" fmla="*/ 189261 w 3430858"/>
                  <a:gd name="connsiteY9" fmla="*/ 1576968 h 1725650"/>
                  <a:gd name="connsiteX0" fmla="*/ 473927 w 3715524"/>
                  <a:gd name="connsiteY0" fmla="*/ 1691268 h 1839950"/>
                  <a:gd name="connsiteX1" fmla="*/ 408878 w 3715524"/>
                  <a:gd name="connsiteY1" fmla="*/ 219307 h 1839950"/>
                  <a:gd name="connsiteX2" fmla="*/ 1066800 w 3715524"/>
                  <a:gd name="connsiteY2" fmla="*/ 375424 h 1839950"/>
                  <a:gd name="connsiteX3" fmla="*/ 1702420 w 3715524"/>
                  <a:gd name="connsiteY3" fmla="*/ 765717 h 1839950"/>
                  <a:gd name="connsiteX4" fmla="*/ 2371493 w 3715524"/>
                  <a:gd name="connsiteY4" fmla="*/ 1144858 h 1839950"/>
                  <a:gd name="connsiteX5" fmla="*/ 3007112 w 3715524"/>
                  <a:gd name="connsiteY5" fmla="*/ 1468244 h 1839950"/>
                  <a:gd name="connsiteX6" fmla="*/ 3252439 w 3715524"/>
                  <a:gd name="connsiteY6" fmla="*/ 1535151 h 1839950"/>
                  <a:gd name="connsiteX7" fmla="*/ 3252439 w 3715524"/>
                  <a:gd name="connsiteY7" fmla="*/ 1813931 h 1839950"/>
                  <a:gd name="connsiteX8" fmla="*/ 473927 w 3715524"/>
                  <a:gd name="connsiteY8" fmla="*/ 1691268 h 1839950"/>
                  <a:gd name="connsiteX0" fmla="*/ 473927 w 3715524"/>
                  <a:gd name="connsiteY0" fmla="*/ 1691268 h 1839950"/>
                  <a:gd name="connsiteX1" fmla="*/ 408878 w 3715524"/>
                  <a:gd name="connsiteY1" fmla="*/ 219307 h 1839950"/>
                  <a:gd name="connsiteX2" fmla="*/ 1066800 w 3715524"/>
                  <a:gd name="connsiteY2" fmla="*/ 375424 h 1839950"/>
                  <a:gd name="connsiteX3" fmla="*/ 1702420 w 3715524"/>
                  <a:gd name="connsiteY3" fmla="*/ 765717 h 1839950"/>
                  <a:gd name="connsiteX4" fmla="*/ 2371493 w 3715524"/>
                  <a:gd name="connsiteY4" fmla="*/ 1144858 h 1839950"/>
                  <a:gd name="connsiteX5" fmla="*/ 3007112 w 3715524"/>
                  <a:gd name="connsiteY5" fmla="*/ 1468244 h 1839950"/>
                  <a:gd name="connsiteX6" fmla="*/ 3252439 w 3715524"/>
                  <a:gd name="connsiteY6" fmla="*/ 1535151 h 1839950"/>
                  <a:gd name="connsiteX7" fmla="*/ 3252439 w 3715524"/>
                  <a:gd name="connsiteY7" fmla="*/ 1813931 h 1839950"/>
                  <a:gd name="connsiteX8" fmla="*/ 473927 w 3715524"/>
                  <a:gd name="connsiteY8" fmla="*/ 1691268 h 1839950"/>
                  <a:gd name="connsiteX0" fmla="*/ 473927 w 3715524"/>
                  <a:gd name="connsiteY0" fmla="*/ 1471961 h 1620643"/>
                  <a:gd name="connsiteX1" fmla="*/ 408878 w 3715524"/>
                  <a:gd name="connsiteY1" fmla="*/ 0 h 1620643"/>
                  <a:gd name="connsiteX2" fmla="*/ 1066800 w 3715524"/>
                  <a:gd name="connsiteY2" fmla="*/ 156117 h 1620643"/>
                  <a:gd name="connsiteX3" fmla="*/ 1702420 w 3715524"/>
                  <a:gd name="connsiteY3" fmla="*/ 546410 h 1620643"/>
                  <a:gd name="connsiteX4" fmla="*/ 2371493 w 3715524"/>
                  <a:gd name="connsiteY4" fmla="*/ 925551 h 1620643"/>
                  <a:gd name="connsiteX5" fmla="*/ 3007112 w 3715524"/>
                  <a:gd name="connsiteY5" fmla="*/ 1248937 h 1620643"/>
                  <a:gd name="connsiteX6" fmla="*/ 3252439 w 3715524"/>
                  <a:gd name="connsiteY6" fmla="*/ 1315844 h 1620643"/>
                  <a:gd name="connsiteX7" fmla="*/ 3252439 w 3715524"/>
                  <a:gd name="connsiteY7" fmla="*/ 1594624 h 1620643"/>
                  <a:gd name="connsiteX8" fmla="*/ 473927 w 3715524"/>
                  <a:gd name="connsiteY8" fmla="*/ 1471961 h 1620643"/>
                  <a:gd name="connsiteX0" fmla="*/ 473927 w 3715524"/>
                  <a:gd name="connsiteY0" fmla="*/ 1471961 h 1620643"/>
                  <a:gd name="connsiteX1" fmla="*/ 408878 w 3715524"/>
                  <a:gd name="connsiteY1" fmla="*/ 0 h 1620643"/>
                  <a:gd name="connsiteX2" fmla="*/ 1066800 w 3715524"/>
                  <a:gd name="connsiteY2" fmla="*/ 156117 h 1620643"/>
                  <a:gd name="connsiteX3" fmla="*/ 1702420 w 3715524"/>
                  <a:gd name="connsiteY3" fmla="*/ 546410 h 1620643"/>
                  <a:gd name="connsiteX4" fmla="*/ 2371493 w 3715524"/>
                  <a:gd name="connsiteY4" fmla="*/ 925551 h 1620643"/>
                  <a:gd name="connsiteX5" fmla="*/ 3007112 w 3715524"/>
                  <a:gd name="connsiteY5" fmla="*/ 1248937 h 1620643"/>
                  <a:gd name="connsiteX6" fmla="*/ 3252439 w 3715524"/>
                  <a:gd name="connsiteY6" fmla="*/ 1315844 h 1620643"/>
                  <a:gd name="connsiteX7" fmla="*/ 3252439 w 3715524"/>
                  <a:gd name="connsiteY7" fmla="*/ 1594624 h 1620643"/>
                  <a:gd name="connsiteX8" fmla="*/ 473927 w 3715524"/>
                  <a:gd name="connsiteY8" fmla="*/ 1471961 h 1620643"/>
                  <a:gd name="connsiteX0" fmla="*/ 65359 w 3306956"/>
                  <a:gd name="connsiteY0" fmla="*/ 1471961 h 1620643"/>
                  <a:gd name="connsiteX1" fmla="*/ 310 w 3306956"/>
                  <a:gd name="connsiteY1" fmla="*/ 0 h 1620643"/>
                  <a:gd name="connsiteX2" fmla="*/ 658232 w 3306956"/>
                  <a:gd name="connsiteY2" fmla="*/ 156117 h 1620643"/>
                  <a:gd name="connsiteX3" fmla="*/ 1293852 w 3306956"/>
                  <a:gd name="connsiteY3" fmla="*/ 546410 h 1620643"/>
                  <a:gd name="connsiteX4" fmla="*/ 1962925 w 3306956"/>
                  <a:gd name="connsiteY4" fmla="*/ 925551 h 1620643"/>
                  <a:gd name="connsiteX5" fmla="*/ 2598544 w 3306956"/>
                  <a:gd name="connsiteY5" fmla="*/ 1248937 h 1620643"/>
                  <a:gd name="connsiteX6" fmla="*/ 2843871 w 3306956"/>
                  <a:gd name="connsiteY6" fmla="*/ 1315844 h 1620643"/>
                  <a:gd name="connsiteX7" fmla="*/ 2843871 w 3306956"/>
                  <a:gd name="connsiteY7" fmla="*/ 1594624 h 1620643"/>
                  <a:gd name="connsiteX8" fmla="*/ 65359 w 3306956"/>
                  <a:gd name="connsiteY8" fmla="*/ 1471961 h 1620643"/>
                  <a:gd name="connsiteX0" fmla="*/ 65359 w 2884759"/>
                  <a:gd name="connsiteY0" fmla="*/ 1471961 h 1620643"/>
                  <a:gd name="connsiteX1" fmla="*/ 310 w 2884759"/>
                  <a:gd name="connsiteY1" fmla="*/ 0 h 1620643"/>
                  <a:gd name="connsiteX2" fmla="*/ 658232 w 2884759"/>
                  <a:gd name="connsiteY2" fmla="*/ 156117 h 1620643"/>
                  <a:gd name="connsiteX3" fmla="*/ 1293852 w 2884759"/>
                  <a:gd name="connsiteY3" fmla="*/ 546410 h 1620643"/>
                  <a:gd name="connsiteX4" fmla="*/ 1962925 w 2884759"/>
                  <a:gd name="connsiteY4" fmla="*/ 925551 h 1620643"/>
                  <a:gd name="connsiteX5" fmla="*/ 2598544 w 2884759"/>
                  <a:gd name="connsiteY5" fmla="*/ 1248937 h 1620643"/>
                  <a:gd name="connsiteX6" fmla="*/ 2843871 w 2884759"/>
                  <a:gd name="connsiteY6" fmla="*/ 1315844 h 1620643"/>
                  <a:gd name="connsiteX7" fmla="*/ 2843871 w 2884759"/>
                  <a:gd name="connsiteY7" fmla="*/ 1594624 h 1620643"/>
                  <a:gd name="connsiteX8" fmla="*/ 65359 w 2884759"/>
                  <a:gd name="connsiteY8" fmla="*/ 1471961 h 1620643"/>
                  <a:gd name="connsiteX0" fmla="*/ 65359 w 2884759"/>
                  <a:gd name="connsiteY0" fmla="*/ 1471961 h 1594624"/>
                  <a:gd name="connsiteX1" fmla="*/ 310 w 2884759"/>
                  <a:gd name="connsiteY1" fmla="*/ 0 h 1594624"/>
                  <a:gd name="connsiteX2" fmla="*/ 658232 w 2884759"/>
                  <a:gd name="connsiteY2" fmla="*/ 156117 h 1594624"/>
                  <a:gd name="connsiteX3" fmla="*/ 1293852 w 2884759"/>
                  <a:gd name="connsiteY3" fmla="*/ 546410 h 1594624"/>
                  <a:gd name="connsiteX4" fmla="*/ 1962925 w 2884759"/>
                  <a:gd name="connsiteY4" fmla="*/ 925551 h 1594624"/>
                  <a:gd name="connsiteX5" fmla="*/ 2598544 w 2884759"/>
                  <a:gd name="connsiteY5" fmla="*/ 1248937 h 1594624"/>
                  <a:gd name="connsiteX6" fmla="*/ 2843871 w 2884759"/>
                  <a:gd name="connsiteY6" fmla="*/ 1315844 h 1594624"/>
                  <a:gd name="connsiteX7" fmla="*/ 2843871 w 2884759"/>
                  <a:gd name="connsiteY7" fmla="*/ 1594624 h 1594624"/>
                  <a:gd name="connsiteX8" fmla="*/ 65359 w 2884759"/>
                  <a:gd name="connsiteY8" fmla="*/ 1471961 h 1594624"/>
                  <a:gd name="connsiteX0" fmla="*/ 48322 w 2943922"/>
                  <a:gd name="connsiteY0" fmla="*/ 1548161 h 1594624"/>
                  <a:gd name="connsiteX1" fmla="*/ 59473 w 2943922"/>
                  <a:gd name="connsiteY1" fmla="*/ 0 h 1594624"/>
                  <a:gd name="connsiteX2" fmla="*/ 717395 w 2943922"/>
                  <a:gd name="connsiteY2" fmla="*/ 156117 h 1594624"/>
                  <a:gd name="connsiteX3" fmla="*/ 1353015 w 2943922"/>
                  <a:gd name="connsiteY3" fmla="*/ 546410 h 1594624"/>
                  <a:gd name="connsiteX4" fmla="*/ 2022088 w 2943922"/>
                  <a:gd name="connsiteY4" fmla="*/ 925551 h 1594624"/>
                  <a:gd name="connsiteX5" fmla="*/ 2657707 w 2943922"/>
                  <a:gd name="connsiteY5" fmla="*/ 1248937 h 1594624"/>
                  <a:gd name="connsiteX6" fmla="*/ 2903034 w 2943922"/>
                  <a:gd name="connsiteY6" fmla="*/ 1315844 h 1594624"/>
                  <a:gd name="connsiteX7" fmla="*/ 2903034 w 2943922"/>
                  <a:gd name="connsiteY7" fmla="*/ 1594624 h 1594624"/>
                  <a:gd name="connsiteX8" fmla="*/ 48322 w 2943922"/>
                  <a:gd name="connsiteY8" fmla="*/ 1548161 h 1594624"/>
                  <a:gd name="connsiteX0" fmla="*/ 48322 w 2938036"/>
                  <a:gd name="connsiteY0" fmla="*/ 1548161 h 1563959"/>
                  <a:gd name="connsiteX1" fmla="*/ 59473 w 2938036"/>
                  <a:gd name="connsiteY1" fmla="*/ 0 h 1563959"/>
                  <a:gd name="connsiteX2" fmla="*/ 717395 w 2938036"/>
                  <a:gd name="connsiteY2" fmla="*/ 156117 h 1563959"/>
                  <a:gd name="connsiteX3" fmla="*/ 1353015 w 2938036"/>
                  <a:gd name="connsiteY3" fmla="*/ 546410 h 1563959"/>
                  <a:gd name="connsiteX4" fmla="*/ 2022088 w 2938036"/>
                  <a:gd name="connsiteY4" fmla="*/ 925551 h 1563959"/>
                  <a:gd name="connsiteX5" fmla="*/ 2657707 w 2938036"/>
                  <a:gd name="connsiteY5" fmla="*/ 1248937 h 1563959"/>
                  <a:gd name="connsiteX6" fmla="*/ 2903034 w 2938036"/>
                  <a:gd name="connsiteY6" fmla="*/ 1315844 h 1563959"/>
                  <a:gd name="connsiteX7" fmla="*/ 2867722 w 2938036"/>
                  <a:gd name="connsiteY7" fmla="*/ 1548161 h 1563959"/>
                  <a:gd name="connsiteX8" fmla="*/ 48322 w 2938036"/>
                  <a:gd name="connsiteY8" fmla="*/ 1548161 h 1563959"/>
                  <a:gd name="connsiteX0" fmla="*/ 48322 w 2903034"/>
                  <a:gd name="connsiteY0" fmla="*/ 1548161 h 1563959"/>
                  <a:gd name="connsiteX1" fmla="*/ 59473 w 2903034"/>
                  <a:gd name="connsiteY1" fmla="*/ 0 h 1563959"/>
                  <a:gd name="connsiteX2" fmla="*/ 717395 w 2903034"/>
                  <a:gd name="connsiteY2" fmla="*/ 156117 h 1563959"/>
                  <a:gd name="connsiteX3" fmla="*/ 1353015 w 2903034"/>
                  <a:gd name="connsiteY3" fmla="*/ 546410 h 1563959"/>
                  <a:gd name="connsiteX4" fmla="*/ 2022088 w 2903034"/>
                  <a:gd name="connsiteY4" fmla="*/ 925551 h 1563959"/>
                  <a:gd name="connsiteX5" fmla="*/ 2657707 w 2903034"/>
                  <a:gd name="connsiteY5" fmla="*/ 1248937 h 1563959"/>
                  <a:gd name="connsiteX6" fmla="*/ 2903034 w 2903034"/>
                  <a:gd name="connsiteY6" fmla="*/ 1315844 h 1563959"/>
                  <a:gd name="connsiteX7" fmla="*/ 2867722 w 2903034"/>
                  <a:gd name="connsiteY7" fmla="*/ 1548161 h 1563959"/>
                  <a:gd name="connsiteX8" fmla="*/ 48322 w 2903034"/>
                  <a:gd name="connsiteY8" fmla="*/ 1548161 h 1563959"/>
                  <a:gd name="connsiteX0" fmla="*/ 48322 w 2903034"/>
                  <a:gd name="connsiteY0" fmla="*/ 1548161 h 1563959"/>
                  <a:gd name="connsiteX1" fmla="*/ 59473 w 2903034"/>
                  <a:gd name="connsiteY1" fmla="*/ 0 h 1563959"/>
                  <a:gd name="connsiteX2" fmla="*/ 717395 w 2903034"/>
                  <a:gd name="connsiteY2" fmla="*/ 156117 h 1563959"/>
                  <a:gd name="connsiteX3" fmla="*/ 1353015 w 2903034"/>
                  <a:gd name="connsiteY3" fmla="*/ 546410 h 1563959"/>
                  <a:gd name="connsiteX4" fmla="*/ 2022088 w 2903034"/>
                  <a:gd name="connsiteY4" fmla="*/ 925551 h 1563959"/>
                  <a:gd name="connsiteX5" fmla="*/ 2657707 w 2903034"/>
                  <a:gd name="connsiteY5" fmla="*/ 1248937 h 1563959"/>
                  <a:gd name="connsiteX6" fmla="*/ 2903034 w 2903034"/>
                  <a:gd name="connsiteY6" fmla="*/ 1315844 h 1563959"/>
                  <a:gd name="connsiteX7" fmla="*/ 2867722 w 2903034"/>
                  <a:gd name="connsiteY7" fmla="*/ 1548161 h 1563959"/>
                  <a:gd name="connsiteX8" fmla="*/ 48322 w 2903034"/>
                  <a:gd name="connsiteY8" fmla="*/ 1548161 h 1563959"/>
                  <a:gd name="connsiteX0" fmla="*/ 48322 w 2943922"/>
                  <a:gd name="connsiteY0" fmla="*/ 1548161 h 1563959"/>
                  <a:gd name="connsiteX1" fmla="*/ 59473 w 2943922"/>
                  <a:gd name="connsiteY1" fmla="*/ 0 h 1563959"/>
                  <a:gd name="connsiteX2" fmla="*/ 717395 w 2943922"/>
                  <a:gd name="connsiteY2" fmla="*/ 156117 h 1563959"/>
                  <a:gd name="connsiteX3" fmla="*/ 1353015 w 2943922"/>
                  <a:gd name="connsiteY3" fmla="*/ 546410 h 1563959"/>
                  <a:gd name="connsiteX4" fmla="*/ 2022088 w 2943922"/>
                  <a:gd name="connsiteY4" fmla="*/ 925551 h 1563959"/>
                  <a:gd name="connsiteX5" fmla="*/ 2657707 w 2943922"/>
                  <a:gd name="connsiteY5" fmla="*/ 1248937 h 1563959"/>
                  <a:gd name="connsiteX6" fmla="*/ 2903034 w 2943922"/>
                  <a:gd name="connsiteY6" fmla="*/ 1315844 h 1563959"/>
                  <a:gd name="connsiteX7" fmla="*/ 2943922 w 2943922"/>
                  <a:gd name="connsiteY7" fmla="*/ 1548162 h 1563959"/>
                  <a:gd name="connsiteX8" fmla="*/ 48322 w 2943922"/>
                  <a:gd name="connsiteY8" fmla="*/ 1548161 h 1563959"/>
                  <a:gd name="connsiteX0" fmla="*/ 48322 w 2943922"/>
                  <a:gd name="connsiteY0" fmla="*/ 1548161 h 1563959"/>
                  <a:gd name="connsiteX1" fmla="*/ 59473 w 2943922"/>
                  <a:gd name="connsiteY1" fmla="*/ 0 h 1563959"/>
                  <a:gd name="connsiteX2" fmla="*/ 717395 w 2943922"/>
                  <a:gd name="connsiteY2" fmla="*/ 156117 h 1563959"/>
                  <a:gd name="connsiteX3" fmla="*/ 1353015 w 2943922"/>
                  <a:gd name="connsiteY3" fmla="*/ 546410 h 1563959"/>
                  <a:gd name="connsiteX4" fmla="*/ 2022088 w 2943922"/>
                  <a:gd name="connsiteY4" fmla="*/ 925551 h 1563959"/>
                  <a:gd name="connsiteX5" fmla="*/ 2657707 w 2943922"/>
                  <a:gd name="connsiteY5" fmla="*/ 1248937 h 1563959"/>
                  <a:gd name="connsiteX6" fmla="*/ 2903034 w 2943922"/>
                  <a:gd name="connsiteY6" fmla="*/ 1315844 h 1563959"/>
                  <a:gd name="connsiteX7" fmla="*/ 2943922 w 2943922"/>
                  <a:gd name="connsiteY7" fmla="*/ 1548162 h 1563959"/>
                  <a:gd name="connsiteX8" fmla="*/ 48322 w 2943922"/>
                  <a:gd name="connsiteY8" fmla="*/ 1548161 h 1563959"/>
                  <a:gd name="connsiteX0" fmla="*/ 48322 w 2943922"/>
                  <a:gd name="connsiteY0" fmla="*/ 1548161 h 1563959"/>
                  <a:gd name="connsiteX1" fmla="*/ 59473 w 2943922"/>
                  <a:gd name="connsiteY1" fmla="*/ 0 h 1563959"/>
                  <a:gd name="connsiteX2" fmla="*/ 717395 w 2943922"/>
                  <a:gd name="connsiteY2" fmla="*/ 156117 h 1563959"/>
                  <a:gd name="connsiteX3" fmla="*/ 1353015 w 2943922"/>
                  <a:gd name="connsiteY3" fmla="*/ 546410 h 1563959"/>
                  <a:gd name="connsiteX4" fmla="*/ 2022088 w 2943922"/>
                  <a:gd name="connsiteY4" fmla="*/ 925551 h 1563959"/>
                  <a:gd name="connsiteX5" fmla="*/ 2657707 w 2943922"/>
                  <a:gd name="connsiteY5" fmla="*/ 1248937 h 1563959"/>
                  <a:gd name="connsiteX6" fmla="*/ 2903034 w 2943922"/>
                  <a:gd name="connsiteY6" fmla="*/ 1315844 h 1563959"/>
                  <a:gd name="connsiteX7" fmla="*/ 2943922 w 2943922"/>
                  <a:gd name="connsiteY7" fmla="*/ 1548162 h 1563959"/>
                  <a:gd name="connsiteX8" fmla="*/ 48322 w 2943922"/>
                  <a:gd name="connsiteY8" fmla="*/ 1548161 h 1563959"/>
                  <a:gd name="connsiteX0" fmla="*/ 48322 w 2943922"/>
                  <a:gd name="connsiteY0" fmla="*/ 1548161 h 1563959"/>
                  <a:gd name="connsiteX1" fmla="*/ 59473 w 2943922"/>
                  <a:gd name="connsiteY1" fmla="*/ 0 h 1563959"/>
                  <a:gd name="connsiteX2" fmla="*/ 717395 w 2943922"/>
                  <a:gd name="connsiteY2" fmla="*/ 156117 h 1563959"/>
                  <a:gd name="connsiteX3" fmla="*/ 1353015 w 2943922"/>
                  <a:gd name="connsiteY3" fmla="*/ 546410 h 1563959"/>
                  <a:gd name="connsiteX4" fmla="*/ 2022088 w 2943922"/>
                  <a:gd name="connsiteY4" fmla="*/ 925551 h 1563959"/>
                  <a:gd name="connsiteX5" fmla="*/ 2657707 w 2943922"/>
                  <a:gd name="connsiteY5" fmla="*/ 1248937 h 1563959"/>
                  <a:gd name="connsiteX6" fmla="*/ 2943922 w 2943922"/>
                  <a:gd name="connsiteY6" fmla="*/ 1319562 h 1563959"/>
                  <a:gd name="connsiteX7" fmla="*/ 2943922 w 2943922"/>
                  <a:gd name="connsiteY7" fmla="*/ 1548162 h 1563959"/>
                  <a:gd name="connsiteX8" fmla="*/ 48322 w 2943922"/>
                  <a:gd name="connsiteY8" fmla="*/ 1548161 h 1563959"/>
                  <a:gd name="connsiteX0" fmla="*/ 0 w 2895600"/>
                  <a:gd name="connsiteY0" fmla="*/ 1548161 h 1563959"/>
                  <a:gd name="connsiteX1" fmla="*/ 11151 w 2895600"/>
                  <a:gd name="connsiteY1" fmla="*/ 0 h 1563959"/>
                  <a:gd name="connsiteX2" fmla="*/ 669073 w 2895600"/>
                  <a:gd name="connsiteY2" fmla="*/ 156117 h 1563959"/>
                  <a:gd name="connsiteX3" fmla="*/ 1304693 w 2895600"/>
                  <a:gd name="connsiteY3" fmla="*/ 546410 h 1563959"/>
                  <a:gd name="connsiteX4" fmla="*/ 1973766 w 2895600"/>
                  <a:gd name="connsiteY4" fmla="*/ 925551 h 1563959"/>
                  <a:gd name="connsiteX5" fmla="*/ 2609385 w 2895600"/>
                  <a:gd name="connsiteY5" fmla="*/ 1248937 h 1563959"/>
                  <a:gd name="connsiteX6" fmla="*/ 2895600 w 2895600"/>
                  <a:gd name="connsiteY6" fmla="*/ 1319562 h 1563959"/>
                  <a:gd name="connsiteX7" fmla="*/ 2895600 w 2895600"/>
                  <a:gd name="connsiteY7" fmla="*/ 1548162 h 1563959"/>
                  <a:gd name="connsiteX8" fmla="*/ 0 w 2895600"/>
                  <a:gd name="connsiteY8" fmla="*/ 1548161 h 1563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5600" h="1563959">
                    <a:moveTo>
                      <a:pt x="0" y="1548161"/>
                    </a:moveTo>
                    <a:cubicBezTo>
                      <a:pt x="7096" y="210183"/>
                      <a:pt x="10841" y="745273"/>
                      <a:pt x="11151" y="0"/>
                    </a:cubicBezTo>
                    <a:cubicBezTo>
                      <a:pt x="557870" y="141249"/>
                      <a:pt x="453483" y="65049"/>
                      <a:pt x="669073" y="156117"/>
                    </a:cubicBezTo>
                    <a:cubicBezTo>
                      <a:pt x="884663" y="247185"/>
                      <a:pt x="1087244" y="418171"/>
                      <a:pt x="1304693" y="546410"/>
                    </a:cubicBezTo>
                    <a:cubicBezTo>
                      <a:pt x="1522142" y="674649"/>
                      <a:pt x="1756317" y="808463"/>
                      <a:pt x="1973766" y="925551"/>
                    </a:cubicBezTo>
                    <a:cubicBezTo>
                      <a:pt x="2191215" y="1042639"/>
                      <a:pt x="2455746" y="1183269"/>
                      <a:pt x="2609385" y="1248937"/>
                    </a:cubicBezTo>
                    <a:cubicBezTo>
                      <a:pt x="2763024" y="1314605"/>
                      <a:pt x="2694343" y="1283546"/>
                      <a:pt x="2895600" y="1319562"/>
                    </a:cubicBezTo>
                    <a:cubicBezTo>
                      <a:pt x="2889038" y="1563397"/>
                      <a:pt x="2882900" y="1278675"/>
                      <a:pt x="2895600" y="1548162"/>
                    </a:cubicBezTo>
                    <a:cubicBezTo>
                      <a:pt x="2459379" y="1542924"/>
                      <a:pt x="601856" y="1563959"/>
                      <a:pt x="0" y="1548161"/>
                    </a:cubicBezTo>
                    <a:close/>
                  </a:path>
                </a:pathLst>
              </a:custGeom>
              <a:solidFill>
                <a:schemeClr val="accent3">
                  <a:lumMod val="50000"/>
                </a:schemeClr>
              </a:solidFill>
              <a:ln w="9525" cap="flat" cmpd="sng" algn="ctr">
                <a:noFill/>
                <a:prstDash val="solid"/>
                <a:round/>
                <a:headEnd type="none" w="med" len="med"/>
                <a:tailEnd type="none" w="med" len="med"/>
              </a:ln>
              <a:effectLst/>
            </p:spPr>
            <p:txBody>
              <a:bodyPr wrap="none" anchor="ctr"/>
              <a:lstStyle/>
              <a:p>
                <a:pPr>
                  <a:defRPr/>
                </a:pPr>
                <a:endParaRPr lang="en-US">
                  <a:solidFill>
                    <a:srgbClr val="808080"/>
                  </a:solidFill>
                  <a:latin typeface="Arial" charset="0"/>
                </a:endParaRPr>
              </a:p>
            </p:txBody>
          </p:sp>
          <p:sp>
            <p:nvSpPr>
              <p:cNvPr id="311" name="Freeform 56"/>
              <p:cNvSpPr>
                <a:spLocks/>
              </p:cNvSpPr>
              <p:nvPr/>
            </p:nvSpPr>
            <p:spPr bwMode="auto">
              <a:xfrm>
                <a:off x="5486400" y="2881746"/>
                <a:ext cx="2884449" cy="1106299"/>
              </a:xfrm>
              <a:custGeom>
                <a:avLst/>
                <a:gdLst>
                  <a:gd name="T0" fmla="*/ 0 w 2884449"/>
                  <a:gd name="T1" fmla="*/ 0 h 1319562"/>
                  <a:gd name="T2" fmla="*/ 657922 w 2884449"/>
                  <a:gd name="T3" fmla="*/ 3852 h 1319562"/>
                  <a:gd name="T4" fmla="*/ 1293563 w 2884449"/>
                  <a:gd name="T5" fmla="*/ 13485 h 1319562"/>
                  <a:gd name="T6" fmla="*/ 1962636 w 2884449"/>
                  <a:gd name="T7" fmla="*/ 22839 h 1319562"/>
                  <a:gd name="T8" fmla="*/ 2598235 w 2884449"/>
                  <a:gd name="T9" fmla="*/ 30820 h 1319562"/>
                  <a:gd name="T10" fmla="*/ 2884449 w 2884449"/>
                  <a:gd name="T11" fmla="*/ 32564 h 1319562"/>
                  <a:gd name="T12" fmla="*/ 0 60000 65536"/>
                  <a:gd name="T13" fmla="*/ 0 60000 65536"/>
                  <a:gd name="T14" fmla="*/ 0 60000 65536"/>
                  <a:gd name="T15" fmla="*/ 0 60000 65536"/>
                  <a:gd name="T16" fmla="*/ 0 60000 65536"/>
                  <a:gd name="T17" fmla="*/ 0 60000 65536"/>
                  <a:gd name="T18" fmla="*/ 0 w 2884449"/>
                  <a:gd name="T19" fmla="*/ 0 h 1319562"/>
                  <a:gd name="T20" fmla="*/ 2884449 w 2884449"/>
                  <a:gd name="T21" fmla="*/ 1319562 h 1319562"/>
                </a:gdLst>
                <a:ahLst/>
                <a:cxnLst>
                  <a:cxn ang="T12">
                    <a:pos x="T0" y="T1"/>
                  </a:cxn>
                  <a:cxn ang="T13">
                    <a:pos x="T2" y="T3"/>
                  </a:cxn>
                  <a:cxn ang="T14">
                    <a:pos x="T4" y="T5"/>
                  </a:cxn>
                  <a:cxn ang="T15">
                    <a:pos x="T6" y="T7"/>
                  </a:cxn>
                  <a:cxn ang="T16">
                    <a:pos x="T8" y="T9"/>
                  </a:cxn>
                  <a:cxn ang="T17">
                    <a:pos x="T10" y="T11"/>
                  </a:cxn>
                </a:cxnLst>
                <a:rect l="T18" t="T19" r="T20" b="T21"/>
                <a:pathLst>
                  <a:path w="2884449" h="1319562">
                    <a:moveTo>
                      <a:pt x="0" y="0"/>
                    </a:moveTo>
                    <a:cubicBezTo>
                      <a:pt x="546719" y="141249"/>
                      <a:pt x="442332" y="65049"/>
                      <a:pt x="657922" y="156117"/>
                    </a:cubicBezTo>
                    <a:cubicBezTo>
                      <a:pt x="873512" y="247185"/>
                      <a:pt x="1076093" y="418171"/>
                      <a:pt x="1293542" y="546410"/>
                    </a:cubicBezTo>
                    <a:cubicBezTo>
                      <a:pt x="1510991" y="674649"/>
                      <a:pt x="1745166" y="808463"/>
                      <a:pt x="1962615" y="925551"/>
                    </a:cubicBezTo>
                    <a:cubicBezTo>
                      <a:pt x="2180064" y="1042639"/>
                      <a:pt x="2444595" y="1183269"/>
                      <a:pt x="2598234" y="1248937"/>
                    </a:cubicBezTo>
                    <a:cubicBezTo>
                      <a:pt x="2751873" y="1314605"/>
                      <a:pt x="2683192" y="1283546"/>
                      <a:pt x="2884449" y="1319562"/>
                    </a:cubicBezTo>
                  </a:path>
                </a:pathLst>
              </a:custGeom>
              <a:noFill/>
              <a:ln w="12700" algn="ctr">
                <a:solidFill>
                  <a:schemeClr val="tx1"/>
                </a:solidFill>
                <a:round/>
                <a:headEnd/>
                <a:tailEnd/>
              </a:ln>
            </p:spPr>
            <p:txBody>
              <a:bodyPr wrap="none" anchor="ctr"/>
              <a:lstStyle/>
              <a:p>
                <a:endParaRPr lang="en-US"/>
              </a:p>
            </p:txBody>
          </p:sp>
          <p:sp>
            <p:nvSpPr>
              <p:cNvPr id="312" name="Freeform 57"/>
              <p:cNvSpPr>
                <a:spLocks/>
              </p:cNvSpPr>
              <p:nvPr/>
            </p:nvSpPr>
            <p:spPr bwMode="auto">
              <a:xfrm>
                <a:off x="5486400" y="3103418"/>
                <a:ext cx="2884449" cy="1316182"/>
              </a:xfrm>
              <a:custGeom>
                <a:avLst/>
                <a:gdLst>
                  <a:gd name="T0" fmla="*/ 0 w 2884449"/>
                  <a:gd name="T1" fmla="*/ 0 h 1319562"/>
                  <a:gd name="T2" fmla="*/ 657922 w 2884449"/>
                  <a:gd name="T3" fmla="*/ 147927 h 1319562"/>
                  <a:gd name="T4" fmla="*/ 1293563 w 2884449"/>
                  <a:gd name="T5" fmla="*/ 517758 h 1319562"/>
                  <a:gd name="T6" fmla="*/ 1962636 w 2884449"/>
                  <a:gd name="T7" fmla="*/ 877015 h 1319562"/>
                  <a:gd name="T8" fmla="*/ 2598235 w 2884449"/>
                  <a:gd name="T9" fmla="*/ 1183451 h 1319562"/>
                  <a:gd name="T10" fmla="*/ 2884449 w 2884449"/>
                  <a:gd name="T11" fmla="*/ 1250373 h 1319562"/>
                  <a:gd name="T12" fmla="*/ 0 60000 65536"/>
                  <a:gd name="T13" fmla="*/ 0 60000 65536"/>
                  <a:gd name="T14" fmla="*/ 0 60000 65536"/>
                  <a:gd name="T15" fmla="*/ 0 60000 65536"/>
                  <a:gd name="T16" fmla="*/ 0 60000 65536"/>
                  <a:gd name="T17" fmla="*/ 0 60000 65536"/>
                  <a:gd name="T18" fmla="*/ 0 w 2884449"/>
                  <a:gd name="T19" fmla="*/ 0 h 1319562"/>
                  <a:gd name="T20" fmla="*/ 2884449 w 2884449"/>
                  <a:gd name="T21" fmla="*/ 1319562 h 1319562"/>
                </a:gdLst>
                <a:ahLst/>
                <a:cxnLst>
                  <a:cxn ang="T12">
                    <a:pos x="T0" y="T1"/>
                  </a:cxn>
                  <a:cxn ang="T13">
                    <a:pos x="T2" y="T3"/>
                  </a:cxn>
                  <a:cxn ang="T14">
                    <a:pos x="T4" y="T5"/>
                  </a:cxn>
                  <a:cxn ang="T15">
                    <a:pos x="T6" y="T7"/>
                  </a:cxn>
                  <a:cxn ang="T16">
                    <a:pos x="T8" y="T9"/>
                  </a:cxn>
                  <a:cxn ang="T17">
                    <a:pos x="T10" y="T11"/>
                  </a:cxn>
                </a:cxnLst>
                <a:rect l="T18" t="T19" r="T20" b="T21"/>
                <a:pathLst>
                  <a:path w="2884449" h="1319562">
                    <a:moveTo>
                      <a:pt x="0" y="0"/>
                    </a:moveTo>
                    <a:cubicBezTo>
                      <a:pt x="546719" y="141249"/>
                      <a:pt x="442332" y="65049"/>
                      <a:pt x="657922" y="156117"/>
                    </a:cubicBezTo>
                    <a:cubicBezTo>
                      <a:pt x="873512" y="247185"/>
                      <a:pt x="1076093" y="418171"/>
                      <a:pt x="1293542" y="546410"/>
                    </a:cubicBezTo>
                    <a:cubicBezTo>
                      <a:pt x="1510991" y="674649"/>
                      <a:pt x="1745166" y="808463"/>
                      <a:pt x="1962615" y="925551"/>
                    </a:cubicBezTo>
                    <a:cubicBezTo>
                      <a:pt x="2180064" y="1042639"/>
                      <a:pt x="2444595" y="1183269"/>
                      <a:pt x="2598234" y="1248937"/>
                    </a:cubicBezTo>
                    <a:cubicBezTo>
                      <a:pt x="2751873" y="1314605"/>
                      <a:pt x="2683192" y="1283546"/>
                      <a:pt x="2884449" y="1319562"/>
                    </a:cubicBezTo>
                  </a:path>
                </a:pathLst>
              </a:custGeom>
              <a:noFill/>
              <a:ln w="12700" algn="ctr">
                <a:solidFill>
                  <a:schemeClr val="tx1"/>
                </a:solidFill>
                <a:round/>
                <a:headEnd/>
                <a:tailEnd/>
              </a:ln>
            </p:spPr>
            <p:txBody>
              <a:bodyPr wrap="none" anchor="ctr"/>
              <a:lstStyle/>
              <a:p>
                <a:endParaRPr lang="en-US"/>
              </a:p>
            </p:txBody>
          </p:sp>
        </p:grpSp>
        <p:cxnSp>
          <p:nvCxnSpPr>
            <p:cNvPr id="301" name="Straight Arrow Connector 36"/>
            <p:cNvCxnSpPr>
              <a:cxnSpLocks noChangeShapeType="1"/>
            </p:cNvCxnSpPr>
            <p:nvPr/>
          </p:nvCxnSpPr>
          <p:spPr bwMode="auto">
            <a:xfrm rot="5400000">
              <a:off x="6634956" y="2902744"/>
              <a:ext cx="611188" cy="0"/>
            </a:xfrm>
            <a:prstGeom prst="straightConnector1">
              <a:avLst/>
            </a:prstGeom>
            <a:noFill/>
            <a:ln w="76200" algn="ctr">
              <a:solidFill>
                <a:schemeClr val="tx1"/>
              </a:solidFill>
              <a:round/>
              <a:headEnd/>
              <a:tailEnd type="triangle" w="med" len="med"/>
            </a:ln>
          </p:spPr>
        </p:cxnSp>
        <p:sp>
          <p:nvSpPr>
            <p:cNvPr id="302" name="TextBox 39"/>
            <p:cNvSpPr txBox="1">
              <a:spLocks noChangeArrowheads="1"/>
            </p:cNvSpPr>
            <p:nvPr/>
          </p:nvSpPr>
          <p:spPr bwMode="auto">
            <a:xfrm>
              <a:off x="7067550" y="2520950"/>
              <a:ext cx="320675" cy="585788"/>
            </a:xfrm>
            <a:prstGeom prst="rect">
              <a:avLst/>
            </a:prstGeom>
            <a:noFill/>
            <a:ln w="9525">
              <a:noFill/>
              <a:miter lim="800000"/>
              <a:headEnd/>
              <a:tailEnd/>
            </a:ln>
          </p:spPr>
          <p:txBody>
            <a:bodyPr wrap="none">
              <a:spAutoFit/>
            </a:bodyPr>
            <a:lstStyle/>
            <a:p>
              <a:r>
                <a:rPr lang="en-US" sz="3200">
                  <a:solidFill>
                    <a:srgbClr val="000000"/>
                  </a:solidFill>
                </a:rPr>
                <a:t>r</a:t>
              </a:r>
            </a:p>
          </p:txBody>
        </p:sp>
        <p:sp>
          <p:nvSpPr>
            <p:cNvPr id="303" name="TextBox 40"/>
            <p:cNvSpPr txBox="1">
              <a:spLocks noChangeArrowheads="1"/>
            </p:cNvSpPr>
            <p:nvPr/>
          </p:nvSpPr>
          <p:spPr bwMode="auto">
            <a:xfrm>
              <a:off x="6559550" y="3144838"/>
              <a:ext cx="368300" cy="584200"/>
            </a:xfrm>
            <a:prstGeom prst="rect">
              <a:avLst/>
            </a:prstGeom>
            <a:noFill/>
            <a:ln w="9525">
              <a:noFill/>
              <a:miter lim="800000"/>
              <a:headEnd/>
              <a:tailEnd/>
            </a:ln>
          </p:spPr>
          <p:txBody>
            <a:bodyPr wrap="none">
              <a:spAutoFit/>
            </a:bodyPr>
            <a:lstStyle/>
            <a:p>
              <a:r>
                <a:rPr lang="en-US" sz="3200">
                  <a:solidFill>
                    <a:srgbClr val="000000"/>
                  </a:solidFill>
                </a:rPr>
                <a:t>c</a:t>
              </a:r>
            </a:p>
          </p:txBody>
        </p:sp>
        <p:cxnSp>
          <p:nvCxnSpPr>
            <p:cNvPr id="304" name="Straight Arrow Connector 42"/>
            <p:cNvCxnSpPr>
              <a:cxnSpLocks noChangeShapeType="1"/>
            </p:cNvCxnSpPr>
            <p:nvPr/>
          </p:nvCxnSpPr>
          <p:spPr bwMode="auto">
            <a:xfrm>
              <a:off x="6102350" y="2901950"/>
              <a:ext cx="533400" cy="228600"/>
            </a:xfrm>
            <a:prstGeom prst="straightConnector1">
              <a:avLst/>
            </a:prstGeom>
            <a:noFill/>
            <a:ln w="57150" algn="ctr">
              <a:solidFill>
                <a:schemeClr val="tx1"/>
              </a:solidFill>
              <a:round/>
              <a:headEnd/>
              <a:tailEnd type="triangle" w="med" len="med"/>
            </a:ln>
          </p:spPr>
        </p:cxnSp>
        <p:cxnSp>
          <p:nvCxnSpPr>
            <p:cNvPr id="305" name="Straight Arrow Connector 43"/>
            <p:cNvCxnSpPr>
              <a:cxnSpLocks noChangeShapeType="1"/>
            </p:cNvCxnSpPr>
            <p:nvPr/>
          </p:nvCxnSpPr>
          <p:spPr bwMode="auto">
            <a:xfrm>
              <a:off x="7321550" y="3435350"/>
              <a:ext cx="457200" cy="228600"/>
            </a:xfrm>
            <a:prstGeom prst="straightConnector1">
              <a:avLst/>
            </a:prstGeom>
            <a:noFill/>
            <a:ln w="57150" algn="ctr">
              <a:solidFill>
                <a:schemeClr val="tx1"/>
              </a:solidFill>
              <a:round/>
              <a:headEnd/>
              <a:tailEnd type="triangle" w="med" len="med"/>
            </a:ln>
          </p:spPr>
        </p:cxnSp>
        <p:cxnSp>
          <p:nvCxnSpPr>
            <p:cNvPr id="306" name="Straight Arrow Connector 46"/>
            <p:cNvCxnSpPr>
              <a:cxnSpLocks noChangeShapeType="1"/>
            </p:cNvCxnSpPr>
            <p:nvPr/>
          </p:nvCxnSpPr>
          <p:spPr bwMode="auto">
            <a:xfrm rot="5400000">
              <a:off x="6779419" y="3588544"/>
              <a:ext cx="320675" cy="1587"/>
            </a:xfrm>
            <a:prstGeom prst="straightConnector1">
              <a:avLst/>
            </a:prstGeom>
            <a:noFill/>
            <a:ln w="12700" algn="ctr">
              <a:solidFill>
                <a:schemeClr val="tx1"/>
              </a:solidFill>
              <a:round/>
              <a:headEnd type="triangle" w="med" len="med"/>
              <a:tailEnd type="triangle" w="med" len="med"/>
            </a:ln>
          </p:spPr>
        </p:cxnSp>
        <p:sp>
          <p:nvSpPr>
            <p:cNvPr id="307" name="TextBox 47"/>
            <p:cNvSpPr txBox="1">
              <a:spLocks noChangeArrowheads="1"/>
            </p:cNvSpPr>
            <p:nvPr/>
          </p:nvSpPr>
          <p:spPr bwMode="auto">
            <a:xfrm>
              <a:off x="7402513" y="2978150"/>
              <a:ext cx="465137" cy="585788"/>
            </a:xfrm>
            <a:prstGeom prst="rect">
              <a:avLst/>
            </a:prstGeom>
            <a:noFill/>
            <a:ln w="9525">
              <a:noFill/>
              <a:miter lim="800000"/>
              <a:headEnd/>
              <a:tailEnd/>
            </a:ln>
          </p:spPr>
          <p:txBody>
            <a:bodyPr wrap="none">
              <a:spAutoFit/>
            </a:bodyPr>
            <a:lstStyle/>
            <a:p>
              <a:r>
                <a:rPr lang="en-US" sz="3200">
                  <a:solidFill>
                    <a:srgbClr val="000000"/>
                  </a:solidFill>
                </a:rPr>
                <a:t>q</a:t>
              </a:r>
              <a:r>
                <a:rPr lang="en-US" sz="3200" baseline="-25000">
                  <a:solidFill>
                    <a:srgbClr val="000000"/>
                  </a:solidFill>
                </a:rPr>
                <a:t>i</a:t>
              </a:r>
              <a:endParaRPr lang="en-US" sz="3200">
                <a:solidFill>
                  <a:srgbClr val="000000"/>
                </a:solidFill>
              </a:endParaRPr>
            </a:p>
          </p:txBody>
        </p:sp>
        <p:sp>
          <p:nvSpPr>
            <p:cNvPr id="308" name="TextBox 48"/>
            <p:cNvSpPr txBox="1">
              <a:spLocks noChangeArrowheads="1"/>
            </p:cNvSpPr>
            <p:nvPr/>
          </p:nvSpPr>
          <p:spPr bwMode="auto">
            <a:xfrm>
              <a:off x="6110288" y="2393950"/>
              <a:ext cx="525462" cy="584200"/>
            </a:xfrm>
            <a:prstGeom prst="rect">
              <a:avLst/>
            </a:prstGeom>
            <a:noFill/>
            <a:ln w="9525">
              <a:noFill/>
              <a:miter lim="800000"/>
              <a:headEnd/>
              <a:tailEnd/>
            </a:ln>
          </p:spPr>
          <p:txBody>
            <a:bodyPr wrap="none">
              <a:spAutoFit/>
            </a:bodyPr>
            <a:lstStyle/>
            <a:p>
              <a:r>
                <a:rPr lang="en-US" sz="3200">
                  <a:solidFill>
                    <a:srgbClr val="000000"/>
                  </a:solidFill>
                </a:rPr>
                <a:t>q</a:t>
              </a:r>
              <a:r>
                <a:rPr lang="en-US" sz="3200" baseline="-25000">
                  <a:solidFill>
                    <a:srgbClr val="000000"/>
                  </a:solidFill>
                </a:rPr>
                <a:t>k</a:t>
              </a:r>
              <a:endParaRPr lang="en-US" sz="3200">
                <a:solidFill>
                  <a:srgbClr val="000000"/>
                </a:solidFill>
              </a:endParaRPr>
            </a:p>
          </p:txBody>
        </p:sp>
      </p:grpSp>
      <p:graphicFrame>
        <p:nvGraphicFramePr>
          <p:cNvPr id="2057" name="Object 2"/>
          <p:cNvGraphicFramePr>
            <a:graphicFrameLocks noChangeAspect="1"/>
          </p:cNvGraphicFramePr>
          <p:nvPr/>
        </p:nvGraphicFramePr>
        <p:xfrm>
          <a:off x="27965400" y="21869400"/>
          <a:ext cx="4652963" cy="923925"/>
        </p:xfrm>
        <a:graphic>
          <a:graphicData uri="http://schemas.openxmlformats.org/presentationml/2006/ole">
            <p:oleObj spid="_x0000_s2057" name="Equation" r:id="rId17" imgW="1841400" imgH="368280" progId="Equation.3">
              <p:embed/>
            </p:oleObj>
          </a:graphicData>
        </a:graphic>
      </p:graphicFrame>
      <p:sp>
        <p:nvSpPr>
          <p:cNvPr id="315" name="Rectangle 2"/>
          <p:cNvSpPr txBox="1">
            <a:spLocks noChangeArrowheads="1"/>
          </p:cNvSpPr>
          <p:nvPr/>
        </p:nvSpPr>
        <p:spPr>
          <a:xfrm>
            <a:off x="17754600" y="12573000"/>
            <a:ext cx="5181600" cy="1752600"/>
          </a:xfrm>
          <a:prstGeom prst="rect">
            <a:avLst/>
          </a:prstGeom>
        </p:spPr>
        <p:txBody>
          <a:bodyPr vert="horz" lIns="512064" tIns="256032" rIns="512064" bIns="256032" rtlCol="0" anchor="t">
            <a:noAutofit/>
          </a:bodyPr>
          <a:lstStyle/>
          <a:p>
            <a:pPr marL="0" marR="0" lvl="0" indent="0" defTabSz="512064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D</a:t>
            </a:r>
            <a:r>
              <a:rPr kumimoji="0" lang="en-US" sz="4000" b="0" i="0" u="none" strike="noStrike" kern="1200" cap="none" spc="0" normalizeH="0" baseline="0" noProof="0" dirty="0" smtClean="0">
                <a:ln>
                  <a:noFill/>
                </a:ln>
                <a:solidFill>
                  <a:schemeClr val="tx1"/>
                </a:solidFill>
                <a:effectLst/>
                <a:uLnTx/>
                <a:uFillTx/>
                <a:latin typeface="+mj-lt"/>
                <a:ea typeface="+mj-ea"/>
                <a:cs typeface="+mj-cs"/>
                <a:sym typeface="Symbol"/>
              </a:rPr>
              <a:t> multiple flow direction model</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373" name="Group 372"/>
          <p:cNvGrpSpPr/>
          <p:nvPr/>
        </p:nvGrpSpPr>
        <p:grpSpPr>
          <a:xfrm>
            <a:off x="18168938" y="14603680"/>
            <a:ext cx="2057400" cy="2543316"/>
            <a:chOff x="17297400" y="15213280"/>
            <a:chExt cx="2057400" cy="2543316"/>
          </a:xfrm>
        </p:grpSpPr>
        <p:pic>
          <p:nvPicPr>
            <p:cNvPr id="318" name="Picture 3"/>
            <p:cNvPicPr>
              <a:picLocks noChangeAspect="1" noChangeArrowheads="1"/>
            </p:cNvPicPr>
            <p:nvPr/>
          </p:nvPicPr>
          <p:blipFill>
            <a:blip r:embed="rId18" cstate="print"/>
            <a:srcRect l="45573" t="12445" r="20865" b="27960"/>
            <a:stretch>
              <a:fillRect/>
            </a:stretch>
          </p:blipFill>
          <p:spPr bwMode="auto">
            <a:xfrm>
              <a:off x="17297400" y="15213280"/>
              <a:ext cx="2057400" cy="2543316"/>
            </a:xfrm>
            <a:prstGeom prst="rect">
              <a:avLst/>
            </a:prstGeom>
            <a:noFill/>
            <a:ln w="9525">
              <a:noFill/>
              <a:miter lim="800000"/>
              <a:headEnd/>
              <a:tailEnd/>
            </a:ln>
          </p:spPr>
        </p:pic>
        <p:sp>
          <p:nvSpPr>
            <p:cNvPr id="321" name="Line 35"/>
            <p:cNvSpPr>
              <a:spLocks noChangeAspect="1" noChangeShapeType="1"/>
            </p:cNvSpPr>
            <p:nvPr/>
          </p:nvSpPr>
          <p:spPr bwMode="auto">
            <a:xfrm flipV="1">
              <a:off x="18142342" y="16067358"/>
              <a:ext cx="0" cy="351361"/>
            </a:xfrm>
            <a:prstGeom prst="line">
              <a:avLst/>
            </a:prstGeom>
            <a:noFill/>
            <a:ln w="28575">
              <a:solidFill>
                <a:srgbClr val="003399"/>
              </a:solidFill>
              <a:round/>
              <a:headEnd/>
              <a:tailEnd type="triangle" w="med" len="med"/>
            </a:ln>
          </p:spPr>
          <p:txBody>
            <a:bodyPr wrap="none" anchor="ctr"/>
            <a:lstStyle/>
            <a:p>
              <a:endParaRPr lang="en-US"/>
            </a:p>
          </p:txBody>
        </p:sp>
        <p:sp>
          <p:nvSpPr>
            <p:cNvPr id="323" name="Text Box 37"/>
            <p:cNvSpPr txBox="1">
              <a:spLocks noChangeAspect="1" noChangeArrowheads="1"/>
            </p:cNvSpPr>
            <p:nvPr/>
          </p:nvSpPr>
          <p:spPr bwMode="auto">
            <a:xfrm>
              <a:off x="18073958" y="17147118"/>
              <a:ext cx="1095104" cy="584848"/>
            </a:xfrm>
            <a:prstGeom prst="rect">
              <a:avLst/>
            </a:prstGeom>
            <a:noFill/>
            <a:ln w="9525">
              <a:noFill/>
              <a:miter lim="800000"/>
              <a:headEnd/>
              <a:tailEnd/>
            </a:ln>
          </p:spPr>
          <p:txBody>
            <a:bodyPr>
              <a:spAutoFit/>
            </a:bodyPr>
            <a:lstStyle/>
            <a:p>
              <a:pPr>
                <a:spcBef>
                  <a:spcPct val="50000"/>
                </a:spcBef>
              </a:pPr>
              <a:r>
                <a:rPr lang="en-US" sz="3200" b="1">
                  <a:solidFill>
                    <a:srgbClr val="003399"/>
                  </a:solidFill>
                </a:rPr>
                <a:t>D</a:t>
              </a:r>
              <a:r>
                <a:rPr lang="en-US" sz="3200" b="1">
                  <a:solidFill>
                    <a:srgbClr val="003399"/>
                  </a:solidFill>
                  <a:sym typeface="Symbol" pitchFamily="18" charset="2"/>
                </a:rPr>
                <a:t></a:t>
              </a:r>
            </a:p>
          </p:txBody>
        </p:sp>
        <p:sp>
          <p:nvSpPr>
            <p:cNvPr id="324" name="Line 42"/>
            <p:cNvSpPr>
              <a:spLocks noChangeAspect="1" noChangeShapeType="1"/>
            </p:cNvSpPr>
            <p:nvPr/>
          </p:nvSpPr>
          <p:spPr bwMode="auto">
            <a:xfrm flipH="1" flipV="1">
              <a:off x="17868807" y="16117359"/>
              <a:ext cx="267084" cy="302711"/>
            </a:xfrm>
            <a:prstGeom prst="line">
              <a:avLst/>
            </a:prstGeom>
            <a:noFill/>
            <a:ln w="28575">
              <a:solidFill>
                <a:srgbClr val="003399"/>
              </a:solidFill>
              <a:round/>
              <a:headEnd/>
              <a:tailEnd type="triangle" w="med" len="med"/>
            </a:ln>
          </p:spPr>
          <p:txBody>
            <a:bodyPr wrap="none" anchor="ctr"/>
            <a:lstStyle/>
            <a:p>
              <a:endParaRPr lang="en-US"/>
            </a:p>
          </p:txBody>
        </p:sp>
        <p:sp>
          <p:nvSpPr>
            <p:cNvPr id="325" name="Line 44"/>
            <p:cNvSpPr>
              <a:spLocks noChangeAspect="1" noChangeShapeType="1"/>
            </p:cNvSpPr>
            <p:nvPr/>
          </p:nvSpPr>
          <p:spPr bwMode="auto">
            <a:xfrm flipH="1" flipV="1">
              <a:off x="18224919" y="16498451"/>
              <a:ext cx="267084" cy="302711"/>
            </a:xfrm>
            <a:prstGeom prst="line">
              <a:avLst/>
            </a:prstGeom>
            <a:noFill/>
            <a:ln w="28575">
              <a:solidFill>
                <a:srgbClr val="003399"/>
              </a:solidFill>
              <a:round/>
              <a:headEnd/>
              <a:tailEnd type="triangle" w="med" len="med"/>
            </a:ln>
          </p:spPr>
          <p:txBody>
            <a:bodyPr wrap="none" anchor="ctr"/>
            <a:lstStyle/>
            <a:p>
              <a:endParaRPr lang="en-US"/>
            </a:p>
          </p:txBody>
        </p:sp>
        <p:sp>
          <p:nvSpPr>
            <p:cNvPr id="326" name="Line 45"/>
            <p:cNvSpPr>
              <a:spLocks noChangeAspect="1" noChangeShapeType="1"/>
            </p:cNvSpPr>
            <p:nvPr/>
          </p:nvSpPr>
          <p:spPr bwMode="auto">
            <a:xfrm flipV="1">
              <a:off x="18498454" y="16440342"/>
              <a:ext cx="0" cy="351361"/>
            </a:xfrm>
            <a:prstGeom prst="line">
              <a:avLst/>
            </a:prstGeom>
            <a:noFill/>
            <a:ln w="28575">
              <a:solidFill>
                <a:srgbClr val="003399"/>
              </a:solidFill>
              <a:round/>
              <a:headEnd/>
              <a:tailEnd type="triangle" w="med" len="med"/>
            </a:ln>
          </p:spPr>
          <p:txBody>
            <a:bodyPr wrap="none" anchor="ctr"/>
            <a:lstStyle/>
            <a:p>
              <a:endParaRPr lang="en-US"/>
            </a:p>
          </p:txBody>
        </p:sp>
        <p:sp>
          <p:nvSpPr>
            <p:cNvPr id="327" name="Line 46"/>
            <p:cNvSpPr>
              <a:spLocks noChangeAspect="1" noChangeShapeType="1"/>
            </p:cNvSpPr>
            <p:nvPr/>
          </p:nvSpPr>
          <p:spPr bwMode="auto">
            <a:xfrm flipH="1" flipV="1">
              <a:off x="18217178" y="16871435"/>
              <a:ext cx="267084" cy="302711"/>
            </a:xfrm>
            <a:prstGeom prst="line">
              <a:avLst/>
            </a:prstGeom>
            <a:noFill/>
            <a:ln w="28575">
              <a:solidFill>
                <a:srgbClr val="003399"/>
              </a:solidFill>
              <a:round/>
              <a:headEnd/>
              <a:tailEnd type="triangle" w="med" len="med"/>
            </a:ln>
          </p:spPr>
          <p:txBody>
            <a:bodyPr wrap="none" anchor="ctr"/>
            <a:lstStyle/>
            <a:p>
              <a:endParaRPr lang="en-US"/>
            </a:p>
          </p:txBody>
        </p:sp>
        <p:sp>
          <p:nvSpPr>
            <p:cNvPr id="328" name="Line 47"/>
            <p:cNvSpPr>
              <a:spLocks noChangeAspect="1" noChangeShapeType="1"/>
            </p:cNvSpPr>
            <p:nvPr/>
          </p:nvSpPr>
          <p:spPr bwMode="auto">
            <a:xfrm flipV="1">
              <a:off x="18490713" y="16821434"/>
              <a:ext cx="0" cy="351361"/>
            </a:xfrm>
            <a:prstGeom prst="line">
              <a:avLst/>
            </a:prstGeom>
            <a:noFill/>
            <a:ln w="28575">
              <a:solidFill>
                <a:srgbClr val="003399"/>
              </a:solidFill>
              <a:round/>
              <a:headEnd/>
              <a:tailEnd type="triangle" w="med" len="med"/>
            </a:ln>
          </p:spPr>
          <p:txBody>
            <a:bodyPr wrap="none" anchor="ctr"/>
            <a:lstStyle/>
            <a:p>
              <a:endParaRPr lang="en-US"/>
            </a:p>
          </p:txBody>
        </p:sp>
        <p:sp>
          <p:nvSpPr>
            <p:cNvPr id="329" name="Line 48"/>
            <p:cNvSpPr>
              <a:spLocks noChangeAspect="1" noChangeShapeType="1"/>
            </p:cNvSpPr>
            <p:nvPr/>
          </p:nvSpPr>
          <p:spPr bwMode="auto">
            <a:xfrm flipH="1" flipV="1">
              <a:off x="18224919" y="16117359"/>
              <a:ext cx="267084" cy="302711"/>
            </a:xfrm>
            <a:prstGeom prst="line">
              <a:avLst/>
            </a:prstGeom>
            <a:noFill/>
            <a:ln w="28575">
              <a:solidFill>
                <a:srgbClr val="003399"/>
              </a:solidFill>
              <a:round/>
              <a:headEnd/>
              <a:tailEnd type="triangle" w="med" len="med"/>
            </a:ln>
          </p:spPr>
          <p:txBody>
            <a:bodyPr wrap="none" anchor="ctr"/>
            <a:lstStyle/>
            <a:p>
              <a:endParaRPr lang="en-US"/>
            </a:p>
          </p:txBody>
        </p:sp>
        <p:sp>
          <p:nvSpPr>
            <p:cNvPr id="330" name="Line 49"/>
            <p:cNvSpPr>
              <a:spLocks noChangeAspect="1" noChangeShapeType="1"/>
            </p:cNvSpPr>
            <p:nvPr/>
          </p:nvSpPr>
          <p:spPr bwMode="auto">
            <a:xfrm flipV="1">
              <a:off x="18498454" y="16067358"/>
              <a:ext cx="0" cy="351361"/>
            </a:xfrm>
            <a:prstGeom prst="line">
              <a:avLst/>
            </a:prstGeom>
            <a:noFill/>
            <a:ln w="28575">
              <a:solidFill>
                <a:srgbClr val="003399"/>
              </a:solidFill>
              <a:round/>
              <a:headEnd/>
              <a:tailEnd type="triangle" w="med" len="med"/>
            </a:ln>
          </p:spPr>
          <p:txBody>
            <a:bodyPr wrap="none" anchor="ctr"/>
            <a:lstStyle/>
            <a:p>
              <a:endParaRPr lang="en-US"/>
            </a:p>
          </p:txBody>
        </p:sp>
        <p:sp>
          <p:nvSpPr>
            <p:cNvPr id="331" name="Line 52"/>
            <p:cNvSpPr>
              <a:spLocks noChangeAspect="1" noChangeShapeType="1"/>
            </p:cNvSpPr>
            <p:nvPr/>
          </p:nvSpPr>
          <p:spPr bwMode="auto">
            <a:xfrm flipH="1" flipV="1">
              <a:off x="17853324" y="16498451"/>
              <a:ext cx="267084" cy="302711"/>
            </a:xfrm>
            <a:prstGeom prst="line">
              <a:avLst/>
            </a:prstGeom>
            <a:noFill/>
            <a:ln w="28575">
              <a:solidFill>
                <a:srgbClr val="003399"/>
              </a:solidFill>
              <a:round/>
              <a:headEnd/>
              <a:tailEnd type="triangle" w="med" len="med"/>
            </a:ln>
          </p:spPr>
          <p:txBody>
            <a:bodyPr wrap="none" anchor="ctr"/>
            <a:lstStyle/>
            <a:p>
              <a:endParaRPr lang="en-US"/>
            </a:p>
          </p:txBody>
        </p:sp>
        <p:sp>
          <p:nvSpPr>
            <p:cNvPr id="332" name="Line 53"/>
            <p:cNvSpPr>
              <a:spLocks noChangeAspect="1" noChangeShapeType="1"/>
            </p:cNvSpPr>
            <p:nvPr/>
          </p:nvSpPr>
          <p:spPr bwMode="auto">
            <a:xfrm flipV="1">
              <a:off x="18142342" y="16456558"/>
              <a:ext cx="0" cy="351361"/>
            </a:xfrm>
            <a:prstGeom prst="line">
              <a:avLst/>
            </a:prstGeom>
            <a:noFill/>
            <a:ln w="28575">
              <a:solidFill>
                <a:srgbClr val="003399"/>
              </a:solidFill>
              <a:round/>
              <a:headEnd/>
              <a:tailEnd type="triangle" w="med" len="med"/>
            </a:ln>
          </p:spPr>
          <p:txBody>
            <a:bodyPr wrap="none" anchor="ctr"/>
            <a:lstStyle/>
            <a:p>
              <a:endParaRPr lang="en-US"/>
            </a:p>
          </p:txBody>
        </p:sp>
        <p:sp>
          <p:nvSpPr>
            <p:cNvPr id="333" name="Freeform 41"/>
            <p:cNvSpPr>
              <a:spLocks noChangeAspect="1"/>
            </p:cNvSpPr>
            <p:nvPr/>
          </p:nvSpPr>
          <p:spPr bwMode="auto">
            <a:xfrm flipV="1">
              <a:off x="18086861" y="16180875"/>
              <a:ext cx="399981" cy="971649"/>
            </a:xfrm>
            <a:custGeom>
              <a:avLst/>
              <a:gdLst>
                <a:gd name="T0" fmla="*/ 2147483647 w 310"/>
                <a:gd name="T1" fmla="*/ 0 h 719"/>
                <a:gd name="T2" fmla="*/ 0 w 310"/>
                <a:gd name="T3" fmla="*/ 2147483647 h 719"/>
                <a:gd name="T4" fmla="*/ 0 60000 65536"/>
                <a:gd name="T5" fmla="*/ 0 60000 65536"/>
                <a:gd name="T6" fmla="*/ 0 w 310"/>
                <a:gd name="T7" fmla="*/ 0 h 719"/>
                <a:gd name="T8" fmla="*/ 310 w 310"/>
                <a:gd name="T9" fmla="*/ 719 h 719"/>
              </a:gdLst>
              <a:ahLst/>
              <a:cxnLst>
                <a:cxn ang="T4">
                  <a:pos x="T0" y="T1"/>
                </a:cxn>
                <a:cxn ang="T5">
                  <a:pos x="T2" y="T3"/>
                </a:cxn>
              </a:cxnLst>
              <a:rect l="T6" t="T7" r="T8" b="T9"/>
              <a:pathLst>
                <a:path w="310" h="719">
                  <a:moveTo>
                    <a:pt x="310" y="0"/>
                  </a:moveTo>
                  <a:lnTo>
                    <a:pt x="0" y="719"/>
                  </a:lnTo>
                </a:path>
              </a:pathLst>
            </a:custGeom>
            <a:noFill/>
            <a:ln w="38100">
              <a:solidFill>
                <a:srgbClr val="FF0000"/>
              </a:solidFill>
              <a:round/>
              <a:headEnd/>
              <a:tailEnd type="triangle" w="med" len="med"/>
            </a:ln>
          </p:spPr>
          <p:txBody>
            <a:bodyPr wrap="none" anchor="ctr"/>
            <a:lstStyle/>
            <a:p>
              <a:endParaRPr lang="en-US"/>
            </a:p>
          </p:txBody>
        </p:sp>
      </p:grpSp>
      <p:grpSp>
        <p:nvGrpSpPr>
          <p:cNvPr id="339" name="Group 56"/>
          <p:cNvGrpSpPr>
            <a:grpSpLocks/>
          </p:cNvGrpSpPr>
          <p:nvPr/>
        </p:nvGrpSpPr>
        <p:grpSpPr bwMode="auto">
          <a:xfrm>
            <a:off x="19431000" y="17373600"/>
            <a:ext cx="1676400" cy="1357717"/>
            <a:chOff x="4470400" y="4083050"/>
            <a:chExt cx="3278188" cy="2533650"/>
          </a:xfrm>
        </p:grpSpPr>
        <p:pic>
          <p:nvPicPr>
            <p:cNvPr id="349" name="Picture 65" descr="dinf"/>
            <p:cNvPicPr>
              <a:picLocks noChangeAspect="1" noChangeArrowheads="1"/>
            </p:cNvPicPr>
            <p:nvPr/>
          </p:nvPicPr>
          <p:blipFill>
            <a:blip r:embed="rId19" cstate="print"/>
            <a:srcRect t="20795"/>
            <a:stretch>
              <a:fillRect/>
            </a:stretch>
          </p:blipFill>
          <p:spPr bwMode="auto">
            <a:xfrm>
              <a:off x="4470400" y="4083050"/>
              <a:ext cx="3278188" cy="2533650"/>
            </a:xfrm>
            <a:prstGeom prst="rect">
              <a:avLst/>
            </a:prstGeom>
            <a:noFill/>
            <a:ln w="9525">
              <a:solidFill>
                <a:schemeClr val="tx1"/>
              </a:solidFill>
              <a:miter lim="800000"/>
              <a:headEnd/>
              <a:tailEnd/>
            </a:ln>
          </p:spPr>
        </p:pic>
        <p:sp>
          <p:nvSpPr>
            <p:cNvPr id="350" name="Line 66"/>
            <p:cNvSpPr>
              <a:spLocks noChangeShapeType="1"/>
            </p:cNvSpPr>
            <p:nvPr/>
          </p:nvSpPr>
          <p:spPr bwMode="auto">
            <a:xfrm rot="5400000" flipV="1">
              <a:off x="5223669" y="4999832"/>
              <a:ext cx="1647825" cy="731837"/>
            </a:xfrm>
            <a:prstGeom prst="line">
              <a:avLst/>
            </a:prstGeom>
            <a:noFill/>
            <a:ln w="19050">
              <a:solidFill>
                <a:srgbClr val="FF3300"/>
              </a:solidFill>
              <a:round/>
              <a:headEnd type="triangle" w="med" len="med"/>
              <a:tailEnd/>
            </a:ln>
          </p:spPr>
          <p:txBody>
            <a:bodyPr/>
            <a:lstStyle/>
            <a:p>
              <a:endParaRPr lang="en-US"/>
            </a:p>
          </p:txBody>
        </p:sp>
      </p:grpSp>
      <p:sp>
        <p:nvSpPr>
          <p:cNvPr id="347" name="Rectangle 3"/>
          <p:cNvSpPr>
            <a:spLocks noChangeArrowheads="1"/>
          </p:cNvSpPr>
          <p:nvPr/>
        </p:nvSpPr>
        <p:spPr bwMode="auto">
          <a:xfrm>
            <a:off x="17754600" y="22936200"/>
            <a:ext cx="5791200" cy="646331"/>
          </a:xfrm>
          <a:prstGeom prst="rect">
            <a:avLst/>
          </a:prstGeom>
          <a:noFill/>
          <a:ln w="9525">
            <a:noFill/>
            <a:miter lim="800000"/>
            <a:headEnd/>
            <a:tailEnd/>
          </a:ln>
        </p:spPr>
        <p:txBody>
          <a:bodyPr wrap="square">
            <a:spAutoFit/>
          </a:bodyPr>
          <a:lstStyle/>
          <a:p>
            <a:r>
              <a:rPr lang="en-US" sz="1200" dirty="0">
                <a:solidFill>
                  <a:srgbClr val="7F7F7F"/>
                </a:solidFill>
                <a:latin typeface="MS Sans Serif"/>
              </a:rPr>
              <a:t>Tarboton, D. G., (1997), "A New Method for the Determination of Flow Directions and Contributing Areas in Grid Digital Elevation Models," Water Resources Research, 33(2): 309-319.)</a:t>
            </a:r>
          </a:p>
        </p:txBody>
      </p:sp>
      <p:graphicFrame>
        <p:nvGraphicFramePr>
          <p:cNvPr id="348" name="Object 68"/>
          <p:cNvGraphicFramePr>
            <a:graphicFrameLocks noChangeAspect="1"/>
          </p:cNvGraphicFramePr>
          <p:nvPr/>
        </p:nvGraphicFramePr>
        <p:xfrm>
          <a:off x="20365850" y="14478000"/>
          <a:ext cx="2417950" cy="2808188"/>
        </p:xfrm>
        <a:graphic>
          <a:graphicData uri="http://schemas.openxmlformats.org/presentationml/2006/ole">
            <p:oleObj spid="_x0000_s2059" name="Picture" r:id="rId20" imgW="2790720" imgH="3095640" progId="Word.Picture.8">
              <p:embed/>
            </p:oleObj>
          </a:graphicData>
        </a:graphic>
      </p:graphicFrame>
      <p:grpSp>
        <p:nvGrpSpPr>
          <p:cNvPr id="374" name="Group 373"/>
          <p:cNvGrpSpPr/>
          <p:nvPr/>
        </p:nvGrpSpPr>
        <p:grpSpPr>
          <a:xfrm>
            <a:off x="24117969" y="14782800"/>
            <a:ext cx="2018631" cy="1981199"/>
            <a:chOff x="5189539" y="1862130"/>
            <a:chExt cx="3595685" cy="3529011"/>
          </a:xfrm>
        </p:grpSpPr>
        <p:sp>
          <p:nvSpPr>
            <p:cNvPr id="375" name="Rectangle 23"/>
            <p:cNvSpPr>
              <a:spLocks noChangeArrowheads="1"/>
            </p:cNvSpPr>
            <p:nvPr/>
          </p:nvSpPr>
          <p:spPr bwMode="auto">
            <a:xfrm>
              <a:off x="6400800" y="3036888"/>
              <a:ext cx="1166813" cy="1157287"/>
            </a:xfrm>
            <a:prstGeom prst="rect">
              <a:avLst/>
            </a:prstGeom>
            <a:solidFill>
              <a:srgbClr val="FFCC99"/>
            </a:solidFill>
            <a:ln w="9525" algn="ctr">
              <a:solidFill>
                <a:schemeClr val="bg2"/>
              </a:solidFill>
              <a:round/>
              <a:headEnd/>
              <a:tailEnd/>
            </a:ln>
          </p:spPr>
          <p:txBody>
            <a:bodyPr wrap="none" anchor="ctr"/>
            <a:lstStyle/>
            <a:p>
              <a:endParaRPr lang="en-US"/>
            </a:p>
          </p:txBody>
        </p:sp>
        <p:sp>
          <p:nvSpPr>
            <p:cNvPr id="376" name="Rectangle 23"/>
            <p:cNvSpPr>
              <a:spLocks noChangeArrowheads="1"/>
            </p:cNvSpPr>
            <p:nvPr/>
          </p:nvSpPr>
          <p:spPr bwMode="auto">
            <a:xfrm>
              <a:off x="5906294" y="2016921"/>
              <a:ext cx="571500" cy="523875"/>
            </a:xfrm>
            <a:prstGeom prst="rect">
              <a:avLst/>
            </a:prstGeom>
            <a:noFill/>
            <a:ln w="9525">
              <a:noFill/>
              <a:miter lim="800000"/>
              <a:headEnd/>
              <a:tailEnd/>
            </a:ln>
          </p:spPr>
          <p:txBody>
            <a:bodyPr wrap="none">
              <a:spAutoFit/>
            </a:bodyPr>
            <a:lstStyle/>
            <a:p>
              <a:r>
                <a:rPr lang="en-US" sz="2800" dirty="0" err="1">
                  <a:solidFill>
                    <a:srgbClr val="000000"/>
                  </a:solidFill>
                  <a:cs typeface="Times New Roman" pitchFamily="18" charset="0"/>
                </a:rPr>
                <a:t>P</a:t>
              </a:r>
              <a:r>
                <a:rPr lang="en-US" sz="2800" baseline="-25000" dirty="0" err="1">
                  <a:solidFill>
                    <a:srgbClr val="000000"/>
                  </a:solidFill>
                  <a:cs typeface="Times New Roman" pitchFamily="18" charset="0"/>
                </a:rPr>
                <a:t>ki</a:t>
              </a:r>
              <a:endParaRPr lang="en-US" sz="2800" dirty="0">
                <a:solidFill>
                  <a:srgbClr val="000000"/>
                </a:solidFill>
                <a:cs typeface="Times New Roman" pitchFamily="18" charset="0"/>
              </a:endParaRPr>
            </a:p>
          </p:txBody>
        </p:sp>
        <p:grpSp>
          <p:nvGrpSpPr>
            <p:cNvPr id="377" name="Group 26"/>
            <p:cNvGrpSpPr>
              <a:grpSpLocks/>
            </p:cNvGrpSpPr>
            <p:nvPr/>
          </p:nvGrpSpPr>
          <p:grpSpPr bwMode="auto">
            <a:xfrm>
              <a:off x="5189539" y="1862130"/>
              <a:ext cx="3595685" cy="3529011"/>
              <a:chOff x="5834067" y="1814508"/>
              <a:chExt cx="2809875" cy="2757486"/>
            </a:xfrm>
          </p:grpSpPr>
          <p:grpSp>
            <p:nvGrpSpPr>
              <p:cNvPr id="381" name="Group 34"/>
              <p:cNvGrpSpPr>
                <a:grpSpLocks/>
              </p:cNvGrpSpPr>
              <p:nvPr/>
            </p:nvGrpSpPr>
            <p:grpSpPr bwMode="auto">
              <a:xfrm>
                <a:off x="5834067" y="1814508"/>
                <a:ext cx="2809875" cy="2757486"/>
                <a:chOff x="3940" y="1405"/>
                <a:chExt cx="1002" cy="983"/>
              </a:xfrm>
            </p:grpSpPr>
            <p:sp>
              <p:nvSpPr>
                <p:cNvPr id="389" name="Rectangle 17"/>
                <p:cNvSpPr>
                  <a:spLocks noChangeAspect="1" noChangeArrowheads="1"/>
                </p:cNvSpPr>
                <p:nvPr/>
              </p:nvSpPr>
              <p:spPr bwMode="auto">
                <a:xfrm>
                  <a:off x="3940" y="1405"/>
                  <a:ext cx="335" cy="327"/>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0" name="Rectangle 18"/>
                <p:cNvSpPr>
                  <a:spLocks noChangeAspect="1" noChangeArrowheads="1"/>
                </p:cNvSpPr>
                <p:nvPr/>
              </p:nvSpPr>
              <p:spPr bwMode="auto">
                <a:xfrm>
                  <a:off x="4275" y="1405"/>
                  <a:ext cx="334" cy="327"/>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1" name="Rectangle 19"/>
                <p:cNvSpPr>
                  <a:spLocks noChangeAspect="1" noChangeArrowheads="1"/>
                </p:cNvSpPr>
                <p:nvPr/>
              </p:nvSpPr>
              <p:spPr bwMode="auto">
                <a:xfrm>
                  <a:off x="4609" y="1405"/>
                  <a:ext cx="333" cy="327"/>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2" name="Rectangle 22"/>
                <p:cNvSpPr>
                  <a:spLocks noChangeAspect="1" noChangeArrowheads="1"/>
                </p:cNvSpPr>
                <p:nvPr/>
              </p:nvSpPr>
              <p:spPr bwMode="auto">
                <a:xfrm>
                  <a:off x="3940" y="1732"/>
                  <a:ext cx="335" cy="329"/>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3" name="Rectangle 23"/>
                <p:cNvSpPr>
                  <a:spLocks noChangeAspect="1" noChangeArrowheads="1"/>
                </p:cNvSpPr>
                <p:nvPr/>
              </p:nvSpPr>
              <p:spPr bwMode="auto">
                <a:xfrm>
                  <a:off x="4275" y="1732"/>
                  <a:ext cx="334" cy="329"/>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4" name="Rectangle 24"/>
                <p:cNvSpPr>
                  <a:spLocks noChangeAspect="1" noChangeArrowheads="1"/>
                </p:cNvSpPr>
                <p:nvPr/>
              </p:nvSpPr>
              <p:spPr bwMode="auto">
                <a:xfrm>
                  <a:off x="4609" y="1732"/>
                  <a:ext cx="333" cy="329"/>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5" name="Rectangle 27"/>
                <p:cNvSpPr>
                  <a:spLocks noChangeAspect="1" noChangeArrowheads="1"/>
                </p:cNvSpPr>
                <p:nvPr/>
              </p:nvSpPr>
              <p:spPr bwMode="auto">
                <a:xfrm>
                  <a:off x="3940" y="2061"/>
                  <a:ext cx="335" cy="327"/>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6" name="Rectangle 28"/>
                <p:cNvSpPr>
                  <a:spLocks noChangeAspect="1" noChangeArrowheads="1"/>
                </p:cNvSpPr>
                <p:nvPr/>
              </p:nvSpPr>
              <p:spPr bwMode="auto">
                <a:xfrm>
                  <a:off x="4275" y="2061"/>
                  <a:ext cx="334" cy="327"/>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sp>
              <p:nvSpPr>
                <p:cNvPr id="397" name="Rectangle 29"/>
                <p:cNvSpPr>
                  <a:spLocks noChangeAspect="1" noChangeArrowheads="1"/>
                </p:cNvSpPr>
                <p:nvPr/>
              </p:nvSpPr>
              <p:spPr bwMode="auto">
                <a:xfrm>
                  <a:off x="4609" y="2061"/>
                  <a:ext cx="333" cy="327"/>
                </a:xfrm>
                <a:prstGeom prst="rect">
                  <a:avLst/>
                </a:prstGeom>
                <a:noFill/>
                <a:ln w="38100">
                  <a:solidFill>
                    <a:srgbClr val="009900"/>
                  </a:solidFill>
                  <a:miter lim="800000"/>
                  <a:headEnd/>
                  <a:tailEnd/>
                </a:ln>
              </p:spPr>
              <p:txBody>
                <a:bodyPr wrap="none" anchor="ctr"/>
                <a:lstStyle/>
                <a:p>
                  <a:endParaRPr lang="en-US" sz="1200" b="1">
                    <a:solidFill>
                      <a:srgbClr val="000000"/>
                    </a:solidFill>
                  </a:endParaRPr>
                </a:p>
              </p:txBody>
            </p:sp>
          </p:grpSp>
          <p:sp>
            <p:nvSpPr>
              <p:cNvPr id="382" name="Line 35"/>
              <p:cNvSpPr>
                <a:spLocks noChangeShapeType="1"/>
              </p:cNvSpPr>
              <p:nvPr/>
            </p:nvSpPr>
            <p:spPr bwMode="auto">
              <a:xfrm>
                <a:off x="6529093" y="2520362"/>
                <a:ext cx="465479" cy="482613"/>
              </a:xfrm>
              <a:prstGeom prst="line">
                <a:avLst/>
              </a:prstGeom>
              <a:noFill/>
              <a:ln w="38100">
                <a:solidFill>
                  <a:schemeClr val="tx1"/>
                </a:solidFill>
                <a:round/>
                <a:headEnd/>
                <a:tailEnd type="triangle" w="med" len="med"/>
              </a:ln>
            </p:spPr>
            <p:txBody>
              <a:bodyPr wrap="none" anchor="ctr"/>
              <a:lstStyle/>
              <a:p>
                <a:endParaRPr lang="en-US"/>
              </a:p>
            </p:txBody>
          </p:sp>
          <p:sp>
            <p:nvSpPr>
              <p:cNvPr id="383" name="Line 36"/>
              <p:cNvSpPr>
                <a:spLocks noChangeShapeType="1"/>
              </p:cNvSpPr>
              <p:nvPr/>
            </p:nvSpPr>
            <p:spPr bwMode="auto">
              <a:xfrm>
                <a:off x="7253879" y="3389916"/>
                <a:ext cx="21255" cy="633563"/>
              </a:xfrm>
              <a:prstGeom prst="line">
                <a:avLst/>
              </a:prstGeom>
              <a:noFill/>
              <a:ln w="38100">
                <a:solidFill>
                  <a:schemeClr val="tx1"/>
                </a:solidFill>
                <a:round/>
                <a:headEnd/>
                <a:tailEnd type="triangle" w="med" len="med"/>
              </a:ln>
            </p:spPr>
            <p:txBody>
              <a:bodyPr wrap="none" anchor="ctr"/>
              <a:lstStyle/>
              <a:p>
                <a:endParaRPr lang="en-US"/>
              </a:p>
            </p:txBody>
          </p:sp>
          <p:sp>
            <p:nvSpPr>
              <p:cNvPr id="384" name="Line 38"/>
              <p:cNvSpPr>
                <a:spLocks noChangeShapeType="1"/>
              </p:cNvSpPr>
              <p:nvPr/>
            </p:nvSpPr>
            <p:spPr bwMode="auto">
              <a:xfrm flipH="1">
                <a:off x="7491932" y="2407681"/>
                <a:ext cx="499486" cy="578286"/>
              </a:xfrm>
              <a:prstGeom prst="line">
                <a:avLst/>
              </a:prstGeom>
              <a:noFill/>
              <a:ln w="38100">
                <a:solidFill>
                  <a:schemeClr val="tx1"/>
                </a:solidFill>
                <a:round/>
                <a:headEnd/>
                <a:tailEnd type="triangle" w="med" len="med"/>
              </a:ln>
            </p:spPr>
            <p:txBody>
              <a:bodyPr wrap="none" anchor="ctr"/>
              <a:lstStyle/>
              <a:p>
                <a:endParaRPr lang="en-US"/>
              </a:p>
            </p:txBody>
          </p:sp>
          <p:sp>
            <p:nvSpPr>
              <p:cNvPr id="385" name="Line 39"/>
              <p:cNvSpPr>
                <a:spLocks noChangeShapeType="1"/>
              </p:cNvSpPr>
              <p:nvPr/>
            </p:nvSpPr>
            <p:spPr bwMode="auto">
              <a:xfrm>
                <a:off x="8125323" y="3389916"/>
                <a:ext cx="21255" cy="633563"/>
              </a:xfrm>
              <a:prstGeom prst="line">
                <a:avLst/>
              </a:prstGeom>
              <a:noFill/>
              <a:ln w="38100">
                <a:solidFill>
                  <a:schemeClr val="tx1"/>
                </a:solidFill>
                <a:round/>
                <a:headEnd/>
                <a:tailEnd type="triangle" w="med" len="med"/>
              </a:ln>
            </p:spPr>
            <p:txBody>
              <a:bodyPr wrap="none" anchor="ctr"/>
              <a:lstStyle/>
              <a:p>
                <a:endParaRPr lang="en-US"/>
              </a:p>
            </p:txBody>
          </p:sp>
          <p:sp>
            <p:nvSpPr>
              <p:cNvPr id="386" name="Line 40"/>
              <p:cNvSpPr>
                <a:spLocks noChangeShapeType="1"/>
              </p:cNvSpPr>
              <p:nvPr/>
            </p:nvSpPr>
            <p:spPr bwMode="auto">
              <a:xfrm>
                <a:off x="7253879" y="2388547"/>
                <a:ext cx="21255" cy="633563"/>
              </a:xfrm>
              <a:prstGeom prst="line">
                <a:avLst/>
              </a:prstGeom>
              <a:noFill/>
              <a:ln w="38100">
                <a:solidFill>
                  <a:schemeClr val="tx1"/>
                </a:solidFill>
                <a:round/>
                <a:headEnd/>
                <a:tailEnd type="triangle" w="med" len="med"/>
              </a:ln>
            </p:spPr>
            <p:txBody>
              <a:bodyPr wrap="none" anchor="ctr"/>
              <a:lstStyle/>
              <a:p>
                <a:endParaRPr lang="en-US"/>
              </a:p>
            </p:txBody>
          </p:sp>
          <p:sp>
            <p:nvSpPr>
              <p:cNvPr id="387" name="Line 41"/>
              <p:cNvSpPr>
                <a:spLocks noChangeShapeType="1"/>
              </p:cNvSpPr>
              <p:nvPr/>
            </p:nvSpPr>
            <p:spPr bwMode="auto">
              <a:xfrm>
                <a:off x="6529093" y="3409051"/>
                <a:ext cx="539870" cy="559151"/>
              </a:xfrm>
              <a:prstGeom prst="line">
                <a:avLst/>
              </a:prstGeom>
              <a:noFill/>
              <a:ln w="38100">
                <a:solidFill>
                  <a:schemeClr val="tx1"/>
                </a:solidFill>
                <a:round/>
                <a:headEnd/>
                <a:tailEnd type="triangle" w="med" len="med"/>
              </a:ln>
            </p:spPr>
            <p:txBody>
              <a:bodyPr wrap="none" anchor="ctr"/>
              <a:lstStyle/>
              <a:p>
                <a:endParaRPr lang="en-US"/>
              </a:p>
            </p:txBody>
          </p:sp>
          <p:sp>
            <p:nvSpPr>
              <p:cNvPr id="388" name="Line 39"/>
              <p:cNvSpPr>
                <a:spLocks noChangeShapeType="1"/>
              </p:cNvSpPr>
              <p:nvPr/>
            </p:nvSpPr>
            <p:spPr bwMode="auto">
              <a:xfrm flipH="1">
                <a:off x="6267450" y="2493963"/>
                <a:ext cx="14288" cy="539750"/>
              </a:xfrm>
              <a:prstGeom prst="line">
                <a:avLst/>
              </a:prstGeom>
              <a:noFill/>
              <a:ln w="38100">
                <a:solidFill>
                  <a:schemeClr val="tx1"/>
                </a:solidFill>
                <a:round/>
                <a:headEnd/>
                <a:tailEnd type="triangle" w="med" len="med"/>
              </a:ln>
            </p:spPr>
            <p:txBody>
              <a:bodyPr wrap="none" anchor="ctr"/>
              <a:lstStyle/>
              <a:p>
                <a:endParaRPr lang="en-US"/>
              </a:p>
            </p:txBody>
          </p:sp>
        </p:grpSp>
        <p:sp>
          <p:nvSpPr>
            <p:cNvPr id="378" name="Rectangle 23"/>
            <p:cNvSpPr>
              <a:spLocks noChangeArrowheads="1"/>
            </p:cNvSpPr>
            <p:nvPr/>
          </p:nvSpPr>
          <p:spPr bwMode="auto">
            <a:xfrm>
              <a:off x="6613525" y="2016003"/>
              <a:ext cx="1127919" cy="931986"/>
            </a:xfrm>
            <a:prstGeom prst="rect">
              <a:avLst/>
            </a:prstGeom>
            <a:noFill/>
            <a:ln w="9525">
              <a:noFill/>
              <a:miter lim="800000"/>
              <a:headEnd/>
              <a:tailEnd/>
            </a:ln>
          </p:spPr>
          <p:txBody>
            <a:bodyPr wrap="square">
              <a:spAutoFit/>
            </a:bodyPr>
            <a:lstStyle/>
            <a:p>
              <a:r>
                <a:rPr lang="en-US" sz="2800" dirty="0" err="1">
                  <a:solidFill>
                    <a:srgbClr val="000000"/>
                  </a:solidFill>
                  <a:cs typeface="Times New Roman" pitchFamily="18" charset="0"/>
                </a:rPr>
                <a:t>P</a:t>
              </a:r>
              <a:r>
                <a:rPr lang="en-US" sz="2800" baseline="-25000" dirty="0" err="1">
                  <a:solidFill>
                    <a:srgbClr val="000000"/>
                  </a:solidFill>
                  <a:cs typeface="Times New Roman" pitchFamily="18" charset="0"/>
                </a:rPr>
                <a:t>ki</a:t>
              </a:r>
              <a:endParaRPr lang="en-US" sz="2800" dirty="0">
                <a:solidFill>
                  <a:srgbClr val="000000"/>
                </a:solidFill>
                <a:cs typeface="Times New Roman" pitchFamily="18" charset="0"/>
              </a:endParaRPr>
            </a:p>
          </p:txBody>
        </p:sp>
        <p:sp>
          <p:nvSpPr>
            <p:cNvPr id="379" name="Rectangle 23"/>
            <p:cNvSpPr>
              <a:spLocks noChangeArrowheads="1"/>
            </p:cNvSpPr>
            <p:nvPr/>
          </p:nvSpPr>
          <p:spPr bwMode="auto">
            <a:xfrm>
              <a:off x="7835106" y="2133601"/>
              <a:ext cx="571500" cy="523875"/>
            </a:xfrm>
            <a:prstGeom prst="rect">
              <a:avLst/>
            </a:prstGeom>
            <a:noFill/>
            <a:ln w="9525">
              <a:noFill/>
              <a:miter lim="800000"/>
              <a:headEnd/>
              <a:tailEnd/>
            </a:ln>
          </p:spPr>
          <p:txBody>
            <a:bodyPr wrap="none">
              <a:spAutoFit/>
            </a:bodyPr>
            <a:lstStyle/>
            <a:p>
              <a:r>
                <a:rPr lang="en-US" sz="2800" dirty="0" err="1">
                  <a:solidFill>
                    <a:srgbClr val="000000"/>
                  </a:solidFill>
                  <a:cs typeface="Times New Roman" pitchFamily="18" charset="0"/>
                </a:rPr>
                <a:t>P</a:t>
              </a:r>
              <a:r>
                <a:rPr lang="en-US" sz="2800" baseline="-25000" dirty="0" err="1">
                  <a:solidFill>
                    <a:srgbClr val="000000"/>
                  </a:solidFill>
                  <a:cs typeface="Times New Roman" pitchFamily="18" charset="0"/>
                </a:rPr>
                <a:t>ki</a:t>
              </a:r>
              <a:endParaRPr lang="en-US" sz="2800" dirty="0">
                <a:solidFill>
                  <a:srgbClr val="000000"/>
                </a:solidFill>
                <a:cs typeface="Times New Roman" pitchFamily="18" charset="0"/>
              </a:endParaRPr>
            </a:p>
          </p:txBody>
        </p:sp>
        <p:sp>
          <p:nvSpPr>
            <p:cNvPr id="380" name="Rectangle 23"/>
            <p:cNvSpPr>
              <a:spLocks noChangeArrowheads="1"/>
            </p:cNvSpPr>
            <p:nvPr/>
          </p:nvSpPr>
          <p:spPr bwMode="auto">
            <a:xfrm>
              <a:off x="6867524" y="3219452"/>
              <a:ext cx="284163" cy="523875"/>
            </a:xfrm>
            <a:prstGeom prst="rect">
              <a:avLst/>
            </a:prstGeom>
            <a:noFill/>
            <a:ln w="9525">
              <a:noFill/>
              <a:miter lim="800000"/>
              <a:headEnd/>
              <a:tailEnd/>
            </a:ln>
          </p:spPr>
          <p:txBody>
            <a:bodyPr wrap="none">
              <a:spAutoFit/>
            </a:bodyPr>
            <a:lstStyle/>
            <a:p>
              <a:r>
                <a:rPr lang="en-US" sz="2800" dirty="0" err="1">
                  <a:solidFill>
                    <a:srgbClr val="000000"/>
                  </a:solidFill>
                  <a:cs typeface="Times New Roman" pitchFamily="18" charset="0"/>
                </a:rPr>
                <a:t>i</a:t>
              </a:r>
              <a:endParaRPr lang="en-US" sz="2800" dirty="0">
                <a:solidFill>
                  <a:srgbClr val="000000"/>
                </a:solidFill>
                <a:cs typeface="Times New Roman" pitchFamily="18" charset="0"/>
              </a:endParaRPr>
            </a:p>
          </p:txBody>
        </p:sp>
      </p:grpSp>
      <p:sp>
        <p:nvSpPr>
          <p:cNvPr id="398" name="Rectangle 2"/>
          <p:cNvSpPr txBox="1">
            <a:spLocks noChangeArrowheads="1"/>
          </p:cNvSpPr>
          <p:nvPr/>
        </p:nvSpPr>
        <p:spPr>
          <a:xfrm>
            <a:off x="23012400" y="12573000"/>
            <a:ext cx="5181600" cy="1066800"/>
          </a:xfrm>
          <a:prstGeom prst="rect">
            <a:avLst/>
          </a:prstGeom>
        </p:spPr>
        <p:txBody>
          <a:bodyPr vert="horz" lIns="512064" tIns="256032" rIns="512064" bIns="256032" rtlCol="0" anchor="t">
            <a:noAutofit/>
          </a:bodyPr>
          <a:lstStyle/>
          <a:p>
            <a:pPr marL="0" marR="0" lvl="0" indent="0" defTabSz="512064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Grid flow field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P</a:t>
            </a:r>
            <a:r>
              <a:rPr kumimoji="0" lang="en-US" sz="4000" b="0" i="0" u="none" strike="noStrike" kern="1200" cap="none" spc="0" normalizeH="0" baseline="-25000" noProof="0" dirty="0" err="1" smtClean="0">
                <a:ln>
                  <a:noFill/>
                </a:ln>
                <a:solidFill>
                  <a:schemeClr val="tx1"/>
                </a:solidFill>
                <a:effectLst/>
                <a:uLnTx/>
                <a:uFillTx/>
                <a:latin typeface="+mj-lt"/>
                <a:ea typeface="+mj-ea"/>
                <a:cs typeface="+mj-cs"/>
              </a:rPr>
              <a:t>ki</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399" name="Table 398"/>
          <p:cNvGraphicFramePr>
            <a:graphicFrameLocks noGrp="1"/>
          </p:cNvGraphicFramePr>
          <p:nvPr/>
        </p:nvGraphicFramePr>
        <p:xfrm>
          <a:off x="28132482" y="16002000"/>
          <a:ext cx="4481118" cy="1119304"/>
        </p:xfrm>
        <a:graphic>
          <a:graphicData uri="http://schemas.openxmlformats.org/drawingml/2006/table">
            <a:tbl>
              <a:tblPr/>
              <a:tblGrid>
                <a:gridCol w="4481118"/>
              </a:tblGrid>
              <a:tr h="1119304">
                <a:tc>
                  <a:txBody>
                    <a:bodyPr/>
                    <a:lstStyle/>
                    <a:p>
                      <a:pPr marL="0" marR="0" algn="l">
                        <a:spcBef>
                          <a:spcPts val="0"/>
                        </a:spcBef>
                        <a:spcAft>
                          <a:spcPts val="0"/>
                        </a:spcAft>
                      </a:pPr>
                      <a:r>
                        <a:rPr lang="en-US" sz="3200" b="1" u="sng" dirty="0" smtClean="0">
                          <a:solidFill>
                            <a:srgbClr val="FF0000"/>
                          </a:solidFill>
                          <a:latin typeface="Times New Roman"/>
                          <a:ea typeface="Times New Roman"/>
                          <a:sym typeface="Symbol"/>
                        </a:rPr>
                        <a:t></a:t>
                      </a:r>
                      <a:r>
                        <a:rPr lang="en-US" sz="3200" b="1" i="1" baseline="-25000" dirty="0" err="1">
                          <a:solidFill>
                            <a:srgbClr val="FF0000"/>
                          </a:solidFill>
                          <a:latin typeface="Times New Roman"/>
                          <a:ea typeface="Times New Roman"/>
                        </a:rPr>
                        <a:t>i</a:t>
                      </a:r>
                      <a:r>
                        <a:rPr lang="en-US" sz="3200" b="1" i="1" dirty="0">
                          <a:solidFill>
                            <a:srgbClr val="FF0000"/>
                          </a:solidFill>
                          <a:latin typeface="Times New Roman"/>
                          <a:ea typeface="Times New Roman"/>
                        </a:rPr>
                        <a:t> </a:t>
                      </a:r>
                      <a:r>
                        <a:rPr lang="en-US" sz="3200" b="1" dirty="0">
                          <a:solidFill>
                            <a:srgbClr val="FF0000"/>
                          </a:solidFill>
                          <a:latin typeface="Times New Roman"/>
                          <a:ea typeface="Times New Roman"/>
                        </a:rPr>
                        <a:t>= FA(</a:t>
                      </a:r>
                      <a:r>
                        <a:rPr lang="en-US" sz="3200" b="1" u="sng" dirty="0">
                          <a:solidFill>
                            <a:srgbClr val="FF0000"/>
                          </a:solidFill>
                          <a:latin typeface="Times New Roman"/>
                          <a:ea typeface="Times New Roman"/>
                          <a:sym typeface="Symbol"/>
                        </a:rPr>
                        <a:t></a:t>
                      </a:r>
                      <a:r>
                        <a:rPr lang="en-US" sz="3200" b="1" baseline="-25000" dirty="0" err="1">
                          <a:solidFill>
                            <a:srgbClr val="FF0000"/>
                          </a:solidFill>
                          <a:latin typeface="Times New Roman"/>
                          <a:ea typeface="Times New Roman"/>
                        </a:rPr>
                        <a:t>i</a:t>
                      </a:r>
                      <a:r>
                        <a:rPr lang="en-US" sz="3200" b="1" dirty="0">
                          <a:solidFill>
                            <a:srgbClr val="FF0000"/>
                          </a:solidFill>
                          <a:latin typeface="Times New Roman"/>
                          <a:ea typeface="Times New Roman"/>
                        </a:rPr>
                        <a:t>, </a:t>
                      </a:r>
                      <a:r>
                        <a:rPr lang="en-US" sz="3200" b="1" u="sng" dirty="0" err="1">
                          <a:solidFill>
                            <a:srgbClr val="FF0000"/>
                          </a:solidFill>
                          <a:latin typeface="Times New Roman"/>
                          <a:ea typeface="Times New Roman"/>
                        </a:rPr>
                        <a:t>P</a:t>
                      </a:r>
                      <a:r>
                        <a:rPr lang="en-US" sz="3200" b="1" baseline="-25000" dirty="0" err="1">
                          <a:solidFill>
                            <a:srgbClr val="FF0000"/>
                          </a:solidFill>
                          <a:latin typeface="Times New Roman"/>
                          <a:ea typeface="Times New Roman"/>
                        </a:rPr>
                        <a:t>ki</a:t>
                      </a:r>
                      <a:r>
                        <a:rPr lang="en-US" sz="3200" b="1" dirty="0">
                          <a:solidFill>
                            <a:srgbClr val="FF0000"/>
                          </a:solidFill>
                          <a:latin typeface="Times New Roman"/>
                          <a:ea typeface="Times New Roman"/>
                        </a:rPr>
                        <a:t>, </a:t>
                      </a:r>
                      <a:r>
                        <a:rPr lang="en-US" sz="3200" b="1" u="sng" dirty="0">
                          <a:solidFill>
                            <a:srgbClr val="FF0000"/>
                          </a:solidFill>
                          <a:latin typeface="Times New Roman"/>
                          <a:ea typeface="Times New Roman"/>
                          <a:sym typeface="Symbol"/>
                        </a:rPr>
                        <a:t></a:t>
                      </a:r>
                      <a:r>
                        <a:rPr lang="en-US" sz="3200" b="1" i="1" baseline="-25000" dirty="0">
                          <a:solidFill>
                            <a:srgbClr val="FF0000"/>
                          </a:solidFill>
                          <a:latin typeface="Times New Roman"/>
                          <a:ea typeface="Times New Roman"/>
                        </a:rPr>
                        <a:t>k</a:t>
                      </a:r>
                      <a:r>
                        <a:rPr lang="en-US" sz="3200" b="1" dirty="0">
                          <a:solidFill>
                            <a:srgbClr val="FF0000"/>
                          </a:solidFill>
                          <a:latin typeface="Times New Roman"/>
                          <a:ea typeface="Times New Roman"/>
                        </a:rPr>
                        <a:t>, </a:t>
                      </a:r>
                      <a:r>
                        <a:rPr lang="en-US" sz="3200" b="1" u="sng" dirty="0">
                          <a:solidFill>
                            <a:srgbClr val="FF0000"/>
                          </a:solidFill>
                          <a:latin typeface="Times New Roman"/>
                          <a:ea typeface="Times New Roman"/>
                          <a:sym typeface="Symbol"/>
                        </a:rPr>
                        <a:t></a:t>
                      </a:r>
                      <a:r>
                        <a:rPr lang="en-US" sz="3200" b="1" baseline="-25000" dirty="0">
                          <a:solidFill>
                            <a:srgbClr val="FF0000"/>
                          </a:solidFill>
                          <a:latin typeface="Times New Roman"/>
                          <a:ea typeface="Times New Roman"/>
                        </a:rPr>
                        <a:t>k</a:t>
                      </a:r>
                      <a:r>
                        <a:rPr lang="en-US" sz="3200" b="1" dirty="0" smtClean="0">
                          <a:solidFill>
                            <a:srgbClr val="FF0000"/>
                          </a:solidFill>
                          <a:latin typeface="Times New Roman"/>
                          <a:ea typeface="Times New Roman"/>
                        </a:rPr>
                        <a:t>)</a:t>
                      </a:r>
                    </a:p>
                  </a:txBody>
                  <a:tcPr marL="0" marR="0" marT="0" marB="0">
                    <a:lnL>
                      <a:noFill/>
                    </a:lnL>
                    <a:lnR>
                      <a:noFill/>
                    </a:lnR>
                    <a:lnT>
                      <a:noFill/>
                    </a:lnT>
                    <a:lnB>
                      <a:noFill/>
                    </a:lnB>
                  </a:tcPr>
                </a:tc>
              </a:tr>
            </a:tbl>
          </a:graphicData>
        </a:graphic>
      </p:graphicFrame>
      <p:sp>
        <p:nvSpPr>
          <p:cNvPr id="400" name="Rectangle 2"/>
          <p:cNvSpPr txBox="1">
            <a:spLocks noChangeArrowheads="1"/>
          </p:cNvSpPr>
          <p:nvPr/>
        </p:nvSpPr>
        <p:spPr>
          <a:xfrm>
            <a:off x="27355800" y="12573000"/>
            <a:ext cx="5791200" cy="2819400"/>
          </a:xfrm>
          <a:prstGeom prst="rect">
            <a:avLst/>
          </a:prstGeom>
        </p:spPr>
        <p:txBody>
          <a:bodyPr vert="horz" lIns="512064" tIns="256032" rIns="512064" bIns="256032" rtlCol="0" anchor="t">
            <a:noAutofit/>
          </a:bodyPr>
          <a:lstStyle/>
          <a:p>
            <a:pPr marL="0" marR="0" lvl="0" indent="0" defTabSz="512064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Evaluation of general function based on upslope or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downslope</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quantities</a:t>
            </a:r>
          </a:p>
        </p:txBody>
      </p:sp>
      <p:sp>
        <p:nvSpPr>
          <p:cNvPr id="401" name="Rectangle 400"/>
          <p:cNvSpPr/>
          <p:nvPr/>
        </p:nvSpPr>
        <p:spPr>
          <a:xfrm>
            <a:off x="27355800" y="16840200"/>
            <a:ext cx="5562600" cy="2677656"/>
          </a:xfrm>
          <a:prstGeom prst="rect">
            <a:avLst/>
          </a:prstGeom>
        </p:spPr>
        <p:txBody>
          <a:bodyPr wrap="square">
            <a:spAutoFit/>
          </a:bodyPr>
          <a:lstStyle/>
          <a:p>
            <a:r>
              <a:rPr lang="en-US" sz="2800" dirty="0" smtClean="0"/>
              <a:t>A quantity </a:t>
            </a:r>
            <a:r>
              <a:rPr lang="en-US" sz="2800" dirty="0" smtClean="0">
                <a:sym typeface="Symbol"/>
              </a:rPr>
              <a:t> is evaluated at grid cell </a:t>
            </a:r>
            <a:r>
              <a:rPr lang="en-US" sz="2800" dirty="0" err="1" smtClean="0">
                <a:sym typeface="Symbol"/>
              </a:rPr>
              <a:t>i</a:t>
            </a:r>
            <a:r>
              <a:rPr lang="en-US" sz="2800" dirty="0" smtClean="0">
                <a:sym typeface="Symbol"/>
              </a:rPr>
              <a:t> as a function of the same quantity at upslope grid cells, the flow field defined in terms of proportions </a:t>
            </a:r>
            <a:r>
              <a:rPr lang="en-US" sz="2800" dirty="0" err="1" smtClean="0">
                <a:sym typeface="Symbol"/>
              </a:rPr>
              <a:t>P</a:t>
            </a:r>
            <a:r>
              <a:rPr lang="en-US" sz="2800" baseline="-25000" dirty="0" err="1" smtClean="0">
                <a:sym typeface="Symbol"/>
              </a:rPr>
              <a:t>ki</a:t>
            </a:r>
            <a:r>
              <a:rPr lang="en-US" sz="2800" dirty="0" smtClean="0">
                <a:sym typeface="Symbol"/>
              </a:rPr>
              <a:t> of flow from cell k to cell I, and other inputs  at cell </a:t>
            </a:r>
            <a:r>
              <a:rPr lang="en-US" sz="2800" dirty="0" err="1" smtClean="0">
                <a:sym typeface="Symbol"/>
              </a:rPr>
              <a:t>i</a:t>
            </a:r>
            <a:r>
              <a:rPr lang="en-US" sz="2800" dirty="0" smtClean="0">
                <a:sym typeface="Symbol"/>
              </a:rPr>
              <a:t> and neighbor cells k.</a:t>
            </a:r>
            <a:endParaRPr lang="en-US" sz="2800" dirty="0"/>
          </a:p>
        </p:txBody>
      </p:sp>
      <p:graphicFrame>
        <p:nvGraphicFramePr>
          <p:cNvPr id="2060" name="Object 2"/>
          <p:cNvGraphicFramePr>
            <a:graphicFrameLocks noChangeAspect="1"/>
          </p:cNvGraphicFramePr>
          <p:nvPr/>
        </p:nvGraphicFramePr>
        <p:xfrm>
          <a:off x="24291925" y="17526000"/>
          <a:ext cx="1503363" cy="857250"/>
        </p:xfrm>
        <a:graphic>
          <a:graphicData uri="http://schemas.openxmlformats.org/presentationml/2006/ole">
            <p:oleObj spid="_x0000_s2060" name="Equation" r:id="rId21" imgW="596880" imgH="342720" progId="Equation.3">
              <p:embed/>
            </p:oleObj>
          </a:graphicData>
        </a:graphic>
      </p:graphicFrame>
      <p:sp>
        <p:nvSpPr>
          <p:cNvPr id="402" name="Rectangle 401"/>
          <p:cNvSpPr/>
          <p:nvPr/>
        </p:nvSpPr>
        <p:spPr>
          <a:xfrm>
            <a:off x="24384000" y="18592799"/>
            <a:ext cx="1558312" cy="523220"/>
          </a:xfrm>
          <a:prstGeom prst="rect">
            <a:avLst/>
          </a:prstGeom>
        </p:spPr>
        <p:txBody>
          <a:bodyPr wrap="none">
            <a:spAutoFit/>
          </a:bodyPr>
          <a:lstStyle/>
          <a:p>
            <a:r>
              <a:rPr lang="en-US" sz="2800" dirty="0" smtClean="0">
                <a:solidFill>
                  <a:prstClr val="black"/>
                </a:solidFill>
              </a:rPr>
              <a:t>No  loops</a:t>
            </a:r>
            <a:endParaRPr lang="en-US" dirty="0"/>
          </a:p>
        </p:txBody>
      </p:sp>
      <p:sp>
        <p:nvSpPr>
          <p:cNvPr id="405" name="TextBox 404"/>
          <p:cNvSpPr txBox="1"/>
          <p:nvPr/>
        </p:nvSpPr>
        <p:spPr>
          <a:xfrm>
            <a:off x="24079200" y="19707761"/>
            <a:ext cx="9144000" cy="1323439"/>
          </a:xfrm>
          <a:prstGeom prst="rect">
            <a:avLst/>
          </a:prstGeom>
          <a:noFill/>
        </p:spPr>
        <p:txBody>
          <a:bodyPr wrap="square" rtlCol="0">
            <a:spAutoFit/>
          </a:bodyPr>
          <a:lstStyle/>
          <a:p>
            <a:r>
              <a:rPr lang="en-US" sz="4000" dirty="0" smtClean="0">
                <a:latin typeface="+mj-lt"/>
                <a:ea typeface="+mj-ea"/>
                <a:cs typeface="+mj-cs"/>
              </a:rPr>
              <a:t>Example: Retention limited runoff generation with run-on </a:t>
            </a:r>
            <a:endParaRPr lang="en-US" sz="4000" dirty="0">
              <a:latin typeface="+mj-lt"/>
              <a:ea typeface="+mj-ea"/>
              <a:cs typeface="+mj-cs"/>
            </a:endParaRPr>
          </a:p>
        </p:txBody>
      </p:sp>
      <p:grpSp>
        <p:nvGrpSpPr>
          <p:cNvPr id="418" name="Group 417"/>
          <p:cNvGrpSpPr/>
          <p:nvPr/>
        </p:nvGrpSpPr>
        <p:grpSpPr>
          <a:xfrm>
            <a:off x="17754600" y="18897600"/>
            <a:ext cx="4513811" cy="3962400"/>
            <a:chOff x="18745200" y="19583400"/>
            <a:chExt cx="4513811" cy="3962400"/>
          </a:xfrm>
        </p:grpSpPr>
        <p:pic>
          <p:nvPicPr>
            <p:cNvPr id="407" name="Picture 9" descr="di"/>
            <p:cNvPicPr>
              <a:picLocks noChangeAspect="1" noChangeArrowheads="1"/>
            </p:cNvPicPr>
            <p:nvPr/>
          </p:nvPicPr>
          <p:blipFill>
            <a:blip r:embed="rId22" cstate="print"/>
            <a:srcRect t="11407" b="9741"/>
            <a:stretch>
              <a:fillRect/>
            </a:stretch>
          </p:blipFill>
          <p:spPr bwMode="auto">
            <a:xfrm>
              <a:off x="18745200" y="19583400"/>
              <a:ext cx="4286660" cy="3962400"/>
            </a:xfrm>
            <a:prstGeom prst="rect">
              <a:avLst/>
            </a:prstGeom>
            <a:noFill/>
            <a:ln w="9525">
              <a:noFill/>
              <a:miter lim="800000"/>
              <a:headEnd/>
              <a:tailEnd/>
            </a:ln>
          </p:spPr>
        </p:pic>
        <p:grpSp>
          <p:nvGrpSpPr>
            <p:cNvPr id="410" name="Group 16"/>
            <p:cNvGrpSpPr>
              <a:grpSpLocks/>
            </p:cNvGrpSpPr>
            <p:nvPr/>
          </p:nvGrpSpPr>
          <p:grpSpPr bwMode="auto">
            <a:xfrm>
              <a:off x="22466530" y="22228470"/>
              <a:ext cx="792481" cy="985359"/>
              <a:chOff x="5203" y="182"/>
              <a:chExt cx="567" cy="705"/>
            </a:xfrm>
          </p:grpSpPr>
          <p:sp>
            <p:nvSpPr>
              <p:cNvPr id="411" name="Rectangle 11"/>
              <p:cNvSpPr>
                <a:spLocks noChangeArrowheads="1"/>
              </p:cNvSpPr>
              <p:nvPr/>
            </p:nvSpPr>
            <p:spPr bwMode="auto">
              <a:xfrm>
                <a:off x="5203" y="227"/>
                <a:ext cx="168" cy="88"/>
              </a:xfrm>
              <a:prstGeom prst="rect">
                <a:avLst/>
              </a:prstGeom>
              <a:solidFill>
                <a:srgbClr val="996633"/>
              </a:solidFill>
              <a:ln w="9525">
                <a:solidFill>
                  <a:schemeClr val="tx1"/>
                </a:solidFill>
                <a:miter lim="800000"/>
                <a:headEnd/>
                <a:tailEnd/>
              </a:ln>
            </p:spPr>
            <p:txBody>
              <a:bodyPr wrap="none" anchor="ctr"/>
              <a:lstStyle/>
              <a:p>
                <a:endParaRPr lang="en-US"/>
              </a:p>
            </p:txBody>
          </p:sp>
          <p:sp>
            <p:nvSpPr>
              <p:cNvPr id="412" name="Rectangle 12"/>
              <p:cNvSpPr>
                <a:spLocks noChangeArrowheads="1"/>
              </p:cNvSpPr>
              <p:nvPr/>
            </p:nvSpPr>
            <p:spPr bwMode="auto">
              <a:xfrm>
                <a:off x="5203" y="395"/>
                <a:ext cx="168" cy="88"/>
              </a:xfrm>
              <a:prstGeom prst="rect">
                <a:avLst/>
              </a:prstGeom>
              <a:solidFill>
                <a:srgbClr val="FFCC00"/>
              </a:solidFill>
              <a:ln w="9525">
                <a:solidFill>
                  <a:schemeClr val="tx1"/>
                </a:solidFill>
                <a:miter lim="800000"/>
                <a:headEnd/>
                <a:tailEnd/>
              </a:ln>
            </p:spPr>
            <p:txBody>
              <a:bodyPr wrap="none" anchor="ctr"/>
              <a:lstStyle/>
              <a:p>
                <a:endParaRPr lang="en-US"/>
              </a:p>
            </p:txBody>
          </p:sp>
          <p:sp>
            <p:nvSpPr>
              <p:cNvPr id="413" name="Rectangle 13"/>
              <p:cNvSpPr>
                <a:spLocks noChangeArrowheads="1"/>
              </p:cNvSpPr>
              <p:nvPr/>
            </p:nvSpPr>
            <p:spPr bwMode="auto">
              <a:xfrm>
                <a:off x="5203" y="563"/>
                <a:ext cx="168" cy="88"/>
              </a:xfrm>
              <a:prstGeom prst="rect">
                <a:avLst/>
              </a:prstGeom>
              <a:solidFill>
                <a:srgbClr val="CCFFFF"/>
              </a:solidFill>
              <a:ln w="9525">
                <a:solidFill>
                  <a:schemeClr val="tx1"/>
                </a:solidFill>
                <a:miter lim="800000"/>
                <a:headEnd/>
                <a:tailEnd/>
              </a:ln>
            </p:spPr>
            <p:txBody>
              <a:bodyPr wrap="none" anchor="ctr"/>
              <a:lstStyle/>
              <a:p>
                <a:endParaRPr lang="en-US"/>
              </a:p>
            </p:txBody>
          </p:sp>
          <p:sp>
            <p:nvSpPr>
              <p:cNvPr id="414" name="Rectangle 14"/>
              <p:cNvSpPr>
                <a:spLocks noChangeArrowheads="1"/>
              </p:cNvSpPr>
              <p:nvPr/>
            </p:nvSpPr>
            <p:spPr bwMode="auto">
              <a:xfrm>
                <a:off x="5396" y="182"/>
                <a:ext cx="374" cy="705"/>
              </a:xfrm>
              <a:prstGeom prst="rect">
                <a:avLst/>
              </a:prstGeom>
              <a:noFill/>
              <a:ln w="9525">
                <a:noFill/>
                <a:miter lim="800000"/>
                <a:headEnd/>
                <a:tailEnd/>
              </a:ln>
            </p:spPr>
            <p:txBody>
              <a:bodyPr wrap="none" lIns="0" tIns="0" rIns="0" bIns="0">
                <a:spAutoFit/>
              </a:bodyPr>
              <a:lstStyle/>
              <a:p>
                <a:pPr algn="l"/>
                <a:r>
                  <a:rPr kumimoji="0" lang="en-US" sz="1600" dirty="0">
                    <a:solidFill>
                      <a:srgbClr val="000000"/>
                    </a:solidFill>
                  </a:rPr>
                  <a:t>&lt;1 ha</a:t>
                </a:r>
                <a:endParaRPr kumimoji="0" lang="en-US" sz="1600" baseline="30000" dirty="0">
                  <a:solidFill>
                    <a:srgbClr val="000000"/>
                  </a:solidFill>
                </a:endParaRPr>
              </a:p>
              <a:p>
                <a:pPr algn="l"/>
                <a:r>
                  <a:rPr kumimoji="0" lang="en-US" sz="1600" dirty="0">
                    <a:solidFill>
                      <a:srgbClr val="000000"/>
                    </a:solidFill>
                  </a:rPr>
                  <a:t>1-4 ha</a:t>
                </a:r>
                <a:endParaRPr kumimoji="0" lang="en-US" sz="1600" baseline="30000" dirty="0">
                  <a:solidFill>
                    <a:srgbClr val="000000"/>
                  </a:solidFill>
                </a:endParaRPr>
              </a:p>
              <a:p>
                <a:pPr algn="l"/>
                <a:r>
                  <a:rPr kumimoji="0" lang="en-US" sz="1600" dirty="0">
                    <a:solidFill>
                      <a:srgbClr val="000000"/>
                    </a:solidFill>
                  </a:rPr>
                  <a:t>4-8 ha</a:t>
                </a:r>
                <a:endParaRPr kumimoji="0" lang="en-US" sz="1600" baseline="30000" dirty="0">
                  <a:solidFill>
                    <a:srgbClr val="000000"/>
                  </a:solidFill>
                </a:endParaRPr>
              </a:p>
              <a:p>
                <a:pPr algn="l"/>
                <a:r>
                  <a:rPr kumimoji="0" lang="en-US" sz="1600" dirty="0">
                    <a:solidFill>
                      <a:srgbClr val="000000"/>
                    </a:solidFill>
                  </a:rPr>
                  <a:t>&gt;8 ha</a:t>
                </a:r>
                <a:endParaRPr kumimoji="0" lang="en-US" sz="1600" baseline="30000" dirty="0">
                  <a:solidFill>
                    <a:srgbClr val="000000"/>
                  </a:solidFill>
                </a:endParaRPr>
              </a:p>
            </p:txBody>
          </p:sp>
          <p:sp>
            <p:nvSpPr>
              <p:cNvPr id="415" name="Rectangle 15"/>
              <p:cNvSpPr>
                <a:spLocks noChangeArrowheads="1"/>
              </p:cNvSpPr>
              <p:nvPr/>
            </p:nvSpPr>
            <p:spPr bwMode="auto">
              <a:xfrm>
                <a:off x="5203" y="731"/>
                <a:ext cx="168" cy="88"/>
              </a:xfrm>
              <a:prstGeom prst="rect">
                <a:avLst/>
              </a:prstGeom>
              <a:solidFill>
                <a:srgbClr val="33CCCC"/>
              </a:solidFill>
              <a:ln w="9525">
                <a:solidFill>
                  <a:schemeClr val="tx1"/>
                </a:solidFill>
                <a:miter lim="800000"/>
                <a:headEnd/>
                <a:tailEnd/>
              </a:ln>
            </p:spPr>
            <p:txBody>
              <a:bodyPr wrap="none" anchor="ctr"/>
              <a:lstStyle/>
              <a:p>
                <a:endParaRPr lang="en-US"/>
              </a:p>
            </p:txBody>
          </p:sp>
        </p:grpSp>
      </p:grpSp>
      <p:sp>
        <p:nvSpPr>
          <p:cNvPr id="417" name="Rectangle 416"/>
          <p:cNvSpPr/>
          <p:nvPr/>
        </p:nvSpPr>
        <p:spPr>
          <a:xfrm>
            <a:off x="19964400" y="18793361"/>
            <a:ext cx="3581400" cy="1323439"/>
          </a:xfrm>
          <a:prstGeom prst="rect">
            <a:avLst/>
          </a:prstGeom>
        </p:spPr>
        <p:txBody>
          <a:bodyPr wrap="square">
            <a:spAutoFit/>
          </a:bodyPr>
          <a:lstStyle/>
          <a:p>
            <a:pPr lvl="0" algn="ctr">
              <a:spcBef>
                <a:spcPct val="0"/>
              </a:spcBef>
              <a:defRPr/>
            </a:pPr>
            <a:r>
              <a:rPr lang="en-US" sz="4000" dirty="0" smtClean="0">
                <a:solidFill>
                  <a:prstClr val="black"/>
                </a:solidFill>
                <a:sym typeface="Symbol"/>
              </a:rPr>
              <a:t>Contributing area</a:t>
            </a:r>
            <a:endParaRPr lang="en-US" sz="4000" dirty="0" smtClean="0">
              <a:solidFill>
                <a:prstClr val="black"/>
              </a:solidFill>
            </a:endParaRPr>
          </a:p>
        </p:txBody>
      </p:sp>
      <p:sp>
        <p:nvSpPr>
          <p:cNvPr id="419" name="TextBox 418"/>
          <p:cNvSpPr txBox="1"/>
          <p:nvPr/>
        </p:nvSpPr>
        <p:spPr>
          <a:xfrm>
            <a:off x="20269200" y="24384000"/>
            <a:ext cx="12573000" cy="2308324"/>
          </a:xfrm>
          <a:prstGeom prst="rect">
            <a:avLst/>
          </a:prstGeom>
          <a:noFill/>
        </p:spPr>
        <p:txBody>
          <a:bodyPr wrap="square" rtlCol="0">
            <a:spAutoFit/>
          </a:bodyPr>
          <a:lstStyle/>
          <a:p>
            <a:r>
              <a:rPr lang="en-US" sz="7200" b="1" dirty="0" smtClean="0"/>
              <a:t>Parallel Evaluation of Contributing Area/Flow Algebra</a:t>
            </a:r>
            <a:endParaRPr lang="en-US" sz="7200" b="1" dirty="0"/>
          </a:p>
        </p:txBody>
      </p:sp>
      <p:graphicFrame>
        <p:nvGraphicFramePr>
          <p:cNvPr id="424" name="Table 423"/>
          <p:cNvGraphicFramePr>
            <a:graphicFrameLocks noGrp="1"/>
          </p:cNvGraphicFramePr>
          <p:nvPr/>
        </p:nvGraphicFramePr>
        <p:xfrm>
          <a:off x="18745200" y="31775400"/>
          <a:ext cx="5791200" cy="5120640"/>
        </p:xfrm>
        <a:graphic>
          <a:graphicData uri="http://schemas.openxmlformats.org/drawingml/2006/table">
            <a:tbl>
              <a:tblPr/>
              <a:tblGrid>
                <a:gridCol w="5791200"/>
              </a:tblGrid>
              <a:tr h="3124200">
                <a:tc>
                  <a:txBody>
                    <a:bodyPr/>
                    <a:lstStyle>
                      <a:defPPr>
                        <a:defRPr lang="en-US"/>
                      </a:defPPr>
                      <a:lvl1pPr marL="0" algn="l" defTabSz="5120640" rtl="0" eaLnBrk="1" latinLnBrk="0" hangingPunct="1">
                        <a:defRPr sz="10100" kern="1200">
                          <a:solidFill>
                            <a:schemeClr val="tx1"/>
                          </a:solidFill>
                          <a:latin typeface="Arial"/>
                        </a:defRPr>
                      </a:lvl1pPr>
                      <a:lvl2pPr marL="2560320" algn="l" defTabSz="5120640" rtl="0" eaLnBrk="1" latinLnBrk="0" hangingPunct="1">
                        <a:defRPr sz="10100" kern="1200">
                          <a:solidFill>
                            <a:schemeClr val="tx1"/>
                          </a:solidFill>
                          <a:latin typeface="Arial"/>
                        </a:defRPr>
                      </a:lvl2pPr>
                      <a:lvl3pPr marL="5120640" algn="l" defTabSz="5120640" rtl="0" eaLnBrk="1" latinLnBrk="0" hangingPunct="1">
                        <a:defRPr sz="10100" kern="1200">
                          <a:solidFill>
                            <a:schemeClr val="tx1"/>
                          </a:solidFill>
                          <a:latin typeface="Arial"/>
                        </a:defRPr>
                      </a:lvl3pPr>
                      <a:lvl4pPr marL="7680960" algn="l" defTabSz="5120640" rtl="0" eaLnBrk="1" latinLnBrk="0" hangingPunct="1">
                        <a:defRPr sz="10100" kern="1200">
                          <a:solidFill>
                            <a:schemeClr val="tx1"/>
                          </a:solidFill>
                          <a:latin typeface="Arial"/>
                        </a:defRPr>
                      </a:lvl4pPr>
                      <a:lvl5pPr marL="10241280" algn="l" defTabSz="5120640" rtl="0" eaLnBrk="1" latinLnBrk="0" hangingPunct="1">
                        <a:defRPr sz="10100" kern="1200">
                          <a:solidFill>
                            <a:schemeClr val="tx1"/>
                          </a:solidFill>
                          <a:latin typeface="Arial"/>
                        </a:defRPr>
                      </a:lvl5pPr>
                      <a:lvl6pPr marL="12801600" algn="l" defTabSz="5120640" rtl="0" eaLnBrk="1" latinLnBrk="0" hangingPunct="1">
                        <a:defRPr sz="10100" kern="1200">
                          <a:solidFill>
                            <a:schemeClr val="tx1"/>
                          </a:solidFill>
                          <a:latin typeface="Arial"/>
                        </a:defRPr>
                      </a:lvl6pPr>
                      <a:lvl7pPr marL="15361920" algn="l" defTabSz="5120640" rtl="0" eaLnBrk="1" latinLnBrk="0" hangingPunct="1">
                        <a:defRPr sz="10100" kern="1200">
                          <a:solidFill>
                            <a:schemeClr val="tx1"/>
                          </a:solidFill>
                          <a:latin typeface="Arial"/>
                        </a:defRPr>
                      </a:lvl7pPr>
                      <a:lvl8pPr marL="17922240" algn="l" defTabSz="5120640" rtl="0" eaLnBrk="1" latinLnBrk="0" hangingPunct="1">
                        <a:defRPr sz="10100" kern="1200">
                          <a:solidFill>
                            <a:schemeClr val="tx1"/>
                          </a:solidFill>
                          <a:latin typeface="Arial"/>
                        </a:defRPr>
                      </a:lvl8pPr>
                      <a:lvl9pPr marL="20482560" algn="l" defTabSz="5120640" rtl="0" eaLnBrk="1" latinLnBrk="0" hangingPunct="1">
                        <a:defRPr sz="10100" kern="1200">
                          <a:solidFill>
                            <a:schemeClr val="tx1"/>
                          </a:solidFill>
                          <a:latin typeface="Arial"/>
                        </a:defRPr>
                      </a:lvl9pPr>
                    </a:lstStyle>
                    <a:p>
                      <a:pPr marL="0" marR="0">
                        <a:spcBef>
                          <a:spcPts val="0"/>
                        </a:spcBef>
                        <a:spcAft>
                          <a:spcPts val="0"/>
                        </a:spcAft>
                      </a:pPr>
                      <a:r>
                        <a:rPr lang="en-US" sz="2800" dirty="0">
                          <a:latin typeface="Times New Roman"/>
                          <a:ea typeface="Times New Roman"/>
                          <a:cs typeface="Times New Roman"/>
                        </a:rPr>
                        <a:t>Executed by every process with grid flow field P, grid dependencies D initialized to 0 and an empty queue Q.</a:t>
                      </a:r>
                    </a:p>
                    <a:p>
                      <a:pPr marL="0" marR="0">
                        <a:spcBef>
                          <a:spcPts val="0"/>
                        </a:spcBef>
                        <a:spcAft>
                          <a:spcPts val="0"/>
                        </a:spcAft>
                      </a:pPr>
                      <a:r>
                        <a:rPr lang="en-US" sz="2800" b="1" dirty="0" err="1">
                          <a:latin typeface="Times New Roman"/>
                          <a:ea typeface="Times New Roman"/>
                          <a:cs typeface="Times New Roman"/>
                        </a:rPr>
                        <a:t>FindDependencies</a:t>
                      </a:r>
                      <a:r>
                        <a:rPr lang="en-US" sz="2800" b="1" dirty="0">
                          <a:latin typeface="Times New Roman"/>
                          <a:ea typeface="Times New Roman"/>
                          <a:cs typeface="Times New Roman"/>
                        </a:rPr>
                        <a:t>(P,Q,D)</a:t>
                      </a:r>
                    </a:p>
                    <a:p>
                      <a:pPr marL="0" marR="0">
                        <a:spcBef>
                          <a:spcPts val="0"/>
                        </a:spcBef>
                        <a:spcAft>
                          <a:spcPts val="0"/>
                        </a:spcAft>
                      </a:pPr>
                      <a:r>
                        <a:rPr lang="en-US" sz="2800" dirty="0">
                          <a:latin typeface="Times New Roman"/>
                          <a:ea typeface="Times New Roman"/>
                          <a:cs typeface="Times New Roman"/>
                        </a:rPr>
                        <a:t>for all </a:t>
                      </a:r>
                      <a:r>
                        <a:rPr lang="en-US" sz="2800" dirty="0" err="1">
                          <a:latin typeface="Times New Roman"/>
                          <a:ea typeface="Times New Roman"/>
                          <a:cs typeface="Times New Roman"/>
                        </a:rPr>
                        <a:t>i</a:t>
                      </a:r>
                      <a:endParaRPr lang="en-US" sz="2800" dirty="0">
                        <a:latin typeface="Times New Roman"/>
                        <a:ea typeface="Times New Roman"/>
                        <a:cs typeface="Times New Roman"/>
                      </a:endParaRPr>
                    </a:p>
                    <a:p>
                      <a:pPr marL="274320" marR="0">
                        <a:spcBef>
                          <a:spcPts val="0"/>
                        </a:spcBef>
                        <a:spcAft>
                          <a:spcPts val="0"/>
                        </a:spcAft>
                      </a:pPr>
                      <a:r>
                        <a:rPr lang="en-US" sz="2800" dirty="0">
                          <a:latin typeface="Times New Roman"/>
                          <a:ea typeface="Times New Roman"/>
                          <a:cs typeface="Times New Roman"/>
                        </a:rPr>
                        <a:t>for all k neighbors of </a:t>
                      </a:r>
                      <a:r>
                        <a:rPr lang="en-US" sz="2800" dirty="0" err="1">
                          <a:latin typeface="Times New Roman"/>
                          <a:ea typeface="Times New Roman"/>
                          <a:cs typeface="Times New Roman"/>
                        </a:rPr>
                        <a:t>i</a:t>
                      </a:r>
                      <a:endParaRPr lang="en-US" sz="2800" dirty="0">
                        <a:latin typeface="Times New Roman"/>
                        <a:ea typeface="Times New Roman"/>
                        <a:cs typeface="Times New Roman"/>
                      </a:endParaRPr>
                    </a:p>
                    <a:p>
                      <a:pPr marL="457200" marR="0">
                        <a:spcBef>
                          <a:spcPts val="0"/>
                        </a:spcBef>
                        <a:spcAft>
                          <a:spcPts val="0"/>
                        </a:spcAft>
                      </a:pPr>
                      <a:r>
                        <a:rPr lang="en-US" sz="2800" dirty="0">
                          <a:latin typeface="Times New Roman"/>
                          <a:ea typeface="Times New Roman"/>
                          <a:cs typeface="Times New Roman"/>
                        </a:rPr>
                        <a:t>if </a:t>
                      </a:r>
                      <a:r>
                        <a:rPr lang="en-US" sz="2800" dirty="0" err="1">
                          <a:latin typeface="Times New Roman"/>
                          <a:ea typeface="Times New Roman"/>
                          <a:cs typeface="Times New Roman"/>
                        </a:rPr>
                        <a:t>P</a:t>
                      </a:r>
                      <a:r>
                        <a:rPr lang="en-US" sz="2800" baseline="-25000" dirty="0" err="1">
                          <a:latin typeface="Times New Roman"/>
                          <a:ea typeface="Times New Roman"/>
                          <a:cs typeface="Times New Roman"/>
                        </a:rPr>
                        <a:t>ki</a:t>
                      </a:r>
                      <a:r>
                        <a:rPr lang="en-US" sz="2800" dirty="0">
                          <a:latin typeface="Times New Roman"/>
                          <a:ea typeface="Times New Roman"/>
                          <a:cs typeface="Times New Roman"/>
                        </a:rPr>
                        <a:t>&gt;0</a:t>
                      </a:r>
                    </a:p>
                    <a:p>
                      <a:pPr marL="617220" marR="0">
                        <a:spcBef>
                          <a:spcPts val="0"/>
                        </a:spcBef>
                        <a:spcAft>
                          <a:spcPts val="0"/>
                        </a:spcAft>
                      </a:pPr>
                      <a:r>
                        <a:rPr lang="en-US" sz="2800" dirty="0">
                          <a:latin typeface="Times New Roman"/>
                          <a:ea typeface="Times New Roman"/>
                          <a:cs typeface="Times New Roman"/>
                        </a:rPr>
                        <a:t>D(</a:t>
                      </a:r>
                      <a:r>
                        <a:rPr lang="en-US" sz="2800" dirty="0" err="1">
                          <a:latin typeface="Times New Roman"/>
                          <a:ea typeface="Times New Roman"/>
                          <a:cs typeface="Times New Roman"/>
                        </a:rPr>
                        <a:t>i</a:t>
                      </a:r>
                      <a:r>
                        <a:rPr lang="en-US" sz="2800" dirty="0">
                          <a:latin typeface="Times New Roman"/>
                          <a:ea typeface="Times New Roman"/>
                          <a:cs typeface="Times New Roman"/>
                        </a:rPr>
                        <a:t>)=D(</a:t>
                      </a:r>
                      <a:r>
                        <a:rPr lang="en-US" sz="2800" dirty="0" err="1">
                          <a:latin typeface="Times New Roman"/>
                          <a:ea typeface="Times New Roman"/>
                          <a:cs typeface="Times New Roman"/>
                        </a:rPr>
                        <a:t>i</a:t>
                      </a:r>
                      <a:r>
                        <a:rPr lang="en-US" sz="2800" dirty="0">
                          <a:latin typeface="Times New Roman"/>
                          <a:ea typeface="Times New Roman"/>
                          <a:cs typeface="Times New Roman"/>
                        </a:rPr>
                        <a:t>)+1</a:t>
                      </a:r>
                    </a:p>
                    <a:p>
                      <a:pPr marL="274320" marR="0">
                        <a:spcBef>
                          <a:spcPts val="0"/>
                        </a:spcBef>
                        <a:spcAft>
                          <a:spcPts val="0"/>
                        </a:spcAft>
                      </a:pPr>
                      <a:r>
                        <a:rPr lang="en-US" sz="2800" dirty="0">
                          <a:latin typeface="Times New Roman"/>
                          <a:ea typeface="Times New Roman"/>
                          <a:cs typeface="Times New Roman"/>
                        </a:rPr>
                        <a:t>next k</a:t>
                      </a:r>
                    </a:p>
                    <a:p>
                      <a:pPr marL="274320" marR="0">
                        <a:spcBef>
                          <a:spcPts val="0"/>
                        </a:spcBef>
                        <a:spcAft>
                          <a:spcPts val="0"/>
                        </a:spcAft>
                      </a:pPr>
                      <a:r>
                        <a:rPr lang="en-US" sz="2800" dirty="0">
                          <a:latin typeface="Times New Roman"/>
                          <a:ea typeface="Times New Roman"/>
                          <a:cs typeface="Times New Roman"/>
                        </a:rPr>
                        <a:t>if D(</a:t>
                      </a:r>
                      <a:r>
                        <a:rPr lang="en-US" sz="2800" dirty="0" err="1">
                          <a:latin typeface="Times New Roman"/>
                          <a:ea typeface="Times New Roman"/>
                          <a:cs typeface="Times New Roman"/>
                        </a:rPr>
                        <a:t>i</a:t>
                      </a:r>
                      <a:r>
                        <a:rPr lang="en-US" sz="2800" dirty="0">
                          <a:latin typeface="Times New Roman"/>
                          <a:ea typeface="Times New Roman"/>
                          <a:cs typeface="Times New Roman"/>
                        </a:rPr>
                        <a:t>)=0</a:t>
                      </a:r>
                    </a:p>
                    <a:p>
                      <a:pPr marL="457200" marR="0">
                        <a:spcBef>
                          <a:spcPts val="0"/>
                        </a:spcBef>
                        <a:spcAft>
                          <a:spcPts val="0"/>
                        </a:spcAft>
                      </a:pPr>
                      <a:r>
                        <a:rPr lang="en-US" sz="2800" dirty="0">
                          <a:latin typeface="Times New Roman"/>
                          <a:ea typeface="Times New Roman"/>
                          <a:cs typeface="Times New Roman"/>
                        </a:rPr>
                        <a:t>add </a:t>
                      </a:r>
                      <a:r>
                        <a:rPr lang="en-US" sz="2800" dirty="0" err="1">
                          <a:latin typeface="Times New Roman"/>
                          <a:ea typeface="Times New Roman"/>
                          <a:cs typeface="Times New Roman"/>
                        </a:rPr>
                        <a:t>i</a:t>
                      </a:r>
                      <a:r>
                        <a:rPr lang="en-US" sz="2800" dirty="0">
                          <a:latin typeface="Times New Roman"/>
                          <a:ea typeface="Times New Roman"/>
                          <a:cs typeface="Times New Roman"/>
                        </a:rPr>
                        <a:t> to Q</a:t>
                      </a:r>
                    </a:p>
                    <a:p>
                      <a:pPr marL="0" marR="0">
                        <a:spcBef>
                          <a:spcPts val="0"/>
                        </a:spcBef>
                        <a:spcAft>
                          <a:spcPts val="300"/>
                        </a:spcAft>
                      </a:pPr>
                      <a:r>
                        <a:rPr lang="en-US" sz="2800" dirty="0">
                          <a:latin typeface="Times New Roman"/>
                          <a:ea typeface="Times New Roman"/>
                          <a:cs typeface="Times New Roman"/>
                        </a:rPr>
                        <a:t>next</a:t>
                      </a:r>
                    </a:p>
                  </a:txBody>
                  <a:tcPr marL="94227" marR="94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25" name="Table 424"/>
          <p:cNvGraphicFramePr>
            <a:graphicFrameLocks noGrp="1"/>
          </p:cNvGraphicFramePr>
          <p:nvPr/>
        </p:nvGraphicFramePr>
        <p:xfrm>
          <a:off x="25146000" y="31775400"/>
          <a:ext cx="6934200" cy="5974080"/>
        </p:xfrm>
        <a:graphic>
          <a:graphicData uri="http://schemas.openxmlformats.org/drawingml/2006/table">
            <a:tbl>
              <a:tblPr/>
              <a:tblGrid>
                <a:gridCol w="6934200"/>
              </a:tblGrid>
              <a:tr h="2321125">
                <a:tc>
                  <a:txBody>
                    <a:bodyPr/>
                    <a:lstStyle>
                      <a:defPPr>
                        <a:defRPr lang="en-US"/>
                      </a:defPPr>
                      <a:lvl1pPr marL="0" algn="l" defTabSz="5120640" rtl="0" eaLnBrk="1" latinLnBrk="0" hangingPunct="1">
                        <a:defRPr sz="10100" kern="1200">
                          <a:solidFill>
                            <a:schemeClr val="tx1"/>
                          </a:solidFill>
                          <a:latin typeface="Arial"/>
                        </a:defRPr>
                      </a:lvl1pPr>
                      <a:lvl2pPr marL="2560320" algn="l" defTabSz="5120640" rtl="0" eaLnBrk="1" latinLnBrk="0" hangingPunct="1">
                        <a:defRPr sz="10100" kern="1200">
                          <a:solidFill>
                            <a:schemeClr val="tx1"/>
                          </a:solidFill>
                          <a:latin typeface="Arial"/>
                        </a:defRPr>
                      </a:lvl2pPr>
                      <a:lvl3pPr marL="5120640" algn="l" defTabSz="5120640" rtl="0" eaLnBrk="1" latinLnBrk="0" hangingPunct="1">
                        <a:defRPr sz="10100" kern="1200">
                          <a:solidFill>
                            <a:schemeClr val="tx1"/>
                          </a:solidFill>
                          <a:latin typeface="Arial"/>
                        </a:defRPr>
                      </a:lvl3pPr>
                      <a:lvl4pPr marL="7680960" algn="l" defTabSz="5120640" rtl="0" eaLnBrk="1" latinLnBrk="0" hangingPunct="1">
                        <a:defRPr sz="10100" kern="1200">
                          <a:solidFill>
                            <a:schemeClr val="tx1"/>
                          </a:solidFill>
                          <a:latin typeface="Arial"/>
                        </a:defRPr>
                      </a:lvl4pPr>
                      <a:lvl5pPr marL="10241280" algn="l" defTabSz="5120640" rtl="0" eaLnBrk="1" latinLnBrk="0" hangingPunct="1">
                        <a:defRPr sz="10100" kern="1200">
                          <a:solidFill>
                            <a:schemeClr val="tx1"/>
                          </a:solidFill>
                          <a:latin typeface="Arial"/>
                        </a:defRPr>
                      </a:lvl5pPr>
                      <a:lvl6pPr marL="12801600" algn="l" defTabSz="5120640" rtl="0" eaLnBrk="1" latinLnBrk="0" hangingPunct="1">
                        <a:defRPr sz="10100" kern="1200">
                          <a:solidFill>
                            <a:schemeClr val="tx1"/>
                          </a:solidFill>
                          <a:latin typeface="Arial"/>
                        </a:defRPr>
                      </a:lvl6pPr>
                      <a:lvl7pPr marL="15361920" algn="l" defTabSz="5120640" rtl="0" eaLnBrk="1" latinLnBrk="0" hangingPunct="1">
                        <a:defRPr sz="10100" kern="1200">
                          <a:solidFill>
                            <a:schemeClr val="tx1"/>
                          </a:solidFill>
                          <a:latin typeface="Arial"/>
                        </a:defRPr>
                      </a:lvl7pPr>
                      <a:lvl8pPr marL="17922240" algn="l" defTabSz="5120640" rtl="0" eaLnBrk="1" latinLnBrk="0" hangingPunct="1">
                        <a:defRPr sz="10100" kern="1200">
                          <a:solidFill>
                            <a:schemeClr val="tx1"/>
                          </a:solidFill>
                          <a:latin typeface="Arial"/>
                        </a:defRPr>
                      </a:lvl8pPr>
                      <a:lvl9pPr marL="20482560" algn="l" defTabSz="5120640" rtl="0" eaLnBrk="1" latinLnBrk="0" hangingPunct="1">
                        <a:defRPr sz="10100" kern="1200">
                          <a:solidFill>
                            <a:schemeClr val="tx1"/>
                          </a:solidFill>
                          <a:latin typeface="Arial"/>
                        </a:defRPr>
                      </a:lvl9pPr>
                    </a:lstStyle>
                    <a:p>
                      <a:pPr marL="0" marR="0">
                        <a:spcBef>
                          <a:spcPts val="0"/>
                        </a:spcBef>
                        <a:spcAft>
                          <a:spcPts val="0"/>
                        </a:spcAft>
                      </a:pPr>
                      <a:r>
                        <a:rPr lang="en-US" sz="2800" dirty="0">
                          <a:latin typeface="Times New Roman"/>
                          <a:ea typeface="Times New Roman"/>
                          <a:cs typeface="Times New Roman"/>
                        </a:rPr>
                        <a:t>Executed by every process with D and Q initialized from </a:t>
                      </a:r>
                      <a:r>
                        <a:rPr lang="en-US" sz="2800" dirty="0" err="1">
                          <a:latin typeface="Times New Roman"/>
                          <a:ea typeface="Times New Roman"/>
                          <a:cs typeface="Times New Roman"/>
                        </a:rPr>
                        <a:t>FindDependencies</a:t>
                      </a:r>
                      <a:r>
                        <a:rPr lang="en-US" sz="2800" dirty="0">
                          <a:latin typeface="Times New Roman"/>
                          <a:ea typeface="Times New Roman"/>
                          <a:cs typeface="Times New Roman"/>
                        </a:rPr>
                        <a:t>.</a:t>
                      </a:r>
                    </a:p>
                    <a:p>
                      <a:pPr marL="0" marR="0">
                        <a:spcBef>
                          <a:spcPts val="0"/>
                        </a:spcBef>
                        <a:spcAft>
                          <a:spcPts val="0"/>
                        </a:spcAft>
                      </a:pPr>
                      <a:r>
                        <a:rPr lang="en-US" sz="2800" b="1" dirty="0" err="1">
                          <a:latin typeface="Times New Roman"/>
                          <a:ea typeface="Times New Roman"/>
                          <a:cs typeface="Times New Roman"/>
                        </a:rPr>
                        <a:t>FlowAlgebra</a:t>
                      </a:r>
                      <a:r>
                        <a:rPr lang="en-US" sz="2800" b="1" dirty="0">
                          <a:latin typeface="Times New Roman"/>
                          <a:ea typeface="Times New Roman"/>
                          <a:cs typeface="Times New Roman"/>
                        </a:rPr>
                        <a:t>(P,Q,D,</a:t>
                      </a:r>
                      <a:r>
                        <a:rPr lang="en-US" sz="2800" b="1" dirty="0">
                          <a:latin typeface="Times New Roman"/>
                          <a:ea typeface="Times New Roman"/>
                          <a:cs typeface="Times New Roman"/>
                          <a:sym typeface="Symbol"/>
                        </a:rPr>
                        <a:t></a:t>
                      </a:r>
                      <a:r>
                        <a:rPr lang="en-US" sz="2800" b="1" dirty="0">
                          <a:latin typeface="Times New Roman"/>
                          <a:ea typeface="Times New Roman"/>
                          <a:cs typeface="Times New Roman"/>
                        </a:rPr>
                        <a:t>,</a:t>
                      </a:r>
                      <a:r>
                        <a:rPr lang="en-US" sz="2800" b="1" dirty="0">
                          <a:latin typeface="Times New Roman"/>
                          <a:ea typeface="Times New Roman"/>
                          <a:cs typeface="Times New Roman"/>
                          <a:sym typeface="Symbol"/>
                        </a:rPr>
                        <a:t></a:t>
                      </a:r>
                      <a:r>
                        <a:rPr lang="en-US" sz="2800" b="1" dirty="0">
                          <a:latin typeface="Times New Roman"/>
                          <a:ea typeface="Times New Roman"/>
                          <a:cs typeface="Times New Roman"/>
                        </a:rPr>
                        <a:t>)</a:t>
                      </a:r>
                    </a:p>
                    <a:p>
                      <a:pPr marL="0" marR="0">
                        <a:spcBef>
                          <a:spcPts val="0"/>
                        </a:spcBef>
                        <a:spcAft>
                          <a:spcPts val="0"/>
                        </a:spcAft>
                      </a:pPr>
                      <a:r>
                        <a:rPr lang="en-US" sz="2800" dirty="0">
                          <a:latin typeface="Times New Roman"/>
                          <a:ea typeface="Times New Roman"/>
                          <a:cs typeface="Times New Roman"/>
                        </a:rPr>
                        <a:t>while Q isn’t empty</a:t>
                      </a:r>
                    </a:p>
                    <a:p>
                      <a:pPr marL="160020" marR="0">
                        <a:spcBef>
                          <a:spcPts val="0"/>
                        </a:spcBef>
                        <a:spcAft>
                          <a:spcPts val="0"/>
                        </a:spcAft>
                      </a:pPr>
                      <a:r>
                        <a:rPr lang="en-US" sz="2800" dirty="0">
                          <a:latin typeface="Times New Roman"/>
                          <a:ea typeface="Times New Roman"/>
                          <a:cs typeface="Times New Roman"/>
                        </a:rPr>
                        <a:t>get </a:t>
                      </a:r>
                      <a:r>
                        <a:rPr lang="en-US" sz="2800" dirty="0" err="1">
                          <a:latin typeface="Times New Roman"/>
                          <a:ea typeface="Times New Roman"/>
                          <a:cs typeface="Times New Roman"/>
                        </a:rPr>
                        <a:t>i</a:t>
                      </a:r>
                      <a:r>
                        <a:rPr lang="en-US" sz="2800" dirty="0">
                          <a:latin typeface="Times New Roman"/>
                          <a:ea typeface="Times New Roman"/>
                          <a:cs typeface="Times New Roman"/>
                        </a:rPr>
                        <a:t> from Q</a:t>
                      </a:r>
                    </a:p>
                    <a:p>
                      <a:pPr marL="160020" marR="0">
                        <a:spcBef>
                          <a:spcPts val="0"/>
                        </a:spcBef>
                        <a:spcAft>
                          <a:spcPts val="0"/>
                        </a:spcAft>
                      </a:pPr>
                      <a:r>
                        <a:rPr lang="en-US" sz="2800" u="sng" dirty="0">
                          <a:latin typeface="Times New Roman"/>
                          <a:ea typeface="Times New Roman"/>
                          <a:cs typeface="Times New Roman"/>
                          <a:sym typeface="Symbol"/>
                        </a:rPr>
                        <a:t></a:t>
                      </a:r>
                      <a:r>
                        <a:rPr lang="en-US" sz="2800" i="1" baseline="-25000" dirty="0" err="1">
                          <a:latin typeface="Times New Roman"/>
                          <a:ea typeface="Times New Roman"/>
                          <a:cs typeface="Times New Roman"/>
                        </a:rPr>
                        <a:t>i</a:t>
                      </a:r>
                      <a:r>
                        <a:rPr lang="en-US" sz="2800" i="1" dirty="0">
                          <a:latin typeface="Times New Roman"/>
                          <a:ea typeface="Times New Roman"/>
                          <a:cs typeface="Times New Roman"/>
                        </a:rPr>
                        <a:t> </a:t>
                      </a:r>
                      <a:r>
                        <a:rPr lang="en-US" sz="2800" dirty="0">
                          <a:latin typeface="Times New Roman"/>
                          <a:ea typeface="Times New Roman"/>
                          <a:cs typeface="Times New Roman"/>
                        </a:rPr>
                        <a:t>= FA(</a:t>
                      </a:r>
                      <a:r>
                        <a:rPr lang="en-US" sz="2800" u="sng" dirty="0">
                          <a:latin typeface="Times New Roman"/>
                          <a:ea typeface="Times New Roman"/>
                          <a:cs typeface="Times New Roman"/>
                          <a:sym typeface="Symbol"/>
                        </a:rPr>
                        <a:t></a:t>
                      </a:r>
                      <a:r>
                        <a:rPr lang="en-US" sz="2800" baseline="-25000" dirty="0" err="1">
                          <a:latin typeface="Times New Roman"/>
                          <a:ea typeface="Times New Roman"/>
                          <a:cs typeface="Times New Roman"/>
                        </a:rPr>
                        <a:t>i</a:t>
                      </a:r>
                      <a:r>
                        <a:rPr lang="en-US" sz="2800" dirty="0">
                          <a:latin typeface="Times New Roman"/>
                          <a:ea typeface="Times New Roman"/>
                          <a:cs typeface="Times New Roman"/>
                        </a:rPr>
                        <a:t>, </a:t>
                      </a:r>
                      <a:r>
                        <a:rPr lang="en-US" sz="2800" u="sng" dirty="0" err="1">
                          <a:latin typeface="Times New Roman"/>
                          <a:ea typeface="Times New Roman"/>
                          <a:cs typeface="Times New Roman"/>
                        </a:rPr>
                        <a:t>P</a:t>
                      </a:r>
                      <a:r>
                        <a:rPr lang="en-US" sz="2800" baseline="-25000" dirty="0" err="1">
                          <a:latin typeface="Times New Roman"/>
                          <a:ea typeface="Times New Roman"/>
                          <a:cs typeface="Times New Roman"/>
                        </a:rPr>
                        <a:t>ki</a:t>
                      </a:r>
                      <a:r>
                        <a:rPr lang="en-US" sz="2800" dirty="0">
                          <a:latin typeface="Times New Roman"/>
                          <a:ea typeface="Times New Roman"/>
                          <a:cs typeface="Times New Roman"/>
                        </a:rPr>
                        <a:t>, </a:t>
                      </a:r>
                      <a:r>
                        <a:rPr lang="en-US" sz="2800" u="sng" dirty="0">
                          <a:latin typeface="Times New Roman"/>
                          <a:ea typeface="Times New Roman"/>
                          <a:cs typeface="Times New Roman"/>
                          <a:sym typeface="Symbol"/>
                        </a:rPr>
                        <a:t></a:t>
                      </a:r>
                      <a:r>
                        <a:rPr lang="en-US" sz="2800" i="1" baseline="-25000" dirty="0">
                          <a:latin typeface="Times New Roman"/>
                          <a:ea typeface="Times New Roman"/>
                          <a:cs typeface="Times New Roman"/>
                        </a:rPr>
                        <a:t>k</a:t>
                      </a:r>
                      <a:r>
                        <a:rPr lang="en-US" sz="2800" dirty="0">
                          <a:latin typeface="Times New Roman"/>
                          <a:ea typeface="Times New Roman"/>
                          <a:cs typeface="Times New Roman"/>
                        </a:rPr>
                        <a:t>, </a:t>
                      </a:r>
                      <a:r>
                        <a:rPr lang="en-US" sz="2800" u="sng" dirty="0">
                          <a:latin typeface="Times New Roman"/>
                          <a:ea typeface="Times New Roman"/>
                          <a:cs typeface="Times New Roman"/>
                          <a:sym typeface="Symbol"/>
                        </a:rPr>
                        <a:t></a:t>
                      </a:r>
                      <a:r>
                        <a:rPr lang="en-US" sz="2800" baseline="-25000" dirty="0">
                          <a:latin typeface="Times New Roman"/>
                          <a:ea typeface="Times New Roman"/>
                          <a:cs typeface="Times New Roman"/>
                        </a:rPr>
                        <a:t>k</a:t>
                      </a:r>
                      <a:r>
                        <a:rPr lang="en-US" sz="2800" dirty="0">
                          <a:latin typeface="Times New Roman"/>
                          <a:ea typeface="Times New Roman"/>
                          <a:cs typeface="Times New Roman"/>
                        </a:rPr>
                        <a:t>)</a:t>
                      </a:r>
                    </a:p>
                    <a:p>
                      <a:pPr marL="160020" marR="0">
                        <a:spcBef>
                          <a:spcPts val="0"/>
                        </a:spcBef>
                        <a:spcAft>
                          <a:spcPts val="0"/>
                        </a:spcAft>
                      </a:pPr>
                      <a:r>
                        <a:rPr lang="en-US" sz="2800" dirty="0">
                          <a:latin typeface="Times New Roman"/>
                          <a:ea typeface="Times New Roman"/>
                          <a:cs typeface="Times New Roman"/>
                        </a:rPr>
                        <a:t>for each </a:t>
                      </a:r>
                      <a:r>
                        <a:rPr lang="en-US" sz="2800" dirty="0" err="1">
                          <a:latin typeface="Times New Roman"/>
                          <a:ea typeface="Times New Roman"/>
                          <a:cs typeface="Times New Roman"/>
                        </a:rPr>
                        <a:t>downslope</a:t>
                      </a:r>
                      <a:r>
                        <a:rPr lang="en-US" sz="2800" dirty="0">
                          <a:latin typeface="Times New Roman"/>
                          <a:ea typeface="Times New Roman"/>
                          <a:cs typeface="Times New Roman"/>
                        </a:rPr>
                        <a:t> neighbor n of </a:t>
                      </a:r>
                      <a:r>
                        <a:rPr lang="en-US" sz="2800" dirty="0" err="1">
                          <a:latin typeface="Times New Roman"/>
                          <a:ea typeface="Times New Roman"/>
                          <a:cs typeface="Times New Roman"/>
                        </a:rPr>
                        <a:t>i</a:t>
                      </a:r>
                      <a:endParaRPr lang="en-US" sz="2800" dirty="0">
                        <a:latin typeface="Times New Roman"/>
                        <a:ea typeface="Times New Roman"/>
                        <a:cs typeface="Times New Roman"/>
                      </a:endParaRPr>
                    </a:p>
                    <a:p>
                      <a:pPr marL="331470" marR="0">
                        <a:spcBef>
                          <a:spcPts val="0"/>
                        </a:spcBef>
                        <a:spcAft>
                          <a:spcPts val="0"/>
                        </a:spcAft>
                      </a:pPr>
                      <a:r>
                        <a:rPr lang="en-US" sz="2800" dirty="0">
                          <a:latin typeface="Times New Roman"/>
                          <a:ea typeface="Times New Roman"/>
                          <a:cs typeface="Times New Roman"/>
                        </a:rPr>
                        <a:t>if P</a:t>
                      </a:r>
                      <a:r>
                        <a:rPr lang="en-US" sz="2800" baseline="-25000" dirty="0">
                          <a:latin typeface="Times New Roman"/>
                          <a:ea typeface="Times New Roman"/>
                          <a:cs typeface="Times New Roman"/>
                        </a:rPr>
                        <a:t>in</a:t>
                      </a:r>
                      <a:r>
                        <a:rPr lang="en-US" sz="2800" dirty="0">
                          <a:latin typeface="Times New Roman"/>
                          <a:ea typeface="Times New Roman"/>
                          <a:cs typeface="Times New Roman"/>
                        </a:rPr>
                        <a:t>&gt;0</a:t>
                      </a:r>
                    </a:p>
                    <a:p>
                      <a:pPr marL="445770" marR="0">
                        <a:spcBef>
                          <a:spcPts val="0"/>
                        </a:spcBef>
                        <a:spcAft>
                          <a:spcPts val="0"/>
                        </a:spcAft>
                      </a:pPr>
                      <a:r>
                        <a:rPr lang="en-US" sz="2800" dirty="0">
                          <a:latin typeface="Times New Roman"/>
                          <a:ea typeface="Times New Roman"/>
                          <a:cs typeface="Times New Roman"/>
                        </a:rPr>
                        <a:t>D(n)=D(n)-1</a:t>
                      </a:r>
                    </a:p>
                    <a:p>
                      <a:pPr marL="445770" marR="0">
                        <a:spcBef>
                          <a:spcPts val="0"/>
                        </a:spcBef>
                        <a:spcAft>
                          <a:spcPts val="0"/>
                        </a:spcAft>
                      </a:pPr>
                      <a:r>
                        <a:rPr lang="en-US" sz="2800" dirty="0">
                          <a:latin typeface="Times New Roman"/>
                          <a:ea typeface="Times New Roman"/>
                          <a:cs typeface="Times New Roman"/>
                        </a:rPr>
                        <a:t>if D(n)=0</a:t>
                      </a:r>
                    </a:p>
                    <a:p>
                      <a:pPr marL="560070" marR="0">
                        <a:spcBef>
                          <a:spcPts val="0"/>
                        </a:spcBef>
                        <a:spcAft>
                          <a:spcPts val="0"/>
                        </a:spcAft>
                      </a:pPr>
                      <a:r>
                        <a:rPr lang="en-US" sz="2800" dirty="0">
                          <a:latin typeface="Times New Roman"/>
                          <a:ea typeface="Times New Roman"/>
                          <a:cs typeface="Times New Roman"/>
                        </a:rPr>
                        <a:t>add n to Q</a:t>
                      </a:r>
                    </a:p>
                    <a:p>
                      <a:pPr marL="160020" marR="0">
                        <a:spcBef>
                          <a:spcPts val="0"/>
                        </a:spcBef>
                        <a:spcAft>
                          <a:spcPts val="0"/>
                        </a:spcAft>
                      </a:pPr>
                      <a:r>
                        <a:rPr lang="en-US" sz="2800" dirty="0">
                          <a:latin typeface="Times New Roman"/>
                          <a:ea typeface="Times New Roman"/>
                          <a:cs typeface="Times New Roman"/>
                        </a:rPr>
                        <a:t>next n</a:t>
                      </a:r>
                    </a:p>
                    <a:p>
                      <a:pPr marL="0" marR="0">
                        <a:spcBef>
                          <a:spcPts val="0"/>
                        </a:spcBef>
                        <a:spcAft>
                          <a:spcPts val="0"/>
                        </a:spcAft>
                      </a:pPr>
                      <a:r>
                        <a:rPr lang="en-US" sz="2800" dirty="0">
                          <a:latin typeface="Times New Roman"/>
                          <a:ea typeface="Times New Roman"/>
                          <a:cs typeface="Times New Roman"/>
                        </a:rPr>
                        <a:t>end while</a:t>
                      </a:r>
                    </a:p>
                    <a:p>
                      <a:pPr marL="0" marR="0">
                        <a:spcBef>
                          <a:spcPts val="0"/>
                        </a:spcBef>
                        <a:spcAft>
                          <a:spcPts val="0"/>
                        </a:spcAft>
                      </a:pPr>
                      <a:r>
                        <a:rPr lang="en-US" sz="2800" dirty="0">
                          <a:latin typeface="Times New Roman"/>
                          <a:ea typeface="Times New Roman"/>
                          <a:cs typeface="Times New Roman"/>
                        </a:rPr>
                        <a:t>swap process buffers and repeat</a:t>
                      </a:r>
                    </a:p>
                  </a:txBody>
                  <a:tcPr marL="93259" marR="93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26" name="Rectangle 9"/>
          <p:cNvSpPr>
            <a:spLocks noChangeArrowheads="1"/>
          </p:cNvSpPr>
          <p:nvPr/>
        </p:nvSpPr>
        <p:spPr bwMode="auto">
          <a:xfrm>
            <a:off x="19431000" y="30022800"/>
            <a:ext cx="4114800" cy="1200329"/>
          </a:xfrm>
          <a:prstGeom prst="rect">
            <a:avLst/>
          </a:prstGeom>
          <a:noFill/>
          <a:ln w="9525">
            <a:noFill/>
            <a:miter lim="800000"/>
            <a:headEnd/>
            <a:tailEnd/>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ysClr val="windowText" lastClr="000000"/>
                </a:solidFill>
                <a:effectLst/>
                <a:uLnTx/>
                <a:uFillTx/>
              </a:rPr>
              <a:t>Building the dependency grid</a:t>
            </a:r>
          </a:p>
        </p:txBody>
      </p:sp>
      <p:sp>
        <p:nvSpPr>
          <p:cNvPr id="427" name="Rectangle 10"/>
          <p:cNvSpPr>
            <a:spLocks noChangeArrowheads="1"/>
          </p:cNvSpPr>
          <p:nvPr/>
        </p:nvSpPr>
        <p:spPr bwMode="auto">
          <a:xfrm>
            <a:off x="26289000" y="30022800"/>
            <a:ext cx="4343400" cy="646331"/>
          </a:xfrm>
          <a:prstGeom prst="rect">
            <a:avLst/>
          </a:prstGeom>
          <a:noFill/>
          <a:ln w="9525">
            <a:noFill/>
            <a:miter lim="800000"/>
            <a:headEnd/>
            <a:tailEnd/>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ysClr val="windowText" lastClr="000000"/>
                </a:solidFill>
                <a:effectLst/>
                <a:uLnTx/>
                <a:uFillTx/>
              </a:rPr>
              <a:t>Flow algebra function</a:t>
            </a:r>
          </a:p>
        </p:txBody>
      </p:sp>
      <p:sp>
        <p:nvSpPr>
          <p:cNvPr id="428" name="Rectangle 427"/>
          <p:cNvSpPr/>
          <p:nvPr/>
        </p:nvSpPr>
        <p:spPr>
          <a:xfrm>
            <a:off x="18516600" y="27736800"/>
            <a:ext cx="13716000" cy="1815882"/>
          </a:xfrm>
          <a:prstGeom prst="rect">
            <a:avLst/>
          </a:prstGeom>
        </p:spPr>
        <p:txBody>
          <a:bodyPr wrap="square">
            <a:spAutoFit/>
          </a:bodyPr>
          <a:lstStyle/>
          <a:p>
            <a:pPr marL="336550" indent="-336550">
              <a:buFont typeface="Arial" pitchFamily="34" charset="0"/>
              <a:buChar char="•"/>
            </a:pPr>
            <a:r>
              <a:rPr lang="en-US" sz="2800" dirty="0" smtClean="0"/>
              <a:t>Dependency grid is used to track the number of unevaluated upslope grid cells within each partition</a:t>
            </a:r>
          </a:p>
          <a:p>
            <a:pPr marL="336550" indent="-336550">
              <a:buFont typeface="Arial" pitchFamily="34" charset="0"/>
              <a:buChar char="•"/>
            </a:pPr>
            <a:r>
              <a:rPr lang="en-US" sz="2800" dirty="0" smtClean="0"/>
              <a:t>Grid cells with zero dependencies placed on separate evaluation queue for each process</a:t>
            </a:r>
          </a:p>
          <a:p>
            <a:pPr marL="336550" indent="-336550">
              <a:buFont typeface="Arial" pitchFamily="34" charset="0"/>
              <a:buChar char="•"/>
            </a:pPr>
            <a:r>
              <a:rPr lang="en-US" sz="2800" dirty="0" smtClean="0"/>
              <a:t>Sharing between processes when queue’s are empty and iteration until all done</a:t>
            </a:r>
          </a:p>
        </p:txBody>
      </p:sp>
      <p:sp>
        <p:nvSpPr>
          <p:cNvPr id="429" name="Rectangle 3"/>
          <p:cNvSpPr txBox="1">
            <a:spLocks noChangeArrowheads="1"/>
          </p:cNvSpPr>
          <p:nvPr/>
        </p:nvSpPr>
        <p:spPr>
          <a:xfrm>
            <a:off x="41681400" y="10668001"/>
            <a:ext cx="8001000" cy="2438400"/>
          </a:xfrm>
          <a:prstGeom prst="rect">
            <a:avLst/>
          </a:prstGeom>
        </p:spPr>
        <p:txBody>
          <a:bodyPr vert="horz" lIns="512064" tIns="256032" rIns="512064" bIns="256032" rtlCol="0">
            <a:normAutofit/>
          </a:bodyPr>
          <a:lstStyle/>
          <a:p>
            <a:pPr marL="241300" marR="0" lvl="0" indent="-241300" defTabSz="5120640" rtl="0" eaLnBrk="1" fontAlgn="auto" latinLnBrk="0" hangingPunct="1">
              <a:lnSpc>
                <a:spcPct val="100000"/>
              </a:lnSpc>
              <a:spcBef>
                <a:spcPct val="20000"/>
              </a:spcBef>
              <a:spcAft>
                <a:spcPts val="0"/>
              </a:spcAft>
              <a:buClrTx/>
              <a:buSzTx/>
              <a:tabLst/>
              <a:defRPr/>
            </a:pPr>
            <a:endParaRPr lang="en-US" sz="2800" dirty="0" smtClean="0"/>
          </a:p>
          <a:p>
            <a:pPr marL="241300" marR="0" lvl="0" indent="-241300" defTabSz="5120640" rtl="0" eaLnBrk="1" fontAlgn="auto" latinLnBrk="0" hangingPunct="1">
              <a:lnSpc>
                <a:spcPct val="100000"/>
              </a:lnSpc>
              <a:spcBef>
                <a:spcPct val="20000"/>
              </a:spcBef>
              <a:spcAft>
                <a:spcPts val="0"/>
              </a:spcAft>
              <a:buClrTx/>
              <a:buSzTx/>
              <a:buFont typeface="Arial" pitchFamily="34" charset="0"/>
              <a:buChar char="•"/>
              <a:tabLst/>
              <a:defRPr/>
            </a:pPr>
            <a:r>
              <a:rPr lang="en-US" sz="2800" dirty="0" err="1" smtClean="0"/>
              <a:t>NedGridB</a:t>
            </a:r>
            <a:endParaRPr lang="en-US" sz="2800" dirty="0" smtClean="0"/>
          </a:p>
          <a:p>
            <a:pPr marL="241300" lvl="0" indent="-241300">
              <a:spcBef>
                <a:spcPct val="20000"/>
              </a:spcBef>
            </a:pPr>
            <a:r>
              <a:rPr lang="en-US" sz="2800" dirty="0" smtClean="0"/>
              <a:t>	14849 x 27174 = 403.3 x 106 cells </a:t>
            </a:r>
            <a:r>
              <a:rPr lang="en-US" sz="2800" dirty="0" smtClean="0">
                <a:sym typeface="Symbol"/>
              </a:rPr>
              <a:t> 1600 MB</a:t>
            </a:r>
            <a:endParaRPr lang="en-US" sz="2800" dirty="0" smtClean="0"/>
          </a:p>
        </p:txBody>
      </p:sp>
      <p:grpSp>
        <p:nvGrpSpPr>
          <p:cNvPr id="434" name="Group 433"/>
          <p:cNvGrpSpPr/>
          <p:nvPr/>
        </p:nvGrpSpPr>
        <p:grpSpPr>
          <a:xfrm>
            <a:off x="33814678" y="27508200"/>
            <a:ext cx="8171522" cy="5703040"/>
            <a:chOff x="43720678" y="32918400"/>
            <a:chExt cx="8171522" cy="5703040"/>
          </a:xfrm>
        </p:grpSpPr>
        <p:pic>
          <p:nvPicPr>
            <p:cNvPr id="433" name="Picture 432"/>
            <p:cNvPicPr>
              <a:picLocks noChangeAspect="1"/>
            </p:cNvPicPr>
            <p:nvPr/>
          </p:nvPicPr>
          <p:blipFill>
            <a:blip r:embed="rId23" cstate="print"/>
            <a:srcRect/>
            <a:stretch>
              <a:fillRect/>
            </a:stretch>
          </p:blipFill>
          <p:spPr bwMode="auto">
            <a:xfrm>
              <a:off x="43720678" y="32918400"/>
              <a:ext cx="8171522" cy="5703040"/>
            </a:xfrm>
            <a:prstGeom prst="rect">
              <a:avLst/>
            </a:prstGeom>
            <a:noFill/>
            <a:ln w="9525">
              <a:noFill/>
              <a:miter lim="800000"/>
              <a:headEnd/>
              <a:tailEnd/>
            </a:ln>
          </p:spPr>
        </p:pic>
        <p:graphicFrame>
          <p:nvGraphicFramePr>
            <p:cNvPr id="2061" name="Object 13"/>
            <p:cNvGraphicFramePr>
              <a:graphicFrameLocks noChangeAspect="1"/>
            </p:cNvGraphicFramePr>
            <p:nvPr/>
          </p:nvGraphicFramePr>
          <p:xfrm>
            <a:off x="49149000" y="35280600"/>
            <a:ext cx="1803400" cy="574675"/>
          </p:xfrm>
          <a:graphic>
            <a:graphicData uri="http://schemas.openxmlformats.org/presentationml/2006/ole">
              <p:oleObj spid="_x0000_s2061" name="Equation" r:id="rId24" imgW="596880" imgH="190440" progId="Equation.3">
                <p:embed/>
              </p:oleObj>
            </a:graphicData>
          </a:graphic>
        </p:graphicFrame>
      </p:grpSp>
      <p:sp>
        <p:nvSpPr>
          <p:cNvPr id="438" name="Rectangle 2169"/>
          <p:cNvSpPr>
            <a:spLocks noChangeArrowheads="1"/>
          </p:cNvSpPr>
          <p:nvPr/>
        </p:nvSpPr>
        <p:spPr bwMode="auto">
          <a:xfrm>
            <a:off x="41986200" y="26060400"/>
            <a:ext cx="8001000" cy="130302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439" name="Oval 438"/>
          <p:cNvSpPr/>
          <p:nvPr/>
        </p:nvSpPr>
        <p:spPr>
          <a:xfrm>
            <a:off x="42519600" y="26574929"/>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7</a:t>
            </a:r>
            <a:endParaRPr lang="en-US" dirty="0"/>
          </a:p>
        </p:txBody>
      </p:sp>
      <p:sp>
        <p:nvSpPr>
          <p:cNvPr id="440" name="TextBox 439"/>
          <p:cNvSpPr txBox="1"/>
          <p:nvPr/>
        </p:nvSpPr>
        <p:spPr>
          <a:xfrm>
            <a:off x="44471270" y="26822400"/>
            <a:ext cx="4729180" cy="1200329"/>
          </a:xfrm>
          <a:prstGeom prst="rect">
            <a:avLst/>
          </a:prstGeom>
          <a:noFill/>
        </p:spPr>
        <p:txBody>
          <a:bodyPr wrap="none" rtlCol="0">
            <a:spAutoFit/>
          </a:bodyPr>
          <a:lstStyle/>
          <a:p>
            <a:r>
              <a:rPr lang="en-US" sz="7200" b="1" dirty="0" smtClean="0"/>
              <a:t>Conclusions</a:t>
            </a:r>
            <a:endParaRPr lang="en-US" sz="7200" b="1" dirty="0"/>
          </a:p>
        </p:txBody>
      </p:sp>
      <p:sp>
        <p:nvSpPr>
          <p:cNvPr id="215" name="TextBox 214"/>
          <p:cNvSpPr txBox="1"/>
          <p:nvPr/>
        </p:nvSpPr>
        <p:spPr>
          <a:xfrm>
            <a:off x="35509200" y="27051000"/>
            <a:ext cx="5410200" cy="954107"/>
          </a:xfrm>
          <a:prstGeom prst="rect">
            <a:avLst/>
          </a:prstGeom>
          <a:noFill/>
        </p:spPr>
        <p:txBody>
          <a:bodyPr wrap="square" rtlCol="0">
            <a:spAutoFit/>
          </a:bodyPr>
          <a:lstStyle/>
          <a:p>
            <a:pPr algn="ctr"/>
            <a:r>
              <a:rPr lang="en-US" sz="2800" dirty="0" smtClean="0"/>
              <a:t>D-infinity Contributing Area Total and Compute time, GSL100</a:t>
            </a:r>
            <a:endParaRPr lang="en-US" sz="2800" dirty="0"/>
          </a:p>
        </p:txBody>
      </p:sp>
      <p:sp>
        <p:nvSpPr>
          <p:cNvPr id="194" name="Rectangle 2169"/>
          <p:cNvSpPr>
            <a:spLocks noChangeArrowheads="1"/>
          </p:cNvSpPr>
          <p:nvPr/>
        </p:nvSpPr>
        <p:spPr bwMode="auto">
          <a:xfrm>
            <a:off x="33680400" y="33147000"/>
            <a:ext cx="8305800" cy="5943600"/>
          </a:xfrm>
          <a:prstGeom prst="rect">
            <a:avLst/>
          </a:prstGeom>
          <a:noFill/>
          <a:ln w="76200">
            <a:solidFill>
              <a:srgbClr val="326598"/>
            </a:solidFill>
            <a:miter lim="800000"/>
            <a:headEnd/>
            <a:tailEnd/>
          </a:ln>
        </p:spPr>
        <p:txBody>
          <a:bodyPr wrap="none" anchor="ctr"/>
          <a:lstStyle/>
          <a:p>
            <a:pPr eaLnBrk="0" hangingPunct="0"/>
            <a:endParaRPr lang="en-US"/>
          </a:p>
        </p:txBody>
      </p:sp>
      <p:sp>
        <p:nvSpPr>
          <p:cNvPr id="195" name="Oval 194"/>
          <p:cNvSpPr/>
          <p:nvPr/>
        </p:nvSpPr>
        <p:spPr>
          <a:xfrm>
            <a:off x="34167130" y="33509129"/>
            <a:ext cx="1676400" cy="1676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smtClean="0"/>
              <a:t>8</a:t>
            </a:r>
            <a:endParaRPr lang="en-US" dirty="0"/>
          </a:p>
        </p:txBody>
      </p:sp>
      <p:sp>
        <p:nvSpPr>
          <p:cNvPr id="196" name="TextBox 195"/>
          <p:cNvSpPr txBox="1"/>
          <p:nvPr/>
        </p:nvSpPr>
        <p:spPr>
          <a:xfrm>
            <a:off x="36042600" y="33147000"/>
            <a:ext cx="5943599" cy="2308324"/>
          </a:xfrm>
          <a:prstGeom prst="rect">
            <a:avLst/>
          </a:prstGeom>
          <a:noFill/>
        </p:spPr>
        <p:txBody>
          <a:bodyPr wrap="square" rtlCol="0">
            <a:spAutoFit/>
          </a:bodyPr>
          <a:lstStyle/>
          <a:p>
            <a:r>
              <a:rPr lang="en-US" sz="7200" b="1" dirty="0" smtClean="0"/>
              <a:t>Dependencies &amp; Limitations</a:t>
            </a:r>
            <a:endParaRPr lang="en-US" sz="7200" b="1" dirty="0"/>
          </a:p>
        </p:txBody>
      </p:sp>
      <p:sp>
        <p:nvSpPr>
          <p:cNvPr id="197" name="Rectangle 196"/>
          <p:cNvSpPr/>
          <p:nvPr/>
        </p:nvSpPr>
        <p:spPr>
          <a:xfrm>
            <a:off x="33909000" y="35814000"/>
            <a:ext cx="8001000" cy="2505301"/>
          </a:xfrm>
          <a:prstGeom prst="rect">
            <a:avLst/>
          </a:prstGeom>
        </p:spPr>
        <p:txBody>
          <a:bodyPr wrap="square">
            <a:spAutoFit/>
          </a:bodyPr>
          <a:lstStyle/>
          <a:p>
            <a:pPr marL="241300" lvl="0" indent="-241300">
              <a:spcBef>
                <a:spcPct val="20000"/>
              </a:spcBef>
              <a:buFont typeface="Arial" pitchFamily="34" charset="0"/>
              <a:buChar char="•"/>
              <a:defRPr/>
            </a:pPr>
            <a:r>
              <a:rPr lang="en-US" sz="2800" dirty="0" smtClean="0">
                <a:solidFill>
                  <a:prstClr val="black"/>
                </a:solidFill>
              </a:rPr>
              <a:t>MPICH2 library from Argonne National Laboratory</a:t>
            </a:r>
          </a:p>
          <a:p>
            <a:pPr marL="241300" lvl="0" indent="-241300">
              <a:spcBef>
                <a:spcPct val="20000"/>
              </a:spcBef>
              <a:defRPr/>
            </a:pPr>
            <a:r>
              <a:rPr lang="en-US" sz="2800" dirty="0" smtClean="0">
                <a:solidFill>
                  <a:prstClr val="black"/>
                </a:solidFill>
              </a:rPr>
              <a:t>	</a:t>
            </a:r>
            <a:r>
              <a:rPr lang="en-US" sz="2800" dirty="0" smtClean="0">
                <a:solidFill>
                  <a:prstClr val="black"/>
                </a:solidFill>
                <a:hlinkClick r:id="rId25"/>
              </a:rPr>
              <a:t>http://www.mcs.anl.gov/research/projects/mpich2/</a:t>
            </a:r>
            <a:r>
              <a:rPr lang="en-US" sz="2800" dirty="0" smtClean="0">
                <a:solidFill>
                  <a:prstClr val="black"/>
                </a:solidFill>
              </a:rPr>
              <a:t> </a:t>
            </a:r>
          </a:p>
          <a:p>
            <a:pPr marL="241300" lvl="0" indent="-241300">
              <a:spcBef>
                <a:spcPct val="20000"/>
              </a:spcBef>
              <a:buFont typeface="Arial" pitchFamily="34" charset="0"/>
              <a:buChar char="•"/>
              <a:defRPr/>
            </a:pPr>
            <a:r>
              <a:rPr lang="en-US" sz="2800" dirty="0" smtClean="0">
                <a:solidFill>
                  <a:prstClr val="black"/>
                </a:solidFill>
              </a:rPr>
              <a:t>TIFF (</a:t>
            </a:r>
            <a:r>
              <a:rPr lang="en-US" sz="2800" dirty="0" err="1" smtClean="0">
                <a:solidFill>
                  <a:prstClr val="black"/>
                </a:solidFill>
              </a:rPr>
              <a:t>GeoTIFF</a:t>
            </a:r>
            <a:r>
              <a:rPr lang="en-US" sz="2800" dirty="0" smtClean="0">
                <a:solidFill>
                  <a:prstClr val="black"/>
                </a:solidFill>
              </a:rPr>
              <a:t>) 4 GB file size</a:t>
            </a:r>
          </a:p>
          <a:p>
            <a:pPr marL="241300" lvl="0" indent="-241300">
              <a:spcBef>
                <a:spcPct val="20000"/>
              </a:spcBef>
              <a:buFont typeface="Arial" pitchFamily="34" charset="0"/>
              <a:buChar char="•"/>
              <a:defRPr/>
            </a:pPr>
            <a:r>
              <a:rPr lang="en-US" sz="2800" dirty="0" smtClean="0">
                <a:solidFill>
                  <a:prstClr val="black"/>
                </a:solidFill>
              </a:rPr>
              <a:t>Processor memory (especially limiting on 32 bit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wipe(down)">
                                      <p:cBhvr>
                                        <p:cTn id="7"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1087</Words>
  <Application>Microsoft Office PowerPoint</Application>
  <PresentationFormat>Custom</PresentationFormat>
  <Paragraphs>143</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vt:i4>
      </vt:variant>
    </vt:vector>
  </HeadingPairs>
  <TitlesOfParts>
    <vt:vector size="5" baseType="lpstr">
      <vt:lpstr>Office Theme</vt:lpstr>
      <vt:lpstr>Graph Sheet</vt:lpstr>
      <vt:lpstr>Equation</vt:lpstr>
      <vt:lpstr>Picture</vt:lpstr>
      <vt:lpstr>Slide 1</vt:lpstr>
    </vt:vector>
  </TitlesOfParts>
  <Company>Utah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Horsburgh</dc:creator>
  <cp:lastModifiedBy>David Tarboton</cp:lastModifiedBy>
  <cp:revision>144</cp:revision>
  <dcterms:created xsi:type="dcterms:W3CDTF">2008-12-10T21:36:13Z</dcterms:created>
  <dcterms:modified xsi:type="dcterms:W3CDTF">2009-12-10T01:23:41Z</dcterms:modified>
</cp:coreProperties>
</file>