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4"/>
  </p:notesMasterIdLst>
  <p:handoutMasterIdLst>
    <p:handoutMasterId r:id="rId5"/>
  </p:handoutMasterIdLst>
  <p:sldIdLst>
    <p:sldId id="256" r:id="rId2"/>
    <p:sldId id="258" r:id="rId3"/>
  </p:sldIdLst>
  <p:sldSz cx="32918400" cy="43891200"/>
  <p:notesSz cx="6858000" cy="91995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7B00"/>
    <a:srgbClr val="006600"/>
    <a:srgbClr val="FFFFCC"/>
    <a:srgbClr val="FFCCCC"/>
    <a:srgbClr val="990000"/>
    <a:srgbClr val="FF3300"/>
    <a:srgbClr val="E6E234"/>
    <a:srgbClr val="CAA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6596" autoAdjust="0"/>
    <p:restoredTop sz="95938" autoAdjust="0"/>
  </p:normalViewPr>
  <p:slideViewPr>
    <p:cSldViewPr snapToGrid="0">
      <p:cViewPr varScale="1">
        <p:scale>
          <a:sx n="17" d="100"/>
          <a:sy n="17" d="100"/>
        </p:scale>
        <p:origin x="5640" y="120"/>
      </p:cViewPr>
      <p:guideLst>
        <p:guide orient="horz" pos="13824"/>
        <p:guide pos="10368"/>
      </p:guideLst>
    </p:cSldViewPr>
  </p:slideViewPr>
  <p:outlineViewPr>
    <p:cViewPr>
      <p:scale>
        <a:sx n="66" d="100"/>
        <a:sy n="66"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53CCE145-2A5B-4C83-8EB6-CC4174CFF4CB}"/>
              </a:ext>
            </a:extLst>
          </p:cNvPr>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lvl1pPr defTabSz="915988">
              <a:defRPr sz="1300">
                <a:latin typeface="Times New Roman" panose="02020603050405020304" pitchFamily="18" charset="0"/>
              </a:defRPr>
            </a:lvl1pPr>
          </a:lstStyle>
          <a:p>
            <a:endParaRPr lang="en-US" altLang="en-US"/>
          </a:p>
        </p:txBody>
      </p:sp>
      <p:sp>
        <p:nvSpPr>
          <p:cNvPr id="4099" name="Rectangle 1027">
            <a:extLst>
              <a:ext uri="{FF2B5EF4-FFF2-40B4-BE49-F238E27FC236}">
                <a16:creationId xmlns:a16="http://schemas.microsoft.com/office/drawing/2014/main" id="{7ED37533-835C-49B7-A41F-DCAB4E405CA5}"/>
              </a:ext>
            </a:extLst>
          </p:cNvPr>
          <p:cNvSpPr>
            <a:spLocks noGrp="1" noChangeArrowheads="1"/>
          </p:cNvSpPr>
          <p:nvPr>
            <p:ph type="dt" sz="quarter" idx="1"/>
          </p:nvPr>
        </p:nvSpPr>
        <p:spPr bwMode="auto">
          <a:xfrm>
            <a:off x="388620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lvl1pPr algn="r" defTabSz="915988">
              <a:defRPr sz="1300">
                <a:latin typeface="Times New Roman" panose="02020603050405020304" pitchFamily="18" charset="0"/>
              </a:defRPr>
            </a:lvl1pPr>
          </a:lstStyle>
          <a:p>
            <a:endParaRPr lang="en-US" altLang="en-US"/>
          </a:p>
        </p:txBody>
      </p:sp>
      <p:sp>
        <p:nvSpPr>
          <p:cNvPr id="4100" name="Rectangle 1028">
            <a:extLst>
              <a:ext uri="{FF2B5EF4-FFF2-40B4-BE49-F238E27FC236}">
                <a16:creationId xmlns:a16="http://schemas.microsoft.com/office/drawing/2014/main" id="{7394048C-8ECE-484E-ABB4-9FF7A67E69E9}"/>
              </a:ext>
            </a:extLst>
          </p:cNvPr>
          <p:cNvSpPr>
            <a:spLocks noGrp="1" noChangeArrowheads="1"/>
          </p:cNvSpPr>
          <p:nvPr>
            <p:ph type="ftr" sz="quarter" idx="2"/>
          </p:nvPr>
        </p:nvSpPr>
        <p:spPr bwMode="auto">
          <a:xfrm>
            <a:off x="0" y="873760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b" anchorCtr="0" compatLnSpc="1">
            <a:prstTxWarp prst="textNoShape">
              <a:avLst/>
            </a:prstTxWarp>
          </a:bodyPr>
          <a:lstStyle>
            <a:lvl1pPr defTabSz="915988">
              <a:defRPr sz="1300">
                <a:latin typeface="Times New Roman" panose="02020603050405020304" pitchFamily="18" charset="0"/>
              </a:defRPr>
            </a:lvl1pPr>
          </a:lstStyle>
          <a:p>
            <a:endParaRPr lang="en-US" altLang="en-US"/>
          </a:p>
        </p:txBody>
      </p:sp>
      <p:sp>
        <p:nvSpPr>
          <p:cNvPr id="4101" name="Rectangle 1029">
            <a:extLst>
              <a:ext uri="{FF2B5EF4-FFF2-40B4-BE49-F238E27FC236}">
                <a16:creationId xmlns:a16="http://schemas.microsoft.com/office/drawing/2014/main" id="{2B3B57A5-A2CE-4585-97A5-631495CB62C4}"/>
              </a:ext>
            </a:extLst>
          </p:cNvPr>
          <p:cNvSpPr>
            <a:spLocks noGrp="1" noChangeArrowheads="1"/>
          </p:cNvSpPr>
          <p:nvPr>
            <p:ph type="sldNum" sz="quarter" idx="3"/>
          </p:nvPr>
        </p:nvSpPr>
        <p:spPr bwMode="auto">
          <a:xfrm>
            <a:off x="3886200" y="873760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b" anchorCtr="0" compatLnSpc="1">
            <a:prstTxWarp prst="textNoShape">
              <a:avLst/>
            </a:prstTxWarp>
          </a:bodyPr>
          <a:lstStyle>
            <a:lvl1pPr algn="r" defTabSz="915988">
              <a:defRPr sz="1300">
                <a:latin typeface="Times New Roman" panose="02020603050405020304" pitchFamily="18" charset="0"/>
              </a:defRPr>
            </a:lvl1pPr>
          </a:lstStyle>
          <a:p>
            <a:fld id="{1EE85D64-B183-4187-810E-AD82672F538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5D9BCB7E-380F-4265-9E90-B6AEA336D0E9}"/>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23907" name="Rectangle 3">
            <a:extLst>
              <a:ext uri="{FF2B5EF4-FFF2-40B4-BE49-F238E27FC236}">
                <a16:creationId xmlns:a16="http://schemas.microsoft.com/office/drawing/2014/main" id="{0352A8FF-091A-4278-9CBC-51929197574F}"/>
              </a:ext>
            </a:extLst>
          </p:cNvPr>
          <p:cNvSpPr>
            <a:spLocks noGrp="1" noChangeArrowheads="1"/>
          </p:cNvSpPr>
          <p:nvPr>
            <p:ph type="dt" idx="1"/>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123908" name="Rectangle 4">
            <a:extLst>
              <a:ext uri="{FF2B5EF4-FFF2-40B4-BE49-F238E27FC236}">
                <a16:creationId xmlns:a16="http://schemas.microsoft.com/office/drawing/2014/main" id="{39DDA1D7-BFD9-4B8F-B881-D5BDCD93DCE1}"/>
              </a:ext>
            </a:extLst>
          </p:cNvPr>
          <p:cNvSpPr>
            <a:spLocks noRot="1" noChangeArrowheads="1" noTextEdit="1"/>
          </p:cNvSpPr>
          <p:nvPr>
            <p:ph type="sldImg" idx="2"/>
          </p:nvPr>
        </p:nvSpPr>
        <p:spPr bwMode="auto">
          <a:xfrm>
            <a:off x="2133600" y="688975"/>
            <a:ext cx="2589213" cy="34512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3909" name="Rectangle 5">
            <a:extLst>
              <a:ext uri="{FF2B5EF4-FFF2-40B4-BE49-F238E27FC236}">
                <a16:creationId xmlns:a16="http://schemas.microsoft.com/office/drawing/2014/main" id="{1A7DE8B5-54EE-416A-AC2A-C0EEE8368118}"/>
              </a:ext>
            </a:extLst>
          </p:cNvPr>
          <p:cNvSpPr>
            <a:spLocks noGrp="1" noChangeArrowheads="1"/>
          </p:cNvSpPr>
          <p:nvPr>
            <p:ph type="body" sz="quarter" idx="3"/>
          </p:nvPr>
        </p:nvSpPr>
        <p:spPr bwMode="auto">
          <a:xfrm>
            <a:off x="685800" y="4370388"/>
            <a:ext cx="54864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10" name="Rectangle 6">
            <a:extLst>
              <a:ext uri="{FF2B5EF4-FFF2-40B4-BE49-F238E27FC236}">
                <a16:creationId xmlns:a16="http://schemas.microsoft.com/office/drawing/2014/main" id="{408D9AD5-5BBB-4BE9-B61C-E48894A51788}"/>
              </a:ext>
            </a:extLst>
          </p:cNvPr>
          <p:cNvSpPr>
            <a:spLocks noGrp="1" noChangeArrowheads="1"/>
          </p:cNvSpPr>
          <p:nvPr>
            <p:ph type="ftr" sz="quarter" idx="4"/>
          </p:nvPr>
        </p:nvSpPr>
        <p:spPr bwMode="auto">
          <a:xfrm>
            <a:off x="0"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23911" name="Rectangle 7">
            <a:extLst>
              <a:ext uri="{FF2B5EF4-FFF2-40B4-BE49-F238E27FC236}">
                <a16:creationId xmlns:a16="http://schemas.microsoft.com/office/drawing/2014/main" id="{C1B5E9B8-E743-4BE3-B28E-7D2D79381958}"/>
              </a:ext>
            </a:extLst>
          </p:cNvPr>
          <p:cNvSpPr>
            <a:spLocks noGrp="1" noChangeArrowheads="1"/>
          </p:cNvSpPr>
          <p:nvPr>
            <p:ph type="sldNum" sz="quarter" idx="5"/>
          </p:nvPr>
        </p:nvSpPr>
        <p:spPr bwMode="auto">
          <a:xfrm>
            <a:off x="3884613"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221692A-72E0-4DCD-92A6-34AE7E4150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76CF0B-3D56-4F0D-8463-5D8915EF89BF}"/>
              </a:ext>
            </a:extLst>
          </p:cNvPr>
          <p:cNvSpPr>
            <a:spLocks noGrp="1" noChangeArrowheads="1"/>
          </p:cNvSpPr>
          <p:nvPr>
            <p:ph type="sldNum" sz="quarter" idx="5"/>
          </p:nvPr>
        </p:nvSpPr>
        <p:spPr>
          <a:ln/>
        </p:spPr>
        <p:txBody>
          <a:bodyPr/>
          <a:lstStyle/>
          <a:p>
            <a:fld id="{BED26C5D-4400-45B1-A812-C8B532AA1343}" type="slidenum">
              <a:rPr lang="en-US" altLang="en-US"/>
              <a:pPr/>
              <a:t>1</a:t>
            </a:fld>
            <a:endParaRPr lang="en-US" altLang="en-US"/>
          </a:p>
        </p:txBody>
      </p:sp>
      <p:sp>
        <p:nvSpPr>
          <p:cNvPr id="124930" name="Rectangle 2">
            <a:extLst>
              <a:ext uri="{FF2B5EF4-FFF2-40B4-BE49-F238E27FC236}">
                <a16:creationId xmlns:a16="http://schemas.microsoft.com/office/drawing/2014/main" id="{8BDB3371-1966-47B9-9F33-E01B7D27F64E}"/>
              </a:ext>
            </a:extLst>
          </p:cNvPr>
          <p:cNvSpPr>
            <a:spLocks noRot="1" noChangeArrowheads="1" noTextEdit="1"/>
          </p:cNvSpPr>
          <p:nvPr>
            <p:ph type="sldImg"/>
          </p:nvPr>
        </p:nvSpPr>
        <p:spPr>
          <a:xfrm>
            <a:off x="2135188" y="688975"/>
            <a:ext cx="2589212" cy="3451225"/>
          </a:xfrm>
          <a:ln/>
        </p:spPr>
      </p:sp>
      <p:sp>
        <p:nvSpPr>
          <p:cNvPr id="124931" name="Rectangle 3">
            <a:extLst>
              <a:ext uri="{FF2B5EF4-FFF2-40B4-BE49-F238E27FC236}">
                <a16:creationId xmlns:a16="http://schemas.microsoft.com/office/drawing/2014/main" id="{379F73B2-9830-458F-84A3-9A9366659BF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B00B-16C9-45AF-92B0-0674757F4C96}"/>
              </a:ext>
            </a:extLst>
          </p:cNvPr>
          <p:cNvSpPr>
            <a:spLocks noGrp="1"/>
          </p:cNvSpPr>
          <p:nvPr>
            <p:ph type="ctrTitle"/>
          </p:nvPr>
        </p:nvSpPr>
        <p:spPr>
          <a:xfrm>
            <a:off x="4114800" y="7183438"/>
            <a:ext cx="24688800" cy="15279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BBE605-C878-4A87-A519-F456A424F849}"/>
              </a:ext>
            </a:extLst>
          </p:cNvPr>
          <p:cNvSpPr>
            <a:spLocks noGrp="1"/>
          </p:cNvSpPr>
          <p:nvPr>
            <p:ph type="subTitle" idx="1"/>
          </p:nvPr>
        </p:nvSpPr>
        <p:spPr>
          <a:xfrm>
            <a:off x="4114800" y="23053675"/>
            <a:ext cx="24688800" cy="10596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D5AB9B-92DF-437B-89FA-6D1B51DE8D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99FCCC-E4EB-4A02-863C-A11FD3F3FA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CC58C4-A0E6-4796-AB30-86E5006AF0A6}"/>
              </a:ext>
            </a:extLst>
          </p:cNvPr>
          <p:cNvSpPr>
            <a:spLocks noGrp="1"/>
          </p:cNvSpPr>
          <p:nvPr>
            <p:ph type="sldNum" sz="quarter" idx="12"/>
          </p:nvPr>
        </p:nvSpPr>
        <p:spPr/>
        <p:txBody>
          <a:bodyPr/>
          <a:lstStyle>
            <a:lvl1pPr>
              <a:defRPr/>
            </a:lvl1pPr>
          </a:lstStyle>
          <a:p>
            <a:fld id="{F983F8F4-A583-4669-8A2D-99DAB5B9BA34}" type="slidenum">
              <a:rPr lang="en-US" altLang="en-US"/>
              <a:pPr/>
              <a:t>‹#›</a:t>
            </a:fld>
            <a:endParaRPr lang="en-US" altLang="en-US"/>
          </a:p>
        </p:txBody>
      </p:sp>
    </p:spTree>
    <p:extLst>
      <p:ext uri="{BB962C8B-B14F-4D97-AF65-F5344CB8AC3E}">
        <p14:creationId xmlns:p14="http://schemas.microsoft.com/office/powerpoint/2010/main" val="15121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9EF5-AB0A-4579-9BFC-7EA035D60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A6083-722A-4A06-BC85-2B44A757E6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CAD3B-85AF-489A-953A-4D7719E9BBE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42DBEC-612C-4DA8-B4FA-16A0DBEDF8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7437390-B1E0-45C6-B64B-273F17011B81}"/>
              </a:ext>
            </a:extLst>
          </p:cNvPr>
          <p:cNvSpPr>
            <a:spLocks noGrp="1"/>
          </p:cNvSpPr>
          <p:nvPr>
            <p:ph type="sldNum" sz="quarter" idx="12"/>
          </p:nvPr>
        </p:nvSpPr>
        <p:spPr/>
        <p:txBody>
          <a:bodyPr/>
          <a:lstStyle>
            <a:lvl1pPr>
              <a:defRPr/>
            </a:lvl1pPr>
          </a:lstStyle>
          <a:p>
            <a:fld id="{49507758-C2C3-448B-A8ED-AE059F5980E3}" type="slidenum">
              <a:rPr lang="en-US" altLang="en-US"/>
              <a:pPr/>
              <a:t>‹#›</a:t>
            </a:fld>
            <a:endParaRPr lang="en-US" altLang="en-US"/>
          </a:p>
        </p:txBody>
      </p:sp>
    </p:spTree>
    <p:extLst>
      <p:ext uri="{BB962C8B-B14F-4D97-AF65-F5344CB8AC3E}">
        <p14:creationId xmlns:p14="http://schemas.microsoft.com/office/powerpoint/2010/main" val="13348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82E18-E38F-4932-9625-18BB92A5DDA9}"/>
              </a:ext>
            </a:extLst>
          </p:cNvPr>
          <p:cNvSpPr>
            <a:spLocks noGrp="1"/>
          </p:cNvSpPr>
          <p:nvPr>
            <p:ph type="title" orient="vert"/>
          </p:nvPr>
        </p:nvSpPr>
        <p:spPr>
          <a:xfrm>
            <a:off x="23455313" y="3902075"/>
            <a:ext cx="6994525" cy="351123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42425-79DD-407F-BEC3-05DE16D6398A}"/>
              </a:ext>
            </a:extLst>
          </p:cNvPr>
          <p:cNvSpPr>
            <a:spLocks noGrp="1"/>
          </p:cNvSpPr>
          <p:nvPr>
            <p:ph type="body" orient="vert" idx="1"/>
          </p:nvPr>
        </p:nvSpPr>
        <p:spPr>
          <a:xfrm>
            <a:off x="2468563" y="3902075"/>
            <a:ext cx="20834350" cy="35112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0A96F-0B9F-4F4E-87A6-EF1C73215C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4B63419-6559-448D-ACC8-7AB59BD50E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F09C368-E3B1-49DA-A51C-FA5B9D7BF1A9}"/>
              </a:ext>
            </a:extLst>
          </p:cNvPr>
          <p:cNvSpPr>
            <a:spLocks noGrp="1"/>
          </p:cNvSpPr>
          <p:nvPr>
            <p:ph type="sldNum" sz="quarter" idx="12"/>
          </p:nvPr>
        </p:nvSpPr>
        <p:spPr/>
        <p:txBody>
          <a:bodyPr/>
          <a:lstStyle>
            <a:lvl1pPr>
              <a:defRPr/>
            </a:lvl1pPr>
          </a:lstStyle>
          <a:p>
            <a:fld id="{1AD18381-4AE4-4B20-8D38-8B391AE3DCCC}" type="slidenum">
              <a:rPr lang="en-US" altLang="en-US"/>
              <a:pPr/>
              <a:t>‹#›</a:t>
            </a:fld>
            <a:endParaRPr lang="en-US" altLang="en-US"/>
          </a:p>
        </p:txBody>
      </p:sp>
    </p:spTree>
    <p:extLst>
      <p:ext uri="{BB962C8B-B14F-4D97-AF65-F5344CB8AC3E}">
        <p14:creationId xmlns:p14="http://schemas.microsoft.com/office/powerpoint/2010/main" val="263398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07AD-38B6-47D5-969B-863D1A078AD0}"/>
              </a:ext>
            </a:extLst>
          </p:cNvPr>
          <p:cNvSpPr>
            <a:spLocks noGrp="1"/>
          </p:cNvSpPr>
          <p:nvPr>
            <p:ph type="title" sz="quarter"/>
          </p:nvPr>
        </p:nvSpPr>
        <p:spPr>
          <a:xfrm>
            <a:off x="2468563" y="3902075"/>
            <a:ext cx="27981275" cy="73152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EF2E117-47B2-4E0F-9338-48E0FA67740D}"/>
              </a:ext>
            </a:extLst>
          </p:cNvPr>
          <p:cNvSpPr>
            <a:spLocks noGrp="1"/>
          </p:cNvSpPr>
          <p:nvPr>
            <p:ph sz="quarter" idx="1"/>
          </p:nvPr>
        </p:nvSpPr>
        <p:spPr>
          <a:xfrm>
            <a:off x="2468563" y="12679363"/>
            <a:ext cx="13914437" cy="1309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1FFC0-EDD6-4BB8-A31A-AB76E4CB5E42}"/>
              </a:ext>
            </a:extLst>
          </p:cNvPr>
          <p:cNvSpPr>
            <a:spLocks noGrp="1"/>
          </p:cNvSpPr>
          <p:nvPr>
            <p:ph sz="quarter" idx="2"/>
          </p:nvPr>
        </p:nvSpPr>
        <p:spPr>
          <a:xfrm>
            <a:off x="16535400" y="12679363"/>
            <a:ext cx="13914438" cy="1309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D733FB5-E0E1-4C72-8CF9-84A01B55988C}"/>
              </a:ext>
            </a:extLst>
          </p:cNvPr>
          <p:cNvSpPr>
            <a:spLocks noGrp="1"/>
          </p:cNvSpPr>
          <p:nvPr>
            <p:ph sz="quarter" idx="3"/>
          </p:nvPr>
        </p:nvSpPr>
        <p:spPr>
          <a:xfrm>
            <a:off x="2468563" y="25922288"/>
            <a:ext cx="13914437" cy="1309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94E5C74-47AA-4854-8C22-073E623BC1B4}"/>
              </a:ext>
            </a:extLst>
          </p:cNvPr>
          <p:cNvSpPr>
            <a:spLocks noGrp="1"/>
          </p:cNvSpPr>
          <p:nvPr>
            <p:ph sz="quarter" idx="4"/>
          </p:nvPr>
        </p:nvSpPr>
        <p:spPr>
          <a:xfrm>
            <a:off x="16535400" y="25922288"/>
            <a:ext cx="13914438" cy="1309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BBEE5-FF19-4C88-9F36-A3895E037719}"/>
              </a:ext>
            </a:extLst>
          </p:cNvPr>
          <p:cNvSpPr>
            <a:spLocks noGrp="1"/>
          </p:cNvSpPr>
          <p:nvPr>
            <p:ph type="dt" sz="half" idx="10"/>
          </p:nvPr>
        </p:nvSpPr>
        <p:spPr>
          <a:xfrm>
            <a:off x="2468563" y="39989125"/>
            <a:ext cx="6858000" cy="29273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82E5CD6-4044-4369-82A6-502150A84976}"/>
              </a:ext>
            </a:extLst>
          </p:cNvPr>
          <p:cNvSpPr>
            <a:spLocks noGrp="1"/>
          </p:cNvSpPr>
          <p:nvPr>
            <p:ph type="ftr" sz="quarter" idx="11"/>
          </p:nvPr>
        </p:nvSpPr>
        <p:spPr>
          <a:xfrm>
            <a:off x="11247438" y="39989125"/>
            <a:ext cx="10423525" cy="29273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EC6C6AF-194C-4DA4-8ACB-B937516F2DCE}"/>
              </a:ext>
            </a:extLst>
          </p:cNvPr>
          <p:cNvSpPr>
            <a:spLocks noGrp="1"/>
          </p:cNvSpPr>
          <p:nvPr>
            <p:ph type="sldNum" sz="quarter" idx="12"/>
          </p:nvPr>
        </p:nvSpPr>
        <p:spPr>
          <a:xfrm>
            <a:off x="23591838" y="39989125"/>
            <a:ext cx="6858000" cy="2927350"/>
          </a:xfrm>
        </p:spPr>
        <p:txBody>
          <a:bodyPr/>
          <a:lstStyle>
            <a:lvl1pPr>
              <a:defRPr/>
            </a:lvl1pPr>
          </a:lstStyle>
          <a:p>
            <a:fld id="{78BC39DA-B49F-4955-BACF-26A3DE6ED241}" type="slidenum">
              <a:rPr lang="en-US" altLang="en-US"/>
              <a:pPr/>
              <a:t>‹#›</a:t>
            </a:fld>
            <a:endParaRPr lang="en-US" altLang="en-US"/>
          </a:p>
        </p:txBody>
      </p:sp>
    </p:spTree>
    <p:extLst>
      <p:ext uri="{BB962C8B-B14F-4D97-AF65-F5344CB8AC3E}">
        <p14:creationId xmlns:p14="http://schemas.microsoft.com/office/powerpoint/2010/main" val="22295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37A3-8E31-4B34-B72A-348883022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4B8B9-67BA-464C-94DE-694BF879B2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8606-787E-47D1-8BEF-FDCE8A85FC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96DAB4-8BD0-4D66-806C-0ED111E82F0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342E9B-9A15-4572-AF00-DC00C773DC68}"/>
              </a:ext>
            </a:extLst>
          </p:cNvPr>
          <p:cNvSpPr>
            <a:spLocks noGrp="1"/>
          </p:cNvSpPr>
          <p:nvPr>
            <p:ph type="sldNum" sz="quarter" idx="12"/>
          </p:nvPr>
        </p:nvSpPr>
        <p:spPr/>
        <p:txBody>
          <a:bodyPr/>
          <a:lstStyle>
            <a:lvl1pPr>
              <a:defRPr/>
            </a:lvl1pPr>
          </a:lstStyle>
          <a:p>
            <a:fld id="{F8684B26-86A5-43D6-B8D7-022B794D6F14}" type="slidenum">
              <a:rPr lang="en-US" altLang="en-US"/>
              <a:pPr/>
              <a:t>‹#›</a:t>
            </a:fld>
            <a:endParaRPr lang="en-US" altLang="en-US"/>
          </a:p>
        </p:txBody>
      </p:sp>
    </p:spTree>
    <p:extLst>
      <p:ext uri="{BB962C8B-B14F-4D97-AF65-F5344CB8AC3E}">
        <p14:creationId xmlns:p14="http://schemas.microsoft.com/office/powerpoint/2010/main" val="412906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0EFF-9D09-4773-8A0B-FC3D514F4B57}"/>
              </a:ext>
            </a:extLst>
          </p:cNvPr>
          <p:cNvSpPr>
            <a:spLocks noGrp="1"/>
          </p:cNvSpPr>
          <p:nvPr>
            <p:ph type="title"/>
          </p:nvPr>
        </p:nvSpPr>
        <p:spPr>
          <a:xfrm>
            <a:off x="2246313" y="10942638"/>
            <a:ext cx="28392437" cy="18257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94DEB4-AB9B-4109-912E-0126E84226A6}"/>
              </a:ext>
            </a:extLst>
          </p:cNvPr>
          <p:cNvSpPr>
            <a:spLocks noGrp="1"/>
          </p:cNvSpPr>
          <p:nvPr>
            <p:ph type="body" idx="1"/>
          </p:nvPr>
        </p:nvSpPr>
        <p:spPr>
          <a:xfrm>
            <a:off x="2246313" y="29371925"/>
            <a:ext cx="28392437" cy="96012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2C98332-1672-47CF-81AE-6063AF59FA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AEFD1DF-D9E8-4281-9D24-B190BBDC43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0DFABA-798A-4E39-BC73-180CC13820E0}"/>
              </a:ext>
            </a:extLst>
          </p:cNvPr>
          <p:cNvSpPr>
            <a:spLocks noGrp="1"/>
          </p:cNvSpPr>
          <p:nvPr>
            <p:ph type="sldNum" sz="quarter" idx="12"/>
          </p:nvPr>
        </p:nvSpPr>
        <p:spPr/>
        <p:txBody>
          <a:bodyPr/>
          <a:lstStyle>
            <a:lvl1pPr>
              <a:defRPr/>
            </a:lvl1pPr>
          </a:lstStyle>
          <a:p>
            <a:fld id="{FF7C6233-ED0B-4EB6-93AF-D5EC9116EA1B}" type="slidenum">
              <a:rPr lang="en-US" altLang="en-US"/>
              <a:pPr/>
              <a:t>‹#›</a:t>
            </a:fld>
            <a:endParaRPr lang="en-US" altLang="en-US"/>
          </a:p>
        </p:txBody>
      </p:sp>
    </p:spTree>
    <p:extLst>
      <p:ext uri="{BB962C8B-B14F-4D97-AF65-F5344CB8AC3E}">
        <p14:creationId xmlns:p14="http://schemas.microsoft.com/office/powerpoint/2010/main" val="250189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557B-DBAF-487E-958C-796C44D75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C30D8-4489-4EF4-8630-28DEF6E76169}"/>
              </a:ext>
            </a:extLst>
          </p:cNvPr>
          <p:cNvSpPr>
            <a:spLocks noGrp="1"/>
          </p:cNvSpPr>
          <p:nvPr>
            <p:ph sz="half" idx="1"/>
          </p:nvPr>
        </p:nvSpPr>
        <p:spPr>
          <a:xfrm>
            <a:off x="2468563" y="12679363"/>
            <a:ext cx="13914437"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71E1D1-4F7F-47B6-8398-4F214CCD17F9}"/>
              </a:ext>
            </a:extLst>
          </p:cNvPr>
          <p:cNvSpPr>
            <a:spLocks noGrp="1"/>
          </p:cNvSpPr>
          <p:nvPr>
            <p:ph sz="half" idx="2"/>
          </p:nvPr>
        </p:nvSpPr>
        <p:spPr>
          <a:xfrm>
            <a:off x="16535400" y="12679363"/>
            <a:ext cx="13914438"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86CD1-AA02-475E-AA4C-AA51405916B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C98240-C9B1-4F72-9DBA-FC52123F99C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15530E-E871-4FA5-B200-AFE88BD2A36E}"/>
              </a:ext>
            </a:extLst>
          </p:cNvPr>
          <p:cNvSpPr>
            <a:spLocks noGrp="1"/>
          </p:cNvSpPr>
          <p:nvPr>
            <p:ph type="sldNum" sz="quarter" idx="12"/>
          </p:nvPr>
        </p:nvSpPr>
        <p:spPr/>
        <p:txBody>
          <a:bodyPr/>
          <a:lstStyle>
            <a:lvl1pPr>
              <a:defRPr/>
            </a:lvl1pPr>
          </a:lstStyle>
          <a:p>
            <a:fld id="{0612849E-F3C2-472B-8923-A3F14EB2EED4}" type="slidenum">
              <a:rPr lang="en-US" altLang="en-US"/>
              <a:pPr/>
              <a:t>‹#›</a:t>
            </a:fld>
            <a:endParaRPr lang="en-US" altLang="en-US"/>
          </a:p>
        </p:txBody>
      </p:sp>
    </p:spTree>
    <p:extLst>
      <p:ext uri="{BB962C8B-B14F-4D97-AF65-F5344CB8AC3E}">
        <p14:creationId xmlns:p14="http://schemas.microsoft.com/office/powerpoint/2010/main" val="123694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A2D4-F8EC-463A-BF3B-C9C00C4AA3A4}"/>
              </a:ext>
            </a:extLst>
          </p:cNvPr>
          <p:cNvSpPr>
            <a:spLocks noGrp="1"/>
          </p:cNvSpPr>
          <p:nvPr>
            <p:ph type="title"/>
          </p:nvPr>
        </p:nvSpPr>
        <p:spPr>
          <a:xfrm>
            <a:off x="2266950" y="2336800"/>
            <a:ext cx="28392438" cy="848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AC4B6D-BB96-495E-9BE5-D3D9E56A1954}"/>
              </a:ext>
            </a:extLst>
          </p:cNvPr>
          <p:cNvSpPr>
            <a:spLocks noGrp="1"/>
          </p:cNvSpPr>
          <p:nvPr>
            <p:ph type="body" idx="1"/>
          </p:nvPr>
        </p:nvSpPr>
        <p:spPr>
          <a:xfrm>
            <a:off x="2266950" y="10760075"/>
            <a:ext cx="13927138"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D71D47-909C-4BF6-ACDC-57FBA1F71F91}"/>
              </a:ext>
            </a:extLst>
          </p:cNvPr>
          <p:cNvSpPr>
            <a:spLocks noGrp="1"/>
          </p:cNvSpPr>
          <p:nvPr>
            <p:ph sz="half" idx="2"/>
          </p:nvPr>
        </p:nvSpPr>
        <p:spPr>
          <a:xfrm>
            <a:off x="2266950" y="16032163"/>
            <a:ext cx="13927138"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24B1A-4C28-4565-9095-AC92A54E0FA8}"/>
              </a:ext>
            </a:extLst>
          </p:cNvPr>
          <p:cNvSpPr>
            <a:spLocks noGrp="1"/>
          </p:cNvSpPr>
          <p:nvPr>
            <p:ph type="body" sz="quarter" idx="3"/>
          </p:nvPr>
        </p:nvSpPr>
        <p:spPr>
          <a:xfrm>
            <a:off x="16665575" y="10760075"/>
            <a:ext cx="13993813"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0725A0-3095-4541-BD9A-5B71C1540528}"/>
              </a:ext>
            </a:extLst>
          </p:cNvPr>
          <p:cNvSpPr>
            <a:spLocks noGrp="1"/>
          </p:cNvSpPr>
          <p:nvPr>
            <p:ph sz="quarter" idx="4"/>
          </p:nvPr>
        </p:nvSpPr>
        <p:spPr>
          <a:xfrm>
            <a:off x="16665575" y="16032163"/>
            <a:ext cx="13993813"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BE4C73-B2D6-4A0B-B629-3DD20B1D66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79F59B-E4E6-44F0-912B-6E938F23F89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FBC7E02-375F-4FE6-8108-10B8472FD6F5}"/>
              </a:ext>
            </a:extLst>
          </p:cNvPr>
          <p:cNvSpPr>
            <a:spLocks noGrp="1"/>
          </p:cNvSpPr>
          <p:nvPr>
            <p:ph type="sldNum" sz="quarter" idx="12"/>
          </p:nvPr>
        </p:nvSpPr>
        <p:spPr/>
        <p:txBody>
          <a:bodyPr/>
          <a:lstStyle>
            <a:lvl1pPr>
              <a:defRPr/>
            </a:lvl1pPr>
          </a:lstStyle>
          <a:p>
            <a:fld id="{A7341F3D-66EB-488F-BF22-F56DBBE084B4}" type="slidenum">
              <a:rPr lang="en-US" altLang="en-US"/>
              <a:pPr/>
              <a:t>‹#›</a:t>
            </a:fld>
            <a:endParaRPr lang="en-US" altLang="en-US"/>
          </a:p>
        </p:txBody>
      </p:sp>
    </p:spTree>
    <p:extLst>
      <p:ext uri="{BB962C8B-B14F-4D97-AF65-F5344CB8AC3E}">
        <p14:creationId xmlns:p14="http://schemas.microsoft.com/office/powerpoint/2010/main" val="314256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C774-394E-439A-AC2C-1757656F24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9DEFE4-6774-4FCD-98FE-5A4526264B0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E409B21-F2CF-421E-AC01-B65790BAC0A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8F69FD7-C3DA-4A3E-A074-457DDB59A94C}"/>
              </a:ext>
            </a:extLst>
          </p:cNvPr>
          <p:cNvSpPr>
            <a:spLocks noGrp="1"/>
          </p:cNvSpPr>
          <p:nvPr>
            <p:ph type="sldNum" sz="quarter" idx="12"/>
          </p:nvPr>
        </p:nvSpPr>
        <p:spPr/>
        <p:txBody>
          <a:bodyPr/>
          <a:lstStyle>
            <a:lvl1pPr>
              <a:defRPr/>
            </a:lvl1pPr>
          </a:lstStyle>
          <a:p>
            <a:fld id="{9167C649-171D-44E8-B21F-FD79F88F104F}" type="slidenum">
              <a:rPr lang="en-US" altLang="en-US"/>
              <a:pPr/>
              <a:t>‹#›</a:t>
            </a:fld>
            <a:endParaRPr lang="en-US" altLang="en-US"/>
          </a:p>
        </p:txBody>
      </p:sp>
    </p:spTree>
    <p:extLst>
      <p:ext uri="{BB962C8B-B14F-4D97-AF65-F5344CB8AC3E}">
        <p14:creationId xmlns:p14="http://schemas.microsoft.com/office/powerpoint/2010/main" val="426707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BE532-BB3F-4C7B-AF9C-D161758EA6C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D14BAC1-4BBF-4287-A252-F2358705565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959C7A-1FC5-4626-B74A-1A2362C429B9}"/>
              </a:ext>
            </a:extLst>
          </p:cNvPr>
          <p:cNvSpPr>
            <a:spLocks noGrp="1"/>
          </p:cNvSpPr>
          <p:nvPr>
            <p:ph type="sldNum" sz="quarter" idx="12"/>
          </p:nvPr>
        </p:nvSpPr>
        <p:spPr/>
        <p:txBody>
          <a:bodyPr/>
          <a:lstStyle>
            <a:lvl1pPr>
              <a:defRPr/>
            </a:lvl1pPr>
          </a:lstStyle>
          <a:p>
            <a:fld id="{65D114D6-AE83-4803-824B-5F4470D73B58}" type="slidenum">
              <a:rPr lang="en-US" altLang="en-US"/>
              <a:pPr/>
              <a:t>‹#›</a:t>
            </a:fld>
            <a:endParaRPr lang="en-US" altLang="en-US"/>
          </a:p>
        </p:txBody>
      </p:sp>
    </p:spTree>
    <p:extLst>
      <p:ext uri="{BB962C8B-B14F-4D97-AF65-F5344CB8AC3E}">
        <p14:creationId xmlns:p14="http://schemas.microsoft.com/office/powerpoint/2010/main" val="59677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F6CB-BDA7-467F-AC8C-113FF111741F}"/>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A0B33E-ACC6-470E-97FC-5F010802CDEE}"/>
              </a:ext>
            </a:extLst>
          </p:cNvPr>
          <p:cNvSpPr>
            <a:spLocks noGrp="1"/>
          </p:cNvSpPr>
          <p:nvPr>
            <p:ph idx="1"/>
          </p:nvPr>
        </p:nvSpPr>
        <p:spPr>
          <a:xfrm>
            <a:off x="13995400" y="6319838"/>
            <a:ext cx="16663988" cy="311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B4CB1F-F210-4514-8C37-C5ABE5182AC6}"/>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01D6AD-33AB-45B2-A5CA-BDDA7F17FE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5EB9250-8E88-4534-8A83-A71029A25E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FF9D07A-3276-4CE6-BA07-E3002AA226BF}"/>
              </a:ext>
            </a:extLst>
          </p:cNvPr>
          <p:cNvSpPr>
            <a:spLocks noGrp="1"/>
          </p:cNvSpPr>
          <p:nvPr>
            <p:ph type="sldNum" sz="quarter" idx="12"/>
          </p:nvPr>
        </p:nvSpPr>
        <p:spPr/>
        <p:txBody>
          <a:bodyPr/>
          <a:lstStyle>
            <a:lvl1pPr>
              <a:defRPr/>
            </a:lvl1pPr>
          </a:lstStyle>
          <a:p>
            <a:fld id="{AB2D6377-1C72-4DA5-9B8E-31345E23511F}" type="slidenum">
              <a:rPr lang="en-US" altLang="en-US"/>
              <a:pPr/>
              <a:t>‹#›</a:t>
            </a:fld>
            <a:endParaRPr lang="en-US" altLang="en-US"/>
          </a:p>
        </p:txBody>
      </p:sp>
    </p:spTree>
    <p:extLst>
      <p:ext uri="{BB962C8B-B14F-4D97-AF65-F5344CB8AC3E}">
        <p14:creationId xmlns:p14="http://schemas.microsoft.com/office/powerpoint/2010/main" val="167958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5AC1-BFA4-45C1-9021-EDE745158FE8}"/>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6008EF-EDEE-4094-80EB-560ABC191FC9}"/>
              </a:ext>
            </a:extLst>
          </p:cNvPr>
          <p:cNvSpPr>
            <a:spLocks noGrp="1"/>
          </p:cNvSpPr>
          <p:nvPr>
            <p:ph type="pic" idx="1"/>
          </p:nvPr>
        </p:nvSpPr>
        <p:spPr>
          <a:xfrm>
            <a:off x="13995400" y="6319838"/>
            <a:ext cx="16663988" cy="3119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EA89B-D57F-4DEB-BA9D-F245DDDACE12}"/>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66D684-384A-44CD-950E-70DC70FA37D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8505A36-4B89-4E08-AB17-3F9AF32C139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837AEC3-E861-4AA4-8774-458A26C5E368}"/>
              </a:ext>
            </a:extLst>
          </p:cNvPr>
          <p:cNvSpPr>
            <a:spLocks noGrp="1"/>
          </p:cNvSpPr>
          <p:nvPr>
            <p:ph type="sldNum" sz="quarter" idx="12"/>
          </p:nvPr>
        </p:nvSpPr>
        <p:spPr/>
        <p:txBody>
          <a:bodyPr/>
          <a:lstStyle>
            <a:lvl1pPr>
              <a:defRPr/>
            </a:lvl1pPr>
          </a:lstStyle>
          <a:p>
            <a:fld id="{E63B8C52-CCF3-408B-996D-8B736DB5625C}" type="slidenum">
              <a:rPr lang="en-US" altLang="en-US"/>
              <a:pPr/>
              <a:t>‹#›</a:t>
            </a:fld>
            <a:endParaRPr lang="en-US" altLang="en-US"/>
          </a:p>
        </p:txBody>
      </p:sp>
    </p:spTree>
    <p:extLst>
      <p:ext uri="{BB962C8B-B14F-4D97-AF65-F5344CB8AC3E}">
        <p14:creationId xmlns:p14="http://schemas.microsoft.com/office/powerpoint/2010/main" val="175544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7140613-279A-4AA9-905A-DBBCEAFE8979}"/>
              </a:ext>
            </a:extLst>
          </p:cNvPr>
          <p:cNvSpPr>
            <a:spLocks noGrp="1" noChangeArrowheads="1"/>
          </p:cNvSpPr>
          <p:nvPr>
            <p:ph type="title"/>
          </p:nvPr>
        </p:nvSpPr>
        <p:spPr bwMode="auto">
          <a:xfrm>
            <a:off x="2468563" y="3902075"/>
            <a:ext cx="2798127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40" tIns="219422" rIns="438840" bIns="219422" numCol="1" anchor="ctr" anchorCtr="0" compatLnSpc="1">
            <a:prstTxWarp prst="textNoShape">
              <a:avLst/>
            </a:prstTxWarp>
          </a:bodyPr>
          <a:lstStyle/>
          <a:p>
            <a:pPr lvl="0"/>
            <a:r>
              <a:rPr lang="en-US" altLang="en-US"/>
              <a:t>Click to edit Master title style</a:t>
            </a:r>
          </a:p>
        </p:txBody>
      </p:sp>
      <p:sp>
        <p:nvSpPr>
          <p:cNvPr id="101379" name="Rectangle 3">
            <a:extLst>
              <a:ext uri="{FF2B5EF4-FFF2-40B4-BE49-F238E27FC236}">
                <a16:creationId xmlns:a16="http://schemas.microsoft.com/office/drawing/2014/main" id="{4BD58916-8E4D-4B7B-A812-B4522BF9F027}"/>
              </a:ext>
            </a:extLst>
          </p:cNvPr>
          <p:cNvSpPr>
            <a:spLocks noGrp="1" noChangeArrowheads="1"/>
          </p:cNvSpPr>
          <p:nvPr>
            <p:ph type="body" idx="1"/>
          </p:nvPr>
        </p:nvSpPr>
        <p:spPr bwMode="auto">
          <a:xfrm>
            <a:off x="2468563" y="12679363"/>
            <a:ext cx="27981275" cy="263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40" tIns="219422" rIns="438840" bIns="2194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1380" name="Rectangle 4">
            <a:extLst>
              <a:ext uri="{FF2B5EF4-FFF2-40B4-BE49-F238E27FC236}">
                <a16:creationId xmlns:a16="http://schemas.microsoft.com/office/drawing/2014/main" id="{A53170C7-713D-4A1A-9412-5D81D4891315}"/>
              </a:ext>
            </a:extLst>
          </p:cNvPr>
          <p:cNvSpPr>
            <a:spLocks noGrp="1" noChangeArrowheads="1"/>
          </p:cNvSpPr>
          <p:nvPr>
            <p:ph type="dt" sz="half" idx="2"/>
          </p:nvPr>
        </p:nvSpPr>
        <p:spPr bwMode="auto">
          <a:xfrm>
            <a:off x="2468563"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40" tIns="219422" rIns="438840" bIns="219422" numCol="1" anchor="t" anchorCtr="0" compatLnSpc="1">
            <a:prstTxWarp prst="textNoShape">
              <a:avLst/>
            </a:prstTxWarp>
          </a:bodyPr>
          <a:lstStyle>
            <a:lvl1pPr defTabSz="4389438">
              <a:defRPr sz="6700">
                <a:latin typeface="+mn-lt"/>
              </a:defRPr>
            </a:lvl1pPr>
          </a:lstStyle>
          <a:p>
            <a:endParaRPr lang="en-US" altLang="en-US"/>
          </a:p>
        </p:txBody>
      </p:sp>
      <p:sp>
        <p:nvSpPr>
          <p:cNvPr id="101381" name="Rectangle 5">
            <a:extLst>
              <a:ext uri="{FF2B5EF4-FFF2-40B4-BE49-F238E27FC236}">
                <a16:creationId xmlns:a16="http://schemas.microsoft.com/office/drawing/2014/main" id="{F4811805-9B07-4706-8655-A1040A114CB1}"/>
              </a:ext>
            </a:extLst>
          </p:cNvPr>
          <p:cNvSpPr>
            <a:spLocks noGrp="1" noChangeArrowheads="1"/>
          </p:cNvSpPr>
          <p:nvPr>
            <p:ph type="ftr" sz="quarter" idx="3"/>
          </p:nvPr>
        </p:nvSpPr>
        <p:spPr bwMode="auto">
          <a:xfrm>
            <a:off x="11247438" y="39989125"/>
            <a:ext cx="104235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40" tIns="219422" rIns="438840" bIns="219422" numCol="1" anchor="t" anchorCtr="0" compatLnSpc="1">
            <a:prstTxWarp prst="textNoShape">
              <a:avLst/>
            </a:prstTxWarp>
          </a:bodyPr>
          <a:lstStyle>
            <a:lvl1pPr algn="ctr" defTabSz="4389438">
              <a:defRPr sz="6700">
                <a:latin typeface="+mn-lt"/>
              </a:defRPr>
            </a:lvl1pPr>
          </a:lstStyle>
          <a:p>
            <a:endParaRPr lang="en-US" altLang="en-US"/>
          </a:p>
        </p:txBody>
      </p:sp>
      <p:sp>
        <p:nvSpPr>
          <p:cNvPr id="101382" name="Rectangle 6">
            <a:extLst>
              <a:ext uri="{FF2B5EF4-FFF2-40B4-BE49-F238E27FC236}">
                <a16:creationId xmlns:a16="http://schemas.microsoft.com/office/drawing/2014/main" id="{40D87D7D-673C-4F4B-8529-A8EB91DFA2A1}"/>
              </a:ext>
            </a:extLst>
          </p:cNvPr>
          <p:cNvSpPr>
            <a:spLocks noGrp="1" noChangeArrowheads="1"/>
          </p:cNvSpPr>
          <p:nvPr>
            <p:ph type="sldNum" sz="quarter" idx="4"/>
          </p:nvPr>
        </p:nvSpPr>
        <p:spPr bwMode="auto">
          <a:xfrm>
            <a:off x="23591838"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40" tIns="219422" rIns="438840" bIns="219422" numCol="1" anchor="t" anchorCtr="0" compatLnSpc="1">
            <a:prstTxWarp prst="textNoShape">
              <a:avLst/>
            </a:prstTxWarp>
          </a:bodyPr>
          <a:lstStyle>
            <a:lvl1pPr algn="r" defTabSz="4389438">
              <a:defRPr sz="6700">
                <a:latin typeface="+mn-lt"/>
              </a:defRPr>
            </a:lvl1pPr>
          </a:lstStyle>
          <a:p>
            <a:fld id="{BB34A9B9-A5BA-49C0-A312-6D17C2E59B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anose="02020603050405020304" pitchFamily="18" charset="0"/>
        </a:defRPr>
      </a:lvl2pPr>
      <a:lvl3pPr algn="ctr" defTabSz="4389438" rtl="0" eaLnBrk="0" fontAlgn="base" hangingPunct="0">
        <a:spcBef>
          <a:spcPct val="0"/>
        </a:spcBef>
        <a:spcAft>
          <a:spcPct val="0"/>
        </a:spcAft>
        <a:defRPr sz="21100">
          <a:solidFill>
            <a:schemeClr val="tx2"/>
          </a:solidFill>
          <a:latin typeface="Times New Roman" panose="02020603050405020304" pitchFamily="18" charset="0"/>
        </a:defRPr>
      </a:lvl3pPr>
      <a:lvl4pPr algn="ctr" defTabSz="4389438" rtl="0" eaLnBrk="0" fontAlgn="base" hangingPunct="0">
        <a:spcBef>
          <a:spcPct val="0"/>
        </a:spcBef>
        <a:spcAft>
          <a:spcPct val="0"/>
        </a:spcAft>
        <a:defRPr sz="21100">
          <a:solidFill>
            <a:schemeClr val="tx2"/>
          </a:solidFill>
          <a:latin typeface="Times New Roman" panose="02020603050405020304" pitchFamily="18" charset="0"/>
        </a:defRPr>
      </a:lvl4pPr>
      <a:lvl5pPr algn="ctr" defTabSz="4389438" rtl="0" eaLnBrk="0" fontAlgn="base" hangingPunct="0">
        <a:spcBef>
          <a:spcPct val="0"/>
        </a:spcBef>
        <a:spcAft>
          <a:spcPct val="0"/>
        </a:spcAft>
        <a:defRPr sz="21100">
          <a:solidFill>
            <a:schemeClr val="tx2"/>
          </a:solidFill>
          <a:latin typeface="Times New Roman" panose="02020603050405020304" pitchFamily="18" charset="0"/>
        </a:defRPr>
      </a:lvl5pPr>
      <a:lvl6pPr marL="457200" algn="ctr" defTabSz="4389438" rtl="0"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rtl="0"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rtl="0"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rtl="0" eaLnBrk="0" fontAlgn="base" hangingPunct="0">
        <a:spcBef>
          <a:spcPct val="0"/>
        </a:spcBef>
        <a:spcAft>
          <a:spcPct val="0"/>
        </a:spcAft>
        <a:defRPr sz="21100">
          <a:solidFill>
            <a:schemeClr val="tx2"/>
          </a:solidFill>
          <a:latin typeface="Times New Roman" panose="02020603050405020304" pitchFamily="18" charset="0"/>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15.wmf"/><Relationship Id="rId3" Type="http://schemas.openxmlformats.org/officeDocument/2006/relationships/notesSlide" Target="../notesSlides/notesSlide1.xml"/><Relationship Id="rId21" Type="http://schemas.openxmlformats.org/officeDocument/2006/relationships/oleObject" Target="../embeddings/oleObject5.bin"/><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3.wmf"/><Relationship Id="rId2" Type="http://schemas.openxmlformats.org/officeDocument/2006/relationships/slideLayout" Target="../slideLayouts/slideLayout12.xml"/><Relationship Id="rId16" Type="http://schemas.openxmlformats.org/officeDocument/2006/relationships/oleObject" Target="../embeddings/oleObject3.bin"/><Relationship Id="rId20" Type="http://schemas.openxmlformats.org/officeDocument/2006/relationships/image" Target="../media/image4.png"/><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10.png"/><Relationship Id="rId24" Type="http://schemas.openxmlformats.org/officeDocument/2006/relationships/image" Target="../media/image6.wmf"/><Relationship Id="rId5" Type="http://schemas.openxmlformats.org/officeDocument/2006/relationships/oleObject" Target="../embeddings/oleObject1.bin"/><Relationship Id="rId15" Type="http://schemas.openxmlformats.org/officeDocument/2006/relationships/image" Target="../media/image14.wmf"/><Relationship Id="rId23" Type="http://schemas.openxmlformats.org/officeDocument/2006/relationships/oleObject" Target="../embeddings/oleObject6.bin"/><Relationship Id="rId10" Type="http://schemas.openxmlformats.org/officeDocument/2006/relationships/image" Target="../media/image2.wmf"/><Relationship Id="rId19" Type="http://schemas.openxmlformats.org/officeDocument/2006/relationships/oleObject" Target="../embeddings/oleObject4.bin"/><Relationship Id="rId4" Type="http://schemas.openxmlformats.org/officeDocument/2006/relationships/image" Target="../media/image7.png"/><Relationship Id="rId9" Type="http://schemas.openxmlformats.org/officeDocument/2006/relationships/oleObject" Target="../embeddings/oleObject2.bin"/><Relationship Id="rId14" Type="http://schemas.openxmlformats.org/officeDocument/2006/relationships/image" Target="../media/image13.wmf"/><Relationship Id="rId22"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7.emf"/><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85882"/>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492" name="Rectangle 324">
            <a:extLst>
              <a:ext uri="{FF2B5EF4-FFF2-40B4-BE49-F238E27FC236}">
                <a16:creationId xmlns:a16="http://schemas.microsoft.com/office/drawing/2014/main" id="{ED20D666-CADE-4F30-B042-DDC2C3A2492C}"/>
              </a:ext>
            </a:extLst>
          </p:cNvPr>
          <p:cNvSpPr>
            <a:spLocks noChangeArrowheads="1"/>
          </p:cNvSpPr>
          <p:nvPr/>
        </p:nvSpPr>
        <p:spPr bwMode="auto">
          <a:xfrm>
            <a:off x="24717375" y="35845750"/>
            <a:ext cx="4572000" cy="2076450"/>
          </a:xfrm>
          <a:prstGeom prst="rect">
            <a:avLst/>
          </a:prstGeom>
          <a:solidFill>
            <a:srgbClr val="E6E23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7437" name="Picture 269">
            <a:extLst>
              <a:ext uri="{FF2B5EF4-FFF2-40B4-BE49-F238E27FC236}">
                <a16:creationId xmlns:a16="http://schemas.microsoft.com/office/drawing/2014/main" id="{5DCCED00-05D5-4119-9577-2BBC9449472C}"/>
              </a:ext>
            </a:extLst>
          </p:cNvPr>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t="-2254" r="64201" b="49014"/>
          <a:stretch>
            <a:fillRect/>
          </a:stretch>
        </p:blipFill>
        <p:spPr>
          <a:xfrm>
            <a:off x="40090725" y="12393613"/>
            <a:ext cx="3781425" cy="3354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360" name="Object 192">
            <a:extLst>
              <a:ext uri="{FF2B5EF4-FFF2-40B4-BE49-F238E27FC236}">
                <a16:creationId xmlns:a16="http://schemas.microsoft.com/office/drawing/2014/main" id="{0D021EA0-9F93-46DE-88DF-CA6E9B0238EC}"/>
              </a:ext>
            </a:extLst>
          </p:cNvPr>
          <p:cNvGraphicFramePr>
            <a:graphicFrameLocks noChangeAspect="1"/>
          </p:cNvGraphicFramePr>
          <p:nvPr>
            <p:ph type="title" sz="quarter"/>
          </p:nvPr>
        </p:nvGraphicFramePr>
        <p:xfrm>
          <a:off x="1592263" y="3187700"/>
          <a:ext cx="2300287" cy="2341563"/>
        </p:xfrm>
        <a:graphic>
          <a:graphicData uri="http://schemas.openxmlformats.org/presentationml/2006/ole">
            <mc:AlternateContent xmlns:mc="http://schemas.openxmlformats.org/markup-compatibility/2006">
              <mc:Choice xmlns:v="urn:schemas-microsoft-com:vml" Requires="v">
                <p:oleObj spid="_x0000_s7653" name="Image Document" r:id="rId5" imgW="2299680" imgH="2341080" progId="Imaging.Document">
                  <p:embed/>
                </p:oleObj>
              </mc:Choice>
              <mc:Fallback>
                <p:oleObj name="Image Document" r:id="rId5" imgW="2299680" imgH="2341080" progId="Imaging.Document">
                  <p:embed/>
                  <p:pic>
                    <p:nvPicPr>
                      <p:cNvPr id="0" name="Object 192"/>
                      <p:cNvPicPr>
                        <a:picLocks noChangeAspect="1" noChangeArrowheads="1"/>
                      </p:cNvPicPr>
                      <p:nvPr/>
                    </p:nvPicPr>
                    <p:blipFill>
                      <a:blip r:embed="rId6">
                        <a:extLst>
                          <a:ext uri="{28A0092B-C50C-407E-A947-70E740481C1C}">
                            <a14:useLocalDpi xmlns:a14="http://schemas.microsoft.com/office/drawing/2010/main" val="0"/>
                          </a:ext>
                        </a:extLst>
                      </a:blip>
                      <a:srcRect r="4846" b="6087"/>
                      <a:stretch>
                        <a:fillRect/>
                      </a:stretch>
                    </p:blipFill>
                    <p:spPr bwMode="auto">
                      <a:xfrm>
                        <a:off x="1592263" y="3187700"/>
                        <a:ext cx="2300287"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316" name="Picture 148" descr="study_area_fig1">
            <a:extLst>
              <a:ext uri="{FF2B5EF4-FFF2-40B4-BE49-F238E27FC236}">
                <a16:creationId xmlns:a16="http://schemas.microsoft.com/office/drawing/2014/main" id="{A3824E4E-4183-41AA-98B5-D7379E51133D}"/>
              </a:ext>
            </a:extLst>
          </p:cNvPr>
          <p:cNvPicPr>
            <a:picLocks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914400" y="18386425"/>
            <a:ext cx="15732125" cy="775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98" name="Picture 230">
            <a:extLst>
              <a:ext uri="{FF2B5EF4-FFF2-40B4-BE49-F238E27FC236}">
                <a16:creationId xmlns:a16="http://schemas.microsoft.com/office/drawing/2014/main" id="{4EA60FA1-287B-438B-BD1D-54B9B4B15056}"/>
              </a:ext>
            </a:extLst>
          </p:cNvPr>
          <p:cNvPicPr>
            <a:picLocks noChangeAspect="1" noChangeArrowheads="1"/>
          </p:cNvPicPr>
          <p:nvPr>
            <p:ph sz="quarter" idx="2"/>
          </p:nvPr>
        </p:nvPicPr>
        <p:blipFill>
          <a:blip r:embed="rId8">
            <a:extLst>
              <a:ext uri="{28A0092B-C50C-407E-A947-70E740481C1C}">
                <a14:useLocalDpi xmlns:a14="http://schemas.microsoft.com/office/drawing/2010/main" val="0"/>
              </a:ext>
            </a:extLst>
          </a:blip>
          <a:srcRect r="20206" b="11174"/>
          <a:stretch>
            <a:fillRect/>
          </a:stretch>
        </p:blipFill>
        <p:spPr>
          <a:xfrm>
            <a:off x="25660350" y="8115300"/>
            <a:ext cx="6343650" cy="701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323" name="Object 155">
            <a:extLst>
              <a:ext uri="{FF2B5EF4-FFF2-40B4-BE49-F238E27FC236}">
                <a16:creationId xmlns:a16="http://schemas.microsoft.com/office/drawing/2014/main" id="{D5D9B515-444E-448D-8FDD-08A76222167F}"/>
              </a:ext>
            </a:extLst>
          </p:cNvPr>
          <p:cNvGraphicFramePr>
            <a:graphicFrameLocks noChangeAspect="1"/>
          </p:cNvGraphicFramePr>
          <p:nvPr>
            <p:ph sz="quarter" idx="3"/>
          </p:nvPr>
        </p:nvGraphicFramePr>
        <p:xfrm>
          <a:off x="27646313" y="4311650"/>
          <a:ext cx="4151312" cy="1143000"/>
        </p:xfrm>
        <a:graphic>
          <a:graphicData uri="http://schemas.openxmlformats.org/presentationml/2006/ole">
            <mc:AlternateContent xmlns:mc="http://schemas.openxmlformats.org/markup-compatibility/2006">
              <mc:Choice xmlns:v="urn:schemas-microsoft-com:vml" Requires="v">
                <p:oleObj spid="_x0000_s7654" name="Image Document" r:id="rId9" imgW="10239480" imgH="2819520" progId="Imaging.Document">
                  <p:embed/>
                </p:oleObj>
              </mc:Choice>
              <mc:Fallback>
                <p:oleObj name="Image Document" r:id="rId9" imgW="10239480" imgH="2819520" progId="Imaging.Document">
                  <p:embed/>
                  <p:pic>
                    <p:nvPicPr>
                      <p:cNvPr id="0" name="Object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46313" y="4311650"/>
                        <a:ext cx="41513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a:extLst>
              <a:ext uri="{FF2B5EF4-FFF2-40B4-BE49-F238E27FC236}">
                <a16:creationId xmlns:a16="http://schemas.microsoft.com/office/drawing/2014/main" id="{7CE2674A-E976-4E70-B7BB-48BC38FEBD45}"/>
              </a:ext>
            </a:extLst>
          </p:cNvPr>
          <p:cNvSpPr txBox="1">
            <a:spLocks noChangeArrowheads="1"/>
          </p:cNvSpPr>
          <p:nvPr/>
        </p:nvSpPr>
        <p:spPr bwMode="auto">
          <a:xfrm>
            <a:off x="0" y="974725"/>
            <a:ext cx="32918400" cy="32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40" tIns="219422" rIns="438840" bIns="219422">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100" b="1">
                <a:latin typeface="Korinna BT" pitchFamily="18" charset="0"/>
              </a:rPr>
              <a:t>  </a:t>
            </a:r>
            <a:r>
              <a:rPr lang="en-US" altLang="en-US" sz="9100" b="1">
                <a:effectLst>
                  <a:outerShdw blurRad="38100" dist="38100" dir="2700000" algn="tl">
                    <a:srgbClr val="C0C0C0"/>
                  </a:outerShdw>
                </a:effectLst>
                <a:latin typeface="Korinna BT" pitchFamily="18" charset="0"/>
              </a:rPr>
              <a:t>An Objective Method for the Intercomparison of Terrain Stability Models.</a:t>
            </a:r>
          </a:p>
        </p:txBody>
      </p:sp>
      <p:sp>
        <p:nvSpPr>
          <p:cNvPr id="2102" name="Text Box 54">
            <a:extLst>
              <a:ext uri="{FF2B5EF4-FFF2-40B4-BE49-F238E27FC236}">
                <a16:creationId xmlns:a16="http://schemas.microsoft.com/office/drawing/2014/main" id="{F04C0466-A0A9-4FFF-99A0-7B30221A4EC3}"/>
              </a:ext>
            </a:extLst>
          </p:cNvPr>
          <p:cNvSpPr txBox="1">
            <a:spLocks noChangeArrowheads="1"/>
          </p:cNvSpPr>
          <p:nvPr/>
        </p:nvSpPr>
        <p:spPr bwMode="auto">
          <a:xfrm>
            <a:off x="400050" y="6688138"/>
            <a:ext cx="16079788" cy="810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40" tIns="219422" rIns="438840" bIns="219422">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6600"/>
                </a:solidFill>
              </a:rPr>
              <a:t>A terrain stability map quantifies the propensity for landslide initiation at a point in space.  There are a number of process based models used for terrain stability mapping.  SHALSTAB (Montgomery et al., 1998; Dietrich et al., 2001) and SINMAP (Pack et al., 1998) are two such models that combine steady-state hydrology assumptions with the infinite slope stability model to quantify slope stability.  Inputs are digital elevation data from which slope and drainage area are evaluated as well as hydrologic and soil parameters.  SHALSTAB quantifies terrain instability in terms of the critical effective rainfall required to trigger pore pressure induced instability.  SINMAP quantifies terrain stability in terms of the probability that the infinite slope stability model factor of safety is greater than one over uniform probability distributions quantifying the uncertainty in model parameters.  These are two models with similar physical basis but they use different indices to quantify instability.  Because of this the relative performance of these models, when compared to observed landslide locations, is difficult to assess.  A new statistic based on the cumulative fraction of the stability index at locations of observed landslides, relative to the cumulative fraction of the stability index over the terrain has been developed.  This statistic quantifies the discriminatory capability of a stability map in terms of the degree to which a terrain stability map is successful in "capturing" observed landslides in areas mapped as unstable while minimizing the extent of these areas.  This statistic provides a way to compare models that use different stability indices and is a quantity that can be used for the calibration or optimization of model parameters using observed landslide initiation locations.  This is useful when physical data necessary to estimate model parameters is limited.  We show results where the performance of these models that use different indices are compared using data from the Chetwynd area in east central British Columbia where 696 landslide initiation locations were mapped.  We found that in this particular region slope was the dominant variable that discriminated terrain instability.  The optimally calibrated SHALSTAB and SINMAP models that also use drainage area as a predictor offered only marginal improvement over slope alone.  The additional flexibility of the probability framework used by SINMAP gave it a slight advantage over SHALSTAB in discriminating unstable terrain. </a:t>
            </a:r>
          </a:p>
        </p:txBody>
      </p:sp>
      <p:pic>
        <p:nvPicPr>
          <p:cNvPr id="7180" name="Picture 12">
            <a:extLst>
              <a:ext uri="{FF2B5EF4-FFF2-40B4-BE49-F238E27FC236}">
                <a16:creationId xmlns:a16="http://schemas.microsoft.com/office/drawing/2014/main" id="{AFCC1314-37B7-4C3B-9B3B-9572F40548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12975" y="2873375"/>
            <a:ext cx="42640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1" name="Text Box 13">
            <a:extLst>
              <a:ext uri="{FF2B5EF4-FFF2-40B4-BE49-F238E27FC236}">
                <a16:creationId xmlns:a16="http://schemas.microsoft.com/office/drawing/2014/main" id="{0A9C670D-85C1-43D4-B316-DD021CCEE49D}"/>
              </a:ext>
            </a:extLst>
          </p:cNvPr>
          <p:cNvSpPr txBox="1">
            <a:spLocks noChangeArrowheads="1"/>
          </p:cNvSpPr>
          <p:nvPr/>
        </p:nvSpPr>
        <p:spPr bwMode="auto">
          <a:xfrm>
            <a:off x="2817813" y="3962400"/>
            <a:ext cx="267462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pPr algn="ctr"/>
            <a:r>
              <a:rPr lang="en-US" altLang="en-US" sz="5300">
                <a:effectLst>
                  <a:outerShdw blurRad="38100" dist="38100" dir="2700000" algn="tl">
                    <a:srgbClr val="C0C0C0"/>
                  </a:outerShdw>
                </a:effectLst>
                <a:latin typeface="Korinna BT" pitchFamily="18" charset="0"/>
              </a:rPr>
              <a:t>Kiran Chinnayakanahalli, </a:t>
            </a:r>
            <a:r>
              <a:rPr lang="en-US" altLang="en-US" sz="5300">
                <a:effectLst>
                  <a:outerShdw blurRad="38100" dist="38100" dir="2700000" algn="tl">
                    <a:srgbClr val="C0C0C0"/>
                  </a:outerShdw>
                </a:effectLst>
                <a:latin typeface="Times New Roman" panose="02020603050405020304" pitchFamily="18" charset="0"/>
              </a:rPr>
              <a:t>David G. Tarboton</a:t>
            </a:r>
            <a:r>
              <a:rPr lang="en-US" altLang="en-US" sz="5300">
                <a:effectLst>
                  <a:outerShdw blurRad="38100" dist="38100" dir="2700000" algn="tl">
                    <a:srgbClr val="C0C0C0"/>
                  </a:outerShdw>
                </a:effectLst>
                <a:latin typeface="Korinna BT" pitchFamily="18" charset="0"/>
              </a:rPr>
              <a:t>, Robert T Pack</a:t>
            </a:r>
          </a:p>
          <a:p>
            <a:pPr algn="ctr"/>
            <a:r>
              <a:rPr lang="en-US" altLang="en-US" sz="5300">
                <a:effectLst>
                  <a:outerShdw blurRad="38100" dist="38100" dir="2700000" algn="tl">
                    <a:srgbClr val="C0C0C0"/>
                  </a:outerShdw>
                </a:effectLst>
                <a:latin typeface="Korinna BT" pitchFamily="18" charset="0"/>
              </a:rPr>
              <a:t>Utah State University, Civil &amp; Environmental Engineering Department, Logan, UT</a:t>
            </a:r>
          </a:p>
        </p:txBody>
      </p:sp>
      <p:sp>
        <p:nvSpPr>
          <p:cNvPr id="7279" name="Text Box 111">
            <a:extLst>
              <a:ext uri="{FF2B5EF4-FFF2-40B4-BE49-F238E27FC236}">
                <a16:creationId xmlns:a16="http://schemas.microsoft.com/office/drawing/2014/main" id="{FE73A569-085D-49B4-A3D7-301017376453}"/>
              </a:ext>
            </a:extLst>
          </p:cNvPr>
          <p:cNvSpPr txBox="1">
            <a:spLocks noChangeArrowheads="1"/>
          </p:cNvSpPr>
          <p:nvPr/>
        </p:nvSpPr>
        <p:spPr bwMode="auto">
          <a:xfrm>
            <a:off x="228600" y="6143625"/>
            <a:ext cx="3022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pPr algn="ctr"/>
            <a:r>
              <a:rPr lang="en-US" altLang="en-US" sz="4000" b="1" u="sng">
                <a:solidFill>
                  <a:srgbClr val="006600"/>
                </a:solidFill>
              </a:rPr>
              <a:t>Abstract</a:t>
            </a:r>
            <a:endParaRPr lang="en-US" altLang="en-US" sz="4000" u="sng">
              <a:solidFill>
                <a:srgbClr val="006600"/>
              </a:solidFill>
            </a:endParaRPr>
          </a:p>
          <a:p>
            <a:pPr algn="ctr" eaLnBrk="1" hangingPunct="1"/>
            <a:endParaRPr lang="en-US" altLang="en-US" sz="4000">
              <a:solidFill>
                <a:srgbClr val="006600"/>
              </a:solidFill>
            </a:endParaRPr>
          </a:p>
        </p:txBody>
      </p:sp>
      <p:sp>
        <p:nvSpPr>
          <p:cNvPr id="7315" name="Line 147">
            <a:extLst>
              <a:ext uri="{FF2B5EF4-FFF2-40B4-BE49-F238E27FC236}">
                <a16:creationId xmlns:a16="http://schemas.microsoft.com/office/drawing/2014/main" id="{EE65FC8C-B84E-44FA-839F-6DD4A0871EC9}"/>
              </a:ext>
            </a:extLst>
          </p:cNvPr>
          <p:cNvSpPr>
            <a:spLocks noChangeShapeType="1"/>
          </p:cNvSpPr>
          <p:nvPr/>
        </p:nvSpPr>
        <p:spPr bwMode="auto">
          <a:xfrm>
            <a:off x="16535400" y="6934200"/>
            <a:ext cx="0" cy="360426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18" name="Text Box 150">
            <a:extLst>
              <a:ext uri="{FF2B5EF4-FFF2-40B4-BE49-F238E27FC236}">
                <a16:creationId xmlns:a16="http://schemas.microsoft.com/office/drawing/2014/main" id="{046D4697-1716-4F77-B871-613A8A174116}"/>
              </a:ext>
            </a:extLst>
          </p:cNvPr>
          <p:cNvSpPr txBox="1">
            <a:spLocks noChangeArrowheads="1"/>
          </p:cNvSpPr>
          <p:nvPr/>
        </p:nvSpPr>
        <p:spPr bwMode="auto">
          <a:xfrm>
            <a:off x="914400" y="150304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Study area</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7319" name="Text Box 151">
            <a:extLst>
              <a:ext uri="{FF2B5EF4-FFF2-40B4-BE49-F238E27FC236}">
                <a16:creationId xmlns:a16="http://schemas.microsoft.com/office/drawing/2014/main" id="{786EE6FB-63E3-45A7-B001-034FB2E7E926}"/>
              </a:ext>
            </a:extLst>
          </p:cNvPr>
          <p:cNvSpPr txBox="1">
            <a:spLocks noChangeArrowheads="1"/>
          </p:cNvSpPr>
          <p:nvPr/>
        </p:nvSpPr>
        <p:spPr bwMode="auto">
          <a:xfrm>
            <a:off x="765175" y="16114713"/>
            <a:ext cx="154368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CN" sz="2400">
                <a:solidFill>
                  <a:srgbClr val="006600"/>
                </a:solidFill>
                <a:latin typeface="Times New Roman" panose="02020603050405020304" pitchFamily="18" charset="0"/>
                <a:ea typeface="SimSun" panose="02010600030101010101" pitchFamily="2" charset="-122"/>
              </a:rPr>
              <a:t>The study area was in Chetwynd, British Columbia, Canada. The area studied is about 497 km</a:t>
            </a:r>
            <a:r>
              <a:rPr lang="en-US" altLang="zh-CN" sz="2400" baseline="30000">
                <a:solidFill>
                  <a:srgbClr val="006600"/>
                </a:solidFill>
                <a:latin typeface="Times New Roman" panose="02020603050405020304" pitchFamily="18" charset="0"/>
                <a:ea typeface="SimSun" panose="02010600030101010101" pitchFamily="2" charset="-122"/>
              </a:rPr>
              <a:t>2</a:t>
            </a:r>
            <a:r>
              <a:rPr lang="en-US" altLang="zh-CN" sz="2400">
                <a:solidFill>
                  <a:srgbClr val="006600"/>
                </a:solidFill>
                <a:latin typeface="Times New Roman" panose="02020603050405020304" pitchFamily="18" charset="0"/>
                <a:ea typeface="SimSun" panose="02010600030101010101" pitchFamily="2" charset="-122"/>
              </a:rPr>
              <a:t>, with an elevation range of 1230m (675 to 1909m).  Much of the bedrock is made up of layered Mesozoic sedimentary rock, mostly Jurassic and Cretaceous. There were a total of 696 landslides observed on 1994 aerial photography.</a:t>
            </a:r>
          </a:p>
          <a:p>
            <a:pPr eaLnBrk="1" hangingPunct="1"/>
            <a:endParaRPr lang="en-US" altLang="zh-CN" sz="2400">
              <a:solidFill>
                <a:srgbClr val="006600"/>
              </a:solidFill>
              <a:latin typeface="Times New Roman" panose="02020603050405020304" pitchFamily="18" charset="0"/>
              <a:ea typeface="SimSun" panose="02010600030101010101" pitchFamily="2" charset="-122"/>
            </a:endParaRPr>
          </a:p>
          <a:p>
            <a:pPr eaLnBrk="1" hangingPunct="1"/>
            <a:r>
              <a:rPr lang="en-US" altLang="en-US" sz="2400">
                <a:solidFill>
                  <a:srgbClr val="006600"/>
                </a:solidFill>
                <a:latin typeface="Times New Roman" panose="02020603050405020304" pitchFamily="18" charset="0"/>
              </a:rPr>
              <a:t>Land area with slope gradients greater than 25</a:t>
            </a:r>
            <a:r>
              <a:rPr lang="en-US" altLang="en-US" sz="2400" baseline="30000">
                <a:solidFill>
                  <a:srgbClr val="006600"/>
                </a:solidFill>
                <a:latin typeface="Times New Roman" panose="02020603050405020304" pitchFamily="18" charset="0"/>
              </a:rPr>
              <a:t>o</a:t>
            </a:r>
            <a:r>
              <a:rPr lang="en-US" altLang="en-US" sz="2400">
                <a:solidFill>
                  <a:srgbClr val="006600"/>
                </a:solidFill>
                <a:latin typeface="Times New Roman" panose="02020603050405020304" pitchFamily="18" charset="0"/>
              </a:rPr>
              <a:t> accounts for 12% percent of the total land area.</a:t>
            </a:r>
          </a:p>
        </p:txBody>
      </p:sp>
      <p:sp>
        <p:nvSpPr>
          <p:cNvPr id="7326" name="AutoShape 158">
            <a:extLst>
              <a:ext uri="{FF2B5EF4-FFF2-40B4-BE49-F238E27FC236}">
                <a16:creationId xmlns:a16="http://schemas.microsoft.com/office/drawing/2014/main" id="{57297271-106B-4D7E-9615-324CF7E4D795}"/>
              </a:ext>
            </a:extLst>
          </p:cNvPr>
          <p:cNvSpPr>
            <a:spLocks noChangeArrowheads="1"/>
          </p:cNvSpPr>
          <p:nvPr/>
        </p:nvSpPr>
        <p:spPr bwMode="auto">
          <a:xfrm>
            <a:off x="0" y="0"/>
            <a:ext cx="32918400" cy="43891200"/>
          </a:xfrm>
          <a:prstGeom prst="bevel">
            <a:avLst>
              <a:gd name="adj" fmla="val 1606"/>
            </a:avLst>
          </a:prstGeom>
          <a:noFill/>
          <a:ln w="1016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28" name="Text Box 160">
            <a:extLst>
              <a:ext uri="{FF2B5EF4-FFF2-40B4-BE49-F238E27FC236}">
                <a16:creationId xmlns:a16="http://schemas.microsoft.com/office/drawing/2014/main" id="{A0FE0226-5B49-4AB3-A5AD-7134E9626040}"/>
              </a:ext>
            </a:extLst>
          </p:cNvPr>
          <p:cNvSpPr txBox="1">
            <a:spLocks noChangeArrowheads="1"/>
          </p:cNvSpPr>
          <p:nvPr/>
        </p:nvSpPr>
        <p:spPr bwMode="auto">
          <a:xfrm>
            <a:off x="914400" y="262318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Terrain stability models</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7329" name="Rectangle 161">
            <a:extLst>
              <a:ext uri="{FF2B5EF4-FFF2-40B4-BE49-F238E27FC236}">
                <a16:creationId xmlns:a16="http://schemas.microsoft.com/office/drawing/2014/main" id="{1303A2B7-3454-44DE-AE96-252BC990DFDD}"/>
              </a:ext>
            </a:extLst>
          </p:cNvPr>
          <p:cNvSpPr>
            <a:spLocks noChangeArrowheads="1"/>
          </p:cNvSpPr>
          <p:nvPr/>
        </p:nvSpPr>
        <p:spPr bwMode="auto">
          <a:xfrm>
            <a:off x="41805225" y="33329563"/>
            <a:ext cx="3124200" cy="1562100"/>
          </a:xfrm>
          <a:prstGeom prst="rect">
            <a:avLst/>
          </a:prstGeom>
          <a:solidFill>
            <a:srgbClr val="E6E23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400" b="1">
                <a:solidFill>
                  <a:srgbClr val="006600"/>
                </a:solidFill>
                <a:latin typeface="Times New Roman" panose="02020603050405020304" pitchFamily="18" charset="0"/>
              </a:rPr>
              <a:t>Digital elevation model,</a:t>
            </a:r>
            <a:r>
              <a:rPr lang="en-US" altLang="en-US">
                <a:latin typeface="Times New Roman" panose="02020603050405020304" pitchFamily="18" charset="0"/>
              </a:rPr>
              <a:t> </a:t>
            </a:r>
            <a:endParaRPr lang="el-GR" altLang="en-US" sz="2400" b="1">
              <a:solidFill>
                <a:srgbClr val="006600"/>
              </a:solidFill>
              <a:latin typeface="Times New Roman" panose="02020603050405020304" pitchFamily="18" charset="0"/>
              <a:cs typeface="Arial" panose="020B0604020202020204" pitchFamily="34" charset="0"/>
            </a:endParaRPr>
          </a:p>
          <a:p>
            <a:pPr eaLnBrk="1" hangingPunct="1"/>
            <a:r>
              <a:rPr lang="en-US" altLang="en-US" sz="2400" b="1">
                <a:solidFill>
                  <a:srgbClr val="006600"/>
                </a:solidFill>
                <a:latin typeface="Times New Roman" panose="02020603050405020304" pitchFamily="18" charset="0"/>
              </a:rPr>
              <a:t>Hydrologic and soil parameters</a:t>
            </a:r>
          </a:p>
        </p:txBody>
      </p:sp>
      <p:sp>
        <p:nvSpPr>
          <p:cNvPr id="7330" name="Rectangle 162">
            <a:extLst>
              <a:ext uri="{FF2B5EF4-FFF2-40B4-BE49-F238E27FC236}">
                <a16:creationId xmlns:a16="http://schemas.microsoft.com/office/drawing/2014/main" id="{1280E825-8AD0-481F-B4ED-5A426D2C0669}"/>
              </a:ext>
            </a:extLst>
          </p:cNvPr>
          <p:cNvSpPr>
            <a:spLocks noChangeArrowheads="1"/>
          </p:cNvSpPr>
          <p:nvPr/>
        </p:nvSpPr>
        <p:spPr bwMode="auto">
          <a:xfrm>
            <a:off x="38890575" y="28044775"/>
            <a:ext cx="2362200" cy="831850"/>
          </a:xfrm>
          <a:prstGeom prst="rect">
            <a:avLst/>
          </a:prstGeom>
          <a:solidFill>
            <a:srgbClr val="E6E23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ltLang="en-US" sz="2400" b="1">
                <a:solidFill>
                  <a:srgbClr val="006600"/>
                </a:solidFill>
                <a:latin typeface="Times New Roman" panose="02020603050405020304" pitchFamily="18" charset="0"/>
              </a:rPr>
              <a:t>Infinite-slope stability model</a:t>
            </a:r>
          </a:p>
        </p:txBody>
      </p:sp>
      <p:sp>
        <p:nvSpPr>
          <p:cNvPr id="7331" name="Rectangle 163">
            <a:extLst>
              <a:ext uri="{FF2B5EF4-FFF2-40B4-BE49-F238E27FC236}">
                <a16:creationId xmlns:a16="http://schemas.microsoft.com/office/drawing/2014/main" id="{35DB206E-1C75-47E2-820F-B84520503447}"/>
              </a:ext>
            </a:extLst>
          </p:cNvPr>
          <p:cNvSpPr>
            <a:spLocks noChangeArrowheads="1"/>
          </p:cNvSpPr>
          <p:nvPr/>
        </p:nvSpPr>
        <p:spPr bwMode="auto">
          <a:xfrm>
            <a:off x="38966775" y="29397325"/>
            <a:ext cx="2362200" cy="831850"/>
          </a:xfrm>
          <a:prstGeom prst="rect">
            <a:avLst/>
          </a:prstGeom>
          <a:solidFill>
            <a:srgbClr val="E6E23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ltLang="en-US" sz="2400" b="1">
                <a:solidFill>
                  <a:srgbClr val="006600"/>
                </a:solidFill>
                <a:latin typeface="Times New Roman" panose="02020603050405020304" pitchFamily="18" charset="0"/>
              </a:rPr>
              <a:t>Hydrologic model</a:t>
            </a:r>
          </a:p>
        </p:txBody>
      </p:sp>
      <p:sp>
        <p:nvSpPr>
          <p:cNvPr id="7332" name="Rectangle 164">
            <a:extLst>
              <a:ext uri="{FF2B5EF4-FFF2-40B4-BE49-F238E27FC236}">
                <a16:creationId xmlns:a16="http://schemas.microsoft.com/office/drawing/2014/main" id="{6E21C89F-88E1-425D-BDF5-55FC3087FB4D}"/>
              </a:ext>
            </a:extLst>
          </p:cNvPr>
          <p:cNvSpPr>
            <a:spLocks noChangeArrowheads="1"/>
          </p:cNvSpPr>
          <p:nvPr/>
        </p:nvSpPr>
        <p:spPr bwMode="auto">
          <a:xfrm>
            <a:off x="43519725" y="28792488"/>
            <a:ext cx="2362200" cy="650875"/>
          </a:xfrm>
          <a:prstGeom prst="rect">
            <a:avLst/>
          </a:prstGeom>
          <a:solidFill>
            <a:srgbClr val="E6E23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ltLang="en-US" b="1">
                <a:solidFill>
                  <a:srgbClr val="006600"/>
                </a:solidFill>
                <a:latin typeface="Times New Roman" panose="02020603050405020304" pitchFamily="18" charset="0"/>
              </a:rPr>
              <a:t>Terrain stability index, x</a:t>
            </a:r>
          </a:p>
        </p:txBody>
      </p:sp>
      <p:sp>
        <p:nvSpPr>
          <p:cNvPr id="7337" name="Text Box 169">
            <a:extLst>
              <a:ext uri="{FF2B5EF4-FFF2-40B4-BE49-F238E27FC236}">
                <a16:creationId xmlns:a16="http://schemas.microsoft.com/office/drawing/2014/main" id="{7DA6ECB8-56E4-4EB5-9B0B-E09CD52CA5A3}"/>
              </a:ext>
            </a:extLst>
          </p:cNvPr>
          <p:cNvSpPr txBox="1">
            <a:spLocks noChangeArrowheads="1"/>
          </p:cNvSpPr>
          <p:nvPr/>
        </p:nvSpPr>
        <p:spPr bwMode="auto">
          <a:xfrm>
            <a:off x="37819013" y="27073225"/>
            <a:ext cx="4416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400">
                <a:solidFill>
                  <a:srgbClr val="006600"/>
                </a:solidFill>
                <a:latin typeface="Times New Roman" panose="02020603050405020304" pitchFamily="18" charset="0"/>
              </a:rPr>
              <a:t>Generalized terrain stability model</a:t>
            </a:r>
          </a:p>
          <a:p>
            <a:pPr algn="ctr" eaLnBrk="1" hangingPunct="1"/>
            <a:r>
              <a:rPr lang="en-US" altLang="en-US" sz="2400">
                <a:solidFill>
                  <a:srgbClr val="006600"/>
                </a:solidFill>
                <a:latin typeface="Times New Roman" panose="02020603050405020304" pitchFamily="18" charset="0"/>
              </a:rPr>
              <a:t>framework</a:t>
            </a:r>
          </a:p>
        </p:txBody>
      </p:sp>
      <p:sp>
        <p:nvSpPr>
          <p:cNvPr id="7338" name="Rectangle 170">
            <a:extLst>
              <a:ext uri="{FF2B5EF4-FFF2-40B4-BE49-F238E27FC236}">
                <a16:creationId xmlns:a16="http://schemas.microsoft.com/office/drawing/2014/main" id="{2D9AA924-BF7C-4231-A026-9C9C7985A77E}"/>
              </a:ext>
            </a:extLst>
          </p:cNvPr>
          <p:cNvSpPr>
            <a:spLocks noChangeArrowheads="1"/>
          </p:cNvSpPr>
          <p:nvPr/>
        </p:nvSpPr>
        <p:spPr bwMode="auto">
          <a:xfrm>
            <a:off x="37538025" y="27089100"/>
            <a:ext cx="4876800" cy="3752850"/>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39" name="Line 171">
            <a:extLst>
              <a:ext uri="{FF2B5EF4-FFF2-40B4-BE49-F238E27FC236}">
                <a16:creationId xmlns:a16="http://schemas.microsoft.com/office/drawing/2014/main" id="{308C85EC-DD5C-4469-9480-F110234A5DF7}"/>
              </a:ext>
            </a:extLst>
          </p:cNvPr>
          <p:cNvSpPr>
            <a:spLocks noChangeShapeType="1"/>
          </p:cNvSpPr>
          <p:nvPr/>
        </p:nvSpPr>
        <p:spPr bwMode="auto">
          <a:xfrm>
            <a:off x="37023675" y="29165550"/>
            <a:ext cx="476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340" name="Line 172">
            <a:extLst>
              <a:ext uri="{FF2B5EF4-FFF2-40B4-BE49-F238E27FC236}">
                <a16:creationId xmlns:a16="http://schemas.microsoft.com/office/drawing/2014/main" id="{9479CAD8-8264-4996-98A8-B33A41108DC9}"/>
              </a:ext>
            </a:extLst>
          </p:cNvPr>
          <p:cNvSpPr>
            <a:spLocks noChangeShapeType="1"/>
          </p:cNvSpPr>
          <p:nvPr/>
        </p:nvSpPr>
        <p:spPr bwMode="auto">
          <a:xfrm>
            <a:off x="42414825" y="29165550"/>
            <a:ext cx="1085850"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341" name="Text Box 173">
            <a:extLst>
              <a:ext uri="{FF2B5EF4-FFF2-40B4-BE49-F238E27FC236}">
                <a16:creationId xmlns:a16="http://schemas.microsoft.com/office/drawing/2014/main" id="{3F419035-1B8A-4CFC-9B58-92090CA28038}"/>
              </a:ext>
            </a:extLst>
          </p:cNvPr>
          <p:cNvSpPr txBox="1">
            <a:spLocks noChangeArrowheads="1"/>
          </p:cNvSpPr>
          <p:nvPr/>
        </p:nvSpPr>
        <p:spPr bwMode="auto">
          <a:xfrm>
            <a:off x="34512250" y="27797125"/>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rgbClr val="006600"/>
                </a:solidFill>
                <a:latin typeface="Times New Roman" panose="02020603050405020304" pitchFamily="18" charset="0"/>
              </a:rPr>
              <a:t>Input</a:t>
            </a:r>
          </a:p>
        </p:txBody>
      </p:sp>
      <p:sp>
        <p:nvSpPr>
          <p:cNvPr id="7342" name="Text Box 174">
            <a:extLst>
              <a:ext uri="{FF2B5EF4-FFF2-40B4-BE49-F238E27FC236}">
                <a16:creationId xmlns:a16="http://schemas.microsoft.com/office/drawing/2014/main" id="{F364D3DE-8F87-4752-B9E1-AEFC4FCE362F}"/>
              </a:ext>
            </a:extLst>
          </p:cNvPr>
          <p:cNvSpPr txBox="1">
            <a:spLocks noChangeArrowheads="1"/>
          </p:cNvSpPr>
          <p:nvPr/>
        </p:nvSpPr>
        <p:spPr bwMode="auto">
          <a:xfrm>
            <a:off x="44246800" y="28120975"/>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rgbClr val="006600"/>
                </a:solidFill>
                <a:latin typeface="Times New Roman" panose="02020603050405020304" pitchFamily="18" charset="0"/>
              </a:rPr>
              <a:t>Output</a:t>
            </a:r>
          </a:p>
        </p:txBody>
      </p:sp>
      <p:sp>
        <p:nvSpPr>
          <p:cNvPr id="7343" name="AutoShape 175">
            <a:extLst>
              <a:ext uri="{FF2B5EF4-FFF2-40B4-BE49-F238E27FC236}">
                <a16:creationId xmlns:a16="http://schemas.microsoft.com/office/drawing/2014/main" id="{E297223F-A31C-46B2-93EA-59F2DBD2A5A1}"/>
              </a:ext>
            </a:extLst>
          </p:cNvPr>
          <p:cNvSpPr>
            <a:spLocks/>
          </p:cNvSpPr>
          <p:nvPr/>
        </p:nvSpPr>
        <p:spPr bwMode="auto">
          <a:xfrm>
            <a:off x="45958125" y="28117800"/>
            <a:ext cx="571500" cy="2000250"/>
          </a:xfrm>
          <a:prstGeom prst="leftBrace">
            <a:avLst>
              <a:gd name="adj1" fmla="val 29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44" name="Text Box 176">
            <a:extLst>
              <a:ext uri="{FF2B5EF4-FFF2-40B4-BE49-F238E27FC236}">
                <a16:creationId xmlns:a16="http://schemas.microsoft.com/office/drawing/2014/main" id="{895B6316-36DB-4E20-8C28-1F230A90EE4F}"/>
              </a:ext>
            </a:extLst>
          </p:cNvPr>
          <p:cNvSpPr txBox="1">
            <a:spLocks noChangeArrowheads="1"/>
          </p:cNvSpPr>
          <p:nvPr/>
        </p:nvSpPr>
        <p:spPr bwMode="auto">
          <a:xfrm>
            <a:off x="47456725" y="35960050"/>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rgbClr val="006600"/>
                </a:solidFill>
                <a:latin typeface="Times New Roman" panose="02020603050405020304" pitchFamily="18" charset="0"/>
              </a:rPr>
              <a:t>x = R/T, SHALSTAB</a:t>
            </a:r>
          </a:p>
        </p:txBody>
      </p:sp>
      <p:sp>
        <p:nvSpPr>
          <p:cNvPr id="7346" name="Text Box 178">
            <a:extLst>
              <a:ext uri="{FF2B5EF4-FFF2-40B4-BE49-F238E27FC236}">
                <a16:creationId xmlns:a16="http://schemas.microsoft.com/office/drawing/2014/main" id="{F1A056C0-74DA-4B0F-974F-DE26C7087057}"/>
              </a:ext>
            </a:extLst>
          </p:cNvPr>
          <p:cNvSpPr txBox="1">
            <a:spLocks noChangeArrowheads="1"/>
          </p:cNvSpPr>
          <p:nvPr/>
        </p:nvSpPr>
        <p:spPr bwMode="auto">
          <a:xfrm>
            <a:off x="48418750" y="30311725"/>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rgbClr val="006600"/>
                </a:solidFill>
                <a:latin typeface="Times New Roman" panose="02020603050405020304" pitchFamily="18" charset="0"/>
              </a:rPr>
              <a:t>x = SI, SINMAP</a:t>
            </a:r>
          </a:p>
        </p:txBody>
      </p:sp>
      <p:sp>
        <p:nvSpPr>
          <p:cNvPr id="7347" name="Text Box 179">
            <a:extLst>
              <a:ext uri="{FF2B5EF4-FFF2-40B4-BE49-F238E27FC236}">
                <a16:creationId xmlns:a16="http://schemas.microsoft.com/office/drawing/2014/main" id="{D18796D0-001B-4CC4-A772-96B731EC03AD}"/>
              </a:ext>
            </a:extLst>
          </p:cNvPr>
          <p:cNvSpPr txBox="1">
            <a:spLocks noChangeArrowheads="1"/>
          </p:cNvSpPr>
          <p:nvPr/>
        </p:nvSpPr>
        <p:spPr bwMode="auto">
          <a:xfrm>
            <a:off x="48721963" y="27644725"/>
            <a:ext cx="2051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400">
                <a:solidFill>
                  <a:srgbClr val="006600"/>
                </a:solidFill>
                <a:latin typeface="Times New Roman" panose="02020603050405020304" pitchFamily="18" charset="0"/>
              </a:rPr>
              <a:t>Specific terrain</a:t>
            </a:r>
          </a:p>
          <a:p>
            <a:pPr algn="ctr" eaLnBrk="1" hangingPunct="1"/>
            <a:r>
              <a:rPr lang="en-US" altLang="en-US" sz="2400">
                <a:solidFill>
                  <a:srgbClr val="006600"/>
                </a:solidFill>
                <a:latin typeface="Times New Roman" panose="02020603050405020304" pitchFamily="18" charset="0"/>
              </a:rPr>
              <a:t>stability index</a:t>
            </a:r>
          </a:p>
        </p:txBody>
      </p:sp>
      <p:sp>
        <p:nvSpPr>
          <p:cNvPr id="7362" name="Text Box 194">
            <a:extLst>
              <a:ext uri="{FF2B5EF4-FFF2-40B4-BE49-F238E27FC236}">
                <a16:creationId xmlns:a16="http://schemas.microsoft.com/office/drawing/2014/main" id="{88802A32-8891-4EAB-A89F-56BFDCE21497}"/>
              </a:ext>
            </a:extLst>
          </p:cNvPr>
          <p:cNvSpPr txBox="1">
            <a:spLocks noChangeArrowheads="1"/>
          </p:cNvSpPr>
          <p:nvPr/>
        </p:nvSpPr>
        <p:spPr bwMode="auto">
          <a:xfrm>
            <a:off x="16732250" y="659130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Problem statement</a:t>
            </a:r>
          </a:p>
          <a:p>
            <a:pPr algn="ctr" eaLnBrk="1" hangingPunct="1"/>
            <a:endParaRPr lang="en-US" altLang="en-US" sz="4000" b="1" u="sng">
              <a:solidFill>
                <a:srgbClr val="006600"/>
              </a:solidFill>
            </a:endParaRPr>
          </a:p>
        </p:txBody>
      </p:sp>
      <p:sp>
        <p:nvSpPr>
          <p:cNvPr id="7363" name="Rectangle 195">
            <a:extLst>
              <a:ext uri="{FF2B5EF4-FFF2-40B4-BE49-F238E27FC236}">
                <a16:creationId xmlns:a16="http://schemas.microsoft.com/office/drawing/2014/main" id="{A3C58D48-C9C3-4EAA-9E0A-29774C17A89D}"/>
              </a:ext>
            </a:extLst>
          </p:cNvPr>
          <p:cNvSpPr>
            <a:spLocks noChangeArrowheads="1"/>
          </p:cNvSpPr>
          <p:nvPr/>
        </p:nvSpPr>
        <p:spPr bwMode="auto">
          <a:xfrm>
            <a:off x="16687800" y="7410450"/>
            <a:ext cx="1460182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solidFill>
                  <a:srgbClr val="006600"/>
                </a:solidFill>
                <a:latin typeface="Times New Roman" panose="02020603050405020304" pitchFamily="18" charset="0"/>
                <a:cs typeface="Times New Roman" panose="02020603050405020304" pitchFamily="18" charset="0"/>
              </a:rPr>
              <a:t>If x (τ, ζ ) is an index of </a:t>
            </a:r>
            <a:r>
              <a:rPr lang="en-US" altLang="en-US" sz="3200">
                <a:solidFill>
                  <a:srgbClr val="006600"/>
                </a:solidFill>
                <a:latin typeface="Times New Roman" panose="02020603050405020304" pitchFamily="18" charset="0"/>
                <a:cs typeface="Times New Roman" panose="02020603050405020304" pitchFamily="18" charset="0"/>
              </a:rPr>
              <a:t>slope</a:t>
            </a:r>
            <a:r>
              <a:rPr lang="en-US" altLang="en-US" sz="2800">
                <a:solidFill>
                  <a:srgbClr val="006600"/>
                </a:solidFill>
                <a:latin typeface="Times New Roman" panose="02020603050405020304" pitchFamily="18" charset="0"/>
                <a:cs typeface="Times New Roman" panose="02020603050405020304" pitchFamily="18" charset="0"/>
              </a:rPr>
              <a:t> stability.</a:t>
            </a:r>
          </a:p>
          <a:p>
            <a:r>
              <a:rPr lang="en-US" altLang="en-US" sz="2800">
                <a:solidFill>
                  <a:srgbClr val="006600"/>
                </a:solidFill>
                <a:latin typeface="Times New Roman" panose="02020603050405020304" pitchFamily="18" charset="0"/>
                <a:cs typeface="Times New Roman" panose="02020603050405020304" pitchFamily="18" charset="0"/>
              </a:rPr>
              <a:t>( x = SI of SINMAP or R/T of SHALSTAB or just slope )</a:t>
            </a:r>
          </a:p>
          <a:p>
            <a:endParaRPr lang="en-US" altLang="en-US" sz="2800">
              <a:solidFill>
                <a:srgbClr val="006600"/>
              </a:solidFill>
              <a:latin typeface="Times New Roman" panose="02020603050405020304" pitchFamily="18" charset="0"/>
            </a:endParaRPr>
          </a:p>
        </p:txBody>
      </p:sp>
      <p:sp>
        <p:nvSpPr>
          <p:cNvPr id="7364" name="Text Box 196">
            <a:extLst>
              <a:ext uri="{FF2B5EF4-FFF2-40B4-BE49-F238E27FC236}">
                <a16:creationId xmlns:a16="http://schemas.microsoft.com/office/drawing/2014/main" id="{F13AF44C-A915-4CE8-83DD-545E6F07FB0B}"/>
              </a:ext>
            </a:extLst>
          </p:cNvPr>
          <p:cNvSpPr txBox="1">
            <a:spLocks noChangeArrowheads="1"/>
          </p:cNvSpPr>
          <p:nvPr/>
        </p:nvSpPr>
        <p:spPr bwMode="auto">
          <a:xfrm>
            <a:off x="1419225" y="37526913"/>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solidFill>
                  <a:srgbClr val="006600"/>
                </a:solidFill>
                <a:latin typeface="Times New Roman" panose="02020603050405020304" pitchFamily="18" charset="0"/>
              </a:rPr>
              <a:t>Parameters for SINMAP and SHALSTAB:</a:t>
            </a:r>
          </a:p>
        </p:txBody>
      </p:sp>
      <p:grpSp>
        <p:nvGrpSpPr>
          <p:cNvPr id="7365" name="Group 197">
            <a:extLst>
              <a:ext uri="{FF2B5EF4-FFF2-40B4-BE49-F238E27FC236}">
                <a16:creationId xmlns:a16="http://schemas.microsoft.com/office/drawing/2014/main" id="{1A8B5674-16BD-4951-8967-2C0602A52C50}"/>
              </a:ext>
            </a:extLst>
          </p:cNvPr>
          <p:cNvGrpSpPr>
            <a:grpSpLocks/>
          </p:cNvGrpSpPr>
          <p:nvPr/>
        </p:nvGrpSpPr>
        <p:grpSpPr bwMode="auto">
          <a:xfrm>
            <a:off x="1266825" y="38157150"/>
            <a:ext cx="9010650" cy="3552825"/>
            <a:chOff x="-3" y="-3"/>
            <a:chExt cx="3352" cy="1332"/>
          </a:xfrm>
        </p:grpSpPr>
        <p:grpSp>
          <p:nvGrpSpPr>
            <p:cNvPr id="7366" name="Group 198">
              <a:extLst>
                <a:ext uri="{FF2B5EF4-FFF2-40B4-BE49-F238E27FC236}">
                  <a16:creationId xmlns:a16="http://schemas.microsoft.com/office/drawing/2014/main" id="{D63CD5C3-409B-4FE6-81F4-89B64343B166}"/>
                </a:ext>
              </a:extLst>
            </p:cNvPr>
            <p:cNvGrpSpPr>
              <a:grpSpLocks/>
            </p:cNvGrpSpPr>
            <p:nvPr/>
          </p:nvGrpSpPr>
          <p:grpSpPr bwMode="auto">
            <a:xfrm>
              <a:off x="0" y="0"/>
              <a:ext cx="3346" cy="1326"/>
              <a:chOff x="0" y="0"/>
              <a:chExt cx="3346" cy="1326"/>
            </a:xfrm>
          </p:grpSpPr>
          <p:grpSp>
            <p:nvGrpSpPr>
              <p:cNvPr id="7367" name="Group 199">
                <a:extLst>
                  <a:ext uri="{FF2B5EF4-FFF2-40B4-BE49-F238E27FC236}">
                    <a16:creationId xmlns:a16="http://schemas.microsoft.com/office/drawing/2014/main" id="{E8AA78B7-C9DD-4473-920B-9BCD458E66FA}"/>
                  </a:ext>
                </a:extLst>
              </p:cNvPr>
              <p:cNvGrpSpPr>
                <a:grpSpLocks/>
              </p:cNvGrpSpPr>
              <p:nvPr/>
            </p:nvGrpSpPr>
            <p:grpSpPr bwMode="auto">
              <a:xfrm>
                <a:off x="0" y="0"/>
                <a:ext cx="620" cy="442"/>
                <a:chOff x="0" y="0"/>
                <a:chExt cx="620" cy="442"/>
              </a:xfrm>
            </p:grpSpPr>
            <p:sp>
              <p:nvSpPr>
                <p:cNvPr id="7368" name="Rectangle 200">
                  <a:extLst>
                    <a:ext uri="{FF2B5EF4-FFF2-40B4-BE49-F238E27FC236}">
                      <a16:creationId xmlns:a16="http://schemas.microsoft.com/office/drawing/2014/main" id="{3342EAE5-5315-48EE-8FCB-05B717A30DEA}"/>
                    </a:ext>
                  </a:extLst>
                </p:cNvPr>
                <p:cNvSpPr>
                  <a:spLocks noChangeArrowheads="1"/>
                </p:cNvSpPr>
                <p:nvPr/>
              </p:nvSpPr>
              <p:spPr bwMode="auto">
                <a:xfrm>
                  <a:off x="43" y="0"/>
                  <a:ext cx="5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 </a:t>
                  </a:r>
                </a:p>
                <a:p>
                  <a:endParaRPr lang="en-US" altLang="en-US" sz="2400">
                    <a:solidFill>
                      <a:srgbClr val="006600"/>
                    </a:solidFill>
                    <a:latin typeface="Times New Roman" panose="02020603050405020304" pitchFamily="18" charset="0"/>
                  </a:endParaRPr>
                </a:p>
              </p:txBody>
            </p:sp>
            <p:sp>
              <p:nvSpPr>
                <p:cNvPr id="7369" name="Rectangle 201">
                  <a:extLst>
                    <a:ext uri="{FF2B5EF4-FFF2-40B4-BE49-F238E27FC236}">
                      <a16:creationId xmlns:a16="http://schemas.microsoft.com/office/drawing/2014/main" id="{E5D3A72A-CC86-42F1-82DD-6C6506037A13}"/>
                    </a:ext>
                  </a:extLst>
                </p:cNvPr>
                <p:cNvSpPr>
                  <a:spLocks noChangeArrowheads="1"/>
                </p:cNvSpPr>
                <p:nvPr/>
              </p:nvSpPr>
              <p:spPr bwMode="auto">
                <a:xfrm>
                  <a:off x="0" y="0"/>
                  <a:ext cx="620"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0" name="Group 202">
                <a:extLst>
                  <a:ext uri="{FF2B5EF4-FFF2-40B4-BE49-F238E27FC236}">
                    <a16:creationId xmlns:a16="http://schemas.microsoft.com/office/drawing/2014/main" id="{A9FD3CB5-2145-4C20-B3D4-CB6118200FC5}"/>
                  </a:ext>
                </a:extLst>
              </p:cNvPr>
              <p:cNvGrpSpPr>
                <a:grpSpLocks/>
              </p:cNvGrpSpPr>
              <p:nvPr/>
            </p:nvGrpSpPr>
            <p:grpSpPr bwMode="auto">
              <a:xfrm>
                <a:off x="620" y="0"/>
                <a:ext cx="1217" cy="442"/>
                <a:chOff x="620" y="0"/>
                <a:chExt cx="1217" cy="442"/>
              </a:xfrm>
            </p:grpSpPr>
            <p:sp>
              <p:nvSpPr>
                <p:cNvPr id="7371" name="Rectangle 203">
                  <a:extLst>
                    <a:ext uri="{FF2B5EF4-FFF2-40B4-BE49-F238E27FC236}">
                      <a16:creationId xmlns:a16="http://schemas.microsoft.com/office/drawing/2014/main" id="{7259F834-735D-48E5-9D3B-2A9E435CBC2B}"/>
                    </a:ext>
                  </a:extLst>
                </p:cNvPr>
                <p:cNvSpPr>
                  <a:spLocks noChangeArrowheads="1"/>
                </p:cNvSpPr>
                <p:nvPr/>
              </p:nvSpPr>
              <p:spPr bwMode="auto">
                <a:xfrm>
                  <a:off x="663" y="0"/>
                  <a:ext cx="113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2400">
                      <a:solidFill>
                        <a:srgbClr val="006600"/>
                      </a:solidFill>
                      <a:latin typeface="Times New Roman" panose="02020603050405020304" pitchFamily="18" charset="0"/>
                      <a:cs typeface="Times New Roman" panose="02020603050405020304" pitchFamily="18" charset="0"/>
                    </a:rPr>
                    <a:t>SINMAP</a:t>
                  </a:r>
                </a:p>
                <a:p>
                  <a:pPr algn="ctr"/>
                  <a:endParaRPr lang="en-US" altLang="en-US" sz="2400">
                    <a:solidFill>
                      <a:srgbClr val="006600"/>
                    </a:solidFill>
                    <a:latin typeface="Times New Roman" panose="02020603050405020304" pitchFamily="18" charset="0"/>
                  </a:endParaRPr>
                </a:p>
              </p:txBody>
            </p:sp>
            <p:sp>
              <p:nvSpPr>
                <p:cNvPr id="7372" name="Rectangle 204">
                  <a:extLst>
                    <a:ext uri="{FF2B5EF4-FFF2-40B4-BE49-F238E27FC236}">
                      <a16:creationId xmlns:a16="http://schemas.microsoft.com/office/drawing/2014/main" id="{715D364A-175B-4CEB-B4D0-92582D52496F}"/>
                    </a:ext>
                  </a:extLst>
                </p:cNvPr>
                <p:cNvSpPr>
                  <a:spLocks noChangeArrowheads="1"/>
                </p:cNvSpPr>
                <p:nvPr/>
              </p:nvSpPr>
              <p:spPr bwMode="auto">
                <a:xfrm>
                  <a:off x="620" y="0"/>
                  <a:ext cx="1217"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3" name="Group 205">
                <a:extLst>
                  <a:ext uri="{FF2B5EF4-FFF2-40B4-BE49-F238E27FC236}">
                    <a16:creationId xmlns:a16="http://schemas.microsoft.com/office/drawing/2014/main" id="{D78E3536-2B83-4123-A24A-392051F36C58}"/>
                  </a:ext>
                </a:extLst>
              </p:cNvPr>
              <p:cNvGrpSpPr>
                <a:grpSpLocks/>
              </p:cNvGrpSpPr>
              <p:nvPr/>
            </p:nvGrpSpPr>
            <p:grpSpPr bwMode="auto">
              <a:xfrm>
                <a:off x="1837" y="0"/>
                <a:ext cx="1509" cy="442"/>
                <a:chOff x="1837" y="0"/>
                <a:chExt cx="1509" cy="442"/>
              </a:xfrm>
            </p:grpSpPr>
            <p:sp>
              <p:nvSpPr>
                <p:cNvPr id="7374" name="Rectangle 206">
                  <a:extLst>
                    <a:ext uri="{FF2B5EF4-FFF2-40B4-BE49-F238E27FC236}">
                      <a16:creationId xmlns:a16="http://schemas.microsoft.com/office/drawing/2014/main" id="{76052AB0-9D0B-49F8-A778-6D30B8792F43}"/>
                    </a:ext>
                  </a:extLst>
                </p:cNvPr>
                <p:cNvSpPr>
                  <a:spLocks noChangeArrowheads="1"/>
                </p:cNvSpPr>
                <p:nvPr/>
              </p:nvSpPr>
              <p:spPr bwMode="auto">
                <a:xfrm>
                  <a:off x="1880" y="0"/>
                  <a:ext cx="14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2400">
                      <a:solidFill>
                        <a:srgbClr val="006600"/>
                      </a:solidFill>
                      <a:latin typeface="Times New Roman" panose="02020603050405020304" pitchFamily="18" charset="0"/>
                      <a:cs typeface="Times New Roman" panose="02020603050405020304" pitchFamily="18" charset="0"/>
                    </a:rPr>
                    <a:t>SHALSTAB</a:t>
                  </a:r>
                </a:p>
                <a:p>
                  <a:pPr algn="ctr"/>
                  <a:endParaRPr lang="en-US" altLang="en-US" sz="2400">
                    <a:solidFill>
                      <a:srgbClr val="006600"/>
                    </a:solidFill>
                    <a:latin typeface="Times New Roman" panose="02020603050405020304" pitchFamily="18" charset="0"/>
                  </a:endParaRPr>
                </a:p>
              </p:txBody>
            </p:sp>
            <p:sp>
              <p:nvSpPr>
                <p:cNvPr id="7375" name="Rectangle 207">
                  <a:extLst>
                    <a:ext uri="{FF2B5EF4-FFF2-40B4-BE49-F238E27FC236}">
                      <a16:creationId xmlns:a16="http://schemas.microsoft.com/office/drawing/2014/main" id="{CC07A059-DACA-409B-B9AE-8C481FD1D7E5}"/>
                    </a:ext>
                  </a:extLst>
                </p:cNvPr>
                <p:cNvSpPr>
                  <a:spLocks noChangeArrowheads="1"/>
                </p:cNvSpPr>
                <p:nvPr/>
              </p:nvSpPr>
              <p:spPr bwMode="auto">
                <a:xfrm>
                  <a:off x="1837" y="0"/>
                  <a:ext cx="1509"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6" name="Group 208">
                <a:extLst>
                  <a:ext uri="{FF2B5EF4-FFF2-40B4-BE49-F238E27FC236}">
                    <a16:creationId xmlns:a16="http://schemas.microsoft.com/office/drawing/2014/main" id="{230E624D-F741-4BF6-B8E3-97496C4A64E8}"/>
                  </a:ext>
                </a:extLst>
              </p:cNvPr>
              <p:cNvGrpSpPr>
                <a:grpSpLocks/>
              </p:cNvGrpSpPr>
              <p:nvPr/>
            </p:nvGrpSpPr>
            <p:grpSpPr bwMode="auto">
              <a:xfrm>
                <a:off x="0" y="442"/>
                <a:ext cx="620" cy="442"/>
                <a:chOff x="0" y="442"/>
                <a:chExt cx="620" cy="442"/>
              </a:xfrm>
            </p:grpSpPr>
            <p:sp>
              <p:nvSpPr>
                <p:cNvPr id="7377" name="Rectangle 209">
                  <a:extLst>
                    <a:ext uri="{FF2B5EF4-FFF2-40B4-BE49-F238E27FC236}">
                      <a16:creationId xmlns:a16="http://schemas.microsoft.com/office/drawing/2014/main" id="{A69514C1-06B0-4C35-BCB6-47D55281BB8F}"/>
                    </a:ext>
                  </a:extLst>
                </p:cNvPr>
                <p:cNvSpPr>
                  <a:spLocks noChangeArrowheads="1"/>
                </p:cNvSpPr>
                <p:nvPr/>
              </p:nvSpPr>
              <p:spPr bwMode="auto">
                <a:xfrm>
                  <a:off x="43" y="442"/>
                  <a:ext cx="5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τ</a:t>
                  </a:r>
                </a:p>
                <a:p>
                  <a:endParaRPr lang="en-US" altLang="en-US" sz="2400">
                    <a:solidFill>
                      <a:srgbClr val="006600"/>
                    </a:solidFill>
                    <a:latin typeface="Times New Roman" panose="02020603050405020304" pitchFamily="18" charset="0"/>
                  </a:endParaRPr>
                </a:p>
              </p:txBody>
            </p:sp>
            <p:sp>
              <p:nvSpPr>
                <p:cNvPr id="7378" name="Rectangle 210">
                  <a:extLst>
                    <a:ext uri="{FF2B5EF4-FFF2-40B4-BE49-F238E27FC236}">
                      <a16:creationId xmlns:a16="http://schemas.microsoft.com/office/drawing/2014/main" id="{B19F4DB4-6A1B-403C-98F9-9B16E1C5A59B}"/>
                    </a:ext>
                  </a:extLst>
                </p:cNvPr>
                <p:cNvSpPr>
                  <a:spLocks noChangeArrowheads="1"/>
                </p:cNvSpPr>
                <p:nvPr/>
              </p:nvSpPr>
              <p:spPr bwMode="auto">
                <a:xfrm>
                  <a:off x="0" y="442"/>
                  <a:ext cx="620"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9" name="Group 211">
                <a:extLst>
                  <a:ext uri="{FF2B5EF4-FFF2-40B4-BE49-F238E27FC236}">
                    <a16:creationId xmlns:a16="http://schemas.microsoft.com/office/drawing/2014/main" id="{7F407685-8BAC-4BDC-BD45-3F4789FCC967}"/>
                  </a:ext>
                </a:extLst>
              </p:cNvPr>
              <p:cNvGrpSpPr>
                <a:grpSpLocks/>
              </p:cNvGrpSpPr>
              <p:nvPr/>
            </p:nvGrpSpPr>
            <p:grpSpPr bwMode="auto">
              <a:xfrm>
                <a:off x="620" y="442"/>
                <a:ext cx="1217" cy="442"/>
                <a:chOff x="620" y="442"/>
                <a:chExt cx="1217" cy="442"/>
              </a:xfrm>
            </p:grpSpPr>
            <p:sp>
              <p:nvSpPr>
                <p:cNvPr id="7380" name="Rectangle 212">
                  <a:extLst>
                    <a:ext uri="{FF2B5EF4-FFF2-40B4-BE49-F238E27FC236}">
                      <a16:creationId xmlns:a16="http://schemas.microsoft.com/office/drawing/2014/main" id="{CB0B374E-4004-4C8A-93B5-6C7471CA7EE9}"/>
                    </a:ext>
                  </a:extLst>
                </p:cNvPr>
                <p:cNvSpPr>
                  <a:spLocks noChangeArrowheads="1"/>
                </p:cNvSpPr>
                <p:nvPr/>
              </p:nvSpPr>
              <p:spPr bwMode="auto">
                <a:xfrm>
                  <a:off x="663" y="442"/>
                  <a:ext cx="113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Slope, θ </a:t>
                  </a:r>
                </a:p>
                <a:p>
                  <a:pPr eaLnBrk="1" hangingPunct="1"/>
                  <a:r>
                    <a:rPr lang="en-US" altLang="en-US" sz="2400">
                      <a:solidFill>
                        <a:srgbClr val="006600"/>
                      </a:solidFill>
                      <a:latin typeface="Times New Roman" panose="02020603050405020304" pitchFamily="18" charset="0"/>
                      <a:cs typeface="Times New Roman" panose="02020603050405020304" pitchFamily="18" charset="0"/>
                    </a:rPr>
                    <a:t>Specific catchment area, a</a:t>
                  </a:r>
                </a:p>
                <a:p>
                  <a:endParaRPr lang="en-US" altLang="en-US" sz="2400" b="1">
                    <a:solidFill>
                      <a:srgbClr val="006600"/>
                    </a:solidFill>
                    <a:latin typeface="Times New Roman" panose="02020603050405020304" pitchFamily="18" charset="0"/>
                  </a:endParaRPr>
                </a:p>
              </p:txBody>
            </p:sp>
            <p:sp>
              <p:nvSpPr>
                <p:cNvPr id="7381" name="Rectangle 213">
                  <a:extLst>
                    <a:ext uri="{FF2B5EF4-FFF2-40B4-BE49-F238E27FC236}">
                      <a16:creationId xmlns:a16="http://schemas.microsoft.com/office/drawing/2014/main" id="{277FB4E2-F5DB-4EB7-8265-B5E40E9D4198}"/>
                    </a:ext>
                  </a:extLst>
                </p:cNvPr>
                <p:cNvSpPr>
                  <a:spLocks noChangeArrowheads="1"/>
                </p:cNvSpPr>
                <p:nvPr/>
              </p:nvSpPr>
              <p:spPr bwMode="auto">
                <a:xfrm>
                  <a:off x="620" y="442"/>
                  <a:ext cx="1217"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2" name="Group 214">
                <a:extLst>
                  <a:ext uri="{FF2B5EF4-FFF2-40B4-BE49-F238E27FC236}">
                    <a16:creationId xmlns:a16="http://schemas.microsoft.com/office/drawing/2014/main" id="{469F50F8-B1E0-47B7-8362-07107D627809}"/>
                  </a:ext>
                </a:extLst>
              </p:cNvPr>
              <p:cNvGrpSpPr>
                <a:grpSpLocks/>
              </p:cNvGrpSpPr>
              <p:nvPr/>
            </p:nvGrpSpPr>
            <p:grpSpPr bwMode="auto">
              <a:xfrm>
                <a:off x="1837" y="442"/>
                <a:ext cx="1509" cy="442"/>
                <a:chOff x="1837" y="442"/>
                <a:chExt cx="1509" cy="442"/>
              </a:xfrm>
            </p:grpSpPr>
            <p:sp>
              <p:nvSpPr>
                <p:cNvPr id="7383" name="Rectangle 215">
                  <a:extLst>
                    <a:ext uri="{FF2B5EF4-FFF2-40B4-BE49-F238E27FC236}">
                      <a16:creationId xmlns:a16="http://schemas.microsoft.com/office/drawing/2014/main" id="{8D458AB6-094B-477F-9C0A-B8F21FFDF631}"/>
                    </a:ext>
                  </a:extLst>
                </p:cNvPr>
                <p:cNvSpPr>
                  <a:spLocks noChangeArrowheads="1"/>
                </p:cNvSpPr>
                <p:nvPr/>
              </p:nvSpPr>
              <p:spPr bwMode="auto">
                <a:xfrm>
                  <a:off x="1880" y="442"/>
                  <a:ext cx="14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2400">
                      <a:solidFill>
                        <a:srgbClr val="006600"/>
                      </a:solidFill>
                      <a:latin typeface="Times New Roman" panose="02020603050405020304" pitchFamily="18" charset="0"/>
                    </a:rPr>
                    <a:t>Slope, θ </a:t>
                  </a:r>
                </a:p>
                <a:p>
                  <a:pPr>
                    <a:spcBef>
                      <a:spcPct val="50000"/>
                    </a:spcBef>
                  </a:pPr>
                  <a:r>
                    <a:rPr lang="en-US" altLang="en-US" sz="2400">
                      <a:solidFill>
                        <a:srgbClr val="006600"/>
                      </a:solidFill>
                      <a:latin typeface="Times New Roman" panose="02020603050405020304" pitchFamily="18" charset="0"/>
                    </a:rPr>
                    <a:t>Specific catchment area, a</a:t>
                  </a:r>
                </a:p>
              </p:txBody>
            </p:sp>
            <p:sp>
              <p:nvSpPr>
                <p:cNvPr id="7384" name="Rectangle 216">
                  <a:extLst>
                    <a:ext uri="{FF2B5EF4-FFF2-40B4-BE49-F238E27FC236}">
                      <a16:creationId xmlns:a16="http://schemas.microsoft.com/office/drawing/2014/main" id="{917241A4-3232-40B7-8B7A-BE62607FE5BB}"/>
                    </a:ext>
                  </a:extLst>
                </p:cNvPr>
                <p:cNvSpPr>
                  <a:spLocks noChangeArrowheads="1"/>
                </p:cNvSpPr>
                <p:nvPr/>
              </p:nvSpPr>
              <p:spPr bwMode="auto">
                <a:xfrm>
                  <a:off x="1837" y="442"/>
                  <a:ext cx="1509"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5" name="Group 217">
                <a:extLst>
                  <a:ext uri="{FF2B5EF4-FFF2-40B4-BE49-F238E27FC236}">
                    <a16:creationId xmlns:a16="http://schemas.microsoft.com/office/drawing/2014/main" id="{616DF62E-C8C6-4889-A071-1C4C0905FE73}"/>
                  </a:ext>
                </a:extLst>
              </p:cNvPr>
              <p:cNvGrpSpPr>
                <a:grpSpLocks/>
              </p:cNvGrpSpPr>
              <p:nvPr/>
            </p:nvGrpSpPr>
            <p:grpSpPr bwMode="auto">
              <a:xfrm>
                <a:off x="0" y="884"/>
                <a:ext cx="620" cy="442"/>
                <a:chOff x="0" y="884"/>
                <a:chExt cx="620" cy="442"/>
              </a:xfrm>
            </p:grpSpPr>
            <p:sp>
              <p:nvSpPr>
                <p:cNvPr id="7386" name="Rectangle 218">
                  <a:extLst>
                    <a:ext uri="{FF2B5EF4-FFF2-40B4-BE49-F238E27FC236}">
                      <a16:creationId xmlns:a16="http://schemas.microsoft.com/office/drawing/2014/main" id="{78A4A769-CCBE-4B84-ADF3-D0AB8E0545C8}"/>
                    </a:ext>
                  </a:extLst>
                </p:cNvPr>
                <p:cNvSpPr>
                  <a:spLocks noChangeArrowheads="1"/>
                </p:cNvSpPr>
                <p:nvPr/>
              </p:nvSpPr>
              <p:spPr bwMode="auto">
                <a:xfrm>
                  <a:off x="43" y="884"/>
                  <a:ext cx="5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ζ</a:t>
                  </a:r>
                </a:p>
                <a:p>
                  <a:endParaRPr lang="en-US" altLang="en-US" sz="2400">
                    <a:solidFill>
                      <a:srgbClr val="006600"/>
                    </a:solidFill>
                    <a:latin typeface="Times New Roman" panose="02020603050405020304" pitchFamily="18" charset="0"/>
                  </a:endParaRPr>
                </a:p>
              </p:txBody>
            </p:sp>
            <p:sp>
              <p:nvSpPr>
                <p:cNvPr id="7387" name="Rectangle 219">
                  <a:extLst>
                    <a:ext uri="{FF2B5EF4-FFF2-40B4-BE49-F238E27FC236}">
                      <a16:creationId xmlns:a16="http://schemas.microsoft.com/office/drawing/2014/main" id="{F99C6E4F-3BD6-4E39-BA08-EDE508EAF64C}"/>
                    </a:ext>
                  </a:extLst>
                </p:cNvPr>
                <p:cNvSpPr>
                  <a:spLocks noChangeArrowheads="1"/>
                </p:cNvSpPr>
                <p:nvPr/>
              </p:nvSpPr>
              <p:spPr bwMode="auto">
                <a:xfrm>
                  <a:off x="0" y="884"/>
                  <a:ext cx="620"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8" name="Group 220">
                <a:extLst>
                  <a:ext uri="{FF2B5EF4-FFF2-40B4-BE49-F238E27FC236}">
                    <a16:creationId xmlns:a16="http://schemas.microsoft.com/office/drawing/2014/main" id="{512EE82F-8F7A-4666-B284-6AEC87BB8DA5}"/>
                  </a:ext>
                </a:extLst>
              </p:cNvPr>
              <p:cNvGrpSpPr>
                <a:grpSpLocks/>
              </p:cNvGrpSpPr>
              <p:nvPr/>
            </p:nvGrpSpPr>
            <p:grpSpPr bwMode="auto">
              <a:xfrm>
                <a:off x="620" y="884"/>
                <a:ext cx="1217" cy="442"/>
                <a:chOff x="620" y="884"/>
                <a:chExt cx="1217" cy="442"/>
              </a:xfrm>
            </p:grpSpPr>
            <p:sp>
              <p:nvSpPr>
                <p:cNvPr id="7389" name="Rectangle 221">
                  <a:extLst>
                    <a:ext uri="{FF2B5EF4-FFF2-40B4-BE49-F238E27FC236}">
                      <a16:creationId xmlns:a16="http://schemas.microsoft.com/office/drawing/2014/main" id="{4346ED49-15A3-4487-93C0-F775E61A7DD3}"/>
                    </a:ext>
                  </a:extLst>
                </p:cNvPr>
                <p:cNvSpPr>
                  <a:spLocks noChangeArrowheads="1"/>
                </p:cNvSpPr>
                <p:nvPr/>
              </p:nvSpPr>
              <p:spPr bwMode="auto">
                <a:xfrm>
                  <a:off x="663" y="884"/>
                  <a:ext cx="113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C</a:t>
                  </a:r>
                  <a:r>
                    <a:rPr lang="en-US" altLang="en-US" sz="2400" baseline="-25000">
                      <a:solidFill>
                        <a:srgbClr val="006600"/>
                      </a:solidFill>
                      <a:latin typeface="Times New Roman" panose="02020603050405020304" pitchFamily="18" charset="0"/>
                      <a:cs typeface="Times New Roman" panose="02020603050405020304" pitchFamily="18" charset="0"/>
                    </a:rPr>
                    <a:t>min</a:t>
                  </a:r>
                  <a:r>
                    <a:rPr lang="en-US" altLang="en-US" sz="2400">
                      <a:solidFill>
                        <a:srgbClr val="006600"/>
                      </a:solidFill>
                      <a:latin typeface="Times New Roman" panose="02020603050405020304" pitchFamily="18" charset="0"/>
                      <a:cs typeface="Times New Roman" panose="02020603050405020304" pitchFamily="18" charset="0"/>
                    </a:rPr>
                    <a:t>, C</a:t>
                  </a:r>
                  <a:r>
                    <a:rPr lang="en-US" altLang="en-US" sz="2400" baseline="-25000">
                      <a:solidFill>
                        <a:srgbClr val="006600"/>
                      </a:solidFill>
                      <a:latin typeface="Times New Roman" panose="02020603050405020304" pitchFamily="18" charset="0"/>
                      <a:cs typeface="Times New Roman" panose="02020603050405020304" pitchFamily="18" charset="0"/>
                    </a:rPr>
                    <a:t>max</a:t>
                  </a:r>
                  <a:r>
                    <a:rPr lang="en-US" altLang="en-US" sz="2400">
                      <a:solidFill>
                        <a:srgbClr val="006600"/>
                      </a:solidFill>
                      <a:latin typeface="Times New Roman" panose="02020603050405020304" pitchFamily="18" charset="0"/>
                      <a:cs typeface="Times New Roman" panose="02020603050405020304" pitchFamily="18" charset="0"/>
                    </a:rPr>
                    <a:t>, Φ</a:t>
                  </a:r>
                  <a:r>
                    <a:rPr lang="en-US" altLang="en-US" sz="2400" baseline="-25000">
                      <a:solidFill>
                        <a:srgbClr val="006600"/>
                      </a:solidFill>
                      <a:latin typeface="Times New Roman" panose="02020603050405020304" pitchFamily="18" charset="0"/>
                      <a:cs typeface="Times New Roman" panose="02020603050405020304" pitchFamily="18" charset="0"/>
                    </a:rPr>
                    <a:t>min</a:t>
                  </a:r>
                  <a:r>
                    <a:rPr lang="en-US" altLang="en-US" sz="2400">
                      <a:solidFill>
                        <a:srgbClr val="006600"/>
                      </a:solidFill>
                      <a:latin typeface="Times New Roman" panose="02020603050405020304" pitchFamily="18" charset="0"/>
                      <a:cs typeface="Times New Roman" panose="02020603050405020304" pitchFamily="18" charset="0"/>
                    </a:rPr>
                    <a:t>, </a:t>
                  </a:r>
                  <a:r>
                    <a:rPr lang="en-US" altLang="en-US" sz="2400">
                      <a:solidFill>
                        <a:srgbClr val="006600"/>
                      </a:solidFill>
                      <a:latin typeface="Times New Roman" panose="02020603050405020304" pitchFamily="18" charset="0"/>
                    </a:rPr>
                    <a:t>Φ</a:t>
                  </a:r>
                  <a:r>
                    <a:rPr lang="en-US" altLang="en-US" sz="2400" baseline="-25000">
                      <a:solidFill>
                        <a:srgbClr val="006600"/>
                      </a:solidFill>
                      <a:latin typeface="Times New Roman" panose="02020603050405020304" pitchFamily="18" charset="0"/>
                    </a:rPr>
                    <a:t>max</a:t>
                  </a:r>
                  <a:r>
                    <a:rPr lang="en-US" altLang="en-US" sz="2400">
                      <a:solidFill>
                        <a:srgbClr val="006600"/>
                      </a:solidFill>
                      <a:latin typeface="Times New Roman" panose="02020603050405020304" pitchFamily="18" charset="0"/>
                      <a:cs typeface="Times New Roman" panose="02020603050405020304" pitchFamily="18" charset="0"/>
                    </a:rPr>
                    <a:t> , R/T</a:t>
                  </a:r>
                  <a:r>
                    <a:rPr lang="en-US" altLang="en-US" sz="2400" baseline="-25000">
                      <a:solidFill>
                        <a:srgbClr val="006600"/>
                      </a:solidFill>
                      <a:latin typeface="Times New Roman" panose="02020603050405020304" pitchFamily="18" charset="0"/>
                      <a:cs typeface="Times New Roman" panose="02020603050405020304" pitchFamily="18" charset="0"/>
                    </a:rPr>
                    <a:t>min</a:t>
                  </a:r>
                  <a:r>
                    <a:rPr lang="en-US" altLang="en-US" sz="2400">
                      <a:solidFill>
                        <a:srgbClr val="006600"/>
                      </a:solidFill>
                      <a:latin typeface="Times New Roman" panose="02020603050405020304" pitchFamily="18" charset="0"/>
                      <a:cs typeface="Times New Roman" panose="02020603050405020304" pitchFamily="18" charset="0"/>
                    </a:rPr>
                    <a:t>, </a:t>
                  </a:r>
                  <a:r>
                    <a:rPr lang="en-US" altLang="en-US" sz="2400">
                      <a:solidFill>
                        <a:srgbClr val="006600"/>
                      </a:solidFill>
                      <a:latin typeface="Times New Roman" panose="02020603050405020304" pitchFamily="18" charset="0"/>
                    </a:rPr>
                    <a:t>R/T</a:t>
                  </a:r>
                  <a:r>
                    <a:rPr lang="en-US" altLang="en-US" sz="2400" baseline="-25000">
                      <a:solidFill>
                        <a:srgbClr val="006600"/>
                      </a:solidFill>
                      <a:latin typeface="Times New Roman" panose="02020603050405020304" pitchFamily="18" charset="0"/>
                    </a:rPr>
                    <a:t>max</a:t>
                  </a:r>
                  <a:endParaRPr lang="en-US" altLang="en-US" sz="2400" baseline="-25000">
                    <a:solidFill>
                      <a:srgbClr val="006600"/>
                    </a:solidFill>
                    <a:latin typeface="Times New Roman" panose="02020603050405020304" pitchFamily="18" charset="0"/>
                    <a:cs typeface="Times New Roman" panose="02020603050405020304" pitchFamily="18" charset="0"/>
                  </a:endParaRPr>
                </a:p>
                <a:p>
                  <a:endParaRPr lang="en-US" altLang="en-US" sz="2400">
                    <a:solidFill>
                      <a:srgbClr val="006600"/>
                    </a:solidFill>
                    <a:latin typeface="Times New Roman" panose="02020603050405020304" pitchFamily="18" charset="0"/>
                  </a:endParaRPr>
                </a:p>
              </p:txBody>
            </p:sp>
            <p:sp>
              <p:nvSpPr>
                <p:cNvPr id="7390" name="Rectangle 222">
                  <a:extLst>
                    <a:ext uri="{FF2B5EF4-FFF2-40B4-BE49-F238E27FC236}">
                      <a16:creationId xmlns:a16="http://schemas.microsoft.com/office/drawing/2014/main" id="{18D2BB18-557B-4E05-82D8-7D07805A85CC}"/>
                    </a:ext>
                  </a:extLst>
                </p:cNvPr>
                <p:cNvSpPr>
                  <a:spLocks noChangeArrowheads="1"/>
                </p:cNvSpPr>
                <p:nvPr/>
              </p:nvSpPr>
              <p:spPr bwMode="auto">
                <a:xfrm>
                  <a:off x="620" y="884"/>
                  <a:ext cx="1217"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1" name="Group 223">
                <a:extLst>
                  <a:ext uri="{FF2B5EF4-FFF2-40B4-BE49-F238E27FC236}">
                    <a16:creationId xmlns:a16="http://schemas.microsoft.com/office/drawing/2014/main" id="{606DB767-F460-474A-B124-DB5097AC9DF0}"/>
                  </a:ext>
                </a:extLst>
              </p:cNvPr>
              <p:cNvGrpSpPr>
                <a:grpSpLocks/>
              </p:cNvGrpSpPr>
              <p:nvPr/>
            </p:nvGrpSpPr>
            <p:grpSpPr bwMode="auto">
              <a:xfrm>
                <a:off x="1837" y="884"/>
                <a:ext cx="1509" cy="442"/>
                <a:chOff x="1837" y="884"/>
                <a:chExt cx="1509" cy="442"/>
              </a:xfrm>
            </p:grpSpPr>
            <p:sp>
              <p:nvSpPr>
                <p:cNvPr id="7392" name="Rectangle 224">
                  <a:extLst>
                    <a:ext uri="{FF2B5EF4-FFF2-40B4-BE49-F238E27FC236}">
                      <a16:creationId xmlns:a16="http://schemas.microsoft.com/office/drawing/2014/main" id="{A351A436-8008-4C6D-8EE1-7F07C9582158}"/>
                    </a:ext>
                  </a:extLst>
                </p:cNvPr>
                <p:cNvSpPr>
                  <a:spLocks noChangeArrowheads="1"/>
                </p:cNvSpPr>
                <p:nvPr/>
              </p:nvSpPr>
              <p:spPr bwMode="auto">
                <a:xfrm>
                  <a:off x="1880" y="884"/>
                  <a:ext cx="14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C</a:t>
                  </a:r>
                  <a:r>
                    <a:rPr lang="en-US" altLang="en-US" sz="2400" baseline="30000">
                      <a:solidFill>
                        <a:srgbClr val="006600"/>
                      </a:solidFill>
                      <a:latin typeface="Times New Roman" panose="02020603050405020304" pitchFamily="18" charset="0"/>
                      <a:cs typeface="Times New Roman" panose="02020603050405020304" pitchFamily="18" charset="0"/>
                    </a:rPr>
                    <a:t>*</a:t>
                  </a:r>
                  <a:r>
                    <a:rPr lang="en-US" altLang="en-US" sz="2400">
                      <a:solidFill>
                        <a:srgbClr val="006600"/>
                      </a:solidFill>
                      <a:latin typeface="Times New Roman" panose="02020603050405020304" pitchFamily="18" charset="0"/>
                      <a:cs typeface="Times New Roman" panose="02020603050405020304" pitchFamily="18" charset="0"/>
                    </a:rPr>
                    <a:t>, Φ</a:t>
                  </a:r>
                </a:p>
                <a:p>
                  <a:endParaRPr lang="en-US" altLang="en-US" sz="2400">
                    <a:solidFill>
                      <a:srgbClr val="006600"/>
                    </a:solidFill>
                    <a:latin typeface="Times New Roman" panose="02020603050405020304" pitchFamily="18" charset="0"/>
                  </a:endParaRPr>
                </a:p>
              </p:txBody>
            </p:sp>
            <p:sp>
              <p:nvSpPr>
                <p:cNvPr id="7393" name="Rectangle 225">
                  <a:extLst>
                    <a:ext uri="{FF2B5EF4-FFF2-40B4-BE49-F238E27FC236}">
                      <a16:creationId xmlns:a16="http://schemas.microsoft.com/office/drawing/2014/main" id="{04941903-7EE3-4747-BED7-32D07A66364A}"/>
                    </a:ext>
                  </a:extLst>
                </p:cNvPr>
                <p:cNvSpPr>
                  <a:spLocks noChangeArrowheads="1"/>
                </p:cNvSpPr>
                <p:nvPr/>
              </p:nvSpPr>
              <p:spPr bwMode="auto">
                <a:xfrm>
                  <a:off x="1837" y="884"/>
                  <a:ext cx="1509" cy="44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394" name="Rectangle 226">
              <a:extLst>
                <a:ext uri="{FF2B5EF4-FFF2-40B4-BE49-F238E27FC236}">
                  <a16:creationId xmlns:a16="http://schemas.microsoft.com/office/drawing/2014/main" id="{DC4E4372-AAA2-4D0B-8E11-BAD4D4A7975B}"/>
                </a:ext>
              </a:extLst>
            </p:cNvPr>
            <p:cNvSpPr>
              <a:spLocks noChangeArrowheads="1"/>
            </p:cNvSpPr>
            <p:nvPr/>
          </p:nvSpPr>
          <p:spPr bwMode="auto">
            <a:xfrm>
              <a:off x="-3" y="-3"/>
              <a:ext cx="3352" cy="133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95" name="Rectangle 227">
            <a:extLst>
              <a:ext uri="{FF2B5EF4-FFF2-40B4-BE49-F238E27FC236}">
                <a16:creationId xmlns:a16="http://schemas.microsoft.com/office/drawing/2014/main" id="{A8CE3278-1DB4-4FB1-A4CF-4AA518E60263}"/>
              </a:ext>
            </a:extLst>
          </p:cNvPr>
          <p:cNvSpPr>
            <a:spLocks noChangeArrowheads="1"/>
          </p:cNvSpPr>
          <p:nvPr/>
        </p:nvSpPr>
        <p:spPr bwMode="auto">
          <a:xfrm>
            <a:off x="16998950" y="8534400"/>
            <a:ext cx="843915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b="1">
                <a:solidFill>
                  <a:srgbClr val="990000"/>
                </a:solidFill>
                <a:latin typeface="Times New Roman" panose="02020603050405020304" pitchFamily="18" charset="0"/>
                <a:cs typeface="Times New Roman" panose="02020603050405020304" pitchFamily="18" charset="0"/>
              </a:rPr>
              <a:t>How to quantify the predictive capability of x?</a:t>
            </a:r>
            <a:r>
              <a:rPr lang="en-US" altLang="en-US" sz="3200">
                <a:solidFill>
                  <a:srgbClr val="006600"/>
                </a:solidFill>
                <a:latin typeface="Times New Roman" panose="02020603050405020304" pitchFamily="18" charset="0"/>
                <a:cs typeface="Times New Roman" panose="02020603050405020304" pitchFamily="18" charset="0"/>
              </a:rPr>
              <a:t> Given</a:t>
            </a:r>
          </a:p>
          <a:p>
            <a:pPr eaLnBrk="1" hangingPunct="1">
              <a:buFontTx/>
              <a:buChar char="-"/>
            </a:pPr>
            <a:r>
              <a:rPr lang="en-US" altLang="en-US" sz="3200">
                <a:solidFill>
                  <a:srgbClr val="006600"/>
                </a:solidFill>
                <a:latin typeface="Times New Roman" panose="02020603050405020304" pitchFamily="18" charset="0"/>
                <a:cs typeface="Times New Roman" panose="02020603050405020304" pitchFamily="18" charset="0"/>
              </a:rPr>
              <a:t> a map where x is defined for each grid cell </a:t>
            </a:r>
          </a:p>
          <a:p>
            <a:pPr eaLnBrk="1" hangingPunct="1">
              <a:buFontTx/>
              <a:buChar char="-"/>
            </a:pPr>
            <a:r>
              <a:rPr lang="en-US" altLang="en-US" sz="3200">
                <a:solidFill>
                  <a:srgbClr val="006600"/>
                </a:solidFill>
                <a:latin typeface="Times New Roman" panose="02020603050405020304" pitchFamily="18" charset="0"/>
                <a:cs typeface="Times New Roman" panose="02020603050405020304" pitchFamily="18" charset="0"/>
              </a:rPr>
              <a:t> a set of points where landslide initiations were observed</a:t>
            </a:r>
          </a:p>
          <a:p>
            <a:pPr eaLnBrk="1" hangingPunct="1"/>
            <a:endParaRPr lang="en-US" altLang="en-US" sz="3200">
              <a:solidFill>
                <a:srgbClr val="006600"/>
              </a:solidFill>
              <a:latin typeface="Times New Roman" panose="02020603050405020304" pitchFamily="18" charset="0"/>
              <a:cs typeface="Times New Roman" panose="02020603050405020304" pitchFamily="18" charset="0"/>
            </a:endParaRPr>
          </a:p>
          <a:p>
            <a:pPr eaLnBrk="1" hangingPunct="1">
              <a:buFontTx/>
              <a:buChar char="-"/>
            </a:pPr>
            <a:endParaRPr lang="en-US" altLang="en-US" sz="3200">
              <a:solidFill>
                <a:srgbClr val="006600"/>
              </a:solidFill>
              <a:latin typeface="Times New Roman" panose="02020603050405020304" pitchFamily="18" charset="0"/>
            </a:endParaRPr>
          </a:p>
        </p:txBody>
      </p:sp>
      <p:sp>
        <p:nvSpPr>
          <p:cNvPr id="7396" name="Text Box 228">
            <a:extLst>
              <a:ext uri="{FF2B5EF4-FFF2-40B4-BE49-F238E27FC236}">
                <a16:creationId xmlns:a16="http://schemas.microsoft.com/office/drawing/2014/main" id="{CD04E435-8AEB-49A7-B0DC-2A2EC990188A}"/>
              </a:ext>
            </a:extLst>
          </p:cNvPr>
          <p:cNvSpPr txBox="1">
            <a:spLocks noChangeArrowheads="1"/>
          </p:cNvSpPr>
          <p:nvPr/>
        </p:nvSpPr>
        <p:spPr bwMode="auto">
          <a:xfrm>
            <a:off x="16944975" y="15424150"/>
            <a:ext cx="12241213"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6263" indent="-576263">
              <a:defRPr sz="2400">
                <a:solidFill>
                  <a:schemeClr val="tx1"/>
                </a:solidFill>
                <a:latin typeface="Times New Roman" panose="02020603050405020304" pitchFamily="18" charset="0"/>
              </a:defRPr>
            </a:lvl1pPr>
            <a:lvl2pPr marL="6905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006600"/>
                </a:solidFill>
              </a:rPr>
              <a:t>From a given terrain stability map, for a parameter set ζ</a:t>
            </a:r>
            <a:r>
              <a:rPr lang="en-US" altLang="en-US" baseline="-25000">
                <a:solidFill>
                  <a:srgbClr val="006600"/>
                </a:solidFill>
              </a:rPr>
              <a:t>K</a:t>
            </a:r>
          </a:p>
          <a:p>
            <a:pPr eaLnBrk="1" hangingPunct="1"/>
            <a:r>
              <a:rPr lang="en-US" altLang="en-US">
                <a:solidFill>
                  <a:srgbClr val="006600"/>
                </a:solidFill>
              </a:rPr>
              <a:t> we can formulate two sets,</a:t>
            </a:r>
          </a:p>
          <a:p>
            <a:pPr eaLnBrk="1" hangingPunct="1"/>
            <a:r>
              <a:rPr lang="en-US" altLang="en-US">
                <a:solidFill>
                  <a:srgbClr val="006600"/>
                </a:solidFill>
              </a:rPr>
              <a:t>O = {X</a:t>
            </a:r>
            <a:r>
              <a:rPr lang="en-US" altLang="en-US" baseline="-25000">
                <a:solidFill>
                  <a:srgbClr val="006600"/>
                </a:solidFill>
              </a:rPr>
              <a:t>i</a:t>
            </a:r>
            <a:r>
              <a:rPr lang="en-US" altLang="en-US">
                <a:solidFill>
                  <a:srgbClr val="006600"/>
                </a:solidFill>
              </a:rPr>
              <a:t> defined for observed landslide points}</a:t>
            </a:r>
          </a:p>
          <a:p>
            <a:pPr eaLnBrk="1" hangingPunct="1"/>
            <a:r>
              <a:rPr lang="en-US" altLang="en-US">
                <a:solidFill>
                  <a:srgbClr val="006600"/>
                </a:solidFill>
              </a:rPr>
              <a:t>R= {X</a:t>
            </a:r>
            <a:r>
              <a:rPr lang="en-US" altLang="en-US" baseline="-25000">
                <a:solidFill>
                  <a:srgbClr val="006600"/>
                </a:solidFill>
              </a:rPr>
              <a:t>j</a:t>
            </a:r>
            <a:r>
              <a:rPr lang="en-US" altLang="en-US">
                <a:solidFill>
                  <a:srgbClr val="006600"/>
                </a:solidFill>
              </a:rPr>
              <a:t> defined for terrain points}</a:t>
            </a:r>
          </a:p>
          <a:p>
            <a:pPr eaLnBrk="1" hangingPunct="1"/>
            <a:endParaRPr lang="en-US" altLang="en-US" baseline="-25000">
              <a:solidFill>
                <a:srgbClr val="006600"/>
              </a:solidFill>
            </a:endParaRPr>
          </a:p>
          <a:p>
            <a:pPr eaLnBrk="1" hangingPunct="1"/>
            <a:r>
              <a:rPr lang="en-US" altLang="en-US">
                <a:solidFill>
                  <a:srgbClr val="006600"/>
                </a:solidFill>
              </a:rPr>
              <a:t> </a:t>
            </a:r>
          </a:p>
        </p:txBody>
      </p:sp>
      <p:sp>
        <p:nvSpPr>
          <p:cNvPr id="7400" name="Text Box 232">
            <a:extLst>
              <a:ext uri="{FF2B5EF4-FFF2-40B4-BE49-F238E27FC236}">
                <a16:creationId xmlns:a16="http://schemas.microsoft.com/office/drawing/2014/main" id="{7A5AC8F9-41BB-4AD2-AF47-76686DAD877B}"/>
              </a:ext>
            </a:extLst>
          </p:cNvPr>
          <p:cNvSpPr txBox="1">
            <a:spLocks noChangeArrowheads="1"/>
          </p:cNvSpPr>
          <p:nvPr/>
        </p:nvSpPr>
        <p:spPr bwMode="auto">
          <a:xfrm>
            <a:off x="10401300" y="38100000"/>
            <a:ext cx="60388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solidFill>
                  <a:srgbClr val="006600"/>
                </a:solidFill>
                <a:latin typeface="Times New Roman" panose="02020603050405020304" pitchFamily="18" charset="0"/>
                <a:cs typeface="Times New Roman" panose="02020603050405020304" pitchFamily="18" charset="0"/>
              </a:rPr>
              <a:t>Where, </a:t>
            </a:r>
          </a:p>
          <a:p>
            <a:pPr eaLnBrk="1" hangingPunct="1"/>
            <a:r>
              <a:rPr lang="en-US" altLang="en-US" sz="2400">
                <a:solidFill>
                  <a:srgbClr val="006600"/>
                </a:solidFill>
                <a:latin typeface="Times New Roman" panose="02020603050405020304" pitchFamily="18" charset="0"/>
                <a:cs typeface="Times New Roman" panose="02020603050405020304" pitchFamily="18" charset="0"/>
              </a:rPr>
              <a:t>R = steady state recharge rate [L T</a:t>
            </a:r>
            <a:r>
              <a:rPr lang="en-US" altLang="en-US" sz="2400" baseline="30000">
                <a:solidFill>
                  <a:srgbClr val="006600"/>
                </a:solidFill>
                <a:latin typeface="Times New Roman" panose="02020603050405020304" pitchFamily="18" charset="0"/>
                <a:cs typeface="Times New Roman" panose="02020603050405020304" pitchFamily="18" charset="0"/>
              </a:rPr>
              <a:t>-1</a:t>
            </a:r>
            <a:r>
              <a:rPr lang="en-US" altLang="en-US" sz="2400">
                <a:solidFill>
                  <a:srgbClr val="006600"/>
                </a:solidFill>
                <a:latin typeface="Times New Roman" panose="02020603050405020304" pitchFamily="18" charset="0"/>
                <a:cs typeface="Times New Roman" panose="02020603050405020304" pitchFamily="18" charset="0"/>
              </a:rPr>
              <a:t>] , </a:t>
            </a:r>
          </a:p>
          <a:p>
            <a:pPr eaLnBrk="1" hangingPunct="1"/>
            <a:r>
              <a:rPr lang="en-US" altLang="en-US" sz="2400">
                <a:solidFill>
                  <a:srgbClr val="006600"/>
                </a:solidFill>
                <a:latin typeface="Times New Roman" panose="02020603050405020304" pitchFamily="18" charset="0"/>
                <a:cs typeface="Times New Roman" panose="02020603050405020304" pitchFamily="18" charset="0"/>
              </a:rPr>
              <a:t>T =  transmissivity =h.K[L</a:t>
            </a:r>
            <a:r>
              <a:rPr lang="en-US" altLang="en-US" sz="2400" baseline="30000">
                <a:solidFill>
                  <a:srgbClr val="006600"/>
                </a:solidFill>
                <a:latin typeface="Times New Roman" panose="02020603050405020304" pitchFamily="18" charset="0"/>
                <a:cs typeface="Times New Roman" panose="02020603050405020304" pitchFamily="18" charset="0"/>
              </a:rPr>
              <a:t>2</a:t>
            </a:r>
            <a:r>
              <a:rPr lang="en-US" altLang="en-US" sz="2400">
                <a:solidFill>
                  <a:srgbClr val="006600"/>
                </a:solidFill>
                <a:latin typeface="Times New Roman" panose="02020603050405020304" pitchFamily="18" charset="0"/>
                <a:cs typeface="Times New Roman" panose="02020603050405020304" pitchFamily="18" charset="0"/>
              </a:rPr>
              <a:t> T </a:t>
            </a:r>
            <a:r>
              <a:rPr lang="en-US" altLang="en-US" sz="2400" baseline="30000">
                <a:solidFill>
                  <a:srgbClr val="006600"/>
                </a:solidFill>
                <a:latin typeface="Times New Roman" panose="02020603050405020304" pitchFamily="18" charset="0"/>
                <a:cs typeface="Times New Roman" panose="02020603050405020304" pitchFamily="18" charset="0"/>
              </a:rPr>
              <a:t>-1</a:t>
            </a:r>
            <a:r>
              <a:rPr lang="en-US" altLang="en-US" sz="2400">
                <a:solidFill>
                  <a:srgbClr val="006600"/>
                </a:solidFill>
                <a:latin typeface="Times New Roman" panose="02020603050405020304" pitchFamily="18" charset="0"/>
                <a:cs typeface="Times New Roman" panose="02020603050405020304" pitchFamily="18" charset="0"/>
              </a:rPr>
              <a:t>], </a:t>
            </a:r>
          </a:p>
          <a:p>
            <a:pPr eaLnBrk="1" hangingPunct="1"/>
            <a:r>
              <a:rPr lang="en-US" altLang="en-US" sz="2400">
                <a:solidFill>
                  <a:srgbClr val="006600"/>
                </a:solidFill>
                <a:latin typeface="Times New Roman" panose="02020603050405020304" pitchFamily="18" charset="0"/>
                <a:cs typeface="Times New Roman" panose="02020603050405020304" pitchFamily="18" charset="0"/>
              </a:rPr>
              <a:t>K = hydraulic conductivity [L T</a:t>
            </a:r>
            <a:r>
              <a:rPr lang="en-US" altLang="en-US" sz="2400" baseline="30000">
                <a:solidFill>
                  <a:srgbClr val="006600"/>
                </a:solidFill>
                <a:latin typeface="Times New Roman" panose="02020603050405020304" pitchFamily="18" charset="0"/>
                <a:cs typeface="Times New Roman" panose="02020603050405020304" pitchFamily="18" charset="0"/>
              </a:rPr>
              <a:t>-1</a:t>
            </a:r>
            <a:r>
              <a:rPr lang="en-US" altLang="en-US" sz="2400">
                <a:solidFill>
                  <a:srgbClr val="006600"/>
                </a:solidFill>
                <a:latin typeface="Times New Roman" panose="02020603050405020304" pitchFamily="18" charset="0"/>
                <a:cs typeface="Times New Roman" panose="02020603050405020304" pitchFamily="18" charset="0"/>
              </a:rPr>
              <a:t>]</a:t>
            </a:r>
            <a:endParaRPr lang="en-US" altLang="en-US" sz="2400" baseline="30000">
              <a:solidFill>
                <a:srgbClr val="006600"/>
              </a:solidFill>
              <a:latin typeface="Times New Roman" panose="02020603050405020304" pitchFamily="18" charset="0"/>
              <a:cs typeface="Times New Roman" panose="02020603050405020304" pitchFamily="18" charset="0"/>
            </a:endParaRPr>
          </a:p>
          <a:p>
            <a:r>
              <a:rPr lang="en-US" altLang="en-US" sz="2400">
                <a:solidFill>
                  <a:srgbClr val="006600"/>
                </a:solidFill>
                <a:latin typeface="Times New Roman" panose="02020603050405020304" pitchFamily="18" charset="0"/>
                <a:cs typeface="Times New Roman" panose="02020603050405020304" pitchFamily="18" charset="0"/>
              </a:rPr>
              <a:t> θ = slope angle,</a:t>
            </a:r>
          </a:p>
          <a:p>
            <a:r>
              <a:rPr lang="en-US" altLang="en-US" sz="2400">
                <a:solidFill>
                  <a:srgbClr val="006600"/>
                </a:solidFill>
                <a:latin typeface="Times New Roman" panose="02020603050405020304" pitchFamily="18" charset="0"/>
                <a:cs typeface="Times New Roman" panose="02020603050405020304" pitchFamily="18" charset="0"/>
              </a:rPr>
              <a:t>Φ = friction angle, </a:t>
            </a:r>
          </a:p>
          <a:p>
            <a:r>
              <a:rPr lang="en-US" altLang="en-US" sz="2400">
                <a:solidFill>
                  <a:srgbClr val="006600"/>
                </a:solidFill>
                <a:latin typeface="Times New Roman" panose="02020603050405020304" pitchFamily="18" charset="0"/>
                <a:cs typeface="Times New Roman" panose="02020603050405020304" pitchFamily="18" charset="0"/>
              </a:rPr>
              <a:t>a = specific catchment area [L],  </a:t>
            </a:r>
          </a:p>
          <a:p>
            <a:r>
              <a:rPr lang="en-US" altLang="en-US" sz="2400">
                <a:solidFill>
                  <a:srgbClr val="006600"/>
                </a:solidFill>
                <a:latin typeface="Times New Roman" panose="02020603050405020304" pitchFamily="18" charset="0"/>
                <a:cs typeface="Times New Roman" panose="02020603050405020304" pitchFamily="18" charset="0"/>
              </a:rPr>
              <a:t>r = ρ</a:t>
            </a:r>
            <a:r>
              <a:rPr lang="en-US" altLang="en-US" sz="2400" baseline="-30000">
                <a:solidFill>
                  <a:srgbClr val="006600"/>
                </a:solidFill>
                <a:latin typeface="Times New Roman" panose="02020603050405020304" pitchFamily="18" charset="0"/>
                <a:cs typeface="Times New Roman" panose="02020603050405020304" pitchFamily="18" charset="0"/>
              </a:rPr>
              <a:t>w</a:t>
            </a:r>
            <a:r>
              <a:rPr lang="en-US" altLang="en-US" sz="2400">
                <a:solidFill>
                  <a:srgbClr val="006600"/>
                </a:solidFill>
                <a:latin typeface="Times New Roman" panose="02020603050405020304" pitchFamily="18" charset="0"/>
                <a:cs typeface="Times New Roman" panose="02020603050405020304" pitchFamily="18" charset="0"/>
              </a:rPr>
              <a:t>/ρ</a:t>
            </a:r>
            <a:r>
              <a:rPr lang="en-US" altLang="en-US" sz="2400" baseline="-30000">
                <a:solidFill>
                  <a:srgbClr val="006600"/>
                </a:solidFill>
                <a:latin typeface="Times New Roman" panose="02020603050405020304" pitchFamily="18" charset="0"/>
                <a:cs typeface="Times New Roman" panose="02020603050405020304" pitchFamily="18" charset="0"/>
              </a:rPr>
              <a:t>s</a:t>
            </a:r>
            <a:r>
              <a:rPr lang="en-US" altLang="en-US" sz="2400">
                <a:solidFill>
                  <a:srgbClr val="006600"/>
                </a:solidFill>
                <a:latin typeface="Times New Roman" panose="02020603050405020304" pitchFamily="18" charset="0"/>
                <a:cs typeface="Times New Roman" panose="02020603050405020304" pitchFamily="18" charset="0"/>
              </a:rPr>
              <a:t> = water density / soil bulk density </a:t>
            </a:r>
          </a:p>
          <a:p>
            <a:r>
              <a:rPr lang="en-US" altLang="en-US" sz="2400">
                <a:solidFill>
                  <a:srgbClr val="006600"/>
                </a:solidFill>
                <a:latin typeface="Times New Roman" panose="02020603050405020304" pitchFamily="18" charset="0"/>
                <a:cs typeface="Times New Roman" panose="02020603050405020304" pitchFamily="18" charset="0"/>
              </a:rPr>
              <a:t>C</a:t>
            </a:r>
            <a:r>
              <a:rPr lang="en-US" altLang="en-US" sz="2400" baseline="30000">
                <a:solidFill>
                  <a:srgbClr val="006600"/>
                </a:solidFill>
                <a:latin typeface="Times New Roman" panose="02020603050405020304" pitchFamily="18" charset="0"/>
                <a:cs typeface="Times New Roman" panose="02020603050405020304" pitchFamily="18" charset="0"/>
              </a:rPr>
              <a:t> </a:t>
            </a:r>
            <a:r>
              <a:rPr lang="en-US" altLang="en-US" sz="2400">
                <a:solidFill>
                  <a:srgbClr val="006600"/>
                </a:solidFill>
                <a:latin typeface="Times New Roman" panose="02020603050405020304" pitchFamily="18" charset="0"/>
                <a:cs typeface="Times New Roman" panose="02020603050405020304" pitchFamily="18" charset="0"/>
              </a:rPr>
              <a:t>= dimensionless cohesion </a:t>
            </a:r>
          </a:p>
        </p:txBody>
      </p:sp>
      <p:sp>
        <p:nvSpPr>
          <p:cNvPr id="7401" name="Text Box 233">
            <a:extLst>
              <a:ext uri="{FF2B5EF4-FFF2-40B4-BE49-F238E27FC236}">
                <a16:creationId xmlns:a16="http://schemas.microsoft.com/office/drawing/2014/main" id="{2D4BC71D-2A0C-44B0-81D4-6A02C9C2E430}"/>
              </a:ext>
            </a:extLst>
          </p:cNvPr>
          <p:cNvSpPr txBox="1">
            <a:spLocks noChangeArrowheads="1"/>
          </p:cNvSpPr>
          <p:nvPr/>
        </p:nvSpPr>
        <p:spPr bwMode="auto">
          <a:xfrm>
            <a:off x="17021175" y="16843375"/>
            <a:ext cx="13628688"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sz="2400" baseline="-25000">
              <a:solidFill>
                <a:srgbClr val="006600"/>
              </a:solidFill>
              <a:latin typeface="Times New Roman" panose="02020603050405020304" pitchFamily="18" charset="0"/>
            </a:endParaRPr>
          </a:p>
          <a:p>
            <a:pPr eaLnBrk="1" hangingPunct="1"/>
            <a:r>
              <a:rPr lang="en-US" altLang="en-US" sz="2400">
                <a:solidFill>
                  <a:srgbClr val="006600"/>
                </a:solidFill>
                <a:latin typeface="Times New Roman" panose="02020603050405020304" pitchFamily="18" charset="0"/>
              </a:rPr>
              <a:t>Define:</a:t>
            </a:r>
          </a:p>
          <a:p>
            <a:pPr eaLnBrk="1" hangingPunct="1"/>
            <a:r>
              <a:rPr lang="en-US" altLang="en-US" sz="2400">
                <a:solidFill>
                  <a:srgbClr val="006600"/>
                </a:solidFill>
                <a:latin typeface="Times New Roman" panose="02020603050405020304" pitchFamily="18" charset="0"/>
              </a:rPr>
              <a:t>F</a:t>
            </a:r>
            <a:r>
              <a:rPr lang="en-US" altLang="en-US" sz="2400" baseline="-25000">
                <a:solidFill>
                  <a:srgbClr val="006600"/>
                </a:solidFill>
                <a:latin typeface="Times New Roman" panose="02020603050405020304" pitchFamily="18" charset="0"/>
              </a:rPr>
              <a:t>O</a:t>
            </a:r>
            <a:r>
              <a:rPr lang="en-US" altLang="en-US" sz="2400">
                <a:solidFill>
                  <a:srgbClr val="006600"/>
                </a:solidFill>
                <a:latin typeface="Times New Roman" panose="02020603050405020304" pitchFamily="18" charset="0"/>
              </a:rPr>
              <a:t>(x</a:t>
            </a:r>
            <a:r>
              <a:rPr lang="en-US" altLang="en-US" sz="2400" baseline="-25000">
                <a:solidFill>
                  <a:srgbClr val="006600"/>
                </a:solidFill>
                <a:latin typeface="Times New Roman" panose="02020603050405020304" pitchFamily="18" charset="0"/>
              </a:rPr>
              <a:t>T</a:t>
            </a:r>
            <a:r>
              <a:rPr lang="en-US" altLang="en-US" sz="2400">
                <a:solidFill>
                  <a:srgbClr val="006600"/>
                </a:solidFill>
                <a:latin typeface="Times New Roman" panose="02020603050405020304" pitchFamily="18" charset="0"/>
              </a:rPr>
              <a:t>) = Probability(X</a:t>
            </a:r>
            <a:r>
              <a:rPr lang="en-US" altLang="en-US" sz="2400" baseline="-25000">
                <a:solidFill>
                  <a:srgbClr val="006600"/>
                </a:solidFill>
                <a:latin typeface="Times New Roman" panose="02020603050405020304" pitchFamily="18" charset="0"/>
              </a:rPr>
              <a:t>i</a:t>
            </a:r>
            <a:r>
              <a:rPr lang="en-US" altLang="en-US" sz="2400">
                <a:solidFill>
                  <a:srgbClr val="006600"/>
                </a:solidFill>
                <a:latin typeface="Times New Roman" panose="02020603050405020304" pitchFamily="18" charset="0"/>
                <a:cs typeface="Times New Roman" panose="02020603050405020304" pitchFamily="18" charset="0"/>
              </a:rPr>
              <a:t> belonging to O </a:t>
            </a:r>
            <a:r>
              <a:rPr lang="en-US" altLang="en-US" sz="2400">
                <a:solidFill>
                  <a:srgbClr val="006600"/>
                </a:solidFill>
                <a:latin typeface="Times New Roman" panose="02020603050405020304" pitchFamily="18" charset="0"/>
              </a:rPr>
              <a:t>&lt; a given threshold x</a:t>
            </a:r>
            <a:r>
              <a:rPr lang="en-US" altLang="en-US" sz="2400" baseline="-25000">
                <a:solidFill>
                  <a:srgbClr val="006600"/>
                </a:solidFill>
                <a:latin typeface="Times New Roman" panose="02020603050405020304" pitchFamily="18" charset="0"/>
              </a:rPr>
              <a:t>T</a:t>
            </a:r>
            <a:r>
              <a:rPr lang="en-US" altLang="en-US" sz="2400">
                <a:solidFill>
                  <a:srgbClr val="006600"/>
                </a:solidFill>
                <a:latin typeface="Times New Roman" panose="02020603050405020304" pitchFamily="18" charset="0"/>
              </a:rPr>
              <a:t>)</a:t>
            </a:r>
          </a:p>
          <a:p>
            <a:pPr eaLnBrk="1" hangingPunct="1"/>
            <a:r>
              <a:rPr lang="en-US" altLang="en-US" sz="2400">
                <a:solidFill>
                  <a:srgbClr val="006600"/>
                </a:solidFill>
                <a:latin typeface="Times New Roman" panose="02020603050405020304" pitchFamily="18" charset="0"/>
              </a:rPr>
              <a:t>F</a:t>
            </a:r>
            <a:r>
              <a:rPr lang="en-US" altLang="en-US" sz="2400" baseline="-25000">
                <a:solidFill>
                  <a:srgbClr val="006600"/>
                </a:solidFill>
                <a:latin typeface="Times New Roman" panose="02020603050405020304" pitchFamily="18" charset="0"/>
              </a:rPr>
              <a:t>R</a:t>
            </a:r>
            <a:r>
              <a:rPr lang="en-US" altLang="en-US" sz="2400">
                <a:solidFill>
                  <a:srgbClr val="006600"/>
                </a:solidFill>
                <a:latin typeface="Times New Roman" panose="02020603050405020304" pitchFamily="18" charset="0"/>
              </a:rPr>
              <a:t>(x</a:t>
            </a:r>
            <a:r>
              <a:rPr lang="en-US" altLang="en-US" sz="2400" baseline="-25000">
                <a:solidFill>
                  <a:srgbClr val="006600"/>
                </a:solidFill>
                <a:latin typeface="Times New Roman" panose="02020603050405020304" pitchFamily="18" charset="0"/>
              </a:rPr>
              <a:t>T</a:t>
            </a:r>
            <a:r>
              <a:rPr lang="en-US" altLang="en-US" sz="2400">
                <a:solidFill>
                  <a:srgbClr val="006600"/>
                </a:solidFill>
                <a:latin typeface="Times New Roman" panose="02020603050405020304" pitchFamily="18" charset="0"/>
              </a:rPr>
              <a:t>) = Probability(X</a:t>
            </a:r>
            <a:r>
              <a:rPr lang="en-US" altLang="en-US" sz="2400" baseline="-25000">
                <a:solidFill>
                  <a:srgbClr val="006600"/>
                </a:solidFill>
                <a:latin typeface="Times New Roman" panose="02020603050405020304" pitchFamily="18" charset="0"/>
              </a:rPr>
              <a:t>j</a:t>
            </a:r>
            <a:r>
              <a:rPr lang="en-US" altLang="en-US" sz="2400">
                <a:solidFill>
                  <a:srgbClr val="006600"/>
                </a:solidFill>
                <a:latin typeface="Times New Roman" panose="02020603050405020304" pitchFamily="18" charset="0"/>
                <a:cs typeface="Times New Roman" panose="02020603050405020304" pitchFamily="18" charset="0"/>
              </a:rPr>
              <a:t> belonging to R </a:t>
            </a:r>
            <a:r>
              <a:rPr lang="en-US" altLang="en-US" sz="2400">
                <a:solidFill>
                  <a:srgbClr val="006600"/>
                </a:solidFill>
                <a:latin typeface="Times New Roman" panose="02020603050405020304" pitchFamily="18" charset="0"/>
              </a:rPr>
              <a:t>&lt; a given threshold x</a:t>
            </a:r>
            <a:r>
              <a:rPr lang="en-US" altLang="en-US" sz="2400" baseline="-25000">
                <a:solidFill>
                  <a:srgbClr val="006600"/>
                </a:solidFill>
                <a:latin typeface="Times New Roman" panose="02020603050405020304" pitchFamily="18" charset="0"/>
              </a:rPr>
              <a:t>T</a:t>
            </a:r>
            <a:r>
              <a:rPr lang="en-US" altLang="en-US" sz="2400">
                <a:solidFill>
                  <a:srgbClr val="006600"/>
                </a:solidFill>
                <a:latin typeface="Times New Roman" panose="02020603050405020304" pitchFamily="18" charset="0"/>
              </a:rPr>
              <a:t>)</a:t>
            </a:r>
          </a:p>
          <a:p>
            <a:pPr eaLnBrk="1" hangingPunct="1"/>
            <a:endParaRPr lang="en-US" altLang="en-US" sz="2400">
              <a:solidFill>
                <a:srgbClr val="006600"/>
              </a:solidFill>
              <a:latin typeface="Times New Roman" panose="02020603050405020304" pitchFamily="18" charset="0"/>
            </a:endParaRPr>
          </a:p>
          <a:p>
            <a:pPr eaLnBrk="1" hangingPunct="1"/>
            <a:endParaRPr lang="en-US" altLang="en-US" sz="2400">
              <a:solidFill>
                <a:srgbClr val="006600"/>
              </a:solidFill>
              <a:latin typeface="Times New Roman" panose="02020603050405020304" pitchFamily="18" charset="0"/>
            </a:endParaRPr>
          </a:p>
          <a:p>
            <a:pPr eaLnBrk="1" hangingPunct="1"/>
            <a:endParaRPr lang="en-US" altLang="en-US" sz="2400">
              <a:solidFill>
                <a:srgbClr val="006600"/>
              </a:solidFill>
              <a:latin typeface="Times New Roman" panose="02020603050405020304" pitchFamily="18" charset="0"/>
            </a:endParaRPr>
          </a:p>
        </p:txBody>
      </p:sp>
      <p:sp>
        <p:nvSpPr>
          <p:cNvPr id="7439" name="Text Box 271">
            <a:extLst>
              <a:ext uri="{FF2B5EF4-FFF2-40B4-BE49-F238E27FC236}">
                <a16:creationId xmlns:a16="http://schemas.microsoft.com/office/drawing/2014/main" id="{A4CA56E9-7D67-4B43-970E-5006B63E6E16}"/>
              </a:ext>
            </a:extLst>
          </p:cNvPr>
          <p:cNvSpPr txBox="1">
            <a:spLocks noChangeArrowheads="1"/>
          </p:cNvSpPr>
          <p:nvPr/>
        </p:nvSpPr>
        <p:spPr bwMode="auto">
          <a:xfrm>
            <a:off x="39471600" y="8001000"/>
            <a:ext cx="6781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solidFill>
                  <a:srgbClr val="006600"/>
                </a:solidFill>
              </a:rPr>
              <a:t>Example of computing different fractions:</a:t>
            </a:r>
          </a:p>
          <a:p>
            <a:pPr eaLnBrk="1" hangingPunct="1"/>
            <a:r>
              <a:rPr lang="en-US" altLang="en-US" sz="2400">
                <a:solidFill>
                  <a:srgbClr val="006600"/>
                </a:solidFill>
              </a:rPr>
              <a:t>Observed landslide points = 7</a:t>
            </a:r>
          </a:p>
          <a:p>
            <a:pPr eaLnBrk="1" hangingPunct="1"/>
            <a:r>
              <a:rPr lang="en-US" altLang="en-US" sz="2400">
                <a:solidFill>
                  <a:srgbClr val="006600"/>
                </a:solidFill>
              </a:rPr>
              <a:t>Total terrain points = 20</a:t>
            </a:r>
          </a:p>
          <a:p>
            <a:pPr eaLnBrk="1" hangingPunct="1"/>
            <a:r>
              <a:rPr lang="en-US" altLang="en-US" sz="2400">
                <a:solidFill>
                  <a:srgbClr val="006600"/>
                </a:solidFill>
              </a:rPr>
              <a:t>Points modeled as unstable = 7</a:t>
            </a:r>
          </a:p>
          <a:p>
            <a:pPr eaLnBrk="1" hangingPunct="1"/>
            <a:endParaRPr lang="en-US" altLang="en-US" sz="2400">
              <a:solidFill>
                <a:srgbClr val="006600"/>
              </a:solidFill>
            </a:endParaRPr>
          </a:p>
          <a:p>
            <a:pPr eaLnBrk="1" hangingPunct="1"/>
            <a:r>
              <a:rPr lang="en-US" altLang="en-US" sz="2400">
                <a:solidFill>
                  <a:srgbClr val="006600"/>
                </a:solidFill>
              </a:rPr>
              <a:t>For a model with a threshold x</a:t>
            </a:r>
            <a:r>
              <a:rPr lang="en-US" altLang="en-US" sz="2400" baseline="-25000">
                <a:solidFill>
                  <a:srgbClr val="006600"/>
                </a:solidFill>
              </a:rPr>
              <a:t>T</a:t>
            </a:r>
            <a:r>
              <a:rPr lang="en-US" altLang="en-US" sz="2400">
                <a:solidFill>
                  <a:srgbClr val="006600"/>
                </a:solidFill>
              </a:rPr>
              <a:t> </a:t>
            </a:r>
          </a:p>
          <a:p>
            <a:pPr eaLnBrk="1" hangingPunct="1"/>
            <a:r>
              <a:rPr lang="en-US" altLang="en-US" sz="2400">
                <a:solidFill>
                  <a:srgbClr val="006600"/>
                </a:solidFill>
              </a:rPr>
              <a:t>that has good discerning power</a:t>
            </a:r>
          </a:p>
          <a:p>
            <a:pPr eaLnBrk="1" hangingPunct="1"/>
            <a:r>
              <a:rPr lang="en-US" altLang="en-US" sz="2400">
                <a:solidFill>
                  <a:srgbClr val="006600"/>
                </a:solidFill>
              </a:rPr>
              <a:t>(Ideal case):</a:t>
            </a:r>
          </a:p>
          <a:p>
            <a:pPr eaLnBrk="1" hangingPunct="1"/>
            <a:r>
              <a:rPr lang="en-US" altLang="en-US" sz="2400">
                <a:solidFill>
                  <a:srgbClr val="006600"/>
                </a:solidFill>
              </a:rPr>
              <a:t>F</a:t>
            </a:r>
            <a:r>
              <a:rPr lang="en-US" altLang="en-US" sz="2400" baseline="-25000">
                <a:solidFill>
                  <a:srgbClr val="006600"/>
                </a:solidFill>
              </a:rPr>
              <a:t>O</a:t>
            </a:r>
            <a:r>
              <a:rPr lang="en-US" altLang="en-US" sz="2400">
                <a:solidFill>
                  <a:srgbClr val="006600"/>
                </a:solidFill>
              </a:rPr>
              <a:t>(X</a:t>
            </a:r>
            <a:r>
              <a:rPr lang="en-US" altLang="en-US" sz="2400" baseline="-25000">
                <a:solidFill>
                  <a:srgbClr val="006600"/>
                </a:solidFill>
              </a:rPr>
              <a:t>T</a:t>
            </a:r>
            <a:r>
              <a:rPr lang="en-US" altLang="en-US" sz="2400">
                <a:solidFill>
                  <a:srgbClr val="006600"/>
                </a:solidFill>
              </a:rPr>
              <a:t>) =7/7 = 1</a:t>
            </a:r>
          </a:p>
          <a:p>
            <a:pPr eaLnBrk="1" hangingPunct="1"/>
            <a:r>
              <a:rPr lang="en-US" altLang="en-US" sz="2400">
                <a:solidFill>
                  <a:srgbClr val="006600"/>
                </a:solidFill>
              </a:rPr>
              <a:t>F</a:t>
            </a:r>
            <a:r>
              <a:rPr lang="en-US" altLang="en-US" sz="2400" baseline="-25000">
                <a:solidFill>
                  <a:srgbClr val="006600"/>
                </a:solidFill>
              </a:rPr>
              <a:t>R</a:t>
            </a:r>
            <a:r>
              <a:rPr lang="en-US" altLang="en-US" sz="2400">
                <a:solidFill>
                  <a:srgbClr val="006600"/>
                </a:solidFill>
              </a:rPr>
              <a:t>(X</a:t>
            </a:r>
            <a:r>
              <a:rPr lang="en-US" altLang="en-US" sz="2400" baseline="-25000">
                <a:solidFill>
                  <a:srgbClr val="006600"/>
                </a:solidFill>
              </a:rPr>
              <a:t>T</a:t>
            </a:r>
            <a:r>
              <a:rPr lang="en-US" altLang="en-US" sz="2400">
                <a:solidFill>
                  <a:srgbClr val="006600"/>
                </a:solidFill>
              </a:rPr>
              <a:t>) = 7/20 = 0.35</a:t>
            </a:r>
          </a:p>
          <a:p>
            <a:pPr eaLnBrk="1" hangingPunct="1"/>
            <a:endParaRPr lang="en-US" altLang="en-US" sz="2400">
              <a:solidFill>
                <a:srgbClr val="006600"/>
              </a:solidFill>
            </a:endParaRPr>
          </a:p>
          <a:p>
            <a:pPr eaLnBrk="1" hangingPunct="1"/>
            <a:endParaRPr lang="en-US" altLang="en-US" sz="2400">
              <a:solidFill>
                <a:srgbClr val="006600"/>
              </a:solidFill>
            </a:endParaRPr>
          </a:p>
          <a:p>
            <a:pPr eaLnBrk="1" hangingPunct="1"/>
            <a:endParaRPr lang="en-US" altLang="en-US" sz="2400">
              <a:solidFill>
                <a:srgbClr val="006600"/>
              </a:solidFill>
            </a:endParaRPr>
          </a:p>
        </p:txBody>
      </p:sp>
      <p:sp>
        <p:nvSpPr>
          <p:cNvPr id="7440" name="Text Box 272">
            <a:extLst>
              <a:ext uri="{FF2B5EF4-FFF2-40B4-BE49-F238E27FC236}">
                <a16:creationId xmlns:a16="http://schemas.microsoft.com/office/drawing/2014/main" id="{AE16F26E-F62D-4150-BAC6-E7E9F14CAF13}"/>
              </a:ext>
            </a:extLst>
          </p:cNvPr>
          <p:cNvSpPr txBox="1">
            <a:spLocks noChangeArrowheads="1"/>
          </p:cNvSpPr>
          <p:nvPr/>
        </p:nvSpPr>
        <p:spPr bwMode="auto">
          <a:xfrm>
            <a:off x="16659225" y="19407188"/>
            <a:ext cx="975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a:solidFill>
                  <a:srgbClr val="006600"/>
                </a:solidFill>
              </a:rPr>
              <a:t>         </a:t>
            </a:r>
            <a:r>
              <a:rPr lang="en-US" altLang="en-US" sz="3200">
                <a:solidFill>
                  <a:srgbClr val="990000"/>
                </a:solidFill>
              </a:rPr>
              <a:t>Model A (x</a:t>
            </a:r>
            <a:r>
              <a:rPr lang="en-US" altLang="en-US" sz="3200" baseline="-25000">
                <a:solidFill>
                  <a:srgbClr val="990000"/>
                </a:solidFill>
              </a:rPr>
              <a:t>TA</a:t>
            </a:r>
            <a:r>
              <a:rPr lang="en-US" altLang="en-US" sz="3200">
                <a:solidFill>
                  <a:srgbClr val="990000"/>
                </a:solidFill>
              </a:rPr>
              <a:t>)        Model B (x</a:t>
            </a:r>
            <a:r>
              <a:rPr lang="en-US" altLang="en-US" sz="3200" baseline="-25000">
                <a:solidFill>
                  <a:srgbClr val="990000"/>
                </a:solidFill>
              </a:rPr>
              <a:t>TB</a:t>
            </a:r>
            <a:r>
              <a:rPr lang="en-US" altLang="en-US" sz="3200">
                <a:solidFill>
                  <a:srgbClr val="990000"/>
                </a:solidFill>
              </a:rPr>
              <a:t>)</a:t>
            </a:r>
            <a:r>
              <a:rPr lang="en-US" altLang="en-US" sz="3200">
                <a:solidFill>
                  <a:srgbClr val="006600"/>
                </a:solidFill>
              </a:rPr>
              <a:t>                         </a:t>
            </a:r>
          </a:p>
        </p:txBody>
      </p:sp>
      <p:pic>
        <p:nvPicPr>
          <p:cNvPr id="7442" name="Picture 274">
            <a:extLst>
              <a:ext uri="{FF2B5EF4-FFF2-40B4-BE49-F238E27FC236}">
                <a16:creationId xmlns:a16="http://schemas.microsoft.com/office/drawing/2014/main" id="{3463BCF1-EF13-4501-A3AE-E3E4F1DA35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623" r="60667"/>
          <a:stretch>
            <a:fillRect/>
          </a:stretch>
        </p:blipFill>
        <p:spPr bwMode="auto">
          <a:xfrm rot="-21600000">
            <a:off x="17345025" y="20062825"/>
            <a:ext cx="3198813" cy="3067050"/>
          </a:xfrm>
          <a:prstGeom prst="rect">
            <a:avLst/>
          </a:prstGeom>
          <a:noFill/>
          <a:extLst>
            <a:ext uri="{909E8E84-426E-40DD-AFC4-6F175D3DCCD1}">
              <a14:hiddenFill xmlns:a14="http://schemas.microsoft.com/office/drawing/2010/main">
                <a:solidFill>
                  <a:srgbClr val="FFFFFF"/>
                </a:solidFill>
              </a14:hiddenFill>
            </a:ext>
          </a:extLst>
        </p:spPr>
      </p:pic>
      <p:sp>
        <p:nvSpPr>
          <p:cNvPr id="7450" name="Rectangle 282">
            <a:extLst>
              <a:ext uri="{FF2B5EF4-FFF2-40B4-BE49-F238E27FC236}">
                <a16:creationId xmlns:a16="http://schemas.microsoft.com/office/drawing/2014/main" id="{02181976-1490-4B77-AE16-123A8B95AFA9}"/>
              </a:ext>
            </a:extLst>
          </p:cNvPr>
          <p:cNvSpPr>
            <a:spLocks noChangeArrowheads="1"/>
          </p:cNvSpPr>
          <p:nvPr/>
        </p:nvSpPr>
        <p:spPr bwMode="auto">
          <a:xfrm>
            <a:off x="39357300" y="7905750"/>
            <a:ext cx="5905500" cy="8305800"/>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52" name="Text Box 284">
            <a:extLst>
              <a:ext uri="{FF2B5EF4-FFF2-40B4-BE49-F238E27FC236}">
                <a16:creationId xmlns:a16="http://schemas.microsoft.com/office/drawing/2014/main" id="{8787241C-34BE-49BD-A579-816C5ED4BD38}"/>
              </a:ext>
            </a:extLst>
          </p:cNvPr>
          <p:cNvSpPr txBox="1">
            <a:spLocks noChangeArrowheads="1"/>
          </p:cNvSpPr>
          <p:nvPr/>
        </p:nvSpPr>
        <p:spPr bwMode="auto">
          <a:xfrm>
            <a:off x="1298575" y="41702038"/>
            <a:ext cx="9528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τ</a:t>
            </a:r>
            <a:r>
              <a:rPr lang="en-US" altLang="en-US" sz="2400">
                <a:latin typeface="Times New Roman" panose="02020603050405020304" pitchFamily="18" charset="0"/>
              </a:rPr>
              <a:t> </a:t>
            </a:r>
            <a:r>
              <a:rPr lang="en-US" altLang="en-US" sz="2400">
                <a:solidFill>
                  <a:srgbClr val="006600"/>
                </a:solidFill>
                <a:latin typeface="Times New Roman" panose="02020603050405020304" pitchFamily="18" charset="0"/>
              </a:rPr>
              <a:t>- represents terrain variables (derived from digital elevation model), </a:t>
            </a:r>
          </a:p>
          <a:p>
            <a:r>
              <a:rPr lang="en-US" altLang="en-US" sz="2400">
                <a:solidFill>
                  <a:srgbClr val="006600"/>
                </a:solidFill>
                <a:latin typeface="Times New Roman" panose="02020603050405020304" pitchFamily="18" charset="0"/>
              </a:rPr>
              <a:t>ζ - represents model parameters (hydrologic and soil parameters)</a:t>
            </a:r>
          </a:p>
          <a:p>
            <a:endParaRPr lang="en-US" altLang="en-US" sz="2400">
              <a:latin typeface="Times New Roman" panose="02020603050405020304" pitchFamily="18" charset="0"/>
            </a:endParaRPr>
          </a:p>
        </p:txBody>
      </p:sp>
      <p:sp>
        <p:nvSpPr>
          <p:cNvPr id="7453" name="Text Box 285">
            <a:extLst>
              <a:ext uri="{FF2B5EF4-FFF2-40B4-BE49-F238E27FC236}">
                <a16:creationId xmlns:a16="http://schemas.microsoft.com/office/drawing/2014/main" id="{521A5609-95B7-4017-A8AF-8E96B8DA56FB}"/>
              </a:ext>
            </a:extLst>
          </p:cNvPr>
          <p:cNvSpPr txBox="1">
            <a:spLocks noChangeArrowheads="1"/>
          </p:cNvSpPr>
          <p:nvPr/>
        </p:nvSpPr>
        <p:spPr bwMode="auto">
          <a:xfrm>
            <a:off x="16954500" y="143192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Methodology</a:t>
            </a:r>
            <a:endParaRPr lang="en-US" altLang="en-US" sz="4000" u="sng">
              <a:solidFill>
                <a:srgbClr val="006600"/>
              </a:solidFill>
            </a:endParaRPr>
          </a:p>
          <a:p>
            <a:pPr algn="ctr" eaLnBrk="1" hangingPunct="1"/>
            <a:endParaRPr lang="en-US" altLang="en-US" sz="4000" u="sng">
              <a:solidFill>
                <a:srgbClr val="006600"/>
              </a:solidFill>
            </a:endParaRPr>
          </a:p>
        </p:txBody>
      </p:sp>
      <p:pic>
        <p:nvPicPr>
          <p:cNvPr id="7458" name="Picture 290">
            <a:extLst>
              <a:ext uri="{FF2B5EF4-FFF2-40B4-BE49-F238E27FC236}">
                <a16:creationId xmlns:a16="http://schemas.microsoft.com/office/drawing/2014/main" id="{9D9FB045-0722-4D5B-A236-01F90C080C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0011" r="3607"/>
          <a:stretch>
            <a:fillRect/>
          </a:stretch>
        </p:blipFill>
        <p:spPr bwMode="auto">
          <a:xfrm rot="-21600000">
            <a:off x="20612100" y="20100925"/>
            <a:ext cx="3170238" cy="3067050"/>
          </a:xfrm>
          <a:prstGeom prst="rect">
            <a:avLst/>
          </a:prstGeom>
          <a:noFill/>
          <a:extLst>
            <a:ext uri="{909E8E84-426E-40DD-AFC4-6F175D3DCCD1}">
              <a14:hiddenFill xmlns:a14="http://schemas.microsoft.com/office/drawing/2010/main">
                <a:solidFill>
                  <a:srgbClr val="FFFFFF"/>
                </a:solidFill>
              </a14:hiddenFill>
            </a:ext>
          </a:extLst>
        </p:spPr>
      </p:pic>
      <p:sp>
        <p:nvSpPr>
          <p:cNvPr id="7459" name="Text Box 291">
            <a:extLst>
              <a:ext uri="{FF2B5EF4-FFF2-40B4-BE49-F238E27FC236}">
                <a16:creationId xmlns:a16="http://schemas.microsoft.com/office/drawing/2014/main" id="{096EA5D6-729C-44BE-B763-11BB61996181}"/>
              </a:ext>
            </a:extLst>
          </p:cNvPr>
          <p:cNvSpPr txBox="1">
            <a:spLocks noChangeArrowheads="1"/>
          </p:cNvSpPr>
          <p:nvPr/>
        </p:nvSpPr>
        <p:spPr bwMode="auto">
          <a:xfrm>
            <a:off x="17164050" y="24463375"/>
            <a:ext cx="8305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a:solidFill>
                  <a:srgbClr val="006600"/>
                </a:solidFill>
                <a:latin typeface="Times New Roman" panose="02020603050405020304" pitchFamily="18" charset="0"/>
              </a:rPr>
              <a:t>F</a:t>
            </a:r>
            <a:r>
              <a:rPr lang="en-US" altLang="en-US" sz="3200" baseline="-25000">
                <a:solidFill>
                  <a:srgbClr val="006600"/>
                </a:solidFill>
                <a:latin typeface="Times New Roman" panose="02020603050405020304" pitchFamily="18" charset="0"/>
              </a:rPr>
              <a:t>O</a:t>
            </a:r>
            <a:r>
              <a:rPr lang="en-US" altLang="en-US" sz="3200">
                <a:solidFill>
                  <a:srgbClr val="006600"/>
                </a:solidFill>
                <a:latin typeface="Times New Roman" panose="02020603050405020304" pitchFamily="18" charset="0"/>
              </a:rPr>
              <a:t>(x</a:t>
            </a:r>
            <a:r>
              <a:rPr lang="en-US" altLang="en-US" sz="3200" baseline="-25000">
                <a:solidFill>
                  <a:srgbClr val="006600"/>
                </a:solidFill>
                <a:latin typeface="Times New Roman" panose="02020603050405020304" pitchFamily="18" charset="0"/>
              </a:rPr>
              <a:t>TA</a:t>
            </a:r>
            <a:r>
              <a:rPr lang="en-US" altLang="en-US" sz="3200">
                <a:solidFill>
                  <a:srgbClr val="006600"/>
                </a:solidFill>
                <a:latin typeface="Times New Roman" panose="02020603050405020304" pitchFamily="18" charset="0"/>
              </a:rPr>
              <a:t>)</a:t>
            </a:r>
            <a:r>
              <a:rPr lang="en-US" altLang="en-US" sz="3200" baseline="-25000">
                <a:solidFill>
                  <a:srgbClr val="006600"/>
                </a:solidFill>
                <a:latin typeface="Times New Roman" panose="02020603050405020304" pitchFamily="18" charset="0"/>
              </a:rPr>
              <a:t>A</a:t>
            </a:r>
            <a:r>
              <a:rPr lang="en-US" altLang="en-US" sz="3200">
                <a:solidFill>
                  <a:srgbClr val="006600"/>
                </a:solidFill>
                <a:latin typeface="Times New Roman" panose="02020603050405020304" pitchFamily="18" charset="0"/>
              </a:rPr>
              <a:t> = 4/7 = 0.57      F</a:t>
            </a:r>
            <a:r>
              <a:rPr lang="en-US" altLang="en-US" sz="3200" baseline="-25000">
                <a:solidFill>
                  <a:srgbClr val="006600"/>
                </a:solidFill>
                <a:latin typeface="Times New Roman" panose="02020603050405020304" pitchFamily="18" charset="0"/>
              </a:rPr>
              <a:t>O</a:t>
            </a:r>
            <a:r>
              <a:rPr lang="en-US" altLang="en-US" sz="3200">
                <a:solidFill>
                  <a:srgbClr val="006600"/>
                </a:solidFill>
                <a:latin typeface="Times New Roman" panose="02020603050405020304" pitchFamily="18" charset="0"/>
              </a:rPr>
              <a:t>(x</a:t>
            </a:r>
            <a:r>
              <a:rPr lang="en-US" altLang="en-US" sz="3200" baseline="-25000">
                <a:solidFill>
                  <a:srgbClr val="006600"/>
                </a:solidFill>
                <a:latin typeface="Times New Roman" panose="02020603050405020304" pitchFamily="18" charset="0"/>
              </a:rPr>
              <a:t>TB</a:t>
            </a:r>
            <a:r>
              <a:rPr lang="en-US" altLang="en-US" sz="3200">
                <a:solidFill>
                  <a:srgbClr val="006600"/>
                </a:solidFill>
                <a:latin typeface="Times New Roman" panose="02020603050405020304" pitchFamily="18" charset="0"/>
              </a:rPr>
              <a:t>)</a:t>
            </a:r>
            <a:r>
              <a:rPr lang="en-US" altLang="en-US" sz="3200" baseline="-25000">
                <a:solidFill>
                  <a:srgbClr val="006600"/>
                </a:solidFill>
                <a:latin typeface="Times New Roman" panose="02020603050405020304" pitchFamily="18" charset="0"/>
              </a:rPr>
              <a:t>B</a:t>
            </a:r>
            <a:r>
              <a:rPr lang="en-US" altLang="en-US" sz="3200">
                <a:solidFill>
                  <a:srgbClr val="006600"/>
                </a:solidFill>
                <a:latin typeface="Times New Roman" panose="02020603050405020304" pitchFamily="18" charset="0"/>
              </a:rPr>
              <a:t> =  6/7 = 0.86</a:t>
            </a:r>
          </a:p>
          <a:p>
            <a:pPr eaLnBrk="1" hangingPunct="1"/>
            <a:endParaRPr lang="en-US" altLang="en-US" sz="3200">
              <a:solidFill>
                <a:srgbClr val="006600"/>
              </a:solidFill>
              <a:latin typeface="Times New Roman" panose="02020603050405020304" pitchFamily="18" charset="0"/>
            </a:endParaRPr>
          </a:p>
          <a:p>
            <a:pPr eaLnBrk="1" hangingPunct="1"/>
            <a:r>
              <a:rPr lang="en-US" altLang="en-US" sz="3200">
                <a:solidFill>
                  <a:srgbClr val="006600"/>
                </a:solidFill>
                <a:latin typeface="Times New Roman" panose="02020603050405020304" pitchFamily="18" charset="0"/>
              </a:rPr>
              <a:t>F</a:t>
            </a:r>
            <a:r>
              <a:rPr lang="en-US" altLang="en-US" sz="3200" baseline="-25000">
                <a:solidFill>
                  <a:srgbClr val="006600"/>
                </a:solidFill>
                <a:latin typeface="Times New Roman" panose="02020603050405020304" pitchFamily="18" charset="0"/>
              </a:rPr>
              <a:t>R</a:t>
            </a:r>
            <a:r>
              <a:rPr lang="en-US" altLang="en-US" sz="3200">
                <a:solidFill>
                  <a:srgbClr val="006600"/>
                </a:solidFill>
                <a:latin typeface="Times New Roman" panose="02020603050405020304" pitchFamily="18" charset="0"/>
              </a:rPr>
              <a:t>(x</a:t>
            </a:r>
            <a:r>
              <a:rPr lang="en-US" altLang="en-US" sz="3200" baseline="-25000">
                <a:solidFill>
                  <a:srgbClr val="006600"/>
                </a:solidFill>
                <a:latin typeface="Times New Roman" panose="02020603050405020304" pitchFamily="18" charset="0"/>
              </a:rPr>
              <a:t>TA</a:t>
            </a:r>
            <a:r>
              <a:rPr lang="en-US" altLang="en-US" sz="3200">
                <a:solidFill>
                  <a:srgbClr val="006600"/>
                </a:solidFill>
                <a:latin typeface="Times New Roman" panose="02020603050405020304" pitchFamily="18" charset="0"/>
              </a:rPr>
              <a:t>)</a:t>
            </a:r>
            <a:r>
              <a:rPr lang="en-US" altLang="en-US" sz="3200" baseline="-25000">
                <a:solidFill>
                  <a:srgbClr val="006600"/>
                </a:solidFill>
                <a:latin typeface="Times New Roman" panose="02020603050405020304" pitchFamily="18" charset="0"/>
              </a:rPr>
              <a:t>A</a:t>
            </a:r>
            <a:r>
              <a:rPr lang="en-US" altLang="en-US" sz="3200">
                <a:solidFill>
                  <a:srgbClr val="006600"/>
                </a:solidFill>
                <a:latin typeface="Times New Roman" panose="02020603050405020304" pitchFamily="18" charset="0"/>
              </a:rPr>
              <a:t> = 6/20 = 0.3      F</a:t>
            </a:r>
            <a:r>
              <a:rPr lang="en-US" altLang="en-US" sz="3200" baseline="-25000">
                <a:solidFill>
                  <a:srgbClr val="006600"/>
                </a:solidFill>
                <a:latin typeface="Times New Roman" panose="02020603050405020304" pitchFamily="18" charset="0"/>
              </a:rPr>
              <a:t>R</a:t>
            </a:r>
            <a:r>
              <a:rPr lang="en-US" altLang="en-US" sz="3200">
                <a:solidFill>
                  <a:srgbClr val="006600"/>
                </a:solidFill>
                <a:latin typeface="Times New Roman" panose="02020603050405020304" pitchFamily="18" charset="0"/>
              </a:rPr>
              <a:t>(x</a:t>
            </a:r>
            <a:r>
              <a:rPr lang="en-US" altLang="en-US" sz="3200" baseline="-25000">
                <a:solidFill>
                  <a:srgbClr val="006600"/>
                </a:solidFill>
                <a:latin typeface="Times New Roman" panose="02020603050405020304" pitchFamily="18" charset="0"/>
              </a:rPr>
              <a:t>TB</a:t>
            </a:r>
            <a:r>
              <a:rPr lang="en-US" altLang="en-US" sz="3200">
                <a:solidFill>
                  <a:srgbClr val="006600"/>
                </a:solidFill>
                <a:latin typeface="Times New Roman" panose="02020603050405020304" pitchFamily="18" charset="0"/>
              </a:rPr>
              <a:t>)</a:t>
            </a:r>
            <a:r>
              <a:rPr lang="en-US" altLang="en-US" sz="3200" baseline="-25000">
                <a:solidFill>
                  <a:srgbClr val="006600"/>
                </a:solidFill>
                <a:latin typeface="Times New Roman" panose="02020603050405020304" pitchFamily="18" charset="0"/>
              </a:rPr>
              <a:t>B</a:t>
            </a:r>
            <a:r>
              <a:rPr lang="en-US" altLang="en-US" sz="3200">
                <a:solidFill>
                  <a:srgbClr val="006600"/>
                </a:solidFill>
                <a:latin typeface="Times New Roman" panose="02020603050405020304" pitchFamily="18" charset="0"/>
              </a:rPr>
              <a:t> = 6/20 = 0.3</a:t>
            </a:r>
          </a:p>
          <a:p>
            <a:pPr eaLnBrk="1" hangingPunct="1"/>
            <a:endParaRPr lang="en-US" altLang="en-US" sz="3200">
              <a:solidFill>
                <a:srgbClr val="006600"/>
              </a:solidFill>
              <a:latin typeface="Times New Roman" panose="02020603050405020304" pitchFamily="18" charset="0"/>
            </a:endParaRPr>
          </a:p>
        </p:txBody>
      </p:sp>
      <p:pic>
        <p:nvPicPr>
          <p:cNvPr id="7463" name="Picture 295">
            <a:extLst>
              <a:ext uri="{FF2B5EF4-FFF2-40B4-BE49-F238E27FC236}">
                <a16:creationId xmlns:a16="http://schemas.microsoft.com/office/drawing/2014/main" id="{3E3D4C39-E121-4FF4-96F1-44BB9FEB8B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27075" y="23358475"/>
            <a:ext cx="5724525" cy="5038725"/>
          </a:xfrm>
          <a:prstGeom prst="rect">
            <a:avLst/>
          </a:prstGeom>
          <a:noFill/>
          <a:extLst>
            <a:ext uri="{909E8E84-426E-40DD-AFC4-6F175D3DCCD1}">
              <a14:hiddenFill xmlns:a14="http://schemas.microsoft.com/office/drawing/2010/main">
                <a:solidFill>
                  <a:srgbClr val="FFFFFF"/>
                </a:solidFill>
              </a14:hiddenFill>
            </a:ext>
          </a:extLst>
        </p:spPr>
      </p:pic>
      <p:sp>
        <p:nvSpPr>
          <p:cNvPr id="7464" name="Line 296">
            <a:extLst>
              <a:ext uri="{FF2B5EF4-FFF2-40B4-BE49-F238E27FC236}">
                <a16:creationId xmlns:a16="http://schemas.microsoft.com/office/drawing/2014/main" id="{C66E0D64-88B2-4C53-9BF0-36C89675C5F8}"/>
              </a:ext>
            </a:extLst>
          </p:cNvPr>
          <p:cNvSpPr>
            <a:spLocks noChangeShapeType="1"/>
          </p:cNvSpPr>
          <p:nvPr/>
        </p:nvSpPr>
        <p:spPr bwMode="auto">
          <a:xfrm flipV="1">
            <a:off x="25479375" y="25261888"/>
            <a:ext cx="411163" cy="20637"/>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465" name="Text Box 297">
            <a:extLst>
              <a:ext uri="{FF2B5EF4-FFF2-40B4-BE49-F238E27FC236}">
                <a16:creationId xmlns:a16="http://schemas.microsoft.com/office/drawing/2014/main" id="{7B3DE945-6F17-44A1-8D80-F2D2DE335CD2}"/>
              </a:ext>
            </a:extLst>
          </p:cNvPr>
          <p:cNvSpPr txBox="1">
            <a:spLocks noChangeArrowheads="1"/>
          </p:cNvSpPr>
          <p:nvPr/>
        </p:nvSpPr>
        <p:spPr bwMode="auto">
          <a:xfrm>
            <a:off x="16843375" y="28503563"/>
            <a:ext cx="928052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006600"/>
                </a:solidFill>
                <a:latin typeface="Times New Roman" panose="02020603050405020304" pitchFamily="18" charset="0"/>
              </a:rPr>
              <a:t>Over a range of thresholds the graph F</a:t>
            </a:r>
            <a:r>
              <a:rPr lang="en-US" altLang="en-US" sz="3200" baseline="-25000">
                <a:solidFill>
                  <a:srgbClr val="006600"/>
                </a:solidFill>
                <a:latin typeface="Times New Roman" panose="02020603050405020304" pitchFamily="18" charset="0"/>
              </a:rPr>
              <a:t>O</a:t>
            </a:r>
            <a:r>
              <a:rPr lang="en-US" altLang="en-US" sz="3200">
                <a:solidFill>
                  <a:srgbClr val="006600"/>
                </a:solidFill>
                <a:latin typeface="Times New Roman" panose="02020603050405020304" pitchFamily="18" charset="0"/>
              </a:rPr>
              <a:t> versus F</a:t>
            </a:r>
            <a:r>
              <a:rPr lang="en-US" altLang="en-US" sz="3200" baseline="-25000">
                <a:solidFill>
                  <a:srgbClr val="006600"/>
                </a:solidFill>
                <a:latin typeface="Times New Roman" panose="02020603050405020304" pitchFamily="18" charset="0"/>
              </a:rPr>
              <a:t>R </a:t>
            </a:r>
            <a:r>
              <a:rPr lang="en-US" altLang="en-US" sz="3200">
                <a:solidFill>
                  <a:srgbClr val="006600"/>
                </a:solidFill>
                <a:latin typeface="Times New Roman" panose="02020603050405020304" pitchFamily="18" charset="0"/>
              </a:rPr>
              <a:t>facilitates model intercomparison between models that use different stability measures (Borga et al., 2002).</a:t>
            </a:r>
          </a:p>
          <a:p>
            <a:endParaRPr lang="en-US" altLang="en-US" sz="3200">
              <a:solidFill>
                <a:srgbClr val="006600"/>
              </a:solidFill>
              <a:latin typeface="Times New Roman" panose="02020603050405020304" pitchFamily="18" charset="0"/>
            </a:endParaRPr>
          </a:p>
          <a:p>
            <a:endParaRPr lang="en-US" altLang="en-US" sz="3200">
              <a:solidFill>
                <a:srgbClr val="006600"/>
              </a:solidFill>
              <a:latin typeface="Times New Roman" panose="02020603050405020304" pitchFamily="18" charset="0"/>
            </a:endParaRPr>
          </a:p>
        </p:txBody>
      </p:sp>
      <p:pic>
        <p:nvPicPr>
          <p:cNvPr id="7472" name="Picture 304">
            <a:extLst>
              <a:ext uri="{FF2B5EF4-FFF2-40B4-BE49-F238E27FC236}">
                <a16:creationId xmlns:a16="http://schemas.microsoft.com/office/drawing/2014/main" id="{6577EA58-7496-4655-B90B-5370883EB4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08025" y="28382913"/>
            <a:ext cx="56007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3" name="AutoShape 305">
            <a:extLst>
              <a:ext uri="{FF2B5EF4-FFF2-40B4-BE49-F238E27FC236}">
                <a16:creationId xmlns:a16="http://schemas.microsoft.com/office/drawing/2014/main" id="{9A55A3E5-0D06-4DED-8519-3575FF30E83C}"/>
              </a:ext>
            </a:extLst>
          </p:cNvPr>
          <p:cNvSpPr>
            <a:spLocks/>
          </p:cNvSpPr>
          <p:nvPr/>
        </p:nvSpPr>
        <p:spPr bwMode="auto">
          <a:xfrm>
            <a:off x="25079325" y="24568150"/>
            <a:ext cx="400050" cy="1428750"/>
          </a:xfrm>
          <a:prstGeom prst="rightBrace">
            <a:avLst>
              <a:gd name="adj1" fmla="val 2976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4" name="Rectangle 306">
            <a:extLst>
              <a:ext uri="{FF2B5EF4-FFF2-40B4-BE49-F238E27FC236}">
                <a16:creationId xmlns:a16="http://schemas.microsoft.com/office/drawing/2014/main" id="{F8BCF7A6-F719-4FD0-9E8F-08B08DC22DD0}"/>
              </a:ext>
            </a:extLst>
          </p:cNvPr>
          <p:cNvSpPr>
            <a:spLocks noChangeArrowheads="1"/>
          </p:cNvSpPr>
          <p:nvPr/>
        </p:nvSpPr>
        <p:spPr bwMode="auto">
          <a:xfrm>
            <a:off x="26184225" y="28435300"/>
            <a:ext cx="5562600" cy="4191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7478" name="Picture 310">
            <a:extLst>
              <a:ext uri="{FF2B5EF4-FFF2-40B4-BE49-F238E27FC236}">
                <a16:creationId xmlns:a16="http://schemas.microsoft.com/office/drawing/2014/main" id="{3B64190C-CEA6-40FF-B721-D0377CFFE6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68775" y="32897763"/>
            <a:ext cx="56007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9" name="Rectangle 311">
            <a:extLst>
              <a:ext uri="{FF2B5EF4-FFF2-40B4-BE49-F238E27FC236}">
                <a16:creationId xmlns:a16="http://schemas.microsoft.com/office/drawing/2014/main" id="{D1E952A2-2E02-4371-8597-EB3E8F61E8B0}"/>
              </a:ext>
            </a:extLst>
          </p:cNvPr>
          <p:cNvSpPr>
            <a:spLocks noChangeArrowheads="1"/>
          </p:cNvSpPr>
          <p:nvPr/>
        </p:nvSpPr>
        <p:spPr bwMode="auto">
          <a:xfrm>
            <a:off x="16964025" y="32921575"/>
            <a:ext cx="5562600" cy="4191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90" name="Rectangle 322">
            <a:extLst>
              <a:ext uri="{FF2B5EF4-FFF2-40B4-BE49-F238E27FC236}">
                <a16:creationId xmlns:a16="http://schemas.microsoft.com/office/drawing/2014/main" id="{FC622553-AB33-4AF7-AFAC-BE36817BD624}"/>
              </a:ext>
            </a:extLst>
          </p:cNvPr>
          <p:cNvSpPr>
            <a:spLocks noChangeArrowheads="1"/>
          </p:cNvSpPr>
          <p:nvPr/>
        </p:nvSpPr>
        <p:spPr bwMode="auto">
          <a:xfrm>
            <a:off x="0" y="19264313"/>
            <a:ext cx="36499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7491" name="Object 323">
            <a:extLst>
              <a:ext uri="{FF2B5EF4-FFF2-40B4-BE49-F238E27FC236}">
                <a16:creationId xmlns:a16="http://schemas.microsoft.com/office/drawing/2014/main" id="{568333B3-3317-496F-98F6-FA677507C335}"/>
              </a:ext>
            </a:extLst>
          </p:cNvPr>
          <p:cNvGraphicFramePr>
            <a:graphicFrameLocks noChangeAspect="1"/>
          </p:cNvGraphicFramePr>
          <p:nvPr/>
        </p:nvGraphicFramePr>
        <p:xfrm>
          <a:off x="25219025" y="35836225"/>
          <a:ext cx="3386138" cy="2019300"/>
        </p:xfrm>
        <a:graphic>
          <a:graphicData uri="http://schemas.openxmlformats.org/presentationml/2006/ole">
            <mc:AlternateContent xmlns:mc="http://schemas.openxmlformats.org/markup-compatibility/2006">
              <mc:Choice xmlns:v="urn:schemas-microsoft-com:vml" Requires="v">
                <p:oleObj spid="_x0000_s7655" name="Equation" r:id="rId16" imgW="1663560" imgH="990360" progId="Equation.3">
                  <p:embed/>
                </p:oleObj>
              </mc:Choice>
              <mc:Fallback>
                <p:oleObj name="Equation" r:id="rId16" imgW="1663560" imgH="990360" progId="Equation.3">
                  <p:embed/>
                  <p:pic>
                    <p:nvPicPr>
                      <p:cNvPr id="0" name="Object 3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19025" y="35836225"/>
                        <a:ext cx="3386138"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95" name="Text Box 327">
            <a:extLst>
              <a:ext uri="{FF2B5EF4-FFF2-40B4-BE49-F238E27FC236}">
                <a16:creationId xmlns:a16="http://schemas.microsoft.com/office/drawing/2014/main" id="{23E9F22D-771B-420B-991D-0CF8C7294550}"/>
              </a:ext>
            </a:extLst>
          </p:cNvPr>
          <p:cNvSpPr txBox="1">
            <a:spLocks noChangeArrowheads="1"/>
          </p:cNvSpPr>
          <p:nvPr/>
        </p:nvSpPr>
        <p:spPr bwMode="auto">
          <a:xfrm>
            <a:off x="17640300" y="11147425"/>
            <a:ext cx="781367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006600"/>
                </a:solidFill>
                <a:latin typeface="Times New Roman" panose="02020603050405020304" pitchFamily="18" charset="0"/>
              </a:rPr>
              <a:t>Basic premise:</a:t>
            </a:r>
          </a:p>
          <a:p>
            <a:r>
              <a:rPr lang="en-US" altLang="en-US" sz="3200" b="1">
                <a:solidFill>
                  <a:srgbClr val="006600"/>
                </a:solidFill>
                <a:latin typeface="Times New Roman" panose="02020603050405020304" pitchFamily="18" charset="0"/>
              </a:rPr>
              <a:t>A terrain stability map which captures more observed landslides in its unstable zone, while minimizing the extent of such area is a better discriminator of potentially unstable terrain.</a:t>
            </a:r>
          </a:p>
        </p:txBody>
      </p:sp>
      <p:pic>
        <p:nvPicPr>
          <p:cNvPr id="7514" name="Picture 346" descr="yb_i2fzp[1]">
            <a:extLst>
              <a:ext uri="{FF2B5EF4-FFF2-40B4-BE49-F238E27FC236}">
                <a16:creationId xmlns:a16="http://schemas.microsoft.com/office/drawing/2014/main" id="{7F1FDC1F-6C94-4CD6-8C25-554B9093446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7700" y="11407775"/>
            <a:ext cx="1857375" cy="219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38" name="Object 370">
            <a:extLst>
              <a:ext uri="{FF2B5EF4-FFF2-40B4-BE49-F238E27FC236}">
                <a16:creationId xmlns:a16="http://schemas.microsoft.com/office/drawing/2014/main" id="{76631878-22E5-4769-B68D-31C3F009053B}"/>
              </a:ext>
            </a:extLst>
          </p:cNvPr>
          <p:cNvGraphicFramePr>
            <a:graphicFrameLocks noChangeAspect="1"/>
          </p:cNvGraphicFramePr>
          <p:nvPr/>
        </p:nvGraphicFramePr>
        <p:xfrm>
          <a:off x="39266813" y="38342888"/>
          <a:ext cx="7343775" cy="4127500"/>
        </p:xfrm>
        <a:graphic>
          <a:graphicData uri="http://schemas.openxmlformats.org/presentationml/2006/ole">
            <mc:AlternateContent xmlns:mc="http://schemas.openxmlformats.org/markup-compatibility/2006">
              <mc:Choice xmlns:v="urn:schemas-microsoft-com:vml" Requires="v">
                <p:oleObj spid="_x0000_s7656" name="Bitmap Image" r:id="rId19" imgW="4828571" imgH="2715004" progId="Paint.Picture">
                  <p:embed/>
                </p:oleObj>
              </mc:Choice>
              <mc:Fallback>
                <p:oleObj name="Bitmap Image" r:id="rId19" imgW="4828571" imgH="2715004" progId="Paint.Picture">
                  <p:embed/>
                  <p:pic>
                    <p:nvPicPr>
                      <p:cNvPr id="0" name="Object 37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66813" y="38342888"/>
                        <a:ext cx="734377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39" name="Object 371">
            <a:extLst>
              <a:ext uri="{FF2B5EF4-FFF2-40B4-BE49-F238E27FC236}">
                <a16:creationId xmlns:a16="http://schemas.microsoft.com/office/drawing/2014/main" id="{C360E0C9-6F57-41E4-99D8-B206E01210E9}"/>
              </a:ext>
            </a:extLst>
          </p:cNvPr>
          <p:cNvGraphicFramePr>
            <a:graphicFrameLocks noChangeAspect="1"/>
          </p:cNvGraphicFramePr>
          <p:nvPr/>
        </p:nvGraphicFramePr>
        <p:xfrm>
          <a:off x="41933813" y="20545425"/>
          <a:ext cx="7516812" cy="3409950"/>
        </p:xfrm>
        <a:graphic>
          <a:graphicData uri="http://schemas.openxmlformats.org/presentationml/2006/ole">
            <mc:AlternateContent xmlns:mc="http://schemas.openxmlformats.org/markup-compatibility/2006">
              <mc:Choice xmlns:v="urn:schemas-microsoft-com:vml" Requires="v">
                <p:oleObj spid="_x0000_s7657" name="Bitmap Image" r:id="rId21" imgW="4828571" imgH="2190476" progId="Paint.Picture">
                  <p:embed/>
                </p:oleObj>
              </mc:Choice>
              <mc:Fallback>
                <p:oleObj name="Bitmap Image" r:id="rId21" imgW="4828571" imgH="2190476" progId="Paint.Picture">
                  <p:embed/>
                  <p:pic>
                    <p:nvPicPr>
                      <p:cNvPr id="0" name="Object 37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33813" y="20545425"/>
                        <a:ext cx="7516812"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41" name="Object 373">
            <a:extLst>
              <a:ext uri="{FF2B5EF4-FFF2-40B4-BE49-F238E27FC236}">
                <a16:creationId xmlns:a16="http://schemas.microsoft.com/office/drawing/2014/main" id="{38FED3FF-04AC-49EB-97BB-81576CA8F660}"/>
              </a:ext>
            </a:extLst>
          </p:cNvPr>
          <p:cNvGraphicFramePr>
            <a:graphicFrameLocks noChangeAspect="1"/>
          </p:cNvGraphicFramePr>
          <p:nvPr/>
        </p:nvGraphicFramePr>
        <p:xfrm>
          <a:off x="8281988" y="30792738"/>
          <a:ext cx="6596062" cy="2593975"/>
        </p:xfrm>
        <a:graphic>
          <a:graphicData uri="http://schemas.openxmlformats.org/presentationml/2006/ole">
            <mc:AlternateContent xmlns:mc="http://schemas.openxmlformats.org/markup-compatibility/2006">
              <mc:Choice xmlns:v="urn:schemas-microsoft-com:vml" Requires="v">
                <p:oleObj spid="_x0000_s7658" name="Equation" r:id="rId23" imgW="5155920" imgH="2031840" progId="Equation.3">
                  <p:embed/>
                </p:oleObj>
              </mc:Choice>
              <mc:Fallback>
                <p:oleObj name="Equation" r:id="rId23" imgW="5155920" imgH="2031840" progId="Equation.3">
                  <p:embed/>
                  <p:pic>
                    <p:nvPicPr>
                      <p:cNvPr id="0" name="Object 373"/>
                      <p:cNvPicPr>
                        <a:picLocks noChangeAspect="1" noChangeArrowheads="1"/>
                      </p:cNvPicPr>
                      <p:nvPr/>
                    </p:nvPicPr>
                    <p:blipFill>
                      <a:blip r:embed="rId24">
                        <a:lum bright="-12000"/>
                        <a:extLst>
                          <a:ext uri="{28A0092B-C50C-407E-A947-70E740481C1C}">
                            <a14:useLocalDpi xmlns:a14="http://schemas.microsoft.com/office/drawing/2010/main" val="0"/>
                          </a:ext>
                        </a:extLst>
                      </a:blip>
                      <a:srcRect/>
                      <a:stretch>
                        <a:fillRect/>
                      </a:stretch>
                    </p:blipFill>
                    <p:spPr bwMode="auto">
                      <a:xfrm>
                        <a:off x="8281988" y="30792738"/>
                        <a:ext cx="6596062" cy="2593975"/>
                      </a:xfrm>
                      <a:prstGeom prst="rect">
                        <a:avLst/>
                      </a:prstGeom>
                      <a:solidFill>
                        <a:srgbClr val="E6E234"/>
                      </a:solidFill>
                      <a:ln w="9525">
                        <a:solidFill>
                          <a:schemeClr val="tx1"/>
                        </a:solidFill>
                        <a:miter lim="800000"/>
                        <a:headEnd/>
                        <a:tailEnd/>
                      </a:ln>
                    </p:spPr>
                  </p:pic>
                </p:oleObj>
              </mc:Fallback>
            </mc:AlternateContent>
          </a:graphicData>
        </a:graphic>
      </p:graphicFrame>
      <p:sp>
        <p:nvSpPr>
          <p:cNvPr id="7574" name="Line 406">
            <a:extLst>
              <a:ext uri="{FF2B5EF4-FFF2-40B4-BE49-F238E27FC236}">
                <a16:creationId xmlns:a16="http://schemas.microsoft.com/office/drawing/2014/main" id="{8D7699A1-BC9A-4130-A829-3011C57B1B03}"/>
              </a:ext>
            </a:extLst>
          </p:cNvPr>
          <p:cNvSpPr>
            <a:spLocks noChangeShapeType="1"/>
          </p:cNvSpPr>
          <p:nvPr/>
        </p:nvSpPr>
        <p:spPr bwMode="auto">
          <a:xfrm>
            <a:off x="1200150" y="32442150"/>
            <a:ext cx="5981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81" name="Freeform 413">
            <a:extLst>
              <a:ext uri="{FF2B5EF4-FFF2-40B4-BE49-F238E27FC236}">
                <a16:creationId xmlns:a16="http://schemas.microsoft.com/office/drawing/2014/main" id="{2342F18B-F380-48B5-8A58-E86493C660A8}"/>
              </a:ext>
            </a:extLst>
          </p:cNvPr>
          <p:cNvSpPr>
            <a:spLocks/>
          </p:cNvSpPr>
          <p:nvPr/>
        </p:nvSpPr>
        <p:spPr bwMode="auto">
          <a:xfrm>
            <a:off x="1162050" y="28975050"/>
            <a:ext cx="6057900" cy="3467100"/>
          </a:xfrm>
          <a:custGeom>
            <a:avLst/>
            <a:gdLst>
              <a:gd name="T0" fmla="*/ 12 w 3816"/>
              <a:gd name="T1" fmla="*/ 2184 h 2184"/>
              <a:gd name="T2" fmla="*/ 3816 w 3816"/>
              <a:gd name="T3" fmla="*/ 420 h 2184"/>
              <a:gd name="T4" fmla="*/ 3816 w 3816"/>
              <a:gd name="T5" fmla="*/ 0 h 2184"/>
              <a:gd name="T6" fmla="*/ 0 w 3816"/>
              <a:gd name="T7" fmla="*/ 1752 h 2184"/>
              <a:gd name="T8" fmla="*/ 12 w 3816"/>
              <a:gd name="T9" fmla="*/ 2184 h 2184"/>
            </a:gdLst>
            <a:ahLst/>
            <a:cxnLst>
              <a:cxn ang="0">
                <a:pos x="T0" y="T1"/>
              </a:cxn>
              <a:cxn ang="0">
                <a:pos x="T2" y="T3"/>
              </a:cxn>
              <a:cxn ang="0">
                <a:pos x="T4" y="T5"/>
              </a:cxn>
              <a:cxn ang="0">
                <a:pos x="T6" y="T7"/>
              </a:cxn>
              <a:cxn ang="0">
                <a:pos x="T8" y="T9"/>
              </a:cxn>
            </a:cxnLst>
            <a:rect l="0" t="0" r="r" b="b"/>
            <a:pathLst>
              <a:path w="3816" h="2184">
                <a:moveTo>
                  <a:pt x="12" y="2184"/>
                </a:moveTo>
                <a:lnTo>
                  <a:pt x="3816" y="420"/>
                </a:lnTo>
                <a:lnTo>
                  <a:pt x="3816" y="0"/>
                </a:lnTo>
                <a:lnTo>
                  <a:pt x="0" y="1752"/>
                </a:lnTo>
                <a:lnTo>
                  <a:pt x="12" y="2184"/>
                </a:lnTo>
                <a:close/>
              </a:path>
            </a:pathLst>
          </a:custGeom>
          <a:solidFill>
            <a:srgbClr val="00C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82" name="Freeform 414">
            <a:extLst>
              <a:ext uri="{FF2B5EF4-FFF2-40B4-BE49-F238E27FC236}">
                <a16:creationId xmlns:a16="http://schemas.microsoft.com/office/drawing/2014/main" id="{79DD3844-B7E6-408B-9D8B-F5E1C7189132}"/>
              </a:ext>
            </a:extLst>
          </p:cNvPr>
          <p:cNvSpPr>
            <a:spLocks/>
          </p:cNvSpPr>
          <p:nvPr/>
        </p:nvSpPr>
        <p:spPr bwMode="auto">
          <a:xfrm>
            <a:off x="1143000" y="28213050"/>
            <a:ext cx="6096000" cy="3505200"/>
          </a:xfrm>
          <a:custGeom>
            <a:avLst/>
            <a:gdLst>
              <a:gd name="T0" fmla="*/ 0 w 3840"/>
              <a:gd name="T1" fmla="*/ 2208 h 2208"/>
              <a:gd name="T2" fmla="*/ 0 w 3840"/>
              <a:gd name="T3" fmla="*/ 1848 h 2208"/>
              <a:gd name="T4" fmla="*/ 3780 w 3840"/>
              <a:gd name="T5" fmla="*/ 36 h 2208"/>
              <a:gd name="T6" fmla="*/ 3840 w 3840"/>
              <a:gd name="T7" fmla="*/ 0 h 2208"/>
              <a:gd name="T8" fmla="*/ 3840 w 3840"/>
              <a:gd name="T9" fmla="*/ 456 h 2208"/>
              <a:gd name="T10" fmla="*/ 3768 w 3840"/>
              <a:gd name="T11" fmla="*/ 504 h 2208"/>
            </a:gdLst>
            <a:ahLst/>
            <a:cxnLst>
              <a:cxn ang="0">
                <a:pos x="T0" y="T1"/>
              </a:cxn>
              <a:cxn ang="0">
                <a:pos x="T2" y="T3"/>
              </a:cxn>
              <a:cxn ang="0">
                <a:pos x="T4" y="T5"/>
              </a:cxn>
              <a:cxn ang="0">
                <a:pos x="T6" y="T7"/>
              </a:cxn>
              <a:cxn ang="0">
                <a:pos x="T8" y="T9"/>
              </a:cxn>
              <a:cxn ang="0">
                <a:pos x="T10" y="T11"/>
              </a:cxn>
            </a:cxnLst>
            <a:rect l="0" t="0" r="r" b="b"/>
            <a:pathLst>
              <a:path w="3840" h="2208">
                <a:moveTo>
                  <a:pt x="0" y="2208"/>
                </a:moveTo>
                <a:lnTo>
                  <a:pt x="0" y="1848"/>
                </a:lnTo>
                <a:lnTo>
                  <a:pt x="3780" y="36"/>
                </a:lnTo>
                <a:lnTo>
                  <a:pt x="3840" y="0"/>
                </a:lnTo>
                <a:lnTo>
                  <a:pt x="3840" y="456"/>
                </a:lnTo>
                <a:lnTo>
                  <a:pt x="3768" y="504"/>
                </a:lnTo>
              </a:path>
            </a:pathLst>
          </a:custGeom>
          <a:solidFill>
            <a:srgbClr val="CAAEA4"/>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83" name="Line 415">
            <a:extLst>
              <a:ext uri="{FF2B5EF4-FFF2-40B4-BE49-F238E27FC236}">
                <a16:creationId xmlns:a16="http://schemas.microsoft.com/office/drawing/2014/main" id="{061DCC09-9594-4DC0-86E2-339027FAE373}"/>
              </a:ext>
            </a:extLst>
          </p:cNvPr>
          <p:cNvSpPr>
            <a:spLocks noChangeShapeType="1"/>
          </p:cNvSpPr>
          <p:nvPr/>
        </p:nvSpPr>
        <p:spPr bwMode="auto">
          <a:xfrm flipH="1" flipV="1">
            <a:off x="4552950" y="29527500"/>
            <a:ext cx="47625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84" name="Line 416">
            <a:extLst>
              <a:ext uri="{FF2B5EF4-FFF2-40B4-BE49-F238E27FC236}">
                <a16:creationId xmlns:a16="http://schemas.microsoft.com/office/drawing/2014/main" id="{0322609F-347A-4165-862A-4506C0A19300}"/>
              </a:ext>
            </a:extLst>
          </p:cNvPr>
          <p:cNvSpPr>
            <a:spLocks noChangeShapeType="1"/>
          </p:cNvSpPr>
          <p:nvPr/>
        </p:nvSpPr>
        <p:spPr bwMode="auto">
          <a:xfrm flipV="1">
            <a:off x="5067300" y="29241750"/>
            <a:ext cx="0" cy="1371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85" name="Line 417">
            <a:extLst>
              <a:ext uri="{FF2B5EF4-FFF2-40B4-BE49-F238E27FC236}">
                <a16:creationId xmlns:a16="http://schemas.microsoft.com/office/drawing/2014/main" id="{AB99D0C7-A3C5-4CF8-B4B5-2EA1FD95D67A}"/>
              </a:ext>
            </a:extLst>
          </p:cNvPr>
          <p:cNvSpPr>
            <a:spLocks noChangeShapeType="1"/>
          </p:cNvSpPr>
          <p:nvPr/>
        </p:nvSpPr>
        <p:spPr bwMode="auto">
          <a:xfrm flipV="1">
            <a:off x="4324350" y="30327600"/>
            <a:ext cx="1588" cy="6667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86" name="Line 418">
            <a:extLst>
              <a:ext uri="{FF2B5EF4-FFF2-40B4-BE49-F238E27FC236}">
                <a16:creationId xmlns:a16="http://schemas.microsoft.com/office/drawing/2014/main" id="{27F20415-EBDD-47A0-9AA7-20AC6C168A0B}"/>
              </a:ext>
            </a:extLst>
          </p:cNvPr>
          <p:cNvSpPr>
            <a:spLocks noChangeShapeType="1"/>
          </p:cNvSpPr>
          <p:nvPr/>
        </p:nvSpPr>
        <p:spPr bwMode="auto">
          <a:xfrm flipH="1" flipV="1">
            <a:off x="4000500" y="30441900"/>
            <a:ext cx="26670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88" name="Line 420">
            <a:extLst>
              <a:ext uri="{FF2B5EF4-FFF2-40B4-BE49-F238E27FC236}">
                <a16:creationId xmlns:a16="http://schemas.microsoft.com/office/drawing/2014/main" id="{9379EF52-A0A5-4348-A0B9-D1EC32014653}"/>
              </a:ext>
            </a:extLst>
          </p:cNvPr>
          <p:cNvSpPr>
            <a:spLocks noChangeShapeType="1"/>
          </p:cNvSpPr>
          <p:nvPr/>
        </p:nvSpPr>
        <p:spPr bwMode="auto">
          <a:xfrm>
            <a:off x="2228850" y="31127700"/>
            <a:ext cx="1905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89" name="Text Box 421">
            <a:extLst>
              <a:ext uri="{FF2B5EF4-FFF2-40B4-BE49-F238E27FC236}">
                <a16:creationId xmlns:a16="http://schemas.microsoft.com/office/drawing/2014/main" id="{3DA93C76-B4B5-4E8C-809F-9070BB887D46}"/>
              </a:ext>
            </a:extLst>
          </p:cNvPr>
          <p:cNvSpPr txBox="1">
            <a:spLocks noChangeArrowheads="1"/>
          </p:cNvSpPr>
          <p:nvPr/>
        </p:nvSpPr>
        <p:spPr bwMode="auto">
          <a:xfrm>
            <a:off x="3222625" y="31454725"/>
            <a:ext cx="178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Failure plane</a:t>
            </a:r>
          </a:p>
        </p:txBody>
      </p:sp>
      <p:sp>
        <p:nvSpPr>
          <p:cNvPr id="7590" name="Line 422">
            <a:extLst>
              <a:ext uri="{FF2B5EF4-FFF2-40B4-BE49-F238E27FC236}">
                <a16:creationId xmlns:a16="http://schemas.microsoft.com/office/drawing/2014/main" id="{D354740A-0A32-47DC-8061-13C88B2CA706}"/>
              </a:ext>
            </a:extLst>
          </p:cNvPr>
          <p:cNvSpPr>
            <a:spLocks noChangeShapeType="1"/>
          </p:cNvSpPr>
          <p:nvPr/>
        </p:nvSpPr>
        <p:spPr bwMode="auto">
          <a:xfrm flipV="1">
            <a:off x="3810000" y="31222950"/>
            <a:ext cx="19050" cy="247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91" name="Freeform 423">
            <a:extLst>
              <a:ext uri="{FF2B5EF4-FFF2-40B4-BE49-F238E27FC236}">
                <a16:creationId xmlns:a16="http://schemas.microsoft.com/office/drawing/2014/main" id="{4DC13CCD-B2F9-40D3-A15A-40E040C56122}"/>
              </a:ext>
            </a:extLst>
          </p:cNvPr>
          <p:cNvSpPr>
            <a:spLocks/>
          </p:cNvSpPr>
          <p:nvPr/>
        </p:nvSpPr>
        <p:spPr bwMode="auto">
          <a:xfrm>
            <a:off x="1847850" y="32118300"/>
            <a:ext cx="130175" cy="323850"/>
          </a:xfrm>
          <a:custGeom>
            <a:avLst/>
            <a:gdLst>
              <a:gd name="T0" fmla="*/ 0 w 82"/>
              <a:gd name="T1" fmla="*/ 0 h 204"/>
              <a:gd name="T2" fmla="*/ 72 w 82"/>
              <a:gd name="T3" fmla="*/ 96 h 204"/>
              <a:gd name="T4" fmla="*/ 60 w 82"/>
              <a:gd name="T5" fmla="*/ 204 h 204"/>
            </a:gdLst>
            <a:ahLst/>
            <a:cxnLst>
              <a:cxn ang="0">
                <a:pos x="T0" y="T1"/>
              </a:cxn>
              <a:cxn ang="0">
                <a:pos x="T2" y="T3"/>
              </a:cxn>
              <a:cxn ang="0">
                <a:pos x="T4" y="T5"/>
              </a:cxn>
            </a:cxnLst>
            <a:rect l="0" t="0" r="r" b="b"/>
            <a:pathLst>
              <a:path w="82" h="204">
                <a:moveTo>
                  <a:pt x="0" y="0"/>
                </a:moveTo>
                <a:cubicBezTo>
                  <a:pt x="31" y="31"/>
                  <a:pt x="62" y="62"/>
                  <a:pt x="72" y="96"/>
                </a:cubicBezTo>
                <a:cubicBezTo>
                  <a:pt x="82" y="130"/>
                  <a:pt x="71" y="167"/>
                  <a:pt x="60" y="204"/>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92" name="Text Box 424">
            <a:extLst>
              <a:ext uri="{FF2B5EF4-FFF2-40B4-BE49-F238E27FC236}">
                <a16:creationId xmlns:a16="http://schemas.microsoft.com/office/drawing/2014/main" id="{303A063A-B357-499B-9D98-53A94FE65960}"/>
              </a:ext>
            </a:extLst>
          </p:cNvPr>
          <p:cNvSpPr txBox="1">
            <a:spLocks noChangeArrowheads="1"/>
          </p:cNvSpPr>
          <p:nvPr/>
        </p:nvSpPr>
        <p:spPr bwMode="auto">
          <a:xfrm>
            <a:off x="2003425" y="31969075"/>
            <a:ext cx="1430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a:latin typeface="Times New Roman" panose="02020603050405020304" pitchFamily="18" charset="0"/>
                <a:cs typeface="Arial" panose="020B0604020202020204" pitchFamily="34" charset="0"/>
              </a:rPr>
              <a:t>θ</a:t>
            </a:r>
            <a:r>
              <a:rPr lang="en-US" altLang="en-US" sz="2400">
                <a:latin typeface="Times New Roman" panose="02020603050405020304" pitchFamily="18" charset="0"/>
                <a:cs typeface="Arial" panose="020B0604020202020204" pitchFamily="34" charset="0"/>
              </a:rPr>
              <a:t> = atan S</a:t>
            </a:r>
            <a:endParaRPr lang="el-GR" altLang="en-US" sz="2400">
              <a:latin typeface="Times New Roman" panose="02020603050405020304" pitchFamily="18" charset="0"/>
              <a:cs typeface="Arial" panose="020B0604020202020204" pitchFamily="34" charset="0"/>
            </a:endParaRPr>
          </a:p>
        </p:txBody>
      </p:sp>
      <p:sp>
        <p:nvSpPr>
          <p:cNvPr id="7593" name="Text Box 425">
            <a:extLst>
              <a:ext uri="{FF2B5EF4-FFF2-40B4-BE49-F238E27FC236}">
                <a16:creationId xmlns:a16="http://schemas.microsoft.com/office/drawing/2014/main" id="{AADCF423-7A33-416C-9040-81B6D13EEA0C}"/>
              </a:ext>
            </a:extLst>
          </p:cNvPr>
          <p:cNvSpPr txBox="1">
            <a:spLocks noChangeArrowheads="1"/>
          </p:cNvSpPr>
          <p:nvPr/>
        </p:nvSpPr>
        <p:spPr bwMode="auto">
          <a:xfrm>
            <a:off x="841375" y="30254575"/>
            <a:ext cx="2071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Ground surface</a:t>
            </a:r>
          </a:p>
        </p:txBody>
      </p:sp>
      <p:sp>
        <p:nvSpPr>
          <p:cNvPr id="7594" name="Text Box 426">
            <a:extLst>
              <a:ext uri="{FF2B5EF4-FFF2-40B4-BE49-F238E27FC236}">
                <a16:creationId xmlns:a16="http://schemas.microsoft.com/office/drawing/2014/main" id="{87D84BD7-CE87-4662-84DF-3A51EC02B62F}"/>
              </a:ext>
            </a:extLst>
          </p:cNvPr>
          <p:cNvSpPr txBox="1">
            <a:spLocks noChangeArrowheads="1"/>
          </p:cNvSpPr>
          <p:nvPr/>
        </p:nvSpPr>
        <p:spPr bwMode="auto">
          <a:xfrm>
            <a:off x="1127125" y="31226125"/>
            <a:ext cx="159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Water table</a:t>
            </a:r>
          </a:p>
        </p:txBody>
      </p:sp>
      <p:sp>
        <p:nvSpPr>
          <p:cNvPr id="7595" name="Text Box 427">
            <a:extLst>
              <a:ext uri="{FF2B5EF4-FFF2-40B4-BE49-F238E27FC236}">
                <a16:creationId xmlns:a16="http://schemas.microsoft.com/office/drawing/2014/main" id="{53B2A6B9-8656-4E56-AFDA-2554601B61BF}"/>
              </a:ext>
            </a:extLst>
          </p:cNvPr>
          <p:cNvSpPr txBox="1">
            <a:spLocks noChangeArrowheads="1"/>
          </p:cNvSpPr>
          <p:nvPr/>
        </p:nvSpPr>
        <p:spPr bwMode="auto">
          <a:xfrm>
            <a:off x="3717925" y="30559375"/>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h</a:t>
            </a:r>
            <a:r>
              <a:rPr lang="en-US" altLang="en-US" sz="2400" baseline="-25000">
                <a:latin typeface="Times New Roman" panose="02020603050405020304" pitchFamily="18" charset="0"/>
              </a:rPr>
              <a:t>w</a:t>
            </a:r>
          </a:p>
        </p:txBody>
      </p:sp>
      <p:sp>
        <p:nvSpPr>
          <p:cNvPr id="7596" name="Text Box 428">
            <a:extLst>
              <a:ext uri="{FF2B5EF4-FFF2-40B4-BE49-F238E27FC236}">
                <a16:creationId xmlns:a16="http://schemas.microsoft.com/office/drawing/2014/main" id="{612DABFA-85AD-40BD-A25F-8C9E51EFC33B}"/>
              </a:ext>
            </a:extLst>
          </p:cNvPr>
          <p:cNvSpPr txBox="1">
            <a:spLocks noChangeArrowheads="1"/>
          </p:cNvSpPr>
          <p:nvPr/>
        </p:nvSpPr>
        <p:spPr bwMode="auto">
          <a:xfrm>
            <a:off x="4289425" y="30406975"/>
            <a:ext cx="55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D</a:t>
            </a:r>
            <a:r>
              <a:rPr lang="en-US" altLang="en-US" sz="2400" baseline="-25000">
                <a:latin typeface="Times New Roman" panose="02020603050405020304" pitchFamily="18" charset="0"/>
              </a:rPr>
              <a:t>w</a:t>
            </a:r>
          </a:p>
        </p:txBody>
      </p:sp>
      <p:sp>
        <p:nvSpPr>
          <p:cNvPr id="7597" name="Text Box 429">
            <a:extLst>
              <a:ext uri="{FF2B5EF4-FFF2-40B4-BE49-F238E27FC236}">
                <a16:creationId xmlns:a16="http://schemas.microsoft.com/office/drawing/2014/main" id="{50D9F7D0-7F4A-4B59-BC83-C8BEA5AF67B0}"/>
              </a:ext>
            </a:extLst>
          </p:cNvPr>
          <p:cNvSpPr txBox="1">
            <a:spLocks noChangeArrowheads="1"/>
          </p:cNvSpPr>
          <p:nvPr/>
        </p:nvSpPr>
        <p:spPr bwMode="auto">
          <a:xfrm>
            <a:off x="5070475" y="293020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D</a:t>
            </a:r>
          </a:p>
        </p:txBody>
      </p:sp>
      <p:sp>
        <p:nvSpPr>
          <p:cNvPr id="7598" name="Text Box 430">
            <a:extLst>
              <a:ext uri="{FF2B5EF4-FFF2-40B4-BE49-F238E27FC236}">
                <a16:creationId xmlns:a16="http://schemas.microsoft.com/office/drawing/2014/main" id="{F615B6C0-D179-41FF-90BB-4FAD5E048B08}"/>
              </a:ext>
            </a:extLst>
          </p:cNvPr>
          <p:cNvSpPr txBox="1">
            <a:spLocks noChangeArrowheads="1"/>
          </p:cNvSpPr>
          <p:nvPr/>
        </p:nvSpPr>
        <p:spPr bwMode="auto">
          <a:xfrm>
            <a:off x="4365625" y="296640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h</a:t>
            </a:r>
          </a:p>
        </p:txBody>
      </p:sp>
      <p:sp>
        <p:nvSpPr>
          <p:cNvPr id="7600" name="Freeform 432">
            <a:extLst>
              <a:ext uri="{FF2B5EF4-FFF2-40B4-BE49-F238E27FC236}">
                <a16:creationId xmlns:a16="http://schemas.microsoft.com/office/drawing/2014/main" id="{32269D3B-6B57-4207-A2FA-DD1030F7EB9B}"/>
              </a:ext>
            </a:extLst>
          </p:cNvPr>
          <p:cNvSpPr>
            <a:spLocks/>
          </p:cNvSpPr>
          <p:nvPr/>
        </p:nvSpPr>
        <p:spPr bwMode="auto">
          <a:xfrm>
            <a:off x="5886450" y="29737050"/>
            <a:ext cx="1295400" cy="647700"/>
          </a:xfrm>
          <a:custGeom>
            <a:avLst/>
            <a:gdLst>
              <a:gd name="T0" fmla="*/ 0 w 816"/>
              <a:gd name="T1" fmla="*/ 408 h 408"/>
              <a:gd name="T2" fmla="*/ 816 w 816"/>
              <a:gd name="T3" fmla="*/ 0 h 408"/>
              <a:gd name="T4" fmla="*/ 588 w 816"/>
              <a:gd name="T5" fmla="*/ 228 h 408"/>
              <a:gd name="T6" fmla="*/ 540 w 816"/>
              <a:gd name="T7" fmla="*/ 144 h 408"/>
            </a:gdLst>
            <a:ahLst/>
            <a:cxnLst>
              <a:cxn ang="0">
                <a:pos x="T0" y="T1"/>
              </a:cxn>
              <a:cxn ang="0">
                <a:pos x="T2" y="T3"/>
              </a:cxn>
              <a:cxn ang="0">
                <a:pos x="T4" y="T5"/>
              </a:cxn>
              <a:cxn ang="0">
                <a:pos x="T6" y="T7"/>
              </a:cxn>
            </a:cxnLst>
            <a:rect l="0" t="0" r="r" b="b"/>
            <a:pathLst>
              <a:path w="816" h="408">
                <a:moveTo>
                  <a:pt x="0" y="408"/>
                </a:moveTo>
                <a:lnTo>
                  <a:pt x="816" y="0"/>
                </a:lnTo>
                <a:lnTo>
                  <a:pt x="588" y="228"/>
                </a:lnTo>
                <a:lnTo>
                  <a:pt x="540" y="144"/>
                </a:lnTo>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602" name="Freeform 434">
            <a:extLst>
              <a:ext uri="{FF2B5EF4-FFF2-40B4-BE49-F238E27FC236}">
                <a16:creationId xmlns:a16="http://schemas.microsoft.com/office/drawing/2014/main" id="{4058B8EE-5644-4AB7-8B1F-3C7A5C232EC0}"/>
              </a:ext>
            </a:extLst>
          </p:cNvPr>
          <p:cNvSpPr>
            <a:spLocks/>
          </p:cNvSpPr>
          <p:nvPr/>
        </p:nvSpPr>
        <p:spPr bwMode="auto">
          <a:xfrm>
            <a:off x="5810250" y="29584650"/>
            <a:ext cx="1314450" cy="628650"/>
          </a:xfrm>
          <a:custGeom>
            <a:avLst/>
            <a:gdLst>
              <a:gd name="T0" fmla="*/ 828 w 828"/>
              <a:gd name="T1" fmla="*/ 0 h 396"/>
              <a:gd name="T2" fmla="*/ 0 w 828"/>
              <a:gd name="T3" fmla="*/ 396 h 396"/>
              <a:gd name="T4" fmla="*/ 300 w 828"/>
              <a:gd name="T5" fmla="*/ 144 h 396"/>
              <a:gd name="T6" fmla="*/ 336 w 828"/>
              <a:gd name="T7" fmla="*/ 228 h 396"/>
            </a:gdLst>
            <a:ahLst/>
            <a:cxnLst>
              <a:cxn ang="0">
                <a:pos x="T0" y="T1"/>
              </a:cxn>
              <a:cxn ang="0">
                <a:pos x="T2" y="T3"/>
              </a:cxn>
              <a:cxn ang="0">
                <a:pos x="T4" y="T5"/>
              </a:cxn>
              <a:cxn ang="0">
                <a:pos x="T6" y="T7"/>
              </a:cxn>
            </a:cxnLst>
            <a:rect l="0" t="0" r="r" b="b"/>
            <a:pathLst>
              <a:path w="828" h="396">
                <a:moveTo>
                  <a:pt x="828" y="0"/>
                </a:moveTo>
                <a:lnTo>
                  <a:pt x="0" y="396"/>
                </a:lnTo>
                <a:lnTo>
                  <a:pt x="300" y="144"/>
                </a:lnTo>
                <a:lnTo>
                  <a:pt x="336" y="228"/>
                </a:lnTo>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603" name="Text Box 435">
            <a:extLst>
              <a:ext uri="{FF2B5EF4-FFF2-40B4-BE49-F238E27FC236}">
                <a16:creationId xmlns:a16="http://schemas.microsoft.com/office/drawing/2014/main" id="{50BA030C-DC55-408B-A6DB-FCFCFD64E20E}"/>
              </a:ext>
            </a:extLst>
          </p:cNvPr>
          <p:cNvSpPr txBox="1">
            <a:spLocks noChangeArrowheads="1"/>
          </p:cNvSpPr>
          <p:nvPr/>
        </p:nvSpPr>
        <p:spPr bwMode="auto">
          <a:xfrm rot="20100000">
            <a:off x="5932488" y="29929138"/>
            <a:ext cx="2138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Resisting forces</a:t>
            </a:r>
          </a:p>
        </p:txBody>
      </p:sp>
      <p:sp>
        <p:nvSpPr>
          <p:cNvPr id="7604" name="Text Box 436">
            <a:extLst>
              <a:ext uri="{FF2B5EF4-FFF2-40B4-BE49-F238E27FC236}">
                <a16:creationId xmlns:a16="http://schemas.microsoft.com/office/drawing/2014/main" id="{30C126A8-AA89-46D0-B1D9-0BE3A5D32FB6}"/>
              </a:ext>
            </a:extLst>
          </p:cNvPr>
          <p:cNvSpPr txBox="1">
            <a:spLocks noChangeArrowheads="1"/>
          </p:cNvSpPr>
          <p:nvPr/>
        </p:nvSpPr>
        <p:spPr bwMode="auto">
          <a:xfrm rot="20100000">
            <a:off x="5456238" y="29095700"/>
            <a:ext cx="2627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Destabilizing forces</a:t>
            </a:r>
          </a:p>
        </p:txBody>
      </p:sp>
      <p:sp>
        <p:nvSpPr>
          <p:cNvPr id="7605" name="Text Box 437">
            <a:extLst>
              <a:ext uri="{FF2B5EF4-FFF2-40B4-BE49-F238E27FC236}">
                <a16:creationId xmlns:a16="http://schemas.microsoft.com/office/drawing/2014/main" id="{B348EBDE-7FEC-435F-8FD8-86F91F72BAC1}"/>
              </a:ext>
            </a:extLst>
          </p:cNvPr>
          <p:cNvSpPr txBox="1">
            <a:spLocks noChangeArrowheads="1"/>
          </p:cNvSpPr>
          <p:nvPr/>
        </p:nvSpPr>
        <p:spPr bwMode="auto">
          <a:xfrm>
            <a:off x="1317625" y="35931475"/>
            <a:ext cx="130238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SHALSTAB: x = R/T the critical ratio of recharge to transmissivity, needed to induce instability ( FS &lt;1)</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SINMAP, x = SI = probability(FS&gt;1) given, </a:t>
            </a:r>
          </a:p>
          <a:p>
            <a:r>
              <a:rPr lang="en-US" altLang="en-US" sz="2400">
                <a:solidFill>
                  <a:srgbClr val="006600"/>
                </a:solidFill>
                <a:latin typeface="Times New Roman" panose="02020603050405020304" pitchFamily="18" charset="0"/>
              </a:rPr>
              <a:t>		uniform distributions C</a:t>
            </a:r>
            <a:r>
              <a:rPr lang="en-US" altLang="en-US" sz="2400" baseline="-25000">
                <a:solidFill>
                  <a:srgbClr val="006600"/>
                </a:solidFill>
                <a:latin typeface="Times New Roman" panose="02020603050405020304" pitchFamily="18" charset="0"/>
              </a:rPr>
              <a:t>min</a:t>
            </a:r>
            <a:r>
              <a:rPr lang="en-US" altLang="en-US" sz="2400">
                <a:solidFill>
                  <a:srgbClr val="006600"/>
                </a:solidFill>
                <a:latin typeface="Times New Roman" panose="02020603050405020304" pitchFamily="18" charset="0"/>
              </a:rPr>
              <a:t>&lt;C&lt;C</a:t>
            </a:r>
            <a:r>
              <a:rPr lang="en-US" altLang="en-US" sz="2400" baseline="-25000">
                <a:solidFill>
                  <a:srgbClr val="006600"/>
                </a:solidFill>
                <a:latin typeface="Times New Roman" panose="02020603050405020304" pitchFamily="18" charset="0"/>
              </a:rPr>
              <a:t>max</a:t>
            </a:r>
            <a:r>
              <a:rPr lang="en-US" altLang="en-US" sz="2400">
                <a:solidFill>
                  <a:srgbClr val="006600"/>
                </a:solidFill>
                <a:latin typeface="Times New Roman" panose="02020603050405020304" pitchFamily="18" charset="0"/>
              </a:rPr>
              <a:t>, </a:t>
            </a:r>
            <a:r>
              <a:rPr lang="el-GR" altLang="en-US" sz="2400">
                <a:solidFill>
                  <a:srgbClr val="006600"/>
                </a:solidFill>
                <a:latin typeface="Times New Roman" panose="02020603050405020304" pitchFamily="18" charset="0"/>
                <a:cs typeface="Arial" panose="020B0604020202020204" pitchFamily="34" charset="0"/>
              </a:rPr>
              <a:t>Φ</a:t>
            </a:r>
            <a:r>
              <a:rPr lang="en-US" altLang="en-US" sz="2400" baseline="-25000">
                <a:solidFill>
                  <a:srgbClr val="006600"/>
                </a:solidFill>
                <a:latin typeface="Times New Roman" panose="02020603050405020304" pitchFamily="18" charset="0"/>
                <a:cs typeface="Arial" panose="020B0604020202020204" pitchFamily="34" charset="0"/>
              </a:rPr>
              <a:t>min</a:t>
            </a:r>
            <a:r>
              <a:rPr lang="en-US" altLang="en-US" sz="2400">
                <a:solidFill>
                  <a:srgbClr val="006600"/>
                </a:solidFill>
                <a:latin typeface="Times New Roman" panose="02020603050405020304" pitchFamily="18" charset="0"/>
                <a:cs typeface="Arial" panose="020B0604020202020204" pitchFamily="34" charset="0"/>
              </a:rPr>
              <a:t> &lt; </a:t>
            </a:r>
            <a:r>
              <a:rPr lang="el-GR" altLang="en-US" sz="2400">
                <a:solidFill>
                  <a:srgbClr val="006600"/>
                </a:solidFill>
                <a:latin typeface="Times New Roman" panose="02020603050405020304" pitchFamily="18" charset="0"/>
              </a:rPr>
              <a:t>Φ</a:t>
            </a:r>
            <a:r>
              <a:rPr lang="en-US" altLang="en-US" sz="2400">
                <a:solidFill>
                  <a:srgbClr val="006600"/>
                </a:solidFill>
                <a:latin typeface="Times New Roman" panose="02020603050405020304" pitchFamily="18" charset="0"/>
              </a:rPr>
              <a:t> &lt; </a:t>
            </a:r>
            <a:r>
              <a:rPr lang="el-GR" altLang="en-US" sz="2400">
                <a:solidFill>
                  <a:srgbClr val="006600"/>
                </a:solidFill>
                <a:latin typeface="Times New Roman" panose="02020603050405020304" pitchFamily="18" charset="0"/>
              </a:rPr>
              <a:t>Φ</a:t>
            </a:r>
            <a:r>
              <a:rPr lang="en-US" altLang="en-US" sz="2400" baseline="-25000">
                <a:solidFill>
                  <a:srgbClr val="006600"/>
                </a:solidFill>
                <a:latin typeface="Times New Roman" panose="02020603050405020304" pitchFamily="18" charset="0"/>
              </a:rPr>
              <a:t>max</a:t>
            </a:r>
            <a:r>
              <a:rPr lang="en-US" altLang="en-US" sz="2400">
                <a:solidFill>
                  <a:srgbClr val="006600"/>
                </a:solidFill>
                <a:latin typeface="Times New Roman" panose="02020603050405020304" pitchFamily="18" charset="0"/>
              </a:rPr>
              <a:t>, and, R/T</a:t>
            </a:r>
            <a:r>
              <a:rPr lang="en-US" altLang="en-US" sz="2400" baseline="-25000">
                <a:solidFill>
                  <a:srgbClr val="006600"/>
                </a:solidFill>
                <a:latin typeface="Times New Roman" panose="02020603050405020304" pitchFamily="18" charset="0"/>
              </a:rPr>
              <a:t>min </a:t>
            </a:r>
            <a:r>
              <a:rPr lang="en-US" altLang="en-US" sz="2400">
                <a:solidFill>
                  <a:srgbClr val="006600"/>
                </a:solidFill>
                <a:latin typeface="Times New Roman" panose="02020603050405020304" pitchFamily="18" charset="0"/>
              </a:rPr>
              <a:t>&lt;R/T &lt; R/T</a:t>
            </a:r>
            <a:r>
              <a:rPr lang="en-US" altLang="en-US" sz="2400" baseline="-25000">
                <a:solidFill>
                  <a:srgbClr val="006600"/>
                </a:solidFill>
                <a:latin typeface="Times New Roman" panose="02020603050405020304" pitchFamily="18" charset="0"/>
              </a:rPr>
              <a:t>max</a:t>
            </a:r>
            <a:endParaRPr lang="el-GR" altLang="en-US" sz="2400" baseline="-25000">
              <a:solidFill>
                <a:srgbClr val="006600"/>
              </a:solidFill>
              <a:latin typeface="Times New Roman" panose="02020603050405020304" pitchFamily="18" charset="0"/>
              <a:cs typeface="Arial" panose="020B0604020202020204" pitchFamily="34" charset="0"/>
            </a:endParaRPr>
          </a:p>
          <a:p>
            <a:r>
              <a:rPr lang="en-US" altLang="en-US" sz="2400">
                <a:solidFill>
                  <a:srgbClr val="006600"/>
                </a:solidFill>
                <a:latin typeface="Times New Roman" panose="02020603050405020304" pitchFamily="18" charset="0"/>
              </a:rPr>
              <a:t>		</a:t>
            </a:r>
          </a:p>
        </p:txBody>
      </p:sp>
      <p:sp>
        <p:nvSpPr>
          <p:cNvPr id="7606" name="Text Box 438">
            <a:extLst>
              <a:ext uri="{FF2B5EF4-FFF2-40B4-BE49-F238E27FC236}">
                <a16:creationId xmlns:a16="http://schemas.microsoft.com/office/drawing/2014/main" id="{32F814CF-0192-4896-A87F-7AFBA2BF3232}"/>
              </a:ext>
            </a:extLst>
          </p:cNvPr>
          <p:cNvSpPr txBox="1">
            <a:spLocks noChangeArrowheads="1"/>
          </p:cNvSpPr>
          <p:nvPr/>
        </p:nvSpPr>
        <p:spPr bwMode="auto">
          <a:xfrm>
            <a:off x="8166100" y="28473400"/>
            <a:ext cx="77152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The infinite slope stability model (e.g. Hammond et al., 1992;</a:t>
            </a:r>
          </a:p>
          <a:p>
            <a:r>
              <a:rPr lang="en-US" altLang="en-US" sz="2400">
                <a:solidFill>
                  <a:srgbClr val="006600"/>
                </a:solidFill>
                <a:latin typeface="Times New Roman" panose="02020603050405020304" pitchFamily="18" charset="0"/>
              </a:rPr>
              <a:t>Montgomery and Dietrich, 1994) balances the destabilizing </a:t>
            </a:r>
          </a:p>
          <a:p>
            <a:r>
              <a:rPr lang="en-US" altLang="en-US" sz="2400">
                <a:solidFill>
                  <a:srgbClr val="006600"/>
                </a:solidFill>
                <a:latin typeface="Times New Roman" panose="02020603050405020304" pitchFamily="18" charset="0"/>
              </a:rPr>
              <a:t>components of gravity and the restoring components of </a:t>
            </a:r>
          </a:p>
          <a:p>
            <a:r>
              <a:rPr lang="en-US" altLang="en-US" sz="2400">
                <a:solidFill>
                  <a:srgbClr val="006600"/>
                </a:solidFill>
                <a:latin typeface="Times New Roman" panose="02020603050405020304" pitchFamily="18" charset="0"/>
              </a:rPr>
              <a:t>friction and cohesion on a failure plane parallel to the </a:t>
            </a:r>
          </a:p>
          <a:p>
            <a:r>
              <a:rPr lang="en-US" altLang="en-US" sz="2400">
                <a:solidFill>
                  <a:srgbClr val="006600"/>
                </a:solidFill>
                <a:latin typeface="Times New Roman" panose="02020603050405020304" pitchFamily="18" charset="0"/>
              </a:rPr>
              <a:t>ground surface.</a:t>
            </a:r>
          </a:p>
        </p:txBody>
      </p:sp>
      <p:sp>
        <p:nvSpPr>
          <p:cNvPr id="7609" name="Text Box 441">
            <a:extLst>
              <a:ext uri="{FF2B5EF4-FFF2-40B4-BE49-F238E27FC236}">
                <a16:creationId xmlns:a16="http://schemas.microsoft.com/office/drawing/2014/main" id="{341C2F2C-CA76-43C5-A24D-E90C0FC1DD64}"/>
              </a:ext>
            </a:extLst>
          </p:cNvPr>
          <p:cNvSpPr txBox="1">
            <a:spLocks noChangeArrowheads="1"/>
          </p:cNvSpPr>
          <p:nvPr/>
        </p:nvSpPr>
        <p:spPr bwMode="auto">
          <a:xfrm>
            <a:off x="803275" y="27206575"/>
            <a:ext cx="145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Terrain stability models of the type considered in this study couple an infinite-slope stability model with a hydrologic </a:t>
            </a:r>
          </a:p>
          <a:p>
            <a:r>
              <a:rPr lang="en-US" altLang="en-US" sz="2400">
                <a:solidFill>
                  <a:srgbClr val="006600"/>
                </a:solidFill>
                <a:latin typeface="Times New Roman" panose="02020603050405020304" pitchFamily="18" charset="0"/>
              </a:rPr>
              <a:t>model to output an index of stability, </a:t>
            </a:r>
            <a:r>
              <a:rPr lang="en-US" altLang="en-US" sz="2400" b="1">
                <a:solidFill>
                  <a:srgbClr val="006600"/>
                </a:solidFill>
                <a:latin typeface="Times New Roman" panose="02020603050405020304" pitchFamily="18" charset="0"/>
              </a:rPr>
              <a:t>x</a:t>
            </a:r>
            <a:r>
              <a:rPr lang="en-US" altLang="en-US" sz="2400">
                <a:solidFill>
                  <a:srgbClr val="006600"/>
                </a:solidFill>
                <a:latin typeface="Times New Roman" panose="02020603050405020304" pitchFamily="18" charset="0"/>
              </a:rPr>
              <a:t> which quantifies landslide potential at a point.</a:t>
            </a:r>
          </a:p>
        </p:txBody>
      </p:sp>
      <p:sp>
        <p:nvSpPr>
          <p:cNvPr id="7610" name="Text Box 442">
            <a:extLst>
              <a:ext uri="{FF2B5EF4-FFF2-40B4-BE49-F238E27FC236}">
                <a16:creationId xmlns:a16="http://schemas.microsoft.com/office/drawing/2014/main" id="{A2A800E0-9A58-491A-B7ED-563930D36176}"/>
              </a:ext>
            </a:extLst>
          </p:cNvPr>
          <p:cNvSpPr txBox="1">
            <a:spLocks noChangeArrowheads="1"/>
          </p:cNvSpPr>
          <p:nvPr/>
        </p:nvSpPr>
        <p:spPr bwMode="auto">
          <a:xfrm>
            <a:off x="1003300" y="33816925"/>
            <a:ext cx="15282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The pore pressure due to soil moisture reduces the effective normal stress, which through the friction angle is related to the shear strength (reduces the resistive force in the FS equation). Pore water pressure is obtained from a steady-state hydrologic model.</a:t>
            </a:r>
          </a:p>
        </p:txBody>
      </p:sp>
      <p:sp>
        <p:nvSpPr>
          <p:cNvPr id="7611" name="Text Box 443">
            <a:extLst>
              <a:ext uri="{FF2B5EF4-FFF2-40B4-BE49-F238E27FC236}">
                <a16:creationId xmlns:a16="http://schemas.microsoft.com/office/drawing/2014/main" id="{EDB5616C-614C-4A4B-B978-8C9367DD3FD4}"/>
              </a:ext>
            </a:extLst>
          </p:cNvPr>
          <p:cNvSpPr txBox="1">
            <a:spLocks noChangeArrowheads="1"/>
          </p:cNvSpPr>
          <p:nvPr/>
        </p:nvSpPr>
        <p:spPr bwMode="auto">
          <a:xfrm>
            <a:off x="17529175" y="33564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7612" name="Text Box 444">
            <a:extLst>
              <a:ext uri="{FF2B5EF4-FFF2-40B4-BE49-F238E27FC236}">
                <a16:creationId xmlns:a16="http://schemas.microsoft.com/office/drawing/2014/main" id="{BFF8D292-A9D9-473E-81D6-EDF421FAA887}"/>
              </a:ext>
            </a:extLst>
          </p:cNvPr>
          <p:cNvSpPr txBox="1">
            <a:spLocks noChangeArrowheads="1"/>
          </p:cNvSpPr>
          <p:nvPr/>
        </p:nvSpPr>
        <p:spPr bwMode="auto">
          <a:xfrm>
            <a:off x="17057688" y="39035038"/>
            <a:ext cx="141271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006600"/>
                </a:solidFill>
                <a:latin typeface="Times New Roman" panose="02020603050405020304" pitchFamily="18" charset="0"/>
              </a:rPr>
              <a:t>Calibration of parameters changes model performance.  </a:t>
            </a:r>
            <a:r>
              <a:rPr lang="en-US" altLang="en-US" sz="3200" b="1" i="1">
                <a:solidFill>
                  <a:srgbClr val="006600"/>
                </a:solidFill>
                <a:latin typeface="Times New Roman" panose="02020603050405020304" pitchFamily="18" charset="0"/>
              </a:rPr>
              <a:t>Q</a:t>
            </a:r>
            <a:r>
              <a:rPr lang="en-US" altLang="en-US" sz="3200">
                <a:solidFill>
                  <a:srgbClr val="006600"/>
                </a:solidFill>
                <a:latin typeface="Times New Roman" panose="02020603050405020304" pitchFamily="18" charset="0"/>
              </a:rPr>
              <a:t> can be used to calibrate a model or to compare between models that have been calibrated. </a:t>
            </a:r>
          </a:p>
          <a:p>
            <a:endParaRPr lang="en-US" altLang="en-US" sz="3200">
              <a:solidFill>
                <a:srgbClr val="006600"/>
              </a:solidFill>
              <a:latin typeface="Times New Roman" panose="02020603050405020304" pitchFamily="18" charset="0"/>
            </a:endParaRPr>
          </a:p>
          <a:p>
            <a:r>
              <a:rPr lang="en-US" altLang="en-US" sz="3200">
                <a:solidFill>
                  <a:srgbClr val="006600"/>
                </a:solidFill>
                <a:latin typeface="Times New Roman" panose="02020603050405020304" pitchFamily="18" charset="0"/>
              </a:rPr>
              <a:t> </a:t>
            </a:r>
          </a:p>
        </p:txBody>
      </p:sp>
      <p:sp>
        <p:nvSpPr>
          <p:cNvPr id="7613" name="Text Box 445">
            <a:extLst>
              <a:ext uri="{FF2B5EF4-FFF2-40B4-BE49-F238E27FC236}">
                <a16:creationId xmlns:a16="http://schemas.microsoft.com/office/drawing/2014/main" id="{BEDDCA0D-EA1C-4A7F-86D5-E4667CD24E4E}"/>
              </a:ext>
            </a:extLst>
          </p:cNvPr>
          <p:cNvSpPr txBox="1">
            <a:spLocks noChangeArrowheads="1"/>
          </p:cNvSpPr>
          <p:nvPr/>
        </p:nvSpPr>
        <p:spPr bwMode="auto">
          <a:xfrm>
            <a:off x="819150" y="35128200"/>
            <a:ext cx="637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3200" b="1" u="sng">
                <a:solidFill>
                  <a:srgbClr val="006600"/>
                </a:solidFill>
              </a:rPr>
              <a:t>Stability indices</a:t>
            </a:r>
            <a:endParaRPr lang="en-US" altLang="en-US" sz="3200" u="sng">
              <a:solidFill>
                <a:srgbClr val="006600"/>
              </a:solidFill>
            </a:endParaRPr>
          </a:p>
          <a:p>
            <a:pPr algn="ctr" eaLnBrk="1" hangingPunct="1"/>
            <a:endParaRPr lang="en-US" altLang="en-US" sz="3200" u="sng">
              <a:solidFill>
                <a:srgbClr val="006600"/>
              </a:solidFill>
            </a:endParaRPr>
          </a:p>
        </p:txBody>
      </p:sp>
      <p:sp>
        <p:nvSpPr>
          <p:cNvPr id="7616" name="Text Box 448">
            <a:extLst>
              <a:ext uri="{FF2B5EF4-FFF2-40B4-BE49-F238E27FC236}">
                <a16:creationId xmlns:a16="http://schemas.microsoft.com/office/drawing/2014/main" id="{FD5A883D-E3EB-4746-A3B7-4BCCCEF9F250}"/>
              </a:ext>
            </a:extLst>
          </p:cNvPr>
          <p:cNvSpPr txBox="1">
            <a:spLocks noChangeArrowheads="1"/>
          </p:cNvSpPr>
          <p:nvPr/>
        </p:nvSpPr>
        <p:spPr bwMode="auto">
          <a:xfrm>
            <a:off x="16805275" y="18605500"/>
            <a:ext cx="2273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u="sng">
                <a:solidFill>
                  <a:srgbClr val="006600"/>
                </a:solidFill>
              </a:rPr>
              <a:t>Example</a:t>
            </a:r>
          </a:p>
        </p:txBody>
      </p:sp>
      <p:sp>
        <p:nvSpPr>
          <p:cNvPr id="7617" name="Text Box 449">
            <a:extLst>
              <a:ext uri="{FF2B5EF4-FFF2-40B4-BE49-F238E27FC236}">
                <a16:creationId xmlns:a16="http://schemas.microsoft.com/office/drawing/2014/main" id="{783BAFD9-E2C9-4C40-9FE2-54567C4B992F}"/>
              </a:ext>
            </a:extLst>
          </p:cNvPr>
          <p:cNvSpPr txBox="1">
            <a:spLocks noChangeArrowheads="1"/>
          </p:cNvSpPr>
          <p:nvPr/>
        </p:nvSpPr>
        <p:spPr bwMode="auto">
          <a:xfrm>
            <a:off x="24044275" y="20062825"/>
            <a:ext cx="78597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006600"/>
                </a:solidFill>
                <a:latin typeface="Times New Roman" panose="02020603050405020304" pitchFamily="18" charset="0"/>
              </a:rPr>
              <a:t>At thresholds (may be different between models) where 30% of the terrain is mapped as unstable, model B that “captures” a greater percentage of landslides is better.</a:t>
            </a:r>
          </a:p>
        </p:txBody>
      </p:sp>
      <p:sp>
        <p:nvSpPr>
          <p:cNvPr id="7640" name="Text Box 472">
            <a:extLst>
              <a:ext uri="{FF2B5EF4-FFF2-40B4-BE49-F238E27FC236}">
                <a16:creationId xmlns:a16="http://schemas.microsoft.com/office/drawing/2014/main" id="{E5883639-CFFA-41B4-A44C-140C2824CF35}"/>
              </a:ext>
            </a:extLst>
          </p:cNvPr>
          <p:cNvSpPr txBox="1">
            <a:spLocks noChangeArrowheads="1"/>
          </p:cNvSpPr>
          <p:nvPr/>
        </p:nvSpPr>
        <p:spPr bwMode="auto">
          <a:xfrm>
            <a:off x="10614025" y="42427525"/>
            <a:ext cx="517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c = combined cohesion of root and soil</a:t>
            </a:r>
          </a:p>
        </p:txBody>
      </p:sp>
      <p:sp>
        <p:nvSpPr>
          <p:cNvPr id="7642" name="Text Box 474">
            <a:extLst>
              <a:ext uri="{FF2B5EF4-FFF2-40B4-BE49-F238E27FC236}">
                <a16:creationId xmlns:a16="http://schemas.microsoft.com/office/drawing/2014/main" id="{3F8F9B1E-EC48-429A-88B7-28C27F2223B8}"/>
              </a:ext>
            </a:extLst>
          </p:cNvPr>
          <p:cNvSpPr txBox="1">
            <a:spLocks noChangeArrowheads="1"/>
          </p:cNvSpPr>
          <p:nvPr/>
        </p:nvSpPr>
        <p:spPr bwMode="auto">
          <a:xfrm>
            <a:off x="23196550" y="33766125"/>
            <a:ext cx="87852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006600"/>
                </a:solidFill>
                <a:latin typeface="Times New Roman" panose="02020603050405020304" pitchFamily="18" charset="0"/>
              </a:rPr>
              <a:t>An integral measure of discriminating capability is defined by the area under an F</a:t>
            </a:r>
            <a:r>
              <a:rPr lang="en-US" altLang="en-US" sz="3200" baseline="-25000">
                <a:solidFill>
                  <a:srgbClr val="006600"/>
                </a:solidFill>
                <a:latin typeface="Times New Roman" panose="02020603050405020304" pitchFamily="18" charset="0"/>
              </a:rPr>
              <a:t>O</a:t>
            </a:r>
            <a:r>
              <a:rPr lang="en-US" altLang="en-US" sz="3200">
                <a:solidFill>
                  <a:srgbClr val="006600"/>
                </a:solidFill>
                <a:latin typeface="Times New Roman" panose="02020603050405020304" pitchFamily="18" charset="0"/>
              </a:rPr>
              <a:t> versus F</a:t>
            </a:r>
            <a:r>
              <a:rPr lang="en-US" altLang="en-US" sz="3200" baseline="-25000">
                <a:solidFill>
                  <a:srgbClr val="006600"/>
                </a:solidFill>
                <a:latin typeface="Times New Roman" panose="02020603050405020304" pitchFamily="18" charset="0"/>
              </a:rPr>
              <a:t>R</a:t>
            </a:r>
            <a:r>
              <a:rPr lang="en-US" altLang="en-US" sz="3200">
                <a:solidFill>
                  <a:srgbClr val="006600"/>
                </a:solidFill>
                <a:latin typeface="Times New Roman" panose="02020603050405020304" pitchFamily="18" charset="0"/>
              </a:rPr>
              <a:t> curve</a:t>
            </a:r>
          </a:p>
          <a:p>
            <a:endParaRPr lang="en-US" altLang="en-US" sz="3200">
              <a:latin typeface="Times New Roman" panose="02020603050405020304" pitchFamily="18" charset="0"/>
            </a:endParaRPr>
          </a:p>
        </p:txBody>
      </p:sp>
      <p:grpSp>
        <p:nvGrpSpPr>
          <p:cNvPr id="7643" name="Group 475">
            <a:extLst>
              <a:ext uri="{FF2B5EF4-FFF2-40B4-BE49-F238E27FC236}">
                <a16:creationId xmlns:a16="http://schemas.microsoft.com/office/drawing/2014/main" id="{339D1333-80B6-4D89-B3AC-8DD9AB468428}"/>
              </a:ext>
            </a:extLst>
          </p:cNvPr>
          <p:cNvGrpSpPr>
            <a:grpSpLocks/>
          </p:cNvGrpSpPr>
          <p:nvPr/>
        </p:nvGrpSpPr>
        <p:grpSpPr bwMode="auto">
          <a:xfrm>
            <a:off x="10582275" y="41451213"/>
            <a:ext cx="1452563" cy="892175"/>
            <a:chOff x="6591" y="26473"/>
            <a:chExt cx="915" cy="562"/>
          </a:xfrm>
        </p:grpSpPr>
        <p:sp>
          <p:nvSpPr>
            <p:cNvPr id="7644" name="Text Box 476">
              <a:extLst>
                <a:ext uri="{FF2B5EF4-FFF2-40B4-BE49-F238E27FC236}">
                  <a16:creationId xmlns:a16="http://schemas.microsoft.com/office/drawing/2014/main" id="{3FBC30DA-807F-452B-A3B8-2D86247046D5}"/>
                </a:ext>
              </a:extLst>
            </p:cNvPr>
            <p:cNvSpPr txBox="1">
              <a:spLocks noChangeArrowheads="1"/>
            </p:cNvSpPr>
            <p:nvPr/>
          </p:nvSpPr>
          <p:spPr bwMode="auto">
            <a:xfrm>
              <a:off x="6591" y="26608"/>
              <a:ext cx="4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C*=</a:t>
              </a:r>
            </a:p>
          </p:txBody>
        </p:sp>
        <p:sp>
          <p:nvSpPr>
            <p:cNvPr id="7645" name="Rectangle 477">
              <a:extLst>
                <a:ext uri="{FF2B5EF4-FFF2-40B4-BE49-F238E27FC236}">
                  <a16:creationId xmlns:a16="http://schemas.microsoft.com/office/drawing/2014/main" id="{48C71CE8-5293-44A4-92BF-6A1B6565E275}"/>
                </a:ext>
              </a:extLst>
            </p:cNvPr>
            <p:cNvSpPr>
              <a:spLocks noChangeArrowheads="1"/>
            </p:cNvSpPr>
            <p:nvPr/>
          </p:nvSpPr>
          <p:spPr bwMode="auto">
            <a:xfrm>
              <a:off x="7154" y="26473"/>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c</a:t>
              </a:r>
            </a:p>
          </p:txBody>
        </p:sp>
        <p:sp>
          <p:nvSpPr>
            <p:cNvPr id="7646" name="Rectangle 478">
              <a:extLst>
                <a:ext uri="{FF2B5EF4-FFF2-40B4-BE49-F238E27FC236}">
                  <a16:creationId xmlns:a16="http://schemas.microsoft.com/office/drawing/2014/main" id="{CB8E5508-4AFE-46E6-8D62-3F5E592DAECE}"/>
                </a:ext>
              </a:extLst>
            </p:cNvPr>
            <p:cNvSpPr>
              <a:spLocks noChangeArrowheads="1"/>
            </p:cNvSpPr>
            <p:nvPr/>
          </p:nvSpPr>
          <p:spPr bwMode="auto">
            <a:xfrm>
              <a:off x="7000" y="26747"/>
              <a:ext cx="5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D</a:t>
              </a:r>
              <a:r>
                <a:rPr lang="en-US" altLang="en-US" sz="2400">
                  <a:solidFill>
                    <a:srgbClr val="006600"/>
                  </a:solidFill>
                  <a:latin typeface="Times New Roman" panose="02020603050405020304" pitchFamily="18" charset="0"/>
                  <a:sym typeface="Symbol" panose="05050102010706020507" pitchFamily="18" charset="2"/>
                </a:rPr>
                <a:t></a:t>
              </a:r>
              <a:r>
                <a:rPr lang="en-US" altLang="en-US" sz="2400" baseline="-25000">
                  <a:solidFill>
                    <a:srgbClr val="006600"/>
                  </a:solidFill>
                  <a:latin typeface="Times New Roman" panose="02020603050405020304" pitchFamily="18" charset="0"/>
                  <a:sym typeface="Symbol" panose="05050102010706020507" pitchFamily="18" charset="2"/>
                </a:rPr>
                <a:t>s</a:t>
              </a:r>
              <a:r>
                <a:rPr lang="en-US" altLang="en-US" sz="2400">
                  <a:solidFill>
                    <a:srgbClr val="006600"/>
                  </a:solidFill>
                  <a:latin typeface="Times New Roman" panose="02020603050405020304" pitchFamily="18" charset="0"/>
                  <a:sym typeface="Symbol" panose="05050102010706020507" pitchFamily="18" charset="2"/>
                </a:rPr>
                <a:t>g</a:t>
              </a:r>
            </a:p>
          </p:txBody>
        </p:sp>
        <p:sp>
          <p:nvSpPr>
            <p:cNvPr id="7647" name="Line 479">
              <a:extLst>
                <a:ext uri="{FF2B5EF4-FFF2-40B4-BE49-F238E27FC236}">
                  <a16:creationId xmlns:a16="http://schemas.microsoft.com/office/drawing/2014/main" id="{3ECDF25C-FE88-436E-96DD-13EAF5CEC0C0}"/>
                </a:ext>
              </a:extLst>
            </p:cNvPr>
            <p:cNvSpPr>
              <a:spLocks noChangeShapeType="1"/>
            </p:cNvSpPr>
            <p:nvPr/>
          </p:nvSpPr>
          <p:spPr bwMode="auto">
            <a:xfrm>
              <a:off x="7051" y="26774"/>
              <a:ext cx="408"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7648" name="Group 480">
            <a:extLst>
              <a:ext uri="{FF2B5EF4-FFF2-40B4-BE49-F238E27FC236}">
                <a16:creationId xmlns:a16="http://schemas.microsoft.com/office/drawing/2014/main" id="{604DB01A-1E8E-49B1-AFB2-68C20716F4CF}"/>
              </a:ext>
            </a:extLst>
          </p:cNvPr>
          <p:cNvGrpSpPr>
            <a:grpSpLocks/>
          </p:cNvGrpSpPr>
          <p:nvPr/>
        </p:nvGrpSpPr>
        <p:grpSpPr bwMode="auto">
          <a:xfrm>
            <a:off x="13911263" y="40847963"/>
            <a:ext cx="1019175" cy="892175"/>
            <a:chOff x="5425" y="25596"/>
            <a:chExt cx="642" cy="562"/>
          </a:xfrm>
        </p:grpSpPr>
        <p:sp>
          <p:nvSpPr>
            <p:cNvPr id="7649" name="Text Box 481">
              <a:extLst>
                <a:ext uri="{FF2B5EF4-FFF2-40B4-BE49-F238E27FC236}">
                  <a16:creationId xmlns:a16="http://schemas.microsoft.com/office/drawing/2014/main" id="{0B27DD4E-EBD4-4859-B009-A815BF7CAE6A}"/>
                </a:ext>
              </a:extLst>
            </p:cNvPr>
            <p:cNvSpPr txBox="1">
              <a:spLocks noChangeArrowheads="1"/>
            </p:cNvSpPr>
            <p:nvPr/>
          </p:nvSpPr>
          <p:spPr bwMode="auto">
            <a:xfrm>
              <a:off x="5425" y="25741"/>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a:t>
              </a:r>
            </a:p>
          </p:txBody>
        </p:sp>
        <p:sp>
          <p:nvSpPr>
            <p:cNvPr id="7650" name="Rectangle 482">
              <a:extLst>
                <a:ext uri="{FF2B5EF4-FFF2-40B4-BE49-F238E27FC236}">
                  <a16:creationId xmlns:a16="http://schemas.microsoft.com/office/drawing/2014/main" id="{098CAE34-F843-454D-94C6-4B1222974F2B}"/>
                </a:ext>
              </a:extLst>
            </p:cNvPr>
            <p:cNvSpPr>
              <a:spLocks noChangeArrowheads="1"/>
            </p:cNvSpPr>
            <p:nvPr/>
          </p:nvSpPr>
          <p:spPr bwMode="auto">
            <a:xfrm>
              <a:off x="5758" y="25596"/>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c</a:t>
              </a:r>
            </a:p>
          </p:txBody>
        </p:sp>
        <p:sp>
          <p:nvSpPr>
            <p:cNvPr id="7651" name="Rectangle 483">
              <a:extLst>
                <a:ext uri="{FF2B5EF4-FFF2-40B4-BE49-F238E27FC236}">
                  <a16:creationId xmlns:a16="http://schemas.microsoft.com/office/drawing/2014/main" id="{AAF2A1C0-7AF5-48F7-BCAD-0A9135AC692F}"/>
                </a:ext>
              </a:extLst>
            </p:cNvPr>
            <p:cNvSpPr>
              <a:spLocks noChangeArrowheads="1"/>
            </p:cNvSpPr>
            <p:nvPr/>
          </p:nvSpPr>
          <p:spPr bwMode="auto">
            <a:xfrm>
              <a:off x="5604" y="25870"/>
              <a:ext cx="4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h</a:t>
              </a:r>
              <a:r>
                <a:rPr lang="en-US" altLang="en-US" sz="2400">
                  <a:solidFill>
                    <a:srgbClr val="006600"/>
                  </a:solidFill>
                  <a:latin typeface="Times New Roman" panose="02020603050405020304" pitchFamily="18" charset="0"/>
                  <a:sym typeface="Symbol" panose="05050102010706020507" pitchFamily="18" charset="2"/>
                </a:rPr>
                <a:t></a:t>
              </a:r>
              <a:r>
                <a:rPr lang="en-US" altLang="en-US" sz="2400" baseline="-25000">
                  <a:solidFill>
                    <a:srgbClr val="006600"/>
                  </a:solidFill>
                  <a:latin typeface="Times New Roman" panose="02020603050405020304" pitchFamily="18" charset="0"/>
                  <a:sym typeface="Symbol" panose="05050102010706020507" pitchFamily="18" charset="2"/>
                </a:rPr>
                <a:t>s</a:t>
              </a:r>
              <a:r>
                <a:rPr lang="en-US" altLang="en-US" sz="2400">
                  <a:solidFill>
                    <a:srgbClr val="006600"/>
                  </a:solidFill>
                  <a:latin typeface="Times New Roman" panose="02020603050405020304" pitchFamily="18" charset="0"/>
                  <a:sym typeface="Symbol" panose="05050102010706020507" pitchFamily="18" charset="2"/>
                </a:rPr>
                <a:t>g</a:t>
              </a:r>
            </a:p>
          </p:txBody>
        </p:sp>
        <p:sp>
          <p:nvSpPr>
            <p:cNvPr id="7652" name="Line 484">
              <a:extLst>
                <a:ext uri="{FF2B5EF4-FFF2-40B4-BE49-F238E27FC236}">
                  <a16:creationId xmlns:a16="http://schemas.microsoft.com/office/drawing/2014/main" id="{39C4E2F6-0F50-4AA9-850C-E17C1860B367}"/>
                </a:ext>
              </a:extLst>
            </p:cNvPr>
            <p:cNvSpPr>
              <a:spLocks noChangeShapeType="1"/>
            </p:cNvSpPr>
            <p:nvPr/>
          </p:nvSpPr>
          <p:spPr bwMode="auto">
            <a:xfrm>
              <a:off x="5655" y="25897"/>
              <a:ext cx="408"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85882"/>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40126" name="Rectangle 1886">
            <a:extLst>
              <a:ext uri="{FF2B5EF4-FFF2-40B4-BE49-F238E27FC236}">
                <a16:creationId xmlns:a16="http://schemas.microsoft.com/office/drawing/2014/main" id="{64775C59-7DF7-4768-A4F1-97002DD0C4FC}"/>
              </a:ext>
            </a:extLst>
          </p:cNvPr>
          <p:cNvSpPr>
            <a:spLocks noChangeArrowheads="1"/>
          </p:cNvSpPr>
          <p:nvPr/>
        </p:nvSpPr>
        <p:spPr bwMode="auto">
          <a:xfrm>
            <a:off x="2019300" y="3486150"/>
            <a:ext cx="7334250" cy="7353300"/>
          </a:xfrm>
          <a:prstGeom prst="rect">
            <a:avLst/>
          </a:prstGeom>
          <a:solidFill>
            <a:srgbClr val="FFFFCC"/>
          </a:solidFill>
          <a:ln w="7620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509" name="Text Box 1269">
            <a:extLst>
              <a:ext uri="{FF2B5EF4-FFF2-40B4-BE49-F238E27FC236}">
                <a16:creationId xmlns:a16="http://schemas.microsoft.com/office/drawing/2014/main" id="{7D8F4715-EE69-404B-A3BA-8FE626C1428F}"/>
              </a:ext>
            </a:extLst>
          </p:cNvPr>
          <p:cNvSpPr txBox="1">
            <a:spLocks noChangeArrowheads="1"/>
          </p:cNvSpPr>
          <p:nvPr/>
        </p:nvSpPr>
        <p:spPr bwMode="auto">
          <a:xfrm>
            <a:off x="38914388" y="21596350"/>
            <a:ext cx="7519987"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For the case being tested, the Chi-square statistic, χ</a:t>
            </a:r>
            <a:r>
              <a:rPr lang="en-US" altLang="en-US" sz="2400" baseline="30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can be written as,</a:t>
            </a:r>
            <a:endParaRPr lang="en-US" altLang="en-US" sz="2400" b="1">
              <a:solidFill>
                <a:srgbClr val="006600"/>
              </a:solidFill>
              <a:latin typeface="Times New Roman" panose="02020603050405020304" pitchFamily="18" charset="0"/>
            </a:endParaRPr>
          </a:p>
          <a:p>
            <a:r>
              <a:rPr lang="en-US" altLang="en-US" sz="2400" b="1">
                <a:solidFill>
                  <a:srgbClr val="006600"/>
                </a:solidFill>
                <a:latin typeface="Times New Roman" panose="02020603050405020304" pitchFamily="18" charset="0"/>
              </a:rPr>
              <a:t>	</a:t>
            </a:r>
          </a:p>
          <a:p>
            <a:endParaRPr lang="en-US" altLang="en-US" sz="2400" b="1">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such that, </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where,</a:t>
            </a:r>
          </a:p>
          <a:p>
            <a:endParaRPr lang="en-US" altLang="en-US" sz="2400">
              <a:solidFill>
                <a:srgbClr val="006600"/>
              </a:solidFill>
              <a:latin typeface="Times New Roman" panose="02020603050405020304" pitchFamily="18" charset="0"/>
            </a:endParaRP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χ</a:t>
            </a:r>
            <a:r>
              <a:rPr lang="en-US" altLang="en-US" sz="2400" baseline="30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 0 means that models are perfectly identical and higher the value of χ</a:t>
            </a:r>
            <a:r>
              <a:rPr lang="en-US" altLang="en-US" sz="2400" baseline="30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higher is the discrepancy between the models.  Results from this test is given in Table, where α is the level of significance at which the null hypothesis is accepted.</a:t>
            </a:r>
          </a:p>
        </p:txBody>
      </p:sp>
      <p:sp>
        <p:nvSpPr>
          <p:cNvPr id="139514" name="Rectangle 1274">
            <a:extLst>
              <a:ext uri="{FF2B5EF4-FFF2-40B4-BE49-F238E27FC236}">
                <a16:creationId xmlns:a16="http://schemas.microsoft.com/office/drawing/2014/main" id="{74D1F456-246A-4C06-8B91-D5B08CB2ECB0}"/>
              </a:ext>
            </a:extLst>
          </p:cNvPr>
          <p:cNvSpPr>
            <a:spLocks noChangeArrowheads="1"/>
          </p:cNvSpPr>
          <p:nvPr/>
        </p:nvSpPr>
        <p:spPr bwMode="auto">
          <a:xfrm>
            <a:off x="18869025" y="16506825"/>
            <a:ext cx="3390900" cy="895350"/>
          </a:xfrm>
          <a:prstGeom prst="rect">
            <a:avLst/>
          </a:prstGeom>
          <a:solidFill>
            <a:srgbClr val="E6E23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358" name="Rectangle 6">
            <a:extLst>
              <a:ext uri="{FF2B5EF4-FFF2-40B4-BE49-F238E27FC236}">
                <a16:creationId xmlns:a16="http://schemas.microsoft.com/office/drawing/2014/main" id="{4BF7A683-8A73-4818-B47A-3B4B754A8432}"/>
              </a:ext>
            </a:extLst>
          </p:cNvPr>
          <p:cNvSpPr>
            <a:spLocks noChangeArrowheads="1"/>
          </p:cNvSpPr>
          <p:nvPr/>
        </p:nvSpPr>
        <p:spPr bwMode="auto">
          <a:xfrm>
            <a:off x="19734213" y="3169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0365" name="AutoShape 13">
            <a:extLst>
              <a:ext uri="{FF2B5EF4-FFF2-40B4-BE49-F238E27FC236}">
                <a16:creationId xmlns:a16="http://schemas.microsoft.com/office/drawing/2014/main" id="{88CEE905-AEC4-4662-B77A-EC95EF4AD021}"/>
              </a:ext>
            </a:extLst>
          </p:cNvPr>
          <p:cNvSpPr>
            <a:spLocks noChangeArrowheads="1"/>
          </p:cNvSpPr>
          <p:nvPr/>
        </p:nvSpPr>
        <p:spPr bwMode="auto">
          <a:xfrm>
            <a:off x="0" y="0"/>
            <a:ext cx="32918400" cy="43891200"/>
          </a:xfrm>
          <a:prstGeom prst="bevel">
            <a:avLst>
              <a:gd name="adj" fmla="val 1606"/>
            </a:avLst>
          </a:prstGeom>
          <a:noFill/>
          <a:ln w="1016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0402" name="Text Box 50">
            <a:extLst>
              <a:ext uri="{FF2B5EF4-FFF2-40B4-BE49-F238E27FC236}">
                <a16:creationId xmlns:a16="http://schemas.microsoft.com/office/drawing/2014/main" id="{FC561ACA-387D-49B0-AF50-7395654931C0}"/>
              </a:ext>
            </a:extLst>
          </p:cNvPr>
          <p:cNvSpPr txBox="1">
            <a:spLocks noChangeArrowheads="1"/>
          </p:cNvSpPr>
          <p:nvPr/>
        </p:nvSpPr>
        <p:spPr bwMode="auto">
          <a:xfrm>
            <a:off x="1219200" y="11420475"/>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Results</a:t>
            </a:r>
            <a:endParaRPr lang="en-US" altLang="en-US" sz="4000" u="sng">
              <a:solidFill>
                <a:srgbClr val="006600"/>
              </a:solidFill>
            </a:endParaRPr>
          </a:p>
          <a:p>
            <a:pPr algn="ctr" eaLnBrk="1" hangingPunct="1"/>
            <a:endParaRPr lang="en-US" altLang="en-US" sz="4000" u="sng">
              <a:solidFill>
                <a:srgbClr val="006600"/>
              </a:solidFill>
            </a:endParaRPr>
          </a:p>
        </p:txBody>
      </p:sp>
      <p:graphicFrame>
        <p:nvGraphicFramePr>
          <p:cNvPr id="140688" name="Group 2448">
            <a:extLst>
              <a:ext uri="{FF2B5EF4-FFF2-40B4-BE49-F238E27FC236}">
                <a16:creationId xmlns:a16="http://schemas.microsoft.com/office/drawing/2014/main" id="{6AA99EA1-3641-4F2B-B929-4408F8DCA4A8}"/>
              </a:ext>
            </a:extLst>
          </p:cNvPr>
          <p:cNvGraphicFramePr>
            <a:graphicFrameLocks noGrp="1"/>
          </p:cNvGraphicFramePr>
          <p:nvPr>
            <p:ph sz="quarter" idx="1"/>
          </p:nvPr>
        </p:nvGraphicFramePr>
        <p:xfrm>
          <a:off x="1638300" y="28757563"/>
          <a:ext cx="14306550" cy="3432175"/>
        </p:xfrm>
        <a:graphic>
          <a:graphicData uri="http://schemas.openxmlformats.org/drawingml/2006/table">
            <a:tbl>
              <a:tblPr/>
              <a:tblGrid>
                <a:gridCol w="5124450">
                  <a:extLst>
                    <a:ext uri="{9D8B030D-6E8A-4147-A177-3AD203B41FA5}">
                      <a16:colId xmlns:a16="http://schemas.microsoft.com/office/drawing/2014/main" val="1110533975"/>
                    </a:ext>
                  </a:extLst>
                </a:gridCol>
                <a:gridCol w="2601913">
                  <a:extLst>
                    <a:ext uri="{9D8B030D-6E8A-4147-A177-3AD203B41FA5}">
                      <a16:colId xmlns:a16="http://schemas.microsoft.com/office/drawing/2014/main" val="519567202"/>
                    </a:ext>
                  </a:extLst>
                </a:gridCol>
                <a:gridCol w="1882775">
                  <a:extLst>
                    <a:ext uri="{9D8B030D-6E8A-4147-A177-3AD203B41FA5}">
                      <a16:colId xmlns:a16="http://schemas.microsoft.com/office/drawing/2014/main" val="531517590"/>
                    </a:ext>
                  </a:extLst>
                </a:gridCol>
                <a:gridCol w="1449387">
                  <a:extLst>
                    <a:ext uri="{9D8B030D-6E8A-4147-A177-3AD203B41FA5}">
                      <a16:colId xmlns:a16="http://schemas.microsoft.com/office/drawing/2014/main" val="1262970120"/>
                    </a:ext>
                  </a:extLst>
                </a:gridCol>
                <a:gridCol w="1755775">
                  <a:extLst>
                    <a:ext uri="{9D8B030D-6E8A-4147-A177-3AD203B41FA5}">
                      <a16:colId xmlns:a16="http://schemas.microsoft.com/office/drawing/2014/main" val="2758461962"/>
                    </a:ext>
                  </a:extLst>
                </a:gridCol>
                <a:gridCol w="1492250">
                  <a:extLst>
                    <a:ext uri="{9D8B030D-6E8A-4147-A177-3AD203B41FA5}">
                      <a16:colId xmlns:a16="http://schemas.microsoft.com/office/drawing/2014/main" val="2508807471"/>
                    </a:ext>
                  </a:extLst>
                </a:gridCol>
              </a:tblGrid>
              <a:tr h="1225550">
                <a:tc>
                  <a:txBody>
                    <a:bodyPr/>
                    <a:lstStyle>
                      <a:lvl1pPr defTabSz="4389438">
                        <a:spcBef>
                          <a:spcPct val="20000"/>
                        </a:spcBef>
                        <a:defRPr sz="14000">
                          <a:solidFill>
                            <a:schemeClr val="tx1"/>
                          </a:solidFill>
                          <a:latin typeface="Times New Roman" panose="02020603050405020304" pitchFamily="18" charset="0"/>
                        </a:defRPr>
                      </a:lvl1pPr>
                      <a:lvl2pPr marL="2193925" defTabSz="4389438">
                        <a:spcBef>
                          <a:spcPct val="20000"/>
                        </a:spcBef>
                        <a:defRPr sz="12200">
                          <a:solidFill>
                            <a:schemeClr val="tx1"/>
                          </a:solidFill>
                          <a:latin typeface="Times New Roman" panose="02020603050405020304" pitchFamily="18" charset="0"/>
                        </a:defRPr>
                      </a:lvl2pPr>
                      <a:lvl3pPr marL="4389438" defTabSz="4389438">
                        <a:spcBef>
                          <a:spcPct val="20000"/>
                        </a:spcBef>
                        <a:defRPr sz="10500">
                          <a:solidFill>
                            <a:schemeClr val="tx1"/>
                          </a:solidFill>
                          <a:latin typeface="Times New Roman" panose="02020603050405020304" pitchFamily="18" charset="0"/>
                        </a:defRPr>
                      </a:lvl3pPr>
                      <a:lvl4pPr marL="6583363" defTabSz="4389438">
                        <a:spcBef>
                          <a:spcPct val="20000"/>
                        </a:spcBef>
                        <a:defRPr sz="8800">
                          <a:solidFill>
                            <a:schemeClr val="tx1"/>
                          </a:solidFill>
                          <a:latin typeface="Times New Roman" panose="02020603050405020304" pitchFamily="18" charset="0"/>
                        </a:defRPr>
                      </a:lvl4pPr>
                      <a:lvl5pPr marL="8778875" defTabSz="4389438">
                        <a:spcBef>
                          <a:spcPct val="20000"/>
                        </a:spcBef>
                        <a:defRPr sz="8800">
                          <a:solidFill>
                            <a:schemeClr val="tx1"/>
                          </a:solidFill>
                          <a:latin typeface="Times New Roman" panose="02020603050405020304" pitchFamily="18" charset="0"/>
                        </a:defRPr>
                      </a:lvl5pPr>
                      <a:lvl6pPr marL="9236075" defTabSz="4389438" eaLnBrk="0" fontAlgn="base" hangingPunct="0">
                        <a:spcBef>
                          <a:spcPct val="20000"/>
                        </a:spcBef>
                        <a:spcAft>
                          <a:spcPct val="0"/>
                        </a:spcAft>
                        <a:defRPr sz="8800">
                          <a:solidFill>
                            <a:schemeClr val="tx1"/>
                          </a:solidFill>
                          <a:latin typeface="Times New Roman" panose="02020603050405020304" pitchFamily="18" charset="0"/>
                        </a:defRPr>
                      </a:lvl6pPr>
                      <a:lvl7pPr marL="9693275" defTabSz="4389438" eaLnBrk="0" fontAlgn="base" hangingPunct="0">
                        <a:spcBef>
                          <a:spcPct val="20000"/>
                        </a:spcBef>
                        <a:spcAft>
                          <a:spcPct val="0"/>
                        </a:spcAft>
                        <a:defRPr sz="8800">
                          <a:solidFill>
                            <a:schemeClr val="tx1"/>
                          </a:solidFill>
                          <a:latin typeface="Times New Roman" panose="02020603050405020304" pitchFamily="18" charset="0"/>
                        </a:defRPr>
                      </a:lvl7pPr>
                      <a:lvl8pPr marL="10150475" defTabSz="4389438" eaLnBrk="0" fontAlgn="base" hangingPunct="0">
                        <a:spcBef>
                          <a:spcPct val="20000"/>
                        </a:spcBef>
                        <a:spcAft>
                          <a:spcPct val="0"/>
                        </a:spcAft>
                        <a:defRPr sz="8800">
                          <a:solidFill>
                            <a:schemeClr val="tx1"/>
                          </a:solidFill>
                          <a:latin typeface="Times New Roman" panose="02020603050405020304" pitchFamily="18" charset="0"/>
                        </a:defRPr>
                      </a:lvl8pPr>
                      <a:lvl9pPr marL="10607675" defTabSz="4389438"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ctr" defTabSz="4389438"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defTabSz="4389438">
                        <a:spcBef>
                          <a:spcPct val="20000"/>
                        </a:spcBef>
                        <a:tabLst>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5943600" algn="r"/>
                        </a:tabLst>
                        <a:defRPr sz="8800">
                          <a:solidFill>
                            <a:schemeClr val="tx1"/>
                          </a:solidFill>
                          <a:latin typeface="Times New Roman" panose="02020603050405020304" pitchFamily="18" charset="0"/>
                        </a:defRPr>
                      </a:lvl9pPr>
                    </a:lstStyle>
                    <a:p>
                      <a:pPr marL="0" marR="0" lvl="0" indent="0" algn="ctr" defTabSz="4389438" rtl="0" eaLnBrk="0" fontAlgn="base" latinLnBrk="0" hangingPunct="0">
                        <a:lnSpc>
                          <a:spcPct val="100000"/>
                        </a:lnSpc>
                        <a:spcBef>
                          <a:spcPct val="0"/>
                        </a:spcBef>
                        <a:spcAft>
                          <a:spcPct val="0"/>
                        </a:spcAft>
                        <a:buClrTx/>
                        <a:buSzTx/>
                        <a:buFontTx/>
                        <a:buNone/>
                        <a:tabLst>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For default parameter set</a:t>
                      </a:r>
                    </a:p>
                    <a:p>
                      <a:pPr marL="0" marR="0" lvl="0" indent="0" algn="ctr" defTabSz="4389438" rtl="0" eaLnBrk="0" fontAlgn="base" latinLnBrk="0" hangingPunct="0">
                        <a:lnSpc>
                          <a:spcPct val="100000"/>
                        </a:lnSpc>
                        <a:spcBef>
                          <a:spcPct val="0"/>
                        </a:spcBef>
                        <a:spcAft>
                          <a:spcPct val="0"/>
                        </a:spcAft>
                        <a:buClrTx/>
                        <a:buSzTx/>
                        <a:buFontTx/>
                        <a:buNone/>
                        <a:tabLst>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C= 0.0, </a:t>
                      </a:r>
                      <a:r>
                        <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Φ</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=45</a:t>
                      </a:r>
                      <a:endPar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For parameter set with highest </a:t>
                      </a:r>
                      <a:r>
                        <a:rPr kumimoji="0" lang="en-US" altLang="en-US" sz="2400" b="1" i="1" u="none" strike="noStrike" cap="none" normalizeH="0" baseline="0">
                          <a:ln>
                            <a:noFill/>
                          </a:ln>
                          <a:solidFill>
                            <a:srgbClr val="006600"/>
                          </a:solidFill>
                          <a:effectLst/>
                          <a:latin typeface="Arial" panose="020B0604020202020204" pitchFamily="34" charset="0"/>
                          <a:cs typeface="Times New Roman" panose="02020603050405020304" pitchFamily="18" charset="0"/>
                        </a:rPr>
                        <a:t>Q</a:t>
                      </a:r>
                    </a:p>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rPr>
                        <a:t>C =0.011, </a:t>
                      </a:r>
                      <a:r>
                        <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Φ</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=27.6</a:t>
                      </a:r>
                      <a:r>
                        <a:rPr kumimoji="0" lang="en-US"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rPr>
                        <a: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6424637"/>
                  </a:ext>
                </a:extLst>
              </a:tr>
              <a:tr h="735013">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Landslide percentage identified</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64*</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90</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95</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7181872"/>
                  </a:ext>
                </a:extLst>
              </a:tr>
              <a:tr h="736600">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Threshold log</a:t>
                      </a:r>
                      <a:r>
                        <a:rPr kumimoji="0" lang="en-US" altLang="en-US" sz="2400" b="0" i="0" u="none" strike="noStrike" cap="none" normalizeH="0" baseline="-30000">
                          <a:ln>
                            <a:noFill/>
                          </a:ln>
                          <a:solidFill>
                            <a:srgbClr val="006600"/>
                          </a:solidFill>
                          <a:effectLst/>
                          <a:latin typeface="Arial" panose="020B0604020202020204" pitchFamily="34" charset="0"/>
                          <a:cs typeface="Times New Roman" panose="02020603050405020304" pitchFamily="18" charset="0"/>
                        </a:rPr>
                        <a:t>10</a:t>
                      </a: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(R/T)</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109538" algn="r"/>
                          <a:tab pos="457200" algn="r"/>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109538" algn="r"/>
                          <a:tab pos="457200" algn="r"/>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109538" algn="r"/>
                          <a:tab pos="457200" algn="r"/>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109538" algn="r"/>
                          <a:tab pos="457200" algn="r"/>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109538" algn="r"/>
                          <a:tab pos="457200" algn="r"/>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109538" algn="r"/>
                          <a:tab pos="457200" algn="r"/>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109538" algn="r"/>
                          <a:tab pos="457200" algn="r"/>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109538" algn="r"/>
                          <a:tab pos="457200" algn="r"/>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109538" algn="r"/>
                          <a:tab pos="457200" algn="r"/>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109538" algn="r"/>
                          <a:tab pos="457200" algn="r"/>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-2.95</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-2.12</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-6.00</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- 3.66</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-3.33</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0524181"/>
                  </a:ext>
                </a:extLst>
              </a:tr>
              <a:tr h="735013">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Percentage of area marked unstable</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7.16</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9.04</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7.39</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20.7</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29.24</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2652687"/>
                  </a:ext>
                </a:extLst>
              </a:tr>
            </a:tbl>
          </a:graphicData>
        </a:graphic>
      </p:graphicFrame>
      <p:graphicFrame>
        <p:nvGraphicFramePr>
          <p:cNvPr id="140687" name="Group 2447">
            <a:extLst>
              <a:ext uri="{FF2B5EF4-FFF2-40B4-BE49-F238E27FC236}">
                <a16:creationId xmlns:a16="http://schemas.microsoft.com/office/drawing/2014/main" id="{5991CA3E-A82C-4A1A-BB37-F3EB627591C9}"/>
              </a:ext>
            </a:extLst>
          </p:cNvPr>
          <p:cNvGraphicFramePr>
            <a:graphicFrameLocks noGrp="1"/>
          </p:cNvGraphicFramePr>
          <p:nvPr>
            <p:ph sz="quarter" idx="2"/>
          </p:nvPr>
        </p:nvGraphicFramePr>
        <p:xfrm>
          <a:off x="1600200" y="33329563"/>
          <a:ext cx="14325600" cy="3648075"/>
        </p:xfrm>
        <a:graphic>
          <a:graphicData uri="http://schemas.openxmlformats.org/drawingml/2006/table">
            <a:tbl>
              <a:tblPr/>
              <a:tblGrid>
                <a:gridCol w="3736975">
                  <a:extLst>
                    <a:ext uri="{9D8B030D-6E8A-4147-A177-3AD203B41FA5}">
                      <a16:colId xmlns:a16="http://schemas.microsoft.com/office/drawing/2014/main" val="1694970487"/>
                    </a:ext>
                  </a:extLst>
                </a:gridCol>
                <a:gridCol w="1430338">
                  <a:extLst>
                    <a:ext uri="{9D8B030D-6E8A-4147-A177-3AD203B41FA5}">
                      <a16:colId xmlns:a16="http://schemas.microsoft.com/office/drawing/2014/main" val="2681758859"/>
                    </a:ext>
                  </a:extLst>
                </a:gridCol>
                <a:gridCol w="1665287">
                  <a:extLst>
                    <a:ext uri="{9D8B030D-6E8A-4147-A177-3AD203B41FA5}">
                      <a16:colId xmlns:a16="http://schemas.microsoft.com/office/drawing/2014/main" val="1608403823"/>
                    </a:ext>
                  </a:extLst>
                </a:gridCol>
                <a:gridCol w="1751013">
                  <a:extLst>
                    <a:ext uri="{9D8B030D-6E8A-4147-A177-3AD203B41FA5}">
                      <a16:colId xmlns:a16="http://schemas.microsoft.com/office/drawing/2014/main" val="4183167088"/>
                    </a:ext>
                  </a:extLst>
                </a:gridCol>
                <a:gridCol w="1635125">
                  <a:extLst>
                    <a:ext uri="{9D8B030D-6E8A-4147-A177-3AD203B41FA5}">
                      <a16:colId xmlns:a16="http://schemas.microsoft.com/office/drawing/2014/main" val="3793476502"/>
                    </a:ext>
                  </a:extLst>
                </a:gridCol>
                <a:gridCol w="1844675">
                  <a:extLst>
                    <a:ext uri="{9D8B030D-6E8A-4147-A177-3AD203B41FA5}">
                      <a16:colId xmlns:a16="http://schemas.microsoft.com/office/drawing/2014/main" val="667090693"/>
                    </a:ext>
                  </a:extLst>
                </a:gridCol>
                <a:gridCol w="2262187">
                  <a:extLst>
                    <a:ext uri="{9D8B030D-6E8A-4147-A177-3AD203B41FA5}">
                      <a16:colId xmlns:a16="http://schemas.microsoft.com/office/drawing/2014/main" val="2213662392"/>
                    </a:ext>
                  </a:extLst>
                </a:gridCol>
              </a:tblGrid>
              <a:tr h="1531938">
                <a:tc>
                  <a:txBody>
                    <a:bodyPr/>
                    <a:lstStyle>
                      <a:lvl1pPr defTabSz="4389438">
                        <a:spcBef>
                          <a:spcPct val="20000"/>
                        </a:spcBef>
                        <a:defRPr sz="14000">
                          <a:solidFill>
                            <a:schemeClr val="tx1"/>
                          </a:solidFill>
                          <a:latin typeface="Times New Roman" panose="02020603050405020304" pitchFamily="18" charset="0"/>
                        </a:defRPr>
                      </a:lvl1pPr>
                      <a:lvl2pPr marL="2193925" defTabSz="4389438">
                        <a:spcBef>
                          <a:spcPct val="20000"/>
                        </a:spcBef>
                        <a:defRPr sz="12200">
                          <a:solidFill>
                            <a:schemeClr val="tx1"/>
                          </a:solidFill>
                          <a:latin typeface="Times New Roman" panose="02020603050405020304" pitchFamily="18" charset="0"/>
                        </a:defRPr>
                      </a:lvl2pPr>
                      <a:lvl3pPr marL="4389438" defTabSz="4389438">
                        <a:spcBef>
                          <a:spcPct val="20000"/>
                        </a:spcBef>
                        <a:defRPr sz="10500">
                          <a:solidFill>
                            <a:schemeClr val="tx1"/>
                          </a:solidFill>
                          <a:latin typeface="Times New Roman" panose="02020603050405020304" pitchFamily="18" charset="0"/>
                        </a:defRPr>
                      </a:lvl3pPr>
                      <a:lvl4pPr marL="6583363" defTabSz="4389438">
                        <a:spcBef>
                          <a:spcPct val="20000"/>
                        </a:spcBef>
                        <a:defRPr sz="8800">
                          <a:solidFill>
                            <a:schemeClr val="tx1"/>
                          </a:solidFill>
                          <a:latin typeface="Times New Roman" panose="02020603050405020304" pitchFamily="18" charset="0"/>
                        </a:defRPr>
                      </a:lvl4pPr>
                      <a:lvl5pPr marL="8778875" defTabSz="4389438">
                        <a:spcBef>
                          <a:spcPct val="20000"/>
                        </a:spcBef>
                        <a:defRPr sz="8800">
                          <a:solidFill>
                            <a:schemeClr val="tx1"/>
                          </a:solidFill>
                          <a:latin typeface="Times New Roman" panose="02020603050405020304" pitchFamily="18" charset="0"/>
                        </a:defRPr>
                      </a:lvl5pPr>
                      <a:lvl6pPr marL="9236075" defTabSz="4389438" eaLnBrk="0" fontAlgn="base" hangingPunct="0">
                        <a:spcBef>
                          <a:spcPct val="20000"/>
                        </a:spcBef>
                        <a:spcAft>
                          <a:spcPct val="0"/>
                        </a:spcAft>
                        <a:defRPr sz="8800">
                          <a:solidFill>
                            <a:schemeClr val="tx1"/>
                          </a:solidFill>
                          <a:latin typeface="Times New Roman" panose="02020603050405020304" pitchFamily="18" charset="0"/>
                        </a:defRPr>
                      </a:lvl6pPr>
                      <a:lvl7pPr marL="9693275" defTabSz="4389438" eaLnBrk="0" fontAlgn="base" hangingPunct="0">
                        <a:spcBef>
                          <a:spcPct val="20000"/>
                        </a:spcBef>
                        <a:spcAft>
                          <a:spcPct val="0"/>
                        </a:spcAft>
                        <a:defRPr sz="8800">
                          <a:solidFill>
                            <a:schemeClr val="tx1"/>
                          </a:solidFill>
                          <a:latin typeface="Times New Roman" panose="02020603050405020304" pitchFamily="18" charset="0"/>
                        </a:defRPr>
                      </a:lvl7pPr>
                      <a:lvl8pPr marL="10150475" defTabSz="4389438" eaLnBrk="0" fontAlgn="base" hangingPunct="0">
                        <a:spcBef>
                          <a:spcPct val="20000"/>
                        </a:spcBef>
                        <a:spcAft>
                          <a:spcPct val="0"/>
                        </a:spcAft>
                        <a:defRPr sz="8800">
                          <a:solidFill>
                            <a:schemeClr val="tx1"/>
                          </a:solidFill>
                          <a:latin typeface="Times New Roman" panose="02020603050405020304" pitchFamily="18" charset="0"/>
                        </a:defRPr>
                      </a:lvl8pPr>
                      <a:lvl9pPr marL="10607675" defTabSz="4389438"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4389438"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marL="57150" indent="-57150" defTabSz="4389438">
                        <a:spcBef>
                          <a:spcPct val="20000"/>
                        </a:spcBef>
                        <a:tabLst>
                          <a:tab pos="114300" algn="l"/>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114300" algn="l"/>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114300" algn="l"/>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114300" algn="l"/>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114300" algn="l"/>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114300" algn="l"/>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114300" algn="l"/>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114300" algn="l"/>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114300" algn="l"/>
                          <a:tab pos="457200" algn="l"/>
                          <a:tab pos="5943600" algn="r"/>
                        </a:tabLst>
                        <a:defRPr sz="8800">
                          <a:solidFill>
                            <a:schemeClr val="tx1"/>
                          </a:solidFill>
                          <a:latin typeface="Times New Roman" panose="02020603050405020304" pitchFamily="18" charset="0"/>
                        </a:defRPr>
                      </a:lvl9pPr>
                    </a:lstStyle>
                    <a:p>
                      <a:pPr marL="57150" marR="0" lvl="0" indent="-57150" algn="ctr" defTabSz="4389438" rtl="0" eaLnBrk="0" fontAlgn="base" latinLnBrk="0" hangingPunct="0">
                        <a:lnSpc>
                          <a:spcPct val="100000"/>
                        </a:lnSpc>
                        <a:spcBef>
                          <a:spcPct val="0"/>
                        </a:spcBef>
                        <a:spcAft>
                          <a:spcPct val="0"/>
                        </a:spcAft>
                        <a:buClrTx/>
                        <a:buSzTx/>
                        <a:buFontTx/>
                        <a:buNone/>
                        <a:tabLst>
                          <a:tab pos="114300" algn="l"/>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For default parameter set</a:t>
                      </a:r>
                    </a:p>
                    <a:p>
                      <a:pPr marL="57150" marR="0" lvl="0" indent="-57150" algn="ctr" defTabSz="4389438" rtl="0" eaLnBrk="0" fontAlgn="base" latinLnBrk="0" hangingPunct="0">
                        <a:lnSpc>
                          <a:spcPct val="100000"/>
                        </a:lnSpc>
                        <a:spcBef>
                          <a:spcPct val="0"/>
                        </a:spcBef>
                        <a:spcAft>
                          <a:spcPct val="0"/>
                        </a:spcAft>
                        <a:buClrTx/>
                        <a:buSzTx/>
                        <a:buFontTx/>
                        <a:buNone/>
                        <a:tabLst>
                          <a:tab pos="114300" algn="l"/>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C</a:t>
                      </a:r>
                      <a:r>
                        <a:rPr kumimoji="0" lang="en-US" altLang="en-US" sz="2400" b="0" i="0" u="none" strike="noStrike" cap="none" normalizeH="0" baseline="-25000">
                          <a:ln>
                            <a:noFill/>
                          </a:ln>
                          <a:solidFill>
                            <a:srgbClr val="006600"/>
                          </a:solidFill>
                          <a:effectLst/>
                          <a:latin typeface="Arial" panose="020B0604020202020204" pitchFamily="34" charset="0"/>
                          <a:cs typeface="Times New Roman" panose="02020603050405020304" pitchFamily="18" charset="0"/>
                        </a:rPr>
                        <a:t>min</a:t>
                      </a: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 0.0, C</a:t>
                      </a:r>
                      <a:r>
                        <a:rPr kumimoji="0" lang="en-US" altLang="en-US" sz="2400" b="0" i="0" u="none" strike="noStrike" cap="none" normalizeH="0" baseline="-25000">
                          <a:ln>
                            <a:noFill/>
                          </a:ln>
                          <a:solidFill>
                            <a:srgbClr val="006600"/>
                          </a:solidFill>
                          <a:effectLst/>
                          <a:latin typeface="Arial" panose="020B0604020202020204" pitchFamily="34" charset="0"/>
                          <a:cs typeface="Times New Roman" panose="02020603050405020304" pitchFamily="18" charset="0"/>
                        </a:rPr>
                        <a:t>max</a:t>
                      </a: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 0.25</a:t>
                      </a:r>
                    </a:p>
                    <a:p>
                      <a:pPr marL="57150" marR="0" lvl="0" indent="-57150" algn="ctr" defTabSz="4389438" rtl="0" eaLnBrk="0" fontAlgn="base" latinLnBrk="0" hangingPunct="0">
                        <a:lnSpc>
                          <a:spcPct val="100000"/>
                        </a:lnSpc>
                        <a:spcBef>
                          <a:spcPct val="0"/>
                        </a:spcBef>
                        <a:spcAft>
                          <a:spcPct val="0"/>
                        </a:spcAft>
                        <a:buClrTx/>
                        <a:buSzTx/>
                        <a:buFontTx/>
                        <a:buNone/>
                        <a:tabLst>
                          <a:tab pos="114300" algn="l"/>
                          <a:tab pos="457200" algn="l"/>
                          <a:tab pos="5943600" algn="r"/>
                        </a:tabLst>
                      </a:pPr>
                      <a:r>
                        <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Φ</a:t>
                      </a:r>
                      <a:r>
                        <a:rPr kumimoji="0" lang="en-US" altLang="en-US" sz="2400" b="0" i="0" u="none" strike="noStrike" cap="none" normalizeH="0" baseline="-25000">
                          <a:ln>
                            <a:noFill/>
                          </a:ln>
                          <a:solidFill>
                            <a:srgbClr val="006600"/>
                          </a:solidFill>
                          <a:effectLst/>
                          <a:latin typeface="Arial" panose="020B0604020202020204" pitchFamily="34" charset="0"/>
                          <a:cs typeface="Arial" panose="020B0604020202020204" pitchFamily="34" charset="0"/>
                        </a:rPr>
                        <a:t>min</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=30</a:t>
                      </a:r>
                      <a:r>
                        <a:rPr kumimoji="0" lang="en-US"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rPr>
                        <a:t>o,</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 </a:t>
                      </a:r>
                      <a:r>
                        <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Φ</a:t>
                      </a:r>
                      <a:r>
                        <a:rPr kumimoji="0" lang="en-US" altLang="en-US" sz="2400" b="0" i="0" u="none" strike="noStrike" cap="none" normalizeH="0" baseline="-25000">
                          <a:ln>
                            <a:noFill/>
                          </a:ln>
                          <a:solidFill>
                            <a:srgbClr val="006600"/>
                          </a:solidFill>
                          <a:effectLst/>
                          <a:latin typeface="Arial" panose="020B0604020202020204" pitchFamily="34" charset="0"/>
                          <a:cs typeface="Arial" panose="020B0604020202020204" pitchFamily="34" charset="0"/>
                        </a:rPr>
                        <a:t>max</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=45</a:t>
                      </a:r>
                      <a:r>
                        <a:rPr kumimoji="0" lang="en-US"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rPr>
                        <a:t>o</a:t>
                      </a:r>
                      <a:endParaRPr kumimoji="0" lang="el-GR"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endParaRPr>
                    </a:p>
                    <a:p>
                      <a:pPr marL="57150" marR="0" lvl="0" indent="-57150" algn="ctr" defTabSz="4389438" rtl="0" eaLnBrk="0" fontAlgn="base" latinLnBrk="0" hangingPunct="0">
                        <a:lnSpc>
                          <a:spcPct val="100000"/>
                        </a:lnSpc>
                        <a:spcBef>
                          <a:spcPct val="0"/>
                        </a:spcBef>
                        <a:spcAft>
                          <a:spcPct val="0"/>
                        </a:spcAft>
                        <a:buClrTx/>
                        <a:buSzTx/>
                        <a:buFontTx/>
                        <a:buNone/>
                        <a:tabLst>
                          <a:tab pos="114300" algn="l"/>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rPr>
                        <a:t>T/R</a:t>
                      </a:r>
                      <a:r>
                        <a:rPr kumimoji="0" lang="en-US" altLang="en-US" sz="2400" b="0" i="0" u="none" strike="noStrike" cap="none" normalizeH="0" baseline="-25000">
                          <a:ln>
                            <a:noFill/>
                          </a:ln>
                          <a:solidFill>
                            <a:srgbClr val="006600"/>
                          </a:solidFill>
                          <a:effectLst/>
                          <a:latin typeface="Arial" panose="020B0604020202020204" pitchFamily="34" charset="0"/>
                        </a:rPr>
                        <a:t>min</a:t>
                      </a:r>
                      <a:r>
                        <a:rPr kumimoji="0" lang="en-US" altLang="en-US" sz="2400" b="0" i="0" u="none" strike="noStrike" cap="none" normalizeH="0" baseline="0">
                          <a:ln>
                            <a:noFill/>
                          </a:ln>
                          <a:solidFill>
                            <a:srgbClr val="006600"/>
                          </a:solidFill>
                          <a:effectLst/>
                          <a:latin typeface="Arial" panose="020B0604020202020204" pitchFamily="34" charset="0"/>
                        </a:rPr>
                        <a:t>=2000 m, T/R</a:t>
                      </a:r>
                      <a:r>
                        <a:rPr kumimoji="0" lang="en-US" altLang="en-US" sz="2400" b="0" i="0" u="none" strike="noStrike" cap="none" normalizeH="0" baseline="-25000">
                          <a:ln>
                            <a:noFill/>
                          </a:ln>
                          <a:solidFill>
                            <a:srgbClr val="006600"/>
                          </a:solidFill>
                          <a:effectLst/>
                          <a:latin typeface="Arial" panose="020B0604020202020204" pitchFamily="34" charset="0"/>
                        </a:rPr>
                        <a:t>min</a:t>
                      </a:r>
                      <a:r>
                        <a:rPr kumimoji="0" lang="en-US" altLang="en-US" sz="2400" b="0" i="0" u="none" strike="noStrike" cap="none" normalizeH="0" baseline="0">
                          <a:ln>
                            <a:noFill/>
                          </a:ln>
                          <a:solidFill>
                            <a:srgbClr val="006600"/>
                          </a:solidFill>
                          <a:effectLst/>
                          <a:latin typeface="Arial" panose="020B0604020202020204" pitchFamily="34" charset="0"/>
                        </a:rPr>
                        <a:t>=3000 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For parameter set with highest </a:t>
                      </a:r>
                      <a:r>
                        <a:rPr kumimoji="0" lang="en-US" altLang="en-US" sz="2400" b="1" i="1" u="none" strike="noStrike" cap="none" normalizeH="0" baseline="0">
                          <a:ln>
                            <a:noFill/>
                          </a:ln>
                          <a:solidFill>
                            <a:srgbClr val="006600"/>
                          </a:solidFill>
                          <a:effectLst/>
                          <a:latin typeface="Arial" panose="020B0604020202020204" pitchFamily="34" charset="0"/>
                          <a:cs typeface="Times New Roman" panose="02020603050405020304" pitchFamily="18" charset="0"/>
                        </a:rPr>
                        <a:t>Q</a:t>
                      </a:r>
                    </a:p>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C</a:t>
                      </a:r>
                      <a:r>
                        <a:rPr kumimoji="0" lang="en-US" altLang="en-US" sz="2400" b="0" i="0" u="none" strike="noStrike" cap="none" normalizeH="0" baseline="-25000">
                          <a:ln>
                            <a:noFill/>
                          </a:ln>
                          <a:solidFill>
                            <a:srgbClr val="006600"/>
                          </a:solidFill>
                          <a:effectLst/>
                          <a:latin typeface="Arial" panose="020B0604020202020204" pitchFamily="34" charset="0"/>
                          <a:cs typeface="Times New Roman" panose="02020603050405020304" pitchFamily="18" charset="0"/>
                        </a:rPr>
                        <a:t>min</a:t>
                      </a: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 0.15, C</a:t>
                      </a:r>
                      <a:r>
                        <a:rPr kumimoji="0" lang="en-US" altLang="en-US" sz="2400" b="0" i="0" u="none" strike="noStrike" cap="none" normalizeH="0" baseline="-25000">
                          <a:ln>
                            <a:noFill/>
                          </a:ln>
                          <a:solidFill>
                            <a:srgbClr val="006600"/>
                          </a:solidFill>
                          <a:effectLst/>
                          <a:latin typeface="Arial" panose="020B0604020202020204" pitchFamily="34" charset="0"/>
                          <a:cs typeface="Times New Roman" panose="02020603050405020304" pitchFamily="18" charset="0"/>
                        </a:rPr>
                        <a:t>max</a:t>
                      </a: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 0.231</a:t>
                      </a:r>
                    </a:p>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Φ</a:t>
                      </a:r>
                      <a:r>
                        <a:rPr kumimoji="0" lang="en-US" altLang="en-US" sz="2400" b="0" i="0" u="none" strike="noStrike" cap="none" normalizeH="0" baseline="-25000">
                          <a:ln>
                            <a:noFill/>
                          </a:ln>
                          <a:solidFill>
                            <a:srgbClr val="006600"/>
                          </a:solidFill>
                          <a:effectLst/>
                          <a:latin typeface="Arial" panose="020B0604020202020204" pitchFamily="34" charset="0"/>
                          <a:cs typeface="Arial" panose="020B0604020202020204" pitchFamily="34" charset="0"/>
                        </a:rPr>
                        <a:t>min</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=22.12</a:t>
                      </a:r>
                      <a:r>
                        <a:rPr kumimoji="0" lang="en-US"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rPr>
                        <a:t>o,</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 </a:t>
                      </a:r>
                      <a:r>
                        <a:rPr kumimoji="0" lang="el-GR"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Φ</a:t>
                      </a:r>
                      <a:r>
                        <a:rPr kumimoji="0" lang="en-US" altLang="en-US" sz="2400" b="0" i="0" u="none" strike="noStrike" cap="none" normalizeH="0" baseline="-25000">
                          <a:ln>
                            <a:noFill/>
                          </a:ln>
                          <a:solidFill>
                            <a:srgbClr val="006600"/>
                          </a:solidFill>
                          <a:effectLst/>
                          <a:latin typeface="Arial" panose="020B0604020202020204" pitchFamily="34" charset="0"/>
                          <a:cs typeface="Arial" panose="020B0604020202020204" pitchFamily="34" charset="0"/>
                        </a:rPr>
                        <a:t>max</a:t>
                      </a:r>
                      <a:r>
                        <a:rPr kumimoji="0" lang="en-US" altLang="en-US" sz="2400" b="0" i="0" u="none" strike="noStrike" cap="none" normalizeH="0" baseline="0">
                          <a:ln>
                            <a:noFill/>
                          </a:ln>
                          <a:solidFill>
                            <a:srgbClr val="006600"/>
                          </a:solidFill>
                          <a:effectLst/>
                          <a:latin typeface="Arial" panose="020B0604020202020204" pitchFamily="34" charset="0"/>
                          <a:cs typeface="Arial" panose="020B0604020202020204" pitchFamily="34" charset="0"/>
                        </a:rPr>
                        <a:t>=31.46</a:t>
                      </a:r>
                      <a:r>
                        <a:rPr kumimoji="0" lang="en-US"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rPr>
                        <a:t>o</a:t>
                      </a:r>
                      <a:endParaRPr kumimoji="0" lang="el-GR" altLang="en-US" sz="2400" b="0" i="0" u="none" strike="noStrike" cap="none" normalizeH="0" baseline="30000">
                        <a:ln>
                          <a:noFill/>
                        </a:ln>
                        <a:solidFill>
                          <a:srgbClr val="006600"/>
                        </a:solidFill>
                        <a:effectLst/>
                        <a:latin typeface="Arial" panose="020B0604020202020204" pitchFamily="34" charset="0"/>
                        <a:cs typeface="Arial" panose="020B0604020202020204" pitchFamily="34" charset="0"/>
                      </a:endParaRPr>
                    </a:p>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rPr>
                        <a:t>T/R</a:t>
                      </a:r>
                      <a:r>
                        <a:rPr kumimoji="0" lang="en-US" altLang="en-US" sz="2400" b="0" i="0" u="none" strike="noStrike" cap="none" normalizeH="0" baseline="-25000">
                          <a:ln>
                            <a:noFill/>
                          </a:ln>
                          <a:solidFill>
                            <a:srgbClr val="006600"/>
                          </a:solidFill>
                          <a:effectLst/>
                          <a:latin typeface="Arial" panose="020B0604020202020204" pitchFamily="34" charset="0"/>
                        </a:rPr>
                        <a:t>min</a:t>
                      </a:r>
                      <a:r>
                        <a:rPr kumimoji="0" lang="en-US" altLang="en-US" sz="2400" b="0" i="0" u="none" strike="noStrike" cap="none" normalizeH="0" baseline="0">
                          <a:ln>
                            <a:noFill/>
                          </a:ln>
                          <a:solidFill>
                            <a:srgbClr val="006600"/>
                          </a:solidFill>
                          <a:effectLst/>
                          <a:latin typeface="Arial" panose="020B0604020202020204" pitchFamily="34" charset="0"/>
                        </a:rPr>
                        <a:t>=2620.6 m, T/R</a:t>
                      </a:r>
                      <a:r>
                        <a:rPr kumimoji="0" lang="en-US" altLang="en-US" sz="2400" b="0" i="0" u="none" strike="noStrike" cap="none" normalizeH="0" baseline="-25000">
                          <a:ln>
                            <a:noFill/>
                          </a:ln>
                          <a:solidFill>
                            <a:srgbClr val="006600"/>
                          </a:solidFill>
                          <a:effectLst/>
                          <a:latin typeface="Arial" panose="020B0604020202020204" pitchFamily="34" charset="0"/>
                        </a:rPr>
                        <a:t>min</a:t>
                      </a:r>
                      <a:r>
                        <a:rPr kumimoji="0" lang="en-US" altLang="en-US" sz="2400" b="0" i="0" u="none" strike="noStrike" cap="none" normalizeH="0" baseline="0">
                          <a:ln>
                            <a:noFill/>
                          </a:ln>
                          <a:solidFill>
                            <a:srgbClr val="006600"/>
                          </a:solidFill>
                          <a:effectLst/>
                          <a:latin typeface="Arial" panose="020B0604020202020204" pitchFamily="34" charset="0"/>
                        </a:rPr>
                        <a:t>=4925.9 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694174"/>
                  </a:ext>
                </a:extLst>
              </a:tr>
              <a:tr h="523875">
                <a:tc>
                  <a:txBody>
                    <a:bodyPr/>
                    <a:lstStyle>
                      <a:lvl1pPr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0" marR="0" lvl="0" indent="0"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Landslide percentage identified</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182563" algn="r"/>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182563" algn="r"/>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182563" algn="r"/>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182563" algn="r"/>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182563" algn="r"/>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182563" algn="r"/>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182563" algn="r"/>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182563" algn="r"/>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182563" algn="r"/>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182563" algn="r"/>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90</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95</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90</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95</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7494767"/>
                  </a:ext>
                </a:extLst>
              </a:tr>
              <a:tr h="268288">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Threshold SI</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0.97</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1.2</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1.35</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0.99</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1.34</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1.47</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165211"/>
                  </a:ext>
                </a:extLst>
              </a:tr>
              <a:tr h="379413">
                <a:tc>
                  <a:txBody>
                    <a:bodyPr/>
                    <a:lstStyle>
                      <a:lvl1pPr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0" marR="0" lvl="0" indent="0"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Percentage of area marked unstable</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5.95</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20.56</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27.34</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5.95</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19.59</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24.68</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8802153"/>
                  </a:ext>
                </a:extLst>
              </a:tr>
            </a:tbl>
          </a:graphicData>
        </a:graphic>
      </p:graphicFrame>
      <p:graphicFrame>
        <p:nvGraphicFramePr>
          <p:cNvPr id="101137" name="Group 785">
            <a:extLst>
              <a:ext uri="{FF2B5EF4-FFF2-40B4-BE49-F238E27FC236}">
                <a16:creationId xmlns:a16="http://schemas.microsoft.com/office/drawing/2014/main" id="{B5FE13C7-9FF2-4456-ABB6-5BF7DB8ED059}"/>
              </a:ext>
            </a:extLst>
          </p:cNvPr>
          <p:cNvGraphicFramePr>
            <a:graphicFrameLocks noGrp="1"/>
          </p:cNvGraphicFramePr>
          <p:nvPr>
            <p:ph sz="quarter" idx="3"/>
          </p:nvPr>
        </p:nvGraphicFramePr>
        <p:xfrm>
          <a:off x="1554163" y="38038088"/>
          <a:ext cx="14447837" cy="3090862"/>
        </p:xfrm>
        <a:graphic>
          <a:graphicData uri="http://schemas.openxmlformats.org/drawingml/2006/table">
            <a:tbl>
              <a:tblPr/>
              <a:tblGrid>
                <a:gridCol w="4978400">
                  <a:extLst>
                    <a:ext uri="{9D8B030D-6E8A-4147-A177-3AD203B41FA5}">
                      <a16:colId xmlns:a16="http://schemas.microsoft.com/office/drawing/2014/main" val="2647275724"/>
                    </a:ext>
                  </a:extLst>
                </a:gridCol>
                <a:gridCol w="3155950">
                  <a:extLst>
                    <a:ext uri="{9D8B030D-6E8A-4147-A177-3AD203B41FA5}">
                      <a16:colId xmlns:a16="http://schemas.microsoft.com/office/drawing/2014/main" val="3281935859"/>
                    </a:ext>
                  </a:extLst>
                </a:gridCol>
                <a:gridCol w="3157537">
                  <a:extLst>
                    <a:ext uri="{9D8B030D-6E8A-4147-A177-3AD203B41FA5}">
                      <a16:colId xmlns:a16="http://schemas.microsoft.com/office/drawing/2014/main" val="1957924161"/>
                    </a:ext>
                  </a:extLst>
                </a:gridCol>
                <a:gridCol w="3155950">
                  <a:extLst>
                    <a:ext uri="{9D8B030D-6E8A-4147-A177-3AD203B41FA5}">
                      <a16:colId xmlns:a16="http://schemas.microsoft.com/office/drawing/2014/main" val="1269904692"/>
                    </a:ext>
                  </a:extLst>
                </a:gridCol>
              </a:tblGrid>
              <a:tr h="1030288">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Landslide percentage identified</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90</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95</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1606046"/>
                  </a:ext>
                </a:extLst>
              </a:tr>
              <a:tr h="1030288">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Slope threshold </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0.55(29</a:t>
                      </a:r>
                      <a:r>
                        <a:rPr kumimoji="0" lang="en-US" altLang="en-US" sz="2400" b="1" i="0" u="none" strike="noStrike" cap="none" normalizeH="0" baseline="30000">
                          <a:ln>
                            <a:noFill/>
                          </a:ln>
                          <a:solidFill>
                            <a:schemeClr val="tx1"/>
                          </a:solidFill>
                          <a:effectLst/>
                          <a:latin typeface="Arial" panose="020B0604020202020204" pitchFamily="34" charset="0"/>
                          <a:cs typeface="Times New Roman" panose="02020603050405020304" pitchFamily="18" charset="0"/>
                        </a:rPr>
                        <a:t>o</a:t>
                      </a: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0.37(20</a:t>
                      </a:r>
                      <a:r>
                        <a:rPr kumimoji="0" lang="en-US" altLang="en-US" sz="2400" b="1" i="0" u="none" strike="noStrike" cap="none" normalizeH="0" baseline="30000">
                          <a:ln>
                            <a:noFill/>
                          </a:ln>
                          <a:solidFill>
                            <a:schemeClr val="accent2"/>
                          </a:solidFill>
                          <a:effectLst/>
                          <a:latin typeface="Arial" panose="020B0604020202020204" pitchFamily="34" charset="0"/>
                          <a:cs typeface="Times New Roman" panose="02020603050405020304" pitchFamily="18" charset="0"/>
                        </a:rPr>
                        <a:t>o</a:t>
                      </a: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0.32(18</a:t>
                      </a:r>
                      <a:r>
                        <a:rPr kumimoji="0" lang="en-US" altLang="en-US" sz="2400" b="1" i="0" u="none" strike="noStrike" cap="none" normalizeH="0" baseline="30000">
                          <a:ln>
                            <a:noFill/>
                          </a:ln>
                          <a:solidFill>
                            <a:srgbClr val="990000"/>
                          </a:solidFill>
                          <a:effectLst/>
                          <a:latin typeface="Arial" panose="020B0604020202020204" pitchFamily="34" charset="0"/>
                          <a:cs typeface="Times New Roman" panose="02020603050405020304" pitchFamily="18" charset="0"/>
                        </a:rPr>
                        <a:t>o</a:t>
                      </a: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5780889"/>
                  </a:ext>
                </a:extLst>
              </a:tr>
              <a:tr h="1030288">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l"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0" i="0" u="none" strike="noStrike" cap="none" normalizeH="0" baseline="0">
                          <a:ln>
                            <a:noFill/>
                          </a:ln>
                          <a:solidFill>
                            <a:srgbClr val="006600"/>
                          </a:solidFill>
                          <a:effectLst/>
                          <a:latin typeface="Arial" panose="020B0604020202020204" pitchFamily="34" charset="0"/>
                          <a:cs typeface="Times New Roman" panose="02020603050405020304" pitchFamily="18" charset="0"/>
                        </a:rPr>
                        <a:t>Percentage of area marked unstable</a:t>
                      </a:r>
                      <a:endParaRPr kumimoji="0" lang="en-US" altLang="en-US" sz="2400" b="0" i="0" u="none" strike="noStrike" cap="none" normalizeH="0" baseline="0">
                        <a:ln>
                          <a:noFill/>
                        </a:ln>
                        <a:solidFill>
                          <a:srgbClr val="0066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6.47</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chemeClr val="accent2"/>
                          </a:solidFill>
                          <a:effectLst/>
                          <a:latin typeface="Arial" panose="020B0604020202020204" pitchFamily="34" charset="0"/>
                          <a:cs typeface="Times New Roman" panose="02020603050405020304" pitchFamily="18" charset="0"/>
                        </a:rPr>
                        <a:t>20.39</a:t>
                      </a:r>
                      <a:endParaRPr kumimoji="0" lang="en-US" altLang="en-US" sz="24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46238" indent="-1646238" defTabSz="4389438">
                        <a:spcBef>
                          <a:spcPct val="20000"/>
                        </a:spcBef>
                        <a:tabLst>
                          <a:tab pos="457200" algn="l"/>
                          <a:tab pos="5943600" algn="r"/>
                        </a:tabLst>
                        <a:defRPr sz="14000">
                          <a:solidFill>
                            <a:schemeClr val="tx1"/>
                          </a:solidFill>
                          <a:latin typeface="Times New Roman" panose="02020603050405020304" pitchFamily="18" charset="0"/>
                        </a:defRPr>
                      </a:lvl1pPr>
                      <a:lvl2pPr marL="3565525" indent="-1371600" defTabSz="4389438">
                        <a:spcBef>
                          <a:spcPct val="20000"/>
                        </a:spcBef>
                        <a:tabLst>
                          <a:tab pos="457200" algn="l"/>
                          <a:tab pos="5943600" algn="r"/>
                        </a:tabLst>
                        <a:defRPr sz="12200">
                          <a:solidFill>
                            <a:schemeClr val="tx1"/>
                          </a:solidFill>
                          <a:latin typeface="Times New Roman" panose="02020603050405020304" pitchFamily="18" charset="0"/>
                        </a:defRPr>
                      </a:lvl2pPr>
                      <a:lvl3pPr marL="5486400" indent="-1096963" defTabSz="4389438">
                        <a:spcBef>
                          <a:spcPct val="20000"/>
                        </a:spcBef>
                        <a:tabLst>
                          <a:tab pos="457200" algn="l"/>
                          <a:tab pos="5943600" algn="r"/>
                        </a:tabLst>
                        <a:defRPr sz="10500">
                          <a:solidFill>
                            <a:schemeClr val="tx1"/>
                          </a:solidFill>
                          <a:latin typeface="Times New Roman" panose="02020603050405020304" pitchFamily="18" charset="0"/>
                        </a:defRPr>
                      </a:lvl3pPr>
                      <a:lvl4pPr marL="7680325" indent="-1096963" defTabSz="4389438">
                        <a:spcBef>
                          <a:spcPct val="20000"/>
                        </a:spcBef>
                        <a:tabLst>
                          <a:tab pos="457200" algn="l"/>
                          <a:tab pos="5943600" algn="r"/>
                        </a:tabLst>
                        <a:defRPr sz="8800">
                          <a:solidFill>
                            <a:schemeClr val="tx1"/>
                          </a:solidFill>
                          <a:latin typeface="Times New Roman" panose="02020603050405020304" pitchFamily="18" charset="0"/>
                        </a:defRPr>
                      </a:lvl4pPr>
                      <a:lvl5pPr marL="9875838" indent="-1096963" defTabSz="4389438">
                        <a:spcBef>
                          <a:spcPct val="20000"/>
                        </a:spcBef>
                        <a:tabLst>
                          <a:tab pos="457200" algn="l"/>
                          <a:tab pos="5943600" algn="r"/>
                        </a:tabLst>
                        <a:defRPr sz="88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tabLst>
                          <a:tab pos="457200" algn="l"/>
                          <a:tab pos="5943600" algn="r"/>
                        </a:tabLst>
                        <a:defRPr sz="8800">
                          <a:solidFill>
                            <a:schemeClr val="tx1"/>
                          </a:solidFill>
                          <a:latin typeface="Times New Roman" panose="02020603050405020304" pitchFamily="18" charset="0"/>
                        </a:defRPr>
                      </a:lvl9pPr>
                    </a:lstStyle>
                    <a:p>
                      <a:pPr marL="1646238" marR="0" lvl="0" indent="-1646238" algn="ctr" defTabSz="4389438" rtl="0" eaLnBrk="0" fontAlgn="base" latinLnBrk="0" hangingPunct="0">
                        <a:lnSpc>
                          <a:spcPct val="100000"/>
                        </a:lnSpc>
                        <a:spcBef>
                          <a:spcPct val="0"/>
                        </a:spcBef>
                        <a:spcAft>
                          <a:spcPct val="0"/>
                        </a:spcAft>
                        <a:buClrTx/>
                        <a:buSzTx/>
                        <a:buFontTx/>
                        <a:buNone/>
                        <a:tabLst>
                          <a:tab pos="457200" algn="l"/>
                          <a:tab pos="5943600" algn="r"/>
                        </a:tabLst>
                      </a:pPr>
                      <a:r>
                        <a:rPr kumimoji="0" lang="en-US" altLang="en-US" sz="2400" b="1" i="0" u="none" strike="noStrike" cap="none" normalizeH="0" baseline="0">
                          <a:ln>
                            <a:noFill/>
                          </a:ln>
                          <a:solidFill>
                            <a:srgbClr val="990000"/>
                          </a:solidFill>
                          <a:effectLst/>
                          <a:latin typeface="Arial" panose="020B0604020202020204" pitchFamily="34" charset="0"/>
                          <a:cs typeface="Times New Roman" panose="02020603050405020304" pitchFamily="18" charset="0"/>
                        </a:rPr>
                        <a:t>27.19</a:t>
                      </a:r>
                      <a:endParaRPr kumimoji="0" lang="en-US" altLang="en-US" sz="2400" b="1" i="0" u="none" strike="noStrike" cap="none" normalizeH="0" baseline="0">
                        <a:ln>
                          <a:noFill/>
                        </a:ln>
                        <a:solidFill>
                          <a:srgbClr val="99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3181505"/>
                  </a:ext>
                </a:extLst>
              </a:tr>
            </a:tbl>
          </a:graphicData>
        </a:graphic>
      </p:graphicFrame>
      <p:pic>
        <p:nvPicPr>
          <p:cNvPr id="101142" name="Picture 790">
            <a:extLst>
              <a:ext uri="{FF2B5EF4-FFF2-40B4-BE49-F238E27FC236}">
                <a16:creationId xmlns:a16="http://schemas.microsoft.com/office/drawing/2014/main" id="{EE347D40-43B6-4B90-BEB3-AAF70E833787}"/>
              </a:ext>
            </a:extLst>
          </p:cNvPr>
          <p:cNvPicPr>
            <a:picLocks noChangeAspect="1" noChangeArrowheads="1"/>
          </p:cNvPicPr>
          <p:nvPr>
            <p:ph sz="quarter" idx="4"/>
          </p:nvPr>
        </p:nvPicPr>
        <p:blipFill>
          <a:blip r:embed="rId3">
            <a:lum bright="2000"/>
            <a:extLst>
              <a:ext uri="{28A0092B-C50C-407E-A947-70E740481C1C}">
                <a14:useLocalDpi xmlns:a14="http://schemas.microsoft.com/office/drawing/2010/main" val="0"/>
              </a:ext>
            </a:extLst>
          </a:blip>
          <a:srcRect/>
          <a:stretch>
            <a:fillRect/>
          </a:stretch>
        </p:blipFill>
        <p:spPr>
          <a:xfrm>
            <a:off x="9239250" y="17884775"/>
            <a:ext cx="6030913"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146" name="Text Box 794">
            <a:extLst>
              <a:ext uri="{FF2B5EF4-FFF2-40B4-BE49-F238E27FC236}">
                <a16:creationId xmlns:a16="http://schemas.microsoft.com/office/drawing/2014/main" id="{505838FB-65CE-4A8F-A31A-70A3B169AC82}"/>
              </a:ext>
            </a:extLst>
          </p:cNvPr>
          <p:cNvSpPr txBox="1">
            <a:spLocks noChangeArrowheads="1"/>
          </p:cNvSpPr>
          <p:nvPr/>
        </p:nvSpPr>
        <p:spPr bwMode="auto">
          <a:xfrm>
            <a:off x="16897350" y="370522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References</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101147" name="Text Box 795">
            <a:extLst>
              <a:ext uri="{FF2B5EF4-FFF2-40B4-BE49-F238E27FC236}">
                <a16:creationId xmlns:a16="http://schemas.microsoft.com/office/drawing/2014/main" id="{704DCEF0-F756-438C-AF2C-D5CAF6955F50}"/>
              </a:ext>
            </a:extLst>
          </p:cNvPr>
          <p:cNvSpPr txBox="1">
            <a:spLocks noChangeArrowheads="1"/>
          </p:cNvSpPr>
          <p:nvPr/>
        </p:nvSpPr>
        <p:spPr bwMode="auto">
          <a:xfrm>
            <a:off x="16919575" y="37758688"/>
            <a:ext cx="148399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006600"/>
                </a:solidFill>
                <a:latin typeface="Times New Roman" panose="02020603050405020304" pitchFamily="18" charset="0"/>
              </a:rPr>
              <a:t>Beven, K. and A. Binley (1992). “The Future of Distributed Models: Model Calibration and Uncertainty Prediction.” </a:t>
            </a:r>
            <a:r>
              <a:rPr lang="en-US" altLang="en-US" sz="2000" u="sng">
                <a:solidFill>
                  <a:srgbClr val="006600"/>
                </a:solidFill>
                <a:latin typeface="Times New Roman" panose="02020603050405020304" pitchFamily="18" charset="0"/>
              </a:rPr>
              <a:t>Hydrological Processes</a:t>
            </a:r>
            <a:r>
              <a:rPr lang="en-US" altLang="en-US" sz="2000">
                <a:solidFill>
                  <a:srgbClr val="006600"/>
                </a:solidFill>
                <a:latin typeface="Times New Roman" panose="02020603050405020304" pitchFamily="18" charset="0"/>
              </a:rPr>
              <a:t> </a:t>
            </a:r>
            <a:r>
              <a:rPr lang="en-US" altLang="en-US" sz="2000" b="1">
                <a:solidFill>
                  <a:srgbClr val="006600"/>
                </a:solidFill>
                <a:latin typeface="Times New Roman" panose="02020603050405020304" pitchFamily="18" charset="0"/>
              </a:rPr>
              <a:t>6</a:t>
            </a:r>
            <a:r>
              <a:rPr lang="en-US" altLang="en-US" sz="2000">
                <a:solidFill>
                  <a:srgbClr val="006600"/>
                </a:solidFill>
                <a:latin typeface="Times New Roman" panose="02020603050405020304" pitchFamily="18" charset="0"/>
              </a:rPr>
              <a:t>: 279-298.</a:t>
            </a:r>
          </a:p>
          <a:p>
            <a:endParaRPr lang="en-US" altLang="en-US" sz="2000">
              <a:solidFill>
                <a:srgbClr val="006600"/>
              </a:solidFill>
              <a:latin typeface="Times New Roman" panose="02020603050405020304" pitchFamily="18" charset="0"/>
            </a:endParaRPr>
          </a:p>
          <a:p>
            <a:r>
              <a:rPr lang="en-US" altLang="en-US" sz="2000">
                <a:solidFill>
                  <a:srgbClr val="006600"/>
                </a:solidFill>
                <a:latin typeface="Times New Roman" panose="02020603050405020304" pitchFamily="18" charset="0"/>
              </a:rPr>
              <a:t>Borga, M., G. D. Fontana, et al. (2002). “Analysis of topographic and climatic control on rainfall-triggered shallow landsliding using a quasi-dynamic wetness index.” </a:t>
            </a:r>
            <a:r>
              <a:rPr lang="en-US" altLang="en-US" sz="2000" u="sng">
                <a:solidFill>
                  <a:srgbClr val="006600"/>
                </a:solidFill>
                <a:latin typeface="Times New Roman" panose="02020603050405020304" pitchFamily="18" charset="0"/>
              </a:rPr>
              <a:t>Journal of Hydrology</a:t>
            </a:r>
            <a:r>
              <a:rPr lang="en-US" altLang="en-US" sz="2000">
                <a:solidFill>
                  <a:srgbClr val="006600"/>
                </a:solidFill>
                <a:latin typeface="Times New Roman" panose="02020603050405020304" pitchFamily="18" charset="0"/>
              </a:rPr>
              <a:t> </a:t>
            </a:r>
            <a:r>
              <a:rPr lang="en-US" altLang="en-US" sz="2000" b="1">
                <a:solidFill>
                  <a:srgbClr val="006600"/>
                </a:solidFill>
                <a:latin typeface="Times New Roman" panose="02020603050405020304" pitchFamily="18" charset="0"/>
              </a:rPr>
              <a:t>268</a:t>
            </a:r>
            <a:r>
              <a:rPr lang="en-US" altLang="en-US" sz="2000">
                <a:solidFill>
                  <a:srgbClr val="006600"/>
                </a:solidFill>
                <a:latin typeface="Times New Roman" panose="02020603050405020304" pitchFamily="18" charset="0"/>
              </a:rPr>
              <a:t>: 56-71.</a:t>
            </a:r>
          </a:p>
          <a:p>
            <a:endParaRPr lang="en-US" altLang="en-US" sz="2000">
              <a:solidFill>
                <a:srgbClr val="006600"/>
              </a:solidFill>
              <a:latin typeface="Times New Roman" panose="02020603050405020304" pitchFamily="18" charset="0"/>
            </a:endParaRPr>
          </a:p>
          <a:p>
            <a:r>
              <a:rPr lang="en-US" altLang="en-US" sz="2000">
                <a:solidFill>
                  <a:srgbClr val="006600"/>
                </a:solidFill>
                <a:latin typeface="Times New Roman" panose="02020603050405020304" pitchFamily="18" charset="0"/>
              </a:rPr>
              <a:t>Dietrich, W. E., D. Bellugi, et al. (2001). “Validation of Shallow Landslide Model, SHALSTAB, for Forest Management.” </a:t>
            </a:r>
            <a:r>
              <a:rPr lang="en-US" altLang="en-US" sz="2000" u="sng">
                <a:solidFill>
                  <a:srgbClr val="006600"/>
                </a:solidFill>
                <a:latin typeface="Times New Roman" panose="02020603050405020304" pitchFamily="18" charset="0"/>
              </a:rPr>
              <a:t>Water Science and Application</a:t>
            </a:r>
            <a:r>
              <a:rPr lang="en-US" altLang="en-US" sz="2000">
                <a:solidFill>
                  <a:srgbClr val="006600"/>
                </a:solidFill>
                <a:latin typeface="Times New Roman" panose="02020603050405020304" pitchFamily="18" charset="0"/>
              </a:rPr>
              <a:t> </a:t>
            </a:r>
            <a:r>
              <a:rPr lang="en-US" altLang="en-US" sz="2000" b="1">
                <a:solidFill>
                  <a:srgbClr val="006600"/>
                </a:solidFill>
                <a:latin typeface="Times New Roman" panose="02020603050405020304" pitchFamily="18" charset="0"/>
              </a:rPr>
              <a:t>2</a:t>
            </a:r>
            <a:r>
              <a:rPr lang="en-US" altLang="en-US" sz="2000">
                <a:solidFill>
                  <a:srgbClr val="006600"/>
                </a:solidFill>
                <a:latin typeface="Times New Roman" panose="02020603050405020304" pitchFamily="18" charset="0"/>
              </a:rPr>
              <a:t>: 195-227.</a:t>
            </a:r>
          </a:p>
          <a:p>
            <a:endParaRPr lang="en-US" altLang="en-US" sz="2000">
              <a:solidFill>
                <a:srgbClr val="006600"/>
              </a:solidFill>
              <a:latin typeface="Times New Roman" panose="02020603050405020304" pitchFamily="18" charset="0"/>
            </a:endParaRPr>
          </a:p>
          <a:p>
            <a:r>
              <a:rPr lang="en-US" altLang="en-US" sz="2000">
                <a:solidFill>
                  <a:srgbClr val="006600"/>
                </a:solidFill>
                <a:latin typeface="Times New Roman" panose="02020603050405020304" pitchFamily="18" charset="0"/>
              </a:rPr>
              <a:t>Hammond, C., D. Hall, et al. (1992). Level I Stability Analysis (LISA) Documentation for Version 2.0, USDA Forest Service Intermountain Research Station.</a:t>
            </a:r>
          </a:p>
          <a:p>
            <a:endParaRPr lang="en-US" altLang="en-US" sz="2000">
              <a:solidFill>
                <a:srgbClr val="006600"/>
              </a:solidFill>
              <a:latin typeface="Times New Roman" panose="02020603050405020304" pitchFamily="18" charset="0"/>
            </a:endParaRPr>
          </a:p>
          <a:p>
            <a:r>
              <a:rPr lang="en-US" altLang="en-US" sz="2000">
                <a:solidFill>
                  <a:srgbClr val="006600"/>
                </a:solidFill>
                <a:latin typeface="Times New Roman" panose="02020603050405020304" pitchFamily="18" charset="0"/>
              </a:rPr>
              <a:t>Montgomery, D. R. and W. E. Dietrich (1998). “A Physically Based Model for the Topographic Control on Shallow Landsliding.” </a:t>
            </a:r>
            <a:r>
              <a:rPr lang="en-US" altLang="en-US" sz="2000" u="sng">
                <a:solidFill>
                  <a:srgbClr val="006600"/>
                </a:solidFill>
                <a:latin typeface="Times New Roman" panose="02020603050405020304" pitchFamily="18" charset="0"/>
              </a:rPr>
              <a:t>Water Resource Research</a:t>
            </a:r>
            <a:r>
              <a:rPr lang="en-US" altLang="en-US" sz="2000">
                <a:solidFill>
                  <a:srgbClr val="006600"/>
                </a:solidFill>
                <a:latin typeface="Times New Roman" panose="02020603050405020304" pitchFamily="18" charset="0"/>
              </a:rPr>
              <a:t> </a:t>
            </a:r>
            <a:r>
              <a:rPr lang="en-US" altLang="en-US" sz="2000" b="1">
                <a:solidFill>
                  <a:srgbClr val="006600"/>
                </a:solidFill>
                <a:latin typeface="Times New Roman" panose="02020603050405020304" pitchFamily="18" charset="0"/>
              </a:rPr>
              <a:t>30</a:t>
            </a:r>
            <a:r>
              <a:rPr lang="en-US" altLang="en-US" sz="2000">
                <a:solidFill>
                  <a:srgbClr val="006600"/>
                </a:solidFill>
                <a:latin typeface="Times New Roman" panose="02020603050405020304" pitchFamily="18" charset="0"/>
              </a:rPr>
              <a:t>(4): 1153-1171.</a:t>
            </a:r>
          </a:p>
          <a:p>
            <a:endParaRPr lang="en-US" altLang="en-US" sz="2000">
              <a:solidFill>
                <a:srgbClr val="006600"/>
              </a:solidFill>
              <a:latin typeface="Times New Roman" panose="02020603050405020304" pitchFamily="18" charset="0"/>
            </a:endParaRPr>
          </a:p>
          <a:p>
            <a:r>
              <a:rPr lang="en-US" altLang="en-US" sz="2000">
                <a:solidFill>
                  <a:srgbClr val="006600"/>
                </a:solidFill>
                <a:latin typeface="Times New Roman" panose="02020603050405020304" pitchFamily="18" charset="0"/>
              </a:rPr>
              <a:t>Pack, R. T., D. G. Tarboton, et al. (1998). Terrain Stability Mapping with SINMAP, technical description and users guide for version 1.00, Terratech Consulting Ltd., Salmon Arm, B.C., Canada (report and software available from http://www.engineering.usu.edu/dtarb/).</a:t>
            </a:r>
          </a:p>
          <a:p>
            <a:endParaRPr lang="en-US" altLang="en-US" sz="2000">
              <a:solidFill>
                <a:srgbClr val="006600"/>
              </a:solidFill>
              <a:latin typeface="Times New Roman" panose="02020603050405020304" pitchFamily="18" charset="0"/>
            </a:endParaRPr>
          </a:p>
          <a:p>
            <a:endParaRPr lang="en-US" altLang="en-US" sz="2000">
              <a:solidFill>
                <a:srgbClr val="006600"/>
              </a:solidFill>
              <a:latin typeface="Times New Roman" panose="02020603050405020304" pitchFamily="18" charset="0"/>
            </a:endParaRPr>
          </a:p>
        </p:txBody>
      </p:sp>
      <p:sp>
        <p:nvSpPr>
          <p:cNvPr id="101149" name="Rectangle 797">
            <a:extLst>
              <a:ext uri="{FF2B5EF4-FFF2-40B4-BE49-F238E27FC236}">
                <a16:creationId xmlns:a16="http://schemas.microsoft.com/office/drawing/2014/main" id="{7EF676D4-1453-4D0B-8E69-7AAF396FAB93}"/>
              </a:ext>
            </a:extLst>
          </p:cNvPr>
          <p:cNvSpPr>
            <a:spLocks noChangeArrowheads="1"/>
          </p:cNvSpPr>
          <p:nvPr/>
        </p:nvSpPr>
        <p:spPr bwMode="auto">
          <a:xfrm>
            <a:off x="17249775" y="29630688"/>
            <a:ext cx="7867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u="sng">
                <a:solidFill>
                  <a:srgbClr val="006600"/>
                </a:solidFill>
              </a:rPr>
              <a:t>Conclusions</a:t>
            </a:r>
          </a:p>
        </p:txBody>
      </p:sp>
      <p:sp>
        <p:nvSpPr>
          <p:cNvPr id="101150" name="Rectangle 798">
            <a:extLst>
              <a:ext uri="{FF2B5EF4-FFF2-40B4-BE49-F238E27FC236}">
                <a16:creationId xmlns:a16="http://schemas.microsoft.com/office/drawing/2014/main" id="{A93465BD-6977-4847-9C7D-130AE3D245C9}"/>
              </a:ext>
            </a:extLst>
          </p:cNvPr>
          <p:cNvSpPr>
            <a:spLocks noChangeArrowheads="1"/>
          </p:cNvSpPr>
          <p:nvPr/>
        </p:nvSpPr>
        <p:spPr bwMode="auto">
          <a:xfrm>
            <a:off x="17027525" y="30575250"/>
            <a:ext cx="15014575"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15400">
                <a:solidFill>
                  <a:schemeClr val="tx1"/>
                </a:solidFill>
                <a:latin typeface="Times New Roman" panose="02020603050405020304" pitchFamily="18" charset="0"/>
              </a:defRPr>
            </a:lvl1pPr>
            <a:lvl2pPr marL="228600" indent="22860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buFont typeface="Wingdings" panose="05000000000000000000" pitchFamily="2" charset="2"/>
              <a:buChar char="Ø"/>
            </a:pPr>
            <a:r>
              <a:rPr lang="en-US" altLang="en-US" sz="2400">
                <a:solidFill>
                  <a:srgbClr val="006600"/>
                </a:solidFill>
              </a:rPr>
              <a:t>An objective measure </a:t>
            </a:r>
            <a:r>
              <a:rPr lang="en-US" altLang="en-US" sz="2400" b="1" i="1">
                <a:solidFill>
                  <a:srgbClr val="006600"/>
                </a:solidFill>
              </a:rPr>
              <a:t>Q</a:t>
            </a:r>
            <a:r>
              <a:rPr lang="en-US" altLang="en-US" sz="2400">
                <a:solidFill>
                  <a:srgbClr val="006600"/>
                </a:solidFill>
              </a:rPr>
              <a:t> has been developed to quantify the predictive capability of a terrain stability model.</a:t>
            </a:r>
          </a:p>
          <a:p>
            <a:pPr>
              <a:buFont typeface="Wingdings" panose="05000000000000000000" pitchFamily="2" charset="2"/>
              <a:buChar char="Ø"/>
            </a:pPr>
            <a:endParaRPr lang="en-US" altLang="en-US" sz="2400">
              <a:solidFill>
                <a:srgbClr val="006600"/>
              </a:solidFill>
            </a:endParaRPr>
          </a:p>
          <a:p>
            <a:pPr>
              <a:buFont typeface="Wingdings" panose="05000000000000000000" pitchFamily="2" charset="2"/>
              <a:buChar char="Ø"/>
            </a:pPr>
            <a:r>
              <a:rPr lang="en-US" altLang="en-US" sz="2400">
                <a:solidFill>
                  <a:srgbClr val="006600"/>
                </a:solidFill>
              </a:rPr>
              <a:t>Quantitative intercomparisons using </a:t>
            </a:r>
            <a:r>
              <a:rPr lang="en-US" altLang="en-US" sz="2400" b="1" i="1">
                <a:solidFill>
                  <a:srgbClr val="006600"/>
                </a:solidFill>
              </a:rPr>
              <a:t>Q</a:t>
            </a:r>
            <a:r>
              <a:rPr lang="en-US" altLang="en-US" sz="2400">
                <a:solidFill>
                  <a:srgbClr val="006600"/>
                </a:solidFill>
              </a:rPr>
              <a:t> are possible even if stability indices are different.</a:t>
            </a:r>
          </a:p>
          <a:p>
            <a:pPr>
              <a:buFont typeface="Wingdings" panose="05000000000000000000" pitchFamily="2" charset="2"/>
              <a:buChar char="Ø"/>
            </a:pPr>
            <a:endParaRPr lang="en-US" altLang="en-US" sz="2400">
              <a:solidFill>
                <a:srgbClr val="006600"/>
              </a:solidFill>
            </a:endParaRPr>
          </a:p>
          <a:p>
            <a:pPr>
              <a:buFont typeface="Wingdings" panose="05000000000000000000" pitchFamily="2" charset="2"/>
              <a:buChar char="Ø"/>
            </a:pPr>
            <a:r>
              <a:rPr lang="en-US" altLang="en-US" sz="2400">
                <a:solidFill>
                  <a:srgbClr val="006600"/>
                </a:solidFill>
              </a:rPr>
              <a:t>GLUE methodology facilitates quantification of parameter and model prediction uncertainty for terrain stability models</a:t>
            </a:r>
          </a:p>
          <a:p>
            <a:pPr>
              <a:buFont typeface="Wingdings" panose="05000000000000000000" pitchFamily="2" charset="2"/>
              <a:buChar char="Ø"/>
            </a:pPr>
            <a:endParaRPr lang="en-US" altLang="en-US" sz="2400">
              <a:solidFill>
                <a:srgbClr val="006600"/>
              </a:solidFill>
            </a:endParaRPr>
          </a:p>
          <a:p>
            <a:pPr>
              <a:buFont typeface="Wingdings" panose="05000000000000000000" pitchFamily="2" charset="2"/>
              <a:buChar char="Ø"/>
            </a:pPr>
            <a:r>
              <a:rPr lang="en-US" altLang="en-US" sz="2400">
                <a:solidFill>
                  <a:srgbClr val="006600"/>
                </a:solidFill>
              </a:rPr>
              <a:t>In this study the quantified improvements in discriminatory capability moving from slope alone to the two parameter SHALSTAB to the more parameter intensive (6 parameter) SINMAP models was small in terms of percentage area mapped as unstable and small in terms of the </a:t>
            </a:r>
            <a:r>
              <a:rPr lang="en-US" altLang="en-US" sz="2400" b="1" i="1">
                <a:solidFill>
                  <a:srgbClr val="006600"/>
                </a:solidFill>
              </a:rPr>
              <a:t>Q</a:t>
            </a:r>
            <a:r>
              <a:rPr lang="en-US" altLang="en-US" sz="2400">
                <a:solidFill>
                  <a:srgbClr val="006600"/>
                </a:solidFill>
              </a:rPr>
              <a:t> statistic.  However, the improvement is statistically significant under a Chi-square test.</a:t>
            </a:r>
          </a:p>
          <a:p>
            <a:pPr>
              <a:buFont typeface="Wingdings" panose="05000000000000000000" pitchFamily="2" charset="2"/>
              <a:buNone/>
            </a:pPr>
            <a:endParaRPr lang="en-US" altLang="en-US" sz="2400">
              <a:solidFill>
                <a:srgbClr val="006600"/>
              </a:solidFill>
            </a:endParaRPr>
          </a:p>
          <a:p>
            <a:pPr>
              <a:buFont typeface="Wingdings" panose="05000000000000000000" pitchFamily="2" charset="2"/>
              <a:buChar char="Ø"/>
            </a:pPr>
            <a:r>
              <a:rPr lang="en-US" altLang="en-US" sz="2400">
                <a:solidFill>
                  <a:srgbClr val="006600"/>
                </a:solidFill>
              </a:rPr>
              <a:t>SINMAP has good discriminatory capability for almost all realistic parameters set, while for SHALSTAB selection of parameters is more important.  This is due to SINMAP using FS as SI in the domain where the infinite-slope model predicts conditional stability while SHALSTAB is non-discriminating in this domain.  The random distributions of </a:t>
            </a:r>
            <a:r>
              <a:rPr lang="el-GR" altLang="en-US" sz="2400">
                <a:solidFill>
                  <a:srgbClr val="006600"/>
                </a:solidFill>
                <a:cs typeface="Times New Roman" panose="02020603050405020304" pitchFamily="18" charset="0"/>
              </a:rPr>
              <a:t>Φ</a:t>
            </a:r>
            <a:r>
              <a:rPr lang="en-US" altLang="en-US" sz="2400">
                <a:solidFill>
                  <a:srgbClr val="006600"/>
                </a:solidFill>
                <a:cs typeface="Times New Roman" panose="02020603050405020304" pitchFamily="18" charset="0"/>
              </a:rPr>
              <a:t> and C increase the range of slope that SINMAP is sensitive to, relative to SHALSTAB.</a:t>
            </a:r>
            <a:endParaRPr lang="el-GR" altLang="en-US" sz="2400">
              <a:solidFill>
                <a:srgbClr val="006600"/>
              </a:solidFill>
              <a:cs typeface="Times New Roman" panose="02020603050405020304" pitchFamily="18" charset="0"/>
            </a:endParaRPr>
          </a:p>
          <a:p>
            <a:pPr>
              <a:buFont typeface="Wingdings" panose="05000000000000000000" pitchFamily="2" charset="2"/>
              <a:buNone/>
            </a:pPr>
            <a:endParaRPr lang="en-US" altLang="en-US" sz="2400">
              <a:solidFill>
                <a:srgbClr val="006600"/>
              </a:solidFill>
            </a:endParaRPr>
          </a:p>
        </p:txBody>
      </p:sp>
      <p:sp>
        <p:nvSpPr>
          <p:cNvPr id="101163" name="Text Box 811">
            <a:extLst>
              <a:ext uri="{FF2B5EF4-FFF2-40B4-BE49-F238E27FC236}">
                <a16:creationId xmlns:a16="http://schemas.microsoft.com/office/drawing/2014/main" id="{1C135FE6-73E9-4156-83E2-A863C40E5BE2}"/>
              </a:ext>
            </a:extLst>
          </p:cNvPr>
          <p:cNvSpPr txBox="1">
            <a:spLocks noChangeArrowheads="1"/>
          </p:cNvSpPr>
          <p:nvPr/>
        </p:nvSpPr>
        <p:spPr bwMode="auto">
          <a:xfrm>
            <a:off x="1600200" y="41529000"/>
            <a:ext cx="15046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6600"/>
                </a:solidFill>
                <a:latin typeface="Times New Roman" panose="02020603050405020304" pitchFamily="18" charset="0"/>
              </a:rPr>
              <a:t>Smaller percent area with greater percent of landslides is an indicator of better discriminating powers.</a:t>
            </a:r>
          </a:p>
          <a:p>
            <a:r>
              <a:rPr lang="en-US" altLang="en-US" sz="2800">
                <a:solidFill>
                  <a:srgbClr val="006600"/>
                </a:solidFill>
                <a:latin typeface="Times New Roman" panose="02020603050405020304" pitchFamily="18" charset="0"/>
              </a:rPr>
              <a:t>*36% of the landslides are in the area classified as always stable. </a:t>
            </a:r>
          </a:p>
          <a:p>
            <a:endParaRPr lang="en-US" altLang="en-US" sz="2800" u="sng">
              <a:solidFill>
                <a:srgbClr val="006600"/>
              </a:solidFill>
              <a:latin typeface="Times New Roman" panose="02020603050405020304" pitchFamily="18" charset="0"/>
            </a:endParaRPr>
          </a:p>
          <a:p>
            <a:endParaRPr lang="en-US" altLang="en-US" sz="2800">
              <a:solidFill>
                <a:srgbClr val="006600"/>
              </a:solidFill>
              <a:latin typeface="Times New Roman" panose="02020603050405020304" pitchFamily="18" charset="0"/>
            </a:endParaRPr>
          </a:p>
        </p:txBody>
      </p:sp>
      <p:sp>
        <p:nvSpPr>
          <p:cNvPr id="101172" name="Text Box 820">
            <a:extLst>
              <a:ext uri="{FF2B5EF4-FFF2-40B4-BE49-F238E27FC236}">
                <a16:creationId xmlns:a16="http://schemas.microsoft.com/office/drawing/2014/main" id="{775F3BE0-BA8F-41B8-919D-E569B56C7912}"/>
              </a:ext>
            </a:extLst>
          </p:cNvPr>
          <p:cNvSpPr txBox="1">
            <a:spLocks noChangeArrowheads="1"/>
          </p:cNvSpPr>
          <p:nvPr/>
        </p:nvSpPr>
        <p:spPr bwMode="auto">
          <a:xfrm>
            <a:off x="1409700" y="279082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SHALSTAB</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101174" name="Text Box 822">
            <a:extLst>
              <a:ext uri="{FF2B5EF4-FFF2-40B4-BE49-F238E27FC236}">
                <a16:creationId xmlns:a16="http://schemas.microsoft.com/office/drawing/2014/main" id="{04999F6D-51B3-4F21-B412-E593D669E0C3}"/>
              </a:ext>
            </a:extLst>
          </p:cNvPr>
          <p:cNvSpPr txBox="1">
            <a:spLocks noChangeArrowheads="1"/>
          </p:cNvSpPr>
          <p:nvPr/>
        </p:nvSpPr>
        <p:spPr bwMode="auto">
          <a:xfrm>
            <a:off x="1447800" y="325564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SINMAP</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101175" name="Text Box 823">
            <a:extLst>
              <a:ext uri="{FF2B5EF4-FFF2-40B4-BE49-F238E27FC236}">
                <a16:creationId xmlns:a16="http://schemas.microsoft.com/office/drawing/2014/main" id="{73F83547-126B-4F55-88FE-448F396AF596}"/>
              </a:ext>
            </a:extLst>
          </p:cNvPr>
          <p:cNvSpPr txBox="1">
            <a:spLocks noChangeArrowheads="1"/>
          </p:cNvSpPr>
          <p:nvPr/>
        </p:nvSpPr>
        <p:spPr bwMode="auto">
          <a:xfrm>
            <a:off x="1333500" y="37090350"/>
            <a:ext cx="637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Slope</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101190" name="Text Box 838">
            <a:extLst>
              <a:ext uri="{FF2B5EF4-FFF2-40B4-BE49-F238E27FC236}">
                <a16:creationId xmlns:a16="http://schemas.microsoft.com/office/drawing/2014/main" id="{B5FA8364-567A-427E-8236-18A42447056B}"/>
              </a:ext>
            </a:extLst>
          </p:cNvPr>
          <p:cNvSpPr txBox="1">
            <a:spLocks noChangeArrowheads="1"/>
          </p:cNvSpPr>
          <p:nvPr/>
        </p:nvSpPr>
        <p:spPr bwMode="auto">
          <a:xfrm>
            <a:off x="10213975" y="14800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01191" name="Picture 839">
            <a:extLst>
              <a:ext uri="{FF2B5EF4-FFF2-40B4-BE49-F238E27FC236}">
                <a16:creationId xmlns:a16="http://schemas.microsoft.com/office/drawing/2014/main" id="{25B62765-EA03-4A8E-A259-2014BC398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1329988"/>
            <a:ext cx="10367963" cy="59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193" name="Line 841">
            <a:extLst>
              <a:ext uri="{FF2B5EF4-FFF2-40B4-BE49-F238E27FC236}">
                <a16:creationId xmlns:a16="http://schemas.microsoft.com/office/drawing/2014/main" id="{B8C111FF-2E30-4C77-B6C7-2620464A2008}"/>
              </a:ext>
            </a:extLst>
          </p:cNvPr>
          <p:cNvSpPr>
            <a:spLocks noChangeShapeType="1"/>
          </p:cNvSpPr>
          <p:nvPr/>
        </p:nvSpPr>
        <p:spPr bwMode="auto">
          <a:xfrm flipV="1">
            <a:off x="11096625" y="18116550"/>
            <a:ext cx="1943100" cy="25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196" name="Text Box 844">
            <a:extLst>
              <a:ext uri="{FF2B5EF4-FFF2-40B4-BE49-F238E27FC236}">
                <a16:creationId xmlns:a16="http://schemas.microsoft.com/office/drawing/2014/main" id="{690A3CC8-DE67-4900-A1B2-A266ABAE2DB9}"/>
              </a:ext>
            </a:extLst>
          </p:cNvPr>
          <p:cNvSpPr txBox="1">
            <a:spLocks noChangeArrowheads="1"/>
          </p:cNvSpPr>
          <p:nvPr/>
        </p:nvSpPr>
        <p:spPr bwMode="auto">
          <a:xfrm>
            <a:off x="11112500" y="18222913"/>
            <a:ext cx="20161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Times New Roman" panose="02020603050405020304" pitchFamily="18" charset="0"/>
              </a:rPr>
              <a:t>Flatter  terrain</a:t>
            </a:r>
          </a:p>
        </p:txBody>
      </p:sp>
      <p:sp>
        <p:nvSpPr>
          <p:cNvPr id="139495" name="Text Box 1255">
            <a:extLst>
              <a:ext uri="{FF2B5EF4-FFF2-40B4-BE49-F238E27FC236}">
                <a16:creationId xmlns:a16="http://schemas.microsoft.com/office/drawing/2014/main" id="{A5399DE7-E34A-498C-9560-184547FA259F}"/>
              </a:ext>
            </a:extLst>
          </p:cNvPr>
          <p:cNvSpPr txBox="1">
            <a:spLocks noChangeArrowheads="1"/>
          </p:cNvSpPr>
          <p:nvPr/>
        </p:nvSpPr>
        <p:spPr bwMode="auto">
          <a:xfrm>
            <a:off x="34464625" y="15166975"/>
            <a:ext cx="150812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990000"/>
                </a:solidFill>
                <a:latin typeface="Times New Roman" panose="02020603050405020304" pitchFamily="18" charset="0"/>
              </a:rPr>
              <a:t>The null hypothesis(Ho) of the test is that there is no significant difference between the models in capturing the number of</a:t>
            </a:r>
          </a:p>
          <a:p>
            <a:r>
              <a:rPr lang="en-US" altLang="en-US" sz="2400">
                <a:solidFill>
                  <a:srgbClr val="990000"/>
                </a:solidFill>
                <a:latin typeface="Times New Roman" panose="02020603050405020304" pitchFamily="18" charset="0"/>
              </a:rPr>
              <a:t> landslides within their unstable zones while mapping F’R(x) fraction of the terrain as unstable.  </a:t>
            </a:r>
          </a:p>
          <a:p>
            <a:r>
              <a:rPr lang="en-US" altLang="en-US" sz="2400">
                <a:solidFill>
                  <a:srgbClr val="006600"/>
                </a:solidFill>
                <a:latin typeface="Times New Roman" panose="02020603050405020304" pitchFamily="18" charset="0"/>
              </a:rPr>
              <a:t>We evaluate the level of significance at which the null hypothesis must be accepted.</a:t>
            </a:r>
          </a:p>
        </p:txBody>
      </p:sp>
      <p:sp>
        <p:nvSpPr>
          <p:cNvPr id="139511" name="Rectangle 1271">
            <a:extLst>
              <a:ext uri="{FF2B5EF4-FFF2-40B4-BE49-F238E27FC236}">
                <a16:creationId xmlns:a16="http://schemas.microsoft.com/office/drawing/2014/main" id="{9C952E4D-C12E-493B-AACA-712412FCB09A}"/>
              </a:ext>
            </a:extLst>
          </p:cNvPr>
          <p:cNvSpPr>
            <a:spLocks noChangeArrowheads="1"/>
          </p:cNvSpPr>
          <p:nvPr/>
        </p:nvSpPr>
        <p:spPr bwMode="auto">
          <a:xfrm flipV="1">
            <a:off x="0" y="21694775"/>
            <a:ext cx="31527750" cy="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9510" name="Object 1270">
            <a:extLst>
              <a:ext uri="{FF2B5EF4-FFF2-40B4-BE49-F238E27FC236}">
                <a16:creationId xmlns:a16="http://schemas.microsoft.com/office/drawing/2014/main" id="{EC9CBA99-FCB5-4E4A-8A81-0DD8F489FB1C}"/>
              </a:ext>
            </a:extLst>
          </p:cNvPr>
          <p:cNvGraphicFramePr>
            <a:graphicFrameLocks noChangeAspect="1"/>
          </p:cNvGraphicFramePr>
          <p:nvPr/>
        </p:nvGraphicFramePr>
        <p:xfrm>
          <a:off x="18876963" y="16544925"/>
          <a:ext cx="3270250" cy="857250"/>
        </p:xfrm>
        <a:graphic>
          <a:graphicData uri="http://schemas.openxmlformats.org/presentationml/2006/ole">
            <mc:AlternateContent xmlns:mc="http://schemas.openxmlformats.org/markup-compatibility/2006">
              <mc:Choice xmlns:v="urn:schemas-microsoft-com:vml" Requires="v">
                <p:oleObj spid="_x0000_s140695" name="Equation" r:id="rId5" imgW="3263760" imgH="863280" progId="Equation.3">
                  <p:embed/>
                </p:oleObj>
              </mc:Choice>
              <mc:Fallback>
                <p:oleObj name="Equation" r:id="rId5" imgW="3263760" imgH="863280" progId="Equation.3">
                  <p:embed/>
                  <p:pic>
                    <p:nvPicPr>
                      <p:cNvPr id="0" name="Object 12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6963" y="16544925"/>
                        <a:ext cx="32702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516" name="Text Box 1276">
            <a:extLst>
              <a:ext uri="{FF2B5EF4-FFF2-40B4-BE49-F238E27FC236}">
                <a16:creationId xmlns:a16="http://schemas.microsoft.com/office/drawing/2014/main" id="{9966EA72-CE37-4A05-86D0-35427F686F7E}"/>
              </a:ext>
            </a:extLst>
          </p:cNvPr>
          <p:cNvSpPr txBox="1">
            <a:spLocks noChangeArrowheads="1"/>
          </p:cNvSpPr>
          <p:nvPr/>
        </p:nvSpPr>
        <p:spPr bwMode="auto">
          <a:xfrm>
            <a:off x="37379275" y="30230763"/>
            <a:ext cx="150145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a:solidFill>
                  <a:srgbClr val="006600"/>
                </a:solidFill>
                <a:latin typeface="Times New Roman" panose="02020603050405020304" pitchFamily="18" charset="0"/>
                <a:ea typeface="SimSun" panose="02010600030101010101" pitchFamily="2" charset="-122"/>
              </a:rPr>
              <a:t>Lower the values of α, greater is the difference between the models.  Generally α is not allowed to be less than 0.05 representing 95% confidence in accepting the hypothesis.  Alternatively the null hypothesis is rejected with 95% confidence (i.e. there is significant difference between the models), when α is less than 0.05.   From the table it can be seen that there is significant difference between the model performances most of the times which is not evident from the values of </a:t>
            </a:r>
            <a:r>
              <a:rPr lang="en-US" altLang="zh-CN" sz="2400" b="1" i="1">
                <a:solidFill>
                  <a:srgbClr val="006600"/>
                </a:solidFill>
                <a:latin typeface="Times New Roman" panose="02020603050405020304" pitchFamily="18" charset="0"/>
                <a:ea typeface="SimSun" panose="02010600030101010101" pitchFamily="2" charset="-122"/>
              </a:rPr>
              <a:t>Q</a:t>
            </a:r>
            <a:r>
              <a:rPr lang="en-US" altLang="zh-CN" sz="2400">
                <a:solidFill>
                  <a:srgbClr val="006600"/>
                </a:solidFill>
                <a:latin typeface="Times New Roman" panose="02020603050405020304" pitchFamily="18" charset="0"/>
                <a:ea typeface="SimSun" panose="02010600030101010101" pitchFamily="2" charset="-122"/>
              </a:rPr>
              <a:t> statistic.</a:t>
            </a:r>
            <a:endParaRPr lang="en-US" altLang="en-US" sz="2400">
              <a:solidFill>
                <a:srgbClr val="006600"/>
              </a:solidFill>
              <a:latin typeface="Times New Roman" panose="02020603050405020304" pitchFamily="18" charset="0"/>
            </a:endParaRPr>
          </a:p>
        </p:txBody>
      </p:sp>
      <p:sp>
        <p:nvSpPr>
          <p:cNvPr id="139517" name="Text Box 1277">
            <a:extLst>
              <a:ext uri="{FF2B5EF4-FFF2-40B4-BE49-F238E27FC236}">
                <a16:creationId xmlns:a16="http://schemas.microsoft.com/office/drawing/2014/main" id="{433D3E68-5DD4-479B-9722-6F9E2A21287C}"/>
              </a:ext>
            </a:extLst>
          </p:cNvPr>
          <p:cNvSpPr txBox="1">
            <a:spLocks noChangeArrowheads="1"/>
          </p:cNvSpPr>
          <p:nvPr/>
        </p:nvSpPr>
        <p:spPr bwMode="auto">
          <a:xfrm>
            <a:off x="1203325" y="14362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518" name="Rectangle 1278">
            <a:extLst>
              <a:ext uri="{FF2B5EF4-FFF2-40B4-BE49-F238E27FC236}">
                <a16:creationId xmlns:a16="http://schemas.microsoft.com/office/drawing/2014/main" id="{49479D3E-0F4A-4A16-A692-9616F130A42A}"/>
              </a:ext>
            </a:extLst>
          </p:cNvPr>
          <p:cNvSpPr>
            <a:spLocks noRot="1" noChangeArrowheads="1"/>
          </p:cNvSpPr>
          <p:nvPr/>
        </p:nvSpPr>
        <p:spPr bwMode="auto">
          <a:xfrm>
            <a:off x="2305050" y="3619500"/>
            <a:ext cx="5715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13400">
                <a:solidFill>
                  <a:schemeClr val="tx1"/>
                </a:solidFill>
                <a:latin typeface="Times New Roman" panose="02020603050405020304" pitchFamily="18" charset="0"/>
              </a:defRPr>
            </a:lvl1pPr>
            <a:lvl2pPr marL="742950" indent="-285750">
              <a:spcBef>
                <a:spcPct val="20000"/>
              </a:spcBef>
              <a:buChar char="–"/>
              <a:defRPr sz="11500">
                <a:solidFill>
                  <a:schemeClr val="tx1"/>
                </a:solidFill>
                <a:latin typeface="Times New Roman" panose="02020603050405020304" pitchFamily="18" charset="0"/>
              </a:defRPr>
            </a:lvl2pPr>
            <a:lvl3pPr marL="1143000" indent="-228600">
              <a:spcBef>
                <a:spcPct val="20000"/>
              </a:spcBef>
              <a:buChar char="•"/>
              <a:defRPr sz="9600">
                <a:solidFill>
                  <a:schemeClr val="tx1"/>
                </a:solidFill>
                <a:latin typeface="Times New Roman" panose="02020603050405020304" pitchFamily="18" charset="0"/>
              </a:defRPr>
            </a:lvl3pPr>
            <a:lvl4pPr marL="1600200" indent="-228600">
              <a:spcBef>
                <a:spcPct val="20000"/>
              </a:spcBef>
              <a:buChar char="–"/>
              <a:defRPr sz="8600">
                <a:solidFill>
                  <a:schemeClr val="tx1"/>
                </a:solidFill>
                <a:latin typeface="Times New Roman" panose="02020603050405020304" pitchFamily="18" charset="0"/>
              </a:defRPr>
            </a:lvl4pPr>
            <a:lvl5pPr marL="2057400" indent="-228600">
              <a:spcBef>
                <a:spcPct val="20000"/>
              </a:spcBef>
              <a:buChar char="»"/>
              <a:defRPr sz="8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600">
                <a:solidFill>
                  <a:schemeClr val="tx1"/>
                </a:solidFill>
                <a:latin typeface="Times New Roman" panose="02020603050405020304" pitchFamily="18" charset="0"/>
              </a:defRPr>
            </a:lvl9pPr>
          </a:lstStyle>
          <a:p>
            <a:pPr>
              <a:lnSpc>
                <a:spcPct val="80000"/>
              </a:lnSpc>
              <a:buFontTx/>
              <a:buNone/>
            </a:pPr>
            <a:r>
              <a:rPr lang="en-US" altLang="en-US" sz="2400">
                <a:solidFill>
                  <a:srgbClr val="006600"/>
                </a:solidFill>
              </a:rPr>
              <a:t>Representative terrain points sampled = 5000</a:t>
            </a:r>
          </a:p>
          <a:p>
            <a:pPr>
              <a:lnSpc>
                <a:spcPct val="80000"/>
              </a:lnSpc>
              <a:buFontTx/>
              <a:buNone/>
            </a:pPr>
            <a:endParaRPr lang="en-US" altLang="en-US" sz="2400">
              <a:solidFill>
                <a:srgbClr val="006600"/>
              </a:solidFill>
            </a:endParaRPr>
          </a:p>
          <a:p>
            <a:pPr>
              <a:lnSpc>
                <a:spcPct val="80000"/>
              </a:lnSpc>
              <a:buFontTx/>
              <a:buNone/>
            </a:pPr>
            <a:r>
              <a:rPr lang="en-US" altLang="en-US" sz="2400">
                <a:solidFill>
                  <a:srgbClr val="006600"/>
                </a:solidFill>
              </a:rPr>
              <a:t>Parameter sets generated  by Monte Carlo simulation = k =10000</a:t>
            </a:r>
          </a:p>
          <a:p>
            <a:pPr>
              <a:lnSpc>
                <a:spcPct val="80000"/>
              </a:lnSpc>
              <a:buFontTx/>
              <a:buNone/>
            </a:pPr>
            <a:endParaRPr lang="en-US" altLang="en-US" sz="2400">
              <a:solidFill>
                <a:srgbClr val="006600"/>
              </a:solidFill>
            </a:endParaRPr>
          </a:p>
          <a:p>
            <a:pPr>
              <a:lnSpc>
                <a:spcPct val="80000"/>
              </a:lnSpc>
              <a:buFontTx/>
              <a:buNone/>
            </a:pPr>
            <a:r>
              <a:rPr lang="en-US" altLang="en-US" sz="2400">
                <a:solidFill>
                  <a:srgbClr val="006600"/>
                </a:solidFill>
              </a:rPr>
              <a:t>Number of observed landslides = 696</a:t>
            </a:r>
          </a:p>
          <a:p>
            <a:pPr>
              <a:lnSpc>
                <a:spcPct val="80000"/>
              </a:lnSpc>
              <a:buFontTx/>
              <a:buNone/>
            </a:pPr>
            <a:endParaRPr lang="en-US" altLang="en-US" sz="2400">
              <a:solidFill>
                <a:srgbClr val="006600"/>
              </a:solidFill>
            </a:endParaRPr>
          </a:p>
          <a:p>
            <a:pPr>
              <a:lnSpc>
                <a:spcPct val="80000"/>
              </a:lnSpc>
              <a:buFontTx/>
              <a:buNone/>
            </a:pPr>
            <a:endParaRPr lang="en-US" altLang="en-US" sz="2400">
              <a:solidFill>
                <a:srgbClr val="006600"/>
              </a:solidFill>
            </a:endParaRPr>
          </a:p>
        </p:txBody>
      </p:sp>
      <p:graphicFrame>
        <p:nvGraphicFramePr>
          <p:cNvPr id="140092" name="Group 1852">
            <a:extLst>
              <a:ext uri="{FF2B5EF4-FFF2-40B4-BE49-F238E27FC236}">
                <a16:creationId xmlns:a16="http://schemas.microsoft.com/office/drawing/2014/main" id="{582A6D92-18B2-4435-ABF5-A1DF76641B51}"/>
              </a:ext>
            </a:extLst>
          </p:cNvPr>
          <p:cNvGraphicFramePr>
            <a:graphicFrameLocks noGrp="1"/>
          </p:cNvGraphicFramePr>
          <p:nvPr/>
        </p:nvGraphicFramePr>
        <p:xfrm>
          <a:off x="2255838" y="6140450"/>
          <a:ext cx="6927850" cy="4465638"/>
        </p:xfrm>
        <a:graphic>
          <a:graphicData uri="http://schemas.openxmlformats.org/drawingml/2006/table">
            <a:tbl>
              <a:tblPr/>
              <a:tblGrid>
                <a:gridCol w="1916112">
                  <a:extLst>
                    <a:ext uri="{9D8B030D-6E8A-4147-A177-3AD203B41FA5}">
                      <a16:colId xmlns:a16="http://schemas.microsoft.com/office/drawing/2014/main" val="2383105646"/>
                    </a:ext>
                  </a:extLst>
                </a:gridCol>
                <a:gridCol w="2354263">
                  <a:extLst>
                    <a:ext uri="{9D8B030D-6E8A-4147-A177-3AD203B41FA5}">
                      <a16:colId xmlns:a16="http://schemas.microsoft.com/office/drawing/2014/main" val="2545036562"/>
                    </a:ext>
                  </a:extLst>
                </a:gridCol>
                <a:gridCol w="1254125">
                  <a:extLst>
                    <a:ext uri="{9D8B030D-6E8A-4147-A177-3AD203B41FA5}">
                      <a16:colId xmlns:a16="http://schemas.microsoft.com/office/drawing/2014/main" val="330119040"/>
                    </a:ext>
                  </a:extLst>
                </a:gridCol>
                <a:gridCol w="1403350">
                  <a:extLst>
                    <a:ext uri="{9D8B030D-6E8A-4147-A177-3AD203B41FA5}">
                      <a16:colId xmlns:a16="http://schemas.microsoft.com/office/drawing/2014/main" val="2099830994"/>
                    </a:ext>
                  </a:extLst>
                </a:gridCol>
              </a:tblGrid>
              <a:tr h="176213">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Model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389438">
                        <a:spcBef>
                          <a:spcPct val="20000"/>
                        </a:spcBef>
                        <a:defRPr sz="14000">
                          <a:solidFill>
                            <a:schemeClr val="tx1"/>
                          </a:solidFill>
                          <a:latin typeface="Times New Roman" panose="02020603050405020304" pitchFamily="18" charset="0"/>
                        </a:defRPr>
                      </a:lvl1pPr>
                      <a:lvl2pPr marL="2193925" defTabSz="4389438">
                        <a:spcBef>
                          <a:spcPct val="20000"/>
                        </a:spcBef>
                        <a:defRPr sz="12200">
                          <a:solidFill>
                            <a:schemeClr val="tx1"/>
                          </a:solidFill>
                          <a:latin typeface="Times New Roman" panose="02020603050405020304" pitchFamily="18" charset="0"/>
                        </a:defRPr>
                      </a:lvl2pPr>
                      <a:lvl3pPr marL="4389438" defTabSz="4389438">
                        <a:spcBef>
                          <a:spcPct val="20000"/>
                        </a:spcBef>
                        <a:defRPr sz="10500">
                          <a:solidFill>
                            <a:schemeClr val="tx1"/>
                          </a:solidFill>
                          <a:latin typeface="Times New Roman" panose="02020603050405020304" pitchFamily="18" charset="0"/>
                        </a:defRPr>
                      </a:lvl3pPr>
                      <a:lvl4pPr marL="6583363" defTabSz="4389438">
                        <a:spcBef>
                          <a:spcPct val="20000"/>
                        </a:spcBef>
                        <a:defRPr sz="8800">
                          <a:solidFill>
                            <a:schemeClr val="tx1"/>
                          </a:solidFill>
                          <a:latin typeface="Times New Roman" panose="02020603050405020304" pitchFamily="18" charset="0"/>
                        </a:defRPr>
                      </a:lvl4pPr>
                      <a:lvl5pPr marL="8778875" defTabSz="4389438">
                        <a:spcBef>
                          <a:spcPct val="20000"/>
                        </a:spcBef>
                        <a:defRPr sz="8800">
                          <a:solidFill>
                            <a:schemeClr val="tx1"/>
                          </a:solidFill>
                          <a:latin typeface="Times New Roman" panose="02020603050405020304" pitchFamily="18" charset="0"/>
                        </a:defRPr>
                      </a:lvl5pPr>
                      <a:lvl6pPr marL="9236075" defTabSz="4389438" eaLnBrk="0" fontAlgn="base" hangingPunct="0">
                        <a:spcBef>
                          <a:spcPct val="20000"/>
                        </a:spcBef>
                        <a:spcAft>
                          <a:spcPct val="0"/>
                        </a:spcAft>
                        <a:defRPr sz="8800">
                          <a:solidFill>
                            <a:schemeClr val="tx1"/>
                          </a:solidFill>
                          <a:latin typeface="Times New Roman" panose="02020603050405020304" pitchFamily="18" charset="0"/>
                        </a:defRPr>
                      </a:lvl6pPr>
                      <a:lvl7pPr marL="9693275" defTabSz="4389438" eaLnBrk="0" fontAlgn="base" hangingPunct="0">
                        <a:spcBef>
                          <a:spcPct val="20000"/>
                        </a:spcBef>
                        <a:spcAft>
                          <a:spcPct val="0"/>
                        </a:spcAft>
                        <a:defRPr sz="8800">
                          <a:solidFill>
                            <a:schemeClr val="tx1"/>
                          </a:solidFill>
                          <a:latin typeface="Times New Roman" panose="02020603050405020304" pitchFamily="18" charset="0"/>
                        </a:defRPr>
                      </a:lvl7pPr>
                      <a:lvl8pPr marL="10150475" defTabSz="4389438" eaLnBrk="0" fontAlgn="base" hangingPunct="0">
                        <a:spcBef>
                          <a:spcPct val="20000"/>
                        </a:spcBef>
                        <a:spcAft>
                          <a:spcPct val="0"/>
                        </a:spcAft>
                        <a:defRPr sz="8800">
                          <a:solidFill>
                            <a:schemeClr val="tx1"/>
                          </a:solidFill>
                          <a:latin typeface="Times New Roman" panose="02020603050405020304" pitchFamily="18" charset="0"/>
                        </a:defRPr>
                      </a:lvl8pPr>
                      <a:lvl9pPr marL="10607675" defTabSz="4389438"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4389438"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rPr>
                        <a:t>Parameters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Lower limit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Upper limit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5478991"/>
                  </a:ext>
                </a:extLst>
              </a:tr>
              <a:tr h="176213">
                <a:tc rowSpan="2">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SHALSTAB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228600" algn="l"/>
                        </a:tabLst>
                        <a:defRPr sz="14000">
                          <a:solidFill>
                            <a:schemeClr val="tx1"/>
                          </a:solidFill>
                          <a:latin typeface="Times New Roman" panose="02020603050405020304" pitchFamily="18" charset="0"/>
                        </a:defRPr>
                      </a:lvl1pPr>
                      <a:lvl2pPr>
                        <a:spcBef>
                          <a:spcPct val="20000"/>
                        </a:spcBef>
                        <a:tabLst>
                          <a:tab pos="228600" algn="l"/>
                        </a:tabLst>
                        <a:defRPr sz="12200">
                          <a:solidFill>
                            <a:schemeClr val="tx1"/>
                          </a:solidFill>
                          <a:latin typeface="Times New Roman" panose="02020603050405020304" pitchFamily="18" charset="0"/>
                        </a:defRPr>
                      </a:lvl2pPr>
                      <a:lvl3pPr>
                        <a:spcBef>
                          <a:spcPct val="20000"/>
                        </a:spcBef>
                        <a:tabLst>
                          <a:tab pos="228600" algn="l"/>
                        </a:tabLst>
                        <a:defRPr sz="10500">
                          <a:solidFill>
                            <a:schemeClr val="tx1"/>
                          </a:solidFill>
                          <a:latin typeface="Times New Roman" panose="02020603050405020304" pitchFamily="18" charset="0"/>
                        </a:defRPr>
                      </a:lvl3pPr>
                      <a:lvl4pPr>
                        <a:spcBef>
                          <a:spcPct val="20000"/>
                        </a:spcBef>
                        <a:tabLst>
                          <a:tab pos="228600" algn="l"/>
                        </a:tabLst>
                        <a:defRPr sz="8800">
                          <a:solidFill>
                            <a:schemeClr val="tx1"/>
                          </a:solidFill>
                          <a:latin typeface="Times New Roman" panose="02020603050405020304" pitchFamily="18" charset="0"/>
                        </a:defRPr>
                      </a:lvl4pPr>
                      <a:lvl5pPr>
                        <a:spcBef>
                          <a:spcPct val="20000"/>
                        </a:spcBef>
                        <a:tabLst>
                          <a:tab pos="228600" algn="l"/>
                        </a:tabLst>
                        <a:defRPr sz="8800">
                          <a:solidFill>
                            <a:schemeClr val="tx1"/>
                          </a:solidFill>
                          <a:latin typeface="Times New Roman" panose="02020603050405020304" pitchFamily="18" charset="0"/>
                        </a:defRPr>
                      </a:lvl5pPr>
                      <a:lvl6pPr eaLnBrk="0" fontAlgn="base" hangingPunct="0">
                        <a:spcBef>
                          <a:spcPct val="20000"/>
                        </a:spcBef>
                        <a:spcAft>
                          <a:spcPct val="0"/>
                        </a:spcAft>
                        <a:tabLst>
                          <a:tab pos="228600" algn="l"/>
                        </a:tabLst>
                        <a:defRPr sz="8800">
                          <a:solidFill>
                            <a:schemeClr val="tx1"/>
                          </a:solidFill>
                          <a:latin typeface="Times New Roman" panose="02020603050405020304" pitchFamily="18" charset="0"/>
                        </a:defRPr>
                      </a:lvl6pPr>
                      <a:lvl7pPr eaLnBrk="0" fontAlgn="base" hangingPunct="0">
                        <a:spcBef>
                          <a:spcPct val="20000"/>
                        </a:spcBef>
                        <a:spcAft>
                          <a:spcPct val="0"/>
                        </a:spcAft>
                        <a:tabLst>
                          <a:tab pos="228600" algn="l"/>
                        </a:tabLst>
                        <a:defRPr sz="8800">
                          <a:solidFill>
                            <a:schemeClr val="tx1"/>
                          </a:solidFill>
                          <a:latin typeface="Times New Roman" panose="02020603050405020304" pitchFamily="18" charset="0"/>
                        </a:defRPr>
                      </a:lvl7pPr>
                      <a:lvl8pPr eaLnBrk="0" fontAlgn="base" hangingPunct="0">
                        <a:spcBef>
                          <a:spcPct val="20000"/>
                        </a:spcBef>
                        <a:spcAft>
                          <a:spcPct val="0"/>
                        </a:spcAft>
                        <a:tabLst>
                          <a:tab pos="228600" algn="l"/>
                        </a:tabLst>
                        <a:defRPr sz="8800">
                          <a:solidFill>
                            <a:schemeClr val="tx1"/>
                          </a:solidFill>
                          <a:latin typeface="Times New Roman" panose="02020603050405020304" pitchFamily="18" charset="0"/>
                        </a:defRPr>
                      </a:lvl8pPr>
                      <a:lvl9pPr eaLnBrk="0" fontAlgn="base" hangingPunct="0">
                        <a:spcBef>
                          <a:spcPct val="20000"/>
                        </a:spcBef>
                        <a:spcAft>
                          <a:spcPct val="0"/>
                        </a:spcAft>
                        <a:tabLst>
                          <a:tab pos="228600" algn="l"/>
                        </a:tabLs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9675900"/>
                  </a:ext>
                </a:extLst>
              </a:tr>
              <a:tr h="176213">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Φ[degree]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20</a:t>
                      </a:r>
                      <a:r>
                        <a:rPr kumimoji="0" lang="en-US" altLang="en-US" sz="2400" b="0" i="0" u="none" strike="noStrike" cap="none" normalizeH="0" baseline="30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60</a:t>
                      </a:r>
                      <a:r>
                        <a:rPr kumimoji="0" lang="en-US" altLang="en-US" sz="2400" b="0" i="0" u="none" strike="noStrike" cap="none" normalizeH="0" baseline="30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7721028"/>
                  </a:ext>
                </a:extLst>
              </a:tr>
              <a:tr h="180975">
                <a:tc rowSpan="6">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SINMAP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T/R</a:t>
                      </a:r>
                      <a:r>
                        <a:rPr kumimoji="0" lang="en-US" altLang="en-US" sz="2400" b="0" i="0" u="none" strike="noStrike" cap="none" normalizeH="0" baseline="-25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max</a:t>
                      </a: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 [m]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360050"/>
                  </a:ext>
                </a:extLst>
              </a:tr>
              <a:tr h="0">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T/R</a:t>
                      </a:r>
                      <a:r>
                        <a:rPr kumimoji="0" lang="en-US" altLang="en-US" sz="2400" b="0" i="0" u="none" strike="noStrike" cap="none" normalizeH="0" baseline="-25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min </a:t>
                      </a: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880986"/>
                  </a:ext>
                </a:extLst>
              </a:tr>
              <a:tr h="176213">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0" i="0" u="none" strike="noStrike" cap="none" normalizeH="0" baseline="-25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max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526683"/>
                  </a:ext>
                </a:extLst>
              </a:tr>
              <a:tr h="176213">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0" i="0" u="none" strike="noStrike" cap="none" normalizeH="0" baseline="-25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6655721"/>
                  </a:ext>
                </a:extLst>
              </a:tr>
              <a:tr h="176213">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Φ</a:t>
                      </a:r>
                      <a:r>
                        <a:rPr kumimoji="0" lang="en-US" altLang="en-US" sz="2400" b="0" i="0" u="none" strike="noStrike" cap="none" normalizeH="0" baseline="-25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max</a:t>
                      </a: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[degree]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20</a:t>
                      </a:r>
                      <a:r>
                        <a:rPr kumimoji="0" lang="en-US" altLang="en-US" sz="2400" b="0" i="0" u="none" strike="noStrike" cap="none" normalizeH="0" baseline="30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60</a:t>
                      </a:r>
                      <a:r>
                        <a:rPr kumimoji="0" lang="en-US" altLang="en-US" sz="2400" b="0" i="0" u="none" strike="noStrike" cap="none" normalizeH="0" baseline="30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5401559"/>
                  </a:ext>
                </a:extLst>
              </a:tr>
              <a:tr h="1857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Φ</a:t>
                      </a:r>
                      <a:r>
                        <a:rPr kumimoji="0" lang="en-US" altLang="en-US" sz="2400" b="0" i="0" u="none" strike="noStrike" cap="none" normalizeH="0" baseline="-25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min</a:t>
                      </a: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[degree]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20</a:t>
                      </a:r>
                      <a:r>
                        <a:rPr kumimoji="0" lang="en-US" altLang="en-US" sz="2400" b="0" i="0" u="none" strike="noStrike" cap="none" normalizeH="0" baseline="30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60</a:t>
                      </a:r>
                      <a:r>
                        <a:rPr kumimoji="0" lang="en-US" altLang="en-US" sz="2400" b="0" i="0" u="none" strike="noStrike" cap="none" normalizeH="0" baseline="3000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en-US" sz="2400" b="0" i="0" u="none" strike="noStrike" cap="none" normalizeH="0" baseline="0">
                        <a:ln>
                          <a:noFill/>
                        </a:ln>
                        <a:solidFill>
                          <a:srgbClr val="0066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3568687"/>
                  </a:ext>
                </a:extLst>
              </a:tr>
            </a:tbl>
          </a:graphicData>
        </a:graphic>
      </p:graphicFrame>
      <p:grpSp>
        <p:nvGrpSpPr>
          <p:cNvPr id="140094" name="Group 1854">
            <a:extLst>
              <a:ext uri="{FF2B5EF4-FFF2-40B4-BE49-F238E27FC236}">
                <a16:creationId xmlns:a16="http://schemas.microsoft.com/office/drawing/2014/main" id="{97433A3C-20AD-4187-85E2-31B300F2A4CF}"/>
              </a:ext>
            </a:extLst>
          </p:cNvPr>
          <p:cNvGrpSpPr>
            <a:grpSpLocks noChangeAspect="1"/>
          </p:cNvGrpSpPr>
          <p:nvPr/>
        </p:nvGrpSpPr>
        <p:grpSpPr bwMode="auto">
          <a:xfrm>
            <a:off x="13620750" y="3200400"/>
            <a:ext cx="15621000" cy="11715750"/>
            <a:chOff x="2520" y="3525"/>
            <a:chExt cx="7200" cy="5554"/>
          </a:xfrm>
        </p:grpSpPr>
        <p:sp>
          <p:nvSpPr>
            <p:cNvPr id="140095" name="AutoShape 1855">
              <a:extLst>
                <a:ext uri="{FF2B5EF4-FFF2-40B4-BE49-F238E27FC236}">
                  <a16:creationId xmlns:a16="http://schemas.microsoft.com/office/drawing/2014/main" id="{9131BEFD-F828-48F5-A1AB-28087E72F2A0}"/>
                </a:ext>
              </a:extLst>
            </p:cNvPr>
            <p:cNvSpPr>
              <a:spLocks noChangeAspect="1" noChangeArrowheads="1"/>
            </p:cNvSpPr>
            <p:nvPr/>
          </p:nvSpPr>
          <p:spPr bwMode="auto">
            <a:xfrm>
              <a:off x="2520" y="3525"/>
              <a:ext cx="7200" cy="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40096" name="Rectangle 1856">
              <a:extLst>
                <a:ext uri="{FF2B5EF4-FFF2-40B4-BE49-F238E27FC236}">
                  <a16:creationId xmlns:a16="http://schemas.microsoft.com/office/drawing/2014/main" id="{B3C4C262-72B9-401D-AD69-70812D35ADA2}"/>
                </a:ext>
              </a:extLst>
            </p:cNvPr>
            <p:cNvSpPr>
              <a:spLocks noChangeArrowheads="1"/>
            </p:cNvSpPr>
            <p:nvPr/>
          </p:nvSpPr>
          <p:spPr bwMode="auto">
            <a:xfrm>
              <a:off x="2820" y="3679"/>
              <a:ext cx="3000" cy="463"/>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Define feasible parameter ranges.</a:t>
              </a:r>
              <a:endParaRPr lang="en-US" altLang="en-US" sz="2800">
                <a:solidFill>
                  <a:srgbClr val="006600"/>
                </a:solidFill>
                <a:latin typeface="Times New Roman" panose="02020603050405020304" pitchFamily="18" charset="0"/>
              </a:endParaRPr>
            </a:p>
          </p:txBody>
        </p:sp>
        <p:sp>
          <p:nvSpPr>
            <p:cNvPr id="140097" name="Rectangle 1857">
              <a:extLst>
                <a:ext uri="{FF2B5EF4-FFF2-40B4-BE49-F238E27FC236}">
                  <a16:creationId xmlns:a16="http://schemas.microsoft.com/office/drawing/2014/main" id="{35897081-FADC-45CE-9CDB-70230217127C}"/>
                </a:ext>
              </a:extLst>
            </p:cNvPr>
            <p:cNvSpPr>
              <a:spLocks noChangeArrowheads="1"/>
            </p:cNvSpPr>
            <p:nvPr/>
          </p:nvSpPr>
          <p:spPr bwMode="auto">
            <a:xfrm>
              <a:off x="2820" y="4451"/>
              <a:ext cx="3000" cy="617"/>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Parameter sets generated by Monte-Carlo simulations</a:t>
              </a:r>
              <a:r>
                <a:rPr lang="en-US" altLang="zh-CN" sz="2800" b="1">
                  <a:solidFill>
                    <a:srgbClr val="006600"/>
                  </a:solidFill>
                  <a:latin typeface="Times New Roman" panose="02020603050405020304" pitchFamily="18" charset="0"/>
                  <a:ea typeface="SimSun" panose="02010600030101010101" pitchFamily="2" charset="-122"/>
                </a:rPr>
                <a:t>, </a:t>
              </a:r>
              <a:r>
                <a:rPr lang="en-US" altLang="en-US" sz="2800" b="1">
                  <a:solidFill>
                    <a:srgbClr val="006600"/>
                  </a:solidFill>
                  <a:latin typeface="Times New Roman" panose="02020603050405020304" pitchFamily="18" charset="0"/>
                </a:rPr>
                <a:t>ζ</a:t>
              </a:r>
              <a:r>
                <a:rPr lang="en-US" altLang="zh-CN" sz="2800" b="1" baseline="-25000">
                  <a:solidFill>
                    <a:srgbClr val="006600"/>
                  </a:solidFill>
                  <a:latin typeface="Times New Roman" panose="02020603050405020304" pitchFamily="18" charset="0"/>
                  <a:ea typeface="SimSun" panose="02010600030101010101" pitchFamily="2" charset="-122"/>
                </a:rPr>
                <a:t>k</a:t>
              </a:r>
              <a:endParaRPr lang="en-US" altLang="en-US" sz="2800" b="1" baseline="-25000">
                <a:solidFill>
                  <a:srgbClr val="006600"/>
                </a:solidFill>
                <a:latin typeface="Times New Roman" panose="02020603050405020304" pitchFamily="18" charset="0"/>
                <a:ea typeface="SimSun" panose="02010600030101010101" pitchFamily="2" charset="-122"/>
              </a:endParaRPr>
            </a:p>
          </p:txBody>
        </p:sp>
        <p:sp>
          <p:nvSpPr>
            <p:cNvPr id="140098" name="Rectangle 1858">
              <a:extLst>
                <a:ext uri="{FF2B5EF4-FFF2-40B4-BE49-F238E27FC236}">
                  <a16:creationId xmlns:a16="http://schemas.microsoft.com/office/drawing/2014/main" id="{D3EAF89A-AAB2-413F-BE35-870BE4CD134F}"/>
                </a:ext>
              </a:extLst>
            </p:cNvPr>
            <p:cNvSpPr>
              <a:spLocks noChangeArrowheads="1"/>
            </p:cNvSpPr>
            <p:nvPr/>
          </p:nvSpPr>
          <p:spPr bwMode="auto">
            <a:xfrm>
              <a:off x="2820" y="5376"/>
              <a:ext cx="6300" cy="618"/>
            </a:xfrm>
            <a:prstGeom prst="rect">
              <a:avLst/>
            </a:prstGeom>
            <a:solidFill>
              <a:srgbClr val="FFFFCC"/>
            </a:solidFill>
            <a:ln w="76200">
              <a:solidFill>
                <a:srgbClr val="FF0000"/>
              </a:solidFill>
              <a:miter lim="800000"/>
              <a:headEnd/>
              <a:tailEnd/>
            </a:ln>
          </p:spPr>
          <p:txBody>
            <a:bodyPr/>
            <a:lstStyle/>
            <a:p>
              <a:pPr lvl="1"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Evaluate model (SHALSTAB or SINMAP) for all terrain and landslide points for each parameter set. </a:t>
              </a:r>
              <a:endParaRPr lang="en-US" altLang="en-US" sz="2800">
                <a:solidFill>
                  <a:srgbClr val="006600"/>
                </a:solidFill>
                <a:latin typeface="Times New Roman" panose="02020603050405020304" pitchFamily="18" charset="0"/>
              </a:endParaRPr>
            </a:p>
          </p:txBody>
        </p:sp>
        <p:sp>
          <p:nvSpPr>
            <p:cNvPr id="140099" name="Rectangle 1859">
              <a:extLst>
                <a:ext uri="{FF2B5EF4-FFF2-40B4-BE49-F238E27FC236}">
                  <a16:creationId xmlns:a16="http://schemas.microsoft.com/office/drawing/2014/main" id="{B5452809-D647-4BBD-82FF-C5B381FB7E09}"/>
                </a:ext>
              </a:extLst>
            </p:cNvPr>
            <p:cNvSpPr>
              <a:spLocks noChangeArrowheads="1"/>
            </p:cNvSpPr>
            <p:nvPr/>
          </p:nvSpPr>
          <p:spPr bwMode="auto">
            <a:xfrm>
              <a:off x="4320" y="6302"/>
              <a:ext cx="3000" cy="617"/>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Stability index sets O={x</a:t>
              </a:r>
              <a:r>
                <a:rPr lang="en-US" altLang="zh-CN" sz="2800" baseline="-25000">
                  <a:solidFill>
                    <a:srgbClr val="006600"/>
                  </a:solidFill>
                  <a:latin typeface="Times New Roman" panose="02020603050405020304" pitchFamily="18" charset="0"/>
                  <a:ea typeface="SimSun" panose="02010600030101010101" pitchFamily="2" charset="-122"/>
                </a:rPr>
                <a:t>i</a:t>
              </a:r>
              <a:r>
                <a:rPr lang="en-US" altLang="zh-CN" sz="2800">
                  <a:solidFill>
                    <a:srgbClr val="006600"/>
                  </a:solidFill>
                  <a:latin typeface="Times New Roman" panose="02020603050405020304" pitchFamily="18" charset="0"/>
                  <a:ea typeface="SimSun" panose="02010600030101010101" pitchFamily="2" charset="-122"/>
                </a:rPr>
                <a:t>}, R={x</a:t>
              </a:r>
              <a:r>
                <a:rPr lang="en-US" altLang="zh-CN" sz="2800" baseline="-25000">
                  <a:solidFill>
                    <a:srgbClr val="006600"/>
                  </a:solidFill>
                  <a:latin typeface="Times New Roman" panose="02020603050405020304" pitchFamily="18" charset="0"/>
                  <a:ea typeface="SimSun" panose="02010600030101010101" pitchFamily="2" charset="-122"/>
                </a:rPr>
                <a:t>j</a:t>
              </a:r>
              <a:r>
                <a:rPr lang="en-US" altLang="zh-CN" sz="2800">
                  <a:solidFill>
                    <a:srgbClr val="006600"/>
                  </a:solidFill>
                  <a:latin typeface="Times New Roman" panose="02020603050405020304" pitchFamily="18" charset="0"/>
                  <a:ea typeface="SimSun" panose="02010600030101010101" pitchFamily="2" charset="-122"/>
                </a:rPr>
                <a:t>}for</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all </a:t>
              </a:r>
              <a:r>
                <a:rPr lang="en-US" altLang="en-US" sz="2800" b="1">
                  <a:solidFill>
                    <a:srgbClr val="006600"/>
                  </a:solidFill>
                  <a:latin typeface="Times New Roman" panose="02020603050405020304" pitchFamily="18" charset="0"/>
                </a:rPr>
                <a:t>ζ</a:t>
              </a:r>
              <a:r>
                <a:rPr lang="en-US" altLang="zh-CN" sz="2800" b="1" baseline="-25000">
                  <a:solidFill>
                    <a:srgbClr val="006600"/>
                  </a:solidFill>
                  <a:latin typeface="Times New Roman" panose="02020603050405020304" pitchFamily="18" charset="0"/>
                  <a:ea typeface="SimSun" panose="02010600030101010101" pitchFamily="2" charset="-122"/>
                </a:rPr>
                <a:t>k</a:t>
              </a:r>
              <a:endParaRPr lang="en-US" altLang="en-US" sz="2800" b="1" baseline="-25000">
                <a:solidFill>
                  <a:srgbClr val="006600"/>
                </a:solidFill>
                <a:latin typeface="Times New Roman" panose="02020603050405020304" pitchFamily="18" charset="0"/>
                <a:ea typeface="SimSun" panose="02010600030101010101" pitchFamily="2" charset="-122"/>
              </a:endParaRPr>
            </a:p>
          </p:txBody>
        </p:sp>
        <p:sp>
          <p:nvSpPr>
            <p:cNvPr id="140100" name="Rectangle 1860">
              <a:extLst>
                <a:ext uri="{FF2B5EF4-FFF2-40B4-BE49-F238E27FC236}">
                  <a16:creationId xmlns:a16="http://schemas.microsoft.com/office/drawing/2014/main" id="{95616E48-1473-4ABE-9D6F-83C6ECE55DB0}"/>
                </a:ext>
              </a:extLst>
            </p:cNvPr>
            <p:cNvSpPr>
              <a:spLocks noChangeArrowheads="1"/>
            </p:cNvSpPr>
            <p:nvPr/>
          </p:nvSpPr>
          <p:spPr bwMode="auto">
            <a:xfrm>
              <a:off x="4320" y="7228"/>
              <a:ext cx="3000" cy="462"/>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Evaluation of objective function ,</a:t>
              </a:r>
              <a:r>
                <a:rPr lang="en-US" altLang="zh-CN" sz="2800" b="1" i="1">
                  <a:solidFill>
                    <a:srgbClr val="006600"/>
                  </a:solidFill>
                  <a:latin typeface="Times New Roman" panose="02020603050405020304" pitchFamily="18" charset="0"/>
                  <a:ea typeface="SimSun" panose="02010600030101010101" pitchFamily="2" charset="-122"/>
                </a:rPr>
                <a:t>Q</a:t>
              </a:r>
              <a:r>
                <a:rPr lang="en-US" altLang="zh-CN" sz="2800">
                  <a:solidFill>
                    <a:srgbClr val="006600"/>
                  </a:solidFill>
                  <a:latin typeface="Times New Roman" panose="02020603050405020304" pitchFamily="18" charset="0"/>
                  <a:ea typeface="SimSun" panose="02010600030101010101" pitchFamily="2" charset="-122"/>
                </a:rPr>
                <a:t>.</a:t>
              </a:r>
              <a:endParaRPr lang="en-US" altLang="en-US" sz="2800">
                <a:solidFill>
                  <a:srgbClr val="006600"/>
                </a:solidFill>
                <a:latin typeface="Times New Roman" panose="02020603050405020304" pitchFamily="18" charset="0"/>
              </a:endParaRPr>
            </a:p>
          </p:txBody>
        </p:sp>
        <p:sp>
          <p:nvSpPr>
            <p:cNvPr id="140101" name="Rectangle 1861">
              <a:extLst>
                <a:ext uri="{FF2B5EF4-FFF2-40B4-BE49-F238E27FC236}">
                  <a16:creationId xmlns:a16="http://schemas.microsoft.com/office/drawing/2014/main" id="{7739DF66-BAAC-4F00-A6FA-2BAAEFF28765}"/>
                </a:ext>
              </a:extLst>
            </p:cNvPr>
            <p:cNvSpPr>
              <a:spLocks noChangeArrowheads="1"/>
            </p:cNvSpPr>
            <p:nvPr/>
          </p:nvSpPr>
          <p:spPr bwMode="auto">
            <a:xfrm>
              <a:off x="4320" y="7999"/>
              <a:ext cx="3000" cy="617"/>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List of </a:t>
              </a:r>
              <a:r>
                <a:rPr lang="en-US" altLang="zh-CN" sz="2800" b="1" i="1">
                  <a:solidFill>
                    <a:srgbClr val="006600"/>
                  </a:solidFill>
                  <a:latin typeface="Times New Roman" panose="02020603050405020304" pitchFamily="18" charset="0"/>
                  <a:ea typeface="SimSun" panose="02010600030101010101" pitchFamily="2" charset="-122"/>
                </a:rPr>
                <a:t>Q</a:t>
              </a:r>
              <a:r>
                <a:rPr lang="en-US" altLang="zh-CN" sz="2800" b="1" i="1" baseline="-25000">
                  <a:solidFill>
                    <a:srgbClr val="006600"/>
                  </a:solidFill>
                  <a:latin typeface="Times New Roman" panose="02020603050405020304" pitchFamily="18" charset="0"/>
                  <a:ea typeface="SimSun" panose="02010600030101010101" pitchFamily="2" charset="-122"/>
                </a:rPr>
                <a:t>k</a:t>
              </a:r>
              <a:r>
                <a:rPr lang="en-US" altLang="zh-CN" sz="2800">
                  <a:solidFill>
                    <a:srgbClr val="006600"/>
                  </a:solidFill>
                  <a:latin typeface="Times New Roman" panose="02020603050405020304" pitchFamily="18" charset="0"/>
                  <a:ea typeface="SimSun" panose="02010600030101010101" pitchFamily="2" charset="-122"/>
                </a:rPr>
                <a:t> for each parameter set </a:t>
              </a:r>
              <a:r>
                <a:rPr lang="en-US" altLang="en-US" sz="2800" b="1">
                  <a:solidFill>
                    <a:srgbClr val="006600"/>
                  </a:solidFill>
                  <a:latin typeface="Times New Roman" panose="02020603050405020304" pitchFamily="18" charset="0"/>
                </a:rPr>
                <a:t>ζ</a:t>
              </a:r>
              <a:r>
                <a:rPr lang="en-US" altLang="zh-CN" sz="2800" b="1" baseline="-25000">
                  <a:solidFill>
                    <a:srgbClr val="006600"/>
                  </a:solidFill>
                  <a:latin typeface="Times New Roman" panose="02020603050405020304" pitchFamily="18" charset="0"/>
                  <a:ea typeface="SimSun" panose="02010600030101010101" pitchFamily="2" charset="-122"/>
                </a:rPr>
                <a:t>k</a:t>
              </a:r>
              <a:endParaRPr lang="en-US" altLang="en-US" sz="2800" b="1" baseline="-25000">
                <a:solidFill>
                  <a:srgbClr val="006600"/>
                </a:solidFill>
                <a:latin typeface="Times New Roman" panose="02020603050405020304" pitchFamily="18" charset="0"/>
              </a:endParaRPr>
            </a:p>
          </p:txBody>
        </p:sp>
        <p:sp>
          <p:nvSpPr>
            <p:cNvPr id="140102" name="Rectangle 1862">
              <a:extLst>
                <a:ext uri="{FF2B5EF4-FFF2-40B4-BE49-F238E27FC236}">
                  <a16:creationId xmlns:a16="http://schemas.microsoft.com/office/drawing/2014/main" id="{2D9A73C1-4657-4FD2-A4B3-F2F76756184D}"/>
                </a:ext>
              </a:extLst>
            </p:cNvPr>
            <p:cNvSpPr>
              <a:spLocks noChangeArrowheads="1"/>
            </p:cNvSpPr>
            <p:nvPr/>
          </p:nvSpPr>
          <p:spPr bwMode="auto">
            <a:xfrm>
              <a:off x="5970" y="3679"/>
              <a:ext cx="1500" cy="1388"/>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Representative</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terrain</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points.</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(θ, a )</a:t>
              </a:r>
              <a:r>
                <a:rPr lang="en-US" altLang="zh-CN" sz="2800" baseline="-25000">
                  <a:solidFill>
                    <a:srgbClr val="006600"/>
                  </a:solidFill>
                  <a:latin typeface="Times New Roman" panose="02020603050405020304" pitchFamily="18" charset="0"/>
                  <a:ea typeface="SimSun" panose="02010600030101010101" pitchFamily="2" charset="-122"/>
                </a:rPr>
                <a:t>i</a:t>
              </a:r>
              <a:endParaRPr lang="en-US" altLang="en-US" sz="2800">
                <a:solidFill>
                  <a:srgbClr val="006600"/>
                </a:solidFill>
                <a:latin typeface="Times New Roman" panose="02020603050405020304" pitchFamily="18" charset="0"/>
              </a:endParaRPr>
            </a:p>
          </p:txBody>
        </p:sp>
        <p:sp>
          <p:nvSpPr>
            <p:cNvPr id="140103" name="Rectangle 1863">
              <a:extLst>
                <a:ext uri="{FF2B5EF4-FFF2-40B4-BE49-F238E27FC236}">
                  <a16:creationId xmlns:a16="http://schemas.microsoft.com/office/drawing/2014/main" id="{FB7C5B58-DCFE-4CB6-8EF3-C3AE126C4748}"/>
                </a:ext>
              </a:extLst>
            </p:cNvPr>
            <p:cNvSpPr>
              <a:spLocks noChangeArrowheads="1"/>
            </p:cNvSpPr>
            <p:nvPr/>
          </p:nvSpPr>
          <p:spPr bwMode="auto">
            <a:xfrm>
              <a:off x="7770" y="3679"/>
              <a:ext cx="1350" cy="1389"/>
            </a:xfrm>
            <a:prstGeom prst="rect">
              <a:avLst/>
            </a:prstGeom>
            <a:solidFill>
              <a:srgbClr val="FFFFCC"/>
            </a:solidFill>
            <a:ln w="76200">
              <a:solidFill>
                <a:srgbClr val="FF0000"/>
              </a:solidFill>
              <a:miter lim="800000"/>
              <a:headEnd/>
              <a:tailEnd/>
            </a:ln>
          </p:spPr>
          <p:txBody>
            <a:bodyPr/>
            <a:lstStyle/>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Landslide</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initiation</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points</a:t>
              </a:r>
            </a:p>
            <a:p>
              <a:pPr algn="ctr">
                <a:spcBef>
                  <a:spcPct val="50000"/>
                </a:spcBef>
              </a:pPr>
              <a:r>
                <a:rPr lang="en-US" altLang="zh-CN" sz="2800">
                  <a:solidFill>
                    <a:srgbClr val="006600"/>
                  </a:solidFill>
                  <a:latin typeface="Times New Roman" panose="02020603050405020304" pitchFamily="18" charset="0"/>
                  <a:ea typeface="SimSun" panose="02010600030101010101" pitchFamily="2" charset="-122"/>
                </a:rPr>
                <a:t>(θ, a )</a:t>
              </a:r>
              <a:r>
                <a:rPr lang="en-US" altLang="zh-CN" sz="2800" baseline="-25000">
                  <a:solidFill>
                    <a:srgbClr val="006600"/>
                  </a:solidFill>
                  <a:latin typeface="Times New Roman" panose="02020603050405020304" pitchFamily="18" charset="0"/>
                  <a:ea typeface="SimSun" panose="02010600030101010101" pitchFamily="2" charset="-122"/>
                </a:rPr>
                <a:t>j</a:t>
              </a:r>
              <a:endParaRPr lang="en-US" altLang="zh-CN" sz="2800">
                <a:solidFill>
                  <a:srgbClr val="006600"/>
                </a:solidFill>
                <a:latin typeface="Times New Roman" panose="02020603050405020304" pitchFamily="18" charset="0"/>
                <a:ea typeface="SimSun" panose="02010600030101010101" pitchFamily="2" charset="-122"/>
              </a:endParaRPr>
            </a:p>
            <a:p>
              <a:pPr>
                <a:spcBef>
                  <a:spcPct val="50000"/>
                </a:spcBef>
              </a:pPr>
              <a:endParaRPr lang="en-US" altLang="en-US" sz="2800">
                <a:solidFill>
                  <a:srgbClr val="006600"/>
                </a:solidFill>
                <a:latin typeface="Times New Roman" panose="02020603050405020304" pitchFamily="18" charset="0"/>
              </a:endParaRPr>
            </a:p>
          </p:txBody>
        </p:sp>
        <p:sp>
          <p:nvSpPr>
            <p:cNvPr id="140104" name="Line 1864">
              <a:extLst>
                <a:ext uri="{FF2B5EF4-FFF2-40B4-BE49-F238E27FC236}">
                  <a16:creationId xmlns:a16="http://schemas.microsoft.com/office/drawing/2014/main" id="{458E1798-1311-43E0-9574-ABEDDF7AA6D5}"/>
                </a:ext>
              </a:extLst>
            </p:cNvPr>
            <p:cNvSpPr>
              <a:spLocks noChangeShapeType="1"/>
            </p:cNvSpPr>
            <p:nvPr/>
          </p:nvSpPr>
          <p:spPr bwMode="auto">
            <a:xfrm>
              <a:off x="4320" y="4142"/>
              <a:ext cx="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105" name="Line 1865">
              <a:extLst>
                <a:ext uri="{FF2B5EF4-FFF2-40B4-BE49-F238E27FC236}">
                  <a16:creationId xmlns:a16="http://schemas.microsoft.com/office/drawing/2014/main" id="{6D481217-F5CA-40E4-862B-F8B0B7E17C4D}"/>
                </a:ext>
              </a:extLst>
            </p:cNvPr>
            <p:cNvSpPr>
              <a:spLocks noChangeShapeType="1"/>
            </p:cNvSpPr>
            <p:nvPr/>
          </p:nvSpPr>
          <p:spPr bwMode="auto">
            <a:xfrm>
              <a:off x="4320" y="5068"/>
              <a:ext cx="0" cy="3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106" name="Line 1866">
              <a:extLst>
                <a:ext uri="{FF2B5EF4-FFF2-40B4-BE49-F238E27FC236}">
                  <a16:creationId xmlns:a16="http://schemas.microsoft.com/office/drawing/2014/main" id="{3EE2224C-7B7C-4464-8954-B3AFFFD42B49}"/>
                </a:ext>
              </a:extLst>
            </p:cNvPr>
            <p:cNvSpPr>
              <a:spLocks noChangeShapeType="1"/>
            </p:cNvSpPr>
            <p:nvPr/>
          </p:nvSpPr>
          <p:spPr bwMode="auto">
            <a:xfrm>
              <a:off x="6570" y="5068"/>
              <a:ext cx="0" cy="3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107" name="Line 1867">
              <a:extLst>
                <a:ext uri="{FF2B5EF4-FFF2-40B4-BE49-F238E27FC236}">
                  <a16:creationId xmlns:a16="http://schemas.microsoft.com/office/drawing/2014/main" id="{1664815E-8B66-499A-AED8-A720608305F8}"/>
                </a:ext>
              </a:extLst>
            </p:cNvPr>
            <p:cNvSpPr>
              <a:spLocks noChangeShapeType="1"/>
            </p:cNvSpPr>
            <p:nvPr/>
          </p:nvSpPr>
          <p:spPr bwMode="auto">
            <a:xfrm>
              <a:off x="8370" y="5068"/>
              <a:ext cx="0" cy="3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108" name="Line 1868">
              <a:extLst>
                <a:ext uri="{FF2B5EF4-FFF2-40B4-BE49-F238E27FC236}">
                  <a16:creationId xmlns:a16="http://schemas.microsoft.com/office/drawing/2014/main" id="{A18AE4BE-BF96-4CA6-905F-C42794576BEE}"/>
                </a:ext>
              </a:extLst>
            </p:cNvPr>
            <p:cNvSpPr>
              <a:spLocks noChangeShapeType="1"/>
            </p:cNvSpPr>
            <p:nvPr/>
          </p:nvSpPr>
          <p:spPr bwMode="auto">
            <a:xfrm>
              <a:off x="5820" y="5993"/>
              <a:ext cx="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109" name="Line 1869">
              <a:extLst>
                <a:ext uri="{FF2B5EF4-FFF2-40B4-BE49-F238E27FC236}">
                  <a16:creationId xmlns:a16="http://schemas.microsoft.com/office/drawing/2014/main" id="{8902704E-7959-4A73-B0A4-A714BDE360A6}"/>
                </a:ext>
              </a:extLst>
            </p:cNvPr>
            <p:cNvSpPr>
              <a:spLocks noChangeShapeType="1"/>
            </p:cNvSpPr>
            <p:nvPr/>
          </p:nvSpPr>
          <p:spPr bwMode="auto">
            <a:xfrm>
              <a:off x="5820" y="6919"/>
              <a:ext cx="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110" name="Line 1870">
              <a:extLst>
                <a:ext uri="{FF2B5EF4-FFF2-40B4-BE49-F238E27FC236}">
                  <a16:creationId xmlns:a16="http://schemas.microsoft.com/office/drawing/2014/main" id="{EF438CD4-C37D-40B2-A349-4A266CC5D3BD}"/>
                </a:ext>
              </a:extLst>
            </p:cNvPr>
            <p:cNvSpPr>
              <a:spLocks noChangeShapeType="1"/>
            </p:cNvSpPr>
            <p:nvPr/>
          </p:nvSpPr>
          <p:spPr bwMode="auto">
            <a:xfrm>
              <a:off x="5820" y="7690"/>
              <a:ext cx="1"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0114" name="AutoShape 1874">
            <a:extLst>
              <a:ext uri="{FF2B5EF4-FFF2-40B4-BE49-F238E27FC236}">
                <a16:creationId xmlns:a16="http://schemas.microsoft.com/office/drawing/2014/main" id="{2F8A3E80-C22E-4F3B-85E8-C471BC2EC49B}"/>
              </a:ext>
            </a:extLst>
          </p:cNvPr>
          <p:cNvSpPr>
            <a:spLocks/>
          </p:cNvSpPr>
          <p:nvPr/>
        </p:nvSpPr>
        <p:spPr bwMode="auto">
          <a:xfrm>
            <a:off x="9563100" y="6905625"/>
            <a:ext cx="428625" cy="3771900"/>
          </a:xfrm>
          <a:prstGeom prst="rightBrace">
            <a:avLst>
              <a:gd name="adj1" fmla="val 73333"/>
              <a:gd name="adj2"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cxnSp>
        <p:nvCxnSpPr>
          <p:cNvPr id="140116" name="AutoShape 1876">
            <a:extLst>
              <a:ext uri="{FF2B5EF4-FFF2-40B4-BE49-F238E27FC236}">
                <a16:creationId xmlns:a16="http://schemas.microsoft.com/office/drawing/2014/main" id="{032A9E27-B67B-4EB0-87C6-F1656BC1EB91}"/>
              </a:ext>
            </a:extLst>
          </p:cNvPr>
          <p:cNvCxnSpPr>
            <a:cxnSpLocks noChangeShapeType="1"/>
            <a:stCxn id="140114" idx="1"/>
            <a:endCxn id="140096" idx="1"/>
          </p:cNvCxnSpPr>
          <p:nvPr/>
        </p:nvCxnSpPr>
        <p:spPr bwMode="auto">
          <a:xfrm flipV="1">
            <a:off x="10029825" y="4014788"/>
            <a:ext cx="4203700" cy="4776787"/>
          </a:xfrm>
          <a:prstGeom prst="bentConnector3">
            <a:avLst>
              <a:gd name="adj1" fmla="val 66310"/>
            </a:avLst>
          </a:prstGeom>
          <a:noFill/>
          <a:ln w="762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117" name="AutoShape 1877">
            <a:extLst>
              <a:ext uri="{FF2B5EF4-FFF2-40B4-BE49-F238E27FC236}">
                <a16:creationId xmlns:a16="http://schemas.microsoft.com/office/drawing/2014/main" id="{7A6748C0-FF9D-4338-ABCD-5C407E96FC87}"/>
              </a:ext>
            </a:extLst>
          </p:cNvPr>
          <p:cNvSpPr>
            <a:spLocks/>
          </p:cNvSpPr>
          <p:nvPr/>
        </p:nvSpPr>
        <p:spPr bwMode="auto">
          <a:xfrm>
            <a:off x="9477375" y="4438650"/>
            <a:ext cx="88900" cy="657225"/>
          </a:xfrm>
          <a:prstGeom prst="rightBrace">
            <a:avLst>
              <a:gd name="adj1" fmla="val 61607"/>
              <a:gd name="adj2"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cxnSp>
        <p:nvCxnSpPr>
          <p:cNvPr id="140118" name="AutoShape 1878">
            <a:extLst>
              <a:ext uri="{FF2B5EF4-FFF2-40B4-BE49-F238E27FC236}">
                <a16:creationId xmlns:a16="http://schemas.microsoft.com/office/drawing/2014/main" id="{CD7D9CA1-95C6-4B87-8033-A437DD365666}"/>
              </a:ext>
            </a:extLst>
          </p:cNvPr>
          <p:cNvCxnSpPr>
            <a:cxnSpLocks noChangeShapeType="1"/>
            <a:stCxn id="140117" idx="1"/>
            <a:endCxn id="140097" idx="1"/>
          </p:cNvCxnSpPr>
          <p:nvPr/>
        </p:nvCxnSpPr>
        <p:spPr bwMode="auto">
          <a:xfrm>
            <a:off x="9604375" y="4767263"/>
            <a:ext cx="4629150" cy="1036637"/>
          </a:xfrm>
          <a:prstGeom prst="bentConnector3">
            <a:avLst>
              <a:gd name="adj1" fmla="val 50000"/>
            </a:avLst>
          </a:prstGeom>
          <a:noFill/>
          <a:ln w="762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119" name="AutoShape 1879">
            <a:extLst>
              <a:ext uri="{FF2B5EF4-FFF2-40B4-BE49-F238E27FC236}">
                <a16:creationId xmlns:a16="http://schemas.microsoft.com/office/drawing/2014/main" id="{7B77C841-AB23-4F54-A69A-5A3FDBDF9BE4}"/>
              </a:ext>
            </a:extLst>
          </p:cNvPr>
          <p:cNvSpPr>
            <a:spLocks/>
          </p:cNvSpPr>
          <p:nvPr/>
        </p:nvSpPr>
        <p:spPr bwMode="auto">
          <a:xfrm>
            <a:off x="9496425" y="3619500"/>
            <a:ext cx="88900" cy="657225"/>
          </a:xfrm>
          <a:prstGeom prst="rightBrace">
            <a:avLst>
              <a:gd name="adj1" fmla="val 61607"/>
              <a:gd name="adj2"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0125" name="Text Box 1885">
            <a:extLst>
              <a:ext uri="{FF2B5EF4-FFF2-40B4-BE49-F238E27FC236}">
                <a16:creationId xmlns:a16="http://schemas.microsoft.com/office/drawing/2014/main" id="{7577F020-FC3C-465E-AE95-5975930FDA33}"/>
              </a:ext>
            </a:extLst>
          </p:cNvPr>
          <p:cNvSpPr txBox="1">
            <a:spLocks noChangeArrowheads="1"/>
          </p:cNvSpPr>
          <p:nvPr/>
        </p:nvSpPr>
        <p:spPr bwMode="auto">
          <a:xfrm>
            <a:off x="16862425" y="14509750"/>
            <a:ext cx="4024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u="sng">
                <a:solidFill>
                  <a:srgbClr val="006600"/>
                </a:solidFill>
              </a:rPr>
              <a:t>Chi-square test </a:t>
            </a:r>
          </a:p>
        </p:txBody>
      </p:sp>
      <p:sp>
        <p:nvSpPr>
          <p:cNvPr id="140127" name="AutoShape 1887">
            <a:extLst>
              <a:ext uri="{FF2B5EF4-FFF2-40B4-BE49-F238E27FC236}">
                <a16:creationId xmlns:a16="http://schemas.microsoft.com/office/drawing/2014/main" id="{AC23F4C4-C5E9-4CF9-B772-1CD127CEC0E0}"/>
              </a:ext>
            </a:extLst>
          </p:cNvPr>
          <p:cNvSpPr>
            <a:spLocks/>
          </p:cNvSpPr>
          <p:nvPr/>
        </p:nvSpPr>
        <p:spPr bwMode="auto">
          <a:xfrm>
            <a:off x="1790700" y="5334000"/>
            <a:ext cx="88900" cy="609600"/>
          </a:xfrm>
          <a:prstGeom prst="leftBrace">
            <a:avLst>
              <a:gd name="adj1" fmla="val 57143"/>
              <a:gd name="adj2"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cxnSp>
        <p:nvCxnSpPr>
          <p:cNvPr id="140128" name="AutoShape 1888">
            <a:extLst>
              <a:ext uri="{FF2B5EF4-FFF2-40B4-BE49-F238E27FC236}">
                <a16:creationId xmlns:a16="http://schemas.microsoft.com/office/drawing/2014/main" id="{37EC3EB6-838C-4F81-908C-30573BC5C7CC}"/>
              </a:ext>
            </a:extLst>
          </p:cNvPr>
          <p:cNvCxnSpPr>
            <a:cxnSpLocks noChangeShapeType="1"/>
            <a:stCxn id="140127" idx="1"/>
            <a:endCxn id="140103" idx="0"/>
          </p:cNvCxnSpPr>
          <p:nvPr/>
        </p:nvCxnSpPr>
        <p:spPr bwMode="auto">
          <a:xfrm rot="10800000" flipH="1">
            <a:off x="1752600" y="3487738"/>
            <a:ext cx="24723725" cy="2151062"/>
          </a:xfrm>
          <a:prstGeom prst="bentConnector4">
            <a:avLst>
              <a:gd name="adj1" fmla="val -769"/>
              <a:gd name="adj2" fmla="val 131435"/>
            </a:avLst>
          </a:prstGeom>
          <a:noFill/>
          <a:ln w="762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129" name="Text Box 1889">
            <a:extLst>
              <a:ext uri="{FF2B5EF4-FFF2-40B4-BE49-F238E27FC236}">
                <a16:creationId xmlns:a16="http://schemas.microsoft.com/office/drawing/2014/main" id="{22676A24-AC29-424D-ADD6-E266C0870D0A}"/>
              </a:ext>
            </a:extLst>
          </p:cNvPr>
          <p:cNvSpPr txBox="1">
            <a:spLocks noChangeArrowheads="1"/>
          </p:cNvSpPr>
          <p:nvPr/>
        </p:nvSpPr>
        <p:spPr bwMode="auto">
          <a:xfrm>
            <a:off x="17233900" y="15367000"/>
            <a:ext cx="14663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Tests difference between observed and expected frequencies used to evaluate whether models are different at thresholds corresponding to specific proportions of unstable terrain.</a:t>
            </a:r>
          </a:p>
        </p:txBody>
      </p:sp>
      <p:sp>
        <p:nvSpPr>
          <p:cNvPr id="140130" name="Text Box 1890">
            <a:extLst>
              <a:ext uri="{FF2B5EF4-FFF2-40B4-BE49-F238E27FC236}">
                <a16:creationId xmlns:a16="http://schemas.microsoft.com/office/drawing/2014/main" id="{9351FD1F-3C3A-46EE-90FE-45B3A46C3EB8}"/>
              </a:ext>
            </a:extLst>
          </p:cNvPr>
          <p:cNvSpPr txBox="1">
            <a:spLocks noChangeArrowheads="1"/>
          </p:cNvSpPr>
          <p:nvPr/>
        </p:nvSpPr>
        <p:spPr bwMode="auto">
          <a:xfrm>
            <a:off x="17224375" y="17681575"/>
            <a:ext cx="1286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6600"/>
                </a:solidFill>
                <a:latin typeface="Times New Roman" panose="02020603050405020304" pitchFamily="18" charset="0"/>
              </a:rPr>
              <a:t>One model is designated as the reference model used to obtain the expected frequencies, e</a:t>
            </a:r>
            <a:r>
              <a:rPr lang="en-US" altLang="en-US" sz="2400" baseline="-25000">
                <a:solidFill>
                  <a:srgbClr val="006600"/>
                </a:solidFill>
                <a:latin typeface="Times New Roman" panose="02020603050405020304" pitchFamily="18" charset="0"/>
              </a:rPr>
              <a:t>i</a:t>
            </a:r>
            <a:r>
              <a:rPr lang="en-US" altLang="en-US" sz="2400">
                <a:solidFill>
                  <a:srgbClr val="006600"/>
                </a:solidFill>
                <a:latin typeface="Times New Roman" panose="02020603050405020304" pitchFamily="18" charset="0"/>
              </a:rPr>
              <a:t>.</a:t>
            </a:r>
            <a:endParaRPr lang="en-US" altLang="en-US" sz="2400" baseline="-25000">
              <a:solidFill>
                <a:srgbClr val="006600"/>
              </a:solidFill>
              <a:latin typeface="Times New Roman" panose="02020603050405020304" pitchFamily="18" charset="0"/>
            </a:endParaRPr>
          </a:p>
          <a:p>
            <a:r>
              <a:rPr lang="en-US" altLang="en-US" sz="2400">
                <a:solidFill>
                  <a:srgbClr val="990000"/>
                </a:solidFill>
                <a:latin typeface="Times New Roman" panose="02020603050405020304" pitchFamily="18" charset="0"/>
              </a:rPr>
              <a:t>The null hypothesis is that the observed frequencies from the other model are not significantly different.</a:t>
            </a:r>
          </a:p>
        </p:txBody>
      </p:sp>
      <p:sp>
        <p:nvSpPr>
          <p:cNvPr id="140132" name="Text Box 1892">
            <a:extLst>
              <a:ext uri="{FF2B5EF4-FFF2-40B4-BE49-F238E27FC236}">
                <a16:creationId xmlns:a16="http://schemas.microsoft.com/office/drawing/2014/main" id="{4AC15CCE-3D86-4A51-B117-D78DB10E1AD3}"/>
              </a:ext>
            </a:extLst>
          </p:cNvPr>
          <p:cNvSpPr txBox="1">
            <a:spLocks noChangeArrowheads="1"/>
          </p:cNvSpPr>
          <p:nvPr/>
        </p:nvSpPr>
        <p:spPr bwMode="auto">
          <a:xfrm>
            <a:off x="16957675" y="19534188"/>
            <a:ext cx="1472565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e</a:t>
            </a:r>
            <a:r>
              <a:rPr lang="en-US" altLang="en-US" sz="2400" baseline="-25000">
                <a:solidFill>
                  <a:srgbClr val="006600"/>
                </a:solidFill>
                <a:latin typeface="Times New Roman" panose="02020603050405020304" pitchFamily="18" charset="0"/>
              </a:rPr>
              <a:t>1</a:t>
            </a:r>
            <a:r>
              <a:rPr lang="en-US" altLang="en-US" sz="2400">
                <a:solidFill>
                  <a:srgbClr val="006600"/>
                </a:solidFill>
                <a:latin typeface="Times New Roman" panose="02020603050405020304" pitchFamily="18" charset="0"/>
              </a:rPr>
              <a:t> = Number of observed landslides in reference model </a:t>
            </a:r>
          </a:p>
          <a:p>
            <a:r>
              <a:rPr lang="en-US" altLang="en-US" sz="2400">
                <a:solidFill>
                  <a:srgbClr val="006600"/>
                </a:solidFill>
                <a:latin typeface="Times New Roman" panose="02020603050405020304" pitchFamily="18" charset="0"/>
              </a:rPr>
              <a:t>        unstable area.</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e</a:t>
            </a:r>
            <a:r>
              <a:rPr lang="en-US" altLang="en-US" sz="2400" baseline="-25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 Number of observed</a:t>
            </a:r>
            <a:r>
              <a:rPr lang="en-US" altLang="en-US" sz="2400">
                <a:latin typeface="Times New Roman" panose="02020603050405020304" pitchFamily="18" charset="0"/>
              </a:rPr>
              <a:t>  </a:t>
            </a:r>
            <a:r>
              <a:rPr lang="en-US" altLang="en-US" sz="2400">
                <a:solidFill>
                  <a:srgbClr val="006600"/>
                </a:solidFill>
                <a:latin typeface="Times New Roman" panose="02020603050405020304" pitchFamily="18" charset="0"/>
              </a:rPr>
              <a:t>landslides in reference model </a:t>
            </a:r>
          </a:p>
          <a:p>
            <a:r>
              <a:rPr lang="en-US" altLang="en-US" sz="2400">
                <a:solidFill>
                  <a:srgbClr val="006600"/>
                </a:solidFill>
                <a:latin typeface="Times New Roman" panose="02020603050405020304" pitchFamily="18" charset="0"/>
              </a:rPr>
              <a:t>        stable area.</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o</a:t>
            </a:r>
            <a:r>
              <a:rPr lang="en-US" altLang="en-US" sz="2400" baseline="-25000">
                <a:solidFill>
                  <a:srgbClr val="006600"/>
                </a:solidFill>
                <a:latin typeface="Times New Roman" panose="02020603050405020304" pitchFamily="18" charset="0"/>
              </a:rPr>
              <a:t>1</a:t>
            </a:r>
            <a:r>
              <a:rPr lang="en-US" altLang="en-US" sz="2400">
                <a:solidFill>
                  <a:srgbClr val="006600"/>
                </a:solidFill>
                <a:latin typeface="Times New Roman" panose="02020603050405020304" pitchFamily="18" charset="0"/>
              </a:rPr>
              <a:t> = Number of observed landslides in other model </a:t>
            </a:r>
          </a:p>
          <a:p>
            <a:r>
              <a:rPr lang="en-US" altLang="en-US" sz="2400">
                <a:solidFill>
                  <a:srgbClr val="006600"/>
                </a:solidFill>
                <a:latin typeface="Times New Roman" panose="02020603050405020304" pitchFamily="18" charset="0"/>
              </a:rPr>
              <a:t>        unstable area.</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o</a:t>
            </a:r>
            <a:r>
              <a:rPr lang="en-US" altLang="en-US" sz="2400" baseline="-25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 Number of observed</a:t>
            </a:r>
            <a:r>
              <a:rPr lang="en-US" altLang="en-US" sz="2400">
                <a:latin typeface="Times New Roman" panose="02020603050405020304" pitchFamily="18" charset="0"/>
              </a:rPr>
              <a:t>  </a:t>
            </a:r>
            <a:r>
              <a:rPr lang="en-US" altLang="en-US" sz="2400">
                <a:solidFill>
                  <a:srgbClr val="006600"/>
                </a:solidFill>
                <a:latin typeface="Times New Roman" panose="02020603050405020304" pitchFamily="18" charset="0"/>
              </a:rPr>
              <a:t>landslides in other model </a:t>
            </a:r>
          </a:p>
          <a:p>
            <a:r>
              <a:rPr lang="en-US" altLang="en-US" sz="2400">
                <a:solidFill>
                  <a:srgbClr val="006600"/>
                </a:solidFill>
                <a:latin typeface="Times New Roman" panose="02020603050405020304" pitchFamily="18" charset="0"/>
              </a:rPr>
              <a:t>        stable area.</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N = e</a:t>
            </a:r>
            <a:r>
              <a:rPr lang="en-US" altLang="en-US" sz="2400" baseline="-25000">
                <a:solidFill>
                  <a:srgbClr val="006600"/>
                </a:solidFill>
                <a:latin typeface="Times New Roman" panose="02020603050405020304" pitchFamily="18" charset="0"/>
              </a:rPr>
              <a:t>1</a:t>
            </a:r>
            <a:r>
              <a:rPr lang="en-US" altLang="en-US" sz="2400">
                <a:solidFill>
                  <a:srgbClr val="006600"/>
                </a:solidFill>
                <a:latin typeface="Times New Roman" panose="02020603050405020304" pitchFamily="18" charset="0"/>
              </a:rPr>
              <a:t> +e</a:t>
            </a:r>
            <a:r>
              <a:rPr lang="en-US" altLang="en-US" sz="2400" baseline="-25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 o</a:t>
            </a:r>
            <a:r>
              <a:rPr lang="en-US" altLang="en-US" sz="2400" baseline="-25000">
                <a:solidFill>
                  <a:srgbClr val="006600"/>
                </a:solidFill>
                <a:latin typeface="Times New Roman" panose="02020603050405020304" pitchFamily="18" charset="0"/>
              </a:rPr>
              <a:t>1</a:t>
            </a:r>
            <a:r>
              <a:rPr lang="en-US" altLang="en-US" sz="2400">
                <a:solidFill>
                  <a:srgbClr val="006600"/>
                </a:solidFill>
                <a:latin typeface="Times New Roman" panose="02020603050405020304" pitchFamily="18" charset="0"/>
              </a:rPr>
              <a:t> +o</a:t>
            </a:r>
            <a:r>
              <a:rPr lang="en-US" altLang="en-US" sz="2400" baseline="-25000">
                <a:solidFill>
                  <a:srgbClr val="006600"/>
                </a:solidFill>
                <a:latin typeface="Times New Roman" panose="02020603050405020304" pitchFamily="18" charset="0"/>
              </a:rPr>
              <a:t>2</a:t>
            </a:r>
            <a:r>
              <a:rPr lang="en-US" altLang="en-US" sz="2400">
                <a:solidFill>
                  <a:srgbClr val="006600"/>
                </a:solidFill>
                <a:latin typeface="Times New Roman" panose="02020603050405020304" pitchFamily="18" charset="0"/>
              </a:rPr>
              <a:t> = Total number of landslides</a:t>
            </a:r>
          </a:p>
          <a:p>
            <a:endParaRPr lang="en-US" altLang="en-US" sz="2400">
              <a:solidFill>
                <a:srgbClr val="006600"/>
              </a:solidFill>
              <a:latin typeface="Times New Roman" panose="02020603050405020304" pitchFamily="18" charset="0"/>
            </a:endParaRPr>
          </a:p>
          <a:p>
            <a:r>
              <a:rPr lang="en-US" altLang="en-US" sz="2400">
                <a:solidFill>
                  <a:srgbClr val="006600"/>
                </a:solidFill>
                <a:latin typeface="Times New Roman" panose="02020603050405020304" pitchFamily="18" charset="0"/>
              </a:rPr>
              <a:t>Degrees of freedom = 1.</a:t>
            </a:r>
          </a:p>
        </p:txBody>
      </p:sp>
      <p:graphicFrame>
        <p:nvGraphicFramePr>
          <p:cNvPr id="140654" name="Group 2414">
            <a:extLst>
              <a:ext uri="{FF2B5EF4-FFF2-40B4-BE49-F238E27FC236}">
                <a16:creationId xmlns:a16="http://schemas.microsoft.com/office/drawing/2014/main" id="{0D8FD058-0E50-4129-82EB-C912A5212B57}"/>
              </a:ext>
            </a:extLst>
          </p:cNvPr>
          <p:cNvGraphicFramePr>
            <a:graphicFrameLocks noGrp="1"/>
          </p:cNvGraphicFramePr>
          <p:nvPr/>
        </p:nvGraphicFramePr>
        <p:xfrm>
          <a:off x="24045863" y="19050000"/>
          <a:ext cx="7667625" cy="11004550"/>
        </p:xfrm>
        <a:graphic>
          <a:graphicData uri="http://schemas.openxmlformats.org/drawingml/2006/table">
            <a:tbl>
              <a:tblPr/>
              <a:tblGrid>
                <a:gridCol w="2509837">
                  <a:extLst>
                    <a:ext uri="{9D8B030D-6E8A-4147-A177-3AD203B41FA5}">
                      <a16:colId xmlns:a16="http://schemas.microsoft.com/office/drawing/2014/main" val="3439189145"/>
                    </a:ext>
                  </a:extLst>
                </a:gridCol>
                <a:gridCol w="1714500">
                  <a:extLst>
                    <a:ext uri="{9D8B030D-6E8A-4147-A177-3AD203B41FA5}">
                      <a16:colId xmlns:a16="http://schemas.microsoft.com/office/drawing/2014/main" val="2688472069"/>
                    </a:ext>
                  </a:extLst>
                </a:gridCol>
                <a:gridCol w="1219200">
                  <a:extLst>
                    <a:ext uri="{9D8B030D-6E8A-4147-A177-3AD203B41FA5}">
                      <a16:colId xmlns:a16="http://schemas.microsoft.com/office/drawing/2014/main" val="446186517"/>
                    </a:ext>
                  </a:extLst>
                </a:gridCol>
                <a:gridCol w="2224088">
                  <a:extLst>
                    <a:ext uri="{9D8B030D-6E8A-4147-A177-3AD203B41FA5}">
                      <a16:colId xmlns:a16="http://schemas.microsoft.com/office/drawing/2014/main" val="242581342"/>
                    </a:ext>
                  </a:extLst>
                </a:gridCol>
              </a:tblGrid>
              <a:tr h="631825">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At   F</a:t>
                      </a:r>
                      <a:r>
                        <a:rPr kumimoji="0" lang="en-US" altLang="en-US" sz="2400" b="0" i="0" u="none" strike="noStrike" cap="none" normalizeH="0" baseline="-30000">
                          <a:ln>
                            <a:noFill/>
                          </a:ln>
                          <a:solidFill>
                            <a:srgbClr val="006600"/>
                          </a:solidFill>
                          <a:effectLst/>
                          <a:latin typeface="Times New Roman" panose="02020603050405020304" pitchFamily="18" charset="0"/>
                          <a:cs typeface="Arial" panose="020B0604020202020204" pitchFamily="34" charset="0"/>
                        </a:rPr>
                        <a:t>R</a:t>
                      </a: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(x)</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χ</a:t>
                      </a:r>
                      <a:r>
                        <a:rPr kumimoji="0" lang="en-US" altLang="en-US" sz="2400" b="0" i="0" u="none" strike="noStrike" cap="none" normalizeH="0" baseline="30000">
                          <a:ln>
                            <a:noFill/>
                          </a:ln>
                          <a:solidFill>
                            <a:srgbClr val="006600"/>
                          </a:solidFill>
                          <a:effectLst/>
                          <a:latin typeface="Times New Roman" panose="02020603050405020304" pitchFamily="18" charset="0"/>
                          <a:cs typeface="Times New Roman" panose="02020603050405020304" pitchFamily="18" charset="0"/>
                        </a:rPr>
                        <a:t>2</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α</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3694446"/>
                  </a:ext>
                </a:extLst>
              </a:tr>
              <a:tr h="420688">
                <a:tc rowSpan="7">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SINMAP versus SHALSTAB*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0.05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3.67</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0.055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0240945"/>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4.56</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0.033</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9094955"/>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0.15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7.82</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0.0052</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5610754"/>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0.2</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19.50</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1x10</a:t>
                      </a:r>
                      <a:r>
                        <a:rPr kumimoji="0" lang="en-US" altLang="en-US" sz="2800" b="1" i="0" u="none" strike="noStrike" cap="none" normalizeH="0" baseline="30000">
                          <a:ln>
                            <a:noFill/>
                          </a:ln>
                          <a:solidFill>
                            <a:srgbClr val="990000"/>
                          </a:solidFill>
                          <a:effectLst/>
                          <a:latin typeface="Times New Roman" panose="02020603050405020304" pitchFamily="18" charset="0"/>
                          <a:cs typeface="Arial" panose="020B0604020202020204" pitchFamily="34" charset="0"/>
                        </a:rPr>
                        <a:t>-5</a:t>
                      </a:r>
                      <a:endParaRPr kumimoji="0" lang="en-US" altLang="en-US" sz="2800" b="1" i="0" u="none" strike="noStrike" cap="none" normalizeH="0" baseline="3000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9747726"/>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0.25</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16.44</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0.0001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363339"/>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0.3</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14.26</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0.0002</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6868252"/>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0.35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1.42</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0.233</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1291304"/>
                  </a:ext>
                </a:extLst>
              </a:tr>
              <a:tr h="419100">
                <a:tc rowSpan="7">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SINMAP versus SLOPE*</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0.05</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6.46</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0.011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281"/>
                  </a:ext>
                </a:extLst>
              </a:tr>
              <a:tr h="42068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34.71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4x10</a:t>
                      </a:r>
                      <a:r>
                        <a:rPr kumimoji="0" lang="en-US" altLang="en-US" sz="2800" b="1" i="0" u="none" strike="noStrike" cap="none" normalizeH="0" baseline="30000">
                          <a:ln>
                            <a:noFill/>
                          </a:ln>
                          <a:solidFill>
                            <a:srgbClr val="990000"/>
                          </a:solidFill>
                          <a:effectLst/>
                          <a:latin typeface="Times New Roman" panose="02020603050405020304" pitchFamily="18" charset="0"/>
                          <a:cs typeface="Arial" panose="020B0604020202020204" pitchFamily="34" charset="0"/>
                        </a:rPr>
                        <a:t>-9</a:t>
                      </a:r>
                      <a:endParaRPr kumimoji="0" lang="en-US" altLang="en-US" sz="2800" b="1" i="0" u="none" strike="noStrike" cap="none" normalizeH="0" baseline="3000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5100874"/>
                  </a:ext>
                </a:extLst>
              </a:tr>
              <a:tr h="419100">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0.15</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25.40</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 5x10</a:t>
                      </a:r>
                      <a:r>
                        <a:rPr kumimoji="0" lang="en-US" altLang="en-US" sz="2800" b="1" i="0" u="none" strike="noStrike" cap="none" normalizeH="0" baseline="30000">
                          <a:ln>
                            <a:noFill/>
                          </a:ln>
                          <a:solidFill>
                            <a:srgbClr val="990000"/>
                          </a:solidFill>
                          <a:effectLst/>
                          <a:latin typeface="Times New Roman" panose="02020603050405020304" pitchFamily="18" charset="0"/>
                          <a:cs typeface="Arial" panose="020B0604020202020204" pitchFamily="34" charset="0"/>
                        </a:rPr>
                        <a:t>-8</a:t>
                      </a:r>
                      <a:endParaRPr kumimoji="0" lang="en-US" altLang="en-US" sz="2800" b="1" i="0" u="none" strike="noStrike" cap="none" normalizeH="0" baseline="3000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3253586"/>
                  </a:ext>
                </a:extLst>
              </a:tr>
              <a:tr h="419100">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0.2</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23.47</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1.3x10</a:t>
                      </a:r>
                      <a:r>
                        <a:rPr kumimoji="0" lang="en-US" altLang="en-US" sz="2800" b="1" i="0" u="none" strike="noStrike" cap="none" normalizeH="0" baseline="30000">
                          <a:ln>
                            <a:noFill/>
                          </a:ln>
                          <a:solidFill>
                            <a:srgbClr val="990000"/>
                          </a:solidFill>
                          <a:effectLst/>
                          <a:latin typeface="Times New Roman" panose="02020603050405020304" pitchFamily="18" charset="0"/>
                          <a:cs typeface="Arial" panose="020B0604020202020204" pitchFamily="34" charset="0"/>
                        </a:rPr>
                        <a:t>-6</a:t>
                      </a:r>
                      <a:endParaRPr kumimoji="0" lang="en-US" altLang="en-US" sz="2800" b="1" i="0" u="none" strike="noStrike" cap="none" normalizeH="0" baseline="3000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0388277"/>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0.25</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5.71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0.017</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0279353"/>
                  </a:ext>
                </a:extLst>
              </a:tr>
              <a:tr h="349250">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0.3</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3.01</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0.083</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360455"/>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0.35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0.06</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0.799</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13755"/>
                  </a:ext>
                </a:extLst>
              </a:tr>
              <a:tr h="420688">
                <a:tc rowSpan="7">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SHALSTAB versus SLOPE*</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 </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0.05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0.38</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0.538</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6949709"/>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14.63</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0.0001</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633510"/>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0.15</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5.72</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0.017</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3709171"/>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0.2</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0.25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0.614</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9660653"/>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0.25</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4.48</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0.034</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4014201"/>
                  </a:ext>
                </a:extLst>
              </a:tr>
              <a:tr h="180975">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0.3</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8.36</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990000"/>
                          </a:solidFill>
                          <a:effectLst/>
                          <a:latin typeface="Times New Roman" panose="02020603050405020304" pitchFamily="18" charset="0"/>
                          <a:cs typeface="Arial" panose="020B0604020202020204" pitchFamily="34" charset="0"/>
                        </a:rPr>
                        <a:t>0.004</a:t>
                      </a:r>
                      <a:endParaRPr kumimoji="0" lang="en-US" altLang="en-US" sz="2800" b="1" i="0" u="none" strike="noStrike" cap="none" normalizeH="0" baseline="0">
                        <a:ln>
                          <a:noFill/>
                        </a:ln>
                        <a:solidFill>
                          <a:srgbClr val="99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2165843"/>
                  </a:ext>
                </a:extLst>
              </a:tr>
              <a:tr h="350838">
                <a:tc vMerge="1">
                  <a:txBody>
                    <a:bodyPr/>
                    <a:lstStyle/>
                    <a:p>
                      <a:endParaRPr lang="en-US"/>
                    </a:p>
                  </a:txBody>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0.35</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1.20</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4000">
                          <a:solidFill>
                            <a:schemeClr val="tx1"/>
                          </a:solidFill>
                          <a:latin typeface="Times New Roman" panose="02020603050405020304" pitchFamily="18" charset="0"/>
                        </a:defRPr>
                      </a:lvl1pPr>
                      <a:lvl2pPr>
                        <a:spcBef>
                          <a:spcPct val="20000"/>
                        </a:spcBef>
                        <a:defRPr sz="12200">
                          <a:solidFill>
                            <a:schemeClr val="tx1"/>
                          </a:solidFill>
                          <a:latin typeface="Times New Roman" panose="02020603050405020304" pitchFamily="18" charset="0"/>
                        </a:defRPr>
                      </a:lvl2pPr>
                      <a:lvl3pPr>
                        <a:spcBef>
                          <a:spcPct val="20000"/>
                        </a:spcBef>
                        <a:defRPr sz="10500">
                          <a:solidFill>
                            <a:schemeClr val="tx1"/>
                          </a:solidFill>
                          <a:latin typeface="Times New Roman" panose="02020603050405020304" pitchFamily="18" charset="0"/>
                        </a:defRPr>
                      </a:lvl3pPr>
                      <a:lvl4pPr>
                        <a:spcBef>
                          <a:spcPct val="20000"/>
                        </a:spcBef>
                        <a:defRPr sz="8800">
                          <a:solidFill>
                            <a:schemeClr val="tx1"/>
                          </a:solidFill>
                          <a:latin typeface="Times New Roman" panose="02020603050405020304" pitchFamily="18" charset="0"/>
                        </a:defRPr>
                      </a:lvl4pPr>
                      <a:lvl5pPr>
                        <a:spcBef>
                          <a:spcPct val="20000"/>
                        </a:spcBef>
                        <a:defRPr sz="8800">
                          <a:solidFill>
                            <a:schemeClr val="tx1"/>
                          </a:solidFill>
                          <a:latin typeface="Times New Roman" panose="02020603050405020304" pitchFamily="18" charset="0"/>
                        </a:defRPr>
                      </a:lvl5pPr>
                      <a:lvl6pPr eaLnBrk="0" fontAlgn="base" hangingPunct="0">
                        <a:spcBef>
                          <a:spcPct val="20000"/>
                        </a:spcBef>
                        <a:spcAft>
                          <a:spcPct val="0"/>
                        </a:spcAft>
                        <a:defRPr sz="8800">
                          <a:solidFill>
                            <a:schemeClr val="tx1"/>
                          </a:solidFill>
                          <a:latin typeface="Times New Roman" panose="02020603050405020304" pitchFamily="18" charset="0"/>
                        </a:defRPr>
                      </a:lvl6pPr>
                      <a:lvl7pPr eaLnBrk="0" fontAlgn="base" hangingPunct="0">
                        <a:spcBef>
                          <a:spcPct val="20000"/>
                        </a:spcBef>
                        <a:spcAft>
                          <a:spcPct val="0"/>
                        </a:spcAft>
                        <a:defRPr sz="8800">
                          <a:solidFill>
                            <a:schemeClr val="tx1"/>
                          </a:solidFill>
                          <a:latin typeface="Times New Roman" panose="02020603050405020304" pitchFamily="18" charset="0"/>
                        </a:defRPr>
                      </a:lvl7pPr>
                      <a:lvl8pPr eaLnBrk="0" fontAlgn="base" hangingPunct="0">
                        <a:spcBef>
                          <a:spcPct val="20000"/>
                        </a:spcBef>
                        <a:spcAft>
                          <a:spcPct val="0"/>
                        </a:spcAft>
                        <a:defRPr sz="8800">
                          <a:solidFill>
                            <a:schemeClr val="tx1"/>
                          </a:solidFill>
                          <a:latin typeface="Times New Roman" panose="02020603050405020304" pitchFamily="18" charset="0"/>
                        </a:defRPr>
                      </a:lvl8pPr>
                      <a:lvl9pPr eaLnBrk="0" fontAlgn="base" hangingPunct="0">
                        <a:spcBef>
                          <a:spcPct val="20000"/>
                        </a:spcBef>
                        <a:spcAft>
                          <a:spcPct val="0"/>
                        </a:spcAft>
                        <a:defRPr sz="8800">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600"/>
                          </a:solidFill>
                          <a:effectLst/>
                          <a:latin typeface="Times New Roman" panose="02020603050405020304" pitchFamily="18" charset="0"/>
                          <a:cs typeface="Arial" panose="020B0604020202020204" pitchFamily="34" charset="0"/>
                        </a:rPr>
                        <a:t>0.272</a:t>
                      </a:r>
                      <a:endParaRPr kumimoji="0" lang="en-US" altLang="en-US" sz="2400" b="0" i="0" u="none" strike="noStrike" cap="none" normalizeH="0" baseline="0">
                        <a:ln>
                          <a:noFill/>
                        </a:ln>
                        <a:solidFill>
                          <a:srgbClr val="0066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1998781"/>
                  </a:ext>
                </a:extLst>
              </a:tr>
            </a:tbl>
          </a:graphicData>
        </a:graphic>
      </p:graphicFrame>
      <p:sp>
        <p:nvSpPr>
          <p:cNvPr id="140639" name="Text Box 2399">
            <a:extLst>
              <a:ext uri="{FF2B5EF4-FFF2-40B4-BE49-F238E27FC236}">
                <a16:creationId xmlns:a16="http://schemas.microsoft.com/office/drawing/2014/main" id="{A5D3AAC4-9B4F-4CF1-B76F-FEDF558A55ED}"/>
              </a:ext>
            </a:extLst>
          </p:cNvPr>
          <p:cNvSpPr txBox="1">
            <a:spLocks noChangeArrowheads="1"/>
          </p:cNvSpPr>
          <p:nvPr/>
        </p:nvSpPr>
        <p:spPr bwMode="auto">
          <a:xfrm>
            <a:off x="16976725" y="237728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40655" name="Text Box 2415">
            <a:extLst>
              <a:ext uri="{FF2B5EF4-FFF2-40B4-BE49-F238E27FC236}">
                <a16:creationId xmlns:a16="http://schemas.microsoft.com/office/drawing/2014/main" id="{0499A69F-29C1-4C5A-A95C-71194978C9FA}"/>
              </a:ext>
            </a:extLst>
          </p:cNvPr>
          <p:cNvSpPr txBox="1">
            <a:spLocks noChangeArrowheads="1"/>
          </p:cNvSpPr>
          <p:nvPr/>
        </p:nvSpPr>
        <p:spPr bwMode="auto">
          <a:xfrm>
            <a:off x="16881475" y="26577925"/>
            <a:ext cx="70707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Highlighted values represent the cases for which the null hypothesis  is rejected at level of significance of 0.05.  i.e. for these cases the difference between the model performances is significantly different.</a:t>
            </a:r>
          </a:p>
        </p:txBody>
      </p:sp>
      <p:sp>
        <p:nvSpPr>
          <p:cNvPr id="140656" name="Text Box 2416">
            <a:extLst>
              <a:ext uri="{FF2B5EF4-FFF2-40B4-BE49-F238E27FC236}">
                <a16:creationId xmlns:a16="http://schemas.microsoft.com/office/drawing/2014/main" id="{9EB54B64-CD6C-42BE-BFA3-22802839E031}"/>
              </a:ext>
            </a:extLst>
          </p:cNvPr>
          <p:cNvSpPr txBox="1">
            <a:spLocks noChangeArrowheads="1"/>
          </p:cNvSpPr>
          <p:nvPr/>
        </p:nvSpPr>
        <p:spPr bwMode="auto">
          <a:xfrm>
            <a:off x="1343025" y="22136100"/>
            <a:ext cx="637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2800" b="1" u="sng">
                <a:solidFill>
                  <a:srgbClr val="006600"/>
                </a:solidFill>
              </a:rPr>
              <a:t>SA plots for the parameter set with highest </a:t>
            </a:r>
            <a:r>
              <a:rPr lang="en-US" altLang="en-US" sz="2800" b="1" i="1" u="sng">
                <a:solidFill>
                  <a:srgbClr val="006600"/>
                </a:solidFill>
              </a:rPr>
              <a:t>Q</a:t>
            </a:r>
          </a:p>
          <a:p>
            <a:pPr algn="ctr" eaLnBrk="1" hangingPunct="1"/>
            <a:endParaRPr lang="en-US" altLang="en-US" sz="2800" u="sng">
              <a:solidFill>
                <a:srgbClr val="006600"/>
              </a:solidFill>
            </a:endParaRPr>
          </a:p>
        </p:txBody>
      </p:sp>
      <p:sp>
        <p:nvSpPr>
          <p:cNvPr id="140657" name="Text Box 2417">
            <a:extLst>
              <a:ext uri="{FF2B5EF4-FFF2-40B4-BE49-F238E27FC236}">
                <a16:creationId xmlns:a16="http://schemas.microsoft.com/office/drawing/2014/main" id="{40FF798C-7AB4-4658-8225-477B6BD37356}"/>
              </a:ext>
            </a:extLst>
          </p:cNvPr>
          <p:cNvSpPr txBox="1">
            <a:spLocks noChangeArrowheads="1"/>
          </p:cNvSpPr>
          <p:nvPr/>
        </p:nvSpPr>
        <p:spPr bwMode="auto">
          <a:xfrm>
            <a:off x="3171825" y="17859375"/>
            <a:ext cx="63563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2800" b="1" u="sng">
                <a:solidFill>
                  <a:srgbClr val="006600"/>
                </a:solidFill>
              </a:rPr>
              <a:t>F</a:t>
            </a:r>
            <a:r>
              <a:rPr lang="en-US" altLang="en-US" sz="2800" b="1" u="sng" baseline="-25000">
                <a:solidFill>
                  <a:srgbClr val="006600"/>
                </a:solidFill>
              </a:rPr>
              <a:t>O</a:t>
            </a:r>
            <a:r>
              <a:rPr lang="en-US" altLang="en-US" sz="2800" b="1" u="sng">
                <a:solidFill>
                  <a:srgbClr val="006600"/>
                </a:solidFill>
              </a:rPr>
              <a:t> versus F</a:t>
            </a:r>
            <a:r>
              <a:rPr lang="en-US" altLang="en-US" sz="2800" b="1" u="sng" baseline="-25000">
                <a:solidFill>
                  <a:srgbClr val="006600"/>
                </a:solidFill>
              </a:rPr>
              <a:t>R</a:t>
            </a:r>
            <a:r>
              <a:rPr lang="en-US" altLang="en-US" sz="2800" b="1" u="sng">
                <a:solidFill>
                  <a:srgbClr val="006600"/>
                </a:solidFill>
              </a:rPr>
              <a:t> comparison plot for parameter sets with highest </a:t>
            </a:r>
            <a:r>
              <a:rPr lang="en-US" altLang="en-US" sz="2800" b="1" i="1" u="sng">
                <a:solidFill>
                  <a:srgbClr val="006600"/>
                </a:solidFill>
              </a:rPr>
              <a:t>Q</a:t>
            </a:r>
            <a:endParaRPr lang="en-US" altLang="en-US" sz="2800" i="1" u="sng">
              <a:solidFill>
                <a:srgbClr val="006600"/>
              </a:solidFill>
            </a:endParaRPr>
          </a:p>
          <a:p>
            <a:pPr algn="ctr" eaLnBrk="1" hangingPunct="1"/>
            <a:endParaRPr lang="en-US" altLang="en-US" sz="2800" u="sng">
              <a:solidFill>
                <a:srgbClr val="006600"/>
              </a:solidFill>
            </a:endParaRPr>
          </a:p>
        </p:txBody>
      </p:sp>
      <p:sp>
        <p:nvSpPr>
          <p:cNvPr id="140658" name="Line 2418">
            <a:extLst>
              <a:ext uri="{FF2B5EF4-FFF2-40B4-BE49-F238E27FC236}">
                <a16:creationId xmlns:a16="http://schemas.microsoft.com/office/drawing/2014/main" id="{5F154193-823A-464A-97CB-C1D423B4AC5E}"/>
              </a:ext>
            </a:extLst>
          </p:cNvPr>
          <p:cNvSpPr>
            <a:spLocks noChangeShapeType="1"/>
          </p:cNvSpPr>
          <p:nvPr/>
        </p:nvSpPr>
        <p:spPr bwMode="auto">
          <a:xfrm flipV="1">
            <a:off x="13033375" y="18011775"/>
            <a:ext cx="6350" cy="252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659" name="Line 2419">
            <a:extLst>
              <a:ext uri="{FF2B5EF4-FFF2-40B4-BE49-F238E27FC236}">
                <a16:creationId xmlns:a16="http://schemas.microsoft.com/office/drawing/2014/main" id="{E481D839-C0CD-4A4D-AB4D-150419D8CDB6}"/>
              </a:ext>
            </a:extLst>
          </p:cNvPr>
          <p:cNvSpPr>
            <a:spLocks noChangeShapeType="1"/>
          </p:cNvSpPr>
          <p:nvPr/>
        </p:nvSpPr>
        <p:spPr bwMode="auto">
          <a:xfrm flipH="1" flipV="1">
            <a:off x="11104563" y="18008600"/>
            <a:ext cx="4762" cy="238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660" name="Text Box 2420">
            <a:extLst>
              <a:ext uri="{FF2B5EF4-FFF2-40B4-BE49-F238E27FC236}">
                <a16:creationId xmlns:a16="http://schemas.microsoft.com/office/drawing/2014/main" id="{4E4B333A-1B38-40D1-A5D6-70B68FB766A0}"/>
              </a:ext>
            </a:extLst>
          </p:cNvPr>
          <p:cNvSpPr txBox="1">
            <a:spLocks noChangeArrowheads="1"/>
          </p:cNvSpPr>
          <p:nvPr/>
        </p:nvSpPr>
        <p:spPr bwMode="auto">
          <a:xfrm>
            <a:off x="946150" y="13133388"/>
            <a:ext cx="5813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u="sng">
                <a:solidFill>
                  <a:srgbClr val="006600"/>
                </a:solidFill>
              </a:rPr>
              <a:t>Dot plots of the 10000 parameter sets from the GLUE method</a:t>
            </a:r>
          </a:p>
        </p:txBody>
      </p:sp>
      <p:sp>
        <p:nvSpPr>
          <p:cNvPr id="140661" name="Text Box 2421">
            <a:extLst>
              <a:ext uri="{FF2B5EF4-FFF2-40B4-BE49-F238E27FC236}">
                <a16:creationId xmlns:a16="http://schemas.microsoft.com/office/drawing/2014/main" id="{2789284F-6BE2-4A62-9E90-B423D5D8A135}"/>
              </a:ext>
            </a:extLst>
          </p:cNvPr>
          <p:cNvSpPr txBox="1">
            <a:spLocks noChangeArrowheads="1"/>
          </p:cNvSpPr>
          <p:nvPr/>
        </p:nvSpPr>
        <p:spPr bwMode="auto">
          <a:xfrm>
            <a:off x="12366625" y="11839575"/>
            <a:ext cx="2024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6600"/>
                </a:solidFill>
                <a:latin typeface="Times New Roman" panose="02020603050405020304" pitchFamily="18" charset="0"/>
              </a:rPr>
              <a:t>SHALSTAB</a:t>
            </a:r>
          </a:p>
        </p:txBody>
      </p:sp>
      <p:sp>
        <p:nvSpPr>
          <p:cNvPr id="140662" name="Text Box 2422">
            <a:extLst>
              <a:ext uri="{FF2B5EF4-FFF2-40B4-BE49-F238E27FC236}">
                <a16:creationId xmlns:a16="http://schemas.microsoft.com/office/drawing/2014/main" id="{6E8E9CD3-5D89-4867-AD6F-5B87C326DA05}"/>
              </a:ext>
            </a:extLst>
          </p:cNvPr>
          <p:cNvSpPr txBox="1">
            <a:spLocks noChangeArrowheads="1"/>
          </p:cNvSpPr>
          <p:nvPr/>
        </p:nvSpPr>
        <p:spPr bwMode="auto">
          <a:xfrm>
            <a:off x="14747875" y="13858875"/>
            <a:ext cx="1530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6600"/>
                </a:solidFill>
                <a:latin typeface="Times New Roman" panose="02020603050405020304" pitchFamily="18" charset="0"/>
              </a:rPr>
              <a:t>SINMAP</a:t>
            </a:r>
          </a:p>
        </p:txBody>
      </p:sp>
      <p:sp>
        <p:nvSpPr>
          <p:cNvPr id="140670" name="Text Box 2430">
            <a:extLst>
              <a:ext uri="{FF2B5EF4-FFF2-40B4-BE49-F238E27FC236}">
                <a16:creationId xmlns:a16="http://schemas.microsoft.com/office/drawing/2014/main" id="{C3D52F47-5034-4D3B-AC75-6ECB5D713377}"/>
              </a:ext>
            </a:extLst>
          </p:cNvPr>
          <p:cNvSpPr txBox="1">
            <a:spLocks noChangeArrowheads="1"/>
          </p:cNvSpPr>
          <p:nvPr/>
        </p:nvSpPr>
        <p:spPr bwMode="auto">
          <a:xfrm>
            <a:off x="1409700" y="990600"/>
            <a:ext cx="10718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4000" b="1" u="sng">
                <a:solidFill>
                  <a:srgbClr val="006600"/>
                </a:solidFill>
              </a:rPr>
              <a:t>Parameter uncertainty, non- uniqueness</a:t>
            </a:r>
          </a:p>
          <a:p>
            <a:r>
              <a:rPr lang="en-US" altLang="en-US" sz="4000" b="1" u="sng">
                <a:solidFill>
                  <a:srgbClr val="006600"/>
                </a:solidFill>
              </a:rPr>
              <a:t>and calibration</a:t>
            </a:r>
            <a:endParaRPr lang="en-US" altLang="en-US" sz="4000" u="sng">
              <a:solidFill>
                <a:srgbClr val="006600"/>
              </a:solidFill>
            </a:endParaRPr>
          </a:p>
          <a:p>
            <a:pPr algn="ctr" eaLnBrk="1" hangingPunct="1"/>
            <a:endParaRPr lang="en-US" altLang="en-US" sz="4000" u="sng">
              <a:solidFill>
                <a:srgbClr val="006600"/>
              </a:solidFill>
            </a:endParaRPr>
          </a:p>
        </p:txBody>
      </p:sp>
      <p:sp>
        <p:nvSpPr>
          <p:cNvPr id="140671" name="Text Box 2431">
            <a:extLst>
              <a:ext uri="{FF2B5EF4-FFF2-40B4-BE49-F238E27FC236}">
                <a16:creationId xmlns:a16="http://schemas.microsoft.com/office/drawing/2014/main" id="{3E20A2F7-9F52-46AC-8DA5-83D9C17BFFEA}"/>
              </a:ext>
            </a:extLst>
          </p:cNvPr>
          <p:cNvSpPr txBox="1">
            <a:spLocks noChangeArrowheads="1"/>
          </p:cNvSpPr>
          <p:nvPr/>
        </p:nvSpPr>
        <p:spPr bwMode="auto">
          <a:xfrm>
            <a:off x="12771438" y="1093788"/>
            <a:ext cx="20146962"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006600"/>
                </a:solidFill>
                <a:latin typeface="Times New Roman" panose="02020603050405020304" pitchFamily="18" charset="0"/>
              </a:rPr>
              <a:t>We used a Monte-Carlo random search to find parameter sets for which </a:t>
            </a:r>
            <a:r>
              <a:rPr lang="en-US" altLang="en-US" sz="3200" b="1" i="1">
                <a:solidFill>
                  <a:srgbClr val="006600"/>
                </a:solidFill>
                <a:latin typeface="Times New Roman" panose="02020603050405020304" pitchFamily="18" charset="0"/>
              </a:rPr>
              <a:t>Q </a:t>
            </a:r>
            <a:r>
              <a:rPr lang="en-US" altLang="en-US" sz="3200">
                <a:solidFill>
                  <a:srgbClr val="006600"/>
                </a:solidFill>
                <a:latin typeface="Times New Roman" panose="02020603050405020304" pitchFamily="18" charset="0"/>
              </a:rPr>
              <a:t>was close to its maximum value.  These are regarded as behavioral parameter sets in the Generalized Likelihood Uncertainty Estimation method (GLUE) of Beven and Binley (1992).</a:t>
            </a:r>
            <a:endParaRPr lang="en-US" altLang="en-US" sz="3200" b="1" i="1">
              <a:solidFill>
                <a:srgbClr val="006600"/>
              </a:solidFill>
              <a:latin typeface="Times New Roman" panose="02020603050405020304" pitchFamily="18" charset="0"/>
            </a:endParaRPr>
          </a:p>
          <a:p>
            <a:endParaRPr lang="en-US" altLang="en-US" sz="3200">
              <a:solidFill>
                <a:srgbClr val="006600"/>
              </a:solidFill>
              <a:latin typeface="Times New Roman" panose="02020603050405020304" pitchFamily="18" charset="0"/>
            </a:endParaRPr>
          </a:p>
          <a:p>
            <a:r>
              <a:rPr lang="en-US" altLang="en-US" sz="3200">
                <a:solidFill>
                  <a:srgbClr val="006600"/>
                </a:solidFill>
                <a:latin typeface="Times New Roman" panose="02020603050405020304" pitchFamily="18" charset="0"/>
              </a:rPr>
              <a:t> </a:t>
            </a:r>
          </a:p>
        </p:txBody>
      </p:sp>
      <p:cxnSp>
        <p:nvCxnSpPr>
          <p:cNvPr id="140672" name="AutoShape 2432">
            <a:extLst>
              <a:ext uri="{FF2B5EF4-FFF2-40B4-BE49-F238E27FC236}">
                <a16:creationId xmlns:a16="http://schemas.microsoft.com/office/drawing/2014/main" id="{2D2D3C46-377D-4EC3-9468-785007EAD670}"/>
              </a:ext>
            </a:extLst>
          </p:cNvPr>
          <p:cNvCxnSpPr>
            <a:cxnSpLocks noChangeShapeType="1"/>
            <a:stCxn id="140119" idx="1"/>
            <a:endCxn id="140102" idx="0"/>
          </p:cNvCxnSpPr>
          <p:nvPr/>
        </p:nvCxnSpPr>
        <p:spPr bwMode="auto">
          <a:xfrm flipV="1">
            <a:off x="9623425" y="3487738"/>
            <a:ext cx="13109575" cy="460375"/>
          </a:xfrm>
          <a:prstGeom prst="bentConnector4">
            <a:avLst>
              <a:gd name="adj1" fmla="val 18139"/>
              <a:gd name="adj2" fmla="val 203792"/>
            </a:avLst>
          </a:prstGeom>
          <a:noFill/>
          <a:ln w="762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676" name="Line 2436">
            <a:extLst>
              <a:ext uri="{FF2B5EF4-FFF2-40B4-BE49-F238E27FC236}">
                <a16:creationId xmlns:a16="http://schemas.microsoft.com/office/drawing/2014/main" id="{6593AC9D-659E-4D4D-A3B6-FBC2FC8A04DB}"/>
              </a:ext>
            </a:extLst>
          </p:cNvPr>
          <p:cNvSpPr>
            <a:spLocks noChangeShapeType="1"/>
          </p:cNvSpPr>
          <p:nvPr/>
        </p:nvSpPr>
        <p:spPr bwMode="auto">
          <a:xfrm>
            <a:off x="6991350" y="14420850"/>
            <a:ext cx="910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0677" name="Line 2437">
            <a:extLst>
              <a:ext uri="{FF2B5EF4-FFF2-40B4-BE49-F238E27FC236}">
                <a16:creationId xmlns:a16="http://schemas.microsoft.com/office/drawing/2014/main" id="{BD07D028-5793-4F11-A72F-97036995A7B1}"/>
              </a:ext>
            </a:extLst>
          </p:cNvPr>
          <p:cNvSpPr>
            <a:spLocks noChangeShapeType="1"/>
          </p:cNvSpPr>
          <p:nvPr/>
        </p:nvSpPr>
        <p:spPr bwMode="auto">
          <a:xfrm>
            <a:off x="12477750" y="12287250"/>
            <a:ext cx="1847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0678" name="Line 2438">
            <a:extLst>
              <a:ext uri="{FF2B5EF4-FFF2-40B4-BE49-F238E27FC236}">
                <a16:creationId xmlns:a16="http://schemas.microsoft.com/office/drawing/2014/main" id="{C6433201-CC75-4F2E-B16E-4DEB50A36943}"/>
              </a:ext>
            </a:extLst>
          </p:cNvPr>
          <p:cNvSpPr>
            <a:spLocks noChangeShapeType="1"/>
          </p:cNvSpPr>
          <p:nvPr/>
        </p:nvSpPr>
        <p:spPr bwMode="auto">
          <a:xfrm>
            <a:off x="16459200" y="14859000"/>
            <a:ext cx="0" cy="28041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0689" name="Picture 2449">
            <a:extLst>
              <a:ext uri="{FF2B5EF4-FFF2-40B4-BE49-F238E27FC236}">
                <a16:creationId xmlns:a16="http://schemas.microsoft.com/office/drawing/2014/main" id="{5C06479B-3B3F-4138-8594-7D1DEEDA88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3050" y="23045738"/>
            <a:ext cx="63627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691" name="Text Box 2451">
            <a:extLst>
              <a:ext uri="{FF2B5EF4-FFF2-40B4-BE49-F238E27FC236}">
                <a16:creationId xmlns:a16="http://schemas.microsoft.com/office/drawing/2014/main" id="{B251BE68-0975-4784-AEF7-FAA3A4664D4B}"/>
              </a:ext>
            </a:extLst>
          </p:cNvPr>
          <p:cNvSpPr txBox="1">
            <a:spLocks noChangeArrowheads="1"/>
          </p:cNvSpPr>
          <p:nvPr/>
        </p:nvSpPr>
        <p:spPr bwMode="auto">
          <a:xfrm>
            <a:off x="4333875" y="22955250"/>
            <a:ext cx="195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2000" b="1" u="sng">
                <a:solidFill>
                  <a:srgbClr val="006600"/>
                </a:solidFill>
              </a:rPr>
              <a:t>SHALSTAB</a:t>
            </a:r>
            <a:endParaRPr lang="en-US" altLang="en-US" sz="2000" b="1" i="1" u="sng">
              <a:solidFill>
                <a:srgbClr val="006600"/>
              </a:solidFill>
            </a:endParaRPr>
          </a:p>
          <a:p>
            <a:pPr algn="ctr" eaLnBrk="1" hangingPunct="1"/>
            <a:endParaRPr lang="en-US" altLang="en-US" sz="2000" u="sng">
              <a:solidFill>
                <a:srgbClr val="006600"/>
              </a:solidFill>
            </a:endParaRPr>
          </a:p>
        </p:txBody>
      </p:sp>
      <p:sp>
        <p:nvSpPr>
          <p:cNvPr id="140692" name="Text Box 2452">
            <a:extLst>
              <a:ext uri="{FF2B5EF4-FFF2-40B4-BE49-F238E27FC236}">
                <a16:creationId xmlns:a16="http://schemas.microsoft.com/office/drawing/2014/main" id="{5A7D246A-B3B1-414A-80C7-3A402CF1A615}"/>
              </a:ext>
            </a:extLst>
          </p:cNvPr>
          <p:cNvSpPr txBox="1">
            <a:spLocks noChangeArrowheads="1"/>
          </p:cNvSpPr>
          <p:nvPr/>
        </p:nvSpPr>
        <p:spPr bwMode="auto">
          <a:xfrm>
            <a:off x="11630025" y="22936200"/>
            <a:ext cx="195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p>
            <a:r>
              <a:rPr lang="en-US" altLang="en-US" sz="2000" b="1" u="sng">
                <a:solidFill>
                  <a:srgbClr val="006600"/>
                </a:solidFill>
              </a:rPr>
              <a:t>SINMAP</a:t>
            </a:r>
            <a:endParaRPr lang="en-US" altLang="en-US" sz="2000" b="1" i="1" u="sng">
              <a:solidFill>
                <a:srgbClr val="006600"/>
              </a:solidFill>
            </a:endParaRPr>
          </a:p>
          <a:p>
            <a:pPr algn="ctr" eaLnBrk="1" hangingPunct="1"/>
            <a:endParaRPr lang="en-US" altLang="en-US" sz="2000" u="sng">
              <a:solidFill>
                <a:srgbClr val="006600"/>
              </a:solidFill>
            </a:endParaRPr>
          </a:p>
        </p:txBody>
      </p:sp>
      <p:sp>
        <p:nvSpPr>
          <p:cNvPr id="140693" name="Text Box 2453">
            <a:extLst>
              <a:ext uri="{FF2B5EF4-FFF2-40B4-BE49-F238E27FC236}">
                <a16:creationId xmlns:a16="http://schemas.microsoft.com/office/drawing/2014/main" id="{096BA0C6-1A0F-40C1-921D-D9A2E099F126}"/>
              </a:ext>
            </a:extLst>
          </p:cNvPr>
          <p:cNvSpPr txBox="1">
            <a:spLocks noChangeArrowheads="1"/>
          </p:cNvSpPr>
          <p:nvPr/>
        </p:nvSpPr>
        <p:spPr bwMode="auto">
          <a:xfrm>
            <a:off x="16938625" y="25263475"/>
            <a:ext cx="6986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latin typeface="Times New Roman" panose="02020603050405020304" pitchFamily="18" charset="0"/>
              </a:rPr>
              <a:t>* Designates reference model.</a:t>
            </a:r>
            <a:endParaRPr lang="en-US" altLang="en-US" sz="2400">
              <a:latin typeface="Times New Roman" panose="02020603050405020304" pitchFamily="18" charset="0"/>
            </a:endParaRPr>
          </a:p>
        </p:txBody>
      </p:sp>
      <p:pic>
        <p:nvPicPr>
          <p:cNvPr id="140694" name="Picture 2454">
            <a:extLst>
              <a:ext uri="{FF2B5EF4-FFF2-40B4-BE49-F238E27FC236}">
                <a16:creationId xmlns:a16="http://schemas.microsoft.com/office/drawing/2014/main" id="{4AD115BD-193C-487D-8C8A-840CB3309D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22988588"/>
            <a:ext cx="6508750"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7571</TotalTime>
  <Words>2690</Words>
  <Application>Microsoft Office PowerPoint</Application>
  <PresentationFormat>Custom</PresentationFormat>
  <Paragraphs>396</Paragraphs>
  <Slides>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vt:i4>
      </vt:variant>
    </vt:vector>
  </HeadingPairs>
  <TitlesOfParts>
    <vt:vector size="13" baseType="lpstr">
      <vt:lpstr>Times New Roman</vt:lpstr>
      <vt:lpstr>Korinna BT</vt:lpstr>
      <vt:lpstr>Arial</vt:lpstr>
      <vt:lpstr>SimSun</vt:lpstr>
      <vt:lpstr>Verdana</vt:lpstr>
      <vt:lpstr>Symbol</vt:lpstr>
      <vt:lpstr>Wingdings</vt:lpstr>
      <vt:lpstr>Default Design</vt:lpstr>
      <vt:lpstr>Image Document</vt:lpstr>
      <vt:lpstr>Microsoft Equation 3.0</vt:lpstr>
      <vt:lpstr>Paintbrush Picture</vt:lpstr>
      <vt:lpstr>PowerPoint Presentation</vt:lpstr>
      <vt:lpstr>PowerPoint Presentation</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 Tarboton</dc:creator>
  <cp:lastModifiedBy>Levi Sanchez</cp:lastModifiedBy>
  <cp:revision>208</cp:revision>
  <dcterms:created xsi:type="dcterms:W3CDTF">2001-05-17T03:56:39Z</dcterms:created>
  <dcterms:modified xsi:type="dcterms:W3CDTF">2023-03-11T00:23:00Z</dcterms:modified>
</cp:coreProperties>
</file>